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67" r:id="rId2"/>
    <p:sldMasterId id="2147483670" r:id="rId3"/>
  </p:sldMasterIdLst>
  <p:notesMasterIdLst>
    <p:notesMasterId r:id="rId32"/>
  </p:notesMasterIdLst>
  <p:sldIdLst>
    <p:sldId id="406" r:id="rId4"/>
    <p:sldId id="419" r:id="rId5"/>
    <p:sldId id="418" r:id="rId6"/>
    <p:sldId id="401" r:id="rId7"/>
    <p:sldId id="420" r:id="rId8"/>
    <p:sldId id="421" r:id="rId9"/>
    <p:sldId id="432" r:id="rId10"/>
    <p:sldId id="434" r:id="rId11"/>
    <p:sldId id="436" r:id="rId12"/>
    <p:sldId id="433" r:id="rId13"/>
    <p:sldId id="435" r:id="rId14"/>
    <p:sldId id="430" r:id="rId15"/>
    <p:sldId id="437" r:id="rId16"/>
    <p:sldId id="422" r:id="rId17"/>
    <p:sldId id="423" r:id="rId18"/>
    <p:sldId id="438" r:id="rId19"/>
    <p:sldId id="451" r:id="rId20"/>
    <p:sldId id="452" r:id="rId21"/>
    <p:sldId id="447" r:id="rId22"/>
    <p:sldId id="448" r:id="rId23"/>
    <p:sldId id="450" r:id="rId24"/>
    <p:sldId id="442" r:id="rId25"/>
    <p:sldId id="443" r:id="rId26"/>
    <p:sldId id="444" r:id="rId27"/>
    <p:sldId id="454" r:id="rId28"/>
    <p:sldId id="445" r:id="rId29"/>
    <p:sldId id="446" r:id="rId30"/>
    <p:sldId id="45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940EBE"/>
    <a:srgbClr val="FFCCFF"/>
    <a:srgbClr val="CCECFF"/>
    <a:srgbClr val="B1CCFF"/>
    <a:srgbClr val="F4C7F9"/>
    <a:srgbClr val="DE5AEC"/>
    <a:srgbClr val="FFCCCC"/>
    <a:srgbClr val="F6FF9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017" autoAdjust="0"/>
  </p:normalViewPr>
  <p:slideViewPr>
    <p:cSldViewPr snapToGrid="0" snapToObjects="1">
      <p:cViewPr varScale="1">
        <p:scale>
          <a:sx n="84" d="100"/>
          <a:sy n="84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0-30T23:33:04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2902 11782,'0'0,"0"25,0-25,0 0,0 0,0 0,0 0,0 0,0 0,0 0,0 0,0 0,0 0,0 0,0-25,0 25,25 0,-25-25,0 1,25-26,-25 25,25 0,-25-24,24 24,1-25,-25 1,50-1,-50-24,49 24,-24 1,0-26,25 1,-26-1,26 1,-25-1,24 26,-24-50,25 24,-25 26,24-26,-24 1,25-1,-1 26,-24-26,25 26,-25-1,24-24,-24 24,0 0,24 1,-24-26,25 26,-25-1,-1 1,1-1,0 0,0 1,0-1,-1 25,1-24,-25-1,25 1,0 24,0 0,-1-25,1 26,0-1,0 0,-25 0,25 0,-25 1,24 24,-24-25,0 25,0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25,0-25,-24 0,24 0,-25 24</inkml:trace>
  <inkml:trace contextRef="#ctx0" brushRef="#br0" timeOffset="1984.1135">4738 9128,'0'0,"0"0,0-25,0 25,0 0,0 0,0 0,0 0,0 0,0 0,0 0,0 0,0 0,0 25,0-25,0 0,0 25,0-25,24 25,-24 0,25-1,0 1,-25 0,25 0,0 0,0-1,-1 1,1 0,25 25,-25-26,-1 1,26 25,0-25,-26 24,26-24,0 0,-1 24,1-24,-1 25,1-25,0-1,-26 26,26 0,0-26,-1 1,-24 25,25-25,-1 24,1-24,-25 0,24 25,1-26,-25 1,0 25,24-50,1 49,-25-24,-1 0,26 0,-25 0,0-1,-1 1,1 0,0 0,25 0,-26-1,1 1,0-25,0 25,0-25,24 25,-24 0,0-25,0 24,-1-24,1 25,-25-25,25 25,-25-25,25 0,-25 25,25-25,-25 0,0 0,24 0,-24 0,0 25,0-25,0 0,25 0,-25 0,0 0,0 0,0 0,0 0,0 0,0 0,0 0,0 0,0 0,0 0,0 0,0 0,0 0,0 0,0 0,0 0,0 0,0 0,0-25,0 25,-25 0,25-25,-24 0,24 0,-25 1,0-26,25 25,-25 25,25-25,-25 1,1-1,24 0,-25 25,0-25,25 25,0-25,0 25,-25 0,25 0,0 0,0 0,0 0,0 25,25 0,-25 0,25 0,0 24,-25-24,49 0,-49 24,25 1,0-25,0 0,-1 24,1-24,-25 0,25-25,-25 25,25-25,-25 0,0 0,0 0,0 0,-25 24,0-24,25 0,-25 0,1 0,-1 0,0 25,0-25,0 25,1-25,-26 25,25-25,25 25,-25-25,1 24,-1-24,25 0,-25 0,25 0,0 0,0 0,0 0,0 0,0 0,25-24</inkml:trace>
  <inkml:trace contextRef="#ctx0" brushRef="#br0" timeOffset="3103.1775">4043 9277,'0'0,"0"0,-25 0,25 0,0-25,0 25,25 0,-25-25,25 25,-25 0,25 0,0 0,-1 0,1 0,-25 0,25 0,-25 0,0 0,25 0,-25 0,0 0,0 0,0 0,0 0,0 0,0 0,-25 0,0 0,25 0,-49 0,24 25,0-25,0 25,-24-25,24 25,0-25,-25 25,50-25,-24 0,24 0,0 0,0 0,24 0,-24-25,50 25,-25-25,24 0,1-24,0 24,-1 0,26 0,-51 0,26 1,-25-1,0 0,-1 25,1-25,-25 25,0 0,0 25,0 0,0 0,0-1,-25 26,25 0,0-1,-24 1,24-1,-25 1,25 0,0-26,0 1,-25 0,25-25,0 25,0-25,0 0,0 0,0 0,25 0,-25 0,0-25,0 25</inkml:trace>
  <inkml:trace contextRef="#ctx0" brushRef="#br0" timeOffset="63398.6262">3373 8334,'0'-24,"0"-1,0 0,0 25,0 0,25-25,0 50,0 0,0 0,-1-1,26 1,24 50,-24-26,49 1,-24 24,24 1,0-26,0 26,1-1,-1 25,0-24,0-1,0 1,-24 24,-1-25,1 1,-26-26,1 26,0-26,-26-24,1 25,0-50,-25 24,0-48,0-1,0 0,-25-25,25-24</inkml:trace>
  <inkml:trace contextRef="#ctx0" brushRef="#br0" timeOffset="63742.6459">4862 8186,'0'0,"-25"24,25 1,-25 0,0 49,0-24,-24 24,-1 26,1-1,-1 0,0 25,-24 0,0-25,-1 25,26-24,-26-1,26 0,-1 0,0-49,26 24,-26-24,50-25,-25 24,0-49,25 25,0-25,0 25,0-25</inkml:trace>
  <inkml:trace contextRef="#ctx0" brushRef="#br0" timeOffset="67253.8467">3696 11807,'0'0,"-25"-25,25 25,0 0,0 0,0 0,0 0,0 0,0 0,0-25,25 25,0 0,24 0,26 0,-1-24,25 24,1-25,48 0,1 0,0-24,25 24,24-25,-24 1,24-1,1 0,-26 1,1-1,0 25,-1-24,-24-1,-50 25,0 0,1 1,-51-1,-24 25,25 0,-50 0,0 0,0 0,0-25,-25 25,0 0,0 0,0 0,1 0,-26 0,25 0,-24 0,-26 0,26-25,-1 25,-24-25,-1 25,1-24,-1 24,1 0,0-25,-1 25,25-25,1 25,-1 0,25 0,25 0,0 0,0 0,0-25,50 25,0 0,-1 0,26 0,24 0,0 0,0 0,1 25,-1 0,0-25,0 25,0-1,1 1,-26 0,1-25,-1 25,-24 0,-26-1,26-24,-50 25,25-25,-25 0,-25 25,0 0,-24 0,-1 24,-24-24,24 25,-49-1,49 1,-24-25,-1 24,26-24,-1 25,0-25,26-25,-1 24,0 1,25-25,0 0,0 0,0 0,0 0,0 0,0 0,0 0</inkml:trace>
  <inkml:trace contextRef="#ctx0" brushRef="#br0" timeOffset="68455.9154">3001 11485,'0'0,"0"0,25-25,-25 25,50-25,-25 25,-1-25,51-24,-26 24,51-25,-26 1,50-26,0 25,0-24,25 0,0-26,24 26,-24-25,50 0,-26-1,26 1,-26 0,51 0,-26-25,0 24,26 1,-1 0,-25 0,26 0,-1-1,-25 26,1 0,-1-26,-24 26,24 0,-24-1,-25 1,0-1,-1 26,-24-1,-24 0,-1 26,-25-26,-24 25,-1 0,-24 25,0-24,-25 24,0 0,-25 24,0-24,-24 25,-1-25,-24 25,-1 0,26 0,-50-25,24 24,26 1,-26 0,26 0,-1 0,50-25,0 0,0 0,25-25,24 25,1-25,24 0,1 25,-1-25,25 25,-24 0,-26 0,1 0,-25 50,0-25,-25 24,-25 1,-25 24,25 1,-24-1,-26-24,26 24,-26 1,26-50,-1 24,1 1,-1-1,25-49</inkml:trace>
  <inkml:trace contextRef="#ctx0" brushRef="#br0" timeOffset="73385.1974">7317 10592,'0'0,"0"0,0 0,0 0,0 0,0 0,0 0,0 0,0 0,0 0,0 0,0 0,0 0,0 0,0 0,0 0,0 0,25 0,-25-25,0 0,0 25,25-25,0 0,0 1,-1-1,26-25,-25 1,24-1,1 0,0-24,24 24,-24-24,24-1,-24 26,24-50,-24 49,24-49,-24 49,24-49,1 25,-1-1,-24 26,24-26,-24 1,24 24,-24-24,-1 24,1 0,-1 26,-24-26,25 25,-25 0,-1 25,1-24,0 24,-25-25,25 25,-25 0,0 0,0 0,0 0,0 0,0 0,0 0,0 0,0 0,0 0,-25 0,0 25,0-25,1 0,-26 24,25-24,-24 25,-1-25,0 0,1 0,24 0,-25 25,26-25,-1 0,0 0,0 0,25 25,0-25,0 0,0 0,0-25,0 25,25 0,0 0,0 0,24-25,-24 25,0-25,24 1,1-1,0 0,-1 0,1-24,-1 49,-24-50,25 50,-25-25,0 0,-1 25,1 0,-25 0,0 0,25 0,-25 0,0 0,0 25,0-25,0 0,0 25,0 0,-25 0,25-1,-25 1,1 25,-1-1,0 1,0 0,-25 24,26-49,-1 25,-25-1,25-24,25 25,-24-26,-1 1,25-25,-25 25,25-25,0 0,0 0,0 0,0 0,0 0,0 0,0 0,0 0,0 0,0 0,0 0,0 0,0 0,0 0</inkml:trace>
  <inkml:trace contextRef="#ctx0" brushRef="#br0" timeOffset="74851.2812">7144 10269,'0'0,"-25"-25,25 25,0-24,0 24,25-25,-25 0,0 0,25 0,-1 1,1-26,0 0,0 1,24-26,-24 1,25-1,24 1,-24 0,24-26,1 1,-1-25,25 25,0-25,-24-25,49 25,-50-25,50 25,-24-49,-1 24,25 0,-25 0,0 0,25 0,-24 1,-1-1,0 0,0 25,0 0,1-25,-26 25,25 0,0 0,-24 25,24-25,-24 25,-1-1,-24 1,24 0,-24 0,-1 24,1 1,-1-1,-24 26,0-1,0 25,-25 1,0-1,0 25,0 0,0 0,-25 0,0 25,0-1,-24 1,-1 25,1-1,-1-24,0 25,-24-1,24-24,-24 0,24 25,1-1,-1-24,0 0,1 0,24-1,0-24,0 25,1-25,24 0,0 0,24-25,1 25,0-24,25-1,-26 0,26-25,0 26,-1-26,1 25,0 0,24-24,-24-1,-1 25,-24 1,25-1,-26 0,1 25,0 0,0 0,0 0,-25 25,0 0,0-1,0 26,0 0,0-1,0 1,-25 24,25-24,0 24,-25-24,25 0,-25 24,25-24,-25-26,25 26,0-25,0-25,-24 25,24-1,0-24,0 0,0 25,24-25,-48 25,24 0</inkml:trace>
  <inkml:trace contextRef="#ctx0" brushRef="#br0" timeOffset="77767.4479">9426 8062,'0'0,"-25"24,25-24,0 25,0-25,0 0,0 0,0 0,0-25,25 1,0-26,-1 25,1-49,0-1,25 1,-1-25,-24-1,25 1,24-25,-24 0,-1 0,26 0,-26 0,26 0,-1 0,1 0,-26 0,26 25,-26 0,1-25,-1 49,1-24,0 0,-26 24,26 1,-25 24,0-24,-1 24,-24 1,25 24,0-25,-25 25,0 25,0 0,0 0,-25 0,0 0,25 25,-24 25,-1-25,0-1,-25 51,26-26,-26-24,25 50,-24-26,24 1,-25-1,1-24,24 25,0-25,0-25,0 25,25-25,0 0,0 0,0 0,25-25,-25 0,25-25,25 1,-1-1,1 0,-1-24,-24 24,25-24,-1 24,1 1,-25-1,0 25,-1 1,1-1,-25 25,25 0,-25 49,0-24,0 50,0-26,0 26,0-1,0 0,0-24,-25 24,25-24,0 0,-25-1,25-24,0 0,0 0,0 0,0-25,0 0,0 0,0 0,0 0,0-25,0 25</inkml:trace>
  <inkml:trace contextRef="#ctx0" brushRef="#br0" timeOffset="81971.6885">9500 7838,'0'0,"0"0,0 0,-25 0,25 0,0 0,0 0,-24 25,24 0,0-25,0 25,0-25,0 0,0 24,-25-24,25 25,0-25,0 25,0-25,0 0,0 0,25 0,-25 0,0 0,0 0,0 0,24 0,-24-25,25 0,0 1,-25-1,25-25,0 25,24-24,-24-1,0 1,0-1,-1 0,1 1,25-26,-25 26,-1-1,26-24,-25 24,0-24,24 24,-24 1,0-26,0 1,0 24,-1 0,1 1,0-1,0 1,0-1,24 0,-49 26,25-26,0 25,0-24,-1-1,1 25,0-24,0 24,0-25,-1 25,1-24,0-1,0 1,0 24,-1-25,-24 1,25-1,0 0,0 25,-25-24,25 24,-1-25,-24 26,25-26,-25 25,25 0,-25 1,0-1,0 0,0 0,0 25,0-25,0 25,0 0,0 0,-25 0,0 0,25 0,-24 0,-1 0,0 25,0 0,0 0,-24 0,24-1,0 1,-24 0,24 0,-25 24,1-24,-1 0,25 25,-24-26,-1 26,0-25,1 0,24 0,-25-1,25 1,1 0,24-25,-25 25,25-25,0 0,-25 0,25 0,25-25,-25 25,25-25,-1 0,26 1,0-1,-1 0,1-25,0 1,24-1,-24 25,-1 0,1-24,-1 24,1 0,0 0,-26-24,26 49,-25-25,0 0,-1 25,1-25,-25 25,25 0,-25 0,0 0,0 0,0 0,0 25,0 0,0 0,0 0,0 24,0-24,0 49,0-24,0 24,0 26,-25-26,25 1,0 24,0-25,25 1,-25-1,0-24,0 24,25-24,-25-26,0 1,25 0,-25 0,0 0,0-25,0 0,0 0,-25-50,25 25,0-24,-25 24,25-50,0 1,0-25,0 24,0-24,0 0,0 0,0-1,0 26,0 0,0-1,0 26,0-1,0 0,0 26,0-1,0 25,0 0,0 0,0 49,0-24,0 25,0-1,-25 26,25-1,-25 1,25 24,0-49,-24 49,-1-50,25 26,-25-26,25-24,0 25,-25-50,25 25,0-25,-25-25,25 25,0-50,0 25,-24-24,24-1,-25 1,25 24,0-25,-25 1,0 24,25-25,-25 25,1 0,-26 1,25 24,-24 0,-1 0,0 0,1 24,-26 1,51 0,-26 0,0 0,1 0,24-1,0 1,25-25,-25 25,25-25,0 0,0 0,25-25,0 0,0 1,-1-1,26-25,0 0,-1 1,26-1,-26 1,26-1,-26 25,1 0,24 1,-49-1,25 0,-25 25,-1-25,-24 25,25 25,0-25,-25 25,0 0,25 24,-25 1,0 24,0-24,0 24,25 26,-25-26,0 25,0-24,0 24,0-25,0 1,0-1,0-24,0 24,0-24,0-1,0-49,24 25,-24 0,0-25,0 0,0-25,0 0,0 0,0 1,0-26</inkml:trace>
  <inkml:trace contextRef="#ctx0" brushRef="#br0" timeOffset="83082.7521">10691 5680,'-25'-25,"25"1,-25 24,0 0,25 0,-24 24,-1-24,25 50,-25-25,0 24,25 1,-25 0,1 24,-1 1,0-1,0 0,-24 1,24-1,0 1,-25-1,1 0,24 1,-25-1,1 1,24 24,-25-25,1 1,-1-1,0 25,1-24,-1-1,1 1,-1-1,0 0,1-24,24 0,-25 24,26-24,-1-1,0 26,0-26,0 1,1 0,-1-1,0-24,0 25,0-26,25 1,-24 0,24-25,-25 25,25-25,0 0,0 0,0 0,0 0,0 0,0-25,25 25,-25-50,24 26,1-1,0-50,0 26,0-26,24 1,1-25,-1-1,1 1,0 0,-1-25,26 25,-26-25,1 25,24-25,-24-1,24 26,-24-25,24 50,-24-50,24 49,-24-24,0 0,-1 25,1-1,-1 1,-24-26,25 26,-1 24,-24-24,0 49,0-24,0-1,-1 0,1 50,-25-24,25 24,-25 0,0-25,0 25,0 0,0 0,0 0,0 0,0 25,0-25,0 0,0 0,0 24,0-24,-25 0,25 0,0 0,0 0,0 0,0 0,-25 25,25-25,0 0,0 0,0 0,0 0,0 0,0 0,0 0,0 0,0 0,-24 0,24 0,0 0,24 0,-24 0</inkml:trace>
  <inkml:trace contextRef="#ctx0" brushRef="#br0" timeOffset="87069.9801">11112 5482,'0'0,"-24"0,24 0,0 0,0 0,0 25,0-25,0 0,0 24,0-24,0 25,0-25,0 50,24-25,-24 24,0 1,25-1,-25 26,0-25,25 24,-25 0,25 1,-25-1,25 1,-25-1,25 25,-1-24,-24 24,25 0,-25 0,25 1,-25-1,25 0,-25 0,25 25,-25-25,0 25,24 0,-24 0,0 0,0 1,25-1,-25 0,0 0,0 0,0 0,0 24,0-24,0 1,0-1,0 0,0 0,0 0,0-25,0 25,0 0,25 0,-25 0,0 0,0 0,0 0,25 0,-25 25,0-25,25 0,-25 0,0 0,24 0,-24 0,25 0,-25-25,0 25,0-25,25 25,-25-24,0-1,0 25,25-50,-25 26,0-1,0-25,0 1,25-1,-25 0,0 1,0-1,24-24,-24 0,0-1,25 1,-25-1,0 1,0-25,0 24,0-24,0 0,0 0,0 0,0-1,0-24,0 0,0 25,0-25,0 0,0 0,0 0,0 0,25 0,-25 0,0 0,0 0,0 0,0 0,0 0,0 25,0-25,0 0,0 0,0 0,0 0,0 0,0 0,0 25,0-25,0 0,0 0,0 0,0 0,0 0,0 0,0 0,0 0,0 25,0-25,0 0,0 0,0 0,0 0,0 0,0 0,0 0,0 0,0 0,0 0,0 24,25-24,-25 25,0 0,0 0,25 0,-25-1,24 1,-24 0,0 0,25 24,-25-24,0 0,0-25,25 25,-25 0,0-1,25-24,-25 0,0 25,0-25,0 0,0 0,0 0,0 0,0 0,0 0,0 0,0 0,-25-25,25 25,0-24,-25-1,25 25,-25-25,25 0,-49 0,49-24,-50-1,25 1,1-1,-1 0,-25 1,25-1,1 1,-1-1,0 50,25-25,-25 0,25 25,0 0,0 0,0 25,25 0,-25 25,25-1,0 26,24-1,-24 0,25 26,-26-26,26 0,-25 1,24-1,-24-24,0 0,0-26,-25 26,25-25,-25-25,0 0,0 0,0-25,0 0,0-24,-25 24,25-50,0 26,-25-26,25 26,0-1,0-24,0 24,0 0,0 26,25-26,-25 0,0 26,0-1,0 0,25 0,-25 0,0 25,0 0,0 0,24 0,-24 0,0 0,0 0,0 0,0 0,0 0,0 0,0 0,0 0,0 0,0 0,0 0,0 0,0 0,0 0,0 0,0 0,0-24,0 24,0 0,0 0,0 0,0 0,0 0,0 0,0-25,0 25,0-25,0 25,0 0,0-25,0 0,0 1,0 24,0-25,0 0,0 25,0 0,0 0,0 0,0 0,0 0,0 25,0 0,0-1,0 1,0 25,0-1,0 26,0-26,-24 51,24-51,0 26,-25-1,25-24,0 24,-25-24,25-26,-25 26,25-25,0 0,0 0,0-25,0 0,-25-25,25 0,25 0,-25-25,0 26,0-26,0-24,0 24,0 0,0-24,0 24,0 26,0-26,0 25,0 0,0 25,0 0,0 0,0 25,0 25,0-25,0 24,25 1,-25-1,0 1,0 0,0-26,0 1,0 0,0-25,0 0,0 0,-25-25,25-24,-25 24,1-25,-1-24,0-1,0 1,-24 0,24-1,0 1,0 24,0 1,1-1,-1 25,0 0,25 25,0 0,0 50,25-25,0 24,-25 1,49 24,-49-24,50 24,-25-24,-1 24,1-49,-25 25,25-25,-25-1,25-24,-25 0,0 0,0 0,0-24,-25-1,25 0,-25 0,25-24,0 24,0-25,0 25,0 1,25-1,0 0,-25 0,25 0,-1 1,-24 24,25-25,-25 25,0 0,0-25,0 25,-25 0,25 0,-49-25,24 25,0 0,0-25,1 25,-1 0,25 25,-25-25,25 0,0 0,0 0,25 25,-25-25,25 0,-1 0,1 0,-25 0,25 0,-25-25,0 25,0 0,0 0,-25-25,25 25,-25 0,1 0,-1 0,25 0,-25 0,25 25,0-25,0 0,-25 25,25-25</inkml:trace>
  <inkml:trace contextRef="#ctx0" brushRef="#br0" timeOffset="93040.3216">10815 3870,'-25'-25,"-25"0,50 0,-49 25,24-25,0 25,0-24,1 24,-1 0,-25 0,25 0,1 0,-1 0,0 24,0-24,0 25,1-25,24 25,-50 0,50 0,-25-1,0 1,1 0,24 0,-25 24,25-24,-25 0,25 25,-25-26,25 26,-25 0,25-26,0 26,0 0,-24-26,24 26,0 0,0-26,0 1,0 25,-25-1,25 1,0-25,0 24,0-24,0 25,-25 0,25-26,0 26,0-25,0 24,0-24,0 0,0 25,0-26,0 1,0 25,0-50,0 49,0-24,0 25,25-25,-25-1,0 1,25 0,-25 25,24-26,-24 1,25-25,-25 50,25-25,0-1,0 1,-1 0,1-25,0 25,0 0,0-1,-1 1,1 0,25 0,-25 0,-1-25,1 0,25 25,-1-25,-24 24,0-24,25 25,-1-25,1 0,-1 0,1 0,0 0,-1 0,-24 0,25 0,-1-25,1 25,0-24,-26-1,26 0,0 0,-26 0,26-24,0-1,-26 25,1-24,0-1,-25 0,25-24,-25 24,0-24,0 0,0-1,0-24,0 0,-25 0,0 24,0-24,1 24,-1-24,-25 25,1-1,-1 1,0 24,1 1,-1-1,0 1,1-1,-1 50,1-50,-1 50,0-24,26-1,-1 25,0 0</inkml:trace>
  <inkml:trace contextRef="#ctx0" brushRef="#br0" timeOffset="93654.3567">9922 3597,'25'49,"-25"-24,24 25,1-1,0 1,25 24,-1-24,1 24,0 1,24 24,-24 0,49 0,-25 25,1 0,24 0,-25 1,25 23,-24-24,24 0,0 0,-24 25,-1-50,1 1,-1-1,0-25,-24 1,0-26,-1 1,-24-25,0 0,-25-1,25-24,-25-24,0-1,0 0,0-25</inkml:trace>
  <inkml:trace contextRef="#ctx0" brushRef="#br0" timeOffset="94077.3809">11733 4266,'0'-49,"0"24,0 0,0-24,-25 49,25-25,-25 25,0 0,0 25,-24-1,24 1,-25 25,1-1,-26 1,1 24,0 26,-26-26,1 50,0-25,-25 1,25 24,-25-25,24 0,-24 0,25 0,0-24,25-1,24-49,-25 25,51-1,-1-24,-25-25,50 25,0-25,0 0,0 0,-25 0,1 0</inkml:trace>
  <inkml:trace contextRef="#ctx0" brushRef="#br0" timeOffset="143373.2005">9079 7888,'-50'-50,"0"-24,-24-1,24 26,1 24,24 0,-25 25,25 0,25 50,0-1,0 26,0 24,50 25,0 0,-1 0,26 25,-1 0,1 0,24-25,0 24,-25-48,26-1,-26 0,-24-24,-1-1,1-49,-25 24,-25-49,0 0,-25 0,0-24,-25-1,-24-25</inkml:trace>
  <inkml:trace contextRef="#ctx0" brushRef="#br0" timeOffset="143579.2123">8706 9103,'-49'-24,"24"-26,50 25,0-25,74-24,0 24,50-49,25 25,-1-25,26-1,-1 1,-24 0,-25 25,-1-1,-48 26,-1-1,-74 50,-25 0,-25 25,-74 24</inkml:trace>
  <inkml:trace contextRef="#ctx0" brushRef="#br0" timeOffset="144051.2393">6127 9773,'0'-50,"0"26,25 24,-1 24,26 51,-25-1,49 25,1 50,-1 0,0 25,26-1,-26 1,25 0,1 24,-1-24,-25-1,1-24,24 0,-50-25,1-25,-25 0,24-49,-49 0,25-25,-25-25,-25 0,-24-25</inkml:trace>
  <inkml:trace contextRef="#ctx0" brushRef="#br0" timeOffset="144226.2493">6499 11336,'25'-50,"49"-24,0-1,26-24,24 25,25-26,-25 1,0 25,-25-1,0 1,-25 24</inkml:trace>
  <inkml:trace contextRef="#ctx0" brushRef="#br0" timeOffset="146171.3604">3547 12204,'0'0,"0"0,0 0,0 0,0 0,0 0,25 0,-25 0,25 0,-25 0,24 25,1-25,0 25,25-25,-25 24,24 1,1-25,24 25,1 0,-1 0,25-1,0 26,1-50,-1 50,25-26,-25 26,25-25,0 24,0-24,0 25,0-1,0-24,0 25,25-1,-25-24,0 25,25-1,-25 1,25-25,-25 24,25 1,-25 0,0-25,25 24,-25 1,0-25,24 24,-24 1,0-1,0 1,-24 0,24-1,0 1,0-25,0 49,0-24,0-1,0-24,0 25,0 24,0-49,-25 49,50-24,-25-1,-25 1,25 0,0-1,0 1,0 0,0-1,0-24,25 25,-25-1,0-24,0 25,0-26,0 1,0 25,-24-50,-1 25,0-1,-25 1,1-25,-26 25,1-25,-25 0,0 0,-1 25,-24-25,0 0,0 0,0 0,0 0,0 0,0 0,0-25,0 25,0-25,-24 0,-1 1,25-1,-25 25,0-50,0 25,-24 1,24-26,-25 25,1 0,-1-24,25 24,-24 0,24 0,-25 25,26-24,-1-1,0 25,25 0,-25-25,25 25,0 0,0 25,25 0,0-25,0 24,-1 1,26 0,-25 0,24 0,1-1,0 1,-1 0,-24 0,25 0,-26-1,1 1,0 0,-25 0,0-25,0 25,0-1,-25 1,25 0,-25 0,1 0,-1-1,-25 1,25 0,1 0,-1-25,-25 25,25-1,1 1,-26 0,25 0,0 0,1-25,24 24,0 1,0-25,-25 0,50 0,-25-25</inkml:trace>
  <inkml:trace contextRef="#ctx0" brushRef="#br0" timeOffset="149396.545">12998 14287,'0'0,"0"0,0 0,0 0,24-24,-24 24,25 0,0 0,0-25,0 0,24 0,1 0,0-24,-1-1,26 1,-1-1,0 0,26 1,-26-26,25 26,-24-26,24 26,0-26,-25 26,1-1,24 1,-24-1,-1 0,-24 1,24 24,-24-25,-1 25,1 1,-25-1,-1 0,1 25,0-25,0 0,-25 25,0 0,0 0,25-24,-25 24,0 0,0 0,0-25,0 25,-25 0,0 0,0 0,0 0,-24 0,-1 0,-24 0,24 0,1 0,-1 0,0 0,1 0,49 0,-25 0,50 0,-25-25,49 25,26-25,-1 25,1 0,-1-25,0 25,1 0,-1 0,-24 25,-25 0,-1 0,-24 49,0-24,-24-1,-1 26,0-25,0-1,0 1,1-1,-1-24,25 0,-25 0,0 0,25-25,0 0,0-25</inkml:trace>
  <inkml:trace contextRef="#ctx0" brushRef="#br0" timeOffset="153358.7716">16049 12601,'0'0,"0"0,0 0,0 0,0 0,0 0,0-25,0 25,0 0,0 0,0 0,24 25,-24-25,25 0,-25 0,50 0,-25 25,24-25,1 24,-1 1,26-25,-1 25,1 0,-1 0,25-1,1 1,-1 25,0-25,0-1,0 1,1 25,-1-25,25-1,-50 1,50 0,-24 0,-1 0,0-1,-25 1,26 0,-51-25,1 25,-1 0,-24-25,0 0,0 0,-25 0,0 0,0 0,0 0,0 0,0 0,0 0,0 0,0-25,0 25,0-25,25 0,-50 25,25-25,0 1,0-1,0 0,-25-25,25 26,-25-26,0 25,1-24,-26 24,50 0,-50 0,50 0,-24 25,-1 0,25 0,25 0,-25 25,24 0,1 0,25 0,-1 24,1-24,24 0,-24 0,25-1,-26 26,-24-25,0-25,-25 49,-25-24,0 0,-24 25,-26-50,1 49,-26-24,26 0,0 0,-1 0,26-1,-1-24,25 0,0 0,25 0,0 0,-24 0,24 0</inkml:trace>
  <inkml:trace contextRef="#ctx0" brushRef="#br0" timeOffset="154697.8482">14908 11807,'-25'0,"0"0,25 0,-25 25,25 0,25 24,0 1,0-1,24 51,1-26,-1 25,26 1,24-1,-25 0,1 0,24 0,-24 1,24-1,-25-25,1 1,-1-1,-24-24,24-25,-49 24,24-24,-24 0,-25-25,25 0,-25-25,0 0</inkml:trace>
  <inkml:trace contextRef="#ctx0" brushRef="#br0" timeOffset="155068.8693">16123 11931,'0'-25,"0"25,0 0,0-25,-25 50,0 0,1 0,-26 24,-24 26,-1-26,-24 51,-25-1,0 25,25-25,-25 0,0 1,0-26,24 0,26-24,0 0,-1-1,26-24,24 0,0-25,0 25,25-25,0 0,0 24,0-24,0 25</inkml:trace>
  <inkml:trace contextRef="#ctx0" brushRef="#br0" timeOffset="157615.0151">13171 14610,'0'0,"0"0,0 0,0 0,0 0,0 0,0 0,0 0,0 0,0 0,0 0,0 0,0 0,0 0,0 0,0 0,0 0,25 0,0 0,-25 0,50 0,-26 0,26 0,-25 0,49 0,-24 0,-1-25,26 25,-26 0,26 0,-26-25,51 25,-26-24,-24 24,49-25,-25 0,1 0,-1 25,1-25,-1 1,25 24,-24 0,-1-25,0 0,1 25,-1-25,1 0,24 25,-25-25,1 1,24 24,0-25,0 0,1 25,24-25,-25 0,25 1,-25 24,25-25,-25 25,25-25,-24 25,-1-25,25 25,-25 0,-25-25,26 25,-1-24,-25 24,25 0,-24 0,24-25,-24 25,-1 0,0 0,1 0,-26-25,26 25,-26 0,1 0,24 0,-49 0,25 0,-1 0,1 0,-25 0,24 0,-24 0,0-25,25 25,-26 0,1 0,0 0,25 0,-25 0,-1 0,-24 0,25 0,0 0,-25 0,0 0,0 0,0 0,0 0,0 0,0 0,0-25,-25 25,25 0,-25-24,25 24,-24-25,-1 0,-25 0,25 0,0 1,-24-1,24 0,-25 0,26 0,-26 1,0-1,26 0,-1 25,0-25,0 25,0 0,25 0,0 0,25 25,0-25,25 25,-26 0,26-1,24 1,-24 0,24 0,1 0,24-25,-24 24,-1-24,-24 25,24-25,-24 0,-1 25,-24-25,0 25,-25-25,-25 25,0-1,-24 1,-1 25,0-1,-24-24,24 0,-24 25,24-26,1 26,-1-25,0 0,26-25,-26 24,25 1,0-25,25 0,0 25,0-25,-24 0,24 0,24 25,-24-25,25 0,0 25</inkml:trace>
  <inkml:trace contextRef="#ctx0" brushRef="#br0" timeOffset="159560.1263">19745 13047,'0'0,"0"0,0 0,24 0,-24 0,0 0,0 0,0 0,0-25,25 25,-25-24,25-1,0 0,-25 0,49 0,-24-24,25-1,-1 1,1-1,0 0,24-24,-24 24,24-24,0 0,1-1,-1-24,25 24,-24-24,-1 0,26-25,-26 25,25 0,0-25,-24 24,24-24,-25 0,26 0,-1 0,0-25,0 25,1 0,-26-24,25 24,-24 0,-1-1,0 26,-24 0,24-25,-24 50,0-26,-1 26,1 0,-25-1,24 1,-24 24,0 1,0-1,0 25,-25 0,24 0,-24 25,0 0,25-24,-25 24,-25 24,1-24,-1 25,0 0,-25 0,1 0,-1 24,0-24,1 0,-1 25,1-26,-1 1,25 0,0-25,25 25,-24-25,24 0,24-25,-24 0,25 25,25-25,-25-24,24 24,1 0,-1-24,1-1,-25 25,24 0,-24 0,0 1,0-1,0 25,-25 0,0 0,0 25,0-1,0 1,0 25,0 0,0 24,0-24,0 24,0 0,0-24,0 0,25-1,-25 1,0-25,0-1,0 1,0-25,0 0,0 25,0-25,0 0,0 0,0 0,0 0,0 0,0-25</inkml:trace>
  <inkml:trace contextRef="#ctx0" brushRef="#br0" timeOffset="189791.8554">19695 13047,'0'0,"0"0,0 0,0 0,0 0,0 0,-25 25,25-25,0 0,0 0,0 0,0-25,0 25,0-25,0 1,0-1,0-25,0 1,0-26,25 26,0-51,-25 1,25 0,-1-25,-24 25,25-50,0 25,0-50,24 25,-24-24,0-1,0-24,24-1,1 1,-25-25,24-1,1 1,-25 0,24 24,1-24,-25 0,24 49,-24-24,25-1,-1 26,1-1,-25 1,24 24,1 0,-25 25,25 0,-1 0,-24 49,0-24,0 25,-25-1,24 26,-24 24,25-25,-25 26,-25 24,25 0,0 0,-24 24,-1 1,0 25,0-1,0 26,1-1,-26 1,25-1,0 0,0 1,1-1,-1-24,25-25,-25-1,25-24,0 0,25-24,-25-26,0-24,25 24,-1-24,-24 24,0-49,25 24,-25 26,0-26,0 26,0-26,0 26,0 24,0 0,0 0,25 0,-25 25,0 0,0 50,0-25,0 25,25-1,-25 26,0-1,25 0,0 1,-25 24,24-49,-24 24,25-24,-25-1,25 1,-25-25,0-1,25 1,-25 0,0-25,0 25,0-25,0 0,0 0,0 0,0 0,0 0,0 0,0 0,0 0,0 0,0 0,0 0,0 25,0-25,0 0,0 0,0 0,0 0,0 0,0 0,0 0,0 0,0 0,0 0,0 0,0 0,0 0,0 0,0 0,0 0,0 0,0 0,0 0,0 0,0 0,0 0,0 0,0 0,0 0,0 0,0 0,0 0,0 0,0 0,0 0,0 0,0 0,0 0,0 0,0 0,0 24,0-24,0 0,0 0,0 0,0 0,0 0,0 0,0 0,0 0,0 0,0 0,0 0,0 0,0 0,0-24</inkml:trace>
  <inkml:trace contextRef="#ctx0" brushRef="#br0" timeOffset="192438.0068">21158 6772,'-24'0,"-1"0,25 0,0 0,0 0,0 0,0 0,0 0,0 0,25 24,-1-24,1 25,25 0,-1 0,1 0,24 24,1 1,-1-25,25 24,1 1,-1-25,25 24,-25 1,25 0,0-1,-25-24,25 25,-49-1,24 1,-24-1,24 1,-25 0,-24-26,24 26,-24 0,-1-1,1-49,0 50,-26-25,1-1,0-24,0 25,-25-25,0 0,0 0,0-25,0 25,0-24,-25-1,0-25,0 25,1-24,-26-26,0 51,1-51,-1 26,1-1,24 25,-25-24,25 24,1 0,-1 25,25 0,0 0,0 25,25 24,-1-24,1 25,25 24,-1 1,1-26,24 26,-24-1,0-24,-1 24,1-24,-25-1,-1 1,1-25,-25 0,0 24,-25-24,1 0,-1-25,0 25,-25-25,1 0,-1-25,1 25,-26-50,26 25,-1-24,-24-1,-1-24,1 24</inkml:trace>
  <inkml:trace contextRef="#ctx0" brushRef="#br0" timeOffset="192920.0343">19893 5904,'0'0,"0"24,0 1,25 0,0 0,0 0,0 24,24 1,26 24,-26-24,26-1,24 1,0 0,0-1,0 1,-24-1,24 1,-24-25,-26 24,26-24,-26 0,-24 0,0 0,-25-25,0 0</inkml:trace>
  <inkml:trace contextRef="#ctx0" brushRef="#br0" timeOffset="193265.054">20712 5457,'0'-50,"-25"50,25 0,-25 25,25 0,-25 25,25-1,-24 50,-1 1,-25 24,25 0,-24 0,24 25,-25-1,1-24,24 25,-25-50,26 1,-26-1,25-25,0 1,1-26,-1 1,25-25,-25 0,25-1,0-24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49538-D004-2148-8031-124DB6DAA5B7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5ABFB-3C30-0C4A-9365-DF557985B25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>
                <a:latin typeface="Skia" charset="0"/>
                <a:ea typeface="ＭＳ Ｐゴシック" charset="0"/>
                <a:cs typeface="ＭＳ Ｐゴシック" charset="0"/>
              </a:rPr>
              <a:t>  - LTS, BOT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Helvetica" pitchFamily="-10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PERL stories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use in ACM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creating scripts</a:t>
            </a:r>
          </a:p>
          <a:p>
            <a:pPr>
              <a:spcBef>
                <a:spcPct val="50000"/>
              </a:spcBef>
            </a:pPr>
            <a:r>
              <a:rPr lang="en-US" sz="900" smtClean="0">
                <a:latin typeface="Skia" charset="0"/>
              </a:rPr>
              <a:t>  - LTS, BOT</a:t>
            </a:r>
          </a:p>
          <a:p>
            <a:endParaRPr 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0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6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1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50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1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92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267649-8976-C64C-95BD-9255A18763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8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7649-8976-C64C-95BD-9255A18763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3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1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05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3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-106" charset="2"/>
        <a:buChar char="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-106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-106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-106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87A5CF7-2028-104A-B6C7-FB68FB24452E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3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17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9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9.jpe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9"/>
          <p:cNvSpPr txBox="1">
            <a:spLocks noChangeArrowheads="1"/>
          </p:cNvSpPr>
          <p:nvPr/>
        </p:nvSpPr>
        <p:spPr bwMode="auto">
          <a:xfrm>
            <a:off x="853442" y="152400"/>
            <a:ext cx="7412502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  <a:cs typeface="Times New Roman" pitchFamily="-106" charset="0"/>
              </a:rPr>
              <a:t>Jotto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  <a:cs typeface="Times New Roman" pitchFamily="-106" charset="0"/>
              </a:rPr>
              <a:t>!</a:t>
            </a:r>
            <a:endParaRPr lang="en-US" sz="3600" b="1" dirty="0">
              <a:solidFill>
                <a:srgbClr val="000000"/>
              </a:solidFill>
              <a:latin typeface="Cambria" pitchFamily="18" charset="0"/>
              <a:ea typeface="ＭＳ Ｐゴシック" pitchFamily="-106" charset="-128"/>
              <a:cs typeface="Times New Roman" pitchFamily="-106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057400" y="16192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JRs</a:t>
            </a:r>
          </a:p>
        </p:txBody>
      </p:sp>
      <p:sp>
        <p:nvSpPr>
          <p:cNvPr id="6" name="Text Box 1031"/>
          <p:cNvSpPr txBox="1">
            <a:spLocks noChangeArrowheads="1"/>
          </p:cNvSpPr>
          <p:nvPr/>
        </p:nvSpPr>
        <p:spPr bwMode="auto">
          <a:xfrm>
            <a:off x="3810000" y="16192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SRs</a:t>
            </a:r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7239000" y="16192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latin typeface="Cambria" pitchFamily="18" charset="0"/>
              </a:rPr>
              <a:t>other</a:t>
            </a:r>
          </a:p>
        </p:txBody>
      </p:sp>
      <p:sp>
        <p:nvSpPr>
          <p:cNvPr id="8" name="Text Box 1035"/>
          <p:cNvSpPr txBox="1">
            <a:spLocks noChangeArrowheads="1"/>
          </p:cNvSpPr>
          <p:nvPr/>
        </p:nvSpPr>
        <p:spPr bwMode="auto">
          <a:xfrm>
            <a:off x="2155825" y="2286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diner </a:t>
            </a: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1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89038" y="60960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0" i="1" dirty="0">
                <a:solidFill>
                  <a:srgbClr val="000000"/>
                </a:solidFill>
                <a:latin typeface="Calibri" pitchFamily="34" charset="0"/>
              </a:rPr>
              <a:t>This term's first class to guess another's word earns 1 problem...</a:t>
            </a:r>
          </a:p>
        </p:txBody>
      </p:sp>
      <p:sp>
        <p:nvSpPr>
          <p:cNvPr id="10" name="Text Box 1035"/>
          <p:cNvSpPr txBox="1">
            <a:spLocks noChangeArrowheads="1"/>
          </p:cNvSpPr>
          <p:nvPr/>
        </p:nvSpPr>
        <p:spPr bwMode="auto">
          <a:xfrm>
            <a:off x="3908425" y="2286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diner </a:t>
            </a: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1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Text Box 1035"/>
          <p:cNvSpPr txBox="1">
            <a:spLocks noChangeArrowheads="1"/>
          </p:cNvSpPr>
          <p:nvPr/>
        </p:nvSpPr>
        <p:spPr bwMode="auto">
          <a:xfrm>
            <a:off x="7370763" y="2286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diner 2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219200" y="6411913"/>
            <a:ext cx="762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b="0" i="1">
                <a:solidFill>
                  <a:srgbClr val="000000"/>
                </a:solidFill>
                <a:latin typeface="Calibri" pitchFamily="34" charset="0"/>
              </a:rPr>
              <a:t>This term's last class to have its word guessed earns 1 problem...</a:t>
            </a:r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304800" y="161925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Sophs</a:t>
            </a:r>
          </a:p>
        </p:txBody>
      </p:sp>
      <p:sp>
        <p:nvSpPr>
          <p:cNvPr id="14" name="Text Box 1035"/>
          <p:cNvSpPr txBox="1">
            <a:spLocks noChangeArrowheads="1"/>
          </p:cNvSpPr>
          <p:nvPr/>
        </p:nvSpPr>
        <p:spPr bwMode="auto">
          <a:xfrm>
            <a:off x="403225" y="2286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diner </a:t>
            </a: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1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Text Box 1032"/>
          <p:cNvSpPr txBox="1">
            <a:spLocks noChangeArrowheads="1"/>
          </p:cNvSpPr>
          <p:nvPr/>
        </p:nvSpPr>
        <p:spPr bwMode="auto">
          <a:xfrm>
            <a:off x="5562600" y="1524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POM-CMC-SCR-PTZ</a:t>
            </a:r>
          </a:p>
        </p:txBody>
      </p:sp>
      <p:sp>
        <p:nvSpPr>
          <p:cNvPr id="17" name="Text Box 1035"/>
          <p:cNvSpPr txBox="1">
            <a:spLocks noChangeArrowheads="1"/>
          </p:cNvSpPr>
          <p:nvPr/>
        </p:nvSpPr>
        <p:spPr bwMode="auto">
          <a:xfrm>
            <a:off x="5584825" y="2286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diner </a:t>
            </a: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1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Down Arrow 1"/>
          <p:cNvSpPr>
            <a:spLocks noChangeArrowheads="1"/>
          </p:cNvSpPr>
          <p:nvPr/>
        </p:nvSpPr>
        <p:spPr bwMode="auto">
          <a:xfrm>
            <a:off x="7880350" y="2057400"/>
            <a:ext cx="2286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DB4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035"/>
          <p:cNvSpPr txBox="1">
            <a:spLocks noChangeArrowheads="1"/>
          </p:cNvSpPr>
          <p:nvPr/>
        </p:nvSpPr>
        <p:spPr bwMode="auto">
          <a:xfrm>
            <a:off x="2161468" y="277707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about 3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Text Box 1035"/>
          <p:cNvSpPr txBox="1">
            <a:spLocks noChangeArrowheads="1"/>
          </p:cNvSpPr>
          <p:nvPr/>
        </p:nvSpPr>
        <p:spPr bwMode="auto">
          <a:xfrm>
            <a:off x="3914068" y="277707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about 0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Text Box 1035"/>
          <p:cNvSpPr txBox="1">
            <a:spLocks noChangeArrowheads="1"/>
          </p:cNvSpPr>
          <p:nvPr/>
        </p:nvSpPr>
        <p:spPr bwMode="auto">
          <a:xfrm>
            <a:off x="7376406" y="277707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about 1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Text Box 1035"/>
          <p:cNvSpPr txBox="1">
            <a:spLocks noChangeArrowheads="1"/>
          </p:cNvSpPr>
          <p:nvPr/>
        </p:nvSpPr>
        <p:spPr bwMode="auto">
          <a:xfrm>
            <a:off x="408868" y="277707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about 1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" name="Text Box 1035"/>
          <p:cNvSpPr txBox="1">
            <a:spLocks noChangeArrowheads="1"/>
          </p:cNvSpPr>
          <p:nvPr/>
        </p:nvSpPr>
        <p:spPr bwMode="auto">
          <a:xfrm>
            <a:off x="5590468" y="277707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about 1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4" name="Text Box 1035"/>
          <p:cNvSpPr txBox="1">
            <a:spLocks noChangeArrowheads="1"/>
          </p:cNvSpPr>
          <p:nvPr/>
        </p:nvSpPr>
        <p:spPr bwMode="auto">
          <a:xfrm>
            <a:off x="2155822" y="323427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yearn 2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" name="Text Box 1035"/>
          <p:cNvSpPr txBox="1">
            <a:spLocks noChangeArrowheads="1"/>
          </p:cNvSpPr>
          <p:nvPr/>
        </p:nvSpPr>
        <p:spPr bwMode="auto">
          <a:xfrm>
            <a:off x="3908422" y="323427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yearn 0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" name="Text Box 1035"/>
          <p:cNvSpPr txBox="1">
            <a:spLocks noChangeArrowheads="1"/>
          </p:cNvSpPr>
          <p:nvPr/>
        </p:nvSpPr>
        <p:spPr bwMode="auto">
          <a:xfrm>
            <a:off x="7370760" y="323427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yearn </a:t>
            </a:r>
            <a:r>
              <a:rPr lang="en-US" dirty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 Box 1035"/>
          <p:cNvSpPr txBox="1">
            <a:spLocks noChangeArrowheads="1"/>
          </p:cNvSpPr>
          <p:nvPr/>
        </p:nvSpPr>
        <p:spPr bwMode="auto">
          <a:xfrm>
            <a:off x="403222" y="323427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yearn 2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" name="Text Box 1035"/>
          <p:cNvSpPr txBox="1">
            <a:spLocks noChangeArrowheads="1"/>
          </p:cNvSpPr>
          <p:nvPr/>
        </p:nvSpPr>
        <p:spPr bwMode="auto">
          <a:xfrm>
            <a:off x="5584822" y="323427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yearn </a:t>
            </a:r>
            <a:r>
              <a:rPr lang="en-US" dirty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 Box 1035"/>
          <p:cNvSpPr txBox="1">
            <a:spLocks noChangeArrowheads="1"/>
          </p:cNvSpPr>
          <p:nvPr/>
        </p:nvSpPr>
        <p:spPr bwMode="auto">
          <a:xfrm>
            <a:off x="2151466" y="3740664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jotto</a:t>
            </a: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 2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3904066" y="3740664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jotto</a:t>
            </a: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 0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7366404" y="3740664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jotto</a:t>
            </a: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 1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" name="Text Box 1035"/>
          <p:cNvSpPr txBox="1">
            <a:spLocks noChangeArrowheads="1"/>
          </p:cNvSpPr>
          <p:nvPr/>
        </p:nvSpPr>
        <p:spPr bwMode="auto">
          <a:xfrm>
            <a:off x="398866" y="3740664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jotto</a:t>
            </a: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 0</a:t>
            </a:r>
            <a:endParaRPr lang="en-US" dirty="0">
              <a:solidFill>
                <a:srgbClr val="80008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" name="Text Box 1035"/>
          <p:cNvSpPr txBox="1">
            <a:spLocks noChangeArrowheads="1"/>
          </p:cNvSpPr>
          <p:nvPr/>
        </p:nvSpPr>
        <p:spPr bwMode="auto">
          <a:xfrm>
            <a:off x="5580466" y="3740664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jotto</a:t>
            </a:r>
            <a:r>
              <a:rPr lang="en-US" dirty="0" smtClean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800080"/>
                </a:solidFill>
                <a:latin typeface="Calibri" pitchFamily="34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87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04 at 2.52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3"/>
          <a:stretch/>
        </p:blipFill>
        <p:spPr>
          <a:xfrm>
            <a:off x="124331" y="554586"/>
            <a:ext cx="8844226" cy="4450604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802360" y="231421"/>
            <a:ext cx="3550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latin typeface="Cambria" pitchFamily="18" charset="0"/>
              </a:rPr>
              <a:t>Python example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721" y="5959297"/>
            <a:ext cx="857344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What's still needed here is the  </a:t>
            </a:r>
            <a:r>
              <a:rPr lang="en-US" sz="2800" i="1" dirty="0" smtClean="0">
                <a:latin typeface="Cambria" pitchFamily="18" charset="0"/>
              </a:rPr>
              <a:t>"check"  </a:t>
            </a:r>
            <a:r>
              <a:rPr lang="en-US" sz="2800" dirty="0" smtClean="0">
                <a:latin typeface="Cambria" pitchFamily="18" charset="0"/>
              </a:rPr>
              <a:t>function </a:t>
            </a:r>
            <a:r>
              <a:rPr lang="en-US" sz="2800" b="1" dirty="0" smtClean="0">
                <a:latin typeface="Cambria" pitchFamily="18" charset="0"/>
              </a:rPr>
              <a:t>f</a:t>
            </a:r>
            <a:r>
              <a:rPr lang="en-US" sz="2800" dirty="0" smtClean="0">
                <a:latin typeface="Cambria" pitchFamily="18" charset="0"/>
              </a:rPr>
              <a:t> …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The function to check:  </a:t>
            </a:r>
            <a:r>
              <a:rPr lang="en-US" sz="3600" b="1" dirty="0" err="1">
                <a:solidFill>
                  <a:srgbClr val="940EBE"/>
                </a:solidFill>
                <a:latin typeface="Cambria" pitchFamily="18" charset="0"/>
              </a:rPr>
              <a:t>aggr</a:t>
            </a:r>
            <a:endParaRPr lang="en-US" sz="3600" dirty="0">
              <a:solidFill>
                <a:srgbClr val="940EBE"/>
              </a:solidFill>
              <a:latin typeface="Cambria" pitchFamily="18" charset="0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539644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292119" y="557671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044594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4797069" y="557671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549544" y="557671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02019" y="557671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054494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7806969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787169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949094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701569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149369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197369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7959369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64770" y="1785469"/>
            <a:ext cx="1172116" cy="584775"/>
          </a:xfrm>
          <a:prstGeom prst="rect">
            <a:avLst/>
          </a:prstGeom>
          <a:solidFill>
            <a:srgbClr val="F4C7F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Courier New" pitchFamily="-106" charset="0"/>
              </a:rPr>
              <a:t>f(n)</a:t>
            </a:r>
            <a:endParaRPr lang="en-US" sz="3200" b="1" dirty="0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036996" y="1485514"/>
            <a:ext cx="6691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returns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True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if C cows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can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be placed, all &gt;= n apart 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2036996" y="2178011"/>
            <a:ext cx="7018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returns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False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if C cows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cannot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be placed, all &gt;= n apart 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147536" y="3177078"/>
            <a:ext cx="6003666" cy="1569660"/>
          </a:xfrm>
          <a:prstGeom prst="rect">
            <a:avLst/>
          </a:prstGeom>
          <a:solidFill>
            <a:srgbClr val="F4C7F9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(1) place a cow at the lowest-numbered spot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(2) find the closest spot </a:t>
            </a: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that is &gt;= n away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(3) place a cow there and go back to (2)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- if the list runs out return </a:t>
            </a: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False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, else </a:t>
            </a: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</a:rPr>
              <a:t>True</a:t>
            </a:r>
            <a:endParaRPr lang="en-US" sz="2400" b="1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32922" y="130705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Another example: </a:t>
            </a:r>
            <a:r>
              <a:rPr lang="en-US" sz="3600" b="1" dirty="0" err="1" smtClean="0">
                <a:solidFill>
                  <a:srgbClr val="180BFF"/>
                </a:solidFill>
                <a:latin typeface="Cambria" pitchFamily="18" charset="0"/>
              </a:rPr>
              <a:t>cowset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87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mbria" pitchFamily="18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2568920"/>
            <a:ext cx="1342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mbria" pitchFamily="18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52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ID # for 1</a:t>
            </a:r>
            <a:r>
              <a:rPr lang="en-US" sz="1600" baseline="30000">
                <a:latin typeface="Cambria" pitchFamily="18" charset="0"/>
              </a:rPr>
              <a:t>st</a:t>
            </a:r>
            <a:r>
              <a:rPr lang="en-US" sz="1600">
                <a:latin typeface="Cambria" pitchFamily="18" charset="0"/>
              </a:rPr>
              <a:t> cow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93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</a:rPr>
              <a:t># of cows available, </a:t>
            </a:r>
            <a:r>
              <a:rPr lang="en-US" sz="1600" b="1" dirty="0">
                <a:solidFill>
                  <a:srgbClr val="FF0000"/>
                </a:solidFill>
                <a:latin typeface="Cambria" pitchFamily="18" charset="0"/>
              </a:rPr>
              <a:t>up to 34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913469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15040" y="1178457"/>
            <a:ext cx="2378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9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minimum ID sum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3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maximum ID sum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581" y="6052276"/>
            <a:ext cx="7410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Cambria" pitchFamily="18" charset="0"/>
              </a:rPr>
              <a:t>Farmer Ran is willing to play </a:t>
            </a:r>
            <a:r>
              <a:rPr lang="en-US" dirty="0" err="1">
                <a:solidFill>
                  <a:srgbClr val="660066"/>
                </a:solidFill>
                <a:latin typeface="Cambria" pitchFamily="18" charset="0"/>
              </a:rPr>
              <a:t>frisbee</a:t>
            </a:r>
            <a:r>
              <a:rPr lang="en-US" dirty="0">
                <a:solidFill>
                  <a:srgbClr val="660066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Cambria" pitchFamily="18" charset="0"/>
              </a:rPr>
              <a:t>(on MIT's quad) with </a:t>
            </a:r>
            <a:r>
              <a:rPr lang="en-US" dirty="0">
                <a:solidFill>
                  <a:srgbClr val="660066"/>
                </a:solidFill>
                <a:latin typeface="Cambria" pitchFamily="18" charset="0"/>
              </a:rPr>
              <a:t>any subset of cows </a:t>
            </a:r>
            <a:r>
              <a:rPr lang="en-US" b="1" i="1" dirty="0">
                <a:solidFill>
                  <a:srgbClr val="660066"/>
                </a:solidFill>
                <a:latin typeface="Cambria" pitchFamily="18" charset="0"/>
              </a:rPr>
              <a:t>whose IDs sum to any value between the min and max...</a:t>
            </a:r>
            <a:endParaRPr lang="en-US" dirty="0">
              <a:solidFill>
                <a:srgbClr val="660066"/>
              </a:solidFill>
              <a:latin typeface="Cambria" pitchFamily="18" charset="0"/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70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ID # for 2</a:t>
            </a:r>
            <a:r>
              <a:rPr lang="en-US" sz="1600" baseline="30000">
                <a:latin typeface="Cambria" pitchFamily="18" charset="0"/>
              </a:rPr>
              <a:t>nd</a:t>
            </a:r>
            <a:r>
              <a:rPr lang="en-US" sz="1600">
                <a:latin typeface="Cambria" pitchFamily="18" charset="0"/>
              </a:rPr>
              <a:t> cow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48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ID # for 3</a:t>
            </a:r>
            <a:r>
              <a:rPr lang="en-US" sz="1600" baseline="30000">
                <a:latin typeface="Cambria" pitchFamily="18" charset="0"/>
              </a:rPr>
              <a:t>rd</a:t>
            </a:r>
            <a:r>
              <a:rPr lang="en-US" sz="1600">
                <a:latin typeface="Cambria" pitchFamily="18" charset="0"/>
              </a:rPr>
              <a:t> cow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32552" y="3604681"/>
            <a:ext cx="2400722" cy="461665"/>
          </a:xfrm>
          <a:prstGeom prst="rect">
            <a:avLst/>
          </a:prstGeom>
          <a:solidFill>
            <a:srgbClr val="F4C7F9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Try all subsets...?</a:t>
            </a:r>
          </a:p>
        </p:txBody>
      </p:sp>
    </p:spTree>
    <p:extLst>
      <p:ext uri="{BB962C8B-B14F-4D97-AF65-F5344CB8AC3E}">
        <p14:creationId xmlns:p14="http://schemas.microsoft.com/office/powerpoint/2010/main" val="6569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32922" y="130705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Another example: </a:t>
            </a:r>
            <a:r>
              <a:rPr lang="en-US" sz="3600" b="1" dirty="0" err="1" smtClean="0">
                <a:solidFill>
                  <a:srgbClr val="180BFF"/>
                </a:solidFill>
                <a:latin typeface="Cambria" pitchFamily="18" charset="0"/>
              </a:rPr>
              <a:t>cowset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85800" y="1295400"/>
            <a:ext cx="1087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mbria" pitchFamily="18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133274" y="2568920"/>
            <a:ext cx="13420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Cambria" pitchFamily="18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09613" y="2200275"/>
            <a:ext cx="21239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3 -1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-2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>
            <a:off x="1295400" y="144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25566" y="3089275"/>
            <a:ext cx="1524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ID # for 1</a:t>
            </a:r>
            <a:r>
              <a:rPr lang="en-US" sz="1600" baseline="30000">
                <a:latin typeface="Cambria" pitchFamily="18" charset="0"/>
              </a:rPr>
              <a:t>st</a:t>
            </a:r>
            <a:r>
              <a:rPr lang="en-US" sz="1600">
                <a:latin typeface="Cambria" pitchFamily="18" charset="0"/>
              </a:rPr>
              <a:t> cow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286000" y="1143000"/>
            <a:ext cx="2693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</a:rPr>
              <a:t># of cows available, </a:t>
            </a:r>
            <a:r>
              <a:rPr lang="en-US" sz="1600" b="1" dirty="0">
                <a:solidFill>
                  <a:srgbClr val="FF0000"/>
                </a:solidFill>
                <a:latin typeface="Cambria" pitchFamily="18" charset="0"/>
              </a:rPr>
              <a:t>up to 34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570943" y="1913469"/>
            <a:ext cx="507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615040" y="1178457"/>
            <a:ext cx="2378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mbria" pitchFamily="18" charset="0"/>
              </a:rPr>
              <a:t>The number of subsets whose IDs sum between min and max 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2895600" y="1600200"/>
            <a:ext cx="17091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minimum ID sum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auto">
          <a:xfrm>
            <a:off x="3581400" y="2133600"/>
            <a:ext cx="1737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maximum ID sum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2286000" y="1905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 flipH="1">
            <a:off x="3048000" y="23622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0581" y="6052276"/>
            <a:ext cx="7410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0066"/>
                </a:solidFill>
                <a:latin typeface="Cambria" pitchFamily="18" charset="0"/>
              </a:rPr>
              <a:t>Farmer Ran is willing to play </a:t>
            </a:r>
            <a:r>
              <a:rPr lang="en-US" dirty="0" err="1">
                <a:solidFill>
                  <a:srgbClr val="660066"/>
                </a:solidFill>
                <a:latin typeface="Cambria" pitchFamily="18" charset="0"/>
              </a:rPr>
              <a:t>frisbee</a:t>
            </a:r>
            <a:r>
              <a:rPr lang="en-US" dirty="0">
                <a:solidFill>
                  <a:srgbClr val="660066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660066"/>
                </a:solidFill>
                <a:latin typeface="Cambria" pitchFamily="18" charset="0"/>
              </a:rPr>
              <a:t>(on MIT's quad) with </a:t>
            </a:r>
            <a:r>
              <a:rPr lang="en-US" dirty="0">
                <a:solidFill>
                  <a:srgbClr val="660066"/>
                </a:solidFill>
                <a:latin typeface="Cambria" pitchFamily="18" charset="0"/>
              </a:rPr>
              <a:t>any subset of cows </a:t>
            </a:r>
            <a:r>
              <a:rPr lang="en-US" b="1" i="1" dirty="0">
                <a:solidFill>
                  <a:srgbClr val="660066"/>
                </a:solidFill>
                <a:latin typeface="Cambria" pitchFamily="18" charset="0"/>
              </a:rPr>
              <a:t>whose IDs sum to any value between the min and max...</a:t>
            </a:r>
            <a:endParaRPr lang="en-US" dirty="0">
              <a:solidFill>
                <a:srgbClr val="660066"/>
              </a:solidFill>
              <a:latin typeface="Cambria" pitchFamily="18" charset="0"/>
            </a:endParaRPr>
          </a:p>
        </p:txBody>
      </p: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625566" y="3727792"/>
            <a:ext cx="15709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ID # for 2</a:t>
            </a:r>
            <a:r>
              <a:rPr lang="en-US" sz="1600" baseline="30000">
                <a:latin typeface="Cambria" pitchFamily="18" charset="0"/>
              </a:rPr>
              <a:t>nd</a:t>
            </a:r>
            <a:r>
              <a:rPr lang="en-US" sz="1600">
                <a:latin typeface="Cambria" pitchFamily="18" charset="0"/>
              </a:rPr>
              <a:t> cow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625566" y="4375492"/>
            <a:ext cx="1548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mbria" pitchFamily="18" charset="0"/>
              </a:rPr>
              <a:t>ID # for 3</a:t>
            </a:r>
            <a:r>
              <a:rPr lang="en-US" sz="1600" baseline="30000">
                <a:latin typeface="Cambria" pitchFamily="18" charset="0"/>
              </a:rPr>
              <a:t>rd</a:t>
            </a:r>
            <a:r>
              <a:rPr lang="en-US" sz="1600">
                <a:latin typeface="Cambria" pitchFamily="18" charset="0"/>
              </a:rPr>
              <a:t> cow</a:t>
            </a:r>
            <a:endParaRPr lang="en-US" sz="2800" b="1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119" y="3542628"/>
            <a:ext cx="1640514" cy="461665"/>
          </a:xfrm>
          <a:prstGeom prst="rect">
            <a:avLst/>
          </a:prstGeom>
          <a:solidFill>
            <a:srgbClr val="F4C7F9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Cambria" pitchFamily="18" charset="0"/>
              </a:rPr>
              <a:t>BinSearch</a:t>
            </a:r>
            <a:r>
              <a:rPr lang="en-US" sz="2400" dirty="0" smtClean="0">
                <a:latin typeface="Cambria" pitchFamily="18" charset="0"/>
              </a:rPr>
              <a:t>?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34116" y="4183709"/>
            <a:ext cx="3674083" cy="369332"/>
          </a:xfrm>
          <a:prstGeom prst="rect">
            <a:avLst/>
          </a:prstGeom>
          <a:solidFill>
            <a:srgbClr val="B1CC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How many sums for </a:t>
            </a:r>
            <a:r>
              <a:rPr lang="en-US" b="1" i="1" dirty="0" smtClean="0">
                <a:latin typeface="Cambria" pitchFamily="18" charset="0"/>
              </a:rPr>
              <a:t>half </a:t>
            </a:r>
            <a:r>
              <a:rPr lang="en-US" dirty="0" smtClean="0">
                <a:latin typeface="Cambria" pitchFamily="18" charset="0"/>
              </a:rPr>
              <a:t>the cows?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4116" y="4705441"/>
            <a:ext cx="3119637" cy="369332"/>
          </a:xfrm>
          <a:prstGeom prst="rect">
            <a:avLst/>
          </a:prstGeom>
          <a:solidFill>
            <a:srgbClr val="B1CCFF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Cambria" pitchFamily="18" charset="0"/>
              </a:rPr>
              <a:t>C</a:t>
            </a:r>
            <a:r>
              <a:rPr lang="en-US" dirty="0" smtClean="0">
                <a:latin typeface="Cambria" pitchFamily="18" charset="0"/>
              </a:rPr>
              <a:t>ould you check </a:t>
            </a:r>
            <a:r>
              <a:rPr lang="en-US" b="1" i="1" dirty="0" smtClean="0">
                <a:latin typeface="Cambria" pitchFamily="18" charset="0"/>
              </a:rPr>
              <a:t>both halves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152" y="152400"/>
            <a:ext cx="5589588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38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reen shot 2010-10-26 at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509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3573" y="5872267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mbria" pitchFamily="18" charset="0"/>
              </a:rPr>
              <a:t>This bug went undetected in Java's libraries for years...</a:t>
            </a:r>
          </a:p>
        </p:txBody>
      </p:sp>
    </p:spTree>
    <p:extLst>
      <p:ext uri="{BB962C8B-B14F-4D97-AF65-F5344CB8AC3E}">
        <p14:creationId xmlns:p14="http://schemas.microsoft.com/office/powerpoint/2010/main" val="33724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83" y="257187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Aside…  </a:t>
            </a:r>
            <a:r>
              <a:rPr lang="en-US" sz="3200" i="1" dirty="0" smtClean="0">
                <a:solidFill>
                  <a:srgbClr val="000000"/>
                </a:solidFill>
                <a:latin typeface="Cambria" pitchFamily="18" charset="0"/>
              </a:rPr>
              <a:t>programming contest travel</a:t>
            </a:r>
            <a:endParaRPr lang="en-US" sz="32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7138" y="1659467"/>
            <a:ext cx="143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Write</a:t>
            </a:r>
            <a:r>
              <a:rPr lang="en-US" dirty="0" smtClean="0">
                <a:latin typeface="Cambria" pitchFamily="18" charset="0"/>
              </a:rPr>
              <a:t> problems!?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6" name="Picture 4" descr="http://www.computerhistory.org/fellowawards/media/img/fellows/2009_don_cham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0" y="226920"/>
            <a:ext cx="1058266" cy="13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63"/>
          <a:stretch>
            <a:fillRect/>
          </a:stretch>
        </p:blipFill>
        <p:spPr bwMode="auto">
          <a:xfrm>
            <a:off x="304800" y="3983038"/>
            <a:ext cx="86106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4290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Matt Beaumont, Dan Halperin, Jonah Cohen</a:t>
            </a:r>
          </a:p>
        </p:txBody>
      </p:sp>
      <p:sp>
        <p:nvSpPr>
          <p:cNvPr id="36869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990600"/>
            <a:ext cx="4038600" cy="2339975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990099"/>
                </a:solidFill>
                <a:latin typeface="Courier New" charset="0"/>
                <a:cs typeface="Arial" charset="0"/>
              </a:rPr>
              <a:t>Per-Problem Statistics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Problem   Solved   Submitted</a:t>
            </a:r>
          </a:p>
          <a:p>
            <a:pPr marL="457200" indent="-457200">
              <a:lnSpc>
                <a:spcPct val="90000"/>
              </a:lnSpc>
              <a:buFont typeface="Times" charset="0"/>
              <a:buNone/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1          3       60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2         11       72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3          3       12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4          0        0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5         19       58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6          </a:t>
            </a:r>
            <a:r>
              <a:rPr lang="en-US" b="1">
                <a:solidFill>
                  <a:srgbClr val="CC0000"/>
                </a:solidFill>
                <a:latin typeface="Courier New" charset="0"/>
                <a:cs typeface="Arial" charset="0"/>
              </a:rPr>
              <a:t>7       10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7         10       64</a:t>
            </a:r>
          </a:p>
        </p:txBody>
      </p:sp>
      <p:sp>
        <p:nvSpPr>
          <p:cNvPr id="36870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3733800"/>
            <a:ext cx="1524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1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26088" y="6523038"/>
            <a:ext cx="3581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  <a:cs typeface="Arial" charset="0"/>
              </a:rPr>
              <a:t>63 teams total, Fall 04 ACM Contest</a:t>
            </a:r>
          </a:p>
        </p:txBody>
      </p:sp>
      <p:sp>
        <p:nvSpPr>
          <p:cNvPr id="36872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34290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contestwide</a:t>
            </a:r>
          </a:p>
        </p:txBody>
      </p:sp>
      <p:sp>
        <p:nvSpPr>
          <p:cNvPr id="36873" name="Text 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1" y="223838"/>
            <a:ext cx="8610600" cy="40011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mbria" pitchFamily="18" charset="0"/>
                <a:cs typeface="Times New Roman" charset="0"/>
              </a:rPr>
              <a:t>Fall '04 Problem </a:t>
            </a:r>
            <a:r>
              <a:rPr lang="en-US" sz="2000" b="1" dirty="0">
                <a:latin typeface="Cambria" pitchFamily="18" charset="0"/>
                <a:cs typeface="Times New Roman" charset="0"/>
              </a:rPr>
              <a:t>#6:</a:t>
            </a:r>
            <a:r>
              <a:rPr lang="en-US" sz="2000" dirty="0">
                <a:latin typeface="Cambria" pitchFamily="18" charset="0"/>
                <a:cs typeface="Times New Roman" charset="0"/>
              </a:rPr>
              <a:t>  Find the area of a polygon, given its vertices.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21126870">
            <a:off x="3883353" y="5886210"/>
            <a:ext cx="501564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0" dirty="0" smtClean="0">
                <a:solidFill>
                  <a:srgbClr val="000000"/>
                </a:solidFill>
                <a:latin typeface="Times" charset="0"/>
              </a:rPr>
              <a:t>Monte Carlo geometry…</a:t>
            </a:r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990600"/>
            <a:ext cx="3962400" cy="2339975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990099"/>
                </a:solidFill>
                <a:latin typeface="Courier New" charset="0"/>
                <a:cs typeface="Arial" charset="0"/>
              </a:rPr>
              <a:t>HMC Hammer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#   Solved   Runs      Time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1      -        2   4:57:38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2      *        2   2:55:41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3      *        2   3:37:58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4      -        0   0:00:00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5      *        2   1:20:42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6      *        </a:t>
            </a:r>
            <a:r>
              <a:rPr lang="en-US" b="1" dirty="0">
                <a:solidFill>
                  <a:srgbClr val="CC0000"/>
                </a:solidFill>
                <a:latin typeface="Courier New" charset="0"/>
                <a:cs typeface="Arial" charset="0"/>
              </a:rPr>
              <a:t>4</a:t>
            </a: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   4:41:57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7      *        1   2:32:44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476503">
            <a:off x="1594406" y="1807080"/>
            <a:ext cx="6031387" cy="304698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9600" i="1" dirty="0" smtClean="0">
                <a:solidFill>
                  <a:srgbClr val="000000"/>
                </a:solidFill>
                <a:latin typeface="Cambria" pitchFamily="18" charset="0"/>
              </a:rPr>
              <a:t>Geometric</a:t>
            </a:r>
            <a:r>
              <a:rPr lang="en-US" sz="96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9600" b="0" dirty="0" smtClean="0">
                <a:solidFill>
                  <a:srgbClr val="000000"/>
                </a:solidFill>
                <a:latin typeface="Cambria" pitchFamily="18" charset="0"/>
              </a:rPr>
              <a:t> algorithms</a:t>
            </a:r>
            <a:endParaRPr lang="en-US" sz="9600" b="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63"/>
          <a:stretch>
            <a:fillRect/>
          </a:stretch>
        </p:blipFill>
        <p:spPr bwMode="auto">
          <a:xfrm>
            <a:off x="304800" y="3983038"/>
            <a:ext cx="86106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4290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Matt Beaumont, Dan </a:t>
            </a:r>
            <a:r>
              <a:rPr lang="en-US" sz="1600" b="1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Halperin</a:t>
            </a:r>
            <a:r>
              <a:rPr lang="en-US" sz="16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, Jonah Cohen</a:t>
            </a:r>
          </a:p>
        </p:txBody>
      </p:sp>
      <p:sp>
        <p:nvSpPr>
          <p:cNvPr id="36869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990600"/>
            <a:ext cx="4038600" cy="2339975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990099"/>
                </a:solidFill>
                <a:latin typeface="Courier New" charset="0"/>
                <a:cs typeface="Arial" charset="0"/>
              </a:rPr>
              <a:t>Per-Problem Statistics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Problem   Solved   Submitted</a:t>
            </a:r>
          </a:p>
          <a:p>
            <a:pPr marL="457200" indent="-457200">
              <a:lnSpc>
                <a:spcPct val="90000"/>
              </a:lnSpc>
              <a:buFont typeface="Times" charset="0"/>
              <a:buNone/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1          3       60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2         11       72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3          3       12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4          0        0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5         19       58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6          </a:t>
            </a:r>
            <a:r>
              <a:rPr lang="en-US" b="1">
                <a:solidFill>
                  <a:srgbClr val="CC0000"/>
                </a:solidFill>
                <a:latin typeface="Courier New" charset="0"/>
                <a:cs typeface="Arial" charset="0"/>
              </a:rPr>
              <a:t>7       10</a:t>
            </a:r>
          </a:p>
          <a:p>
            <a:pPr marL="457200" indent="-457200">
              <a:lnSpc>
                <a:spcPct val="90000"/>
              </a:lnSpc>
            </a:pPr>
            <a:r>
              <a:rPr lang="en-US" b="1">
                <a:solidFill>
                  <a:srgbClr val="000080"/>
                </a:solidFill>
                <a:latin typeface="Courier New" charset="0"/>
                <a:cs typeface="Arial" charset="0"/>
              </a:rPr>
              <a:t>7         10       64</a:t>
            </a:r>
          </a:p>
        </p:txBody>
      </p:sp>
      <p:sp>
        <p:nvSpPr>
          <p:cNvPr id="36870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3733800"/>
            <a:ext cx="1524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871" name="Text Box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26088" y="6523038"/>
            <a:ext cx="3581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  <a:latin typeface="Arial" charset="0"/>
                <a:cs typeface="Arial" charset="0"/>
              </a:rPr>
              <a:t>63 teams total, Fall 04 ACM Contest</a:t>
            </a:r>
          </a:p>
        </p:txBody>
      </p:sp>
      <p:sp>
        <p:nvSpPr>
          <p:cNvPr id="36872" name="Text Box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3429000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contestwide</a:t>
            </a:r>
          </a:p>
        </p:txBody>
      </p:sp>
      <p:sp>
        <p:nvSpPr>
          <p:cNvPr id="36873" name="Text 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1" y="223838"/>
            <a:ext cx="8610600" cy="40011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mbria" pitchFamily="18" charset="0"/>
                <a:cs typeface="Times New Roman" charset="0"/>
              </a:rPr>
              <a:t>Fall '04 Problem </a:t>
            </a:r>
            <a:r>
              <a:rPr lang="en-US" sz="2000" b="1" dirty="0">
                <a:latin typeface="Cambria" pitchFamily="18" charset="0"/>
                <a:cs typeface="Times New Roman" charset="0"/>
              </a:rPr>
              <a:t>#6:</a:t>
            </a:r>
            <a:r>
              <a:rPr lang="en-US" sz="2000" dirty="0">
                <a:latin typeface="Cambria" pitchFamily="18" charset="0"/>
                <a:cs typeface="Times New Roman" charset="0"/>
              </a:rPr>
              <a:t>  Find the area of a polygon, given its vertices.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21126870">
            <a:off x="3883353" y="5886210"/>
            <a:ext cx="5015647" cy="584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0" dirty="0" smtClean="0">
                <a:solidFill>
                  <a:srgbClr val="000000"/>
                </a:solidFill>
                <a:latin typeface="Times" charset="0"/>
              </a:rPr>
              <a:t>Monte Carlo geometry…</a:t>
            </a:r>
          </a:p>
        </p:txBody>
      </p:sp>
      <p:sp>
        <p:nvSpPr>
          <p:cNvPr id="11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990600"/>
            <a:ext cx="3962400" cy="2339975"/>
          </a:xfrm>
          <a:prstGeom prst="rect">
            <a:avLst/>
          </a:prstGeom>
          <a:noFill/>
          <a:ln w="19050">
            <a:solidFill>
              <a:srgbClr val="99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990099"/>
                </a:solidFill>
                <a:latin typeface="Courier New" charset="0"/>
                <a:cs typeface="Arial" charset="0"/>
              </a:rPr>
              <a:t>HMC Hammer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#   Solved   Runs      Time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1      -        2   4:57:38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2      *        2   2:55:41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3      *        2   3:37:58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4      -        0   0:00:00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5      *        2   1:20:42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6      *        </a:t>
            </a:r>
            <a:r>
              <a:rPr lang="en-US" b="1" dirty="0">
                <a:solidFill>
                  <a:srgbClr val="CC0000"/>
                </a:solidFill>
                <a:latin typeface="Courier New" charset="0"/>
                <a:cs typeface="Arial" charset="0"/>
              </a:rPr>
              <a:t>4</a:t>
            </a: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   4:41:57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80"/>
                </a:solidFill>
                <a:latin typeface="Courier New" charset="0"/>
                <a:cs typeface="Arial" charset="0"/>
              </a:rPr>
              <a:t>7      *        1   2:32:44</a:t>
            </a:r>
          </a:p>
        </p:txBody>
      </p:sp>
    </p:spTree>
    <p:extLst>
      <p:ext uri="{BB962C8B-B14F-4D97-AF65-F5344CB8AC3E}">
        <p14:creationId xmlns:p14="http://schemas.microsoft.com/office/powerpoint/2010/main" val="38231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45"/>
          <p:cNvSpPr>
            <a:spLocks noChangeArrowheads="1"/>
          </p:cNvSpPr>
          <p:nvPr/>
        </p:nvSpPr>
        <p:spPr bwMode="auto">
          <a:xfrm>
            <a:off x="304800" y="1447800"/>
            <a:ext cx="4344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8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Turning direction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CW or CCW</a:t>
            </a:r>
            <a:endParaRPr lang="en-US" sz="2400" b="1" dirty="0" smtClean="0">
              <a:solidFill>
                <a:srgbClr val="008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94" name="Rectangle 48"/>
          <p:cNvSpPr>
            <a:spLocks noChangeArrowheads="1"/>
          </p:cNvSpPr>
          <p:nvPr/>
        </p:nvSpPr>
        <p:spPr bwMode="auto">
          <a:xfrm>
            <a:off x="445791" y="4016405"/>
            <a:ext cx="4344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smtClean="0">
                <a:solidFill>
                  <a:srgbClr val="8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Convex hull</a:t>
            </a:r>
          </a:p>
        </p:txBody>
      </p:sp>
      <p:sp>
        <p:nvSpPr>
          <p:cNvPr id="3096" name="Rectangle 50"/>
          <p:cNvSpPr>
            <a:spLocks noChangeArrowheads="1"/>
          </p:cNvSpPr>
          <p:nvPr/>
        </p:nvSpPr>
        <p:spPr bwMode="auto">
          <a:xfrm>
            <a:off x="792183" y="5011579"/>
            <a:ext cx="4344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Monotone chains algorithm</a:t>
            </a:r>
            <a:endParaRPr lang="en-US" sz="2400" b="1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98" name="Rectangle 52"/>
          <p:cNvSpPr>
            <a:spLocks noChangeArrowheads="1"/>
          </p:cNvSpPr>
          <p:nvPr/>
        </p:nvSpPr>
        <p:spPr bwMode="auto">
          <a:xfrm>
            <a:off x="822346" y="4565461"/>
            <a:ext cx="434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applications: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diameter</a:t>
            </a:r>
            <a:endParaRPr lang="en-US" sz="2400" b="1" i="1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099" name="Rectangle 53"/>
          <p:cNvSpPr>
            <a:spLocks noChangeArrowheads="1"/>
          </p:cNvSpPr>
          <p:nvPr/>
        </p:nvSpPr>
        <p:spPr bwMode="auto">
          <a:xfrm>
            <a:off x="445791" y="6133203"/>
            <a:ext cx="434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8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Area and centroid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788490" y="2047020"/>
            <a:ext cx="2943685" cy="1444625"/>
          </a:xfrm>
          <a:prstGeom prst="roundRect">
            <a:avLst/>
          </a:prstGeom>
          <a:solidFill>
            <a:srgbClr val="D0FFC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68659" y="2194340"/>
            <a:ext cx="2736850" cy="1242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0" i="1" dirty="0" smtClean="0">
                <a:solidFill>
                  <a:srgbClr val="000000"/>
                </a:solidFill>
                <a:latin typeface="Times" charset="0"/>
              </a:rPr>
              <a:t>Right-hand rule:</a:t>
            </a:r>
          </a:p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endParaRPr lang="en-US" sz="1800" b="0" i="1" dirty="0" smtClean="0">
              <a:solidFill>
                <a:srgbClr val="000000"/>
              </a:solidFill>
              <a:latin typeface="Times" charset="0"/>
            </a:endParaRPr>
          </a:p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b="0" i="1" dirty="0" smtClean="0">
                <a:solidFill>
                  <a:srgbClr val="000000"/>
                </a:solidFill>
                <a:latin typeface="Times" charset="0"/>
              </a:rPr>
              <a:t>left turns are positive</a:t>
            </a:r>
          </a:p>
          <a:p>
            <a:pPr algn="ctr" defTabSz="914400" eaLnBrk="0" fontAlgn="base" hangingPunct="0">
              <a:lnSpc>
                <a:spcPts val="14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800" b="0" i="1" dirty="0" smtClean="0">
                <a:solidFill>
                  <a:srgbClr val="000000"/>
                </a:solidFill>
                <a:latin typeface="Times" charset="0"/>
              </a:rPr>
              <a:t>right turns are negative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i="1" dirty="0" smtClean="0">
                <a:solidFill>
                  <a:srgbClr val="000000"/>
                </a:solidFill>
                <a:latin typeface="Cambria" pitchFamily="18" charset="0"/>
              </a:rPr>
              <a:t>Geometric</a:t>
            </a:r>
            <a:r>
              <a:rPr lang="en-US" sz="4400" b="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400" b="0" dirty="0" smtClean="0">
                <a:solidFill>
                  <a:srgbClr val="000000"/>
                </a:solidFill>
                <a:latin typeface="Cambria" pitchFamily="18" charset="0"/>
              </a:rPr>
              <a:t> algorithms</a:t>
            </a:r>
            <a:endParaRPr lang="en-US" sz="4400" b="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4790778" y="1503783"/>
            <a:ext cx="4165600" cy="32926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6015256" y="4105697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6974106" y="2968042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5800247" y="1892721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173881" y="419777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O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432389" y="262986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A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288771" y="150378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B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4" name="Line 1046"/>
          <p:cNvSpPr>
            <a:spLocks noChangeShapeType="1"/>
          </p:cNvSpPr>
          <p:nvPr/>
        </p:nvSpPr>
        <p:spPr bwMode="auto">
          <a:xfrm flipV="1">
            <a:off x="6147019" y="3112004"/>
            <a:ext cx="819150" cy="961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5" name="Line 1047"/>
          <p:cNvSpPr>
            <a:spLocks noChangeShapeType="1"/>
          </p:cNvSpPr>
          <p:nvPr/>
        </p:nvSpPr>
        <p:spPr bwMode="auto">
          <a:xfrm flipH="1" flipV="1">
            <a:off x="5919667" y="2029151"/>
            <a:ext cx="1046500" cy="938889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6" name="Rectangle 1050"/>
          <p:cNvSpPr>
            <a:spLocks noChangeArrowheads="1"/>
          </p:cNvSpPr>
          <p:nvPr/>
        </p:nvSpPr>
        <p:spPr bwMode="auto">
          <a:xfrm>
            <a:off x="5316756" y="3910434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(0,0)</a:t>
            </a:r>
          </a:p>
        </p:txBody>
      </p:sp>
      <p:sp>
        <p:nvSpPr>
          <p:cNvPr id="37" name="Rectangle 1051"/>
          <p:cNvSpPr>
            <a:spLocks noChangeArrowheads="1"/>
          </p:cNvSpPr>
          <p:nvPr/>
        </p:nvSpPr>
        <p:spPr bwMode="auto">
          <a:xfrm>
            <a:off x="6974106" y="2704572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(1,1)</a:t>
            </a:r>
          </a:p>
        </p:txBody>
      </p:sp>
      <p:sp>
        <p:nvSpPr>
          <p:cNvPr id="38" name="Rectangle 1052"/>
          <p:cNvSpPr>
            <a:spLocks noChangeArrowheads="1"/>
          </p:cNvSpPr>
          <p:nvPr/>
        </p:nvSpPr>
        <p:spPr bwMode="auto">
          <a:xfrm>
            <a:off x="5308653" y="1653411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(0,2)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8092961" y="4210108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327241" y="431348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777777"/>
                </a:solidFill>
                <a:latin typeface="Times" charset="0"/>
              </a:rPr>
              <a:t>B</a:t>
            </a: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'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" name="Line 1055"/>
          <p:cNvSpPr>
            <a:spLocks noChangeShapeType="1"/>
          </p:cNvSpPr>
          <p:nvPr/>
        </p:nvSpPr>
        <p:spPr bwMode="auto">
          <a:xfrm>
            <a:off x="7138867" y="3095952"/>
            <a:ext cx="954093" cy="110182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42" name="Rectangle 1052"/>
          <p:cNvSpPr>
            <a:spLocks noChangeArrowheads="1"/>
          </p:cNvSpPr>
          <p:nvPr/>
        </p:nvSpPr>
        <p:spPr bwMode="auto">
          <a:xfrm>
            <a:off x="8242615" y="4093633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(2,0)</a:t>
            </a:r>
          </a:p>
        </p:txBody>
      </p:sp>
    </p:spTree>
    <p:extLst>
      <p:ext uri="{BB962C8B-B14F-4D97-AF65-F5344CB8AC3E}">
        <p14:creationId xmlns:p14="http://schemas.microsoft.com/office/powerpoint/2010/main" val="42427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191912" y="3736621"/>
            <a:ext cx="8661400" cy="513644"/>
          </a:xfrm>
          <a:prstGeom prst="roundRect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6170" y="1072443"/>
            <a:ext cx="8667046" cy="2291644"/>
          </a:xfrm>
          <a:prstGeom prst="roundRect">
            <a:avLst>
              <a:gd name="adj" fmla="val 730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266" name="Text Box 1029"/>
          <p:cNvSpPr txBox="1">
            <a:spLocks noChangeArrowheads="1"/>
          </p:cNvSpPr>
          <p:nvPr/>
        </p:nvSpPr>
        <p:spPr bwMode="auto">
          <a:xfrm>
            <a:off x="853442" y="152400"/>
            <a:ext cx="7412502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  <a:cs typeface="Times New Roman" pitchFamily="-106" charset="0"/>
              </a:rPr>
              <a:t>S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  <a:cs typeface="Times New Roman" pitchFamily="-106" charset="0"/>
              </a:rPr>
              <a:t>chedule</a:t>
            </a:r>
            <a:endParaRPr lang="en-US" sz="3600" b="1" dirty="0">
              <a:solidFill>
                <a:srgbClr val="000000"/>
              </a:solidFill>
              <a:latin typeface="Cambria" pitchFamily="18" charset="0"/>
              <a:ea typeface="ＭＳ Ｐゴシック" pitchFamily="-106" charset="-128"/>
              <a:cs typeface="Times New Roman" pitchFamily="-106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170" y="1219731"/>
            <a:ext cx="8667046" cy="478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84" charset="0"/>
                <a:ea typeface="MS PGothic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Sep 10     Welcome discussion! </a:t>
            </a:r>
            <a:r>
              <a:rPr lang="en-US" sz="1800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and DP problems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~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5 problems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Sep 17	    Lab session ~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5 problems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Sep 24	    Discussion session </a:t>
            </a:r>
            <a:r>
              <a:rPr lang="en-US" sz="1800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on graph problems ~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5 problems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Oct 1       Lab session </a:t>
            </a:r>
            <a:r>
              <a:rPr lang="en-US" sz="1800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on graph problems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~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5 problems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Oct 8      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Guest speaker </a:t>
            </a:r>
            <a:r>
              <a:rPr lang="en-US" sz="1800" b="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Don Chamberlin, author/inventor of SQL =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2 </a:t>
            </a:r>
            <a:r>
              <a:rPr lang="en-US" sz="1800" dirty="0" err="1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8" charset="0"/>
              </a:rPr>
              <a:t>probs</a:t>
            </a:r>
            <a:endParaRPr lang="en-US" sz="1800" b="0" dirty="0">
              <a:solidFill>
                <a:schemeClr val="bg1">
                  <a:lumMod val="6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latin typeface="Cambria" pitchFamily="18" charset="0"/>
                <a:cs typeface="Times New Roman" pitchFamily="18" charset="0"/>
              </a:rPr>
              <a:t>Oct 16     </a:t>
            </a:r>
            <a:r>
              <a:rPr lang="en-US" b="0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Discussion session </a:t>
            </a:r>
            <a:r>
              <a:rPr lang="en-US" sz="18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on </a:t>
            </a:r>
            <a:r>
              <a:rPr lang="en-US" sz="1800" b="0" dirty="0" err="1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geom+binsrch</a:t>
            </a:r>
            <a:r>
              <a:rPr lang="en-US" sz="1800" b="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problems </a:t>
            </a:r>
            <a:r>
              <a:rPr lang="en-US" sz="18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~ </a:t>
            </a:r>
            <a:r>
              <a:rPr lang="en-US" sz="1800" b="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6 </a:t>
            </a:r>
            <a:r>
              <a:rPr lang="en-US" sz="1800" b="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problems</a:t>
            </a:r>
            <a:endParaRPr lang="en-US" b="0" dirty="0"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latin typeface="Cambria" pitchFamily="18" charset="0"/>
                <a:cs typeface="Times New Roman" pitchFamily="18" charset="0"/>
              </a:rPr>
              <a:t>Oct 22     </a:t>
            </a:r>
            <a:r>
              <a:rPr lang="en-US" b="0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Lab &amp; ACM </a:t>
            </a:r>
            <a:r>
              <a:rPr lang="en-US" b="0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qualifier </a:t>
            </a:r>
            <a:r>
              <a:rPr lang="en-US" sz="1800" b="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~ </a:t>
            </a:r>
            <a:r>
              <a:rPr lang="en-US" sz="1800" b="0" dirty="0">
                <a:latin typeface="Cambria" pitchFamily="18" charset="0"/>
                <a:cs typeface="Times New Roman" pitchFamily="18" charset="0"/>
              </a:rPr>
              <a:t>6 problems</a:t>
            </a:r>
            <a:endParaRPr lang="en-US" b="0" dirty="0"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latin typeface="Cambria" pitchFamily="18" charset="0"/>
                <a:cs typeface="Times New Roman" pitchFamily="18" charset="0"/>
              </a:rPr>
              <a:t>Oct 29     </a:t>
            </a:r>
            <a:r>
              <a:rPr lang="en-US" b="0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Discussion session:   </a:t>
            </a:r>
            <a:r>
              <a:rPr lang="en-US" sz="1800" i="1" dirty="0" smtClean="0">
                <a:latin typeface="Cambria" pitchFamily="18" charset="0"/>
                <a:cs typeface="Times New Roman" pitchFamily="18" charset="0"/>
              </a:rPr>
              <a:t>problems + project opportunities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 smtClean="0">
                <a:latin typeface="Cambria" pitchFamily="18" charset="0"/>
                <a:cs typeface="Times New Roman" pitchFamily="18" charset="0"/>
              </a:rPr>
              <a:t>Nov </a:t>
            </a:r>
            <a:r>
              <a:rPr lang="en-US" b="0" dirty="0">
                <a:latin typeface="Cambria" pitchFamily="18" charset="0"/>
                <a:cs typeface="Times New Roman" pitchFamily="18" charset="0"/>
              </a:rPr>
              <a:t>5</a:t>
            </a:r>
            <a:r>
              <a:rPr lang="en-US" b="0" dirty="0" smtClean="0">
                <a:latin typeface="Cambria" pitchFamily="18" charset="0"/>
                <a:cs typeface="Times New Roman" pitchFamily="18" charset="0"/>
              </a:rPr>
              <a:t>      </a:t>
            </a:r>
            <a:r>
              <a:rPr lang="en-US" b="0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Lab session</a:t>
            </a:r>
            <a:r>
              <a:rPr lang="en-US" b="0" dirty="0" smtClean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en-US" sz="1800" b="0" i="1" dirty="0">
                <a:latin typeface="Cambria" pitchFamily="18" charset="0"/>
                <a:cs typeface="Times New Roman" pitchFamily="18" charset="0"/>
              </a:rPr>
              <a:t>problems </a:t>
            </a:r>
            <a:r>
              <a:rPr lang="en-US" sz="1800" b="0" i="1" dirty="0" smtClean="0">
                <a:latin typeface="Cambria" pitchFamily="18" charset="0"/>
                <a:cs typeface="Times New Roman" pitchFamily="18" charset="0"/>
              </a:rPr>
              <a:t>or </a:t>
            </a:r>
            <a:r>
              <a:rPr lang="en-US" sz="1800" b="0" i="1" dirty="0">
                <a:latin typeface="Cambria" pitchFamily="18" charset="0"/>
                <a:cs typeface="Times New Roman" pitchFamily="18" charset="0"/>
              </a:rPr>
              <a:t>project </a:t>
            </a:r>
            <a:r>
              <a:rPr lang="en-US" sz="1800" b="0" i="1" dirty="0" smtClean="0">
                <a:latin typeface="Cambria" pitchFamily="18" charset="0"/>
                <a:cs typeface="Times New Roman" pitchFamily="18" charset="0"/>
              </a:rPr>
              <a:t>work…</a:t>
            </a:r>
            <a:endParaRPr lang="en-US" sz="1800" b="0" i="1" dirty="0"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Nov 9      ACM Regional contest  </a:t>
            </a:r>
            <a:r>
              <a:rPr lang="en-US" sz="1800" b="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(in Riverside...)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latin typeface="Cambria" pitchFamily="18" charset="0"/>
                <a:cs typeface="Times New Roman" pitchFamily="18" charset="0"/>
              </a:rPr>
              <a:t>Nov </a:t>
            </a:r>
            <a:r>
              <a:rPr lang="en-US" b="0" dirty="0" smtClean="0">
                <a:latin typeface="Cambria" pitchFamily="18" charset="0"/>
                <a:cs typeface="Times New Roman" pitchFamily="18" charset="0"/>
              </a:rPr>
              <a:t>12    </a:t>
            </a:r>
            <a:r>
              <a:rPr lang="en-US" i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Final</a:t>
            </a:r>
            <a:r>
              <a:rPr lang="en-US" b="0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 lab </a:t>
            </a:r>
            <a:r>
              <a:rPr lang="en-US" b="0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session</a:t>
            </a:r>
            <a:r>
              <a:rPr lang="en-US" b="0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en-US" sz="1800" b="0" i="1" dirty="0">
                <a:latin typeface="Cambria" pitchFamily="18" charset="0"/>
                <a:cs typeface="Times New Roman" pitchFamily="18" charset="0"/>
              </a:rPr>
              <a:t>problems or project work</a:t>
            </a:r>
            <a:r>
              <a:rPr lang="en-US" sz="1800" b="0" i="1" dirty="0" smtClean="0">
                <a:latin typeface="Cambria" pitchFamily="18" charset="0"/>
                <a:cs typeface="Times New Roman" pitchFamily="18" charset="0"/>
              </a:rPr>
              <a:t>…</a:t>
            </a:r>
            <a:endParaRPr lang="en-US" sz="1800" b="0" i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2274" y="6190733"/>
            <a:ext cx="6447727" cy="369332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  <a:cs typeface="Times New Roman" pitchFamily="18" charset="0"/>
              </a:rPr>
              <a:t>Project demos and problems submitted by the end of the term…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752622" y="219687"/>
            <a:ext cx="4165600" cy="32926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2395" y="281703"/>
            <a:ext cx="31227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dirty="0" smtClean="0">
                <a:solidFill>
                  <a:srgbClr val="000000"/>
                </a:solidFill>
                <a:latin typeface="Cambria" pitchFamily="18" charset="0"/>
              </a:rPr>
              <a:t>Turning direction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133350" y="3909127"/>
            <a:ext cx="598593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latin typeface="Courier New" pitchFamily="49" charset="0"/>
                <a:ea typeface="MS PGothic" pitchFamily="34" charset="-128"/>
              </a:rPr>
              <a:t>def</a:t>
            </a:r>
            <a:r>
              <a:rPr lang="en-US" sz="1600" b="1" dirty="0" smtClean="0"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sz="1600" b="1" dirty="0" err="1" smtClean="0">
                <a:latin typeface="Courier New" pitchFamily="49" charset="0"/>
                <a:ea typeface="MS PGothic" pitchFamily="34" charset="-128"/>
              </a:rPr>
              <a:t>turningDirection</a:t>
            </a:r>
            <a:r>
              <a:rPr lang="en-US" sz="1600" b="1" dirty="0" smtClean="0">
                <a:latin typeface="Courier New" pitchFamily="49" charset="0"/>
                <a:ea typeface="MS PGothic" pitchFamily="34" charset="-128"/>
              </a:rPr>
              <a:t>( pt1, pt2, pt3 ):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   </a:t>
            </a: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         """   returns  </a:t>
            </a: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1 if pt1 -&gt; pt2 -&gt; pt3 is a CCW </a:t>
            </a: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(left) turn</a:t>
            </a:r>
            <a:endParaRPr lang="en-US" sz="1600" b="1" dirty="0" smtClean="0">
              <a:latin typeface="Calibri" pitchFamily="34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        </a:t>
            </a: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            returns </a:t>
            </a: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-1 if pt1 -&gt; pt2 -&gt; pt3 is a CW turn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        </a:t>
            </a: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            returns  </a:t>
            </a: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0 if they are collinear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    </a:t>
            </a:r>
            <a:r>
              <a:rPr lang="en-US" sz="1600" b="1" dirty="0" smtClean="0">
                <a:latin typeface="Calibri" pitchFamily="34" charset="0"/>
                <a:ea typeface="MS PGothic" pitchFamily="34" charset="-128"/>
              </a:rPr>
              <a:t>        """</a:t>
            </a:r>
            <a:endParaRPr lang="en-US" sz="1600" b="1" dirty="0" smtClean="0">
              <a:latin typeface="Calibri" pitchFamily="34" charset="0"/>
              <a:ea typeface="MS PGothic" pitchFamily="34" charset="-128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ea typeface="MS PGothic" pitchFamily="34" charset="-128"/>
              </a:rPr>
              <a:t>    x1, y1 = pt1;  x2, y2 = pt2;  x3, y3 = pt3;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ea typeface="MS PGothic" pitchFamily="34" charset="-128"/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ea typeface="MS PGothic" pitchFamily="34" charset="-128"/>
              </a:rPr>
              <a:t># the signed magnitude of the cross product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ea typeface="MS PGothic" pitchFamily="34" charset="-128"/>
              </a:rPr>
              <a:t>    </a:t>
            </a:r>
            <a:r>
              <a:rPr lang="en-US" sz="1600" b="1" dirty="0" smtClean="0">
                <a:solidFill>
                  <a:srgbClr val="0000FF"/>
                </a:solidFill>
                <a:latin typeface="Courier New" pitchFamily="49" charset="0"/>
                <a:ea typeface="MS PGothic" pitchFamily="34" charset="-128"/>
              </a:rPr>
              <a:t>CP = (x2-x1)*(y3-y1)-(y2-y1)*(x3-x1)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ea typeface="MS PGothic" pitchFamily="34" charset="-128"/>
              </a:rPr>
              <a:t>    if CP &gt; 0: return  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ea typeface="MS PGothic" pitchFamily="34" charset="-128"/>
              </a:rPr>
              <a:t>    if CP &lt; 0: return -1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atin typeface="Courier New" pitchFamily="49" charset="0"/>
                <a:ea typeface="MS PGothic" pitchFamily="34" charset="-128"/>
              </a:rPr>
              <a:t>    return 0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5977100" y="2821601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6935950" y="1683946"/>
            <a:ext cx="136525" cy="1365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5762091" y="608625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35725" y="291367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O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394233" y="134576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A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5250615" y="219687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B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1" name="Line 1046"/>
          <p:cNvSpPr>
            <a:spLocks noChangeShapeType="1"/>
          </p:cNvSpPr>
          <p:nvPr/>
        </p:nvSpPr>
        <p:spPr bwMode="auto">
          <a:xfrm flipV="1">
            <a:off x="6108863" y="1827908"/>
            <a:ext cx="819150" cy="961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2" name="Line 1047"/>
          <p:cNvSpPr>
            <a:spLocks noChangeShapeType="1"/>
          </p:cNvSpPr>
          <p:nvPr/>
        </p:nvSpPr>
        <p:spPr bwMode="auto">
          <a:xfrm flipH="1" flipV="1">
            <a:off x="5881511" y="745055"/>
            <a:ext cx="1046500" cy="938889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3" name="Rectangle 1050"/>
          <p:cNvSpPr>
            <a:spLocks noChangeArrowheads="1"/>
          </p:cNvSpPr>
          <p:nvPr/>
        </p:nvSpPr>
        <p:spPr bwMode="auto">
          <a:xfrm>
            <a:off x="5278600" y="2626338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(0,0)</a:t>
            </a:r>
          </a:p>
        </p:txBody>
      </p:sp>
      <p:sp>
        <p:nvSpPr>
          <p:cNvPr id="34" name="Rectangle 1051"/>
          <p:cNvSpPr>
            <a:spLocks noChangeArrowheads="1"/>
          </p:cNvSpPr>
          <p:nvPr/>
        </p:nvSpPr>
        <p:spPr bwMode="auto">
          <a:xfrm>
            <a:off x="6935950" y="1420476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(1,1)</a:t>
            </a:r>
          </a:p>
        </p:txBody>
      </p:sp>
      <p:sp>
        <p:nvSpPr>
          <p:cNvPr id="35" name="Rectangle 1052"/>
          <p:cNvSpPr>
            <a:spLocks noChangeArrowheads="1"/>
          </p:cNvSpPr>
          <p:nvPr/>
        </p:nvSpPr>
        <p:spPr bwMode="auto">
          <a:xfrm>
            <a:off x="5270497" y="369315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(0,2)</a:t>
            </a:r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8054805" y="2926012"/>
            <a:ext cx="136525" cy="136525"/>
          </a:xfrm>
          <a:prstGeom prst="ellipse">
            <a:avLst/>
          </a:pr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289085" y="302938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777777"/>
                </a:solidFill>
                <a:latin typeface="Times" charset="0"/>
              </a:rPr>
              <a:t>B</a:t>
            </a: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'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" name="Line 1055"/>
          <p:cNvSpPr>
            <a:spLocks noChangeShapeType="1"/>
          </p:cNvSpPr>
          <p:nvPr/>
        </p:nvSpPr>
        <p:spPr bwMode="auto">
          <a:xfrm>
            <a:off x="7100711" y="1811856"/>
            <a:ext cx="954093" cy="110182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39" name="Rectangle 1052"/>
          <p:cNvSpPr>
            <a:spLocks noChangeArrowheads="1"/>
          </p:cNvSpPr>
          <p:nvPr/>
        </p:nvSpPr>
        <p:spPr bwMode="auto">
          <a:xfrm>
            <a:off x="8204459" y="2809537"/>
            <a:ext cx="5517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777777"/>
                </a:solidFill>
                <a:latin typeface="Arial" pitchFamily="34" charset="0"/>
                <a:ea typeface="MS PGothic" pitchFamily="34" charset="-128"/>
              </a:rPr>
              <a:t>(2,0)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442200" y="351234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O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3505170" y="350155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A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566130" y="3511892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77777"/>
                </a:solidFill>
                <a:latin typeface="Times" charset="0"/>
              </a:rPr>
              <a:t>B</a:t>
            </a:r>
            <a:endParaRPr lang="en-US" sz="24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182360" y="5466080"/>
            <a:ext cx="2243122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" charset="0"/>
              </a:rPr>
              <a:t>x2*y3 – y2*x3</a:t>
            </a: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6183333" y="5909945"/>
            <a:ext cx="2243122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" charset="0"/>
              </a:rPr>
              <a:t>1*2 – 1*0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199631" y="6370717"/>
            <a:ext cx="2243122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" charset="0"/>
              </a:rPr>
              <a:t>2</a:t>
            </a:r>
          </a:p>
        </p:txBody>
      </p:sp>
      <p:sp>
        <p:nvSpPr>
          <p:cNvPr id="44" name="Line 1055"/>
          <p:cNvSpPr>
            <a:spLocks noChangeShapeType="1"/>
          </p:cNvSpPr>
          <p:nvPr/>
        </p:nvSpPr>
        <p:spPr bwMode="auto">
          <a:xfrm flipV="1">
            <a:off x="5188288" y="5669280"/>
            <a:ext cx="994072" cy="125913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i="1" dirty="0" smtClean="0">
                <a:solidFill>
                  <a:srgbClr val="000000"/>
                </a:solidFill>
                <a:latin typeface="Cambria" pitchFamily="18" charset="0"/>
              </a:rPr>
              <a:t>Java's libraries!</a:t>
            </a:r>
            <a:endParaRPr lang="en-US" sz="4400" b="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81000" y="1069048"/>
            <a:ext cx="354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0" dirty="0" smtClean="0">
                <a:latin typeface="Cambria" pitchFamily="18" charset="0"/>
              </a:rPr>
              <a:t>Java has its </a:t>
            </a:r>
            <a:r>
              <a:rPr lang="en-US" sz="1800" b="0" dirty="0" smtClean="0">
                <a:latin typeface="Cambria" pitchFamily="18" charset="0"/>
              </a:rPr>
              <a:t>advantages…</a:t>
            </a:r>
            <a:endParaRPr lang="en-US" sz="1800" b="0" dirty="0" smtClean="0">
              <a:latin typeface="Cambria" pitchFamily="18" charset="0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49300" y="1545298"/>
            <a:ext cx="7696200" cy="779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Line2d.linesIntersect(x1, y1, x2, y2, x3, y3, x4, y4);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Polygon().contains(</a:t>
            </a:r>
            <a:r>
              <a:rPr lang="en-US" sz="1800" dirty="0" err="1" smtClean="0">
                <a:solidFill>
                  <a:srgbClr val="000000"/>
                </a:solidFill>
              </a:rPr>
              <a:t>x,y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</a:p>
        </p:txBody>
      </p:sp>
      <p:pic>
        <p:nvPicPr>
          <p:cNvPr id="8198" name="Picture 8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8100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92125" y="2770188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smtClean="0"/>
              <a:t>Line2D</a:t>
            </a:r>
            <a:endParaRPr lang="en-US" sz="1600" smtClean="0">
              <a:latin typeface="Times" charset="0"/>
            </a:endParaRPr>
          </a:p>
        </p:txBody>
      </p:sp>
      <p:pic>
        <p:nvPicPr>
          <p:cNvPr id="8200" name="Picture 10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267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40250" y="2724150"/>
            <a:ext cx="3352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smtClean="0"/>
              <a:t>Polygon</a:t>
            </a:r>
            <a:endParaRPr lang="en-US" sz="1600" smtClean="0">
              <a:latin typeface="Times" charset="0"/>
            </a:endParaRP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180975" y="6361113"/>
            <a:ext cx="609600" cy="0"/>
          </a:xfrm>
          <a:prstGeom prst="line">
            <a:avLst/>
          </a:prstGeom>
          <a:noFill/>
          <a:ln w="28575">
            <a:solidFill>
              <a:srgbClr val="A4070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  <p:sp>
        <p:nvSpPr>
          <p:cNvPr id="8203" name="Rounded Rectangle 13"/>
          <p:cNvSpPr>
            <a:spLocks noChangeArrowheads="1"/>
          </p:cNvSpPr>
          <p:nvPr/>
        </p:nvSpPr>
        <p:spPr bwMode="auto">
          <a:xfrm>
            <a:off x="5029200" y="4267200"/>
            <a:ext cx="3581400" cy="213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1" name="Rounded Rectangle 13"/>
          <p:cNvSpPr>
            <a:spLocks noChangeArrowheads="1"/>
          </p:cNvSpPr>
          <p:nvPr/>
        </p:nvSpPr>
        <p:spPr bwMode="auto">
          <a:xfrm>
            <a:off x="838200" y="6157736"/>
            <a:ext cx="3352800" cy="54786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7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76275" y="1524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0" dirty="0" smtClean="0">
                <a:solidFill>
                  <a:srgbClr val="000000"/>
                </a:solidFill>
                <a:latin typeface="Cambria" pitchFamily="18" charset="0"/>
              </a:rPr>
              <a:t>Convex Hull</a:t>
            </a:r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52" y="3064976"/>
            <a:ext cx="2166938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978352" y="5408126"/>
            <a:ext cx="2339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" charset="0"/>
              </a:rPr>
              <a:t>the segments surrounding the </a:t>
            </a:r>
            <a:r>
              <a:rPr lang="en-US" i="1" smtClean="0">
                <a:solidFill>
                  <a:srgbClr val="0B02C4"/>
                </a:solidFill>
                <a:latin typeface="Times" charset="0"/>
              </a:rPr>
              <a:t>exterior</a:t>
            </a:r>
            <a:r>
              <a:rPr lang="en-US" smtClean="0">
                <a:solidFill>
                  <a:srgbClr val="000000"/>
                </a:solidFill>
                <a:latin typeface="Times" charset="0"/>
              </a:rPr>
              <a:t> of a point set. 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65150" y="3074835"/>
            <a:ext cx="4419600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pitchFamily="49" charset="0"/>
                <a:ea typeface="MS PGothic" pitchFamily="34" charset="-128"/>
              </a:defRPr>
            </a:lvl9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" charset="0"/>
              </a:rPr>
              <a:t>Application: </a:t>
            </a:r>
            <a:r>
              <a:rPr lang="en-US" sz="2400" i="1" dirty="0" smtClean="0">
                <a:solidFill>
                  <a:srgbClr val="800000"/>
                </a:solidFill>
                <a:latin typeface="Times" charset="0"/>
              </a:rPr>
              <a:t>point-set diameter</a:t>
            </a:r>
          </a:p>
        </p:txBody>
      </p:sp>
      <p:pic>
        <p:nvPicPr>
          <p:cNvPr id="9223" name="Picture 9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30"/>
          <a:stretch>
            <a:fillRect/>
          </a:stretch>
        </p:blipFill>
        <p:spPr bwMode="auto">
          <a:xfrm>
            <a:off x="304800" y="1447800"/>
            <a:ext cx="861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565150" y="4119212"/>
            <a:ext cx="4159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ea typeface="MS PGothic" pitchFamily="34" charset="-128"/>
              </a:rPr>
              <a:t>What is the pair of points with the </a:t>
            </a:r>
            <a:r>
              <a:rPr lang="en-US" sz="2000" b="1" i="1" dirty="0" smtClean="0">
                <a:solidFill>
                  <a:srgbClr val="000000"/>
                </a:solidFill>
                <a:ea typeface="MS PGothic" pitchFamily="34" charset="-128"/>
              </a:rPr>
              <a:t>greatest separation </a:t>
            </a:r>
            <a:r>
              <a:rPr lang="en-US" sz="2000" b="1" dirty="0" smtClean="0">
                <a:solidFill>
                  <a:srgbClr val="000000"/>
                </a:solidFill>
                <a:ea typeface="MS PGothic" pitchFamily="34" charset="-128"/>
              </a:rPr>
              <a:t>among a collection in the plane? </a:t>
            </a:r>
            <a:endParaRPr lang="en-US" sz="2000" b="1" i="1" dirty="0" smtClean="0">
              <a:solidFill>
                <a:srgbClr val="000000"/>
              </a:solidFill>
              <a:latin typeface="Courier New" pitchFamily="49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4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 dirty="0" smtClean="0">
                <a:solidFill>
                  <a:srgbClr val="000000"/>
                </a:solidFill>
                <a:latin typeface="Cambria" pitchFamily="18" charset="0"/>
              </a:rPr>
              <a:t>"Monotone</a:t>
            </a:r>
            <a:r>
              <a:rPr lang="en-US" sz="3600" b="0" dirty="0">
                <a:solidFill>
                  <a:srgbClr val="000000"/>
                </a:solidFill>
                <a:latin typeface="Cambria" pitchFamily="18" charset="0"/>
              </a:rPr>
              <a:t>-</a:t>
            </a:r>
            <a:r>
              <a:rPr lang="en-US" sz="3600" b="0" dirty="0" smtClean="0">
                <a:solidFill>
                  <a:srgbClr val="000000"/>
                </a:solidFill>
                <a:latin typeface="Cambria" pitchFamily="18" charset="0"/>
              </a:rPr>
              <a:t>chain" </a:t>
            </a:r>
            <a:r>
              <a:rPr lang="en-US" sz="3600" b="0" dirty="0">
                <a:solidFill>
                  <a:srgbClr val="800000"/>
                </a:solidFill>
                <a:latin typeface="Cambria" pitchFamily="18" charset="0"/>
              </a:rPr>
              <a:t>Convex Hull</a:t>
            </a:r>
          </a:p>
        </p:txBody>
      </p:sp>
      <p:pic>
        <p:nvPicPr>
          <p:cNvPr id="16" name="Picture 15" descr="UpperAndLowerConvexHu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62" y="1340676"/>
            <a:ext cx="6060260" cy="482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6248400"/>
            <a:ext cx="448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" charset="0"/>
              </a:rPr>
              <a:t>Note that, looking        , all turns are left turns!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363798" y="6438315"/>
            <a:ext cx="3269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5403178" y="1017510"/>
            <a:ext cx="3322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  <a:latin typeface="Cambria" pitchFamily="18" charset="0"/>
              </a:rPr>
              <a:t>vertices of the smallest convex polygon containing all points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167666" y="900613"/>
            <a:ext cx="2238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5" idx="0"/>
          </p:cNvCxnSpPr>
          <p:nvPr/>
        </p:nvCxnSpPr>
        <p:spPr bwMode="auto">
          <a:xfrm>
            <a:off x="6049322" y="896316"/>
            <a:ext cx="1015235" cy="1211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56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solidFill>
                  <a:srgbClr val="000000"/>
                </a:solidFill>
                <a:latin typeface="Times" charset="0"/>
              </a:rPr>
              <a:t>Monotone-chain Convex Hull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89263" y="4205052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507425" y="3138820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413682" y="3818237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31977" y="2955690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73373" y="5154173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468778" y="4433652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281245" y="2115769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866155" y="4776552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302349" y="2967855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8057" y="6151509"/>
            <a:ext cx="5909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Let's find the "BOTTOM chain" for this set of points…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Start by sorting them by x-coordinate, then look for left turns.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805741" y="1636941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>
                <a:solidFill>
                  <a:srgbClr val="000000"/>
                </a:solidFill>
                <a:latin typeface="Times" charset="0"/>
              </a:rPr>
              <a:t>Monotone-chain Convex Hull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89263" y="4205052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507425" y="3138820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413682" y="3818237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31977" y="2955690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73373" y="5154173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468778" y="4433652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281245" y="2115769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866155" y="4776552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302349" y="2967855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8057" y="6151509"/>
            <a:ext cx="5909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Let's find the "BOTTOM chain" for this set of points…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Start by sorting them by x-coordinate, then look for left turns.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805741" y="1636941"/>
            <a:ext cx="228600" cy="228600"/>
          </a:xfrm>
          <a:prstGeom prst="ellipse">
            <a:avLst/>
          </a:prstGeom>
          <a:solidFill>
            <a:srgbClr val="940EB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44720" y="1294920"/>
              <a:ext cx="7403040" cy="4223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5360" y="1285560"/>
                <a:ext cx="7421760" cy="42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4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78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0" dirty="0">
                <a:solidFill>
                  <a:srgbClr val="000000"/>
                </a:solidFill>
                <a:latin typeface="Cambria" pitchFamily="18" charset="0"/>
              </a:rPr>
              <a:t>Monotone-chain Convex Hull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304800" y="1273175"/>
            <a:ext cx="647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Idea: </a:t>
            </a:r>
            <a:r>
              <a:rPr lang="en-US" sz="1800" b="0">
                <a:solidFill>
                  <a:srgbClr val="000000"/>
                </a:solidFill>
                <a:latin typeface="Calibri" charset="0"/>
                <a:cs typeface="Calibri" charset="0"/>
              </a:rPr>
              <a:t>find the upper hull and lower hull...</a:t>
            </a:r>
          </a:p>
        </p:txBody>
      </p:sp>
      <p:pic>
        <p:nvPicPr>
          <p:cNvPr id="43013" name="Picture 15" descr="UpperAndLowerConvexHul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08988"/>
            <a:ext cx="41148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04800" y="16875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rgbClr val="000000"/>
                </a:solidFill>
                <a:latin typeface="Calibri" charset="0"/>
                <a:cs typeface="Calibri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Start-up</a:t>
            </a:r>
            <a:r>
              <a:rPr lang="en-US" sz="1800" b="0" dirty="0">
                <a:solidFill>
                  <a:srgbClr val="000000"/>
                </a:solidFill>
                <a:latin typeface="Calibri" charset="0"/>
                <a:cs typeface="Calibri" charset="0"/>
              </a:rPr>
              <a:t>) sort the point-list </a:t>
            </a:r>
            <a:r>
              <a:rPr lang="en-US" sz="1800" dirty="0">
                <a:solidFill>
                  <a:srgbClr val="000000"/>
                </a:solidFill>
                <a:latin typeface="Calibri" charset="0"/>
                <a:cs typeface="Calibri" charset="0"/>
              </a:rPr>
              <a:t>P</a:t>
            </a:r>
            <a:r>
              <a:rPr lang="en-US" sz="1800" b="0" dirty="0">
                <a:solidFill>
                  <a:srgbClr val="000000"/>
                </a:solidFill>
                <a:latin typeface="Calibri" charset="0"/>
                <a:cs typeface="Calibri" charset="0"/>
              </a:rPr>
              <a:t> by x-coordinate (then y)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85800" y="2209800"/>
            <a:ext cx="3549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Let P be all the points (sorted)</a:t>
            </a:r>
          </a:p>
        </p:txBody>
      </p:sp>
      <p:sp>
        <p:nvSpPr>
          <p:cNvPr id="43016" name="Rectangle 19"/>
          <p:cNvSpPr>
            <a:spLocks noChangeArrowheads="1"/>
          </p:cNvSpPr>
          <p:nvPr/>
        </p:nvSpPr>
        <p:spPr bwMode="auto">
          <a:xfrm>
            <a:off x="660074" y="6371807"/>
            <a:ext cx="83613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http://www.algorithmist.com/index.php/Monotone_Chain_Convex_Hull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304800" y="30805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  <a:latin typeface="Calibri" charset="0"/>
                <a:cs typeface="Calibri" charset="0"/>
              </a:rPr>
              <a:t>(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Lower hull</a:t>
            </a:r>
            <a:r>
              <a:rPr lang="en-US" sz="1800" b="0">
                <a:solidFill>
                  <a:srgbClr val="000000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43018" name="Rectangle 21"/>
          <p:cNvSpPr>
            <a:spLocks noChangeArrowheads="1"/>
          </p:cNvSpPr>
          <p:nvPr/>
        </p:nvSpPr>
        <p:spPr bwMode="auto">
          <a:xfrm>
            <a:off x="320675" y="3458338"/>
            <a:ext cx="321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for each point P[0]..P[i]..P[N]: </a:t>
            </a:r>
          </a:p>
        </p:txBody>
      </p:sp>
      <p:sp>
        <p:nvSpPr>
          <p:cNvPr id="43019" name="Rectangle 22"/>
          <p:cNvSpPr>
            <a:spLocks noChangeArrowheads="1"/>
          </p:cNvSpPr>
          <p:nvPr/>
        </p:nvSpPr>
        <p:spPr bwMode="auto">
          <a:xfrm>
            <a:off x="6600401" y="3639800"/>
            <a:ext cx="4972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P[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]</a:t>
            </a:r>
            <a:endParaRPr lang="en-US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sp>
        <p:nvSpPr>
          <p:cNvPr id="43020" name="Rectangle 23"/>
          <p:cNvSpPr>
            <a:spLocks noChangeArrowheads="1"/>
          </p:cNvSpPr>
          <p:nvPr/>
        </p:nvSpPr>
        <p:spPr bwMode="auto">
          <a:xfrm>
            <a:off x="633413" y="3802825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while L[-2], L[-1], P[</a:t>
            </a:r>
            <a:r>
              <a:rPr lang="en-US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] are 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Calibri" charset="0"/>
              </a:rPr>
              <a:t>not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Calibri" charset="0"/>
              </a:rPr>
              <a:t> CCW:</a:t>
            </a:r>
          </a:p>
        </p:txBody>
      </p:sp>
      <p:sp>
        <p:nvSpPr>
          <p:cNvPr id="43021" name="Rectangle 24"/>
          <p:cNvSpPr>
            <a:spLocks noChangeArrowheads="1"/>
          </p:cNvSpPr>
          <p:nvPr/>
        </p:nvSpPr>
        <p:spPr bwMode="auto">
          <a:xfrm>
            <a:off x="971550" y="4144138"/>
            <a:ext cx="347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remove L[-1]</a:t>
            </a:r>
          </a:p>
        </p:txBody>
      </p:sp>
      <p:sp>
        <p:nvSpPr>
          <p:cNvPr id="43022" name="Rectangle 25"/>
          <p:cNvSpPr>
            <a:spLocks noChangeArrowheads="1"/>
          </p:cNvSpPr>
          <p:nvPr/>
        </p:nvSpPr>
        <p:spPr bwMode="auto">
          <a:xfrm>
            <a:off x="617538" y="4482275"/>
            <a:ext cx="347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append P[i] to L</a:t>
            </a:r>
          </a:p>
        </p:txBody>
      </p:sp>
      <p:sp>
        <p:nvSpPr>
          <p:cNvPr id="43023" name="Text Box 7"/>
          <p:cNvSpPr txBox="1">
            <a:spLocks noChangeArrowheads="1"/>
          </p:cNvSpPr>
          <p:nvPr/>
        </p:nvSpPr>
        <p:spPr bwMode="auto">
          <a:xfrm>
            <a:off x="304800" y="51379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000000"/>
                </a:solidFill>
                <a:latin typeface="Calibri" charset="0"/>
                <a:cs typeface="Calibri" charset="0"/>
              </a:rPr>
              <a:t>(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Upper hull</a:t>
            </a:r>
            <a:r>
              <a:rPr lang="en-US" sz="1800" b="0">
                <a:solidFill>
                  <a:srgbClr val="000000"/>
                </a:solidFill>
                <a:latin typeface="Calibri" charset="0"/>
                <a:cs typeface="Calibri" charset="0"/>
              </a:rPr>
              <a:t>)</a:t>
            </a:r>
          </a:p>
        </p:txBody>
      </p:sp>
      <p:sp>
        <p:nvSpPr>
          <p:cNvPr id="43024" name="Rectangle 27"/>
          <p:cNvSpPr>
            <a:spLocks noChangeArrowheads="1"/>
          </p:cNvSpPr>
          <p:nvPr/>
        </p:nvSpPr>
        <p:spPr bwMode="auto">
          <a:xfrm>
            <a:off x="381000" y="5584000"/>
            <a:ext cx="321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</a:rPr>
              <a:t>same – but in reverse direction!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87323" y="2548653"/>
            <a:ext cx="4153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Let L=[] start the list of </a:t>
            </a:r>
            <a:r>
              <a:rPr lang="en-US" sz="1800" i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lower hull</a:t>
            </a:r>
            <a:r>
              <a:rPr lang="en-US" sz="1800" b="0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points…</a:t>
            </a:r>
          </a:p>
        </p:txBody>
      </p:sp>
    </p:spTree>
    <p:extLst>
      <p:ext uri="{BB962C8B-B14F-4D97-AF65-F5344CB8AC3E}">
        <p14:creationId xmlns:p14="http://schemas.microsoft.com/office/powerpoint/2010/main" val="30948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116013" y="136525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400" b="0">
                <a:solidFill>
                  <a:srgbClr val="000000"/>
                </a:solidFill>
                <a:latin typeface="Times" charset="0"/>
              </a:rPr>
              <a:t>Code...</a:t>
            </a:r>
          </a:p>
        </p:txBody>
      </p:sp>
      <p:sp>
        <p:nvSpPr>
          <p:cNvPr id="45059" name="Rectangle 15"/>
          <p:cNvSpPr>
            <a:spLocks noChangeArrowheads="1"/>
          </p:cNvSpPr>
          <p:nvPr/>
        </p:nvSpPr>
        <p:spPr bwMode="auto">
          <a:xfrm>
            <a:off x="88900" y="174625"/>
            <a:ext cx="892333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convex_hull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(points):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"""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Input: an </a:t>
            </a:r>
            <a:r>
              <a:rPr lang="en-US" sz="1200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sequence of (x, y) pairs representing the points.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Output: a list of vertices of the convex hull in counter-clockwise order,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starting from the vertex with the lexicographically smallest coordinates.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Implements Andrew's monotone chain algorithm. O(n log n) complexity.</a:t>
            </a:r>
          </a:p>
          <a:p>
            <a:r>
              <a:rPr lang="en-US" sz="1200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"""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points = sorted(set(points))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if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(points) &lt;= 1: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return points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cross(o, a, b):</a:t>
            </a:r>
          </a:p>
          <a:p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return (a[0] - o[0]) * (b[1] - o[1]) - (a[1] - o[1]) * (b[0] - o[0])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# Build lower hull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lower = []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for p in points: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while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(lower) &gt;= 2 and cross(lower[-2], lower[-1], p) &lt;= 0: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lower.pop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lower.append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(p)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# Build upper hull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upper = []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for p in reversed(points):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while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(upper) &gt;= 2 and cross(upper[-2], upper[-1], p) &lt;= 0: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upper.pop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upper.append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(p)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return lower[:-1] + upper[:-1]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# Example: convex hull of a 10-by-10 grid.</a:t>
            </a:r>
          </a:p>
          <a:p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convex_hull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([(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/10, i%10) for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in range(100)]) == [(0, 0), (9, 0), (9, 9), (0, 9)]</a:t>
            </a:r>
          </a:p>
        </p:txBody>
      </p:sp>
      <p:sp>
        <p:nvSpPr>
          <p:cNvPr id="45060" name="Rectangle 16"/>
          <p:cNvSpPr>
            <a:spLocks noChangeArrowheads="1"/>
          </p:cNvSpPr>
          <p:nvPr/>
        </p:nvSpPr>
        <p:spPr bwMode="auto">
          <a:xfrm>
            <a:off x="4459288" y="64976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>
                <a:solidFill>
                  <a:srgbClr val="000000"/>
                </a:solidFill>
                <a:latin typeface="Calibri" charset="0"/>
                <a:cs typeface="Calibri" charset="0"/>
              </a:rPr>
              <a:t>http://www.algorithmist.com/index.php/Monotone_Chain_Convex_Hull.py</a:t>
            </a:r>
          </a:p>
        </p:txBody>
      </p:sp>
    </p:spTree>
    <p:extLst>
      <p:ext uri="{BB962C8B-B14F-4D97-AF65-F5344CB8AC3E}">
        <p14:creationId xmlns:p14="http://schemas.microsoft.com/office/powerpoint/2010/main" val="31178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500591" y="2861735"/>
            <a:ext cx="2058964" cy="1755421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093156" y="2833511"/>
            <a:ext cx="5080000" cy="1783645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568325" y="328436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0" dirty="0" smtClean="0">
                <a:solidFill>
                  <a:srgbClr val="000000"/>
                </a:solidFill>
                <a:latin typeface="Cambria" pitchFamily="18" charset="0"/>
              </a:rPr>
              <a:t>This week's problems…</a:t>
            </a:r>
            <a:endParaRPr lang="en-US" sz="4400" b="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9902" y="2978950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aggr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74968" y="3876417"/>
            <a:ext cx="1411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cowset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455658" y="2978951"/>
            <a:ext cx="1445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cowcar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281095" y="3876418"/>
            <a:ext cx="1217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aliens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57836" y="2978951"/>
            <a:ext cx="108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moat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198085" y="3876418"/>
            <a:ext cx="8258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city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7012077" y="2978951"/>
            <a:ext cx="841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  <a:latin typeface="Cambria" pitchFamily="18" charset="0"/>
              </a:rPr>
              <a:t>dna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9744" y="4842933"/>
            <a:ext cx="204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40EBE"/>
                </a:solidFill>
                <a:latin typeface="Cambria" pitchFamily="18" charset="0"/>
              </a:rPr>
              <a:t>Carry-overs from last week</a:t>
            </a:r>
            <a:endParaRPr lang="en-US" b="1" dirty="0">
              <a:solidFill>
                <a:srgbClr val="940EBE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3998" y="4981432"/>
            <a:ext cx="439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New problems for this week</a:t>
            </a:r>
            <a:endParaRPr lang="en-US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016000" y="4820356"/>
            <a:ext cx="7394222" cy="1761066"/>
          </a:xfrm>
          <a:prstGeom prst="roundRect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2" name="Rectangle 90"/>
          <p:cNvSpPr>
            <a:spLocks noChangeArrowheads="1"/>
          </p:cNvSpPr>
          <p:nvPr/>
        </p:nvSpPr>
        <p:spPr bwMode="auto">
          <a:xfrm>
            <a:off x="924468" y="178442"/>
            <a:ext cx="7324506" cy="7386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10/22:  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Local </a:t>
            </a:r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"contest"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 + lab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…</a:t>
            </a:r>
            <a:endParaRPr lang="en-US" sz="4200" dirty="0" smtClean="0">
              <a:solidFill>
                <a:srgbClr val="000000"/>
              </a:solidFill>
              <a:latin typeface="Cambria" pitchFamily="18" charset="0"/>
              <a:ea typeface="ＭＳ Ｐゴシック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2279" y="1459483"/>
            <a:ext cx="27671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700" b="1" i="1" dirty="0" smtClean="0">
                <a:solidFill>
                  <a:srgbClr val="940EBE"/>
                </a:solidFill>
                <a:latin typeface="Cambria" pitchFamily="18" charset="0"/>
                <a:ea typeface="ＭＳ Ｐゴシック" charset="0"/>
                <a:cs typeface="Calibri" charset="0"/>
              </a:rPr>
              <a:t>Start at 8pm?</a:t>
            </a:r>
            <a:endParaRPr lang="en-US" sz="2700" b="1" i="1" dirty="0">
              <a:solidFill>
                <a:srgbClr val="940EB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2279" y="2224338"/>
            <a:ext cx="290175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Lab until 10pm</a:t>
            </a:r>
            <a:endParaRPr lang="en-US" sz="2700" dirty="0"/>
          </a:p>
        </p:txBody>
      </p:sp>
      <p:sp>
        <p:nvSpPr>
          <p:cNvPr id="7" name="Rectangle 6"/>
          <p:cNvSpPr/>
          <p:nvPr/>
        </p:nvSpPr>
        <p:spPr>
          <a:xfrm>
            <a:off x="4962279" y="2989192"/>
            <a:ext cx="39591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Contest until midnight</a:t>
            </a:r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460884" y="1459484"/>
            <a:ext cx="41072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Location:  </a:t>
            </a:r>
            <a:r>
              <a:rPr lang="en-US" sz="2700" b="1" i="1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CS Labs</a:t>
            </a:r>
            <a:endParaRPr lang="en-US" sz="2700" b="1" i="1" dirty="0"/>
          </a:p>
        </p:txBody>
      </p:sp>
      <p:sp>
        <p:nvSpPr>
          <p:cNvPr id="3" name="Rectangle 2"/>
          <p:cNvSpPr/>
          <p:nvPr/>
        </p:nvSpPr>
        <p:spPr>
          <a:xfrm>
            <a:off x="577091" y="4407089"/>
            <a:ext cx="12314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Cambria" pitchFamily="18" charset="0"/>
                <a:ea typeface="ＭＳ Ｐゴシック" charset="0"/>
                <a:cs typeface="Calibri" charset="0"/>
              </a:rPr>
              <a:t>Goals: </a:t>
            </a:r>
            <a:endParaRPr lang="en-US" sz="27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980" y="4941919"/>
            <a:ext cx="7600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(1) Top four teams using Java/C/C++ qualify to go to Riverside 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460884" y="2221230"/>
            <a:ext cx="35123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700" dirty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A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ll students invited</a:t>
            </a:r>
            <a:endParaRPr lang="en-US" sz="2700" dirty="0"/>
          </a:p>
        </p:txBody>
      </p:sp>
      <p:sp>
        <p:nvSpPr>
          <p:cNvPr id="15" name="Rectangle 14"/>
          <p:cNvSpPr/>
          <p:nvPr/>
        </p:nvSpPr>
        <p:spPr>
          <a:xfrm>
            <a:off x="460884" y="2989192"/>
            <a:ext cx="39244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700" dirty="0" err="1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Indiv</a:t>
            </a:r>
            <a:r>
              <a:rPr lang="en-US" sz="27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. or teams up to 3</a:t>
            </a:r>
            <a:endParaRPr lang="en-US" sz="2700" dirty="0"/>
          </a:p>
        </p:txBody>
      </p:sp>
      <p:sp>
        <p:nvSpPr>
          <p:cNvPr id="16" name="Rectangle 15"/>
          <p:cNvSpPr/>
          <p:nvPr/>
        </p:nvSpPr>
        <p:spPr>
          <a:xfrm>
            <a:off x="1108623" y="5455567"/>
            <a:ext cx="7600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(2) A chance to solve problems  -  including the "lab" incentive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102977" y="5957926"/>
            <a:ext cx="7600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Calibri" charset="0"/>
              </a:rPr>
              <a:t>(3) Probably the least-conflicting time the rest of the term…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8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9"/>
          <p:cNvSpPr txBox="1">
            <a:spLocks noChangeArrowheads="1"/>
          </p:cNvSpPr>
          <p:nvPr/>
        </p:nvSpPr>
        <p:spPr bwMode="auto">
          <a:xfrm>
            <a:off x="526060" y="152400"/>
            <a:ext cx="8053491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  <a:cs typeface="Times New Roman" pitchFamily="-106" charset="0"/>
              </a:rPr>
              <a:t>ACM 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  <a:cs typeface="Times New Roman" pitchFamily="-106" charset="0"/>
              </a:rPr>
              <a:t>Today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  <a:cs typeface="Times New Roman" pitchFamily="-106" charset="0"/>
              </a:rPr>
              <a:t>:   </a:t>
            </a:r>
            <a:r>
              <a:rPr lang="en-US" sz="4400" b="1" i="1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  <a:cs typeface="Times New Roman" pitchFamily="-106" charset="0"/>
              </a:rPr>
              <a:t>"Don's"  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  <a:cs typeface="Times New Roman" pitchFamily="-106" charset="0"/>
              </a:rPr>
              <a:t>algorithms</a:t>
            </a:r>
            <a:endParaRPr lang="en-US" sz="3600" dirty="0">
              <a:solidFill>
                <a:srgbClr val="000000"/>
              </a:solidFill>
              <a:latin typeface="Cambria" pitchFamily="18" charset="0"/>
              <a:ea typeface="ＭＳ Ｐゴシック" pitchFamily="-106" charset="-128"/>
              <a:cs typeface="Times New Roman" pitchFamily="-10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262210" y="3461056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Convex Hull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6137" y="2054710"/>
            <a:ext cx="27455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  <a:latin typeface="Cambria" pitchFamily="18" charset="0"/>
              </a:rPr>
              <a:t>when hard to solve but easy to check…</a:t>
            </a:r>
            <a:endParaRPr lang="en-US" sz="21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6489" y="2131655"/>
            <a:ext cx="2621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Binary Search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50" y="3410388"/>
            <a:ext cx="3180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00FF"/>
                </a:solidFill>
                <a:latin typeface="Cambria" pitchFamily="18" charset="0"/>
              </a:rPr>
              <a:t>2d points' smallest convex polygon</a:t>
            </a:r>
            <a:endParaRPr lang="en-US" sz="21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16" name="Picture 4" descr="http://www.computerhistory.org/fellowawards/media/img/fellows/2009_don_chamber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50" y="5352076"/>
            <a:ext cx="1058266" cy="132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Text Box 2"/>
          <p:cNvSpPr txBox="1">
            <a:spLocks noChangeArrowheads="1"/>
          </p:cNvSpPr>
          <p:nvPr/>
        </p:nvSpPr>
        <p:spPr bwMode="auto">
          <a:xfrm>
            <a:off x="557213" y="1397000"/>
            <a:ext cx="801052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Problem D from the 2009 World Finals in Stockholm:</a:t>
            </a:r>
            <a:br>
              <a:rPr lang="en-US" sz="2400" i="0">
                <a:solidFill>
                  <a:srgbClr val="442C70"/>
                </a:solidFill>
                <a:latin typeface="Comic Sans MS" pitchFamily="-106" charset="0"/>
              </a:rPr>
            </a:br>
            <a:r>
              <a:rPr lang="en-US" sz="2400" i="0">
                <a:solidFill>
                  <a:srgbClr val="442C70"/>
                </a:solidFill>
                <a:latin typeface="Comic Sans MS" pitchFamily="-106" charset="0"/>
              </a:rPr>
              <a:t>Pipe Packing</a:t>
            </a:r>
          </a:p>
        </p:txBody>
      </p:sp>
      <p:sp>
        <p:nvSpPr>
          <p:cNvPr id="733187" name="Text Box 3"/>
          <p:cNvSpPr txBox="1">
            <a:spLocks noChangeArrowheads="1"/>
          </p:cNvSpPr>
          <p:nvPr/>
        </p:nvSpPr>
        <p:spPr bwMode="auto">
          <a:xfrm>
            <a:off x="693738" y="2373313"/>
            <a:ext cx="6399212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Given a set of four wire diameters:</a:t>
            </a:r>
          </a:p>
        </p:txBody>
      </p:sp>
      <p:pic>
        <p:nvPicPr>
          <p:cNvPr id="733190" name="Picture 6" descr="circles-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311150"/>
            <a:ext cx="8237538" cy="1020763"/>
          </a:xfrm>
          <a:prstGeom prst="rect">
            <a:avLst/>
          </a:prstGeom>
          <a:noFill/>
        </p:spPr>
      </p:pic>
      <p:pic>
        <p:nvPicPr>
          <p:cNvPr id="733191" name="Picture 7" descr="circles-in-a-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20988"/>
            <a:ext cx="2952750" cy="952500"/>
          </a:xfrm>
          <a:prstGeom prst="rect">
            <a:avLst/>
          </a:prstGeom>
          <a:noFill/>
        </p:spPr>
      </p:pic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693738" y="3922713"/>
            <a:ext cx="759936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i="0">
                <a:latin typeface="Comic Sans MS" pitchFamily="-106" charset="0"/>
              </a:rPr>
              <a:t>What is the minimum diameter of pipe that can contain all four wires? </a:t>
            </a:r>
          </a:p>
        </p:txBody>
      </p:sp>
      <p:pic>
        <p:nvPicPr>
          <p:cNvPr id="733193" name="Picture 9" descr="circles-in-a-pi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0950" y="4467225"/>
            <a:ext cx="1724025" cy="1733550"/>
          </a:xfrm>
          <a:prstGeom prst="rect">
            <a:avLst/>
          </a:prstGeom>
          <a:noFill/>
        </p:spPr>
      </p:pic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5708650" y="4792663"/>
            <a:ext cx="31718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-106" charset="0"/>
              </a:rPr>
              <a:t>(Constraint: pipes only come in millimeter sizes)</a:t>
            </a:r>
          </a:p>
        </p:txBody>
      </p:sp>
    </p:spTree>
    <p:extLst>
      <p:ext uri="{BB962C8B-B14F-4D97-AF65-F5344CB8AC3E}">
        <p14:creationId xmlns:p14="http://schemas.microsoft.com/office/powerpoint/2010/main" val="33170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81075" y="1238250"/>
            <a:ext cx="2800350" cy="2984500"/>
            <a:chOff x="631" y="514"/>
            <a:chExt cx="1764" cy="1880"/>
          </a:xfrm>
        </p:grpSpPr>
        <p:pic>
          <p:nvPicPr>
            <p:cNvPr id="735237" name="Picture 5" descr="circles-in-a-pipe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" y="514"/>
              <a:ext cx="1086" cy="1092"/>
            </a:xfrm>
            <a:prstGeom prst="rect">
              <a:avLst/>
            </a:prstGeom>
            <a:noFill/>
          </p:spPr>
        </p:pic>
        <p:sp>
          <p:nvSpPr>
            <p:cNvPr id="735238" name="Text Box 6"/>
            <p:cNvSpPr txBox="1">
              <a:spLocks noChangeArrowheads="1"/>
            </p:cNvSpPr>
            <p:nvPr/>
          </p:nvSpPr>
          <p:spPr bwMode="auto">
            <a:xfrm>
              <a:off x="631" y="1703"/>
              <a:ext cx="1764" cy="6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 lower bound: </a:t>
              </a:r>
              <a:br>
                <a:rPr lang="en-US" sz="2200" i="0">
                  <a:latin typeface="Comic Sans MS" pitchFamily="-106" charset="0"/>
                </a:rPr>
              </a:br>
              <a:r>
                <a:rPr lang="en-US" sz="2200" i="0">
                  <a:latin typeface="Comic Sans MS" pitchFamily="-106" charset="0"/>
                </a:rPr>
                <a:t>sum of largest two wire-diameters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8013" y="923925"/>
            <a:ext cx="3408362" cy="3298825"/>
            <a:chOff x="2796" y="316"/>
            <a:chExt cx="2147" cy="2078"/>
          </a:xfrm>
        </p:grpSpPr>
        <p:pic>
          <p:nvPicPr>
            <p:cNvPr id="735236" name="Picture 4" descr="circles-in-a-pipe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42" y="316"/>
              <a:ext cx="1554" cy="1566"/>
            </a:xfrm>
            <a:prstGeom prst="rect">
              <a:avLst/>
            </a:prstGeom>
            <a:noFill/>
          </p:spPr>
        </p:pic>
        <p:sp>
          <p:nvSpPr>
            <p:cNvPr id="735239" name="Text Box 7"/>
            <p:cNvSpPr txBox="1">
              <a:spLocks noChangeArrowheads="1"/>
            </p:cNvSpPr>
            <p:nvPr/>
          </p:nvSpPr>
          <p:spPr bwMode="auto">
            <a:xfrm>
              <a:off x="2796" y="1914"/>
              <a:ext cx="2147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i="0">
                  <a:latin typeface="Comic Sans MS" pitchFamily="-106" charset="0"/>
                </a:rPr>
                <a:t>An upper bound: sum of all four wire-diameters</a:t>
              </a:r>
            </a:p>
          </p:txBody>
        </p:sp>
      </p:grp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36550" y="4552950"/>
            <a:ext cx="8255000" cy="163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Binary search between lower bound and upper bound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Given a pipe diameter and four wire diameters, can you pack the wires inside the pipe?</a:t>
            </a:r>
          </a:p>
          <a:p>
            <a:pPr marL="742950" lvl="1" indent="-285750">
              <a:spcBef>
                <a:spcPct val="20000"/>
              </a:spcBef>
              <a:buClr>
                <a:srgbClr val="000099"/>
              </a:buClr>
              <a:buSzPct val="80000"/>
              <a:buFont typeface="Monotype Sorts" pitchFamily="-106" charset="2"/>
              <a:buChar char="l"/>
            </a:pPr>
            <a:r>
              <a:rPr lang="en-US" sz="2100" i="0">
                <a:latin typeface="Comic Sans MS" pitchFamily="-106" charset="0"/>
                <a:ea typeface="ＭＳ Ｐゴシック" pitchFamily="-106" charset="-128"/>
              </a:rPr>
              <a:t>Choose the smallest integer pipe diameter that fits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692150" y="304800"/>
            <a:ext cx="78263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0">
                <a:solidFill>
                  <a:srgbClr val="442C70"/>
                </a:solidFill>
                <a:latin typeface="Comic Sans MS" pitchFamily="-106" charset="0"/>
              </a:rPr>
              <a:t>Intuition: Solve this problem by binary search</a:t>
            </a:r>
          </a:p>
        </p:txBody>
      </p:sp>
    </p:spTree>
    <p:extLst>
      <p:ext uri="{BB962C8B-B14F-4D97-AF65-F5344CB8AC3E}">
        <p14:creationId xmlns:p14="http://schemas.microsoft.com/office/powerpoint/2010/main" val="36441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9631" y="228600"/>
            <a:ext cx="6692705" cy="64633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latin typeface="Cambria" pitchFamily="18" charset="0"/>
              </a:rPr>
              <a:t>T</a:t>
            </a:r>
            <a:r>
              <a:rPr lang="en-US" sz="3600" dirty="0" smtClean="0">
                <a:latin typeface="Cambria" pitchFamily="18" charset="0"/>
              </a:rPr>
              <a:t>his </a:t>
            </a:r>
            <a:r>
              <a:rPr lang="en-US" sz="3600" dirty="0" smtClean="0">
                <a:latin typeface="Cambria" pitchFamily="18" charset="0"/>
              </a:rPr>
              <a:t>week: </a:t>
            </a:r>
            <a:r>
              <a:rPr lang="en-US" sz="3600" i="1" dirty="0" smtClean="0">
                <a:latin typeface="Cambria" pitchFamily="18" charset="0"/>
              </a:rPr>
              <a:t>binary search</a:t>
            </a:r>
            <a:endParaRPr lang="en-US" sz="3600" i="1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963" y="1420751"/>
            <a:ext cx="82999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</a:rPr>
              <a:t>If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a desired value is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en-US" sz="3200" b="1" dirty="0">
                <a:solidFill>
                  <a:srgbClr val="800000"/>
                </a:solidFill>
                <a:latin typeface="Cambria" pitchFamily="18" charset="0"/>
              </a:rPr>
              <a:t>difficult to compute </a:t>
            </a:r>
            <a:r>
              <a:rPr lang="en-US" sz="3200" dirty="0">
                <a:solidFill>
                  <a:srgbClr val="800000"/>
                </a:solidFill>
                <a:latin typeface="Cambria" pitchFamily="18" charset="0"/>
              </a:rPr>
              <a:t>but</a:t>
            </a:r>
            <a:r>
              <a:rPr lang="en-US" sz="3200" b="1" dirty="0">
                <a:solidFill>
                  <a:srgbClr val="800000"/>
                </a:solidFill>
                <a:latin typeface="Cambria" pitchFamily="18" charset="0"/>
              </a:rPr>
              <a:t> easy to check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Cambria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mbria" pitchFamily="18" charset="0"/>
              </a:rPr>
              <a:t>1d   </a:t>
            </a:r>
            <a:r>
              <a:rPr lang="en-US" sz="2400" b="1" dirty="0" smtClean="0">
                <a:solidFill>
                  <a:srgbClr val="A6A6A6"/>
                </a:solidFill>
                <a:latin typeface="Cambria" pitchFamily="18" charset="0"/>
              </a:rPr>
              <a:t>(or broken into 1d </a:t>
            </a:r>
            <a:r>
              <a:rPr lang="en-US" sz="2400" b="1" dirty="0" err="1" smtClean="0">
                <a:solidFill>
                  <a:srgbClr val="A6A6A6"/>
                </a:solidFill>
                <a:latin typeface="Cambria" pitchFamily="18" charset="0"/>
              </a:rPr>
              <a:t>subproblems</a:t>
            </a:r>
            <a:r>
              <a:rPr lang="en-US" sz="2400" b="1" dirty="0" smtClean="0">
                <a:solidFill>
                  <a:srgbClr val="A6A6A6"/>
                </a:solidFill>
                <a:latin typeface="Cambria" pitchFamily="18" charset="0"/>
              </a:rPr>
              <a:t>)</a:t>
            </a:r>
            <a:endParaRPr lang="en-US" sz="2400" b="1" dirty="0">
              <a:solidFill>
                <a:srgbClr val="A6A6A6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6505" y="3000591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and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4157" y="4041600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and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082" y="3387395"/>
            <a:ext cx="6879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Cambria" pitchFamily="18" charset="0"/>
              </a:rPr>
              <a:t>monotonic</a:t>
            </a:r>
            <a:r>
              <a:rPr lang="en-US" sz="2400" b="1" dirty="0" smtClean="0">
                <a:solidFill>
                  <a:srgbClr val="800000"/>
                </a:solidFill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Cambria" pitchFamily="18" charset="0"/>
              </a:rPr>
              <a:t>   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(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true for all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x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&lt;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t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or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x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&gt; 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t)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072" y="5615283"/>
            <a:ext cx="8003822" cy="107721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then we can </a:t>
            </a:r>
            <a:r>
              <a:rPr lang="en-US" sz="3200" b="1" i="1" dirty="0">
                <a:solidFill>
                  <a:srgbClr val="000000"/>
                </a:solidFill>
                <a:latin typeface="Cambria" pitchFamily="18" charset="0"/>
              </a:rPr>
              <a:t>binary search across all the possible 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</a:rPr>
              <a:t>values for it, checking as we go... ! </a:t>
            </a:r>
            <a:endParaRPr lang="en-US" sz="32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This week:  </a:t>
            </a:r>
            <a:r>
              <a:rPr lang="en-US" sz="3600" b="1" dirty="0" err="1">
                <a:solidFill>
                  <a:srgbClr val="940EBE"/>
                </a:solidFill>
                <a:latin typeface="Cambria" pitchFamily="18" charset="0"/>
              </a:rPr>
              <a:t>aggr</a:t>
            </a:r>
            <a:endParaRPr lang="en-US" sz="3600" dirty="0">
              <a:solidFill>
                <a:srgbClr val="940EBE"/>
              </a:solidFill>
              <a:latin typeface="Cambria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94868" y="1021881"/>
            <a:ext cx="958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940EBE"/>
                </a:solidFill>
                <a:latin typeface="Cambria" pitchFamily="18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14310" y="2908851"/>
            <a:ext cx="1176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940EBE"/>
                </a:solidFill>
                <a:latin typeface="Cambria" pitchFamily="18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77637" y="1510599"/>
            <a:ext cx="1144587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5 3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>
                <a:solidFill>
                  <a:srgbClr val="000000"/>
                </a:solidFill>
                <a:latin typeface="Courier New" pitchFamily="-106" charset="0"/>
              </a:rPr>
              <a:t>9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539644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292119" y="557671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044594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4797069" y="557671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549544" y="557671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02019" y="5576715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054494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7806969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787169" y="5576715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949094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701569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149369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7197369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7959369" y="6226003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689681" y="2074336"/>
            <a:ext cx="996950" cy="5947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86631" y="2563111"/>
            <a:ext cx="3978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Cambria" pitchFamily="18" charset="0"/>
              </a:rPr>
              <a:t>Number of stalls in which cows can be placed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012774" y="3975987"/>
            <a:ext cx="2001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Cambria" pitchFamily="18" charset="0"/>
              </a:rPr>
              <a:t>The locations of stalls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845962" y="2723449"/>
            <a:ext cx="1179512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782462" y="4126799"/>
            <a:ext cx="1243012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020711" y="1252713"/>
            <a:ext cx="25223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latin typeface="Cambria" pitchFamily="18" charset="0"/>
              </a:rPr>
              <a:t>Number of cows to house in the new barn…</a:t>
            </a:r>
            <a:endParaRPr lang="en-US" sz="2400" b="1">
              <a:latin typeface="Cambria" pitchFamily="18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647167" y="2308423"/>
            <a:ext cx="50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816635" y="1526298"/>
            <a:ext cx="21658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i="1" dirty="0">
                <a:latin typeface="Cambria" pitchFamily="18" charset="0"/>
              </a:rPr>
              <a:t>The </a:t>
            </a:r>
            <a:r>
              <a:rPr lang="en-US" sz="1500" b="1" i="1" dirty="0">
                <a:solidFill>
                  <a:srgbClr val="FF0000"/>
                </a:solidFill>
                <a:latin typeface="Cambria" pitchFamily="18" charset="0"/>
              </a:rPr>
              <a:t>largest minimum spacing possible </a:t>
            </a:r>
            <a:r>
              <a:rPr lang="en-US" sz="1500" b="1" i="1" dirty="0">
                <a:latin typeface="Cambria" pitchFamily="18" charset="0"/>
              </a:rPr>
              <a:t>after placing </a:t>
            </a:r>
            <a:r>
              <a:rPr lang="en-US" sz="1500" b="1" i="1" dirty="0" smtClean="0">
                <a:latin typeface="Cambria" pitchFamily="18" charset="0"/>
              </a:rPr>
              <a:t>all the </a:t>
            </a:r>
            <a:r>
              <a:rPr lang="en-US" sz="1500" b="1" i="1" dirty="0">
                <a:latin typeface="Cambria" pitchFamily="18" charset="0"/>
              </a:rPr>
              <a:t>cows</a:t>
            </a: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H="1" flipV="1">
            <a:off x="849930" y="3193700"/>
            <a:ext cx="1156494" cy="9172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 flipV="1">
            <a:off x="849930" y="3804710"/>
            <a:ext cx="1170781" cy="3220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849929" y="4126800"/>
            <a:ext cx="1177926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1408555" y="1483546"/>
            <a:ext cx="612156" cy="244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43050" y="300038"/>
            <a:ext cx="594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This week:  </a:t>
            </a:r>
            <a:r>
              <a:rPr lang="en-US" sz="3600" b="1" dirty="0" err="1">
                <a:solidFill>
                  <a:srgbClr val="940EBE"/>
                </a:solidFill>
                <a:latin typeface="Cambria" pitchFamily="18" charset="0"/>
              </a:rPr>
              <a:t>aggr</a:t>
            </a:r>
            <a:endParaRPr lang="en-US" sz="3600" dirty="0">
              <a:solidFill>
                <a:srgbClr val="940EBE"/>
              </a:solidFill>
              <a:latin typeface="Cambria" pitchFamily="18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94868" y="717078"/>
            <a:ext cx="958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940EBE"/>
                </a:solidFill>
                <a:latin typeface="Cambria" pitchFamily="18" charset="0"/>
              </a:rPr>
              <a:t>Input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314310" y="2908851"/>
            <a:ext cx="1176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940EBE"/>
                </a:solidFill>
                <a:latin typeface="Cambria" pitchFamily="18" charset="0"/>
              </a:rPr>
              <a:t>Output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77637" y="1205796"/>
            <a:ext cx="115608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000000"/>
                </a:solidFill>
                <a:latin typeface="Courier New" pitchFamily="-106" charset="0"/>
              </a:rPr>
              <a:t>5 3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000000"/>
                </a:solidFill>
                <a:latin typeface="Courier New" pitchFamily="-106" charset="0"/>
              </a:rPr>
              <a:t>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000000"/>
                </a:solidFill>
                <a:latin typeface="Courier New" pitchFamily="-106" charset="0"/>
              </a:rPr>
              <a:t>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000000"/>
                </a:solidFill>
                <a:latin typeface="Courier New" pitchFamily="-106" charset="0"/>
              </a:rPr>
              <a:t>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000000"/>
                </a:solidFill>
                <a:latin typeface="Courier New" pitchFamily="-106" charset="0"/>
              </a:rPr>
              <a:t>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000000"/>
                </a:solidFill>
                <a:latin typeface="Courier New" pitchFamily="-106" charset="0"/>
              </a:rPr>
              <a:t>9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046985" y="5578303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799460" y="5578303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551935" y="5578303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4304410" y="5578303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056885" y="5578303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5809360" y="5578303"/>
            <a:ext cx="6762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561835" y="5578303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7314310" y="5578303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1294510" y="5578303"/>
            <a:ext cx="676275" cy="647700"/>
          </a:xfrm>
          <a:prstGeom prst="rect">
            <a:avLst/>
          </a:prstGeom>
          <a:solidFill>
            <a:srgbClr val="9A0DC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1456435" y="6227591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1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2208910" y="6227591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2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656710" y="6227591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4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6704710" y="6227591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8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7466710" y="6227591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ourier New" pitchFamily="-106" charset="0"/>
              </a:rPr>
              <a:t>9</a:t>
            </a:r>
            <a:endParaRPr lang="en-US" sz="4200" b="1">
              <a:solidFill>
                <a:srgbClr val="000000"/>
              </a:solidFill>
              <a:latin typeface="Courier New" pitchFamily="-106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 flipH="1" flipV="1">
            <a:off x="689681" y="1769533"/>
            <a:ext cx="996950" cy="5947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1686631" y="2258308"/>
            <a:ext cx="3978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Cambria" pitchFamily="18" charset="0"/>
              </a:rPr>
              <a:t>Number of stalls in which cows can be placed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2012774" y="3671184"/>
            <a:ext cx="2001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latin typeface="Cambria" pitchFamily="18" charset="0"/>
              </a:rPr>
              <a:t>The locations of stalls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 flipH="1" flipV="1">
            <a:off x="845962" y="2418646"/>
            <a:ext cx="1179512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782462" y="3821996"/>
            <a:ext cx="1243012" cy="928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020711" y="947910"/>
            <a:ext cx="252235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>
                <a:latin typeface="Cambria" pitchFamily="18" charset="0"/>
              </a:rPr>
              <a:t>Number of cows to house in the new barn…</a:t>
            </a:r>
            <a:endParaRPr lang="en-US" sz="2400" b="1">
              <a:latin typeface="Cambria" pitchFamily="18" charset="0"/>
            </a:endParaRP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647167" y="2308423"/>
            <a:ext cx="5048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000000"/>
                </a:solidFill>
                <a:latin typeface="Courier New" pitchFamily="-106" charset="0"/>
              </a:rPr>
              <a:t>3</a:t>
            </a: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6816635" y="1526298"/>
            <a:ext cx="21658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b="1" i="1" dirty="0">
                <a:latin typeface="Cambria" pitchFamily="18" charset="0"/>
              </a:rPr>
              <a:t>The </a:t>
            </a:r>
            <a:r>
              <a:rPr lang="en-US" sz="1500" b="1" i="1" dirty="0">
                <a:solidFill>
                  <a:srgbClr val="FF0000"/>
                </a:solidFill>
                <a:latin typeface="Cambria" pitchFamily="18" charset="0"/>
              </a:rPr>
              <a:t>largest minimum spacing possible </a:t>
            </a:r>
            <a:r>
              <a:rPr lang="en-US" sz="1500" b="1" i="1" dirty="0">
                <a:latin typeface="Cambria" pitchFamily="18" charset="0"/>
              </a:rPr>
              <a:t>after placing </a:t>
            </a:r>
            <a:r>
              <a:rPr lang="en-US" sz="1500" b="1" i="1" dirty="0" smtClean="0">
                <a:latin typeface="Cambria" pitchFamily="18" charset="0"/>
              </a:rPr>
              <a:t>all the </a:t>
            </a:r>
            <a:r>
              <a:rPr lang="en-US" sz="1500" b="1" i="1" dirty="0">
                <a:latin typeface="Cambria" pitchFamily="18" charset="0"/>
              </a:rPr>
              <a:t>cows</a:t>
            </a:r>
          </a:p>
        </p:txBody>
      </p:sp>
      <p:sp>
        <p:nvSpPr>
          <p:cNvPr id="30" name="Line 33"/>
          <p:cNvSpPr>
            <a:spLocks noChangeShapeType="1"/>
          </p:cNvSpPr>
          <p:nvPr/>
        </p:nvSpPr>
        <p:spPr bwMode="auto">
          <a:xfrm flipH="1" flipV="1">
            <a:off x="849930" y="2888897"/>
            <a:ext cx="1156494" cy="9172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H="1" flipV="1">
            <a:off x="849930" y="3499907"/>
            <a:ext cx="1170781" cy="3220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849929" y="3821997"/>
            <a:ext cx="1177926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H="1">
            <a:off x="1408555" y="1178743"/>
            <a:ext cx="612156" cy="244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3975" y="3699354"/>
            <a:ext cx="3421662" cy="1477328"/>
          </a:xfrm>
          <a:prstGeom prst="rect">
            <a:avLst/>
          </a:prstGeom>
          <a:solidFill>
            <a:srgbClr val="F4C7F9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The interval is from 1 to 9.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Try a spacing of 5. (fails)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Try a spacing of 2. (success).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Try a spacing of 4. (fails)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Try a spacing of 3. (success) </a:t>
            </a:r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End.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78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1869</Words>
  <Application>Microsoft Office PowerPoint</Application>
  <PresentationFormat>On-screen Show (4:3)</PresentationFormat>
  <Paragraphs>382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dbllinec.ppt - Double Lines</vt:lpstr>
      <vt:lpstr>1_Blank Presentation</vt:lpstr>
      <vt:lpstr>2_dbllinec.ppt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Zachary Dodds</dc:creator>
  <cp:lastModifiedBy>Owner</cp:lastModifiedBy>
  <cp:revision>162</cp:revision>
  <cp:lastPrinted>2012-09-25T19:41:59Z</cp:lastPrinted>
  <dcterms:created xsi:type="dcterms:W3CDTF">2010-10-26T22:26:56Z</dcterms:created>
  <dcterms:modified xsi:type="dcterms:W3CDTF">2013-10-15T08:46:30Z</dcterms:modified>
</cp:coreProperties>
</file>