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8" r:id="rId3"/>
    <p:sldId id="257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3" r:id="rId16"/>
    <p:sldId id="272" r:id="rId17"/>
    <p:sldId id="279" r:id="rId18"/>
    <p:sldId id="278" r:id="rId19"/>
    <p:sldId id="277" r:id="rId20"/>
    <p:sldId id="276" r:id="rId21"/>
    <p:sldId id="281" r:id="rId22"/>
    <p:sldId id="283" r:id="rId23"/>
    <p:sldId id="282" r:id="rId24"/>
    <p:sldId id="284" r:id="rId25"/>
    <p:sldId id="285" r:id="rId26"/>
    <p:sldId id="286" r:id="rId27"/>
    <p:sldId id="287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8" d="100"/>
          <a:sy n="68" d="100"/>
        </p:scale>
        <p:origin x="-168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57ECA-BF6E-2444-A591-D8D83AFFDFF9}" type="datetimeFigureOut">
              <a:rPr lang="en-US" smtClean="0"/>
              <a:t>9/3/12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E711F-7407-384B-AFA3-8AB16EE2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73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7E711F-7407-384B-AFA3-8AB16EE280E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71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88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1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14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539E75-29C5-0C44-943B-F980D015DD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8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2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66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2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5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4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0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5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C046E-CB7A-3C41-AA20-86BC018989E3}" type="datetimeFigureOut">
              <a:rPr lang="en-US" smtClean="0"/>
              <a:t>9/3/12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2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3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Requirements &amp; Requirements Modeling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51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>
                <a:latin typeface="Arial" charset="0"/>
              </a:rPr>
              <a:t>Tools for modeling </a:t>
            </a:r>
            <a:r>
              <a:rPr lang="en-US" sz="4000" dirty="0" smtClean="0">
                <a:latin typeface="Arial" charset="0"/>
              </a:rPr>
              <a:t>(primarily functional</a:t>
            </a:r>
            <a:r>
              <a:rPr lang="en-US" sz="4000" dirty="0">
                <a:latin typeface="Arial" charset="0"/>
              </a:rPr>
              <a:t>) requirements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Storyboards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Flow charts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State diagrams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Use cases</a:t>
            </a:r>
            <a:endParaRPr lang="en-US" dirty="0">
              <a:latin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</a:rPr>
              <a:t>Prototypes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Text documents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etc.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06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Storyboard for tic </a:t>
            </a:r>
            <a:r>
              <a:rPr lang="en-US" dirty="0" err="1" smtClean="0"/>
              <a:t>tac</a:t>
            </a:r>
            <a:r>
              <a:rPr lang="en-US" dirty="0" smtClean="0"/>
              <a:t> toe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9736" y="1927842"/>
            <a:ext cx="2059809" cy="138350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37073" y="2279384"/>
            <a:ext cx="805114" cy="64639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START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3342143"/>
            <a:ext cx="1339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Player starts game</a:t>
            </a:r>
            <a:endParaRPr lang="en-US" sz="1200" dirty="0"/>
          </a:p>
        </p:txBody>
      </p:sp>
      <p:grpSp>
        <p:nvGrpSpPr>
          <p:cNvPr id="96" name="Group 95"/>
          <p:cNvGrpSpPr/>
          <p:nvPr/>
        </p:nvGrpSpPr>
        <p:grpSpPr>
          <a:xfrm>
            <a:off x="2302154" y="1927842"/>
            <a:ext cx="2059809" cy="1705200"/>
            <a:chOff x="2302154" y="1927842"/>
            <a:chExt cx="2059809" cy="1705200"/>
          </a:xfrm>
        </p:grpSpPr>
        <p:sp>
          <p:nvSpPr>
            <p:cNvPr id="6" name="Rectangle 5"/>
            <p:cNvSpPr/>
            <p:nvPr/>
          </p:nvSpPr>
          <p:spPr>
            <a:xfrm>
              <a:off x="2302154" y="1927842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2808344" y="2154641"/>
              <a:ext cx="907219" cy="907219"/>
              <a:chOff x="2808344" y="2154641"/>
              <a:chExt cx="907219" cy="907219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3032669" y="2154641"/>
                <a:ext cx="458570" cy="907219"/>
                <a:chOff x="2948306" y="2279384"/>
                <a:chExt cx="458570" cy="646393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>
                  <a:off x="2948306" y="2279384"/>
                  <a:ext cx="0" cy="646393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3406876" y="2279384"/>
                  <a:ext cx="0" cy="646393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Group 22"/>
              <p:cNvGrpSpPr/>
              <p:nvPr/>
            </p:nvGrpSpPr>
            <p:grpSpPr>
              <a:xfrm rot="16200000">
                <a:off x="3032669" y="2154641"/>
                <a:ext cx="458570" cy="907219"/>
                <a:chOff x="2948306" y="2279384"/>
                <a:chExt cx="458570" cy="646393"/>
              </a:xfrm>
            </p:grpSpPr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948306" y="2279384"/>
                  <a:ext cx="0" cy="646393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3406876" y="2279384"/>
                  <a:ext cx="0" cy="646393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6" name="TextBox 25"/>
            <p:cNvSpPr txBox="1"/>
            <p:nvPr/>
          </p:nvSpPr>
          <p:spPr>
            <a:xfrm>
              <a:off x="2808344" y="3356043"/>
              <a:ext cx="9925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Grid appears</a:t>
              </a:r>
              <a:endParaRPr lang="en-US" sz="1200" dirty="0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464572" y="1927842"/>
            <a:ext cx="2059809" cy="1705200"/>
            <a:chOff x="4464572" y="1927842"/>
            <a:chExt cx="2059809" cy="1705200"/>
          </a:xfrm>
        </p:grpSpPr>
        <p:sp>
          <p:nvSpPr>
            <p:cNvPr id="7" name="Rectangle 6"/>
            <p:cNvSpPr/>
            <p:nvPr/>
          </p:nvSpPr>
          <p:spPr>
            <a:xfrm>
              <a:off x="4464572" y="1927842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5203526" y="2154641"/>
              <a:ext cx="458570" cy="907219"/>
              <a:chOff x="2948306" y="2279384"/>
              <a:chExt cx="458570" cy="646393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2948306" y="2279384"/>
                <a:ext cx="0" cy="64639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3406876" y="2279384"/>
                <a:ext cx="0" cy="64639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/>
            <p:cNvGrpSpPr/>
            <p:nvPr/>
          </p:nvGrpSpPr>
          <p:grpSpPr>
            <a:xfrm rot="16200000">
              <a:off x="5203526" y="2154641"/>
              <a:ext cx="458570" cy="907219"/>
              <a:chOff x="2948306" y="2279384"/>
              <a:chExt cx="458570" cy="646393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2948306" y="2279384"/>
                <a:ext cx="0" cy="64639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406876" y="2279384"/>
                <a:ext cx="0" cy="64639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/>
            <p:cNvSpPr txBox="1"/>
            <p:nvPr/>
          </p:nvSpPr>
          <p:spPr>
            <a:xfrm>
              <a:off x="4831781" y="3356043"/>
              <a:ext cx="14939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Player selects square</a:t>
              </a:r>
              <a:endParaRPr lang="en-US" sz="1200" dirty="0"/>
            </a:p>
          </p:txBody>
        </p:sp>
        <p:cxnSp>
          <p:nvCxnSpPr>
            <p:cNvPr id="41" name="Straight Arrow Connector 40"/>
            <p:cNvCxnSpPr>
              <a:stCxn id="33" idx="3"/>
            </p:cNvCxnSpPr>
            <p:nvPr/>
          </p:nvCxnSpPr>
          <p:spPr>
            <a:xfrm flipH="1" flipV="1">
              <a:off x="5886421" y="2279384"/>
              <a:ext cx="439279" cy="121515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/>
          <p:cNvGrpSpPr/>
          <p:nvPr/>
        </p:nvGrpSpPr>
        <p:grpSpPr>
          <a:xfrm>
            <a:off x="6626991" y="1927842"/>
            <a:ext cx="2059809" cy="1719100"/>
            <a:chOff x="6626991" y="1927842"/>
            <a:chExt cx="2059809" cy="1719100"/>
          </a:xfrm>
        </p:grpSpPr>
        <p:sp>
          <p:nvSpPr>
            <p:cNvPr id="8" name="Rectangle 7"/>
            <p:cNvSpPr/>
            <p:nvPr/>
          </p:nvSpPr>
          <p:spPr>
            <a:xfrm>
              <a:off x="6626991" y="1927842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320109" y="3369943"/>
              <a:ext cx="8002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X appears</a:t>
              </a:r>
              <a:endParaRPr lang="en-US" sz="1200" dirty="0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7213108" y="2009633"/>
              <a:ext cx="983536" cy="1052227"/>
              <a:chOff x="7213108" y="2009633"/>
              <a:chExt cx="983536" cy="1052227"/>
            </a:xfrm>
          </p:grpSpPr>
          <p:grpSp>
            <p:nvGrpSpPr>
              <p:cNvPr id="44" name="Group 43"/>
              <p:cNvGrpSpPr/>
              <p:nvPr/>
            </p:nvGrpSpPr>
            <p:grpSpPr>
              <a:xfrm>
                <a:off x="7213108" y="2154641"/>
                <a:ext cx="907219" cy="907219"/>
                <a:chOff x="2808344" y="2154641"/>
                <a:chExt cx="907219" cy="907219"/>
              </a:xfrm>
            </p:grpSpPr>
            <p:grpSp>
              <p:nvGrpSpPr>
                <p:cNvPr id="45" name="Group 44"/>
                <p:cNvGrpSpPr/>
                <p:nvPr/>
              </p:nvGrpSpPr>
              <p:grpSpPr>
                <a:xfrm>
                  <a:off x="3032669" y="2154641"/>
                  <a:ext cx="458570" cy="907219"/>
                  <a:chOff x="2948306" y="2279384"/>
                  <a:chExt cx="458570" cy="646393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294830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/>
                  <p:cNvCxnSpPr/>
                  <p:nvPr/>
                </p:nvCxnSpPr>
                <p:spPr>
                  <a:xfrm>
                    <a:off x="340687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6" name="Group 45"/>
                <p:cNvGrpSpPr/>
                <p:nvPr/>
              </p:nvGrpSpPr>
              <p:grpSpPr>
                <a:xfrm rot="16200000">
                  <a:off x="3032669" y="2154641"/>
                  <a:ext cx="458570" cy="907219"/>
                  <a:chOff x="2948306" y="2279384"/>
                  <a:chExt cx="458570" cy="646393"/>
                </a:xfrm>
              </p:grpSpPr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294830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340687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2" name="TextBox 51"/>
              <p:cNvSpPr txBox="1"/>
              <p:nvPr/>
            </p:nvSpPr>
            <p:spPr>
              <a:xfrm>
                <a:off x="7892166" y="2009633"/>
                <a:ext cx="3044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</p:grpSp>
      </p:grpSp>
      <p:grpSp>
        <p:nvGrpSpPr>
          <p:cNvPr id="65" name="Group 64"/>
          <p:cNvGrpSpPr/>
          <p:nvPr/>
        </p:nvGrpSpPr>
        <p:grpSpPr>
          <a:xfrm>
            <a:off x="189526" y="4280237"/>
            <a:ext cx="2059809" cy="2075198"/>
            <a:chOff x="189526" y="4280237"/>
            <a:chExt cx="2059809" cy="2075198"/>
          </a:xfrm>
        </p:grpSpPr>
        <p:sp>
          <p:nvSpPr>
            <p:cNvPr id="10" name="Rectangle 9"/>
            <p:cNvSpPr/>
            <p:nvPr/>
          </p:nvSpPr>
          <p:spPr>
            <a:xfrm>
              <a:off x="189526" y="4280237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687591" y="4432576"/>
              <a:ext cx="983536" cy="1052227"/>
              <a:chOff x="7213108" y="2009633"/>
              <a:chExt cx="983536" cy="1052227"/>
            </a:xfrm>
          </p:grpSpPr>
          <p:grpSp>
            <p:nvGrpSpPr>
              <p:cNvPr id="55" name="Group 54"/>
              <p:cNvGrpSpPr/>
              <p:nvPr/>
            </p:nvGrpSpPr>
            <p:grpSpPr>
              <a:xfrm>
                <a:off x="7213108" y="2154641"/>
                <a:ext cx="907219" cy="907219"/>
                <a:chOff x="2808344" y="2154641"/>
                <a:chExt cx="907219" cy="907219"/>
              </a:xfrm>
            </p:grpSpPr>
            <p:grpSp>
              <p:nvGrpSpPr>
                <p:cNvPr id="57" name="Group 56"/>
                <p:cNvGrpSpPr/>
                <p:nvPr/>
              </p:nvGrpSpPr>
              <p:grpSpPr>
                <a:xfrm>
                  <a:off x="3032669" y="2154641"/>
                  <a:ext cx="458570" cy="907219"/>
                  <a:chOff x="2948306" y="2279384"/>
                  <a:chExt cx="458570" cy="646393"/>
                </a:xfrm>
              </p:grpSpPr>
              <p:cxnSp>
                <p:nvCxnSpPr>
                  <p:cNvPr id="61" name="Straight Connector 60"/>
                  <p:cNvCxnSpPr/>
                  <p:nvPr/>
                </p:nvCxnSpPr>
                <p:spPr>
                  <a:xfrm>
                    <a:off x="294830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Straight Connector 61"/>
                  <p:cNvCxnSpPr/>
                  <p:nvPr/>
                </p:nvCxnSpPr>
                <p:spPr>
                  <a:xfrm>
                    <a:off x="340687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8" name="Group 57"/>
                <p:cNvGrpSpPr/>
                <p:nvPr/>
              </p:nvGrpSpPr>
              <p:grpSpPr>
                <a:xfrm rot="16200000">
                  <a:off x="3032669" y="2154641"/>
                  <a:ext cx="458570" cy="907219"/>
                  <a:chOff x="2948306" y="2279384"/>
                  <a:chExt cx="458570" cy="646393"/>
                </a:xfrm>
              </p:grpSpPr>
              <p:cxnSp>
                <p:nvCxnSpPr>
                  <p:cNvPr id="59" name="Straight Connector 58"/>
                  <p:cNvCxnSpPr/>
                  <p:nvPr/>
                </p:nvCxnSpPr>
                <p:spPr>
                  <a:xfrm>
                    <a:off x="294830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/>
                  <p:cNvCxnSpPr/>
                  <p:nvPr/>
                </p:nvCxnSpPr>
                <p:spPr>
                  <a:xfrm>
                    <a:off x="340687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6" name="TextBox 55"/>
              <p:cNvSpPr txBox="1"/>
              <p:nvPr/>
            </p:nvSpPr>
            <p:spPr>
              <a:xfrm>
                <a:off x="7892166" y="2009633"/>
                <a:ext cx="3044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</p:grpSp>
        <p:sp>
          <p:nvSpPr>
            <p:cNvPr id="63" name="TextBox 62"/>
            <p:cNvSpPr txBox="1"/>
            <p:nvPr/>
          </p:nvSpPr>
          <p:spPr>
            <a:xfrm>
              <a:off x="556923" y="5709104"/>
              <a:ext cx="12394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Computer selects square and O appears</a:t>
              </a:r>
              <a:endParaRPr lang="en-US" sz="12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029311" y="4861340"/>
              <a:ext cx="306820" cy="4062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715159" y="4280237"/>
            <a:ext cx="6021431" cy="2075198"/>
            <a:chOff x="2715159" y="4280237"/>
            <a:chExt cx="6021431" cy="2075198"/>
          </a:xfrm>
        </p:grpSpPr>
        <p:sp>
          <p:nvSpPr>
            <p:cNvPr id="12" name="Rectangle 11"/>
            <p:cNvSpPr/>
            <p:nvPr/>
          </p:nvSpPr>
          <p:spPr>
            <a:xfrm>
              <a:off x="4514362" y="4280237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676781" y="4280237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4514362" y="4280237"/>
              <a:ext cx="2059809" cy="2075198"/>
              <a:chOff x="189526" y="4280237"/>
              <a:chExt cx="2059809" cy="207519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189526" y="4280237"/>
                <a:ext cx="2059809" cy="138350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8" name="Group 67"/>
              <p:cNvGrpSpPr/>
              <p:nvPr/>
            </p:nvGrpSpPr>
            <p:grpSpPr>
              <a:xfrm>
                <a:off x="687591" y="4432576"/>
                <a:ext cx="983536" cy="1052227"/>
                <a:chOff x="7213108" y="2009633"/>
                <a:chExt cx="983536" cy="1052227"/>
              </a:xfrm>
            </p:grpSpPr>
            <p:grpSp>
              <p:nvGrpSpPr>
                <p:cNvPr id="71" name="Group 70"/>
                <p:cNvGrpSpPr/>
                <p:nvPr/>
              </p:nvGrpSpPr>
              <p:grpSpPr>
                <a:xfrm>
                  <a:off x="7213108" y="2154641"/>
                  <a:ext cx="907219" cy="907219"/>
                  <a:chOff x="2808344" y="2154641"/>
                  <a:chExt cx="907219" cy="907219"/>
                </a:xfrm>
              </p:grpSpPr>
              <p:grpSp>
                <p:nvGrpSpPr>
                  <p:cNvPr id="73" name="Group 72"/>
                  <p:cNvGrpSpPr/>
                  <p:nvPr/>
                </p:nvGrpSpPr>
                <p:grpSpPr>
                  <a:xfrm>
                    <a:off x="3032669" y="2154641"/>
                    <a:ext cx="458570" cy="907219"/>
                    <a:chOff x="2948306" y="2279384"/>
                    <a:chExt cx="458570" cy="646393"/>
                  </a:xfrm>
                </p:grpSpPr>
                <p:cxnSp>
                  <p:nvCxnSpPr>
                    <p:cNvPr id="77" name="Straight Connector 76"/>
                    <p:cNvCxnSpPr/>
                    <p:nvPr/>
                  </p:nvCxnSpPr>
                  <p:spPr>
                    <a:xfrm>
                      <a:off x="294830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" name="Straight Connector 77"/>
                    <p:cNvCxnSpPr/>
                    <p:nvPr/>
                  </p:nvCxnSpPr>
                  <p:spPr>
                    <a:xfrm>
                      <a:off x="340687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4" name="Group 73"/>
                  <p:cNvGrpSpPr/>
                  <p:nvPr/>
                </p:nvGrpSpPr>
                <p:grpSpPr>
                  <a:xfrm rot="16200000">
                    <a:off x="3032669" y="2154641"/>
                    <a:ext cx="458570" cy="907219"/>
                    <a:chOff x="2948306" y="2279384"/>
                    <a:chExt cx="458570" cy="646393"/>
                  </a:xfrm>
                </p:grpSpPr>
                <p:cxnSp>
                  <p:nvCxnSpPr>
                    <p:cNvPr id="75" name="Straight Connector 74"/>
                    <p:cNvCxnSpPr/>
                    <p:nvPr/>
                  </p:nvCxnSpPr>
                  <p:spPr>
                    <a:xfrm>
                      <a:off x="294830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Straight Connector 75"/>
                    <p:cNvCxnSpPr/>
                    <p:nvPr/>
                  </p:nvCxnSpPr>
                  <p:spPr>
                    <a:xfrm>
                      <a:off x="340687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72" name="TextBox 71"/>
                <p:cNvSpPr txBox="1"/>
                <p:nvPr/>
              </p:nvSpPr>
              <p:spPr>
                <a:xfrm>
                  <a:off x="7892166" y="2009633"/>
                  <a:ext cx="3044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X</a:t>
                  </a:r>
                  <a:endParaRPr lang="en-US" dirty="0"/>
                </a:p>
              </p:txBody>
            </p:sp>
          </p:grpSp>
          <p:sp>
            <p:nvSpPr>
              <p:cNvPr id="69" name="TextBox 68"/>
              <p:cNvSpPr txBox="1"/>
              <p:nvPr/>
            </p:nvSpPr>
            <p:spPr>
              <a:xfrm>
                <a:off x="556923" y="5709104"/>
                <a:ext cx="123940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3 in a row</a:t>
                </a:r>
              </a:p>
              <a:p>
                <a:pPr algn="ctr"/>
                <a:r>
                  <a:rPr lang="en-US" sz="1200" dirty="0" smtClean="0"/>
                  <a:t>Player or </a:t>
                </a:r>
                <a:r>
                  <a:rPr lang="en-US" sz="1200" dirty="0" smtClean="0">
                    <a:solidFill>
                      <a:srgbClr val="000000"/>
                    </a:solidFill>
                  </a:rPr>
                  <a:t>computer wins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1029311" y="4861340"/>
                <a:ext cx="306820" cy="4062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O</a:t>
                </a:r>
              </a:p>
            </p:txBody>
          </p:sp>
        </p:grpSp>
        <p:grpSp>
          <p:nvGrpSpPr>
            <p:cNvPr id="79" name="Group 78"/>
            <p:cNvGrpSpPr/>
            <p:nvPr/>
          </p:nvGrpSpPr>
          <p:grpSpPr>
            <a:xfrm>
              <a:off x="6676781" y="4280237"/>
              <a:ext cx="2059809" cy="1705866"/>
              <a:chOff x="189526" y="4280237"/>
              <a:chExt cx="2059809" cy="1705866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189526" y="4280237"/>
                <a:ext cx="2059809" cy="138350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1" name="Group 80"/>
              <p:cNvGrpSpPr/>
              <p:nvPr/>
            </p:nvGrpSpPr>
            <p:grpSpPr>
              <a:xfrm>
                <a:off x="687591" y="4432576"/>
                <a:ext cx="983536" cy="1052227"/>
                <a:chOff x="7213108" y="2009633"/>
                <a:chExt cx="983536" cy="1052227"/>
              </a:xfrm>
            </p:grpSpPr>
            <p:grpSp>
              <p:nvGrpSpPr>
                <p:cNvPr id="84" name="Group 83"/>
                <p:cNvGrpSpPr/>
                <p:nvPr/>
              </p:nvGrpSpPr>
              <p:grpSpPr>
                <a:xfrm>
                  <a:off x="7213108" y="2154641"/>
                  <a:ext cx="907219" cy="907219"/>
                  <a:chOff x="2808344" y="2154641"/>
                  <a:chExt cx="907219" cy="907219"/>
                </a:xfrm>
              </p:grpSpPr>
              <p:grpSp>
                <p:nvGrpSpPr>
                  <p:cNvPr id="86" name="Group 85"/>
                  <p:cNvGrpSpPr/>
                  <p:nvPr/>
                </p:nvGrpSpPr>
                <p:grpSpPr>
                  <a:xfrm>
                    <a:off x="3032669" y="2154641"/>
                    <a:ext cx="458570" cy="907219"/>
                    <a:chOff x="2948306" y="2279384"/>
                    <a:chExt cx="458570" cy="646393"/>
                  </a:xfrm>
                </p:grpSpPr>
                <p:cxnSp>
                  <p:nvCxnSpPr>
                    <p:cNvPr id="90" name="Straight Connector 89"/>
                    <p:cNvCxnSpPr/>
                    <p:nvPr/>
                  </p:nvCxnSpPr>
                  <p:spPr>
                    <a:xfrm>
                      <a:off x="294830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Straight Connector 90"/>
                    <p:cNvCxnSpPr/>
                    <p:nvPr/>
                  </p:nvCxnSpPr>
                  <p:spPr>
                    <a:xfrm>
                      <a:off x="340687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7" name="Group 86"/>
                  <p:cNvGrpSpPr/>
                  <p:nvPr/>
                </p:nvGrpSpPr>
                <p:grpSpPr>
                  <a:xfrm rot="16200000">
                    <a:off x="3032669" y="2154641"/>
                    <a:ext cx="458570" cy="907219"/>
                    <a:chOff x="2948306" y="2279384"/>
                    <a:chExt cx="458570" cy="646393"/>
                  </a:xfrm>
                </p:grpSpPr>
                <p:cxnSp>
                  <p:nvCxnSpPr>
                    <p:cNvPr id="88" name="Straight Connector 87"/>
                    <p:cNvCxnSpPr/>
                    <p:nvPr/>
                  </p:nvCxnSpPr>
                  <p:spPr>
                    <a:xfrm>
                      <a:off x="294830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Connector 88"/>
                    <p:cNvCxnSpPr/>
                    <p:nvPr/>
                  </p:nvCxnSpPr>
                  <p:spPr>
                    <a:xfrm>
                      <a:off x="340687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85" name="TextBox 84"/>
                <p:cNvSpPr txBox="1"/>
                <p:nvPr/>
              </p:nvSpPr>
              <p:spPr>
                <a:xfrm>
                  <a:off x="7892166" y="2009633"/>
                  <a:ext cx="3044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X</a:t>
                  </a:r>
                  <a:endParaRPr lang="en-US" dirty="0"/>
                </a:p>
              </p:txBody>
            </p:sp>
          </p:grpSp>
          <p:sp>
            <p:nvSpPr>
              <p:cNvPr id="82" name="TextBox 81"/>
              <p:cNvSpPr txBox="1"/>
              <p:nvPr/>
            </p:nvSpPr>
            <p:spPr>
              <a:xfrm>
                <a:off x="556923" y="5709104"/>
                <a:ext cx="1239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stalemate</a:t>
                </a:r>
                <a:endParaRPr lang="en-US" sz="1200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1029311" y="4861340"/>
                <a:ext cx="306820" cy="4062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O</a:t>
                </a: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4615232" y="4432576"/>
              <a:ext cx="1818432" cy="1052227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Congratulations!</a:t>
              </a:r>
            </a:p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You won!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798091" y="4440050"/>
              <a:ext cx="1818432" cy="1052227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Stalemate …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715159" y="4801908"/>
              <a:ext cx="13251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Repeat until</a:t>
              </a:r>
              <a:endParaRPr lang="en-US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6433664" y="580143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76750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58895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Software specification documents  (SRS)</a:t>
            </a:r>
          </a:p>
          <a:p>
            <a:r>
              <a:rPr lang="en-US" dirty="0" smtClean="0"/>
              <a:t>Precise</a:t>
            </a:r>
          </a:p>
          <a:p>
            <a:r>
              <a:rPr lang="en-US" dirty="0" smtClean="0"/>
              <a:t>Hard to produce</a:t>
            </a:r>
          </a:p>
          <a:p>
            <a:r>
              <a:rPr lang="en-US" dirty="0" smtClean="0"/>
              <a:t>Hard to assess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68495" y="1570244"/>
            <a:ext cx="415889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Storyboard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r>
              <a:rPr lang="en-US" dirty="0" smtClean="0"/>
              <a:t>Fuzzy</a:t>
            </a:r>
          </a:p>
          <a:p>
            <a:r>
              <a:rPr lang="en-US" dirty="0" smtClean="0"/>
              <a:t>Easy/quick to produce</a:t>
            </a:r>
          </a:p>
          <a:p>
            <a:r>
              <a:rPr lang="en-US" dirty="0" smtClean="0"/>
              <a:t>Easy/quick to assess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5099410"/>
            <a:ext cx="3484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Software is the most precise model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06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2177023" cy="63237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Flow chart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3731250" y="322539"/>
            <a:ext cx="1474237" cy="645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Player selects square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Diamond 4"/>
          <p:cNvSpPr/>
          <p:nvPr/>
        </p:nvSpPr>
        <p:spPr>
          <a:xfrm>
            <a:off x="3847637" y="1081355"/>
            <a:ext cx="1241463" cy="1275514"/>
          </a:xfrm>
          <a:prstGeom prst="diamond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Square empty?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1250" y="2470597"/>
            <a:ext cx="1474237" cy="645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X appears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Diamond 6"/>
          <p:cNvSpPr/>
          <p:nvPr/>
        </p:nvSpPr>
        <p:spPr>
          <a:xfrm>
            <a:off x="3847637" y="3229413"/>
            <a:ext cx="1241463" cy="1275514"/>
          </a:xfrm>
          <a:prstGeom prst="diamond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Three in a row?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8" name="Diamond 7"/>
          <p:cNvSpPr/>
          <p:nvPr/>
        </p:nvSpPr>
        <p:spPr>
          <a:xfrm>
            <a:off x="3847637" y="4618655"/>
            <a:ext cx="1241463" cy="1275514"/>
          </a:xfrm>
          <a:prstGeom prst="diamond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Any empty squares?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1250" y="6007896"/>
            <a:ext cx="1474237" cy="645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O appears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>
          <a:xfrm>
            <a:off x="4468369" y="967627"/>
            <a:ext cx="0" cy="113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0"/>
            <a:endCxn id="5" idx="2"/>
          </p:cNvCxnSpPr>
          <p:nvPr/>
        </p:nvCxnSpPr>
        <p:spPr>
          <a:xfrm flipV="1">
            <a:off x="4468369" y="2356869"/>
            <a:ext cx="0" cy="113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2"/>
            <a:endCxn id="7" idx="0"/>
          </p:cNvCxnSpPr>
          <p:nvPr/>
        </p:nvCxnSpPr>
        <p:spPr>
          <a:xfrm>
            <a:off x="4468369" y="3115685"/>
            <a:ext cx="0" cy="113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5" idx="1"/>
            <a:endCxn id="4" idx="1"/>
          </p:cNvCxnSpPr>
          <p:nvPr/>
        </p:nvCxnSpPr>
        <p:spPr>
          <a:xfrm rot="10800000">
            <a:off x="3731251" y="645084"/>
            <a:ext cx="116387" cy="1074029"/>
          </a:xfrm>
          <a:prstGeom prst="bentConnector3">
            <a:avLst>
              <a:gd name="adj1" fmla="val 29641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9032" y="217220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 flipV="1">
            <a:off x="3084426" y="1706490"/>
            <a:ext cx="763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89100" y="337926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flipV="1">
            <a:off x="4705557" y="4320261"/>
            <a:ext cx="296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cxnSp>
        <p:nvCxnSpPr>
          <p:cNvPr id="26" name="Straight Connector 25"/>
          <p:cNvCxnSpPr>
            <a:stCxn id="7" idx="2"/>
            <a:endCxn id="8" idx="0"/>
          </p:cNvCxnSpPr>
          <p:nvPr/>
        </p:nvCxnSpPr>
        <p:spPr>
          <a:xfrm>
            <a:off x="4468369" y="4504927"/>
            <a:ext cx="0" cy="113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740624" y="56036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059024" y="3513041"/>
            <a:ext cx="1474237" cy="645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Player wins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>
            <a:stCxn id="7" idx="3"/>
          </p:cNvCxnSpPr>
          <p:nvPr/>
        </p:nvCxnSpPr>
        <p:spPr>
          <a:xfrm flipV="1">
            <a:off x="5089100" y="3863852"/>
            <a:ext cx="969924" cy="33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059024" y="4962750"/>
            <a:ext cx="1474237" cy="645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Stalemate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89100" y="4770384"/>
            <a:ext cx="33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5089100" y="5254967"/>
            <a:ext cx="969924" cy="33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2"/>
            <a:endCxn id="9" idx="0"/>
          </p:cNvCxnSpPr>
          <p:nvPr/>
        </p:nvCxnSpPr>
        <p:spPr>
          <a:xfrm>
            <a:off x="4468369" y="5894169"/>
            <a:ext cx="0" cy="1137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640163" y="6467725"/>
            <a:ext cx="532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313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2966114" cy="70844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Pac-man State diagrams for playing level</a:t>
            </a:r>
            <a:endParaRPr lang="en-US" sz="1800" dirty="0">
              <a:latin typeface="Arial" charset="0"/>
            </a:endParaRPr>
          </a:p>
        </p:txBody>
      </p:sp>
      <p:sp>
        <p:nvSpPr>
          <p:cNvPr id="27651" name="AutoShape 5"/>
          <p:cNvSpPr>
            <a:spLocks noChangeArrowheads="1"/>
          </p:cNvSpPr>
          <p:nvPr/>
        </p:nvSpPr>
        <p:spPr bwMode="auto">
          <a:xfrm>
            <a:off x="6934200" y="2443303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/>
              <a:t>Moves to </a:t>
            </a:r>
          </a:p>
          <a:p>
            <a:r>
              <a:rPr lang="en-US" sz="1400"/>
              <a:t>empty spot</a:t>
            </a:r>
          </a:p>
        </p:txBody>
      </p:sp>
      <p:sp>
        <p:nvSpPr>
          <p:cNvPr id="27652" name="Line 6"/>
          <p:cNvSpPr>
            <a:spLocks noChangeShapeType="1"/>
          </p:cNvSpPr>
          <p:nvPr/>
        </p:nvSpPr>
        <p:spPr bwMode="auto">
          <a:xfrm>
            <a:off x="5486400" y="2824303"/>
            <a:ext cx="1447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AutoShape 7"/>
          <p:cNvSpPr>
            <a:spLocks noChangeArrowheads="1"/>
          </p:cNvSpPr>
          <p:nvPr/>
        </p:nvSpPr>
        <p:spPr bwMode="auto">
          <a:xfrm>
            <a:off x="3657600" y="2519503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/>
              <a:t>Pac Man has n lives, </a:t>
            </a:r>
          </a:p>
          <a:p>
            <a:r>
              <a:rPr lang="en-US" sz="1400"/>
              <a:t>score k</a:t>
            </a:r>
          </a:p>
          <a:p>
            <a:r>
              <a:rPr lang="en-US" sz="1400"/>
              <a:t>moves left, right, up,</a:t>
            </a:r>
          </a:p>
          <a:p>
            <a:r>
              <a:rPr lang="en-US" sz="1400"/>
              <a:t>down</a:t>
            </a:r>
          </a:p>
        </p:txBody>
      </p:sp>
      <p:sp>
        <p:nvSpPr>
          <p:cNvPr id="27654" name="Line 9"/>
          <p:cNvSpPr>
            <a:spLocks noChangeShapeType="1"/>
          </p:cNvSpPr>
          <p:nvPr/>
        </p:nvSpPr>
        <p:spPr bwMode="auto">
          <a:xfrm>
            <a:off x="5486400" y="3052903"/>
            <a:ext cx="1447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AutoShape 10"/>
          <p:cNvSpPr>
            <a:spLocks noChangeArrowheads="1"/>
          </p:cNvSpPr>
          <p:nvPr/>
        </p:nvSpPr>
        <p:spPr bwMode="auto">
          <a:xfrm>
            <a:off x="3733800" y="4348303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/>
              <a:t>Hits ghost:</a:t>
            </a:r>
          </a:p>
          <a:p>
            <a:r>
              <a:rPr lang="en-US" sz="1400"/>
              <a:t>Sound effect</a:t>
            </a:r>
          </a:p>
          <a:p>
            <a:r>
              <a:rPr lang="en-US" sz="1400"/>
              <a:t>n reduced by 1</a:t>
            </a:r>
          </a:p>
        </p:txBody>
      </p:sp>
      <p:sp>
        <p:nvSpPr>
          <p:cNvPr id="27656" name="Line 11"/>
          <p:cNvSpPr>
            <a:spLocks noChangeShapeType="1"/>
          </p:cNvSpPr>
          <p:nvPr/>
        </p:nvSpPr>
        <p:spPr bwMode="auto">
          <a:xfrm>
            <a:off x="4267200" y="3357703"/>
            <a:ext cx="0" cy="990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12"/>
          <p:cNvSpPr>
            <a:spLocks noChangeShapeType="1"/>
          </p:cNvSpPr>
          <p:nvPr/>
        </p:nvSpPr>
        <p:spPr bwMode="auto">
          <a:xfrm>
            <a:off x="4953000" y="3357703"/>
            <a:ext cx="0" cy="990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3"/>
          <p:cNvSpPr>
            <a:spLocks noChangeShapeType="1"/>
          </p:cNvSpPr>
          <p:nvPr/>
        </p:nvSpPr>
        <p:spPr bwMode="auto">
          <a:xfrm>
            <a:off x="5562600" y="4767403"/>
            <a:ext cx="1371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AutoShape 14"/>
          <p:cNvSpPr>
            <a:spLocks noChangeArrowheads="1"/>
          </p:cNvSpPr>
          <p:nvPr/>
        </p:nvSpPr>
        <p:spPr bwMode="auto">
          <a:xfrm>
            <a:off x="6934200" y="4348303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/>
              <a:t>Lose level</a:t>
            </a:r>
          </a:p>
        </p:txBody>
      </p:sp>
      <p:sp>
        <p:nvSpPr>
          <p:cNvPr id="27660" name="Text Box 15"/>
          <p:cNvSpPr txBox="1">
            <a:spLocks noChangeArrowheads="1"/>
          </p:cNvSpPr>
          <p:nvPr/>
        </p:nvSpPr>
        <p:spPr bwMode="auto">
          <a:xfrm>
            <a:off x="5791200" y="4500703"/>
            <a:ext cx="4841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n=0</a:t>
            </a:r>
          </a:p>
        </p:txBody>
      </p:sp>
      <p:sp>
        <p:nvSpPr>
          <p:cNvPr id="27661" name="Text Box 16"/>
          <p:cNvSpPr txBox="1">
            <a:spLocks noChangeArrowheads="1"/>
          </p:cNvSpPr>
          <p:nvPr/>
        </p:nvSpPr>
        <p:spPr bwMode="auto">
          <a:xfrm>
            <a:off x="5072063" y="3637103"/>
            <a:ext cx="484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n&gt;0</a:t>
            </a:r>
          </a:p>
        </p:txBody>
      </p:sp>
      <p:sp>
        <p:nvSpPr>
          <p:cNvPr id="27662" name="Line 17"/>
          <p:cNvSpPr>
            <a:spLocks noChangeShapeType="1"/>
          </p:cNvSpPr>
          <p:nvPr/>
        </p:nvSpPr>
        <p:spPr bwMode="auto">
          <a:xfrm>
            <a:off x="2209800" y="3052903"/>
            <a:ext cx="1447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18"/>
          <p:cNvSpPr>
            <a:spLocks noChangeShapeType="1"/>
          </p:cNvSpPr>
          <p:nvPr/>
        </p:nvSpPr>
        <p:spPr bwMode="auto">
          <a:xfrm>
            <a:off x="2209800" y="2824303"/>
            <a:ext cx="1447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AutoShape 19"/>
          <p:cNvSpPr>
            <a:spLocks noChangeArrowheads="1"/>
          </p:cNvSpPr>
          <p:nvPr/>
        </p:nvSpPr>
        <p:spPr bwMode="auto">
          <a:xfrm>
            <a:off x="381000" y="2519503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/>
              <a:t>Hits dot:</a:t>
            </a:r>
          </a:p>
          <a:p>
            <a:r>
              <a:rPr lang="en-US" sz="1400"/>
              <a:t>Sound effect</a:t>
            </a:r>
          </a:p>
          <a:p>
            <a:r>
              <a:rPr lang="en-US" sz="1400"/>
              <a:t>k increased by 50</a:t>
            </a:r>
          </a:p>
          <a:p>
            <a:endParaRPr lang="en-US" sz="1400"/>
          </a:p>
        </p:txBody>
      </p:sp>
      <p:sp>
        <p:nvSpPr>
          <p:cNvPr id="27665" name="Text Box 20"/>
          <p:cNvSpPr txBox="1">
            <a:spLocks noChangeArrowheads="1"/>
          </p:cNvSpPr>
          <p:nvPr/>
        </p:nvSpPr>
        <p:spPr bwMode="auto">
          <a:xfrm>
            <a:off x="2286000" y="3129103"/>
            <a:ext cx="762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k&lt;MAX</a:t>
            </a:r>
          </a:p>
        </p:txBody>
      </p:sp>
      <p:sp>
        <p:nvSpPr>
          <p:cNvPr id="27666" name="Line 21"/>
          <p:cNvSpPr>
            <a:spLocks noChangeShapeType="1"/>
          </p:cNvSpPr>
          <p:nvPr/>
        </p:nvSpPr>
        <p:spPr bwMode="auto">
          <a:xfrm>
            <a:off x="1143000" y="3357703"/>
            <a:ext cx="0" cy="990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AutoShape 23"/>
          <p:cNvSpPr>
            <a:spLocks noChangeArrowheads="1"/>
          </p:cNvSpPr>
          <p:nvPr/>
        </p:nvSpPr>
        <p:spPr bwMode="auto">
          <a:xfrm>
            <a:off x="381000" y="4348303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/>
              <a:t>Win level</a:t>
            </a:r>
          </a:p>
          <a:p>
            <a:endParaRPr lang="en-US" sz="1400"/>
          </a:p>
        </p:txBody>
      </p:sp>
      <p:sp>
        <p:nvSpPr>
          <p:cNvPr id="27668" name="Text Box 24"/>
          <p:cNvSpPr txBox="1">
            <a:spLocks noChangeArrowheads="1"/>
          </p:cNvSpPr>
          <p:nvPr/>
        </p:nvSpPr>
        <p:spPr bwMode="auto">
          <a:xfrm>
            <a:off x="1828800" y="1376503"/>
            <a:ext cx="5226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Play level:  initialize n=3 (#lives), k=0 (level score)</a:t>
            </a:r>
          </a:p>
        </p:txBody>
      </p:sp>
      <p:sp>
        <p:nvSpPr>
          <p:cNvPr id="27669" name="Text Box 25"/>
          <p:cNvSpPr txBox="1">
            <a:spLocks noChangeArrowheads="1"/>
          </p:cNvSpPr>
          <p:nvPr/>
        </p:nvSpPr>
        <p:spPr bwMode="auto">
          <a:xfrm>
            <a:off x="1238250" y="3738703"/>
            <a:ext cx="8715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k&gt;=MAX</a:t>
            </a:r>
          </a:p>
        </p:txBody>
      </p:sp>
      <p:sp>
        <p:nvSpPr>
          <p:cNvPr id="27670" name="Line 26"/>
          <p:cNvSpPr>
            <a:spLocks noChangeShapeType="1"/>
          </p:cNvSpPr>
          <p:nvPr/>
        </p:nvSpPr>
        <p:spPr bwMode="auto">
          <a:xfrm>
            <a:off x="4572000" y="1833703"/>
            <a:ext cx="0" cy="609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52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latin typeface="Arial" charset="0"/>
              </a:rPr>
              <a:t>Use Case</a:t>
            </a:r>
            <a:endParaRPr lang="en-US" sz="4000" dirty="0">
              <a:latin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 smtClean="0">
                <a:latin typeface="Arial" charset="0"/>
              </a:rPr>
              <a:t>Describe how a user interacts with the system to achieve a goal.</a:t>
            </a:r>
            <a:endParaRPr lang="en-US" dirty="0"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16644" y="2046374"/>
            <a:ext cx="2822358" cy="811494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91658" y="4425721"/>
            <a:ext cx="2967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Pac-man use case:  Play 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914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Pac man “play game” use </a:t>
            </a:r>
            <a:r>
              <a:rPr lang="en-US" dirty="0">
                <a:latin typeface="Arial" charset="0"/>
              </a:rPr>
              <a:t>case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Play game: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 smtClean="0">
                <a:latin typeface="Arial" charset="0"/>
              </a:rPr>
              <a:t>Player start </a:t>
            </a:r>
            <a:r>
              <a:rPr lang="en-US" sz="2000" dirty="0">
                <a:latin typeface="Arial" charset="0"/>
              </a:rPr>
              <a:t>game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 smtClean="0">
                <a:latin typeface="Arial" charset="0"/>
              </a:rPr>
              <a:t>First </a:t>
            </a:r>
            <a:r>
              <a:rPr lang="en-US" sz="2000" dirty="0">
                <a:latin typeface="Arial" charset="0"/>
              </a:rPr>
              <a:t>level is displayed with player having 3 lives and 0 score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 smtClean="0">
                <a:latin typeface="Arial" charset="0"/>
              </a:rPr>
              <a:t>Player moves </a:t>
            </a:r>
            <a:r>
              <a:rPr lang="en-US" sz="2000" dirty="0">
                <a:latin typeface="Arial" charset="0"/>
              </a:rPr>
              <a:t>Pac </a:t>
            </a:r>
            <a:r>
              <a:rPr lang="en-US" sz="2000" dirty="0" smtClean="0">
                <a:latin typeface="Arial" charset="0"/>
              </a:rPr>
              <a:t>Man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left</a:t>
            </a:r>
            <a:r>
              <a:rPr lang="en-US" sz="2000" dirty="0">
                <a:latin typeface="Arial" charset="0"/>
              </a:rPr>
              <a:t>, right, up,  or </a:t>
            </a:r>
            <a:r>
              <a:rPr lang="en-US" sz="2000" dirty="0" smtClean="0">
                <a:latin typeface="Arial" charset="0"/>
              </a:rPr>
              <a:t>down</a:t>
            </a:r>
            <a:endParaRPr lang="en-US" sz="2000" dirty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>
                <a:latin typeface="Arial" charset="0"/>
              </a:rPr>
              <a:t>Pac Man moves to empty space, return to step 3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2000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98281" y="3832302"/>
            <a:ext cx="3815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can we describe alterative paths?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960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Pac man “play game” use </a:t>
            </a:r>
            <a:r>
              <a:rPr lang="en-US" dirty="0">
                <a:latin typeface="Arial" charset="0"/>
              </a:rPr>
              <a:t>case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Play game: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 smtClean="0">
                <a:latin typeface="Arial" charset="0"/>
              </a:rPr>
              <a:t>Player start </a:t>
            </a:r>
            <a:r>
              <a:rPr lang="en-US" sz="2000" dirty="0">
                <a:latin typeface="Arial" charset="0"/>
              </a:rPr>
              <a:t>game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 smtClean="0">
                <a:latin typeface="Arial" charset="0"/>
              </a:rPr>
              <a:t>First </a:t>
            </a:r>
            <a:r>
              <a:rPr lang="en-US" sz="2000" dirty="0">
                <a:latin typeface="Arial" charset="0"/>
              </a:rPr>
              <a:t>level is displayed with player having 3 lives and 0 score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 smtClean="0">
                <a:latin typeface="Arial" charset="0"/>
              </a:rPr>
              <a:t>Player moves </a:t>
            </a:r>
            <a:r>
              <a:rPr lang="en-US" sz="2000" dirty="0">
                <a:latin typeface="Arial" charset="0"/>
              </a:rPr>
              <a:t>Pac </a:t>
            </a:r>
            <a:r>
              <a:rPr lang="en-US" sz="2000" dirty="0" smtClean="0">
                <a:latin typeface="Arial" charset="0"/>
              </a:rPr>
              <a:t>Man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left</a:t>
            </a:r>
            <a:r>
              <a:rPr lang="en-US" sz="2000" dirty="0">
                <a:latin typeface="Arial" charset="0"/>
              </a:rPr>
              <a:t>, right, up,  or </a:t>
            </a:r>
            <a:r>
              <a:rPr lang="en-US" sz="2000" dirty="0" smtClean="0">
                <a:latin typeface="Arial" charset="0"/>
              </a:rPr>
              <a:t>down</a:t>
            </a:r>
            <a:endParaRPr lang="en-US" sz="2000" dirty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>
                <a:latin typeface="Arial" charset="0"/>
              </a:rPr>
              <a:t>Pac Man moves to empty space, return to step 3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4.a. 	Pac Man hits dot, 50 points awarded, total score is less than 1000, return to step 3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4.b.	Pac Man hits dot, 50 points awarded, total score is 1000 or more, new level starts (</a:t>
            </a:r>
            <a:r>
              <a:rPr lang="en-US" sz="2000" dirty="0">
                <a:solidFill>
                  <a:schemeClr val="bg1"/>
                </a:solidFill>
                <a:latin typeface="Arial" charset="0"/>
              </a:rPr>
              <a:t>see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Arial" charset="0"/>
              </a:rPr>
              <a:t>start new level use case</a:t>
            </a:r>
            <a:r>
              <a:rPr lang="en-US" sz="2000" dirty="0">
                <a:latin typeface="Arial" charset="0"/>
              </a:rPr>
              <a:t>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2000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43445" y="5176825"/>
            <a:ext cx="518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can embed other use cases to reduce complexity.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72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Pac man “play game” use </a:t>
            </a:r>
            <a:r>
              <a:rPr lang="en-US" dirty="0">
                <a:latin typeface="Arial" charset="0"/>
              </a:rPr>
              <a:t>case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Play game: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 smtClean="0">
                <a:latin typeface="Arial" charset="0"/>
              </a:rPr>
              <a:t>Player start </a:t>
            </a:r>
            <a:r>
              <a:rPr lang="en-US" sz="2000" dirty="0">
                <a:latin typeface="Arial" charset="0"/>
              </a:rPr>
              <a:t>game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 smtClean="0">
                <a:latin typeface="Arial" charset="0"/>
              </a:rPr>
              <a:t>First </a:t>
            </a:r>
            <a:r>
              <a:rPr lang="en-US" sz="2000" dirty="0">
                <a:latin typeface="Arial" charset="0"/>
              </a:rPr>
              <a:t>level is displayed with player having 3 lives and 0 score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 smtClean="0">
                <a:latin typeface="Arial" charset="0"/>
              </a:rPr>
              <a:t>Player moves </a:t>
            </a:r>
            <a:r>
              <a:rPr lang="en-US" sz="2000" dirty="0">
                <a:latin typeface="Arial" charset="0"/>
              </a:rPr>
              <a:t>Pac </a:t>
            </a:r>
            <a:r>
              <a:rPr lang="en-US" sz="2000" dirty="0" smtClean="0">
                <a:latin typeface="Arial" charset="0"/>
              </a:rPr>
              <a:t>Man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left</a:t>
            </a:r>
            <a:r>
              <a:rPr lang="en-US" sz="2000" dirty="0">
                <a:latin typeface="Arial" charset="0"/>
              </a:rPr>
              <a:t>, right, up,  or </a:t>
            </a:r>
            <a:r>
              <a:rPr lang="en-US" sz="2000" dirty="0" smtClean="0">
                <a:latin typeface="Arial" charset="0"/>
              </a:rPr>
              <a:t>down</a:t>
            </a:r>
            <a:endParaRPr lang="en-US" sz="2000" dirty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 dirty="0">
                <a:latin typeface="Arial" charset="0"/>
              </a:rPr>
              <a:t>Pac Man moves to empty space, return to step 3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4.a. 	Pac Man hits dot, 50 points awarded, total score is less than 1000, return to step 3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4.b.	Pac Man hits dot, 50 points awarded, total score is 1000 or more, new level starts (</a:t>
            </a:r>
            <a:r>
              <a:rPr lang="en-US" sz="2000" dirty="0">
                <a:solidFill>
                  <a:schemeClr val="bg1"/>
                </a:solidFill>
                <a:latin typeface="Arial" charset="0"/>
              </a:rPr>
              <a:t>see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Arial" charset="0"/>
              </a:rPr>
              <a:t>start new level use case</a:t>
            </a:r>
            <a:r>
              <a:rPr lang="en-US" sz="2000" dirty="0">
                <a:latin typeface="Arial" charset="0"/>
              </a:rPr>
              <a:t>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4.c.  Pac Man hits ghost (</a:t>
            </a:r>
            <a:r>
              <a:rPr lang="en-US" sz="2000" dirty="0">
                <a:solidFill>
                  <a:schemeClr val="bg1"/>
                </a:solidFill>
                <a:latin typeface="Arial" charset="0"/>
              </a:rPr>
              <a:t>see hits ghost use case</a:t>
            </a:r>
            <a:r>
              <a:rPr lang="en-US" sz="2000" dirty="0">
                <a:latin typeface="Arial" charset="0"/>
              </a:rPr>
              <a:t>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4.d.  Pac Man hits a wall, can</a:t>
            </a:r>
            <a:r>
              <a:rPr lang="ja-JP" altLang="en-US" sz="2000" dirty="0">
                <a:latin typeface="Arial" charset="0"/>
              </a:rPr>
              <a:t>’</a:t>
            </a:r>
            <a:r>
              <a:rPr lang="en-US" sz="2000" dirty="0">
                <a:latin typeface="Arial" charset="0"/>
              </a:rPr>
              <a:t>t move any in that direction, returns to step 3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2000" dirty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761226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Pac </a:t>
            </a:r>
            <a:r>
              <a:rPr lang="en-US" dirty="0">
                <a:latin typeface="Arial" charset="0"/>
              </a:rPr>
              <a:t>Man Use Cases</a:t>
            </a:r>
          </a:p>
        </p:txBody>
      </p:sp>
      <p:graphicFrame>
        <p:nvGraphicFramePr>
          <p:cNvPr id="757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800403"/>
              </p:ext>
            </p:extLst>
          </p:nvPr>
        </p:nvGraphicFramePr>
        <p:xfrm>
          <a:off x="457200" y="1682750"/>
          <a:ext cx="8229600" cy="5181600"/>
        </p:xfrm>
        <a:graphic>
          <a:graphicData uri="http://schemas.openxmlformats.org/drawingml/2006/table">
            <a:tbl>
              <a:tblPr/>
              <a:tblGrid>
                <a:gridCol w="2133600"/>
                <a:gridCol w="3352800"/>
                <a:gridCol w="2743200"/>
              </a:tblGrid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Goal setter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Goal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Priority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Initialize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View high scores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Set level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Pause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Exit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Save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Change Controls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 saved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79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</a:t>
            </a:r>
            <a:r>
              <a:rPr lang="en-US" dirty="0" err="1" smtClean="0"/>
              <a:t>dev</a:t>
            </a:r>
            <a:r>
              <a:rPr lang="en-US" dirty="0" smtClean="0"/>
              <a:t> Is hard</a:t>
            </a:r>
          </a:p>
          <a:p>
            <a:r>
              <a:rPr lang="en-US" dirty="0" smtClean="0"/>
              <a:t>Software </a:t>
            </a:r>
            <a:r>
              <a:rPr lang="en-US" dirty="0" err="1" smtClean="0"/>
              <a:t>dev</a:t>
            </a:r>
            <a:r>
              <a:rPr lang="en-US" dirty="0" smtClean="0"/>
              <a:t> processes</a:t>
            </a:r>
          </a:p>
          <a:p>
            <a:r>
              <a:rPr lang="en-US" dirty="0" smtClean="0"/>
              <a:t>Waterfall vs. agile</a:t>
            </a:r>
          </a:p>
          <a:p>
            <a:r>
              <a:rPr lang="en-US" dirty="0" smtClean="0"/>
              <a:t>Started on iteration 1 </a:t>
            </a:r>
            <a:r>
              <a:rPr lang="en-US" dirty="0" smtClean="0"/>
              <a:t>goals based on project risks 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606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>
                <a:latin typeface="Arial" charset="0"/>
              </a:rPr>
              <a:t>A product typically has a variety of goal-setters (stakeholders)</a:t>
            </a:r>
            <a:endParaRPr lang="en-US" sz="4000" dirty="0">
              <a:latin typeface="Arial" charset="0"/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62000" y="1699330"/>
            <a:ext cx="3122508" cy="3614033"/>
            <a:chOff x="3888" y="1056"/>
            <a:chExt cx="1536" cy="2007"/>
          </a:xfrm>
        </p:grpSpPr>
        <p:sp>
          <p:nvSpPr>
            <p:cNvPr id="5129" name="AutoShape 8"/>
            <p:cNvSpPr>
              <a:spLocks noChangeArrowheads="1"/>
            </p:cNvSpPr>
            <p:nvPr/>
          </p:nvSpPr>
          <p:spPr bwMode="auto">
            <a:xfrm>
              <a:off x="3888" y="1778"/>
              <a:ext cx="840" cy="929"/>
            </a:xfrm>
            <a:prstGeom prst="smileyFace">
              <a:avLst>
                <a:gd name="adj" fmla="val 4653"/>
              </a:avLst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130" name="Text Box 9"/>
            <p:cNvSpPr txBox="1">
              <a:spLocks noChangeArrowheads="1"/>
            </p:cNvSpPr>
            <p:nvPr/>
          </p:nvSpPr>
          <p:spPr bwMode="auto">
            <a:xfrm>
              <a:off x="4080" y="2832"/>
              <a:ext cx="4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Client</a:t>
              </a:r>
            </a:p>
          </p:txBody>
        </p:sp>
        <p:sp>
          <p:nvSpPr>
            <p:cNvPr id="5131" name="AutoShape 10"/>
            <p:cNvSpPr>
              <a:spLocks noChangeArrowheads="1"/>
            </p:cNvSpPr>
            <p:nvPr/>
          </p:nvSpPr>
          <p:spPr bwMode="auto">
            <a:xfrm>
              <a:off x="4613" y="1056"/>
              <a:ext cx="811" cy="688"/>
            </a:xfrm>
            <a:prstGeom prst="wedgeRoundRectCallout">
              <a:avLst>
                <a:gd name="adj1" fmla="val -43713"/>
                <a:gd name="adj2" fmla="val 70060"/>
                <a:gd name="adj3" fmla="val 16667"/>
              </a:avLst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r>
                <a:rPr lang="en-US" dirty="0" smtClean="0"/>
                <a:t>I want a web site to sell </a:t>
              </a:r>
              <a:r>
                <a:rPr lang="en-US" dirty="0"/>
                <a:t>my beautiful jewelry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5454145" y="1697748"/>
            <a:ext cx="3099241" cy="3530767"/>
            <a:chOff x="1824" y="2335"/>
            <a:chExt cx="1728" cy="1985"/>
          </a:xfrm>
        </p:grpSpPr>
        <p:sp>
          <p:nvSpPr>
            <p:cNvPr id="5126" name="AutoShape 14"/>
            <p:cNvSpPr>
              <a:spLocks noChangeArrowheads="1"/>
            </p:cNvSpPr>
            <p:nvPr/>
          </p:nvSpPr>
          <p:spPr bwMode="auto">
            <a:xfrm>
              <a:off x="2016" y="3057"/>
              <a:ext cx="840" cy="929"/>
            </a:xfrm>
            <a:prstGeom prst="smileyFace">
              <a:avLst>
                <a:gd name="adj" fmla="val 4653"/>
              </a:avLst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127" name="Text Box 15"/>
            <p:cNvSpPr txBox="1">
              <a:spLocks noChangeArrowheads="1"/>
            </p:cNvSpPr>
            <p:nvPr/>
          </p:nvSpPr>
          <p:spPr bwMode="auto">
            <a:xfrm>
              <a:off x="1824" y="4089"/>
              <a:ext cx="12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FFFF00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Customer of client</a:t>
              </a:r>
            </a:p>
          </p:txBody>
        </p:sp>
        <p:sp>
          <p:nvSpPr>
            <p:cNvPr id="5128" name="AutoShape 16"/>
            <p:cNvSpPr>
              <a:spLocks noChangeArrowheads="1"/>
            </p:cNvSpPr>
            <p:nvPr/>
          </p:nvSpPr>
          <p:spPr bwMode="auto">
            <a:xfrm>
              <a:off x="2741" y="2335"/>
              <a:ext cx="811" cy="688"/>
            </a:xfrm>
            <a:prstGeom prst="wedgeRoundRectCallout">
              <a:avLst>
                <a:gd name="adj1" fmla="val -43750"/>
                <a:gd name="adj2" fmla="val 70000"/>
                <a:gd name="adj3" fmla="val 16667"/>
              </a:avLst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r>
                <a:rPr lang="en-US" dirty="0" smtClean="0"/>
                <a:t>I want to find </a:t>
              </a:r>
              <a:r>
                <a:rPr lang="en-US" dirty="0"/>
                <a:t>a cool ring on sale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2596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>
                <a:latin typeface="Arial" charset="0"/>
              </a:rPr>
              <a:t>Tools for modeling </a:t>
            </a:r>
            <a:r>
              <a:rPr lang="en-US" sz="4000" dirty="0" smtClean="0">
                <a:latin typeface="Arial" charset="0"/>
              </a:rPr>
              <a:t>(primarily functional</a:t>
            </a:r>
            <a:r>
              <a:rPr lang="en-US" sz="4000" dirty="0">
                <a:latin typeface="Arial" charset="0"/>
              </a:rPr>
              <a:t>) requirements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Storyboards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Flow charts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State diagrams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Use cases</a:t>
            </a:r>
            <a:endParaRPr lang="en-US" dirty="0">
              <a:latin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</a:rPr>
              <a:t>Prototypes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Text documents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etc.</a:t>
            </a:r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4109" y="3365454"/>
            <a:ext cx="183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Most widely used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9687" y="4362444"/>
            <a:ext cx="3807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Use the best for your situation – and more than one when appropriate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141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58895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Software specification documents  (SRS)</a:t>
            </a:r>
          </a:p>
          <a:p>
            <a:r>
              <a:rPr lang="en-US" dirty="0" smtClean="0"/>
              <a:t>Precise</a:t>
            </a:r>
          </a:p>
          <a:p>
            <a:r>
              <a:rPr lang="en-US" dirty="0" smtClean="0"/>
              <a:t>Hard to produce</a:t>
            </a:r>
          </a:p>
          <a:p>
            <a:r>
              <a:rPr lang="en-US" dirty="0" smtClean="0"/>
              <a:t>Hard to assess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68495" y="1570244"/>
            <a:ext cx="415889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Agile models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r>
              <a:rPr lang="en-US" dirty="0" smtClean="0"/>
              <a:t>Fuzzy</a:t>
            </a:r>
          </a:p>
          <a:p>
            <a:r>
              <a:rPr lang="en-US" dirty="0" smtClean="0"/>
              <a:t>Easy/quick to produce</a:t>
            </a:r>
          </a:p>
          <a:p>
            <a:r>
              <a:rPr lang="en-US" dirty="0" smtClean="0"/>
              <a:t>Easy/quick to assess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71127" y="844473"/>
            <a:ext cx="1941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Developer focused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4654" y="844473"/>
            <a:ext cx="1408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User focused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296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Goals for iteration 1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848600" cy="41148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dirty="0">
                <a:latin typeface="Comic Sans MS" charset="0"/>
              </a:rPr>
              <a:t>Complete first </a:t>
            </a:r>
            <a:r>
              <a:rPr lang="en-US" dirty="0" err="1">
                <a:latin typeface="Comic Sans MS" charset="0"/>
              </a:rPr>
              <a:t>ipad</a:t>
            </a:r>
            <a:r>
              <a:rPr lang="en-US" dirty="0">
                <a:latin typeface="Comic Sans MS" charset="0"/>
              </a:rPr>
              <a:t> </a:t>
            </a:r>
            <a:r>
              <a:rPr lang="en-US" dirty="0" err="1">
                <a:latin typeface="Comic Sans MS" charset="0"/>
              </a:rPr>
              <a:t>dev</a:t>
            </a:r>
            <a:r>
              <a:rPr lang="en-US" dirty="0">
                <a:latin typeface="Comic Sans MS" charset="0"/>
              </a:rPr>
              <a:t> tutorial</a:t>
            </a:r>
          </a:p>
          <a:p>
            <a:pPr marL="514350" indent="-514350">
              <a:buFontTx/>
              <a:buAutoNum type="arabicPeriod"/>
            </a:pPr>
            <a:r>
              <a:rPr lang="en-US" dirty="0">
                <a:latin typeface="Comic Sans MS" charset="0"/>
              </a:rPr>
              <a:t>Figure out what is expected …</a:t>
            </a:r>
          </a:p>
          <a:p>
            <a:pPr marL="514350" indent="-514350">
              <a:buFontTx/>
              <a:buAutoNum type="arabicPeriod"/>
            </a:pPr>
            <a:endParaRPr lang="en-US" dirty="0">
              <a:latin typeface="Comic Sans MS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32720" y="3531446"/>
            <a:ext cx="259558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FF00"/>
                </a:solidFill>
              </a:rPr>
              <a:t>b</a:t>
            </a:r>
            <a:r>
              <a:rPr lang="en-US" sz="3600" dirty="0" smtClean="0">
                <a:solidFill>
                  <a:srgbClr val="FFFF00"/>
                </a:solidFill>
              </a:rPr>
              <a:t>y whom</a:t>
            </a:r>
            <a:endParaRPr lang="en-US" sz="3600" dirty="0">
              <a:solidFill>
                <a:srgbClr val="FFFF00"/>
              </a:solidFill>
            </a:endParaRPr>
          </a:p>
          <a:p>
            <a:pPr marL="571500" indent="-571500">
              <a:buFontTx/>
              <a:buChar char="-"/>
            </a:pPr>
            <a:r>
              <a:rPr lang="en-US" sz="3600" dirty="0">
                <a:solidFill>
                  <a:srgbClr val="FFFF00"/>
                </a:solidFill>
              </a:rPr>
              <a:t>c</a:t>
            </a:r>
            <a:r>
              <a:rPr lang="en-US" sz="3600" dirty="0" smtClean="0">
                <a:solidFill>
                  <a:srgbClr val="FFFF00"/>
                </a:solidFill>
              </a:rPr>
              <a:t>ustomer</a:t>
            </a:r>
          </a:p>
          <a:p>
            <a:pPr marL="571500" indent="-571500">
              <a:buFontTx/>
              <a:buChar char="-"/>
            </a:pPr>
            <a:r>
              <a:rPr lang="en-US" sz="3600" dirty="0">
                <a:solidFill>
                  <a:srgbClr val="FFFF00"/>
                </a:solidFill>
              </a:rPr>
              <a:t>i</a:t>
            </a:r>
            <a:r>
              <a:rPr lang="en-US" sz="3600" dirty="0" smtClean="0">
                <a:solidFill>
                  <a:srgbClr val="FFFF00"/>
                </a:solidFill>
              </a:rPr>
              <a:t>nstructor</a:t>
            </a:r>
          </a:p>
          <a:p>
            <a:pPr marL="571500" indent="-571500">
              <a:buFontTx/>
              <a:buChar char="-"/>
            </a:pP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649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Goals for iteration 1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848600" cy="41148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dirty="0">
                <a:latin typeface="Comic Sans MS" charset="0"/>
              </a:rPr>
              <a:t>Complete first </a:t>
            </a:r>
            <a:r>
              <a:rPr lang="en-US" dirty="0" err="1">
                <a:latin typeface="Comic Sans MS" charset="0"/>
              </a:rPr>
              <a:t>ipad</a:t>
            </a:r>
            <a:r>
              <a:rPr lang="en-US" dirty="0">
                <a:latin typeface="Comic Sans MS" charset="0"/>
              </a:rPr>
              <a:t> </a:t>
            </a:r>
            <a:r>
              <a:rPr lang="en-US" dirty="0" err="1">
                <a:latin typeface="Comic Sans MS" charset="0"/>
              </a:rPr>
              <a:t>dev</a:t>
            </a:r>
            <a:r>
              <a:rPr lang="en-US" dirty="0">
                <a:latin typeface="Comic Sans MS" charset="0"/>
              </a:rPr>
              <a:t> tutorial</a:t>
            </a:r>
          </a:p>
          <a:p>
            <a:pPr marL="514350" indent="-514350">
              <a:buFontTx/>
              <a:buAutoNum type="arabicPeriod"/>
            </a:pPr>
            <a:r>
              <a:rPr lang="en-US" dirty="0">
                <a:latin typeface="Comic Sans MS" charset="0"/>
              </a:rPr>
              <a:t>Figure out what is expected </a:t>
            </a:r>
            <a:r>
              <a:rPr lang="en-US" dirty="0" smtClean="0">
                <a:latin typeface="Comic Sans MS" charset="0"/>
              </a:rPr>
              <a:t>… and by whom</a:t>
            </a:r>
            <a:endParaRPr lang="en-US" dirty="0">
              <a:latin typeface="Comic Sans MS" charset="0"/>
            </a:endParaRPr>
          </a:p>
          <a:p>
            <a:pPr marL="514350" indent="-514350">
              <a:buFontTx/>
              <a:buAutoNum type="arabicPeriod"/>
            </a:pPr>
            <a:endParaRPr lang="en-US" dirty="0">
              <a:latin typeface="Comic Sans MS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68744" y="3585395"/>
            <a:ext cx="55119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instructor wants you to make your customer happy.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118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Goals for iteration 1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848600" cy="41148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dirty="0">
                <a:latin typeface="Comic Sans MS" charset="0"/>
              </a:rPr>
              <a:t>Complete first </a:t>
            </a:r>
            <a:r>
              <a:rPr lang="en-US" dirty="0" err="1">
                <a:latin typeface="Comic Sans MS" charset="0"/>
              </a:rPr>
              <a:t>ipad</a:t>
            </a:r>
            <a:r>
              <a:rPr lang="en-US" dirty="0">
                <a:latin typeface="Comic Sans MS" charset="0"/>
              </a:rPr>
              <a:t> </a:t>
            </a:r>
            <a:r>
              <a:rPr lang="en-US" dirty="0" err="1">
                <a:latin typeface="Comic Sans MS" charset="0"/>
              </a:rPr>
              <a:t>dev</a:t>
            </a:r>
            <a:r>
              <a:rPr lang="en-US" dirty="0">
                <a:latin typeface="Comic Sans MS" charset="0"/>
              </a:rPr>
              <a:t> tutorial</a:t>
            </a:r>
          </a:p>
          <a:p>
            <a:pPr marL="514350" indent="-514350">
              <a:buFontTx/>
              <a:buAutoNum type="arabicPeriod"/>
            </a:pPr>
            <a:r>
              <a:rPr lang="en-US" dirty="0">
                <a:latin typeface="Comic Sans MS" charset="0"/>
              </a:rPr>
              <a:t>Figure out what is expected </a:t>
            </a:r>
            <a:r>
              <a:rPr lang="en-US" dirty="0" smtClean="0">
                <a:latin typeface="Comic Sans MS" charset="0"/>
              </a:rPr>
              <a:t>… and by whom</a:t>
            </a:r>
            <a:endParaRPr lang="en-US" dirty="0">
              <a:latin typeface="Comic Sans MS" charset="0"/>
            </a:endParaRPr>
          </a:p>
          <a:p>
            <a:pPr marL="514350" indent="-514350">
              <a:buFontTx/>
              <a:buAutoNum type="arabicPeriod"/>
            </a:pPr>
            <a:endParaRPr lang="en-US" dirty="0">
              <a:latin typeface="Comic Sans MS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68744" y="3585395"/>
            <a:ext cx="55119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instructor wants you to make your customer happy.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68744" y="4895671"/>
            <a:ext cx="551196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Ultimately, I am your customer.  But you’ll also work for your peers.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174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charset="0"/>
              </a:rPr>
              <a:t>Goals for iteration 1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848600" cy="4114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Tx/>
              <a:buAutoNum type="arabicPeriod"/>
            </a:pPr>
            <a:r>
              <a:rPr lang="en-US" dirty="0">
                <a:latin typeface="Comic Sans MS" charset="0"/>
              </a:rPr>
              <a:t>Complete first </a:t>
            </a:r>
            <a:r>
              <a:rPr lang="en-US" dirty="0" err="1">
                <a:latin typeface="Comic Sans MS" charset="0"/>
              </a:rPr>
              <a:t>ipad</a:t>
            </a:r>
            <a:r>
              <a:rPr lang="en-US" dirty="0">
                <a:latin typeface="Comic Sans MS" charset="0"/>
              </a:rPr>
              <a:t> </a:t>
            </a:r>
            <a:r>
              <a:rPr lang="en-US" dirty="0" err="1">
                <a:latin typeface="Comic Sans MS" charset="0"/>
              </a:rPr>
              <a:t>dev</a:t>
            </a:r>
            <a:r>
              <a:rPr lang="en-US" dirty="0">
                <a:latin typeface="Comic Sans MS" charset="0"/>
              </a:rPr>
              <a:t> tutorial</a:t>
            </a:r>
          </a:p>
          <a:p>
            <a:pPr marL="514350" indent="-514350">
              <a:buFontTx/>
              <a:buAutoNum type="arabicPeriod"/>
            </a:pPr>
            <a:r>
              <a:rPr lang="en-US" dirty="0" smtClean="0">
                <a:latin typeface="Comic Sans MS" charset="0"/>
              </a:rPr>
              <a:t>Start working on requirements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>
                <a:latin typeface="Comic Sans MS" charset="0"/>
              </a:rPr>
              <a:t>Determine the rules of </a:t>
            </a:r>
            <a:r>
              <a:rPr lang="en-US" dirty="0" err="1" smtClean="0">
                <a:latin typeface="Comic Sans MS" charset="0"/>
              </a:rPr>
              <a:t>sudoku</a:t>
            </a:r>
            <a:endParaRPr lang="en-US" dirty="0" smtClean="0">
              <a:latin typeface="Comic Sans MS" charset="0"/>
            </a:endParaRP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>
                <a:latin typeface="Comic Sans MS" charset="0"/>
              </a:rPr>
              <a:t>Analyze your competitors’ products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>
                <a:latin typeface="Comic Sans MS" charset="0"/>
              </a:rPr>
              <a:t>Decide what you think constitutes the core game functionality, rationalize your decisions, and express your vision via </a:t>
            </a:r>
          </a:p>
          <a:p>
            <a:pPr marL="1257300" lvl="2" indent="-457200">
              <a:buFont typeface="+mj-lt"/>
              <a:buAutoNum type="romanLcPeriod"/>
            </a:pPr>
            <a:r>
              <a:rPr lang="en-US" dirty="0" smtClean="0">
                <a:latin typeface="Comic Sans MS" charset="0"/>
              </a:rPr>
              <a:t>Storyboard</a:t>
            </a:r>
          </a:p>
          <a:p>
            <a:pPr marL="1257300" lvl="2" indent="-457200">
              <a:buFont typeface="+mj-lt"/>
              <a:buAutoNum type="romanLcPeriod"/>
            </a:pPr>
            <a:r>
              <a:rPr lang="en-US" dirty="0" smtClean="0">
                <a:latin typeface="Comic Sans MS" charset="0"/>
              </a:rPr>
              <a:t>Flow chart or state diagram</a:t>
            </a:r>
          </a:p>
          <a:p>
            <a:pPr marL="1257300" lvl="2" indent="-457200">
              <a:buFont typeface="+mj-lt"/>
              <a:buAutoNum type="romanLcPeriod"/>
            </a:pPr>
            <a:r>
              <a:rPr lang="en-US" dirty="0" smtClean="0">
                <a:latin typeface="Comic Sans MS" charset="0"/>
              </a:rPr>
              <a:t>Use cases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>
                <a:latin typeface="Comic Sans MS" charset="0"/>
              </a:rPr>
              <a:t>Create a prioritized wish list of additional features</a:t>
            </a:r>
          </a:p>
          <a:p>
            <a:pPr marL="857250" lvl="1" indent="-457200">
              <a:buFont typeface="+mj-lt"/>
              <a:buAutoNum type="alphaLcPeriod"/>
            </a:pPr>
            <a:endParaRPr lang="en-US" dirty="0" smtClean="0">
              <a:latin typeface="Comic Sans MS" charset="0"/>
            </a:endParaRPr>
          </a:p>
          <a:p>
            <a:pPr marL="857250" lvl="1" indent="-457200">
              <a:buFont typeface="+mj-lt"/>
              <a:buAutoNum type="alphaLcPeriod"/>
            </a:pPr>
            <a:endParaRPr lang="en-US" dirty="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698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4769" y="811278"/>
            <a:ext cx="6034877" cy="42680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US" sz="2800" dirty="0" smtClean="0"/>
              <a:t>You will work with a partner.  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Let me know who you are working with before lab ends.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3970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Goals for iteration 1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848600" cy="41148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>
                <a:latin typeface="Comic Sans MS" charset="0"/>
              </a:rPr>
              <a:t>Complete first ipad dev tutorial</a:t>
            </a:r>
          </a:p>
          <a:p>
            <a:pPr marL="514350" indent="-514350">
              <a:buFontTx/>
              <a:buAutoNum type="arabicPeriod"/>
            </a:pPr>
            <a:r>
              <a:rPr lang="en-US">
                <a:latin typeface="Comic Sans MS" charset="0"/>
              </a:rPr>
              <a:t>Figure out what is expected …</a:t>
            </a:r>
          </a:p>
          <a:p>
            <a:pPr marL="514350" indent="-514350">
              <a:buFontTx/>
              <a:buAutoNum type="arabicPeriod"/>
            </a:pPr>
            <a:endParaRPr lang="en-US">
              <a:latin typeface="Comic Sans MS" charset="0"/>
            </a:endParaRPr>
          </a:p>
        </p:txBody>
      </p:sp>
      <p:sp>
        <p:nvSpPr>
          <p:cNvPr id="84996" name="TextBox 4"/>
          <p:cNvSpPr txBox="1">
            <a:spLocks noChangeArrowheads="1"/>
          </p:cNvSpPr>
          <p:nvPr/>
        </p:nvSpPr>
        <p:spPr bwMode="auto">
          <a:xfrm>
            <a:off x="1447800" y="4038600"/>
            <a:ext cx="5562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We’ll make this more concrete after we talk about requirements.</a:t>
            </a:r>
          </a:p>
        </p:txBody>
      </p:sp>
    </p:spTree>
    <p:extLst>
      <p:ext uri="{BB962C8B-B14F-4D97-AF65-F5344CB8AC3E}">
        <p14:creationId xmlns:p14="http://schemas.microsoft.com/office/powerpoint/2010/main" val="472830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What are requirements?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Functional:  </a:t>
            </a:r>
            <a:r>
              <a:rPr lang="en-US" sz="2000" dirty="0">
                <a:solidFill>
                  <a:srgbClr val="FFFFFF"/>
                </a:solidFill>
                <a:latin typeface="Arial" charset="0"/>
              </a:rPr>
              <a:t>features, capabilities</a:t>
            </a:r>
          </a:p>
          <a:p>
            <a:pPr eaLnBrk="1" hangingPunct="1"/>
            <a:r>
              <a:rPr lang="en-US" dirty="0">
                <a:latin typeface="Arial" charset="0"/>
              </a:rPr>
              <a:t>Usability:  </a:t>
            </a:r>
            <a:r>
              <a:rPr lang="en-US" sz="2000" dirty="0">
                <a:solidFill>
                  <a:srgbClr val="FFFFFF"/>
                </a:solidFill>
                <a:latin typeface="Arial" charset="0"/>
              </a:rPr>
              <a:t>human factors, aesthetics, consistency, documentation</a:t>
            </a:r>
          </a:p>
          <a:p>
            <a:pPr eaLnBrk="1" hangingPunct="1"/>
            <a:r>
              <a:rPr lang="en-US" dirty="0">
                <a:latin typeface="Arial" charset="0"/>
              </a:rPr>
              <a:t>Reliability:  </a:t>
            </a:r>
            <a:r>
              <a:rPr lang="en-US" sz="2000" dirty="0">
                <a:solidFill>
                  <a:srgbClr val="FFFFFF"/>
                </a:solidFill>
                <a:latin typeface="Arial" charset="0"/>
              </a:rPr>
              <a:t>frequency of failure, recoverability, predictability</a:t>
            </a:r>
          </a:p>
          <a:p>
            <a:pPr eaLnBrk="1" hangingPunct="1"/>
            <a:r>
              <a:rPr lang="en-US" dirty="0">
                <a:latin typeface="Arial" charset="0"/>
              </a:rPr>
              <a:t>Performance: </a:t>
            </a:r>
            <a:r>
              <a:rPr lang="en-US" sz="2000" dirty="0">
                <a:solidFill>
                  <a:srgbClr val="FFFFFF"/>
                </a:solidFill>
                <a:latin typeface="Arial" charset="0"/>
              </a:rPr>
              <a:t>response times, throughput, accuracy, availability, resource usage</a:t>
            </a:r>
          </a:p>
          <a:p>
            <a:pPr eaLnBrk="1" hangingPunct="1"/>
            <a:r>
              <a:rPr lang="en-US" dirty="0">
                <a:latin typeface="Arial" charset="0"/>
              </a:rPr>
              <a:t>Supportability: </a:t>
            </a:r>
            <a:r>
              <a:rPr lang="en-US" sz="2000" dirty="0">
                <a:solidFill>
                  <a:srgbClr val="FFFFFF"/>
                </a:solidFill>
                <a:latin typeface="Arial" charset="0"/>
              </a:rPr>
              <a:t>adaptability, maintainability, configurability</a:t>
            </a:r>
          </a:p>
          <a:p>
            <a:pPr eaLnBrk="1" hangingPunct="1"/>
            <a:r>
              <a:rPr lang="en-US" dirty="0">
                <a:solidFill>
                  <a:srgbClr val="FFFFFF"/>
                </a:solidFill>
                <a:latin typeface="Arial" charset="0"/>
              </a:rPr>
              <a:t>+:  others</a:t>
            </a:r>
          </a:p>
        </p:txBody>
      </p:sp>
      <p:pic>
        <p:nvPicPr>
          <p:cNvPr id="7172" name="Picture 4" descr="ice-cream-con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57200"/>
            <a:ext cx="10668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733800" y="1219200"/>
            <a:ext cx="1101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FURPS+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62600" y="5715000"/>
            <a:ext cx="3267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FF00"/>
                </a:solidFill>
              </a:rPr>
              <a:t>given an example of each for  a </a:t>
            </a:r>
            <a:r>
              <a:rPr lang="en-US" dirty="0" err="1" smtClean="0">
                <a:solidFill>
                  <a:srgbClr val="FFFF00"/>
                </a:solidFill>
              </a:rPr>
              <a:t>sudoku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game</a:t>
            </a:r>
          </a:p>
        </p:txBody>
      </p:sp>
    </p:spTree>
    <p:extLst>
      <p:ext uri="{BB962C8B-B14F-4D97-AF65-F5344CB8AC3E}">
        <p14:creationId xmlns:p14="http://schemas.microsoft.com/office/powerpoint/2010/main" val="1307046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requirements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Display grid</a:t>
            </a:r>
          </a:p>
          <a:p>
            <a:pPr lvl="1"/>
            <a:r>
              <a:rPr lang="en-US" dirty="0" smtClean="0"/>
              <a:t>Should have unique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941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functional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Display grid</a:t>
            </a:r>
          </a:p>
          <a:p>
            <a:pPr lvl="1"/>
            <a:r>
              <a:rPr lang="en-US" dirty="0" smtClean="0"/>
              <a:t>Should have unique solution</a:t>
            </a:r>
            <a:endParaRPr lang="en-US" dirty="0"/>
          </a:p>
        </p:txBody>
      </p:sp>
      <p:pic>
        <p:nvPicPr>
          <p:cNvPr id="5" name="Picture 6" descr="dinosaur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398873"/>
            <a:ext cx="1714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Callout 7"/>
          <p:cNvSpPr>
            <a:spLocks noChangeArrowheads="1"/>
          </p:cNvSpPr>
          <p:nvPr/>
        </p:nvSpPr>
        <p:spPr bwMode="auto">
          <a:xfrm>
            <a:off x="4907979" y="3216019"/>
            <a:ext cx="2872861" cy="519351"/>
          </a:xfrm>
          <a:prstGeom prst="wedgeEllipseCallout">
            <a:avLst>
              <a:gd name="adj1" fmla="val 3775"/>
              <a:gd name="adj2" fmla="val 188129"/>
            </a:avLst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dirty="0" smtClean="0"/>
              <a:t>SRS is </a:t>
            </a:r>
            <a:r>
              <a:rPr lang="en-US" dirty="0" err="1" smtClean="0"/>
              <a:t>lookin</a:t>
            </a:r>
            <a:r>
              <a:rPr lang="en-US" dirty="0" smtClean="0"/>
              <a:t>’ good</a:t>
            </a:r>
            <a:endParaRPr lang="en-US" dirty="0"/>
          </a:p>
        </p:txBody>
      </p:sp>
      <p:pic>
        <p:nvPicPr>
          <p:cNvPr id="7" name="Picture 9" descr="fox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00895"/>
            <a:ext cx="2725268" cy="272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Callout 11"/>
          <p:cNvSpPr>
            <a:spLocks noChangeArrowheads="1"/>
          </p:cNvSpPr>
          <p:nvPr/>
        </p:nvSpPr>
        <p:spPr bwMode="auto">
          <a:xfrm>
            <a:off x="2528981" y="3216019"/>
            <a:ext cx="1306973" cy="519351"/>
          </a:xfrm>
          <a:prstGeom prst="wedgeEllipseCallout">
            <a:avLst>
              <a:gd name="adj1" fmla="val -63523"/>
              <a:gd name="adj2" fmla="val 111452"/>
            </a:avLst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dirty="0" smtClean="0"/>
              <a:t>NOT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318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Changes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>
                <a:cs typeface="+mn-cs"/>
              </a:rPr>
              <a:t>Waterfall</a:t>
            </a:r>
          </a:p>
          <a:p>
            <a:pPr>
              <a:defRPr/>
            </a:pPr>
            <a:r>
              <a:rPr lang="en-US" sz="1600" dirty="0" smtClean="0">
                <a:cs typeface="+mn-cs"/>
              </a:rPr>
              <a:t>Large teams organized by function</a:t>
            </a:r>
          </a:p>
          <a:p>
            <a:pPr lvl="1">
              <a:buFontTx/>
              <a:buChar char="-"/>
              <a:defRPr/>
            </a:pPr>
            <a:r>
              <a:rPr lang="en-US" sz="1600" dirty="0" smtClean="0"/>
              <a:t>Requirement engineers</a:t>
            </a:r>
          </a:p>
          <a:p>
            <a:pPr lvl="1">
              <a:buFontTx/>
              <a:buChar char="-"/>
              <a:defRPr/>
            </a:pPr>
            <a:r>
              <a:rPr lang="en-US" sz="1600" dirty="0" smtClean="0"/>
              <a:t>Software architects</a:t>
            </a:r>
          </a:p>
          <a:p>
            <a:pPr lvl="1">
              <a:buFontTx/>
              <a:buChar char="-"/>
              <a:defRPr/>
            </a:pPr>
            <a:r>
              <a:rPr lang="en-US" sz="1600" dirty="0" smtClean="0"/>
              <a:t>Etc.</a:t>
            </a:r>
          </a:p>
          <a:p>
            <a:pPr>
              <a:buFontTx/>
              <a:buChar char="-"/>
              <a:defRPr/>
            </a:pPr>
            <a:r>
              <a:rPr lang="en-US" sz="1600" dirty="0" smtClean="0"/>
              <a:t>Written documents are primary models</a:t>
            </a:r>
          </a:p>
          <a:p>
            <a:pPr>
              <a:buFontTx/>
              <a:buChar char="-"/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 smtClean="0"/>
              <a:t>Majority of testing at end</a:t>
            </a:r>
          </a:p>
          <a:p>
            <a:pPr>
              <a:buFontTx/>
              <a:buChar char="-"/>
              <a:defRPr/>
            </a:pPr>
            <a:endParaRPr lang="en-US" sz="1600" dirty="0"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>
                <a:cs typeface="+mn-cs"/>
              </a:rPr>
              <a:t>Agile</a:t>
            </a:r>
          </a:p>
          <a:p>
            <a:pPr>
              <a:defRPr/>
            </a:pPr>
            <a:r>
              <a:rPr lang="en-US" sz="1600" dirty="0" smtClean="0">
                <a:cs typeface="+mn-cs"/>
              </a:rPr>
              <a:t>Small cross-functional self-organizing teams that include customer and other stakeholders</a:t>
            </a:r>
            <a:endParaRPr lang="en-US" sz="1600" dirty="0">
              <a:cs typeface="+mn-cs"/>
            </a:endParaRPr>
          </a:p>
          <a:p>
            <a:pPr>
              <a:defRPr/>
            </a:pPr>
            <a:endParaRPr lang="en-US" sz="1600" dirty="0" smtClean="0">
              <a:cs typeface="+mn-cs"/>
            </a:endParaRPr>
          </a:p>
          <a:p>
            <a:pPr>
              <a:defRPr/>
            </a:pPr>
            <a:r>
              <a:rPr lang="en-US" sz="1600" dirty="0" smtClean="0">
                <a:cs typeface="+mn-cs"/>
              </a:rPr>
              <a:t>Effective use of models including working software</a:t>
            </a:r>
          </a:p>
          <a:p>
            <a:pPr>
              <a:defRPr/>
            </a:pPr>
            <a:endParaRPr lang="en-US" sz="1600" dirty="0">
              <a:cs typeface="+mn-cs"/>
            </a:endParaRPr>
          </a:p>
          <a:p>
            <a:pPr>
              <a:defRPr/>
            </a:pPr>
            <a:r>
              <a:rPr lang="en-US" sz="1600" dirty="0" smtClean="0">
                <a:cs typeface="+mn-cs"/>
              </a:rPr>
              <a:t>Test/assess continuously (quality baked in)</a:t>
            </a:r>
          </a:p>
          <a:p>
            <a:pPr>
              <a:defRPr/>
            </a:pPr>
            <a:endParaRPr lang="en-US" sz="1600" dirty="0" smtClean="0">
              <a:cs typeface="+mn-cs"/>
            </a:endParaRPr>
          </a:p>
          <a:p>
            <a:pPr marL="0" indent="0">
              <a:buFontTx/>
              <a:buNone/>
              <a:defRPr/>
            </a:pPr>
            <a:endParaRPr lang="en-US" sz="1600" dirty="0" smtClean="0">
              <a:cs typeface="+mn-cs"/>
            </a:endParaRPr>
          </a:p>
          <a:p>
            <a:pPr marL="0" indent="0">
              <a:buFontTx/>
              <a:buNone/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874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73"/>
            <a:ext cx="8229600" cy="304929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Agile goal:  produce working software as soon as possible (using disciplined approach).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is the simplest thing you could produce that would be considered a </a:t>
            </a:r>
            <a:r>
              <a:rPr lang="en-US" dirty="0" err="1" smtClean="0"/>
              <a:t>sudoku</a:t>
            </a:r>
            <a:r>
              <a:rPr lang="en-US" dirty="0" smtClean="0"/>
              <a:t> game?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025434" y="4331965"/>
            <a:ext cx="2276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Considered by whom?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918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72"/>
            <a:ext cx="8229600" cy="45008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Agile goal:  produce working software as soon as possible (using disciplined approach).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is the simplest thing you can produce that stakeholders will agree is a </a:t>
            </a:r>
            <a:r>
              <a:rPr lang="en-US" dirty="0" err="1" smtClean="0"/>
              <a:t>sudoku</a:t>
            </a:r>
            <a:r>
              <a:rPr lang="en-US" dirty="0" smtClean="0"/>
              <a:t> game?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71938" y="4351024"/>
            <a:ext cx="84903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How can you express your vision to the stakeholders?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91617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995</Words>
  <Application>Microsoft Macintosh PowerPoint</Application>
  <PresentationFormat>On-screen Show (4:3)</PresentationFormat>
  <Paragraphs>246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Requirements &amp; Requirements Modeling</vt:lpstr>
      <vt:lpstr>Review</vt:lpstr>
      <vt:lpstr>Goals for iteration 1</vt:lpstr>
      <vt:lpstr>What are requirements?</vt:lpstr>
      <vt:lpstr>Software requirements specification</vt:lpstr>
      <vt:lpstr>Core functional requirements</vt:lpstr>
      <vt:lpstr>Changes</vt:lpstr>
      <vt:lpstr>PowerPoint Presentation</vt:lpstr>
      <vt:lpstr>PowerPoint Presentation</vt:lpstr>
      <vt:lpstr>Tools for modeling (primarily functional) requirements</vt:lpstr>
      <vt:lpstr>Storyboard for tic tac toe</vt:lpstr>
      <vt:lpstr>PowerPoint Presentation</vt:lpstr>
      <vt:lpstr>Flow chart</vt:lpstr>
      <vt:lpstr>Pac-man State diagrams for playing level</vt:lpstr>
      <vt:lpstr>Use Case</vt:lpstr>
      <vt:lpstr>Pac man “play game” use case</vt:lpstr>
      <vt:lpstr>Pac man “play game” use case</vt:lpstr>
      <vt:lpstr>Pac man “play game” use case</vt:lpstr>
      <vt:lpstr>Pac Man Use Cases</vt:lpstr>
      <vt:lpstr>A product typically has a variety of goal-setters (stakeholders)</vt:lpstr>
      <vt:lpstr>Tools for modeling (primarily functional) requirements</vt:lpstr>
      <vt:lpstr>PowerPoint Presentation</vt:lpstr>
      <vt:lpstr>Goals for iteration 1</vt:lpstr>
      <vt:lpstr>Goals for iteration 1</vt:lpstr>
      <vt:lpstr>Goals for iteration 1</vt:lpstr>
      <vt:lpstr>Goals for iteration 1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&amp; Requirements Modeling</dc:title>
  <dc:creator>CIS</dc:creator>
  <cp:lastModifiedBy>CIS</cp:lastModifiedBy>
  <cp:revision>21</cp:revision>
  <dcterms:created xsi:type="dcterms:W3CDTF">2012-08-30T15:07:18Z</dcterms:created>
  <dcterms:modified xsi:type="dcterms:W3CDTF">2012-09-03T12:32:43Z</dcterms:modified>
</cp:coreProperties>
</file>