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368" r:id="rId3"/>
    <p:sldId id="369" r:id="rId4"/>
    <p:sldId id="399" r:id="rId5"/>
    <p:sldId id="371" r:id="rId6"/>
    <p:sldId id="372" r:id="rId7"/>
    <p:sldId id="375" r:id="rId8"/>
    <p:sldId id="376" r:id="rId9"/>
    <p:sldId id="377" r:id="rId10"/>
    <p:sldId id="378" r:id="rId11"/>
    <p:sldId id="379" r:id="rId12"/>
    <p:sldId id="380" r:id="rId13"/>
    <p:sldId id="382" r:id="rId14"/>
    <p:sldId id="383" r:id="rId15"/>
    <p:sldId id="385" r:id="rId16"/>
    <p:sldId id="386" r:id="rId17"/>
    <p:sldId id="387" r:id="rId18"/>
    <p:sldId id="389" r:id="rId19"/>
    <p:sldId id="276" r:id="rId20"/>
    <p:sldId id="277" r:id="rId21"/>
    <p:sldId id="279" r:id="rId22"/>
    <p:sldId id="285" r:id="rId23"/>
    <p:sldId id="259" r:id="rId24"/>
    <p:sldId id="281" r:id="rId25"/>
    <p:sldId id="300" r:id="rId26"/>
    <p:sldId id="315" r:id="rId27"/>
    <p:sldId id="342" r:id="rId28"/>
    <p:sldId id="343" r:id="rId29"/>
    <p:sldId id="344" r:id="rId30"/>
    <p:sldId id="345" r:id="rId31"/>
    <p:sldId id="346" r:id="rId32"/>
    <p:sldId id="327" r:id="rId33"/>
    <p:sldId id="348" r:id="rId34"/>
    <p:sldId id="352" r:id="rId35"/>
    <p:sldId id="353" r:id="rId36"/>
    <p:sldId id="401" r:id="rId37"/>
    <p:sldId id="355" r:id="rId38"/>
    <p:sldId id="356" r:id="rId39"/>
    <p:sldId id="357" r:id="rId40"/>
    <p:sldId id="402" r:id="rId41"/>
    <p:sldId id="403" r:id="rId42"/>
    <p:sldId id="359" r:id="rId43"/>
    <p:sldId id="361" r:id="rId44"/>
    <p:sldId id="360" r:id="rId45"/>
    <p:sldId id="289" r:id="rId46"/>
    <p:sldId id="291" r:id="rId47"/>
    <p:sldId id="333" r:id="rId48"/>
    <p:sldId id="290" r:id="rId49"/>
    <p:sldId id="292" r:id="rId50"/>
    <p:sldId id="293" r:id="rId51"/>
    <p:sldId id="390" r:id="rId52"/>
    <p:sldId id="392" r:id="rId53"/>
    <p:sldId id="391" r:id="rId54"/>
    <p:sldId id="393" r:id="rId55"/>
    <p:sldId id="394" r:id="rId56"/>
    <p:sldId id="395" r:id="rId57"/>
    <p:sldId id="266" r:id="rId58"/>
    <p:sldId id="336" r:id="rId59"/>
    <p:sldId id="294" r:id="rId60"/>
    <p:sldId id="362" r:id="rId61"/>
    <p:sldId id="298" r:id="rId62"/>
    <p:sldId id="404" r:id="rId63"/>
    <p:sldId id="338" r:id="rId64"/>
    <p:sldId id="297" r:id="rId65"/>
    <p:sldId id="364" r:id="rId66"/>
    <p:sldId id="363" r:id="rId67"/>
    <p:sldId id="365" r:id="rId68"/>
    <p:sldId id="299" r:id="rId69"/>
    <p:sldId id="396" r:id="rId70"/>
    <p:sldId id="398" r:id="rId71"/>
    <p:sldId id="400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DC"/>
    <a:srgbClr val="FF9208"/>
    <a:srgbClr val="FFB467"/>
    <a:srgbClr val="0C0FFF"/>
    <a:srgbClr val="15A6FF"/>
    <a:srgbClr val="11CBFF"/>
    <a:srgbClr val="B21ABB"/>
    <a:srgbClr val="3FFEFF"/>
    <a:srgbClr val="94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222" autoAdjust="0"/>
  </p:normalViewPr>
  <p:slideViewPr>
    <p:cSldViewPr snapToGrid="0" snapToObjects="1">
      <p:cViewPr varScale="1">
        <p:scale>
          <a:sx n="62" d="100"/>
          <a:sy n="62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0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0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7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7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8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093-11D0-3D43-98D7-F2896761B615}" type="datetimeFigureOut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516C4-CCBF-A842-9254-19523E18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fld id="{186B0093-11D0-3D43-98D7-F2896761B615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fld id="{132516C4-CCBF-A842-9254-19523E18C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00"/>
          </a:solidFill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00"/>
          </a:solidFill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00"/>
          </a:solidFill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00"/>
          </a:solidFill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00"/>
          </a:solidFill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Design models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oal stack </a:t>
            </a:r>
            <a:r>
              <a:rPr lang="en-US" sz="2200" dirty="0" smtClean="0"/>
              <a:t>(aka requirements stack)</a:t>
            </a:r>
            <a:endParaRPr lang="en-US" sz="22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094" y="3486939"/>
            <a:ext cx="2010867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Build Sudoku app</a:t>
            </a:r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205499" y="2462880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Play game use case</a:t>
            </a:r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05499" y="3337547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1</a:t>
            </a:r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05499" y="4272175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2</a:t>
            </a:r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05499" y="5190206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2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43961" y="3742665"/>
            <a:ext cx="72834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15070" y="3159714"/>
            <a:ext cx="5814813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Play game use case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Valid Sudoku grid appears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Player selects empty cell in Sudoku grid</a:t>
            </a:r>
          </a:p>
          <a:p>
            <a:r>
              <a:rPr lang="en-US" dirty="0" smtClean="0"/>
              <a:t>	2a</a:t>
            </a:r>
            <a:r>
              <a:rPr lang="en-US" dirty="0"/>
              <a:t>. Player selects non-empty cell: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erase cell use case, return to 2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Player </a:t>
            </a:r>
            <a:r>
              <a:rPr lang="en-US" dirty="0"/>
              <a:t>selects number in [1,9</a:t>
            </a:r>
            <a:r>
              <a:rPr lang="en-US" dirty="0" smtClean="0"/>
              <a:t>]</a:t>
            </a:r>
            <a:endParaRPr lang="en-US" dirty="0"/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 smtClean="0"/>
              <a:t>Number </a:t>
            </a:r>
            <a:r>
              <a:rPr lang="en-US" dirty="0"/>
              <a:t>is consistent: number appears in cell</a:t>
            </a:r>
          </a:p>
          <a:p>
            <a:r>
              <a:rPr lang="en-US" dirty="0" smtClean="0"/>
              <a:t>	4a</a:t>
            </a:r>
            <a:r>
              <a:rPr lang="en-US" dirty="0"/>
              <a:t>. Number is inconsistent: </a:t>
            </a:r>
            <a:r>
              <a:rPr lang="en-US" dirty="0" smtClean="0"/>
              <a:t>Error message, go to step 2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Not done, still consistent moves:  go to step 2</a:t>
            </a:r>
          </a:p>
          <a:p>
            <a:r>
              <a:rPr lang="en-US" dirty="0" smtClean="0"/>
              <a:t>	5a. Not done, no consistent move:  Player loses</a:t>
            </a:r>
          </a:p>
          <a:p>
            <a:r>
              <a:rPr lang="en-US" dirty="0"/>
              <a:t> </a:t>
            </a:r>
            <a:r>
              <a:rPr lang="en-US" dirty="0" smtClean="0"/>
              <a:t>        5b. Done:  Player wins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oal stack </a:t>
            </a:r>
            <a:r>
              <a:rPr lang="en-US" sz="2200" dirty="0" smtClean="0"/>
              <a:t>(aka requirements stack)</a:t>
            </a:r>
            <a:endParaRPr lang="en-US" sz="22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094" y="3486939"/>
            <a:ext cx="2010867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Build Sudoku app</a:t>
            </a:r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205499" y="2462880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Play game use case</a:t>
            </a:r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05499" y="3337547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Erase cell</a:t>
            </a:r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05499" y="4272175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Show invalid entries</a:t>
            </a:r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05499" y="5190206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Show guides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43961" y="3742665"/>
            <a:ext cx="72834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205499" y="6089563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Keep track of cell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6201" y="2030275"/>
            <a:ext cx="2670599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Our first major deliverable is an app that realizes the play game use case (no erasing necessary).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9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73443" y="3075301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Play game use case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3756" y="2084182"/>
            <a:ext cx="5814813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Play game use case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Valid Sudoku grid appears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Player selects empty cell in Sudoku grid</a:t>
            </a:r>
          </a:p>
          <a:p>
            <a:r>
              <a:rPr lang="en-US" dirty="0" smtClean="0"/>
              <a:t>	2a</a:t>
            </a:r>
            <a:r>
              <a:rPr lang="en-US" dirty="0"/>
              <a:t>. Player selects non-empty cell: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erase cell use case, return to 2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Player </a:t>
            </a:r>
            <a:r>
              <a:rPr lang="en-US" dirty="0"/>
              <a:t>selects number in [1,9</a:t>
            </a:r>
            <a:r>
              <a:rPr lang="en-US" dirty="0" smtClean="0"/>
              <a:t>]</a:t>
            </a:r>
            <a:endParaRPr lang="en-US" dirty="0"/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 smtClean="0"/>
              <a:t>Number </a:t>
            </a:r>
            <a:r>
              <a:rPr lang="en-US" dirty="0"/>
              <a:t>is consistent: number appears in cell</a:t>
            </a:r>
          </a:p>
          <a:p>
            <a:r>
              <a:rPr lang="en-US" dirty="0" smtClean="0"/>
              <a:t>	4a</a:t>
            </a:r>
            <a:r>
              <a:rPr lang="en-US" dirty="0"/>
              <a:t>. Number is inconsistent: </a:t>
            </a:r>
            <a:r>
              <a:rPr lang="en-US" dirty="0" smtClean="0"/>
              <a:t>Error message, go to step 2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Not done, still consistent moves:  go to step 2</a:t>
            </a:r>
          </a:p>
          <a:p>
            <a:r>
              <a:rPr lang="en-US" dirty="0" smtClean="0"/>
              <a:t>	5a. Not done, no consistent move:  Player loses</a:t>
            </a:r>
          </a:p>
          <a:p>
            <a:r>
              <a:rPr lang="en-US" dirty="0"/>
              <a:t> </a:t>
            </a:r>
            <a:r>
              <a:rPr lang="en-US" dirty="0" smtClean="0"/>
              <a:t>        5b. Done:  Player wins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7287" y="746957"/>
            <a:ext cx="7171404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need to break this goal down into more manageable steps (tasks).  Two</a:t>
            </a:r>
          </a:p>
          <a:p>
            <a:r>
              <a:rPr lang="en-US" dirty="0"/>
              <a:t>a</a:t>
            </a:r>
            <a:r>
              <a:rPr lang="en-US" dirty="0" smtClean="0"/>
              <a:t>pproaches: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Top down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Bottom 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3756" y="1714850"/>
            <a:ext cx="51603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Bottom up:  Develop “proofs of concept”, prototypes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3756" y="1176315"/>
            <a:ext cx="336864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Top down:  Develop design model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Fruit Salad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199" y="1711976"/>
            <a:ext cx="276701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ranoeg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lemno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rechyr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eplpa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capeh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meil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mlup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nabana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0495" y="1688076"/>
            <a:ext cx="30306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range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FF00"/>
                </a:solidFill>
              </a:rPr>
              <a:t>melon or lemon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FF00"/>
                </a:solidFill>
              </a:rPr>
              <a:t>cherry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FF00"/>
                </a:solidFill>
              </a:rPr>
              <a:t>apple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FF00"/>
                </a:solidFill>
              </a:rPr>
              <a:t>peach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FF00"/>
                </a:solidFill>
              </a:rPr>
              <a:t>lime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FF00"/>
                </a:solidFill>
              </a:rPr>
              <a:t>plum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FFFF00"/>
                </a:solidFill>
              </a:rPr>
              <a:t>banana </a:t>
            </a:r>
          </a:p>
          <a:p>
            <a:pPr marL="0" indent="0">
              <a:buFont typeface="Arial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1411033" y="1711976"/>
            <a:ext cx="402166" cy="4314599"/>
          </a:xfrm>
          <a:prstGeom prst="leftBrac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597" y="3687832"/>
            <a:ext cx="102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Chopped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fruit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97" y="254151"/>
            <a:ext cx="362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Today we’ll work on a simpler game!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9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3115" y="941401"/>
            <a:ext cx="3415657" cy="51448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5134" y="1817124"/>
            <a:ext cx="1642143" cy="4816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plaep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5134" y="2672618"/>
            <a:ext cx="1642143" cy="4816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9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Core use case:  play game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Chopped fruit appears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Player enters guess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Right/wrong message 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Return to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8121" y="4649492"/>
            <a:ext cx="3843711" cy="2018008"/>
          </a:xfrm>
          <a:prstGeom prst="rect">
            <a:avLst/>
          </a:prstGeom>
          <a:solidFill>
            <a:srgbClr val="FF920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Additional features: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Score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Timed mode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 score record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Help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2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Core use case:  play game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Chopped fruit appears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Player enters guess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Right/wrong message 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Return to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85032"/>
            <a:ext cx="5845020" cy="175432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Proofs of concepts/prototypes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we need to be able to do (starting with most obvious):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Display text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Let player enter text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Read that text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9757" y="4776378"/>
            <a:ext cx="25458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know how to do this!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353115" y="4907096"/>
            <a:ext cx="4086642" cy="53948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96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Core use case:  play game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Chopped fruit appears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Player enters guess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Right/wrong message 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Return to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85032"/>
            <a:ext cx="5845020" cy="175432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Proofs of </a:t>
            </a:r>
            <a:r>
              <a:rPr lang="en-US" dirty="0" smtClean="0">
                <a:solidFill>
                  <a:srgbClr val="FFFF00"/>
                </a:solidFill>
              </a:rPr>
              <a:t>concepts/prototypes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What we need to be able to do (starting with most obvious):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Display text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Let player enter text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Read that text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6613" y="6116125"/>
            <a:ext cx="34128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</a:t>
            </a:r>
            <a:r>
              <a:rPr lang="en-US" dirty="0" smtClean="0"/>
              <a:t>have the basic skills you need.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Core use case:  play game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Chopped fruit appears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Player enters guess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Right/wrong message 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Return to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088" y="4461505"/>
            <a:ext cx="146213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Design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6613" y="5532155"/>
            <a:ext cx="27012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you need is a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2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rgbClr val="FFFF00"/>
                </a:solidFill>
                <a:latin typeface="Arial" charset="0"/>
              </a:rPr>
              <a:t>Unified Modeling Language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2200" y="2872317"/>
            <a:ext cx="4868863" cy="2156883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UML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is a standard language for visualizing, specifying, constructing,  and documenting the artifacts of a software system.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7200" y="2835275"/>
          <a:ext cx="263048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1372320" imgH="1038240" progId="Word.Document.8">
                  <p:embed/>
                </p:oleObj>
              </mc:Choice>
              <mc:Fallback>
                <p:oleObj name="Document" r:id="rId3" imgW="1372320" imgH="10382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35275"/>
                        <a:ext cx="2630488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29833" y="5371068"/>
            <a:ext cx="5578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9208"/>
                </a:solidFill>
              </a:rPr>
              <a:t>USE CASES are part of UML</a:t>
            </a:r>
          </a:p>
          <a:p>
            <a:r>
              <a:rPr lang="en-US" sz="2800" dirty="0" smtClean="0">
                <a:solidFill>
                  <a:srgbClr val="FF9208"/>
                </a:solidFill>
              </a:rPr>
              <a:t>Today we’ll talk about design models</a:t>
            </a:r>
            <a:endParaRPr lang="en-US" sz="2800" dirty="0">
              <a:solidFill>
                <a:srgbClr val="FF92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8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Software </a:t>
            </a:r>
            <a:r>
              <a:rPr lang="en-US" dirty="0" err="1" smtClean="0"/>
              <a:t>dev</a:t>
            </a:r>
            <a:r>
              <a:rPr lang="en-US" dirty="0" smtClean="0"/>
              <a:t> is hard</a:t>
            </a:r>
          </a:p>
          <a:p>
            <a:r>
              <a:rPr lang="en-US" dirty="0" smtClean="0"/>
              <a:t>Processes of software </a:t>
            </a:r>
            <a:r>
              <a:rPr lang="en-US" dirty="0" err="1" smtClean="0"/>
              <a:t>dev</a:t>
            </a:r>
            <a:r>
              <a:rPr lang="en-US" dirty="0" smtClean="0"/>
              <a:t>: </a:t>
            </a:r>
            <a:r>
              <a:rPr lang="en-US" dirty="0" err="1" smtClean="0"/>
              <a:t>reqs</a:t>
            </a:r>
            <a:r>
              <a:rPr lang="en-US" dirty="0" smtClean="0"/>
              <a:t>, design, implementation, test, maintenance</a:t>
            </a:r>
          </a:p>
          <a:p>
            <a:r>
              <a:rPr lang="en-US" dirty="0" smtClean="0"/>
              <a:t>Software methodologies:  waterfall vs. agile</a:t>
            </a:r>
          </a:p>
          <a:p>
            <a:r>
              <a:rPr lang="en-US" dirty="0" smtClean="0"/>
              <a:t>Requirements (FURPS+)</a:t>
            </a:r>
          </a:p>
          <a:p>
            <a:r>
              <a:rPr lang="en-US" dirty="0" smtClean="0"/>
              <a:t>Requirement modeling: use cases, storyboards, …</a:t>
            </a:r>
          </a:p>
          <a:p>
            <a:r>
              <a:rPr lang="en-US" dirty="0" smtClean="0"/>
              <a:t>Risk-driven goal-setting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ml-class-diagram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6" b="18436"/>
          <a:stretch>
            <a:fillRect/>
          </a:stretch>
        </p:blipFill>
        <p:spPr>
          <a:xfrm>
            <a:off x="203201" y="520700"/>
            <a:ext cx="8443840" cy="5194300"/>
          </a:xfrm>
        </p:spPr>
      </p:pic>
      <p:sp>
        <p:nvSpPr>
          <p:cNvPr id="5" name="TextBox 4"/>
          <p:cNvSpPr txBox="1"/>
          <p:nvPr/>
        </p:nvSpPr>
        <p:spPr>
          <a:xfrm>
            <a:off x="2878667" y="5996001"/>
            <a:ext cx="280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SAMPLE UML Class Diagram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0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charset="0"/>
              </a:rPr>
              <a:t>Agile strategy</a:t>
            </a:r>
            <a:endParaRPr lang="en-US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74754" name="Picture 1" descr="hi-fidelity-500-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489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2" descr="sketch-3-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2653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3" descr="wireframe-5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162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230462" y="5638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Simple </a:t>
            </a:r>
            <a:r>
              <a:rPr lang="en-US" dirty="0" smtClean="0">
                <a:solidFill>
                  <a:srgbClr val="FFFF00"/>
                </a:solidFill>
              </a:rPr>
              <a:t>design models 					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Working software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4758" name="Straight Arrow Connector 6"/>
          <p:cNvCxnSpPr>
            <a:cxnSpLocks noChangeShapeType="1"/>
          </p:cNvCxnSpPr>
          <p:nvPr/>
        </p:nvCxnSpPr>
        <p:spPr bwMode="auto">
          <a:xfrm>
            <a:off x="3387155" y="5867400"/>
            <a:ext cx="22860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13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Design Goals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build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test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maintain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Make it easy to change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343400"/>
            <a:ext cx="2536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SIMPLE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0" y="5638800"/>
            <a:ext cx="317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FLEXIBLE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4419600"/>
            <a:ext cx="3804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cap="all" dirty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charset="0"/>
              </a:rPr>
              <a:t>INTUITIVE</a:t>
            </a:r>
          </a:p>
        </p:txBody>
      </p:sp>
    </p:spTree>
    <p:extLst>
      <p:ext uri="{BB962C8B-B14F-4D97-AF65-F5344CB8AC3E}">
        <p14:creationId xmlns:p14="http://schemas.microsoft.com/office/powerpoint/2010/main" val="358756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Develop a “domain diagram”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655" y="677333"/>
            <a:ext cx="6773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Best Practices approach to developing design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655" y="3544244"/>
            <a:ext cx="6552577" cy="1308701"/>
          </a:xfrm>
          <a:prstGeom prst="rect">
            <a:avLst/>
          </a:prstGeom>
          <a:solidFill>
            <a:srgbClr val="11CB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/>
              <a:t>Captures key objects in our domain and their relationships/interactions.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806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FF00"/>
                </a:solidFill>
                <a:latin typeface="Arial" charset="0"/>
              </a:rPr>
              <a:t>collegeSim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FF9208"/>
                </a:solidFill>
                <a:latin typeface="Arial" charset="0"/>
              </a:rPr>
              <a:t>domain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model</a:t>
            </a:r>
            <a:endParaRPr lang="en-US" sz="32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946650" y="3789363"/>
            <a:ext cx="1452563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Helvetica" charset="0"/>
              </a:rPr>
              <a:t>Course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30513" y="3602038"/>
            <a:ext cx="1452562" cy="8350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Helvetica" charset="0"/>
              </a:rPr>
              <a:t>Course Offering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794000" y="2647950"/>
            <a:ext cx="1533525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Helvetica" charset="0"/>
              </a:rPr>
              <a:t>Instructor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481888" y="5178425"/>
            <a:ext cx="1533525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Helvetica" charset="0"/>
              </a:rPr>
              <a:t>Student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92413" y="5173663"/>
            <a:ext cx="1533525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Helvetica" charset="0"/>
              </a:rPr>
              <a:t>Textbook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39763" y="5189538"/>
            <a:ext cx="1484312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Helvetica" charset="0"/>
              </a:rPr>
              <a:t>Time Slot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71538" y="1727200"/>
            <a:ext cx="1011237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Helvetica" charset="0"/>
              </a:rPr>
              <a:t>Room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38188" y="3787775"/>
            <a:ext cx="1282700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Helvetica" charset="0"/>
              </a:rPr>
              <a:t>Meeting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660900" y="5173663"/>
            <a:ext cx="2474913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Helvetica" charset="0"/>
              </a:rPr>
              <a:t>Class List</a:t>
            </a:r>
          </a:p>
        </p:txBody>
      </p:sp>
      <p:cxnSp>
        <p:nvCxnSpPr>
          <p:cNvPr id="6156" name="AutoShape 12"/>
          <p:cNvCxnSpPr>
            <a:cxnSpLocks noChangeShapeType="1"/>
            <a:stCxn id="6155" idx="3"/>
            <a:endCxn id="6150" idx="1"/>
          </p:cNvCxnSpPr>
          <p:nvPr/>
        </p:nvCxnSpPr>
        <p:spPr bwMode="auto">
          <a:xfrm>
            <a:off x="7135813" y="5408613"/>
            <a:ext cx="346075" cy="4762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AutoShape 13"/>
          <p:cNvCxnSpPr>
            <a:cxnSpLocks noChangeShapeType="1"/>
            <a:stCxn id="6149" idx="2"/>
            <a:endCxn id="6148" idx="0"/>
          </p:cNvCxnSpPr>
          <p:nvPr/>
        </p:nvCxnSpPr>
        <p:spPr bwMode="auto">
          <a:xfrm flipH="1">
            <a:off x="3557588" y="3117850"/>
            <a:ext cx="3175" cy="484188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AutoShape 14"/>
          <p:cNvCxnSpPr>
            <a:cxnSpLocks noChangeShapeType="1"/>
            <a:stCxn id="6155" idx="1"/>
            <a:endCxn id="6148" idx="3"/>
          </p:cNvCxnSpPr>
          <p:nvPr/>
        </p:nvCxnSpPr>
        <p:spPr bwMode="auto">
          <a:xfrm flipH="1" flipV="1">
            <a:off x="4283075" y="4019550"/>
            <a:ext cx="377825" cy="1389063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AutoShape 15"/>
          <p:cNvCxnSpPr>
            <a:cxnSpLocks noChangeShapeType="1"/>
            <a:stCxn id="6148" idx="2"/>
            <a:endCxn id="6151" idx="0"/>
          </p:cNvCxnSpPr>
          <p:nvPr/>
        </p:nvCxnSpPr>
        <p:spPr bwMode="auto">
          <a:xfrm>
            <a:off x="3557588" y="4437063"/>
            <a:ext cx="1587" cy="736600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AutoShape 16"/>
          <p:cNvCxnSpPr>
            <a:cxnSpLocks noChangeShapeType="1"/>
            <a:stCxn id="6148" idx="3"/>
            <a:endCxn id="6147" idx="1"/>
          </p:cNvCxnSpPr>
          <p:nvPr/>
        </p:nvCxnSpPr>
        <p:spPr bwMode="auto">
          <a:xfrm>
            <a:off x="4283075" y="4019550"/>
            <a:ext cx="663575" cy="4763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AutoShape 17"/>
          <p:cNvCxnSpPr>
            <a:cxnSpLocks noChangeShapeType="1"/>
            <a:stCxn id="6148" idx="1"/>
            <a:endCxn id="6154" idx="3"/>
          </p:cNvCxnSpPr>
          <p:nvPr/>
        </p:nvCxnSpPr>
        <p:spPr bwMode="auto">
          <a:xfrm flipH="1">
            <a:off x="2020888" y="4019550"/>
            <a:ext cx="809625" cy="3175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AutoShape 18"/>
          <p:cNvCxnSpPr>
            <a:cxnSpLocks noChangeShapeType="1"/>
            <a:stCxn id="6152" idx="0"/>
            <a:endCxn id="6154" idx="2"/>
          </p:cNvCxnSpPr>
          <p:nvPr/>
        </p:nvCxnSpPr>
        <p:spPr bwMode="auto">
          <a:xfrm flipH="1" flipV="1">
            <a:off x="1379538" y="4257675"/>
            <a:ext cx="3175" cy="931863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AutoShape 19"/>
          <p:cNvCxnSpPr>
            <a:cxnSpLocks noChangeShapeType="1"/>
            <a:stCxn id="6154" idx="0"/>
            <a:endCxn id="6153" idx="2"/>
          </p:cNvCxnSpPr>
          <p:nvPr/>
        </p:nvCxnSpPr>
        <p:spPr bwMode="auto">
          <a:xfrm flipH="1" flipV="1">
            <a:off x="1377950" y="2197100"/>
            <a:ext cx="1588" cy="1590675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930525" y="6210300"/>
            <a:ext cx="1249363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latin typeface="Helvetica" charset="0"/>
              </a:rPr>
              <a:t>Author</a:t>
            </a:r>
          </a:p>
        </p:txBody>
      </p:sp>
      <p:cxnSp>
        <p:nvCxnSpPr>
          <p:cNvPr id="6165" name="AutoShape 21"/>
          <p:cNvCxnSpPr>
            <a:cxnSpLocks noChangeShapeType="1"/>
            <a:stCxn id="6151" idx="2"/>
            <a:endCxn id="6164" idx="0"/>
          </p:cNvCxnSpPr>
          <p:nvPr/>
        </p:nvCxnSpPr>
        <p:spPr bwMode="auto">
          <a:xfrm flipH="1">
            <a:off x="3556000" y="5643563"/>
            <a:ext cx="3175" cy="566737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737100" y="2649538"/>
            <a:ext cx="1884363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Helvetica" charset="0"/>
              </a:rPr>
              <a:t>Department</a:t>
            </a:r>
          </a:p>
        </p:txBody>
      </p:sp>
      <p:cxnSp>
        <p:nvCxnSpPr>
          <p:cNvPr id="6167" name="AutoShape 23"/>
          <p:cNvCxnSpPr>
            <a:cxnSpLocks noChangeShapeType="1"/>
            <a:stCxn id="6166" idx="1"/>
            <a:endCxn id="6149" idx="3"/>
          </p:cNvCxnSpPr>
          <p:nvPr/>
        </p:nvCxnSpPr>
        <p:spPr bwMode="auto">
          <a:xfrm flipH="1" flipV="1">
            <a:off x="4327525" y="2882900"/>
            <a:ext cx="409575" cy="1588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AutoShape 24"/>
          <p:cNvCxnSpPr>
            <a:cxnSpLocks noChangeShapeType="1"/>
            <a:stCxn id="6147" idx="0"/>
            <a:endCxn id="6166" idx="2"/>
          </p:cNvCxnSpPr>
          <p:nvPr/>
        </p:nvCxnSpPr>
        <p:spPr bwMode="auto">
          <a:xfrm flipV="1">
            <a:off x="5673725" y="3119438"/>
            <a:ext cx="6350" cy="669925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575550" y="2651125"/>
            <a:ext cx="1328738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Helvetica" charset="0"/>
              </a:rPr>
              <a:t>College</a:t>
            </a:r>
          </a:p>
        </p:txBody>
      </p:sp>
      <p:cxnSp>
        <p:nvCxnSpPr>
          <p:cNvPr id="6170" name="AutoShape 26"/>
          <p:cNvCxnSpPr>
            <a:cxnSpLocks noChangeShapeType="1"/>
            <a:stCxn id="6169" idx="1"/>
            <a:endCxn id="6166" idx="3"/>
          </p:cNvCxnSpPr>
          <p:nvPr/>
        </p:nvCxnSpPr>
        <p:spPr bwMode="auto">
          <a:xfrm flipH="1" flipV="1">
            <a:off x="6621463" y="2884488"/>
            <a:ext cx="954087" cy="1587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AutoShape 27"/>
          <p:cNvCxnSpPr>
            <a:cxnSpLocks noChangeShapeType="1"/>
            <a:stCxn id="6169" idx="2"/>
            <a:endCxn id="6150" idx="0"/>
          </p:cNvCxnSpPr>
          <p:nvPr/>
        </p:nvCxnSpPr>
        <p:spPr bwMode="auto">
          <a:xfrm>
            <a:off x="8240713" y="3121025"/>
            <a:ext cx="7937" cy="2057400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6792913" y="3787775"/>
            <a:ext cx="1216025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Helvetica" charset="0"/>
              </a:rPr>
              <a:t>Major</a:t>
            </a:r>
          </a:p>
        </p:txBody>
      </p:sp>
      <p:cxnSp>
        <p:nvCxnSpPr>
          <p:cNvPr id="6173" name="AutoShape 29"/>
          <p:cNvCxnSpPr>
            <a:cxnSpLocks noChangeShapeType="1"/>
            <a:stCxn id="6172" idx="2"/>
            <a:endCxn id="6150" idx="0"/>
          </p:cNvCxnSpPr>
          <p:nvPr/>
        </p:nvCxnSpPr>
        <p:spPr bwMode="auto">
          <a:xfrm>
            <a:off x="7400925" y="4257675"/>
            <a:ext cx="847725" cy="920750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4" name="AutoShape 30"/>
          <p:cNvCxnSpPr>
            <a:cxnSpLocks noChangeShapeType="1"/>
            <a:stCxn id="6172" idx="1"/>
            <a:endCxn id="6147" idx="3"/>
          </p:cNvCxnSpPr>
          <p:nvPr/>
        </p:nvCxnSpPr>
        <p:spPr bwMode="auto">
          <a:xfrm flipH="1">
            <a:off x="6399213" y="4022725"/>
            <a:ext cx="393700" cy="1588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7600950" y="1728788"/>
            <a:ext cx="1284288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Helvetica" charset="0"/>
              </a:rPr>
              <a:t>Building</a:t>
            </a:r>
          </a:p>
        </p:txBody>
      </p:sp>
      <p:cxnSp>
        <p:nvCxnSpPr>
          <p:cNvPr id="6176" name="AutoShape 32"/>
          <p:cNvCxnSpPr>
            <a:cxnSpLocks noChangeShapeType="1"/>
            <a:stCxn id="6175" idx="1"/>
            <a:endCxn id="6153" idx="3"/>
          </p:cNvCxnSpPr>
          <p:nvPr/>
        </p:nvCxnSpPr>
        <p:spPr bwMode="auto">
          <a:xfrm flipH="1" flipV="1">
            <a:off x="1882775" y="1962150"/>
            <a:ext cx="5718175" cy="1588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625475" y="6113463"/>
            <a:ext cx="1501775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Helvetica" charset="0"/>
              </a:rPr>
              <a:t>Semester</a:t>
            </a:r>
          </a:p>
        </p:txBody>
      </p:sp>
      <p:cxnSp>
        <p:nvCxnSpPr>
          <p:cNvPr id="6178" name="AutoShape 34"/>
          <p:cNvCxnSpPr>
            <a:cxnSpLocks noChangeShapeType="1"/>
            <a:stCxn id="6148" idx="1"/>
            <a:endCxn id="6177" idx="3"/>
          </p:cNvCxnSpPr>
          <p:nvPr/>
        </p:nvCxnSpPr>
        <p:spPr bwMode="auto">
          <a:xfrm flipH="1">
            <a:off x="2127250" y="4019550"/>
            <a:ext cx="703263" cy="2328863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9" name="AutoShape 35"/>
          <p:cNvCxnSpPr>
            <a:cxnSpLocks noChangeShapeType="1"/>
            <a:stCxn id="6169" idx="2"/>
            <a:endCxn id="6172" idx="0"/>
          </p:cNvCxnSpPr>
          <p:nvPr/>
        </p:nvCxnSpPr>
        <p:spPr bwMode="auto">
          <a:xfrm flipH="1">
            <a:off x="7400925" y="3121025"/>
            <a:ext cx="839788" cy="666750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0" name="AutoShape 36"/>
          <p:cNvCxnSpPr>
            <a:cxnSpLocks noChangeShapeType="1"/>
            <a:stCxn id="6175" idx="2"/>
            <a:endCxn id="6169" idx="0"/>
          </p:cNvCxnSpPr>
          <p:nvPr/>
        </p:nvCxnSpPr>
        <p:spPr bwMode="auto">
          <a:xfrm flipH="1">
            <a:off x="8240713" y="2198688"/>
            <a:ext cx="3175" cy="452437"/>
          </a:xfrm>
          <a:prstGeom prst="straightConnector1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3576638" y="4495800"/>
            <a:ext cx="608012" cy="3460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omic Sans MS" charset="0"/>
              </a:rPr>
              <a:t>uses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3500438" y="5638800"/>
            <a:ext cx="1197764" cy="3385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omic Sans MS" charset="0"/>
              </a:rPr>
              <a:t>written by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57388" y="1371600"/>
            <a:ext cx="485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Blocks represent nouns, links represent verbs</a:t>
            </a:r>
          </a:p>
        </p:txBody>
      </p:sp>
    </p:spTree>
    <p:extLst>
      <p:ext uri="{BB962C8B-B14F-4D97-AF65-F5344CB8AC3E}">
        <p14:creationId xmlns:p14="http://schemas.microsoft.com/office/powerpoint/2010/main" val="193363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1" grpId="0" animBg="1"/>
      <p:bldP spid="36902" grpId="0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Develop a “domain diagram”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834" y="677333"/>
            <a:ext cx="366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Best Practices approach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0884" y="2744575"/>
            <a:ext cx="1229614" cy="369332"/>
          </a:xfrm>
          <a:prstGeom prst="rect">
            <a:avLst/>
          </a:prstGeom>
          <a:solidFill>
            <a:srgbClr val="FFB467"/>
          </a:solidFill>
          <a:ln>
            <a:solidFill>
              <a:srgbClr val="FF920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0070" y="2190577"/>
            <a:ext cx="1849464" cy="923330"/>
          </a:xfrm>
          <a:prstGeom prst="rect">
            <a:avLst/>
          </a:prstGeom>
          <a:solidFill>
            <a:srgbClr val="FFB467"/>
          </a:solidFill>
          <a:ln>
            <a:solidFill>
              <a:srgbClr val="FF920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Initially defined by our core use cases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3655" y="3544244"/>
            <a:ext cx="6552577" cy="1308701"/>
          </a:xfrm>
          <a:prstGeom prst="rect">
            <a:avLst/>
          </a:prstGeom>
          <a:solidFill>
            <a:srgbClr val="11CB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/>
              <a:t>Captures key objects in our domain and their relationships/interactions.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3285691" y="3113907"/>
            <a:ext cx="277536" cy="731865"/>
          </a:xfrm>
          <a:prstGeom prst="straightConnector1">
            <a:avLst/>
          </a:prstGeom>
          <a:ln>
            <a:solidFill>
              <a:srgbClr val="FF92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38505" y="2957567"/>
            <a:ext cx="306297" cy="888205"/>
          </a:xfrm>
          <a:prstGeom prst="straightConnector1">
            <a:avLst/>
          </a:prstGeom>
          <a:ln>
            <a:solidFill>
              <a:srgbClr val="FF92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0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Nouns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Chopped fruit </a:t>
            </a:r>
            <a:r>
              <a:rPr lang="en-US" sz="1600" dirty="0" smtClean="0">
                <a:solidFill>
                  <a:srgbClr val="FDFFDC"/>
                </a:solidFill>
              </a:rPr>
              <a:t>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Player </a:t>
            </a:r>
            <a:r>
              <a:rPr lang="en-US" sz="1600" dirty="0" smtClean="0">
                <a:solidFill>
                  <a:srgbClr val="FDFFDC"/>
                </a:solidFill>
              </a:rPr>
              <a:t>enters</a:t>
            </a:r>
            <a:r>
              <a:rPr lang="en-US" dirty="0" smtClean="0">
                <a:solidFill>
                  <a:srgbClr val="FFFF00"/>
                </a:solidFill>
              </a:rPr>
              <a:t> guess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Right or wrong message </a:t>
            </a:r>
            <a:r>
              <a:rPr lang="en-US" sz="1600" dirty="0" smtClean="0">
                <a:solidFill>
                  <a:srgbClr val="FDFFDC"/>
                </a:solidFill>
              </a:rPr>
              <a:t>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FDFFDC"/>
                </a:solidFill>
              </a:rPr>
              <a:t>Return to 2</a:t>
            </a:r>
            <a:endParaRPr lang="en-US" sz="1600" dirty="0">
              <a:solidFill>
                <a:srgbClr val="FDFF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6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Develop a “domain diagram”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834" y="677333"/>
            <a:ext cx="366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Best Practices approach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0884" y="2744575"/>
            <a:ext cx="1229614" cy="369332"/>
          </a:xfrm>
          <a:prstGeom prst="rect">
            <a:avLst/>
          </a:prstGeom>
          <a:solidFill>
            <a:srgbClr val="FFB467"/>
          </a:solidFill>
          <a:ln>
            <a:solidFill>
              <a:srgbClr val="FF920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0070" y="2190577"/>
            <a:ext cx="1849464" cy="923330"/>
          </a:xfrm>
          <a:prstGeom prst="rect">
            <a:avLst/>
          </a:prstGeom>
          <a:solidFill>
            <a:srgbClr val="FFB467"/>
          </a:solidFill>
          <a:ln>
            <a:solidFill>
              <a:srgbClr val="FF920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Initially defined by our core use cases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3655" y="3544244"/>
            <a:ext cx="6552577" cy="1308701"/>
          </a:xfrm>
          <a:prstGeom prst="rect">
            <a:avLst/>
          </a:prstGeom>
          <a:solidFill>
            <a:srgbClr val="11CB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/>
              <a:t>Captures key objects in our domain and their relationships/interactions.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3285691" y="3113907"/>
            <a:ext cx="277536" cy="731865"/>
          </a:xfrm>
          <a:prstGeom prst="straightConnector1">
            <a:avLst/>
          </a:prstGeom>
          <a:ln>
            <a:solidFill>
              <a:srgbClr val="FF92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38505" y="2957567"/>
            <a:ext cx="306297" cy="888205"/>
          </a:xfrm>
          <a:prstGeom prst="straightConnector1">
            <a:avLst/>
          </a:prstGeom>
          <a:ln>
            <a:solidFill>
              <a:srgbClr val="FF92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3655" y="5013150"/>
            <a:ext cx="2612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Player</a:t>
            </a:r>
          </a:p>
          <a:p>
            <a:r>
              <a:rPr lang="en-US" dirty="0">
                <a:solidFill>
                  <a:srgbClr val="FFFF00"/>
                </a:solidFill>
              </a:rPr>
              <a:t>Chopped fruit</a:t>
            </a:r>
          </a:p>
          <a:p>
            <a:r>
              <a:rPr lang="en-US" dirty="0">
                <a:solidFill>
                  <a:srgbClr val="FFFF00"/>
                </a:solidFill>
              </a:rPr>
              <a:t>Guess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Right/wrong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7998" y="5428648"/>
            <a:ext cx="586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Uses cases are fuzzy.  Some domain objects may not explicitly appear.</a:t>
            </a:r>
          </a:p>
        </p:txBody>
      </p:sp>
    </p:spTree>
    <p:extLst>
      <p:ext uri="{BB962C8B-B14F-4D97-AF65-F5344CB8AC3E}">
        <p14:creationId xmlns:p14="http://schemas.microsoft.com/office/powerpoint/2010/main" val="198974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Nouns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Chopped fruit </a:t>
            </a:r>
            <a:r>
              <a:rPr lang="en-US" sz="1600" dirty="0" smtClean="0">
                <a:solidFill>
                  <a:srgbClr val="FDFFDC"/>
                </a:solidFill>
              </a:rPr>
              <a:t>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Player </a:t>
            </a:r>
            <a:r>
              <a:rPr lang="en-US" sz="1600" dirty="0" smtClean="0">
                <a:solidFill>
                  <a:srgbClr val="FDFFDC"/>
                </a:solidFill>
              </a:rPr>
              <a:t>enters</a:t>
            </a:r>
            <a:r>
              <a:rPr lang="en-US" dirty="0" smtClean="0">
                <a:solidFill>
                  <a:srgbClr val="FFFF00"/>
                </a:solidFill>
              </a:rPr>
              <a:t> guess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Right or wrong message </a:t>
            </a:r>
            <a:r>
              <a:rPr lang="en-US" sz="1600" dirty="0" smtClean="0">
                <a:solidFill>
                  <a:srgbClr val="FDFFDC"/>
                </a:solidFill>
              </a:rPr>
              <a:t>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FDFFDC"/>
                </a:solidFill>
              </a:rPr>
              <a:t>Return to 2</a:t>
            </a:r>
            <a:endParaRPr lang="en-US" sz="1600" dirty="0">
              <a:solidFill>
                <a:srgbClr val="FDFFD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508" y="4392647"/>
            <a:ext cx="1816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is a screen.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9475" y="4392646"/>
            <a:ext cx="4798008" cy="1754327"/>
          </a:xfrm>
          <a:prstGeom prst="rect">
            <a:avLst/>
          </a:prstGeom>
          <a:solidFill>
            <a:srgbClr val="11CB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screen contains certain “labels’ and </a:t>
            </a:r>
          </a:p>
          <a:p>
            <a:r>
              <a:rPr lang="en-US" dirty="0" smtClean="0"/>
              <a:t>“text boxes.” In general, </a:t>
            </a:r>
            <a:r>
              <a:rPr lang="en-US" dirty="0"/>
              <a:t>a</a:t>
            </a:r>
            <a:r>
              <a:rPr lang="en-US" dirty="0" smtClean="0"/>
              <a:t>t this point we don’t want to  commit to specific UI elements. In a domain diagram, we assume the screen has any UI capabilities we might decide we need.</a:t>
            </a:r>
          </a:p>
          <a:p>
            <a:r>
              <a:rPr lang="en-US" dirty="0" smtClean="0"/>
              <a:t>(We’ll talk about UI design next time.)</a:t>
            </a:r>
          </a:p>
        </p:txBody>
      </p:sp>
    </p:spTree>
    <p:extLst>
      <p:ext uri="{BB962C8B-B14F-4D97-AF65-F5344CB8AC3E}">
        <p14:creationId xmlns:p14="http://schemas.microsoft.com/office/powerpoint/2010/main" val="304770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Nouns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Chopped fruit </a:t>
            </a:r>
            <a:r>
              <a:rPr lang="en-US" sz="1600" dirty="0" smtClean="0">
                <a:solidFill>
                  <a:srgbClr val="FDFFDC"/>
                </a:solidFill>
              </a:rPr>
              <a:t>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Player </a:t>
            </a:r>
            <a:r>
              <a:rPr lang="en-US" sz="1600" dirty="0" smtClean="0">
                <a:solidFill>
                  <a:srgbClr val="FDFFDC"/>
                </a:solidFill>
              </a:rPr>
              <a:t>enters</a:t>
            </a:r>
            <a:r>
              <a:rPr lang="en-US" dirty="0" smtClean="0">
                <a:solidFill>
                  <a:srgbClr val="FFFF00"/>
                </a:solidFill>
              </a:rPr>
              <a:t> guess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Right or wrong message </a:t>
            </a:r>
            <a:r>
              <a:rPr lang="en-US" sz="1600" dirty="0" smtClean="0">
                <a:solidFill>
                  <a:srgbClr val="FDFFDC"/>
                </a:solidFill>
              </a:rPr>
              <a:t>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solidFill>
                  <a:srgbClr val="FDFFDC"/>
                </a:solidFill>
              </a:rPr>
              <a:t>Return to 2</a:t>
            </a:r>
            <a:endParaRPr lang="en-US" sz="1600" dirty="0">
              <a:solidFill>
                <a:srgbClr val="FDFFD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080" y="4445571"/>
            <a:ext cx="7686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is a screen.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is a collection of “</a:t>
            </a:r>
            <a:r>
              <a:rPr lang="en-US" dirty="0" err="1" smtClean="0">
                <a:solidFill>
                  <a:schemeClr val="bg1"/>
                </a:solidFill>
              </a:rPr>
              <a:t>unchopped</a:t>
            </a:r>
            <a:r>
              <a:rPr lang="en-US" dirty="0" smtClean="0">
                <a:solidFill>
                  <a:schemeClr val="bg1"/>
                </a:solidFill>
              </a:rPr>
              <a:t>” fruit.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chopped fruit is a chopped version of a fruit selected from the collection.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1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</a:rPr>
              <a:t>Goals for iteration 1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848600" cy="411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en-US" dirty="0">
                <a:latin typeface="Comic Sans MS" charset="0"/>
              </a:rPr>
              <a:t>Complete first </a:t>
            </a:r>
            <a:r>
              <a:rPr lang="en-US" dirty="0" err="1">
                <a:latin typeface="Comic Sans MS" charset="0"/>
              </a:rPr>
              <a:t>ipad</a:t>
            </a:r>
            <a:r>
              <a:rPr lang="en-US" dirty="0">
                <a:latin typeface="Comic Sans MS" charset="0"/>
              </a:rPr>
              <a:t> </a:t>
            </a:r>
            <a:r>
              <a:rPr lang="en-US" dirty="0" err="1">
                <a:latin typeface="Comic Sans MS" charset="0"/>
              </a:rPr>
              <a:t>dev</a:t>
            </a:r>
            <a:r>
              <a:rPr lang="en-US" dirty="0">
                <a:latin typeface="Comic Sans MS" charset="0"/>
              </a:rPr>
              <a:t> tutorial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latin typeface="Comic Sans MS" charset="0"/>
              </a:rPr>
              <a:t>Start working on requirements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>
                <a:latin typeface="Comic Sans MS" charset="0"/>
              </a:rPr>
              <a:t>Determine the rules of </a:t>
            </a:r>
            <a:r>
              <a:rPr lang="en-US" dirty="0" err="1" smtClean="0">
                <a:latin typeface="Comic Sans MS" charset="0"/>
              </a:rPr>
              <a:t>sudoku</a:t>
            </a:r>
            <a:endParaRPr lang="en-US" dirty="0" smtClean="0">
              <a:latin typeface="Comic Sans MS" charset="0"/>
            </a:endParaRP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>
                <a:latin typeface="Comic Sans MS" charset="0"/>
              </a:rPr>
              <a:t>Analyze your competitors’ products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>
                <a:latin typeface="Comic Sans MS" charset="0"/>
              </a:rPr>
              <a:t>Decide what you think constitutes the core game functionality, rationalize your decisions, and express your vision via </a:t>
            </a:r>
          </a:p>
          <a:p>
            <a:pPr marL="1257300" lvl="2" indent="-457200">
              <a:buFont typeface="+mj-lt"/>
              <a:buAutoNum type="romanLcPeriod"/>
            </a:pPr>
            <a:r>
              <a:rPr lang="en-US" dirty="0" smtClean="0">
                <a:latin typeface="Comic Sans MS" charset="0"/>
              </a:rPr>
              <a:t>Storyboard</a:t>
            </a:r>
          </a:p>
          <a:p>
            <a:pPr marL="1257300" lvl="2" indent="-457200">
              <a:buFont typeface="+mj-lt"/>
              <a:buAutoNum type="romanLcPeriod"/>
            </a:pPr>
            <a:r>
              <a:rPr lang="en-US" dirty="0" smtClean="0">
                <a:latin typeface="Comic Sans MS" charset="0"/>
              </a:rPr>
              <a:t>Flow chart or state diagram</a:t>
            </a:r>
          </a:p>
          <a:p>
            <a:pPr marL="1257300" lvl="2" indent="-457200">
              <a:buFont typeface="+mj-lt"/>
              <a:buAutoNum type="romanLcPeriod"/>
            </a:pPr>
            <a:r>
              <a:rPr lang="en-US" dirty="0" smtClean="0">
                <a:latin typeface="Comic Sans MS" charset="0"/>
              </a:rPr>
              <a:t>Use cases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>
                <a:latin typeface="Comic Sans MS" charset="0"/>
              </a:rPr>
              <a:t>Create a prioritized wish list of additional features</a:t>
            </a:r>
          </a:p>
          <a:p>
            <a:pPr marL="857250" lvl="1" indent="-457200">
              <a:buFont typeface="+mj-lt"/>
              <a:buAutoNum type="alphaLcPeriod"/>
            </a:pPr>
            <a:endParaRPr lang="en-US" dirty="0" smtClean="0">
              <a:latin typeface="Comic Sans MS" charset="0"/>
            </a:endParaRPr>
          </a:p>
          <a:p>
            <a:pPr marL="857250" lvl="1" indent="-457200">
              <a:buFont typeface="+mj-lt"/>
              <a:buAutoNum type="alphaLcPeriod"/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0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Develop a “domain diagram”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834" y="677333"/>
            <a:ext cx="366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Best Practices approach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0884" y="2744575"/>
            <a:ext cx="1229614" cy="369332"/>
          </a:xfrm>
          <a:prstGeom prst="rect">
            <a:avLst/>
          </a:prstGeom>
          <a:solidFill>
            <a:srgbClr val="FFB467"/>
          </a:solidFill>
          <a:ln>
            <a:solidFill>
              <a:srgbClr val="FF920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0070" y="2190577"/>
            <a:ext cx="1849464" cy="923330"/>
          </a:xfrm>
          <a:prstGeom prst="rect">
            <a:avLst/>
          </a:prstGeom>
          <a:solidFill>
            <a:srgbClr val="FFB467"/>
          </a:solidFill>
          <a:ln>
            <a:solidFill>
              <a:srgbClr val="FF920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Initially defined by our core use cases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3655" y="3544244"/>
            <a:ext cx="6552577" cy="1308701"/>
          </a:xfrm>
          <a:prstGeom prst="rect">
            <a:avLst/>
          </a:prstGeom>
          <a:solidFill>
            <a:srgbClr val="11CB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/>
              <a:t>Captures key objects in our domain and their relationships/interactions.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3285691" y="3113907"/>
            <a:ext cx="277536" cy="731865"/>
          </a:xfrm>
          <a:prstGeom prst="straightConnector1">
            <a:avLst/>
          </a:prstGeom>
          <a:ln>
            <a:solidFill>
              <a:srgbClr val="FF92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38505" y="2957567"/>
            <a:ext cx="306297" cy="888205"/>
          </a:xfrm>
          <a:prstGeom prst="straightConnector1">
            <a:avLst/>
          </a:prstGeom>
          <a:ln>
            <a:solidFill>
              <a:srgbClr val="FF92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3655" y="5013150"/>
            <a:ext cx="2612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Player</a:t>
            </a:r>
          </a:p>
          <a:p>
            <a:r>
              <a:rPr lang="en-US" dirty="0">
                <a:solidFill>
                  <a:srgbClr val="FFFF00"/>
                </a:solidFill>
              </a:rPr>
              <a:t>Chopped fruit</a:t>
            </a:r>
          </a:p>
          <a:p>
            <a:r>
              <a:rPr lang="en-US" dirty="0">
                <a:solidFill>
                  <a:srgbClr val="FFFF00"/>
                </a:solidFill>
              </a:rPr>
              <a:t>Guess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Right/wrong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5956" y="5013150"/>
            <a:ext cx="2612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Screen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Fruit bowl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Current fruit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245" y="436250"/>
            <a:ext cx="5886024" cy="175432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NOTE:  This is an iterative process, you don’t usually get it “right” the first time.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573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Develop a “domain diagram”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834" y="677333"/>
            <a:ext cx="366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Best Practices approach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5188" y="5417118"/>
            <a:ext cx="1229614" cy="369332"/>
          </a:xfrm>
          <a:prstGeom prst="rect">
            <a:avLst/>
          </a:prstGeom>
          <a:solidFill>
            <a:srgbClr val="FFB467"/>
          </a:solidFill>
          <a:ln>
            <a:solidFill>
              <a:srgbClr val="FF920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3655" y="3544244"/>
            <a:ext cx="6552577" cy="1308701"/>
          </a:xfrm>
          <a:prstGeom prst="rect">
            <a:avLst/>
          </a:prstGeom>
          <a:solidFill>
            <a:srgbClr val="11CB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/>
              <a:t>Captures key objects in our domain and their relationships/interactions.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850928" y="4727830"/>
            <a:ext cx="1227329" cy="689288"/>
          </a:xfrm>
          <a:prstGeom prst="straightConnector1">
            <a:avLst/>
          </a:prstGeom>
          <a:ln>
            <a:solidFill>
              <a:srgbClr val="FF920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53655" y="5013150"/>
            <a:ext cx="2612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Player</a:t>
            </a:r>
          </a:p>
          <a:p>
            <a:r>
              <a:rPr lang="en-US" dirty="0">
                <a:solidFill>
                  <a:srgbClr val="FFFF00"/>
                </a:solidFill>
              </a:rPr>
              <a:t>Chopped fruit</a:t>
            </a:r>
          </a:p>
          <a:p>
            <a:r>
              <a:rPr lang="en-US" dirty="0">
                <a:solidFill>
                  <a:srgbClr val="FFFF00"/>
                </a:solidFill>
              </a:rPr>
              <a:t>Guess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Right/wrong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5956" y="5013150"/>
            <a:ext cx="2612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Screen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Current fruit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6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5677375" y="4321492"/>
            <a:ext cx="276197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85069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Bowl of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85069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24877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Chopped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Many relationships are not explicit in the use cases.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81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775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34174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Right/wrong message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0200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4646" y="2722751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Displays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6179178" y="3092083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>
            <a:off x="5677375" y="2588249"/>
            <a:ext cx="53399" cy="3627510"/>
          </a:xfrm>
          <a:prstGeom prst="bentConnector3">
            <a:avLst>
              <a:gd name="adj1" fmla="val 528098"/>
            </a:avLst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6151" y="3092083"/>
            <a:ext cx="7873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7570683" y="3461415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8012109" y="3071083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21" idx="1"/>
          </p:cNvCxnSpPr>
          <p:nvPr/>
        </p:nvCxnSpPr>
        <p:spPr>
          <a:xfrm>
            <a:off x="5953572" y="4321492"/>
            <a:ext cx="1236628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53323" y="5274114"/>
            <a:ext cx="161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guess should appear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53323" y="4321492"/>
            <a:ext cx="379095" cy="952622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13099" y="1417638"/>
            <a:ext cx="3197210" cy="2035563"/>
          </a:xfrm>
          <a:solidFill>
            <a:srgbClr val="11CBFF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Chopped fruit </a:t>
            </a:r>
            <a:r>
              <a:rPr lang="en-US" sz="2400" dirty="0" smtClean="0">
                <a:solidFill>
                  <a:srgbClr val="FFFFFF"/>
                </a:solidFill>
              </a:rPr>
              <a:t>appears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Player </a:t>
            </a:r>
            <a:r>
              <a:rPr lang="en-US" sz="2000" dirty="0" smtClean="0">
                <a:solidFill>
                  <a:srgbClr val="FFFFFF"/>
                </a:solidFill>
              </a:rPr>
              <a:t>enters </a:t>
            </a:r>
            <a:r>
              <a:rPr lang="en-US" sz="1400" dirty="0" smtClean="0">
                <a:solidFill>
                  <a:srgbClr val="FFFFFF"/>
                </a:solidFill>
              </a:rPr>
              <a:t>guess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Right/wrong message </a:t>
            </a:r>
            <a:r>
              <a:rPr lang="en-US" sz="2000" dirty="0" smtClean="0">
                <a:solidFill>
                  <a:srgbClr val="FFFFFF"/>
                </a:solidFill>
              </a:rPr>
              <a:t>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Return to 1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1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5677375" y="4321492"/>
            <a:ext cx="276197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85069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Bowl of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85069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24877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Chopped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Augment domain diagram to “realize” use cases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81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775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34174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Right/wrong message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0200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4646" y="2722751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Displays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6179178" y="3092083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>
            <a:off x="5677375" y="2588249"/>
            <a:ext cx="53399" cy="3627510"/>
          </a:xfrm>
          <a:prstGeom prst="bentConnector3">
            <a:avLst>
              <a:gd name="adj1" fmla="val 528098"/>
            </a:avLst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6151" y="3092083"/>
            <a:ext cx="7873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7570683" y="3461415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8012109" y="3071083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21" idx="1"/>
          </p:cNvCxnSpPr>
          <p:nvPr/>
        </p:nvCxnSpPr>
        <p:spPr>
          <a:xfrm>
            <a:off x="5953572" y="4321492"/>
            <a:ext cx="1236628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13099" y="1417638"/>
            <a:ext cx="3197210" cy="2035563"/>
          </a:xfrm>
          <a:solidFill>
            <a:srgbClr val="11CBFF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Chopped fruit </a:t>
            </a:r>
            <a:r>
              <a:rPr lang="en-US" sz="2400" dirty="0" smtClean="0">
                <a:solidFill>
                  <a:srgbClr val="FFFFFF"/>
                </a:solidFill>
              </a:rPr>
              <a:t>appears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Player </a:t>
            </a:r>
            <a:r>
              <a:rPr lang="en-US" sz="2000" dirty="0" smtClean="0">
                <a:solidFill>
                  <a:srgbClr val="FFFFFF"/>
                </a:solidFill>
              </a:rPr>
              <a:t>enters </a:t>
            </a:r>
            <a:r>
              <a:rPr lang="en-US" sz="1400" dirty="0" smtClean="0">
                <a:solidFill>
                  <a:srgbClr val="FFFFFF"/>
                </a:solidFill>
              </a:rPr>
              <a:t>guess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Right/wrong message </a:t>
            </a:r>
            <a:r>
              <a:rPr lang="en-US" sz="2000" dirty="0" smtClean="0">
                <a:solidFill>
                  <a:srgbClr val="FFFFFF"/>
                </a:solidFill>
              </a:rPr>
              <a:t>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Return to 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062581"/>
            <a:ext cx="271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“Return to 1”?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5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Develop a “domain diagram”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Augment domain diagram to “realize” use cases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Identify “responsibilities” in use cases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Add </a:t>
            </a:r>
            <a:r>
              <a:rPr lang="en-US" dirty="0" smtClean="0">
                <a:solidFill>
                  <a:srgbClr val="FFFF00"/>
                </a:solidFill>
              </a:rPr>
              <a:t>(abstract) </a:t>
            </a:r>
            <a:r>
              <a:rPr lang="en-US" dirty="0" smtClean="0">
                <a:solidFill>
                  <a:srgbClr val="FFFF00"/>
                </a:solidFill>
              </a:rPr>
              <a:t>classes as needed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834" y="677333"/>
            <a:ext cx="366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Best Practices approach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834" y="4977757"/>
            <a:ext cx="304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Responsibility:  Overall control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3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5677375" y="4321492"/>
            <a:ext cx="276197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85069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Bowl of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85069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24877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Chopped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81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775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34174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Right/wrong message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0200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4646" y="2722751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Displays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6179178" y="3092083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>
            <a:off x="5677375" y="2588249"/>
            <a:ext cx="53399" cy="3627510"/>
          </a:xfrm>
          <a:prstGeom prst="bentConnector3">
            <a:avLst>
              <a:gd name="adj1" fmla="val 528098"/>
            </a:avLst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6151" y="3092083"/>
            <a:ext cx="8026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Makes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7570683" y="3461415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8012109" y="3071083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21" idx="1"/>
          </p:cNvCxnSpPr>
          <p:nvPr/>
        </p:nvCxnSpPr>
        <p:spPr>
          <a:xfrm>
            <a:off x="5953572" y="4321492"/>
            <a:ext cx="1236628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11329" y="2162095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Game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33369" y="3064538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36443" y="3064538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flipV="1">
            <a:off x="1436253" y="3433870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681669" y="2588249"/>
            <a:ext cx="1499106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104105" y="1927293"/>
            <a:ext cx="530915" cy="623740"/>
            <a:chOff x="3104105" y="1927293"/>
            <a:chExt cx="530915" cy="623740"/>
          </a:xfrm>
        </p:grpSpPr>
        <p:sp>
          <p:nvSpPr>
            <p:cNvPr id="34" name="TextBox 33"/>
            <p:cNvSpPr txBox="1"/>
            <p:nvPr/>
          </p:nvSpPr>
          <p:spPr>
            <a:xfrm>
              <a:off x="3104105" y="192729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Has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 rot="5400000" flipH="1">
              <a:off x="3303278" y="2259607"/>
              <a:ext cx="221734" cy="36111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90189" y="45009"/>
            <a:ext cx="3197210" cy="2035563"/>
          </a:xfrm>
          <a:solidFill>
            <a:srgbClr val="11CBFF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Chopped fruit </a:t>
            </a:r>
            <a:r>
              <a:rPr lang="en-US" sz="2400" dirty="0" smtClean="0">
                <a:solidFill>
                  <a:srgbClr val="FFFFFF"/>
                </a:solidFill>
              </a:rPr>
              <a:t>appears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Player </a:t>
            </a:r>
            <a:r>
              <a:rPr lang="en-US" sz="2000" dirty="0" smtClean="0">
                <a:solidFill>
                  <a:srgbClr val="FFFFFF"/>
                </a:solidFill>
              </a:rPr>
              <a:t>enters </a:t>
            </a:r>
            <a:r>
              <a:rPr lang="en-US" sz="1400" dirty="0" smtClean="0">
                <a:solidFill>
                  <a:srgbClr val="FFFFFF"/>
                </a:solidFill>
              </a:rPr>
              <a:t>guess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>
                <a:solidFill>
                  <a:srgbClr val="FFFFFF"/>
                </a:solidFill>
              </a:rPr>
              <a:t>Right/wrong message </a:t>
            </a:r>
            <a:r>
              <a:rPr lang="en-US" sz="2000" dirty="0" smtClean="0">
                <a:solidFill>
                  <a:srgbClr val="FFFFFF"/>
                </a:solidFill>
              </a:rPr>
              <a:t>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FFFF"/>
                </a:solidFill>
              </a:rPr>
              <a:t>Return to 1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290" y="1689952"/>
            <a:ext cx="271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“Return to 1”?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24107" y="506674"/>
            <a:ext cx="3953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Should we have given the responsibility of overall control to the screen? To the bowl of fruit?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Develop a “domain diagram”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Augment domain diagram to “realize” use cases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Identify “responsibilities” in use cases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Add </a:t>
            </a:r>
            <a:r>
              <a:rPr lang="en-US" dirty="0" smtClean="0">
                <a:solidFill>
                  <a:srgbClr val="FFFF00"/>
                </a:solidFill>
              </a:rPr>
              <a:t>(abstract) </a:t>
            </a:r>
            <a:r>
              <a:rPr lang="en-US" dirty="0" smtClean="0">
                <a:solidFill>
                  <a:srgbClr val="FFFF00"/>
                </a:solidFill>
              </a:rPr>
              <a:t>classes as needed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834" y="677333"/>
            <a:ext cx="366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Best Practices approach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555" y="4793942"/>
            <a:ext cx="508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Use cases are fuzzy. Responsibilities may be implicit.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1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Core use case:  play game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Chopped fruit appears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Player </a:t>
            </a:r>
            <a:r>
              <a:rPr lang="en-US" dirty="0" smtClean="0">
                <a:solidFill>
                  <a:srgbClr val="FFFF00"/>
                </a:solidFill>
              </a:rPr>
              <a:t>enters guess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Right/wrong message 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Return to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7202" y="1600200"/>
            <a:ext cx="2819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rgbClr val="FFFFFF"/>
                </a:solidFill>
              </a:rPr>
              <a:t>Select current fruit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rgbClr val="FFFFFF"/>
                </a:solidFill>
              </a:rPr>
              <a:t>Chop 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rgbClr val="FFFFFF"/>
                </a:solidFill>
              </a:rPr>
              <a:t>Display it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08045" y="1905285"/>
            <a:ext cx="709157" cy="2048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8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5677375" y="4321492"/>
            <a:ext cx="276197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85069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Bowl of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85069" y="5612339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24877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Chopped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81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775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34174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Right/wrong message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0200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4646" y="2722751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Displays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6179178" y="3092083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>
            <a:off x="5677375" y="2588249"/>
            <a:ext cx="53399" cy="3627510"/>
          </a:xfrm>
          <a:prstGeom prst="bentConnector3">
            <a:avLst>
              <a:gd name="adj1" fmla="val 528098"/>
            </a:avLst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6151" y="3092083"/>
            <a:ext cx="7873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7570683" y="3461415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8012109" y="3071083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21" idx="1"/>
          </p:cNvCxnSpPr>
          <p:nvPr/>
        </p:nvCxnSpPr>
        <p:spPr>
          <a:xfrm>
            <a:off x="5953572" y="4321492"/>
            <a:ext cx="1236628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11329" y="2162095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Game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33369" y="3064538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36443" y="3064538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flipV="1">
            <a:off x="1436253" y="3433870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681669" y="2588249"/>
            <a:ext cx="1499106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104105" y="1927293"/>
            <a:ext cx="530915" cy="623740"/>
            <a:chOff x="3104105" y="1927293"/>
            <a:chExt cx="530915" cy="623740"/>
          </a:xfrm>
        </p:grpSpPr>
        <p:sp>
          <p:nvSpPr>
            <p:cNvPr id="34" name="TextBox 33"/>
            <p:cNvSpPr txBox="1"/>
            <p:nvPr/>
          </p:nvSpPr>
          <p:spPr>
            <a:xfrm>
              <a:off x="3104105" y="192729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Has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 rot="5400000" flipH="1">
              <a:off x="3303278" y="2259607"/>
              <a:ext cx="221734" cy="36111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1905" y="534769"/>
            <a:ext cx="1929764" cy="369332"/>
          </a:xfrm>
          <a:prstGeom prst="rect">
            <a:avLst/>
          </a:prstGeom>
          <a:solidFill>
            <a:srgbClr val="11CB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current fruit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4734" y="4906252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Selects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 flipV="1">
            <a:off x="1416598" y="5275584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933369" y="4797781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1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5677375" y="4321492"/>
            <a:ext cx="276197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85069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Bowl of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85069" y="5695899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24877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Chopped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81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775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34174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Right/wrong message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0200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4646" y="2722751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Displays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6179178" y="3092083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>
            <a:off x="5677375" y="2588249"/>
            <a:ext cx="53399" cy="3627510"/>
          </a:xfrm>
          <a:prstGeom prst="bentConnector3">
            <a:avLst>
              <a:gd name="adj1" fmla="val 528098"/>
            </a:avLst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6151" y="3092083"/>
            <a:ext cx="8026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Makes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7570683" y="3461415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8012109" y="3071083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21" idx="1"/>
          </p:cNvCxnSpPr>
          <p:nvPr/>
        </p:nvCxnSpPr>
        <p:spPr>
          <a:xfrm>
            <a:off x="5953572" y="4321492"/>
            <a:ext cx="1236628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11329" y="2162095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Game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33369" y="3064538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36443" y="3064538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flipV="1">
            <a:off x="1436253" y="3433870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681669" y="2588249"/>
            <a:ext cx="1499106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104105" y="1927293"/>
            <a:ext cx="530915" cy="623740"/>
            <a:chOff x="3104105" y="1927293"/>
            <a:chExt cx="530915" cy="623740"/>
          </a:xfrm>
        </p:grpSpPr>
        <p:sp>
          <p:nvSpPr>
            <p:cNvPr id="34" name="TextBox 33"/>
            <p:cNvSpPr txBox="1"/>
            <p:nvPr/>
          </p:nvSpPr>
          <p:spPr>
            <a:xfrm>
              <a:off x="3104105" y="192729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Has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 rot="5400000" flipH="1">
              <a:off x="3303278" y="2259607"/>
              <a:ext cx="221734" cy="36111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8543" y="534769"/>
            <a:ext cx="1929764" cy="923330"/>
          </a:xfrm>
          <a:prstGeom prst="rect">
            <a:avLst/>
          </a:prstGeom>
          <a:solidFill>
            <a:srgbClr val="11CB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current fruit</a:t>
            </a:r>
            <a:endParaRPr lang="en-US" dirty="0"/>
          </a:p>
          <a:p>
            <a:r>
              <a:rPr lang="en-US" dirty="0" smtClean="0"/>
              <a:t>Chop it</a:t>
            </a:r>
          </a:p>
          <a:p>
            <a:r>
              <a:rPr lang="en-US" dirty="0" smtClean="0"/>
              <a:t>Display it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4734" y="4906252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Selects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 flipV="1">
            <a:off x="1416598" y="5275584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933369" y="4797781"/>
            <a:ext cx="0" cy="898118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2"/>
            <a:endCxn id="61" idx="0"/>
          </p:cNvCxnSpPr>
          <p:nvPr/>
        </p:nvCxnSpPr>
        <p:spPr>
          <a:xfrm>
            <a:off x="1933369" y="4797781"/>
            <a:ext cx="3094457" cy="99839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02940" y="4878267"/>
            <a:ext cx="8960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Creates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>
          <a:xfrm flipV="1">
            <a:off x="4164804" y="5247599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15" y="2552122"/>
            <a:ext cx="8229600" cy="1143000"/>
          </a:xfrm>
        </p:spPr>
        <p:txBody>
          <a:bodyPr/>
          <a:lstStyle/>
          <a:p>
            <a:r>
              <a:rPr lang="en-US" dirty="0" smtClean="0"/>
              <a:t>Let’s have a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8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5677375" y="4321492"/>
            <a:ext cx="276197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85069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Bowl of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85069" y="5695899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24877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Chopped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81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775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34174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Right/wrong message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0200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4646" y="2722751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Displays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6179178" y="3092083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>
            <a:off x="5677375" y="2588249"/>
            <a:ext cx="53399" cy="3627510"/>
          </a:xfrm>
          <a:prstGeom prst="bentConnector3">
            <a:avLst>
              <a:gd name="adj1" fmla="val 528098"/>
            </a:avLst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6151" y="3092083"/>
            <a:ext cx="8026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Makes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7570683" y="3461415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8012109" y="3071083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21" idx="1"/>
          </p:cNvCxnSpPr>
          <p:nvPr/>
        </p:nvCxnSpPr>
        <p:spPr>
          <a:xfrm>
            <a:off x="5953572" y="4321492"/>
            <a:ext cx="1236628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11329" y="2162095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Game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33369" y="3064538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2558" y="3084530"/>
            <a:ext cx="37882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Tells bowl to select new fruit &amp; chop 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>
          <a:xfrm flipV="1">
            <a:off x="1436253" y="3433870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681669" y="2588249"/>
            <a:ext cx="1499106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104105" y="1927293"/>
            <a:ext cx="530915" cy="623740"/>
            <a:chOff x="3104105" y="1927293"/>
            <a:chExt cx="530915" cy="623740"/>
          </a:xfrm>
        </p:grpSpPr>
        <p:sp>
          <p:nvSpPr>
            <p:cNvPr id="34" name="TextBox 33"/>
            <p:cNvSpPr txBox="1"/>
            <p:nvPr/>
          </p:nvSpPr>
          <p:spPr>
            <a:xfrm>
              <a:off x="3104105" y="192729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Has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 rot="5400000" flipH="1">
              <a:off x="3303278" y="2259607"/>
              <a:ext cx="221734" cy="36111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8543" y="534769"/>
            <a:ext cx="1929764" cy="923330"/>
          </a:xfrm>
          <a:prstGeom prst="rect">
            <a:avLst/>
          </a:prstGeom>
          <a:solidFill>
            <a:srgbClr val="11CB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current fruit</a:t>
            </a:r>
            <a:endParaRPr lang="en-US" dirty="0"/>
          </a:p>
          <a:p>
            <a:r>
              <a:rPr lang="en-US" dirty="0" smtClean="0"/>
              <a:t>Chop it</a:t>
            </a:r>
          </a:p>
          <a:p>
            <a:r>
              <a:rPr lang="en-US" dirty="0" smtClean="0"/>
              <a:t>Display it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4734" y="4906252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Selects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 flipV="1">
            <a:off x="1416598" y="5275584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933369" y="4797781"/>
            <a:ext cx="0" cy="898118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2"/>
            <a:endCxn id="61" idx="0"/>
          </p:cNvCxnSpPr>
          <p:nvPr/>
        </p:nvCxnSpPr>
        <p:spPr>
          <a:xfrm>
            <a:off x="1933369" y="4797781"/>
            <a:ext cx="3094457" cy="99839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02940" y="4878267"/>
            <a:ext cx="8960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Creates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>
          <a:xfrm flipV="1">
            <a:off x="4164804" y="5247599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0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Core use case:  play game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Chopped fruit appears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Player </a:t>
            </a:r>
            <a:r>
              <a:rPr lang="en-US" dirty="0" smtClean="0">
                <a:solidFill>
                  <a:srgbClr val="FFFF00"/>
                </a:solidFill>
              </a:rPr>
              <a:t>enters guess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Right/wrong message appears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Return to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7202" y="1600200"/>
            <a:ext cx="2819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rgbClr val="FFFFFF"/>
                </a:solidFill>
              </a:rPr>
              <a:t>Select current fruit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rgbClr val="FFFFFF"/>
                </a:solidFill>
              </a:rPr>
              <a:t>Chop 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rgbClr val="FFFFFF"/>
                </a:solidFill>
              </a:rPr>
              <a:t>Display it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08045" y="1905285"/>
            <a:ext cx="709157" cy="2048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0655" y="3298396"/>
            <a:ext cx="0" cy="69655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0045" y="3927310"/>
            <a:ext cx="3986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Compare guess to current fruit</a:t>
            </a:r>
            <a:endParaRPr lang="en-US" dirty="0">
              <a:solidFill>
                <a:srgbClr val="FFFFFF"/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FF"/>
                </a:solidFill>
              </a:rPr>
              <a:t>Display right or wrong message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2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5677375" y="4321492"/>
            <a:ext cx="276197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85069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Bowl of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85069" y="5695899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24877" y="5796171"/>
            <a:ext cx="1405897" cy="839176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Chopped fruit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81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775" y="2111959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34174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Right/wrong message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90200" y="3845202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4646" y="2722751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Displays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 flipV="1">
            <a:off x="6179178" y="3092083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>
            <a:off x="5677375" y="2588249"/>
            <a:ext cx="53399" cy="3627510"/>
          </a:xfrm>
          <a:prstGeom prst="bentConnector3">
            <a:avLst>
              <a:gd name="adj1" fmla="val 528098"/>
            </a:avLst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6151" y="3092083"/>
            <a:ext cx="7873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7570683" y="3461415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8012109" y="3071083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endCxn id="21" idx="1"/>
          </p:cNvCxnSpPr>
          <p:nvPr/>
        </p:nvCxnSpPr>
        <p:spPr>
          <a:xfrm>
            <a:off x="5953572" y="4321492"/>
            <a:ext cx="1236628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11329" y="2162095"/>
            <a:ext cx="1496600" cy="952579"/>
          </a:xfrm>
          <a:prstGeom prst="rect">
            <a:avLst/>
          </a:prstGeom>
          <a:solidFill>
            <a:srgbClr val="FF9208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Game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33369" y="3064538"/>
            <a:ext cx="0" cy="780664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 flipV="1">
            <a:off x="1436253" y="3433870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681669" y="2588249"/>
            <a:ext cx="1499106" cy="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104105" y="1927293"/>
            <a:ext cx="530915" cy="623740"/>
            <a:chOff x="3104105" y="1927293"/>
            <a:chExt cx="530915" cy="623740"/>
          </a:xfrm>
        </p:grpSpPr>
        <p:sp>
          <p:nvSpPr>
            <p:cNvPr id="34" name="TextBox 33"/>
            <p:cNvSpPr txBox="1"/>
            <p:nvPr/>
          </p:nvSpPr>
          <p:spPr>
            <a:xfrm>
              <a:off x="3104105" y="192729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Has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 rot="5400000" flipH="1">
              <a:off x="3303278" y="2259607"/>
              <a:ext cx="221734" cy="36111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8543" y="534769"/>
            <a:ext cx="1929764" cy="646331"/>
          </a:xfrm>
          <a:prstGeom prst="rect">
            <a:avLst/>
          </a:prstGeom>
          <a:solidFill>
            <a:srgbClr val="11CB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Compare guess to current fruit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4734" y="4906252"/>
            <a:ext cx="8386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Selects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 flipV="1">
            <a:off x="1416598" y="5275584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933369" y="4797781"/>
            <a:ext cx="0" cy="898118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2"/>
            <a:endCxn id="61" idx="0"/>
          </p:cNvCxnSpPr>
          <p:nvPr/>
        </p:nvCxnSpPr>
        <p:spPr>
          <a:xfrm>
            <a:off x="1933369" y="4797781"/>
            <a:ext cx="3094457" cy="998390"/>
          </a:xfrm>
          <a:prstGeom prst="lin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84676" y="5511233"/>
            <a:ext cx="8960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Creates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>
          <a:xfrm flipV="1">
            <a:off x="3746540" y="5880565"/>
            <a:ext cx="221734" cy="361118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>
            <a:stCxn id="21" idx="2"/>
            <a:endCxn id="4" idx="3"/>
          </p:cNvCxnSpPr>
          <p:nvPr/>
        </p:nvCxnSpPr>
        <p:spPr>
          <a:xfrm rot="5400000" flipH="1">
            <a:off x="5071940" y="1931222"/>
            <a:ext cx="476289" cy="5256831"/>
          </a:xfrm>
          <a:prstGeom prst="bentConnector4">
            <a:avLst>
              <a:gd name="adj1" fmla="val -47996"/>
              <a:gd name="adj2" fmla="val 85893"/>
            </a:avLst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378527" y="5072159"/>
            <a:ext cx="2582758" cy="623740"/>
            <a:chOff x="3104105" y="1927293"/>
            <a:chExt cx="2582758" cy="623740"/>
          </a:xfrm>
        </p:grpSpPr>
        <p:sp>
          <p:nvSpPr>
            <p:cNvPr id="44" name="TextBox 43"/>
            <p:cNvSpPr txBox="1"/>
            <p:nvPr/>
          </p:nvSpPr>
          <p:spPr>
            <a:xfrm>
              <a:off x="3104105" y="1927293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Compares to current fruit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5400000" flipH="1">
              <a:off x="3303278" y="2259607"/>
              <a:ext cx="221734" cy="361118"/>
            </a:xfrm>
            <a:prstGeom prst="triangl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2965" y="3058327"/>
            <a:ext cx="37882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Tells bowl to select new fruit &amp; chop it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4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Develop a “domain diagram”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Augment domain diagram to “realize” use cases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Identify “responsibilities” in use cases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Add </a:t>
            </a:r>
            <a:r>
              <a:rPr lang="en-US" dirty="0" smtClean="0">
                <a:solidFill>
                  <a:srgbClr val="FFFF00"/>
                </a:solidFill>
              </a:rPr>
              <a:t>(abstract) </a:t>
            </a:r>
            <a:r>
              <a:rPr lang="en-US" dirty="0" smtClean="0">
                <a:solidFill>
                  <a:srgbClr val="FFFF00"/>
                </a:solidFill>
              </a:rPr>
              <a:t>classes as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Use sequence diagrams to clarify responsibilities &amp; control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834" y="677333"/>
            <a:ext cx="366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Best Practices approach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9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579" y="528814"/>
            <a:ext cx="1713397" cy="9473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Game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controller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948" y="560278"/>
            <a:ext cx="1713397" cy="9473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Bowl of fruit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24278" y="1507599"/>
            <a:ext cx="11294" cy="49091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54489" y="1476135"/>
            <a:ext cx="0" cy="49406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24278" y="2201744"/>
            <a:ext cx="24302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4400" y="181552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 current fruit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35572" y="2737108"/>
            <a:ext cx="24302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62628" y="2411352"/>
            <a:ext cx="112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Chop fruit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33359" y="591743"/>
            <a:ext cx="1713397" cy="9473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View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268362" y="1539064"/>
            <a:ext cx="21696" cy="49558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65783" y="3260721"/>
            <a:ext cx="2367302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9551" y="2780684"/>
            <a:ext cx="218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chopped fruit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827650" y="4556416"/>
            <a:ext cx="246240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17955" y="3686604"/>
            <a:ext cx="109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guess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31345" y="418708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35572" y="4055936"/>
            <a:ext cx="48544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31345" y="5052966"/>
            <a:ext cx="3793726" cy="1310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UML Sequence Diagram.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3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Guidelines for decisions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esign principles – essentially simple, intuitive, flexible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Design patterns – good solutions to common problems</a:t>
            </a:r>
          </a:p>
        </p:txBody>
      </p:sp>
    </p:spTree>
    <p:extLst>
      <p:ext uri="{BB962C8B-B14F-4D97-AF65-F5344CB8AC3E}">
        <p14:creationId xmlns:p14="http://schemas.microsoft.com/office/powerpoint/2010/main" val="9516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Key design principles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93" y="1453582"/>
            <a:ext cx="7779707" cy="2692979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Classes should have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high cohesion – low coupling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2225" y="3930375"/>
            <a:ext cx="0" cy="1310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0010" y="5418638"/>
            <a:ext cx="331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Focused on a single responsibility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41549" y="3930375"/>
            <a:ext cx="29019" cy="1310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24736" y="5418638"/>
            <a:ext cx="331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Doesn’t know about, care about, depend on  too many other classes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80472"/>
            <a:ext cx="772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How can this principles make our software simpler, more intuitive, and more flexible?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2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Key design principles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77" y="2123946"/>
            <a:ext cx="7779707" cy="26929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Single responsibility principle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Each class should have a single responsibility and that responsibility should be entirely encapsulated within the class.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0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92666" y="1295400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03897" y="1295400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38499" y="3687233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7"/>
          </p:cNvCxnSpPr>
          <p:nvPr/>
        </p:nvCxnSpPr>
        <p:spPr>
          <a:xfrm flipV="1">
            <a:off x="5496859" y="3365500"/>
            <a:ext cx="683808" cy="6720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  <a:endCxn id="10" idx="5"/>
          </p:cNvCxnSpPr>
          <p:nvPr/>
        </p:nvCxnSpPr>
        <p:spPr>
          <a:xfrm flipH="1" flipV="1">
            <a:off x="2851026" y="3336957"/>
            <a:ext cx="774946" cy="7005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35520" y="387467"/>
            <a:ext cx="580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Model-View-Controller (MVC) design pattern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07093" y="1757389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02147" y="1720341"/>
            <a:ext cx="131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UI elements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3415" y="5579884"/>
            <a:ext cx="66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3074" y="1131462"/>
            <a:ext cx="392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Model and View do not interact directly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92666" y="1295400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03897" y="1295400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38499" y="3687233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7"/>
          </p:cNvCxnSpPr>
          <p:nvPr/>
        </p:nvCxnSpPr>
        <p:spPr>
          <a:xfrm flipV="1">
            <a:off x="5496859" y="3365500"/>
            <a:ext cx="683808" cy="6720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  <a:endCxn id="10" idx="5"/>
          </p:cNvCxnSpPr>
          <p:nvPr/>
        </p:nvCxnSpPr>
        <p:spPr>
          <a:xfrm flipH="1" flipV="1">
            <a:off x="2851026" y="3336957"/>
            <a:ext cx="774946" cy="7005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44067" y="387467"/>
            <a:ext cx="392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Model-View-Controller (MVC)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07093" y="1757389"/>
            <a:ext cx="203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 (pretty dumb)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84332" y="1784646"/>
            <a:ext cx="267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UI elements (pretty dumb)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3415" y="5579884"/>
            <a:ext cx="66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0667" y="4851012"/>
            <a:ext cx="150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Keep it simple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Goal Stack </a:t>
            </a:r>
            <a:r>
              <a:rPr lang="en-US" sz="3100" dirty="0" smtClean="0">
                <a:latin typeface="Arial" charset="0"/>
              </a:rPr>
              <a:t>(aka requirements stack)</a:t>
            </a:r>
            <a:endParaRPr lang="en-US" sz="3100" dirty="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Arial" charset="0"/>
              </a:rPr>
              <a:t>Project inception: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Identify high level scope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Key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Initial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latin typeface="Arial" charset="0"/>
              </a:rPr>
              <a:t>goal stack</a:t>
            </a:r>
            <a:r>
              <a:rPr lang="ja-JP" altLang="en-US" sz="2000">
                <a:latin typeface="Arial" charset="0"/>
              </a:rPr>
              <a:t>”</a:t>
            </a:r>
            <a:endParaRPr lang="en-US" sz="2000">
              <a:latin typeface="Arial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209800" y="3641725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2209800" y="3048000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209800" y="4235450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209800" y="4830763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209800" y="5424488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209800" y="6019800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 flipH="1">
            <a:off x="3505200" y="3276600"/>
            <a:ext cx="1447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5165725" y="3084513"/>
            <a:ext cx="323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66"/>
                </a:solidFill>
              </a:rPr>
              <a:t>highest priority, best modeled </a:t>
            </a:r>
          </a:p>
          <a:p>
            <a:pPr eaLnBrk="1" hangingPunct="1"/>
            <a:r>
              <a:rPr lang="en-US">
                <a:solidFill>
                  <a:srgbClr val="FFFF66"/>
                </a:solidFill>
              </a:rPr>
              <a:t> goals</a:t>
            </a:r>
          </a:p>
        </p:txBody>
      </p:sp>
      <p:sp>
        <p:nvSpPr>
          <p:cNvPr id="33804" name="Line 14"/>
          <p:cNvSpPr>
            <a:spLocks noChangeShapeType="1"/>
          </p:cNvSpPr>
          <p:nvPr/>
        </p:nvSpPr>
        <p:spPr bwMode="auto">
          <a:xfrm flipH="1">
            <a:off x="3429000" y="6226175"/>
            <a:ext cx="1447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5089525" y="6034088"/>
            <a:ext cx="374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66"/>
                </a:solidFill>
              </a:rPr>
              <a:t>lowest priority, least modeled goals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657600" y="4083050"/>
            <a:ext cx="499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Well modeled means we understand what to do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and how long it will take.</a:t>
            </a:r>
          </a:p>
        </p:txBody>
      </p:sp>
      <p:pic>
        <p:nvPicPr>
          <p:cNvPr id="33807" name="Picture 16" descr="fo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7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92667" y="1295401"/>
            <a:ext cx="1697590" cy="16338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03898" y="1295401"/>
            <a:ext cx="1697590" cy="16338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487106" y="3261967"/>
            <a:ext cx="1697590" cy="16338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69187" y="2690014"/>
            <a:ext cx="1050220" cy="8112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  <a:endCxn id="10" idx="5"/>
          </p:cNvCxnSpPr>
          <p:nvPr/>
        </p:nvCxnSpPr>
        <p:spPr>
          <a:xfrm flipH="1" flipV="1">
            <a:off x="2041651" y="2690013"/>
            <a:ext cx="1694061" cy="811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44067" y="387467"/>
            <a:ext cx="392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Model-View-Controller (MVC)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7285979" y="2684299"/>
            <a:ext cx="1697590" cy="16338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20581" y="5076132"/>
            <a:ext cx="1697590" cy="16338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Controller2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180674" y="4078912"/>
            <a:ext cx="1320814" cy="1236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0" idx="4"/>
          </p:cNvCxnSpPr>
          <p:nvPr/>
        </p:nvCxnSpPr>
        <p:spPr>
          <a:xfrm flipH="1" flipV="1">
            <a:off x="1441462" y="2929291"/>
            <a:ext cx="3279119" cy="26538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1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example</a:t>
            </a:r>
            <a:endParaRPr lang="en-US" dirty="0"/>
          </a:p>
        </p:txBody>
      </p:sp>
      <p:pic>
        <p:nvPicPr>
          <p:cNvPr id="4" name="Content Placeholder 3" descr="Screen shot 2012-09-03 at 7.08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6" b="18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214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03 at 7.12.2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42134" r="28662" b="19419"/>
          <a:stretch/>
        </p:blipFill>
        <p:spPr>
          <a:xfrm>
            <a:off x="5944650" y="2757922"/>
            <a:ext cx="3044109" cy="1830045"/>
          </a:xfrm>
        </p:spPr>
      </p:pic>
      <p:pic>
        <p:nvPicPr>
          <p:cNvPr id="5" name="Picture 4" descr="Screen shot 2012-09-03 at 7.14.5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2" t="42666" r="29915" b="18895"/>
          <a:stretch/>
        </p:blipFill>
        <p:spPr>
          <a:xfrm>
            <a:off x="5944649" y="4743177"/>
            <a:ext cx="3044110" cy="1867393"/>
          </a:xfrm>
          <a:prstGeom prst="rect">
            <a:avLst/>
          </a:prstGeom>
        </p:spPr>
      </p:pic>
      <p:pic>
        <p:nvPicPr>
          <p:cNvPr id="6" name="Picture 5" descr="Screen shot 2012-09-03 at 7.08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50" y="228600"/>
            <a:ext cx="2970108" cy="25981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7484" y="3001901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54092" y="1456567"/>
            <a:ext cx="118610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Table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8013" y="3067150"/>
            <a:ext cx="1186668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hart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1513" y="5053081"/>
            <a:ext cx="1253168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Graph view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7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03 at 7.12.2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42134" r="28662" b="19419"/>
          <a:stretch/>
        </p:blipFill>
        <p:spPr>
          <a:xfrm>
            <a:off x="5944650" y="2757922"/>
            <a:ext cx="3044109" cy="1830045"/>
          </a:xfrm>
        </p:spPr>
      </p:pic>
      <p:pic>
        <p:nvPicPr>
          <p:cNvPr id="5" name="Picture 4" descr="Screen shot 2012-09-03 at 7.14.5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2" t="42666" r="29915" b="18895"/>
          <a:stretch/>
        </p:blipFill>
        <p:spPr>
          <a:xfrm>
            <a:off x="5944649" y="4743177"/>
            <a:ext cx="3044110" cy="1867393"/>
          </a:xfrm>
          <a:prstGeom prst="rect">
            <a:avLst/>
          </a:prstGeom>
        </p:spPr>
      </p:pic>
      <p:pic>
        <p:nvPicPr>
          <p:cNvPr id="6" name="Picture 5" descr="Screen shot 2012-09-03 at 7.08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50" y="228600"/>
            <a:ext cx="2970108" cy="25981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7484" y="3001901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54092" y="1456567"/>
            <a:ext cx="118610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Table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8013" y="3067150"/>
            <a:ext cx="1186668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hart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1513" y="5053081"/>
            <a:ext cx="1253168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Graph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59817" y="965304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 controller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59817" y="3003770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Chart controller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59817" y="4948867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  controller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7" idx="7"/>
            <a:endCxn id="11" idx="3"/>
          </p:cNvCxnSpPr>
          <p:nvPr/>
        </p:nvCxnSpPr>
        <p:spPr>
          <a:xfrm flipV="1">
            <a:off x="1720252" y="2096987"/>
            <a:ext cx="1380242" cy="109908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20252" y="4166657"/>
            <a:ext cx="1232409" cy="1255756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2"/>
          </p:cNvCxnSpPr>
          <p:nvPr/>
        </p:nvCxnSpPr>
        <p:spPr>
          <a:xfrm>
            <a:off x="1960929" y="3664827"/>
            <a:ext cx="898888" cy="1868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03262" y="1456567"/>
            <a:ext cx="1659659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6"/>
            <a:endCxn id="4" idx="1"/>
          </p:cNvCxnSpPr>
          <p:nvPr/>
        </p:nvCxnSpPr>
        <p:spPr>
          <a:xfrm>
            <a:off x="4503262" y="3666695"/>
            <a:ext cx="1441388" cy="625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40262" y="5649140"/>
            <a:ext cx="1441388" cy="625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9-03 at 7.14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2" t="42666" r="29915" b="18895"/>
          <a:stretch/>
        </p:blipFill>
        <p:spPr>
          <a:xfrm>
            <a:off x="5882493" y="2658214"/>
            <a:ext cx="3044110" cy="18673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7484" y="3001901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94162" y="1964330"/>
            <a:ext cx="2313329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Interactive Graph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52661" y="3001901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  controller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60929" y="3591911"/>
            <a:ext cx="991732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96106" y="3564177"/>
            <a:ext cx="1286387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94162" y="4969338"/>
            <a:ext cx="2290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User can change data</a:t>
            </a:r>
          </a:p>
          <a:p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-US" dirty="0" smtClean="0">
                <a:solidFill>
                  <a:srgbClr val="FFFF00"/>
                </a:solidFill>
              </a:rPr>
              <a:t>y manipulating graph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4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17484" y="2877081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59817" y="2877081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Higgs </a:t>
            </a:r>
            <a:r>
              <a:rPr lang="en-US" dirty="0"/>
              <a:t>B</a:t>
            </a:r>
            <a:r>
              <a:rPr lang="en-US" dirty="0" smtClean="0"/>
              <a:t>oson controller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1" idx="2"/>
          </p:cNvCxnSpPr>
          <p:nvPr/>
        </p:nvCxnSpPr>
        <p:spPr>
          <a:xfrm>
            <a:off x="1960929" y="3530668"/>
            <a:ext cx="898888" cy="9338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70735" y="2577002"/>
            <a:ext cx="2035631" cy="194208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Higgs Boson view</a:t>
            </a:r>
            <a:endParaRPr lang="en-US" dirty="0"/>
          </a:p>
        </p:txBody>
      </p:sp>
      <p:cxnSp>
        <p:nvCxnSpPr>
          <p:cNvPr id="24" name="Straight Arrow Connector 23"/>
          <p:cNvCxnSpPr>
            <a:endCxn id="20" idx="1"/>
          </p:cNvCxnSpPr>
          <p:nvPr/>
        </p:nvCxnSpPr>
        <p:spPr>
          <a:xfrm flipV="1">
            <a:off x="4503262" y="3548047"/>
            <a:ext cx="1267473" cy="14938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78413" y="1288501"/>
            <a:ext cx="36814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Adding new views is easy!</a:t>
            </a:r>
          </a:p>
          <a:p>
            <a:r>
              <a:rPr lang="en-US" dirty="0" smtClean="0"/>
              <a:t>(Don’t need to change existing code.)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9-03 at 7.12.2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42134" r="28662" b="19419"/>
          <a:stretch/>
        </p:blipFill>
        <p:spPr>
          <a:xfrm>
            <a:off x="5944650" y="2757922"/>
            <a:ext cx="3044109" cy="1830045"/>
          </a:xfrm>
        </p:spPr>
      </p:pic>
      <p:pic>
        <p:nvPicPr>
          <p:cNvPr id="5" name="Picture 4" descr="Screen shot 2012-09-03 at 7.14.5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2" t="42666" r="29915" b="18895"/>
          <a:stretch/>
        </p:blipFill>
        <p:spPr>
          <a:xfrm>
            <a:off x="5944649" y="4743177"/>
            <a:ext cx="3044110" cy="1867393"/>
          </a:xfrm>
          <a:prstGeom prst="rect">
            <a:avLst/>
          </a:prstGeom>
        </p:spPr>
      </p:pic>
      <p:pic>
        <p:nvPicPr>
          <p:cNvPr id="6" name="Picture 5" descr="Screen shot 2012-09-03 at 7.08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50" y="228600"/>
            <a:ext cx="2970108" cy="25981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7484" y="3001901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54092" y="1456567"/>
            <a:ext cx="118610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Table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8013" y="3067150"/>
            <a:ext cx="1186668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hart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1513" y="5053081"/>
            <a:ext cx="1253168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Graph 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59817" y="965304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Table controller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59817" y="3003770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Chart controller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59817" y="4948867"/>
            <a:ext cx="1643445" cy="1325849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  controller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7" idx="7"/>
            <a:endCxn id="11" idx="3"/>
          </p:cNvCxnSpPr>
          <p:nvPr/>
        </p:nvCxnSpPr>
        <p:spPr>
          <a:xfrm flipV="1">
            <a:off x="1720252" y="2096987"/>
            <a:ext cx="1380242" cy="109908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20252" y="4166657"/>
            <a:ext cx="1232409" cy="1255756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2"/>
          </p:cNvCxnSpPr>
          <p:nvPr/>
        </p:nvCxnSpPr>
        <p:spPr>
          <a:xfrm>
            <a:off x="1960929" y="3664827"/>
            <a:ext cx="898888" cy="1868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03262" y="1456567"/>
            <a:ext cx="1659659" cy="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6"/>
            <a:endCxn id="4" idx="1"/>
          </p:cNvCxnSpPr>
          <p:nvPr/>
        </p:nvCxnSpPr>
        <p:spPr>
          <a:xfrm>
            <a:off x="4503262" y="3666695"/>
            <a:ext cx="1441388" cy="625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40262" y="5649140"/>
            <a:ext cx="1441388" cy="6250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028" y="1179568"/>
            <a:ext cx="26627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Changing underlying data models does not affect UI.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92666" y="1295400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03897" y="1295400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38499" y="3687233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7"/>
          </p:cNvCxnSpPr>
          <p:nvPr/>
        </p:nvCxnSpPr>
        <p:spPr>
          <a:xfrm flipV="1">
            <a:off x="5496859" y="3365500"/>
            <a:ext cx="683808" cy="6720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  <a:endCxn id="10" idx="5"/>
          </p:cNvCxnSpPr>
          <p:nvPr/>
        </p:nvCxnSpPr>
        <p:spPr>
          <a:xfrm flipH="1" flipV="1">
            <a:off x="2851026" y="3336957"/>
            <a:ext cx="774946" cy="7005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07" y="483169"/>
            <a:ext cx="3736920" cy="175432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Remember all fruit</a:t>
            </a:r>
          </a:p>
          <a:p>
            <a:r>
              <a:rPr lang="en-US" dirty="0" smtClean="0"/>
              <a:t>Remember current fruit</a:t>
            </a:r>
          </a:p>
          <a:p>
            <a:r>
              <a:rPr lang="en-US" dirty="0" smtClean="0"/>
              <a:t>Select random fruit to be current fruit</a:t>
            </a:r>
          </a:p>
          <a:p>
            <a:r>
              <a:rPr lang="en-US" dirty="0" smtClean="0"/>
              <a:t>Chop current fruit</a:t>
            </a:r>
          </a:p>
          <a:p>
            <a:r>
              <a:rPr lang="en-US" dirty="0" smtClean="0"/>
              <a:t>Test guess against current fruit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26638" y="1037167"/>
            <a:ext cx="2585752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Display chopped fruit</a:t>
            </a:r>
          </a:p>
          <a:p>
            <a:r>
              <a:rPr lang="en-US" dirty="0" smtClean="0"/>
              <a:t>Get &amp; display guess</a:t>
            </a:r>
          </a:p>
          <a:p>
            <a:r>
              <a:rPr lang="en-US" dirty="0" smtClean="0"/>
              <a:t>Display win/lose message</a:t>
            </a:r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750359" y="4744639"/>
            <a:ext cx="166028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Everything else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039268" y="190781"/>
            <a:ext cx="1919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Fruit salad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7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92666" y="1295400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03897" y="1295400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38499" y="3687233"/>
            <a:ext cx="2645833" cy="2391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7"/>
          </p:cNvCxnSpPr>
          <p:nvPr/>
        </p:nvCxnSpPr>
        <p:spPr>
          <a:xfrm flipV="1">
            <a:off x="5496859" y="3365500"/>
            <a:ext cx="683808" cy="6720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  <a:endCxn id="10" idx="5"/>
          </p:cNvCxnSpPr>
          <p:nvPr/>
        </p:nvCxnSpPr>
        <p:spPr>
          <a:xfrm flipH="1" flipV="1">
            <a:off x="2851026" y="3336957"/>
            <a:ext cx="774946" cy="7005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984" y="1136358"/>
            <a:ext cx="2685614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Remember all fruit</a:t>
            </a:r>
          </a:p>
          <a:p>
            <a:r>
              <a:rPr lang="en-US" dirty="0" smtClean="0"/>
              <a:t>Provide a fruit when asked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26638" y="1037167"/>
            <a:ext cx="2585752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Display chopped fruit</a:t>
            </a:r>
          </a:p>
          <a:p>
            <a:r>
              <a:rPr lang="en-US" dirty="0" smtClean="0"/>
              <a:t>Get &amp; hold guess</a:t>
            </a:r>
          </a:p>
          <a:p>
            <a:r>
              <a:rPr lang="en-US" dirty="0" smtClean="0"/>
              <a:t>Display win/lose message</a:t>
            </a:r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750359" y="4744639"/>
            <a:ext cx="166028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Everything else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43598" y="555432"/>
            <a:ext cx="3561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It’s not the only way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2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7948" y="590664"/>
            <a:ext cx="1713397" cy="9473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Game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controller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8317" y="622128"/>
            <a:ext cx="1713397" cy="9473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Bowl of fruit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74647" y="1569449"/>
            <a:ext cx="11294" cy="49091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4858" y="1537985"/>
            <a:ext cx="0" cy="49406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74647" y="2263594"/>
            <a:ext cx="24302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01703" y="1877370"/>
            <a:ext cx="120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fruit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85941" y="2798958"/>
            <a:ext cx="24302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12997" y="2473202"/>
            <a:ext cx="112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Chop fruit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85941" y="3360048"/>
            <a:ext cx="241891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01703" y="3018915"/>
            <a:ext cx="148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Chopped fruit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50646" y="575427"/>
            <a:ext cx="1713397" cy="9473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View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485649" y="1522748"/>
            <a:ext cx="21696" cy="49558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507345" y="3879319"/>
            <a:ext cx="236730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8614" y="3426103"/>
            <a:ext cx="218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chopped fruit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485649" y="4408952"/>
            <a:ext cx="2367302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11707" y="4039620"/>
            <a:ext cx="109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guess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485649" y="4892692"/>
            <a:ext cx="236730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69025" y="450320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Guess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874647" y="5189550"/>
            <a:ext cx="2430211" cy="201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80411" y="482021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guess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371522" y="5298813"/>
            <a:ext cx="161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or Wrong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885941" y="5819360"/>
            <a:ext cx="2430211" cy="104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507345" y="6220360"/>
            <a:ext cx="2345606" cy="80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79401" y="5582049"/>
            <a:ext cx="230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right/wrong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5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latin typeface="Arial" charset="0"/>
              </a:rPr>
              <a:t>At the start of each iteration: 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</a:rPr>
              <a:t>Incorporate new goals </a:t>
            </a:r>
            <a:r>
              <a:rPr lang="en-US" sz="1400" dirty="0" smtClean="0">
                <a:latin typeface="Arial" charset="0"/>
              </a:rPr>
              <a:t>(produced </a:t>
            </a:r>
            <a:r>
              <a:rPr lang="en-US" sz="1400" dirty="0">
                <a:latin typeface="Arial" charset="0"/>
              </a:rPr>
              <a:t>by last iteration)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</a:rPr>
              <a:t>Remove </a:t>
            </a:r>
            <a:r>
              <a:rPr lang="en-US" sz="1400" dirty="0" smtClean="0">
                <a:latin typeface="Arial" charset="0"/>
              </a:rPr>
              <a:t>completed or obsolete goals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>
                <a:latin typeface="Arial" charset="0"/>
              </a:rPr>
              <a:t>Reprioritize</a:t>
            </a:r>
            <a:endParaRPr lang="en-US" sz="1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</a:rPr>
              <a:t>Clarify  goals at top of stack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latin typeface="Arial" charset="0"/>
              </a:rPr>
              <a:t>Plan iteration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09800" y="3641725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209800" y="3048000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09800" y="4235450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209800" y="4830763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209800" y="5424488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209800" y="6019800"/>
            <a:ext cx="990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3505200" y="3276600"/>
            <a:ext cx="1447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165725" y="3084513"/>
            <a:ext cx="323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66"/>
                </a:solidFill>
              </a:rPr>
              <a:t>highest priority, best modeled </a:t>
            </a:r>
          </a:p>
          <a:p>
            <a:pPr eaLnBrk="1" hangingPunct="1"/>
            <a:r>
              <a:rPr lang="en-US">
                <a:solidFill>
                  <a:srgbClr val="FFFF66"/>
                </a:solidFill>
              </a:rPr>
              <a:t> goal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3429000" y="6226175"/>
            <a:ext cx="1447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089525" y="6034088"/>
            <a:ext cx="362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66"/>
                </a:solidFill>
              </a:rPr>
              <a:t>lowest priority, least modeled goal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4556125" y="4227513"/>
            <a:ext cx="2838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66"/>
                </a:solidFill>
              </a:rPr>
              <a:t>Who prioritizes?</a:t>
            </a:r>
          </a:p>
          <a:p>
            <a:pPr eaLnBrk="1" hangingPunct="1"/>
            <a:r>
              <a:rPr lang="en-US">
                <a:solidFill>
                  <a:srgbClr val="FFFF66"/>
                </a:solidFill>
              </a:rPr>
              <a:t>	Customer driven </a:t>
            </a:r>
          </a:p>
          <a:p>
            <a:pPr eaLnBrk="1" hangingPunct="1"/>
            <a:r>
              <a:rPr lang="en-US">
                <a:solidFill>
                  <a:srgbClr val="FFFF66"/>
                </a:solidFill>
              </a:rPr>
              <a:t>	Risk driven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Goal Stack </a:t>
            </a:r>
            <a:r>
              <a:rPr lang="en-US" sz="3100" dirty="0" smtClean="0">
                <a:latin typeface="Arial" charset="0"/>
              </a:rPr>
              <a:t>(aka requirements stack)</a:t>
            </a:r>
            <a:endParaRPr lang="en-US" sz="3100" dirty="0">
              <a:latin typeface="Arial" charset="0"/>
            </a:endParaRPr>
          </a:p>
        </p:txBody>
      </p:sp>
      <p:pic>
        <p:nvPicPr>
          <p:cNvPr id="17" name="Picture 16" descr="fo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60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Develop a “domain diagram”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Augment domain diagram to “realize” use cases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Identify “responsibilities” in use cases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Add </a:t>
            </a:r>
            <a:r>
              <a:rPr lang="en-US" dirty="0" smtClean="0">
                <a:solidFill>
                  <a:srgbClr val="FFFF00"/>
                </a:solidFill>
              </a:rPr>
              <a:t>(abstract) </a:t>
            </a:r>
            <a:r>
              <a:rPr lang="en-US" dirty="0" smtClean="0">
                <a:solidFill>
                  <a:srgbClr val="FFFF00"/>
                </a:solidFill>
              </a:rPr>
              <a:t>classes as needed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FF00"/>
                </a:solidFill>
              </a:rPr>
              <a:t>Demote objects to attribute status as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Use sequence diagrams to clarify control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834" y="677333"/>
            <a:ext cx="3663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Best Practices approach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729" y="2222197"/>
            <a:ext cx="8556071" cy="349202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12189" y="6126163"/>
            <a:ext cx="1310976" cy="584776"/>
          </a:xfrm>
          <a:prstGeom prst="rect">
            <a:avLst/>
          </a:prstGeom>
          <a:solidFill>
            <a:srgbClr val="11CBFF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Iterate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542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348" y="3755851"/>
            <a:ext cx="1904615" cy="20890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List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Select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Chop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Test fruit</a:t>
            </a:r>
            <a:endParaRPr lang="en-US" dirty="0">
              <a:solidFill>
                <a:srgbClr val="B21ABB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0766" y="848875"/>
            <a:ext cx="2952478" cy="20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Game controller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chopped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guess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right/wrong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Game loop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27775" y="3755851"/>
            <a:ext cx="2554372" cy="1661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Chopped fruit label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Guess text field</a:t>
            </a:r>
          </a:p>
          <a:p>
            <a:r>
              <a:rPr lang="en-US" dirty="0">
                <a:solidFill>
                  <a:srgbClr val="FF6600"/>
                </a:solidFill>
              </a:rPr>
              <a:t>R</a:t>
            </a:r>
            <a:r>
              <a:rPr lang="en-US" dirty="0" smtClean="0">
                <a:solidFill>
                  <a:srgbClr val="FF6600"/>
                </a:solidFill>
              </a:rPr>
              <a:t>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r>
              <a:rPr lang="en-US" dirty="0" smtClean="0">
                <a:solidFill>
                  <a:srgbClr val="FF6600"/>
                </a:solidFill>
              </a:rPr>
              <a:t> label</a:t>
            </a:r>
          </a:p>
        </p:txBody>
      </p:sp>
      <p:sp>
        <p:nvSpPr>
          <p:cNvPr id="42" name="Diamond 41"/>
          <p:cNvSpPr/>
          <p:nvPr/>
        </p:nvSpPr>
        <p:spPr>
          <a:xfrm>
            <a:off x="4705565" y="2862656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3544760" y="2866123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43" idx="2"/>
            <a:endCxn id="4" idx="3"/>
          </p:cNvCxnSpPr>
          <p:nvPr/>
        </p:nvCxnSpPr>
        <p:spPr>
          <a:xfrm rot="5400000">
            <a:off x="2386198" y="3341294"/>
            <a:ext cx="1354866" cy="1563336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42" idx="2"/>
          </p:cNvCxnSpPr>
          <p:nvPr/>
        </p:nvCxnSpPr>
        <p:spPr>
          <a:xfrm rot="16200000" flipH="1">
            <a:off x="4987773" y="3460392"/>
            <a:ext cx="1358333" cy="1321671"/>
          </a:xfrm>
          <a:prstGeom prst="bentConnector3">
            <a:avLst>
              <a:gd name="adj1" fmla="val 9753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34049" y="5189822"/>
            <a:ext cx="3793726" cy="1310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UML Class Diagram.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42683" y="1247605"/>
            <a:ext cx="283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These will be class members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306643" y="1247605"/>
            <a:ext cx="388192" cy="1251801"/>
          </a:xfrm>
          <a:prstGeom prst="rightBrace">
            <a:avLst/>
          </a:prstGeom>
          <a:ln>
            <a:solidFill>
              <a:schemeClr val="accent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45838" y="2704275"/>
            <a:ext cx="1896845" cy="1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42683" y="2493324"/>
            <a:ext cx="287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This will be the class method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1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348" y="3755851"/>
            <a:ext cx="1904615" cy="20890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List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Select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Chop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Test fruit</a:t>
            </a:r>
            <a:endParaRPr lang="en-US" dirty="0">
              <a:solidFill>
                <a:srgbClr val="B21ABB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0766" y="848875"/>
            <a:ext cx="2952478" cy="20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Game controller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chopped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guess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right/wrong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Game loop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27775" y="3755851"/>
            <a:ext cx="2554372" cy="1661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Chopped fruit label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Guess text field</a:t>
            </a:r>
          </a:p>
          <a:p>
            <a:r>
              <a:rPr lang="en-US" dirty="0">
                <a:solidFill>
                  <a:srgbClr val="FF6600"/>
                </a:solidFill>
              </a:rPr>
              <a:t>R</a:t>
            </a:r>
            <a:r>
              <a:rPr lang="en-US" dirty="0" smtClean="0">
                <a:solidFill>
                  <a:srgbClr val="FF6600"/>
                </a:solidFill>
              </a:rPr>
              <a:t>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r>
              <a:rPr lang="en-US" dirty="0" smtClean="0">
                <a:solidFill>
                  <a:srgbClr val="FF6600"/>
                </a:solidFill>
              </a:rPr>
              <a:t> label</a:t>
            </a:r>
          </a:p>
        </p:txBody>
      </p:sp>
      <p:sp>
        <p:nvSpPr>
          <p:cNvPr id="42" name="Diamond 41"/>
          <p:cNvSpPr/>
          <p:nvPr/>
        </p:nvSpPr>
        <p:spPr>
          <a:xfrm>
            <a:off x="4705565" y="2862656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3544760" y="2866123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43" idx="2"/>
            <a:endCxn id="4" idx="3"/>
          </p:cNvCxnSpPr>
          <p:nvPr/>
        </p:nvCxnSpPr>
        <p:spPr>
          <a:xfrm rot="5400000">
            <a:off x="2386198" y="3341294"/>
            <a:ext cx="1354866" cy="1563336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42" idx="2"/>
          </p:cNvCxnSpPr>
          <p:nvPr/>
        </p:nvCxnSpPr>
        <p:spPr>
          <a:xfrm rot="16200000" flipH="1">
            <a:off x="4987773" y="3460392"/>
            <a:ext cx="1358333" cy="1321671"/>
          </a:xfrm>
          <a:prstGeom prst="bentConnector3">
            <a:avLst>
              <a:gd name="adj1" fmla="val 9753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34049" y="5189822"/>
            <a:ext cx="3793726" cy="1310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 UML Class Diagram.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27775" y="848875"/>
            <a:ext cx="2409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These will be class members. (Some have been demoted to simple attributes rather than objects.)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306643" y="1247605"/>
            <a:ext cx="388192" cy="1251801"/>
          </a:xfrm>
          <a:prstGeom prst="rightBrace">
            <a:avLst/>
          </a:prstGeom>
          <a:ln>
            <a:solidFill>
              <a:schemeClr val="accent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45838" y="2704275"/>
            <a:ext cx="1896845" cy="1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42683" y="2493324"/>
            <a:ext cx="287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This will be the class method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94835" y="1884798"/>
            <a:ext cx="632940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9956" y="2866123"/>
            <a:ext cx="20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This means has a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34049" y="3073040"/>
            <a:ext cx="1010711" cy="16241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3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348" y="3755851"/>
            <a:ext cx="1904615" cy="20890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List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Select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Chop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Test fruit</a:t>
            </a:r>
            <a:endParaRPr lang="en-US" dirty="0">
              <a:solidFill>
                <a:srgbClr val="B21ABB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0766" y="848875"/>
            <a:ext cx="2952478" cy="20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Game controller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chopped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guess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right/wrong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Game loop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27775" y="3755851"/>
            <a:ext cx="2554372" cy="1661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Chopped fruit label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Guess text field</a:t>
            </a:r>
          </a:p>
          <a:p>
            <a:r>
              <a:rPr lang="en-US" dirty="0">
                <a:solidFill>
                  <a:srgbClr val="FF6600"/>
                </a:solidFill>
              </a:rPr>
              <a:t>R</a:t>
            </a:r>
            <a:r>
              <a:rPr lang="en-US" dirty="0" smtClean="0">
                <a:solidFill>
                  <a:srgbClr val="FF6600"/>
                </a:solidFill>
              </a:rPr>
              <a:t>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r>
              <a:rPr lang="en-US" dirty="0" smtClean="0">
                <a:solidFill>
                  <a:srgbClr val="FF6600"/>
                </a:solidFill>
              </a:rPr>
              <a:t> label</a:t>
            </a:r>
          </a:p>
        </p:txBody>
      </p:sp>
      <p:sp>
        <p:nvSpPr>
          <p:cNvPr id="42" name="Diamond 41"/>
          <p:cNvSpPr/>
          <p:nvPr/>
        </p:nvSpPr>
        <p:spPr>
          <a:xfrm>
            <a:off x="4705565" y="2862656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3544760" y="2866123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43" idx="2"/>
            <a:endCxn id="4" idx="3"/>
          </p:cNvCxnSpPr>
          <p:nvPr/>
        </p:nvCxnSpPr>
        <p:spPr>
          <a:xfrm rot="5400000">
            <a:off x="2386198" y="3341294"/>
            <a:ext cx="1354866" cy="1563336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42" idx="2"/>
          </p:cNvCxnSpPr>
          <p:nvPr/>
        </p:nvCxnSpPr>
        <p:spPr>
          <a:xfrm rot="16200000" flipH="1">
            <a:off x="4987773" y="3460392"/>
            <a:ext cx="1358333" cy="1321671"/>
          </a:xfrm>
          <a:prstGeom prst="bentConnector3">
            <a:avLst>
              <a:gd name="adj1" fmla="val 9753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51923" y="5844938"/>
            <a:ext cx="50102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“single” responsibilities of each class?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6665" y="317540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 fruit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9256" y="894295"/>
            <a:ext cx="145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game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61901" y="31754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3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0901" y="2093781"/>
            <a:ext cx="1904615" cy="20890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List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Select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Chop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Test fruit</a:t>
            </a:r>
            <a:endParaRPr lang="en-US" dirty="0">
              <a:solidFill>
                <a:srgbClr val="B21AB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8015" y="197720"/>
            <a:ext cx="5365682" cy="306370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Bowl of fruit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NSArray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theFruit</a:t>
            </a:r>
            <a:r>
              <a:rPr lang="en-US" dirty="0" smtClean="0">
                <a:solidFill>
                  <a:srgbClr val="FF6600"/>
                </a:solidFill>
              </a:rPr>
              <a:t>;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NSString</a:t>
            </a:r>
            <a:r>
              <a:rPr lang="en-US" dirty="0" smtClean="0">
                <a:solidFill>
                  <a:srgbClr val="FF6600"/>
                </a:solidFill>
              </a:rPr>
              <a:t>* </a:t>
            </a:r>
            <a:r>
              <a:rPr lang="en-US" dirty="0" err="1" smtClean="0">
                <a:solidFill>
                  <a:srgbClr val="FF6600"/>
                </a:solidFill>
              </a:rPr>
              <a:t>currentFruit</a:t>
            </a:r>
            <a:r>
              <a:rPr lang="en-US" dirty="0" smtClean="0">
                <a:solidFill>
                  <a:srgbClr val="FF6600"/>
                </a:solidFill>
              </a:rPr>
              <a:t>;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-(void) </a:t>
            </a:r>
            <a:r>
              <a:rPr lang="en-US" dirty="0" err="1" smtClean="0">
                <a:solidFill>
                  <a:srgbClr val="B21ABB"/>
                </a:solidFill>
              </a:rPr>
              <a:t>selectCurrentFruit</a:t>
            </a:r>
            <a:r>
              <a:rPr lang="en-US" dirty="0" smtClean="0">
                <a:solidFill>
                  <a:srgbClr val="B21ABB"/>
                </a:solidFill>
              </a:rPr>
              <a:t>;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-(</a:t>
            </a:r>
            <a:r>
              <a:rPr lang="en-US" dirty="0" err="1" smtClean="0">
                <a:solidFill>
                  <a:srgbClr val="B21ABB"/>
                </a:solidFill>
              </a:rPr>
              <a:t>NSString</a:t>
            </a:r>
            <a:r>
              <a:rPr lang="en-US" dirty="0" smtClean="0">
                <a:solidFill>
                  <a:srgbClr val="B21ABB"/>
                </a:solidFill>
              </a:rPr>
              <a:t>) </a:t>
            </a:r>
            <a:r>
              <a:rPr lang="en-US" dirty="0" err="1" smtClean="0">
                <a:solidFill>
                  <a:srgbClr val="B21ABB"/>
                </a:solidFill>
              </a:rPr>
              <a:t>chopCurrentFruit</a:t>
            </a:r>
            <a:r>
              <a:rPr lang="en-US" dirty="0" smtClean="0">
                <a:solidFill>
                  <a:srgbClr val="B21ABB"/>
                </a:solidFill>
              </a:rPr>
              <a:t>;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-(</a:t>
            </a:r>
            <a:r>
              <a:rPr lang="en-US" dirty="0" err="1" smtClean="0">
                <a:solidFill>
                  <a:srgbClr val="B21ABB"/>
                </a:solidFill>
              </a:rPr>
              <a:t>Bool</a:t>
            </a:r>
            <a:r>
              <a:rPr lang="en-US" dirty="0" smtClean="0">
                <a:solidFill>
                  <a:srgbClr val="B21ABB"/>
                </a:solidFill>
              </a:rPr>
              <a:t>) </a:t>
            </a:r>
            <a:r>
              <a:rPr lang="en-US" dirty="0" err="1" smtClean="0">
                <a:solidFill>
                  <a:srgbClr val="B21ABB"/>
                </a:solidFill>
              </a:rPr>
              <a:t>checkGuess</a:t>
            </a:r>
            <a:r>
              <a:rPr lang="en-US" dirty="0" smtClean="0">
                <a:solidFill>
                  <a:srgbClr val="B21ABB"/>
                </a:solidFill>
              </a:rPr>
              <a:t>: </a:t>
            </a:r>
            <a:r>
              <a:rPr lang="en-US" dirty="0" smtClean="0">
                <a:solidFill>
                  <a:srgbClr val="B21ABB"/>
                </a:solidFill>
              </a:rPr>
              <a:t>(</a:t>
            </a:r>
            <a:r>
              <a:rPr lang="en-US" dirty="0" err="1" smtClean="0">
                <a:solidFill>
                  <a:srgbClr val="B21ABB"/>
                </a:solidFill>
              </a:rPr>
              <a:t>NSString</a:t>
            </a:r>
            <a:r>
              <a:rPr lang="en-US" dirty="0" smtClean="0">
                <a:solidFill>
                  <a:srgbClr val="B21ABB"/>
                </a:solidFill>
              </a:rPr>
              <a:t>*) </a:t>
            </a:r>
            <a:r>
              <a:rPr lang="en-US" dirty="0" err="1" smtClean="0">
                <a:solidFill>
                  <a:srgbClr val="B21ABB"/>
                </a:solidFill>
              </a:rPr>
              <a:t>toCompare</a:t>
            </a:r>
            <a:r>
              <a:rPr lang="en-US" dirty="0" smtClean="0">
                <a:solidFill>
                  <a:srgbClr val="B21ABB"/>
                </a:solidFill>
              </a:rPr>
              <a:t>;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36718" y="3261421"/>
            <a:ext cx="6427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79941" y="2876409"/>
            <a:ext cx="108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Elaborate</a:t>
            </a:r>
            <a:endParaRPr lang="en-US" dirty="0"/>
          </a:p>
        </p:txBody>
      </p:sp>
      <p:sp>
        <p:nvSpPr>
          <p:cNvPr id="13" name="Diamond 12"/>
          <p:cNvSpPr/>
          <p:nvPr/>
        </p:nvSpPr>
        <p:spPr>
          <a:xfrm>
            <a:off x="5959778" y="3328318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9307" y="4378872"/>
            <a:ext cx="2116485" cy="5801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NSArray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theFruit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13" idx="2"/>
            <a:endCxn id="6" idx="0"/>
          </p:cNvCxnSpPr>
          <p:nvPr/>
        </p:nvCxnSpPr>
        <p:spPr>
          <a:xfrm flipH="1">
            <a:off x="6247550" y="3907724"/>
            <a:ext cx="12767" cy="4711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02074" y="5911104"/>
            <a:ext cx="2116485" cy="5801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NSString</a:t>
            </a:r>
            <a:r>
              <a:rPr lang="en-US" dirty="0" smtClean="0">
                <a:solidFill>
                  <a:schemeClr val="tx1"/>
                </a:solidFill>
              </a:rPr>
              <a:t>* (</a:t>
            </a:r>
            <a:r>
              <a:rPr lang="en-US" dirty="0" err="1" smtClean="0">
                <a:solidFill>
                  <a:schemeClr val="tx1"/>
                </a:solidFill>
              </a:rPr>
              <a:t>aFruit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5959778" y="4959029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263778" y="5456368"/>
            <a:ext cx="12767" cy="4711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31169" y="5558184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31169" y="390772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6907" y="4955102"/>
            <a:ext cx="2683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Foundation objects –</a:t>
            </a:r>
          </a:p>
          <a:p>
            <a:r>
              <a:rPr lang="en-US" dirty="0" smtClean="0"/>
              <a:t>We don’t have to define their interfaces here.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4065901" y="4378872"/>
            <a:ext cx="868701" cy="1950039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/>
          <p:cNvSpPr/>
          <p:nvPr/>
        </p:nvSpPr>
        <p:spPr>
          <a:xfrm>
            <a:off x="5959778" y="3328318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9307" y="4378872"/>
            <a:ext cx="2116485" cy="5801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theFruit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NSArray</a:t>
            </a:r>
            <a:r>
              <a:rPr lang="en-US" dirty="0" smtClean="0">
                <a:solidFill>
                  <a:schemeClr val="tx1"/>
                </a:solidFill>
              </a:rPr>
              <a:t>*)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13" idx="2"/>
            <a:endCxn id="6" idx="0"/>
          </p:cNvCxnSpPr>
          <p:nvPr/>
        </p:nvCxnSpPr>
        <p:spPr>
          <a:xfrm flipH="1">
            <a:off x="6247550" y="3907724"/>
            <a:ext cx="12767" cy="4711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02074" y="5911104"/>
            <a:ext cx="2116485" cy="5801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aFruit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NSString</a:t>
            </a:r>
            <a:r>
              <a:rPr lang="en-US" dirty="0" smtClean="0">
                <a:solidFill>
                  <a:schemeClr val="tx1"/>
                </a:solidFill>
              </a:rPr>
              <a:t>*)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5959778" y="4959029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263778" y="5456368"/>
            <a:ext cx="12767" cy="4711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31169" y="5558184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31169" y="390772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719" y="3436869"/>
            <a:ext cx="3903184" cy="1200329"/>
          </a:xfrm>
          <a:prstGeom prst="rect">
            <a:avLst/>
          </a:prstGeom>
          <a:solidFill>
            <a:srgbClr val="3FFE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PROBLEM:  </a:t>
            </a:r>
          </a:p>
          <a:p>
            <a:r>
              <a:rPr lang="en-US" dirty="0" smtClean="0"/>
              <a:t>Objective-c methods cannot return objects.  They can return basic data types (</a:t>
            </a:r>
            <a:r>
              <a:rPr lang="en-US" dirty="0" err="1" smtClean="0"/>
              <a:t>int</a:t>
            </a:r>
            <a:r>
              <a:rPr lang="en-US" dirty="0" smtClean="0"/>
              <a:t>, float, char) and pointers.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8015" y="197720"/>
            <a:ext cx="5365682" cy="306370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Bowl of fruit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NSArray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theFruit</a:t>
            </a:r>
            <a:r>
              <a:rPr lang="en-US" dirty="0" smtClean="0">
                <a:solidFill>
                  <a:srgbClr val="FF6600"/>
                </a:solidFill>
              </a:rPr>
              <a:t>;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NSString</a:t>
            </a:r>
            <a:r>
              <a:rPr lang="en-US" dirty="0" smtClean="0">
                <a:solidFill>
                  <a:srgbClr val="FF6600"/>
                </a:solidFill>
              </a:rPr>
              <a:t>* </a:t>
            </a:r>
            <a:r>
              <a:rPr lang="en-US" dirty="0" err="1" smtClean="0">
                <a:solidFill>
                  <a:srgbClr val="FF6600"/>
                </a:solidFill>
              </a:rPr>
              <a:t>currentFruit</a:t>
            </a:r>
            <a:r>
              <a:rPr lang="en-US" dirty="0" smtClean="0">
                <a:solidFill>
                  <a:srgbClr val="FF6600"/>
                </a:solidFill>
              </a:rPr>
              <a:t>;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-(void) </a:t>
            </a:r>
            <a:r>
              <a:rPr lang="en-US" dirty="0" err="1" smtClean="0">
                <a:solidFill>
                  <a:srgbClr val="B21ABB"/>
                </a:solidFill>
              </a:rPr>
              <a:t>selectCurrentFruit</a:t>
            </a:r>
            <a:r>
              <a:rPr lang="en-US" dirty="0" smtClean="0">
                <a:solidFill>
                  <a:srgbClr val="B21ABB"/>
                </a:solidFill>
              </a:rPr>
              <a:t>;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-(</a:t>
            </a:r>
            <a:r>
              <a:rPr lang="en-US" dirty="0" err="1" smtClean="0">
                <a:solidFill>
                  <a:srgbClr val="B21ABB"/>
                </a:solidFill>
              </a:rPr>
              <a:t>NSString</a:t>
            </a:r>
            <a:r>
              <a:rPr lang="en-US" dirty="0" smtClean="0">
                <a:solidFill>
                  <a:srgbClr val="B21ABB"/>
                </a:solidFill>
              </a:rPr>
              <a:t>) </a:t>
            </a:r>
            <a:r>
              <a:rPr lang="en-US" dirty="0" err="1" smtClean="0">
                <a:solidFill>
                  <a:srgbClr val="B21ABB"/>
                </a:solidFill>
              </a:rPr>
              <a:t>chopCurrentFruit</a:t>
            </a:r>
            <a:r>
              <a:rPr lang="en-US" dirty="0" smtClean="0">
                <a:solidFill>
                  <a:srgbClr val="B21ABB"/>
                </a:solidFill>
              </a:rPr>
              <a:t>;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-(</a:t>
            </a:r>
            <a:r>
              <a:rPr lang="en-US" dirty="0" err="1" smtClean="0">
                <a:solidFill>
                  <a:srgbClr val="B21ABB"/>
                </a:solidFill>
              </a:rPr>
              <a:t>Bool</a:t>
            </a:r>
            <a:r>
              <a:rPr lang="en-US" dirty="0" smtClean="0">
                <a:solidFill>
                  <a:srgbClr val="B21ABB"/>
                </a:solidFill>
              </a:rPr>
              <a:t>) </a:t>
            </a:r>
            <a:r>
              <a:rPr lang="en-US" dirty="0" err="1" smtClean="0">
                <a:solidFill>
                  <a:srgbClr val="B21ABB"/>
                </a:solidFill>
              </a:rPr>
              <a:t>checkGuess</a:t>
            </a:r>
            <a:r>
              <a:rPr lang="en-US" dirty="0" smtClean="0">
                <a:solidFill>
                  <a:srgbClr val="B21ABB"/>
                </a:solidFill>
              </a:rPr>
              <a:t>: </a:t>
            </a:r>
            <a:r>
              <a:rPr lang="en-US" dirty="0" smtClean="0">
                <a:solidFill>
                  <a:srgbClr val="B21ABB"/>
                </a:solidFill>
              </a:rPr>
              <a:t>(</a:t>
            </a:r>
            <a:r>
              <a:rPr lang="en-US" dirty="0" err="1" smtClean="0">
                <a:solidFill>
                  <a:srgbClr val="B21ABB"/>
                </a:solidFill>
              </a:rPr>
              <a:t>NSString</a:t>
            </a:r>
            <a:r>
              <a:rPr lang="en-US" dirty="0" smtClean="0">
                <a:solidFill>
                  <a:srgbClr val="B21ABB"/>
                </a:solidFill>
              </a:rPr>
              <a:t>*) </a:t>
            </a:r>
            <a:r>
              <a:rPr lang="en-US" dirty="0" err="1" smtClean="0">
                <a:solidFill>
                  <a:srgbClr val="B21ABB"/>
                </a:solidFill>
              </a:rPr>
              <a:t>toCompare</a:t>
            </a:r>
            <a:r>
              <a:rPr lang="en-US" dirty="0" smtClean="0">
                <a:solidFill>
                  <a:srgbClr val="B21ABB"/>
                </a:solidFill>
              </a:rPr>
              <a:t>;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21027" y="2306193"/>
            <a:ext cx="2156988" cy="113067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3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348" y="3755851"/>
            <a:ext cx="1904615" cy="20890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List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Chopped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Select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Chop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Test fruit</a:t>
            </a:r>
            <a:endParaRPr lang="en-US" dirty="0">
              <a:solidFill>
                <a:srgbClr val="B21ABB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0766" y="848875"/>
            <a:ext cx="2952478" cy="20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Game controller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Pointer to chopped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guess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right/wrong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Game loop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27775" y="3755851"/>
            <a:ext cx="2554372" cy="1661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Chopped fruit label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Guess text field</a:t>
            </a:r>
          </a:p>
          <a:p>
            <a:r>
              <a:rPr lang="en-US" dirty="0">
                <a:solidFill>
                  <a:srgbClr val="FF6600"/>
                </a:solidFill>
              </a:rPr>
              <a:t>R</a:t>
            </a:r>
            <a:r>
              <a:rPr lang="en-US" dirty="0" smtClean="0">
                <a:solidFill>
                  <a:srgbClr val="FF6600"/>
                </a:solidFill>
              </a:rPr>
              <a:t>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r>
              <a:rPr lang="en-US" dirty="0" smtClean="0">
                <a:solidFill>
                  <a:srgbClr val="FF6600"/>
                </a:solidFill>
              </a:rPr>
              <a:t> label</a:t>
            </a:r>
          </a:p>
        </p:txBody>
      </p:sp>
      <p:sp>
        <p:nvSpPr>
          <p:cNvPr id="42" name="Diamond 41"/>
          <p:cNvSpPr/>
          <p:nvPr/>
        </p:nvSpPr>
        <p:spPr>
          <a:xfrm>
            <a:off x="4705565" y="2862656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3544760" y="2866123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43" idx="2"/>
            <a:endCxn id="4" idx="3"/>
          </p:cNvCxnSpPr>
          <p:nvPr/>
        </p:nvCxnSpPr>
        <p:spPr>
          <a:xfrm rot="5400000">
            <a:off x="2386198" y="3341294"/>
            <a:ext cx="1354866" cy="1563336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42" idx="2"/>
          </p:cNvCxnSpPr>
          <p:nvPr/>
        </p:nvCxnSpPr>
        <p:spPr>
          <a:xfrm rot="16200000" flipH="1">
            <a:off x="4987773" y="3460392"/>
            <a:ext cx="1358333" cy="1321671"/>
          </a:xfrm>
          <a:prstGeom prst="bentConnector3">
            <a:avLst>
              <a:gd name="adj1" fmla="val 9753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24144" y="5844938"/>
            <a:ext cx="5067425" cy="646331"/>
          </a:xfrm>
          <a:prstGeom prst="rect">
            <a:avLst/>
          </a:prstGeom>
          <a:solidFill>
            <a:srgbClr val="3FFE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Bowl of fruit creates &amp; remembers chopped fruit</a:t>
            </a:r>
          </a:p>
          <a:p>
            <a:r>
              <a:rPr lang="en-US" dirty="0" smtClean="0"/>
              <a:t>Returns pointer to chopped fruit to Game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9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/>
          <p:cNvSpPr/>
          <p:nvPr/>
        </p:nvSpPr>
        <p:spPr>
          <a:xfrm>
            <a:off x="5959778" y="3328318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9307" y="4378872"/>
            <a:ext cx="2116485" cy="5801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theFruit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NSArray</a:t>
            </a:r>
            <a:r>
              <a:rPr lang="en-US" dirty="0" smtClean="0">
                <a:solidFill>
                  <a:schemeClr val="tx1"/>
                </a:solidFill>
              </a:rPr>
              <a:t>*)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13" idx="2"/>
            <a:endCxn id="6" idx="0"/>
          </p:cNvCxnSpPr>
          <p:nvPr/>
        </p:nvCxnSpPr>
        <p:spPr>
          <a:xfrm flipH="1">
            <a:off x="6247550" y="3907724"/>
            <a:ext cx="12767" cy="4711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02074" y="5911104"/>
            <a:ext cx="2116485" cy="5801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aFruit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NSString</a:t>
            </a:r>
            <a:r>
              <a:rPr lang="en-US" dirty="0" smtClean="0">
                <a:solidFill>
                  <a:schemeClr val="tx1"/>
                </a:solidFill>
              </a:rPr>
              <a:t>*)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5959778" y="4959029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263778" y="5456368"/>
            <a:ext cx="12767" cy="4711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31169" y="5558184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31169" y="390772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809" y="3678764"/>
            <a:ext cx="4073426" cy="923330"/>
          </a:xfrm>
          <a:prstGeom prst="rect">
            <a:avLst/>
          </a:prstGeom>
          <a:solidFill>
            <a:srgbClr val="3FFE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Another problem:  Objective-c</a:t>
            </a:r>
          </a:p>
          <a:p>
            <a:r>
              <a:rPr lang="en-US" dirty="0"/>
              <a:t>d</a:t>
            </a:r>
            <a:r>
              <a:rPr lang="en-US" dirty="0" smtClean="0"/>
              <a:t>oesn’t allow statically defined objects as</a:t>
            </a:r>
          </a:p>
          <a:p>
            <a:r>
              <a:rPr lang="en-US" dirty="0"/>
              <a:t>c</a:t>
            </a:r>
            <a:r>
              <a:rPr lang="en-US" dirty="0" smtClean="0"/>
              <a:t>lass members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78015" y="197720"/>
            <a:ext cx="5365682" cy="306370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Bowl of fruit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NSArray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theFruit</a:t>
            </a:r>
            <a:r>
              <a:rPr lang="en-US" dirty="0" smtClean="0">
                <a:solidFill>
                  <a:srgbClr val="FF6600"/>
                </a:solidFill>
              </a:rPr>
              <a:t>;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NSString</a:t>
            </a:r>
            <a:r>
              <a:rPr lang="en-US" dirty="0" smtClean="0">
                <a:solidFill>
                  <a:srgbClr val="FF6600"/>
                </a:solidFill>
              </a:rPr>
              <a:t>* </a:t>
            </a:r>
            <a:r>
              <a:rPr lang="en-US" dirty="0" err="1" smtClean="0">
                <a:solidFill>
                  <a:srgbClr val="FF6600"/>
                </a:solidFill>
              </a:rPr>
              <a:t>currentFruit</a:t>
            </a:r>
            <a:r>
              <a:rPr lang="en-US" dirty="0" smtClean="0">
                <a:solidFill>
                  <a:srgbClr val="FF6600"/>
                </a:solidFill>
              </a:rPr>
              <a:t>;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NSString</a:t>
            </a:r>
            <a:r>
              <a:rPr lang="en-US" dirty="0" smtClean="0">
                <a:solidFill>
                  <a:srgbClr val="FF6600"/>
                </a:solidFill>
              </a:rPr>
              <a:t>* </a:t>
            </a:r>
            <a:r>
              <a:rPr lang="en-US" dirty="0" err="1" smtClean="0">
                <a:solidFill>
                  <a:srgbClr val="FF6600"/>
                </a:solidFill>
              </a:rPr>
              <a:t>choppedFruit</a:t>
            </a:r>
            <a:r>
              <a:rPr lang="en-US" dirty="0" smtClean="0">
                <a:solidFill>
                  <a:srgbClr val="FF6600"/>
                </a:solidFill>
              </a:rPr>
              <a:t>;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-(void) </a:t>
            </a:r>
            <a:r>
              <a:rPr lang="en-US" dirty="0" err="1" smtClean="0">
                <a:solidFill>
                  <a:srgbClr val="B21ABB"/>
                </a:solidFill>
              </a:rPr>
              <a:t>selectCurrentFruit</a:t>
            </a:r>
            <a:r>
              <a:rPr lang="en-US" dirty="0" smtClean="0">
                <a:solidFill>
                  <a:srgbClr val="B21ABB"/>
                </a:solidFill>
              </a:rPr>
              <a:t>;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-(</a:t>
            </a:r>
            <a:r>
              <a:rPr lang="en-US" dirty="0" err="1" smtClean="0">
                <a:solidFill>
                  <a:srgbClr val="B21ABB"/>
                </a:solidFill>
              </a:rPr>
              <a:t>NSString</a:t>
            </a:r>
            <a:r>
              <a:rPr lang="en-US" dirty="0" smtClean="0">
                <a:solidFill>
                  <a:srgbClr val="B21ABB"/>
                </a:solidFill>
              </a:rPr>
              <a:t>*) </a:t>
            </a:r>
            <a:r>
              <a:rPr lang="en-US" dirty="0" err="1" smtClean="0">
                <a:solidFill>
                  <a:srgbClr val="B21ABB"/>
                </a:solidFill>
              </a:rPr>
              <a:t>chopCurrentFruit</a:t>
            </a:r>
            <a:r>
              <a:rPr lang="en-US" dirty="0" smtClean="0">
                <a:solidFill>
                  <a:srgbClr val="B21ABB"/>
                </a:solidFill>
              </a:rPr>
              <a:t>;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-(</a:t>
            </a:r>
            <a:r>
              <a:rPr lang="en-US" dirty="0" err="1" smtClean="0">
                <a:solidFill>
                  <a:srgbClr val="B21ABB"/>
                </a:solidFill>
              </a:rPr>
              <a:t>Bool</a:t>
            </a:r>
            <a:r>
              <a:rPr lang="en-US" dirty="0" smtClean="0">
                <a:solidFill>
                  <a:srgbClr val="B21ABB"/>
                </a:solidFill>
              </a:rPr>
              <a:t>) </a:t>
            </a:r>
            <a:r>
              <a:rPr lang="en-US" dirty="0" err="1" smtClean="0">
                <a:solidFill>
                  <a:srgbClr val="B21ABB"/>
                </a:solidFill>
              </a:rPr>
              <a:t>compareCurrentFruit</a:t>
            </a:r>
            <a:r>
              <a:rPr lang="en-US" dirty="0" smtClean="0">
                <a:solidFill>
                  <a:srgbClr val="B21ABB"/>
                </a:solidFill>
              </a:rPr>
              <a:t>: (</a:t>
            </a:r>
            <a:r>
              <a:rPr lang="en-US" dirty="0" err="1" smtClean="0">
                <a:solidFill>
                  <a:srgbClr val="B21ABB"/>
                </a:solidFill>
              </a:rPr>
              <a:t>NSString</a:t>
            </a:r>
            <a:r>
              <a:rPr lang="en-US" dirty="0" smtClean="0">
                <a:solidFill>
                  <a:srgbClr val="B21ABB"/>
                </a:solidFill>
              </a:rPr>
              <a:t>*) </a:t>
            </a:r>
            <a:r>
              <a:rPr lang="en-US" dirty="0" err="1" smtClean="0">
                <a:solidFill>
                  <a:srgbClr val="B21ABB"/>
                </a:solidFill>
              </a:rPr>
              <a:t>toCompare</a:t>
            </a:r>
            <a:r>
              <a:rPr lang="en-US" dirty="0" smtClean="0">
                <a:solidFill>
                  <a:srgbClr val="B21ABB"/>
                </a:solidFill>
              </a:rPr>
              <a:t>;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54445" y="1286789"/>
            <a:ext cx="2123570" cy="2391975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6841" y="1019403"/>
            <a:ext cx="2055207" cy="1136385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for more bottom up activities.  </a:t>
            </a:r>
          </a:p>
          <a:p>
            <a:pPr algn="ctr"/>
            <a:r>
              <a:rPr lang="en-US" dirty="0" err="1" smtClean="0"/>
              <a:t>iOS</a:t>
            </a:r>
            <a:r>
              <a:rPr lang="en-US" dirty="0" smtClean="0"/>
              <a:t> tutorial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0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tools</a:t>
            </a:r>
          </a:p>
          <a:p>
            <a:r>
              <a:rPr lang="en-US" dirty="0" smtClean="0"/>
              <a:t>Include as much detail as needed for your current purpose – and no more</a:t>
            </a:r>
          </a:p>
          <a:p>
            <a:r>
              <a:rPr lang="en-US" dirty="0" smtClean="0"/>
              <a:t>Start with use cases and domain diagrams then evolve your design using “responsibilities”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67023" y="4968379"/>
            <a:ext cx="3623051" cy="11391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Makes design simpler, more intuitive, and </a:t>
            </a:r>
            <a:r>
              <a:rPr lang="en-US" smtClean="0"/>
              <a:t>more flexible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Ensures design realizes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1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969" y="254300"/>
            <a:ext cx="2851182" cy="69463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Your Goal stack</a:t>
            </a:r>
            <a:endParaRPr lang="en-US" sz="280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205499" y="2462880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smtClean="0"/>
              <a:t>Sudoku: Play </a:t>
            </a:r>
            <a:r>
              <a:rPr lang="en-US" sz="1400" dirty="0" smtClean="0"/>
              <a:t>game use case</a:t>
            </a:r>
            <a:endParaRPr lang="en-US" sz="1400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05499" y="3337547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smtClean="0"/>
              <a:t>Sudoku: Erase </a:t>
            </a:r>
            <a:r>
              <a:rPr lang="en-US" sz="1400" dirty="0" smtClean="0"/>
              <a:t>cell</a:t>
            </a:r>
            <a:endParaRPr lang="en-US" sz="1400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05499" y="4272175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err="1" smtClean="0"/>
              <a:t>Sudoku:Show</a:t>
            </a:r>
            <a:r>
              <a:rPr lang="en-US" sz="1400" dirty="0" smtClean="0"/>
              <a:t> </a:t>
            </a:r>
            <a:r>
              <a:rPr lang="en-US" sz="1400" dirty="0" smtClean="0"/>
              <a:t>invalid entries</a:t>
            </a:r>
            <a:endParaRPr lang="en-US" sz="1400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05499" y="5190206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smtClean="0"/>
              <a:t>Sudoku: Show </a:t>
            </a:r>
            <a:r>
              <a:rPr lang="en-US" sz="1400" dirty="0" smtClean="0"/>
              <a:t>guides</a:t>
            </a:r>
            <a:endParaRPr lang="en-US" sz="14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205499" y="6089563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 smtClean="0"/>
              <a:t>Sudoku: Keep </a:t>
            </a:r>
            <a:r>
              <a:rPr lang="en-US" sz="1400" dirty="0" smtClean="0"/>
              <a:t>track of cell options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44938" y="1194188"/>
            <a:ext cx="2059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Goals for iteration 2</a:t>
            </a:r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05499" y="1635500"/>
            <a:ext cx="2602589" cy="63727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Learn more </a:t>
            </a:r>
            <a:r>
              <a:rPr lang="en-US" dirty="0" err="1" smtClean="0"/>
              <a:t>iOS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, </a:t>
            </a:r>
          </a:p>
          <a:p>
            <a:r>
              <a:rPr lang="en-US" dirty="0" smtClean="0"/>
              <a:t>particularly Objective-c</a:t>
            </a:r>
            <a:endParaRPr lang="en-US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205499" y="601616"/>
            <a:ext cx="2602589" cy="7772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Develop preliminary </a:t>
            </a:r>
          </a:p>
          <a:p>
            <a:r>
              <a:rPr lang="en-US" dirty="0" smtClean="0"/>
              <a:t>design model for </a:t>
            </a:r>
            <a:r>
              <a:rPr lang="en-US" dirty="0" err="1" smtClean="0"/>
              <a:t>sudoku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2471869" y="434500"/>
            <a:ext cx="733630" cy="2028380"/>
          </a:xfrm>
          <a:prstGeom prst="leftBrac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8531" y="948932"/>
            <a:ext cx="112163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Top down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8531" y="1769794"/>
            <a:ext cx="117922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Bottom up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5993705" y="3337547"/>
            <a:ext cx="759094" cy="3209216"/>
          </a:xfrm>
          <a:prstGeom prst="rightBrac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32082" y="4102352"/>
            <a:ext cx="24672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Your desired/prioritized features go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3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oal stack </a:t>
            </a:r>
            <a:r>
              <a:rPr lang="en-US" sz="2200" dirty="0" smtClean="0"/>
              <a:t>(aka requirements stack)</a:t>
            </a:r>
            <a:endParaRPr lang="en-US" sz="22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094" y="3486939"/>
            <a:ext cx="2010867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Build Sudoku app</a:t>
            </a:r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205499" y="2462880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Build core Sudoku app</a:t>
            </a:r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05499" y="3337547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1</a:t>
            </a:r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05499" y="4272175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2</a:t>
            </a:r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05499" y="5190206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2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43961" y="3742665"/>
            <a:ext cx="72834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ight Brace 4"/>
          <p:cNvSpPr/>
          <p:nvPr/>
        </p:nvSpPr>
        <p:spPr>
          <a:xfrm>
            <a:off x="6013519" y="2462880"/>
            <a:ext cx="1213906" cy="3400733"/>
          </a:xfrm>
          <a:prstGeom prst="rightBrace">
            <a:avLst/>
          </a:prstGeom>
          <a:ln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01860" y="3888109"/>
            <a:ext cx="118494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Uses cases</a:t>
            </a:r>
          </a:p>
        </p:txBody>
      </p:sp>
    </p:spTree>
    <p:extLst>
      <p:ext uri="{BB962C8B-B14F-4D97-AF65-F5344CB8AC3E}">
        <p14:creationId xmlns:p14="http://schemas.microsoft.com/office/powerpoint/2010/main" val="136150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348" y="3755851"/>
            <a:ext cx="1904615" cy="208908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List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Chopped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Select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Chop fruit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Test fruit</a:t>
            </a:r>
            <a:endParaRPr lang="en-US" dirty="0">
              <a:solidFill>
                <a:srgbClr val="B21ABB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0766" y="848875"/>
            <a:ext cx="2952478" cy="20137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Game controller</a:t>
            </a:r>
          </a:p>
          <a:p>
            <a:r>
              <a:rPr lang="en-US" smtClean="0">
                <a:solidFill>
                  <a:srgbClr val="FF6600"/>
                </a:solidFill>
              </a:rPr>
              <a:t>Pointer to chopped </a:t>
            </a:r>
            <a:r>
              <a:rPr lang="en-US" dirty="0" smtClean="0">
                <a:solidFill>
                  <a:srgbClr val="FF6600"/>
                </a:solidFill>
              </a:rPr>
              <a:t>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guess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Current right/wrong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Bowl of fruit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B21ABB"/>
                </a:solidFill>
              </a:rPr>
              <a:t>Game loop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27775" y="3755851"/>
            <a:ext cx="2554372" cy="1661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View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Chopped fruit label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Guess text field</a:t>
            </a:r>
          </a:p>
          <a:p>
            <a:r>
              <a:rPr lang="en-US" dirty="0">
                <a:solidFill>
                  <a:srgbClr val="FF6600"/>
                </a:solidFill>
              </a:rPr>
              <a:t>R</a:t>
            </a:r>
            <a:r>
              <a:rPr lang="en-US" dirty="0" smtClean="0">
                <a:solidFill>
                  <a:srgbClr val="FF6600"/>
                </a:solidFill>
              </a:rPr>
              <a:t>ight/wrong </a:t>
            </a:r>
            <a:r>
              <a:rPr lang="en-US" dirty="0" err="1" smtClean="0">
                <a:solidFill>
                  <a:srgbClr val="FF6600"/>
                </a:solidFill>
              </a:rPr>
              <a:t>msg</a:t>
            </a:r>
            <a:r>
              <a:rPr lang="en-US" dirty="0" smtClean="0">
                <a:solidFill>
                  <a:srgbClr val="FF6600"/>
                </a:solidFill>
              </a:rPr>
              <a:t> label</a:t>
            </a:r>
          </a:p>
        </p:txBody>
      </p:sp>
      <p:sp>
        <p:nvSpPr>
          <p:cNvPr id="42" name="Diamond 41"/>
          <p:cNvSpPr/>
          <p:nvPr/>
        </p:nvSpPr>
        <p:spPr>
          <a:xfrm>
            <a:off x="4705565" y="2862656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3544760" y="2866123"/>
            <a:ext cx="601078" cy="579406"/>
          </a:xfrm>
          <a:prstGeom prst="diamond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stCxn id="43" idx="2"/>
            <a:endCxn id="4" idx="3"/>
          </p:cNvCxnSpPr>
          <p:nvPr/>
        </p:nvCxnSpPr>
        <p:spPr>
          <a:xfrm rot="5400000">
            <a:off x="2386198" y="3341294"/>
            <a:ext cx="1354866" cy="1563336"/>
          </a:xfrm>
          <a:prstGeom prst="bentConnector2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42" idx="2"/>
          </p:cNvCxnSpPr>
          <p:nvPr/>
        </p:nvCxnSpPr>
        <p:spPr>
          <a:xfrm rot="16200000" flipH="1">
            <a:off x="4987773" y="3460392"/>
            <a:ext cx="1358333" cy="1321671"/>
          </a:xfrm>
          <a:prstGeom prst="bentConnector3">
            <a:avLst>
              <a:gd name="adj1" fmla="val 9753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51923" y="5844938"/>
            <a:ext cx="54456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 explicit about the</a:t>
            </a:r>
            <a:r>
              <a:rPr lang="en-US" dirty="0" smtClean="0"/>
              <a:t> </a:t>
            </a:r>
            <a:r>
              <a:rPr lang="en-US" dirty="0" smtClean="0"/>
              <a:t>“single” </a:t>
            </a:r>
            <a:r>
              <a:rPr lang="en-US" dirty="0" smtClean="0"/>
              <a:t>responsibility </a:t>
            </a:r>
            <a:r>
              <a:rPr lang="en-US" dirty="0" smtClean="0"/>
              <a:t>of each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6665" y="317540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 fruit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9256" y="894295"/>
            <a:ext cx="145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game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61901" y="31754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stuff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8757" y="283257"/>
            <a:ext cx="676079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This is the right level of detail to achieve in your </a:t>
            </a:r>
            <a:r>
              <a:rPr lang="en-US" dirty="0" err="1" smtClean="0">
                <a:solidFill>
                  <a:srgbClr val="FFFF00"/>
                </a:solidFill>
              </a:rPr>
              <a:t>sudoku</a:t>
            </a:r>
            <a:r>
              <a:rPr lang="en-US" dirty="0" smtClean="0">
                <a:solidFill>
                  <a:srgbClr val="FFFF00"/>
                </a:solidFill>
              </a:rPr>
              <a:t> design model.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6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random team will present </a:t>
            </a:r>
            <a:r>
              <a:rPr lang="en-US" smtClean="0"/>
              <a:t>their design.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oal stack </a:t>
            </a:r>
            <a:r>
              <a:rPr lang="en-US" sz="2200" dirty="0" smtClean="0"/>
              <a:t>(aka requirements stack)</a:t>
            </a:r>
            <a:endParaRPr lang="en-US" sz="22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094" y="3486939"/>
            <a:ext cx="2010867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Build Sudoku app</a:t>
            </a:r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205499" y="2462880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Play game use case</a:t>
            </a:r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05499" y="3337547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1</a:t>
            </a:r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05499" y="4272175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2</a:t>
            </a:r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05499" y="5190206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2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43961" y="3742665"/>
            <a:ext cx="72834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15070" y="3159714"/>
            <a:ext cx="5943304" cy="31393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Play game use case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Valid Sudoku grid appears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Player selects empty cell in Sudoku grid</a:t>
            </a:r>
          </a:p>
          <a:p>
            <a:r>
              <a:rPr lang="en-US" dirty="0" smtClean="0"/>
              <a:t>	2a</a:t>
            </a:r>
            <a:r>
              <a:rPr lang="en-US" dirty="0"/>
              <a:t>. Player selects non-empty cell: </a:t>
            </a:r>
            <a:r>
              <a:rPr lang="en-US" dirty="0" smtClean="0"/>
              <a:t> error, return to step 2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Player </a:t>
            </a:r>
            <a:r>
              <a:rPr lang="en-US" dirty="0"/>
              <a:t>selects number in [1,9</a:t>
            </a:r>
            <a:r>
              <a:rPr lang="en-US" dirty="0" smtClean="0"/>
              <a:t>]</a:t>
            </a:r>
            <a:endParaRPr lang="en-US" dirty="0"/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 smtClean="0"/>
              <a:t>Number </a:t>
            </a:r>
            <a:r>
              <a:rPr lang="en-US" dirty="0"/>
              <a:t>is consistent: number appears in cell</a:t>
            </a:r>
          </a:p>
          <a:p>
            <a:r>
              <a:rPr lang="en-US" dirty="0" smtClean="0"/>
              <a:t>	4a</a:t>
            </a:r>
            <a:r>
              <a:rPr lang="en-US" dirty="0"/>
              <a:t>. Number is inconsistent: </a:t>
            </a:r>
            <a:r>
              <a:rPr lang="en-US" dirty="0" smtClean="0"/>
              <a:t>Error message, go to step 2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Not done, still consistent moves:  go to step 2</a:t>
            </a:r>
          </a:p>
          <a:p>
            <a:r>
              <a:rPr lang="en-US" dirty="0" smtClean="0"/>
              <a:t>	5a. Not done, no consistent move:  Player loses</a:t>
            </a:r>
          </a:p>
          <a:p>
            <a:r>
              <a:rPr lang="en-US" dirty="0"/>
              <a:t> </a:t>
            </a:r>
            <a:r>
              <a:rPr lang="en-US" dirty="0" smtClean="0"/>
              <a:t>        5b. Done:  Player wins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1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oal stack </a:t>
            </a:r>
            <a:r>
              <a:rPr lang="en-US" sz="2200" dirty="0" smtClean="0"/>
              <a:t>(aka requirements stack)</a:t>
            </a:r>
            <a:endParaRPr lang="en-US" sz="22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33094" y="3486939"/>
            <a:ext cx="2010867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Build Sudoku app</a:t>
            </a:r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205499" y="2462880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Play game use case</a:t>
            </a:r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05499" y="3337547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Erase cell</a:t>
            </a:r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05499" y="4272175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2</a:t>
            </a:r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05499" y="5190206"/>
            <a:ext cx="2602589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Additional feature 2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43961" y="3742665"/>
            <a:ext cx="72834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5499" y="4363863"/>
            <a:ext cx="470334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Erase use case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Player selects non-empty cell in Sudoku grid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Player indicates cell should be erased</a:t>
            </a:r>
          </a:p>
          <a:p>
            <a:pPr lvl="0"/>
            <a:r>
              <a:rPr lang="en-US" dirty="0" smtClean="0"/>
              <a:t>	2a. Player changes mind, nothing changed</a:t>
            </a:r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 smtClean="0"/>
              <a:t>Cell is erased</a:t>
            </a:r>
          </a:p>
        </p:txBody>
      </p:sp>
    </p:spTree>
    <p:extLst>
      <p:ext uri="{BB962C8B-B14F-4D97-AF65-F5344CB8AC3E}">
        <p14:creationId xmlns:p14="http://schemas.microsoft.com/office/powerpoint/2010/main" val="402636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FFFF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2646</Words>
  <Application>Microsoft Macintosh PowerPoint</Application>
  <PresentationFormat>On-screen Show (4:3)</PresentationFormat>
  <Paragraphs>740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Document</vt:lpstr>
      <vt:lpstr>Design models</vt:lpstr>
      <vt:lpstr>Last time</vt:lpstr>
      <vt:lpstr>Goals for iteration 1</vt:lpstr>
      <vt:lpstr>Let’s have a demo</vt:lpstr>
      <vt:lpstr>Goal Stack (aka requirements stack)</vt:lpstr>
      <vt:lpstr>Goal Stack (aka requirements stack)</vt:lpstr>
      <vt:lpstr>Goal stack (aka requirements stack)</vt:lpstr>
      <vt:lpstr>Goal stack (aka requirements stack)</vt:lpstr>
      <vt:lpstr>Goal stack (aka requirements stack)</vt:lpstr>
      <vt:lpstr>Goal stack (aka requirements stack)</vt:lpstr>
      <vt:lpstr>Goal stack (aka requirements stack)</vt:lpstr>
      <vt:lpstr>PowerPoint Presentation</vt:lpstr>
      <vt:lpstr>Fruit Salad</vt:lpstr>
      <vt:lpstr>PowerPoint Presentation</vt:lpstr>
      <vt:lpstr>Core use case:  play game</vt:lpstr>
      <vt:lpstr>Core use case:  play game</vt:lpstr>
      <vt:lpstr>Core use case:  play game</vt:lpstr>
      <vt:lpstr>Core use case:  play game</vt:lpstr>
      <vt:lpstr>Unified Modeling Language</vt:lpstr>
      <vt:lpstr>PowerPoint Presentation</vt:lpstr>
      <vt:lpstr>Agile strategy</vt:lpstr>
      <vt:lpstr>Design Goals</vt:lpstr>
      <vt:lpstr>PowerPoint Presentation</vt:lpstr>
      <vt:lpstr>collegeSim domain model</vt:lpstr>
      <vt:lpstr>PowerPoint Presentation</vt:lpstr>
      <vt:lpstr>Nouns</vt:lpstr>
      <vt:lpstr>PowerPoint Presentation</vt:lpstr>
      <vt:lpstr>Nouns</vt:lpstr>
      <vt:lpstr>Nouns</vt:lpstr>
      <vt:lpstr>PowerPoint Presentation</vt:lpstr>
      <vt:lpstr>PowerPoint Presentation</vt:lpstr>
      <vt:lpstr>Many relationships are not explicit in the use cases.</vt:lpstr>
      <vt:lpstr>Augment domain diagram to “realize” use cases</vt:lpstr>
      <vt:lpstr>PowerPoint Presentation</vt:lpstr>
      <vt:lpstr>PowerPoint Presentation</vt:lpstr>
      <vt:lpstr>PowerPoint Presentation</vt:lpstr>
      <vt:lpstr>Core use case:  play game</vt:lpstr>
      <vt:lpstr>PowerPoint Presentation</vt:lpstr>
      <vt:lpstr>PowerPoint Presentation</vt:lpstr>
      <vt:lpstr>PowerPoint Presentation</vt:lpstr>
      <vt:lpstr>Core use case:  play game</vt:lpstr>
      <vt:lpstr>PowerPoint Presentation</vt:lpstr>
      <vt:lpstr>PowerPoint Presentation</vt:lpstr>
      <vt:lpstr>PowerPoint Presentation</vt:lpstr>
      <vt:lpstr>Guidelines for decisions</vt:lpstr>
      <vt:lpstr>Key design principles</vt:lpstr>
      <vt:lpstr>Key design principles</vt:lpstr>
      <vt:lpstr>PowerPoint Presentation</vt:lpstr>
      <vt:lpstr>PowerPoint Presentation</vt:lpstr>
      <vt:lpstr>PowerPoint Presentation</vt:lpstr>
      <vt:lpstr>Classic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Diagrams</vt:lpstr>
      <vt:lpstr>Your Goal stack</vt:lpstr>
      <vt:lpstr>PowerPoint Presentation</vt:lpstr>
      <vt:lpstr>Next time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Fruity Fruit</dc:title>
  <dc:creator>CIS</dc:creator>
  <cp:lastModifiedBy>CIS</cp:lastModifiedBy>
  <cp:revision>97</cp:revision>
  <dcterms:created xsi:type="dcterms:W3CDTF">2012-08-29T23:17:08Z</dcterms:created>
  <dcterms:modified xsi:type="dcterms:W3CDTF">2012-09-06T16:20:34Z</dcterms:modified>
</cp:coreProperties>
</file>