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56" r:id="rId9"/>
    <p:sldId id="264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7" r:id="rId19"/>
    <p:sldId id="276" r:id="rId20"/>
    <p:sldId id="278" r:id="rId21"/>
    <p:sldId id="279" r:id="rId22"/>
    <p:sldId id="280" r:id="rId23"/>
    <p:sldId id="281" r:id="rId24"/>
    <p:sldId id="282" r:id="rId25"/>
    <p:sldId id="284" r:id="rId26"/>
    <p:sldId id="285" r:id="rId27"/>
    <p:sldId id="283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6" r:id="rId37"/>
    <p:sldId id="298" r:id="rId38"/>
    <p:sldId id="299" r:id="rId39"/>
    <p:sldId id="301" r:id="rId40"/>
    <p:sldId id="302" r:id="rId41"/>
    <p:sldId id="303" r:id="rId42"/>
    <p:sldId id="304" r:id="rId43"/>
    <p:sldId id="300" r:id="rId44"/>
    <p:sldId id="294" r:id="rId45"/>
    <p:sldId id="308" r:id="rId46"/>
    <p:sldId id="305" r:id="rId47"/>
    <p:sldId id="307" r:id="rId48"/>
    <p:sldId id="306" r:id="rId49"/>
    <p:sldId id="309" r:id="rId50"/>
    <p:sldId id="295" r:id="rId51"/>
    <p:sldId id="310" r:id="rId52"/>
    <p:sldId id="311" r:id="rId53"/>
    <p:sldId id="312" r:id="rId54"/>
    <p:sldId id="313" r:id="rId55"/>
    <p:sldId id="314" r:id="rId56"/>
    <p:sldId id="315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E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48" autoAdjust="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6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4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5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4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9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2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0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5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6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7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3E7AA-5483-FA4A-BE49-4FEE1DEBC503}" type="datetimeFigureOut">
              <a:rPr lang="en-US" smtClean="0"/>
              <a:t>9/13/12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FC3C3-2FC0-2444-AA6E-8D2F7C212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6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3</a:t>
            </a:r>
          </a:p>
        </p:txBody>
      </p:sp>
      <p:sp>
        <p:nvSpPr>
          <p:cNvPr id="18434" name="Rectangle 9"/>
          <p:cNvSpPr>
            <a:spLocks noChangeArrowheads="1"/>
          </p:cNvSpPr>
          <p:nvPr/>
        </p:nvSpPr>
        <p:spPr bwMode="auto">
          <a:xfrm>
            <a:off x="2133600" y="47244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HW 4: Prototype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2133600" y="2895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Define prototype   </a:t>
            </a: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2133600" y="2286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Usability test</a:t>
            </a:r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2122488" y="1752600"/>
            <a:ext cx="2601912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UI prototype</a:t>
            </a:r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2122488" y="1143000"/>
            <a:ext cx="2601912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Tutorial 3: graphics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133600" y="3505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HW 4:  Usability test results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2133600" y="41148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Tutorial 4: views &amp; interaction</a:t>
            </a:r>
          </a:p>
        </p:txBody>
      </p:sp>
      <p:sp>
        <p:nvSpPr>
          <p:cNvPr id="4" name="Right Brace 3"/>
          <p:cNvSpPr/>
          <p:nvPr/>
        </p:nvSpPr>
        <p:spPr>
          <a:xfrm>
            <a:off x="5029200" y="1143000"/>
            <a:ext cx="152400" cy="11430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8444" name="TextBox 4"/>
          <p:cNvSpPr txBox="1">
            <a:spLocks noChangeArrowheads="1"/>
          </p:cNvSpPr>
          <p:nvPr/>
        </p:nvSpPr>
        <p:spPr bwMode="auto">
          <a:xfrm>
            <a:off x="5257800" y="1600200"/>
            <a:ext cx="367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3 due Thursday</a:t>
            </a:r>
          </a:p>
        </p:txBody>
      </p:sp>
      <p:sp>
        <p:nvSpPr>
          <p:cNvPr id="18445" name="TextBox 5"/>
          <p:cNvSpPr txBox="1">
            <a:spLocks noChangeArrowheads="1"/>
          </p:cNvSpPr>
          <p:nvPr/>
        </p:nvSpPr>
        <p:spPr bwMode="auto">
          <a:xfrm>
            <a:off x="5334000" y="2514600"/>
            <a:ext cx="3249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1"/>
                </a:solidFill>
              </a:rPr>
              <a:t>In-class exercise on Thursday</a:t>
            </a:r>
          </a:p>
        </p:txBody>
      </p:sp>
      <p:sp>
        <p:nvSpPr>
          <p:cNvPr id="18446" name="TextBox 6"/>
          <p:cNvSpPr txBox="1">
            <a:spLocks noChangeArrowheads="1"/>
          </p:cNvSpPr>
          <p:nvPr/>
        </p:nvSpPr>
        <p:spPr bwMode="auto">
          <a:xfrm>
            <a:off x="774750" y="272534"/>
            <a:ext cx="736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solidFill>
                  <a:srgbClr val="FFFFFF"/>
                </a:solidFill>
              </a:rPr>
              <a:t>Done</a:t>
            </a:r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Arrow Connector 8"/>
          <p:cNvCxnSpPr>
            <a:endCxn id="18439" idx="1"/>
          </p:cNvCxnSpPr>
          <p:nvPr/>
        </p:nvCxnSpPr>
        <p:spPr>
          <a:xfrm>
            <a:off x="1360488" y="838200"/>
            <a:ext cx="762000" cy="11430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ight Brace 20"/>
          <p:cNvSpPr/>
          <p:nvPr/>
        </p:nvSpPr>
        <p:spPr>
          <a:xfrm>
            <a:off x="5105400" y="3429000"/>
            <a:ext cx="76200" cy="18288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5257800" y="3657600"/>
            <a:ext cx="3505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1"/>
                </a:solidFill>
              </a:rPr>
              <a:t>Goals for iteration 4 due Tuesday (you’ll set preliminary goals today)</a:t>
            </a:r>
          </a:p>
        </p:txBody>
      </p:sp>
      <p:cxnSp>
        <p:nvCxnSpPr>
          <p:cNvPr id="14" name="Straight Arrow Connector 13"/>
          <p:cNvCxnSpPr>
            <a:endCxn id="18438" idx="1"/>
          </p:cNvCxnSpPr>
          <p:nvPr/>
        </p:nvCxnSpPr>
        <p:spPr>
          <a:xfrm>
            <a:off x="1143000" y="762000"/>
            <a:ext cx="990600" cy="1752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ight Brace 19"/>
          <p:cNvSpPr/>
          <p:nvPr/>
        </p:nvSpPr>
        <p:spPr>
          <a:xfrm>
            <a:off x="5105400" y="2362200"/>
            <a:ext cx="76200" cy="9906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360488" y="762000"/>
            <a:ext cx="773112" cy="838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49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05754" y="2053738"/>
            <a:ext cx="1361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 pad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42728" y="1222741"/>
            <a:ext cx="58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771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</a:t>
            </a:r>
            <a:r>
              <a:rPr lang="en-US" dirty="0" smtClean="0">
                <a:solidFill>
                  <a:srgbClr val="FFFFFF"/>
                </a:solidFill>
              </a:rPr>
              <a:t>cell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in number pad is highlighted</a:t>
            </a:r>
          </a:p>
        </p:txBody>
      </p:sp>
    </p:spTree>
    <p:extLst>
      <p:ext uri="{BB962C8B-B14F-4D97-AF65-F5344CB8AC3E}">
        <p14:creationId xmlns:p14="http://schemas.microsoft.com/office/powerpoint/2010/main" val="2081771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key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key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128383" y="2289727"/>
            <a:ext cx="447140" cy="1056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026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9-13 at 6.20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(i.e. </a:t>
            </a:r>
            <a:r>
              <a:rPr lang="en-US" dirty="0" smtClean="0">
                <a:solidFill>
                  <a:srgbClr val="FFFFFF"/>
                </a:solidFill>
              </a:rPr>
              <a:t>exactly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one cell is highlighted at any time)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128383" y="2289727"/>
            <a:ext cx="447140" cy="1056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572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9-13 at 6.20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 flipV="1">
            <a:off x="2128383" y="1413192"/>
            <a:ext cx="1341418" cy="30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05499" y="1592073"/>
            <a:ext cx="34385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</a:t>
            </a:r>
            <a:endParaRPr lang="en-US" dirty="0">
              <a:solidFill>
                <a:srgbClr val="FFFFF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</a:t>
            </a:r>
            <a:r>
              <a:rPr lang="en-US" dirty="0" smtClean="0">
                <a:solidFill>
                  <a:srgbClr val="FFFFFF"/>
                </a:solidFill>
              </a:rPr>
              <a:t>touches grid cell</a:t>
            </a:r>
          </a:p>
        </p:txBody>
      </p:sp>
    </p:spTree>
    <p:extLst>
      <p:ext uri="{BB962C8B-B14F-4D97-AF65-F5344CB8AC3E}">
        <p14:creationId xmlns:p14="http://schemas.microsoft.com/office/powerpoint/2010/main" val="3971735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9-13 at 6.20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05000" y="1272193"/>
            <a:ext cx="384353" cy="3884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128383" y="1413192"/>
            <a:ext cx="1341418" cy="30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05499" y="1592073"/>
            <a:ext cx="343850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</a:t>
            </a:r>
            <a:endParaRPr lang="en-US" dirty="0" smtClean="0">
              <a:solidFill>
                <a:srgbClr val="FFFFF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</a:t>
            </a:r>
            <a:r>
              <a:rPr lang="en-US" dirty="0" smtClean="0">
                <a:solidFill>
                  <a:srgbClr val="FFFFFF"/>
                </a:solidFill>
              </a:rPr>
              <a:t>touches grid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The grid cell darkens</a:t>
            </a:r>
          </a:p>
        </p:txBody>
      </p:sp>
    </p:spTree>
    <p:extLst>
      <p:ext uri="{BB962C8B-B14F-4D97-AF65-F5344CB8AC3E}">
        <p14:creationId xmlns:p14="http://schemas.microsoft.com/office/powerpoint/2010/main" val="3573577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2-09-13 at 6.27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 flipV="1">
            <a:off x="2217810" y="1413192"/>
            <a:ext cx="1341418" cy="30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05499" y="1592073"/>
            <a:ext cx="34385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</a:t>
            </a:r>
            <a:endParaRPr lang="en-US" dirty="0" smtClean="0">
              <a:solidFill>
                <a:srgbClr val="FFFFF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</a:t>
            </a:r>
            <a:r>
              <a:rPr lang="en-US" dirty="0" smtClean="0">
                <a:solidFill>
                  <a:srgbClr val="FFFFFF"/>
                </a:solidFill>
              </a:rPr>
              <a:t>touches grid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The grid cell darkens briefly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Number from highlighted number pad cell appears in grid cell</a:t>
            </a:r>
          </a:p>
        </p:txBody>
      </p:sp>
    </p:spTree>
    <p:extLst>
      <p:ext uri="{BB962C8B-B14F-4D97-AF65-F5344CB8AC3E}">
        <p14:creationId xmlns:p14="http://schemas.microsoft.com/office/powerpoint/2010/main" val="3536371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5871" y="2951601"/>
            <a:ext cx="560161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Let’s develop a domain diagram.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1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6206" y="95912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279339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280338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4537875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454786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1728329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1929147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1938054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920871" y="959124"/>
            <a:ext cx="298914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</a:t>
            </a:r>
            <a:r>
              <a:rPr lang="en-US" dirty="0" smtClean="0"/>
              <a:t>the responsibilities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553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6206" y="95912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279339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280338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4537875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454786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1728329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1929147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1938054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2641170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2636058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4941" y="528000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</p:spTree>
    <p:extLst>
      <p:ext uri="{BB962C8B-B14F-4D97-AF65-F5344CB8AC3E}">
        <p14:creationId xmlns:p14="http://schemas.microsoft.com/office/powerpoint/2010/main" val="3856395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4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34" name="Rectangle 9"/>
          <p:cNvSpPr>
            <a:spLocks noChangeArrowheads="1"/>
          </p:cNvSpPr>
          <p:nvPr/>
        </p:nvSpPr>
        <p:spPr bwMode="auto">
          <a:xfrm>
            <a:off x="2133600" y="47244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HW 4: Prototype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2133600" y="2895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Define prototype   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133600" y="3505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HW 4:  Usability test results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2133600" y="41148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Tutorial 4: views &amp; interaction</a:t>
            </a:r>
          </a:p>
        </p:txBody>
      </p:sp>
      <p:sp>
        <p:nvSpPr>
          <p:cNvPr id="18445" name="TextBox 5"/>
          <p:cNvSpPr txBox="1">
            <a:spLocks noChangeArrowheads="1"/>
          </p:cNvSpPr>
          <p:nvPr/>
        </p:nvSpPr>
        <p:spPr bwMode="auto">
          <a:xfrm>
            <a:off x="5334000" y="2853198"/>
            <a:ext cx="16087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In-class </a:t>
            </a:r>
            <a:r>
              <a:rPr lang="en-US" sz="1800" dirty="0" smtClean="0">
                <a:solidFill>
                  <a:schemeClr val="bg1"/>
                </a:solidFill>
              </a:rPr>
              <a:t>today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1" name="Right Brace 20"/>
          <p:cNvSpPr/>
          <p:nvPr/>
        </p:nvSpPr>
        <p:spPr>
          <a:xfrm>
            <a:off x="5105400" y="3429000"/>
            <a:ext cx="76200" cy="18288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5257800" y="36576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4 due </a:t>
            </a:r>
            <a:r>
              <a:rPr lang="en-US" sz="1800" dirty="0" smtClean="0">
                <a:solidFill>
                  <a:schemeClr val="bg1"/>
                </a:solidFill>
              </a:rPr>
              <a:t>Tuesday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0" name="Right Brace 19"/>
          <p:cNvSpPr/>
          <p:nvPr/>
        </p:nvSpPr>
        <p:spPr>
          <a:xfrm>
            <a:off x="5105400" y="2678131"/>
            <a:ext cx="76200" cy="9906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430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6206" y="95912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279339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280338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4537875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454786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1728329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1929147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1938054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2641170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2636058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4941" y="528000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2962" y="259673"/>
            <a:ext cx="3186615" cy="923330"/>
          </a:xfrm>
          <a:prstGeom prst="rect">
            <a:avLst/>
          </a:prstGeom>
          <a:solidFill>
            <a:srgbClr val="00009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Which responsibilities belong to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a.  Model-controller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b.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View-controller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20871" y="2468612"/>
            <a:ext cx="2234951" cy="500877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220653" y="2075064"/>
            <a:ext cx="17876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Model-controller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405983" y="5840882"/>
            <a:ext cx="4501778" cy="52322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We don’t need a model class!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14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6206" y="95912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279339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280338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4537875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4547864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1728329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1929147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1938054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4078571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3562597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2641170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2636058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4941" y="528000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15511" y="835085"/>
            <a:ext cx="1920831" cy="616245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40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re_objec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600" y="876300"/>
            <a:ext cx="61468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282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creen shot 2012-09-13 at 7.20.1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718" y="3254246"/>
            <a:ext cx="5651842" cy="3221187"/>
          </a:xfrm>
          <a:prstGeom prst="rect">
            <a:avLst/>
          </a:prstGeom>
        </p:spPr>
      </p:pic>
      <p:pic>
        <p:nvPicPr>
          <p:cNvPr id="2" name="Picture 1" descr="core_object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94" y="160425"/>
            <a:ext cx="3360117" cy="279084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75038" y="1001756"/>
            <a:ext cx="1118828" cy="518766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59950" y="3935468"/>
            <a:ext cx="1118828" cy="299742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5" idx="0"/>
          </p:cNvCxnSpPr>
          <p:nvPr/>
        </p:nvCxnSpPr>
        <p:spPr>
          <a:xfrm>
            <a:off x="1949528" y="1520522"/>
            <a:ext cx="269836" cy="2414946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38696" y="1001756"/>
            <a:ext cx="482644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Tutorial 4 covers the </a:t>
            </a:r>
            <a:r>
              <a:rPr lang="en-US" dirty="0" err="1" smtClean="0"/>
              <a:t>AppDelegate</a:t>
            </a:r>
            <a:r>
              <a:rPr lang="en-US" dirty="0" smtClean="0"/>
              <a:t> and </a:t>
            </a:r>
            <a:r>
              <a:rPr lang="en-US" dirty="0" err="1" smtClean="0"/>
              <a:t>UIWindow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30983" y="993160"/>
            <a:ext cx="1118828" cy="518766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246605" y="1565256"/>
            <a:ext cx="269836" cy="3299584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969996" y="4864840"/>
            <a:ext cx="1327932" cy="252929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4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re_objec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94" y="303533"/>
            <a:ext cx="5686558" cy="47231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33546" y="2925117"/>
            <a:ext cx="1550882" cy="670470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53103" y="5616987"/>
            <a:ext cx="524629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Tutorial 4 also covers Views and how to control them!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01653" y="2925116"/>
            <a:ext cx="1513627" cy="813577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129976" y="3738693"/>
            <a:ext cx="2271468" cy="18782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401444" y="3738693"/>
            <a:ext cx="0" cy="18782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403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3 at 7.28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87" y="0"/>
            <a:ext cx="3189633" cy="59926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9876" y="5992644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Tutorial 4: Simon Says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8186" y="2790604"/>
            <a:ext cx="3473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All views (i.e. derived from </a:t>
            </a:r>
            <a:r>
              <a:rPr lang="en-US" dirty="0" err="1" smtClean="0">
                <a:solidFill>
                  <a:srgbClr val="FFFF00"/>
                </a:solidFill>
              </a:rPr>
              <a:t>UIView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519210" y="1824626"/>
            <a:ext cx="1703378" cy="9659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1699130" y="1977026"/>
            <a:ext cx="3675858" cy="9659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851530" y="3095404"/>
            <a:ext cx="3523458" cy="645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004777" y="3247804"/>
            <a:ext cx="2522611" cy="6761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931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3 at 7.28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87" y="0"/>
            <a:ext cx="3189633" cy="59926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9876" y="5992644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Tutorial 4: Simon Says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6204" y="2333404"/>
            <a:ext cx="3751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The background  screen is also a view.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076676" y="2790604"/>
            <a:ext cx="2522611" cy="6761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5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3 at 7.28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87" y="0"/>
            <a:ext cx="3189633" cy="59926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9876" y="5992644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Tutorial 4: Simon Says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5325" y="2975270"/>
            <a:ext cx="1751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Responder chain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519210" y="1824626"/>
            <a:ext cx="1703378" cy="9659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222588" y="3649252"/>
            <a:ext cx="1180448" cy="1109087"/>
          </a:xfrm>
          <a:prstGeom prst="ellipse">
            <a:avLst/>
          </a:prstGeom>
          <a:solidFill>
            <a:srgbClr val="3FE13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53433" y="3923906"/>
            <a:ext cx="174064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Circle:</a:t>
            </a:r>
          </a:p>
          <a:p>
            <a:r>
              <a:rPr lang="en-US" dirty="0" smtClean="0"/>
              <a:t>Can you handle?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42936" y="1824626"/>
            <a:ext cx="75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Touch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98186" y="3977571"/>
            <a:ext cx="591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83111" y="5650493"/>
            <a:ext cx="22989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Fine, then we’re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164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 animBg="1"/>
      <p:bldP spid="14" grpId="0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3 at 7.28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87" y="0"/>
            <a:ext cx="3189633" cy="59926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9876" y="5992644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Tutorial 4: Simon Says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5325" y="2975270"/>
            <a:ext cx="1751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Responder chain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519210" y="1824626"/>
            <a:ext cx="1703378" cy="9659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222588" y="3649252"/>
            <a:ext cx="1180448" cy="1109087"/>
          </a:xfrm>
          <a:prstGeom prst="ellipse">
            <a:avLst/>
          </a:prstGeom>
          <a:solidFill>
            <a:srgbClr val="3FE13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53433" y="3923906"/>
            <a:ext cx="174064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Circle:</a:t>
            </a:r>
          </a:p>
          <a:p>
            <a:r>
              <a:rPr lang="en-US" dirty="0" smtClean="0"/>
              <a:t>Can you handle?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42936" y="1824626"/>
            <a:ext cx="75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Touch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98186" y="3977571"/>
            <a:ext cx="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22588" y="5169774"/>
            <a:ext cx="1055249" cy="148474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653433" y="5623312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Background screen:</a:t>
            </a:r>
          </a:p>
          <a:p>
            <a:r>
              <a:rPr lang="en-US" dirty="0" smtClean="0"/>
              <a:t>Can you handle?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80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indowlayer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1210993"/>
            <a:ext cx="7124700" cy="5067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12090" y="441431"/>
            <a:ext cx="215260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You set the ordering.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01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92138" y="1295400"/>
            <a:ext cx="2646362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Model</a:t>
            </a:r>
          </a:p>
        </p:txBody>
      </p:sp>
      <p:sp>
        <p:nvSpPr>
          <p:cNvPr id="11" name="Oval 10"/>
          <p:cNvSpPr/>
          <p:nvPr/>
        </p:nvSpPr>
        <p:spPr>
          <a:xfrm>
            <a:off x="5803900" y="1295400"/>
            <a:ext cx="2646363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View</a:t>
            </a:r>
          </a:p>
        </p:txBody>
      </p:sp>
      <p:sp>
        <p:nvSpPr>
          <p:cNvPr id="12" name="Oval 11"/>
          <p:cNvSpPr/>
          <p:nvPr/>
        </p:nvSpPr>
        <p:spPr>
          <a:xfrm>
            <a:off x="3238500" y="3687763"/>
            <a:ext cx="2646363" cy="2390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Controller</a:t>
            </a:r>
          </a:p>
        </p:txBody>
      </p:sp>
      <p:cxnSp>
        <p:nvCxnSpPr>
          <p:cNvPr id="14" name="Straight Arrow Connector 13"/>
          <p:cNvCxnSpPr>
            <a:stCxn id="12" idx="7"/>
          </p:cNvCxnSpPr>
          <p:nvPr/>
        </p:nvCxnSpPr>
        <p:spPr>
          <a:xfrm flipV="1">
            <a:off x="5497513" y="3365500"/>
            <a:ext cx="682625" cy="6715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  <a:endCxn id="10" idx="5"/>
          </p:cNvCxnSpPr>
          <p:nvPr/>
        </p:nvCxnSpPr>
        <p:spPr>
          <a:xfrm flipH="1" flipV="1">
            <a:off x="2851150" y="3336925"/>
            <a:ext cx="774700" cy="700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 rot="1980000" flipH="1">
            <a:off x="-17463" y="1590675"/>
            <a:ext cx="6926263" cy="3944938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1" name="TextBox 3"/>
          <p:cNvSpPr txBox="1">
            <a:spLocks noChangeArrowheads="1"/>
          </p:cNvSpPr>
          <p:nvPr/>
        </p:nvSpPr>
        <p:spPr bwMode="auto">
          <a:xfrm>
            <a:off x="381000" y="5257800"/>
            <a:ext cx="2135188" cy="36988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Focus on back end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51150" y="402917"/>
            <a:ext cx="417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Last time we decided this was low priority.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351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vent_pass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85" y="771292"/>
            <a:ext cx="3746500" cy="5016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54306" y="2003511"/>
            <a:ext cx="384539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Our custom views are here in the order we specify.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54306" y="3014562"/>
            <a:ext cx="384539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view is created by the IB editor.  We can’t change its behavior programmatically.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54306" y="4276049"/>
            <a:ext cx="384539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We can programmatically handle events involving our custom views. Events for elements created in IB are specified through the IB interface.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58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vent_pass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85" y="771292"/>
            <a:ext cx="3746500" cy="5016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54306" y="2003511"/>
            <a:ext cx="384539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Our custom views are here in the order we specify.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54306" y="3014562"/>
            <a:ext cx="384539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view is created by the IB editor.  We can’t change its behavior programmatically.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54306" y="4276049"/>
            <a:ext cx="384539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We can programmatically handle events involving our custom views. Events for elements created in IB are specified through the IB interface.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47139" y="3014562"/>
            <a:ext cx="3076319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We won’t use the IB editor for the tutorial or prototype so you can ignore the </a:t>
            </a:r>
            <a:r>
              <a:rPr lang="en-US" dirty="0" err="1" smtClean="0">
                <a:solidFill>
                  <a:srgbClr val="FFFF00"/>
                </a:solidFill>
              </a:rPr>
              <a:t>UIView</a:t>
            </a:r>
            <a:r>
              <a:rPr lang="en-US" dirty="0" smtClean="0">
                <a:solidFill>
                  <a:srgbClr val="FFFF00"/>
                </a:solidFill>
              </a:rPr>
              <a:t> for now.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78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304105"/>
            <a:ext cx="4539360" cy="57864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47787" y="2045615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What are our views?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806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</p:spTree>
    <p:extLst>
      <p:ext uri="{BB962C8B-B14F-4D97-AF65-F5344CB8AC3E}">
        <p14:creationId xmlns:p14="http://schemas.microsoft.com/office/powerpoint/2010/main" val="127960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" name="Rectangle 1"/>
          <p:cNvSpPr/>
          <p:nvPr/>
        </p:nvSpPr>
        <p:spPr>
          <a:xfrm>
            <a:off x="5344030" y="2110842"/>
            <a:ext cx="1718825" cy="35777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734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78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5499" y="3214147"/>
            <a:ext cx="1809284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Create the views.</a:t>
            </a:r>
          </a:p>
          <a:p>
            <a:r>
              <a:rPr lang="en-US" dirty="0" smtClean="0"/>
              <a:t>Draw views.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32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70842" y="5567480"/>
            <a:ext cx="1505328" cy="369332"/>
          </a:xfrm>
          <a:prstGeom prst="rect">
            <a:avLst/>
          </a:prstGeom>
          <a:solidFill>
            <a:srgbClr val="FFFF00"/>
          </a:solidFill>
          <a:ln w="762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1716" y="1435206"/>
            <a:ext cx="1505328" cy="380726"/>
          </a:xfrm>
          <a:prstGeom prst="rect">
            <a:avLst/>
          </a:prstGeom>
          <a:solidFill>
            <a:srgbClr val="FFFF00"/>
          </a:solidFill>
          <a:ln w="762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Display label</a:t>
            </a:r>
          </a:p>
        </p:txBody>
      </p:sp>
    </p:spTree>
    <p:extLst>
      <p:ext uri="{BB962C8B-B14F-4D97-AF65-F5344CB8AC3E}">
        <p14:creationId xmlns:p14="http://schemas.microsoft.com/office/powerpoint/2010/main" val="4248368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70842" y="5567480"/>
            <a:ext cx="1505328" cy="369332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1716" y="1435206"/>
            <a:ext cx="1505328" cy="380726"/>
          </a:xfrm>
          <a:prstGeom prst="rect">
            <a:avLst/>
          </a:prstGeom>
          <a:solidFill>
            <a:srgbClr val="FFFF00"/>
          </a:solidFill>
          <a:ln w="7620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Display label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70842" y="5997604"/>
            <a:ext cx="2167094" cy="369332"/>
          </a:xfrm>
          <a:prstGeom prst="rect">
            <a:avLst/>
          </a:prstGeom>
          <a:solidFill>
            <a:srgbClr val="FFFF00"/>
          </a:solidFill>
          <a:ln w="762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Create initial labels</a:t>
            </a:r>
          </a:p>
        </p:txBody>
      </p:sp>
    </p:spTree>
    <p:extLst>
      <p:ext uri="{BB962C8B-B14F-4D97-AF65-F5344CB8AC3E}">
        <p14:creationId xmlns:p14="http://schemas.microsoft.com/office/powerpoint/2010/main" val="3876211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5499" y="3214147"/>
            <a:ext cx="1809284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Create the views.</a:t>
            </a:r>
          </a:p>
          <a:p>
            <a:r>
              <a:rPr lang="en-US" dirty="0" smtClean="0"/>
              <a:t>Draw views.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51991" y="3860478"/>
            <a:ext cx="36128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What about formatting?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67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92138" y="1295400"/>
            <a:ext cx="2646362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Model</a:t>
            </a:r>
          </a:p>
        </p:txBody>
      </p:sp>
      <p:sp>
        <p:nvSpPr>
          <p:cNvPr id="11" name="Oval 10"/>
          <p:cNvSpPr/>
          <p:nvPr/>
        </p:nvSpPr>
        <p:spPr>
          <a:xfrm>
            <a:off x="5803900" y="1295400"/>
            <a:ext cx="2646363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View</a:t>
            </a:r>
          </a:p>
        </p:txBody>
      </p:sp>
      <p:sp>
        <p:nvSpPr>
          <p:cNvPr id="12" name="Oval 11"/>
          <p:cNvSpPr/>
          <p:nvPr/>
        </p:nvSpPr>
        <p:spPr>
          <a:xfrm>
            <a:off x="3238500" y="3687763"/>
            <a:ext cx="2646363" cy="2390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Controller</a:t>
            </a:r>
          </a:p>
        </p:txBody>
      </p:sp>
      <p:cxnSp>
        <p:nvCxnSpPr>
          <p:cNvPr id="14" name="Straight Arrow Connector 13"/>
          <p:cNvCxnSpPr>
            <a:stCxn id="12" idx="7"/>
          </p:cNvCxnSpPr>
          <p:nvPr/>
        </p:nvCxnSpPr>
        <p:spPr>
          <a:xfrm flipV="1">
            <a:off x="5497513" y="3365500"/>
            <a:ext cx="682625" cy="6715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  <a:endCxn id="10" idx="5"/>
          </p:cNvCxnSpPr>
          <p:nvPr/>
        </p:nvCxnSpPr>
        <p:spPr>
          <a:xfrm flipH="1" flipV="1">
            <a:off x="2851150" y="3336925"/>
            <a:ext cx="774700" cy="700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 rot="19620000">
            <a:off x="2339975" y="1633538"/>
            <a:ext cx="6927850" cy="3944937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7" name="TextBox 3"/>
          <p:cNvSpPr txBox="1">
            <a:spLocks noChangeArrowheads="1"/>
          </p:cNvSpPr>
          <p:nvPr/>
        </p:nvSpPr>
        <p:spPr bwMode="auto">
          <a:xfrm>
            <a:off x="6705600" y="5410200"/>
            <a:ext cx="2109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Focus on front end</a:t>
            </a:r>
          </a:p>
        </p:txBody>
      </p:sp>
    </p:spTree>
    <p:extLst>
      <p:ext uri="{BB962C8B-B14F-4D97-AF65-F5344CB8AC3E}">
        <p14:creationId xmlns:p14="http://schemas.microsoft.com/office/powerpoint/2010/main" val="741832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8160" y="2575943"/>
            <a:ext cx="3577115" cy="2218172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80300" y="2915824"/>
            <a:ext cx="3293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View has origin and width/height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07239" y="2915824"/>
            <a:ext cx="2128383" cy="137741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0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83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8160" y="2575943"/>
            <a:ext cx="3577115" cy="2218172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03995" y="977541"/>
            <a:ext cx="6263253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There are more elegant ways to do this – but this is fast and easy.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6269" y="1961953"/>
            <a:ext cx="260367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Cell has black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30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8160" y="2575943"/>
            <a:ext cx="3577115" cy="2218172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34984" y="2951600"/>
            <a:ext cx="2128383" cy="137741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0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03995" y="977541"/>
            <a:ext cx="6263253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There are more elegant ways to do this – but this is fast and easy.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6269" y="1961953"/>
            <a:ext cx="528529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Cell has black background, label has white background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6269" y="2328470"/>
            <a:ext cx="259645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Label has smaller “frame”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686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</a:t>
            </a:r>
            <a:r>
              <a:rPr lang="en-US" dirty="0" smtClean="0">
                <a:solidFill>
                  <a:srgbClr val="FFFFFF"/>
                </a:solidFill>
              </a:rPr>
              <a:t>cell </a:t>
            </a:r>
            <a:r>
              <a:rPr lang="en-US" dirty="0" smtClean="0">
                <a:solidFill>
                  <a:srgbClr val="FFFFFF"/>
                </a:solidFill>
              </a:rPr>
              <a:t>in </a:t>
            </a:r>
            <a:r>
              <a:rPr lang="en-US" dirty="0" smtClean="0">
                <a:solidFill>
                  <a:srgbClr val="FFFFFF"/>
                </a:solidFill>
              </a:rPr>
              <a:t>number pad is highlighted</a:t>
            </a:r>
          </a:p>
        </p:txBody>
      </p:sp>
    </p:spTree>
    <p:extLst>
      <p:ext uri="{BB962C8B-B14F-4D97-AF65-F5344CB8AC3E}">
        <p14:creationId xmlns:p14="http://schemas.microsoft.com/office/powerpoint/2010/main" val="2396329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70841" y="5567480"/>
            <a:ext cx="282886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  <a:p>
            <a:r>
              <a:rPr lang="en-US" dirty="0" smtClean="0"/>
              <a:t>Create initial labels</a:t>
            </a:r>
          </a:p>
          <a:p>
            <a:r>
              <a:rPr lang="en-US" dirty="0" smtClean="0"/>
              <a:t>Remember current number </a:t>
            </a:r>
            <a:r>
              <a:rPr lang="en-US" dirty="0" smtClean="0"/>
              <a:t>selection</a:t>
            </a: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232518" y="4221684"/>
            <a:ext cx="1724526" cy="639431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920870" y="6128378"/>
            <a:ext cx="2878831" cy="639431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86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8160" y="2575943"/>
            <a:ext cx="3577115" cy="2218172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34984" y="2951600"/>
            <a:ext cx="2128383" cy="137741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0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03995" y="977541"/>
            <a:ext cx="6263253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There are more elegant ways to do this – but this is fast and easy.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6270" y="1645741"/>
            <a:ext cx="64566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Cell has black background, label has white background as default but yellow when highlighted.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6269" y="2328470"/>
            <a:ext cx="259645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Label has smaller “frame”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94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9-13 at 6.10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</a:t>
            </a:r>
            <a:r>
              <a:rPr lang="en-US" dirty="0" smtClean="0">
                <a:solidFill>
                  <a:srgbClr val="FFFFFF"/>
                </a:solidFill>
              </a:rPr>
              <a:t>cell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key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128383" y="2289727"/>
            <a:ext cx="447140" cy="1056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484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9-13 at 6.20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05499" y="1592073"/>
            <a:ext cx="343850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(i.e. </a:t>
            </a:r>
            <a:r>
              <a:rPr lang="en-US" dirty="0" smtClean="0">
                <a:solidFill>
                  <a:srgbClr val="FFFFFF"/>
                </a:solidFill>
              </a:rPr>
              <a:t>exactly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one cell is highlighted at any time)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128383" y="2289727"/>
            <a:ext cx="447140" cy="1056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526643" y="4865669"/>
            <a:ext cx="33522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Current selected number changes</a:t>
            </a:r>
          </a:p>
          <a:p>
            <a:r>
              <a:rPr lang="en-US" dirty="0" smtClean="0"/>
              <a:t>Previous cell de-highlights</a:t>
            </a:r>
          </a:p>
          <a:p>
            <a:r>
              <a:rPr lang="en-US" dirty="0" smtClean="0"/>
              <a:t>New cell highlights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98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598807" y="1067528"/>
            <a:ext cx="6617662" cy="5193362"/>
            <a:chOff x="1538160" y="554543"/>
            <a:chExt cx="7025462" cy="5706347"/>
          </a:xfrm>
        </p:grpSpPr>
        <p:sp>
          <p:nvSpPr>
            <p:cNvPr id="4" name="Rectangle 3"/>
            <p:cNvSpPr/>
            <p:nvPr/>
          </p:nvSpPr>
          <p:spPr>
            <a:xfrm>
              <a:off x="1538160" y="2575943"/>
              <a:ext cx="3577115" cy="2218172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134984" y="554543"/>
              <a:ext cx="2128383" cy="137741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34752" y="1067528"/>
              <a:ext cx="2428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UILabel</a:t>
              </a:r>
              <a:r>
                <a:rPr lang="en-US" dirty="0" smtClean="0"/>
                <a:t>:</a:t>
              </a:r>
            </a:p>
            <a:p>
              <a:r>
                <a:rPr lang="en-US" dirty="0" smtClean="0"/>
                <a:t>Do you want to handle?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34752" y="3223439"/>
              <a:ext cx="2428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Cell:</a:t>
              </a:r>
            </a:p>
            <a:p>
              <a:r>
                <a:rPr lang="en-US" dirty="0" smtClean="0"/>
                <a:t>Do you want to handle?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18109" y="5891558"/>
              <a:ext cx="1595359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ViewController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34752" y="5568392"/>
              <a:ext cx="2428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ViewController</a:t>
              </a:r>
              <a:r>
                <a:rPr lang="en-US" dirty="0" smtClean="0"/>
                <a:t>:</a:t>
              </a:r>
            </a:p>
            <a:p>
              <a:r>
                <a:rPr lang="en-US" dirty="0" smtClean="0"/>
                <a:t>Do you want to handle?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0" y="2345"/>
            <a:ext cx="33522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Current selected number changes</a:t>
            </a:r>
          </a:p>
          <a:p>
            <a:r>
              <a:rPr lang="en-US" dirty="0" smtClean="0"/>
              <a:t>Previous cell de-highlights</a:t>
            </a:r>
          </a:p>
          <a:p>
            <a:r>
              <a:rPr lang="en-US" dirty="0" smtClean="0"/>
              <a:t>New cell highlights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7739" y="298323"/>
            <a:ext cx="332141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How does responder chain work?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72986" y="1067528"/>
            <a:ext cx="3255174" cy="3368818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824431" y="2708149"/>
            <a:ext cx="2633010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These could </a:t>
            </a:r>
            <a:r>
              <a:rPr lang="en-US" dirty="0" smtClean="0"/>
              <a:t>respond to event and highlight.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45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598807" y="1067528"/>
            <a:ext cx="6617662" cy="5193362"/>
            <a:chOff x="1538160" y="554543"/>
            <a:chExt cx="7025462" cy="5706347"/>
          </a:xfrm>
        </p:grpSpPr>
        <p:sp>
          <p:nvSpPr>
            <p:cNvPr id="4" name="Rectangle 3"/>
            <p:cNvSpPr/>
            <p:nvPr/>
          </p:nvSpPr>
          <p:spPr>
            <a:xfrm>
              <a:off x="1538160" y="2575943"/>
              <a:ext cx="3577115" cy="2218172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134984" y="554543"/>
              <a:ext cx="2128383" cy="137741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34752" y="1067528"/>
              <a:ext cx="2428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UILabel</a:t>
              </a:r>
              <a:r>
                <a:rPr lang="en-US" dirty="0" smtClean="0"/>
                <a:t>:</a:t>
              </a:r>
            </a:p>
            <a:p>
              <a:r>
                <a:rPr lang="en-US" dirty="0" smtClean="0"/>
                <a:t>Do you want to handle?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34752" y="3223439"/>
              <a:ext cx="2428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Cell:</a:t>
              </a:r>
            </a:p>
            <a:p>
              <a:r>
                <a:rPr lang="en-US" dirty="0" smtClean="0"/>
                <a:t>Do you want to handle?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18109" y="5891558"/>
              <a:ext cx="1595359" cy="369332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ViewController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34752" y="5568392"/>
              <a:ext cx="2428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ViewController</a:t>
              </a:r>
              <a:r>
                <a:rPr lang="en-US" dirty="0" smtClean="0"/>
                <a:t>:</a:t>
              </a:r>
            </a:p>
            <a:p>
              <a:r>
                <a:rPr lang="en-US" dirty="0" smtClean="0"/>
                <a:t>Do you want to handle?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0" y="2345"/>
            <a:ext cx="33522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Current selected number changes</a:t>
            </a:r>
          </a:p>
          <a:p>
            <a:r>
              <a:rPr lang="en-US" dirty="0" smtClean="0"/>
              <a:t>Previous cell de-highlights</a:t>
            </a:r>
          </a:p>
          <a:p>
            <a:r>
              <a:rPr lang="en-US" dirty="0" smtClean="0"/>
              <a:t>New cell highlights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7739" y="298323"/>
            <a:ext cx="332141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How does responder chain work?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72986" y="5352328"/>
            <a:ext cx="3255174" cy="1144864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665255" y="4602808"/>
            <a:ext cx="3062905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View controller can take event, update its number, tell the previous highlighted cell to de-highlight and new cell to highlight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37660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92138" y="1295400"/>
            <a:ext cx="2646362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Model</a:t>
            </a:r>
          </a:p>
        </p:txBody>
      </p:sp>
      <p:sp>
        <p:nvSpPr>
          <p:cNvPr id="11" name="Oval 10"/>
          <p:cNvSpPr/>
          <p:nvPr/>
        </p:nvSpPr>
        <p:spPr>
          <a:xfrm>
            <a:off x="5803900" y="1295400"/>
            <a:ext cx="2646363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View</a:t>
            </a:r>
          </a:p>
        </p:txBody>
      </p:sp>
      <p:sp>
        <p:nvSpPr>
          <p:cNvPr id="12" name="Oval 11"/>
          <p:cNvSpPr/>
          <p:nvPr/>
        </p:nvSpPr>
        <p:spPr>
          <a:xfrm>
            <a:off x="3238500" y="3687763"/>
            <a:ext cx="2646363" cy="2390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Controller</a:t>
            </a:r>
          </a:p>
        </p:txBody>
      </p:sp>
      <p:cxnSp>
        <p:nvCxnSpPr>
          <p:cNvPr id="14" name="Straight Arrow Connector 13"/>
          <p:cNvCxnSpPr>
            <a:stCxn id="12" idx="7"/>
          </p:cNvCxnSpPr>
          <p:nvPr/>
        </p:nvCxnSpPr>
        <p:spPr>
          <a:xfrm flipV="1">
            <a:off x="5497513" y="3365500"/>
            <a:ext cx="682625" cy="6715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  <a:endCxn id="10" idx="5"/>
          </p:cNvCxnSpPr>
          <p:nvPr/>
        </p:nvCxnSpPr>
        <p:spPr>
          <a:xfrm flipH="1" flipV="1">
            <a:off x="2851150" y="3336925"/>
            <a:ext cx="774700" cy="700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914400" y="2057400"/>
            <a:ext cx="7142163" cy="3306763"/>
          </a:xfrm>
          <a:custGeom>
            <a:avLst/>
            <a:gdLst>
              <a:gd name="connsiteX0" fmla="*/ 7142864 w 7142864"/>
              <a:gd name="connsiteY0" fmla="*/ 567011 h 4242698"/>
              <a:gd name="connsiteX1" fmla="*/ 3832203 w 7142864"/>
              <a:gd name="connsiteY1" fmla="*/ 4241244 h 4242698"/>
              <a:gd name="connsiteX2" fmla="*/ 680272 w 7142864"/>
              <a:gd name="connsiteY2" fmla="*/ 997940 h 4242698"/>
              <a:gd name="connsiteX3" fmla="*/ 0 w 7142864"/>
              <a:gd name="connsiteY3" fmla="*/ 0 h 4242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42864" h="4242698">
                <a:moveTo>
                  <a:pt x="7142864" y="567011"/>
                </a:moveTo>
                <a:cubicBezTo>
                  <a:pt x="6026082" y="2368217"/>
                  <a:pt x="4909301" y="4169423"/>
                  <a:pt x="3832203" y="4241244"/>
                </a:cubicBezTo>
                <a:cubicBezTo>
                  <a:pt x="2755105" y="4313065"/>
                  <a:pt x="1318972" y="1704814"/>
                  <a:pt x="680272" y="997940"/>
                </a:cubicBezTo>
                <a:cubicBezTo>
                  <a:pt x="41571" y="291066"/>
                  <a:pt x="0" y="0"/>
                  <a:pt x="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5" name="TextBox 4"/>
          <p:cNvSpPr txBox="1">
            <a:spLocks noChangeArrowheads="1"/>
          </p:cNvSpPr>
          <p:nvPr/>
        </p:nvSpPr>
        <p:spPr bwMode="auto">
          <a:xfrm>
            <a:off x="6248400" y="5943600"/>
            <a:ext cx="2417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Focus on functionality</a:t>
            </a:r>
          </a:p>
        </p:txBody>
      </p:sp>
    </p:spTree>
    <p:extLst>
      <p:ext uri="{BB962C8B-B14F-4D97-AF65-F5344CB8AC3E}">
        <p14:creationId xmlns:p14="http://schemas.microsoft.com/office/powerpoint/2010/main" val="2819897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70841" y="5567480"/>
            <a:ext cx="317315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  <a:p>
            <a:r>
              <a:rPr lang="en-US" dirty="0" smtClean="0"/>
              <a:t>Remember current number </a:t>
            </a:r>
          </a:p>
          <a:p>
            <a:r>
              <a:rPr lang="en-US" dirty="0" smtClean="0"/>
              <a:t>selection &amp; controls highlights</a:t>
            </a:r>
          </a:p>
          <a:p>
            <a:r>
              <a:rPr lang="en-US" dirty="0" smtClean="0"/>
              <a:t>Recognizes touch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20872" y="5956867"/>
            <a:ext cx="3223128" cy="810942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84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9-13 at 6.20.3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05000" y="1272193"/>
            <a:ext cx="384353" cy="3884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128383" y="1413192"/>
            <a:ext cx="1341418" cy="30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05499" y="1592073"/>
            <a:ext cx="34385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(i.e. only one cell is highlighted at any time)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grid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The grid cell darkens briefly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88409" y="5444427"/>
            <a:ext cx="192368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BONUS PROBLEM!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45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2-09-13 at 6.27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 flipV="1">
            <a:off x="2217810" y="1413192"/>
            <a:ext cx="1341418" cy="30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05499" y="1592073"/>
            <a:ext cx="34385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(i.e. only one cell is highlighted at any time)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grid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The grid cell darkens briefly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Number from highlighted number pad cell appears in grid cell</a:t>
            </a:r>
          </a:p>
        </p:txBody>
      </p:sp>
    </p:spTree>
    <p:extLst>
      <p:ext uri="{BB962C8B-B14F-4D97-AF65-F5344CB8AC3E}">
        <p14:creationId xmlns:p14="http://schemas.microsoft.com/office/powerpoint/2010/main" val="1217208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Remember number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098977" y="3569678"/>
            <a:ext cx="3087452" cy="486659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970841" y="5567480"/>
            <a:ext cx="317315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  <a:p>
            <a:r>
              <a:rPr lang="en-US" dirty="0" smtClean="0"/>
              <a:t>Remember current number </a:t>
            </a:r>
          </a:p>
          <a:p>
            <a:r>
              <a:rPr lang="en-US" dirty="0" smtClean="0"/>
              <a:t>selection &amp; controls highlights</a:t>
            </a:r>
          </a:p>
          <a:p>
            <a:r>
              <a:rPr lang="en-US" dirty="0" smtClean="0"/>
              <a:t>Recognizes touch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970840" y="5850026"/>
            <a:ext cx="3173159" cy="625608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80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Update label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098977" y="3569678"/>
            <a:ext cx="3087452" cy="486659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938003" y="5368128"/>
            <a:ext cx="3173159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  <a:p>
            <a:r>
              <a:rPr lang="en-US" dirty="0" smtClean="0"/>
              <a:t>Remember current number </a:t>
            </a:r>
          </a:p>
          <a:p>
            <a:r>
              <a:rPr lang="en-US" dirty="0" smtClean="0"/>
              <a:t>selection &amp; controls </a:t>
            </a:r>
            <a:r>
              <a:rPr lang="en-US" dirty="0" smtClean="0"/>
              <a:t>highlights</a:t>
            </a:r>
          </a:p>
          <a:p>
            <a:r>
              <a:rPr lang="en-US" dirty="0" smtClean="0"/>
              <a:t>Tells grid cell to update label</a:t>
            </a:r>
            <a:endParaRPr lang="en-US" dirty="0" smtClean="0"/>
          </a:p>
          <a:p>
            <a:r>
              <a:rPr lang="en-US" dirty="0" smtClean="0"/>
              <a:t>Recognizes touch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20871" y="6083366"/>
            <a:ext cx="3087452" cy="486659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4447" y="2093653"/>
            <a:ext cx="4205124" cy="24883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View controller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Recognize touch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52846" y="2574164"/>
            <a:ext cx="2128308" cy="1166954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A touch was generated in the view V.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455" y="5043676"/>
            <a:ext cx="5480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You will learn how to handle touches in the tutorial.  But </a:t>
            </a:r>
            <a:r>
              <a:rPr lang="en-US" dirty="0" err="1" smtClean="0">
                <a:solidFill>
                  <a:srgbClr val="FFFF00"/>
                </a:solidFill>
              </a:rPr>
              <a:t>UIViews</a:t>
            </a:r>
            <a:r>
              <a:rPr lang="en-US" dirty="0" smtClean="0">
                <a:solidFill>
                  <a:srgbClr val="FFFF00"/>
                </a:solidFill>
              </a:rPr>
              <a:t> have a very convenient field called tag that holds an integer.  You might well take advantage of it!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67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28383" y="2200285"/>
            <a:ext cx="5087375" cy="1200329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Start early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Ask for help when needed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5298" y="4453061"/>
            <a:ext cx="6034149" cy="1200329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 can be available on Friday and Monday.  Send me an email to</a:t>
            </a:r>
          </a:p>
          <a:p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rrange a time.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Grutor</a:t>
            </a:r>
            <a:r>
              <a:rPr lang="en-US" dirty="0" smtClean="0">
                <a:solidFill>
                  <a:schemeClr val="bg1"/>
                </a:solidFill>
              </a:rPr>
              <a:t> office hours will be announced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07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92138" y="1295400"/>
            <a:ext cx="2646362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Model</a:t>
            </a:r>
          </a:p>
        </p:txBody>
      </p:sp>
      <p:sp>
        <p:nvSpPr>
          <p:cNvPr id="11" name="Oval 10"/>
          <p:cNvSpPr/>
          <p:nvPr/>
        </p:nvSpPr>
        <p:spPr>
          <a:xfrm>
            <a:off x="5803900" y="1295400"/>
            <a:ext cx="2646363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View</a:t>
            </a:r>
          </a:p>
        </p:txBody>
      </p:sp>
      <p:sp>
        <p:nvSpPr>
          <p:cNvPr id="12" name="Oval 11"/>
          <p:cNvSpPr/>
          <p:nvPr/>
        </p:nvSpPr>
        <p:spPr>
          <a:xfrm>
            <a:off x="3238500" y="3687763"/>
            <a:ext cx="2646363" cy="2390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Controller</a:t>
            </a:r>
          </a:p>
        </p:txBody>
      </p:sp>
      <p:cxnSp>
        <p:nvCxnSpPr>
          <p:cNvPr id="14" name="Straight Arrow Connector 13"/>
          <p:cNvCxnSpPr>
            <a:stCxn id="12" idx="7"/>
          </p:cNvCxnSpPr>
          <p:nvPr/>
        </p:nvCxnSpPr>
        <p:spPr>
          <a:xfrm flipV="1">
            <a:off x="5497513" y="3365500"/>
            <a:ext cx="682625" cy="6715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  <a:endCxn id="10" idx="5"/>
          </p:cNvCxnSpPr>
          <p:nvPr/>
        </p:nvCxnSpPr>
        <p:spPr>
          <a:xfrm flipH="1" flipV="1">
            <a:off x="2851150" y="3336925"/>
            <a:ext cx="774700" cy="700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58" name="TextBox 4"/>
          <p:cNvSpPr txBox="1">
            <a:spLocks noChangeArrowheads="1"/>
          </p:cNvSpPr>
          <p:nvPr/>
        </p:nvSpPr>
        <p:spPr bwMode="auto">
          <a:xfrm>
            <a:off x="6248400" y="5943600"/>
            <a:ext cx="2673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Do several small “proofs</a:t>
            </a:r>
          </a:p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of concept”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600" y="1676400"/>
            <a:ext cx="762000" cy="6858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29400" y="1447800"/>
            <a:ext cx="762000" cy="685800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858000" y="2895600"/>
            <a:ext cx="762000" cy="685800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43400" y="3886200"/>
            <a:ext cx="762000" cy="685800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26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92138" y="1295400"/>
            <a:ext cx="2646362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Model</a:t>
            </a:r>
          </a:p>
        </p:txBody>
      </p:sp>
      <p:sp>
        <p:nvSpPr>
          <p:cNvPr id="11" name="Oval 10"/>
          <p:cNvSpPr/>
          <p:nvPr/>
        </p:nvSpPr>
        <p:spPr>
          <a:xfrm>
            <a:off x="5803900" y="1295400"/>
            <a:ext cx="2646363" cy="23923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View</a:t>
            </a:r>
          </a:p>
        </p:txBody>
      </p:sp>
      <p:sp>
        <p:nvSpPr>
          <p:cNvPr id="12" name="Oval 11"/>
          <p:cNvSpPr/>
          <p:nvPr/>
        </p:nvSpPr>
        <p:spPr>
          <a:xfrm>
            <a:off x="3238500" y="3687763"/>
            <a:ext cx="2646363" cy="239077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Controller</a:t>
            </a:r>
          </a:p>
        </p:txBody>
      </p:sp>
      <p:cxnSp>
        <p:nvCxnSpPr>
          <p:cNvPr id="14" name="Straight Arrow Connector 13"/>
          <p:cNvCxnSpPr>
            <a:stCxn id="12" idx="7"/>
          </p:cNvCxnSpPr>
          <p:nvPr/>
        </p:nvCxnSpPr>
        <p:spPr>
          <a:xfrm flipV="1">
            <a:off x="5497513" y="3365500"/>
            <a:ext cx="682625" cy="6715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1"/>
            <a:endCxn id="10" idx="5"/>
          </p:cNvCxnSpPr>
          <p:nvPr/>
        </p:nvCxnSpPr>
        <p:spPr>
          <a:xfrm flipH="1" flipV="1">
            <a:off x="2851150" y="3336925"/>
            <a:ext cx="774700" cy="700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 rot="19620000">
            <a:off x="2339975" y="1633538"/>
            <a:ext cx="6927850" cy="3944937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7" name="TextBox 3"/>
          <p:cNvSpPr txBox="1">
            <a:spLocks noChangeArrowheads="1"/>
          </p:cNvSpPr>
          <p:nvPr/>
        </p:nvSpPr>
        <p:spPr bwMode="auto">
          <a:xfrm>
            <a:off x="6705600" y="5410200"/>
            <a:ext cx="2109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Focus on front end</a:t>
            </a:r>
          </a:p>
        </p:txBody>
      </p:sp>
      <p:sp>
        <p:nvSpPr>
          <p:cNvPr id="9" name="Freeform 8"/>
          <p:cNvSpPr/>
          <p:nvPr/>
        </p:nvSpPr>
        <p:spPr>
          <a:xfrm>
            <a:off x="914400" y="2057400"/>
            <a:ext cx="7142163" cy="3306763"/>
          </a:xfrm>
          <a:custGeom>
            <a:avLst/>
            <a:gdLst>
              <a:gd name="connsiteX0" fmla="*/ 7142864 w 7142864"/>
              <a:gd name="connsiteY0" fmla="*/ 567011 h 4242698"/>
              <a:gd name="connsiteX1" fmla="*/ 3832203 w 7142864"/>
              <a:gd name="connsiteY1" fmla="*/ 4241244 h 4242698"/>
              <a:gd name="connsiteX2" fmla="*/ 680272 w 7142864"/>
              <a:gd name="connsiteY2" fmla="*/ 997940 h 4242698"/>
              <a:gd name="connsiteX3" fmla="*/ 0 w 7142864"/>
              <a:gd name="connsiteY3" fmla="*/ 0 h 4242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42864" h="4242698">
                <a:moveTo>
                  <a:pt x="7142864" y="567011"/>
                </a:moveTo>
                <a:cubicBezTo>
                  <a:pt x="6026082" y="2368217"/>
                  <a:pt x="4909301" y="4169423"/>
                  <a:pt x="3832203" y="4241244"/>
                </a:cubicBezTo>
                <a:cubicBezTo>
                  <a:pt x="2755105" y="4313065"/>
                  <a:pt x="1318972" y="1704814"/>
                  <a:pt x="680272" y="997940"/>
                </a:cubicBezTo>
                <a:cubicBezTo>
                  <a:pt x="41571" y="291066"/>
                  <a:pt x="0" y="0"/>
                  <a:pt x="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133600" y="972343"/>
            <a:ext cx="2673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Do several small “proofs</a:t>
            </a:r>
          </a:p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of concept”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33600" y="1676400"/>
            <a:ext cx="762000" cy="6858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629400" y="1447800"/>
            <a:ext cx="762000" cy="685800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58000" y="2895600"/>
            <a:ext cx="762000" cy="685800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43400" y="3886200"/>
            <a:ext cx="762000" cy="685800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206752" y="4008554"/>
            <a:ext cx="2417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FFFF"/>
                </a:solidFill>
              </a:rPr>
              <a:t>Focus on functionality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45223" y="261522"/>
            <a:ext cx="2052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Some combination?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564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999" y="671732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Core game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2228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What is the essential functionality you all provide in your core game model?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569509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appears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selects number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selects cell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Number appears in cell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43899" y="3912657"/>
            <a:ext cx="285321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Do we know how to do this?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43899" y="4607937"/>
            <a:ext cx="3414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Sort of. (Graphics and text labels?)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58591" y="4977269"/>
            <a:ext cx="180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Sort of. (Button?)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58591" y="5371215"/>
            <a:ext cx="180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Sort of. (Button?)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58591" y="5781563"/>
            <a:ext cx="2966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Sort of. (Changing text label?)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55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udoku_Board_Fig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73" b="22673"/>
          <a:stretch>
            <a:fillRect/>
          </a:stretch>
        </p:blipFill>
        <p:spPr>
          <a:xfrm>
            <a:off x="457200" y="2046389"/>
            <a:ext cx="4606113" cy="2533185"/>
          </a:xfrm>
        </p:spPr>
      </p:pic>
      <p:sp>
        <p:nvSpPr>
          <p:cNvPr id="5" name="TextBox 4"/>
          <p:cNvSpPr txBox="1"/>
          <p:nvPr/>
        </p:nvSpPr>
        <p:spPr>
          <a:xfrm>
            <a:off x="5765425" y="2508054"/>
            <a:ext cx="2712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Do you want to drag 81 buttons onto the IB screen 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Then do you want to connect each of them to some controller code through the IB interface?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552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1743</Words>
  <Application>Microsoft Macintosh PowerPoint</Application>
  <PresentationFormat>On-screen Show (4:3)</PresentationFormat>
  <Paragraphs>486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Your Goal stack for iteration 3</vt:lpstr>
      <vt:lpstr>Your Goal stack for iteration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Core game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</dc:creator>
  <cp:lastModifiedBy>CIS</cp:lastModifiedBy>
  <cp:revision>25</cp:revision>
  <dcterms:created xsi:type="dcterms:W3CDTF">2012-09-13T11:22:52Z</dcterms:created>
  <dcterms:modified xsi:type="dcterms:W3CDTF">2012-09-13T16:41:54Z</dcterms:modified>
</cp:coreProperties>
</file>