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9" r:id="rId2"/>
    <p:sldId id="290" r:id="rId3"/>
    <p:sldId id="291" r:id="rId4"/>
    <p:sldId id="292" r:id="rId5"/>
    <p:sldId id="330" r:id="rId6"/>
    <p:sldId id="357" r:id="rId7"/>
    <p:sldId id="268" r:id="rId8"/>
    <p:sldId id="269" r:id="rId9"/>
    <p:sldId id="270" r:id="rId10"/>
    <p:sldId id="278" r:id="rId11"/>
    <p:sldId id="271" r:id="rId12"/>
    <p:sldId id="272" r:id="rId13"/>
    <p:sldId id="276" r:id="rId14"/>
    <p:sldId id="280" r:id="rId15"/>
    <p:sldId id="279" r:id="rId16"/>
    <p:sldId id="281" r:id="rId17"/>
    <p:sldId id="283" r:id="rId18"/>
    <p:sldId id="284" r:id="rId19"/>
    <p:sldId id="285" r:id="rId20"/>
    <p:sldId id="287" r:id="rId21"/>
    <p:sldId id="286" r:id="rId22"/>
    <p:sldId id="288" r:id="rId23"/>
    <p:sldId id="331" r:id="rId24"/>
    <p:sldId id="332" r:id="rId25"/>
    <p:sldId id="282" r:id="rId26"/>
    <p:sldId id="333" r:id="rId27"/>
    <p:sldId id="342" r:id="rId28"/>
    <p:sldId id="334" r:id="rId29"/>
    <p:sldId id="299" r:id="rId30"/>
    <p:sldId id="300" r:id="rId31"/>
    <p:sldId id="301" r:id="rId32"/>
    <p:sldId id="302" r:id="rId33"/>
    <p:sldId id="303" r:id="rId34"/>
    <p:sldId id="304" r:id="rId35"/>
    <p:sldId id="305" r:id="rId36"/>
    <p:sldId id="306" r:id="rId37"/>
    <p:sldId id="298" r:id="rId38"/>
    <p:sldId id="308" r:id="rId39"/>
    <p:sldId id="309" r:id="rId40"/>
    <p:sldId id="335" r:id="rId41"/>
    <p:sldId id="336" r:id="rId42"/>
    <p:sldId id="310" r:id="rId43"/>
    <p:sldId id="311" r:id="rId44"/>
    <p:sldId id="312" r:id="rId45"/>
    <p:sldId id="337" r:id="rId46"/>
    <p:sldId id="315" r:id="rId47"/>
    <p:sldId id="316" r:id="rId48"/>
    <p:sldId id="317" r:id="rId49"/>
    <p:sldId id="319" r:id="rId50"/>
    <p:sldId id="320" r:id="rId51"/>
    <p:sldId id="318" r:id="rId52"/>
    <p:sldId id="338" r:id="rId53"/>
    <p:sldId id="321" r:id="rId54"/>
    <p:sldId id="322" r:id="rId55"/>
    <p:sldId id="323" r:id="rId56"/>
    <p:sldId id="339" r:id="rId57"/>
    <p:sldId id="340" r:id="rId58"/>
    <p:sldId id="341" r:id="rId59"/>
    <p:sldId id="328" r:id="rId60"/>
    <p:sldId id="326" r:id="rId61"/>
    <p:sldId id="343" r:id="rId62"/>
    <p:sldId id="329" r:id="rId63"/>
    <p:sldId id="344" r:id="rId64"/>
    <p:sldId id="345" r:id="rId65"/>
    <p:sldId id="346" r:id="rId66"/>
    <p:sldId id="347" r:id="rId67"/>
    <p:sldId id="348" r:id="rId68"/>
    <p:sldId id="349" r:id="rId69"/>
    <p:sldId id="350" r:id="rId70"/>
    <p:sldId id="352" r:id="rId71"/>
    <p:sldId id="353" r:id="rId72"/>
    <p:sldId id="354" r:id="rId73"/>
    <p:sldId id="356" r:id="rId74"/>
    <p:sldId id="355" r:id="rId75"/>
    <p:sldId id="358" r:id="rId76"/>
    <p:sldId id="360" r:id="rId77"/>
    <p:sldId id="359" r:id="rId7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60" autoAdjust="0"/>
    <p:restoredTop sz="94660"/>
  </p:normalViewPr>
  <p:slideViewPr>
    <p:cSldViewPr>
      <p:cViewPr>
        <p:scale>
          <a:sx n="121" d="100"/>
          <a:sy n="121" d="100"/>
        </p:scale>
        <p:origin x="-8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80" Type="http://schemas.openxmlformats.org/officeDocument/2006/relationships/presProps" Target="presProps.xml"/><Relationship Id="rId81" Type="http://schemas.openxmlformats.org/officeDocument/2006/relationships/viewProps" Target="viewProps.xml"/><Relationship Id="rId82" Type="http://schemas.openxmlformats.org/officeDocument/2006/relationships/theme" Target="theme/theme1.xml"/><Relationship Id="rId83" Type="http://schemas.openxmlformats.org/officeDocument/2006/relationships/tableStyles" Target="tableStyles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slide" Target="slides/slide74.xml"/><Relationship Id="rId76" Type="http://schemas.openxmlformats.org/officeDocument/2006/relationships/slide" Target="slides/slide75.xml"/><Relationship Id="rId77" Type="http://schemas.openxmlformats.org/officeDocument/2006/relationships/slide" Target="slides/slide76.xml"/><Relationship Id="rId78" Type="http://schemas.openxmlformats.org/officeDocument/2006/relationships/slide" Target="slides/slide77.xml"/><Relationship Id="rId79" Type="http://schemas.openxmlformats.org/officeDocument/2006/relationships/printerSettings" Target="printerSettings/printerSettings1.bin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F07AC-2293-4A5F-AA74-AD442EAF08FE}" type="datetimeFigureOut">
              <a:rPr lang="en-US" smtClean="0"/>
              <a:pPr/>
              <a:t>9/18/12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1B41-A617-4B89-91EB-C3B986EB4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F07AC-2293-4A5F-AA74-AD442EAF08FE}" type="datetimeFigureOut">
              <a:rPr lang="en-US" smtClean="0"/>
              <a:pPr/>
              <a:t>9/18/12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1B41-A617-4B89-91EB-C3B986EB4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F07AC-2293-4A5F-AA74-AD442EAF08FE}" type="datetimeFigureOut">
              <a:rPr lang="en-US" smtClean="0"/>
              <a:pPr/>
              <a:t>9/18/12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1B41-A617-4B89-91EB-C3B986EB4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F07AC-2293-4A5F-AA74-AD442EAF08FE}" type="datetimeFigureOut">
              <a:rPr lang="en-US" smtClean="0"/>
              <a:pPr/>
              <a:t>9/18/12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1B41-A617-4B89-91EB-C3B986EB4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F07AC-2293-4A5F-AA74-AD442EAF08FE}" type="datetimeFigureOut">
              <a:rPr lang="en-US" smtClean="0"/>
              <a:pPr/>
              <a:t>9/18/12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1B41-A617-4B89-91EB-C3B986EB4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F07AC-2293-4A5F-AA74-AD442EAF08FE}" type="datetimeFigureOut">
              <a:rPr lang="en-US" smtClean="0"/>
              <a:pPr/>
              <a:t>9/18/12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1B41-A617-4B89-91EB-C3B986EB4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F07AC-2293-4A5F-AA74-AD442EAF08FE}" type="datetimeFigureOut">
              <a:rPr lang="en-US" smtClean="0"/>
              <a:pPr/>
              <a:t>9/18/12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1B41-A617-4B89-91EB-C3B986EB4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F07AC-2293-4A5F-AA74-AD442EAF08FE}" type="datetimeFigureOut">
              <a:rPr lang="en-US" smtClean="0"/>
              <a:pPr/>
              <a:t>9/18/12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1B41-A617-4B89-91EB-C3B986EB4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F07AC-2293-4A5F-AA74-AD442EAF08FE}" type="datetimeFigureOut">
              <a:rPr lang="en-US" smtClean="0"/>
              <a:pPr/>
              <a:t>9/18/12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1B41-A617-4B89-91EB-C3B986EB4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F07AC-2293-4A5F-AA74-AD442EAF08FE}" type="datetimeFigureOut">
              <a:rPr lang="en-US" smtClean="0"/>
              <a:pPr/>
              <a:t>9/18/12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1B41-A617-4B89-91EB-C3B986EB4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F07AC-2293-4A5F-AA74-AD442EAF08FE}" type="datetimeFigureOut">
              <a:rPr lang="en-US" smtClean="0"/>
              <a:pPr/>
              <a:t>9/18/12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1B41-A617-4B89-91EB-C3B986EB4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DF07AC-2293-4A5F-AA74-AD442EAF08FE}" type="datetimeFigureOut">
              <a:rPr lang="en-US" smtClean="0"/>
              <a:pPr/>
              <a:t>9/18/12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F91B41-A617-4B89-91EB-C3B986EB44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362200"/>
            <a:ext cx="8229600" cy="1143000"/>
          </a:xfrm>
        </p:spPr>
        <p:txBody>
          <a:bodyPr/>
          <a:lstStyle/>
          <a:p>
            <a:r>
              <a:rPr lang="en-US" dirty="0" smtClean="0"/>
              <a:t>Software quality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6064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2-09-17 at 7.28.06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457200"/>
            <a:ext cx="2514600" cy="320542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257800" y="1828800"/>
            <a:ext cx="3438501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Select number pad cell use case: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Player select number pad cell.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Previous highlighted cell de-highlights.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Selected cell highlights.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Selected cell’s number is now current number.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2209800" y="2286000"/>
            <a:ext cx="2971800" cy="3810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743200" y="2667000"/>
            <a:ext cx="2154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Player select cell “9”.</a:t>
            </a:r>
            <a:endParaRPr lang="en-US" dirty="0"/>
          </a:p>
        </p:txBody>
      </p:sp>
      <p:pic>
        <p:nvPicPr>
          <p:cNvPr id="10" name="Picture 9" descr="Screen shot 2012-09-17 at 7.58.42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505200"/>
            <a:ext cx="2510658" cy="3200400"/>
          </a:xfrm>
          <a:prstGeom prst="rect">
            <a:avLst/>
          </a:prstGeom>
        </p:spPr>
      </p:pic>
      <p:cxnSp>
        <p:nvCxnSpPr>
          <p:cNvPr id="13" name="Straight Arrow Connector 12"/>
          <p:cNvCxnSpPr/>
          <p:nvPr/>
        </p:nvCxnSpPr>
        <p:spPr>
          <a:xfrm flipH="1">
            <a:off x="2209800" y="5334000"/>
            <a:ext cx="2971800" cy="3810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276600" y="5638800"/>
            <a:ext cx="411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After selection “9” is only cell highlighted.  Current number is 9.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4950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2-09-17 at 7.28.06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457200"/>
            <a:ext cx="2514600" cy="3205424"/>
          </a:xfrm>
          <a:prstGeom prst="rect">
            <a:avLst/>
          </a:prstGeom>
        </p:spPr>
      </p:pic>
      <p:cxnSp>
        <p:nvCxnSpPr>
          <p:cNvPr id="15" name="Straight Arrow Connector 14"/>
          <p:cNvCxnSpPr/>
          <p:nvPr/>
        </p:nvCxnSpPr>
        <p:spPr>
          <a:xfrm flipH="1" flipV="1">
            <a:off x="976720" y="1489300"/>
            <a:ext cx="2362200" cy="11430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971800" y="26670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Player selects </a:t>
            </a:r>
            <a:r>
              <a:rPr lang="en-US" dirty="0" err="1" smtClean="0"/>
              <a:t>sudoku</a:t>
            </a:r>
            <a:r>
              <a:rPr lang="en-US" dirty="0" smtClean="0"/>
              <a:t> grid cell.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181600" y="533400"/>
            <a:ext cx="39624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Select </a:t>
            </a:r>
            <a:r>
              <a:rPr lang="en-US" sz="2800" dirty="0" err="1" smtClean="0"/>
              <a:t>sudoku</a:t>
            </a:r>
            <a:r>
              <a:rPr lang="en-US" sz="2800" dirty="0" smtClean="0"/>
              <a:t> grid cell use case: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Player selects </a:t>
            </a:r>
            <a:r>
              <a:rPr lang="en-US" dirty="0" err="1" smtClean="0"/>
              <a:t>sudoku</a:t>
            </a:r>
            <a:r>
              <a:rPr lang="en-US" dirty="0" smtClean="0"/>
              <a:t> grid cell. </a:t>
            </a:r>
          </a:p>
        </p:txBody>
      </p:sp>
    </p:spTree>
    <p:extLst>
      <p:ext uri="{BB962C8B-B14F-4D97-AF65-F5344CB8AC3E}">
        <p14:creationId xmlns:p14="http://schemas.microsoft.com/office/powerpoint/2010/main" val="8151409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2-09-17 at 7.28.06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457200"/>
            <a:ext cx="2514600" cy="3205424"/>
          </a:xfrm>
          <a:prstGeom prst="rect">
            <a:avLst/>
          </a:prstGeom>
        </p:spPr>
      </p:pic>
      <p:pic>
        <p:nvPicPr>
          <p:cNvPr id="2" name="Picture 1" descr="Screen shot 2012-09-17 at 7.28.38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636242"/>
            <a:ext cx="2510658" cy="3200400"/>
          </a:xfrm>
          <a:prstGeom prst="rect">
            <a:avLst/>
          </a:prstGeom>
        </p:spPr>
      </p:pic>
      <p:cxnSp>
        <p:nvCxnSpPr>
          <p:cNvPr id="13" name="Straight Arrow Connector 12"/>
          <p:cNvCxnSpPr/>
          <p:nvPr/>
        </p:nvCxnSpPr>
        <p:spPr>
          <a:xfrm flipH="1" flipV="1">
            <a:off x="990600" y="4648200"/>
            <a:ext cx="2362200" cy="11430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971800" y="2667000"/>
            <a:ext cx="1905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Player selects </a:t>
            </a:r>
            <a:r>
              <a:rPr lang="en-US" dirty="0" err="1" smtClean="0"/>
              <a:t>sudoku</a:t>
            </a:r>
            <a:r>
              <a:rPr lang="en-US" dirty="0" smtClean="0"/>
              <a:t> grid cell.</a:t>
            </a:r>
          </a:p>
          <a:p>
            <a:r>
              <a:rPr lang="en-US" dirty="0" smtClean="0"/>
              <a:t>Cell is empty and current number is consistent for cell.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181600" y="533400"/>
            <a:ext cx="39624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Select </a:t>
            </a:r>
            <a:r>
              <a:rPr lang="en-US" sz="2800" dirty="0" err="1" smtClean="0"/>
              <a:t>sudoku</a:t>
            </a:r>
            <a:r>
              <a:rPr lang="en-US" sz="2800" dirty="0" smtClean="0"/>
              <a:t> grid cell use case: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Player selects </a:t>
            </a:r>
            <a:r>
              <a:rPr lang="en-US" dirty="0" err="1" smtClean="0"/>
              <a:t>sudoku</a:t>
            </a:r>
            <a:r>
              <a:rPr lang="en-US" dirty="0" smtClean="0"/>
              <a:t> grid cell.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Cell is empty and current number is consistent for cell: current number appears in cell in black.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941928" y="1489300"/>
            <a:ext cx="2362200" cy="11430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94437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2-09-17 at 7.28.06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457200"/>
            <a:ext cx="2514600" cy="3205424"/>
          </a:xfrm>
          <a:prstGeom prst="rect">
            <a:avLst/>
          </a:prstGeom>
        </p:spPr>
      </p:pic>
      <p:cxnSp>
        <p:nvCxnSpPr>
          <p:cNvPr id="10" name="Straight Arrow Connector 9"/>
          <p:cNvCxnSpPr/>
          <p:nvPr/>
        </p:nvCxnSpPr>
        <p:spPr>
          <a:xfrm flipH="1" flipV="1">
            <a:off x="1554788" y="1211503"/>
            <a:ext cx="2362200" cy="11430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971800" y="2438400"/>
            <a:ext cx="1905000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Player selects </a:t>
            </a:r>
            <a:r>
              <a:rPr lang="en-US" dirty="0" err="1" smtClean="0"/>
              <a:t>sudoku</a:t>
            </a:r>
            <a:r>
              <a:rPr lang="en-US" dirty="0" smtClean="0"/>
              <a:t> grid cell.</a:t>
            </a:r>
          </a:p>
          <a:p>
            <a:r>
              <a:rPr lang="en-US" dirty="0" smtClean="0"/>
              <a:t>Cell is empty but current number is inconsistent for cell.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181600" y="533400"/>
            <a:ext cx="396240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Select </a:t>
            </a:r>
            <a:r>
              <a:rPr lang="en-US" sz="2800" dirty="0" err="1" smtClean="0"/>
              <a:t>sudoku</a:t>
            </a:r>
            <a:r>
              <a:rPr lang="en-US" sz="2800" dirty="0" smtClean="0"/>
              <a:t> grid cell use case: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Player selects </a:t>
            </a:r>
            <a:r>
              <a:rPr lang="en-US" dirty="0" err="1" smtClean="0"/>
              <a:t>sudoku</a:t>
            </a:r>
            <a:r>
              <a:rPr lang="en-US" dirty="0" smtClean="0"/>
              <a:t> grid cell.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Cell is empty and current number is consistent for cell: current number appears in cell in black.</a:t>
            </a:r>
          </a:p>
          <a:p>
            <a:r>
              <a:rPr lang="en-US" dirty="0" smtClean="0"/>
              <a:t>2a.  </a:t>
            </a:r>
            <a:r>
              <a:rPr lang="en-US" dirty="0"/>
              <a:t>Cell is empty and current </a:t>
            </a:r>
          </a:p>
          <a:p>
            <a:r>
              <a:rPr lang="en-US" dirty="0"/>
              <a:t>        number is inconsistent: </a:t>
            </a:r>
          </a:p>
          <a:p>
            <a:r>
              <a:rPr lang="en-US" dirty="0"/>
              <a:t>        nothing </a:t>
            </a:r>
            <a:r>
              <a:rPr lang="en-US" dirty="0" smtClean="0"/>
              <a:t>happens.</a:t>
            </a:r>
          </a:p>
        </p:txBody>
      </p:sp>
    </p:spTree>
    <p:extLst>
      <p:ext uri="{BB962C8B-B14F-4D97-AF65-F5344CB8AC3E}">
        <p14:creationId xmlns:p14="http://schemas.microsoft.com/office/powerpoint/2010/main" val="6142909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2-09-17 at 7.28.06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457200"/>
            <a:ext cx="2514600" cy="3205424"/>
          </a:xfrm>
          <a:prstGeom prst="rect">
            <a:avLst/>
          </a:prstGeom>
        </p:spPr>
      </p:pic>
      <p:cxnSp>
        <p:nvCxnSpPr>
          <p:cNvPr id="10" name="Straight Arrow Connector 9"/>
          <p:cNvCxnSpPr/>
          <p:nvPr/>
        </p:nvCxnSpPr>
        <p:spPr>
          <a:xfrm flipH="1" flipV="1">
            <a:off x="990600" y="1219200"/>
            <a:ext cx="2362200" cy="11430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971800" y="2438400"/>
            <a:ext cx="1905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Player selects </a:t>
            </a:r>
            <a:r>
              <a:rPr lang="en-US" dirty="0" err="1" smtClean="0"/>
              <a:t>sudoku</a:t>
            </a:r>
            <a:r>
              <a:rPr lang="en-US" dirty="0" smtClean="0"/>
              <a:t> grid cell. Cell contains blue number.  Nothing happens.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181600" y="533400"/>
            <a:ext cx="3962400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Select </a:t>
            </a:r>
            <a:r>
              <a:rPr lang="en-US" sz="2800" dirty="0" err="1" smtClean="0"/>
              <a:t>sudoku</a:t>
            </a:r>
            <a:r>
              <a:rPr lang="en-US" sz="2800" dirty="0" smtClean="0"/>
              <a:t> grid cell use case: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Player selects </a:t>
            </a:r>
            <a:r>
              <a:rPr lang="en-US" dirty="0" err="1" smtClean="0"/>
              <a:t>sudoku</a:t>
            </a:r>
            <a:r>
              <a:rPr lang="en-US" dirty="0" smtClean="0"/>
              <a:t> grid cell.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Cell is empty and current number is consistent for cell: current number appears in cell in black.</a:t>
            </a:r>
          </a:p>
          <a:p>
            <a:r>
              <a:rPr lang="en-US" dirty="0" smtClean="0"/>
              <a:t>2a.  </a:t>
            </a:r>
            <a:r>
              <a:rPr lang="en-US" dirty="0"/>
              <a:t>Cell is empty and current </a:t>
            </a:r>
          </a:p>
          <a:p>
            <a:r>
              <a:rPr lang="en-US" dirty="0"/>
              <a:t>        number is inconsistent: </a:t>
            </a:r>
          </a:p>
          <a:p>
            <a:r>
              <a:rPr lang="en-US" dirty="0"/>
              <a:t>        nothing </a:t>
            </a:r>
            <a:r>
              <a:rPr lang="en-US" dirty="0" smtClean="0"/>
              <a:t>happens.</a:t>
            </a:r>
          </a:p>
          <a:p>
            <a:r>
              <a:rPr lang="en-US" dirty="0" smtClean="0"/>
              <a:t>2b.  Cell contains blue number: </a:t>
            </a:r>
          </a:p>
          <a:p>
            <a:r>
              <a:rPr lang="en-US" dirty="0"/>
              <a:t> </a:t>
            </a:r>
            <a:r>
              <a:rPr lang="en-US" dirty="0" smtClean="0"/>
              <a:t>       nothing happens. </a:t>
            </a:r>
          </a:p>
        </p:txBody>
      </p:sp>
    </p:spTree>
    <p:extLst>
      <p:ext uri="{BB962C8B-B14F-4D97-AF65-F5344CB8AC3E}">
        <p14:creationId xmlns:p14="http://schemas.microsoft.com/office/powerpoint/2010/main" val="6467274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shot 2012-09-17 at 8.30.19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164" y="381000"/>
            <a:ext cx="2570436" cy="32766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181600" y="533400"/>
            <a:ext cx="3962400" cy="4278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Select </a:t>
            </a:r>
            <a:r>
              <a:rPr lang="en-US" sz="2800" dirty="0" err="1" smtClean="0"/>
              <a:t>sudoku</a:t>
            </a:r>
            <a:r>
              <a:rPr lang="en-US" sz="2800" dirty="0" smtClean="0"/>
              <a:t> grid cell use case: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Player selects </a:t>
            </a:r>
            <a:r>
              <a:rPr lang="en-US" dirty="0" err="1" smtClean="0"/>
              <a:t>sudoku</a:t>
            </a:r>
            <a:r>
              <a:rPr lang="en-US" dirty="0" smtClean="0"/>
              <a:t> grid cell.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Cell is empty and current number is consistent for cell: current number appears in cell in black.</a:t>
            </a:r>
          </a:p>
          <a:p>
            <a:r>
              <a:rPr lang="en-US" dirty="0" smtClean="0"/>
              <a:t>2a.  </a:t>
            </a:r>
            <a:r>
              <a:rPr lang="en-US" dirty="0"/>
              <a:t>Cell is empty and current </a:t>
            </a:r>
          </a:p>
          <a:p>
            <a:r>
              <a:rPr lang="en-US" dirty="0"/>
              <a:t>        number is inconsistent: </a:t>
            </a:r>
          </a:p>
          <a:p>
            <a:r>
              <a:rPr lang="en-US" dirty="0"/>
              <a:t>        nothing </a:t>
            </a:r>
            <a:r>
              <a:rPr lang="en-US" dirty="0" smtClean="0"/>
              <a:t>happens.</a:t>
            </a:r>
          </a:p>
          <a:p>
            <a:r>
              <a:rPr lang="en-US" dirty="0" smtClean="0"/>
              <a:t>2b.  Cell contains blue number: </a:t>
            </a:r>
          </a:p>
          <a:p>
            <a:r>
              <a:rPr lang="en-US" dirty="0"/>
              <a:t> </a:t>
            </a:r>
            <a:r>
              <a:rPr lang="en-US" dirty="0" smtClean="0"/>
              <a:t>       nothing happens. </a:t>
            </a:r>
          </a:p>
          <a:p>
            <a:r>
              <a:rPr lang="en-US" dirty="0" smtClean="0"/>
              <a:t>2c.  Cell contains black number and</a:t>
            </a:r>
          </a:p>
          <a:p>
            <a:r>
              <a:rPr lang="en-US" dirty="0"/>
              <a:t> </a:t>
            </a:r>
            <a:r>
              <a:rPr lang="en-US" dirty="0" smtClean="0"/>
              <a:t>       current number is inconsistent </a:t>
            </a:r>
          </a:p>
          <a:p>
            <a:r>
              <a:rPr lang="en-US" dirty="0"/>
              <a:t> </a:t>
            </a:r>
            <a:r>
              <a:rPr lang="en-US" dirty="0" smtClean="0"/>
              <a:t>       for cell: nothing happens.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990600" y="1905000"/>
            <a:ext cx="2057400" cy="9906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971800" y="1828800"/>
            <a:ext cx="1905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Player selects </a:t>
            </a:r>
            <a:r>
              <a:rPr lang="en-US" dirty="0" err="1" smtClean="0"/>
              <a:t>sudoku</a:t>
            </a:r>
            <a:r>
              <a:rPr lang="en-US" dirty="0" smtClean="0"/>
              <a:t> grid cell. Cell contains black number and current number is inconsistent for cell.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0543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2-09-17 at 8.50.21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8600"/>
            <a:ext cx="2510659" cy="32004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181600" y="533400"/>
            <a:ext cx="3962400" cy="5109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Select </a:t>
            </a:r>
            <a:r>
              <a:rPr lang="en-US" sz="2800" dirty="0" err="1" smtClean="0"/>
              <a:t>sudoku</a:t>
            </a:r>
            <a:r>
              <a:rPr lang="en-US" sz="2800" dirty="0" smtClean="0"/>
              <a:t> grid cell use case: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Player selects </a:t>
            </a:r>
            <a:r>
              <a:rPr lang="en-US" dirty="0" err="1" smtClean="0"/>
              <a:t>sudoku</a:t>
            </a:r>
            <a:r>
              <a:rPr lang="en-US" dirty="0" smtClean="0"/>
              <a:t> grid cell.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Cell is empty and current number is consistent for cell: current number appears in cell in black.</a:t>
            </a:r>
          </a:p>
          <a:p>
            <a:r>
              <a:rPr lang="en-US" dirty="0" smtClean="0"/>
              <a:t>2a.  </a:t>
            </a:r>
            <a:r>
              <a:rPr lang="en-US" dirty="0"/>
              <a:t>Cell is empty and current </a:t>
            </a:r>
          </a:p>
          <a:p>
            <a:r>
              <a:rPr lang="en-US" dirty="0"/>
              <a:t>        number is inconsistent: </a:t>
            </a:r>
          </a:p>
          <a:p>
            <a:r>
              <a:rPr lang="en-US" dirty="0"/>
              <a:t>        nothing </a:t>
            </a:r>
            <a:r>
              <a:rPr lang="en-US" dirty="0" smtClean="0"/>
              <a:t>happens.</a:t>
            </a:r>
          </a:p>
          <a:p>
            <a:r>
              <a:rPr lang="en-US" dirty="0" smtClean="0"/>
              <a:t>2b.  Cell contains blue number: </a:t>
            </a:r>
          </a:p>
          <a:p>
            <a:r>
              <a:rPr lang="en-US" dirty="0"/>
              <a:t> </a:t>
            </a:r>
            <a:r>
              <a:rPr lang="en-US" dirty="0" smtClean="0"/>
              <a:t>       nothing happens. </a:t>
            </a:r>
          </a:p>
          <a:p>
            <a:r>
              <a:rPr lang="en-US" dirty="0" smtClean="0"/>
              <a:t>2c.  Cell contains black number and</a:t>
            </a:r>
          </a:p>
          <a:p>
            <a:r>
              <a:rPr lang="en-US" dirty="0"/>
              <a:t> </a:t>
            </a:r>
            <a:r>
              <a:rPr lang="en-US" dirty="0" smtClean="0"/>
              <a:t>       current number is inconsistent </a:t>
            </a:r>
          </a:p>
          <a:p>
            <a:r>
              <a:rPr lang="en-US" dirty="0"/>
              <a:t> </a:t>
            </a:r>
            <a:r>
              <a:rPr lang="en-US" dirty="0" smtClean="0"/>
              <a:t>       for cell: nothing happens.</a:t>
            </a:r>
          </a:p>
          <a:p>
            <a:r>
              <a:rPr lang="en-US" dirty="0" smtClean="0"/>
              <a:t>2d.  Cell contains black number and </a:t>
            </a:r>
          </a:p>
          <a:p>
            <a:r>
              <a:rPr lang="en-US" dirty="0"/>
              <a:t> </a:t>
            </a:r>
            <a:r>
              <a:rPr lang="en-US" dirty="0" smtClean="0"/>
              <a:t>        current number is consistent for </a:t>
            </a:r>
          </a:p>
          <a:p>
            <a:r>
              <a:rPr lang="en-US" dirty="0"/>
              <a:t> </a:t>
            </a:r>
            <a:r>
              <a:rPr lang="en-US" dirty="0" smtClean="0"/>
              <a:t>        cell:   ???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914400" y="1676400"/>
            <a:ext cx="1981200" cy="9906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971800" y="1828800"/>
            <a:ext cx="1905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Player selects </a:t>
            </a:r>
            <a:r>
              <a:rPr lang="en-US" dirty="0" err="1" smtClean="0"/>
              <a:t>sudoku</a:t>
            </a:r>
            <a:r>
              <a:rPr lang="en-US" dirty="0" smtClean="0"/>
              <a:t> grid cell.  Cell contains black number and cell is consistent for cell.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553200" y="5562600"/>
            <a:ext cx="1340970" cy="369332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YOU DECIDE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3074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Alpha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Play game use case  (one of the following)</a:t>
            </a:r>
          </a:p>
          <a:p>
            <a:pPr lvl="1"/>
            <a:r>
              <a:rPr lang="en-US" dirty="0" smtClean="0"/>
              <a:t>Select number, select cell</a:t>
            </a:r>
          </a:p>
          <a:p>
            <a:pPr lvl="1"/>
            <a:r>
              <a:rPr lang="en-US" dirty="0" smtClean="0"/>
              <a:t>Select cell, select number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H="1" flipV="1">
            <a:off x="5029200" y="3124200"/>
            <a:ext cx="1219200" cy="12954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895600" y="4800600"/>
            <a:ext cx="55830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Similar use case:</a:t>
            </a:r>
          </a:p>
          <a:p>
            <a:r>
              <a:rPr lang="en-US" dirty="0" smtClean="0"/>
              <a:t> grid must stay consistent, original values can’t be erased.</a:t>
            </a:r>
          </a:p>
        </p:txBody>
      </p:sp>
    </p:spTree>
    <p:extLst>
      <p:ext uri="{BB962C8B-B14F-4D97-AF65-F5344CB8AC3E}">
        <p14:creationId xmlns:p14="http://schemas.microsoft.com/office/powerpoint/2010/main" val="26570469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shot 2012-09-13 at 6.27.57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516" y="0"/>
            <a:ext cx="5379983" cy="6858000"/>
          </a:xfrm>
          <a:prstGeom prst="rect">
            <a:avLst/>
          </a:prstGeom>
        </p:spPr>
      </p:pic>
      <p:cxnSp>
        <p:nvCxnSpPr>
          <p:cNvPr id="3" name="Straight Arrow Connector 2"/>
          <p:cNvCxnSpPr/>
          <p:nvPr/>
        </p:nvCxnSpPr>
        <p:spPr>
          <a:xfrm flipH="1" flipV="1">
            <a:off x="2217810" y="1413192"/>
            <a:ext cx="1341418" cy="30410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05499" y="1592073"/>
            <a:ext cx="343850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Use case: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Grid and number pad appear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0 cell in number pad is highlighted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Player touches number pad cell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That cell becomes the highlighted cell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Player touches grid cell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The grid cell darkens briefly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FFFF"/>
                </a:solidFill>
              </a:rPr>
              <a:t>Number from highlighted number pad cell appears in grid cell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600200" y="3352800"/>
            <a:ext cx="31242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Alpha play game use case is very similar to prototype use case.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51393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770672" y="5098187"/>
            <a:ext cx="6045324" cy="1502666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426206" y="1978740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Cell View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05983" y="3813008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Number Pad Cell View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18483" y="3822997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Grid Cell View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405983" y="5557491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Number Pad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418483" y="5567480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Grid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Isosceles Triangle 8"/>
          <p:cNvSpPr/>
          <p:nvPr/>
        </p:nvSpPr>
        <p:spPr>
          <a:xfrm>
            <a:off x="3934826" y="2747945"/>
            <a:ext cx="465025" cy="346736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Elbow Connector 10"/>
          <p:cNvCxnSpPr>
            <a:stCxn id="9" idx="3"/>
            <a:endCxn id="5" idx="0"/>
          </p:cNvCxnSpPr>
          <p:nvPr/>
        </p:nvCxnSpPr>
        <p:spPr>
          <a:xfrm rot="5400000">
            <a:off x="3303095" y="2948763"/>
            <a:ext cx="718327" cy="1010162"/>
          </a:xfrm>
          <a:prstGeom prst="bentConnector3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12"/>
          <p:cNvCxnSpPr>
            <a:stCxn id="9" idx="3"/>
            <a:endCxn id="6" idx="0"/>
          </p:cNvCxnSpPr>
          <p:nvPr/>
        </p:nvCxnSpPr>
        <p:spPr>
          <a:xfrm rot="16200000" flipH="1">
            <a:off x="4304350" y="2957670"/>
            <a:ext cx="728316" cy="1002338"/>
          </a:xfrm>
          <a:prstGeom prst="bentConnector3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Diamond 13"/>
          <p:cNvSpPr/>
          <p:nvPr/>
        </p:nvSpPr>
        <p:spPr>
          <a:xfrm>
            <a:off x="2951493" y="5098187"/>
            <a:ext cx="411368" cy="459304"/>
          </a:xfrm>
          <a:prstGeom prst="diamond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>
            <a:stCxn id="14" idx="0"/>
            <a:endCxn id="5" idx="2"/>
          </p:cNvCxnSpPr>
          <p:nvPr/>
        </p:nvCxnSpPr>
        <p:spPr>
          <a:xfrm flipV="1">
            <a:off x="3157177" y="4582213"/>
            <a:ext cx="0" cy="51597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Diamond 16"/>
          <p:cNvSpPr/>
          <p:nvPr/>
        </p:nvSpPr>
        <p:spPr>
          <a:xfrm>
            <a:off x="4893573" y="5098187"/>
            <a:ext cx="411368" cy="459304"/>
          </a:xfrm>
          <a:prstGeom prst="diamond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>
            <a:stCxn id="17" idx="0"/>
          </p:cNvCxnSpPr>
          <p:nvPr/>
        </p:nvCxnSpPr>
        <p:spPr>
          <a:xfrm flipV="1">
            <a:off x="5099257" y="4582213"/>
            <a:ext cx="0" cy="51597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098977" y="3660786"/>
            <a:ext cx="2909345" cy="1200329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Update label</a:t>
            </a:r>
          </a:p>
          <a:p>
            <a:r>
              <a:rPr lang="en-US" dirty="0" smtClean="0"/>
              <a:t>Display number</a:t>
            </a:r>
          </a:p>
          <a:p>
            <a:r>
              <a:rPr lang="en-US" dirty="0" smtClean="0"/>
              <a:t>Recognize touch</a:t>
            </a:r>
          </a:p>
          <a:p>
            <a:r>
              <a:rPr lang="en-US" dirty="0" smtClean="0"/>
              <a:t>Darken briefly when touched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32518" y="3655674"/>
            <a:ext cx="1724526" cy="1200329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Display number</a:t>
            </a:r>
          </a:p>
          <a:p>
            <a:r>
              <a:rPr lang="en-US" dirty="0" smtClean="0"/>
              <a:t>Recognize touch</a:t>
            </a:r>
          </a:p>
          <a:p>
            <a:r>
              <a:rPr lang="en-US" dirty="0" smtClean="0"/>
              <a:t>Highlight</a:t>
            </a:r>
          </a:p>
          <a:p>
            <a:r>
              <a:rPr lang="en-US" dirty="0" smtClean="0"/>
              <a:t>De-highlight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44030" y="1815932"/>
            <a:ext cx="1724526" cy="92333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Common:</a:t>
            </a:r>
          </a:p>
          <a:p>
            <a:r>
              <a:rPr lang="en-US" dirty="0" smtClean="0"/>
              <a:t>Display number</a:t>
            </a:r>
          </a:p>
          <a:p>
            <a:r>
              <a:rPr lang="en-US" dirty="0" smtClean="0"/>
              <a:t>Recognize touch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26206" y="440949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UIView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Isosceles Triangle 23"/>
          <p:cNvSpPr/>
          <p:nvPr/>
        </p:nvSpPr>
        <p:spPr>
          <a:xfrm>
            <a:off x="3944143" y="1185373"/>
            <a:ext cx="465025" cy="346736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Connector 2"/>
          <p:cNvCxnSpPr>
            <a:stCxn id="24" idx="3"/>
            <a:endCxn id="4" idx="0"/>
          </p:cNvCxnSpPr>
          <p:nvPr/>
        </p:nvCxnSpPr>
        <p:spPr>
          <a:xfrm>
            <a:off x="4176656" y="1532109"/>
            <a:ext cx="744" cy="44663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4" idx="0"/>
          </p:cNvCxnSpPr>
          <p:nvPr/>
        </p:nvCxnSpPr>
        <p:spPr>
          <a:xfrm flipH="1">
            <a:off x="4140884" y="1978740"/>
            <a:ext cx="3651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236714" y="262043"/>
            <a:ext cx="1826141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Recognize touch</a:t>
            </a:r>
          </a:p>
          <a:p>
            <a:r>
              <a:rPr lang="en-US" dirty="0" smtClean="0"/>
              <a:t>Background color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32292" y="1963262"/>
            <a:ext cx="1502388" cy="7692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UILabel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Diamond 26"/>
          <p:cNvSpPr/>
          <p:nvPr/>
        </p:nvSpPr>
        <p:spPr>
          <a:xfrm>
            <a:off x="3005523" y="2110809"/>
            <a:ext cx="411368" cy="459304"/>
          </a:xfrm>
          <a:prstGeom prst="diamond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>
            <a:stCxn id="27" idx="1"/>
            <a:endCxn id="26" idx="3"/>
          </p:cNvCxnSpPr>
          <p:nvPr/>
        </p:nvCxnSpPr>
        <p:spPr>
          <a:xfrm flipH="1">
            <a:off x="2434680" y="2340461"/>
            <a:ext cx="570843" cy="74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344030" y="5104465"/>
            <a:ext cx="1595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ViewController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5938003" y="5368128"/>
            <a:ext cx="3173159" cy="147732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Create views</a:t>
            </a:r>
          </a:p>
          <a:p>
            <a:r>
              <a:rPr lang="en-US" dirty="0" smtClean="0"/>
              <a:t>Remember current number </a:t>
            </a:r>
          </a:p>
          <a:p>
            <a:r>
              <a:rPr lang="en-US" dirty="0" smtClean="0"/>
              <a:t>selection &amp; controls highlights</a:t>
            </a:r>
          </a:p>
          <a:p>
            <a:r>
              <a:rPr lang="en-US" dirty="0" smtClean="0"/>
              <a:t>Tells grid cell to update label</a:t>
            </a:r>
          </a:p>
          <a:p>
            <a:r>
              <a:rPr lang="en-US" dirty="0" smtClean="0"/>
              <a:t>Recognizes touch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8600" y="106740"/>
            <a:ext cx="2514600" cy="1569660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Prototype design can be easily adapted for alpha  front end design!</a:t>
            </a:r>
          </a:p>
        </p:txBody>
      </p:sp>
    </p:spTree>
    <p:extLst>
      <p:ext uri="{BB962C8B-B14F-4D97-AF65-F5344CB8AC3E}">
        <p14:creationId xmlns:p14="http://schemas.microsoft.com/office/powerpoint/2010/main" val="8784144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do we mean by software quality?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Functionality</a:t>
            </a:r>
          </a:p>
          <a:p>
            <a:r>
              <a:rPr lang="en-US" dirty="0" smtClean="0"/>
              <a:t>Usability</a:t>
            </a:r>
          </a:p>
          <a:p>
            <a:r>
              <a:rPr lang="en-US" dirty="0" smtClean="0"/>
              <a:t>Reliability</a:t>
            </a:r>
          </a:p>
          <a:p>
            <a:r>
              <a:rPr lang="en-US" dirty="0" smtClean="0"/>
              <a:t>Performance</a:t>
            </a:r>
          </a:p>
          <a:p>
            <a:r>
              <a:rPr lang="en-US" dirty="0" smtClean="0"/>
              <a:t>Supportability</a:t>
            </a:r>
          </a:p>
        </p:txBody>
      </p:sp>
    </p:spTree>
    <p:extLst>
      <p:ext uri="{BB962C8B-B14F-4D97-AF65-F5344CB8AC3E}">
        <p14:creationId xmlns:p14="http://schemas.microsoft.com/office/powerpoint/2010/main" val="1046437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/>
          <p:cNvGrpSpPr/>
          <p:nvPr/>
        </p:nvGrpSpPr>
        <p:grpSpPr>
          <a:xfrm>
            <a:off x="398219" y="225356"/>
            <a:ext cx="8348884" cy="6125592"/>
            <a:chOff x="398219" y="225356"/>
            <a:chExt cx="8348884" cy="6125592"/>
          </a:xfrm>
        </p:grpSpPr>
        <p:sp>
          <p:nvSpPr>
            <p:cNvPr id="4" name="Rectangle 3"/>
            <p:cNvSpPr/>
            <p:nvPr/>
          </p:nvSpPr>
          <p:spPr>
            <a:xfrm>
              <a:off x="398219" y="1656935"/>
              <a:ext cx="2765478" cy="1966745"/>
            </a:xfrm>
            <a:prstGeom prst="rect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u="sng" dirty="0" smtClean="0">
                  <a:solidFill>
                    <a:schemeClr val="tx1"/>
                  </a:solidFill>
                </a:rPr>
                <a:t>Grid (model)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Solution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Cells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Check cell empty 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Check cell mutable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Check consistency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Add number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Erase number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Create grid &amp; solution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Find valid number to enter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541614" y="4601820"/>
              <a:ext cx="2191897" cy="1749128"/>
            </a:xfrm>
            <a:prstGeom prst="rect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u="sng" dirty="0" smtClean="0">
                  <a:solidFill>
                    <a:schemeClr val="tx1"/>
                  </a:solidFill>
                </a:rPr>
                <a:t>Cell (model)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Value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Row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Column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Block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Mutable</a:t>
              </a:r>
            </a:p>
            <a:p>
              <a:r>
                <a:rPr lang="en-US" sz="1000" dirty="0" err="1" smtClean="0">
                  <a:solidFill>
                    <a:schemeClr val="tx1"/>
                  </a:solidFill>
                </a:rPr>
                <a:t>ValueSet</a:t>
              </a:r>
              <a:endParaRPr lang="en-US" sz="1000" dirty="0" smtClean="0">
                <a:solidFill>
                  <a:schemeClr val="tx1"/>
                </a:solidFill>
              </a:endParaRP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Valid</a:t>
              </a:r>
            </a:p>
            <a:p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3470972" y="225356"/>
              <a:ext cx="2191897" cy="2037197"/>
            </a:xfrm>
            <a:prstGeom prst="rect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1000" dirty="0" smtClean="0">
                <a:solidFill>
                  <a:schemeClr val="tx1"/>
                </a:solidFill>
              </a:endParaRPr>
            </a:p>
            <a:p>
              <a:endParaRPr lang="en-US" sz="1000" dirty="0">
                <a:solidFill>
                  <a:schemeClr val="tx1"/>
                </a:solidFill>
              </a:endParaRPr>
            </a:p>
            <a:p>
              <a:endParaRPr lang="en-US" sz="1000" dirty="0" smtClean="0">
                <a:solidFill>
                  <a:schemeClr val="tx1"/>
                </a:solidFill>
              </a:endParaRPr>
            </a:p>
            <a:p>
              <a:r>
                <a:rPr lang="en-US" sz="1000" u="sng" dirty="0" smtClean="0">
                  <a:solidFill>
                    <a:schemeClr val="tx1"/>
                  </a:solidFill>
                </a:rPr>
                <a:t>Game controller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Grid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View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Selected number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Selected cell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Error message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Game loop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Show invalid</a:t>
              </a:r>
              <a:endParaRPr lang="en-US" sz="1000" dirty="0">
                <a:solidFill>
                  <a:schemeClr val="tx1"/>
                </a:solidFill>
              </a:endParaRPr>
            </a:p>
            <a:p>
              <a:endParaRPr lang="en-US" sz="1000" dirty="0" smtClean="0">
                <a:solidFill>
                  <a:schemeClr val="tx1"/>
                </a:solidFill>
              </a:endParaRPr>
            </a:p>
            <a:p>
              <a:endParaRPr lang="en-US" sz="1000" dirty="0">
                <a:solidFill>
                  <a:schemeClr val="tx1"/>
                </a:solidFill>
              </a:endParaRPr>
            </a:p>
            <a:p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6245455" y="1741391"/>
              <a:ext cx="2501648" cy="1882289"/>
            </a:xfrm>
            <a:prstGeom prst="rect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u="sng" dirty="0" smtClean="0">
                  <a:solidFill>
                    <a:schemeClr val="tx1"/>
                  </a:solidFill>
                </a:rPr>
                <a:t>View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Display grid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Display grid with invalid highlighted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Display number pad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Display error message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Get number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Get cell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Display/test invalid button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Display/test  hint button</a:t>
              </a:r>
              <a:endParaRPr lang="en-US" sz="1000" dirty="0">
                <a:solidFill>
                  <a:schemeClr val="tx1"/>
                </a:solidFill>
              </a:endParaRPr>
            </a:p>
            <a:p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8" name="Diamond 7"/>
            <p:cNvSpPr/>
            <p:nvPr/>
          </p:nvSpPr>
          <p:spPr>
            <a:xfrm>
              <a:off x="2890379" y="705546"/>
              <a:ext cx="601078" cy="579406"/>
            </a:xfrm>
            <a:prstGeom prst="diamond">
              <a:avLst/>
            </a:prstGeom>
            <a:solidFill>
              <a:schemeClr val="tx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cxnSp>
          <p:nvCxnSpPr>
            <p:cNvPr id="10" name="Elbow Connector 9"/>
            <p:cNvCxnSpPr>
              <a:stCxn id="8" idx="1"/>
              <a:endCxn id="4" idx="0"/>
            </p:cNvCxnSpPr>
            <p:nvPr/>
          </p:nvCxnSpPr>
          <p:spPr>
            <a:xfrm rot="10800000" flipV="1">
              <a:off x="1780959" y="995249"/>
              <a:ext cx="1109421" cy="661686"/>
            </a:xfrm>
            <a:prstGeom prst="bentConnector2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Elbow Connector 12"/>
            <p:cNvCxnSpPr>
              <a:stCxn id="17" idx="3"/>
              <a:endCxn id="7" idx="0"/>
            </p:cNvCxnSpPr>
            <p:nvPr/>
          </p:nvCxnSpPr>
          <p:spPr>
            <a:xfrm>
              <a:off x="6263947" y="995248"/>
              <a:ext cx="1232332" cy="746143"/>
            </a:xfrm>
            <a:prstGeom prst="bentConnector2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Diamond 16"/>
            <p:cNvSpPr/>
            <p:nvPr/>
          </p:nvSpPr>
          <p:spPr>
            <a:xfrm>
              <a:off x="5662869" y="705545"/>
              <a:ext cx="601078" cy="579406"/>
            </a:xfrm>
            <a:prstGeom prst="diamond">
              <a:avLst/>
            </a:prstGeom>
            <a:solidFill>
              <a:schemeClr val="tx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sp>
          <p:nvSpPr>
            <p:cNvPr id="20" name="Diamond 19"/>
            <p:cNvSpPr/>
            <p:nvPr/>
          </p:nvSpPr>
          <p:spPr>
            <a:xfrm>
              <a:off x="1480420" y="3623680"/>
              <a:ext cx="601078" cy="579406"/>
            </a:xfrm>
            <a:prstGeom prst="diamond">
              <a:avLst/>
            </a:prstGeom>
            <a:solidFill>
              <a:schemeClr val="tx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cxnSp>
          <p:nvCxnSpPr>
            <p:cNvPr id="22" name="Straight Connector 21"/>
            <p:cNvCxnSpPr>
              <a:stCxn id="20" idx="2"/>
            </p:cNvCxnSpPr>
            <p:nvPr/>
          </p:nvCxnSpPr>
          <p:spPr>
            <a:xfrm>
              <a:off x="1780959" y="4203086"/>
              <a:ext cx="0" cy="398734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3352800" y="4495800"/>
            <a:ext cx="5257800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Your initial design model (HW2) looked something like this.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290500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/>
          <p:cNvGrpSpPr/>
          <p:nvPr/>
        </p:nvGrpSpPr>
        <p:grpSpPr>
          <a:xfrm>
            <a:off x="398219" y="225356"/>
            <a:ext cx="6802681" cy="6125592"/>
            <a:chOff x="398219" y="225356"/>
            <a:chExt cx="6802681" cy="6125592"/>
          </a:xfrm>
        </p:grpSpPr>
        <p:sp>
          <p:nvSpPr>
            <p:cNvPr id="4" name="Rectangle 3"/>
            <p:cNvSpPr/>
            <p:nvPr/>
          </p:nvSpPr>
          <p:spPr>
            <a:xfrm>
              <a:off x="398219" y="1656935"/>
              <a:ext cx="2765478" cy="1966745"/>
            </a:xfrm>
            <a:prstGeom prst="rect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u="sng" dirty="0" smtClean="0">
                  <a:solidFill>
                    <a:schemeClr val="tx1"/>
                  </a:solidFill>
                </a:rPr>
                <a:t>Grid (model)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Solution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Cells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Check cell empty 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Check cell mutable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Check consistency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Add number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Erase number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Create grid &amp; solution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Find valid number to enter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541614" y="4601820"/>
              <a:ext cx="2191897" cy="1749128"/>
            </a:xfrm>
            <a:prstGeom prst="rect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u="sng" dirty="0" smtClean="0">
                  <a:solidFill>
                    <a:schemeClr val="tx1"/>
                  </a:solidFill>
                </a:rPr>
                <a:t>Cell (model)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Value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Row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Column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Block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Mutable</a:t>
              </a:r>
            </a:p>
            <a:p>
              <a:r>
                <a:rPr lang="en-US" sz="1000" dirty="0" err="1" smtClean="0">
                  <a:solidFill>
                    <a:schemeClr val="tx1"/>
                  </a:solidFill>
                </a:rPr>
                <a:t>ValueSet</a:t>
              </a:r>
              <a:endParaRPr lang="en-US" sz="1000" dirty="0" smtClean="0">
                <a:solidFill>
                  <a:schemeClr val="tx1"/>
                </a:solidFill>
              </a:endParaRP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Valid</a:t>
              </a:r>
            </a:p>
            <a:p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3470972" y="225356"/>
              <a:ext cx="2191897" cy="2037197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1000" dirty="0" smtClean="0">
                <a:solidFill>
                  <a:schemeClr val="tx1"/>
                </a:solidFill>
              </a:endParaRPr>
            </a:p>
            <a:p>
              <a:endParaRPr lang="en-US" sz="1000" dirty="0">
                <a:solidFill>
                  <a:schemeClr val="tx1"/>
                </a:solidFill>
              </a:endParaRPr>
            </a:p>
            <a:p>
              <a:endParaRPr lang="en-US" sz="1000" dirty="0" smtClean="0">
                <a:solidFill>
                  <a:schemeClr val="tx1"/>
                </a:solidFill>
              </a:endParaRPr>
            </a:p>
            <a:p>
              <a:r>
                <a:rPr lang="en-US" sz="1000" u="sng" dirty="0" smtClean="0">
                  <a:solidFill>
                    <a:schemeClr val="tx1"/>
                  </a:solidFill>
                </a:rPr>
                <a:t>Game controller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Grid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Number Pad Cell View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Grid Cell View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Selected number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Selected cell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Control highlights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Recognize touch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Game loop</a:t>
              </a:r>
              <a:endParaRPr lang="en-US" sz="1000" dirty="0">
                <a:solidFill>
                  <a:schemeClr val="tx1"/>
                </a:solidFill>
              </a:endParaRPr>
            </a:p>
            <a:p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8" name="Diamond 7"/>
            <p:cNvSpPr/>
            <p:nvPr/>
          </p:nvSpPr>
          <p:spPr>
            <a:xfrm>
              <a:off x="2890379" y="705546"/>
              <a:ext cx="601078" cy="579406"/>
            </a:xfrm>
            <a:prstGeom prst="diamond">
              <a:avLst/>
            </a:prstGeom>
            <a:solidFill>
              <a:schemeClr val="tx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cxnSp>
          <p:nvCxnSpPr>
            <p:cNvPr id="10" name="Elbow Connector 9"/>
            <p:cNvCxnSpPr>
              <a:stCxn id="8" idx="1"/>
              <a:endCxn id="4" idx="0"/>
            </p:cNvCxnSpPr>
            <p:nvPr/>
          </p:nvCxnSpPr>
          <p:spPr>
            <a:xfrm rot="10800000" flipV="1">
              <a:off x="1780959" y="995249"/>
              <a:ext cx="1109421" cy="661686"/>
            </a:xfrm>
            <a:prstGeom prst="bentConnector2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Elbow Connector 12"/>
            <p:cNvCxnSpPr>
              <a:stCxn id="17" idx="3"/>
              <a:endCxn id="16" idx="0"/>
            </p:cNvCxnSpPr>
            <p:nvPr/>
          </p:nvCxnSpPr>
          <p:spPr>
            <a:xfrm>
              <a:off x="6263947" y="995248"/>
              <a:ext cx="936953" cy="757352"/>
            </a:xfrm>
            <a:prstGeom prst="bentConnector2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Diamond 16"/>
            <p:cNvSpPr/>
            <p:nvPr/>
          </p:nvSpPr>
          <p:spPr>
            <a:xfrm>
              <a:off x="5662869" y="705545"/>
              <a:ext cx="601078" cy="579406"/>
            </a:xfrm>
            <a:prstGeom prst="diamond">
              <a:avLst/>
            </a:prstGeom>
            <a:solidFill>
              <a:schemeClr val="tx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sp>
          <p:nvSpPr>
            <p:cNvPr id="20" name="Diamond 19"/>
            <p:cNvSpPr/>
            <p:nvPr/>
          </p:nvSpPr>
          <p:spPr>
            <a:xfrm>
              <a:off x="1480420" y="3623680"/>
              <a:ext cx="601078" cy="579406"/>
            </a:xfrm>
            <a:prstGeom prst="diamond">
              <a:avLst/>
            </a:prstGeom>
            <a:solidFill>
              <a:schemeClr val="tx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cxnSp>
          <p:nvCxnSpPr>
            <p:cNvPr id="22" name="Straight Connector 21"/>
            <p:cNvCxnSpPr>
              <a:stCxn id="20" idx="2"/>
            </p:cNvCxnSpPr>
            <p:nvPr/>
          </p:nvCxnSpPr>
          <p:spPr>
            <a:xfrm>
              <a:off x="1780959" y="4203086"/>
              <a:ext cx="0" cy="398734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/>
          <p:cNvSpPr/>
          <p:nvPr/>
        </p:nvSpPr>
        <p:spPr>
          <a:xfrm>
            <a:off x="6553200" y="3124200"/>
            <a:ext cx="1295400" cy="1142999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u="sng" dirty="0" smtClean="0">
                <a:solidFill>
                  <a:schemeClr val="tx1"/>
                </a:solidFill>
              </a:rPr>
              <a:t>Grid Cell View</a:t>
            </a:r>
          </a:p>
          <a:p>
            <a:endParaRPr lang="en-US" sz="1000" u="sng" dirty="0">
              <a:solidFill>
                <a:schemeClr val="tx1"/>
              </a:solidFill>
            </a:endParaRPr>
          </a:p>
          <a:p>
            <a:r>
              <a:rPr lang="en-US" sz="1000" dirty="0" smtClean="0">
                <a:solidFill>
                  <a:schemeClr val="tx1"/>
                </a:solidFill>
              </a:rPr>
              <a:t>Label</a:t>
            </a:r>
          </a:p>
          <a:p>
            <a:r>
              <a:rPr lang="en-US" sz="1000" dirty="0" smtClean="0">
                <a:solidFill>
                  <a:schemeClr val="tx1"/>
                </a:solidFill>
              </a:rPr>
              <a:t>Update label text</a:t>
            </a:r>
          </a:p>
          <a:p>
            <a:endParaRPr lang="en-US" sz="1000" dirty="0">
              <a:solidFill>
                <a:schemeClr val="tx1"/>
              </a:solidFill>
            </a:endParaRPr>
          </a:p>
          <a:p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553200" y="1752600"/>
            <a:ext cx="1295400" cy="1142999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 smtClean="0">
              <a:solidFill>
                <a:schemeClr val="tx1"/>
              </a:solidFill>
            </a:endParaRPr>
          </a:p>
          <a:p>
            <a:endParaRPr lang="en-US" sz="1000" dirty="0">
              <a:solidFill>
                <a:schemeClr val="tx1"/>
              </a:solidFill>
            </a:endParaRPr>
          </a:p>
          <a:p>
            <a:r>
              <a:rPr lang="en-US" sz="1000" u="sng" dirty="0" smtClean="0">
                <a:solidFill>
                  <a:schemeClr val="tx1"/>
                </a:solidFill>
              </a:rPr>
              <a:t>Number Pad Cell View</a:t>
            </a:r>
          </a:p>
          <a:p>
            <a:endParaRPr lang="en-US" sz="1000" u="sng" dirty="0">
              <a:solidFill>
                <a:schemeClr val="tx1"/>
              </a:solidFill>
            </a:endParaRPr>
          </a:p>
          <a:p>
            <a:r>
              <a:rPr lang="en-US" sz="1000" dirty="0" smtClean="0">
                <a:solidFill>
                  <a:schemeClr val="tx1"/>
                </a:solidFill>
              </a:rPr>
              <a:t>Label</a:t>
            </a:r>
          </a:p>
          <a:p>
            <a:r>
              <a:rPr lang="en-US" sz="1000" dirty="0" smtClean="0">
                <a:solidFill>
                  <a:schemeClr val="tx1"/>
                </a:solidFill>
              </a:rPr>
              <a:t>Highlight</a:t>
            </a:r>
          </a:p>
          <a:p>
            <a:r>
              <a:rPr lang="en-US" sz="1000" dirty="0" smtClean="0">
                <a:solidFill>
                  <a:schemeClr val="tx1"/>
                </a:solidFill>
              </a:rPr>
              <a:t>De-highlight</a:t>
            </a:r>
          </a:p>
          <a:p>
            <a:endParaRPr lang="en-US" sz="1000" dirty="0">
              <a:solidFill>
                <a:schemeClr val="tx1"/>
              </a:solidFill>
            </a:endParaRPr>
          </a:p>
          <a:p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11" name="Elbow Connector 10"/>
          <p:cNvCxnSpPr>
            <a:stCxn id="17" idx="3"/>
            <a:endCxn id="15" idx="1"/>
          </p:cNvCxnSpPr>
          <p:nvPr/>
        </p:nvCxnSpPr>
        <p:spPr>
          <a:xfrm>
            <a:off x="6263947" y="995248"/>
            <a:ext cx="289253" cy="2700452"/>
          </a:xfrm>
          <a:prstGeom prst="bentConnector3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Diamond 20"/>
          <p:cNvSpPr/>
          <p:nvPr/>
        </p:nvSpPr>
        <p:spPr>
          <a:xfrm>
            <a:off x="7848600" y="2133600"/>
            <a:ext cx="601078" cy="579406"/>
          </a:xfrm>
          <a:prstGeom prst="diamond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23" name="Diamond 22"/>
          <p:cNvSpPr/>
          <p:nvPr/>
        </p:nvSpPr>
        <p:spPr>
          <a:xfrm>
            <a:off x="7848600" y="3429000"/>
            <a:ext cx="601078" cy="579406"/>
          </a:xfrm>
          <a:prstGeom prst="diamond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26" name="Rectangle 25"/>
          <p:cNvSpPr/>
          <p:nvPr/>
        </p:nvSpPr>
        <p:spPr>
          <a:xfrm>
            <a:off x="7696200" y="4876800"/>
            <a:ext cx="1295400" cy="1142999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u="sng" dirty="0" err="1" smtClean="0">
                <a:solidFill>
                  <a:schemeClr val="tx1"/>
                </a:solidFill>
              </a:rPr>
              <a:t>UILabel</a:t>
            </a:r>
            <a:endParaRPr lang="en-US" sz="1000" u="sng" dirty="0">
              <a:solidFill>
                <a:schemeClr val="tx1"/>
              </a:solidFill>
            </a:endParaRPr>
          </a:p>
          <a:p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18" name="Elbow Connector 17"/>
          <p:cNvCxnSpPr>
            <a:stCxn id="21" idx="3"/>
          </p:cNvCxnSpPr>
          <p:nvPr/>
        </p:nvCxnSpPr>
        <p:spPr>
          <a:xfrm>
            <a:off x="8449678" y="2423303"/>
            <a:ext cx="313322" cy="2453497"/>
          </a:xfrm>
          <a:prstGeom prst="bentConnector2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8458200" y="3733800"/>
            <a:ext cx="304800" cy="1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429000" y="4572000"/>
            <a:ext cx="3124200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view-controller is coming into shape.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953774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/>
          <p:cNvGrpSpPr/>
          <p:nvPr/>
        </p:nvGrpSpPr>
        <p:grpSpPr>
          <a:xfrm>
            <a:off x="398219" y="225356"/>
            <a:ext cx="5264650" cy="6125592"/>
            <a:chOff x="398219" y="225356"/>
            <a:chExt cx="5264650" cy="6125592"/>
          </a:xfrm>
        </p:grpSpPr>
        <p:sp>
          <p:nvSpPr>
            <p:cNvPr id="4" name="Rectangle 3"/>
            <p:cNvSpPr/>
            <p:nvPr/>
          </p:nvSpPr>
          <p:spPr>
            <a:xfrm>
              <a:off x="398219" y="1656935"/>
              <a:ext cx="2765478" cy="1966745"/>
            </a:xfrm>
            <a:prstGeom prst="rect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u="sng" dirty="0" smtClean="0">
                  <a:solidFill>
                    <a:schemeClr val="tx1"/>
                  </a:solidFill>
                </a:rPr>
                <a:t>Grid (model)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Solution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Cells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Check cell empty 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Check cell mutable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Check consistency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Add number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Erase number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Create grid &amp; solution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Find valid number to enter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541614" y="4601820"/>
              <a:ext cx="2191897" cy="1749128"/>
            </a:xfrm>
            <a:prstGeom prst="rect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u="sng" dirty="0" smtClean="0">
                  <a:solidFill>
                    <a:schemeClr val="tx1"/>
                  </a:solidFill>
                </a:rPr>
                <a:t>Cell (model)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Value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Row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Column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Block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Mutable</a:t>
              </a:r>
            </a:p>
            <a:p>
              <a:r>
                <a:rPr lang="en-US" sz="1000" dirty="0" err="1" smtClean="0">
                  <a:solidFill>
                    <a:schemeClr val="tx1"/>
                  </a:solidFill>
                </a:rPr>
                <a:t>ValueSet</a:t>
              </a:r>
              <a:endParaRPr lang="en-US" sz="1000" dirty="0" smtClean="0">
                <a:solidFill>
                  <a:schemeClr val="tx1"/>
                </a:solidFill>
              </a:endParaRP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Valid</a:t>
              </a:r>
            </a:p>
            <a:p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3470972" y="225356"/>
              <a:ext cx="2191897" cy="2037197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1000" dirty="0" smtClean="0">
                <a:solidFill>
                  <a:schemeClr val="tx1"/>
                </a:solidFill>
              </a:endParaRPr>
            </a:p>
            <a:p>
              <a:endParaRPr lang="en-US" sz="1000" dirty="0">
                <a:solidFill>
                  <a:schemeClr val="tx1"/>
                </a:solidFill>
              </a:endParaRPr>
            </a:p>
            <a:p>
              <a:endParaRPr lang="en-US" sz="1000" dirty="0" smtClean="0">
                <a:solidFill>
                  <a:schemeClr val="tx1"/>
                </a:solidFill>
              </a:endParaRPr>
            </a:p>
            <a:p>
              <a:r>
                <a:rPr lang="en-US" sz="1000" u="sng" dirty="0" smtClean="0">
                  <a:solidFill>
                    <a:schemeClr val="tx1"/>
                  </a:solidFill>
                </a:rPr>
                <a:t>Game controller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Grid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Number Pad Cell View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Grid Cell View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Selected number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Selected cell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Control highlights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Recognize touch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Game loop</a:t>
              </a:r>
              <a:endParaRPr lang="en-US" sz="1000" dirty="0">
                <a:solidFill>
                  <a:schemeClr val="tx1"/>
                </a:solidFill>
              </a:endParaRPr>
            </a:p>
            <a:p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8" name="Diamond 7"/>
            <p:cNvSpPr/>
            <p:nvPr/>
          </p:nvSpPr>
          <p:spPr>
            <a:xfrm>
              <a:off x="2890379" y="705546"/>
              <a:ext cx="601078" cy="579406"/>
            </a:xfrm>
            <a:prstGeom prst="diamond">
              <a:avLst/>
            </a:prstGeom>
            <a:solidFill>
              <a:schemeClr val="tx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cxnSp>
          <p:nvCxnSpPr>
            <p:cNvPr id="10" name="Elbow Connector 9"/>
            <p:cNvCxnSpPr>
              <a:stCxn id="8" idx="1"/>
              <a:endCxn id="4" idx="0"/>
            </p:cNvCxnSpPr>
            <p:nvPr/>
          </p:nvCxnSpPr>
          <p:spPr>
            <a:xfrm rot="10800000" flipV="1">
              <a:off x="1780959" y="995249"/>
              <a:ext cx="1109421" cy="661686"/>
            </a:xfrm>
            <a:prstGeom prst="bentConnector2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Diamond 19"/>
            <p:cNvSpPr/>
            <p:nvPr/>
          </p:nvSpPr>
          <p:spPr>
            <a:xfrm>
              <a:off x="1480420" y="3623680"/>
              <a:ext cx="601078" cy="579406"/>
            </a:xfrm>
            <a:prstGeom prst="diamond">
              <a:avLst/>
            </a:prstGeom>
            <a:solidFill>
              <a:schemeClr val="tx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cxnSp>
          <p:nvCxnSpPr>
            <p:cNvPr id="22" name="Straight Connector 21"/>
            <p:cNvCxnSpPr>
              <a:stCxn id="20" idx="2"/>
            </p:cNvCxnSpPr>
            <p:nvPr/>
          </p:nvCxnSpPr>
          <p:spPr>
            <a:xfrm>
              <a:off x="1780959" y="4203086"/>
              <a:ext cx="0" cy="398734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4953000" y="2895600"/>
            <a:ext cx="3124200" cy="120032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Now we need to focus on the model/controller interaction.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797398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6154738" y="254000"/>
            <a:ext cx="2851150" cy="695325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dirty="0">
                <a:solidFill>
                  <a:schemeClr val="bg1"/>
                </a:solidFill>
                <a:latin typeface="Arial" charset="0"/>
              </a:rPr>
              <a:t>Your Goal stack</a:t>
            </a:r>
            <a:br>
              <a:rPr lang="en-US" sz="2800" dirty="0">
                <a:solidFill>
                  <a:schemeClr val="bg1"/>
                </a:solidFill>
                <a:latin typeface="Arial" charset="0"/>
              </a:rPr>
            </a:br>
            <a:r>
              <a:rPr lang="en-US" sz="2800" dirty="0">
                <a:solidFill>
                  <a:schemeClr val="bg1"/>
                </a:solidFill>
                <a:latin typeface="Arial" charset="0"/>
              </a:rPr>
              <a:t>for iteration </a:t>
            </a:r>
            <a:r>
              <a:rPr lang="en-US" sz="2800" dirty="0" smtClean="0">
                <a:solidFill>
                  <a:schemeClr val="bg1"/>
                </a:solidFill>
                <a:latin typeface="Arial" charset="0"/>
              </a:rPr>
              <a:t>4</a:t>
            </a:r>
            <a:endParaRPr lang="en-US" sz="28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8434" name="Rectangle 9"/>
          <p:cNvSpPr>
            <a:spLocks noChangeArrowheads="1"/>
          </p:cNvSpPr>
          <p:nvPr/>
        </p:nvSpPr>
        <p:spPr bwMode="auto">
          <a:xfrm>
            <a:off x="2133600" y="472440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/>
              <a:t>HW 4: Prototype</a:t>
            </a:r>
          </a:p>
        </p:txBody>
      </p:sp>
      <p:sp>
        <p:nvSpPr>
          <p:cNvPr id="18435" name="Rectangle 9"/>
          <p:cNvSpPr>
            <a:spLocks noChangeArrowheads="1"/>
          </p:cNvSpPr>
          <p:nvPr/>
        </p:nvSpPr>
        <p:spPr bwMode="auto">
          <a:xfrm>
            <a:off x="2133600" y="533400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/>
              <a:t>Alpha</a:t>
            </a:r>
          </a:p>
        </p:txBody>
      </p:sp>
      <p:sp>
        <p:nvSpPr>
          <p:cNvPr id="18436" name="Rectangle 9"/>
          <p:cNvSpPr>
            <a:spLocks noChangeArrowheads="1"/>
          </p:cNvSpPr>
          <p:nvPr/>
        </p:nvSpPr>
        <p:spPr bwMode="auto">
          <a:xfrm>
            <a:off x="2133600" y="594360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/>
              <a:t>Beta</a:t>
            </a:r>
          </a:p>
        </p:txBody>
      </p:sp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2133600" y="350520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/>
              <a:t>HW 4:  Usability test results</a:t>
            </a:r>
          </a:p>
        </p:txBody>
      </p:sp>
      <p:sp>
        <p:nvSpPr>
          <p:cNvPr id="18442" name="Rectangle 9"/>
          <p:cNvSpPr>
            <a:spLocks noChangeArrowheads="1"/>
          </p:cNvSpPr>
          <p:nvPr/>
        </p:nvSpPr>
        <p:spPr bwMode="auto">
          <a:xfrm>
            <a:off x="2133600" y="411480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/>
              <a:t>Tutorial 4: views &amp; interaction</a:t>
            </a:r>
          </a:p>
        </p:txBody>
      </p:sp>
      <p:sp>
        <p:nvSpPr>
          <p:cNvPr id="21" name="Right Brace 20"/>
          <p:cNvSpPr/>
          <p:nvPr/>
        </p:nvSpPr>
        <p:spPr>
          <a:xfrm>
            <a:off x="5105400" y="3429000"/>
            <a:ext cx="76200" cy="1828800"/>
          </a:xfrm>
          <a:prstGeom prst="rightBrace">
            <a:avLst/>
          </a:prstGeom>
          <a:ln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18449" name="TextBox 24"/>
          <p:cNvSpPr txBox="1">
            <a:spLocks noChangeArrowheads="1"/>
          </p:cNvSpPr>
          <p:nvPr/>
        </p:nvSpPr>
        <p:spPr bwMode="auto">
          <a:xfrm>
            <a:off x="5257800" y="3733800"/>
            <a:ext cx="3505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bg1"/>
                </a:solidFill>
              </a:rPr>
              <a:t>Goals for iteration 4 due </a:t>
            </a:r>
            <a:r>
              <a:rPr lang="en-US" sz="1800" dirty="0" smtClean="0">
                <a:solidFill>
                  <a:schemeClr val="bg1"/>
                </a:solidFill>
              </a:rPr>
              <a:t>Tuesday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3400" y="2971800"/>
            <a:ext cx="7597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Done!</a:t>
            </a:r>
            <a:endParaRPr lang="en-US" dirty="0"/>
          </a:p>
        </p:txBody>
      </p:sp>
      <p:cxnSp>
        <p:nvCxnSpPr>
          <p:cNvPr id="4" name="Straight Arrow Connector 3"/>
          <p:cNvCxnSpPr>
            <a:endCxn id="18441" idx="1"/>
          </p:cNvCxnSpPr>
          <p:nvPr/>
        </p:nvCxnSpPr>
        <p:spPr>
          <a:xfrm>
            <a:off x="1371600" y="3352800"/>
            <a:ext cx="762000" cy="381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>
            <a:endCxn id="18442" idx="1"/>
          </p:cNvCxnSpPr>
          <p:nvPr/>
        </p:nvCxnSpPr>
        <p:spPr>
          <a:xfrm>
            <a:off x="1295400" y="3352800"/>
            <a:ext cx="838200" cy="9906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295400" y="3352800"/>
            <a:ext cx="685800" cy="16002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97978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6154738" y="254000"/>
            <a:ext cx="2851150" cy="695325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dirty="0">
                <a:solidFill>
                  <a:schemeClr val="bg1"/>
                </a:solidFill>
                <a:latin typeface="Arial" charset="0"/>
              </a:rPr>
              <a:t>Your Goal stack</a:t>
            </a:r>
            <a:br>
              <a:rPr lang="en-US" sz="2800" dirty="0">
                <a:solidFill>
                  <a:schemeClr val="bg1"/>
                </a:solidFill>
                <a:latin typeface="Arial" charset="0"/>
              </a:rPr>
            </a:br>
            <a:r>
              <a:rPr lang="en-US" sz="2800" dirty="0">
                <a:solidFill>
                  <a:schemeClr val="bg1"/>
                </a:solidFill>
                <a:latin typeface="Arial" charset="0"/>
              </a:rPr>
              <a:t>for iteration 5</a:t>
            </a:r>
          </a:p>
        </p:txBody>
      </p:sp>
      <p:sp>
        <p:nvSpPr>
          <p:cNvPr id="18435" name="Rectangle 9"/>
          <p:cNvSpPr>
            <a:spLocks noChangeArrowheads="1"/>
          </p:cNvSpPr>
          <p:nvPr/>
        </p:nvSpPr>
        <p:spPr bwMode="auto">
          <a:xfrm>
            <a:off x="2133600" y="533400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/>
              <a:t>Alpha</a:t>
            </a:r>
          </a:p>
        </p:txBody>
      </p:sp>
      <p:sp>
        <p:nvSpPr>
          <p:cNvPr id="18436" name="Rectangle 9"/>
          <p:cNvSpPr>
            <a:spLocks noChangeArrowheads="1"/>
          </p:cNvSpPr>
          <p:nvPr/>
        </p:nvSpPr>
        <p:spPr bwMode="auto">
          <a:xfrm>
            <a:off x="2133600" y="594360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/>
              <a:t>Beta</a:t>
            </a:r>
          </a:p>
        </p:txBody>
      </p:sp>
      <p:sp>
        <p:nvSpPr>
          <p:cNvPr id="18449" name="TextBox 24"/>
          <p:cNvSpPr txBox="1">
            <a:spLocks noChangeArrowheads="1"/>
          </p:cNvSpPr>
          <p:nvPr/>
        </p:nvSpPr>
        <p:spPr bwMode="auto">
          <a:xfrm>
            <a:off x="4953000" y="5257800"/>
            <a:ext cx="3505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bg1"/>
                </a:solidFill>
              </a:rPr>
              <a:t>Goals for iteration </a:t>
            </a:r>
            <a:r>
              <a:rPr lang="en-US" sz="1800" dirty="0" smtClean="0">
                <a:solidFill>
                  <a:schemeClr val="bg1"/>
                </a:solidFill>
              </a:rPr>
              <a:t>6 </a:t>
            </a:r>
            <a:r>
              <a:rPr lang="en-US" sz="1800" dirty="0">
                <a:solidFill>
                  <a:schemeClr val="bg1"/>
                </a:solidFill>
              </a:rPr>
              <a:t>due </a:t>
            </a:r>
            <a:r>
              <a:rPr lang="en-US" sz="1800" dirty="0" smtClean="0">
                <a:solidFill>
                  <a:schemeClr val="bg1"/>
                </a:solidFill>
              </a:rPr>
              <a:t>Tuesday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52600" y="2590800"/>
            <a:ext cx="3276600" cy="2438400"/>
          </a:xfrm>
          <a:prstGeom prst="rect">
            <a:avLst/>
          </a:prstGeom>
          <a:noFill/>
          <a:ln w="76200" cmpd="sng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2111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6154738" y="254000"/>
            <a:ext cx="2851150" cy="695325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dirty="0">
                <a:solidFill>
                  <a:schemeClr val="bg1"/>
                </a:solidFill>
                <a:latin typeface="Arial" charset="0"/>
              </a:rPr>
              <a:t>Your Goal stack</a:t>
            </a:r>
            <a:br>
              <a:rPr lang="en-US" sz="2800" dirty="0">
                <a:solidFill>
                  <a:schemeClr val="bg1"/>
                </a:solidFill>
                <a:latin typeface="Arial" charset="0"/>
              </a:rPr>
            </a:br>
            <a:r>
              <a:rPr lang="en-US" sz="2800" dirty="0">
                <a:solidFill>
                  <a:schemeClr val="bg1"/>
                </a:solidFill>
                <a:latin typeface="Arial" charset="0"/>
              </a:rPr>
              <a:t>for iteration 5</a:t>
            </a:r>
          </a:p>
        </p:txBody>
      </p:sp>
      <p:sp>
        <p:nvSpPr>
          <p:cNvPr id="18435" name="Rectangle 9"/>
          <p:cNvSpPr>
            <a:spLocks noChangeArrowheads="1"/>
          </p:cNvSpPr>
          <p:nvPr/>
        </p:nvSpPr>
        <p:spPr bwMode="auto">
          <a:xfrm>
            <a:off x="2133600" y="533400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/>
              <a:t>Alpha</a:t>
            </a:r>
          </a:p>
        </p:txBody>
      </p:sp>
      <p:sp>
        <p:nvSpPr>
          <p:cNvPr id="18436" name="Rectangle 9"/>
          <p:cNvSpPr>
            <a:spLocks noChangeArrowheads="1"/>
          </p:cNvSpPr>
          <p:nvPr/>
        </p:nvSpPr>
        <p:spPr bwMode="auto">
          <a:xfrm>
            <a:off x="2133600" y="594360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/>
              <a:t>Beta</a:t>
            </a:r>
          </a:p>
        </p:txBody>
      </p:sp>
      <p:sp>
        <p:nvSpPr>
          <p:cNvPr id="18449" name="TextBox 24"/>
          <p:cNvSpPr txBox="1">
            <a:spLocks noChangeArrowheads="1"/>
          </p:cNvSpPr>
          <p:nvPr/>
        </p:nvSpPr>
        <p:spPr bwMode="auto">
          <a:xfrm>
            <a:off x="4953000" y="5257800"/>
            <a:ext cx="3505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bg1"/>
                </a:solidFill>
              </a:rPr>
              <a:t>Goals for iteration </a:t>
            </a:r>
            <a:r>
              <a:rPr lang="en-US" sz="1800" dirty="0" smtClean="0">
                <a:solidFill>
                  <a:schemeClr val="bg1"/>
                </a:solidFill>
              </a:rPr>
              <a:t>6 </a:t>
            </a:r>
            <a:r>
              <a:rPr lang="en-US" sz="1800" dirty="0">
                <a:solidFill>
                  <a:schemeClr val="bg1"/>
                </a:solidFill>
              </a:rPr>
              <a:t>due </a:t>
            </a:r>
            <a:r>
              <a:rPr lang="en-US" sz="1800" dirty="0" smtClean="0">
                <a:solidFill>
                  <a:schemeClr val="bg1"/>
                </a:solidFill>
              </a:rPr>
              <a:t>Tuesday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2133601" y="3733800"/>
            <a:ext cx="2590800" cy="6858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Design model/controller interface</a:t>
            </a:r>
            <a:endParaRPr lang="en-US" sz="1400" dirty="0"/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133600" y="4495800"/>
            <a:ext cx="2590800" cy="6858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Prototype</a:t>
            </a:r>
            <a:endParaRPr lang="en-US" sz="1400" dirty="0"/>
          </a:p>
        </p:txBody>
      </p:sp>
      <p:sp>
        <p:nvSpPr>
          <p:cNvPr id="9" name="TextBox 24"/>
          <p:cNvSpPr txBox="1">
            <a:spLocks noChangeArrowheads="1"/>
          </p:cNvSpPr>
          <p:nvPr/>
        </p:nvSpPr>
        <p:spPr bwMode="auto">
          <a:xfrm>
            <a:off x="5105400" y="3962400"/>
            <a:ext cx="3505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bg1"/>
                </a:solidFill>
              </a:rPr>
              <a:t>Goals for iteration </a:t>
            </a:r>
            <a:r>
              <a:rPr lang="en-US" sz="1800" dirty="0" smtClean="0">
                <a:solidFill>
                  <a:schemeClr val="bg1"/>
                </a:solidFill>
              </a:rPr>
              <a:t>5 due Thursday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2" name="Right Brace 1"/>
          <p:cNvSpPr/>
          <p:nvPr/>
        </p:nvSpPr>
        <p:spPr>
          <a:xfrm>
            <a:off x="4724400" y="3505200"/>
            <a:ext cx="457200" cy="1752600"/>
          </a:xfrm>
          <a:prstGeom prst="rightBrac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371600" y="2895600"/>
            <a:ext cx="4788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We’ll make this more concrete before class ends.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5183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/>
          <p:cNvGrpSpPr/>
          <p:nvPr/>
        </p:nvGrpSpPr>
        <p:grpSpPr>
          <a:xfrm>
            <a:off x="398219" y="225356"/>
            <a:ext cx="5264650" cy="3398324"/>
            <a:chOff x="398219" y="225356"/>
            <a:chExt cx="5264650" cy="3398324"/>
          </a:xfrm>
        </p:grpSpPr>
        <p:sp>
          <p:nvSpPr>
            <p:cNvPr id="4" name="Rectangle 3"/>
            <p:cNvSpPr/>
            <p:nvPr/>
          </p:nvSpPr>
          <p:spPr>
            <a:xfrm>
              <a:off x="398219" y="1656935"/>
              <a:ext cx="2765478" cy="1966745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u="sng" dirty="0" smtClean="0">
                  <a:solidFill>
                    <a:schemeClr val="tx1"/>
                  </a:solidFill>
                </a:rPr>
                <a:t>Grid (model)</a:t>
              </a:r>
            </a:p>
            <a:p>
              <a:endParaRPr lang="en-US" sz="10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3470972" y="225356"/>
              <a:ext cx="2191897" cy="2037197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1000" dirty="0" smtClean="0">
                <a:solidFill>
                  <a:schemeClr val="tx1"/>
                </a:solidFill>
              </a:endParaRPr>
            </a:p>
            <a:p>
              <a:endParaRPr lang="en-US" sz="1000" dirty="0">
                <a:solidFill>
                  <a:schemeClr val="tx1"/>
                </a:solidFill>
              </a:endParaRPr>
            </a:p>
            <a:p>
              <a:endParaRPr lang="en-US" sz="1000" dirty="0" smtClean="0">
                <a:solidFill>
                  <a:schemeClr val="tx1"/>
                </a:solidFill>
              </a:endParaRPr>
            </a:p>
            <a:p>
              <a:r>
                <a:rPr lang="en-US" sz="1000" u="sng" dirty="0" smtClean="0">
                  <a:solidFill>
                    <a:schemeClr val="tx1"/>
                  </a:solidFill>
                </a:rPr>
                <a:t>Game controller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Grid</a:t>
              </a:r>
            </a:p>
            <a:p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8" name="Diamond 7"/>
            <p:cNvSpPr/>
            <p:nvPr/>
          </p:nvSpPr>
          <p:spPr>
            <a:xfrm>
              <a:off x="2890379" y="705546"/>
              <a:ext cx="601078" cy="579406"/>
            </a:xfrm>
            <a:prstGeom prst="diamond">
              <a:avLst/>
            </a:prstGeom>
            <a:solidFill>
              <a:schemeClr val="tx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cxnSp>
          <p:nvCxnSpPr>
            <p:cNvPr id="10" name="Elbow Connector 9"/>
            <p:cNvCxnSpPr>
              <a:stCxn id="8" idx="1"/>
              <a:endCxn id="4" idx="0"/>
            </p:cNvCxnSpPr>
            <p:nvPr/>
          </p:nvCxnSpPr>
          <p:spPr>
            <a:xfrm rot="10800000" flipV="1">
              <a:off x="1780959" y="995249"/>
              <a:ext cx="1109421" cy="661686"/>
            </a:xfrm>
            <a:prstGeom prst="bentConnector2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1066800" y="4114800"/>
            <a:ext cx="4419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Interface design goals:  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Simple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Intuitive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Provide flexibility 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6172200" y="5029200"/>
            <a:ext cx="2819400" cy="1447800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FF00"/>
                </a:solidFill>
              </a:rPr>
              <a:t>We don’t want flexible interfaces. We want interfaces that make our code easy to change.</a:t>
            </a:r>
            <a:endParaRPr lang="en-US" dirty="0">
              <a:solidFill>
                <a:srgbClr val="FFFF00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3886200" y="5638800"/>
            <a:ext cx="2133600" cy="3048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39424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Class</a:t>
            </a:r>
            <a:r>
              <a:rPr lang="en-US" dirty="0"/>
              <a:t> </a:t>
            </a:r>
            <a:r>
              <a:rPr lang="en-US" dirty="0" smtClean="0"/>
              <a:t>interface design:</a:t>
            </a:r>
            <a:br>
              <a:rPr lang="en-US" dirty="0" smtClean="0"/>
            </a:br>
            <a:r>
              <a:rPr lang="en-US" sz="2700" dirty="0" smtClean="0"/>
              <a:t>Simple, Intuitive, flexible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 consistent abstractions</a:t>
            </a:r>
          </a:p>
          <a:p>
            <a:r>
              <a:rPr lang="en-US" dirty="0" smtClean="0"/>
              <a:t>Encapsulate implementation details</a:t>
            </a:r>
            <a:endParaRPr lang="en-US" dirty="0"/>
          </a:p>
        </p:txBody>
      </p:sp>
      <p:pic>
        <p:nvPicPr>
          <p:cNvPr id="4" name="Picture 3" descr="Screen shot 2012-09-17 at 7.28.06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971800"/>
            <a:ext cx="2809547" cy="3581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886200" y="4038600"/>
            <a:ext cx="47871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This is our abstraction.</a:t>
            </a:r>
          </a:p>
          <a:p>
            <a:r>
              <a:rPr lang="en-US" dirty="0" smtClean="0"/>
              <a:t>Everything else should be encapsulated (hidden).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717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/>
          <p:cNvGrpSpPr/>
          <p:nvPr/>
        </p:nvGrpSpPr>
        <p:grpSpPr>
          <a:xfrm>
            <a:off x="398219" y="225356"/>
            <a:ext cx="5264650" cy="3398324"/>
            <a:chOff x="398219" y="225356"/>
            <a:chExt cx="5264650" cy="3398324"/>
          </a:xfrm>
        </p:grpSpPr>
        <p:sp>
          <p:nvSpPr>
            <p:cNvPr id="4" name="Rectangle 3"/>
            <p:cNvSpPr/>
            <p:nvPr/>
          </p:nvSpPr>
          <p:spPr>
            <a:xfrm>
              <a:off x="398219" y="1656935"/>
              <a:ext cx="2765478" cy="1966745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u="sng" dirty="0" smtClean="0">
                  <a:solidFill>
                    <a:schemeClr val="tx1"/>
                  </a:solidFill>
                </a:rPr>
                <a:t>Grid (model)</a:t>
              </a:r>
            </a:p>
            <a:p>
              <a:endParaRPr lang="en-US" sz="10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3470972" y="225356"/>
              <a:ext cx="2191897" cy="2037197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1000" dirty="0" smtClean="0">
                <a:solidFill>
                  <a:schemeClr val="tx1"/>
                </a:solidFill>
              </a:endParaRPr>
            </a:p>
            <a:p>
              <a:endParaRPr lang="en-US" sz="1000" dirty="0">
                <a:solidFill>
                  <a:schemeClr val="tx1"/>
                </a:solidFill>
              </a:endParaRPr>
            </a:p>
            <a:p>
              <a:endParaRPr lang="en-US" sz="1000" dirty="0" smtClean="0">
                <a:solidFill>
                  <a:schemeClr val="tx1"/>
                </a:solidFill>
              </a:endParaRPr>
            </a:p>
            <a:p>
              <a:r>
                <a:rPr lang="en-US" sz="1000" u="sng" dirty="0" smtClean="0">
                  <a:solidFill>
                    <a:schemeClr val="tx1"/>
                  </a:solidFill>
                </a:rPr>
                <a:t>Game controller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Grid</a:t>
              </a:r>
            </a:p>
            <a:p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8" name="Diamond 7"/>
            <p:cNvSpPr/>
            <p:nvPr/>
          </p:nvSpPr>
          <p:spPr>
            <a:xfrm>
              <a:off x="2890379" y="705546"/>
              <a:ext cx="601078" cy="579406"/>
            </a:xfrm>
            <a:prstGeom prst="diamond">
              <a:avLst/>
            </a:prstGeom>
            <a:solidFill>
              <a:schemeClr val="tx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cxnSp>
          <p:nvCxnSpPr>
            <p:cNvPr id="10" name="Elbow Connector 9"/>
            <p:cNvCxnSpPr>
              <a:stCxn id="8" idx="1"/>
              <a:endCxn id="4" idx="0"/>
            </p:cNvCxnSpPr>
            <p:nvPr/>
          </p:nvCxnSpPr>
          <p:spPr>
            <a:xfrm rot="10800000" flipV="1">
              <a:off x="1780959" y="995249"/>
              <a:ext cx="1109421" cy="661686"/>
            </a:xfrm>
            <a:prstGeom prst="bentConnector2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1066800" y="4114800"/>
            <a:ext cx="4419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Interface design goals:  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Simple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Intuitive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Provide flexibility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4191000" y="4648200"/>
            <a:ext cx="4157396" cy="369332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Define responsibilities based on use cases.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64957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/>
          <p:cNvGrpSpPr/>
          <p:nvPr/>
        </p:nvGrpSpPr>
        <p:grpSpPr>
          <a:xfrm>
            <a:off x="398219" y="225356"/>
            <a:ext cx="5264650" cy="3398324"/>
            <a:chOff x="398219" y="225356"/>
            <a:chExt cx="5264650" cy="3398324"/>
          </a:xfrm>
        </p:grpSpPr>
        <p:sp>
          <p:nvSpPr>
            <p:cNvPr id="4" name="Rectangle 3"/>
            <p:cNvSpPr/>
            <p:nvPr/>
          </p:nvSpPr>
          <p:spPr>
            <a:xfrm>
              <a:off x="398219" y="1656935"/>
              <a:ext cx="2765478" cy="1966745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u="sng" dirty="0" smtClean="0">
                  <a:solidFill>
                    <a:schemeClr val="tx1"/>
                  </a:solidFill>
                </a:rPr>
                <a:t>Grid (model)</a:t>
              </a:r>
            </a:p>
            <a:p>
              <a:endParaRPr lang="en-US" sz="10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3470972" y="225356"/>
              <a:ext cx="2191897" cy="2037197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1000" dirty="0" smtClean="0">
                <a:solidFill>
                  <a:schemeClr val="tx1"/>
                </a:solidFill>
              </a:endParaRPr>
            </a:p>
            <a:p>
              <a:endParaRPr lang="en-US" sz="1000" dirty="0">
                <a:solidFill>
                  <a:schemeClr val="tx1"/>
                </a:solidFill>
              </a:endParaRPr>
            </a:p>
            <a:p>
              <a:endParaRPr lang="en-US" sz="1000" dirty="0" smtClean="0">
                <a:solidFill>
                  <a:schemeClr val="tx1"/>
                </a:solidFill>
              </a:endParaRPr>
            </a:p>
            <a:p>
              <a:r>
                <a:rPr lang="en-US" sz="1000" u="sng" dirty="0" smtClean="0">
                  <a:solidFill>
                    <a:schemeClr val="tx1"/>
                  </a:solidFill>
                </a:rPr>
                <a:t>Game controller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Grid</a:t>
              </a:r>
            </a:p>
            <a:p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8" name="Diamond 7"/>
            <p:cNvSpPr/>
            <p:nvPr/>
          </p:nvSpPr>
          <p:spPr>
            <a:xfrm>
              <a:off x="2890379" y="705546"/>
              <a:ext cx="601078" cy="579406"/>
            </a:xfrm>
            <a:prstGeom prst="diamond">
              <a:avLst/>
            </a:prstGeom>
            <a:solidFill>
              <a:schemeClr val="tx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cxnSp>
          <p:nvCxnSpPr>
            <p:cNvPr id="10" name="Elbow Connector 9"/>
            <p:cNvCxnSpPr>
              <a:stCxn id="8" idx="1"/>
              <a:endCxn id="4" idx="0"/>
            </p:cNvCxnSpPr>
            <p:nvPr/>
          </p:nvCxnSpPr>
          <p:spPr>
            <a:xfrm rot="10800000" flipV="1">
              <a:off x="1780959" y="995249"/>
              <a:ext cx="1109421" cy="661686"/>
            </a:xfrm>
            <a:prstGeom prst="bentConnector2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5257800" y="2438400"/>
            <a:ext cx="343850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Play game use case: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Valid </a:t>
            </a:r>
            <a:r>
              <a:rPr lang="en-US" dirty="0" err="1" smtClean="0"/>
              <a:t>sudoku</a:t>
            </a:r>
            <a:r>
              <a:rPr lang="en-US" dirty="0" smtClean="0"/>
              <a:t> grid and number pad appear.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Numbers in </a:t>
            </a:r>
            <a:r>
              <a:rPr lang="en-US" dirty="0" err="1"/>
              <a:t>sudoku</a:t>
            </a:r>
            <a:r>
              <a:rPr lang="en-US" dirty="0"/>
              <a:t> grid are blue</a:t>
            </a:r>
            <a:r>
              <a:rPr lang="en-US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Cell “1”  in number pad is highlighted; 1 is the current number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Player touches cell.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Cell is number pad cell:  see Select number pad cell use case.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Cell is </a:t>
            </a:r>
            <a:r>
              <a:rPr lang="en-US" dirty="0" err="1" smtClean="0"/>
              <a:t>sudoku</a:t>
            </a:r>
            <a:r>
              <a:rPr lang="en-US" dirty="0" smtClean="0"/>
              <a:t> grid cell: see Select </a:t>
            </a:r>
            <a:r>
              <a:rPr lang="en-US" dirty="0" err="1" smtClean="0"/>
              <a:t>sudoku</a:t>
            </a:r>
            <a:r>
              <a:rPr lang="en-US" dirty="0" smtClean="0"/>
              <a:t> grid cell use case.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773024" y="838200"/>
            <a:ext cx="2161176" cy="10668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800000"/>
                </a:solidFill>
              </a:rPr>
              <a:t>Controls game.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81000" y="5715000"/>
            <a:ext cx="3270922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What are model responsibilities?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5257800" y="2743200"/>
            <a:ext cx="2133600" cy="304800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04800" y="3352800"/>
            <a:ext cx="4343400" cy="12954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800000"/>
                </a:solidFill>
              </a:rPr>
              <a:t>Create valid </a:t>
            </a:r>
            <a:r>
              <a:rPr lang="en-US" dirty="0" err="1" smtClean="0">
                <a:solidFill>
                  <a:srgbClr val="800000"/>
                </a:solidFill>
              </a:rPr>
              <a:t>sudoku</a:t>
            </a:r>
            <a:r>
              <a:rPr lang="en-US" dirty="0" smtClean="0">
                <a:solidFill>
                  <a:srgbClr val="800000"/>
                </a:solidFill>
              </a:rPr>
              <a:t> grid</a:t>
            </a:r>
          </a:p>
          <a:p>
            <a:r>
              <a:rPr lang="en-US" dirty="0" smtClean="0">
                <a:solidFill>
                  <a:srgbClr val="800000"/>
                </a:solidFill>
              </a:rPr>
              <a:t>Get value of cell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019800" y="3106804"/>
            <a:ext cx="914400" cy="245995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3949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2" grpId="0" animBg="1"/>
      <p:bldP spid="17" grpId="0" animBg="1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295400" y="914400"/>
            <a:ext cx="19050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Use cases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295400" y="2438400"/>
            <a:ext cx="19050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Component architecture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648200" y="4038600"/>
            <a:ext cx="19050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Class interfaces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505200" y="5486400"/>
            <a:ext cx="19050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657600" y="914400"/>
            <a:ext cx="19050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Non-functional requirements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019800" y="914400"/>
            <a:ext cx="19050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Design goals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762000" y="685800"/>
            <a:ext cx="7696200" cy="1295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657600" y="2438400"/>
            <a:ext cx="19050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 models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6019800" y="2438400"/>
            <a:ext cx="19050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Analytical models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209800" y="4038600"/>
            <a:ext cx="19050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User interface</a:t>
            </a:r>
          </a:p>
          <a:p>
            <a:pPr algn="ctr"/>
            <a:r>
              <a:rPr lang="en-US" dirty="0" smtClean="0"/>
              <a:t>design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762000" y="2235200"/>
            <a:ext cx="7696200" cy="1295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762000" y="3784600"/>
            <a:ext cx="7696200" cy="1295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762000" y="5334000"/>
            <a:ext cx="7696200" cy="1295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3581400" y="228600"/>
            <a:ext cx="17415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Model Hierarchy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914400" y="5791200"/>
            <a:ext cx="859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Quality</a:t>
            </a:r>
            <a:endParaRPr lang="en-US" dirty="0"/>
          </a:p>
        </p:txBody>
      </p:sp>
      <p:cxnSp>
        <p:nvCxnSpPr>
          <p:cNvPr id="26" name="Straight Arrow Connector 25"/>
          <p:cNvCxnSpPr/>
          <p:nvPr/>
        </p:nvCxnSpPr>
        <p:spPr>
          <a:xfrm flipV="1">
            <a:off x="1066800" y="1447800"/>
            <a:ext cx="0" cy="434340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29892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/>
          <p:cNvGrpSpPr/>
          <p:nvPr/>
        </p:nvGrpSpPr>
        <p:grpSpPr>
          <a:xfrm>
            <a:off x="398219" y="225356"/>
            <a:ext cx="5264650" cy="3398324"/>
            <a:chOff x="398219" y="225356"/>
            <a:chExt cx="5264650" cy="3398324"/>
          </a:xfrm>
        </p:grpSpPr>
        <p:sp>
          <p:nvSpPr>
            <p:cNvPr id="4" name="Rectangle 3"/>
            <p:cNvSpPr/>
            <p:nvPr/>
          </p:nvSpPr>
          <p:spPr>
            <a:xfrm>
              <a:off x="398219" y="1656935"/>
              <a:ext cx="2765478" cy="1966745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u="sng" dirty="0" smtClean="0">
                  <a:solidFill>
                    <a:schemeClr val="tx1"/>
                  </a:solidFill>
                </a:rPr>
                <a:t>Grid (model)</a:t>
              </a:r>
            </a:p>
            <a:p>
              <a:endParaRPr lang="en-US" sz="10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3470972" y="225356"/>
              <a:ext cx="2191897" cy="2037197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1000" dirty="0" smtClean="0">
                <a:solidFill>
                  <a:schemeClr val="tx1"/>
                </a:solidFill>
              </a:endParaRPr>
            </a:p>
            <a:p>
              <a:endParaRPr lang="en-US" sz="1000" dirty="0">
                <a:solidFill>
                  <a:schemeClr val="tx1"/>
                </a:solidFill>
              </a:endParaRPr>
            </a:p>
            <a:p>
              <a:endParaRPr lang="en-US" sz="1000" dirty="0" smtClean="0">
                <a:solidFill>
                  <a:schemeClr val="tx1"/>
                </a:solidFill>
              </a:endParaRPr>
            </a:p>
            <a:p>
              <a:r>
                <a:rPr lang="en-US" sz="1000" u="sng" dirty="0" smtClean="0">
                  <a:solidFill>
                    <a:schemeClr val="tx1"/>
                  </a:solidFill>
                </a:rPr>
                <a:t>Game controller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Grid</a:t>
              </a:r>
            </a:p>
            <a:p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8" name="Diamond 7"/>
            <p:cNvSpPr/>
            <p:nvPr/>
          </p:nvSpPr>
          <p:spPr>
            <a:xfrm>
              <a:off x="2890379" y="705546"/>
              <a:ext cx="601078" cy="579406"/>
            </a:xfrm>
            <a:prstGeom prst="diamond">
              <a:avLst/>
            </a:prstGeom>
            <a:solidFill>
              <a:schemeClr val="tx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cxnSp>
          <p:nvCxnSpPr>
            <p:cNvPr id="10" name="Elbow Connector 9"/>
            <p:cNvCxnSpPr>
              <a:stCxn id="8" idx="1"/>
              <a:endCxn id="4" idx="0"/>
            </p:cNvCxnSpPr>
            <p:nvPr/>
          </p:nvCxnSpPr>
          <p:spPr>
            <a:xfrm rot="10800000" flipV="1">
              <a:off x="1780959" y="995249"/>
              <a:ext cx="1109421" cy="661686"/>
            </a:xfrm>
            <a:prstGeom prst="bentConnector2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/>
          <p:cNvSpPr/>
          <p:nvPr/>
        </p:nvSpPr>
        <p:spPr>
          <a:xfrm>
            <a:off x="304800" y="3352800"/>
            <a:ext cx="4343400" cy="12954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800000"/>
                </a:solidFill>
              </a:rPr>
              <a:t>Create valid </a:t>
            </a:r>
            <a:r>
              <a:rPr lang="en-US" dirty="0" err="1" smtClean="0">
                <a:solidFill>
                  <a:srgbClr val="800000"/>
                </a:solidFill>
              </a:rPr>
              <a:t>sudoku</a:t>
            </a:r>
            <a:r>
              <a:rPr lang="en-US" dirty="0" smtClean="0">
                <a:solidFill>
                  <a:srgbClr val="800000"/>
                </a:solidFill>
              </a:rPr>
              <a:t> grid</a:t>
            </a:r>
          </a:p>
          <a:p>
            <a:r>
              <a:rPr lang="en-US" dirty="0" smtClean="0">
                <a:solidFill>
                  <a:srgbClr val="800000"/>
                </a:solidFill>
              </a:rPr>
              <a:t>Get value of cell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71800" y="5562600"/>
            <a:ext cx="3270922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What are model responsibilities?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648200" y="2514600"/>
            <a:ext cx="39624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Select </a:t>
            </a:r>
            <a:r>
              <a:rPr lang="en-US" sz="2800" dirty="0" err="1" smtClean="0"/>
              <a:t>sudoku</a:t>
            </a:r>
            <a:r>
              <a:rPr lang="en-US" sz="2800" dirty="0" smtClean="0"/>
              <a:t> grid cell use case: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Player selects </a:t>
            </a:r>
            <a:r>
              <a:rPr lang="en-US" dirty="0" err="1" smtClean="0"/>
              <a:t>sudoku</a:t>
            </a:r>
            <a:r>
              <a:rPr lang="en-US" dirty="0" smtClean="0"/>
              <a:t> grid cell.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Cell is empty and current number is consistent for cell: current number appears in cell in black.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04800" y="3352800"/>
            <a:ext cx="4343400" cy="16002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800000"/>
                </a:solidFill>
              </a:rPr>
              <a:t>Create valid </a:t>
            </a:r>
            <a:r>
              <a:rPr lang="en-US" dirty="0" err="1" smtClean="0">
                <a:solidFill>
                  <a:srgbClr val="800000"/>
                </a:solidFill>
              </a:rPr>
              <a:t>sudoku</a:t>
            </a:r>
            <a:r>
              <a:rPr lang="en-US" dirty="0" smtClean="0">
                <a:solidFill>
                  <a:srgbClr val="800000"/>
                </a:solidFill>
              </a:rPr>
              <a:t> grid</a:t>
            </a:r>
          </a:p>
          <a:p>
            <a:r>
              <a:rPr lang="en-US" dirty="0" smtClean="0">
                <a:solidFill>
                  <a:srgbClr val="800000"/>
                </a:solidFill>
              </a:rPr>
              <a:t>Get value of cell</a:t>
            </a:r>
          </a:p>
          <a:p>
            <a:r>
              <a:rPr lang="en-US" dirty="0" smtClean="0">
                <a:solidFill>
                  <a:srgbClr val="800000"/>
                </a:solidFill>
              </a:rPr>
              <a:t>Determine if cell is empty or not</a:t>
            </a:r>
          </a:p>
          <a:p>
            <a:r>
              <a:rPr lang="en-US" dirty="0" smtClean="0">
                <a:solidFill>
                  <a:srgbClr val="800000"/>
                </a:solidFill>
              </a:rPr>
              <a:t>Determine if number is consistent for cell</a:t>
            </a:r>
          </a:p>
          <a:p>
            <a:r>
              <a:rPr lang="en-US" dirty="0" smtClean="0">
                <a:solidFill>
                  <a:srgbClr val="800000"/>
                </a:solidFill>
              </a:rPr>
              <a:t>Change value of cell</a:t>
            </a:r>
          </a:p>
          <a:p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773024" y="838200"/>
            <a:ext cx="2161176" cy="10668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800000"/>
                </a:solidFill>
              </a:rPr>
              <a:t>Controls game.</a:t>
            </a:r>
            <a:endParaRPr lang="en-US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8332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/>
          <p:cNvGrpSpPr/>
          <p:nvPr/>
        </p:nvGrpSpPr>
        <p:grpSpPr>
          <a:xfrm>
            <a:off x="398219" y="225356"/>
            <a:ext cx="5264650" cy="3398324"/>
            <a:chOff x="398219" y="225356"/>
            <a:chExt cx="5264650" cy="3398324"/>
          </a:xfrm>
        </p:grpSpPr>
        <p:sp>
          <p:nvSpPr>
            <p:cNvPr id="4" name="Rectangle 3"/>
            <p:cNvSpPr/>
            <p:nvPr/>
          </p:nvSpPr>
          <p:spPr>
            <a:xfrm>
              <a:off x="398219" y="1656935"/>
              <a:ext cx="2765478" cy="1966745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u="sng" dirty="0" smtClean="0">
                  <a:solidFill>
                    <a:schemeClr val="tx1"/>
                  </a:solidFill>
                </a:rPr>
                <a:t>Grid (model)</a:t>
              </a:r>
            </a:p>
            <a:p>
              <a:endParaRPr lang="en-US" sz="10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3470972" y="225356"/>
              <a:ext cx="2191897" cy="2037197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1000" dirty="0" smtClean="0">
                <a:solidFill>
                  <a:schemeClr val="tx1"/>
                </a:solidFill>
              </a:endParaRPr>
            </a:p>
            <a:p>
              <a:endParaRPr lang="en-US" sz="1000" dirty="0">
                <a:solidFill>
                  <a:schemeClr val="tx1"/>
                </a:solidFill>
              </a:endParaRPr>
            </a:p>
            <a:p>
              <a:endParaRPr lang="en-US" sz="1000" dirty="0" smtClean="0">
                <a:solidFill>
                  <a:schemeClr val="tx1"/>
                </a:solidFill>
              </a:endParaRPr>
            </a:p>
            <a:p>
              <a:r>
                <a:rPr lang="en-US" sz="1000" u="sng" dirty="0" smtClean="0">
                  <a:solidFill>
                    <a:schemeClr val="tx1"/>
                  </a:solidFill>
                </a:rPr>
                <a:t>Game controller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Grid</a:t>
              </a:r>
            </a:p>
            <a:p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8" name="Diamond 7"/>
            <p:cNvSpPr/>
            <p:nvPr/>
          </p:nvSpPr>
          <p:spPr>
            <a:xfrm>
              <a:off x="2890379" y="705546"/>
              <a:ext cx="601078" cy="579406"/>
            </a:xfrm>
            <a:prstGeom prst="diamond">
              <a:avLst/>
            </a:prstGeom>
            <a:solidFill>
              <a:schemeClr val="tx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cxnSp>
          <p:nvCxnSpPr>
            <p:cNvPr id="10" name="Elbow Connector 9"/>
            <p:cNvCxnSpPr>
              <a:stCxn id="8" idx="1"/>
              <a:endCxn id="4" idx="0"/>
            </p:cNvCxnSpPr>
            <p:nvPr/>
          </p:nvCxnSpPr>
          <p:spPr>
            <a:xfrm rot="10800000" flipV="1">
              <a:off x="1780959" y="995249"/>
              <a:ext cx="1109421" cy="661686"/>
            </a:xfrm>
            <a:prstGeom prst="bentConnector2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1295400" y="5562600"/>
            <a:ext cx="3270922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What are model responsibilities?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304800" y="3352800"/>
            <a:ext cx="4343400" cy="16764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800000"/>
                </a:solidFill>
              </a:rPr>
              <a:t>Create valid </a:t>
            </a:r>
            <a:r>
              <a:rPr lang="en-US" dirty="0" err="1" smtClean="0">
                <a:solidFill>
                  <a:srgbClr val="800000"/>
                </a:solidFill>
              </a:rPr>
              <a:t>sudoku</a:t>
            </a:r>
            <a:r>
              <a:rPr lang="en-US" dirty="0" smtClean="0">
                <a:solidFill>
                  <a:srgbClr val="800000"/>
                </a:solidFill>
              </a:rPr>
              <a:t> grid</a:t>
            </a:r>
          </a:p>
          <a:p>
            <a:r>
              <a:rPr lang="en-US" dirty="0" smtClean="0">
                <a:solidFill>
                  <a:srgbClr val="800000"/>
                </a:solidFill>
              </a:rPr>
              <a:t>Get value of cell</a:t>
            </a:r>
          </a:p>
          <a:p>
            <a:r>
              <a:rPr lang="en-US" dirty="0" smtClean="0">
                <a:solidFill>
                  <a:srgbClr val="800000"/>
                </a:solidFill>
              </a:rPr>
              <a:t>Determine if cell is empty or not</a:t>
            </a:r>
          </a:p>
          <a:p>
            <a:r>
              <a:rPr lang="en-US" dirty="0" smtClean="0">
                <a:solidFill>
                  <a:srgbClr val="800000"/>
                </a:solidFill>
              </a:rPr>
              <a:t>Determine if number is consistent for cell</a:t>
            </a:r>
          </a:p>
          <a:p>
            <a:r>
              <a:rPr lang="en-US" dirty="0" smtClean="0">
                <a:solidFill>
                  <a:srgbClr val="800000"/>
                </a:solidFill>
              </a:rPr>
              <a:t>Change value of cell</a:t>
            </a:r>
          </a:p>
          <a:p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43629" y="2362200"/>
            <a:ext cx="396240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Select </a:t>
            </a:r>
            <a:r>
              <a:rPr lang="en-US" sz="2800" dirty="0" err="1" smtClean="0"/>
              <a:t>sudoku</a:t>
            </a:r>
            <a:r>
              <a:rPr lang="en-US" sz="2800" dirty="0" smtClean="0"/>
              <a:t> grid cell use case: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Player selects </a:t>
            </a:r>
            <a:r>
              <a:rPr lang="en-US" dirty="0" err="1" smtClean="0"/>
              <a:t>sudoku</a:t>
            </a:r>
            <a:r>
              <a:rPr lang="en-US" dirty="0" smtClean="0"/>
              <a:t> grid cell.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Cell is empty and current number is consistent for cell: current number appears in cell in black.</a:t>
            </a:r>
          </a:p>
          <a:p>
            <a:r>
              <a:rPr lang="en-US" dirty="0" smtClean="0"/>
              <a:t>2a.  </a:t>
            </a:r>
            <a:r>
              <a:rPr lang="en-US" dirty="0"/>
              <a:t>Cell is empty and current </a:t>
            </a:r>
          </a:p>
          <a:p>
            <a:r>
              <a:rPr lang="en-US" dirty="0"/>
              <a:t>        number is inconsistent: </a:t>
            </a:r>
          </a:p>
          <a:p>
            <a:r>
              <a:rPr lang="en-US" dirty="0"/>
              <a:t>        nothing </a:t>
            </a:r>
            <a:r>
              <a:rPr lang="en-US" dirty="0" smtClean="0"/>
              <a:t>happens.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034144" y="5943600"/>
            <a:ext cx="4095993" cy="369332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Whose job is it to enforce this constraint</a:t>
            </a:r>
            <a:r>
              <a:rPr lang="en-US" dirty="0"/>
              <a:t>?</a:t>
            </a:r>
            <a:endParaRPr lang="en-US" dirty="0" smtClean="0"/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7391400" y="5029200"/>
            <a:ext cx="457200" cy="8382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4773024" y="838200"/>
            <a:ext cx="2161176" cy="10668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800000"/>
                </a:solidFill>
              </a:rPr>
              <a:t>Controls game.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800600" y="838200"/>
            <a:ext cx="2161176" cy="10668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800000"/>
                </a:solidFill>
              </a:rPr>
              <a:t>Controls game.</a:t>
            </a:r>
          </a:p>
          <a:p>
            <a:r>
              <a:rPr lang="en-US" dirty="0" smtClean="0">
                <a:solidFill>
                  <a:srgbClr val="800000"/>
                </a:solidFill>
              </a:rPr>
              <a:t>Enforces rules.</a:t>
            </a:r>
            <a:endParaRPr lang="en-US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00154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5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/>
          <p:cNvGrpSpPr/>
          <p:nvPr/>
        </p:nvGrpSpPr>
        <p:grpSpPr>
          <a:xfrm>
            <a:off x="398219" y="225356"/>
            <a:ext cx="5264650" cy="3398324"/>
            <a:chOff x="398219" y="225356"/>
            <a:chExt cx="5264650" cy="3398324"/>
          </a:xfrm>
        </p:grpSpPr>
        <p:sp>
          <p:nvSpPr>
            <p:cNvPr id="4" name="Rectangle 3"/>
            <p:cNvSpPr/>
            <p:nvPr/>
          </p:nvSpPr>
          <p:spPr>
            <a:xfrm>
              <a:off x="398219" y="1656935"/>
              <a:ext cx="2765478" cy="1966745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u="sng" dirty="0" smtClean="0">
                  <a:solidFill>
                    <a:schemeClr val="tx1"/>
                  </a:solidFill>
                </a:rPr>
                <a:t>Grid (model)</a:t>
              </a:r>
            </a:p>
            <a:p>
              <a:endParaRPr lang="en-US" sz="10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3470972" y="225356"/>
              <a:ext cx="2191897" cy="2037197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1000" dirty="0" smtClean="0">
                <a:solidFill>
                  <a:schemeClr val="tx1"/>
                </a:solidFill>
              </a:endParaRPr>
            </a:p>
            <a:p>
              <a:endParaRPr lang="en-US" sz="1000" dirty="0">
                <a:solidFill>
                  <a:schemeClr val="tx1"/>
                </a:solidFill>
              </a:endParaRPr>
            </a:p>
            <a:p>
              <a:endParaRPr lang="en-US" sz="1000" dirty="0" smtClean="0">
                <a:solidFill>
                  <a:schemeClr val="tx1"/>
                </a:solidFill>
              </a:endParaRPr>
            </a:p>
            <a:p>
              <a:r>
                <a:rPr lang="en-US" sz="1000" u="sng" dirty="0" smtClean="0">
                  <a:solidFill>
                    <a:schemeClr val="tx1"/>
                  </a:solidFill>
                </a:rPr>
                <a:t>Game controller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Grid</a:t>
              </a:r>
            </a:p>
            <a:p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8" name="Diamond 7"/>
            <p:cNvSpPr/>
            <p:nvPr/>
          </p:nvSpPr>
          <p:spPr>
            <a:xfrm>
              <a:off x="2890379" y="705546"/>
              <a:ext cx="601078" cy="579406"/>
            </a:xfrm>
            <a:prstGeom prst="diamond">
              <a:avLst/>
            </a:prstGeom>
            <a:solidFill>
              <a:schemeClr val="tx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cxnSp>
          <p:nvCxnSpPr>
            <p:cNvPr id="10" name="Elbow Connector 9"/>
            <p:cNvCxnSpPr>
              <a:stCxn id="8" idx="1"/>
              <a:endCxn id="4" idx="0"/>
            </p:cNvCxnSpPr>
            <p:nvPr/>
          </p:nvCxnSpPr>
          <p:spPr>
            <a:xfrm rot="10800000" flipV="1">
              <a:off x="1780959" y="995249"/>
              <a:ext cx="1109421" cy="661686"/>
            </a:xfrm>
            <a:prstGeom prst="bentConnector2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1371600" y="5334000"/>
            <a:ext cx="3270922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What are model responsibilities?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304800" y="3352800"/>
            <a:ext cx="4343400" cy="16002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800000"/>
                </a:solidFill>
              </a:rPr>
              <a:t>Create valid </a:t>
            </a:r>
            <a:r>
              <a:rPr lang="en-US" dirty="0" err="1" smtClean="0">
                <a:solidFill>
                  <a:srgbClr val="800000"/>
                </a:solidFill>
              </a:rPr>
              <a:t>sudoku</a:t>
            </a:r>
            <a:r>
              <a:rPr lang="en-US" dirty="0" smtClean="0">
                <a:solidFill>
                  <a:srgbClr val="800000"/>
                </a:solidFill>
              </a:rPr>
              <a:t> grid</a:t>
            </a:r>
          </a:p>
          <a:p>
            <a:r>
              <a:rPr lang="en-US" dirty="0" smtClean="0">
                <a:solidFill>
                  <a:srgbClr val="800000"/>
                </a:solidFill>
              </a:rPr>
              <a:t>Get value of cell</a:t>
            </a:r>
          </a:p>
          <a:p>
            <a:r>
              <a:rPr lang="en-US" dirty="0" smtClean="0">
                <a:solidFill>
                  <a:srgbClr val="800000"/>
                </a:solidFill>
              </a:rPr>
              <a:t>Determine if cell is empty or not</a:t>
            </a:r>
          </a:p>
          <a:p>
            <a:r>
              <a:rPr lang="en-US" dirty="0" smtClean="0">
                <a:solidFill>
                  <a:srgbClr val="800000"/>
                </a:solidFill>
              </a:rPr>
              <a:t>Determine if number is consistent for cell</a:t>
            </a:r>
          </a:p>
          <a:p>
            <a:r>
              <a:rPr lang="en-US" dirty="0" smtClean="0">
                <a:solidFill>
                  <a:srgbClr val="800000"/>
                </a:solidFill>
              </a:rPr>
              <a:t>Change value of cell</a:t>
            </a:r>
          </a:p>
          <a:p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773024" y="838200"/>
            <a:ext cx="2161176" cy="10668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800000"/>
                </a:solidFill>
              </a:rPr>
              <a:t>Controls game.</a:t>
            </a:r>
          </a:p>
          <a:p>
            <a:r>
              <a:rPr lang="en-US" dirty="0" smtClean="0">
                <a:solidFill>
                  <a:srgbClr val="800000"/>
                </a:solidFill>
              </a:rPr>
              <a:t>Enforces rules.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176743" y="2590800"/>
            <a:ext cx="3962400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Select </a:t>
            </a:r>
            <a:r>
              <a:rPr lang="en-US" sz="2800" dirty="0" err="1" smtClean="0"/>
              <a:t>sudoku</a:t>
            </a:r>
            <a:r>
              <a:rPr lang="en-US" sz="2800" dirty="0" smtClean="0"/>
              <a:t> grid cell use case: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Player selects </a:t>
            </a:r>
            <a:r>
              <a:rPr lang="en-US" dirty="0" err="1" smtClean="0"/>
              <a:t>sudoku</a:t>
            </a:r>
            <a:r>
              <a:rPr lang="en-US" dirty="0" smtClean="0"/>
              <a:t> grid cell.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Cell is empty and current number is consistent for cell: current number appears in cell in black.</a:t>
            </a:r>
          </a:p>
          <a:p>
            <a:r>
              <a:rPr lang="en-US" dirty="0" smtClean="0"/>
              <a:t>2a.  </a:t>
            </a:r>
            <a:r>
              <a:rPr lang="en-US" dirty="0"/>
              <a:t>Cell is empty and current </a:t>
            </a:r>
          </a:p>
          <a:p>
            <a:r>
              <a:rPr lang="en-US" dirty="0"/>
              <a:t>        number is inconsistent: </a:t>
            </a:r>
          </a:p>
          <a:p>
            <a:r>
              <a:rPr lang="en-US" dirty="0"/>
              <a:t>        nothing </a:t>
            </a:r>
            <a:r>
              <a:rPr lang="en-US" dirty="0" smtClean="0"/>
              <a:t>happens.</a:t>
            </a:r>
          </a:p>
          <a:p>
            <a:r>
              <a:rPr lang="en-US" dirty="0" smtClean="0"/>
              <a:t>2b.  Cell contains blue number: </a:t>
            </a:r>
          </a:p>
          <a:p>
            <a:r>
              <a:rPr lang="en-US" dirty="0"/>
              <a:t> </a:t>
            </a:r>
            <a:r>
              <a:rPr lang="en-US" dirty="0" smtClean="0"/>
              <a:t>       nothing happens. </a:t>
            </a:r>
          </a:p>
        </p:txBody>
      </p:sp>
    </p:spTree>
    <p:extLst>
      <p:ext uri="{BB962C8B-B14F-4D97-AF65-F5344CB8AC3E}">
        <p14:creationId xmlns:p14="http://schemas.microsoft.com/office/powerpoint/2010/main" val="29904292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/>
          <p:cNvGrpSpPr/>
          <p:nvPr/>
        </p:nvGrpSpPr>
        <p:grpSpPr>
          <a:xfrm>
            <a:off x="398219" y="225356"/>
            <a:ext cx="5264650" cy="3398324"/>
            <a:chOff x="398219" y="225356"/>
            <a:chExt cx="5264650" cy="3398324"/>
          </a:xfrm>
        </p:grpSpPr>
        <p:sp>
          <p:nvSpPr>
            <p:cNvPr id="4" name="Rectangle 3"/>
            <p:cNvSpPr/>
            <p:nvPr/>
          </p:nvSpPr>
          <p:spPr>
            <a:xfrm>
              <a:off x="398219" y="1656935"/>
              <a:ext cx="2765478" cy="1966745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u="sng" dirty="0" smtClean="0">
                  <a:solidFill>
                    <a:schemeClr val="tx1"/>
                  </a:solidFill>
                </a:rPr>
                <a:t>Grid (model)</a:t>
              </a:r>
            </a:p>
            <a:p>
              <a:endParaRPr lang="en-US" sz="10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3470972" y="225356"/>
              <a:ext cx="2191897" cy="2037197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1000" dirty="0" smtClean="0">
                <a:solidFill>
                  <a:schemeClr val="tx1"/>
                </a:solidFill>
              </a:endParaRPr>
            </a:p>
            <a:p>
              <a:endParaRPr lang="en-US" sz="1000" dirty="0">
                <a:solidFill>
                  <a:schemeClr val="tx1"/>
                </a:solidFill>
              </a:endParaRPr>
            </a:p>
            <a:p>
              <a:endParaRPr lang="en-US" sz="1000" dirty="0" smtClean="0">
                <a:solidFill>
                  <a:schemeClr val="tx1"/>
                </a:solidFill>
              </a:endParaRPr>
            </a:p>
            <a:p>
              <a:r>
                <a:rPr lang="en-US" sz="1000" u="sng" dirty="0" smtClean="0">
                  <a:solidFill>
                    <a:schemeClr val="tx1"/>
                  </a:solidFill>
                </a:rPr>
                <a:t>Game controller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Grid</a:t>
              </a:r>
            </a:p>
            <a:p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8" name="Diamond 7"/>
            <p:cNvSpPr/>
            <p:nvPr/>
          </p:nvSpPr>
          <p:spPr>
            <a:xfrm>
              <a:off x="2890379" y="705546"/>
              <a:ext cx="601078" cy="579406"/>
            </a:xfrm>
            <a:prstGeom prst="diamond">
              <a:avLst/>
            </a:prstGeom>
            <a:solidFill>
              <a:schemeClr val="tx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cxnSp>
          <p:nvCxnSpPr>
            <p:cNvPr id="10" name="Elbow Connector 9"/>
            <p:cNvCxnSpPr>
              <a:stCxn id="8" idx="1"/>
              <a:endCxn id="4" idx="0"/>
            </p:cNvCxnSpPr>
            <p:nvPr/>
          </p:nvCxnSpPr>
          <p:spPr>
            <a:xfrm rot="10800000" flipV="1">
              <a:off x="1780959" y="995249"/>
              <a:ext cx="1109421" cy="661686"/>
            </a:xfrm>
            <a:prstGeom prst="bentConnector2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1371600" y="5257800"/>
            <a:ext cx="3270922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What are model responsibilities?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304800" y="3352800"/>
            <a:ext cx="4343400" cy="18288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800000"/>
                </a:solidFill>
              </a:rPr>
              <a:t>Create valid </a:t>
            </a:r>
            <a:r>
              <a:rPr lang="en-US" dirty="0" err="1" smtClean="0">
                <a:solidFill>
                  <a:srgbClr val="800000"/>
                </a:solidFill>
              </a:rPr>
              <a:t>sudoku</a:t>
            </a:r>
            <a:r>
              <a:rPr lang="en-US" dirty="0" smtClean="0">
                <a:solidFill>
                  <a:srgbClr val="800000"/>
                </a:solidFill>
              </a:rPr>
              <a:t> grid</a:t>
            </a:r>
          </a:p>
          <a:p>
            <a:r>
              <a:rPr lang="en-US" dirty="0" smtClean="0">
                <a:solidFill>
                  <a:srgbClr val="800000"/>
                </a:solidFill>
              </a:rPr>
              <a:t>Get value of cell</a:t>
            </a:r>
          </a:p>
          <a:p>
            <a:r>
              <a:rPr lang="en-US" dirty="0" smtClean="0">
                <a:solidFill>
                  <a:srgbClr val="800000"/>
                </a:solidFill>
              </a:rPr>
              <a:t>Determine if cell is empty or not</a:t>
            </a:r>
          </a:p>
          <a:p>
            <a:r>
              <a:rPr lang="en-US" dirty="0" smtClean="0">
                <a:solidFill>
                  <a:srgbClr val="800000"/>
                </a:solidFill>
              </a:rPr>
              <a:t>Determine if number is consistent for cell</a:t>
            </a:r>
          </a:p>
          <a:p>
            <a:r>
              <a:rPr lang="en-US" dirty="0" smtClean="0">
                <a:solidFill>
                  <a:srgbClr val="800000"/>
                </a:solidFill>
              </a:rPr>
              <a:t>Change value of cell</a:t>
            </a:r>
          </a:p>
          <a:p>
            <a:r>
              <a:rPr lang="en-US" dirty="0" smtClean="0">
                <a:solidFill>
                  <a:srgbClr val="800000"/>
                </a:solidFill>
              </a:rPr>
              <a:t>Determine if cell is “mutable”</a:t>
            </a:r>
          </a:p>
          <a:p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773024" y="838200"/>
            <a:ext cx="2161176" cy="10668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800000"/>
                </a:solidFill>
              </a:rPr>
              <a:t>Controls game.</a:t>
            </a:r>
          </a:p>
          <a:p>
            <a:r>
              <a:rPr lang="en-US" dirty="0" smtClean="0">
                <a:solidFill>
                  <a:srgbClr val="800000"/>
                </a:solidFill>
              </a:rPr>
              <a:t>Enforces rules.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176743" y="2590800"/>
            <a:ext cx="3962400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Select </a:t>
            </a:r>
            <a:r>
              <a:rPr lang="en-US" sz="2800" dirty="0" err="1" smtClean="0"/>
              <a:t>sudoku</a:t>
            </a:r>
            <a:r>
              <a:rPr lang="en-US" sz="2800" dirty="0" smtClean="0"/>
              <a:t> grid cell use case: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Player selects </a:t>
            </a:r>
            <a:r>
              <a:rPr lang="en-US" dirty="0" err="1" smtClean="0"/>
              <a:t>sudoku</a:t>
            </a:r>
            <a:r>
              <a:rPr lang="en-US" dirty="0" smtClean="0"/>
              <a:t> grid cell.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Cell is empty and current number is consistent for cell: current number appears in cell in black.</a:t>
            </a:r>
          </a:p>
          <a:p>
            <a:r>
              <a:rPr lang="en-US" dirty="0" smtClean="0"/>
              <a:t>2a.  </a:t>
            </a:r>
            <a:r>
              <a:rPr lang="en-US" dirty="0"/>
              <a:t>Cell is empty and current </a:t>
            </a:r>
          </a:p>
          <a:p>
            <a:r>
              <a:rPr lang="en-US" dirty="0"/>
              <a:t>        number is inconsistent: </a:t>
            </a:r>
          </a:p>
          <a:p>
            <a:r>
              <a:rPr lang="en-US" dirty="0"/>
              <a:t>        nothing </a:t>
            </a:r>
            <a:r>
              <a:rPr lang="en-US" dirty="0" smtClean="0"/>
              <a:t>happens.</a:t>
            </a:r>
          </a:p>
          <a:p>
            <a:r>
              <a:rPr lang="en-US" dirty="0" smtClean="0"/>
              <a:t>2b.  Cell contains blue number: </a:t>
            </a:r>
          </a:p>
          <a:p>
            <a:r>
              <a:rPr lang="en-US" dirty="0"/>
              <a:t> </a:t>
            </a:r>
            <a:r>
              <a:rPr lang="en-US" dirty="0" smtClean="0"/>
              <a:t>       nothing happens. </a:t>
            </a:r>
          </a:p>
        </p:txBody>
      </p:sp>
    </p:spTree>
    <p:extLst>
      <p:ext uri="{BB962C8B-B14F-4D97-AF65-F5344CB8AC3E}">
        <p14:creationId xmlns:p14="http://schemas.microsoft.com/office/powerpoint/2010/main" val="21368776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/>
          <p:cNvGrpSpPr/>
          <p:nvPr/>
        </p:nvGrpSpPr>
        <p:grpSpPr>
          <a:xfrm>
            <a:off x="398219" y="225356"/>
            <a:ext cx="5264650" cy="3398324"/>
            <a:chOff x="398219" y="225356"/>
            <a:chExt cx="5264650" cy="3398324"/>
          </a:xfrm>
        </p:grpSpPr>
        <p:sp>
          <p:nvSpPr>
            <p:cNvPr id="4" name="Rectangle 3"/>
            <p:cNvSpPr/>
            <p:nvPr/>
          </p:nvSpPr>
          <p:spPr>
            <a:xfrm>
              <a:off x="398219" y="1656935"/>
              <a:ext cx="2765478" cy="1966745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u="sng" dirty="0" smtClean="0">
                  <a:solidFill>
                    <a:schemeClr val="tx1"/>
                  </a:solidFill>
                </a:rPr>
                <a:t>Grid (model)</a:t>
              </a:r>
            </a:p>
            <a:p>
              <a:endParaRPr lang="en-US" sz="10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3470972" y="225356"/>
              <a:ext cx="2191897" cy="2037197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1000" dirty="0" smtClean="0">
                <a:solidFill>
                  <a:schemeClr val="tx1"/>
                </a:solidFill>
              </a:endParaRPr>
            </a:p>
            <a:p>
              <a:endParaRPr lang="en-US" sz="1000" dirty="0">
                <a:solidFill>
                  <a:schemeClr val="tx1"/>
                </a:solidFill>
              </a:endParaRPr>
            </a:p>
            <a:p>
              <a:endParaRPr lang="en-US" sz="1000" dirty="0" smtClean="0">
                <a:solidFill>
                  <a:schemeClr val="tx1"/>
                </a:solidFill>
              </a:endParaRPr>
            </a:p>
            <a:p>
              <a:r>
                <a:rPr lang="en-US" sz="1000" u="sng" dirty="0" smtClean="0">
                  <a:solidFill>
                    <a:schemeClr val="tx1"/>
                  </a:solidFill>
                </a:rPr>
                <a:t>Game controller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Grid</a:t>
              </a:r>
            </a:p>
            <a:p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8" name="Diamond 7"/>
            <p:cNvSpPr/>
            <p:nvPr/>
          </p:nvSpPr>
          <p:spPr>
            <a:xfrm>
              <a:off x="2890379" y="705546"/>
              <a:ext cx="601078" cy="579406"/>
            </a:xfrm>
            <a:prstGeom prst="diamond">
              <a:avLst/>
            </a:prstGeom>
            <a:solidFill>
              <a:schemeClr val="tx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cxnSp>
          <p:nvCxnSpPr>
            <p:cNvPr id="10" name="Elbow Connector 9"/>
            <p:cNvCxnSpPr>
              <a:stCxn id="8" idx="1"/>
              <a:endCxn id="4" idx="0"/>
            </p:cNvCxnSpPr>
            <p:nvPr/>
          </p:nvCxnSpPr>
          <p:spPr>
            <a:xfrm rot="10800000" flipV="1">
              <a:off x="1780959" y="995249"/>
              <a:ext cx="1109421" cy="661686"/>
            </a:xfrm>
            <a:prstGeom prst="bentConnector2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1371600" y="5257800"/>
            <a:ext cx="3270922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What are model responsibilities?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304800" y="3352800"/>
            <a:ext cx="4343400" cy="18288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800000"/>
                </a:solidFill>
              </a:rPr>
              <a:t>Create valid </a:t>
            </a:r>
            <a:r>
              <a:rPr lang="en-US" dirty="0" err="1" smtClean="0">
                <a:solidFill>
                  <a:srgbClr val="800000"/>
                </a:solidFill>
              </a:rPr>
              <a:t>sudoku</a:t>
            </a:r>
            <a:r>
              <a:rPr lang="en-US" dirty="0" smtClean="0">
                <a:solidFill>
                  <a:srgbClr val="800000"/>
                </a:solidFill>
              </a:rPr>
              <a:t> grid</a:t>
            </a:r>
          </a:p>
          <a:p>
            <a:r>
              <a:rPr lang="en-US" dirty="0" smtClean="0">
                <a:solidFill>
                  <a:srgbClr val="800000"/>
                </a:solidFill>
              </a:rPr>
              <a:t>Get value of cell</a:t>
            </a:r>
          </a:p>
          <a:p>
            <a:r>
              <a:rPr lang="en-US" dirty="0" smtClean="0">
                <a:solidFill>
                  <a:srgbClr val="800000"/>
                </a:solidFill>
              </a:rPr>
              <a:t>Determine if cell is empty or not</a:t>
            </a:r>
          </a:p>
          <a:p>
            <a:r>
              <a:rPr lang="en-US" dirty="0" smtClean="0">
                <a:solidFill>
                  <a:srgbClr val="800000"/>
                </a:solidFill>
              </a:rPr>
              <a:t>Determine if number is consistent for cell</a:t>
            </a:r>
          </a:p>
          <a:p>
            <a:r>
              <a:rPr lang="en-US" dirty="0" smtClean="0">
                <a:solidFill>
                  <a:srgbClr val="800000"/>
                </a:solidFill>
              </a:rPr>
              <a:t>Change value of cell</a:t>
            </a:r>
          </a:p>
          <a:p>
            <a:r>
              <a:rPr lang="en-US" dirty="0" smtClean="0">
                <a:solidFill>
                  <a:srgbClr val="800000"/>
                </a:solidFill>
              </a:rPr>
              <a:t>Determine if cell is “mutable”</a:t>
            </a:r>
          </a:p>
          <a:p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773024" y="838200"/>
            <a:ext cx="2161176" cy="10668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800000"/>
                </a:solidFill>
              </a:rPr>
              <a:t>Controls game.</a:t>
            </a:r>
          </a:p>
          <a:p>
            <a:r>
              <a:rPr lang="en-US" dirty="0" smtClean="0">
                <a:solidFill>
                  <a:srgbClr val="800000"/>
                </a:solidFill>
              </a:rPr>
              <a:t>Enforces rules.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81600" y="1748908"/>
            <a:ext cx="3962400" cy="5109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Select </a:t>
            </a:r>
            <a:r>
              <a:rPr lang="en-US" sz="2800" dirty="0" err="1" smtClean="0"/>
              <a:t>sudoku</a:t>
            </a:r>
            <a:r>
              <a:rPr lang="en-US" sz="2800" dirty="0" smtClean="0"/>
              <a:t> grid cell use case: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Player selects </a:t>
            </a:r>
            <a:r>
              <a:rPr lang="en-US" dirty="0" err="1" smtClean="0"/>
              <a:t>sudoku</a:t>
            </a:r>
            <a:r>
              <a:rPr lang="en-US" dirty="0" smtClean="0"/>
              <a:t> grid cell.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Cell is empty and current number is consistent for cell: current number appears in cell in black.</a:t>
            </a:r>
          </a:p>
          <a:p>
            <a:r>
              <a:rPr lang="en-US" dirty="0" smtClean="0"/>
              <a:t>2a.  </a:t>
            </a:r>
            <a:r>
              <a:rPr lang="en-US" dirty="0"/>
              <a:t>Cell is empty and current </a:t>
            </a:r>
          </a:p>
          <a:p>
            <a:r>
              <a:rPr lang="en-US" dirty="0"/>
              <a:t>        number is inconsistent: </a:t>
            </a:r>
          </a:p>
          <a:p>
            <a:r>
              <a:rPr lang="en-US" dirty="0"/>
              <a:t>        nothing </a:t>
            </a:r>
            <a:r>
              <a:rPr lang="en-US" dirty="0" smtClean="0"/>
              <a:t>happens.</a:t>
            </a:r>
          </a:p>
          <a:p>
            <a:r>
              <a:rPr lang="en-US" dirty="0" smtClean="0"/>
              <a:t>2b.  Cell contains blue number: </a:t>
            </a:r>
          </a:p>
          <a:p>
            <a:r>
              <a:rPr lang="en-US" dirty="0"/>
              <a:t> </a:t>
            </a:r>
            <a:r>
              <a:rPr lang="en-US" dirty="0" smtClean="0"/>
              <a:t>       nothing happens. </a:t>
            </a:r>
          </a:p>
          <a:p>
            <a:r>
              <a:rPr lang="en-US" dirty="0" smtClean="0"/>
              <a:t>2c.  Cell contains black number and</a:t>
            </a:r>
          </a:p>
          <a:p>
            <a:r>
              <a:rPr lang="en-US" dirty="0"/>
              <a:t> </a:t>
            </a:r>
            <a:r>
              <a:rPr lang="en-US" dirty="0" smtClean="0"/>
              <a:t>       current number is inconsistent </a:t>
            </a:r>
          </a:p>
          <a:p>
            <a:r>
              <a:rPr lang="en-US" dirty="0"/>
              <a:t> </a:t>
            </a:r>
            <a:r>
              <a:rPr lang="en-US" dirty="0" smtClean="0"/>
              <a:t>       for cell: nothing happens.</a:t>
            </a:r>
          </a:p>
          <a:p>
            <a:r>
              <a:rPr lang="en-US" dirty="0" smtClean="0"/>
              <a:t>2d.  Cell contains black number and </a:t>
            </a:r>
          </a:p>
          <a:p>
            <a:r>
              <a:rPr lang="en-US" dirty="0"/>
              <a:t> </a:t>
            </a:r>
            <a:r>
              <a:rPr lang="en-US" dirty="0" smtClean="0"/>
              <a:t>        current number is consistent for </a:t>
            </a:r>
          </a:p>
          <a:p>
            <a:r>
              <a:rPr lang="en-US" dirty="0"/>
              <a:t> </a:t>
            </a:r>
            <a:r>
              <a:rPr lang="en-US" dirty="0" smtClean="0"/>
              <a:t>        cell:   ???</a:t>
            </a:r>
          </a:p>
        </p:txBody>
      </p:sp>
    </p:spTree>
    <p:extLst>
      <p:ext uri="{BB962C8B-B14F-4D97-AF65-F5344CB8AC3E}">
        <p14:creationId xmlns:p14="http://schemas.microsoft.com/office/powerpoint/2010/main" val="28457095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8219" y="1656935"/>
            <a:ext cx="2765478" cy="196674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u="sng" dirty="0" smtClean="0">
                <a:solidFill>
                  <a:schemeClr val="tx1"/>
                </a:solidFill>
              </a:rPr>
              <a:t>Grid (model)</a:t>
            </a:r>
          </a:p>
          <a:p>
            <a:r>
              <a:rPr lang="en-US" sz="1000" dirty="0">
                <a:solidFill>
                  <a:schemeClr val="tx1"/>
                </a:solidFill>
              </a:rPr>
              <a:t>g</a:t>
            </a:r>
            <a:r>
              <a:rPr lang="en-US" sz="1000" dirty="0" smtClean="0">
                <a:solidFill>
                  <a:schemeClr val="tx1"/>
                </a:solidFill>
              </a:rPr>
              <a:t>rid</a:t>
            </a:r>
          </a:p>
          <a:p>
            <a:endParaRPr lang="en-US" sz="1000" dirty="0">
              <a:solidFill>
                <a:schemeClr val="tx1"/>
              </a:solidFill>
            </a:endParaRPr>
          </a:p>
          <a:p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createGrid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getValueOfCell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setValueOfCell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cellIsEmpty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cellIsMutable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numberIsConsistentForCell</a:t>
            </a:r>
            <a:endParaRPr lang="en-US" sz="1000" dirty="0" smtClean="0">
              <a:solidFill>
                <a:schemeClr val="tx1"/>
              </a:solidFill>
            </a:endParaRPr>
          </a:p>
          <a:p>
            <a:endParaRPr lang="en-US" sz="1000" dirty="0" smtClean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343400" y="1600200"/>
            <a:ext cx="4343400" cy="18288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800000"/>
                </a:solidFill>
              </a:rPr>
              <a:t>Create valid </a:t>
            </a:r>
            <a:r>
              <a:rPr lang="en-US" dirty="0" err="1" smtClean="0">
                <a:solidFill>
                  <a:srgbClr val="800000"/>
                </a:solidFill>
              </a:rPr>
              <a:t>sudoku</a:t>
            </a:r>
            <a:r>
              <a:rPr lang="en-US" dirty="0" smtClean="0">
                <a:solidFill>
                  <a:srgbClr val="800000"/>
                </a:solidFill>
              </a:rPr>
              <a:t> grid</a:t>
            </a:r>
          </a:p>
          <a:p>
            <a:r>
              <a:rPr lang="en-US" dirty="0" smtClean="0">
                <a:solidFill>
                  <a:srgbClr val="800000"/>
                </a:solidFill>
              </a:rPr>
              <a:t>Get value of cell</a:t>
            </a:r>
          </a:p>
          <a:p>
            <a:r>
              <a:rPr lang="en-US" dirty="0" smtClean="0">
                <a:solidFill>
                  <a:srgbClr val="800000"/>
                </a:solidFill>
              </a:rPr>
              <a:t>Determine if cell is empty or not</a:t>
            </a:r>
          </a:p>
          <a:p>
            <a:r>
              <a:rPr lang="en-US" dirty="0" smtClean="0">
                <a:solidFill>
                  <a:srgbClr val="800000"/>
                </a:solidFill>
              </a:rPr>
              <a:t>Determine if number is consistent for cell</a:t>
            </a:r>
          </a:p>
          <a:p>
            <a:r>
              <a:rPr lang="en-US" dirty="0" smtClean="0">
                <a:solidFill>
                  <a:srgbClr val="800000"/>
                </a:solidFill>
              </a:rPr>
              <a:t>Change value of cell</a:t>
            </a:r>
          </a:p>
          <a:p>
            <a:r>
              <a:rPr lang="en-US" dirty="0" smtClean="0">
                <a:solidFill>
                  <a:srgbClr val="800000"/>
                </a:solidFill>
              </a:rPr>
              <a:t>Determine if cell is “mutable”</a:t>
            </a:r>
          </a:p>
          <a:p>
            <a:endParaRPr lang="en-US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2751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98219" y="1656935"/>
            <a:ext cx="2765478" cy="196674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u="sng" dirty="0" smtClean="0">
                <a:solidFill>
                  <a:schemeClr val="tx1"/>
                </a:solidFill>
              </a:rPr>
              <a:t>Grid (model)</a:t>
            </a:r>
          </a:p>
          <a:p>
            <a:r>
              <a:rPr lang="en-US" sz="1000" dirty="0">
                <a:solidFill>
                  <a:schemeClr val="tx1"/>
                </a:solidFill>
              </a:rPr>
              <a:t>g</a:t>
            </a:r>
            <a:r>
              <a:rPr lang="en-US" sz="1000" dirty="0" smtClean="0">
                <a:solidFill>
                  <a:schemeClr val="tx1"/>
                </a:solidFill>
              </a:rPr>
              <a:t>rid</a:t>
            </a:r>
          </a:p>
          <a:p>
            <a:endParaRPr lang="en-US" sz="1000" dirty="0">
              <a:solidFill>
                <a:schemeClr val="tx1"/>
              </a:solidFill>
            </a:endParaRPr>
          </a:p>
          <a:p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createGrid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getValueOfCell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setValueOfCell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cellIsEmpty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cellIsMutable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numberIsConsistentForCell</a:t>
            </a:r>
            <a:endParaRPr lang="en-US" sz="1000" dirty="0" smtClean="0">
              <a:solidFill>
                <a:schemeClr val="tx1"/>
              </a:solidFill>
            </a:endParaRPr>
          </a:p>
          <a:p>
            <a:endParaRPr lang="en-US" sz="1000" dirty="0" smtClean="0">
              <a:solidFill>
                <a:schemeClr val="tx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4800" y="1828800"/>
            <a:ext cx="762000" cy="381000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648200" y="2743200"/>
            <a:ext cx="1826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Public or private?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38400" y="762000"/>
            <a:ext cx="2851061" cy="584776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Let’s elaborate!</a:t>
            </a:r>
            <a:endParaRPr lang="en-US" sz="32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90446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77000" y="1600200"/>
            <a:ext cx="2191897" cy="203719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en-US" sz="1000" dirty="0" smtClean="0">
              <a:solidFill>
                <a:schemeClr val="tx1"/>
              </a:solidFill>
            </a:endParaRPr>
          </a:p>
          <a:p>
            <a:endParaRPr lang="en-US" sz="1000" dirty="0">
              <a:solidFill>
                <a:schemeClr val="tx1"/>
              </a:solidFill>
            </a:endParaRPr>
          </a:p>
          <a:p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u="sng" dirty="0" smtClean="0">
                <a:solidFill>
                  <a:schemeClr val="tx1"/>
                </a:solidFill>
              </a:rPr>
              <a:t>Game controller</a:t>
            </a:r>
          </a:p>
          <a:p>
            <a:r>
              <a:rPr lang="en-US" sz="1000" dirty="0" smtClean="0">
                <a:solidFill>
                  <a:schemeClr val="tx1"/>
                </a:solidFill>
              </a:rPr>
              <a:t>Grid</a:t>
            </a:r>
          </a:p>
          <a:p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57400" y="4648200"/>
            <a:ext cx="5908814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Low coupling and high cohesion</a:t>
            </a:r>
          </a:p>
          <a:p>
            <a:endParaRPr lang="en-US" dirty="0"/>
          </a:p>
          <a:p>
            <a:r>
              <a:rPr lang="en-US" dirty="0" smtClean="0"/>
              <a:t>Controller should know as little about the grid as possible.</a:t>
            </a:r>
          </a:p>
          <a:p>
            <a:r>
              <a:rPr lang="en-US" dirty="0" smtClean="0"/>
              <a:t>Grid should know as little about the rest of world as possible.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4572000" y="685800"/>
            <a:ext cx="0" cy="1447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572000" y="2438400"/>
            <a:ext cx="0" cy="1447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4082646" y="2269925"/>
            <a:ext cx="1066800" cy="0"/>
          </a:xfrm>
          <a:prstGeom prst="straightConnector1">
            <a:avLst/>
          </a:prstGeom>
          <a:ln>
            <a:solidFill>
              <a:srgbClr val="00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876800" y="1905000"/>
            <a:ext cx="9985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message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352800" y="1905000"/>
            <a:ext cx="9985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message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98219" y="1656935"/>
            <a:ext cx="2765478" cy="196674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u="sng" dirty="0" smtClean="0">
                <a:solidFill>
                  <a:schemeClr val="tx1"/>
                </a:solidFill>
              </a:rPr>
              <a:t>Grid (model)</a:t>
            </a:r>
          </a:p>
          <a:p>
            <a:r>
              <a:rPr lang="en-US" sz="1000" dirty="0">
                <a:solidFill>
                  <a:schemeClr val="tx1"/>
                </a:solidFill>
              </a:rPr>
              <a:t>g</a:t>
            </a:r>
            <a:r>
              <a:rPr lang="en-US" sz="1000" dirty="0" smtClean="0">
                <a:solidFill>
                  <a:schemeClr val="tx1"/>
                </a:solidFill>
              </a:rPr>
              <a:t>rid</a:t>
            </a:r>
          </a:p>
          <a:p>
            <a:endParaRPr lang="en-US" sz="1000" dirty="0">
              <a:solidFill>
                <a:schemeClr val="tx1"/>
              </a:solidFill>
            </a:endParaRPr>
          </a:p>
          <a:p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createGrid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getValueOfCell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setValueOfCell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cellIsEmpty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cellIsMutable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numberIsConsistentForCell</a:t>
            </a:r>
            <a:endParaRPr lang="en-US" sz="1000" dirty="0" smtClean="0">
              <a:solidFill>
                <a:schemeClr val="tx1"/>
              </a:solidFill>
            </a:endParaRPr>
          </a:p>
          <a:p>
            <a:endParaRPr lang="en-US" sz="10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688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98219" y="1656935"/>
            <a:ext cx="2765478" cy="196674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u="sng" dirty="0" smtClean="0">
                <a:solidFill>
                  <a:schemeClr val="tx1"/>
                </a:solidFill>
              </a:rPr>
              <a:t>Grid (model)</a:t>
            </a:r>
          </a:p>
          <a:p>
            <a:endParaRPr lang="en-US" sz="1000" dirty="0" smtClean="0">
              <a:solidFill>
                <a:schemeClr val="tx1"/>
              </a:solidFill>
            </a:endParaRPr>
          </a:p>
          <a:p>
            <a:endParaRPr lang="en-US" sz="1000" dirty="0">
              <a:solidFill>
                <a:schemeClr val="tx1"/>
              </a:solidFill>
            </a:endParaRPr>
          </a:p>
          <a:p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createGrid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getValueOfCell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setValueOfCell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cellIsEmpty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cellIsMutable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numberIsConsistentForCell</a:t>
            </a:r>
            <a:endParaRPr lang="en-US" sz="1000" dirty="0" smtClean="0">
              <a:solidFill>
                <a:schemeClr val="tx1"/>
              </a:solidFill>
            </a:endParaRPr>
          </a:p>
          <a:p>
            <a:endParaRPr lang="en-US" sz="1000" dirty="0" smtClean="0">
              <a:solidFill>
                <a:schemeClr val="tx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81000" y="1676400"/>
            <a:ext cx="2819400" cy="1905000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267200" y="2362200"/>
            <a:ext cx="3962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This is public interface.  This is all that the controller needs to know.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9611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267200" y="1981200"/>
            <a:ext cx="1180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createGrid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86200" y="685800"/>
            <a:ext cx="25742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What are its parameters?</a:t>
            </a:r>
          </a:p>
          <a:p>
            <a:r>
              <a:rPr lang="en-US" dirty="0" smtClean="0"/>
              <a:t>What does it return?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0" y="3657600"/>
            <a:ext cx="1913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(void) </a:t>
            </a:r>
            <a:r>
              <a:rPr lang="en-US" dirty="0" err="1" smtClean="0"/>
              <a:t>createGrid</a:t>
            </a:r>
            <a:r>
              <a:rPr lang="en-US" dirty="0" smtClean="0"/>
              <a:t>()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095983" y="4343400"/>
            <a:ext cx="5029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I’m using C-like syntax in the design process. We want to stay language-independent as long as possible.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4876800" y="2438400"/>
            <a:ext cx="0" cy="11430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398219" y="1656935"/>
            <a:ext cx="2765478" cy="196674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u="sng" dirty="0" smtClean="0">
                <a:solidFill>
                  <a:schemeClr val="tx1"/>
                </a:solidFill>
              </a:rPr>
              <a:t>Grid (model)</a:t>
            </a:r>
          </a:p>
          <a:p>
            <a:endParaRPr lang="en-US" sz="1000" dirty="0" smtClean="0">
              <a:solidFill>
                <a:schemeClr val="tx1"/>
              </a:solidFill>
            </a:endParaRPr>
          </a:p>
          <a:p>
            <a:endParaRPr lang="en-US" sz="1000" dirty="0">
              <a:solidFill>
                <a:schemeClr val="tx1"/>
              </a:solidFill>
            </a:endParaRPr>
          </a:p>
          <a:p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createGrid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getValueOfCell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setValueOfCell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cellIsEmpty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cellIsMutable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numberIsConsistentForCell</a:t>
            </a:r>
            <a:endParaRPr lang="en-US" sz="1000" dirty="0" smtClean="0">
              <a:solidFill>
                <a:schemeClr val="tx1"/>
              </a:solidFill>
            </a:endParaRPr>
          </a:p>
          <a:p>
            <a:endParaRPr lang="en-US" sz="1000" dirty="0" smtClean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48200" y="5715000"/>
            <a:ext cx="753294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WHY?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4386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295400" y="914400"/>
            <a:ext cx="19050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Use cases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295400" y="2438400"/>
            <a:ext cx="19050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Component architecture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648200" y="4038600"/>
            <a:ext cx="1905000" cy="838200"/>
          </a:xfrm>
          <a:prstGeom prst="rect">
            <a:avLst/>
          </a:prstGeom>
          <a:solidFill>
            <a:srgbClr val="C0504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Class interfaces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505200" y="5486400"/>
            <a:ext cx="1905000" cy="838200"/>
          </a:xfrm>
          <a:prstGeom prst="rect">
            <a:avLst/>
          </a:prstGeom>
          <a:solidFill>
            <a:srgbClr val="C0504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657600" y="914400"/>
            <a:ext cx="19050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Non-functional requirements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019800" y="914400"/>
            <a:ext cx="19050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Design goals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762000" y="685800"/>
            <a:ext cx="7696200" cy="1295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657600" y="2438400"/>
            <a:ext cx="19050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 models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6019800" y="2438400"/>
            <a:ext cx="19050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Analytical models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209800" y="4038600"/>
            <a:ext cx="19050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User interface</a:t>
            </a:r>
          </a:p>
          <a:p>
            <a:pPr algn="ctr"/>
            <a:r>
              <a:rPr lang="en-US" dirty="0" smtClean="0"/>
              <a:t>design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762000" y="2235200"/>
            <a:ext cx="7696200" cy="1295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762000" y="3784600"/>
            <a:ext cx="7696200" cy="1295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762000" y="5334000"/>
            <a:ext cx="7696200" cy="1295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3581400" y="228600"/>
            <a:ext cx="17415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Model Hierarchy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914400" y="5791200"/>
            <a:ext cx="859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Quality</a:t>
            </a:r>
            <a:endParaRPr lang="en-US" dirty="0"/>
          </a:p>
        </p:txBody>
      </p:sp>
      <p:cxnSp>
        <p:nvCxnSpPr>
          <p:cNvPr id="26" name="Straight Arrow Connector 25"/>
          <p:cNvCxnSpPr/>
          <p:nvPr/>
        </p:nvCxnSpPr>
        <p:spPr>
          <a:xfrm flipV="1">
            <a:off x="1066800" y="1447800"/>
            <a:ext cx="0" cy="434340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6324600" y="5562600"/>
            <a:ext cx="119896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Today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71542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267200" y="1981200"/>
            <a:ext cx="15832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getValueOfCell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86200" y="685800"/>
            <a:ext cx="25742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What are its parameters?</a:t>
            </a:r>
          </a:p>
          <a:p>
            <a:r>
              <a:rPr lang="en-US" dirty="0" smtClean="0"/>
              <a:t>What does it return?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581400" y="4114800"/>
            <a:ext cx="4117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) </a:t>
            </a:r>
            <a:r>
              <a:rPr lang="en-US" dirty="0" err="1" smtClean="0"/>
              <a:t>getValueOfCell</a:t>
            </a:r>
            <a:r>
              <a:rPr lang="en-US" dirty="0" smtClean="0"/>
              <a:t>( </a:t>
            </a:r>
            <a:r>
              <a:rPr lang="en-US" dirty="0" err="1" smtClean="0"/>
              <a:t>int</a:t>
            </a:r>
            <a:r>
              <a:rPr lang="en-US" dirty="0" smtClean="0"/>
              <a:t> row, </a:t>
            </a:r>
            <a:r>
              <a:rPr lang="en-US" dirty="0" err="1" smtClean="0"/>
              <a:t>int</a:t>
            </a:r>
            <a:r>
              <a:rPr lang="en-US" dirty="0" smtClean="0"/>
              <a:t> column);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4876800" y="2438400"/>
            <a:ext cx="0" cy="11430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98219" y="1656935"/>
            <a:ext cx="2765478" cy="196674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u="sng" dirty="0" smtClean="0">
                <a:solidFill>
                  <a:schemeClr val="tx1"/>
                </a:solidFill>
              </a:rPr>
              <a:t>Grid (model)</a:t>
            </a:r>
          </a:p>
          <a:p>
            <a:r>
              <a:rPr lang="en-US" sz="1000" dirty="0">
                <a:solidFill>
                  <a:schemeClr val="tx1"/>
                </a:solidFill>
              </a:rPr>
              <a:t>g</a:t>
            </a:r>
            <a:r>
              <a:rPr lang="en-US" sz="1000" dirty="0" smtClean="0">
                <a:solidFill>
                  <a:schemeClr val="tx1"/>
                </a:solidFill>
              </a:rPr>
              <a:t>rid</a:t>
            </a:r>
          </a:p>
          <a:p>
            <a:endParaRPr lang="en-US" sz="1000" dirty="0">
              <a:solidFill>
                <a:schemeClr val="tx1"/>
              </a:solidFill>
            </a:endParaRPr>
          </a:p>
          <a:p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createGrid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getValueOfCell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setValueOfCell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cellIsEmpty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cellIsMutable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numberIsConsistentForCell</a:t>
            </a:r>
            <a:endParaRPr lang="en-US" sz="1000" dirty="0" smtClean="0">
              <a:solidFill>
                <a:schemeClr val="tx1"/>
              </a:solidFill>
            </a:endParaRPr>
          </a:p>
          <a:p>
            <a:endParaRPr lang="en-US" sz="10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72857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267200" y="1981200"/>
            <a:ext cx="1564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setValueOfCell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86200" y="685800"/>
            <a:ext cx="25742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What are its parameters?</a:t>
            </a:r>
          </a:p>
          <a:p>
            <a:r>
              <a:rPr lang="en-US" dirty="0" smtClean="0"/>
              <a:t>What does it return?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62200" y="4114800"/>
            <a:ext cx="5060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(void) </a:t>
            </a:r>
            <a:r>
              <a:rPr lang="en-US" dirty="0" err="1" smtClean="0"/>
              <a:t>setValueOfCell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 value, </a:t>
            </a:r>
            <a:r>
              <a:rPr lang="en-US" dirty="0" err="1" smtClean="0"/>
              <a:t>int</a:t>
            </a:r>
            <a:r>
              <a:rPr lang="en-US" dirty="0" smtClean="0"/>
              <a:t> row, </a:t>
            </a:r>
            <a:r>
              <a:rPr lang="en-US" dirty="0" err="1" smtClean="0"/>
              <a:t>int</a:t>
            </a:r>
            <a:r>
              <a:rPr lang="en-US" dirty="0" smtClean="0"/>
              <a:t> column);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4876800" y="2438400"/>
            <a:ext cx="0" cy="11430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98219" y="1656935"/>
            <a:ext cx="2765478" cy="196674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u="sng" dirty="0" smtClean="0">
                <a:solidFill>
                  <a:schemeClr val="tx1"/>
                </a:solidFill>
              </a:rPr>
              <a:t>Grid (model)</a:t>
            </a:r>
          </a:p>
          <a:p>
            <a:r>
              <a:rPr lang="en-US" sz="1000" dirty="0">
                <a:solidFill>
                  <a:schemeClr val="tx1"/>
                </a:solidFill>
              </a:rPr>
              <a:t>g</a:t>
            </a:r>
            <a:r>
              <a:rPr lang="en-US" sz="1000" dirty="0" smtClean="0">
                <a:solidFill>
                  <a:schemeClr val="tx1"/>
                </a:solidFill>
              </a:rPr>
              <a:t>rid</a:t>
            </a:r>
          </a:p>
          <a:p>
            <a:endParaRPr lang="en-US" sz="1000" dirty="0">
              <a:solidFill>
                <a:schemeClr val="tx1"/>
              </a:solidFill>
            </a:endParaRPr>
          </a:p>
          <a:p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createGrid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getValueOfCell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setValueOfCell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cellIsEmpty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cellIsMutable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numberIsConsistentForCell</a:t>
            </a:r>
            <a:endParaRPr lang="en-US" sz="1000" dirty="0" smtClean="0">
              <a:solidFill>
                <a:schemeClr val="tx1"/>
              </a:solidFill>
            </a:endParaRPr>
          </a:p>
          <a:p>
            <a:endParaRPr lang="en-US" sz="10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33532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267200" y="1981200"/>
            <a:ext cx="1251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cellIsEmpty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86200" y="685800"/>
            <a:ext cx="25742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What are its parameters?</a:t>
            </a:r>
          </a:p>
          <a:p>
            <a:r>
              <a:rPr lang="en-US" dirty="0" smtClean="0"/>
              <a:t>What does it return?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10000" y="3962400"/>
            <a:ext cx="38992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bool</a:t>
            </a:r>
            <a:r>
              <a:rPr lang="en-US" dirty="0" smtClean="0"/>
              <a:t>) </a:t>
            </a:r>
            <a:r>
              <a:rPr lang="en-US" dirty="0" err="1" smtClean="0"/>
              <a:t>cellIsEmpty</a:t>
            </a:r>
            <a:r>
              <a:rPr lang="en-US" dirty="0" smtClean="0"/>
              <a:t>( </a:t>
            </a:r>
            <a:r>
              <a:rPr lang="en-US" dirty="0" err="1" smtClean="0"/>
              <a:t>int</a:t>
            </a:r>
            <a:r>
              <a:rPr lang="en-US" dirty="0" smtClean="0"/>
              <a:t> row, </a:t>
            </a:r>
            <a:r>
              <a:rPr lang="en-US" dirty="0" err="1" smtClean="0"/>
              <a:t>int</a:t>
            </a:r>
            <a:r>
              <a:rPr lang="en-US" dirty="0" smtClean="0"/>
              <a:t> column);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4876800" y="2438400"/>
            <a:ext cx="0" cy="11430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98219" y="1656935"/>
            <a:ext cx="2765478" cy="196674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u="sng" dirty="0" smtClean="0">
                <a:solidFill>
                  <a:schemeClr val="tx1"/>
                </a:solidFill>
              </a:rPr>
              <a:t>Grid (model)</a:t>
            </a:r>
          </a:p>
          <a:p>
            <a:endParaRPr lang="en-US" sz="1000" dirty="0" smtClean="0">
              <a:solidFill>
                <a:schemeClr val="tx1"/>
              </a:solidFill>
            </a:endParaRPr>
          </a:p>
          <a:p>
            <a:endParaRPr lang="en-US" sz="1000" dirty="0">
              <a:solidFill>
                <a:schemeClr val="tx1"/>
              </a:solidFill>
            </a:endParaRPr>
          </a:p>
          <a:p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createGrid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getValueOfCell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setValueOfCell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cellIsEmpty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cellIsMutable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numberIsConsistentForCell</a:t>
            </a:r>
            <a:endParaRPr lang="en-US" sz="1000" dirty="0" smtClean="0">
              <a:solidFill>
                <a:schemeClr val="tx1"/>
              </a:solidFill>
            </a:endParaRPr>
          </a:p>
          <a:p>
            <a:endParaRPr lang="en-US" sz="10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55237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267200" y="1981200"/>
            <a:ext cx="14471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cellIsMutable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86200" y="685800"/>
            <a:ext cx="25742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What are its parameters?</a:t>
            </a:r>
          </a:p>
          <a:p>
            <a:r>
              <a:rPr lang="en-US" dirty="0" smtClean="0"/>
              <a:t>What does it return?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962400" y="3886200"/>
            <a:ext cx="409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bool</a:t>
            </a:r>
            <a:r>
              <a:rPr lang="en-US" dirty="0" smtClean="0"/>
              <a:t>) </a:t>
            </a:r>
            <a:r>
              <a:rPr lang="en-US" dirty="0" err="1" smtClean="0"/>
              <a:t>cellIsMutable</a:t>
            </a:r>
            <a:r>
              <a:rPr lang="en-US" dirty="0" smtClean="0"/>
              <a:t>( </a:t>
            </a:r>
            <a:r>
              <a:rPr lang="en-US" dirty="0" err="1" smtClean="0"/>
              <a:t>int</a:t>
            </a:r>
            <a:r>
              <a:rPr lang="en-US" dirty="0" smtClean="0"/>
              <a:t> row, </a:t>
            </a:r>
            <a:r>
              <a:rPr lang="en-US" dirty="0" err="1" smtClean="0"/>
              <a:t>int</a:t>
            </a:r>
            <a:r>
              <a:rPr lang="en-US" dirty="0" smtClean="0"/>
              <a:t> column);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4876800" y="2438400"/>
            <a:ext cx="0" cy="11430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98219" y="1656935"/>
            <a:ext cx="2765478" cy="196674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u="sng" dirty="0" smtClean="0">
                <a:solidFill>
                  <a:schemeClr val="tx1"/>
                </a:solidFill>
              </a:rPr>
              <a:t>Grid (model)</a:t>
            </a:r>
          </a:p>
          <a:p>
            <a:endParaRPr lang="en-US" sz="1000" dirty="0" smtClean="0">
              <a:solidFill>
                <a:schemeClr val="tx1"/>
              </a:solidFill>
            </a:endParaRPr>
          </a:p>
          <a:p>
            <a:endParaRPr lang="en-US" sz="1000" dirty="0">
              <a:solidFill>
                <a:schemeClr val="tx1"/>
              </a:solidFill>
            </a:endParaRPr>
          </a:p>
          <a:p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createGrid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getValueOfCell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setValueOfCell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cellIsEmpty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cellIsMutable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numberIsConsistentForCell</a:t>
            </a:r>
            <a:endParaRPr lang="en-US" sz="1000" dirty="0" smtClean="0">
              <a:solidFill>
                <a:schemeClr val="tx1"/>
              </a:solidFill>
            </a:endParaRPr>
          </a:p>
          <a:p>
            <a:endParaRPr lang="en-US" sz="10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6015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267200" y="1981200"/>
            <a:ext cx="27192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numberIsConsistentForCell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86200" y="685800"/>
            <a:ext cx="25742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What are its parameters?</a:t>
            </a:r>
          </a:p>
          <a:p>
            <a:r>
              <a:rPr lang="en-US" dirty="0" smtClean="0"/>
              <a:t>What does it return?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62200" y="4114800"/>
            <a:ext cx="65238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bool</a:t>
            </a:r>
            <a:r>
              <a:rPr lang="en-US" dirty="0" smtClean="0"/>
              <a:t>) </a:t>
            </a:r>
            <a:r>
              <a:rPr lang="en-US" dirty="0" err="1" smtClean="0"/>
              <a:t>numberIsConsistentForCell</a:t>
            </a:r>
            <a:r>
              <a:rPr lang="en-US" dirty="0" smtClean="0"/>
              <a:t>( </a:t>
            </a:r>
            <a:r>
              <a:rPr lang="en-US" dirty="0" err="1" smtClean="0"/>
              <a:t>int</a:t>
            </a:r>
            <a:r>
              <a:rPr lang="en-US" dirty="0" smtClean="0"/>
              <a:t> number, </a:t>
            </a:r>
            <a:r>
              <a:rPr lang="en-US" dirty="0" err="1" smtClean="0"/>
              <a:t>int</a:t>
            </a:r>
            <a:r>
              <a:rPr lang="en-US" dirty="0" smtClean="0"/>
              <a:t> row, </a:t>
            </a:r>
            <a:r>
              <a:rPr lang="en-US" dirty="0" err="1" smtClean="0"/>
              <a:t>int</a:t>
            </a:r>
            <a:r>
              <a:rPr lang="en-US" dirty="0" smtClean="0"/>
              <a:t> column);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4876800" y="2438400"/>
            <a:ext cx="0" cy="11430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98219" y="1656935"/>
            <a:ext cx="2765478" cy="196674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u="sng" dirty="0" smtClean="0">
                <a:solidFill>
                  <a:schemeClr val="tx1"/>
                </a:solidFill>
              </a:rPr>
              <a:t>Grid (model)</a:t>
            </a:r>
            <a:endParaRPr lang="en-US" sz="1000" dirty="0" smtClean="0">
              <a:solidFill>
                <a:schemeClr val="tx1"/>
              </a:solidFill>
            </a:endParaRPr>
          </a:p>
          <a:p>
            <a:endParaRPr lang="en-US" sz="1000" dirty="0">
              <a:solidFill>
                <a:schemeClr val="tx1"/>
              </a:solidFill>
            </a:endParaRPr>
          </a:p>
          <a:p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createGrid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getValueOfCell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setValueOfCell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cellIsEmpty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cellIsMutable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 err="1" smtClean="0">
                <a:solidFill>
                  <a:schemeClr val="tx1"/>
                </a:solidFill>
              </a:rPr>
              <a:t>numberIsConsistentForCell</a:t>
            </a:r>
            <a:endParaRPr lang="en-US" sz="1000" dirty="0" smtClean="0">
              <a:solidFill>
                <a:schemeClr val="tx1"/>
              </a:solidFill>
            </a:endParaRPr>
          </a:p>
          <a:p>
            <a:endParaRPr lang="en-US" sz="10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90552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276600" y="609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 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381000" y="1752600"/>
            <a:ext cx="5867400" cy="2819400"/>
            <a:chOff x="381000" y="1752600"/>
            <a:chExt cx="5867400" cy="2819400"/>
          </a:xfrm>
        </p:grpSpPr>
        <p:sp>
          <p:nvSpPr>
            <p:cNvPr id="5" name="Rectangle 4"/>
            <p:cNvSpPr/>
            <p:nvPr/>
          </p:nvSpPr>
          <p:spPr>
            <a:xfrm>
              <a:off x="381000" y="1752600"/>
              <a:ext cx="5867400" cy="2819400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u="sng" dirty="0" smtClean="0">
                  <a:solidFill>
                    <a:schemeClr val="tx1"/>
                  </a:solidFill>
                </a:rPr>
                <a:t>Grid (model)</a:t>
              </a:r>
            </a:p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 smtClean="0">
                <a:solidFill>
                  <a:schemeClr val="tx1"/>
                </a:solidFill>
              </a:endParaRP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(void)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createGrid</a:t>
              </a:r>
              <a:r>
                <a:rPr lang="en-US" sz="16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(void) </a:t>
              </a:r>
              <a:r>
                <a:rPr lang="en-US" sz="1600" dirty="0" err="1">
                  <a:solidFill>
                    <a:schemeClr val="tx1"/>
                  </a:solidFill>
                </a:rPr>
                <a:t>setValueOfCell</a:t>
              </a:r>
              <a:r>
                <a:rPr lang="en-US" sz="1600" dirty="0">
                  <a:solidFill>
                    <a:schemeClr val="tx1"/>
                  </a:solidFill>
                </a:rPr>
                <a:t> (</a:t>
              </a:r>
              <a:r>
                <a:rPr lang="en-US" sz="1600" dirty="0" err="1">
                  <a:solidFill>
                    <a:schemeClr val="tx1"/>
                  </a:solidFill>
                </a:rPr>
                <a:t>int</a:t>
              </a:r>
              <a:r>
                <a:rPr lang="en-US" sz="1600" dirty="0">
                  <a:solidFill>
                    <a:schemeClr val="tx1"/>
                  </a:solidFill>
                </a:rPr>
                <a:t> </a:t>
              </a:r>
              <a:r>
                <a:rPr lang="en-US" sz="1600" dirty="0" smtClean="0">
                  <a:solidFill>
                    <a:schemeClr val="tx1"/>
                  </a:solidFill>
                </a:rPr>
                <a:t>value, </a:t>
              </a:r>
              <a:r>
                <a:rPr lang="en-US" sz="1600" dirty="0" err="1">
                  <a:solidFill>
                    <a:schemeClr val="tx1"/>
                  </a:solidFill>
                </a:rPr>
                <a:t>int</a:t>
              </a:r>
              <a:r>
                <a:rPr lang="en-US" sz="1600" dirty="0">
                  <a:solidFill>
                    <a:schemeClr val="tx1"/>
                  </a:solidFill>
                </a:rPr>
                <a:t> row, </a:t>
              </a:r>
              <a:r>
                <a:rPr lang="en-US" sz="1600" dirty="0" err="1">
                  <a:solidFill>
                    <a:schemeClr val="tx1"/>
                  </a:solidFill>
                </a:rPr>
                <a:t>int</a:t>
              </a:r>
              <a:r>
                <a:rPr lang="en-US" sz="1600" dirty="0">
                  <a:solidFill>
                    <a:schemeClr val="tx1"/>
                  </a:solidFill>
                </a:rPr>
                <a:t> column)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(</a:t>
              </a:r>
              <a:r>
                <a:rPr lang="en-US" sz="1600" dirty="0" err="1">
                  <a:solidFill>
                    <a:schemeClr val="tx1"/>
                  </a:solidFill>
                </a:rPr>
                <a:t>int</a:t>
              </a:r>
              <a:r>
                <a:rPr lang="en-US" sz="1600" dirty="0">
                  <a:solidFill>
                    <a:schemeClr val="tx1"/>
                  </a:solidFill>
                </a:rPr>
                <a:t>)    </a:t>
              </a:r>
              <a:r>
                <a:rPr lang="en-US" sz="1600" dirty="0" err="1">
                  <a:solidFill>
                    <a:schemeClr val="tx1"/>
                  </a:solidFill>
                </a:rPr>
                <a:t>getValueOfCell</a:t>
              </a:r>
              <a:r>
                <a:rPr lang="en-US" sz="1600" dirty="0">
                  <a:solidFill>
                    <a:schemeClr val="tx1"/>
                  </a:solidFill>
                </a:rPr>
                <a:t> (</a:t>
              </a:r>
              <a:r>
                <a:rPr lang="en-US" sz="1600" dirty="0" err="1">
                  <a:solidFill>
                    <a:schemeClr val="tx1"/>
                  </a:solidFill>
                </a:rPr>
                <a:t>int</a:t>
              </a:r>
              <a:r>
                <a:rPr lang="en-US" sz="1600" dirty="0">
                  <a:solidFill>
                    <a:schemeClr val="tx1"/>
                  </a:solidFill>
                </a:rPr>
                <a:t> row, </a:t>
              </a:r>
              <a:r>
                <a:rPr lang="en-US" sz="1600" dirty="0" err="1">
                  <a:solidFill>
                    <a:schemeClr val="tx1"/>
                  </a:solidFill>
                </a:rPr>
                <a:t>int</a:t>
              </a:r>
              <a:r>
                <a:rPr lang="en-US" sz="1600" dirty="0">
                  <a:solidFill>
                    <a:schemeClr val="tx1"/>
                  </a:solidFill>
                </a:rPr>
                <a:t> column</a:t>
              </a:r>
              <a:r>
                <a:rPr lang="en-US" sz="1600" dirty="0" smtClean="0">
                  <a:solidFill>
                    <a:schemeClr val="tx1"/>
                  </a:solidFill>
                </a:rPr>
                <a:t>)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bool</a:t>
              </a:r>
              <a:r>
                <a:rPr lang="en-US" sz="1600" dirty="0" smtClean="0">
                  <a:solidFill>
                    <a:schemeClr val="tx1"/>
                  </a:solidFill>
                </a:rPr>
                <a:t>)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cellIsEmpty</a:t>
              </a:r>
              <a:r>
                <a:rPr lang="en-US" sz="1600" dirty="0" smtClean="0">
                  <a:solidFill>
                    <a:schemeClr val="tx1"/>
                  </a:solidFill>
                </a:rPr>
                <a:t>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 row,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 column)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bool</a:t>
              </a:r>
              <a:r>
                <a:rPr lang="en-US" sz="1600" dirty="0" smtClean="0">
                  <a:solidFill>
                    <a:schemeClr val="tx1"/>
                  </a:solidFill>
                </a:rPr>
                <a:t>)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cellIsMutable</a:t>
              </a:r>
              <a:r>
                <a:rPr lang="en-US" sz="1600" dirty="0" smtClean="0">
                  <a:solidFill>
                    <a:schemeClr val="tx1"/>
                  </a:solidFill>
                </a:rPr>
                <a:t>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 row,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 column)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bool</a:t>
              </a:r>
              <a:r>
                <a:rPr lang="en-US" sz="1600" dirty="0" smtClean="0">
                  <a:solidFill>
                    <a:schemeClr val="tx1"/>
                  </a:solidFill>
                </a:rPr>
                <a:t>)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numberIsConsistentForCell</a:t>
              </a:r>
              <a:r>
                <a:rPr lang="en-US" sz="1600" dirty="0" smtClean="0">
                  <a:solidFill>
                    <a:schemeClr val="tx1"/>
                  </a:solidFill>
                </a:rPr>
                <a:t>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 number,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 row,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 column)</a:t>
              </a: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381000" y="2438400"/>
              <a:ext cx="5867400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2743200" y="609600"/>
            <a:ext cx="2985312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Let’s critique our design!</a:t>
            </a:r>
            <a:endParaRPr lang="en-US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669669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057400" y="152400"/>
            <a:ext cx="4708553" cy="92333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Imagine someone else is going to use your class:</a:t>
            </a:r>
          </a:p>
          <a:p>
            <a:r>
              <a:rPr lang="en-US" dirty="0" smtClean="0"/>
              <a:t>Is it simple, intuitive?</a:t>
            </a:r>
          </a:p>
          <a:p>
            <a:r>
              <a:rPr lang="en-US" dirty="0" smtClean="0"/>
              <a:t>What can go wrong?  What can be improved?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276600" y="609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590800" y="1219200"/>
            <a:ext cx="251863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Did we use good names?</a:t>
            </a:r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81000" y="1752600"/>
            <a:ext cx="5867400" cy="2819400"/>
            <a:chOff x="381000" y="1752600"/>
            <a:chExt cx="5867400" cy="2819400"/>
          </a:xfrm>
        </p:grpSpPr>
        <p:sp>
          <p:nvSpPr>
            <p:cNvPr id="11" name="Rectangle 10"/>
            <p:cNvSpPr/>
            <p:nvPr/>
          </p:nvSpPr>
          <p:spPr>
            <a:xfrm>
              <a:off x="381000" y="1752600"/>
              <a:ext cx="5867400" cy="2819400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u="sng" dirty="0" smtClean="0">
                  <a:solidFill>
                    <a:schemeClr val="tx1"/>
                  </a:solidFill>
                </a:rPr>
                <a:t>Grid (model)</a:t>
              </a:r>
            </a:p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 smtClean="0">
                <a:solidFill>
                  <a:schemeClr val="tx1"/>
                </a:solidFill>
              </a:endParaRP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(void)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createGrid</a:t>
              </a:r>
              <a:r>
                <a:rPr lang="en-US" sz="16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(void) </a:t>
              </a:r>
              <a:r>
                <a:rPr lang="en-US" sz="1600" dirty="0" err="1">
                  <a:solidFill>
                    <a:schemeClr val="tx1"/>
                  </a:solidFill>
                </a:rPr>
                <a:t>setValueOfCell</a:t>
              </a:r>
              <a:r>
                <a:rPr lang="en-US" sz="1600" dirty="0">
                  <a:solidFill>
                    <a:schemeClr val="tx1"/>
                  </a:solidFill>
                </a:rPr>
                <a:t> (</a:t>
              </a:r>
              <a:r>
                <a:rPr lang="en-US" sz="1600" dirty="0" err="1">
                  <a:solidFill>
                    <a:schemeClr val="tx1"/>
                  </a:solidFill>
                </a:rPr>
                <a:t>int</a:t>
              </a:r>
              <a:r>
                <a:rPr lang="en-US" sz="1600" dirty="0">
                  <a:solidFill>
                    <a:schemeClr val="tx1"/>
                  </a:solidFill>
                </a:rPr>
                <a:t> </a:t>
              </a:r>
              <a:r>
                <a:rPr lang="en-US" sz="1600" dirty="0" smtClean="0">
                  <a:solidFill>
                    <a:schemeClr val="tx1"/>
                  </a:solidFill>
                </a:rPr>
                <a:t>value, </a:t>
              </a:r>
              <a:r>
                <a:rPr lang="en-US" sz="1600" dirty="0" err="1">
                  <a:solidFill>
                    <a:schemeClr val="tx1"/>
                  </a:solidFill>
                </a:rPr>
                <a:t>int</a:t>
              </a:r>
              <a:r>
                <a:rPr lang="en-US" sz="1600" dirty="0">
                  <a:solidFill>
                    <a:schemeClr val="tx1"/>
                  </a:solidFill>
                </a:rPr>
                <a:t> row, </a:t>
              </a:r>
              <a:r>
                <a:rPr lang="en-US" sz="1600" dirty="0" err="1">
                  <a:solidFill>
                    <a:schemeClr val="tx1"/>
                  </a:solidFill>
                </a:rPr>
                <a:t>int</a:t>
              </a:r>
              <a:r>
                <a:rPr lang="en-US" sz="1600" dirty="0">
                  <a:solidFill>
                    <a:schemeClr val="tx1"/>
                  </a:solidFill>
                </a:rPr>
                <a:t> column)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(</a:t>
              </a:r>
              <a:r>
                <a:rPr lang="en-US" sz="1600" dirty="0" err="1">
                  <a:solidFill>
                    <a:schemeClr val="tx1"/>
                  </a:solidFill>
                </a:rPr>
                <a:t>int</a:t>
              </a:r>
              <a:r>
                <a:rPr lang="en-US" sz="1600" dirty="0">
                  <a:solidFill>
                    <a:schemeClr val="tx1"/>
                  </a:solidFill>
                </a:rPr>
                <a:t>)    </a:t>
              </a:r>
              <a:r>
                <a:rPr lang="en-US" sz="1600" dirty="0" err="1">
                  <a:solidFill>
                    <a:schemeClr val="tx1"/>
                  </a:solidFill>
                </a:rPr>
                <a:t>getValueOfCell</a:t>
              </a:r>
              <a:r>
                <a:rPr lang="en-US" sz="1600" dirty="0">
                  <a:solidFill>
                    <a:schemeClr val="tx1"/>
                  </a:solidFill>
                </a:rPr>
                <a:t> (</a:t>
              </a:r>
              <a:r>
                <a:rPr lang="en-US" sz="1600" dirty="0" err="1">
                  <a:solidFill>
                    <a:schemeClr val="tx1"/>
                  </a:solidFill>
                </a:rPr>
                <a:t>int</a:t>
              </a:r>
              <a:r>
                <a:rPr lang="en-US" sz="1600" dirty="0">
                  <a:solidFill>
                    <a:schemeClr val="tx1"/>
                  </a:solidFill>
                </a:rPr>
                <a:t> row, </a:t>
              </a:r>
              <a:r>
                <a:rPr lang="en-US" sz="1600" dirty="0" err="1">
                  <a:solidFill>
                    <a:schemeClr val="tx1"/>
                  </a:solidFill>
                </a:rPr>
                <a:t>int</a:t>
              </a:r>
              <a:r>
                <a:rPr lang="en-US" sz="1600" dirty="0">
                  <a:solidFill>
                    <a:schemeClr val="tx1"/>
                  </a:solidFill>
                </a:rPr>
                <a:t> column</a:t>
              </a:r>
              <a:r>
                <a:rPr lang="en-US" sz="1600" dirty="0" smtClean="0">
                  <a:solidFill>
                    <a:schemeClr val="tx1"/>
                  </a:solidFill>
                </a:rPr>
                <a:t>)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bool</a:t>
              </a:r>
              <a:r>
                <a:rPr lang="en-US" sz="1600" dirty="0" smtClean="0">
                  <a:solidFill>
                    <a:schemeClr val="tx1"/>
                  </a:solidFill>
                </a:rPr>
                <a:t>)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cellIsEmpty</a:t>
              </a:r>
              <a:r>
                <a:rPr lang="en-US" sz="1600" dirty="0" smtClean="0">
                  <a:solidFill>
                    <a:schemeClr val="tx1"/>
                  </a:solidFill>
                </a:rPr>
                <a:t>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 row,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 column)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bool</a:t>
              </a:r>
              <a:r>
                <a:rPr lang="en-US" sz="1600" dirty="0" smtClean="0">
                  <a:solidFill>
                    <a:schemeClr val="tx1"/>
                  </a:solidFill>
                </a:rPr>
                <a:t>)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cellIsMutable</a:t>
              </a:r>
              <a:r>
                <a:rPr lang="en-US" sz="1600" dirty="0" smtClean="0">
                  <a:solidFill>
                    <a:schemeClr val="tx1"/>
                  </a:solidFill>
                </a:rPr>
                <a:t>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 row,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 column)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bool</a:t>
              </a:r>
              <a:r>
                <a:rPr lang="en-US" sz="1600" dirty="0" smtClean="0">
                  <a:solidFill>
                    <a:schemeClr val="tx1"/>
                  </a:solidFill>
                </a:rPr>
                <a:t>)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numberIsConsistentForCell</a:t>
              </a:r>
              <a:r>
                <a:rPr lang="en-US" sz="1600" dirty="0" smtClean="0">
                  <a:solidFill>
                    <a:schemeClr val="tx1"/>
                  </a:solidFill>
                </a:rPr>
                <a:t>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 number,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 row,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 column)</a:t>
              </a: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381000" y="2438400"/>
              <a:ext cx="5867400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917779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good names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Intention-revealing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0" y="4800600"/>
            <a:ext cx="3048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(void) </a:t>
            </a:r>
            <a:r>
              <a:rPr lang="en-US" dirty="0" err="1" smtClean="0"/>
              <a:t>getNewGrid</a:t>
            </a:r>
            <a:r>
              <a:rPr lang="en-US" dirty="0" smtClean="0"/>
              <a:t>()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038600" y="3581400"/>
            <a:ext cx="0" cy="10668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191000" y="3962400"/>
            <a:ext cx="8694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Better?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124200" y="3124200"/>
            <a:ext cx="19130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(void) </a:t>
            </a:r>
            <a:r>
              <a:rPr lang="en-US" dirty="0" err="1"/>
              <a:t>createGrid</a:t>
            </a:r>
            <a:r>
              <a:rPr lang="en-US" dirty="0"/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34451336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good names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Intention-revealing</a:t>
            </a:r>
          </a:p>
          <a:p>
            <a:r>
              <a:rPr lang="en-US" dirty="0" smtClean="0"/>
              <a:t>Consistent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676400" y="2895600"/>
            <a:ext cx="6705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(</a:t>
            </a:r>
            <a:r>
              <a:rPr lang="en-US" dirty="0" err="1"/>
              <a:t>bool</a:t>
            </a:r>
            <a:r>
              <a:rPr lang="en-US" dirty="0"/>
              <a:t>) </a:t>
            </a:r>
            <a:r>
              <a:rPr lang="en-US" dirty="0" err="1"/>
              <a:t>numberIsConsistentForCell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number, </a:t>
            </a:r>
            <a:r>
              <a:rPr lang="en-US" dirty="0" err="1"/>
              <a:t>int</a:t>
            </a:r>
            <a:r>
              <a:rPr lang="en-US" dirty="0"/>
              <a:t> row, </a:t>
            </a:r>
            <a:r>
              <a:rPr lang="en-US" dirty="0" err="1"/>
              <a:t>int</a:t>
            </a:r>
            <a:r>
              <a:rPr lang="en-US" dirty="0"/>
              <a:t> column)</a:t>
            </a:r>
          </a:p>
          <a:p>
            <a:r>
              <a:rPr lang="en-US" dirty="0" smtClean="0"/>
              <a:t>(</a:t>
            </a:r>
            <a:r>
              <a:rPr lang="en-US" dirty="0"/>
              <a:t>void) </a:t>
            </a:r>
            <a:r>
              <a:rPr lang="en-US" dirty="0" err="1"/>
              <a:t>setValueOfCell</a:t>
            </a:r>
            <a:r>
              <a:rPr lang="en-US" dirty="0"/>
              <a:t> 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smtClean="0"/>
              <a:t>value, </a:t>
            </a:r>
            <a:r>
              <a:rPr lang="en-US" dirty="0" err="1"/>
              <a:t>int</a:t>
            </a:r>
            <a:r>
              <a:rPr lang="en-US" dirty="0"/>
              <a:t> row, </a:t>
            </a:r>
            <a:r>
              <a:rPr lang="en-US" dirty="0" err="1"/>
              <a:t>int</a:t>
            </a:r>
            <a:r>
              <a:rPr lang="en-US" dirty="0"/>
              <a:t> column)</a:t>
            </a:r>
          </a:p>
        </p:txBody>
      </p:sp>
      <p:sp>
        <p:nvSpPr>
          <p:cNvPr id="5" name="Rectangle 4"/>
          <p:cNvSpPr/>
          <p:nvPr/>
        </p:nvSpPr>
        <p:spPr>
          <a:xfrm>
            <a:off x="1752600" y="4648200"/>
            <a:ext cx="5943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 err="1" smtClean="0"/>
              <a:t>bool</a:t>
            </a:r>
            <a:r>
              <a:rPr lang="en-US" dirty="0" smtClean="0"/>
              <a:t> </a:t>
            </a:r>
            <a:r>
              <a:rPr lang="en-US" dirty="0" err="1" smtClean="0"/>
              <a:t>valueIsConsistentForCell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/>
              <a:t> </a:t>
            </a:r>
            <a:r>
              <a:rPr lang="en-US" dirty="0" smtClean="0"/>
              <a:t>value, </a:t>
            </a:r>
            <a:r>
              <a:rPr lang="en-US" dirty="0" err="1" smtClean="0"/>
              <a:t>int</a:t>
            </a:r>
            <a:r>
              <a:rPr lang="en-US" dirty="0" smtClean="0"/>
              <a:t> row, </a:t>
            </a:r>
            <a:r>
              <a:rPr lang="en-US" dirty="0" err="1" smtClean="0"/>
              <a:t>int</a:t>
            </a:r>
            <a:r>
              <a:rPr lang="en-US" dirty="0" smtClean="0"/>
              <a:t> column)(</a:t>
            </a:r>
            <a:r>
              <a:rPr lang="en-US" dirty="0"/>
              <a:t>void) </a:t>
            </a:r>
            <a:r>
              <a:rPr lang="en-US" dirty="0" err="1"/>
              <a:t>setValueOfCell</a:t>
            </a:r>
            <a:r>
              <a:rPr lang="en-US" dirty="0"/>
              <a:t> 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smtClean="0"/>
              <a:t>value, </a:t>
            </a:r>
            <a:r>
              <a:rPr lang="en-US" dirty="0" err="1"/>
              <a:t>int</a:t>
            </a:r>
            <a:r>
              <a:rPr lang="en-US" dirty="0"/>
              <a:t> row, </a:t>
            </a:r>
            <a:r>
              <a:rPr lang="en-US" dirty="0" err="1"/>
              <a:t>int</a:t>
            </a:r>
            <a:r>
              <a:rPr lang="en-US" dirty="0"/>
              <a:t> column)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038600" y="3581400"/>
            <a:ext cx="0" cy="10668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191000" y="3962400"/>
            <a:ext cx="762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better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6813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good names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Intention-revealing</a:t>
            </a:r>
          </a:p>
          <a:p>
            <a:r>
              <a:rPr lang="en-US" dirty="0" smtClean="0"/>
              <a:t>Consistent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676400" y="2895600"/>
            <a:ext cx="6705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(</a:t>
            </a:r>
            <a:r>
              <a:rPr lang="en-US" dirty="0" err="1"/>
              <a:t>bool</a:t>
            </a:r>
            <a:r>
              <a:rPr lang="en-US" dirty="0"/>
              <a:t>) </a:t>
            </a:r>
            <a:r>
              <a:rPr lang="en-US" dirty="0" err="1"/>
              <a:t>numberIsConsistentForCell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number, </a:t>
            </a:r>
            <a:r>
              <a:rPr lang="en-US" dirty="0" err="1"/>
              <a:t>int</a:t>
            </a:r>
            <a:r>
              <a:rPr lang="en-US" dirty="0"/>
              <a:t> row, </a:t>
            </a:r>
            <a:r>
              <a:rPr lang="en-US" dirty="0" err="1"/>
              <a:t>int</a:t>
            </a:r>
            <a:r>
              <a:rPr lang="en-US" dirty="0"/>
              <a:t> column)</a:t>
            </a:r>
          </a:p>
          <a:p>
            <a:r>
              <a:rPr lang="en-US" dirty="0" smtClean="0"/>
              <a:t>(</a:t>
            </a:r>
            <a:r>
              <a:rPr lang="en-US" dirty="0"/>
              <a:t>void) </a:t>
            </a:r>
            <a:r>
              <a:rPr lang="en-US" dirty="0" err="1"/>
              <a:t>setValueOfCell</a:t>
            </a:r>
            <a:r>
              <a:rPr lang="en-US" dirty="0"/>
              <a:t> 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smtClean="0"/>
              <a:t>value, </a:t>
            </a:r>
            <a:r>
              <a:rPr lang="en-US" dirty="0" err="1"/>
              <a:t>int</a:t>
            </a:r>
            <a:r>
              <a:rPr lang="en-US" dirty="0"/>
              <a:t> row, </a:t>
            </a:r>
            <a:r>
              <a:rPr lang="en-US" dirty="0" err="1"/>
              <a:t>int</a:t>
            </a:r>
            <a:r>
              <a:rPr lang="en-US" dirty="0"/>
              <a:t> column)</a:t>
            </a:r>
          </a:p>
        </p:txBody>
      </p:sp>
      <p:sp>
        <p:nvSpPr>
          <p:cNvPr id="5" name="Rectangle 4"/>
          <p:cNvSpPr/>
          <p:nvPr/>
        </p:nvSpPr>
        <p:spPr>
          <a:xfrm>
            <a:off x="1752600" y="4648200"/>
            <a:ext cx="5943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 err="1" smtClean="0"/>
              <a:t>bool</a:t>
            </a:r>
            <a:r>
              <a:rPr lang="en-US" dirty="0" smtClean="0"/>
              <a:t> </a:t>
            </a:r>
            <a:r>
              <a:rPr lang="en-US" dirty="0" err="1" smtClean="0"/>
              <a:t>valueIsConsistentforCell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/>
              <a:t> </a:t>
            </a:r>
            <a:r>
              <a:rPr lang="en-US" dirty="0" smtClean="0"/>
              <a:t>value, </a:t>
            </a:r>
            <a:r>
              <a:rPr lang="en-US" dirty="0" err="1" smtClean="0"/>
              <a:t>int</a:t>
            </a:r>
            <a:r>
              <a:rPr lang="en-US" dirty="0" smtClean="0"/>
              <a:t> row, </a:t>
            </a:r>
            <a:r>
              <a:rPr lang="en-US" dirty="0" err="1" smtClean="0"/>
              <a:t>int</a:t>
            </a:r>
            <a:r>
              <a:rPr lang="en-US" dirty="0" smtClean="0"/>
              <a:t> column)(</a:t>
            </a:r>
            <a:r>
              <a:rPr lang="en-US" dirty="0"/>
              <a:t>void) </a:t>
            </a:r>
            <a:r>
              <a:rPr lang="en-US" dirty="0" err="1"/>
              <a:t>setValueOfCell</a:t>
            </a:r>
            <a:r>
              <a:rPr lang="en-US" dirty="0"/>
              <a:t> 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smtClean="0"/>
              <a:t>value, </a:t>
            </a:r>
            <a:r>
              <a:rPr lang="en-US" dirty="0" err="1"/>
              <a:t>int</a:t>
            </a:r>
            <a:r>
              <a:rPr lang="en-US" dirty="0"/>
              <a:t> row, </a:t>
            </a:r>
            <a:r>
              <a:rPr lang="en-US" dirty="0" err="1"/>
              <a:t>int</a:t>
            </a:r>
            <a:r>
              <a:rPr lang="en-US" dirty="0"/>
              <a:t> column)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038600" y="3581400"/>
            <a:ext cx="0" cy="10668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191000" y="3962400"/>
            <a:ext cx="13467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Much worse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6988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Class interface &amp; code quality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Functionality</a:t>
            </a:r>
          </a:p>
          <a:p>
            <a:r>
              <a:rPr lang="en-US" dirty="0" smtClean="0"/>
              <a:t>Usability</a:t>
            </a:r>
          </a:p>
          <a:p>
            <a:r>
              <a:rPr lang="en-US" sz="4400" b="1" dirty="0" smtClean="0"/>
              <a:t>Reliability</a:t>
            </a:r>
          </a:p>
          <a:p>
            <a:r>
              <a:rPr lang="en-US" dirty="0" smtClean="0"/>
              <a:t>Performance</a:t>
            </a:r>
          </a:p>
          <a:p>
            <a:r>
              <a:rPr lang="en-US" sz="4400" b="1" dirty="0" smtClean="0"/>
              <a:t>Supportability</a:t>
            </a:r>
          </a:p>
        </p:txBody>
      </p:sp>
      <p:sp>
        <p:nvSpPr>
          <p:cNvPr id="4" name="Rectangle 3"/>
          <p:cNvSpPr/>
          <p:nvPr/>
        </p:nvSpPr>
        <p:spPr>
          <a:xfrm>
            <a:off x="5562600" y="2895600"/>
            <a:ext cx="3124200" cy="13716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You’ve learned much of this </a:t>
            </a:r>
            <a:r>
              <a:rPr lang="en-US" dirty="0" smtClean="0">
                <a:solidFill>
                  <a:srgbClr val="000000"/>
                </a:solidFill>
              </a:rPr>
              <a:t>already.  I want to connect what you know to the theme of CS121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4154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good names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Intention-revealing</a:t>
            </a:r>
          </a:p>
          <a:p>
            <a:r>
              <a:rPr lang="en-US" dirty="0" smtClean="0"/>
              <a:t>Consistent</a:t>
            </a:r>
          </a:p>
          <a:p>
            <a:r>
              <a:rPr lang="en-US" dirty="0" smtClean="0"/>
              <a:t>Pronounceable, readable, recognizable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962400" y="4495800"/>
            <a:ext cx="0" cy="10668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2286000" y="3657600"/>
            <a:ext cx="37853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bool</a:t>
            </a:r>
            <a:r>
              <a:rPr lang="en-US" dirty="0"/>
              <a:t>) </a:t>
            </a:r>
            <a:r>
              <a:rPr lang="en-US" dirty="0" err="1"/>
              <a:t>cellIsEmpty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row, </a:t>
            </a:r>
            <a:r>
              <a:rPr lang="en-US" dirty="0" err="1"/>
              <a:t>int</a:t>
            </a:r>
            <a:r>
              <a:rPr lang="en-US" dirty="0"/>
              <a:t> column)</a:t>
            </a:r>
          </a:p>
        </p:txBody>
      </p:sp>
      <p:sp>
        <p:nvSpPr>
          <p:cNvPr id="6" name="Rectangle 5"/>
          <p:cNvSpPr/>
          <p:nvPr/>
        </p:nvSpPr>
        <p:spPr>
          <a:xfrm>
            <a:off x="2438400" y="5715000"/>
            <a:ext cx="35661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bool</a:t>
            </a:r>
            <a:r>
              <a:rPr lang="en-US" dirty="0"/>
              <a:t>) </a:t>
            </a:r>
            <a:r>
              <a:rPr lang="en-US" dirty="0" err="1" smtClean="0"/>
              <a:t>isEmpty</a:t>
            </a:r>
            <a:r>
              <a:rPr lang="en-US" dirty="0" smtClean="0"/>
              <a:t>( </a:t>
            </a:r>
            <a:r>
              <a:rPr lang="en-US" dirty="0" err="1" smtClean="0"/>
              <a:t>int</a:t>
            </a:r>
            <a:r>
              <a:rPr lang="en-US" dirty="0" smtClean="0"/>
              <a:t> row, </a:t>
            </a:r>
            <a:r>
              <a:rPr lang="en-US" dirty="0" err="1" smtClean="0"/>
              <a:t>int</a:t>
            </a:r>
            <a:r>
              <a:rPr lang="en-US" dirty="0" smtClean="0"/>
              <a:t> column )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191000" y="4876800"/>
            <a:ext cx="762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better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107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good names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Intention-revealing</a:t>
            </a:r>
          </a:p>
          <a:p>
            <a:r>
              <a:rPr lang="en-US" dirty="0" smtClean="0"/>
              <a:t>Consistent</a:t>
            </a:r>
          </a:p>
          <a:p>
            <a:r>
              <a:rPr lang="en-US" dirty="0" smtClean="0"/>
              <a:t>Pronounceable, readable, recognizable</a:t>
            </a:r>
          </a:p>
          <a:p>
            <a:r>
              <a:rPr lang="en-US" dirty="0" smtClean="0"/>
              <a:t>Use problem domain names</a:t>
            </a:r>
          </a:p>
          <a:p>
            <a:r>
              <a:rPr lang="en-US" dirty="0" smtClean="0"/>
              <a:t>Not unnecessarily long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9602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276600" y="609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 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381000" y="1752600"/>
            <a:ext cx="5867400" cy="2819400"/>
            <a:chOff x="381000" y="1752600"/>
            <a:chExt cx="5867400" cy="2819400"/>
          </a:xfrm>
        </p:grpSpPr>
        <p:sp>
          <p:nvSpPr>
            <p:cNvPr id="5" name="Rectangle 4"/>
            <p:cNvSpPr/>
            <p:nvPr/>
          </p:nvSpPr>
          <p:spPr>
            <a:xfrm>
              <a:off x="381000" y="1752600"/>
              <a:ext cx="5867400" cy="2819400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u="sng" dirty="0" smtClean="0">
                  <a:solidFill>
                    <a:schemeClr val="tx1"/>
                  </a:solidFill>
                </a:rPr>
                <a:t>Grid (model)</a:t>
              </a:r>
            </a:p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 smtClean="0">
                <a:solidFill>
                  <a:schemeClr val="tx1"/>
                </a:solidFill>
              </a:endParaRP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(void)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getNewGrid</a:t>
              </a:r>
              <a:r>
                <a:rPr lang="en-US" sz="16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(void) </a:t>
              </a:r>
              <a:r>
                <a:rPr lang="en-US" sz="1600" dirty="0" err="1">
                  <a:solidFill>
                    <a:schemeClr val="tx1"/>
                  </a:solidFill>
                </a:rPr>
                <a:t>setValueOfCell</a:t>
              </a:r>
              <a:r>
                <a:rPr lang="en-US" sz="1600" dirty="0">
                  <a:solidFill>
                    <a:schemeClr val="tx1"/>
                  </a:solidFill>
                </a:rPr>
                <a:t> (</a:t>
              </a:r>
              <a:r>
                <a:rPr lang="en-US" sz="1600" dirty="0" err="1">
                  <a:solidFill>
                    <a:schemeClr val="tx1"/>
                  </a:solidFill>
                </a:rPr>
                <a:t>int</a:t>
              </a:r>
              <a:r>
                <a:rPr lang="en-US" sz="1600" dirty="0">
                  <a:solidFill>
                    <a:schemeClr val="tx1"/>
                  </a:solidFill>
                </a:rPr>
                <a:t> </a:t>
              </a:r>
              <a:r>
                <a:rPr lang="en-US" sz="1600" dirty="0" smtClean="0">
                  <a:solidFill>
                    <a:schemeClr val="tx1"/>
                  </a:solidFill>
                </a:rPr>
                <a:t>value, </a:t>
              </a:r>
              <a:r>
                <a:rPr lang="en-US" sz="1600" dirty="0" err="1">
                  <a:solidFill>
                    <a:schemeClr val="tx1"/>
                  </a:solidFill>
                </a:rPr>
                <a:t>int</a:t>
              </a:r>
              <a:r>
                <a:rPr lang="en-US" sz="1600" dirty="0">
                  <a:solidFill>
                    <a:schemeClr val="tx1"/>
                  </a:solidFill>
                </a:rPr>
                <a:t> row, </a:t>
              </a:r>
              <a:r>
                <a:rPr lang="en-US" sz="1600" dirty="0" err="1">
                  <a:solidFill>
                    <a:schemeClr val="tx1"/>
                  </a:solidFill>
                </a:rPr>
                <a:t>int</a:t>
              </a:r>
              <a:r>
                <a:rPr lang="en-US" sz="1600" dirty="0">
                  <a:solidFill>
                    <a:schemeClr val="tx1"/>
                  </a:solidFill>
                </a:rPr>
                <a:t> column)</a:t>
              </a:r>
            </a:p>
            <a:p>
              <a:r>
                <a:rPr lang="en-US" sz="1600" dirty="0">
                  <a:solidFill>
                    <a:schemeClr val="tx1"/>
                  </a:solidFill>
                </a:rPr>
                <a:t>(</a:t>
              </a:r>
              <a:r>
                <a:rPr lang="en-US" sz="1600" dirty="0" err="1">
                  <a:solidFill>
                    <a:schemeClr val="tx1"/>
                  </a:solidFill>
                </a:rPr>
                <a:t>int</a:t>
              </a:r>
              <a:r>
                <a:rPr lang="en-US" sz="1600" dirty="0">
                  <a:solidFill>
                    <a:schemeClr val="tx1"/>
                  </a:solidFill>
                </a:rPr>
                <a:t>)    </a:t>
              </a:r>
              <a:r>
                <a:rPr lang="en-US" sz="1600" dirty="0" err="1">
                  <a:solidFill>
                    <a:schemeClr val="tx1"/>
                  </a:solidFill>
                </a:rPr>
                <a:t>getValueOfCell</a:t>
              </a:r>
              <a:r>
                <a:rPr lang="en-US" sz="1600" dirty="0">
                  <a:solidFill>
                    <a:schemeClr val="tx1"/>
                  </a:solidFill>
                </a:rPr>
                <a:t> (</a:t>
              </a:r>
              <a:r>
                <a:rPr lang="en-US" sz="1600" dirty="0" err="1">
                  <a:solidFill>
                    <a:schemeClr val="tx1"/>
                  </a:solidFill>
                </a:rPr>
                <a:t>int</a:t>
              </a:r>
              <a:r>
                <a:rPr lang="en-US" sz="1600" dirty="0">
                  <a:solidFill>
                    <a:schemeClr val="tx1"/>
                  </a:solidFill>
                </a:rPr>
                <a:t> row, </a:t>
              </a:r>
              <a:r>
                <a:rPr lang="en-US" sz="1600" dirty="0" err="1">
                  <a:solidFill>
                    <a:schemeClr val="tx1"/>
                  </a:solidFill>
                </a:rPr>
                <a:t>int</a:t>
              </a:r>
              <a:r>
                <a:rPr lang="en-US" sz="1600" dirty="0">
                  <a:solidFill>
                    <a:schemeClr val="tx1"/>
                  </a:solidFill>
                </a:rPr>
                <a:t> column</a:t>
              </a:r>
              <a:r>
                <a:rPr lang="en-US" sz="1600" dirty="0" smtClean="0">
                  <a:solidFill>
                    <a:schemeClr val="tx1"/>
                  </a:solidFill>
                </a:rPr>
                <a:t>)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bool</a:t>
              </a:r>
              <a:r>
                <a:rPr lang="en-US" sz="1600" dirty="0" smtClean="0">
                  <a:solidFill>
                    <a:schemeClr val="tx1"/>
                  </a:solidFill>
                </a:rPr>
                <a:t>) </a:t>
              </a:r>
              <a:r>
                <a:rPr lang="en-US" sz="1600" dirty="0" err="1">
                  <a:solidFill>
                    <a:schemeClr val="tx1"/>
                  </a:solidFill>
                </a:rPr>
                <a:t>i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sEmpty</a:t>
              </a:r>
              <a:r>
                <a:rPr lang="en-US" sz="1600" dirty="0" smtClean="0">
                  <a:solidFill>
                    <a:schemeClr val="tx1"/>
                  </a:solidFill>
                </a:rPr>
                <a:t>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 row,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 column)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bool</a:t>
              </a:r>
              <a:r>
                <a:rPr lang="en-US" sz="1600" dirty="0" smtClean="0">
                  <a:solidFill>
                    <a:schemeClr val="tx1"/>
                  </a:solidFill>
                </a:rPr>
                <a:t>) </a:t>
              </a:r>
              <a:r>
                <a:rPr lang="en-US" sz="1600" dirty="0" err="1">
                  <a:solidFill>
                    <a:schemeClr val="tx1"/>
                  </a:solidFill>
                </a:rPr>
                <a:t>i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sMutable</a:t>
              </a:r>
              <a:r>
                <a:rPr lang="en-US" sz="1600" dirty="0" smtClean="0">
                  <a:solidFill>
                    <a:schemeClr val="tx1"/>
                  </a:solidFill>
                </a:rPr>
                <a:t>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 row,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 column)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bool</a:t>
              </a:r>
              <a:r>
                <a:rPr lang="en-US" sz="1600" dirty="0" smtClean="0">
                  <a:solidFill>
                    <a:schemeClr val="tx1"/>
                  </a:solidFill>
                </a:rPr>
                <a:t>)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valueIsConsistentForCell</a:t>
              </a:r>
              <a:r>
                <a:rPr lang="en-US" sz="1600" dirty="0" smtClean="0">
                  <a:solidFill>
                    <a:schemeClr val="tx1"/>
                  </a:solidFill>
                </a:rPr>
                <a:t>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 value,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 row,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 column)</a:t>
              </a: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381000" y="2438400"/>
              <a:ext cx="5867400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Box 3"/>
          <p:cNvSpPr txBox="1"/>
          <p:nvPr/>
        </p:nvSpPr>
        <p:spPr>
          <a:xfrm>
            <a:off x="1828800" y="914400"/>
            <a:ext cx="1931914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Our revised design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9798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Method/parameter names in objective-c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				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-(void) </a:t>
            </a:r>
            <a:r>
              <a:rPr lang="en-US" sz="2400" dirty="0" err="1" smtClean="0"/>
              <a:t>getNewGrid</a:t>
            </a:r>
            <a:r>
              <a:rPr lang="en-US" sz="2400" dirty="0" smtClean="0"/>
              <a:t>;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4953000" y="1752600"/>
            <a:ext cx="3581400" cy="9144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Use: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[self </a:t>
            </a:r>
            <a:r>
              <a:rPr lang="en-US" dirty="0" err="1" smtClean="0">
                <a:solidFill>
                  <a:schemeClr val="tx1"/>
                </a:solidFill>
              </a:rPr>
              <a:t>getNewGrid</a:t>
            </a:r>
            <a:r>
              <a:rPr lang="en-US" dirty="0" smtClean="0">
                <a:solidFill>
                  <a:schemeClr val="tx1"/>
                </a:solidFill>
              </a:rPr>
              <a:t>];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24317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Method/parameter names in objective-c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				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-(void) </a:t>
            </a:r>
            <a:r>
              <a:rPr lang="en-US" sz="2400" dirty="0" err="1" smtClean="0"/>
              <a:t>getNewGrid</a:t>
            </a: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-(void) </a:t>
            </a:r>
            <a:r>
              <a:rPr lang="en-US" sz="2400" dirty="0" err="1" smtClean="0"/>
              <a:t>setValue</a:t>
            </a:r>
            <a:r>
              <a:rPr lang="en-US" sz="2400" dirty="0" smtClean="0"/>
              <a:t>: (</a:t>
            </a:r>
            <a:r>
              <a:rPr lang="en-US" sz="2400" dirty="0" err="1" smtClean="0"/>
              <a:t>int</a:t>
            </a:r>
            <a:r>
              <a:rPr lang="en-US" sz="2400" dirty="0" smtClean="0"/>
              <a:t>) x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4953000" y="1752600"/>
            <a:ext cx="3581400" cy="9144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Use: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[self </a:t>
            </a:r>
            <a:r>
              <a:rPr lang="en-US" dirty="0" err="1" smtClean="0">
                <a:solidFill>
                  <a:schemeClr val="tx1"/>
                </a:solidFill>
              </a:rPr>
              <a:t>getNewGrid</a:t>
            </a:r>
            <a:r>
              <a:rPr lang="en-US" dirty="0" smtClean="0">
                <a:solidFill>
                  <a:schemeClr val="tx1"/>
                </a:solidFill>
              </a:rPr>
              <a:t>];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953000" y="2895600"/>
            <a:ext cx="3581400" cy="9144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Use: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[self </a:t>
            </a:r>
            <a:r>
              <a:rPr lang="en-US" dirty="0" err="1" smtClean="0">
                <a:solidFill>
                  <a:schemeClr val="tx1"/>
                </a:solidFill>
              </a:rPr>
              <a:t>setValue</a:t>
            </a:r>
            <a:r>
              <a:rPr lang="en-US" dirty="0" smtClean="0">
                <a:solidFill>
                  <a:schemeClr val="tx1"/>
                </a:solidFill>
              </a:rPr>
              <a:t>: x];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08803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Method/parameter names in objective-c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Definition				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-(void) </a:t>
            </a:r>
            <a:r>
              <a:rPr lang="en-US" sz="2400" dirty="0" err="1" smtClean="0"/>
              <a:t>getNewGrid</a:t>
            </a: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-(void) </a:t>
            </a:r>
            <a:r>
              <a:rPr lang="en-US" sz="2400" dirty="0" err="1" smtClean="0"/>
              <a:t>setValue</a:t>
            </a:r>
            <a:r>
              <a:rPr lang="en-US" sz="2400" dirty="0" smtClean="0"/>
              <a:t>: (</a:t>
            </a:r>
            <a:r>
              <a:rPr lang="en-US" sz="2400" dirty="0" err="1" smtClean="0"/>
              <a:t>int</a:t>
            </a:r>
            <a:r>
              <a:rPr lang="en-US" sz="2400" dirty="0" smtClean="0"/>
              <a:t>) x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-(void) </a:t>
            </a:r>
            <a:r>
              <a:rPr lang="en-US" sz="2400" dirty="0" err="1"/>
              <a:t>g</a:t>
            </a:r>
            <a:r>
              <a:rPr lang="en-US" sz="2400" dirty="0" err="1" smtClean="0"/>
              <a:t>etValueAtRow</a:t>
            </a:r>
            <a:r>
              <a:rPr lang="en-US" sz="2400" dirty="0" smtClean="0"/>
              <a:t>: (</a:t>
            </a:r>
            <a:r>
              <a:rPr lang="en-US" sz="2400" dirty="0" err="1" smtClean="0"/>
              <a:t>int</a:t>
            </a:r>
            <a:r>
              <a:rPr lang="en-US" sz="2400" dirty="0" smtClean="0"/>
              <a:t>) row </a:t>
            </a:r>
            <a:r>
              <a:rPr lang="en-US" sz="2400" dirty="0" err="1" smtClean="0"/>
              <a:t>andColumn</a:t>
            </a:r>
            <a:r>
              <a:rPr lang="en-US" sz="2400" dirty="0" smtClean="0"/>
              <a:t>: (</a:t>
            </a:r>
            <a:r>
              <a:rPr lang="en-US" sz="2400" dirty="0" err="1" smtClean="0"/>
              <a:t>int</a:t>
            </a:r>
            <a:r>
              <a:rPr lang="en-US" sz="2400" dirty="0" smtClean="0"/>
              <a:t>) column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4953000" y="1752600"/>
            <a:ext cx="3581400" cy="9144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Use: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[self </a:t>
            </a:r>
            <a:r>
              <a:rPr lang="en-US" dirty="0" err="1" smtClean="0">
                <a:solidFill>
                  <a:schemeClr val="tx1"/>
                </a:solidFill>
              </a:rPr>
              <a:t>getNewGrid</a:t>
            </a:r>
            <a:r>
              <a:rPr lang="en-US" dirty="0" smtClean="0">
                <a:solidFill>
                  <a:schemeClr val="tx1"/>
                </a:solidFill>
              </a:rPr>
              <a:t>];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953000" y="2895600"/>
            <a:ext cx="3581400" cy="9144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Use: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[self </a:t>
            </a:r>
            <a:r>
              <a:rPr lang="en-US" dirty="0" err="1" smtClean="0">
                <a:solidFill>
                  <a:schemeClr val="tx1"/>
                </a:solidFill>
              </a:rPr>
              <a:t>setValue</a:t>
            </a:r>
            <a:r>
              <a:rPr lang="en-US" dirty="0" smtClean="0">
                <a:solidFill>
                  <a:schemeClr val="tx1"/>
                </a:solidFill>
              </a:rPr>
              <a:t>: x];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71800" y="4495800"/>
            <a:ext cx="4953000" cy="9144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Use: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[self </a:t>
            </a:r>
            <a:r>
              <a:rPr lang="en-US" dirty="0" err="1">
                <a:solidFill>
                  <a:schemeClr val="tx1"/>
                </a:solidFill>
              </a:rPr>
              <a:t>g</a:t>
            </a:r>
            <a:r>
              <a:rPr lang="en-US" dirty="0" err="1" smtClean="0">
                <a:solidFill>
                  <a:schemeClr val="tx1"/>
                </a:solidFill>
              </a:rPr>
              <a:t>etValueAtRow</a:t>
            </a:r>
            <a:r>
              <a:rPr lang="en-US" dirty="0" smtClean="0">
                <a:solidFill>
                  <a:schemeClr val="tx1"/>
                </a:solidFill>
              </a:rPr>
              <a:t>: row </a:t>
            </a:r>
            <a:r>
              <a:rPr lang="en-US" dirty="0" err="1" smtClean="0">
                <a:solidFill>
                  <a:schemeClr val="tx1"/>
                </a:solidFill>
              </a:rPr>
              <a:t>andColumn</a:t>
            </a:r>
            <a:r>
              <a:rPr lang="en-US" dirty="0" smtClean="0">
                <a:solidFill>
                  <a:schemeClr val="tx1"/>
                </a:solidFill>
              </a:rPr>
              <a:t>: column];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4224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276600" y="609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 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381000" y="1752600"/>
            <a:ext cx="7086600" cy="2971800"/>
            <a:chOff x="381000" y="1752600"/>
            <a:chExt cx="7086600" cy="2971800"/>
          </a:xfrm>
        </p:grpSpPr>
        <p:sp>
          <p:nvSpPr>
            <p:cNvPr id="5" name="Rectangle 4"/>
            <p:cNvSpPr/>
            <p:nvPr/>
          </p:nvSpPr>
          <p:spPr>
            <a:xfrm>
              <a:off x="381000" y="1752600"/>
              <a:ext cx="7086600" cy="2971800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u="sng" dirty="0" smtClean="0">
                  <a:solidFill>
                    <a:schemeClr val="tx1"/>
                  </a:solidFill>
                </a:rPr>
                <a:t>Grid (model)</a:t>
              </a:r>
            </a:p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 smtClean="0">
                <a:solidFill>
                  <a:schemeClr val="tx1"/>
                </a:solidFill>
              </a:endParaRP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-(void)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getNewGrid</a:t>
              </a:r>
              <a:r>
                <a:rPr lang="en-US" sz="1600" dirty="0">
                  <a:solidFill>
                    <a:schemeClr val="tx1"/>
                  </a:solidFill>
                </a:rPr>
                <a:t>;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-(</a:t>
              </a:r>
              <a:r>
                <a:rPr lang="en-US" sz="1600" dirty="0">
                  <a:solidFill>
                    <a:schemeClr val="tx1"/>
                  </a:solidFill>
                </a:rPr>
                <a:t>void)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setValue</a:t>
              </a:r>
              <a:r>
                <a:rPr lang="en-US" sz="1600" dirty="0" smtClean="0">
                  <a:solidFill>
                    <a:schemeClr val="tx1"/>
                  </a:solidFill>
                </a:rPr>
                <a:t>: 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)</a:t>
              </a:r>
              <a:r>
                <a:rPr lang="en-US" sz="1600" dirty="0">
                  <a:solidFill>
                    <a:schemeClr val="tx1"/>
                  </a:solidFill>
                </a:rPr>
                <a:t> </a:t>
              </a:r>
              <a:r>
                <a:rPr lang="en-US" sz="1600" dirty="0" smtClean="0">
                  <a:solidFill>
                    <a:schemeClr val="tx1"/>
                  </a:solidFill>
                </a:rPr>
                <a:t>value </a:t>
              </a:r>
              <a:r>
                <a:rPr lang="en-US" sz="1600" dirty="0" err="1">
                  <a:solidFill>
                    <a:schemeClr val="tx1"/>
                  </a:solidFill>
                </a:rPr>
                <a:t>a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tRow</a:t>
              </a:r>
              <a:r>
                <a:rPr lang="en-US" sz="1600" dirty="0" smtClean="0">
                  <a:solidFill>
                    <a:schemeClr val="tx1"/>
                  </a:solidFill>
                </a:rPr>
                <a:t>: 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) row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andColumn</a:t>
              </a:r>
              <a:r>
                <a:rPr lang="en-US" sz="1600" dirty="0" smtClean="0">
                  <a:solidFill>
                    <a:schemeClr val="tx1"/>
                  </a:solidFill>
                </a:rPr>
                <a:t>: 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) column;</a:t>
              </a:r>
              <a:endParaRPr lang="en-US" sz="1600" dirty="0">
                <a:solidFill>
                  <a:schemeClr val="tx1"/>
                </a:solidFill>
              </a:endParaRP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-(</a:t>
              </a:r>
              <a:r>
                <a:rPr lang="en-US" sz="1600" dirty="0" err="1">
                  <a:solidFill>
                    <a:schemeClr val="tx1"/>
                  </a:solidFill>
                </a:rPr>
                <a:t>int</a:t>
              </a:r>
              <a:r>
                <a:rPr lang="en-US" sz="1600" dirty="0">
                  <a:solidFill>
                    <a:schemeClr val="tx1"/>
                  </a:solidFill>
                </a:rPr>
                <a:t>)   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getValueAtRow</a:t>
              </a:r>
              <a:r>
                <a:rPr lang="en-US" sz="1600" dirty="0" smtClean="0">
                  <a:solidFill>
                    <a:schemeClr val="tx1"/>
                  </a:solidFill>
                </a:rPr>
                <a:t>: </a:t>
              </a:r>
              <a:r>
                <a:rPr lang="en-US" sz="1600" dirty="0">
                  <a:solidFill>
                    <a:schemeClr val="tx1"/>
                  </a:solidFill>
                </a:rPr>
                <a:t>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) row</a:t>
              </a:r>
              <a:r>
                <a:rPr lang="en-US" sz="1600" dirty="0">
                  <a:solidFill>
                    <a:schemeClr val="tx1"/>
                  </a:solidFill>
                </a:rPr>
                <a:t>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andColumn</a:t>
              </a:r>
              <a:r>
                <a:rPr lang="en-US" sz="1600" dirty="0" smtClean="0">
                  <a:solidFill>
                    <a:schemeClr val="tx1"/>
                  </a:solidFill>
                </a:rPr>
                <a:t>: 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) column;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-(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bool</a:t>
              </a:r>
              <a:r>
                <a:rPr lang="en-US" sz="1600" dirty="0" smtClean="0">
                  <a:solidFill>
                    <a:schemeClr val="tx1"/>
                  </a:solidFill>
                </a:rPr>
                <a:t>)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isEmptyAtRow</a:t>
              </a:r>
              <a:r>
                <a:rPr lang="en-US" sz="1600" dirty="0" smtClean="0">
                  <a:solidFill>
                    <a:schemeClr val="tx1"/>
                  </a:solidFill>
                </a:rPr>
                <a:t>: 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) row</a:t>
              </a:r>
              <a:r>
                <a:rPr lang="en-US" sz="1600" dirty="0">
                  <a:solidFill>
                    <a:schemeClr val="tx1"/>
                  </a:solidFill>
                </a:rPr>
                <a:t>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andColumn</a:t>
              </a:r>
              <a:r>
                <a:rPr lang="en-US" sz="1600" dirty="0" smtClean="0">
                  <a:solidFill>
                    <a:schemeClr val="tx1"/>
                  </a:solidFill>
                </a:rPr>
                <a:t>: 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) column;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-(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bool</a:t>
              </a:r>
              <a:r>
                <a:rPr lang="en-US" sz="1600" dirty="0" smtClean="0">
                  <a:solidFill>
                    <a:schemeClr val="tx1"/>
                  </a:solidFill>
                </a:rPr>
                <a:t>)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isMutableAtRow</a:t>
              </a:r>
              <a:r>
                <a:rPr lang="en-US" sz="1600" dirty="0" smtClean="0">
                  <a:solidFill>
                    <a:schemeClr val="tx1"/>
                  </a:solidFill>
                </a:rPr>
                <a:t>: 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) row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andColumn</a:t>
              </a:r>
              <a:r>
                <a:rPr lang="en-US" sz="1600" dirty="0" smtClean="0">
                  <a:solidFill>
                    <a:schemeClr val="tx1"/>
                  </a:solidFill>
                </a:rPr>
                <a:t>: 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) column;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bool</a:t>
              </a:r>
              <a:r>
                <a:rPr lang="en-US" sz="1600" dirty="0" smtClean="0">
                  <a:solidFill>
                    <a:schemeClr val="tx1"/>
                  </a:solidFill>
                </a:rPr>
                <a:t>)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isValue</a:t>
              </a:r>
              <a:r>
                <a:rPr lang="en-US" sz="1600" dirty="0" smtClean="0">
                  <a:solidFill>
                    <a:schemeClr val="tx1"/>
                  </a:solidFill>
                </a:rPr>
                <a:t>: 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) value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consistentAtRow</a:t>
              </a:r>
              <a:r>
                <a:rPr lang="en-US" sz="1600" dirty="0" smtClean="0">
                  <a:solidFill>
                    <a:schemeClr val="tx1"/>
                  </a:solidFill>
                </a:rPr>
                <a:t>: 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) row</a:t>
              </a:r>
              <a:r>
                <a:rPr lang="en-US" sz="1600" dirty="0">
                  <a:solidFill>
                    <a:schemeClr val="tx1"/>
                  </a:solidFill>
                </a:rPr>
                <a:t>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andColumn</a:t>
              </a:r>
              <a:r>
                <a:rPr lang="en-US" sz="1600" dirty="0" smtClean="0">
                  <a:solidFill>
                    <a:schemeClr val="tx1"/>
                  </a:solidFill>
                </a:rPr>
                <a:t>: 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) column</a:t>
              </a:r>
              <a:r>
                <a:rPr lang="en-US" sz="1600" dirty="0">
                  <a:solidFill>
                    <a:schemeClr val="tx1"/>
                  </a:solidFill>
                </a:rPr>
                <a:t>;</a:t>
              </a:r>
              <a:endParaRPr lang="en-US" sz="16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381000" y="2438400"/>
              <a:ext cx="5867400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Box 3"/>
          <p:cNvSpPr txBox="1"/>
          <p:nvPr/>
        </p:nvSpPr>
        <p:spPr>
          <a:xfrm>
            <a:off x="1828800" y="914400"/>
            <a:ext cx="2197912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Our re-revised design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7148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276600" y="609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 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381000" y="1752600"/>
            <a:ext cx="7086600" cy="2971800"/>
            <a:chOff x="381000" y="1752600"/>
            <a:chExt cx="7086600" cy="2971800"/>
          </a:xfrm>
        </p:grpSpPr>
        <p:sp>
          <p:nvSpPr>
            <p:cNvPr id="5" name="Rectangle 4"/>
            <p:cNvSpPr/>
            <p:nvPr/>
          </p:nvSpPr>
          <p:spPr>
            <a:xfrm>
              <a:off x="381000" y="1752600"/>
              <a:ext cx="7086600" cy="2971800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u="sng" dirty="0" smtClean="0">
                  <a:solidFill>
                    <a:schemeClr val="tx1"/>
                  </a:solidFill>
                </a:rPr>
                <a:t>Grid (model)</a:t>
              </a:r>
            </a:p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 smtClean="0">
                <a:solidFill>
                  <a:srgbClr val="D9D9D9"/>
                </a:solidFill>
              </a:endParaRPr>
            </a:p>
            <a:p>
              <a:r>
                <a:rPr lang="en-US" sz="1600" dirty="0" smtClean="0">
                  <a:solidFill>
                    <a:srgbClr val="D9D9D9"/>
                  </a:solidFill>
                </a:rPr>
                <a:t>-(void)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getNewGrid</a:t>
              </a:r>
              <a:r>
                <a:rPr lang="en-US" sz="1600" dirty="0">
                  <a:solidFill>
                    <a:schemeClr val="tx1"/>
                  </a:solidFill>
                </a:rPr>
                <a:t>;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r>
                <a:rPr lang="en-US" sz="1600" dirty="0" smtClean="0">
                  <a:solidFill>
                    <a:srgbClr val="D9D9D9"/>
                  </a:solidFill>
                </a:rPr>
                <a:t>-(</a:t>
              </a:r>
              <a:r>
                <a:rPr lang="en-US" sz="1600" dirty="0">
                  <a:solidFill>
                    <a:srgbClr val="D9D9D9"/>
                  </a:solidFill>
                </a:rPr>
                <a:t>void)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setValue</a:t>
              </a:r>
              <a:r>
                <a:rPr lang="en-US" sz="1600" dirty="0" smtClean="0">
                  <a:solidFill>
                    <a:schemeClr val="tx1"/>
                  </a:solidFill>
                </a:rPr>
                <a:t>: </a:t>
              </a:r>
              <a:r>
                <a:rPr lang="en-US" sz="1600" dirty="0" smtClean="0">
                  <a:solidFill>
                    <a:srgbClr val="D9D9D9"/>
                  </a:solidFill>
                </a:rPr>
                <a:t>(</a:t>
              </a:r>
              <a:r>
                <a:rPr lang="en-US" sz="1600" dirty="0" err="1" smtClean="0">
                  <a:solidFill>
                    <a:srgbClr val="D9D9D9"/>
                  </a:solidFill>
                </a:rPr>
                <a:t>int</a:t>
              </a:r>
              <a:r>
                <a:rPr lang="en-US" sz="1600" dirty="0" smtClean="0">
                  <a:solidFill>
                    <a:srgbClr val="D9D9D9"/>
                  </a:solidFill>
                </a:rPr>
                <a:t>)</a:t>
              </a:r>
              <a:r>
                <a:rPr lang="en-US" sz="1600" dirty="0">
                  <a:solidFill>
                    <a:srgbClr val="D9D9D9"/>
                  </a:solidFill>
                </a:rPr>
                <a:t> </a:t>
              </a:r>
              <a:r>
                <a:rPr lang="en-US" sz="1600" dirty="0" smtClean="0">
                  <a:solidFill>
                    <a:srgbClr val="D9D9D9"/>
                  </a:solidFill>
                </a:rPr>
                <a:t>value</a:t>
              </a:r>
              <a:r>
                <a:rPr lang="en-US" sz="1600" dirty="0" smtClean="0">
                  <a:solidFill>
                    <a:schemeClr val="tx1"/>
                  </a:solidFill>
                </a:rPr>
                <a:t> </a:t>
              </a:r>
              <a:r>
                <a:rPr lang="en-US" sz="1600" dirty="0" err="1">
                  <a:solidFill>
                    <a:schemeClr val="tx1"/>
                  </a:solidFill>
                </a:rPr>
                <a:t>a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tRow</a:t>
              </a:r>
              <a:r>
                <a:rPr lang="en-US" sz="1600" dirty="0" smtClean="0">
                  <a:solidFill>
                    <a:schemeClr val="tx1"/>
                  </a:solidFill>
                </a:rPr>
                <a:t>: (</a:t>
              </a:r>
              <a:r>
                <a:rPr lang="en-US" sz="1600" dirty="0" err="1" smtClean="0">
                  <a:solidFill>
                    <a:srgbClr val="D9D9D9"/>
                  </a:solidFill>
                </a:rPr>
                <a:t>int</a:t>
              </a:r>
              <a:r>
                <a:rPr lang="en-US" sz="1600" dirty="0" smtClean="0">
                  <a:solidFill>
                    <a:srgbClr val="D9D9D9"/>
                  </a:solidFill>
                </a:rPr>
                <a:t>) row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andColumn</a:t>
              </a:r>
              <a:r>
                <a:rPr lang="en-US" sz="1600" dirty="0" smtClean="0">
                  <a:solidFill>
                    <a:schemeClr val="tx1"/>
                  </a:solidFill>
                </a:rPr>
                <a:t>: </a:t>
              </a:r>
              <a:r>
                <a:rPr lang="en-US" sz="1600" dirty="0" smtClean="0">
                  <a:solidFill>
                    <a:srgbClr val="D9D9D9"/>
                  </a:solidFill>
                </a:rPr>
                <a:t>(</a:t>
              </a:r>
              <a:r>
                <a:rPr lang="en-US" sz="1600" dirty="0" err="1" smtClean="0">
                  <a:solidFill>
                    <a:srgbClr val="D9D9D9"/>
                  </a:solidFill>
                </a:rPr>
                <a:t>int</a:t>
              </a:r>
              <a:r>
                <a:rPr lang="en-US" sz="1600" dirty="0" smtClean="0">
                  <a:solidFill>
                    <a:srgbClr val="D9D9D9"/>
                  </a:solidFill>
                </a:rPr>
                <a:t>) column;</a:t>
              </a:r>
              <a:endParaRPr lang="en-US" sz="1600" dirty="0">
                <a:solidFill>
                  <a:srgbClr val="D9D9D9"/>
                </a:solidFill>
              </a:endParaRPr>
            </a:p>
            <a:p>
              <a:r>
                <a:rPr lang="en-US" sz="1600" dirty="0" smtClean="0">
                  <a:solidFill>
                    <a:schemeClr val="bg1">
                      <a:lumMod val="85000"/>
                    </a:schemeClr>
                  </a:solidFill>
                </a:rPr>
                <a:t>-(</a:t>
              </a:r>
              <a:r>
                <a:rPr lang="en-US" sz="1600" dirty="0" err="1">
                  <a:solidFill>
                    <a:schemeClr val="bg1">
                      <a:lumMod val="85000"/>
                    </a:schemeClr>
                  </a:solidFill>
                </a:rPr>
                <a:t>int</a:t>
              </a:r>
              <a:r>
                <a:rPr lang="en-US" sz="1600" dirty="0">
                  <a:solidFill>
                    <a:schemeClr val="bg1">
                      <a:lumMod val="85000"/>
                    </a:schemeClr>
                  </a:solidFill>
                </a:rPr>
                <a:t>)   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getValueAtRow</a:t>
              </a:r>
              <a:r>
                <a:rPr lang="en-US" sz="1600" dirty="0" smtClean="0">
                  <a:solidFill>
                    <a:schemeClr val="tx1"/>
                  </a:solidFill>
                </a:rPr>
                <a:t>:</a:t>
              </a:r>
              <a:r>
                <a:rPr lang="en-US" sz="1600" dirty="0" smtClean="0">
                  <a:solidFill>
                    <a:srgbClr val="D9D9D9"/>
                  </a:solidFill>
                </a:rPr>
                <a:t> </a:t>
              </a:r>
              <a:r>
                <a:rPr lang="en-US" sz="1600" dirty="0">
                  <a:solidFill>
                    <a:srgbClr val="D9D9D9"/>
                  </a:solidFill>
                </a:rPr>
                <a:t>(</a:t>
              </a:r>
              <a:r>
                <a:rPr lang="en-US" sz="1600" dirty="0" err="1" smtClean="0">
                  <a:solidFill>
                    <a:srgbClr val="D9D9D9"/>
                  </a:solidFill>
                </a:rPr>
                <a:t>int</a:t>
              </a:r>
              <a:r>
                <a:rPr lang="en-US" sz="1600" dirty="0" smtClean="0">
                  <a:solidFill>
                    <a:srgbClr val="D9D9D9"/>
                  </a:solidFill>
                </a:rPr>
                <a:t>) row</a:t>
              </a:r>
              <a:r>
                <a:rPr lang="en-US" sz="1600" dirty="0">
                  <a:solidFill>
                    <a:srgbClr val="D9D9D9"/>
                  </a:solidFill>
                </a:rPr>
                <a:t>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andColumn</a:t>
              </a:r>
              <a:r>
                <a:rPr lang="en-US" sz="1600" dirty="0" smtClean="0">
                  <a:solidFill>
                    <a:schemeClr val="tx1"/>
                  </a:solidFill>
                </a:rPr>
                <a:t>: </a:t>
              </a:r>
              <a:r>
                <a:rPr lang="en-US" sz="1600" dirty="0" smtClean="0">
                  <a:solidFill>
                    <a:srgbClr val="D9D9D9"/>
                  </a:solidFill>
                </a:rPr>
                <a:t>(</a:t>
              </a:r>
              <a:r>
                <a:rPr lang="en-US" sz="1600" dirty="0" err="1" smtClean="0">
                  <a:solidFill>
                    <a:srgbClr val="D9D9D9"/>
                  </a:solidFill>
                </a:rPr>
                <a:t>int</a:t>
              </a:r>
              <a:r>
                <a:rPr lang="en-US" sz="1600" dirty="0" smtClean="0">
                  <a:solidFill>
                    <a:srgbClr val="D9D9D9"/>
                  </a:solidFill>
                </a:rPr>
                <a:t>) column;</a:t>
              </a:r>
            </a:p>
            <a:p>
              <a:r>
                <a:rPr lang="en-US" sz="1600" dirty="0" smtClean="0">
                  <a:solidFill>
                    <a:srgbClr val="D9D9D9"/>
                  </a:solidFill>
                </a:rPr>
                <a:t>-(</a:t>
              </a:r>
              <a:r>
                <a:rPr lang="en-US" sz="1600" dirty="0" err="1" smtClean="0">
                  <a:solidFill>
                    <a:srgbClr val="D9D9D9"/>
                  </a:solidFill>
                </a:rPr>
                <a:t>bool</a:t>
              </a:r>
              <a:r>
                <a:rPr lang="en-US" sz="1600" dirty="0" smtClean="0">
                  <a:solidFill>
                    <a:srgbClr val="D9D9D9"/>
                  </a:solidFill>
                </a:rPr>
                <a:t>)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isEmptyAtRow</a:t>
              </a:r>
              <a:r>
                <a:rPr lang="en-US" sz="1600" dirty="0" smtClean="0">
                  <a:solidFill>
                    <a:schemeClr val="tx1"/>
                  </a:solidFill>
                </a:rPr>
                <a:t>: </a:t>
              </a:r>
              <a:r>
                <a:rPr lang="en-US" sz="1600" dirty="0" smtClean="0">
                  <a:solidFill>
                    <a:srgbClr val="D9D9D9"/>
                  </a:solidFill>
                </a:rPr>
                <a:t>(</a:t>
              </a:r>
              <a:r>
                <a:rPr lang="en-US" sz="1600" dirty="0" err="1" smtClean="0">
                  <a:solidFill>
                    <a:srgbClr val="D9D9D9"/>
                  </a:solidFill>
                </a:rPr>
                <a:t>int</a:t>
              </a:r>
              <a:r>
                <a:rPr lang="en-US" sz="1600" dirty="0" smtClean="0">
                  <a:solidFill>
                    <a:srgbClr val="D9D9D9"/>
                  </a:solidFill>
                </a:rPr>
                <a:t>) row</a:t>
              </a:r>
              <a:r>
                <a:rPr lang="en-US" sz="1600" dirty="0">
                  <a:solidFill>
                    <a:srgbClr val="D9D9D9"/>
                  </a:solidFill>
                </a:rPr>
                <a:t>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andColumn</a:t>
              </a:r>
              <a:r>
                <a:rPr lang="en-US" sz="1600" dirty="0" smtClean="0">
                  <a:solidFill>
                    <a:schemeClr val="tx1"/>
                  </a:solidFill>
                </a:rPr>
                <a:t>: </a:t>
              </a:r>
              <a:r>
                <a:rPr lang="en-US" sz="1600" dirty="0" smtClean="0">
                  <a:solidFill>
                    <a:srgbClr val="D9D9D9"/>
                  </a:solidFill>
                </a:rPr>
                <a:t>(</a:t>
              </a:r>
              <a:r>
                <a:rPr lang="en-US" sz="1600" dirty="0" err="1" smtClean="0">
                  <a:solidFill>
                    <a:srgbClr val="D9D9D9"/>
                  </a:solidFill>
                </a:rPr>
                <a:t>int</a:t>
              </a:r>
              <a:r>
                <a:rPr lang="en-US" sz="1600" dirty="0" smtClean="0">
                  <a:solidFill>
                    <a:srgbClr val="D9D9D9"/>
                  </a:solidFill>
                </a:rPr>
                <a:t>) column;</a:t>
              </a:r>
            </a:p>
            <a:p>
              <a:r>
                <a:rPr lang="en-US" sz="1600" dirty="0" smtClean="0">
                  <a:solidFill>
                    <a:srgbClr val="D9D9D9"/>
                  </a:solidFill>
                </a:rPr>
                <a:t>-(</a:t>
              </a:r>
              <a:r>
                <a:rPr lang="en-US" sz="1600" dirty="0" err="1" smtClean="0">
                  <a:solidFill>
                    <a:srgbClr val="D9D9D9"/>
                  </a:solidFill>
                </a:rPr>
                <a:t>bool</a:t>
              </a:r>
              <a:r>
                <a:rPr lang="en-US" sz="1600" dirty="0" smtClean="0">
                  <a:solidFill>
                    <a:srgbClr val="D9D9D9"/>
                  </a:solidFill>
                </a:rPr>
                <a:t>)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isMutableAtRow</a:t>
              </a:r>
              <a:r>
                <a:rPr lang="en-US" sz="1600" dirty="0" smtClean="0">
                  <a:solidFill>
                    <a:schemeClr val="tx1"/>
                  </a:solidFill>
                </a:rPr>
                <a:t>: </a:t>
              </a:r>
              <a:r>
                <a:rPr lang="en-US" sz="1600" dirty="0" smtClean="0">
                  <a:solidFill>
                    <a:srgbClr val="D9D9D9"/>
                  </a:solidFill>
                </a:rPr>
                <a:t>(</a:t>
              </a:r>
              <a:r>
                <a:rPr lang="en-US" sz="1600" dirty="0" err="1" smtClean="0">
                  <a:solidFill>
                    <a:srgbClr val="D9D9D9"/>
                  </a:solidFill>
                </a:rPr>
                <a:t>int</a:t>
              </a:r>
              <a:r>
                <a:rPr lang="en-US" sz="1600" dirty="0" smtClean="0">
                  <a:solidFill>
                    <a:srgbClr val="D9D9D9"/>
                  </a:solidFill>
                </a:rPr>
                <a:t>) row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andColumn</a:t>
              </a:r>
              <a:r>
                <a:rPr lang="en-US" sz="1600" dirty="0" smtClean="0">
                  <a:solidFill>
                    <a:schemeClr val="tx1"/>
                  </a:solidFill>
                </a:rPr>
                <a:t>: </a:t>
              </a:r>
              <a:r>
                <a:rPr lang="en-US" sz="1600" dirty="0" smtClean="0">
                  <a:solidFill>
                    <a:srgbClr val="D9D9D9"/>
                  </a:solidFill>
                </a:rPr>
                <a:t>(</a:t>
              </a:r>
              <a:r>
                <a:rPr lang="en-US" sz="1600" dirty="0" err="1" smtClean="0">
                  <a:solidFill>
                    <a:srgbClr val="D9D9D9"/>
                  </a:solidFill>
                </a:rPr>
                <a:t>int</a:t>
              </a:r>
              <a:r>
                <a:rPr lang="en-US" sz="1600" dirty="0" smtClean="0">
                  <a:solidFill>
                    <a:srgbClr val="D9D9D9"/>
                  </a:solidFill>
                </a:rPr>
                <a:t>) column;</a:t>
              </a:r>
            </a:p>
            <a:p>
              <a:r>
                <a:rPr lang="en-US" sz="1600" dirty="0" smtClean="0">
                  <a:solidFill>
                    <a:srgbClr val="D9D9D9"/>
                  </a:solidFill>
                </a:rPr>
                <a:t>(</a:t>
              </a:r>
              <a:r>
                <a:rPr lang="en-US" sz="1600" dirty="0" err="1" smtClean="0">
                  <a:solidFill>
                    <a:srgbClr val="D9D9D9"/>
                  </a:solidFill>
                </a:rPr>
                <a:t>bool</a:t>
              </a:r>
              <a:r>
                <a:rPr lang="en-US" sz="1600" dirty="0" smtClean="0">
                  <a:solidFill>
                    <a:srgbClr val="D9D9D9"/>
                  </a:solidFill>
                </a:rPr>
                <a:t>)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isValue</a:t>
              </a:r>
              <a:r>
                <a:rPr lang="en-US" sz="1600" dirty="0" smtClean="0">
                  <a:solidFill>
                    <a:schemeClr val="tx1"/>
                  </a:solidFill>
                </a:rPr>
                <a:t>: </a:t>
              </a:r>
              <a:r>
                <a:rPr lang="en-US" sz="1600" dirty="0" smtClean="0">
                  <a:solidFill>
                    <a:srgbClr val="D9D9D9"/>
                  </a:solidFill>
                </a:rPr>
                <a:t>(</a:t>
              </a:r>
              <a:r>
                <a:rPr lang="en-US" sz="1600" dirty="0" err="1" smtClean="0">
                  <a:solidFill>
                    <a:srgbClr val="D9D9D9"/>
                  </a:solidFill>
                </a:rPr>
                <a:t>int</a:t>
              </a:r>
              <a:r>
                <a:rPr lang="en-US" sz="1600" dirty="0" smtClean="0">
                  <a:solidFill>
                    <a:srgbClr val="D9D9D9"/>
                  </a:solidFill>
                </a:rPr>
                <a:t>) value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consistentAtRow</a:t>
              </a:r>
              <a:r>
                <a:rPr lang="en-US" sz="1600" dirty="0" smtClean="0">
                  <a:solidFill>
                    <a:schemeClr val="tx1"/>
                  </a:solidFill>
                </a:rPr>
                <a:t>: </a:t>
              </a:r>
              <a:r>
                <a:rPr lang="en-US" sz="1600" dirty="0" smtClean="0">
                  <a:solidFill>
                    <a:srgbClr val="D9D9D9"/>
                  </a:solidFill>
                </a:rPr>
                <a:t>(</a:t>
              </a:r>
              <a:r>
                <a:rPr lang="en-US" sz="1600" dirty="0" err="1" smtClean="0">
                  <a:solidFill>
                    <a:srgbClr val="D9D9D9"/>
                  </a:solidFill>
                </a:rPr>
                <a:t>int</a:t>
              </a:r>
              <a:r>
                <a:rPr lang="en-US" sz="1600" dirty="0" smtClean="0">
                  <a:solidFill>
                    <a:srgbClr val="D9D9D9"/>
                  </a:solidFill>
                </a:rPr>
                <a:t>) row</a:t>
              </a:r>
              <a:r>
                <a:rPr lang="en-US" sz="1600" dirty="0">
                  <a:solidFill>
                    <a:srgbClr val="D9D9D9"/>
                  </a:solidFill>
                </a:rPr>
                <a:t>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andColumn</a:t>
              </a:r>
              <a:r>
                <a:rPr lang="en-US" sz="1600" dirty="0" smtClean="0">
                  <a:solidFill>
                    <a:schemeClr val="tx1"/>
                  </a:solidFill>
                </a:rPr>
                <a:t>: </a:t>
              </a:r>
              <a:r>
                <a:rPr lang="en-US" sz="1600" dirty="0" smtClean="0">
                  <a:solidFill>
                    <a:srgbClr val="D9D9D9"/>
                  </a:solidFill>
                </a:rPr>
                <a:t>(</a:t>
              </a:r>
              <a:r>
                <a:rPr lang="en-US" sz="1600" dirty="0" err="1" smtClean="0">
                  <a:solidFill>
                    <a:srgbClr val="D9D9D9"/>
                  </a:solidFill>
                </a:rPr>
                <a:t>int</a:t>
              </a:r>
              <a:r>
                <a:rPr lang="en-US" sz="1600" dirty="0" smtClean="0">
                  <a:solidFill>
                    <a:srgbClr val="D9D9D9"/>
                  </a:solidFill>
                </a:rPr>
                <a:t>) column</a:t>
              </a:r>
              <a:r>
                <a:rPr lang="en-US" sz="1600" dirty="0">
                  <a:solidFill>
                    <a:srgbClr val="D9D9D9"/>
                  </a:solidFill>
                </a:rPr>
                <a:t>;</a:t>
              </a:r>
              <a:endParaRPr lang="en-US" sz="1600" dirty="0" smtClean="0">
                <a:solidFill>
                  <a:srgbClr val="D9D9D9"/>
                </a:solidFill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381000" y="2438400"/>
              <a:ext cx="5867400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Box 3"/>
          <p:cNvSpPr txBox="1"/>
          <p:nvPr/>
        </p:nvSpPr>
        <p:spPr>
          <a:xfrm>
            <a:off x="1828800" y="914400"/>
            <a:ext cx="2197912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Our re-revised design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219200" y="5715000"/>
            <a:ext cx="667362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Objective-c method names are called selectors</a:t>
            </a:r>
          </a:p>
          <a:p>
            <a:r>
              <a:rPr lang="en-US" dirty="0" smtClean="0"/>
              <a:t>[self </a:t>
            </a:r>
            <a:r>
              <a:rPr lang="en-US" dirty="0" err="1" smtClean="0"/>
              <a:t>setValue</a:t>
            </a:r>
            <a:r>
              <a:rPr lang="en-US" dirty="0" smtClean="0"/>
              <a:t>: value </a:t>
            </a:r>
            <a:r>
              <a:rPr lang="en-US" dirty="0" err="1" smtClean="0"/>
              <a:t>atRow</a:t>
            </a:r>
            <a:r>
              <a:rPr lang="en-US" dirty="0" smtClean="0"/>
              <a:t>: 7 atCol:6} is a message for </a:t>
            </a:r>
            <a:r>
              <a:rPr lang="en-US" dirty="0"/>
              <a:t> </a:t>
            </a:r>
            <a:r>
              <a:rPr lang="en-US" dirty="0" smtClean="0"/>
              <a:t>self’s selector </a:t>
            </a:r>
          </a:p>
          <a:p>
            <a:r>
              <a:rPr lang="en-US" dirty="0" err="1" smtClean="0"/>
              <a:t>setValue:atRow:andColumn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0296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276600" y="609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 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381000" y="1752600"/>
            <a:ext cx="7086600" cy="2971800"/>
            <a:chOff x="381000" y="1752600"/>
            <a:chExt cx="7086600" cy="2971800"/>
          </a:xfrm>
        </p:grpSpPr>
        <p:sp>
          <p:nvSpPr>
            <p:cNvPr id="5" name="Rectangle 4"/>
            <p:cNvSpPr/>
            <p:nvPr/>
          </p:nvSpPr>
          <p:spPr>
            <a:xfrm>
              <a:off x="381000" y="1752600"/>
              <a:ext cx="7086600" cy="2971800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u="sng" dirty="0" smtClean="0">
                  <a:solidFill>
                    <a:schemeClr val="tx1"/>
                  </a:solidFill>
                </a:rPr>
                <a:t>Grid (model)</a:t>
              </a:r>
            </a:p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 smtClean="0">
                <a:solidFill>
                  <a:schemeClr val="tx1"/>
                </a:solidFill>
              </a:endParaRP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-(void)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getNewGrid</a:t>
              </a:r>
              <a:r>
                <a:rPr lang="en-US" sz="1600" dirty="0">
                  <a:solidFill>
                    <a:schemeClr val="tx1"/>
                  </a:solidFill>
                </a:rPr>
                <a:t>;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-(</a:t>
              </a:r>
              <a:r>
                <a:rPr lang="en-US" sz="1600" dirty="0">
                  <a:solidFill>
                    <a:schemeClr val="tx1"/>
                  </a:solidFill>
                </a:rPr>
                <a:t>void)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setValue</a:t>
              </a:r>
              <a:r>
                <a:rPr lang="en-US" sz="1600" dirty="0" smtClean="0">
                  <a:solidFill>
                    <a:schemeClr val="tx1"/>
                  </a:solidFill>
                </a:rPr>
                <a:t>: 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)</a:t>
              </a:r>
              <a:r>
                <a:rPr lang="en-US" sz="1600" dirty="0">
                  <a:solidFill>
                    <a:schemeClr val="tx1"/>
                  </a:solidFill>
                </a:rPr>
                <a:t> </a:t>
              </a:r>
              <a:r>
                <a:rPr lang="en-US" sz="1600" dirty="0" smtClean="0">
                  <a:solidFill>
                    <a:schemeClr val="tx1"/>
                  </a:solidFill>
                </a:rPr>
                <a:t>value </a:t>
              </a:r>
              <a:r>
                <a:rPr lang="en-US" sz="1600" dirty="0" err="1">
                  <a:solidFill>
                    <a:schemeClr val="tx1"/>
                  </a:solidFill>
                </a:rPr>
                <a:t>a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tRow</a:t>
              </a:r>
              <a:r>
                <a:rPr lang="en-US" sz="1600" dirty="0" smtClean="0">
                  <a:solidFill>
                    <a:schemeClr val="tx1"/>
                  </a:solidFill>
                </a:rPr>
                <a:t>: 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) row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andColumn</a:t>
              </a:r>
              <a:r>
                <a:rPr lang="en-US" sz="1600" dirty="0" smtClean="0">
                  <a:solidFill>
                    <a:schemeClr val="tx1"/>
                  </a:solidFill>
                </a:rPr>
                <a:t>: 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) column;</a:t>
              </a:r>
              <a:endParaRPr lang="en-US" sz="1600" dirty="0">
                <a:solidFill>
                  <a:schemeClr val="tx1"/>
                </a:solidFill>
              </a:endParaRP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-(</a:t>
              </a:r>
              <a:r>
                <a:rPr lang="en-US" sz="1600" dirty="0" err="1">
                  <a:solidFill>
                    <a:schemeClr val="tx1"/>
                  </a:solidFill>
                </a:rPr>
                <a:t>int</a:t>
              </a:r>
              <a:r>
                <a:rPr lang="en-US" sz="1600" dirty="0">
                  <a:solidFill>
                    <a:schemeClr val="tx1"/>
                  </a:solidFill>
                </a:rPr>
                <a:t>)   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getValueAtRow</a:t>
              </a:r>
              <a:r>
                <a:rPr lang="en-US" sz="1600" dirty="0" smtClean="0">
                  <a:solidFill>
                    <a:schemeClr val="tx1"/>
                  </a:solidFill>
                </a:rPr>
                <a:t>: </a:t>
              </a:r>
              <a:r>
                <a:rPr lang="en-US" sz="1600" dirty="0">
                  <a:solidFill>
                    <a:schemeClr val="tx1"/>
                  </a:solidFill>
                </a:rPr>
                <a:t>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) row</a:t>
              </a:r>
              <a:r>
                <a:rPr lang="en-US" sz="1600" dirty="0">
                  <a:solidFill>
                    <a:schemeClr val="tx1"/>
                  </a:solidFill>
                </a:rPr>
                <a:t>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andColumn</a:t>
              </a:r>
              <a:r>
                <a:rPr lang="en-US" sz="1600" dirty="0" smtClean="0">
                  <a:solidFill>
                    <a:schemeClr val="tx1"/>
                  </a:solidFill>
                </a:rPr>
                <a:t>: 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) column;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-(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bool</a:t>
              </a:r>
              <a:r>
                <a:rPr lang="en-US" sz="1600" dirty="0" smtClean="0">
                  <a:solidFill>
                    <a:schemeClr val="tx1"/>
                  </a:solidFill>
                </a:rPr>
                <a:t>)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isEmptyAtRow</a:t>
              </a:r>
              <a:r>
                <a:rPr lang="en-US" sz="1600" dirty="0" smtClean="0">
                  <a:solidFill>
                    <a:schemeClr val="tx1"/>
                  </a:solidFill>
                </a:rPr>
                <a:t>: 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) row</a:t>
              </a:r>
              <a:r>
                <a:rPr lang="en-US" sz="1600" dirty="0">
                  <a:solidFill>
                    <a:schemeClr val="tx1"/>
                  </a:solidFill>
                </a:rPr>
                <a:t>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andColumn</a:t>
              </a:r>
              <a:r>
                <a:rPr lang="en-US" sz="1600" dirty="0" smtClean="0">
                  <a:solidFill>
                    <a:schemeClr val="tx1"/>
                  </a:solidFill>
                </a:rPr>
                <a:t>: 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) column;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-(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bool</a:t>
              </a:r>
              <a:r>
                <a:rPr lang="en-US" sz="1600" dirty="0" smtClean="0">
                  <a:solidFill>
                    <a:schemeClr val="tx1"/>
                  </a:solidFill>
                </a:rPr>
                <a:t>)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isMutableAtRow</a:t>
              </a:r>
              <a:r>
                <a:rPr lang="en-US" sz="1600" dirty="0" smtClean="0">
                  <a:solidFill>
                    <a:schemeClr val="tx1"/>
                  </a:solidFill>
                </a:rPr>
                <a:t>: 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) row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andColumn</a:t>
              </a:r>
              <a:r>
                <a:rPr lang="en-US" sz="1600" dirty="0" smtClean="0">
                  <a:solidFill>
                    <a:schemeClr val="tx1"/>
                  </a:solidFill>
                </a:rPr>
                <a:t>: 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) column;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bool</a:t>
              </a:r>
              <a:r>
                <a:rPr lang="en-US" sz="1600" dirty="0" smtClean="0">
                  <a:solidFill>
                    <a:schemeClr val="tx1"/>
                  </a:solidFill>
                </a:rPr>
                <a:t>)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isValue</a:t>
              </a:r>
              <a:r>
                <a:rPr lang="en-US" sz="1600" dirty="0" smtClean="0">
                  <a:solidFill>
                    <a:schemeClr val="tx1"/>
                  </a:solidFill>
                </a:rPr>
                <a:t>: 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) value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consistentAtRow</a:t>
              </a:r>
              <a:r>
                <a:rPr lang="en-US" sz="1600" dirty="0" smtClean="0">
                  <a:solidFill>
                    <a:schemeClr val="tx1"/>
                  </a:solidFill>
                </a:rPr>
                <a:t>: 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) row</a:t>
              </a:r>
              <a:r>
                <a:rPr lang="en-US" sz="1600" dirty="0">
                  <a:solidFill>
                    <a:schemeClr val="tx1"/>
                  </a:solidFill>
                </a:rPr>
                <a:t>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andColumn</a:t>
              </a:r>
              <a:r>
                <a:rPr lang="en-US" sz="1600" dirty="0" smtClean="0">
                  <a:solidFill>
                    <a:schemeClr val="tx1"/>
                  </a:solidFill>
                </a:rPr>
                <a:t>: 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) column</a:t>
              </a:r>
              <a:r>
                <a:rPr lang="en-US" sz="1600" dirty="0">
                  <a:solidFill>
                    <a:schemeClr val="tx1"/>
                  </a:solidFill>
                </a:rPr>
                <a:t>;</a:t>
              </a:r>
              <a:endParaRPr lang="en-US" sz="16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381000" y="2438400"/>
              <a:ext cx="5867400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Box 3"/>
          <p:cNvSpPr txBox="1"/>
          <p:nvPr/>
        </p:nvSpPr>
        <p:spPr>
          <a:xfrm>
            <a:off x="1828800" y="914400"/>
            <a:ext cx="2963672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Is it simple, intuitive, flexible?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905000" y="5181600"/>
            <a:ext cx="471154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It does everything it needs to do but no more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What methods do are clear from their names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How is it flexible?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8372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2667000"/>
            <a:ext cx="2133600" cy="1752600"/>
          </a:xfrm>
          <a:prstGeom prst="rect">
            <a:avLst/>
          </a:prstGeom>
          <a:solidFill>
            <a:srgbClr val="0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Grid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172200" y="2667000"/>
            <a:ext cx="2133600" cy="1752600"/>
          </a:xfrm>
          <a:prstGeom prst="rect">
            <a:avLst/>
          </a:prstGeom>
          <a:solidFill>
            <a:srgbClr val="0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Controller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4495800" y="685800"/>
            <a:ext cx="0" cy="228600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495800" y="3352800"/>
            <a:ext cx="0" cy="144780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016565" y="3048000"/>
            <a:ext cx="1088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messages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981200" y="4778276"/>
            <a:ext cx="6019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Controller only uses public interface.  Underlying data &amp; algorithms of Grid can be changed without affecting controller.</a:t>
            </a:r>
          </a:p>
          <a:p>
            <a:endParaRPr lang="en-US" dirty="0"/>
          </a:p>
          <a:p>
            <a:r>
              <a:rPr lang="en-US" dirty="0" smtClean="0"/>
              <a:t>Grid knows nothing about game rules, how data is </a:t>
            </a:r>
            <a:r>
              <a:rPr lang="en-US" dirty="0" err="1" smtClean="0"/>
              <a:t>displaayed</a:t>
            </a:r>
            <a:r>
              <a:rPr lang="en-US" dirty="0" smtClean="0"/>
              <a:t>.  That can be changed without affecting Grid.</a:t>
            </a:r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085571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Class interface &amp; code quality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Functionality</a:t>
            </a:r>
          </a:p>
          <a:p>
            <a:r>
              <a:rPr lang="en-US" dirty="0" smtClean="0"/>
              <a:t>Usability</a:t>
            </a:r>
          </a:p>
          <a:p>
            <a:r>
              <a:rPr lang="en-US" sz="4400" b="1" dirty="0" smtClean="0"/>
              <a:t>Reliability</a:t>
            </a:r>
          </a:p>
          <a:p>
            <a:r>
              <a:rPr lang="en-US" dirty="0" smtClean="0"/>
              <a:t>Performance</a:t>
            </a:r>
          </a:p>
          <a:p>
            <a:r>
              <a:rPr lang="en-US" sz="4400" b="1" dirty="0" smtClean="0"/>
              <a:t>Supportability</a:t>
            </a:r>
          </a:p>
        </p:txBody>
      </p:sp>
      <p:sp>
        <p:nvSpPr>
          <p:cNvPr id="4" name="Rectangle 3"/>
          <p:cNvSpPr/>
          <p:nvPr/>
        </p:nvSpPr>
        <p:spPr>
          <a:xfrm>
            <a:off x="5562600" y="2895600"/>
            <a:ext cx="3124200" cy="13716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Context: </a:t>
            </a:r>
            <a:r>
              <a:rPr lang="en-US" dirty="0" err="1" smtClean="0">
                <a:solidFill>
                  <a:srgbClr val="000000"/>
                </a:solidFill>
              </a:rPr>
              <a:t>sudoku</a:t>
            </a:r>
            <a:r>
              <a:rPr lang="en-US" dirty="0" smtClean="0">
                <a:solidFill>
                  <a:srgbClr val="000000"/>
                </a:solidFill>
              </a:rPr>
              <a:t> alpha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8227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752600"/>
            <a:ext cx="7239000" cy="4876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u="sng" dirty="0" smtClean="0">
                <a:solidFill>
                  <a:schemeClr val="tx1"/>
                </a:solidFill>
              </a:rPr>
              <a:t>Grid (model)</a:t>
            </a:r>
          </a:p>
          <a:p>
            <a:endParaRPr lang="en-US" sz="1600" dirty="0" smtClean="0">
              <a:solidFill>
                <a:schemeClr val="tx1"/>
              </a:solidFill>
            </a:endParaRPr>
          </a:p>
          <a:p>
            <a:endParaRPr lang="en-US" sz="1600" dirty="0">
              <a:solidFill>
                <a:schemeClr val="tx1"/>
              </a:solidFill>
            </a:endParaRPr>
          </a:p>
          <a:p>
            <a:endParaRPr lang="en-US" sz="1600" dirty="0" smtClean="0">
              <a:solidFill>
                <a:schemeClr val="tx1"/>
              </a:solidFill>
            </a:endParaRPr>
          </a:p>
          <a:p>
            <a:r>
              <a:rPr lang="en-US" sz="1600" dirty="0" smtClean="0">
                <a:solidFill>
                  <a:schemeClr val="tx1"/>
                </a:solidFill>
              </a:rPr>
              <a:t>-(void) </a:t>
            </a:r>
            <a:r>
              <a:rPr lang="en-US" sz="1600" dirty="0" err="1" smtClean="0">
                <a:solidFill>
                  <a:schemeClr val="tx1"/>
                </a:solidFill>
              </a:rPr>
              <a:t>makeNewGrid</a:t>
            </a:r>
            <a:r>
              <a:rPr lang="en-US" sz="1600" dirty="0">
                <a:solidFill>
                  <a:schemeClr val="tx1"/>
                </a:solidFill>
              </a:rPr>
              <a:t>;</a:t>
            </a:r>
            <a:endParaRPr lang="en-US" sz="1600" dirty="0" smtClean="0">
              <a:solidFill>
                <a:schemeClr val="tx1"/>
              </a:solidFill>
            </a:endParaRPr>
          </a:p>
          <a:p>
            <a:r>
              <a:rPr lang="en-US" sz="1600" dirty="0" smtClean="0">
                <a:solidFill>
                  <a:schemeClr val="tx1"/>
                </a:solidFill>
              </a:rPr>
              <a:t>-(</a:t>
            </a:r>
            <a:r>
              <a:rPr lang="en-US" sz="1600" dirty="0" err="1" smtClean="0">
                <a:solidFill>
                  <a:schemeClr val="tx1"/>
                </a:solidFill>
              </a:rPr>
              <a:t>bool</a:t>
            </a:r>
            <a:r>
              <a:rPr lang="en-US" sz="1600" dirty="0" smtClean="0">
                <a:solidFill>
                  <a:schemeClr val="tx1"/>
                </a:solidFill>
              </a:rPr>
              <a:t>) </a:t>
            </a:r>
            <a:r>
              <a:rPr lang="en-US" sz="1600" dirty="0" err="1" smtClean="0">
                <a:solidFill>
                  <a:schemeClr val="tx1"/>
                </a:solidFill>
              </a:rPr>
              <a:t>isEmptyAtRow</a:t>
            </a:r>
            <a:r>
              <a:rPr lang="en-US" sz="1600" dirty="0" smtClean="0">
                <a:solidFill>
                  <a:schemeClr val="tx1"/>
                </a:solidFill>
              </a:rPr>
              <a:t>: (</a:t>
            </a:r>
            <a:r>
              <a:rPr lang="en-US" sz="1600" dirty="0" err="1" smtClean="0">
                <a:solidFill>
                  <a:schemeClr val="tx1"/>
                </a:solidFill>
              </a:rPr>
              <a:t>int</a:t>
            </a:r>
            <a:r>
              <a:rPr lang="en-US" sz="1600" dirty="0" smtClean="0">
                <a:solidFill>
                  <a:schemeClr val="tx1"/>
                </a:solidFill>
              </a:rPr>
              <a:t>) row </a:t>
            </a:r>
            <a:r>
              <a:rPr lang="en-US" sz="1600" dirty="0" err="1" smtClean="0">
                <a:solidFill>
                  <a:schemeClr val="tx1"/>
                </a:solidFill>
              </a:rPr>
              <a:t>andColumn</a:t>
            </a:r>
            <a:r>
              <a:rPr lang="en-US" sz="1600" dirty="0" smtClean="0">
                <a:solidFill>
                  <a:schemeClr val="tx1"/>
                </a:solidFill>
              </a:rPr>
              <a:t>: (</a:t>
            </a:r>
            <a:r>
              <a:rPr lang="en-US" sz="1600" dirty="0" err="1" smtClean="0">
                <a:solidFill>
                  <a:schemeClr val="tx1"/>
                </a:solidFill>
              </a:rPr>
              <a:t>int</a:t>
            </a:r>
            <a:r>
              <a:rPr lang="en-US" sz="1600" dirty="0" smtClean="0">
                <a:solidFill>
                  <a:schemeClr val="tx1"/>
                </a:solidFill>
              </a:rPr>
              <a:t>) column</a:t>
            </a:r>
          </a:p>
          <a:p>
            <a:r>
              <a:rPr lang="en-US" sz="1600" dirty="0" smtClean="0">
                <a:solidFill>
                  <a:schemeClr val="tx1"/>
                </a:solidFill>
              </a:rPr>
              <a:t>-(</a:t>
            </a:r>
            <a:r>
              <a:rPr lang="en-US" sz="1600" dirty="0" err="1" smtClean="0">
                <a:solidFill>
                  <a:schemeClr val="tx1"/>
                </a:solidFill>
              </a:rPr>
              <a:t>bool</a:t>
            </a:r>
            <a:r>
              <a:rPr lang="en-US" sz="1600" dirty="0" smtClean="0">
                <a:solidFill>
                  <a:schemeClr val="tx1"/>
                </a:solidFill>
              </a:rPr>
              <a:t>) </a:t>
            </a:r>
            <a:r>
              <a:rPr lang="en-US" sz="1600" dirty="0" err="1" smtClean="0">
                <a:solidFill>
                  <a:schemeClr val="tx1"/>
                </a:solidFill>
              </a:rPr>
              <a:t>isMutableAtRow</a:t>
            </a:r>
            <a:r>
              <a:rPr lang="en-US" sz="1600" dirty="0" smtClean="0">
                <a:solidFill>
                  <a:schemeClr val="tx1"/>
                </a:solidFill>
              </a:rPr>
              <a:t>: (</a:t>
            </a:r>
            <a:r>
              <a:rPr lang="en-US" sz="1600" dirty="0" err="1" smtClean="0">
                <a:solidFill>
                  <a:schemeClr val="tx1"/>
                </a:solidFill>
              </a:rPr>
              <a:t>int</a:t>
            </a:r>
            <a:r>
              <a:rPr lang="en-US" sz="1600" dirty="0" smtClean="0">
                <a:solidFill>
                  <a:schemeClr val="tx1"/>
                </a:solidFill>
              </a:rPr>
              <a:t>) row </a:t>
            </a:r>
            <a:r>
              <a:rPr lang="en-US" sz="1600" dirty="0" err="1" smtClean="0">
                <a:solidFill>
                  <a:schemeClr val="tx1"/>
                </a:solidFill>
              </a:rPr>
              <a:t>andColumn</a:t>
            </a:r>
            <a:r>
              <a:rPr lang="en-US" sz="1600" dirty="0" smtClean="0">
                <a:solidFill>
                  <a:schemeClr val="tx1"/>
                </a:solidFill>
              </a:rPr>
              <a:t>: (</a:t>
            </a:r>
            <a:r>
              <a:rPr lang="en-US" sz="1600" dirty="0" err="1" smtClean="0">
                <a:solidFill>
                  <a:schemeClr val="tx1"/>
                </a:solidFill>
              </a:rPr>
              <a:t>int</a:t>
            </a:r>
            <a:r>
              <a:rPr lang="en-US" sz="1600" dirty="0" smtClean="0">
                <a:solidFill>
                  <a:schemeClr val="tx1"/>
                </a:solidFill>
              </a:rPr>
              <a:t>) column</a:t>
            </a:r>
            <a:endParaRPr lang="en-US" sz="1600" dirty="0">
              <a:solidFill>
                <a:schemeClr val="tx1"/>
              </a:solidFill>
            </a:endParaRPr>
          </a:p>
          <a:p>
            <a:r>
              <a:rPr lang="en-US" sz="1600" dirty="0" smtClean="0">
                <a:solidFill>
                  <a:schemeClr val="tx1"/>
                </a:solidFill>
              </a:rPr>
              <a:t>-(</a:t>
            </a:r>
            <a:r>
              <a:rPr lang="en-US" sz="1600" dirty="0" err="1" smtClean="0">
                <a:solidFill>
                  <a:schemeClr val="tx1"/>
                </a:solidFill>
              </a:rPr>
              <a:t>bool</a:t>
            </a:r>
            <a:r>
              <a:rPr lang="en-US" sz="1600" dirty="0" smtClean="0">
                <a:solidFill>
                  <a:schemeClr val="tx1"/>
                </a:solidFill>
              </a:rPr>
              <a:t>) value: (</a:t>
            </a:r>
            <a:r>
              <a:rPr lang="en-US" sz="1600" dirty="0" err="1" smtClean="0">
                <a:solidFill>
                  <a:schemeClr val="tx1"/>
                </a:solidFill>
              </a:rPr>
              <a:t>int</a:t>
            </a:r>
            <a:r>
              <a:rPr lang="en-US" sz="1600" dirty="0" smtClean="0">
                <a:solidFill>
                  <a:schemeClr val="tx1"/>
                </a:solidFill>
              </a:rPr>
              <a:t>) value </a:t>
            </a:r>
            <a:r>
              <a:rPr lang="en-US" sz="1600" dirty="0" err="1" smtClean="0">
                <a:solidFill>
                  <a:schemeClr val="tx1"/>
                </a:solidFill>
              </a:rPr>
              <a:t>IsConsistentForRow</a:t>
            </a:r>
            <a:r>
              <a:rPr lang="en-US" sz="1600" dirty="0" smtClean="0">
                <a:solidFill>
                  <a:schemeClr val="tx1"/>
                </a:solidFill>
              </a:rPr>
              <a:t>: (</a:t>
            </a:r>
            <a:r>
              <a:rPr lang="en-US" sz="1600" dirty="0" err="1" smtClean="0">
                <a:solidFill>
                  <a:schemeClr val="tx1"/>
                </a:solidFill>
              </a:rPr>
              <a:t>int</a:t>
            </a:r>
            <a:r>
              <a:rPr lang="en-US" sz="1600" dirty="0" smtClean="0">
                <a:solidFill>
                  <a:schemeClr val="tx1"/>
                </a:solidFill>
              </a:rPr>
              <a:t>) row, </a:t>
            </a:r>
            <a:r>
              <a:rPr lang="en-US" sz="1600" dirty="0" err="1" smtClean="0">
                <a:solidFill>
                  <a:schemeClr val="tx1"/>
                </a:solidFill>
              </a:rPr>
              <a:t>andColumn</a:t>
            </a:r>
            <a:r>
              <a:rPr lang="en-US" sz="1600" dirty="0" smtClean="0">
                <a:solidFill>
                  <a:schemeClr val="tx1"/>
                </a:solidFill>
              </a:rPr>
              <a:t>: (</a:t>
            </a:r>
            <a:r>
              <a:rPr lang="en-US" sz="1600" dirty="0" err="1" smtClean="0">
                <a:solidFill>
                  <a:schemeClr val="tx1"/>
                </a:solidFill>
              </a:rPr>
              <a:t>int</a:t>
            </a:r>
            <a:r>
              <a:rPr lang="en-US" sz="1600" dirty="0" smtClean="0">
                <a:solidFill>
                  <a:schemeClr val="tx1"/>
                </a:solidFill>
              </a:rPr>
              <a:t>)  column)</a:t>
            </a:r>
          </a:p>
          <a:p>
            <a:r>
              <a:rPr lang="en-US" sz="1600" dirty="0" smtClean="0">
                <a:solidFill>
                  <a:schemeClr val="tx1"/>
                </a:solidFill>
              </a:rPr>
              <a:t>-(void) </a:t>
            </a:r>
            <a:r>
              <a:rPr lang="en-US" sz="1600" dirty="0" err="1" smtClean="0">
                <a:solidFill>
                  <a:schemeClr val="tx1"/>
                </a:solidFill>
              </a:rPr>
              <a:t>setValue</a:t>
            </a:r>
            <a:r>
              <a:rPr lang="en-US" sz="1600" dirty="0" smtClean="0">
                <a:solidFill>
                  <a:schemeClr val="tx1"/>
                </a:solidFill>
              </a:rPr>
              <a:t>: (</a:t>
            </a:r>
            <a:r>
              <a:rPr lang="en-US" sz="1600" dirty="0" err="1" smtClean="0">
                <a:solidFill>
                  <a:schemeClr val="tx1"/>
                </a:solidFill>
              </a:rPr>
              <a:t>int</a:t>
            </a:r>
            <a:r>
              <a:rPr lang="en-US" sz="1600" dirty="0" smtClean="0">
                <a:solidFill>
                  <a:schemeClr val="tx1"/>
                </a:solidFill>
              </a:rPr>
              <a:t>) value </a:t>
            </a:r>
            <a:r>
              <a:rPr lang="en-US" sz="1600" dirty="0" err="1" smtClean="0">
                <a:solidFill>
                  <a:schemeClr val="tx1"/>
                </a:solidFill>
              </a:rPr>
              <a:t>atRow</a:t>
            </a:r>
            <a:r>
              <a:rPr lang="en-US" sz="1600" dirty="0" smtClean="0">
                <a:solidFill>
                  <a:schemeClr val="tx1"/>
                </a:solidFill>
              </a:rPr>
              <a:t>: (</a:t>
            </a:r>
            <a:r>
              <a:rPr lang="en-US" sz="1600" dirty="0" err="1" smtClean="0">
                <a:solidFill>
                  <a:schemeClr val="tx1"/>
                </a:solidFill>
              </a:rPr>
              <a:t>int</a:t>
            </a:r>
            <a:r>
              <a:rPr lang="en-US" sz="1600" dirty="0" smtClean="0">
                <a:solidFill>
                  <a:schemeClr val="tx1"/>
                </a:solidFill>
              </a:rPr>
              <a:t>) row </a:t>
            </a:r>
            <a:r>
              <a:rPr lang="en-US" sz="1600" dirty="0" err="1" smtClean="0">
                <a:solidFill>
                  <a:schemeClr val="tx1"/>
                </a:solidFill>
              </a:rPr>
              <a:t>andColumn</a:t>
            </a:r>
            <a:r>
              <a:rPr lang="en-US" sz="1600" dirty="0" smtClean="0">
                <a:solidFill>
                  <a:schemeClr val="tx1"/>
                </a:solidFill>
                <a:sym typeface="Wingdings"/>
              </a:rPr>
              <a:t>: (</a:t>
            </a:r>
            <a:r>
              <a:rPr lang="en-US" sz="1600" dirty="0" err="1" smtClean="0">
                <a:solidFill>
                  <a:schemeClr val="tx1"/>
                </a:solidFill>
                <a:sym typeface="Wingdings"/>
              </a:rPr>
              <a:t>int</a:t>
            </a:r>
            <a:r>
              <a:rPr lang="en-US" sz="1600" dirty="0" smtClean="0">
                <a:solidFill>
                  <a:schemeClr val="tx1"/>
                </a:solidFill>
                <a:sym typeface="Wingdings"/>
              </a:rPr>
              <a:t>)column</a:t>
            </a:r>
          </a:p>
          <a:p>
            <a:r>
              <a:rPr lang="en-US" sz="1600" dirty="0" smtClean="0">
                <a:solidFill>
                  <a:schemeClr val="tx1"/>
                </a:solidFill>
                <a:sym typeface="Wingdings"/>
              </a:rPr>
              <a:t>-(</a:t>
            </a:r>
            <a:r>
              <a:rPr lang="en-US" sz="1600" dirty="0" err="1" smtClean="0">
                <a:solidFill>
                  <a:schemeClr val="tx1"/>
                </a:solidFill>
                <a:sym typeface="Wingdings"/>
              </a:rPr>
              <a:t>int</a:t>
            </a:r>
            <a:r>
              <a:rPr lang="en-US" sz="1600" dirty="0" smtClean="0">
                <a:solidFill>
                  <a:schemeClr val="tx1"/>
                </a:solidFill>
                <a:sym typeface="Wingdings"/>
              </a:rPr>
              <a:t>) </a:t>
            </a:r>
            <a:r>
              <a:rPr lang="en-US" sz="1600" dirty="0" err="1" smtClean="0">
                <a:solidFill>
                  <a:schemeClr val="tx1"/>
                </a:solidFill>
                <a:sym typeface="Wingdings"/>
              </a:rPr>
              <a:t>getValueA</a:t>
            </a:r>
            <a:r>
              <a:rPr lang="en-US" sz="1600" dirty="0" err="1" smtClean="0">
                <a:solidFill>
                  <a:schemeClr val="tx1"/>
                </a:solidFill>
              </a:rPr>
              <a:t>tRow</a:t>
            </a:r>
            <a:r>
              <a:rPr lang="en-US" sz="1600" dirty="0" smtClean="0">
                <a:solidFill>
                  <a:schemeClr val="tx1"/>
                </a:solidFill>
              </a:rPr>
              <a:t>: (</a:t>
            </a:r>
            <a:r>
              <a:rPr lang="en-US" sz="1600" dirty="0" err="1" smtClean="0">
                <a:solidFill>
                  <a:schemeClr val="tx1"/>
                </a:solidFill>
              </a:rPr>
              <a:t>int</a:t>
            </a:r>
            <a:r>
              <a:rPr lang="en-US" sz="1600" dirty="0" smtClean="0">
                <a:solidFill>
                  <a:schemeClr val="tx1"/>
                </a:solidFill>
              </a:rPr>
              <a:t>) row </a:t>
            </a:r>
            <a:r>
              <a:rPr lang="en-US" sz="1600" dirty="0" err="1" smtClean="0">
                <a:solidFill>
                  <a:schemeClr val="tx1"/>
                </a:solidFill>
              </a:rPr>
              <a:t>andColmn</a:t>
            </a:r>
            <a:r>
              <a:rPr lang="en-US" sz="1600" dirty="0" smtClean="0">
                <a:solidFill>
                  <a:schemeClr val="tx1"/>
                </a:solidFill>
              </a:rPr>
              <a:t>: (</a:t>
            </a:r>
            <a:r>
              <a:rPr lang="en-US" sz="1600" dirty="0" err="1" smtClean="0">
                <a:solidFill>
                  <a:schemeClr val="tx1"/>
                </a:solidFill>
              </a:rPr>
              <a:t>int</a:t>
            </a:r>
            <a:r>
              <a:rPr lang="en-US" sz="1600" dirty="0" smtClean="0">
                <a:solidFill>
                  <a:schemeClr val="tx1"/>
                </a:solidFill>
              </a:rPr>
              <a:t>) column)</a:t>
            </a:r>
          </a:p>
          <a:p>
            <a:endParaRPr lang="en-US" sz="1600" dirty="0">
              <a:solidFill>
                <a:schemeClr val="tx1"/>
              </a:solidFill>
            </a:endParaRPr>
          </a:p>
          <a:p>
            <a:r>
              <a:rPr lang="en-US" sz="1600" dirty="0" smtClean="0">
                <a:solidFill>
                  <a:schemeClr val="tx1"/>
                </a:solidFill>
              </a:rPr>
              <a:t>// private methods</a:t>
            </a:r>
          </a:p>
          <a:p>
            <a:endParaRPr lang="en-US" sz="1600" dirty="0">
              <a:solidFill>
                <a:schemeClr val="tx1"/>
              </a:solidFill>
            </a:endParaRPr>
          </a:p>
          <a:p>
            <a:endParaRPr lang="en-US" sz="1600" dirty="0" smtClean="0">
              <a:solidFill>
                <a:schemeClr val="tx1"/>
              </a:solidFill>
            </a:endParaRPr>
          </a:p>
          <a:p>
            <a:endParaRPr lang="en-US" sz="1600" dirty="0">
              <a:solidFill>
                <a:schemeClr val="tx1"/>
              </a:solidFill>
            </a:endParaRPr>
          </a:p>
          <a:p>
            <a:endParaRPr lang="en-US" sz="1600" dirty="0" smtClean="0">
              <a:solidFill>
                <a:schemeClr val="tx1"/>
              </a:solidFill>
            </a:endParaRPr>
          </a:p>
          <a:p>
            <a:endParaRPr lang="en-US" sz="1600" dirty="0" smtClean="0">
              <a:solidFill>
                <a:schemeClr val="tx1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2590800"/>
            <a:ext cx="58674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2133600" y="4876800"/>
            <a:ext cx="5791200" cy="457200"/>
          </a:xfrm>
          <a:prstGeom prst="straightConnector1">
            <a:avLst/>
          </a:prstGeom>
          <a:ln>
            <a:solidFill>
              <a:srgbClr val="000000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029200" y="4724400"/>
            <a:ext cx="3657600" cy="175432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What is this?  </a:t>
            </a:r>
          </a:p>
          <a:p>
            <a:r>
              <a:rPr lang="en-US" dirty="0" smtClean="0"/>
              <a:t>The rest of the world 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shouldn’t know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shouldn’t care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s</a:t>
            </a:r>
            <a:r>
              <a:rPr lang="en-US" dirty="0" smtClean="0"/>
              <a:t>houldn’t feel the effects of change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33800" y="381000"/>
            <a:ext cx="4267200" cy="92333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Objective-c does not support private methods but that doesn’t mean that you can’t enforce your own rules about access.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66065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Code: Method/function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</a:t>
            </a:r>
          </a:p>
          <a:p>
            <a:r>
              <a:rPr lang="en-US" dirty="0" smtClean="0"/>
              <a:t>Intuitive</a:t>
            </a:r>
          </a:p>
          <a:p>
            <a:r>
              <a:rPr lang="en-US" dirty="0" smtClean="0"/>
              <a:t>Flexible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97691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381000" y="2590800"/>
            <a:ext cx="58674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990600" y="457200"/>
            <a:ext cx="5428214" cy="92333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More design principles:</a:t>
            </a:r>
          </a:p>
          <a:p>
            <a:r>
              <a:rPr lang="en-US" dirty="0" smtClean="0"/>
              <a:t>Methods should have high cohesion and low coupling.</a:t>
            </a:r>
          </a:p>
          <a:p>
            <a:r>
              <a:rPr lang="en-US" smtClean="0"/>
              <a:t>Methods </a:t>
            </a:r>
            <a:r>
              <a:rPr lang="en-US" dirty="0" smtClean="0"/>
              <a:t>should have a single responsibility.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381000" y="1752600"/>
            <a:ext cx="7086600" cy="2971800"/>
            <a:chOff x="381000" y="1752600"/>
            <a:chExt cx="7086600" cy="2971800"/>
          </a:xfrm>
        </p:grpSpPr>
        <p:sp>
          <p:nvSpPr>
            <p:cNvPr id="7" name="Rectangle 6"/>
            <p:cNvSpPr/>
            <p:nvPr/>
          </p:nvSpPr>
          <p:spPr>
            <a:xfrm>
              <a:off x="381000" y="1752600"/>
              <a:ext cx="7086600" cy="2971800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u="sng" dirty="0" smtClean="0">
                  <a:solidFill>
                    <a:schemeClr val="tx1"/>
                  </a:solidFill>
                </a:rPr>
                <a:t>Grid (model)</a:t>
              </a:r>
            </a:p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 smtClean="0">
                <a:solidFill>
                  <a:schemeClr val="tx1"/>
                </a:solidFill>
              </a:endParaRP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-(void)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getNewGrid</a:t>
              </a:r>
              <a:r>
                <a:rPr lang="en-US" sz="1600" dirty="0">
                  <a:solidFill>
                    <a:schemeClr val="tx1"/>
                  </a:solidFill>
                </a:rPr>
                <a:t>;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-(</a:t>
              </a:r>
              <a:r>
                <a:rPr lang="en-US" sz="1600" dirty="0">
                  <a:solidFill>
                    <a:schemeClr val="tx1"/>
                  </a:solidFill>
                </a:rPr>
                <a:t>void)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setValue</a:t>
              </a:r>
              <a:r>
                <a:rPr lang="en-US" sz="1600" dirty="0" smtClean="0">
                  <a:solidFill>
                    <a:schemeClr val="tx1"/>
                  </a:solidFill>
                </a:rPr>
                <a:t>: 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)</a:t>
              </a:r>
              <a:r>
                <a:rPr lang="en-US" sz="1600" dirty="0">
                  <a:solidFill>
                    <a:schemeClr val="tx1"/>
                  </a:solidFill>
                </a:rPr>
                <a:t> </a:t>
              </a:r>
              <a:r>
                <a:rPr lang="en-US" sz="1600" dirty="0" smtClean="0">
                  <a:solidFill>
                    <a:schemeClr val="tx1"/>
                  </a:solidFill>
                </a:rPr>
                <a:t>value </a:t>
              </a:r>
              <a:r>
                <a:rPr lang="en-US" sz="1600" dirty="0" err="1">
                  <a:solidFill>
                    <a:schemeClr val="tx1"/>
                  </a:solidFill>
                </a:rPr>
                <a:t>a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tRow</a:t>
              </a:r>
              <a:r>
                <a:rPr lang="en-US" sz="1600" dirty="0" smtClean="0">
                  <a:solidFill>
                    <a:schemeClr val="tx1"/>
                  </a:solidFill>
                </a:rPr>
                <a:t>: 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) row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andColumn</a:t>
              </a:r>
              <a:r>
                <a:rPr lang="en-US" sz="1600" dirty="0" smtClean="0">
                  <a:solidFill>
                    <a:schemeClr val="tx1"/>
                  </a:solidFill>
                </a:rPr>
                <a:t>: 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) column;</a:t>
              </a:r>
              <a:endParaRPr lang="en-US" sz="1600" dirty="0">
                <a:solidFill>
                  <a:schemeClr val="tx1"/>
                </a:solidFill>
              </a:endParaRP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-(</a:t>
              </a:r>
              <a:r>
                <a:rPr lang="en-US" sz="1600" dirty="0" err="1">
                  <a:solidFill>
                    <a:schemeClr val="tx1"/>
                  </a:solidFill>
                </a:rPr>
                <a:t>int</a:t>
              </a:r>
              <a:r>
                <a:rPr lang="en-US" sz="1600" dirty="0">
                  <a:solidFill>
                    <a:schemeClr val="tx1"/>
                  </a:solidFill>
                </a:rPr>
                <a:t>)   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getValueAtRow</a:t>
              </a:r>
              <a:r>
                <a:rPr lang="en-US" sz="1600" dirty="0" smtClean="0">
                  <a:solidFill>
                    <a:schemeClr val="tx1"/>
                  </a:solidFill>
                </a:rPr>
                <a:t>: </a:t>
              </a:r>
              <a:r>
                <a:rPr lang="en-US" sz="1600" dirty="0">
                  <a:solidFill>
                    <a:schemeClr val="tx1"/>
                  </a:solidFill>
                </a:rPr>
                <a:t>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) row</a:t>
              </a:r>
              <a:r>
                <a:rPr lang="en-US" sz="1600" dirty="0">
                  <a:solidFill>
                    <a:schemeClr val="tx1"/>
                  </a:solidFill>
                </a:rPr>
                <a:t>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andColumn</a:t>
              </a:r>
              <a:r>
                <a:rPr lang="en-US" sz="1600" dirty="0" smtClean="0">
                  <a:solidFill>
                    <a:schemeClr val="tx1"/>
                  </a:solidFill>
                </a:rPr>
                <a:t>: 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) column;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-(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bool</a:t>
              </a:r>
              <a:r>
                <a:rPr lang="en-US" sz="1600" dirty="0" smtClean="0">
                  <a:solidFill>
                    <a:schemeClr val="tx1"/>
                  </a:solidFill>
                </a:rPr>
                <a:t>)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isEmptyAtRow</a:t>
              </a:r>
              <a:r>
                <a:rPr lang="en-US" sz="1600" dirty="0" smtClean="0">
                  <a:solidFill>
                    <a:schemeClr val="tx1"/>
                  </a:solidFill>
                </a:rPr>
                <a:t>: 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) row</a:t>
              </a:r>
              <a:r>
                <a:rPr lang="en-US" sz="1600" dirty="0">
                  <a:solidFill>
                    <a:schemeClr val="tx1"/>
                  </a:solidFill>
                </a:rPr>
                <a:t>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andColumn</a:t>
              </a:r>
              <a:r>
                <a:rPr lang="en-US" sz="1600" dirty="0" smtClean="0">
                  <a:solidFill>
                    <a:schemeClr val="tx1"/>
                  </a:solidFill>
                </a:rPr>
                <a:t>: 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) column;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-(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bool</a:t>
              </a:r>
              <a:r>
                <a:rPr lang="en-US" sz="1600" dirty="0" smtClean="0">
                  <a:solidFill>
                    <a:schemeClr val="tx1"/>
                  </a:solidFill>
                </a:rPr>
                <a:t>)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isMutableAtRow</a:t>
              </a:r>
              <a:r>
                <a:rPr lang="en-US" sz="1600" dirty="0" smtClean="0">
                  <a:solidFill>
                    <a:schemeClr val="tx1"/>
                  </a:solidFill>
                </a:rPr>
                <a:t>: 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) row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andColumn</a:t>
              </a:r>
              <a:r>
                <a:rPr lang="en-US" sz="1600" dirty="0" smtClean="0">
                  <a:solidFill>
                    <a:schemeClr val="tx1"/>
                  </a:solidFill>
                </a:rPr>
                <a:t>: 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) column;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bool</a:t>
              </a:r>
              <a:r>
                <a:rPr lang="en-US" sz="1600" dirty="0" smtClean="0">
                  <a:solidFill>
                    <a:schemeClr val="tx1"/>
                  </a:solidFill>
                </a:rPr>
                <a:t>)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isValue</a:t>
              </a:r>
              <a:r>
                <a:rPr lang="en-US" sz="1600" dirty="0" smtClean="0">
                  <a:solidFill>
                    <a:schemeClr val="tx1"/>
                  </a:solidFill>
                </a:rPr>
                <a:t>: 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) value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consistentAtRow</a:t>
              </a:r>
              <a:r>
                <a:rPr lang="en-US" sz="1600" dirty="0" smtClean="0">
                  <a:solidFill>
                    <a:schemeClr val="tx1"/>
                  </a:solidFill>
                </a:rPr>
                <a:t>: 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) row</a:t>
              </a:r>
              <a:r>
                <a:rPr lang="en-US" sz="1600" dirty="0">
                  <a:solidFill>
                    <a:schemeClr val="tx1"/>
                  </a:solidFill>
                </a:rPr>
                <a:t>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andColumn</a:t>
              </a:r>
              <a:r>
                <a:rPr lang="en-US" sz="1600" dirty="0" smtClean="0">
                  <a:solidFill>
                    <a:schemeClr val="tx1"/>
                  </a:solidFill>
                </a:rPr>
                <a:t>: 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) column</a:t>
              </a:r>
              <a:r>
                <a:rPr lang="en-US" sz="1600" dirty="0">
                  <a:solidFill>
                    <a:schemeClr val="tx1"/>
                  </a:solidFill>
                </a:rPr>
                <a:t>;</a:t>
              </a:r>
              <a:endParaRPr lang="en-US" sz="16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381000" y="2438400"/>
              <a:ext cx="5867400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1524000" y="5334000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what ways are these methods “coupled?”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295400" y="6096000"/>
            <a:ext cx="5935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They all depend on the underlying data structure for the grid.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239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Array:</a:t>
            </a:r>
            <a:endParaRPr lang="en-US" dirty="0"/>
          </a:p>
          <a:p>
            <a:r>
              <a:rPr lang="en-US" dirty="0" err="1" smtClean="0"/>
              <a:t>NSMutableArray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NSArray</a:t>
            </a:r>
            <a:endParaRPr lang="en-US" dirty="0" smtClean="0"/>
          </a:p>
          <a:p>
            <a:r>
              <a:rPr lang="en-US" dirty="0" smtClean="0"/>
              <a:t>C array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Array values:</a:t>
            </a:r>
          </a:p>
          <a:p>
            <a:r>
              <a:rPr lang="en-US" dirty="0" err="1" smtClean="0"/>
              <a:t>NSNumber</a:t>
            </a:r>
            <a:endParaRPr lang="en-US" dirty="0" smtClean="0"/>
          </a:p>
          <a:p>
            <a:r>
              <a:rPr lang="en-US" dirty="0" err="1"/>
              <a:t>i</a:t>
            </a:r>
            <a:r>
              <a:rPr lang="en-US" dirty="0" err="1" smtClean="0"/>
              <a:t>nt</a:t>
            </a:r>
            <a:endParaRPr lang="en-US" dirty="0" smtClean="0"/>
          </a:p>
          <a:p>
            <a:r>
              <a:rPr lang="en-US" dirty="0" err="1" smtClean="0"/>
              <a:t>NSString</a:t>
            </a:r>
            <a:endParaRPr lang="en-US" dirty="0" smtClean="0"/>
          </a:p>
          <a:p>
            <a:r>
              <a:rPr lang="en-US" dirty="0" err="1" smtClean="0"/>
              <a:t>NSMutableString</a:t>
            </a:r>
            <a:endParaRPr lang="en-US" dirty="0" smtClean="0"/>
          </a:p>
          <a:p>
            <a:r>
              <a:rPr lang="en-US" dirty="0"/>
              <a:t>c</a:t>
            </a:r>
            <a:r>
              <a:rPr lang="en-US" dirty="0" smtClean="0"/>
              <a:t>har []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4876800" y="3048000"/>
            <a:ext cx="4114800" cy="2362200"/>
            <a:chOff x="381000" y="1752600"/>
            <a:chExt cx="7086600" cy="2971800"/>
          </a:xfrm>
        </p:grpSpPr>
        <p:sp>
          <p:nvSpPr>
            <p:cNvPr id="6" name="Rectangle 5"/>
            <p:cNvSpPr/>
            <p:nvPr/>
          </p:nvSpPr>
          <p:spPr>
            <a:xfrm>
              <a:off x="381000" y="1752600"/>
              <a:ext cx="7086600" cy="2971800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u="sng" dirty="0" smtClean="0">
                  <a:solidFill>
                    <a:schemeClr val="tx1"/>
                  </a:solidFill>
                </a:rPr>
                <a:t>Grid (model)</a:t>
              </a:r>
            </a:p>
            <a:p>
              <a:endParaRPr lang="en-US" sz="1000" dirty="0">
                <a:solidFill>
                  <a:schemeClr val="tx1"/>
                </a:solidFill>
              </a:endParaRPr>
            </a:p>
            <a:p>
              <a:endParaRPr lang="en-US" sz="1000" dirty="0" smtClean="0">
                <a:solidFill>
                  <a:schemeClr val="tx1"/>
                </a:solidFill>
              </a:endParaRP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-(void) </a:t>
              </a:r>
              <a:r>
                <a:rPr lang="en-US" sz="1000" dirty="0" err="1" smtClean="0">
                  <a:solidFill>
                    <a:schemeClr val="tx1"/>
                  </a:solidFill>
                </a:rPr>
                <a:t>getNewGrid</a:t>
              </a:r>
              <a:r>
                <a:rPr lang="en-US" sz="1000" dirty="0">
                  <a:solidFill>
                    <a:schemeClr val="tx1"/>
                  </a:solidFill>
                </a:rPr>
                <a:t>;</a:t>
              </a:r>
              <a:endParaRPr lang="en-US" sz="1000" dirty="0" smtClean="0">
                <a:solidFill>
                  <a:schemeClr val="tx1"/>
                </a:solidFill>
              </a:endParaRP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-(</a:t>
              </a:r>
              <a:r>
                <a:rPr lang="en-US" sz="1000" dirty="0">
                  <a:solidFill>
                    <a:schemeClr val="tx1"/>
                  </a:solidFill>
                </a:rPr>
                <a:t>void) </a:t>
              </a:r>
              <a:r>
                <a:rPr lang="en-US" sz="1000" dirty="0" err="1" smtClean="0">
                  <a:solidFill>
                    <a:schemeClr val="tx1"/>
                  </a:solidFill>
                </a:rPr>
                <a:t>setValue</a:t>
              </a:r>
              <a:r>
                <a:rPr lang="en-US" sz="1000" dirty="0" smtClean="0">
                  <a:solidFill>
                    <a:schemeClr val="tx1"/>
                  </a:solidFill>
                </a:rPr>
                <a:t>: (</a:t>
              </a:r>
              <a:r>
                <a:rPr lang="en-US" sz="10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000" dirty="0" smtClean="0">
                  <a:solidFill>
                    <a:schemeClr val="tx1"/>
                  </a:solidFill>
                </a:rPr>
                <a:t>)</a:t>
              </a:r>
              <a:r>
                <a:rPr lang="en-US" sz="1000" dirty="0">
                  <a:solidFill>
                    <a:schemeClr val="tx1"/>
                  </a:solidFill>
                </a:rPr>
                <a:t> </a:t>
              </a:r>
              <a:r>
                <a:rPr lang="en-US" sz="1000" dirty="0" smtClean="0">
                  <a:solidFill>
                    <a:schemeClr val="tx1"/>
                  </a:solidFill>
                </a:rPr>
                <a:t>value </a:t>
              </a:r>
              <a:r>
                <a:rPr lang="en-US" sz="1000" dirty="0" err="1">
                  <a:solidFill>
                    <a:schemeClr val="tx1"/>
                  </a:solidFill>
                </a:rPr>
                <a:t>a</a:t>
              </a:r>
              <a:r>
                <a:rPr lang="en-US" sz="1000" dirty="0" err="1" smtClean="0">
                  <a:solidFill>
                    <a:schemeClr val="tx1"/>
                  </a:solidFill>
                </a:rPr>
                <a:t>tRow</a:t>
              </a:r>
              <a:r>
                <a:rPr lang="en-US" sz="1000" dirty="0" smtClean="0">
                  <a:solidFill>
                    <a:schemeClr val="tx1"/>
                  </a:solidFill>
                </a:rPr>
                <a:t>: (</a:t>
              </a:r>
              <a:r>
                <a:rPr lang="en-US" sz="10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000" dirty="0" smtClean="0">
                  <a:solidFill>
                    <a:schemeClr val="tx1"/>
                  </a:solidFill>
                </a:rPr>
                <a:t>) row </a:t>
              </a:r>
              <a:r>
                <a:rPr lang="en-US" sz="1000" dirty="0" err="1" smtClean="0">
                  <a:solidFill>
                    <a:schemeClr val="tx1"/>
                  </a:solidFill>
                </a:rPr>
                <a:t>andColumn</a:t>
              </a:r>
              <a:r>
                <a:rPr lang="en-US" sz="1000" dirty="0" smtClean="0">
                  <a:solidFill>
                    <a:schemeClr val="tx1"/>
                  </a:solidFill>
                </a:rPr>
                <a:t>: (</a:t>
              </a:r>
              <a:r>
                <a:rPr lang="en-US" sz="10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000" dirty="0" smtClean="0">
                  <a:solidFill>
                    <a:schemeClr val="tx1"/>
                  </a:solidFill>
                </a:rPr>
                <a:t>) column;</a:t>
              </a:r>
              <a:endParaRPr lang="en-US" sz="1000" dirty="0">
                <a:solidFill>
                  <a:schemeClr val="tx1"/>
                </a:solidFill>
              </a:endParaRP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-(</a:t>
              </a:r>
              <a:r>
                <a:rPr lang="en-US" sz="1000" dirty="0" err="1">
                  <a:solidFill>
                    <a:schemeClr val="tx1"/>
                  </a:solidFill>
                </a:rPr>
                <a:t>int</a:t>
              </a:r>
              <a:r>
                <a:rPr lang="en-US" sz="1000" dirty="0">
                  <a:solidFill>
                    <a:schemeClr val="tx1"/>
                  </a:solidFill>
                </a:rPr>
                <a:t>)    </a:t>
              </a:r>
              <a:r>
                <a:rPr lang="en-US" sz="1000" dirty="0" err="1" smtClean="0">
                  <a:solidFill>
                    <a:schemeClr val="tx1"/>
                  </a:solidFill>
                </a:rPr>
                <a:t>getValueAtRow</a:t>
              </a:r>
              <a:r>
                <a:rPr lang="en-US" sz="1000" dirty="0" smtClean="0">
                  <a:solidFill>
                    <a:schemeClr val="tx1"/>
                  </a:solidFill>
                </a:rPr>
                <a:t>: </a:t>
              </a:r>
              <a:r>
                <a:rPr lang="en-US" sz="1000" dirty="0">
                  <a:solidFill>
                    <a:schemeClr val="tx1"/>
                  </a:solidFill>
                </a:rPr>
                <a:t>(</a:t>
              </a:r>
              <a:r>
                <a:rPr lang="en-US" sz="10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000" dirty="0" smtClean="0">
                  <a:solidFill>
                    <a:schemeClr val="tx1"/>
                  </a:solidFill>
                </a:rPr>
                <a:t>) row</a:t>
              </a:r>
              <a:r>
                <a:rPr lang="en-US" sz="1000" dirty="0">
                  <a:solidFill>
                    <a:schemeClr val="tx1"/>
                  </a:solidFill>
                </a:rPr>
                <a:t> </a:t>
              </a:r>
              <a:r>
                <a:rPr lang="en-US" sz="1000" dirty="0" err="1" smtClean="0">
                  <a:solidFill>
                    <a:schemeClr val="tx1"/>
                  </a:solidFill>
                </a:rPr>
                <a:t>andColumn</a:t>
              </a:r>
              <a:r>
                <a:rPr lang="en-US" sz="1000" dirty="0" smtClean="0">
                  <a:solidFill>
                    <a:schemeClr val="tx1"/>
                  </a:solidFill>
                </a:rPr>
                <a:t>: (</a:t>
              </a:r>
              <a:r>
                <a:rPr lang="en-US" sz="10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000" dirty="0" smtClean="0">
                  <a:solidFill>
                    <a:schemeClr val="tx1"/>
                  </a:solidFill>
                </a:rPr>
                <a:t>) column;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-(</a:t>
              </a:r>
              <a:r>
                <a:rPr lang="en-US" sz="1000" dirty="0" err="1" smtClean="0">
                  <a:solidFill>
                    <a:schemeClr val="tx1"/>
                  </a:solidFill>
                </a:rPr>
                <a:t>bool</a:t>
              </a:r>
              <a:r>
                <a:rPr lang="en-US" sz="1000" dirty="0" smtClean="0">
                  <a:solidFill>
                    <a:schemeClr val="tx1"/>
                  </a:solidFill>
                </a:rPr>
                <a:t>) </a:t>
              </a:r>
              <a:r>
                <a:rPr lang="en-US" sz="1000" dirty="0" err="1" smtClean="0">
                  <a:solidFill>
                    <a:schemeClr val="tx1"/>
                  </a:solidFill>
                </a:rPr>
                <a:t>isEmptyAtRow</a:t>
              </a:r>
              <a:r>
                <a:rPr lang="en-US" sz="1000" dirty="0" smtClean="0">
                  <a:solidFill>
                    <a:schemeClr val="tx1"/>
                  </a:solidFill>
                </a:rPr>
                <a:t>: (</a:t>
              </a:r>
              <a:r>
                <a:rPr lang="en-US" sz="10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000" dirty="0" smtClean="0">
                  <a:solidFill>
                    <a:schemeClr val="tx1"/>
                  </a:solidFill>
                </a:rPr>
                <a:t>) row</a:t>
              </a:r>
              <a:r>
                <a:rPr lang="en-US" sz="1000" dirty="0">
                  <a:solidFill>
                    <a:schemeClr val="tx1"/>
                  </a:solidFill>
                </a:rPr>
                <a:t> </a:t>
              </a:r>
              <a:r>
                <a:rPr lang="en-US" sz="1000" dirty="0" err="1" smtClean="0">
                  <a:solidFill>
                    <a:schemeClr val="tx1"/>
                  </a:solidFill>
                </a:rPr>
                <a:t>andColumn</a:t>
              </a:r>
              <a:r>
                <a:rPr lang="en-US" sz="1000" dirty="0" smtClean="0">
                  <a:solidFill>
                    <a:schemeClr val="tx1"/>
                  </a:solidFill>
                </a:rPr>
                <a:t>: (</a:t>
              </a:r>
              <a:r>
                <a:rPr lang="en-US" sz="10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000" dirty="0" smtClean="0">
                  <a:solidFill>
                    <a:schemeClr val="tx1"/>
                  </a:solidFill>
                </a:rPr>
                <a:t>) column;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-(</a:t>
              </a:r>
              <a:r>
                <a:rPr lang="en-US" sz="1000" dirty="0" err="1" smtClean="0">
                  <a:solidFill>
                    <a:schemeClr val="tx1"/>
                  </a:solidFill>
                </a:rPr>
                <a:t>bool</a:t>
              </a:r>
              <a:r>
                <a:rPr lang="en-US" sz="1000" dirty="0" smtClean="0">
                  <a:solidFill>
                    <a:schemeClr val="tx1"/>
                  </a:solidFill>
                </a:rPr>
                <a:t>) </a:t>
              </a:r>
              <a:r>
                <a:rPr lang="en-US" sz="1000" dirty="0" err="1" smtClean="0">
                  <a:solidFill>
                    <a:schemeClr val="tx1"/>
                  </a:solidFill>
                </a:rPr>
                <a:t>isMutableAtRow</a:t>
              </a:r>
              <a:r>
                <a:rPr lang="en-US" sz="1000" dirty="0" smtClean="0">
                  <a:solidFill>
                    <a:schemeClr val="tx1"/>
                  </a:solidFill>
                </a:rPr>
                <a:t>: (</a:t>
              </a:r>
              <a:r>
                <a:rPr lang="en-US" sz="10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000" dirty="0" smtClean="0">
                  <a:solidFill>
                    <a:schemeClr val="tx1"/>
                  </a:solidFill>
                </a:rPr>
                <a:t>) row </a:t>
              </a:r>
              <a:r>
                <a:rPr lang="en-US" sz="1000" dirty="0" err="1" smtClean="0">
                  <a:solidFill>
                    <a:schemeClr val="tx1"/>
                  </a:solidFill>
                </a:rPr>
                <a:t>andColumn</a:t>
              </a:r>
              <a:r>
                <a:rPr lang="en-US" sz="1000" dirty="0" smtClean="0">
                  <a:solidFill>
                    <a:schemeClr val="tx1"/>
                  </a:solidFill>
                </a:rPr>
                <a:t>: (</a:t>
              </a:r>
              <a:r>
                <a:rPr lang="en-US" sz="10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000" dirty="0" smtClean="0">
                  <a:solidFill>
                    <a:schemeClr val="tx1"/>
                  </a:solidFill>
                </a:rPr>
                <a:t>) column;</a:t>
              </a:r>
            </a:p>
            <a:p>
              <a:r>
                <a:rPr lang="en-US" sz="1000" dirty="0" smtClean="0">
                  <a:solidFill>
                    <a:schemeClr val="tx1"/>
                  </a:solidFill>
                </a:rPr>
                <a:t>(</a:t>
              </a:r>
              <a:r>
                <a:rPr lang="en-US" sz="1000" dirty="0" err="1" smtClean="0">
                  <a:solidFill>
                    <a:schemeClr val="tx1"/>
                  </a:solidFill>
                </a:rPr>
                <a:t>bool</a:t>
              </a:r>
              <a:r>
                <a:rPr lang="en-US" sz="1000" dirty="0" smtClean="0">
                  <a:solidFill>
                    <a:schemeClr val="tx1"/>
                  </a:solidFill>
                </a:rPr>
                <a:t>) </a:t>
              </a:r>
              <a:r>
                <a:rPr lang="en-US" sz="1000" dirty="0" err="1" smtClean="0">
                  <a:solidFill>
                    <a:schemeClr val="tx1"/>
                  </a:solidFill>
                </a:rPr>
                <a:t>isValue</a:t>
              </a:r>
              <a:r>
                <a:rPr lang="en-US" sz="1000" dirty="0" smtClean="0">
                  <a:solidFill>
                    <a:schemeClr val="tx1"/>
                  </a:solidFill>
                </a:rPr>
                <a:t>: (</a:t>
              </a:r>
              <a:r>
                <a:rPr lang="en-US" sz="10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000" dirty="0" smtClean="0">
                  <a:solidFill>
                    <a:schemeClr val="tx1"/>
                  </a:solidFill>
                </a:rPr>
                <a:t>) value </a:t>
              </a:r>
              <a:r>
                <a:rPr lang="en-US" sz="1000" dirty="0" err="1" smtClean="0">
                  <a:solidFill>
                    <a:schemeClr val="tx1"/>
                  </a:solidFill>
                </a:rPr>
                <a:t>consistentAtRow</a:t>
              </a:r>
              <a:r>
                <a:rPr lang="en-US" sz="1000" dirty="0" smtClean="0">
                  <a:solidFill>
                    <a:schemeClr val="tx1"/>
                  </a:solidFill>
                </a:rPr>
                <a:t>: (</a:t>
              </a:r>
              <a:r>
                <a:rPr lang="en-US" sz="10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000" dirty="0" smtClean="0">
                  <a:solidFill>
                    <a:schemeClr val="tx1"/>
                  </a:solidFill>
                </a:rPr>
                <a:t>) row</a:t>
              </a:r>
              <a:r>
                <a:rPr lang="en-US" sz="1000" dirty="0">
                  <a:solidFill>
                    <a:schemeClr val="tx1"/>
                  </a:solidFill>
                </a:rPr>
                <a:t> </a:t>
              </a:r>
              <a:r>
                <a:rPr lang="en-US" sz="1000" dirty="0" err="1" smtClean="0">
                  <a:solidFill>
                    <a:schemeClr val="tx1"/>
                  </a:solidFill>
                </a:rPr>
                <a:t>andColumn</a:t>
              </a:r>
              <a:r>
                <a:rPr lang="en-US" sz="1000" dirty="0" smtClean="0">
                  <a:solidFill>
                    <a:schemeClr val="tx1"/>
                  </a:solidFill>
                </a:rPr>
                <a:t>: (</a:t>
              </a:r>
              <a:r>
                <a:rPr lang="en-US" sz="10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000" dirty="0" smtClean="0">
                  <a:solidFill>
                    <a:schemeClr val="tx1"/>
                  </a:solidFill>
                </a:rPr>
                <a:t>) column</a:t>
              </a:r>
              <a:r>
                <a:rPr lang="en-US" sz="1000" dirty="0">
                  <a:solidFill>
                    <a:schemeClr val="tx1"/>
                  </a:solidFill>
                </a:rPr>
                <a:t>;</a:t>
              </a:r>
              <a:endParaRPr lang="en-US" sz="10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381000" y="2438400"/>
              <a:ext cx="5867400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" name="Straight Arrow Connector 8"/>
          <p:cNvCxnSpPr/>
          <p:nvPr/>
        </p:nvCxnSpPr>
        <p:spPr>
          <a:xfrm flipH="1">
            <a:off x="1752600" y="4343400"/>
            <a:ext cx="3200400" cy="152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562600" y="5867400"/>
            <a:ext cx="23623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Did we already decide?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276600" y="1371600"/>
            <a:ext cx="5562600" cy="147732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Our public interface should be based on what the outside world needs.  Is </a:t>
            </a:r>
            <a:r>
              <a:rPr lang="en-US" dirty="0" err="1" smtClean="0"/>
              <a:t>int</a:t>
            </a:r>
            <a:r>
              <a:rPr lang="en-US" dirty="0" smtClean="0"/>
              <a:t> the right thing?</a:t>
            </a:r>
          </a:p>
          <a:p>
            <a:endParaRPr lang="en-US" dirty="0"/>
          </a:p>
          <a:p>
            <a:r>
              <a:rPr lang="en-US" dirty="0" smtClean="0"/>
              <a:t>Our underlying data structure should be based on the simplest thing that works for now. </a:t>
            </a:r>
            <a:endParaRPr lang="en-US" dirty="0"/>
          </a:p>
        </p:txBody>
      </p:sp>
      <p:sp>
        <p:nvSpPr>
          <p:cNvPr id="12" name="Cross 11"/>
          <p:cNvSpPr/>
          <p:nvPr/>
        </p:nvSpPr>
        <p:spPr>
          <a:xfrm rot="18900000">
            <a:off x="3261612" y="4061711"/>
            <a:ext cx="533400" cy="609600"/>
          </a:xfrm>
          <a:prstGeom prst="plu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9705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2" grpId="0" animBg="1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design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Separate interface from implementation!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6806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2667000"/>
            <a:ext cx="2133600" cy="1752600"/>
          </a:xfrm>
          <a:prstGeom prst="rect">
            <a:avLst/>
          </a:prstGeom>
          <a:solidFill>
            <a:srgbClr val="0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Grid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172200" y="2667000"/>
            <a:ext cx="2133600" cy="1752600"/>
          </a:xfrm>
          <a:prstGeom prst="rect">
            <a:avLst/>
          </a:prstGeom>
          <a:solidFill>
            <a:srgbClr val="0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Controller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4495800" y="685800"/>
            <a:ext cx="0" cy="228600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495800" y="3352800"/>
            <a:ext cx="0" cy="144780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016565" y="3048000"/>
            <a:ext cx="1088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messages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981200" y="4778276"/>
            <a:ext cx="6019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Controller only uses public interface.  Underlying data &amp; algorithms of Grid can be changed without affecting controller.</a:t>
            </a:r>
          </a:p>
          <a:p>
            <a:endParaRPr lang="en-US" dirty="0"/>
          </a:p>
          <a:p>
            <a:r>
              <a:rPr lang="en-US" dirty="0" smtClean="0"/>
              <a:t>Grid knows nothing about game rules, how data is </a:t>
            </a:r>
            <a:r>
              <a:rPr lang="en-US" dirty="0" err="1" smtClean="0"/>
              <a:t>displaayed</a:t>
            </a:r>
            <a:r>
              <a:rPr lang="en-US" dirty="0" smtClean="0"/>
              <a:t>.  That can be changed without affecting Grid.</a:t>
            </a:r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2514600" y="304800"/>
            <a:ext cx="3883846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We’ve already talked about this aspect.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1747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2667000"/>
            <a:ext cx="2133600" cy="1752600"/>
          </a:xfrm>
          <a:prstGeom prst="rect">
            <a:avLst/>
          </a:prstGeom>
          <a:solidFill>
            <a:srgbClr val="0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Grid implementation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172200" y="2667000"/>
            <a:ext cx="2133600" cy="1752600"/>
          </a:xfrm>
          <a:prstGeom prst="rect">
            <a:avLst/>
          </a:prstGeom>
          <a:solidFill>
            <a:srgbClr val="0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Grid public interface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4495800" y="685800"/>
            <a:ext cx="0" cy="228600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495800" y="3352800"/>
            <a:ext cx="0" cy="144780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038600" y="2971800"/>
            <a:ext cx="1458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3048000" y="3200400"/>
            <a:ext cx="8382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914400" y="5105400"/>
            <a:ext cx="71560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How is up to meet the requirements is up to the grid designer/developers.</a:t>
            </a:r>
          </a:p>
        </p:txBody>
      </p:sp>
    </p:spTree>
    <p:extLst>
      <p:ext uri="{BB962C8B-B14F-4D97-AF65-F5344CB8AC3E}">
        <p14:creationId xmlns:p14="http://schemas.microsoft.com/office/powerpoint/2010/main" val="14594529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design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Separate interface from implementation!</a:t>
            </a:r>
          </a:p>
          <a:p>
            <a:r>
              <a:rPr lang="en-US" dirty="0" smtClean="0"/>
              <a:t>Agile Just in time(JIT) approach: use the simplest approach that works for now (and maybe a little in the future).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514600" y="4343400"/>
            <a:ext cx="3522156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Because requirements will change!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43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Array:</a:t>
            </a:r>
            <a:endParaRPr lang="en-US" dirty="0"/>
          </a:p>
          <a:p>
            <a:r>
              <a:rPr lang="en-US" dirty="0" err="1" smtClean="0"/>
              <a:t>NSMutableArray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NSArray</a:t>
            </a:r>
            <a:endParaRPr lang="en-US" dirty="0" smtClean="0"/>
          </a:p>
          <a:p>
            <a:r>
              <a:rPr lang="en-US" dirty="0" smtClean="0"/>
              <a:t>C array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Array values:</a:t>
            </a:r>
          </a:p>
          <a:p>
            <a:r>
              <a:rPr lang="en-US" dirty="0" err="1" smtClean="0"/>
              <a:t>NSNumber</a:t>
            </a:r>
            <a:endParaRPr lang="en-US" dirty="0" smtClean="0"/>
          </a:p>
          <a:p>
            <a:r>
              <a:rPr lang="en-US" dirty="0" err="1"/>
              <a:t>i</a:t>
            </a:r>
            <a:r>
              <a:rPr lang="en-US" dirty="0" err="1" smtClean="0"/>
              <a:t>nt</a:t>
            </a:r>
            <a:endParaRPr lang="en-US" dirty="0" smtClean="0"/>
          </a:p>
          <a:p>
            <a:r>
              <a:rPr lang="en-US" dirty="0" err="1" smtClean="0"/>
              <a:t>NSString</a:t>
            </a:r>
            <a:endParaRPr lang="en-US" dirty="0" smtClean="0"/>
          </a:p>
          <a:p>
            <a:r>
              <a:rPr lang="en-US" dirty="0" err="1" smtClean="0"/>
              <a:t>NSMutableString</a:t>
            </a:r>
            <a:endParaRPr lang="en-US" dirty="0" smtClean="0"/>
          </a:p>
          <a:p>
            <a:r>
              <a:rPr lang="en-US" dirty="0"/>
              <a:t>c</a:t>
            </a:r>
            <a:r>
              <a:rPr lang="en-US" dirty="0" smtClean="0"/>
              <a:t>har []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62000" y="2743200"/>
            <a:ext cx="1295400" cy="457200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62000" y="4191000"/>
            <a:ext cx="1295400" cy="457200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486400" y="2743200"/>
            <a:ext cx="1606517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Recommended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7424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381000" y="2590800"/>
            <a:ext cx="58674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990600" y="457200"/>
            <a:ext cx="5634024" cy="1200329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More design principles:</a:t>
            </a:r>
          </a:p>
          <a:p>
            <a:r>
              <a:rPr lang="en-US" dirty="0" smtClean="0"/>
              <a:t>Methods should have high cohesion and low coupling.</a:t>
            </a:r>
          </a:p>
          <a:p>
            <a:r>
              <a:rPr lang="en-US" dirty="0" smtClean="0"/>
              <a:t>Methods should have a single responsibility.</a:t>
            </a:r>
          </a:p>
          <a:p>
            <a:r>
              <a:rPr lang="en-US" dirty="0" smtClean="0"/>
              <a:t>Methods should have good names &amp; short parameter lists.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381000" y="1752600"/>
            <a:ext cx="7086600" cy="2971800"/>
            <a:chOff x="381000" y="1752600"/>
            <a:chExt cx="7086600" cy="2971800"/>
          </a:xfrm>
        </p:grpSpPr>
        <p:sp>
          <p:nvSpPr>
            <p:cNvPr id="7" name="Rectangle 6"/>
            <p:cNvSpPr/>
            <p:nvPr/>
          </p:nvSpPr>
          <p:spPr>
            <a:xfrm>
              <a:off x="381000" y="1752600"/>
              <a:ext cx="7086600" cy="2971800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u="sng" dirty="0" smtClean="0">
                  <a:solidFill>
                    <a:schemeClr val="tx1"/>
                  </a:solidFill>
                </a:rPr>
                <a:t>Grid (model)</a:t>
              </a:r>
            </a:p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 smtClean="0">
                <a:solidFill>
                  <a:schemeClr val="tx1"/>
                </a:solidFill>
              </a:endParaRP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-(void)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getNewGrid</a:t>
              </a:r>
              <a:r>
                <a:rPr lang="en-US" sz="1600" dirty="0">
                  <a:solidFill>
                    <a:schemeClr val="tx1"/>
                  </a:solidFill>
                </a:rPr>
                <a:t>;</a:t>
              </a:r>
              <a:endParaRPr lang="en-US" sz="1600" dirty="0" smtClean="0">
                <a:solidFill>
                  <a:schemeClr val="tx1"/>
                </a:solidFill>
              </a:endParaRP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-(</a:t>
              </a:r>
              <a:r>
                <a:rPr lang="en-US" sz="1600" dirty="0">
                  <a:solidFill>
                    <a:schemeClr val="tx1"/>
                  </a:solidFill>
                </a:rPr>
                <a:t>void)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setValue</a:t>
              </a:r>
              <a:r>
                <a:rPr lang="en-US" sz="1600" dirty="0" smtClean="0">
                  <a:solidFill>
                    <a:schemeClr val="tx1"/>
                  </a:solidFill>
                </a:rPr>
                <a:t>: 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)</a:t>
              </a:r>
              <a:r>
                <a:rPr lang="en-US" sz="1600" dirty="0">
                  <a:solidFill>
                    <a:schemeClr val="tx1"/>
                  </a:solidFill>
                </a:rPr>
                <a:t> </a:t>
              </a:r>
              <a:r>
                <a:rPr lang="en-US" sz="1600" dirty="0" smtClean="0">
                  <a:solidFill>
                    <a:schemeClr val="tx1"/>
                  </a:solidFill>
                </a:rPr>
                <a:t>value </a:t>
              </a:r>
              <a:r>
                <a:rPr lang="en-US" sz="1600" dirty="0" err="1">
                  <a:solidFill>
                    <a:schemeClr val="tx1"/>
                  </a:solidFill>
                </a:rPr>
                <a:t>a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tRow</a:t>
              </a:r>
              <a:r>
                <a:rPr lang="en-US" sz="1600" dirty="0" smtClean="0">
                  <a:solidFill>
                    <a:schemeClr val="tx1"/>
                  </a:solidFill>
                </a:rPr>
                <a:t>: 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) row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andColumn</a:t>
              </a:r>
              <a:r>
                <a:rPr lang="en-US" sz="1600" dirty="0" smtClean="0">
                  <a:solidFill>
                    <a:schemeClr val="tx1"/>
                  </a:solidFill>
                </a:rPr>
                <a:t>: 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) column;</a:t>
              </a:r>
              <a:endParaRPr lang="en-US" sz="1600" dirty="0">
                <a:solidFill>
                  <a:schemeClr val="tx1"/>
                </a:solidFill>
              </a:endParaRP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-(</a:t>
              </a:r>
              <a:r>
                <a:rPr lang="en-US" sz="1600" dirty="0" err="1">
                  <a:solidFill>
                    <a:schemeClr val="tx1"/>
                  </a:solidFill>
                </a:rPr>
                <a:t>int</a:t>
              </a:r>
              <a:r>
                <a:rPr lang="en-US" sz="1600" dirty="0">
                  <a:solidFill>
                    <a:schemeClr val="tx1"/>
                  </a:solidFill>
                </a:rPr>
                <a:t>)   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getValueAtRow</a:t>
              </a:r>
              <a:r>
                <a:rPr lang="en-US" sz="1600" dirty="0" smtClean="0">
                  <a:solidFill>
                    <a:schemeClr val="tx1"/>
                  </a:solidFill>
                </a:rPr>
                <a:t>: </a:t>
              </a:r>
              <a:r>
                <a:rPr lang="en-US" sz="1600" dirty="0">
                  <a:solidFill>
                    <a:schemeClr val="tx1"/>
                  </a:solidFill>
                </a:rPr>
                <a:t>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) row</a:t>
              </a:r>
              <a:r>
                <a:rPr lang="en-US" sz="1600" dirty="0">
                  <a:solidFill>
                    <a:schemeClr val="tx1"/>
                  </a:solidFill>
                </a:rPr>
                <a:t>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andColumn</a:t>
              </a:r>
              <a:r>
                <a:rPr lang="en-US" sz="1600" dirty="0" smtClean="0">
                  <a:solidFill>
                    <a:schemeClr val="tx1"/>
                  </a:solidFill>
                </a:rPr>
                <a:t>: 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) column;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-(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bool</a:t>
              </a:r>
              <a:r>
                <a:rPr lang="en-US" sz="1600" dirty="0" smtClean="0">
                  <a:solidFill>
                    <a:schemeClr val="tx1"/>
                  </a:solidFill>
                </a:rPr>
                <a:t>)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isEmptyAtRow</a:t>
              </a:r>
              <a:r>
                <a:rPr lang="en-US" sz="1600" dirty="0" smtClean="0">
                  <a:solidFill>
                    <a:schemeClr val="tx1"/>
                  </a:solidFill>
                </a:rPr>
                <a:t>: 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) row</a:t>
              </a:r>
              <a:r>
                <a:rPr lang="en-US" sz="1600" dirty="0">
                  <a:solidFill>
                    <a:schemeClr val="tx1"/>
                  </a:solidFill>
                </a:rPr>
                <a:t>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andColumn</a:t>
              </a:r>
              <a:r>
                <a:rPr lang="en-US" sz="1600" dirty="0" smtClean="0">
                  <a:solidFill>
                    <a:schemeClr val="tx1"/>
                  </a:solidFill>
                </a:rPr>
                <a:t>: 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) column;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-(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bool</a:t>
              </a:r>
              <a:r>
                <a:rPr lang="en-US" sz="1600" dirty="0" smtClean="0">
                  <a:solidFill>
                    <a:schemeClr val="tx1"/>
                  </a:solidFill>
                </a:rPr>
                <a:t>)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isMutableAtRow</a:t>
              </a:r>
              <a:r>
                <a:rPr lang="en-US" sz="1600" dirty="0" smtClean="0">
                  <a:solidFill>
                    <a:schemeClr val="tx1"/>
                  </a:solidFill>
                </a:rPr>
                <a:t>: 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) row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andColumn</a:t>
              </a:r>
              <a:r>
                <a:rPr lang="en-US" sz="1600" dirty="0" smtClean="0">
                  <a:solidFill>
                    <a:schemeClr val="tx1"/>
                  </a:solidFill>
                </a:rPr>
                <a:t>: 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) column;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</a:rPr>
                <a:t>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bool</a:t>
              </a:r>
              <a:r>
                <a:rPr lang="en-US" sz="1600" dirty="0" smtClean="0">
                  <a:solidFill>
                    <a:schemeClr val="tx1"/>
                  </a:solidFill>
                </a:rPr>
                <a:t>)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isValue</a:t>
              </a:r>
              <a:r>
                <a:rPr lang="en-US" sz="1600" dirty="0" smtClean="0">
                  <a:solidFill>
                    <a:schemeClr val="tx1"/>
                  </a:solidFill>
                </a:rPr>
                <a:t>: 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) value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consistentAtRow</a:t>
              </a:r>
              <a:r>
                <a:rPr lang="en-US" sz="1600" dirty="0" smtClean="0">
                  <a:solidFill>
                    <a:schemeClr val="tx1"/>
                  </a:solidFill>
                </a:rPr>
                <a:t>: 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) row</a:t>
              </a:r>
              <a:r>
                <a:rPr lang="en-US" sz="1600" dirty="0">
                  <a:solidFill>
                    <a:schemeClr val="tx1"/>
                  </a:solidFill>
                </a:rPr>
                <a:t>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andColumn</a:t>
              </a:r>
              <a:r>
                <a:rPr lang="en-US" sz="1600" dirty="0" smtClean="0">
                  <a:solidFill>
                    <a:schemeClr val="tx1"/>
                  </a:solidFill>
                </a:rPr>
                <a:t>: (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int</a:t>
              </a:r>
              <a:r>
                <a:rPr lang="en-US" sz="1600" dirty="0" smtClean="0">
                  <a:solidFill>
                    <a:schemeClr val="tx1"/>
                  </a:solidFill>
                </a:rPr>
                <a:t>) column</a:t>
              </a:r>
              <a:r>
                <a:rPr lang="en-US" sz="1600" dirty="0">
                  <a:solidFill>
                    <a:schemeClr val="tx1"/>
                  </a:solidFill>
                </a:rPr>
                <a:t>;</a:t>
              </a:r>
              <a:endParaRPr lang="en-US" sz="16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381000" y="2438400"/>
              <a:ext cx="5867400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1371600" y="4800600"/>
            <a:ext cx="701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What can we do to shorten the # of parameters for our methods?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6629400" y="1447800"/>
            <a:ext cx="1143000" cy="0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371600" y="5112245"/>
            <a:ext cx="69342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Tradeoffs: 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C</a:t>
            </a:r>
            <a:r>
              <a:rPr lang="en-US" dirty="0" smtClean="0"/>
              <a:t>reating a class/</a:t>
            </a:r>
            <a:r>
              <a:rPr lang="en-US" dirty="0" err="1" smtClean="0"/>
              <a:t>struct</a:t>
            </a:r>
            <a:r>
              <a:rPr lang="en-US" dirty="0" smtClean="0"/>
              <a:t> for row, column Increases coupling between our model &amp; controller.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It increases implementation complexity; we’ll need to pack and unpack.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It reduces conceptual complexity.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3967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Alpha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Play game use case  (one of the following)</a:t>
            </a:r>
          </a:p>
          <a:p>
            <a:pPr lvl="1"/>
            <a:r>
              <a:rPr lang="en-US" dirty="0" smtClean="0"/>
              <a:t>Select number, select cell</a:t>
            </a:r>
          </a:p>
          <a:p>
            <a:pPr lvl="1"/>
            <a:r>
              <a:rPr lang="en-US" dirty="0" smtClean="0"/>
              <a:t>Select cell, select number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62947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Module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Short</a:t>
            </a:r>
          </a:p>
          <a:p>
            <a:r>
              <a:rPr lang="en-US" dirty="0" smtClean="0"/>
              <a:t>Operates at one level of abstraction</a:t>
            </a:r>
          </a:p>
          <a:p>
            <a:r>
              <a:rPr lang="en-US" dirty="0" smtClean="0"/>
              <a:t>Functions step down in level of abstraction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716828" y="3429000"/>
            <a:ext cx="5638800" cy="10668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isValue</a:t>
            </a:r>
            <a:r>
              <a:rPr lang="en-US" dirty="0" smtClean="0">
                <a:solidFill>
                  <a:schemeClr val="tx1"/>
                </a:solidFill>
              </a:rPr>
              <a:t>: </a:t>
            </a:r>
            <a:r>
              <a:rPr lang="en-US" dirty="0" err="1" smtClean="0">
                <a:solidFill>
                  <a:schemeClr val="tx1"/>
                </a:solidFill>
              </a:rPr>
              <a:t>consistentAtRow</a:t>
            </a:r>
            <a:r>
              <a:rPr lang="en-US" dirty="0" smtClean="0">
                <a:solidFill>
                  <a:schemeClr val="tx1"/>
                </a:solidFill>
              </a:rPr>
              <a:t>: </a:t>
            </a:r>
            <a:r>
              <a:rPr lang="en-US" dirty="0" err="1" smtClean="0">
                <a:solidFill>
                  <a:schemeClr val="tx1"/>
                </a:solidFill>
              </a:rPr>
              <a:t>andColumn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38200" y="5334000"/>
            <a:ext cx="2209800" cy="12192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isValue</a:t>
            </a:r>
            <a:r>
              <a:rPr lang="en-US" dirty="0" smtClean="0">
                <a:solidFill>
                  <a:schemeClr val="tx1"/>
                </a:solidFill>
              </a:rPr>
              <a:t>: </a:t>
            </a:r>
            <a:r>
              <a:rPr lang="en-US" dirty="0" err="1" smtClean="0">
                <a:solidFill>
                  <a:schemeClr val="tx1"/>
                </a:solidFill>
              </a:rPr>
              <a:t>inRow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429000" y="5334000"/>
            <a:ext cx="2209800" cy="12192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isValue</a:t>
            </a:r>
            <a:r>
              <a:rPr lang="en-US" dirty="0" smtClean="0">
                <a:solidFill>
                  <a:schemeClr val="tx1"/>
                </a:solidFill>
              </a:rPr>
              <a:t>: </a:t>
            </a:r>
            <a:r>
              <a:rPr lang="en-US" dirty="0" err="1" smtClean="0">
                <a:solidFill>
                  <a:schemeClr val="tx1"/>
                </a:solidFill>
              </a:rPr>
              <a:t>inColumn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19800" y="5334000"/>
            <a:ext cx="2209800" cy="12192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isValue</a:t>
            </a:r>
            <a:r>
              <a:rPr lang="en-US" dirty="0" smtClean="0">
                <a:solidFill>
                  <a:schemeClr val="tx1"/>
                </a:solidFill>
              </a:rPr>
              <a:t>: </a:t>
            </a:r>
            <a:r>
              <a:rPr lang="en-US" dirty="0" err="1" smtClean="0">
                <a:solidFill>
                  <a:schemeClr val="tx1"/>
                </a:solidFill>
              </a:rPr>
              <a:t>inBlock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/>
          <p:cNvCxnSpPr>
            <a:stCxn id="4" idx="2"/>
            <a:endCxn id="5" idx="0"/>
          </p:cNvCxnSpPr>
          <p:nvPr/>
        </p:nvCxnSpPr>
        <p:spPr>
          <a:xfrm flipH="1">
            <a:off x="1943100" y="4495800"/>
            <a:ext cx="2593128" cy="838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4" idx="2"/>
            <a:endCxn id="6" idx="0"/>
          </p:cNvCxnSpPr>
          <p:nvPr/>
        </p:nvCxnSpPr>
        <p:spPr>
          <a:xfrm flipH="1">
            <a:off x="4533900" y="4495800"/>
            <a:ext cx="2328" cy="8382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4" idx="2"/>
            <a:endCxn id="7" idx="0"/>
          </p:cNvCxnSpPr>
          <p:nvPr/>
        </p:nvCxnSpPr>
        <p:spPr>
          <a:xfrm>
            <a:off x="4536228" y="4495800"/>
            <a:ext cx="2588472" cy="8382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77865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5486400" y="3962400"/>
            <a:ext cx="2514600" cy="5334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Screen shot 2012-09-17 at 7.28.06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295400"/>
            <a:ext cx="4521200" cy="576328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295400" y="2536498"/>
            <a:ext cx="6858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Block 0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638800" y="1600200"/>
            <a:ext cx="2209800" cy="12192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isValue</a:t>
            </a:r>
            <a:r>
              <a:rPr lang="en-US" dirty="0" smtClean="0">
                <a:solidFill>
                  <a:schemeClr val="tx1"/>
                </a:solidFill>
              </a:rPr>
              <a:t>: </a:t>
            </a:r>
            <a:r>
              <a:rPr lang="en-US" dirty="0" err="1" smtClean="0">
                <a:solidFill>
                  <a:schemeClr val="tx1"/>
                </a:solidFill>
              </a:rPr>
              <a:t>inBlock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62600" y="3962400"/>
            <a:ext cx="2267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r</a:t>
            </a:r>
            <a:r>
              <a:rPr lang="en-US" dirty="0" err="1" smtClean="0"/>
              <a:t>ow,</a:t>
            </a:r>
            <a:r>
              <a:rPr lang="en-US" dirty="0" err="1"/>
              <a:t>c</a:t>
            </a:r>
            <a:r>
              <a:rPr lang="en-US" dirty="0" err="1" smtClean="0"/>
              <a:t>ol</a:t>
            </a:r>
            <a:r>
              <a:rPr lang="en-US" dirty="0" smtClean="0"/>
              <a:t>                 block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6400800" y="4191000"/>
            <a:ext cx="762000" cy="0"/>
          </a:xfrm>
          <a:prstGeom prst="straightConnector1">
            <a:avLst/>
          </a:prstGeom>
          <a:ln>
            <a:solidFill>
              <a:srgbClr val="00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577976" y="5410200"/>
            <a:ext cx="4572000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Converting </a:t>
            </a:r>
            <a:r>
              <a:rPr lang="en-US" dirty="0" err="1" smtClean="0"/>
              <a:t>row,col</a:t>
            </a:r>
            <a:r>
              <a:rPr lang="en-US" dirty="0" smtClean="0"/>
              <a:t> from/to block is at a lower level of abstraction than searching a block for a value.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3046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5486400" y="3962400"/>
            <a:ext cx="2514600" cy="5334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Screen shot 2012-09-17 at 7.28.06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295400"/>
            <a:ext cx="4521200" cy="576328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295400" y="2536498"/>
            <a:ext cx="6858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Block 0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638800" y="1600200"/>
            <a:ext cx="2209800" cy="12192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isValue</a:t>
            </a:r>
            <a:r>
              <a:rPr lang="en-US" dirty="0" smtClean="0">
                <a:solidFill>
                  <a:schemeClr val="tx1"/>
                </a:solidFill>
              </a:rPr>
              <a:t>: </a:t>
            </a:r>
            <a:r>
              <a:rPr lang="en-US" dirty="0" err="1" smtClean="0">
                <a:solidFill>
                  <a:schemeClr val="tx1"/>
                </a:solidFill>
              </a:rPr>
              <a:t>inBlock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62600" y="3962400"/>
            <a:ext cx="2267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r</a:t>
            </a:r>
            <a:r>
              <a:rPr lang="en-US" dirty="0" err="1" smtClean="0"/>
              <a:t>ow,</a:t>
            </a:r>
            <a:r>
              <a:rPr lang="en-US" dirty="0" err="1"/>
              <a:t>c</a:t>
            </a:r>
            <a:r>
              <a:rPr lang="en-US" dirty="0" err="1" smtClean="0"/>
              <a:t>ol</a:t>
            </a:r>
            <a:r>
              <a:rPr lang="en-US" dirty="0" smtClean="0"/>
              <a:t>                 block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6400800" y="4191000"/>
            <a:ext cx="762000" cy="0"/>
          </a:xfrm>
          <a:prstGeom prst="straightConnector1">
            <a:avLst/>
          </a:prstGeom>
          <a:ln>
            <a:solidFill>
              <a:srgbClr val="00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953000" y="5410200"/>
            <a:ext cx="3651624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Also because of:</a:t>
            </a:r>
          </a:p>
          <a:p>
            <a:r>
              <a:rPr lang="en-US" dirty="0" smtClean="0"/>
              <a:t>D.R.Y. (Don’t Repeat Yourself)</a:t>
            </a:r>
          </a:p>
          <a:p>
            <a:r>
              <a:rPr lang="en-US" dirty="0"/>
              <a:t>Single responsibility </a:t>
            </a:r>
            <a:r>
              <a:rPr lang="en-US" dirty="0" smtClean="0"/>
              <a:t>principle</a:t>
            </a:r>
          </a:p>
        </p:txBody>
      </p:sp>
    </p:spTree>
    <p:extLst>
      <p:ext uri="{BB962C8B-B14F-4D97-AF65-F5344CB8AC3E}">
        <p14:creationId xmlns:p14="http://schemas.microsoft.com/office/powerpoint/2010/main" val="38874695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Class interface &amp; code quality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Functionality</a:t>
            </a:r>
          </a:p>
          <a:p>
            <a:r>
              <a:rPr lang="en-US" dirty="0" smtClean="0"/>
              <a:t>Usability</a:t>
            </a:r>
          </a:p>
          <a:p>
            <a:r>
              <a:rPr lang="en-US" sz="4400" b="1" dirty="0" smtClean="0"/>
              <a:t>Reliability</a:t>
            </a:r>
          </a:p>
          <a:p>
            <a:r>
              <a:rPr lang="en-US" dirty="0" smtClean="0"/>
              <a:t>Performance</a:t>
            </a:r>
          </a:p>
          <a:p>
            <a:r>
              <a:rPr lang="en-US" sz="4400" b="1" dirty="0" smtClean="0"/>
              <a:t>Supportability</a:t>
            </a:r>
          </a:p>
        </p:txBody>
      </p:sp>
      <p:sp>
        <p:nvSpPr>
          <p:cNvPr id="4" name="Rectangle 3"/>
          <p:cNvSpPr/>
          <p:nvPr/>
        </p:nvSpPr>
        <p:spPr>
          <a:xfrm>
            <a:off x="5562600" y="2895600"/>
            <a:ext cx="3124200" cy="13716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Practice good design/coding principles.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7400" y="5029200"/>
            <a:ext cx="21106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Use iterative design!</a:t>
            </a:r>
          </a:p>
          <a:p>
            <a:r>
              <a:rPr lang="en-US" dirty="0" smtClean="0"/>
              <a:t>Do it.</a:t>
            </a:r>
          </a:p>
          <a:p>
            <a:r>
              <a:rPr lang="en-US" dirty="0" smtClean="0"/>
              <a:t>Do it right.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9713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Class interface &amp; code quality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Functionality</a:t>
            </a:r>
          </a:p>
          <a:p>
            <a:r>
              <a:rPr lang="en-US" dirty="0" smtClean="0"/>
              <a:t>Usability</a:t>
            </a:r>
          </a:p>
          <a:p>
            <a:r>
              <a:rPr lang="en-US" sz="4400" b="1" dirty="0" smtClean="0"/>
              <a:t>Reliability</a:t>
            </a:r>
          </a:p>
          <a:p>
            <a:r>
              <a:rPr lang="en-US" dirty="0" smtClean="0"/>
              <a:t>Performance</a:t>
            </a:r>
          </a:p>
          <a:p>
            <a:r>
              <a:rPr lang="en-US" sz="4400" b="1" dirty="0" smtClean="0"/>
              <a:t>Supportability</a:t>
            </a:r>
          </a:p>
        </p:txBody>
      </p:sp>
      <p:sp>
        <p:nvSpPr>
          <p:cNvPr id="4" name="Rectangle 3"/>
          <p:cNvSpPr/>
          <p:nvPr/>
        </p:nvSpPr>
        <p:spPr>
          <a:xfrm>
            <a:off x="5562600" y="2895600"/>
            <a:ext cx="3124200" cy="13716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Practice good design/coding principles.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562600" y="4495800"/>
            <a:ext cx="3124200" cy="13716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Test/assess.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943600" y="6019800"/>
            <a:ext cx="1981200" cy="685800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Next 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2004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6154738" y="254000"/>
            <a:ext cx="2851150" cy="695325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dirty="0">
                <a:solidFill>
                  <a:schemeClr val="bg1"/>
                </a:solidFill>
                <a:latin typeface="Arial" charset="0"/>
              </a:rPr>
              <a:t>Your Goal stack</a:t>
            </a:r>
            <a:br>
              <a:rPr lang="en-US" sz="2800" dirty="0">
                <a:solidFill>
                  <a:schemeClr val="bg1"/>
                </a:solidFill>
                <a:latin typeface="Arial" charset="0"/>
              </a:rPr>
            </a:br>
            <a:r>
              <a:rPr lang="en-US" sz="2800" dirty="0">
                <a:solidFill>
                  <a:schemeClr val="bg1"/>
                </a:solidFill>
                <a:latin typeface="Arial" charset="0"/>
              </a:rPr>
              <a:t>for iteration 5</a:t>
            </a:r>
          </a:p>
        </p:txBody>
      </p:sp>
      <p:sp>
        <p:nvSpPr>
          <p:cNvPr id="18435" name="Rectangle 9"/>
          <p:cNvSpPr>
            <a:spLocks noChangeArrowheads="1"/>
          </p:cNvSpPr>
          <p:nvPr/>
        </p:nvSpPr>
        <p:spPr bwMode="auto">
          <a:xfrm>
            <a:off x="2133600" y="533400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/>
              <a:t>Alpha</a:t>
            </a:r>
          </a:p>
        </p:txBody>
      </p:sp>
      <p:sp>
        <p:nvSpPr>
          <p:cNvPr id="18436" name="Rectangle 9"/>
          <p:cNvSpPr>
            <a:spLocks noChangeArrowheads="1"/>
          </p:cNvSpPr>
          <p:nvPr/>
        </p:nvSpPr>
        <p:spPr bwMode="auto">
          <a:xfrm>
            <a:off x="2133600" y="594360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/>
              <a:t>Beta</a:t>
            </a:r>
          </a:p>
        </p:txBody>
      </p:sp>
      <p:sp>
        <p:nvSpPr>
          <p:cNvPr id="18449" name="TextBox 24"/>
          <p:cNvSpPr txBox="1">
            <a:spLocks noChangeArrowheads="1"/>
          </p:cNvSpPr>
          <p:nvPr/>
        </p:nvSpPr>
        <p:spPr bwMode="auto">
          <a:xfrm>
            <a:off x="4953000" y="5257800"/>
            <a:ext cx="3505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bg1"/>
                </a:solidFill>
              </a:rPr>
              <a:t>Goals for iteration </a:t>
            </a:r>
            <a:r>
              <a:rPr lang="en-US" sz="1800" dirty="0" smtClean="0">
                <a:solidFill>
                  <a:schemeClr val="bg1"/>
                </a:solidFill>
              </a:rPr>
              <a:t>6 </a:t>
            </a:r>
            <a:r>
              <a:rPr lang="en-US" sz="1800" dirty="0">
                <a:solidFill>
                  <a:schemeClr val="bg1"/>
                </a:solidFill>
              </a:rPr>
              <a:t>due </a:t>
            </a:r>
            <a:r>
              <a:rPr lang="en-US" sz="1800" dirty="0" smtClean="0">
                <a:solidFill>
                  <a:schemeClr val="bg1"/>
                </a:solidFill>
              </a:rPr>
              <a:t>Tuesday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2133601" y="3733800"/>
            <a:ext cx="2590800" cy="6858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Design model/controller interface</a:t>
            </a:r>
            <a:endParaRPr lang="en-US" sz="1400" dirty="0"/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133600" y="4495800"/>
            <a:ext cx="2590800" cy="6858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Prototype</a:t>
            </a:r>
            <a:endParaRPr lang="en-US" sz="1400" dirty="0"/>
          </a:p>
        </p:txBody>
      </p:sp>
      <p:sp>
        <p:nvSpPr>
          <p:cNvPr id="9" name="TextBox 24"/>
          <p:cNvSpPr txBox="1">
            <a:spLocks noChangeArrowheads="1"/>
          </p:cNvSpPr>
          <p:nvPr/>
        </p:nvSpPr>
        <p:spPr bwMode="auto">
          <a:xfrm>
            <a:off x="5105400" y="3962400"/>
            <a:ext cx="3505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bg1"/>
                </a:solidFill>
              </a:rPr>
              <a:t>Goals for iteration </a:t>
            </a:r>
            <a:r>
              <a:rPr lang="en-US" sz="1800" dirty="0" smtClean="0">
                <a:solidFill>
                  <a:schemeClr val="bg1"/>
                </a:solidFill>
              </a:rPr>
              <a:t>5 due Thursday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2" name="Right Brace 1"/>
          <p:cNvSpPr/>
          <p:nvPr/>
        </p:nvSpPr>
        <p:spPr>
          <a:xfrm>
            <a:off x="4724400" y="3505200"/>
            <a:ext cx="457200" cy="1752600"/>
          </a:xfrm>
          <a:prstGeom prst="rightBrac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219200" y="1752600"/>
            <a:ext cx="6705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the lab/homework, you will do a couple of readings, revisit the the model interface design, the prototype it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Hint 1:  Hard code </a:t>
            </a:r>
            <a:r>
              <a:rPr lang="en-US" dirty="0" smtClean="0"/>
              <a:t>a </a:t>
            </a:r>
            <a:r>
              <a:rPr lang="en-US" dirty="0" err="1" smtClean="0"/>
              <a:t>sudoku</a:t>
            </a:r>
            <a:r>
              <a:rPr lang="en-US" dirty="0" smtClean="0"/>
              <a:t> puzzle.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3958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6154738" y="254000"/>
            <a:ext cx="2851150" cy="695325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dirty="0">
                <a:solidFill>
                  <a:schemeClr val="bg1"/>
                </a:solidFill>
                <a:latin typeface="Arial" charset="0"/>
              </a:rPr>
              <a:t>Your Goal stack</a:t>
            </a:r>
            <a:br>
              <a:rPr lang="en-US" sz="2800" dirty="0">
                <a:solidFill>
                  <a:schemeClr val="bg1"/>
                </a:solidFill>
                <a:latin typeface="Arial" charset="0"/>
              </a:rPr>
            </a:br>
            <a:r>
              <a:rPr lang="en-US" sz="2800" dirty="0">
                <a:solidFill>
                  <a:schemeClr val="bg1"/>
                </a:solidFill>
                <a:latin typeface="Arial" charset="0"/>
              </a:rPr>
              <a:t>for iteration 5</a:t>
            </a:r>
          </a:p>
        </p:txBody>
      </p:sp>
      <p:sp>
        <p:nvSpPr>
          <p:cNvPr id="18435" name="Rectangle 9"/>
          <p:cNvSpPr>
            <a:spLocks noChangeArrowheads="1"/>
          </p:cNvSpPr>
          <p:nvPr/>
        </p:nvSpPr>
        <p:spPr bwMode="auto">
          <a:xfrm>
            <a:off x="2133600" y="533400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/>
              <a:t>Alpha</a:t>
            </a:r>
          </a:p>
        </p:txBody>
      </p:sp>
      <p:sp>
        <p:nvSpPr>
          <p:cNvPr id="18436" name="Rectangle 9"/>
          <p:cNvSpPr>
            <a:spLocks noChangeArrowheads="1"/>
          </p:cNvSpPr>
          <p:nvPr/>
        </p:nvSpPr>
        <p:spPr bwMode="auto">
          <a:xfrm>
            <a:off x="2133600" y="594360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/>
              <a:t>Beta</a:t>
            </a:r>
          </a:p>
        </p:txBody>
      </p:sp>
      <p:sp>
        <p:nvSpPr>
          <p:cNvPr id="18449" name="TextBox 24"/>
          <p:cNvSpPr txBox="1">
            <a:spLocks noChangeArrowheads="1"/>
          </p:cNvSpPr>
          <p:nvPr/>
        </p:nvSpPr>
        <p:spPr bwMode="auto">
          <a:xfrm>
            <a:off x="4953000" y="5257800"/>
            <a:ext cx="3505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bg1"/>
                </a:solidFill>
              </a:rPr>
              <a:t>Goals for iteration </a:t>
            </a:r>
            <a:r>
              <a:rPr lang="en-US" sz="1800" dirty="0" smtClean="0">
                <a:solidFill>
                  <a:schemeClr val="bg1"/>
                </a:solidFill>
              </a:rPr>
              <a:t>6 </a:t>
            </a:r>
            <a:r>
              <a:rPr lang="en-US" sz="1800" dirty="0">
                <a:solidFill>
                  <a:schemeClr val="bg1"/>
                </a:solidFill>
              </a:rPr>
              <a:t>due </a:t>
            </a:r>
            <a:r>
              <a:rPr lang="en-US" sz="1800" dirty="0" smtClean="0">
                <a:solidFill>
                  <a:schemeClr val="bg1"/>
                </a:solidFill>
              </a:rPr>
              <a:t>Tuesday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2133601" y="3733800"/>
            <a:ext cx="2590800" cy="6858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Design model/controller interface</a:t>
            </a:r>
            <a:endParaRPr lang="en-US" sz="1400" dirty="0"/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133600" y="4495800"/>
            <a:ext cx="2590800" cy="6858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Prototype</a:t>
            </a:r>
            <a:endParaRPr lang="en-US" sz="1400" dirty="0"/>
          </a:p>
        </p:txBody>
      </p:sp>
      <p:sp>
        <p:nvSpPr>
          <p:cNvPr id="9" name="TextBox 24"/>
          <p:cNvSpPr txBox="1">
            <a:spLocks noChangeArrowheads="1"/>
          </p:cNvSpPr>
          <p:nvPr/>
        </p:nvSpPr>
        <p:spPr bwMode="auto">
          <a:xfrm>
            <a:off x="5105400" y="3962400"/>
            <a:ext cx="3505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bg1"/>
                </a:solidFill>
              </a:rPr>
              <a:t>Goals for iteration </a:t>
            </a:r>
            <a:r>
              <a:rPr lang="en-US" sz="1800" dirty="0" smtClean="0">
                <a:solidFill>
                  <a:schemeClr val="bg1"/>
                </a:solidFill>
              </a:rPr>
              <a:t>5 due Thursday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2" name="Right Brace 1"/>
          <p:cNvSpPr/>
          <p:nvPr/>
        </p:nvSpPr>
        <p:spPr>
          <a:xfrm>
            <a:off x="4724400" y="3505200"/>
            <a:ext cx="457200" cy="1752600"/>
          </a:xfrm>
          <a:prstGeom prst="rightBrac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219200" y="1752600"/>
            <a:ext cx="6705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the lab/homework, you will do a couple of readings, revisit the the model interface design, the prototype it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Hint 2: You can use your prototype for today to view the model-viewer interaction.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1771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shot 2012-09-13 at 6.27.57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0" y="685800"/>
            <a:ext cx="4244209" cy="5410200"/>
          </a:xfrm>
          <a:prstGeom prst="rect">
            <a:avLst/>
          </a:prstGeom>
        </p:spPr>
      </p:pic>
      <p:pic>
        <p:nvPicPr>
          <p:cNvPr id="4" name="Picture 3" descr="Sudoku_Board_Fig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676400"/>
            <a:ext cx="3016388" cy="30353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971800" y="3352800"/>
            <a:ext cx="609600" cy="304800"/>
          </a:xfrm>
          <a:prstGeom prst="rect">
            <a:avLst/>
          </a:prstGeom>
          <a:noFill/>
          <a:ln w="762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3657600" y="1905000"/>
            <a:ext cx="1447800" cy="14478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09601" y="152400"/>
            <a:ext cx="4191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Hardcode the controller to show two </a:t>
            </a:r>
          </a:p>
          <a:p>
            <a:r>
              <a:rPr lang="en-US" dirty="0" smtClean="0"/>
              <a:t>adjacent cells of grid.</a:t>
            </a:r>
          </a:p>
          <a:p>
            <a:endParaRPr lang="en-US" dirty="0"/>
          </a:p>
          <a:p>
            <a:r>
              <a:rPr lang="en-US" dirty="0"/>
              <a:t>M</a:t>
            </a:r>
            <a:r>
              <a:rPr lang="en-US" dirty="0" smtClean="0"/>
              <a:t>ove the cells displayed to test model-</a:t>
            </a:r>
          </a:p>
          <a:p>
            <a:r>
              <a:rPr lang="en-US" smtClean="0"/>
              <a:t>controller </a:t>
            </a:r>
            <a:r>
              <a:rPr lang="en-US" dirty="0" smtClean="0"/>
              <a:t>functionality.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8124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Play game use case (number/cell)</a:t>
            </a:r>
            <a:endParaRPr lang="en-US" dirty="0"/>
          </a:p>
        </p:txBody>
      </p:sp>
      <p:pic>
        <p:nvPicPr>
          <p:cNvPr id="4" name="Picture 3" descr="Screen shot 2012-09-17 at 7.28.06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295400"/>
            <a:ext cx="4521200" cy="576328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257800" y="1828800"/>
            <a:ext cx="343850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Play game use case: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Valid </a:t>
            </a:r>
            <a:r>
              <a:rPr lang="en-US" dirty="0" err="1" smtClean="0"/>
              <a:t>sudoku</a:t>
            </a:r>
            <a:r>
              <a:rPr lang="en-US" dirty="0" smtClean="0"/>
              <a:t> grid and number pad appear.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Numbers in </a:t>
            </a:r>
            <a:r>
              <a:rPr lang="en-US" dirty="0" err="1"/>
              <a:t>sudoku</a:t>
            </a:r>
            <a:r>
              <a:rPr lang="en-US" dirty="0"/>
              <a:t> grid are blue</a:t>
            </a:r>
            <a:r>
              <a:rPr lang="en-US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Cell “1”  in number pad is highlighted; 1 is the current number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Player touches cell.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Cell is number pad cell:  see Select number pad cell use case.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Cell is </a:t>
            </a:r>
            <a:r>
              <a:rPr lang="en-US" dirty="0" err="1" smtClean="0"/>
              <a:t>sudoku</a:t>
            </a:r>
            <a:r>
              <a:rPr lang="en-US" dirty="0" smtClean="0"/>
              <a:t> grid cell: see Select </a:t>
            </a:r>
            <a:r>
              <a:rPr lang="en-US" dirty="0" err="1" smtClean="0"/>
              <a:t>sudoku</a:t>
            </a:r>
            <a:r>
              <a:rPr lang="en-US" dirty="0" smtClean="0"/>
              <a:t> grid cell use case.</a:t>
            </a:r>
          </a:p>
        </p:txBody>
      </p:sp>
    </p:spTree>
    <p:extLst>
      <p:ext uri="{BB962C8B-B14F-4D97-AF65-F5344CB8AC3E}">
        <p14:creationId xmlns:p14="http://schemas.microsoft.com/office/powerpoint/2010/main" val="2649832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2-09-17 at 7.28.06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457200"/>
            <a:ext cx="2514600" cy="320542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257800" y="1828800"/>
            <a:ext cx="3438501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Select number pad cell use case: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Player selects number pad cell.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2209800" y="2286000"/>
            <a:ext cx="2971800" cy="3810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743200" y="2667000"/>
            <a:ext cx="2154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Player select cell “9”.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635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996</TotalTime>
  <Words>4303</Words>
  <Application>Microsoft Macintosh PowerPoint</Application>
  <PresentationFormat>On-screen Show (4:3)</PresentationFormat>
  <Paragraphs>918</Paragraphs>
  <Slides>77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77</vt:i4>
      </vt:variant>
    </vt:vector>
  </HeadingPairs>
  <TitlesOfParts>
    <vt:vector size="78" baseType="lpstr">
      <vt:lpstr>Office Theme</vt:lpstr>
      <vt:lpstr>Software quality</vt:lpstr>
      <vt:lpstr>What do we mean by software quality?</vt:lpstr>
      <vt:lpstr>PowerPoint Presentation</vt:lpstr>
      <vt:lpstr>PowerPoint Presentation</vt:lpstr>
      <vt:lpstr>Class interface &amp; code quality</vt:lpstr>
      <vt:lpstr>Class interface &amp; code quality</vt:lpstr>
      <vt:lpstr>Alpha requirements</vt:lpstr>
      <vt:lpstr>Play game use case (number/cell)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Alpha requirements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Your Goal stack for iteration 4</vt:lpstr>
      <vt:lpstr>Your Goal stack for iteration 5</vt:lpstr>
      <vt:lpstr>Your Goal stack for iteration 5</vt:lpstr>
      <vt:lpstr>PowerPoint Presentation</vt:lpstr>
      <vt:lpstr>Class interface design: Simple, Intuitive, flexible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Properties of good names</vt:lpstr>
      <vt:lpstr>Properties of good names</vt:lpstr>
      <vt:lpstr>Properties of good names</vt:lpstr>
      <vt:lpstr>Properties of good names</vt:lpstr>
      <vt:lpstr>Properties of good names</vt:lpstr>
      <vt:lpstr>PowerPoint Presentation</vt:lpstr>
      <vt:lpstr>Method/parameter names in objective-c</vt:lpstr>
      <vt:lpstr>Method/parameter names in objective-c</vt:lpstr>
      <vt:lpstr>Method/parameter names in objective-c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Code: Method/function design</vt:lpstr>
      <vt:lpstr>PowerPoint Presentation</vt:lpstr>
      <vt:lpstr>Data structures</vt:lpstr>
      <vt:lpstr>More design principles</vt:lpstr>
      <vt:lpstr>PowerPoint Presentation</vt:lpstr>
      <vt:lpstr>PowerPoint Presentation</vt:lpstr>
      <vt:lpstr>More design principles</vt:lpstr>
      <vt:lpstr>Data structures</vt:lpstr>
      <vt:lpstr>PowerPoint Presentation</vt:lpstr>
      <vt:lpstr>Module design</vt:lpstr>
      <vt:lpstr>PowerPoint Presentation</vt:lpstr>
      <vt:lpstr>PowerPoint Presentation</vt:lpstr>
      <vt:lpstr>Class interface &amp; code quality</vt:lpstr>
      <vt:lpstr>Class interface &amp; code quality</vt:lpstr>
      <vt:lpstr>Your Goal stack for iteration 5</vt:lpstr>
      <vt:lpstr>Your Goal stack for iteration 5</vt:lpstr>
      <vt:lpstr>PowerPoint Presentation</vt:lpstr>
    </vt:vector>
  </TitlesOfParts>
  <Company>Harvey Mudd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quality</dc:title>
  <dc:creator>z</dc:creator>
  <cp:lastModifiedBy>CIS</cp:lastModifiedBy>
  <cp:revision>60</cp:revision>
  <dcterms:created xsi:type="dcterms:W3CDTF">2012-03-22T18:14:28Z</dcterms:created>
  <dcterms:modified xsi:type="dcterms:W3CDTF">2012-09-18T20:43:34Z</dcterms:modified>
</cp:coreProperties>
</file>