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399" r:id="rId2"/>
    <p:sldId id="674" r:id="rId3"/>
    <p:sldId id="738" r:id="rId4"/>
    <p:sldId id="739" r:id="rId5"/>
    <p:sldId id="740" r:id="rId6"/>
    <p:sldId id="741" r:id="rId7"/>
    <p:sldId id="742" r:id="rId8"/>
    <p:sldId id="758" r:id="rId9"/>
    <p:sldId id="759" r:id="rId10"/>
    <p:sldId id="750" r:id="rId11"/>
    <p:sldId id="751" r:id="rId12"/>
    <p:sldId id="752" r:id="rId13"/>
    <p:sldId id="753" r:id="rId14"/>
    <p:sldId id="754" r:id="rId15"/>
    <p:sldId id="755" r:id="rId16"/>
    <p:sldId id="760" r:id="rId17"/>
    <p:sldId id="731" r:id="rId18"/>
    <p:sldId id="732" r:id="rId19"/>
    <p:sldId id="733" r:id="rId20"/>
    <p:sldId id="734" r:id="rId21"/>
    <p:sldId id="735" r:id="rId22"/>
    <p:sldId id="736" r:id="rId23"/>
    <p:sldId id="737" r:id="rId24"/>
    <p:sldId id="762" r:id="rId25"/>
    <p:sldId id="761" r:id="rId26"/>
    <p:sldId id="743" r:id="rId27"/>
    <p:sldId id="744" r:id="rId28"/>
    <p:sldId id="745" r:id="rId29"/>
    <p:sldId id="746" r:id="rId30"/>
    <p:sldId id="747" r:id="rId31"/>
    <p:sldId id="763" r:id="rId32"/>
    <p:sldId id="764" r:id="rId33"/>
    <p:sldId id="748" r:id="rId34"/>
    <p:sldId id="765" r:id="rId35"/>
    <p:sldId id="693" r:id="rId36"/>
    <p:sldId id="544" r:id="rId37"/>
    <p:sldId id="680" r:id="rId38"/>
    <p:sldId id="546" r:id="rId39"/>
    <p:sldId id="694" r:id="rId40"/>
    <p:sldId id="683" r:id="rId41"/>
    <p:sldId id="561" r:id="rId42"/>
    <p:sldId id="681" r:id="rId43"/>
    <p:sldId id="675" r:id="rId44"/>
    <p:sldId id="695" r:id="rId45"/>
    <p:sldId id="553" r:id="rId46"/>
    <p:sldId id="684" r:id="rId47"/>
    <p:sldId id="637" r:id="rId48"/>
    <p:sldId id="686" r:id="rId49"/>
    <p:sldId id="685" r:id="rId50"/>
    <p:sldId id="707" r:id="rId51"/>
    <p:sldId id="687" r:id="rId52"/>
    <p:sldId id="682" r:id="rId53"/>
    <p:sldId id="676" r:id="rId54"/>
    <p:sldId id="677" r:id="rId55"/>
    <p:sldId id="678" r:id="rId56"/>
    <p:sldId id="679" r:id="rId57"/>
    <p:sldId id="688" r:id="rId58"/>
    <p:sldId id="696" r:id="rId59"/>
    <p:sldId id="691" r:id="rId60"/>
    <p:sldId id="539" r:id="rId61"/>
    <p:sldId id="540" r:id="rId62"/>
    <p:sldId id="617" r:id="rId63"/>
    <p:sldId id="708" r:id="rId64"/>
    <p:sldId id="709" r:id="rId65"/>
    <p:sldId id="710" r:id="rId66"/>
    <p:sldId id="711" r:id="rId67"/>
    <p:sldId id="712" r:id="rId68"/>
    <p:sldId id="713" r:id="rId69"/>
    <p:sldId id="714" r:id="rId70"/>
    <p:sldId id="715" r:id="rId71"/>
    <p:sldId id="716" r:id="rId72"/>
    <p:sldId id="717" r:id="rId73"/>
    <p:sldId id="718" r:id="rId74"/>
    <p:sldId id="719" r:id="rId75"/>
    <p:sldId id="720" r:id="rId76"/>
    <p:sldId id="721" r:id="rId77"/>
    <p:sldId id="722" r:id="rId7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Frontmatter" id="{0D621611-0684-47D0-AFEA-8A917949F864}">
          <p14:sldIdLst>
            <p14:sldId id="399"/>
            <p14:sldId id="674"/>
            <p14:sldId id="738"/>
            <p14:sldId id="739"/>
            <p14:sldId id="740"/>
            <p14:sldId id="741"/>
            <p14:sldId id="742"/>
          </p14:sldIdLst>
        </p14:section>
        <p14:section name="BigO" id="{D4198441-5DD3-4393-9CE4-8B74C0829F31}">
          <p14:sldIdLst>
            <p14:sldId id="758"/>
            <p14:sldId id="759"/>
            <p14:sldId id="750"/>
            <p14:sldId id="751"/>
            <p14:sldId id="752"/>
            <p14:sldId id="753"/>
            <p14:sldId id="754"/>
            <p14:sldId id="755"/>
            <p14:sldId id="760"/>
            <p14:sldId id="731"/>
            <p14:sldId id="732"/>
            <p14:sldId id="733"/>
            <p14:sldId id="734"/>
            <p14:sldId id="735"/>
            <p14:sldId id="736"/>
            <p14:sldId id="737"/>
            <p14:sldId id="762"/>
            <p14:sldId id="761"/>
          </p14:sldIdLst>
        </p14:section>
        <p14:section name="DP" id="{78F4E7DC-D129-4069-B563-41D688A00D7F}">
          <p14:sldIdLst>
            <p14:sldId id="743"/>
            <p14:sldId id="744"/>
            <p14:sldId id="745"/>
            <p14:sldId id="746"/>
            <p14:sldId id="747"/>
            <p14:sldId id="763"/>
            <p14:sldId id="764"/>
            <p14:sldId id="748"/>
            <p14:sldId id="765"/>
          </p14:sldIdLst>
        </p14:section>
        <p14:section name="Floyd-Warshall" id="{5762FC97-818A-4A46-8AC3-5E485D09F03B}">
          <p14:sldIdLst>
            <p14:sldId id="693"/>
            <p14:sldId id="544"/>
            <p14:sldId id="680"/>
            <p14:sldId id="546"/>
          </p14:sldIdLst>
        </p14:section>
        <p14:section name="Graph Representation" id="{AA2D318F-0346-4909-A2E2-D561DEAA8B16}">
          <p14:sldIdLst>
            <p14:sldId id="694"/>
            <p14:sldId id="683"/>
            <p14:sldId id="561"/>
            <p14:sldId id="681"/>
            <p14:sldId id="675"/>
          </p14:sldIdLst>
        </p14:section>
        <p14:section name="Tracing" id="{E3A02834-90B8-44AB-8CD2-55B212B169D4}">
          <p14:sldIdLst>
            <p14:sldId id="695"/>
            <p14:sldId id="553"/>
            <p14:sldId id="684"/>
            <p14:sldId id="637"/>
            <p14:sldId id="686"/>
            <p14:sldId id="685"/>
            <p14:sldId id="707"/>
            <p14:sldId id="687"/>
            <p14:sldId id="682"/>
            <p14:sldId id="676"/>
            <p14:sldId id="677"/>
            <p14:sldId id="678"/>
            <p14:sldId id="679"/>
            <p14:sldId id="688"/>
          </p14:sldIdLst>
        </p14:section>
        <p14:section name="Classes of problems" id="{CDC08AEC-5107-4C96-86C5-DD47BB38C237}">
          <p14:sldIdLst/>
        </p14:section>
        <p14:section name="Runtimes" id="{C862A6B2-FD53-4ABD-8321-D2FF704EF2D6}">
          <p14:sldIdLst>
            <p14:sldId id="696"/>
            <p14:sldId id="691"/>
            <p14:sldId id="539"/>
            <p14:sldId id="540"/>
            <p14:sldId id="617"/>
          </p14:sldIdLst>
        </p14:section>
        <p14:section name="Formal Definition" id="{1D8530B3-B478-4363-AD3C-158EB75A6FFA}">
          <p14:sldIdLst/>
        </p14:section>
        <p14:section name="Loop counting" id="{2823F939-92E8-4B8F-AC77-7406B687746A}">
          <p14:sldIdLst/>
        </p14:section>
        <p14:section name="Summations" id="{B3477B20-1D28-4513-A1E2-EA0DD493DFE8}">
          <p14:sldIdLst/>
        </p14:section>
        <p14:section name="Bonus" id="{86EFD1A1-B1D1-42B2-B4C8-33E2670ACFBC}">
          <p14:sldIdLst>
            <p14:sldId id="708"/>
            <p14:sldId id="709"/>
            <p14:sldId id="710"/>
            <p14:sldId id="711"/>
            <p14:sldId id="712"/>
            <p14:sldId id="713"/>
            <p14:sldId id="714"/>
            <p14:sldId id="715"/>
            <p14:sldId id="716"/>
            <p14:sldId id="717"/>
            <p14:sldId id="718"/>
            <p14:sldId id="719"/>
            <p14:sldId id="720"/>
            <p14:sldId id="721"/>
            <p14:sldId id="72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90" autoAdjust="0"/>
    <p:restoredTop sz="94639" autoAdjust="0"/>
  </p:normalViewPr>
  <p:slideViewPr>
    <p:cSldViewPr>
      <p:cViewPr varScale="1">
        <p:scale>
          <a:sx n="76" d="100"/>
          <a:sy n="76" d="100"/>
        </p:scale>
        <p:origin x="990" y="120"/>
      </p:cViewPr>
      <p:guideLst>
        <p:guide orient="horz" pos="2160"/>
        <p:guide pos="2880"/>
      </p:guideLst>
    </p:cSldViewPr>
  </p:slideViewPr>
  <p:outlineViewPr>
    <p:cViewPr>
      <p:scale>
        <a:sx n="33" d="100"/>
        <a:sy n="33" d="100"/>
      </p:scale>
      <p:origin x="0" y="3249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0:59:05.043"/>
    </inkml:context>
    <inkml:brush xml:id="br0">
      <inkml:brushProperty name="width" value="0.05292" units="cm"/>
      <inkml:brushProperty name="height" value="0.05292" units="cm"/>
      <inkml:brushProperty name="color" value="#FF0000"/>
    </inkml:brush>
  </inkml:definitions>
  <inkml:trace contextRef="#ctx0" brushRef="#br0">18751 11674 58,'-23'-17'36,"3"7"0,-11 5-12,-7-3-16,6 16 1,-15-3-2,6 10 0,-11-3-1,9 8-1,-1-3-2,10 3-2,4-2 0,10 0 0,13-3 0,13-3-2,12-1 1,9-2-1,5-3 1,4-2 0,-1-1 1,-3-2-1,-7-1 1,-9 3-1,-16-3 1,0 0-1,-29 16 1,-7-6 0,-14 0-1,-8 3 1,-11 1-1,-5 2 1,-2-2-1,9-3 0,10 2 0,15-3 0,17-2 0,25-8 0,19 6 0,21-9-1,24-2 1,14-2 0,7-2 1,10-2 0,-3 1-1,-10 2 1,-13 0 0,-12 4 0,-21 3-1,-18 4 1,-18-3-1,-35 18 0,-11-8 0,-16 5 1,-12 2-2,-15 1 1,0 2 1,2-4-1,14 1-1,11 0 1,21-1-1,20-2 1,21-14 0,36 14-1,18-12 1,13-4 0,6-4 0,11-1 1,-4-2-1,-7 2 0,-12 2 1,-16 2 0,-20 9-1,-20 4 0,-20 5 0,-21 3 0,-18 6 0,-12 2 1,-9 2-1,-3 1 0,3-4-1,10 1 1,16-3 0,17-5-1,20-5 1,23-6-1,21-6 1,18-2 0,15-7 0,9-2 0,4-1 1,-2-1-1,-7 3 0,-9 1 0,-14 5 1,-17 5-1,-29-2 1,2 17-1,-26-4 0,-18 3 1,-12 1-1,-11 4 1,-12-1 0,0-1 0,8-1 0,9 0 0,15 1 0,14-1-1,23 9-3,11-14-33,28 9-6,13-3 0,17-3 0</inkml:trace>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00:36.273"/>
    </inkml:context>
    <inkml:brush xml:id="br0">
      <inkml:brushProperty name="width" value="0.05292" units="cm"/>
      <inkml:brushProperty name="height" value="0.05292" units="cm"/>
      <inkml:brushProperty name="color" value="#FF0000"/>
    </inkml:brush>
  </inkml:definitions>
  <inkml:trace contextRef="#ctx0" brushRef="#br0">12512 18235 17,'0'0'32,"0"0"2,0 0-19,0 0 2,0 0-1,0 0-2,0 0-2,0 0-2,0 0-3,0 0-2,0 0-2,0 0 1,0 0-2,0 0 1,62-20-1,-62 20 0,62-1-1,-62 1 0,75-1 1,-27-7-2,1 2 0,6 0-1,-2 0 1,4 3 1,3 0-1,3-4 0,-2 1 1,2 1-2,-2-2 3,3-1-2,1 1 0,0 0 0,-1 4 2,1-2-1,-2 5-2,1 6 2,-2 1-2,-2 2 2,-1 0 1,2-2-2,0 0 1,-1 1 0,5-5 2,-2-1-2,0-5 1,2-1-1,1 2-1,-2 1 2,-1-1 0,-2 1-1,-5 4-1,-5-3 1,1 7 1,-6-5 0,-46-2 0,83 1-1,-83-1-2,72 2 2,-72-2 0,54 4 0,-54-4-1,0 0 1,56 8-2,-56-8 2,0 0 1,0 0-2,0 0 0,0 0 1,0 0-1,0 0 1,0 0-1,0 0 1,0 0-2,47 7-5,-47-7-33,0 0-6,0 0-1,0 0-1</inkml:trace>
  <inkml:trace contextRef="#ctx0" brushRef="#br0" timeOffset="6331.3622">17418 1399 69,'0'0'35,"-18"-61"1,18 61 2,0 0-32,-15-51 4,15 51-3,0 0 0,0 0 0,0 0-1,0 0-1,0 0-1,0 11 1,3 42-3,-3 18 0,2 16 0,0 11-1,4 14 1,-1 8-3,1 0 1,0-17 0,0-18-2,4-13 2,-2-17-3,1-9 1,-3-11-2,5-11-2,-11-24-8,15 8-27,-15-8-1,13-16 1,-8-4 0</inkml:trace>
  <inkml:trace contextRef="#ctx0" brushRef="#br0" timeOffset="6725.3847">17326 1493 83,'-12'-12'39,"3"-2"-1,7-1-1,2 15-33,0 0 3,58-22-4,-58 22 0,93-17 0,-34 26-2,6 17 1,0 7-1,-2 10 0,-7 11-1,-5 14 1,-16 9-1,-13 4 1,-18-5 0,-14 1 0,-17-3 1,-9-3-2,-11-6 2,-4-9-2,-5-11 1,3-8-1,7-10-1,4-15-2,11-7-2,0-20-13,20 2-24,7-10 2,11-6-2,7-5 3</inkml:trace>
  <inkml:trace contextRef="#ctx0" brushRef="#br0" timeOffset="6998.4003">18208 1897 100,'14'0'41,"7"-4"-1,5 2 1,7-2-39,5 1 3,2 0-3,6-2 0,1-3-1,1-1-1,-7 1-1,0-3-3,4 9-19,-13-1-18,1 3 1,-9 0-2,-3 7 3</inkml:trace>
  <inkml:trace contextRef="#ctx0" brushRef="#br0" timeOffset="7505.4293">19104 2101 69,'0'0'41,"15"25"-2,-15-25 2,10 25-22,-10-25-6,11-12-3,-7-2-3,6-5-2,-3-12-2,6-17-1,-1-13-1,1-15 1,2-6-1,-1-10 1,1-2-2,-2 1 0,2 12 0,-2 9 0,-3 20 0,-10 52 0,27-58 0,-27 58 0,35 30 0,-13 19 0,3 7 0,4 12 0,4 8 0,0 7 0,-3-3 0,-1-2 0,-4-10 0,-8-12 0,-1-9 0,-8-7-2,-1-13-1,-8-15-9,-1 1-30,2-13-1,-14-7 1,-3-9-1</inkml:trace>
  <inkml:trace contextRef="#ctx0" brushRef="#br0" timeOffset="7701.4405">19218 1770 112,'0'0'41,"25"0"1,10 2-2,5 0-38,6-2-1,8-4 0,1 2-2,-3 2-3,-13-6-6,3 6-30,-20-1-2,-6 0 2,-16 1-1</inkml:trace>
  <inkml:trace contextRef="#ctx0" brushRef="#br0" timeOffset="8106.4637">18506 1658 112,'-17'0'42,"5"-1"0,12 1 0,-14 14-40,31-4 0,9 4 0,9 6 0,9 0-1,7 6 0,4-1-1,2 4 2,-8-6-1,-1 2 0,-11 2 0,-11 0-1,-15 3 2,-11-1-2,-15 3 0,-10 5 0,-11 2 0,-10 1 0,-3-2 0,-5-2 0,8-6-2,1-6-3,24 3-37,-4-18-2,25-9 1,0 0-1</inkml:trace>
  <inkml:trace contextRef="#ctx0" brushRef="#br0" timeOffset="8778.5021">20964 2281 108,'-17'6'40,"-3"-12"1,11-7-1,6-17-39,10-11 3,2-16-3,7-11 1,1-14-1,5-18 0,0-5 0,-3-4 0,-1 11 0,-4 8-1,-5 15 1,0 10-1,-1 18 1,-8 47-1,0 0 1,15-1-2,-5 37 1,1 21 0,2 10-1,9 18 1,1 5-1,0 4 1,4-6-1,0-7 1,-4-11-1,-4-8-2,2-8-3,-20-19-35,6-8 0,-7-27 0,-10 7-1</inkml:trace>
  <inkml:trace contextRef="#ctx0" brushRef="#br0" timeOffset="8959.5125">20916 1896 108,'23'-11'38,"13"2"0,14 3-16,0-1-62,10 6 4,3 4-3,-1 5-1</inkml:trace>
  <inkml:trace contextRef="#ctx0" brushRef="#br0" timeOffset="9274.5305">21756 1866 109,'0'0'42,"6"-13"0,12 5-1,4-7-35,20 2-4,8-2 0,12 2-1,8-1 0,1 1-1,-1 5-1,-3 2 1,-5 3-1,-15-1-1,-4 0-1,-14-3-2,-3 2-11,-14-5-25,-12 10 0,5-21 0,-7 9 1</inkml:trace>
  <inkml:trace contextRef="#ctx0" brushRef="#br0" timeOffset="9533.5453">22197 1488 111,'0'0'42,"14"12"0,5 6 0,-9 5-39,23 4 1,4 0-2,3 3 0,1 6-1,-4 0 0,-9-1-1,-6 1 1,-11-2-1,-11 1 1,-12 0-1,-7-1-1,-4 0 0,-1-9-5,11 1-36,-8-11 0,8 0-1,13-15 0</inkml:trace>
  <inkml:trace contextRef="#ctx0" brushRef="#br0" timeOffset="18352.0497">22885 1416 90,'0'0'40,"-4"-51"0,4 51 0,0 0-35,0 0 0,-7 12-2,8 11 0,5 16-1,-2 6-1,3 12 0,0 8 0,5 13 0,-3 0-1,-2 3 1,-2-9 0,-4 0-1,0-9 0,-3-6 0,-1-11 0,-1-9-1,-2-9 1,3-8 0,0-7-1,3-13 0,-2-20 1,3-7 0,1-15-1,0-13 1,0-12-1,-1-13 1,1-7 0,1-9 0,2 3-2,4 1 2,2 14 1,3 5-1,6 11 1,4 9-1,-24 53 1,68-62-1,-68 62 1,77-12-1,-77 12 0,74 27 0,-44 2-1,-6 11 2,-11 3-2,-7 6 1,-9 3 0,-9 0 1,-12-5-1,-10 2 1,-4-5-1,-7-9 1,-2-4-1,1-4 0,0-10 0,6-4 0,10-3-1,12-5 1,18-5 0,0 0-1,15-1 0,14 2 1,10 4-1,7 3 1,4 7 0,1 5-1,-3 8 1,-9 6 0,-11 6 1,-13 8 0,-12 1 1,-14 0-2,-11-5 1,-10-2 0,-10-7 0,-5-2-1,-4-9 1,1-11-2,0-5 1,1-7-1,6-1-2,0-13-5,20 2-33,-6-15-1,7 3 0,1-4 0</inkml:trace>
  <inkml:trace contextRef="#ctx0" brushRef="#br0" timeOffset="22527.2885">7212 15633 54,'0'0'36,"15"-17"0,-15 17-2,0-16-21,0 16-3,0 0-3,19-4-3,-19 4 0,20-3-1,-4 1 0,6 4-1,2-1 1,11 5-1,7 0-1,10 0 0,10 1 0,11-1 0,14-1-1,10-2 1,12-4-1,7-4 0,12 0 0,4-3 0,3-4 0,5 1-1,3-3 1,-1-4 0,-4 1-1,-4 0 2,-5-2-1,-8 3 1,-7 0-2,-6 1 2,-5 4-2,-7 1 2,-2 5-1,-5-1-1,-3 2 1,-1 2 0,-4 1-1,-5 0 1,-1 1 0,-4 0-1,-4 1 1,-7 0 0,-4 1 0,-2 0 0,-7 0 0,-3 0 0,-7 2 0,-6-1 1,-6 2-1,0-1-1,-5 2 1,-5 1-1,0 1 2,-5 0-3,-10-8 3,15 15-2,-15-15 1,11 16 0,-11-16 1,6 20-1,-4-10 0,1 3 1,0 3-1,1 6 1,2 3-1,2 9 0,-1 5 0,1 8 0,-1 5 0,5 6 1,-3 4-1,1 6 0,0 4 0,0-1 1,-2 4-1,0 3 0,0 7 0,-3 2 1,-1 7-1,-2 3 0,1 5 1,0 1 1,-1 6-2,-1-1 0,3-1 2,1-2-1,2-3 0,-1-8 1,0-2-1,-1-4-2,0-4 2,-1-7-1,-1 0 0,-4-7 0,-2-1 0,-1-7-1,0-9 2,-3-3 0,7-50-1,-19 84 2,19-84-3,-18 61 1,18-61-1,-24 45 2,24-45-1,0 0 0,-34 60 0,34-60 0,0 0 1,-43 54 0,43-54 0,0 0-2,-66 46 1,66-46 0,-69 31 0,69-31-1,-93 22 1,34-9 0,-6-2 0,-8 3 0,-7-2 0,-8 1 0,-10-4 1,-4 3 0,-9-3-1,-6-1 0,-6-1 0,-5-2 0,-7 0 0,-4 1 1,0-2-1,0-4 1,3-1-1,1-3 2,3 1-2,6-5 0,9-5 1,8 1-1,1-3-1,13 0 1,6 6-1,6-8 1,9 0 0,7 2-1,5 2 0,8-7 1,4 4 0,50 16 0,-84-29 1,84 29-1,-71-20 0,71 20 0,-62-19 1,62 19 0,-58-9-1,58 9-1,-47-15 1,47 15 0,0 0-1,-49-8 2,49 8-1,0 0-1,0 0 1,0 0 0,0 0 1,0 0-1,0 0 1,0 0 0,0 0-2,0 0 1,-51-41 0,51 41 0,0 0 0,0 0 0,-30-55 0,30 55-1,0 0 2,-28-70 0,28 70-1,-22-76 1,12 25-1,1-18 1,-2-5 0,4-15 0,-3-19-1,1-13 0,-4-13-1,2-9 1,1-19 0,-3 5-1,3-14-1,2 3 3,1 2-1,2 6 0,3 2 1,1 10-2,1 17 2,0 13-1,-3 12 0,0 14 0,-2 12 0,1 12 0,-1 15 0,-1 9 1,1 7-2,3 6 1,1 7 0,-1 3 0,1 7 0,1 4 0,0 10 0,-3-14-1,3 14 0,0 0 0,4-10-1,-4 10-2,11-3-6,-11 3-32,18-13 0,-6-2 0,12-2 0</inkml:trace>
  <inkml:trace contextRef="#ctx0" brushRef="#br0" timeOffset="24891.4237">11406 6640 36,'0'0'33,"-7"-21"4,7 21-1,0 0-23,-19-17 2,23 29-3,-17 3 0,14 30-4,-6 13-1,8 29-2,1 21 0,9 28 0,0 24-1,5 23-1,0 11-1,5 12 0,-3-2-1,2-1 0,-7-14-1,-3-10 0,-5-21-1,-1-18 1,-1-19-1,-1-19 1,-1-17 0,-2-12 0,1-16 0,1-7 0,-1-11-1,-1-8 2,-1-6-1,0-5 0,-1-6 0,0-2 0,1-12 0,-5 16 0,5-16 0,-2 11 0,2-11 0,0 0-1,0 0 1,16 5 0,0-10 0,5-4 0,8-4 1,8-2-1,11-1 0,8-1 0,14 0 1,10 2-1,1 6 1,14 4-1,7 4 0,8 3 1,11 2-1,7 2 0,9-1 0,5-1 0,13-4 0,6-4 0,7-1 0,4 0 0,3-3 0,0 1 0,-4 0 0,-1 1-1,-9 4 1,-3 1 0,-13 1-1,-6 2 2,-14 2-1,-6 2-1,-10 3 1,-11 0 0,-7-1 0,-11 1 0,-11-1 0,-9 1 0,-11-2 0,-11-1 0,-10-2 0,-7 0 0,-8-1 0,-13-3 0,0 0 0,0 0 1,0 0-1,6-20 0,-9 0 1,-3-7-1,4-12 0,-3-7 0,2-15 1,2-12-2,2-13 2,0-13-1,1-14 1,3-12-1,2-10 2,0-8-1,0-7 0,3-4 0,0-3 0,1-3-1,0 1 0,4-2 0,-1 7 1,0 4-2,-2 14 1,-4 8 0,-1 16-1,-1 17 1,-8 17-1,-3 16 1,-3 14-1,-5 11 1,-4 9-1,2 6 0,-2 4 2,0 5-1,0 1 0,3 5 0,-1 1 1,2 5-1,-4 2 0,1 5 1,-8-1-1,0 1 0,-8 2 1,-7 1-1,-5-1 1,-9 0-1,-6 0 1,-8-2-1,-13 1 0,-7-1 0,-9-3 1,-12-1-1,-9 1 0,-10-3 0,-13 0 0,-9-4 0,-5-2 0,-7 1 0,-7-1 0,-2 2-1,-5 3 1,-3 2 0,0 3-1,5 5 1,-2 1 0,2 3-1,9 1 0,3-5 0,10 0 0,7-6-1,12-1-1,1-7-2,14 8-7,-12-7-30,11 3 0,2-2 0,0 0 0</inkml:trace>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3-04-02T21:01:12.310"/>
    </inkml:context>
    <inkml:brush xml:id="br0">
      <inkml:brushProperty name="width" value="0.05292" units="cm"/>
      <inkml:brushProperty name="height" value="0.05292" units="cm"/>
      <inkml:brushProperty name="color" value="#FF0000"/>
    </inkml:brush>
  </inkml:definitions>
  <inkml:trace contextRef="#ctx0" brushRef="#br0">12853 17157 73,'-2'-11'42,"-5"-2"-3,9 2 3,-8-11-36,7 6-4,5-5 1,9 2-2,2-5 0,10 6-1,3-2 1,4 8-1,1 6 0,6 13 0,1 14 0,-3 17 1,-2 14 1,-4 10-2,-4 17 1,-7 7 0,-4 11 1,-11-3-2,-7 2 1,-8-5-1,-13-1 1,-3-9 0,-13-6 1,-4-13-3,-5-7 2,-6-11-1,-3-13 0,-2-17 1,1-9-2,2-8 0,3-12 0,5-1 1,46 16 0,-73-48 1,73 48-1,-37-63-1,37 63 1,16-71-1,-16 71 1,64-69 0,-14 38 1,12 8-1,9 13 1,9 7-1,-2 12 1,-2 11-1,2 5 1,-9 10-2,-9 2 2,-8 0-3,-52-37 2,78 71 0,-78-71-3,52 60-15,-52-60-26,0 0 1,64 31-1,-64-31 0</inkml:trace>
  <inkml:trace contextRef="#ctx0" brushRef="#br0" timeOffset="429.0246">13995 17208 65,'-6'-26'40,"0"11"0,-5 7 0,11 8-26,-25 25-10,19 11-1,-2 17 1,7 15-2,2 12 0,7 5-1,9 12 2,3-7-3,12-1 2,5-19 0,13-14-2,1-16 0,9-17 1,2-21 1,4-19-1,4-20 1,-3-13 1,-3-10-3,-7-17 1,-9-5 1,-12-3-2,-9 1-1,-16-4 1,-13 15-1,-13 5-1,-14 15 3,-9 13-3,-12 14 2,-6 10 0,-5 15-1,-4 9 0,1 7-1,7 8-3,-5 0-35,23 2-2,3-9-1,13-2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9" tIns="46480" rIns="92959" bIns="46480"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9" tIns="46480" rIns="92959" bIns="46480" rtlCol="0"/>
          <a:lstStyle>
            <a:lvl1pPr algn="r" fontAlgn="auto">
              <a:spcBef>
                <a:spcPts val="0"/>
              </a:spcBef>
              <a:spcAft>
                <a:spcPts val="0"/>
              </a:spcAft>
              <a:defRPr sz="1300">
                <a:latin typeface="+mn-lt"/>
                <a:cs typeface="+mn-cs"/>
              </a:defRPr>
            </a:lvl1pPr>
          </a:lstStyle>
          <a:p>
            <a:pPr>
              <a:defRPr/>
            </a:pPr>
            <a:fld id="{54F49595-2182-412B-B883-5B4A96F72A40}" type="datetimeFigureOut">
              <a:rPr lang="en-US"/>
              <a:pPr>
                <a:defRPr/>
              </a:pPr>
              <a:t>10/28/2013</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9" tIns="46480" rIns="92959" bIns="46480" rtlCol="0" anchor="ctr"/>
          <a:lstStyle/>
          <a:p>
            <a:pPr lvl="0"/>
            <a:endParaRPr lang="en-US" noProof="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9" tIns="46480" rIns="92959" bIns="4648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9" tIns="46480" rIns="92959" bIns="46480"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9" tIns="46480" rIns="92959" bIns="46480" rtlCol="0" anchor="b"/>
          <a:lstStyle>
            <a:lvl1pPr algn="r" fontAlgn="auto">
              <a:spcBef>
                <a:spcPts val="0"/>
              </a:spcBef>
              <a:spcAft>
                <a:spcPts val="0"/>
              </a:spcAft>
              <a:defRPr sz="1300">
                <a:latin typeface="+mn-lt"/>
                <a:cs typeface="+mn-cs"/>
              </a:defRPr>
            </a:lvl1pPr>
          </a:lstStyle>
          <a:p>
            <a:pPr>
              <a:defRPr/>
            </a:pPr>
            <a:fld id="{2086868C-E9AB-4C6E-B8A4-50D486B56987}" type="slidenum">
              <a:rPr lang="en-US"/>
              <a:pPr>
                <a:defRPr/>
              </a:pPr>
              <a:t>‹#›</a:t>
            </a:fld>
            <a:endParaRPr lang="en-US"/>
          </a:p>
        </p:txBody>
      </p:sp>
    </p:spTree>
    <p:extLst>
      <p:ext uri="{BB962C8B-B14F-4D97-AF65-F5344CB8AC3E}">
        <p14:creationId xmlns:p14="http://schemas.microsoft.com/office/powerpoint/2010/main" val="30288969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1179513" y="703263"/>
            <a:ext cx="4625975" cy="3468687"/>
          </a:xfrm>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 &gt; 1001 = k, c = 1001</a:t>
            </a:r>
          </a:p>
          <a:p>
            <a:endParaRPr lang="en-US" smtClean="0"/>
          </a:p>
          <a:p>
            <a:r>
              <a:rPr lang="en-US" smtClean="0"/>
              <a:t>n &gt; 1 = k, c = 42</a:t>
            </a:r>
          </a:p>
          <a:p>
            <a:endParaRPr lang="en-US" smtClean="0"/>
          </a:p>
          <a:p>
            <a:endParaRPr lang="en-US" smtClean="0"/>
          </a:p>
        </p:txBody>
      </p:sp>
    </p:spTree>
    <p:extLst>
      <p:ext uri="{BB962C8B-B14F-4D97-AF65-F5344CB8AC3E}">
        <p14:creationId xmlns:p14="http://schemas.microsoft.com/office/powerpoint/2010/main" val="9081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BEB15A-F7EF-452A-91D0-8ABBE929F75B}" type="slidenum">
              <a:rPr lang="en-US" smtClean="0"/>
              <a:pPr fontAlgn="base">
                <a:spcBef>
                  <a:spcPct val="0"/>
                </a:spcBef>
                <a:spcAft>
                  <a:spcPct val="0"/>
                </a:spcAft>
                <a:defRPr/>
              </a:pPr>
              <a:t>68</a:t>
            </a:fld>
            <a:endParaRPr lang="en-US"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049345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A2D51DE-E02C-43B6-A59E-A33E529F9B20}" type="slidenum">
              <a:rPr lang="en-US" smtClean="0"/>
              <a:pPr fontAlgn="base">
                <a:spcBef>
                  <a:spcPct val="0"/>
                </a:spcBef>
                <a:spcAft>
                  <a:spcPct val="0"/>
                </a:spcAft>
                <a:defRPr/>
              </a:pPr>
              <a:t>72</a:t>
            </a:fld>
            <a:endParaRPr lang="en-US"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406147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16A5D0-08A8-4D6B-A1EF-749BAEAC99B4}" type="slidenum">
              <a:rPr lang="en-US" smtClean="0"/>
              <a:pPr fontAlgn="base">
                <a:spcBef>
                  <a:spcPct val="0"/>
                </a:spcBef>
                <a:spcAft>
                  <a:spcPct val="0"/>
                </a:spcAft>
                <a:defRPr/>
              </a:pPr>
              <a:t>76</a:t>
            </a:fld>
            <a:endParaRPr lang="en-US"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39975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F56FCA8-9831-4B0B-96BF-257F674113F1}" type="slidenum">
              <a:rPr lang="en-US" smtClean="0"/>
              <a:pPr fontAlgn="base">
                <a:spcBef>
                  <a:spcPct val="0"/>
                </a:spcBef>
                <a:spcAft>
                  <a:spcPct val="0"/>
                </a:spcAft>
                <a:defRPr/>
              </a:pPr>
              <a:t>77</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6716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82887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79513" y="703263"/>
            <a:ext cx="4625975" cy="3468687"/>
          </a:xfrm>
          <a:ln/>
        </p:spPr>
      </p:sp>
      <p:sp>
        <p:nvSpPr>
          <p:cNvPr id="189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51310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Rot="1" noChangeAspect="1" noChangeArrowheads="1" noTextEdit="1"/>
          </p:cNvSpPr>
          <p:nvPr>
            <p:ph type="sldImg"/>
          </p:nvPr>
        </p:nvSpPr>
        <p:spPr bwMode="auto">
          <a:xfrm>
            <a:off x="1181100" y="703263"/>
            <a:ext cx="4622800" cy="3468687"/>
          </a:xfrm>
          <a:solidFill>
            <a:srgbClr val="FFFFFF"/>
          </a:solidFill>
          <a:ln>
            <a:solidFill>
              <a:srgbClr val="000000"/>
            </a:solidFill>
            <a:miter lim="800000"/>
            <a:headEnd/>
            <a:tailEnd/>
          </a:ln>
        </p:spPr>
      </p:sp>
      <p:sp>
        <p:nvSpPr>
          <p:cNvPr id="60419"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latin typeface="Helvetica" pitchFamily="1" charset="0"/>
            </a:endParaRPr>
          </a:p>
        </p:txBody>
      </p:sp>
    </p:spTree>
    <p:extLst>
      <p:ext uri="{BB962C8B-B14F-4D97-AF65-F5344CB8AC3E}">
        <p14:creationId xmlns:p14="http://schemas.microsoft.com/office/powerpoint/2010/main" val="2729311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79513" y="703263"/>
            <a:ext cx="4625975" cy="3468687"/>
          </a:xfrm>
          <a:ln/>
        </p:spPr>
      </p:sp>
      <p:sp>
        <p:nvSpPr>
          <p:cNvPr id="203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264578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1179513" y="703263"/>
            <a:ext cx="4625975" cy="3468687"/>
          </a:xfrm>
          <a:solidFill>
            <a:srgbClr val="FFFFFF"/>
          </a:solidFill>
          <a:ln/>
        </p:spPr>
      </p:sp>
      <p:sp>
        <p:nvSpPr>
          <p:cNvPr id="2048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endParaRPr lang="en-US" smtClean="0"/>
          </a:p>
        </p:txBody>
      </p:sp>
    </p:spTree>
    <p:extLst>
      <p:ext uri="{BB962C8B-B14F-4D97-AF65-F5344CB8AC3E}">
        <p14:creationId xmlns:p14="http://schemas.microsoft.com/office/powerpoint/2010/main" val="70846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79513" y="703263"/>
            <a:ext cx="4625975" cy="3468687"/>
          </a:xfrm>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51510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DD1F978-2176-44B5-9B0B-07843FD23E93}" type="slidenum">
              <a:rPr lang="en-US" smtClean="0"/>
              <a:pPr fontAlgn="base">
                <a:spcBef>
                  <a:spcPct val="0"/>
                </a:spcBef>
                <a:spcAft>
                  <a:spcPct val="0"/>
                </a:spcAft>
                <a:defRPr/>
              </a:pPr>
              <a:t>65</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0885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4287" indent="-282418">
              <a:defRPr>
                <a:solidFill>
                  <a:schemeClr val="tx1"/>
                </a:solidFill>
                <a:latin typeface="Calibri" pitchFamily="34" charset="0"/>
              </a:defRPr>
            </a:lvl2pPr>
            <a:lvl3pPr marL="1129671" indent="-225934">
              <a:defRPr>
                <a:solidFill>
                  <a:schemeClr val="tx1"/>
                </a:solidFill>
                <a:latin typeface="Calibri" pitchFamily="34" charset="0"/>
              </a:defRPr>
            </a:lvl3pPr>
            <a:lvl4pPr marL="1581541" indent="-225934">
              <a:defRPr>
                <a:solidFill>
                  <a:schemeClr val="tx1"/>
                </a:solidFill>
                <a:latin typeface="Calibri" pitchFamily="34" charset="0"/>
              </a:defRPr>
            </a:lvl4pPr>
            <a:lvl5pPr marL="2033409" indent="-225934">
              <a:defRPr>
                <a:solidFill>
                  <a:schemeClr val="tx1"/>
                </a:solidFill>
                <a:latin typeface="Calibri" pitchFamily="34" charset="0"/>
              </a:defRPr>
            </a:lvl5pPr>
            <a:lvl6pPr marL="2485277" indent="-225934" fontAlgn="base">
              <a:spcBef>
                <a:spcPct val="0"/>
              </a:spcBef>
              <a:spcAft>
                <a:spcPct val="0"/>
              </a:spcAft>
              <a:defRPr>
                <a:solidFill>
                  <a:schemeClr val="tx1"/>
                </a:solidFill>
                <a:latin typeface="Calibri" pitchFamily="34" charset="0"/>
              </a:defRPr>
            </a:lvl6pPr>
            <a:lvl7pPr marL="2937146" indent="-225934" fontAlgn="base">
              <a:spcBef>
                <a:spcPct val="0"/>
              </a:spcBef>
              <a:spcAft>
                <a:spcPct val="0"/>
              </a:spcAft>
              <a:defRPr>
                <a:solidFill>
                  <a:schemeClr val="tx1"/>
                </a:solidFill>
                <a:latin typeface="Calibri" pitchFamily="34" charset="0"/>
              </a:defRPr>
            </a:lvl7pPr>
            <a:lvl8pPr marL="3389014" indent="-225934" fontAlgn="base">
              <a:spcBef>
                <a:spcPct val="0"/>
              </a:spcBef>
              <a:spcAft>
                <a:spcPct val="0"/>
              </a:spcAft>
              <a:defRPr>
                <a:solidFill>
                  <a:schemeClr val="tx1"/>
                </a:solidFill>
                <a:latin typeface="Calibri" pitchFamily="34" charset="0"/>
              </a:defRPr>
            </a:lvl8pPr>
            <a:lvl9pPr marL="3840884" indent="-22593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331EF81-9157-4EFB-A988-E3BA35826E96}" type="slidenum">
              <a:rPr lang="en-US" smtClean="0"/>
              <a:pPr fontAlgn="base">
                <a:spcBef>
                  <a:spcPct val="0"/>
                </a:spcBef>
                <a:spcAft>
                  <a:spcPct val="0"/>
                </a:spcAft>
                <a:defRPr/>
              </a:pPr>
              <a:t>67</a:t>
            </a:fld>
            <a:endParaRPr lang="en-US"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71918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3CEBE41-16C1-4BB0-96F2-215529970EE0}"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704A89-887F-4ECC-92B9-8BA95438D527}" type="slidenum">
              <a:rPr lang="en-US"/>
              <a:pPr>
                <a:defRPr/>
              </a:pPr>
              <a:t>‹#›</a:t>
            </a:fld>
            <a:endParaRPr lang="en-US"/>
          </a:p>
        </p:txBody>
      </p:sp>
    </p:spTree>
    <p:extLst>
      <p:ext uri="{BB962C8B-B14F-4D97-AF65-F5344CB8AC3E}">
        <p14:creationId xmlns:p14="http://schemas.microsoft.com/office/powerpoint/2010/main" val="70400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1A55AD-467F-407E-A0A3-3B0114ED4476}"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0B138-FBC2-4B44-922A-F4E55CDFFA16}" type="slidenum">
              <a:rPr lang="en-US"/>
              <a:pPr>
                <a:defRPr/>
              </a:pPr>
              <a:t>‹#›</a:t>
            </a:fld>
            <a:endParaRPr lang="en-US"/>
          </a:p>
        </p:txBody>
      </p:sp>
    </p:spTree>
    <p:extLst>
      <p:ext uri="{BB962C8B-B14F-4D97-AF65-F5344CB8AC3E}">
        <p14:creationId xmlns:p14="http://schemas.microsoft.com/office/powerpoint/2010/main" val="3935962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03AC242-63E9-4110-A842-308798419FE9}"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ED0DC4-06D9-47B7-850C-0B7392673E7D}" type="slidenum">
              <a:rPr lang="en-US"/>
              <a:pPr>
                <a:defRPr/>
              </a:pPr>
              <a:t>‹#›</a:t>
            </a:fld>
            <a:endParaRPr lang="en-US"/>
          </a:p>
        </p:txBody>
      </p:sp>
    </p:spTree>
    <p:extLst>
      <p:ext uri="{BB962C8B-B14F-4D97-AF65-F5344CB8AC3E}">
        <p14:creationId xmlns:p14="http://schemas.microsoft.com/office/powerpoint/2010/main" val="187298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C59535-0FBE-4922-B8AF-42114840BE5C}"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D20D-242D-46D0-B244-1A70E192F3A5}" type="slidenum">
              <a:rPr lang="en-US"/>
              <a:pPr>
                <a:defRPr/>
              </a:pPr>
              <a:t>‹#›</a:t>
            </a:fld>
            <a:endParaRPr lang="en-US"/>
          </a:p>
        </p:txBody>
      </p:sp>
    </p:spTree>
    <p:extLst>
      <p:ext uri="{BB962C8B-B14F-4D97-AF65-F5344CB8AC3E}">
        <p14:creationId xmlns:p14="http://schemas.microsoft.com/office/powerpoint/2010/main" val="325764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210708-8E52-4ADD-BA0C-31D8A179E5F0}" type="datetimeFigureOut">
              <a:rPr lang="en-US"/>
              <a:pPr>
                <a:defRPr/>
              </a:pPr>
              <a:t>10/28/2013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7B609-C546-4B6F-8637-820AC6190994}" type="slidenum">
              <a:rPr lang="en-US"/>
              <a:pPr>
                <a:defRPr/>
              </a:pPr>
              <a:t>‹#›</a:t>
            </a:fld>
            <a:endParaRPr lang="en-US"/>
          </a:p>
        </p:txBody>
      </p:sp>
    </p:spTree>
    <p:extLst>
      <p:ext uri="{BB962C8B-B14F-4D97-AF65-F5344CB8AC3E}">
        <p14:creationId xmlns:p14="http://schemas.microsoft.com/office/powerpoint/2010/main" val="57343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1798D-0F40-48D0-96B6-FDEC325CC5DB}"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6042578-AE14-4678-8587-E3A9F5F573DD}" type="slidenum">
              <a:rPr lang="en-US"/>
              <a:pPr>
                <a:defRPr/>
              </a:pPr>
              <a:t>‹#›</a:t>
            </a:fld>
            <a:endParaRPr lang="en-US"/>
          </a:p>
        </p:txBody>
      </p:sp>
    </p:spTree>
    <p:extLst>
      <p:ext uri="{BB962C8B-B14F-4D97-AF65-F5344CB8AC3E}">
        <p14:creationId xmlns:p14="http://schemas.microsoft.com/office/powerpoint/2010/main" val="2145740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30AB8A-E207-45DA-A75A-6C32B6DF9C50}" type="datetimeFigureOut">
              <a:rPr lang="en-US"/>
              <a:pPr>
                <a:defRPr/>
              </a:pPr>
              <a:t>10/28/2013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15A89C0-3958-4F93-8276-F7489425B4CE}" type="slidenum">
              <a:rPr lang="en-US"/>
              <a:pPr>
                <a:defRPr/>
              </a:pPr>
              <a:t>‹#›</a:t>
            </a:fld>
            <a:endParaRPr lang="en-US"/>
          </a:p>
        </p:txBody>
      </p:sp>
    </p:spTree>
    <p:extLst>
      <p:ext uri="{BB962C8B-B14F-4D97-AF65-F5344CB8AC3E}">
        <p14:creationId xmlns:p14="http://schemas.microsoft.com/office/powerpoint/2010/main" val="97668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C91BAC7-C2A7-49E1-825F-727B8F8D0936}" type="datetimeFigureOut">
              <a:rPr lang="en-US"/>
              <a:pPr>
                <a:defRPr/>
              </a:pPr>
              <a:t>10/28/2013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62A092-23AA-4C28-B5EF-5C845E8CAE8F}" type="slidenum">
              <a:rPr lang="en-US"/>
              <a:pPr>
                <a:defRPr/>
              </a:pPr>
              <a:t>‹#›</a:t>
            </a:fld>
            <a:endParaRPr lang="en-US"/>
          </a:p>
        </p:txBody>
      </p:sp>
    </p:spTree>
    <p:extLst>
      <p:ext uri="{BB962C8B-B14F-4D97-AF65-F5344CB8AC3E}">
        <p14:creationId xmlns:p14="http://schemas.microsoft.com/office/powerpoint/2010/main" val="380191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F4DE5D-5393-4DF3-A47A-87999DFD210B}" type="datetimeFigureOut">
              <a:rPr lang="en-US"/>
              <a:pPr>
                <a:defRPr/>
              </a:pPr>
              <a:t>10/28/2013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907121-B5E2-4CAF-881B-8F55E22E37EC}" type="slidenum">
              <a:rPr lang="en-US"/>
              <a:pPr>
                <a:defRPr/>
              </a:pPr>
              <a:t>‹#›</a:t>
            </a:fld>
            <a:endParaRPr lang="en-US"/>
          </a:p>
        </p:txBody>
      </p:sp>
    </p:spTree>
    <p:extLst>
      <p:ext uri="{BB962C8B-B14F-4D97-AF65-F5344CB8AC3E}">
        <p14:creationId xmlns:p14="http://schemas.microsoft.com/office/powerpoint/2010/main" val="113176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7EF2A-3A12-4A31-BA89-78C452CCB5EF}"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D05B7E-D79C-4377-AFD0-97279E9E42BF}" type="slidenum">
              <a:rPr lang="en-US"/>
              <a:pPr>
                <a:defRPr/>
              </a:pPr>
              <a:t>‹#›</a:t>
            </a:fld>
            <a:endParaRPr lang="en-US"/>
          </a:p>
        </p:txBody>
      </p:sp>
    </p:spTree>
    <p:extLst>
      <p:ext uri="{BB962C8B-B14F-4D97-AF65-F5344CB8AC3E}">
        <p14:creationId xmlns:p14="http://schemas.microsoft.com/office/powerpoint/2010/main" val="125183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2FA235-CB13-41C1-B77E-19C0113CBE56}" type="datetimeFigureOut">
              <a:rPr lang="en-US"/>
              <a:pPr>
                <a:defRPr/>
              </a:pPr>
              <a:t>10/28/2013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1C91C-9994-4CB1-8BCB-956AD4208850}" type="slidenum">
              <a:rPr lang="en-US"/>
              <a:pPr>
                <a:defRPr/>
              </a:pPr>
              <a:t>‹#›</a:t>
            </a:fld>
            <a:endParaRPr lang="en-US"/>
          </a:p>
        </p:txBody>
      </p:sp>
    </p:spTree>
    <p:extLst>
      <p:ext uri="{BB962C8B-B14F-4D97-AF65-F5344CB8AC3E}">
        <p14:creationId xmlns:p14="http://schemas.microsoft.com/office/powerpoint/2010/main" val="169767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A9E359D-65B4-471F-8A41-4846A69CE30C}" type="datetimeFigureOut">
              <a:rPr lang="en-US"/>
              <a:pPr>
                <a:defRPr/>
              </a:pPr>
              <a:t>10/28/2013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54A3592-6745-4EC2-AF85-4AB69F70E8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20.png"/><Relationship Id="rId3" Type="http://schemas.openxmlformats.org/officeDocument/2006/relationships/tags" Target="../tags/tag14.xml"/><Relationship Id="rId21" Type="http://schemas.openxmlformats.org/officeDocument/2006/relationships/tags" Target="../tags/tag32.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19.png"/><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image" Target="../media/image17.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image" Target="../media/image18.png"/><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slideLayout" Target="../slideLayouts/slideLayout2.xml"/><Relationship Id="rId27"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7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7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685800" y="381000"/>
            <a:ext cx="7772400" cy="1470025"/>
          </a:xfrm>
        </p:spPr>
        <p:txBody>
          <a:bodyPr/>
          <a:lstStyle/>
          <a:p>
            <a:pPr eaLnBrk="1" hangingPunct="1"/>
            <a:r>
              <a:rPr lang="en-US" sz="9600" b="1" dirty="0" smtClean="0"/>
              <a:t>CS  60</a:t>
            </a:r>
          </a:p>
        </p:txBody>
      </p:sp>
      <p:sp>
        <p:nvSpPr>
          <p:cNvPr id="2051" name="Title 3"/>
          <p:cNvSpPr txBox="1">
            <a:spLocks/>
          </p:cNvSpPr>
          <p:nvPr/>
        </p:nvSpPr>
        <p:spPr bwMode="auto">
          <a:xfrm>
            <a:off x="115888" y="1981200"/>
            <a:ext cx="899160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6600" b="1" dirty="0" err="1" smtClean="0">
                <a:latin typeface="Courier New" panose="02070309020205020404" pitchFamily="49" charset="0"/>
                <a:cs typeface="Courier New" panose="02070309020205020404" pitchFamily="49" charset="0"/>
              </a:rPr>
              <a:t>BSTNode</a:t>
            </a:r>
            <a:r>
              <a:rPr lang="en-US" sz="6600" b="1" dirty="0" smtClean="0"/>
              <a:t>, </a:t>
            </a:r>
          </a:p>
          <a:p>
            <a:pPr algn="ctr" eaLnBrk="1" hangingPunct="1"/>
            <a:r>
              <a:rPr lang="en-US" sz="6600" b="1" dirty="0" smtClean="0"/>
              <a:t>Big-O &amp;</a:t>
            </a:r>
          </a:p>
          <a:p>
            <a:pPr algn="ctr" eaLnBrk="1" hangingPunct="1"/>
            <a:r>
              <a:rPr lang="en-US" sz="6600" b="1" dirty="0" smtClean="0"/>
              <a:t>Floyd </a:t>
            </a:r>
            <a:r>
              <a:rPr lang="en-US" sz="6600" b="1" dirty="0" err="1" smtClean="0"/>
              <a:t>Warshall’s</a:t>
            </a:r>
            <a:endParaRPr lang="en-US" sz="6600" b="1" dirty="0" smtClean="0"/>
          </a:p>
        </p:txBody>
      </p:sp>
      <p:sp>
        <p:nvSpPr>
          <p:cNvPr id="2052" name="Subtitle 4"/>
          <p:cNvSpPr txBox="1">
            <a:spLocks/>
          </p:cNvSpPr>
          <p:nvPr/>
        </p:nvSpPr>
        <p:spPr bwMode="auto">
          <a:xfrm>
            <a:off x="1371600" y="49530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20000"/>
              </a:spcBef>
              <a:buFont typeface="Arial" pitchFamily="34" charset="0"/>
              <a:buNone/>
            </a:pPr>
            <a:r>
              <a:rPr lang="en-US" sz="3200" dirty="0" smtClean="0">
                <a:solidFill>
                  <a:srgbClr val="898989"/>
                </a:solidFill>
              </a:rPr>
              <a:t>2013-10-28</a:t>
            </a:r>
            <a:endParaRPr lang="en-US" sz="3200" dirty="0">
              <a:solidFill>
                <a:srgbClr val="898989"/>
              </a:solidFill>
            </a:endParaRPr>
          </a:p>
          <a:p>
            <a:pPr algn="ctr" eaLnBrk="1" hangingPunct="1">
              <a:spcBef>
                <a:spcPct val="20000"/>
              </a:spcBef>
              <a:buFont typeface="Arial" pitchFamily="34" charset="0"/>
              <a:buNone/>
            </a:pPr>
            <a:r>
              <a:rPr lang="en-US" sz="3200" dirty="0" smtClean="0">
                <a:solidFill>
                  <a:srgbClr val="898989"/>
                </a:solidFill>
              </a:rPr>
              <a:t>Monday – </a:t>
            </a:r>
            <a:r>
              <a:rPr lang="en-US" sz="3200" dirty="0">
                <a:solidFill>
                  <a:srgbClr val="898989"/>
                </a:solidFill>
              </a:rPr>
              <a:t>Week </a:t>
            </a:r>
            <a:r>
              <a:rPr lang="en-US" sz="3200" dirty="0" smtClean="0">
                <a:solidFill>
                  <a:srgbClr val="898989"/>
                </a:solidFill>
              </a:rPr>
              <a:t>8</a:t>
            </a:r>
            <a:endParaRPr lang="en-US" sz="3200" dirty="0">
              <a:solidFill>
                <a:srgbClr val="898989"/>
              </a:solidFill>
            </a:endParaRPr>
          </a:p>
          <a:p>
            <a:pPr algn="ctr" eaLnBrk="1" hangingPunct="1">
              <a:spcBef>
                <a:spcPct val="20000"/>
              </a:spcBef>
              <a:buFont typeface="Arial" pitchFamily="34" charset="0"/>
              <a:buNone/>
            </a:pPr>
            <a:r>
              <a:rPr lang="en-US" sz="3200" dirty="0">
                <a:solidFill>
                  <a:srgbClr val="898989"/>
                </a:solidFill>
              </a:rPr>
              <a:t>Lecture </a:t>
            </a:r>
            <a:r>
              <a:rPr lang="en-US" sz="3200" dirty="0" smtClean="0">
                <a:solidFill>
                  <a:srgbClr val="898989"/>
                </a:solidFill>
              </a:rPr>
              <a:t>14</a:t>
            </a:r>
            <a:endParaRPr lang="en-US" sz="3200" dirty="0">
              <a:solidFill>
                <a:srgbClr val="898989"/>
              </a:solidFill>
            </a:endParaRPr>
          </a:p>
        </p:txBody>
      </p:sp>
    </p:spTree>
    <p:extLst>
      <p:ext uri="{BB962C8B-B14F-4D97-AF65-F5344CB8AC3E}">
        <p14:creationId xmlns:p14="http://schemas.microsoft.com/office/powerpoint/2010/main" val="6315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Constant Time</a:t>
            </a:r>
            <a:br>
              <a:rPr lang="en-US" b="1" dirty="0" smtClean="0"/>
            </a:br>
            <a:r>
              <a:rPr lang="en-US" sz="6700" b="1" dirty="0" smtClean="0"/>
              <a:t>O(1)</a:t>
            </a:r>
            <a:endParaRPr lang="en-US" b="1" dirty="0" smtClean="0"/>
          </a:p>
        </p:txBody>
      </p:sp>
      <p:pic>
        <p:nvPicPr>
          <p:cNvPr id="3072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2133600"/>
            <a:ext cx="2276475" cy="2251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70100"/>
            <a:ext cx="401002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Callout 1 5"/>
          <p:cNvSpPr/>
          <p:nvPr/>
        </p:nvSpPr>
        <p:spPr>
          <a:xfrm>
            <a:off x="2143125" y="4191000"/>
            <a:ext cx="2438400" cy="2286000"/>
          </a:xfrm>
          <a:prstGeom prst="borderCallout1">
            <a:avLst>
              <a:gd name="adj1" fmla="val 28206"/>
              <a:gd name="adj2" fmla="val -33"/>
              <a:gd name="adj3" fmla="val -33129"/>
              <a:gd name="adj4" fmla="val -2136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O(1)</a:t>
            </a:r>
            <a:endParaRPr lang="en-US" sz="2400" b="1" dirty="0"/>
          </a:p>
          <a:p>
            <a:pPr algn="ctr" fontAlgn="auto">
              <a:spcBef>
                <a:spcPts val="0"/>
              </a:spcBef>
              <a:spcAft>
                <a:spcPts val="0"/>
              </a:spcAft>
              <a:defRPr/>
            </a:pPr>
            <a:r>
              <a:rPr lang="en-US" sz="2400" dirty="0"/>
              <a:t>The runtime does not depend upon the magnitude of the input</a:t>
            </a:r>
          </a:p>
        </p:txBody>
      </p:sp>
    </p:spTree>
    <p:extLst>
      <p:ext uri="{BB962C8B-B14F-4D97-AF65-F5344CB8AC3E}">
        <p14:creationId xmlns:p14="http://schemas.microsoft.com/office/powerpoint/2010/main" val="16437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Linear Time</a:t>
            </a:r>
            <a:br>
              <a:rPr lang="en-US" b="1" dirty="0" smtClean="0"/>
            </a:br>
            <a:r>
              <a:rPr lang="en-US" sz="6700" b="1" dirty="0" smtClean="0"/>
              <a:t>O(N)</a:t>
            </a:r>
            <a:endParaRPr lang="en-US" b="1" dirty="0" smtClean="0"/>
          </a:p>
        </p:txBody>
      </p:sp>
      <p:pic>
        <p:nvPicPr>
          <p:cNvPr id="31747"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094" b="1160"/>
          <a:stretch>
            <a:fillRect/>
          </a:stretch>
        </p:blipFill>
        <p:spPr bwMode="auto">
          <a:xfrm>
            <a:off x="6400800" y="1676400"/>
            <a:ext cx="2441575" cy="4448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srcRect/>
          <a:stretch>
            <a:fillRect/>
          </a:stretch>
        </p:blipFill>
        <p:spPr bwMode="auto">
          <a:xfrm>
            <a:off x="228600" y="1785938"/>
            <a:ext cx="591026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Line Callout 1 7"/>
          <p:cNvSpPr/>
          <p:nvPr/>
        </p:nvSpPr>
        <p:spPr>
          <a:xfrm>
            <a:off x="3352800" y="4452938"/>
            <a:ext cx="2747963" cy="2252662"/>
          </a:xfrm>
          <a:prstGeom prst="borderCallout1">
            <a:avLst>
              <a:gd name="adj1" fmla="val 28206"/>
              <a:gd name="adj2" fmla="val -33"/>
              <a:gd name="adj3" fmla="val -14947"/>
              <a:gd name="adj4" fmla="val -1746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O(N)</a:t>
            </a:r>
            <a:endParaRPr lang="en-US" sz="2400" b="1" dirty="0"/>
          </a:p>
          <a:p>
            <a:pPr algn="ctr" fontAlgn="auto">
              <a:spcBef>
                <a:spcPts val="0"/>
              </a:spcBef>
              <a:spcAft>
                <a:spcPts val="0"/>
              </a:spcAft>
              <a:defRPr/>
            </a:pPr>
            <a:r>
              <a:rPr lang="en-US" sz="2400" dirty="0"/>
              <a:t>The runtime </a:t>
            </a:r>
            <a:r>
              <a:rPr lang="en-US" sz="2400" dirty="0" smtClean="0"/>
              <a:t>is </a:t>
            </a:r>
            <a:r>
              <a:rPr lang="en-US" sz="1600" i="1" dirty="0" smtClean="0"/>
              <a:t>bounded above by an equation </a:t>
            </a:r>
            <a:r>
              <a:rPr lang="en-US" sz="2400" dirty="0" smtClean="0"/>
              <a:t>proportional </a:t>
            </a:r>
            <a:r>
              <a:rPr lang="en-US" sz="2400" dirty="0"/>
              <a:t>to the magnitude of the input</a:t>
            </a:r>
          </a:p>
        </p:txBody>
      </p:sp>
    </p:spTree>
    <p:extLst>
      <p:ext uri="{BB962C8B-B14F-4D97-AF65-F5344CB8AC3E}">
        <p14:creationId xmlns:p14="http://schemas.microsoft.com/office/powerpoint/2010/main" val="134755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Logarithmic Time</a:t>
            </a:r>
            <a:br>
              <a:rPr lang="en-US" b="1" dirty="0" smtClean="0"/>
            </a:br>
            <a:r>
              <a:rPr lang="en-US" sz="6700" b="1" dirty="0" smtClean="0"/>
              <a:t>O(log</a:t>
            </a:r>
            <a:r>
              <a:rPr lang="en-US" sz="6700" b="1" baseline="-25000" dirty="0" smtClean="0"/>
              <a:t>2</a:t>
            </a:r>
            <a:r>
              <a:rPr lang="en-US" sz="6700" b="1" dirty="0" smtClean="0"/>
              <a:t>N)</a:t>
            </a:r>
            <a:endParaRPr lang="en-US" b="1" dirty="0" smtClean="0"/>
          </a:p>
        </p:txBody>
      </p:sp>
      <p:pic>
        <p:nvPicPr>
          <p:cNvPr id="327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28800"/>
            <a:ext cx="50641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9700" y="1828800"/>
            <a:ext cx="3848100" cy="44481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Line Callout 1 8"/>
          <p:cNvSpPr/>
          <p:nvPr/>
        </p:nvSpPr>
        <p:spPr>
          <a:xfrm>
            <a:off x="169862" y="4191000"/>
            <a:ext cx="1963738" cy="685800"/>
          </a:xfrm>
          <a:prstGeom prst="borderCallout1">
            <a:avLst>
              <a:gd name="adj1" fmla="val -81873"/>
              <a:gd name="adj2" fmla="val 110157"/>
              <a:gd name="adj3" fmla="val -1441"/>
              <a:gd name="adj4" fmla="val 6435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O(log</a:t>
            </a:r>
            <a:r>
              <a:rPr lang="en-US" sz="3200" b="1" baseline="-25000" dirty="0"/>
              <a:t>2</a:t>
            </a:r>
            <a:r>
              <a:rPr lang="en-US" sz="3200" b="1" dirty="0"/>
              <a:t>N</a:t>
            </a:r>
            <a:r>
              <a:rPr lang="en-US" sz="3200" b="1" dirty="0" smtClean="0"/>
              <a:t>)</a:t>
            </a:r>
            <a:endParaRPr lang="en-US" sz="2400" b="1" dirty="0"/>
          </a:p>
        </p:txBody>
      </p:sp>
      <p:sp>
        <p:nvSpPr>
          <p:cNvPr id="10" name="Line Callout 1 9"/>
          <p:cNvSpPr/>
          <p:nvPr/>
        </p:nvSpPr>
        <p:spPr>
          <a:xfrm>
            <a:off x="7010400" y="4414838"/>
            <a:ext cx="2051050" cy="2286000"/>
          </a:xfrm>
          <a:prstGeom prst="borderCallout1">
            <a:avLst>
              <a:gd name="adj1" fmla="val -365"/>
              <a:gd name="adj2" fmla="val 70584"/>
              <a:gd name="adj3" fmla="val -402"/>
              <a:gd name="adj4" fmla="val 6045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dirty="0"/>
              <a:t>Why does cutting the magnitude of the input in half each time produce O(log</a:t>
            </a:r>
            <a:r>
              <a:rPr lang="en-US" baseline="-25000" dirty="0"/>
              <a:t>2</a:t>
            </a:r>
            <a:r>
              <a:rPr lang="en-US" dirty="0"/>
              <a:t>N) runtime</a:t>
            </a:r>
            <a:r>
              <a:rPr lang="en-US" dirty="0" smtClean="0"/>
              <a:t>?</a:t>
            </a:r>
            <a:endParaRPr lang="en-US" dirty="0"/>
          </a:p>
        </p:txBody>
      </p:sp>
      <p:sp>
        <p:nvSpPr>
          <p:cNvPr id="8" name="Line Callout 1 7"/>
          <p:cNvSpPr/>
          <p:nvPr/>
        </p:nvSpPr>
        <p:spPr>
          <a:xfrm>
            <a:off x="322262" y="5257800"/>
            <a:ext cx="3259138" cy="1371600"/>
          </a:xfrm>
          <a:prstGeom prst="borderCallout1">
            <a:avLst>
              <a:gd name="adj1" fmla="val -73614"/>
              <a:gd name="adj2" fmla="val 148559"/>
              <a:gd name="adj3" fmla="val -1441"/>
              <a:gd name="adj4" fmla="val 6435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The </a:t>
            </a:r>
            <a:r>
              <a:rPr lang="en-US" sz="2400" dirty="0"/>
              <a:t>magnitude of the input is cut in half with each recursive call</a:t>
            </a:r>
          </a:p>
        </p:txBody>
      </p:sp>
    </p:spTree>
    <p:extLst>
      <p:ext uri="{BB962C8B-B14F-4D97-AF65-F5344CB8AC3E}">
        <p14:creationId xmlns:p14="http://schemas.microsoft.com/office/powerpoint/2010/main" val="4262297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t>Perfectly Balanced Trees</a:t>
            </a:r>
          </a:p>
        </p:txBody>
      </p:sp>
      <p:pic>
        <p:nvPicPr>
          <p:cNvPr id="44035" name="Picture 2" descr="http://i49.tinypic.com/96mf6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76800"/>
            <a:ext cx="5715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333500"/>
            <a:ext cx="26955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695450"/>
            <a:ext cx="12382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263" y="2124075"/>
            <a:ext cx="5524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562225"/>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6"/>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588" y="4029075"/>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3"/>
          <p:cNvSpPr txBox="1">
            <a:spLocks noChangeArrowheads="1"/>
          </p:cNvSpPr>
          <p:nvPr/>
        </p:nvSpPr>
        <p:spPr bwMode="auto">
          <a:xfrm>
            <a:off x="304800"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0</a:t>
            </a:r>
          </a:p>
          <a:p>
            <a:pPr algn="ctr" eaLnBrk="1" hangingPunct="1"/>
            <a:r>
              <a:rPr lang="en-US">
                <a:latin typeface="Century" pitchFamily="18" charset="0"/>
              </a:rPr>
              <a:t>n = 1</a:t>
            </a:r>
          </a:p>
        </p:txBody>
      </p:sp>
      <p:sp>
        <p:nvSpPr>
          <p:cNvPr id="44042" name="TextBox 10"/>
          <p:cNvSpPr txBox="1">
            <a:spLocks noChangeArrowheads="1"/>
          </p:cNvSpPr>
          <p:nvPr/>
        </p:nvSpPr>
        <p:spPr bwMode="auto">
          <a:xfrm>
            <a:off x="1857375"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1</a:t>
            </a:r>
          </a:p>
          <a:p>
            <a:pPr algn="ctr" eaLnBrk="1" hangingPunct="1"/>
            <a:r>
              <a:rPr lang="en-US">
                <a:latin typeface="Century" pitchFamily="18" charset="0"/>
              </a:rPr>
              <a:t>n = 3</a:t>
            </a:r>
          </a:p>
        </p:txBody>
      </p:sp>
      <p:sp>
        <p:nvSpPr>
          <p:cNvPr id="44043" name="TextBox 11"/>
          <p:cNvSpPr txBox="1">
            <a:spLocks noChangeArrowheads="1"/>
          </p:cNvSpPr>
          <p:nvPr/>
        </p:nvSpPr>
        <p:spPr bwMode="auto">
          <a:xfrm>
            <a:off x="3933825"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2</a:t>
            </a:r>
          </a:p>
          <a:p>
            <a:pPr algn="ctr" eaLnBrk="1" hangingPunct="1"/>
            <a:r>
              <a:rPr lang="en-US">
                <a:latin typeface="Century" pitchFamily="18" charset="0"/>
              </a:rPr>
              <a:t>n = 7</a:t>
            </a:r>
          </a:p>
        </p:txBody>
      </p:sp>
      <p:sp>
        <p:nvSpPr>
          <p:cNvPr id="44044" name="TextBox 12"/>
          <p:cNvSpPr txBox="1">
            <a:spLocks noChangeArrowheads="1"/>
          </p:cNvSpPr>
          <p:nvPr/>
        </p:nvSpPr>
        <p:spPr bwMode="auto">
          <a:xfrm>
            <a:off x="6692900" y="2935288"/>
            <a:ext cx="1089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3</a:t>
            </a:r>
          </a:p>
          <a:p>
            <a:pPr algn="ctr" eaLnBrk="1" hangingPunct="1"/>
            <a:r>
              <a:rPr lang="en-US">
                <a:latin typeface="Century" pitchFamily="18" charset="0"/>
              </a:rPr>
              <a:t>n = 15</a:t>
            </a:r>
          </a:p>
        </p:txBody>
      </p:sp>
    </p:spTree>
    <p:extLst>
      <p:ext uri="{BB962C8B-B14F-4D97-AF65-F5344CB8AC3E}">
        <p14:creationId xmlns:p14="http://schemas.microsoft.com/office/powerpoint/2010/main" val="2537244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ChangeArrowheads="1"/>
          </p:cNvSpPr>
          <p:nvPr>
            <p:custDataLst>
              <p:tags r:id="rId2"/>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35"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3427" name="Picture 3"/>
          <p:cNvPicPr>
            <a:picLocks noChangeAspect="1" noChangeArrowheads="1"/>
          </p:cNvPicPr>
          <p:nvPr>
            <p:custDataLst>
              <p:tags r:id="rId4"/>
            </p:custDataLst>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47800" y="1676400"/>
            <a:ext cx="6770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
          <p:cNvPicPr>
            <a:picLocks noChangeAspect="1" noChangeArrowheads="1"/>
          </p:cNvPicPr>
          <p:nvPr>
            <p:custDataLst>
              <p:tags r:id="rId5"/>
            </p:custDataLst>
          </p:nvPr>
        </p:nvPicPr>
        <p:blipFill>
          <a:blip r:embed="rId2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9400" y="304800"/>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custDataLst>
              <p:tags r:id="rId6"/>
            </p:custDataLst>
          </p:nvPr>
        </p:nvSpPr>
        <p:spPr>
          <a:xfrm>
            <a:off x="228600" y="762000"/>
            <a:ext cx="8915400" cy="1143000"/>
          </a:xfrm>
        </p:spPr>
        <p:txBody>
          <a:bodyPr/>
          <a:lstStyle/>
          <a:p>
            <a:r>
              <a:rPr lang="en-US" smtClean="0">
                <a:solidFill>
                  <a:srgbClr val="00B050"/>
                </a:solidFill>
              </a:rPr>
              <a:t>// Take the log of both sides</a:t>
            </a:r>
          </a:p>
        </p:txBody>
      </p:sp>
      <p:sp>
        <p:nvSpPr>
          <p:cNvPr id="10" name="Title 1"/>
          <p:cNvSpPr txBox="1">
            <a:spLocks/>
          </p:cNvSpPr>
          <p:nvPr>
            <p:custDataLst>
              <p:tags r:id="rId7"/>
            </p:custDataLst>
          </p:nvPr>
        </p:nvSpPr>
        <p:spPr bwMode="auto">
          <a:xfrm>
            <a:off x="2743200" y="2590800"/>
            <a:ext cx="3505200" cy="1143000"/>
          </a:xfrm>
          <a:prstGeom prst="rect">
            <a:avLst/>
          </a:prstGeom>
          <a:noFill/>
          <a:ln w="9525">
            <a:noFill/>
            <a:miter lim="800000"/>
            <a:headEnd/>
            <a:tailEnd/>
          </a:ln>
        </p:spPr>
        <p:txBody>
          <a:bodyPr anchor="ctr"/>
          <a:lstStyle/>
          <a:p>
            <a:pPr algn="ctr" eaLnBrk="0" hangingPunct="0">
              <a:defRPr/>
            </a:pPr>
            <a:r>
              <a:rPr lang="en-US" sz="4400" b="1" dirty="0">
                <a:solidFill>
                  <a:srgbClr val="00B050"/>
                </a:solidFill>
                <a:latin typeface="+mj-lt"/>
                <a:ea typeface="+mj-ea"/>
                <a:cs typeface="+mj-cs"/>
              </a:rPr>
              <a:t>// Remember:</a:t>
            </a:r>
          </a:p>
        </p:txBody>
      </p:sp>
      <p:sp>
        <p:nvSpPr>
          <p:cNvPr id="95240" name="Rectangle 6"/>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41" name="Rectangle 8"/>
          <p:cNvSpPr>
            <a:spLocks noChangeArrowheads="1"/>
          </p:cNvSpPr>
          <p:nvPr>
            <p:custDataLst>
              <p:tags r:id="rId9"/>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42" name="Rectangle 14"/>
          <p:cNvSpPr>
            <a:spLocks noChangeArrowheads="1"/>
          </p:cNvSpPr>
          <p:nvPr>
            <p:custDataLst>
              <p:tags r:id="rId10"/>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43" name="Rectangle 16"/>
          <p:cNvSpPr>
            <a:spLocks noChangeArrowheads="1"/>
          </p:cNvSpPr>
          <p:nvPr>
            <p:custDataLst>
              <p:tags r:id="rId11"/>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103439" name="Picture 15"/>
          <p:cNvPicPr>
            <a:picLocks noChangeAspect="1" noChangeArrowheads="1"/>
          </p:cNvPicPr>
          <p:nvPr>
            <p:custDataLst>
              <p:tags r:id="rId12"/>
            </p:custDataLst>
          </p:nvPr>
        </p:nvPicPr>
        <p:blipFill>
          <a:blip r:embed="rId2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0400" y="5791200"/>
            <a:ext cx="26479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custDataLst>
              <p:tags r:id="rId13"/>
            </p:custDataLst>
          </p:nvPr>
        </p:nvSpPr>
        <p:spPr>
          <a:xfrm>
            <a:off x="3048000" y="5638800"/>
            <a:ext cx="3048000" cy="11430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46" name="Rectangle 18"/>
          <p:cNvSpPr>
            <a:spLocks noChangeArrowheads="1"/>
          </p:cNvSpPr>
          <p:nvPr>
            <p:custDataLst>
              <p:tags r:id="rId1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9" name="Rectangle 18"/>
          <p:cNvSpPr/>
          <p:nvPr>
            <p:custDataLst>
              <p:tags r:id="rId15"/>
            </p:custDataLst>
          </p:nvPr>
        </p:nvSpPr>
        <p:spPr>
          <a:xfrm>
            <a:off x="1828800" y="3505200"/>
            <a:ext cx="20574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custDataLst>
              <p:tags r:id="rId16"/>
            </p:custDataLst>
          </p:nvPr>
        </p:nvSpPr>
        <p:spPr>
          <a:xfrm>
            <a:off x="4191000" y="1676400"/>
            <a:ext cx="2667000" cy="7620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5250" name="Rectangle 20"/>
          <p:cNvSpPr>
            <a:spLocks noChangeArrowheads="1"/>
          </p:cNvSpPr>
          <p:nvPr>
            <p:custDataLst>
              <p:tags r:id="rId17"/>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51" name="Rectangle 22"/>
          <p:cNvSpPr>
            <a:spLocks noChangeArrowheads="1"/>
          </p:cNvSpPr>
          <p:nvPr>
            <p:custDataLst>
              <p:tags r:id="rId1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95252" name="Rectangle 24"/>
          <p:cNvSpPr>
            <a:spLocks noChangeArrowheads="1"/>
          </p:cNvSpPr>
          <p:nvPr>
            <p:custDataLst>
              <p:tags r:id="rId19"/>
            </p:custDataLst>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pic>
        <p:nvPicPr>
          <p:cNvPr id="23575" name="Picture 23"/>
          <p:cNvPicPr>
            <a:picLocks noChangeAspect="1" noChangeArrowheads="1"/>
          </p:cNvPicPr>
          <p:nvPr>
            <p:custDataLst>
              <p:tags r:id="rId20"/>
            </p:custDataLst>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495800"/>
            <a:ext cx="68214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54" name="Rectangle 25"/>
          <p:cNvSpPr>
            <a:spLocks noChangeArrowheads="1"/>
          </p:cNvSpPr>
          <p:nvPr>
            <p:custDataLst>
              <p:tags r:id="rId21"/>
            </p:custDataLst>
          </p:nvPr>
        </p:nvSpPr>
        <p:spPr bwMode="auto">
          <a:xfrm>
            <a:off x="0" y="800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mc:AlternateContent xmlns:mc="http://schemas.openxmlformats.org/markup-compatibility/2006" xmlns:a14="http://schemas.microsoft.com/office/drawing/2010/main">
        <mc:Choice Requires="a14">
          <p:sp>
            <p:nvSpPr>
              <p:cNvPr id="2" name="TextBox 1"/>
              <p:cNvSpPr txBox="1"/>
              <p:nvPr/>
            </p:nvSpPr>
            <p:spPr>
              <a:xfrm>
                <a:off x="1898181" y="3532257"/>
                <a:ext cx="5184240"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4000" b="0" i="1" smtClean="0">
                              <a:latin typeface="Cambria Math" panose="02040503050406030204" pitchFamily="18" charset="0"/>
                            </a:rPr>
                          </m:ctrlPr>
                        </m:sSubPr>
                        <m:e>
                          <m:r>
                            <a:rPr lang="en-US" sz="4000" b="0" i="1" smtClean="0">
                              <a:latin typeface="Cambria Math"/>
                            </a:rPr>
                            <m:t>𝑙𝑜𝑔</m:t>
                          </m:r>
                        </m:e>
                        <m:sub>
                          <m:r>
                            <a:rPr lang="en-US" sz="4000" b="0" i="1" smtClean="0">
                              <a:latin typeface="Cambria Math"/>
                            </a:rPr>
                            <m:t>𝑏</m:t>
                          </m:r>
                        </m:sub>
                      </m:sSub>
                      <m:sSup>
                        <m:sSupPr>
                          <m:ctrlPr>
                            <a:rPr lang="en-US" sz="4000" b="0" i="1" smtClean="0">
                              <a:latin typeface="Cambria Math" panose="02040503050406030204" pitchFamily="18" charset="0"/>
                            </a:rPr>
                          </m:ctrlPr>
                        </m:sSupPr>
                        <m:e>
                          <m:r>
                            <a:rPr lang="en-US" sz="4000" b="0" i="1" smtClean="0">
                              <a:latin typeface="Cambria Math"/>
                            </a:rPr>
                            <m:t>𝑚</m:t>
                          </m:r>
                        </m:e>
                        <m:sup>
                          <m:r>
                            <a:rPr lang="en-US" sz="4000" b="0" i="1" smtClean="0">
                              <a:latin typeface="Cambria Math"/>
                            </a:rPr>
                            <m:t>𝑥</m:t>
                          </m:r>
                        </m:sup>
                      </m:sSup>
                      <m:r>
                        <a:rPr lang="en-US" sz="4000" b="0" i="1" smtClean="0">
                          <a:latin typeface="Cambria Math"/>
                        </a:rPr>
                        <m:t>  </m:t>
                      </m:r>
                      <m:r>
                        <a:rPr lang="en-US" sz="4000" i="1" smtClean="0">
                          <a:latin typeface="Cambria Math"/>
                        </a:rPr>
                        <m:t>=</m:t>
                      </m:r>
                      <m:sSub>
                        <m:sSubPr>
                          <m:ctrlPr>
                            <a:rPr lang="en-US" sz="4000" i="1">
                              <a:latin typeface="Cambria Math" panose="02040503050406030204" pitchFamily="18" charset="0"/>
                            </a:rPr>
                          </m:ctrlPr>
                        </m:sSubPr>
                        <m:e>
                          <m:r>
                            <a:rPr lang="en-US" sz="4000" b="0" i="1" smtClean="0">
                              <a:latin typeface="Cambria Math"/>
                            </a:rPr>
                            <m:t>𝑥</m:t>
                          </m:r>
                          <m:r>
                            <a:rPr lang="en-US" sz="4000" b="0" i="1" smtClean="0">
                              <a:latin typeface="Cambria Math"/>
                            </a:rPr>
                            <m:t>∗ </m:t>
                          </m:r>
                          <m:r>
                            <a:rPr lang="en-US" sz="4000" i="1">
                              <a:latin typeface="Cambria Math"/>
                            </a:rPr>
                            <m:t>𝑙𝑜𝑔</m:t>
                          </m:r>
                        </m:e>
                        <m:sub>
                          <m:r>
                            <a:rPr lang="en-US" sz="4000" i="1">
                              <a:latin typeface="Cambria Math"/>
                            </a:rPr>
                            <m:t>𝑏</m:t>
                          </m:r>
                        </m:sub>
                      </m:sSub>
                      <m:r>
                        <a:rPr lang="en-US" sz="4000" b="0" i="1" smtClean="0">
                          <a:latin typeface="Cambria Math"/>
                        </a:rPr>
                        <m:t>𝑚</m:t>
                      </m:r>
                    </m:oMath>
                  </m:oMathPara>
                </a14:m>
                <a:endParaRPr lang="en-US"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1898181" y="3532257"/>
                <a:ext cx="5184240" cy="707886"/>
              </a:xfrm>
              <a:prstGeom prst="rect">
                <a:avLst/>
              </a:prstGeom>
              <a:blipFill rotWithShape="0">
                <a:blip r:embed="rId27"/>
                <a:stretch>
                  <a:fillRect/>
                </a:stretch>
              </a:blipFill>
            </p:spPr>
            <p:txBody>
              <a:bodyPr/>
              <a:lstStyle/>
              <a:p>
                <a:r>
                  <a:rPr lang="en-US">
                    <a:noFill/>
                  </a:rPr>
                  <a:t> </a:t>
                </a:r>
              </a:p>
            </p:txBody>
          </p:sp>
        </mc:Fallback>
      </mc:AlternateContent>
      <p:sp>
        <p:nvSpPr>
          <p:cNvPr id="24" name="Line Callout 1 23"/>
          <p:cNvSpPr/>
          <p:nvPr/>
        </p:nvSpPr>
        <p:spPr>
          <a:xfrm>
            <a:off x="6526213" y="2722667"/>
            <a:ext cx="2438400" cy="958780"/>
          </a:xfrm>
          <a:prstGeom prst="borderCallout1">
            <a:avLst>
              <a:gd name="adj1" fmla="val -38976"/>
              <a:gd name="adj2" fmla="val 46923"/>
              <a:gd name="adj3" fmla="val 1007"/>
              <a:gd name="adj4" fmla="val 3812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smtClean="0"/>
              <a:t>Ignore the minus 1</a:t>
            </a:r>
            <a:endParaRPr lang="en-US" sz="2400" b="1" dirty="0"/>
          </a:p>
        </p:txBody>
      </p:sp>
    </p:spTree>
    <p:custDataLst>
      <p:tags r:id="rId1"/>
    </p:custDataLst>
    <p:extLst>
      <p:ext uri="{BB962C8B-B14F-4D97-AF65-F5344CB8AC3E}">
        <p14:creationId xmlns:p14="http://schemas.microsoft.com/office/powerpoint/2010/main" val="386980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34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57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3439"/>
                                        </p:tgtEl>
                                        <p:attrNameLst>
                                          <p:attrName>style.visibility</p:attrName>
                                        </p:attrNameLst>
                                      </p:cBhvr>
                                      <p:to>
                                        <p:strVal val="visible"/>
                                      </p:to>
                                    </p:set>
                                  </p:childTnLst>
                                </p:cTn>
                              </p:par>
                            </p:childTnLst>
                          </p:cTn>
                        </p:par>
                        <p:par>
                          <p:cTn id="35" fill="hold" nodeType="afterGroup">
                            <p:stCondLst>
                              <p:cond delay="500"/>
                            </p:stCondLst>
                            <p:childTnLst>
                              <p:par>
                                <p:cTn id="36" presetID="1" presetClass="entr" presetSubtype="0" fill="hold" grpId="0" nodeType="afterEffect">
                                  <p:stCondLst>
                                    <p:cond delay="0"/>
                                  </p:stCondLst>
                                  <p:childTnLst>
                                    <p:set>
                                      <p:cBhvr>
                                        <p:cTn id="37"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0" grpId="0" autoUpdateAnimBg="0"/>
      <p:bldP spid="23" grpId="0" animBg="1" autoUpdateAnimBg="0"/>
      <p:bldP spid="19" grpId="0" animBg="1" autoUpdateAnimBg="0"/>
      <p:bldP spid="20" grpId="0" animBg="1" autoUpdateAnimBg="0"/>
      <p:bldP spid="2"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22538"/>
            <a:ext cx="5756275" cy="3481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249362"/>
          </a:xfrm>
        </p:spPr>
        <p:txBody>
          <a:bodyPr rtlCol="0">
            <a:normAutofit fontScale="90000"/>
          </a:bodyPr>
          <a:lstStyle/>
          <a:p>
            <a:pPr eaLnBrk="1" fontAlgn="auto" hangingPunct="1">
              <a:spcAft>
                <a:spcPts val="0"/>
              </a:spcAft>
              <a:defRPr/>
            </a:pPr>
            <a:r>
              <a:rPr lang="en-US" b="1" dirty="0" smtClean="0"/>
              <a:t>Big-O: Exponential Time</a:t>
            </a:r>
            <a:br>
              <a:rPr lang="en-US" b="1" dirty="0" smtClean="0"/>
            </a:br>
            <a:r>
              <a:rPr lang="en-US" sz="6700" b="1" dirty="0" smtClean="0"/>
              <a:t>O(2</a:t>
            </a:r>
            <a:r>
              <a:rPr lang="en-US" sz="6700" b="1" baseline="30000" dirty="0" smtClean="0"/>
              <a:t>N</a:t>
            </a:r>
            <a:r>
              <a:rPr lang="en-US" sz="6700" b="1" dirty="0" smtClean="0"/>
              <a:t>)</a:t>
            </a:r>
            <a:endParaRPr lang="en-US" b="1" dirty="0" smtClean="0"/>
          </a:p>
        </p:txBody>
      </p:sp>
      <p:sp>
        <p:nvSpPr>
          <p:cNvPr id="9" name="Line Callout 1 8"/>
          <p:cNvSpPr/>
          <p:nvPr/>
        </p:nvSpPr>
        <p:spPr>
          <a:xfrm>
            <a:off x="6172200" y="1615534"/>
            <a:ext cx="1231900" cy="674688"/>
          </a:xfrm>
          <a:prstGeom prst="borderCallout1">
            <a:avLst>
              <a:gd name="adj1" fmla="val 106730"/>
              <a:gd name="adj2" fmla="val -31202"/>
              <a:gd name="adj3" fmla="val 64588"/>
              <a:gd name="adj4" fmla="val -41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a:t>O(2</a:t>
            </a:r>
            <a:r>
              <a:rPr lang="en-US" sz="3200" b="1" baseline="30000" dirty="0"/>
              <a:t>N</a:t>
            </a:r>
            <a:r>
              <a:rPr lang="en-US" sz="3200" b="1" dirty="0" smtClean="0"/>
              <a:t>)</a:t>
            </a:r>
            <a:endParaRPr lang="en-US" sz="24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600" y="4264025"/>
            <a:ext cx="1752600" cy="2505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025775"/>
            <a:ext cx="1905000" cy="37433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302500" y="3659188"/>
            <a:ext cx="1752600" cy="1590675"/>
          </a:xfrm>
          <a:prstGeom prst="rect">
            <a:avLst/>
          </a:prstGeom>
          <a:solidFill>
            <a:srgbClr val="0099FF">
              <a:alpha val="10980"/>
            </a:srgbClr>
          </a:solidFill>
          <a:ln w="381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2" name="Rectangle 11"/>
          <p:cNvSpPr/>
          <p:nvPr/>
        </p:nvSpPr>
        <p:spPr>
          <a:xfrm>
            <a:off x="7302500" y="5540375"/>
            <a:ext cx="1752600" cy="304800"/>
          </a:xfrm>
          <a:prstGeom prst="rect">
            <a:avLst/>
          </a:prstGeom>
          <a:solidFill>
            <a:srgbClr val="0099FF">
              <a:alpha val="10980"/>
            </a:srgbClr>
          </a:solidFill>
          <a:ln w="38100">
            <a:solidFill>
              <a:srgbClr val="FF0000"/>
            </a:solidFill>
            <a:prstDash val="sysDot"/>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1" name="Line Callout 1 10"/>
          <p:cNvSpPr/>
          <p:nvPr/>
        </p:nvSpPr>
        <p:spPr>
          <a:xfrm>
            <a:off x="838200" y="991681"/>
            <a:ext cx="2061446" cy="1446719"/>
          </a:xfrm>
          <a:prstGeom prst="borderCallout1">
            <a:avLst>
              <a:gd name="adj1" fmla="val 110086"/>
              <a:gd name="adj2" fmla="val -11575"/>
              <a:gd name="adj3" fmla="val 64588"/>
              <a:gd name="adj4" fmla="val -41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You make two </a:t>
            </a:r>
            <a:r>
              <a:rPr lang="en-US" sz="2400" i="1" dirty="0" smtClean="0"/>
              <a:t>slightly</a:t>
            </a:r>
            <a:r>
              <a:rPr lang="en-US" sz="2400" dirty="0" smtClean="0"/>
              <a:t> smaller recursive calls each time</a:t>
            </a:r>
            <a:endParaRPr lang="en-US" sz="2400" dirty="0"/>
          </a:p>
        </p:txBody>
      </p:sp>
    </p:spTree>
    <p:extLst>
      <p:ext uri="{BB962C8B-B14F-4D97-AF65-F5344CB8AC3E}">
        <p14:creationId xmlns:p14="http://schemas.microsoft.com/office/powerpoint/2010/main" val="33542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t>Perfectly Balanced Trees</a:t>
            </a:r>
          </a:p>
        </p:txBody>
      </p:sp>
      <p:pic>
        <p:nvPicPr>
          <p:cNvPr id="44035" name="Picture 2" descr="http://i49.tinypic.com/96mf6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76800"/>
            <a:ext cx="5715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625" y="1333500"/>
            <a:ext cx="26955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695450"/>
            <a:ext cx="12382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0263" y="2124075"/>
            <a:ext cx="55245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562225"/>
            <a:ext cx="152400" cy="21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6"/>
          <p:cNvPicPr>
            <a:picLocks noChangeAspect="1" noChangeArrowheads="1"/>
          </p:cNvPicPr>
          <p:nvPr>
            <p:custDataLst>
              <p:tags r:id="rId1"/>
            </p:custDataLst>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4588" y="4029075"/>
            <a:ext cx="370522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TextBox 3"/>
          <p:cNvSpPr txBox="1">
            <a:spLocks noChangeArrowheads="1"/>
          </p:cNvSpPr>
          <p:nvPr/>
        </p:nvSpPr>
        <p:spPr bwMode="auto">
          <a:xfrm>
            <a:off x="304800"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0</a:t>
            </a:r>
          </a:p>
          <a:p>
            <a:pPr algn="ctr" eaLnBrk="1" hangingPunct="1"/>
            <a:r>
              <a:rPr lang="en-US">
                <a:latin typeface="Century" pitchFamily="18" charset="0"/>
              </a:rPr>
              <a:t>n = 1</a:t>
            </a:r>
          </a:p>
        </p:txBody>
      </p:sp>
      <p:sp>
        <p:nvSpPr>
          <p:cNvPr id="44042" name="TextBox 10"/>
          <p:cNvSpPr txBox="1">
            <a:spLocks noChangeArrowheads="1"/>
          </p:cNvSpPr>
          <p:nvPr/>
        </p:nvSpPr>
        <p:spPr bwMode="auto">
          <a:xfrm>
            <a:off x="1857375"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1</a:t>
            </a:r>
          </a:p>
          <a:p>
            <a:pPr algn="ctr" eaLnBrk="1" hangingPunct="1"/>
            <a:r>
              <a:rPr lang="en-US">
                <a:latin typeface="Century" pitchFamily="18" charset="0"/>
              </a:rPr>
              <a:t>n = 3</a:t>
            </a:r>
          </a:p>
        </p:txBody>
      </p:sp>
      <p:sp>
        <p:nvSpPr>
          <p:cNvPr id="44043" name="TextBox 11"/>
          <p:cNvSpPr txBox="1">
            <a:spLocks noChangeArrowheads="1"/>
          </p:cNvSpPr>
          <p:nvPr/>
        </p:nvSpPr>
        <p:spPr bwMode="auto">
          <a:xfrm>
            <a:off x="3933825" y="2935288"/>
            <a:ext cx="83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2</a:t>
            </a:r>
          </a:p>
          <a:p>
            <a:pPr algn="ctr" eaLnBrk="1" hangingPunct="1"/>
            <a:r>
              <a:rPr lang="en-US">
                <a:latin typeface="Century" pitchFamily="18" charset="0"/>
              </a:rPr>
              <a:t>n = 7</a:t>
            </a:r>
          </a:p>
        </p:txBody>
      </p:sp>
      <p:sp>
        <p:nvSpPr>
          <p:cNvPr id="44044" name="TextBox 12"/>
          <p:cNvSpPr txBox="1">
            <a:spLocks noChangeArrowheads="1"/>
          </p:cNvSpPr>
          <p:nvPr/>
        </p:nvSpPr>
        <p:spPr bwMode="auto">
          <a:xfrm>
            <a:off x="6692900" y="2935288"/>
            <a:ext cx="1089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atin typeface="Century" pitchFamily="18" charset="0"/>
              </a:rPr>
              <a:t>h = 3</a:t>
            </a:r>
          </a:p>
          <a:p>
            <a:pPr algn="ctr" eaLnBrk="1" hangingPunct="1"/>
            <a:r>
              <a:rPr lang="en-US">
                <a:latin typeface="Century" pitchFamily="18" charset="0"/>
              </a:rPr>
              <a:t>n = 15</a:t>
            </a:r>
          </a:p>
        </p:txBody>
      </p:sp>
    </p:spTree>
    <p:extLst>
      <p:ext uri="{BB962C8B-B14F-4D97-AF65-F5344CB8AC3E}">
        <p14:creationId xmlns:p14="http://schemas.microsoft.com/office/powerpoint/2010/main" val="3374957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Loop Counting </a:t>
            </a:r>
            <a:br>
              <a:rPr lang="en-US" sz="13800" b="1" dirty="0" smtClean="0"/>
            </a:br>
            <a:r>
              <a:rPr lang="en-US" sz="6600" b="1" dirty="0" smtClean="0"/>
              <a:t>(calculate runtime by counting each step)</a:t>
            </a:r>
            <a:endParaRPr lang="en-US" sz="11500" b="1" dirty="0" smtClean="0"/>
          </a:p>
        </p:txBody>
      </p:sp>
    </p:spTree>
    <p:extLst>
      <p:ext uri="{BB962C8B-B14F-4D97-AF65-F5344CB8AC3E}">
        <p14:creationId xmlns:p14="http://schemas.microsoft.com/office/powerpoint/2010/main" val="200615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Example 1: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p>
          <a:p>
            <a:pPr marL="0" indent="0">
              <a:buNone/>
            </a:pPr>
            <a:endParaRPr lang="en-US" sz="1050" b="1" dirty="0" smtClean="0">
              <a:latin typeface="Courier New" pitchFamily="49" charset="0"/>
            </a:endParaRP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667000" y="3678866"/>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352800" y="4159101"/>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733800" y="4977447"/>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endParaRPr lang="en-US" sz="28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p>
        </p:txBody>
      </p:sp>
      <p:sp>
        <p:nvSpPr>
          <p:cNvPr id="8" name="Rectangle 7"/>
          <p:cNvSpPr/>
          <p:nvPr>
            <p:custDataLst>
              <p:tags r:id="rId1"/>
            </p:custDataLst>
          </p:nvPr>
        </p:nvSpPr>
        <p:spPr>
          <a:xfrm>
            <a:off x="4305300" y="1828800"/>
            <a:ext cx="15621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custDataLst>
              <p:tags r:id="rId2"/>
            </p:custDataLst>
          </p:nvPr>
        </p:nvSpPr>
        <p:spPr>
          <a:xfrm>
            <a:off x="1524000" y="2590800"/>
            <a:ext cx="6553200"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custDataLst>
              <p:tags r:id="rId3"/>
            </p:custDataLst>
          </p:nvPr>
        </p:nvSpPr>
        <p:spPr>
          <a:xfrm>
            <a:off x="6258147" y="1828800"/>
            <a:ext cx="1209453" cy="609600"/>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Line Callout 1 11"/>
          <p:cNvSpPr/>
          <p:nvPr/>
        </p:nvSpPr>
        <p:spPr>
          <a:xfrm>
            <a:off x="5248275" y="5638800"/>
            <a:ext cx="2219325" cy="1016654"/>
          </a:xfrm>
          <a:prstGeom prst="borderCallout1">
            <a:avLst>
              <a:gd name="adj1" fmla="val 57679"/>
              <a:gd name="adj2" fmla="val -1949"/>
              <a:gd name="adj3" fmla="val 87459"/>
              <a:gd name="adj4" fmla="val -8843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t>Technically 3 operations!</a:t>
            </a:r>
            <a:endParaRPr lang="en-US" sz="2400" dirty="0"/>
          </a:p>
        </p:txBody>
      </p:sp>
    </p:spTree>
    <p:extLst>
      <p:ext uri="{BB962C8B-B14F-4D97-AF65-F5344CB8AC3E}">
        <p14:creationId xmlns:p14="http://schemas.microsoft.com/office/powerpoint/2010/main" val="324852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499"/>
                                          </p:stCondLst>
                                        </p:cTn>
                                        <p:tgtEl>
                                          <p:spTgt spid="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499"/>
                                          </p:stCondLst>
                                        </p:cTn>
                                        <p:tgtEl>
                                          <p:spTgt spid="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autoUpdateAnimBg="0"/>
      <p:bldP spid="9" grpId="0" animBg="1" autoUpdateAnimBg="0"/>
      <p:bldP spid="11" grpId="0" animBg="1" autoUpdateAnimBg="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2: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=1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&lt; 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409045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457200" y="609600"/>
            <a:ext cx="8229600" cy="4525963"/>
          </a:xfrm>
        </p:spPr>
        <p:txBody>
          <a:bodyPr/>
          <a:lstStyle/>
          <a:p>
            <a:r>
              <a:rPr lang="en-US" dirty="0" smtClean="0"/>
              <a:t>How comfortable are you feeling with Java?</a:t>
            </a:r>
          </a:p>
          <a:p>
            <a:pPr marL="514350" indent="-514350">
              <a:buFont typeface="+mj-lt"/>
              <a:buAutoNum type="alphaLcParenR"/>
            </a:pPr>
            <a:r>
              <a:rPr lang="en-US" dirty="0" smtClean="0"/>
              <a:t>Terrible</a:t>
            </a:r>
          </a:p>
          <a:p>
            <a:pPr marL="514350" indent="-514350">
              <a:buFont typeface="+mj-lt"/>
              <a:buAutoNum type="alphaLcParenR"/>
            </a:pPr>
            <a:r>
              <a:rPr lang="en-US" dirty="0" smtClean="0"/>
              <a:t>I know some of the vocab (e.g. class, instance variables)</a:t>
            </a:r>
          </a:p>
          <a:p>
            <a:pPr marL="514350" indent="-514350">
              <a:buFont typeface="+mj-lt"/>
              <a:buAutoNum type="alphaLcParenR"/>
            </a:pPr>
            <a:r>
              <a:rPr lang="en-US" dirty="0" smtClean="0"/>
              <a:t>I know some vocab and can do some things</a:t>
            </a:r>
          </a:p>
          <a:p>
            <a:pPr marL="514350" indent="-514350">
              <a:buFont typeface="+mj-lt"/>
              <a:buAutoNum type="alphaLcParenR"/>
            </a:pPr>
            <a:r>
              <a:rPr lang="en-US" dirty="0" smtClean="0"/>
              <a:t>I feel pretty </a:t>
            </a:r>
            <a:r>
              <a:rPr lang="en-US" dirty="0" smtClean="0"/>
              <a:t>comfortable</a:t>
            </a:r>
          </a:p>
          <a:p>
            <a:pPr marL="514350" indent="-514350">
              <a:buFont typeface="+mj-lt"/>
              <a:buAutoNum type="alphaLcParenR"/>
            </a:pPr>
            <a:r>
              <a:rPr lang="en-US" dirty="0" smtClean="0"/>
              <a:t>I already knew java</a:t>
            </a:r>
            <a:endParaRPr lang="en-US" dirty="0" smtClean="0"/>
          </a:p>
          <a:p>
            <a:pPr marL="514350" indent="-514350">
              <a:buFont typeface="+mj-lt"/>
              <a:buAutoNum type="alphaLcParenR"/>
            </a:pPr>
            <a:endParaRPr lang="en-US" dirty="0"/>
          </a:p>
        </p:txBody>
      </p:sp>
    </p:spTree>
    <p:extLst>
      <p:ext uri="{BB962C8B-B14F-4D97-AF65-F5344CB8AC3E}">
        <p14:creationId xmlns:p14="http://schemas.microsoft.com/office/powerpoint/2010/main" val="2593643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3: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533400" y="1828800"/>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=N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 &gt; 0 </a:t>
            </a:r>
            <a:r>
              <a:rPr lang="en-US" b="1" dirty="0">
                <a:latin typeface="Courier New" pitchFamily="49" charset="0"/>
              </a:rPr>
              <a:t>; </a:t>
            </a:r>
            <a:r>
              <a:rPr lang="en-US" b="1" dirty="0" err="1" smtClean="0">
                <a:latin typeface="Courier New" pitchFamily="49" charset="0"/>
              </a:rPr>
              <a:t>i</a:t>
            </a:r>
            <a:r>
              <a:rPr lang="en-US" b="1" dirty="0" smtClean="0">
                <a:latin typeface="Courier New" pitchFamily="49" charset="0"/>
              </a:rPr>
              <a:t>=</a:t>
            </a:r>
            <a:r>
              <a:rPr lang="en-US" b="1" dirty="0" err="1" smtClean="0">
                <a:latin typeface="Courier New" pitchFamily="49" charset="0"/>
              </a:rPr>
              <a:t>i</a:t>
            </a:r>
            <a:r>
              <a:rPr lang="en-US" b="1" dirty="0">
                <a:latin typeface="Courier New" pitchFamily="49" charset="0"/>
              </a:rPr>
              <a:t>/</a:t>
            </a:r>
            <a:r>
              <a:rPr lang="en-US" b="1" dirty="0" smtClean="0">
                <a:latin typeface="Courier New" pitchFamily="49" charset="0"/>
              </a:rPr>
              <a:t>2){</a:t>
            </a:r>
          </a:p>
          <a:p>
            <a:pPr marL="0" indent="0">
              <a:buNone/>
            </a:pPr>
            <a:r>
              <a:rPr lang="en-US" b="1" dirty="0" smtClean="0">
                <a:latin typeface="Courier New" pitchFamily="49" charset="0"/>
              </a:rPr>
              <a:t>	// constant-time operation</a:t>
            </a:r>
            <a:endParaRPr lang="en-US" b="1" dirty="0">
              <a:latin typeface="Courier New" pitchFamily="49" charset="0"/>
            </a:endParaRPr>
          </a:p>
          <a:p>
            <a:pPr marL="0" indent="0">
              <a:buNone/>
            </a:pPr>
            <a:r>
              <a:rPr lang="en-US" b="1" dirty="0" smtClean="0">
                <a:latin typeface="Courier New" pitchFamily="49" charset="0"/>
              </a:rPr>
              <a:t>} </a:t>
            </a:r>
          </a:p>
          <a:p>
            <a:pPr marL="0" indent="0">
              <a:buNone/>
            </a:pPr>
            <a:r>
              <a:rPr lang="en-US" sz="2000"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=4</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2514600" y="3482165"/>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1</a:t>
            </a:r>
          </a:p>
          <a:p>
            <a:pPr marL="169863" indent="-169863">
              <a:buFont typeface="Wingdings" pitchFamily="2" charset="2"/>
              <a:buChar char="Ø"/>
            </a:pPr>
            <a:r>
              <a:rPr lang="en-US" sz="2400" dirty="0" smtClean="0">
                <a:latin typeface="Courier New" pitchFamily="49" charset="0"/>
                <a:cs typeface="Courier New" pitchFamily="49" charset="0"/>
              </a:rPr>
              <a:t>1</a:t>
            </a:r>
          </a:p>
        </p:txBody>
      </p:sp>
      <p:sp>
        <p:nvSpPr>
          <p:cNvPr id="5" name="Right Brace 4"/>
          <p:cNvSpPr/>
          <p:nvPr/>
        </p:nvSpPr>
        <p:spPr>
          <a:xfrm>
            <a:off x="3200400" y="39624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581400" y="4780746"/>
            <a:ext cx="1524000" cy="1384995"/>
          </a:xfrm>
          <a:prstGeom prst="rect">
            <a:avLst/>
          </a:prstGeom>
          <a:noFill/>
        </p:spPr>
        <p:txBody>
          <a:bodyPr wrap="square" rtlCol="0">
            <a:spAutoFit/>
          </a:bodyPr>
          <a:lstStyle/>
          <a:p>
            <a:pPr algn="ctr"/>
            <a:r>
              <a:rPr lang="en-US" sz="2800" dirty="0" smtClean="0"/>
              <a:t>Total </a:t>
            </a:r>
          </a:p>
          <a:p>
            <a:pPr algn="ctr"/>
            <a:r>
              <a:rPr lang="en-US" sz="2800" dirty="0" smtClean="0"/>
              <a:t>of log</a:t>
            </a:r>
            <a:r>
              <a:rPr lang="en-US" sz="2800" baseline="-25000" dirty="0" smtClean="0"/>
              <a:t>2</a:t>
            </a:r>
            <a:r>
              <a:rPr lang="en-US" sz="2800" dirty="0" smtClean="0"/>
              <a:t>(N)</a:t>
            </a:r>
            <a:endParaRPr lang="en-US" sz="2800" dirty="0"/>
          </a:p>
        </p:txBody>
      </p:sp>
      <p:sp>
        <p:nvSpPr>
          <p:cNvPr id="7" name="TextBox 6"/>
          <p:cNvSpPr txBox="1"/>
          <p:nvPr/>
        </p:nvSpPr>
        <p:spPr>
          <a:xfrm>
            <a:off x="5181600" y="4133671"/>
            <a:ext cx="3962400" cy="1200329"/>
          </a:xfrm>
          <a:prstGeom prst="rect">
            <a:avLst/>
          </a:prstGeom>
          <a:noFill/>
        </p:spPr>
        <p:txBody>
          <a:bodyPr wrap="square" rtlCol="0">
            <a:spAutoFit/>
          </a:bodyPr>
          <a:lstStyle/>
          <a:p>
            <a:pPr algn="ctr"/>
            <a:r>
              <a:rPr lang="en-US" sz="7200" dirty="0" smtClean="0"/>
              <a:t>O(log</a:t>
            </a:r>
            <a:r>
              <a:rPr lang="en-US" sz="7200" baseline="-25000" dirty="0" smtClean="0"/>
              <a:t>2</a:t>
            </a:r>
            <a:r>
              <a:rPr lang="en-US" sz="7200" dirty="0" smtClean="0"/>
              <a:t>(N))</a:t>
            </a:r>
          </a:p>
        </p:txBody>
      </p:sp>
    </p:spTree>
    <p:extLst>
      <p:ext uri="{BB962C8B-B14F-4D97-AF65-F5344CB8AC3E}">
        <p14:creationId xmlns:p14="http://schemas.microsoft.com/office/powerpoint/2010/main" val="222786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a:t>
            </a:r>
            <a:r>
              <a:rPr lang="en-US" b="1" dirty="0" smtClean="0"/>
              <a:t>4: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N ;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990600" cy="954107"/>
          </a:xfrm>
          <a:prstGeom prst="rect">
            <a:avLst/>
          </a:prstGeom>
          <a:noFill/>
        </p:spPr>
        <p:txBody>
          <a:bodyPr wrap="square" rtlCol="0">
            <a:spAutoFit/>
          </a:bodyPr>
          <a:lstStyle/>
          <a:p>
            <a:pPr algn="ctr"/>
            <a:r>
              <a:rPr lang="en-US" sz="2800" dirty="0" smtClean="0"/>
              <a:t>Total </a:t>
            </a:r>
          </a:p>
          <a:p>
            <a:pPr algn="ctr"/>
            <a:r>
              <a:rPr lang="en-US" sz="2800" dirty="0" smtClean="0"/>
              <a:t>of N</a:t>
            </a:r>
            <a:r>
              <a:rPr lang="en-US" sz="2800" baseline="30000" dirty="0" smtClean="0"/>
              <a:t>2</a:t>
            </a:r>
            <a:endParaRPr lang="en-US" sz="2800" baseline="30000" dirty="0"/>
          </a:p>
        </p:txBody>
      </p:sp>
      <p:sp>
        <p:nvSpPr>
          <p:cNvPr id="7" name="TextBox 6"/>
          <p:cNvSpPr txBox="1"/>
          <p:nvPr/>
        </p:nvSpPr>
        <p:spPr>
          <a:xfrm>
            <a:off x="5638800" y="4114800"/>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21517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5</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smtClean="0">
                <a:latin typeface="Courier New" pitchFamily="49" charset="0"/>
              </a:rPr>
              <a:t>M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smtClean="0">
                <a:latin typeface="Courier New" pitchFamily="49" charset="0"/>
                <a:cs typeface="Courier New" pitchFamily="49" charset="0"/>
              </a:rPr>
              <a:t>M</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M</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95600" y="4933146"/>
            <a:ext cx="1600200" cy="954107"/>
          </a:xfrm>
          <a:prstGeom prst="rect">
            <a:avLst/>
          </a:prstGeom>
          <a:noFill/>
        </p:spPr>
        <p:txBody>
          <a:bodyPr wrap="square" rtlCol="0">
            <a:spAutoFit/>
          </a:bodyPr>
          <a:lstStyle/>
          <a:p>
            <a:pPr algn="ctr"/>
            <a:r>
              <a:rPr lang="en-US" sz="2800" dirty="0" smtClean="0"/>
              <a:t>Total of N*M</a:t>
            </a:r>
            <a:endParaRPr lang="en-US" sz="2800" baseline="30000" dirty="0"/>
          </a:p>
        </p:txBody>
      </p:sp>
      <p:sp>
        <p:nvSpPr>
          <p:cNvPr id="7" name="TextBox 6"/>
          <p:cNvSpPr txBox="1"/>
          <p:nvPr/>
        </p:nvSpPr>
        <p:spPr>
          <a:xfrm>
            <a:off x="5181600" y="4114800"/>
            <a:ext cx="3352800" cy="1200329"/>
          </a:xfrm>
          <a:prstGeom prst="rect">
            <a:avLst/>
          </a:prstGeom>
          <a:noFill/>
        </p:spPr>
        <p:txBody>
          <a:bodyPr wrap="square" rtlCol="0">
            <a:spAutoFit/>
          </a:bodyPr>
          <a:lstStyle/>
          <a:p>
            <a:pPr algn="ctr"/>
            <a:r>
              <a:rPr lang="en-US" sz="7200" dirty="0" smtClean="0"/>
              <a:t>O(N*M)</a:t>
            </a:r>
          </a:p>
        </p:txBody>
      </p:sp>
      <p:sp>
        <p:nvSpPr>
          <p:cNvPr id="8" name="Line Callout 1 7"/>
          <p:cNvSpPr/>
          <p:nvPr/>
        </p:nvSpPr>
        <p:spPr>
          <a:xfrm>
            <a:off x="4419600" y="5562599"/>
            <a:ext cx="4038600" cy="944531"/>
          </a:xfrm>
          <a:prstGeom prst="borderCallout1">
            <a:avLst>
              <a:gd name="adj1" fmla="val 27911"/>
              <a:gd name="adj2" fmla="val -16575"/>
              <a:gd name="adj3" fmla="val 64588"/>
              <a:gd name="adj4" fmla="val -41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3200" b="1" dirty="0" smtClean="0"/>
              <a:t>Is this in O(N</a:t>
            </a:r>
            <a:r>
              <a:rPr lang="en-US" sz="3200" b="1" baseline="30000" dirty="0" smtClean="0"/>
              <a:t>2</a:t>
            </a:r>
            <a:r>
              <a:rPr lang="en-US" sz="3200" b="1" dirty="0" smtClean="0"/>
              <a:t>)? </a:t>
            </a:r>
          </a:p>
          <a:p>
            <a:pPr algn="ctr" fontAlgn="auto">
              <a:spcBef>
                <a:spcPts val="0"/>
              </a:spcBef>
              <a:spcAft>
                <a:spcPts val="0"/>
              </a:spcAft>
              <a:defRPr/>
            </a:pPr>
            <a:r>
              <a:rPr lang="en-US" sz="3200" dirty="0" smtClean="0"/>
              <a:t>A) Yes    B) No    C)??</a:t>
            </a:r>
            <a:endParaRPr lang="en-US" sz="2400" dirty="0"/>
          </a:p>
        </p:txBody>
      </p:sp>
    </p:spTree>
    <p:extLst>
      <p:ext uri="{BB962C8B-B14F-4D97-AF65-F5344CB8AC3E}">
        <p14:creationId xmlns:p14="http://schemas.microsoft.com/office/powerpoint/2010/main" val="82468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Example 6</a:t>
            </a:r>
            <a:r>
              <a:rPr lang="en-US" b="1" dirty="0" smtClean="0"/>
              <a:t>: Count the total # of </a:t>
            </a:r>
            <a:br>
              <a:rPr lang="en-US" b="1" dirty="0" smtClean="0"/>
            </a:br>
            <a:r>
              <a:rPr lang="en-US" b="1" dirty="0" smtClean="0"/>
              <a:t>constant-time operations? </a:t>
            </a:r>
            <a:endParaRPr lang="en-US" b="1" dirty="0"/>
          </a:p>
        </p:txBody>
      </p:sp>
      <p:sp>
        <p:nvSpPr>
          <p:cNvPr id="3" name="Content Placeholder 2"/>
          <p:cNvSpPr>
            <a:spLocks noGrp="1"/>
          </p:cNvSpPr>
          <p:nvPr>
            <p:ph idx="1"/>
          </p:nvPr>
        </p:nvSpPr>
        <p:spPr>
          <a:xfrm>
            <a:off x="76200" y="1424765"/>
            <a:ext cx="8229600" cy="4876800"/>
          </a:xfrm>
        </p:spPr>
        <p:txBody>
          <a:bodyPr/>
          <a:lstStyle/>
          <a:p>
            <a:pPr marL="0" indent="0">
              <a:buNone/>
            </a:pPr>
            <a:r>
              <a:rPr lang="en-US" b="1" dirty="0">
                <a:latin typeface="Courier New" pitchFamily="49" charset="0"/>
              </a:rPr>
              <a:t>for ( </a:t>
            </a:r>
            <a:r>
              <a:rPr lang="en-US" b="1" dirty="0" err="1">
                <a:latin typeface="Courier New" pitchFamily="49" charset="0"/>
              </a:rPr>
              <a:t>int</a:t>
            </a:r>
            <a:r>
              <a:rPr lang="en-US" b="1" dirty="0">
                <a:latin typeface="Courier New" pitchFamily="49" charset="0"/>
              </a:rPr>
              <a:t> </a:t>
            </a:r>
            <a:r>
              <a:rPr lang="en-US" b="1" dirty="0" err="1">
                <a:latin typeface="Courier New" pitchFamily="49" charset="0"/>
              </a:rPr>
              <a:t>i</a:t>
            </a:r>
            <a:r>
              <a:rPr lang="en-US" b="1" dirty="0">
                <a:latin typeface="Courier New" pitchFamily="49" charset="0"/>
              </a:rPr>
              <a:t>=0 ; </a:t>
            </a:r>
            <a:r>
              <a:rPr lang="en-US" b="1" dirty="0" err="1">
                <a:latin typeface="Courier New" pitchFamily="49" charset="0"/>
              </a:rPr>
              <a:t>i</a:t>
            </a:r>
            <a:r>
              <a:rPr lang="en-US" b="1" dirty="0">
                <a:latin typeface="Courier New" pitchFamily="49" charset="0"/>
              </a:rPr>
              <a:t> &lt; N ; </a:t>
            </a:r>
            <a:r>
              <a:rPr lang="en-US" b="1" dirty="0" err="1">
                <a:latin typeface="Courier New" pitchFamily="49" charset="0"/>
              </a:rPr>
              <a:t>i</a:t>
            </a:r>
            <a:r>
              <a:rPr lang="en-US" b="1" dirty="0">
                <a:latin typeface="Courier New" pitchFamily="49" charset="0"/>
              </a:rPr>
              <a:t>++){</a:t>
            </a:r>
          </a:p>
          <a:p>
            <a:pPr marL="0" indent="0">
              <a:buNone/>
            </a:pPr>
            <a:r>
              <a:rPr lang="en-US" b="1" dirty="0" smtClean="0">
                <a:latin typeface="Courier New" pitchFamily="49" charset="0"/>
              </a:rPr>
              <a:t>	for </a:t>
            </a:r>
            <a:r>
              <a:rPr lang="en-US" b="1" dirty="0">
                <a:latin typeface="Courier New" pitchFamily="49" charset="0"/>
              </a:rPr>
              <a:t>( </a:t>
            </a:r>
            <a:r>
              <a:rPr lang="en-US" b="1" dirty="0" err="1">
                <a:latin typeface="Courier New" pitchFamily="49" charset="0"/>
              </a:rPr>
              <a:t>int</a:t>
            </a:r>
            <a:r>
              <a:rPr lang="en-US" b="1" dirty="0">
                <a:latin typeface="Courier New" pitchFamily="49" charset="0"/>
              </a:rPr>
              <a:t> </a:t>
            </a:r>
            <a:r>
              <a:rPr lang="en-US" b="1" dirty="0" smtClean="0">
                <a:latin typeface="Courier New" pitchFamily="49" charset="0"/>
              </a:rPr>
              <a:t>z=0 </a:t>
            </a:r>
            <a:r>
              <a:rPr lang="en-US" b="1" dirty="0">
                <a:latin typeface="Courier New" pitchFamily="49" charset="0"/>
              </a:rPr>
              <a:t>; </a:t>
            </a:r>
            <a:r>
              <a:rPr lang="en-US" b="1" dirty="0" smtClean="0">
                <a:latin typeface="Courier New" pitchFamily="49" charset="0"/>
              </a:rPr>
              <a:t>z </a:t>
            </a:r>
            <a:r>
              <a:rPr lang="en-US" b="1" dirty="0">
                <a:latin typeface="Courier New" pitchFamily="49" charset="0"/>
              </a:rPr>
              <a:t>&lt; </a:t>
            </a:r>
            <a:r>
              <a:rPr lang="en-US" b="1" dirty="0" err="1" smtClean="0">
                <a:latin typeface="Courier New" pitchFamily="49" charset="0"/>
              </a:rPr>
              <a:t>i</a:t>
            </a:r>
            <a:r>
              <a:rPr lang="en-US" b="1" dirty="0" smtClean="0">
                <a:latin typeface="Courier New" pitchFamily="49" charset="0"/>
              </a:rPr>
              <a:t> </a:t>
            </a:r>
            <a:r>
              <a:rPr lang="en-US" b="1" dirty="0">
                <a:latin typeface="Courier New" pitchFamily="49" charset="0"/>
              </a:rPr>
              <a:t>; </a:t>
            </a:r>
            <a:r>
              <a:rPr lang="en-US" b="1" dirty="0" smtClean="0">
                <a:latin typeface="Courier New" pitchFamily="49" charset="0"/>
              </a:rPr>
              <a:t>z++){</a:t>
            </a:r>
            <a:endParaRPr lang="en-US" b="1" dirty="0">
              <a:latin typeface="Courier New" pitchFamily="49" charset="0"/>
            </a:endParaRPr>
          </a:p>
          <a:p>
            <a:pPr marL="0" indent="0">
              <a:buNone/>
            </a:pPr>
            <a:r>
              <a:rPr lang="en-US" b="1" dirty="0" smtClean="0">
                <a:latin typeface="Courier New" pitchFamily="49" charset="0"/>
              </a:rPr>
              <a:t>	 	</a:t>
            </a:r>
            <a:r>
              <a:rPr lang="en-US" sz="2400" b="1" dirty="0" smtClean="0">
                <a:latin typeface="Courier New" pitchFamily="49" charset="0"/>
              </a:rPr>
              <a:t>// constant-time operation</a:t>
            </a:r>
            <a:endParaRPr lang="en-US" b="1" dirty="0">
              <a:latin typeface="Courier New" pitchFamily="49" charset="0"/>
            </a:endParaRPr>
          </a:p>
          <a:p>
            <a:pPr marL="0" indent="0">
              <a:buNone/>
            </a:pPr>
            <a:r>
              <a:rPr lang="en-US" sz="2000" b="1" dirty="0" smtClean="0">
                <a:latin typeface="Courier New" pitchFamily="49" charset="0"/>
              </a:rPr>
              <a:t>	}</a:t>
            </a:r>
          </a:p>
          <a:p>
            <a:pPr marL="0" indent="0">
              <a:buNone/>
            </a:pPr>
            <a:r>
              <a:rPr lang="en-US" sz="2000" b="1" dirty="0" smtClean="0">
                <a:latin typeface="Courier New" pitchFamily="49" charset="0"/>
              </a:rPr>
              <a:t>} </a:t>
            </a:r>
            <a:r>
              <a:rPr lang="en-US" b="1" dirty="0" smtClean="0">
                <a:latin typeface="Courier New" pitchFamily="49" charset="0"/>
              </a:rPr>
              <a:t>	</a:t>
            </a:r>
            <a:endParaRPr lang="en-US" sz="2000" b="1" dirty="0">
              <a:latin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=2</a:t>
            </a:r>
            <a:endParaRPr lang="en-US" sz="2400" dirty="0">
              <a:latin typeface="Courier New" pitchFamily="49" charset="0"/>
              <a:cs typeface="Courier New" pitchFamily="49" charset="0"/>
            </a:endParaRPr>
          </a:p>
          <a:p>
            <a:pPr marL="169863" indent="-169863">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=N-1</a:t>
            </a:r>
            <a:endParaRPr lang="en-US" sz="2400" dirty="0">
              <a:latin typeface="Courier New" pitchFamily="49" charset="0"/>
              <a:cs typeface="Courier New" pitchFamily="49" charset="0"/>
            </a:endParaRPr>
          </a:p>
          <a:p>
            <a:pPr marL="169863" indent="-169863">
              <a:buFont typeface="Wingdings" pitchFamily="2" charset="2"/>
              <a:buChar char="Ø"/>
            </a:pP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=N</a:t>
            </a:r>
            <a:endParaRPr lang="en-US" sz="2400" dirty="0">
              <a:latin typeface="Courier New" pitchFamily="49" charset="0"/>
              <a:cs typeface="Courier New" pitchFamily="49" charset="0"/>
            </a:endParaRPr>
          </a:p>
          <a:p>
            <a:pPr marL="0" indent="0">
              <a:buNone/>
            </a:pPr>
            <a:endParaRPr lang="en-US" sz="2400" dirty="0" smtClean="0">
              <a:latin typeface="Courier New" pitchFamily="49" charset="0"/>
              <a:cs typeface="Courier New" pitchFamily="49" charset="0"/>
            </a:endParaRPr>
          </a:p>
          <a:p>
            <a:pPr marL="0" indent="0">
              <a:buNone/>
            </a:pPr>
            <a:endParaRPr lang="en-US" sz="2400" dirty="0">
              <a:latin typeface="Courier New" pitchFamily="49" charset="0"/>
              <a:cs typeface="Courier New" pitchFamily="49" charset="0"/>
            </a:endParaRPr>
          </a:p>
        </p:txBody>
      </p:sp>
      <p:sp>
        <p:nvSpPr>
          <p:cNvPr id="4" name="Content Placeholder 2"/>
          <p:cNvSpPr txBox="1">
            <a:spLocks/>
          </p:cNvSpPr>
          <p:nvPr/>
        </p:nvSpPr>
        <p:spPr bwMode="auto">
          <a:xfrm>
            <a:off x="1676400" y="3657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latin typeface="Courier New" pitchFamily="49" charset="0"/>
                <a:cs typeface="Courier New" pitchFamily="49" charset="0"/>
              </a:rPr>
              <a:t># ops per row</a:t>
            </a:r>
          </a:p>
          <a:p>
            <a:pPr marL="169863" indent="-169863">
              <a:buFont typeface="Wingdings" pitchFamily="2" charset="2"/>
              <a:buChar char="Ø"/>
            </a:pPr>
            <a:r>
              <a:rPr lang="en-US" sz="2400" dirty="0" smtClean="0">
                <a:latin typeface="Courier New" pitchFamily="49" charset="0"/>
                <a:cs typeface="Courier New" pitchFamily="49" charset="0"/>
              </a:rPr>
              <a:t>0</a:t>
            </a:r>
          </a:p>
          <a:p>
            <a:pPr marL="169863" indent="-169863">
              <a:buFont typeface="Wingdings" pitchFamily="2" charset="2"/>
              <a:buChar char="Ø"/>
            </a:pPr>
            <a:r>
              <a:rPr lang="en-US" sz="2400" dirty="0">
                <a:latin typeface="Courier New" pitchFamily="49" charset="0"/>
                <a:cs typeface="Courier New" pitchFamily="49" charset="0"/>
              </a:rPr>
              <a:t>1</a:t>
            </a:r>
            <a:endParaRPr lang="en-US" sz="2400" dirty="0" smtClean="0">
              <a:latin typeface="Courier New" pitchFamily="49" charset="0"/>
              <a:cs typeface="Courier New" pitchFamily="49" charset="0"/>
            </a:endParaRPr>
          </a:p>
          <a:p>
            <a:pPr marL="169863" indent="-169863">
              <a:buFont typeface="Wingdings" pitchFamily="2" charset="2"/>
              <a:buChar char="Ø"/>
            </a:pPr>
            <a:r>
              <a:rPr lang="en-US" sz="2400" dirty="0">
                <a:latin typeface="Courier New" pitchFamily="49" charset="0"/>
                <a:cs typeface="Courier New" pitchFamily="49" charset="0"/>
              </a:rPr>
              <a:t>2</a:t>
            </a:r>
            <a:endParaRPr lang="en-US" sz="2400" dirty="0" smtClean="0">
              <a:latin typeface="Courier New" pitchFamily="49" charset="0"/>
              <a:cs typeface="Courier New" pitchFamily="49" charset="0"/>
            </a:endParaRPr>
          </a:p>
          <a:p>
            <a:pPr marL="169863" indent="-169863">
              <a:buFont typeface="Arial" charset="0"/>
              <a:buNone/>
            </a:pPr>
            <a:r>
              <a:rPr lang="en-US" sz="2400" dirty="0" smtClean="0">
                <a:latin typeface="Courier New" pitchFamily="49" charset="0"/>
                <a:cs typeface="Courier New" pitchFamily="49" charset="0"/>
              </a:rPr>
              <a:t>…</a:t>
            </a:r>
          </a:p>
          <a:p>
            <a:pPr marL="169863" indent="-169863">
              <a:buFont typeface="Wingdings" pitchFamily="2" charset="2"/>
              <a:buChar char="Ø"/>
            </a:pPr>
            <a:r>
              <a:rPr lang="en-US" sz="2400" dirty="0" smtClean="0">
                <a:latin typeface="Courier New" pitchFamily="49" charset="0"/>
                <a:cs typeface="Courier New" pitchFamily="49" charset="0"/>
              </a:rPr>
              <a:t>N-1</a:t>
            </a:r>
          </a:p>
          <a:p>
            <a:pPr marL="169863" indent="-169863">
              <a:buFont typeface="Wingdings" pitchFamily="2" charset="2"/>
              <a:buChar char="Ø"/>
            </a:pPr>
            <a:r>
              <a:rPr lang="en-US" sz="2400" dirty="0">
                <a:latin typeface="Courier New" pitchFamily="49" charset="0"/>
                <a:cs typeface="Courier New" pitchFamily="49" charset="0"/>
              </a:rPr>
              <a:t>N</a:t>
            </a:r>
            <a:endParaRPr lang="en-US" sz="2400" dirty="0" smtClean="0">
              <a:latin typeface="Courier New" pitchFamily="49" charset="0"/>
              <a:cs typeface="Courier New" pitchFamily="49" charset="0"/>
            </a:endParaRPr>
          </a:p>
        </p:txBody>
      </p:sp>
      <p:sp>
        <p:nvSpPr>
          <p:cNvPr id="5" name="Right Brace 4"/>
          <p:cNvSpPr/>
          <p:nvPr/>
        </p:nvSpPr>
        <p:spPr>
          <a:xfrm>
            <a:off x="2514600" y="4114800"/>
            <a:ext cx="457200" cy="2590800"/>
          </a:xfrm>
          <a:prstGeom prst="rightBrace">
            <a:avLst>
              <a:gd name="adj1" fmla="val 94379"/>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2883194" y="4876800"/>
            <a:ext cx="1765005" cy="954107"/>
          </a:xfrm>
          <a:prstGeom prst="rect">
            <a:avLst/>
          </a:prstGeom>
          <a:noFill/>
        </p:spPr>
        <p:txBody>
          <a:bodyPr wrap="square" rtlCol="0">
            <a:spAutoFit/>
          </a:bodyPr>
          <a:lstStyle/>
          <a:p>
            <a:pPr algn="ctr"/>
            <a:r>
              <a:rPr lang="en-US" sz="2800" dirty="0" smtClean="0"/>
              <a:t>Total of N(N+1)/2</a:t>
            </a:r>
            <a:endParaRPr lang="en-US" sz="2800" baseline="30000" dirty="0"/>
          </a:p>
        </p:txBody>
      </p:sp>
      <p:sp>
        <p:nvSpPr>
          <p:cNvPr id="7" name="TextBox 6"/>
          <p:cNvSpPr txBox="1"/>
          <p:nvPr/>
        </p:nvSpPr>
        <p:spPr>
          <a:xfrm>
            <a:off x="6096000" y="4043293"/>
            <a:ext cx="2362200" cy="1200329"/>
          </a:xfrm>
          <a:prstGeom prst="rect">
            <a:avLst/>
          </a:prstGeom>
          <a:noFill/>
        </p:spPr>
        <p:txBody>
          <a:bodyPr wrap="square" rtlCol="0">
            <a:spAutoFit/>
          </a:bodyPr>
          <a:lstStyle/>
          <a:p>
            <a:pPr algn="ctr"/>
            <a:r>
              <a:rPr lang="en-US" sz="7200" dirty="0" smtClean="0"/>
              <a:t>O(N</a:t>
            </a:r>
            <a:r>
              <a:rPr lang="en-US" sz="7200" baseline="30000" dirty="0" smtClean="0"/>
              <a:t>2</a:t>
            </a:r>
            <a:r>
              <a:rPr lang="en-US" sz="7200" dirty="0" smtClean="0"/>
              <a:t>)</a:t>
            </a:r>
          </a:p>
        </p:txBody>
      </p:sp>
    </p:spTree>
    <p:extLst>
      <p:ext uri="{BB962C8B-B14F-4D97-AF65-F5344CB8AC3E}">
        <p14:creationId xmlns:p14="http://schemas.microsoft.com/office/powerpoint/2010/main" val="40510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4287" y="4117557"/>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49284" y="2738853"/>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7937" y="5661025"/>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(Test Yourself!!!)</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Tree>
    <p:extLst>
      <p:ext uri="{BB962C8B-B14F-4D97-AF65-F5344CB8AC3E}">
        <p14:creationId xmlns:p14="http://schemas.microsoft.com/office/powerpoint/2010/main" val="524442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8" y="100014"/>
            <a:ext cx="4642920" cy="9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1" name="Group 3"/>
          <p:cNvGrpSpPr>
            <a:grpSpLocks/>
          </p:cNvGrpSpPr>
          <p:nvPr/>
        </p:nvGrpSpPr>
        <p:grpSpPr bwMode="auto">
          <a:xfrm>
            <a:off x="436563" y="1171575"/>
            <a:ext cx="7075487" cy="180975"/>
            <a:chOff x="295" y="1311"/>
            <a:chExt cx="5177" cy="114"/>
          </a:xfrm>
        </p:grpSpPr>
        <p:sp>
          <p:nvSpPr>
            <p:cNvPr id="1300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300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30053" name="Text Box 7"/>
          <p:cNvSpPr txBox="1">
            <a:spLocks noChangeArrowheads="1"/>
          </p:cNvSpPr>
          <p:nvPr/>
        </p:nvSpPr>
        <p:spPr bwMode="auto">
          <a:xfrm>
            <a:off x="14287" y="4117557"/>
            <a:ext cx="9205913" cy="39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a:t>
            </a:r>
            <a:r>
              <a:rPr lang="en-US" sz="2800" dirty="0" smtClean="0">
                <a:solidFill>
                  <a:srgbClr val="0000FF"/>
                </a:solidFill>
                <a:latin typeface="Helvetica" pitchFamily="1" charset="0"/>
              </a:rPr>
              <a:t>+ </a:t>
            </a:r>
            <a:r>
              <a:rPr lang="en-US" sz="2800" dirty="0">
                <a:solidFill>
                  <a:srgbClr val="0000FF"/>
                </a:solidFill>
                <a:latin typeface="Helvetica" pitchFamily="1" charset="0"/>
              </a:rPr>
              <a:t>… + N/4 + N/2 + </a:t>
            </a:r>
            <a:r>
              <a:rPr lang="en-US" sz="2800" dirty="0" smtClean="0">
                <a:solidFill>
                  <a:srgbClr val="0000FF"/>
                </a:solidFill>
                <a:latin typeface="Helvetica" pitchFamily="1" charset="0"/>
              </a:rPr>
              <a:t>N 	</a:t>
            </a:r>
            <a:r>
              <a:rPr lang="en-US" sz="2800" b="1" dirty="0" smtClean="0">
                <a:solidFill>
                  <a:srgbClr val="0000FF"/>
                </a:solidFill>
                <a:latin typeface="Helvetica" pitchFamily="1" charset="0"/>
              </a:rPr>
              <a:t>= 2N -1   	</a:t>
            </a:r>
            <a:r>
              <a:rPr lang="en-US" sz="2800" b="1" dirty="0" smtClean="0">
                <a:solidFill>
                  <a:srgbClr val="000000"/>
                </a:solidFill>
                <a:latin typeface="Helvetica" pitchFamily="1" charset="0"/>
                <a:sym typeface="Symbol" pitchFamily="18" charset="2"/>
              </a:rPr>
              <a:t> O(N)</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pic>
        <p:nvPicPr>
          <p:cNvPr id="130054" name="Picture 8"/>
          <p:cNvPicPr>
            <a:picLocks noChangeAspect="1" noChangeArrowheads="1"/>
          </p:cNvPicPr>
          <p:nvPr/>
        </p:nvPicPr>
        <p:blipFill>
          <a:blip r:embed="rId4">
            <a:extLst>
              <a:ext uri="{28A0092B-C50C-407E-A947-70E740481C1C}">
                <a14:useLocalDpi xmlns:a14="http://schemas.microsoft.com/office/drawing/2010/main" val="0"/>
              </a:ext>
            </a:extLst>
          </a:blip>
          <a:srcRect l="23888" t="6416" r="23648" b="16612"/>
          <a:stretch>
            <a:fillRect/>
          </a:stretch>
        </p:blipFill>
        <p:spPr bwMode="auto">
          <a:xfrm>
            <a:off x="7745413" y="157163"/>
            <a:ext cx="1042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6" name="Text Box 10"/>
          <p:cNvSpPr txBox="1">
            <a:spLocks noChangeArrowheads="1"/>
          </p:cNvSpPr>
          <p:nvPr/>
        </p:nvSpPr>
        <p:spPr bwMode="auto">
          <a:xfrm>
            <a:off x="49284" y="2738853"/>
            <a:ext cx="9296400"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+ 3 + </a:t>
            </a:r>
            <a:r>
              <a:rPr lang="en-US" sz="2800" dirty="0" smtClean="0">
                <a:solidFill>
                  <a:srgbClr val="0000FF"/>
                </a:solidFill>
                <a:latin typeface="Helvetica" pitchFamily="1" charset="0"/>
              </a:rPr>
              <a:t>… </a:t>
            </a:r>
            <a:r>
              <a:rPr lang="en-US" sz="2800" dirty="0">
                <a:solidFill>
                  <a:srgbClr val="0000FF"/>
                </a:solidFill>
                <a:latin typeface="Helvetica" pitchFamily="1" charset="0"/>
              </a:rPr>
              <a:t>+ (N-2) + (N-1) + </a:t>
            </a:r>
            <a:r>
              <a:rPr lang="en-US" sz="2800" dirty="0" smtClean="0">
                <a:solidFill>
                  <a:srgbClr val="0000FF"/>
                </a:solidFill>
                <a:latin typeface="Helvetica" pitchFamily="1" charset="0"/>
              </a:rPr>
              <a:t>N  = N(N+1)/2 </a:t>
            </a:r>
            <a:r>
              <a:rPr lang="en-US" sz="2800" b="1" dirty="0">
                <a:solidFill>
                  <a:srgbClr val="000000"/>
                </a:solidFill>
                <a:latin typeface="Helvetica" pitchFamily="1" charset="0"/>
                <a:sym typeface="Symbol" pitchFamily="18" charset="2"/>
              </a:rPr>
              <a:t> </a:t>
            </a:r>
            <a:r>
              <a:rPr lang="en-US" sz="2800" b="1" dirty="0" smtClean="0">
                <a:solidFill>
                  <a:srgbClr val="000000"/>
                </a:solidFill>
                <a:latin typeface="Helvetica" pitchFamily="1" charset="0"/>
                <a:sym typeface="Symbol" pitchFamily="18" charset="2"/>
              </a:rPr>
              <a:t>O(N</a:t>
            </a:r>
            <a:r>
              <a:rPr lang="en-US" sz="2800" b="1" baseline="30000" dirty="0" smtClean="0">
                <a:solidFill>
                  <a:srgbClr val="000000"/>
                </a:solidFill>
                <a:latin typeface="Helvetica" pitchFamily="1" charset="0"/>
                <a:sym typeface="Symbol" pitchFamily="18" charset="2"/>
              </a:rPr>
              <a:t>2</a:t>
            </a:r>
            <a:r>
              <a:rPr lang="en-US" sz="2800" b="1" dirty="0" smtClean="0">
                <a:solidFill>
                  <a:srgbClr val="000000"/>
                </a:solidFill>
                <a:latin typeface="Helvetica" pitchFamily="1" charset="0"/>
                <a:sym typeface="Symbol" pitchFamily="18" charset="2"/>
              </a:rPr>
              <a:t>)</a:t>
            </a:r>
            <a:endParaRPr lang="en-US" sz="2800" b="1" dirty="0">
              <a:solidFill>
                <a:srgbClr val="0000FF"/>
              </a:solidFill>
              <a:latin typeface="Helvetica" pitchFamily="1" charset="0"/>
            </a:endParaRPr>
          </a:p>
        </p:txBody>
      </p:sp>
      <p:sp>
        <p:nvSpPr>
          <p:cNvPr id="130057" name="Rectangle 11"/>
          <p:cNvSpPr>
            <a:spLocks noChangeArrowheads="1"/>
          </p:cNvSpPr>
          <p:nvPr/>
        </p:nvSpPr>
        <p:spPr bwMode="auto">
          <a:xfrm>
            <a:off x="4030663" y="96878"/>
            <a:ext cx="25225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spcBef>
                <a:spcPct val="0"/>
              </a:spcBef>
            </a:pPr>
            <a:r>
              <a:rPr lang="en-US" dirty="0">
                <a:latin typeface="Arial" charset="0"/>
              </a:rPr>
              <a:t>http://www.math.hmc.edu/funfacts/</a:t>
            </a:r>
          </a:p>
        </p:txBody>
      </p:sp>
      <p:sp>
        <p:nvSpPr>
          <p:cNvPr id="130059" name="Text Box 13"/>
          <p:cNvSpPr txBox="1">
            <a:spLocks noChangeArrowheads="1"/>
          </p:cNvSpPr>
          <p:nvPr/>
        </p:nvSpPr>
        <p:spPr bwMode="auto">
          <a:xfrm>
            <a:off x="7937" y="5661025"/>
            <a:ext cx="9440863" cy="399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nSpc>
                <a:spcPct val="70000"/>
              </a:lnSpc>
            </a:pPr>
            <a:r>
              <a:rPr lang="en-US" sz="2800" dirty="0">
                <a:solidFill>
                  <a:srgbClr val="0000FF"/>
                </a:solidFill>
                <a:latin typeface="Helvetica" pitchFamily="1" charset="0"/>
              </a:rPr>
              <a:t>1 + 2 + 4 + </a:t>
            </a:r>
            <a:r>
              <a:rPr lang="en-US" sz="2800" dirty="0" smtClean="0">
                <a:solidFill>
                  <a:srgbClr val="0000FF"/>
                </a:solidFill>
                <a:latin typeface="Helvetica" pitchFamily="1" charset="0"/>
              </a:rPr>
              <a:t>… </a:t>
            </a:r>
            <a:r>
              <a:rPr lang="en-US" sz="2800" dirty="0">
                <a:solidFill>
                  <a:srgbClr val="0000FF"/>
                </a:solidFill>
                <a:latin typeface="Helvetica" pitchFamily="1" charset="0"/>
              </a:rPr>
              <a:t>+ 2</a:t>
            </a:r>
            <a:r>
              <a:rPr lang="en-US" sz="2800" baseline="46000" dirty="0">
                <a:solidFill>
                  <a:srgbClr val="0000FF"/>
                </a:solidFill>
                <a:latin typeface="Helvetica" pitchFamily="1" charset="0"/>
              </a:rPr>
              <a:t>N-2</a:t>
            </a:r>
            <a:r>
              <a:rPr lang="en-US" sz="2800" dirty="0">
                <a:solidFill>
                  <a:srgbClr val="0000FF"/>
                </a:solidFill>
                <a:latin typeface="Helvetica" pitchFamily="1" charset="0"/>
              </a:rPr>
              <a:t> + 2</a:t>
            </a:r>
            <a:r>
              <a:rPr lang="en-US" sz="2800" baseline="46000" dirty="0">
                <a:solidFill>
                  <a:srgbClr val="0000FF"/>
                </a:solidFill>
                <a:latin typeface="Helvetica" pitchFamily="1" charset="0"/>
              </a:rPr>
              <a:t>N-1</a:t>
            </a:r>
            <a:r>
              <a:rPr lang="en-US" sz="2800" dirty="0">
                <a:solidFill>
                  <a:srgbClr val="0000FF"/>
                </a:solidFill>
                <a:latin typeface="Helvetica" pitchFamily="1" charset="0"/>
              </a:rPr>
              <a:t> + </a:t>
            </a:r>
            <a:r>
              <a:rPr lang="en-US" sz="2800" dirty="0" smtClean="0">
                <a:solidFill>
                  <a:srgbClr val="0000FF"/>
                </a:solidFill>
                <a:latin typeface="Helvetica" pitchFamily="1" charset="0"/>
              </a:rPr>
              <a:t>2</a:t>
            </a:r>
            <a:r>
              <a:rPr lang="en-US" sz="2800" baseline="46000" dirty="0" smtClean="0">
                <a:solidFill>
                  <a:srgbClr val="0000FF"/>
                </a:solidFill>
                <a:latin typeface="Helvetica" pitchFamily="1" charset="0"/>
              </a:rPr>
              <a:t>N</a:t>
            </a:r>
            <a:r>
              <a:rPr lang="en-US" sz="2800" dirty="0" smtClean="0">
                <a:solidFill>
                  <a:srgbClr val="0000FF"/>
                </a:solidFill>
                <a:latin typeface="Helvetica" pitchFamily="1" charset="0"/>
              </a:rPr>
              <a:t> 	</a:t>
            </a:r>
            <a:r>
              <a:rPr lang="en-US" sz="2800" b="1" dirty="0" smtClean="0">
                <a:solidFill>
                  <a:srgbClr val="0000FF"/>
                </a:solidFill>
                <a:latin typeface="Helvetica" pitchFamily="1" charset="0"/>
              </a:rPr>
              <a:t>= 2</a:t>
            </a:r>
            <a:r>
              <a:rPr lang="en-US" sz="2800" b="1" baseline="46000" dirty="0" smtClean="0">
                <a:solidFill>
                  <a:srgbClr val="0000FF"/>
                </a:solidFill>
                <a:latin typeface="Helvetica" pitchFamily="1" charset="0"/>
              </a:rPr>
              <a:t>N+1 </a:t>
            </a:r>
            <a:r>
              <a:rPr lang="en-US" sz="2800" b="1" dirty="0" smtClean="0">
                <a:solidFill>
                  <a:srgbClr val="0000FF"/>
                </a:solidFill>
                <a:latin typeface="Helvetica" pitchFamily="1" charset="0"/>
              </a:rPr>
              <a:t>-1	</a:t>
            </a:r>
            <a:r>
              <a:rPr lang="en-US" sz="2800" b="1" dirty="0" smtClean="0">
                <a:solidFill>
                  <a:srgbClr val="000000"/>
                </a:solidFill>
                <a:latin typeface="Helvetica" pitchFamily="1" charset="0"/>
                <a:sym typeface="Symbol" pitchFamily="18" charset="2"/>
              </a:rPr>
              <a:t> O(2</a:t>
            </a:r>
            <a:r>
              <a:rPr lang="en-US" sz="2800" b="1" baseline="30000" dirty="0" smtClean="0">
                <a:solidFill>
                  <a:srgbClr val="000000"/>
                </a:solidFill>
                <a:latin typeface="Helvetica" pitchFamily="1" charset="0"/>
                <a:sym typeface="Symbol" pitchFamily="18" charset="2"/>
              </a:rPr>
              <a:t>N</a:t>
            </a:r>
            <a:r>
              <a:rPr lang="en-US" sz="2800" b="1" dirty="0">
                <a:solidFill>
                  <a:srgbClr val="000000"/>
                </a:solidFill>
                <a:latin typeface="Helvetica" pitchFamily="1" charset="0"/>
                <a:sym typeface="Symbol" pitchFamily="18" charset="2"/>
              </a:rPr>
              <a:t>)</a:t>
            </a:r>
            <a:r>
              <a:rPr lang="en-US" sz="2800" b="1" dirty="0">
                <a:solidFill>
                  <a:srgbClr val="0000FF"/>
                </a:solidFill>
                <a:latin typeface="Helvetica" pitchFamily="1" charset="0"/>
              </a:rPr>
              <a:t> </a:t>
            </a:r>
            <a:r>
              <a:rPr lang="en-US" sz="2800" b="1" dirty="0" smtClean="0">
                <a:solidFill>
                  <a:srgbClr val="0000FF"/>
                </a:solidFill>
                <a:latin typeface="Helvetica" pitchFamily="1" charset="0"/>
              </a:rPr>
              <a:t> </a:t>
            </a:r>
            <a:endParaRPr lang="en-US" sz="2800" b="1" dirty="0">
              <a:solidFill>
                <a:srgbClr val="0000FF"/>
              </a:solidFill>
              <a:latin typeface="Helvetica" pitchFamily="1" charset="0"/>
            </a:endParaRPr>
          </a:p>
        </p:txBody>
      </p:sp>
      <p:sp>
        <p:nvSpPr>
          <p:cNvPr id="130060" name="Text Box 14"/>
          <p:cNvSpPr txBox="1">
            <a:spLocks noChangeArrowheads="1"/>
          </p:cNvSpPr>
          <p:nvPr/>
        </p:nvSpPr>
        <p:spPr bwMode="auto">
          <a:xfrm>
            <a:off x="252133" y="1499543"/>
            <a:ext cx="87019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chemeClr val="folHlink"/>
                </a:solidFill>
                <a:latin typeface="Comic Sans MS" pitchFamily="66" charset="0"/>
              </a:rPr>
              <a:t>REALLY COMMON SERIES </a:t>
            </a:r>
            <a:r>
              <a:rPr lang="en-US" sz="1800" dirty="0" smtClean="0">
                <a:solidFill>
                  <a:schemeClr val="folHlink"/>
                </a:solidFill>
                <a:latin typeface="Comic Sans MS" pitchFamily="66" charset="0"/>
              </a:rPr>
              <a:t>(you should recognize these after today)</a:t>
            </a:r>
            <a:r>
              <a:rPr lang="en-US" sz="2400" dirty="0" smtClean="0">
                <a:solidFill>
                  <a:schemeClr val="folHlink"/>
                </a:solidFill>
                <a:latin typeface="Comic Sans MS" pitchFamily="66" charset="0"/>
              </a:rPr>
              <a:t> </a:t>
            </a:r>
            <a:endParaRPr lang="en-US" sz="2400" dirty="0">
              <a:solidFill>
                <a:schemeClr val="folHlink"/>
              </a:solidFill>
              <a:latin typeface="Comic Sans MS" pitchFamily="66" charset="0"/>
            </a:endParaRPr>
          </a:p>
        </p:txBody>
      </p:sp>
    </p:spTree>
    <p:extLst>
      <p:ext uri="{BB962C8B-B14F-4D97-AF65-F5344CB8AC3E}">
        <p14:creationId xmlns:p14="http://schemas.microsoft.com/office/powerpoint/2010/main" val="601714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279400" y="1676400"/>
            <a:ext cx="8585200" cy="3352800"/>
          </a:xfrm>
        </p:spPr>
        <p:txBody>
          <a:bodyPr/>
          <a:lstStyle/>
          <a:p>
            <a:r>
              <a:rPr lang="en-US" sz="11500" b="1" dirty="0" smtClean="0"/>
              <a:t>Dynamic Programming Intro</a:t>
            </a:r>
            <a:endParaRPr lang="en-US" sz="6000" b="1" dirty="0" smtClean="0"/>
          </a:p>
        </p:txBody>
      </p:sp>
    </p:spTree>
    <p:extLst>
      <p:ext uri="{BB962C8B-B14F-4D97-AF65-F5344CB8AC3E}">
        <p14:creationId xmlns:p14="http://schemas.microsoft.com/office/powerpoint/2010/main" val="2660844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t>Consider: </a:t>
            </a:r>
            <a:r>
              <a:rPr lang="en-US" b="1" dirty="0" smtClean="0"/>
              <a:t>Fibonacci </a:t>
            </a:r>
            <a:br>
              <a:rPr lang="en-US" b="1" dirty="0" smtClean="0"/>
            </a:br>
            <a:r>
              <a:rPr lang="en-US" sz="3200" dirty="0" smtClean="0">
                <a:latin typeface="Courier New" panose="02070309020205020404" pitchFamily="49" charset="0"/>
                <a:cs typeface="Courier New" panose="02070309020205020404" pitchFamily="49" charset="0"/>
              </a:rPr>
              <a:t>fib(X) = fib(X-1) + fib(X-2)</a:t>
            </a:r>
            <a:endParaRPr lang="en-US" dirty="0" smtClean="0">
              <a:latin typeface="Courier New" panose="02070309020205020404" pitchFamily="49" charset="0"/>
              <a:cs typeface="Courier New" panose="02070309020205020404" pitchFamily="49" charset="0"/>
            </a:endParaRPr>
          </a:p>
        </p:txBody>
      </p:sp>
      <p:sp>
        <p:nvSpPr>
          <p:cNvPr id="37891" name="Content Placeholder 2"/>
          <p:cNvSpPr>
            <a:spLocks noGrp="1"/>
          </p:cNvSpPr>
          <p:nvPr>
            <p:ph idx="1"/>
          </p:nvPr>
        </p:nvSpPr>
        <p:spPr>
          <a:xfrm>
            <a:off x="457200" y="2138363"/>
            <a:ext cx="3505200" cy="3987800"/>
          </a:xfrm>
        </p:spPr>
        <p:txBody>
          <a:bodyPr/>
          <a:lstStyle/>
          <a:p>
            <a:pPr marL="0" indent="0" algn="ctr" eaLnBrk="1" hangingPunct="1">
              <a:buFont typeface="Arial" charset="0"/>
              <a:buNone/>
            </a:pPr>
            <a:r>
              <a:rPr lang="en-US" dirty="0" smtClean="0"/>
              <a:t>Brute force Fib(N) </a:t>
            </a:r>
          </a:p>
          <a:p>
            <a:pPr marL="0" indent="0" algn="ctr" eaLnBrk="1" hangingPunct="1">
              <a:buFont typeface="Arial" charset="0"/>
              <a:buNone/>
            </a:pPr>
            <a:r>
              <a:rPr lang="en-US" dirty="0" smtClean="0"/>
              <a:t>is O(2</a:t>
            </a:r>
            <a:r>
              <a:rPr lang="en-US" baseline="30000" dirty="0" smtClean="0"/>
              <a:t>N</a:t>
            </a:r>
            <a:r>
              <a:rPr lang="en-US" dirty="0" smtClean="0"/>
              <a:t>) </a:t>
            </a:r>
            <a:r>
              <a:rPr lang="en-US" dirty="0" smtClean="0">
                <a:sym typeface="Wingdings" pitchFamily="2" charset="2"/>
              </a:rPr>
              <a:t> </a:t>
            </a:r>
            <a:endParaRPr lang="en-US" dirty="0" smtClean="0"/>
          </a:p>
          <a:p>
            <a:pPr marL="0" indent="0" algn="ctr" eaLnBrk="1" hangingPunct="1">
              <a:buFont typeface="Arial" charset="0"/>
              <a:buNone/>
            </a:pPr>
            <a:endParaRPr lang="en-US" dirty="0" smtClean="0"/>
          </a:p>
          <a:p>
            <a:pPr marL="0" indent="0" algn="ctr" eaLnBrk="1" hangingPunct="1">
              <a:buFont typeface="Arial" charset="0"/>
              <a:buNone/>
            </a:pPr>
            <a:r>
              <a:rPr lang="en-US" b="1" dirty="0" smtClean="0"/>
              <a:t>Can we improve this?</a:t>
            </a:r>
          </a:p>
        </p:txBody>
      </p:sp>
      <p:pic>
        <p:nvPicPr>
          <p:cNvPr id="3789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2138363"/>
            <a:ext cx="5776913"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52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9575" y="1893888"/>
            <a:ext cx="6194425" cy="499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900" b="1" u="sng" dirty="0" smtClean="0"/>
              <a:t>Fibonacci with </a:t>
            </a:r>
            <a:r>
              <a:rPr lang="en-US" sz="4900" b="1" u="sng" dirty="0" err="1" smtClean="0"/>
              <a:t>Memoization</a:t>
            </a:r>
            <a:r>
              <a:rPr lang="en-US" sz="4900" b="1" u="sng" dirty="0" smtClean="0"/>
              <a:t> </a:t>
            </a:r>
            <a:r>
              <a:rPr lang="en-US" b="1" dirty="0" smtClean="0"/>
              <a:t/>
            </a:r>
            <a:br>
              <a:rPr lang="en-US" b="1" dirty="0" smtClean="0"/>
            </a:br>
            <a:r>
              <a:rPr lang="en-US" sz="4000" dirty="0" smtClean="0"/>
              <a:t>Keep track of recursive calls you’ve made and store the result!</a:t>
            </a:r>
          </a:p>
        </p:txBody>
      </p:sp>
      <p:sp>
        <p:nvSpPr>
          <p:cNvPr id="38916" name="Content Placeholder 2"/>
          <p:cNvSpPr>
            <a:spLocks noGrp="1"/>
          </p:cNvSpPr>
          <p:nvPr>
            <p:ph idx="1"/>
          </p:nvPr>
        </p:nvSpPr>
        <p:spPr>
          <a:xfrm>
            <a:off x="0" y="1905000"/>
            <a:ext cx="3733800" cy="4525963"/>
          </a:xfrm>
        </p:spPr>
        <p:txBody>
          <a:bodyPr/>
          <a:lstStyle/>
          <a:p>
            <a:pPr eaLnBrk="1" hangingPunct="1"/>
            <a:r>
              <a:rPr lang="en-US" smtClean="0"/>
              <a:t>Before you make a recursive call, check to see if you already know the answer.</a:t>
            </a:r>
          </a:p>
          <a:p>
            <a:pPr eaLnBrk="1" hangingPunct="1"/>
            <a:r>
              <a:rPr lang="en-US" b="1" smtClean="0"/>
              <a:t>Top-down </a:t>
            </a:r>
            <a:r>
              <a:rPr lang="en-US" smtClean="0"/>
              <a:t>(just like the regular recursive version)</a:t>
            </a:r>
          </a:p>
        </p:txBody>
      </p:sp>
      <p:sp>
        <p:nvSpPr>
          <p:cNvPr id="5" name="Line Callout 1 4"/>
          <p:cNvSpPr/>
          <p:nvPr/>
        </p:nvSpPr>
        <p:spPr>
          <a:xfrm>
            <a:off x="5638800" y="5943600"/>
            <a:ext cx="2982913" cy="914400"/>
          </a:xfrm>
          <a:prstGeom prst="borderCallout1">
            <a:avLst>
              <a:gd name="adj1" fmla="val -10215"/>
              <a:gd name="adj2" fmla="val -18803"/>
              <a:gd name="adj3" fmla="val 24781"/>
              <a:gd name="adj4" fmla="val -123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Before I make the calls shown in yellow, I find that I already know the answer!</a:t>
            </a:r>
          </a:p>
        </p:txBody>
      </p:sp>
    </p:spTree>
    <p:extLst>
      <p:ext uri="{BB962C8B-B14F-4D97-AF65-F5344CB8AC3E}">
        <p14:creationId xmlns:p14="http://schemas.microsoft.com/office/powerpoint/2010/main" val="2759596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sz="4900" b="1" u="sng" dirty="0" smtClean="0"/>
              <a:t>Fibonacci with Dynamic Programming</a:t>
            </a:r>
            <a:br>
              <a:rPr lang="en-US" sz="4900" b="1" u="sng" dirty="0" smtClean="0"/>
            </a:br>
            <a:r>
              <a:rPr lang="en-US" sz="4900" dirty="0" smtClean="0"/>
              <a:t>Work from the bottom-up!</a:t>
            </a:r>
            <a:endParaRPr lang="en-US" sz="4000" dirty="0" smtClean="0"/>
          </a:p>
        </p:txBody>
      </p:sp>
      <p:sp>
        <p:nvSpPr>
          <p:cNvPr id="39939" name="Content Placeholder 2"/>
          <p:cNvSpPr>
            <a:spLocks noGrp="1"/>
          </p:cNvSpPr>
          <p:nvPr>
            <p:ph idx="1"/>
          </p:nvPr>
        </p:nvSpPr>
        <p:spPr>
          <a:xfrm>
            <a:off x="0" y="1905000"/>
            <a:ext cx="8991600" cy="4525963"/>
          </a:xfrm>
        </p:spPr>
        <p:txBody>
          <a:bodyPr/>
          <a:lstStyle/>
          <a:p>
            <a:pPr eaLnBrk="1" hangingPunct="1"/>
            <a:r>
              <a:rPr lang="en-US" sz="2800" dirty="0" smtClean="0"/>
              <a:t>Instead of doing the recursion, work from the bottom-up to create a table of answers</a:t>
            </a:r>
            <a:r>
              <a:rPr lang="en-US" sz="2800" dirty="0"/>
              <a:t> </a:t>
            </a:r>
            <a:r>
              <a:rPr lang="en-US" sz="2800" dirty="0" smtClean="0"/>
              <a:t>of all recursive calls that might be made</a:t>
            </a:r>
          </a:p>
          <a:p>
            <a:pPr eaLnBrk="1" hangingPunct="1"/>
            <a:r>
              <a:rPr lang="en-US" sz="2800" dirty="0" smtClean="0"/>
              <a:t>We will </a:t>
            </a:r>
            <a:r>
              <a:rPr lang="en-US" sz="2800" b="1" dirty="0" smtClean="0"/>
              <a:t>NEVER </a:t>
            </a:r>
            <a:r>
              <a:rPr lang="en-US" sz="2800" dirty="0" smtClean="0"/>
              <a:t>make a recursive call, because we will always have already calculated the required components (e.g. </a:t>
            </a:r>
            <a:r>
              <a:rPr lang="en-US" sz="2800" dirty="0" smtClean="0">
                <a:latin typeface="Courier New" pitchFamily="49" charset="0"/>
                <a:cs typeface="Courier New" pitchFamily="49" charset="0"/>
              </a:rPr>
              <a:t>fib(n-1) + fib(n-2)</a:t>
            </a:r>
            <a:r>
              <a:rPr lang="en-US" sz="28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val="3631694024"/>
              </p:ext>
            </p:extLst>
          </p:nvPr>
        </p:nvGraphicFramePr>
        <p:xfrm>
          <a:off x="1371600" y="4800600"/>
          <a:ext cx="6629400" cy="1828800"/>
        </p:xfrm>
        <a:graphic>
          <a:graphicData uri="http://schemas.openxmlformats.org/drawingml/2006/table">
            <a:tbl>
              <a:tblPr firstRow="1" bandRow="1">
                <a:tableStyleId>{5940675A-B579-460E-94D1-54222C63F5DA}</a:tableStyleId>
              </a:tblPr>
              <a:tblGrid>
                <a:gridCol w="1104900"/>
                <a:gridCol w="1104900"/>
                <a:gridCol w="1104900"/>
                <a:gridCol w="1104900"/>
                <a:gridCol w="1104900"/>
                <a:gridCol w="1104900"/>
              </a:tblGrid>
              <a:tr h="914400">
                <a:tc>
                  <a:txBody>
                    <a:bodyPr/>
                    <a:lstStyle/>
                    <a:p>
                      <a:pPr algn="ctr"/>
                      <a:r>
                        <a:rPr lang="en-US" sz="2800" dirty="0" smtClean="0"/>
                        <a:t>Fib(0)</a:t>
                      </a:r>
                      <a:endParaRPr lang="en-US" sz="2800" dirty="0"/>
                    </a:p>
                  </a:txBody>
                  <a:tcPr anchor="ctr"/>
                </a:tc>
                <a:tc>
                  <a:txBody>
                    <a:bodyPr/>
                    <a:lstStyle/>
                    <a:p>
                      <a:pPr algn="ctr"/>
                      <a:r>
                        <a:rPr lang="en-US" sz="2800" dirty="0" smtClean="0"/>
                        <a:t>Fib(1)</a:t>
                      </a:r>
                      <a:endParaRPr lang="en-US" sz="2800" dirty="0"/>
                    </a:p>
                  </a:txBody>
                  <a:tcPr anchor="ctr"/>
                </a:tc>
                <a:tc>
                  <a:txBody>
                    <a:bodyPr/>
                    <a:lstStyle/>
                    <a:p>
                      <a:pPr algn="ctr"/>
                      <a:r>
                        <a:rPr lang="en-US" sz="2800" dirty="0" smtClean="0"/>
                        <a:t>Fib(2)</a:t>
                      </a:r>
                      <a:endParaRPr lang="en-US" sz="2800" dirty="0"/>
                    </a:p>
                  </a:txBody>
                  <a:tcPr anchor="ctr"/>
                </a:tc>
                <a:tc>
                  <a:txBody>
                    <a:bodyPr/>
                    <a:lstStyle/>
                    <a:p>
                      <a:pPr algn="ctr"/>
                      <a:r>
                        <a:rPr lang="en-US" sz="2800" dirty="0" smtClean="0"/>
                        <a:t>Fib(3)</a:t>
                      </a:r>
                      <a:endParaRPr lang="en-US" sz="2800" dirty="0"/>
                    </a:p>
                  </a:txBody>
                  <a:tcPr anchor="ctr"/>
                </a:tc>
                <a:tc>
                  <a:txBody>
                    <a:bodyPr/>
                    <a:lstStyle/>
                    <a:p>
                      <a:pPr algn="ctr"/>
                      <a:r>
                        <a:rPr lang="en-US" sz="2800" dirty="0" smtClean="0"/>
                        <a:t>Fib(4)</a:t>
                      </a:r>
                      <a:endParaRPr lang="en-US" sz="2800" dirty="0"/>
                    </a:p>
                  </a:txBody>
                  <a:tcPr anchor="ctr"/>
                </a:tc>
                <a:tc>
                  <a:txBody>
                    <a:bodyPr/>
                    <a:lstStyle/>
                    <a:p>
                      <a:pPr algn="ctr"/>
                      <a:r>
                        <a:rPr lang="en-US" sz="2800" dirty="0" smtClean="0"/>
                        <a:t>Fib(5)</a:t>
                      </a:r>
                      <a:endParaRPr lang="en-US" sz="2800" dirty="0"/>
                    </a:p>
                  </a:txBody>
                  <a:tcPr anchor="ctr"/>
                </a:tc>
              </a:tr>
              <a:tr h="914400">
                <a:tc>
                  <a:txBody>
                    <a:bodyPr/>
                    <a:lstStyle/>
                    <a:p>
                      <a:pPr algn="ctr"/>
                      <a:r>
                        <a:rPr lang="en-US" sz="2800" dirty="0" smtClean="0"/>
                        <a:t>0</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1</a:t>
                      </a:r>
                      <a:endParaRPr lang="en-US" sz="2800" dirty="0"/>
                    </a:p>
                  </a:txBody>
                  <a:tcPr anchor="ctr"/>
                </a:tc>
                <a:tc>
                  <a:txBody>
                    <a:bodyPr/>
                    <a:lstStyle/>
                    <a:p>
                      <a:pPr algn="ctr"/>
                      <a:r>
                        <a:rPr lang="en-US" sz="2800" dirty="0" smtClean="0"/>
                        <a:t>2</a:t>
                      </a:r>
                      <a:endParaRPr lang="en-US" sz="2800" dirty="0"/>
                    </a:p>
                  </a:txBody>
                  <a:tcPr anchor="ctr"/>
                </a:tc>
                <a:tc>
                  <a:txBody>
                    <a:bodyPr/>
                    <a:lstStyle/>
                    <a:p>
                      <a:pPr algn="ctr"/>
                      <a:r>
                        <a:rPr lang="en-US" sz="2800" dirty="0" smtClean="0"/>
                        <a:t>3</a:t>
                      </a:r>
                      <a:endParaRPr lang="en-US" sz="2800" dirty="0"/>
                    </a:p>
                  </a:txBody>
                  <a:tcPr anchor="ctr"/>
                </a:tc>
                <a:tc>
                  <a:txBody>
                    <a:bodyPr/>
                    <a:lstStyle/>
                    <a:p>
                      <a:pPr algn="ctr"/>
                      <a:r>
                        <a:rPr lang="en-US" sz="2800" dirty="0" smtClean="0"/>
                        <a:t>5</a:t>
                      </a:r>
                      <a:endParaRPr lang="en-US" sz="2800" dirty="0"/>
                    </a:p>
                  </a:txBody>
                  <a:tcPr anchor="ctr"/>
                </a:tc>
              </a:tr>
            </a:tbl>
          </a:graphicData>
        </a:graphic>
      </p:graphicFrame>
    </p:spTree>
    <p:extLst>
      <p:ext uri="{BB962C8B-B14F-4D97-AF65-F5344CB8AC3E}">
        <p14:creationId xmlns:p14="http://schemas.microsoft.com/office/powerpoint/2010/main" val="1291323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633555" y="1066800"/>
            <a:ext cx="7772400" cy="1470025"/>
          </a:xfrm>
        </p:spPr>
        <p:txBody>
          <a:bodyPr/>
          <a:lstStyle/>
          <a:p>
            <a:r>
              <a:rPr lang="en-US" sz="11500" dirty="0" smtClean="0">
                <a:latin typeface="Courier New" pitchFamily="49" charset="0"/>
                <a:cs typeface="Courier New" pitchFamily="49" charset="0"/>
              </a:rPr>
              <a:t>BSTNode </a:t>
            </a:r>
            <a:r>
              <a:rPr lang="en-US" sz="11500" dirty="0" smtClean="0"/>
              <a:t>Class</a:t>
            </a:r>
          </a:p>
        </p:txBody>
      </p:sp>
      <p:sp>
        <p:nvSpPr>
          <p:cNvPr id="3" name="Rounded Rectangular Callout 2"/>
          <p:cNvSpPr/>
          <p:nvPr/>
        </p:nvSpPr>
        <p:spPr>
          <a:xfrm>
            <a:off x="1066800" y="3788235"/>
            <a:ext cx="6805917" cy="2458712"/>
          </a:xfrm>
          <a:prstGeom prst="wedgeRoundRectCallout">
            <a:avLst>
              <a:gd name="adj1" fmla="val 55727"/>
              <a:gd name="adj2" fmla="val 47510"/>
              <a:gd name="adj3" fmla="val 16667"/>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2400" b="1" dirty="0" smtClean="0"/>
              <a:t>Short Version: </a:t>
            </a:r>
            <a:r>
              <a:rPr lang="en-US" sz="2400" dirty="0" smtClean="0"/>
              <a:t>Do NOT Modify </a:t>
            </a:r>
            <a:r>
              <a:rPr lang="en-US" sz="2400" b="1" dirty="0" err="1" smtClean="0">
                <a:latin typeface="Courier New" panose="02070309020205020404" pitchFamily="49" charset="0"/>
                <a:cs typeface="Courier New" panose="02070309020205020404" pitchFamily="49" charset="0"/>
              </a:rPr>
              <a:t>BSTNodes</a:t>
            </a:r>
            <a:r>
              <a:rPr lang="en-US" sz="2400" dirty="0" smtClean="0"/>
              <a:t>!</a:t>
            </a:r>
          </a:p>
          <a:p>
            <a:endParaRPr lang="en-US" sz="2400" b="1" dirty="0" smtClean="0"/>
          </a:p>
          <a:p>
            <a:pPr algn="ctr"/>
            <a:r>
              <a:rPr lang="en-US" sz="2400" b="1" dirty="0" smtClean="0"/>
              <a:t>Long Version: </a:t>
            </a:r>
            <a:r>
              <a:rPr lang="en-US" sz="2400" dirty="0" smtClean="0"/>
              <a:t>This is a </a:t>
            </a:r>
            <a:r>
              <a:rPr lang="en-US" sz="2400" b="1" i="1" dirty="0" smtClean="0"/>
              <a:t>strange</a:t>
            </a:r>
            <a:r>
              <a:rPr lang="en-US" sz="2400" b="1" dirty="0" smtClean="0"/>
              <a:t> </a:t>
            </a:r>
            <a:r>
              <a:rPr lang="en-US" sz="2400" dirty="0" smtClean="0"/>
              <a:t>class for Java because we will not modify our </a:t>
            </a:r>
            <a:r>
              <a:rPr lang="en-US" sz="2400" b="1" dirty="0" smtClean="0">
                <a:latin typeface="Courier New" pitchFamily="49" charset="0"/>
                <a:cs typeface="Courier New" pitchFamily="49" charset="0"/>
              </a:rPr>
              <a:t>BSTNode</a:t>
            </a:r>
            <a:r>
              <a:rPr lang="en-US" sz="2400" dirty="0" smtClean="0"/>
              <a:t> Objects </a:t>
            </a:r>
            <a:r>
              <a:rPr lang="en-US" sz="2400" i="1" dirty="0" smtClean="0"/>
              <a:t>(This is to be like Racket and to help you to better understand how Racket behaved)</a:t>
            </a:r>
            <a:endParaRPr lang="en-US" sz="2400" i="1" dirty="0"/>
          </a:p>
        </p:txBody>
      </p:sp>
      <p:grpSp>
        <p:nvGrpSpPr>
          <p:cNvPr id="4" name="Group 37"/>
          <p:cNvGrpSpPr>
            <a:grpSpLocks/>
          </p:cNvGrpSpPr>
          <p:nvPr/>
        </p:nvGrpSpPr>
        <p:grpSpPr bwMode="auto">
          <a:xfrm>
            <a:off x="8094475" y="5867400"/>
            <a:ext cx="585048" cy="655829"/>
            <a:chOff x="1824" y="4512"/>
            <a:chExt cx="528" cy="241"/>
          </a:xfrm>
        </p:grpSpPr>
        <p:sp>
          <p:nvSpPr>
            <p:cNvPr id="5" name="Freeform 38"/>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6" name="Oval 39"/>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7" name="Oval 40"/>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Oval 41"/>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Oval 42"/>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43"/>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44"/>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45"/>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46"/>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4" name="Freeform 47"/>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5" name="AutoShape 48"/>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16" name="AutoShape 49"/>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1431694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Consider: </a:t>
            </a:r>
            <a:r>
              <a:rPr lang="en-US" b="1" smtClean="0"/>
              <a:t>Fibonacci </a:t>
            </a:r>
          </a:p>
        </p:txBody>
      </p:sp>
      <p:sp>
        <p:nvSpPr>
          <p:cNvPr id="3" name="Content Placeholder 2"/>
          <p:cNvSpPr>
            <a:spLocks noGrp="1"/>
          </p:cNvSpPr>
          <p:nvPr>
            <p:ph idx="1"/>
          </p:nvPr>
        </p:nvSpPr>
        <p:spPr>
          <a:xfrm>
            <a:off x="457200" y="1524000"/>
            <a:ext cx="8305800" cy="5029200"/>
          </a:xfrm>
        </p:spPr>
        <p:txBody>
          <a:bodyPr rtlCol="0">
            <a:normAutofit/>
          </a:bodyPr>
          <a:lstStyle/>
          <a:p>
            <a:pPr eaLnBrk="1" fontAlgn="auto" hangingPunct="1">
              <a:spcAft>
                <a:spcPts val="0"/>
              </a:spcAft>
              <a:buFont typeface="Arial" pitchFamily="34" charset="0"/>
              <a:buChar char="•"/>
              <a:defRPr/>
            </a:pPr>
            <a:r>
              <a:rPr lang="en-US" dirty="0" smtClean="0"/>
              <a:t>Brute force of Fib(N) </a:t>
            </a:r>
          </a:p>
          <a:p>
            <a:pPr lvl="1" eaLnBrk="1" fontAlgn="auto" hangingPunct="1">
              <a:spcAft>
                <a:spcPts val="0"/>
              </a:spcAft>
              <a:buFont typeface="Arial" pitchFamily="34" charset="0"/>
              <a:buChar char="–"/>
              <a:defRPr/>
            </a:pPr>
            <a:r>
              <a:rPr lang="en-US" dirty="0" smtClean="0"/>
              <a:t>is O(2</a:t>
            </a:r>
            <a:r>
              <a:rPr lang="en-US" baseline="30000" dirty="0" smtClean="0"/>
              <a:t>N</a:t>
            </a:r>
            <a:r>
              <a:rPr lang="en-US" dirty="0" smtClean="0"/>
              <a:t>) </a:t>
            </a:r>
            <a:r>
              <a:rPr lang="en-US" dirty="0" smtClean="0">
                <a:sym typeface="Wingdings" pitchFamily="2" charset="2"/>
              </a:rPr>
              <a:t> </a:t>
            </a:r>
          </a:p>
          <a:p>
            <a:pPr lvl="1" eaLnBrk="1" fontAlgn="auto" hangingPunct="1">
              <a:spcAft>
                <a:spcPts val="0"/>
              </a:spcAft>
              <a:buFont typeface="Arial" pitchFamily="34" charset="0"/>
              <a:buChar char="–"/>
              <a:defRPr/>
            </a:pPr>
            <a:endParaRPr lang="en-US" dirty="0" smtClean="0">
              <a:sym typeface="Wingdings" pitchFamily="2" charset="2"/>
            </a:endParaRPr>
          </a:p>
          <a:p>
            <a:pPr eaLnBrk="1" fontAlgn="auto" hangingPunct="1">
              <a:spcAft>
                <a:spcPts val="0"/>
              </a:spcAft>
              <a:buFont typeface="Arial" pitchFamily="34" charset="0"/>
              <a:buChar char="•"/>
              <a:defRPr/>
            </a:pPr>
            <a:r>
              <a:rPr lang="en-US" dirty="0" err="1" smtClean="0">
                <a:sym typeface="Wingdings" pitchFamily="2" charset="2"/>
              </a:rPr>
              <a:t>Memoization</a:t>
            </a:r>
            <a:r>
              <a:rPr lang="en-US" dirty="0" smtClean="0">
                <a:sym typeface="Wingdings" pitchFamily="2" charset="2"/>
              </a:rPr>
              <a:t> of Fib(N)</a:t>
            </a:r>
          </a:p>
          <a:p>
            <a:pPr marL="973138" lvl="1" indent="-515938" eaLnBrk="1" fontAlgn="auto" hangingPunct="1">
              <a:spcAft>
                <a:spcPts val="0"/>
              </a:spcAft>
              <a:buFont typeface="Arial" pitchFamily="34" charset="0"/>
              <a:buChar char="–"/>
              <a:defRPr/>
            </a:pPr>
            <a:r>
              <a:rPr lang="en-US" dirty="0" smtClean="0">
                <a:sym typeface="Wingdings" pitchFamily="2" charset="2"/>
              </a:rPr>
              <a:t>is O(N) + </a:t>
            </a:r>
            <a:r>
              <a:rPr lang="en-US" i="1" dirty="0" smtClean="0">
                <a:sym typeface="Wingdings" pitchFamily="2" charset="2"/>
              </a:rPr>
              <a:t>overhead for keeping track of what 		recursive calls have been made</a:t>
            </a:r>
          </a:p>
          <a:p>
            <a:pPr eaLnBrk="1" fontAlgn="auto" hangingPunct="1">
              <a:spcAft>
                <a:spcPts val="0"/>
              </a:spcAft>
              <a:buFont typeface="Arial" pitchFamily="34" charset="0"/>
              <a:buChar char="•"/>
              <a:defRPr/>
            </a:pPr>
            <a:endParaRPr lang="en-US" dirty="0" smtClean="0">
              <a:sym typeface="Wingdings" pitchFamily="2" charset="2"/>
            </a:endParaRPr>
          </a:p>
          <a:p>
            <a:pPr eaLnBrk="1" fontAlgn="auto" hangingPunct="1">
              <a:spcAft>
                <a:spcPts val="0"/>
              </a:spcAft>
              <a:buFont typeface="Arial" pitchFamily="34" charset="0"/>
              <a:buChar char="•"/>
              <a:defRPr/>
            </a:pPr>
            <a:r>
              <a:rPr lang="en-US" dirty="0" smtClean="0">
                <a:sym typeface="Wingdings" pitchFamily="2" charset="2"/>
              </a:rPr>
              <a:t>Dynamic Programming of Fib(N)</a:t>
            </a:r>
          </a:p>
          <a:p>
            <a:pPr lvl="1" eaLnBrk="1" fontAlgn="auto" hangingPunct="1">
              <a:spcAft>
                <a:spcPts val="0"/>
              </a:spcAft>
              <a:buFont typeface="Arial" pitchFamily="34" charset="0"/>
              <a:buChar char="–"/>
              <a:defRPr/>
            </a:pPr>
            <a:r>
              <a:rPr lang="en-US" dirty="0" smtClean="0">
                <a:sym typeface="Wingdings" pitchFamily="2" charset="2"/>
              </a:rPr>
              <a:t>is O(N) + </a:t>
            </a:r>
            <a:r>
              <a:rPr lang="en-US" i="1" dirty="0" smtClean="0">
                <a:sym typeface="Wingdings" pitchFamily="2" charset="2"/>
              </a:rPr>
              <a:t>overhead for making a table of size N</a:t>
            </a:r>
            <a:endParaRPr lang="en-US" i="1" dirty="0" smtClean="0"/>
          </a:p>
          <a:p>
            <a:pPr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93440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s.pitt.edu/cal_admin/cal_event_images/R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800600"/>
            <a:ext cx="2206084" cy="18372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152400" y="1828800"/>
            <a:ext cx="2668842" cy="2390094"/>
          </a:xfrm>
          <a:prstGeom prst="wedgeRoundRectCallout">
            <a:avLst>
              <a:gd name="adj1" fmla="val 3152"/>
              <a:gd name="adj2" fmla="val 9877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What do you remember about Dynamic Programming (DP)</a:t>
            </a:r>
          </a:p>
          <a:p>
            <a:pPr algn="ctr"/>
            <a:r>
              <a:rPr lang="en-US" sz="2400" dirty="0" smtClean="0"/>
              <a:t>from CS60?</a:t>
            </a:r>
            <a:endParaRPr lang="en-US" sz="2400" dirty="0"/>
          </a:p>
        </p:txBody>
      </p:sp>
      <p:sp>
        <p:nvSpPr>
          <p:cNvPr id="7" name="Rounded Rectangular Callout 6"/>
          <p:cNvSpPr/>
          <p:nvPr/>
        </p:nvSpPr>
        <p:spPr>
          <a:xfrm>
            <a:off x="3114675" y="274638"/>
            <a:ext cx="5438775" cy="6002337"/>
          </a:xfrm>
          <a:prstGeom prst="wedgeRoundRectCallout">
            <a:avLst>
              <a:gd name="adj1" fmla="val 61779"/>
              <a:gd name="adj2" fmla="val 4535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We learned: </a:t>
            </a:r>
          </a:p>
          <a:p>
            <a:pPr algn="ctr"/>
            <a:endParaRPr lang="en-US" sz="2800" dirty="0" smtClean="0"/>
          </a:p>
          <a:p>
            <a:pPr marL="514350" indent="-514350">
              <a:buFont typeface="+mj-lt"/>
              <a:buAutoNum type="arabicPeriod"/>
            </a:pPr>
            <a:r>
              <a:rPr lang="en-US" sz="2800" dirty="0" smtClean="0"/>
              <a:t>To </a:t>
            </a:r>
            <a:r>
              <a:rPr lang="en-US" sz="2800" b="1" u="sng" dirty="0" smtClean="0"/>
              <a:t>always</a:t>
            </a:r>
            <a:r>
              <a:rPr lang="en-US" sz="2800" dirty="0" smtClean="0"/>
              <a:t> start DP by writing recursion</a:t>
            </a:r>
          </a:p>
          <a:p>
            <a:pPr marL="514350" indent="-514350">
              <a:buFont typeface="+mj-lt"/>
              <a:buAutoNum type="arabicPeriod"/>
            </a:pPr>
            <a:endParaRPr lang="en-US" sz="2800" dirty="0" smtClean="0"/>
          </a:p>
          <a:p>
            <a:pPr marL="514350" indent="-514350">
              <a:buFont typeface="+mj-lt"/>
              <a:buAutoNum type="arabicPeriod"/>
            </a:pPr>
            <a:r>
              <a:rPr lang="en-US" sz="2800" dirty="0" smtClean="0"/>
              <a:t>That the DP table should include the possible inputs to the recursive call</a:t>
            </a:r>
          </a:p>
          <a:p>
            <a:pPr marL="514350" indent="-514350">
              <a:buFont typeface="+mj-lt"/>
              <a:buAutoNum type="arabicPeriod"/>
            </a:pPr>
            <a:endParaRPr lang="en-US" sz="2800" dirty="0" smtClean="0"/>
          </a:p>
          <a:p>
            <a:pPr marL="514350" indent="-514350">
              <a:buFont typeface="+mj-lt"/>
              <a:buAutoNum type="arabicPeriod"/>
            </a:pPr>
            <a:r>
              <a:rPr lang="en-US" sz="2800" dirty="0" smtClean="0"/>
              <a:t>In the DP table to look at:</a:t>
            </a:r>
          </a:p>
          <a:p>
            <a:pPr marL="971550" lvl="1" indent="-514350">
              <a:buFont typeface="Arial" pitchFamily="34" charset="0"/>
              <a:buChar char="•"/>
            </a:pPr>
            <a:r>
              <a:rPr lang="en-US" sz="2000" dirty="0" smtClean="0"/>
              <a:t>What do the cells </a:t>
            </a:r>
            <a:r>
              <a:rPr lang="en-US" sz="2000" b="1" u="sng" dirty="0" smtClean="0"/>
              <a:t>mean</a:t>
            </a:r>
            <a:r>
              <a:rPr lang="en-US" sz="2000" dirty="0" smtClean="0"/>
              <a:t>?</a:t>
            </a:r>
          </a:p>
          <a:p>
            <a:pPr marL="971550" lvl="1" indent="-514350">
              <a:buFont typeface="Arial" pitchFamily="34" charset="0"/>
              <a:buChar char="•"/>
            </a:pPr>
            <a:r>
              <a:rPr lang="en-US" sz="2000" dirty="0" smtClean="0"/>
              <a:t>What cells are </a:t>
            </a:r>
            <a:r>
              <a:rPr lang="en-US" sz="2000" b="1" u="sng" dirty="0" smtClean="0"/>
              <a:t>easy</a:t>
            </a:r>
            <a:r>
              <a:rPr lang="en-US" sz="2000" b="1" dirty="0" smtClean="0"/>
              <a:t> </a:t>
            </a:r>
            <a:r>
              <a:rPr lang="en-US" sz="2000" dirty="0" smtClean="0"/>
              <a:t>to fill in?</a:t>
            </a:r>
          </a:p>
          <a:p>
            <a:pPr marL="971550" lvl="1" indent="-514350">
              <a:buFont typeface="Arial" pitchFamily="34" charset="0"/>
              <a:buChar char="•"/>
            </a:pPr>
            <a:r>
              <a:rPr lang="en-US" sz="2000" dirty="0" smtClean="0"/>
              <a:t>What cells do we </a:t>
            </a:r>
            <a:r>
              <a:rPr lang="en-US" sz="2000" b="1" u="sng" dirty="0" smtClean="0"/>
              <a:t>want</a:t>
            </a:r>
            <a:r>
              <a:rPr lang="en-US" sz="2000" dirty="0" smtClean="0"/>
              <a:t>?</a:t>
            </a:r>
          </a:p>
          <a:p>
            <a:pPr marL="971550" lvl="1" indent="-514350">
              <a:buFont typeface="Arial" pitchFamily="34" charset="0"/>
              <a:buChar char="•"/>
            </a:pPr>
            <a:r>
              <a:rPr lang="en-US" sz="2000" dirty="0" smtClean="0"/>
              <a:t>What </a:t>
            </a:r>
            <a:r>
              <a:rPr lang="en-US" sz="2000" b="1" u="sng" dirty="0" smtClean="0"/>
              <a:t>rule</a:t>
            </a:r>
            <a:r>
              <a:rPr lang="en-US" sz="2000" b="1" dirty="0" smtClean="0"/>
              <a:t> </a:t>
            </a:r>
            <a:r>
              <a:rPr lang="en-US" sz="2000" dirty="0" smtClean="0"/>
              <a:t>fills in the cells?</a:t>
            </a:r>
            <a:endParaRPr lang="en-US" sz="2000" dirty="0"/>
          </a:p>
        </p:txBody>
      </p:sp>
    </p:spTree>
    <p:extLst>
      <p:ext uri="{BB962C8B-B14F-4D97-AF65-F5344CB8AC3E}">
        <p14:creationId xmlns:p14="http://schemas.microsoft.com/office/powerpoint/2010/main" val="179675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229600" cy="4525963"/>
          </a:xfrm>
        </p:spPr>
        <p:txBody>
          <a:bodyPr/>
          <a:lstStyle/>
          <a:p>
            <a:pPr marL="571500" indent="-514350">
              <a:buFont typeface="Arial" pitchFamily="34" charset="0"/>
              <a:buChar char="•"/>
            </a:pPr>
            <a:r>
              <a:rPr lang="en-US" sz="2400" dirty="0" smtClean="0"/>
              <a:t>What </a:t>
            </a:r>
            <a:r>
              <a:rPr lang="en-US" sz="2400" dirty="0"/>
              <a:t>do the cells </a:t>
            </a:r>
            <a:r>
              <a:rPr lang="en-US" sz="2400" b="1" u="sng" dirty="0"/>
              <a:t>mean</a:t>
            </a:r>
            <a:r>
              <a:rPr lang="en-US" sz="2400" dirty="0" smtClean="0"/>
              <a:t>?</a:t>
            </a:r>
          </a:p>
          <a:p>
            <a:pPr marL="971550" lvl="1" indent="-514350">
              <a:buFont typeface="Arial" pitchFamily="34" charset="0"/>
              <a:buChar char="•"/>
            </a:pPr>
            <a:endParaRPr lang="en-US" sz="2000" dirty="0"/>
          </a:p>
          <a:p>
            <a:pPr marL="971550" lvl="1" indent="-514350">
              <a:buFont typeface="Arial" pitchFamily="34" charset="0"/>
              <a:buChar char="•"/>
            </a:pPr>
            <a:endParaRPr lang="en-US" sz="2000" dirty="0"/>
          </a:p>
          <a:p>
            <a:pPr marL="571500" indent="-514350">
              <a:buFont typeface="Arial" pitchFamily="34" charset="0"/>
              <a:buChar char="•"/>
            </a:pPr>
            <a:r>
              <a:rPr lang="en-US" sz="2400" dirty="0"/>
              <a:t>What cells are </a:t>
            </a:r>
            <a:r>
              <a:rPr lang="en-US" sz="2400" b="1" u="sng" dirty="0"/>
              <a:t>easy</a:t>
            </a:r>
            <a:r>
              <a:rPr lang="en-US" sz="2400" b="1" dirty="0"/>
              <a:t> </a:t>
            </a:r>
            <a:r>
              <a:rPr lang="en-US" sz="2400" dirty="0"/>
              <a:t>to fill in?</a:t>
            </a:r>
          </a:p>
          <a:p>
            <a:pPr marL="971550" lvl="1" indent="-514350">
              <a:buFont typeface="Arial" pitchFamily="34" charset="0"/>
              <a:buChar char="•"/>
            </a:pPr>
            <a:endParaRPr lang="en-US" sz="2000" dirty="0" smtClean="0"/>
          </a:p>
          <a:p>
            <a:pPr marL="971550" lvl="1" indent="-514350">
              <a:buFont typeface="Arial" pitchFamily="34" charset="0"/>
              <a:buChar char="•"/>
            </a:pPr>
            <a:endParaRPr lang="en-US" sz="2000" dirty="0" smtClean="0"/>
          </a:p>
          <a:p>
            <a:pPr marL="571500" indent="-514350">
              <a:buFont typeface="Arial" pitchFamily="34" charset="0"/>
              <a:buChar char="•"/>
            </a:pPr>
            <a:r>
              <a:rPr lang="en-US" sz="2400" dirty="0" smtClean="0"/>
              <a:t>What </a:t>
            </a:r>
            <a:r>
              <a:rPr lang="en-US" sz="2400" dirty="0"/>
              <a:t>cells do we </a:t>
            </a:r>
            <a:r>
              <a:rPr lang="en-US" sz="2400" b="1" u="sng" dirty="0"/>
              <a:t>want</a:t>
            </a:r>
            <a:r>
              <a:rPr lang="en-US" sz="2400" dirty="0"/>
              <a:t>?</a:t>
            </a:r>
          </a:p>
          <a:p>
            <a:pPr marL="971550" lvl="1" indent="-514350">
              <a:buFont typeface="Arial" pitchFamily="34" charset="0"/>
              <a:buChar char="•"/>
            </a:pPr>
            <a:endParaRPr lang="en-US" sz="2000" dirty="0" smtClean="0"/>
          </a:p>
          <a:p>
            <a:pPr marL="971550" lvl="1" indent="-514350">
              <a:buFont typeface="Arial" pitchFamily="34" charset="0"/>
              <a:buChar char="•"/>
            </a:pPr>
            <a:endParaRPr lang="en-US" sz="2000" dirty="0" smtClean="0"/>
          </a:p>
          <a:p>
            <a:pPr marL="571500" indent="-514350">
              <a:buFont typeface="Arial" pitchFamily="34" charset="0"/>
              <a:buChar char="•"/>
            </a:pPr>
            <a:r>
              <a:rPr lang="en-US" sz="2400" dirty="0" smtClean="0"/>
              <a:t>What </a:t>
            </a:r>
            <a:r>
              <a:rPr lang="en-US" sz="2400" b="1" u="sng" dirty="0"/>
              <a:t>rule</a:t>
            </a:r>
            <a:r>
              <a:rPr lang="en-US" sz="2400" b="1" dirty="0"/>
              <a:t> </a:t>
            </a:r>
            <a:r>
              <a:rPr lang="en-US" sz="2400" dirty="0"/>
              <a:t>fills in the cells?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69006627"/>
              </p:ext>
            </p:extLst>
          </p:nvPr>
        </p:nvGraphicFramePr>
        <p:xfrm>
          <a:off x="1371600" y="5486399"/>
          <a:ext cx="6629400" cy="1143001"/>
        </p:xfrm>
        <a:graphic>
          <a:graphicData uri="http://schemas.openxmlformats.org/drawingml/2006/table">
            <a:tbl>
              <a:tblPr firstRow="1" bandRow="1">
                <a:tableStyleId>{5940675A-B579-460E-94D1-54222C63F5DA}</a:tableStyleId>
              </a:tblPr>
              <a:tblGrid>
                <a:gridCol w="1104900"/>
                <a:gridCol w="1104900"/>
                <a:gridCol w="1104900"/>
                <a:gridCol w="1104900"/>
                <a:gridCol w="1104900"/>
                <a:gridCol w="1104900"/>
              </a:tblGrid>
              <a:tr h="685801">
                <a:tc>
                  <a:txBody>
                    <a:bodyPr/>
                    <a:lstStyle/>
                    <a:p>
                      <a:pPr algn="ctr"/>
                      <a:r>
                        <a:rPr lang="en-US" sz="2000" dirty="0" smtClean="0"/>
                        <a:t>Fib(0)</a:t>
                      </a:r>
                      <a:endParaRPr lang="en-US" sz="2000" dirty="0"/>
                    </a:p>
                  </a:txBody>
                  <a:tcPr anchor="ctr"/>
                </a:tc>
                <a:tc>
                  <a:txBody>
                    <a:bodyPr/>
                    <a:lstStyle/>
                    <a:p>
                      <a:pPr algn="ctr"/>
                      <a:r>
                        <a:rPr lang="en-US" sz="2000" dirty="0" smtClean="0"/>
                        <a:t>Fib(1)</a:t>
                      </a:r>
                      <a:endParaRPr lang="en-US" sz="2000" dirty="0"/>
                    </a:p>
                  </a:txBody>
                  <a:tcPr anchor="ctr"/>
                </a:tc>
                <a:tc>
                  <a:txBody>
                    <a:bodyPr/>
                    <a:lstStyle/>
                    <a:p>
                      <a:pPr algn="ctr"/>
                      <a:r>
                        <a:rPr lang="en-US" sz="2000" dirty="0" smtClean="0"/>
                        <a:t>Fib(2)</a:t>
                      </a:r>
                      <a:endParaRPr lang="en-US" sz="2000" dirty="0"/>
                    </a:p>
                  </a:txBody>
                  <a:tcPr anchor="ctr"/>
                </a:tc>
                <a:tc>
                  <a:txBody>
                    <a:bodyPr/>
                    <a:lstStyle/>
                    <a:p>
                      <a:pPr algn="ctr"/>
                      <a:r>
                        <a:rPr lang="en-US" sz="2000" dirty="0" smtClean="0"/>
                        <a:t>Fib(3)</a:t>
                      </a:r>
                      <a:endParaRPr lang="en-US" sz="2000" dirty="0"/>
                    </a:p>
                  </a:txBody>
                  <a:tcPr anchor="ctr"/>
                </a:tc>
                <a:tc>
                  <a:txBody>
                    <a:bodyPr/>
                    <a:lstStyle/>
                    <a:p>
                      <a:pPr algn="ctr"/>
                      <a:r>
                        <a:rPr lang="en-US" sz="2000" dirty="0" smtClean="0"/>
                        <a:t>Fib(4)</a:t>
                      </a:r>
                      <a:endParaRPr lang="en-US" sz="2000" dirty="0"/>
                    </a:p>
                  </a:txBody>
                  <a:tcPr anchor="ctr"/>
                </a:tc>
                <a:tc>
                  <a:txBody>
                    <a:bodyPr/>
                    <a:lstStyle/>
                    <a:p>
                      <a:pPr algn="ctr"/>
                      <a:r>
                        <a:rPr lang="en-US" sz="2000" dirty="0" smtClean="0"/>
                        <a:t>Fib(5)</a:t>
                      </a:r>
                      <a:endParaRPr lang="en-US" sz="2000" dirty="0"/>
                    </a:p>
                  </a:txBody>
                  <a:tcPr anchor="ctr"/>
                </a:tc>
              </a:tr>
              <a:tr h="457200">
                <a:tc>
                  <a:txBody>
                    <a:bodyPr/>
                    <a:lstStyle/>
                    <a:p>
                      <a:pPr algn="ctr"/>
                      <a:r>
                        <a:rPr lang="en-US" sz="2000" dirty="0" smtClean="0"/>
                        <a:t>0</a:t>
                      </a:r>
                      <a:endParaRPr lang="en-US" sz="2000" dirty="0"/>
                    </a:p>
                  </a:txBody>
                  <a:tcPr anchor="ctr"/>
                </a:tc>
                <a:tc>
                  <a:txBody>
                    <a:bodyPr/>
                    <a:lstStyle/>
                    <a:p>
                      <a:pPr algn="ctr"/>
                      <a:r>
                        <a:rPr lang="en-US" sz="2000" dirty="0" smtClean="0"/>
                        <a:t>1</a:t>
                      </a:r>
                      <a:endParaRPr lang="en-US" sz="2000" dirty="0"/>
                    </a:p>
                  </a:txBody>
                  <a:tcPr anchor="ctr"/>
                </a:tc>
                <a:tc>
                  <a:txBody>
                    <a:bodyPr/>
                    <a:lstStyle/>
                    <a:p>
                      <a:pPr algn="ctr"/>
                      <a:r>
                        <a:rPr lang="en-US" sz="2000" dirty="0" smtClean="0"/>
                        <a:t>1</a:t>
                      </a:r>
                      <a:endParaRPr lang="en-US" sz="2000" dirty="0"/>
                    </a:p>
                  </a:txBody>
                  <a:tcPr anchor="ctr"/>
                </a:tc>
                <a:tc>
                  <a:txBody>
                    <a:bodyPr/>
                    <a:lstStyle/>
                    <a:p>
                      <a:pPr algn="ctr"/>
                      <a:r>
                        <a:rPr lang="en-US" sz="2000" dirty="0" smtClean="0"/>
                        <a:t>2</a:t>
                      </a:r>
                      <a:endParaRPr lang="en-US" sz="2000" dirty="0"/>
                    </a:p>
                  </a:txBody>
                  <a:tcPr anchor="ctr"/>
                </a:tc>
                <a:tc>
                  <a:txBody>
                    <a:bodyPr/>
                    <a:lstStyle/>
                    <a:p>
                      <a:pPr algn="ctr"/>
                      <a:r>
                        <a:rPr lang="en-US" sz="2000" dirty="0" smtClean="0"/>
                        <a:t>3</a:t>
                      </a:r>
                      <a:endParaRPr lang="en-US" sz="2000" dirty="0"/>
                    </a:p>
                  </a:txBody>
                  <a:tcPr anchor="ctr"/>
                </a:tc>
                <a:tc>
                  <a:txBody>
                    <a:bodyPr/>
                    <a:lstStyle/>
                    <a:p>
                      <a:pPr algn="ctr"/>
                      <a:r>
                        <a:rPr lang="en-US" sz="2000" dirty="0" smtClean="0"/>
                        <a:t>5</a:t>
                      </a:r>
                      <a:endParaRPr lang="en-US" sz="2000" dirty="0"/>
                    </a:p>
                  </a:txBody>
                  <a:tcPr anchor="ctr"/>
                </a:tc>
              </a:tr>
            </a:tbl>
          </a:graphicData>
        </a:graphic>
      </p:graphicFrame>
    </p:spTree>
    <p:extLst>
      <p:ext uri="{BB962C8B-B14F-4D97-AF65-F5344CB8AC3E}">
        <p14:creationId xmlns:p14="http://schemas.microsoft.com/office/powerpoint/2010/main" val="4294472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505200" y="122238"/>
            <a:ext cx="5638800" cy="1401762"/>
          </a:xfrm>
        </p:spPr>
        <p:txBody>
          <a:bodyPr/>
          <a:lstStyle/>
          <a:p>
            <a:pPr eaLnBrk="1" hangingPunct="1"/>
            <a:r>
              <a:rPr lang="en-US" sz="3600" dirty="0" smtClean="0"/>
              <a:t>Write Recursive </a:t>
            </a:r>
            <a:r>
              <a:rPr lang="en-US" sz="3600" dirty="0" err="1" smtClean="0"/>
              <a:t>Pseudocode</a:t>
            </a:r>
            <a:r>
              <a:rPr lang="en-US" sz="3600" dirty="0" smtClean="0"/>
              <a:t> </a:t>
            </a:r>
            <a:br>
              <a:rPr lang="en-US" sz="3600" dirty="0" smtClean="0"/>
            </a:br>
            <a:r>
              <a:rPr lang="en-US" sz="3600" dirty="0" smtClean="0"/>
              <a:t>to find the </a:t>
            </a:r>
            <a:r>
              <a:rPr lang="en-US" sz="3600" b="1" dirty="0" smtClean="0"/>
              <a:t>min path cost </a:t>
            </a:r>
            <a:r>
              <a:rPr lang="en-US" sz="3600" dirty="0" smtClean="0"/>
              <a:t>based upon </a:t>
            </a:r>
            <a:r>
              <a:rPr lang="en-US" sz="3600" dirty="0" err="1" smtClean="0">
                <a:latin typeface="Courier New" pitchFamily="49" charset="0"/>
                <a:cs typeface="Courier New" pitchFamily="49" charset="0"/>
              </a:rPr>
              <a:t>getEnergy</a:t>
            </a:r>
            <a:endParaRPr lang="en-US" sz="3600" dirty="0" smtClean="0">
              <a:latin typeface="Courier New" pitchFamily="49" charset="0"/>
              <a:cs typeface="Courier New" pitchFamily="49" charset="0"/>
            </a:endParaRPr>
          </a:p>
        </p:txBody>
      </p:sp>
      <p:graphicFrame>
        <p:nvGraphicFramePr>
          <p:cNvPr id="4" name="Content Placeholder 3"/>
          <p:cNvGraphicFramePr>
            <a:graphicFrameLocks/>
          </p:cNvGraphicFramePr>
          <p:nvPr/>
        </p:nvGraphicFramePr>
        <p:xfrm>
          <a:off x="33338" y="0"/>
          <a:ext cx="3475035" cy="3475035"/>
        </p:xfrm>
        <a:graphic>
          <a:graphicData uri="http://schemas.openxmlformats.org/drawingml/2006/table">
            <a:tbl>
              <a:tblPr>
                <a:tableStyleId>{5940675A-B579-460E-94D1-54222C63F5DA}</a:tableStyleId>
              </a:tblPr>
              <a:tblGrid>
                <a:gridCol w="386115"/>
                <a:gridCol w="386115"/>
                <a:gridCol w="386115"/>
                <a:gridCol w="386115"/>
                <a:gridCol w="386115"/>
                <a:gridCol w="386115"/>
                <a:gridCol w="386115"/>
                <a:gridCol w="386115"/>
                <a:gridCol w="386115"/>
              </a:tblGrid>
              <a:tr h="386115">
                <a:tc>
                  <a:txBody>
                    <a:bodyPr/>
                    <a:lstStyle/>
                    <a:p>
                      <a:pPr algn="ctr" fontAlgn="b"/>
                      <a:endParaRPr lang="en-US" sz="1100" b="0" i="0" u="none" strike="noStrike" dirty="0">
                        <a:solidFill>
                          <a:srgbClr val="000000"/>
                        </a:solidFill>
                        <a:effectLst/>
                        <a:latin typeface="Calibri"/>
                      </a:endParaRPr>
                    </a:p>
                  </a:txBody>
                  <a:tcPr marL="9526" marR="9526" marT="9526" marB="0" anchor="ctr"/>
                </a:tc>
                <a:tc>
                  <a:txBody>
                    <a:bodyPr/>
                    <a:lstStyle/>
                    <a:p>
                      <a:pPr algn="ctr" fontAlgn="b"/>
                      <a:r>
                        <a:rPr lang="en-US" sz="1400" b="0" i="0" u="none" strike="noStrike" dirty="0" smtClean="0">
                          <a:solidFill>
                            <a:srgbClr val="000000"/>
                          </a:solidFill>
                          <a:effectLst/>
                          <a:latin typeface="Calibri"/>
                        </a:rPr>
                        <a:t>x = 0</a:t>
                      </a:r>
                      <a:endParaRPr lang="en-US" sz="1400" b="0" i="0" u="none" strike="noStrike" dirty="0">
                        <a:solidFill>
                          <a:srgbClr val="000000"/>
                        </a:solidFill>
                        <a:effectLst/>
                        <a:latin typeface="Calibri"/>
                      </a:endParaRP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1</a:t>
                      </a: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2</a:t>
                      </a: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3</a:t>
                      </a: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4</a:t>
                      </a: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5</a:t>
                      </a: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6</a:t>
                      </a:r>
                    </a:p>
                  </a:txBody>
                  <a:tcPr marL="9526" marR="9526" marT="9526"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x = 7</a:t>
                      </a:r>
                    </a:p>
                  </a:txBody>
                  <a:tcPr marL="9526" marR="9526" marT="9526" marB="0" anchor="ctr"/>
                </a:tc>
              </a:tr>
              <a:tr h="38611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y = 0</a:t>
                      </a:r>
                    </a:p>
                  </a:txBody>
                  <a:tcPr marL="9526" marR="9526" marT="9526" marB="0" anchor="ctr"/>
                </a:tc>
                <a:tc>
                  <a:txBody>
                    <a:bodyPr/>
                    <a:lstStyle/>
                    <a:p>
                      <a:pPr algn="ctr" fontAlgn="b"/>
                      <a:r>
                        <a:rPr lang="en-US" sz="1600" b="0" i="0" u="none" strike="noStrike" dirty="0">
                          <a:solidFill>
                            <a:srgbClr val="000000"/>
                          </a:solidFill>
                          <a:effectLst/>
                          <a:latin typeface="Calibri"/>
                        </a:rPr>
                        <a:t>6</a:t>
                      </a:r>
                    </a:p>
                  </a:txBody>
                  <a:tcPr marL="9526" marR="9526" marT="9526" marB="0" anchor="ctr"/>
                </a:tc>
                <a:tc>
                  <a:txBody>
                    <a:bodyPr/>
                    <a:lstStyle/>
                    <a:p>
                      <a:pPr algn="ctr" fontAlgn="b"/>
                      <a:r>
                        <a:rPr lang="en-US" sz="1600" b="0" i="0" u="none" strike="noStrike" dirty="0">
                          <a:solidFill>
                            <a:srgbClr val="000000"/>
                          </a:solidFill>
                          <a:effectLst/>
                          <a:latin typeface="Calibri"/>
                        </a:rPr>
                        <a:t>6</a:t>
                      </a:r>
                    </a:p>
                  </a:txBody>
                  <a:tcPr marL="9526" marR="9526" marT="9526" marB="0" anchor="ctr">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24</a:t>
                      </a:r>
                    </a:p>
                  </a:txBody>
                  <a:tcPr marL="9526" marR="9526" marT="9526" marB="0" anchor="ctr"/>
                </a:tc>
                <a:tc>
                  <a:txBody>
                    <a:bodyPr/>
                    <a:lstStyle/>
                    <a:p>
                      <a:pPr algn="ctr" fontAlgn="b"/>
                      <a:r>
                        <a:rPr lang="en-US" sz="1600" b="0" i="0" u="none" strike="noStrike" dirty="0">
                          <a:solidFill>
                            <a:srgbClr val="000000"/>
                          </a:solidFill>
                          <a:effectLst/>
                          <a:latin typeface="Calibri"/>
                        </a:rPr>
                        <a:t>79</a:t>
                      </a:r>
                    </a:p>
                  </a:txBody>
                  <a:tcPr marL="9526" marR="9526" marT="9526" marB="0" anchor="ctr"/>
                </a:tc>
                <a:tc>
                  <a:txBody>
                    <a:bodyPr/>
                    <a:lstStyle/>
                    <a:p>
                      <a:pPr algn="ctr" fontAlgn="b"/>
                      <a:r>
                        <a:rPr lang="en-US" sz="1600" b="0" i="0" u="none" strike="noStrike" dirty="0">
                          <a:solidFill>
                            <a:srgbClr val="000000"/>
                          </a:solidFill>
                          <a:effectLst/>
                          <a:latin typeface="Calibri"/>
                        </a:rPr>
                        <a:t>18</a:t>
                      </a:r>
                    </a:p>
                  </a:txBody>
                  <a:tcPr marL="9526" marR="9526" marT="9526" marB="0" anchor="ctr"/>
                </a:tc>
                <a:tc>
                  <a:txBody>
                    <a:bodyPr/>
                    <a:lstStyle/>
                    <a:p>
                      <a:pPr algn="ctr" fontAlgn="b"/>
                      <a:r>
                        <a:rPr lang="en-US" sz="1600" b="0" i="0" u="none" strike="noStrike" dirty="0">
                          <a:solidFill>
                            <a:srgbClr val="000000"/>
                          </a:solidFill>
                          <a:effectLst/>
                          <a:latin typeface="Calibri"/>
                        </a:rPr>
                        <a:t>54</a:t>
                      </a:r>
                    </a:p>
                  </a:txBody>
                  <a:tcPr marL="9526" marR="9526" marT="9526" marB="0" anchor="ctr">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78</a:t>
                      </a:r>
                    </a:p>
                  </a:txBody>
                  <a:tcPr marL="9526" marR="9526" marT="9526" marB="0" anchor="ctr"/>
                </a:tc>
                <a:tc>
                  <a:txBody>
                    <a:bodyPr/>
                    <a:lstStyle/>
                    <a:p>
                      <a:pPr algn="ctr" fontAlgn="b"/>
                      <a:r>
                        <a:rPr lang="en-US" sz="1600" b="0" i="0" u="none" strike="noStrike" dirty="0">
                          <a:solidFill>
                            <a:srgbClr val="000000"/>
                          </a:solidFill>
                          <a:effectLst/>
                          <a:latin typeface="Calibri"/>
                        </a:rPr>
                        <a:t>11</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1</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dirty="0">
                          <a:solidFill>
                            <a:srgbClr val="000000"/>
                          </a:solidFill>
                          <a:effectLst/>
                          <a:latin typeface="Calibri"/>
                        </a:rPr>
                        <a:t>7</a:t>
                      </a:r>
                    </a:p>
                  </a:txBody>
                  <a:tcPr marL="9526" marR="9526" marT="9526" marB="0" anchor="ctr">
                    <a:lnR w="12700" cap="flat" cmpd="sng" algn="ctr">
                      <a:solidFill>
                        <a:schemeClr val="tx1"/>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a:rPr>
                        <a:t>9</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12</a:t>
                      </a:r>
                    </a:p>
                  </a:txBody>
                  <a:tcPr marL="9526" marR="9526" marT="9526" marB="0" anchor="ctr">
                    <a:lnL w="12700" cap="flat" cmpd="sng" algn="ctr">
                      <a:solidFill>
                        <a:schemeClr val="tx1"/>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a:rPr>
                        <a:t>46</a:t>
                      </a:r>
                    </a:p>
                  </a:txBody>
                  <a:tcPr marL="9526" marR="9526" marT="9526" marB="0" anchor="ctr"/>
                </a:tc>
                <a:tc>
                  <a:txBody>
                    <a:bodyPr/>
                    <a:lstStyle/>
                    <a:p>
                      <a:pPr algn="ctr" fontAlgn="b"/>
                      <a:r>
                        <a:rPr lang="en-US" sz="1600" b="0" i="0" u="none" strike="noStrike" dirty="0">
                          <a:solidFill>
                            <a:srgbClr val="000000"/>
                          </a:solidFill>
                          <a:effectLst/>
                          <a:latin typeface="Calibri"/>
                        </a:rPr>
                        <a:t>95</a:t>
                      </a:r>
                    </a:p>
                  </a:txBody>
                  <a:tcPr marL="9526" marR="9526" marT="9526" marB="0" anchor="ctr">
                    <a:lnR w="12700" cap="flat" cmpd="sng" algn="ctr">
                      <a:solidFill>
                        <a:schemeClr val="tx1"/>
                      </a:solid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alibri"/>
                        </a:rPr>
                        <a:t>106</a:t>
                      </a:r>
                    </a:p>
                  </a:txBody>
                  <a:tcPr marL="9526" marR="9526" marT="95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118</a:t>
                      </a:r>
                    </a:p>
                  </a:txBody>
                  <a:tcPr marL="9526" marR="9526" marT="9526" marB="0" anchor="ctr">
                    <a:lnL w="12700" cap="flat" cmpd="sng" algn="ctr">
                      <a:solidFill>
                        <a:schemeClr val="tx1"/>
                      </a:solidFill>
                      <a:prstDash val="solid"/>
                      <a:round/>
                      <a:headEnd type="none" w="med" len="med"/>
                      <a:tailEnd type="none" w="med" len="med"/>
                    </a:lnL>
                  </a:tcPr>
                </a:tc>
                <a:tc>
                  <a:txBody>
                    <a:bodyPr/>
                    <a:lstStyle/>
                    <a:p>
                      <a:pPr algn="ctr" fontAlgn="b"/>
                      <a:r>
                        <a:rPr lang="en-US" sz="1600" b="0" i="0" u="none" strike="noStrike">
                          <a:solidFill>
                            <a:srgbClr val="000000"/>
                          </a:solidFill>
                          <a:effectLst/>
                          <a:latin typeface="Calibri"/>
                        </a:rPr>
                        <a:t>93</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2</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a:solidFill>
                            <a:srgbClr val="000000"/>
                          </a:solidFill>
                          <a:effectLst/>
                          <a:latin typeface="Calibri"/>
                        </a:rPr>
                        <a:t>7</a:t>
                      </a:r>
                    </a:p>
                  </a:txBody>
                  <a:tcPr marL="9526" marR="9526" marT="9526" marB="0" anchor="ctr"/>
                </a:tc>
                <a:tc>
                  <a:txBody>
                    <a:bodyPr/>
                    <a:lstStyle/>
                    <a:p>
                      <a:pPr algn="ctr" fontAlgn="b"/>
                      <a:r>
                        <a:rPr lang="en-US" sz="1600" b="0" i="0" u="none" strike="noStrike">
                          <a:solidFill>
                            <a:srgbClr val="000000"/>
                          </a:solidFill>
                          <a:effectLst/>
                          <a:latin typeface="Calibri"/>
                        </a:rPr>
                        <a:t>13</a:t>
                      </a:r>
                    </a:p>
                  </a:txBody>
                  <a:tcPr marL="9526" marR="9526" marT="9526" marB="0" anchor="ctr">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Calibri"/>
                        </a:rPr>
                        <a:t>14</a:t>
                      </a:r>
                    </a:p>
                  </a:txBody>
                  <a:tcPr marL="9526" marR="9526" marT="9526" marB="0" anchor="ctr"/>
                </a:tc>
                <a:tc>
                  <a:txBody>
                    <a:bodyPr/>
                    <a:lstStyle/>
                    <a:p>
                      <a:pPr algn="ctr" fontAlgn="b"/>
                      <a:r>
                        <a:rPr lang="en-US" sz="1600" b="0" i="0" u="none" strike="noStrike" dirty="0">
                          <a:solidFill>
                            <a:srgbClr val="000000"/>
                          </a:solidFill>
                          <a:effectLst/>
                          <a:latin typeface="Calibri"/>
                        </a:rPr>
                        <a:t>123</a:t>
                      </a:r>
                    </a:p>
                  </a:txBody>
                  <a:tcPr marL="9526" marR="9526" marT="9526" marB="0" anchor="ctr"/>
                </a:tc>
                <a:tc>
                  <a:txBody>
                    <a:bodyPr/>
                    <a:lstStyle/>
                    <a:p>
                      <a:pPr algn="ctr" fontAlgn="b"/>
                      <a:r>
                        <a:rPr lang="en-US" sz="1600" b="0" i="0" u="none" strike="noStrike">
                          <a:solidFill>
                            <a:srgbClr val="000000"/>
                          </a:solidFill>
                          <a:effectLst/>
                          <a:latin typeface="Calibri"/>
                        </a:rPr>
                        <a:t>82</a:t>
                      </a:r>
                    </a:p>
                  </a:txBody>
                  <a:tcPr marL="9526" marR="9526" marT="9526" marB="0" anchor="ctr"/>
                </a:tc>
                <a:tc>
                  <a:txBody>
                    <a:bodyPr/>
                    <a:lstStyle/>
                    <a:p>
                      <a:pPr algn="ctr" fontAlgn="b"/>
                      <a:r>
                        <a:rPr lang="en-US" sz="1600" b="0" i="0" u="none" strike="noStrike">
                          <a:solidFill>
                            <a:srgbClr val="000000"/>
                          </a:solidFill>
                          <a:effectLst/>
                          <a:latin typeface="Calibri"/>
                        </a:rPr>
                        <a:t>87</a:t>
                      </a:r>
                    </a:p>
                  </a:txBody>
                  <a:tcPr marL="9526" marR="9526" marT="9526" marB="0" anchor="ctr">
                    <a:lnT w="12700" cap="flat" cmpd="sng" algn="ctr">
                      <a:solidFill>
                        <a:schemeClr val="tx1"/>
                      </a:solidFill>
                      <a:prstDash val="solid"/>
                      <a:round/>
                      <a:headEnd type="none" w="med" len="med"/>
                      <a:tailEnd type="none" w="med" len="med"/>
                    </a:lnT>
                  </a:tcPr>
                </a:tc>
                <a:tc>
                  <a:txBody>
                    <a:bodyPr/>
                    <a:lstStyle/>
                    <a:p>
                      <a:pPr algn="ctr" fontAlgn="b"/>
                      <a:r>
                        <a:rPr lang="en-US" sz="1600" b="0" i="0" u="none" strike="noStrike">
                          <a:solidFill>
                            <a:srgbClr val="000000"/>
                          </a:solidFill>
                          <a:effectLst/>
                          <a:latin typeface="Calibri"/>
                        </a:rPr>
                        <a:t>67</a:t>
                      </a:r>
                    </a:p>
                  </a:txBody>
                  <a:tcPr marL="9526" marR="9526" marT="9526" marB="0" anchor="ctr"/>
                </a:tc>
                <a:tc>
                  <a:txBody>
                    <a:bodyPr/>
                    <a:lstStyle/>
                    <a:p>
                      <a:pPr algn="ctr" fontAlgn="b"/>
                      <a:r>
                        <a:rPr lang="en-US" sz="1600" b="0" i="0" u="none" strike="noStrike">
                          <a:solidFill>
                            <a:srgbClr val="000000"/>
                          </a:solidFill>
                          <a:effectLst/>
                          <a:latin typeface="Calibri"/>
                        </a:rPr>
                        <a:t>99</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3</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a:solidFill>
                            <a:srgbClr val="000000"/>
                          </a:solidFill>
                          <a:effectLst/>
                          <a:latin typeface="Calibri"/>
                        </a:rPr>
                        <a:t>3</a:t>
                      </a:r>
                    </a:p>
                  </a:txBody>
                  <a:tcPr marL="9526" marR="9526" marT="9526" marB="0" anchor="ctr"/>
                </a:tc>
                <a:tc>
                  <a:txBody>
                    <a:bodyPr/>
                    <a:lstStyle/>
                    <a:p>
                      <a:pPr algn="ctr" fontAlgn="b"/>
                      <a:r>
                        <a:rPr lang="en-US" sz="1600" b="0" i="0" u="none" strike="noStrike">
                          <a:solidFill>
                            <a:srgbClr val="000000"/>
                          </a:solidFill>
                          <a:effectLst/>
                          <a:latin typeface="Calibri"/>
                        </a:rPr>
                        <a:t>6</a:t>
                      </a:r>
                    </a:p>
                  </a:txBody>
                  <a:tcPr marL="9526" marR="9526" marT="9526" marB="0" anchor="ctr"/>
                </a:tc>
                <a:tc>
                  <a:txBody>
                    <a:bodyPr/>
                    <a:lstStyle/>
                    <a:p>
                      <a:pPr algn="ctr" fontAlgn="b"/>
                      <a:r>
                        <a:rPr lang="en-US" sz="1600" b="0" i="0" u="none" strike="noStrike">
                          <a:solidFill>
                            <a:srgbClr val="000000"/>
                          </a:solidFill>
                          <a:effectLst/>
                          <a:latin typeface="Calibri"/>
                        </a:rPr>
                        <a:t>33</a:t>
                      </a:r>
                    </a:p>
                  </a:txBody>
                  <a:tcPr marL="9526" marR="9526" marT="9526" marB="0" anchor="ctr"/>
                </a:tc>
                <a:tc>
                  <a:txBody>
                    <a:bodyPr/>
                    <a:lstStyle/>
                    <a:p>
                      <a:pPr algn="ctr" fontAlgn="b"/>
                      <a:r>
                        <a:rPr lang="en-US" sz="1600" b="0" i="0" u="none" strike="noStrike">
                          <a:solidFill>
                            <a:srgbClr val="000000"/>
                          </a:solidFill>
                          <a:effectLst/>
                          <a:latin typeface="Calibri"/>
                        </a:rPr>
                        <a:t>153</a:t>
                      </a:r>
                    </a:p>
                  </a:txBody>
                  <a:tcPr marL="9526" marR="9526" marT="9526" marB="0" anchor="ctr"/>
                </a:tc>
                <a:tc>
                  <a:txBody>
                    <a:bodyPr/>
                    <a:lstStyle/>
                    <a:p>
                      <a:pPr algn="ctr" fontAlgn="b"/>
                      <a:r>
                        <a:rPr lang="en-US" sz="1600" b="0" i="0" u="none" strike="noStrike" dirty="0">
                          <a:solidFill>
                            <a:srgbClr val="000000"/>
                          </a:solidFill>
                          <a:effectLst/>
                          <a:latin typeface="Calibri"/>
                        </a:rPr>
                        <a:t>142</a:t>
                      </a:r>
                    </a:p>
                  </a:txBody>
                  <a:tcPr marL="9526" marR="9526" marT="9526" marB="0" anchor="ctr"/>
                </a:tc>
                <a:tc>
                  <a:txBody>
                    <a:bodyPr/>
                    <a:lstStyle/>
                    <a:p>
                      <a:pPr algn="ctr" fontAlgn="b"/>
                      <a:r>
                        <a:rPr lang="en-US" sz="1600" b="0" i="0" u="none" strike="noStrike" dirty="0">
                          <a:solidFill>
                            <a:srgbClr val="000000"/>
                          </a:solidFill>
                          <a:effectLst/>
                          <a:latin typeface="Calibri"/>
                        </a:rPr>
                        <a:t>187</a:t>
                      </a:r>
                    </a:p>
                  </a:txBody>
                  <a:tcPr marL="9526" marR="9526" marT="9526" marB="0" anchor="ctr"/>
                </a:tc>
                <a:tc>
                  <a:txBody>
                    <a:bodyPr/>
                    <a:lstStyle/>
                    <a:p>
                      <a:pPr algn="ctr" fontAlgn="b"/>
                      <a:r>
                        <a:rPr lang="en-US" sz="1600" b="0" i="0" u="none" strike="noStrike">
                          <a:solidFill>
                            <a:srgbClr val="000000"/>
                          </a:solidFill>
                          <a:effectLst/>
                          <a:latin typeface="Calibri"/>
                        </a:rPr>
                        <a:t>62</a:t>
                      </a:r>
                    </a:p>
                  </a:txBody>
                  <a:tcPr marL="9526" marR="9526" marT="9526" marB="0" anchor="ctr"/>
                </a:tc>
                <a:tc>
                  <a:txBody>
                    <a:bodyPr/>
                    <a:lstStyle/>
                    <a:p>
                      <a:pPr algn="ctr" fontAlgn="b"/>
                      <a:r>
                        <a:rPr lang="en-US" sz="1600" b="0" i="0" u="none" strike="noStrike">
                          <a:solidFill>
                            <a:srgbClr val="000000"/>
                          </a:solidFill>
                          <a:effectLst/>
                          <a:latin typeface="Calibri"/>
                        </a:rPr>
                        <a:t>56</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4</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a:solidFill>
                            <a:srgbClr val="000000"/>
                          </a:solidFill>
                          <a:effectLst/>
                          <a:latin typeface="Calibri"/>
                        </a:rPr>
                        <a:t>6</a:t>
                      </a:r>
                    </a:p>
                  </a:txBody>
                  <a:tcPr marL="9526" marR="9526" marT="9526" marB="0" anchor="ctr"/>
                </a:tc>
                <a:tc>
                  <a:txBody>
                    <a:bodyPr/>
                    <a:lstStyle/>
                    <a:p>
                      <a:pPr algn="ctr" fontAlgn="b"/>
                      <a:r>
                        <a:rPr lang="en-US" sz="1600" b="0" i="0" u="none" strike="noStrike">
                          <a:solidFill>
                            <a:srgbClr val="000000"/>
                          </a:solidFill>
                          <a:effectLst/>
                          <a:latin typeface="Calibri"/>
                        </a:rPr>
                        <a:t>9</a:t>
                      </a:r>
                    </a:p>
                  </a:txBody>
                  <a:tcPr marL="9526" marR="9526" marT="9526" marB="0" anchor="ctr"/>
                </a:tc>
                <a:tc>
                  <a:txBody>
                    <a:bodyPr/>
                    <a:lstStyle/>
                    <a:p>
                      <a:pPr algn="ctr" fontAlgn="b"/>
                      <a:r>
                        <a:rPr lang="en-US" sz="1600" b="0" i="0" u="none" strike="noStrike">
                          <a:solidFill>
                            <a:srgbClr val="000000"/>
                          </a:solidFill>
                          <a:effectLst/>
                          <a:latin typeface="Calibri"/>
                        </a:rPr>
                        <a:t>11</a:t>
                      </a:r>
                    </a:p>
                  </a:txBody>
                  <a:tcPr marL="9526" marR="9526" marT="9526" marB="0" anchor="ctr"/>
                </a:tc>
                <a:tc>
                  <a:txBody>
                    <a:bodyPr/>
                    <a:lstStyle/>
                    <a:p>
                      <a:pPr algn="ctr" fontAlgn="b"/>
                      <a:r>
                        <a:rPr lang="en-US" sz="1600" b="0" i="0" u="none" strike="noStrike">
                          <a:solidFill>
                            <a:srgbClr val="000000"/>
                          </a:solidFill>
                          <a:effectLst/>
                          <a:latin typeface="Calibri"/>
                        </a:rPr>
                        <a:t>138</a:t>
                      </a:r>
                    </a:p>
                  </a:txBody>
                  <a:tcPr marL="9526" marR="9526" marT="9526" marB="0" anchor="ctr"/>
                </a:tc>
                <a:tc>
                  <a:txBody>
                    <a:bodyPr/>
                    <a:lstStyle/>
                    <a:p>
                      <a:pPr algn="ctr" fontAlgn="b"/>
                      <a:r>
                        <a:rPr lang="en-US" sz="1600" b="0" i="0" u="none" strike="noStrike">
                          <a:solidFill>
                            <a:srgbClr val="000000"/>
                          </a:solidFill>
                          <a:effectLst/>
                          <a:latin typeface="Calibri"/>
                        </a:rPr>
                        <a:t>89</a:t>
                      </a:r>
                    </a:p>
                  </a:txBody>
                  <a:tcPr marL="9526" marR="9526" marT="9526" marB="0" anchor="ctr"/>
                </a:tc>
                <a:tc>
                  <a:txBody>
                    <a:bodyPr/>
                    <a:lstStyle/>
                    <a:p>
                      <a:pPr algn="ctr" fontAlgn="b"/>
                      <a:r>
                        <a:rPr lang="en-US" sz="1600" b="0" i="0" u="none" strike="noStrike" dirty="0">
                          <a:solidFill>
                            <a:srgbClr val="000000"/>
                          </a:solidFill>
                          <a:effectLst/>
                          <a:latin typeface="Calibri"/>
                        </a:rPr>
                        <a:t>40</a:t>
                      </a:r>
                    </a:p>
                  </a:txBody>
                  <a:tcPr marL="9526" marR="9526" marT="9526" marB="0" anchor="ctr"/>
                </a:tc>
                <a:tc>
                  <a:txBody>
                    <a:bodyPr/>
                    <a:lstStyle/>
                    <a:p>
                      <a:pPr algn="ctr" fontAlgn="b"/>
                      <a:r>
                        <a:rPr lang="en-US" sz="1600" b="0" i="0" u="none" strike="noStrike">
                          <a:solidFill>
                            <a:srgbClr val="000000"/>
                          </a:solidFill>
                          <a:effectLst/>
                          <a:latin typeface="Calibri"/>
                        </a:rPr>
                        <a:t>15</a:t>
                      </a:r>
                    </a:p>
                  </a:txBody>
                  <a:tcPr marL="9526" marR="9526" marT="9526" marB="0" anchor="ctr"/>
                </a:tc>
                <a:tc>
                  <a:txBody>
                    <a:bodyPr/>
                    <a:lstStyle/>
                    <a:p>
                      <a:pPr algn="ctr" fontAlgn="b"/>
                      <a:r>
                        <a:rPr lang="en-US" sz="1600" b="0" i="0" u="none" strike="noStrike">
                          <a:solidFill>
                            <a:srgbClr val="000000"/>
                          </a:solidFill>
                          <a:effectLst/>
                          <a:latin typeface="Calibri"/>
                        </a:rPr>
                        <a:t>40</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5</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a:solidFill>
                            <a:srgbClr val="000000"/>
                          </a:solidFill>
                          <a:effectLst/>
                          <a:latin typeface="Calibri"/>
                        </a:rPr>
                        <a:t>10</a:t>
                      </a:r>
                    </a:p>
                  </a:txBody>
                  <a:tcPr marL="9526" marR="9526" marT="9526" marB="0" anchor="ctr"/>
                </a:tc>
                <a:tc>
                  <a:txBody>
                    <a:bodyPr/>
                    <a:lstStyle/>
                    <a:p>
                      <a:pPr algn="ctr" fontAlgn="b"/>
                      <a:r>
                        <a:rPr lang="en-US" sz="1600" b="0" i="0" u="none" strike="noStrike">
                          <a:solidFill>
                            <a:srgbClr val="000000"/>
                          </a:solidFill>
                          <a:effectLst/>
                          <a:latin typeface="Calibri"/>
                        </a:rPr>
                        <a:t>3</a:t>
                      </a:r>
                    </a:p>
                  </a:txBody>
                  <a:tcPr marL="9526" marR="9526" marT="9526" marB="0" anchor="ctr"/>
                </a:tc>
                <a:tc>
                  <a:txBody>
                    <a:bodyPr/>
                    <a:lstStyle/>
                    <a:p>
                      <a:pPr algn="ctr" fontAlgn="b"/>
                      <a:r>
                        <a:rPr lang="en-US" sz="1600" b="0" i="0" u="none" strike="noStrike">
                          <a:solidFill>
                            <a:srgbClr val="000000"/>
                          </a:solidFill>
                          <a:effectLst/>
                          <a:latin typeface="Calibri"/>
                        </a:rPr>
                        <a:t>3</a:t>
                      </a:r>
                    </a:p>
                  </a:txBody>
                  <a:tcPr marL="9526" marR="9526" marT="9526" marB="0" anchor="ctr"/>
                </a:tc>
                <a:tc>
                  <a:txBody>
                    <a:bodyPr/>
                    <a:lstStyle/>
                    <a:p>
                      <a:pPr algn="ctr" fontAlgn="b"/>
                      <a:r>
                        <a:rPr lang="en-US" sz="1600" b="0" i="0" u="none" strike="noStrike">
                          <a:solidFill>
                            <a:srgbClr val="000000"/>
                          </a:solidFill>
                          <a:effectLst/>
                          <a:latin typeface="Calibri"/>
                        </a:rPr>
                        <a:t>79</a:t>
                      </a:r>
                    </a:p>
                  </a:txBody>
                  <a:tcPr marL="9526" marR="9526" marT="9526" marB="0" anchor="ctr"/>
                </a:tc>
                <a:tc>
                  <a:txBody>
                    <a:bodyPr/>
                    <a:lstStyle/>
                    <a:p>
                      <a:pPr algn="ctr" fontAlgn="b"/>
                      <a:r>
                        <a:rPr lang="en-US" sz="1600" b="0" i="0" u="none" strike="noStrike">
                          <a:solidFill>
                            <a:srgbClr val="000000"/>
                          </a:solidFill>
                          <a:effectLst/>
                          <a:latin typeface="Calibri"/>
                        </a:rPr>
                        <a:t>137</a:t>
                      </a:r>
                    </a:p>
                  </a:txBody>
                  <a:tcPr marL="9526" marR="9526" marT="9526" marB="0" anchor="ctr"/>
                </a:tc>
                <a:tc>
                  <a:txBody>
                    <a:bodyPr/>
                    <a:lstStyle/>
                    <a:p>
                      <a:pPr algn="ctr" fontAlgn="b"/>
                      <a:r>
                        <a:rPr lang="en-US" sz="1600" b="0" i="0" u="none" strike="noStrike" dirty="0">
                          <a:solidFill>
                            <a:srgbClr val="000000"/>
                          </a:solidFill>
                          <a:effectLst/>
                          <a:latin typeface="Calibri"/>
                        </a:rPr>
                        <a:t>60</a:t>
                      </a:r>
                    </a:p>
                  </a:txBody>
                  <a:tcPr marL="9526" marR="9526" marT="9526" marB="0" anchor="ctr"/>
                </a:tc>
                <a:tc>
                  <a:txBody>
                    <a:bodyPr/>
                    <a:lstStyle/>
                    <a:p>
                      <a:pPr algn="ctr" fontAlgn="b"/>
                      <a:r>
                        <a:rPr lang="en-US" sz="1600" b="0" i="0" u="none" strike="noStrike" dirty="0">
                          <a:solidFill>
                            <a:srgbClr val="000000"/>
                          </a:solidFill>
                          <a:effectLst/>
                          <a:latin typeface="Calibri"/>
                        </a:rPr>
                        <a:t>42</a:t>
                      </a:r>
                    </a:p>
                  </a:txBody>
                  <a:tcPr marL="9526" marR="9526" marT="9526" marB="0" anchor="ctr"/>
                </a:tc>
                <a:tc>
                  <a:txBody>
                    <a:bodyPr/>
                    <a:lstStyle/>
                    <a:p>
                      <a:pPr algn="ctr" fontAlgn="b"/>
                      <a:r>
                        <a:rPr lang="en-US" sz="1600" b="0" i="0" u="none" strike="noStrike">
                          <a:solidFill>
                            <a:srgbClr val="000000"/>
                          </a:solidFill>
                          <a:effectLst/>
                          <a:latin typeface="Calibri"/>
                        </a:rPr>
                        <a:t>77</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6</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a:solidFill>
                            <a:srgbClr val="000000"/>
                          </a:solidFill>
                          <a:effectLst/>
                          <a:latin typeface="Calibri"/>
                        </a:rPr>
                        <a:t>0</a:t>
                      </a:r>
                    </a:p>
                  </a:txBody>
                  <a:tcPr marL="9526" marR="9526" marT="9526" marB="0" anchor="ctr"/>
                </a:tc>
                <a:tc>
                  <a:txBody>
                    <a:bodyPr/>
                    <a:lstStyle/>
                    <a:p>
                      <a:pPr algn="ctr" fontAlgn="b"/>
                      <a:r>
                        <a:rPr lang="en-US" sz="1600" b="0" i="0" u="none" strike="noStrike">
                          <a:solidFill>
                            <a:srgbClr val="000000"/>
                          </a:solidFill>
                          <a:effectLst/>
                          <a:latin typeface="Calibri"/>
                        </a:rPr>
                        <a:t>2</a:t>
                      </a:r>
                    </a:p>
                  </a:txBody>
                  <a:tcPr marL="9526" marR="9526" marT="9526" marB="0" anchor="ctr"/>
                </a:tc>
                <a:tc>
                  <a:txBody>
                    <a:bodyPr/>
                    <a:lstStyle/>
                    <a:p>
                      <a:pPr algn="ctr" fontAlgn="b"/>
                      <a:r>
                        <a:rPr lang="en-US" sz="1600" b="0" i="0" u="none" strike="noStrike">
                          <a:solidFill>
                            <a:srgbClr val="000000"/>
                          </a:solidFill>
                          <a:effectLst/>
                          <a:latin typeface="Calibri"/>
                        </a:rPr>
                        <a:t>6</a:t>
                      </a:r>
                    </a:p>
                  </a:txBody>
                  <a:tcPr marL="9526" marR="9526" marT="9526" marB="0" anchor="ctr"/>
                </a:tc>
                <a:tc>
                  <a:txBody>
                    <a:bodyPr/>
                    <a:lstStyle/>
                    <a:p>
                      <a:pPr algn="ctr" fontAlgn="b"/>
                      <a:r>
                        <a:rPr lang="en-US" sz="1600" b="0" i="0" u="none" strike="noStrike">
                          <a:solidFill>
                            <a:srgbClr val="000000"/>
                          </a:solidFill>
                          <a:effectLst/>
                          <a:latin typeface="Calibri"/>
                        </a:rPr>
                        <a:t>4</a:t>
                      </a:r>
                    </a:p>
                  </a:txBody>
                  <a:tcPr marL="9526" marR="9526" marT="9526" marB="0" anchor="ctr"/>
                </a:tc>
                <a:tc>
                  <a:txBody>
                    <a:bodyPr/>
                    <a:lstStyle/>
                    <a:p>
                      <a:pPr algn="ctr" fontAlgn="b"/>
                      <a:r>
                        <a:rPr lang="en-US" sz="1600" b="0" i="0" u="none" strike="noStrike">
                          <a:solidFill>
                            <a:srgbClr val="000000"/>
                          </a:solidFill>
                          <a:effectLst/>
                          <a:latin typeface="Calibri"/>
                        </a:rPr>
                        <a:t>95</a:t>
                      </a:r>
                    </a:p>
                  </a:txBody>
                  <a:tcPr marL="9526" marR="9526" marT="9526" marB="0" anchor="ctr"/>
                </a:tc>
                <a:tc>
                  <a:txBody>
                    <a:bodyPr/>
                    <a:lstStyle/>
                    <a:p>
                      <a:pPr algn="ctr" fontAlgn="b"/>
                      <a:r>
                        <a:rPr lang="en-US" sz="1600" b="0" i="0" u="none" strike="noStrike" dirty="0">
                          <a:solidFill>
                            <a:srgbClr val="000000"/>
                          </a:solidFill>
                          <a:effectLst/>
                          <a:latin typeface="Calibri"/>
                        </a:rPr>
                        <a:t>91</a:t>
                      </a:r>
                    </a:p>
                  </a:txBody>
                  <a:tcPr marL="9526" marR="9526" marT="9526" marB="0" anchor="ctr"/>
                </a:tc>
                <a:tc>
                  <a:txBody>
                    <a:bodyPr/>
                    <a:lstStyle/>
                    <a:p>
                      <a:pPr algn="ctr" fontAlgn="b"/>
                      <a:r>
                        <a:rPr lang="en-US" sz="1600" b="0" i="0" u="none" strike="noStrike" dirty="0">
                          <a:solidFill>
                            <a:srgbClr val="000000"/>
                          </a:solidFill>
                          <a:effectLst/>
                          <a:latin typeface="Calibri"/>
                        </a:rPr>
                        <a:t>25</a:t>
                      </a:r>
                    </a:p>
                  </a:txBody>
                  <a:tcPr marL="9526" marR="9526" marT="9526" marB="0" anchor="ctr"/>
                </a:tc>
                <a:tc>
                  <a:txBody>
                    <a:bodyPr/>
                    <a:lstStyle/>
                    <a:p>
                      <a:pPr algn="ctr" fontAlgn="b"/>
                      <a:r>
                        <a:rPr lang="en-US" sz="1600" b="0" i="0" u="none" strike="noStrike">
                          <a:solidFill>
                            <a:srgbClr val="000000"/>
                          </a:solidFill>
                          <a:effectLst/>
                          <a:latin typeface="Calibri"/>
                        </a:rPr>
                        <a:t>22</a:t>
                      </a:r>
                    </a:p>
                  </a:txBody>
                  <a:tcPr marL="9526" marR="9526" marT="9526" marB="0" anchor="ctr"/>
                </a:tc>
              </a:tr>
              <a:tr h="386115">
                <a:tc>
                  <a:txBody>
                    <a:bodyPr/>
                    <a:lstStyle/>
                    <a:p>
                      <a:pPr algn="ctr" fontAlgn="b"/>
                      <a:r>
                        <a:rPr lang="en-US" sz="1400" b="0" i="0" u="none" strike="noStrike" dirty="0" smtClean="0">
                          <a:solidFill>
                            <a:srgbClr val="000000"/>
                          </a:solidFill>
                          <a:effectLst/>
                          <a:latin typeface="+mn-lt"/>
                        </a:rPr>
                        <a:t>y = 7</a:t>
                      </a:r>
                      <a:endParaRPr lang="en-US" sz="1400" b="0" i="0" u="none" strike="noStrike" dirty="0">
                        <a:solidFill>
                          <a:srgbClr val="000000"/>
                        </a:solidFill>
                        <a:effectLst/>
                        <a:latin typeface="Calibri"/>
                      </a:endParaRPr>
                    </a:p>
                  </a:txBody>
                  <a:tcPr marL="9526" marR="9526" marT="9526" marB="0" anchor="ctr"/>
                </a:tc>
                <a:tc>
                  <a:txBody>
                    <a:bodyPr/>
                    <a:lstStyle/>
                    <a:p>
                      <a:pPr algn="ctr" fontAlgn="b"/>
                      <a:r>
                        <a:rPr lang="en-US" sz="1600" b="0" i="0" u="none" strike="noStrike">
                          <a:solidFill>
                            <a:srgbClr val="000000"/>
                          </a:solidFill>
                          <a:effectLst/>
                          <a:latin typeface="Calibri"/>
                        </a:rPr>
                        <a:t>1</a:t>
                      </a:r>
                    </a:p>
                  </a:txBody>
                  <a:tcPr marL="9526" marR="9526" marT="9526" marB="0" anchor="ctr"/>
                </a:tc>
                <a:tc>
                  <a:txBody>
                    <a:bodyPr/>
                    <a:lstStyle/>
                    <a:p>
                      <a:pPr algn="ctr" fontAlgn="b"/>
                      <a:r>
                        <a:rPr lang="en-US" sz="1600" b="0" i="0" u="none" strike="noStrike">
                          <a:solidFill>
                            <a:srgbClr val="000000"/>
                          </a:solidFill>
                          <a:effectLst/>
                          <a:latin typeface="Calibri"/>
                        </a:rPr>
                        <a:t>4</a:t>
                      </a:r>
                    </a:p>
                  </a:txBody>
                  <a:tcPr marL="9526" marR="9526" marT="9526" marB="0" anchor="ctr"/>
                </a:tc>
                <a:tc>
                  <a:txBody>
                    <a:bodyPr/>
                    <a:lstStyle/>
                    <a:p>
                      <a:pPr algn="ctr" fontAlgn="b"/>
                      <a:r>
                        <a:rPr lang="en-US" sz="1600" b="0" i="0" u="none" strike="noStrike">
                          <a:solidFill>
                            <a:srgbClr val="000000"/>
                          </a:solidFill>
                          <a:effectLst/>
                          <a:latin typeface="Calibri"/>
                        </a:rPr>
                        <a:t>10</a:t>
                      </a:r>
                    </a:p>
                  </a:txBody>
                  <a:tcPr marL="9526" marR="9526" marT="9526" marB="0" anchor="ctr"/>
                </a:tc>
                <a:tc>
                  <a:txBody>
                    <a:bodyPr/>
                    <a:lstStyle/>
                    <a:p>
                      <a:pPr algn="ctr" fontAlgn="b"/>
                      <a:r>
                        <a:rPr lang="en-US" sz="1600" b="0" i="0" u="none" strike="noStrike" dirty="0">
                          <a:solidFill>
                            <a:srgbClr val="000000"/>
                          </a:solidFill>
                          <a:effectLst/>
                          <a:latin typeface="Calibri"/>
                        </a:rPr>
                        <a:t>9</a:t>
                      </a:r>
                    </a:p>
                  </a:txBody>
                  <a:tcPr marL="9526" marR="9526" marT="9526" marB="0" anchor="ctr"/>
                </a:tc>
                <a:tc>
                  <a:txBody>
                    <a:bodyPr/>
                    <a:lstStyle/>
                    <a:p>
                      <a:pPr algn="ctr" fontAlgn="b"/>
                      <a:r>
                        <a:rPr lang="en-US" sz="1600" b="0" i="0" u="none" strike="noStrike" dirty="0">
                          <a:solidFill>
                            <a:srgbClr val="000000"/>
                          </a:solidFill>
                          <a:effectLst/>
                          <a:latin typeface="Calibri"/>
                        </a:rPr>
                        <a:t>38</a:t>
                      </a:r>
                    </a:p>
                  </a:txBody>
                  <a:tcPr marL="9526" marR="9526" marT="9526" marB="0" anchor="ctr"/>
                </a:tc>
                <a:tc>
                  <a:txBody>
                    <a:bodyPr/>
                    <a:lstStyle/>
                    <a:p>
                      <a:pPr algn="ctr" fontAlgn="b"/>
                      <a:r>
                        <a:rPr lang="en-US" sz="1600" b="0" i="0" u="none" strike="noStrike" dirty="0">
                          <a:solidFill>
                            <a:srgbClr val="000000"/>
                          </a:solidFill>
                          <a:effectLst/>
                          <a:latin typeface="Calibri"/>
                        </a:rPr>
                        <a:t>162</a:t>
                      </a:r>
                    </a:p>
                  </a:txBody>
                  <a:tcPr marL="9526" marR="9526" marT="9526" marB="0" anchor="ctr"/>
                </a:tc>
                <a:tc>
                  <a:txBody>
                    <a:bodyPr/>
                    <a:lstStyle/>
                    <a:p>
                      <a:pPr algn="ctr" fontAlgn="b"/>
                      <a:r>
                        <a:rPr lang="en-US" sz="1600" b="0" i="0" u="none" strike="noStrike" dirty="0">
                          <a:solidFill>
                            <a:srgbClr val="000000"/>
                          </a:solidFill>
                          <a:effectLst/>
                          <a:latin typeface="Calibri"/>
                        </a:rPr>
                        <a:t>12</a:t>
                      </a:r>
                    </a:p>
                  </a:txBody>
                  <a:tcPr marL="9526" marR="9526" marT="9526" marB="0" anchor="ctr"/>
                </a:tc>
                <a:tc>
                  <a:txBody>
                    <a:bodyPr/>
                    <a:lstStyle/>
                    <a:p>
                      <a:pPr algn="ctr" fontAlgn="b"/>
                      <a:r>
                        <a:rPr lang="en-US" sz="1600" b="0" i="0" u="none" strike="noStrike" dirty="0">
                          <a:solidFill>
                            <a:srgbClr val="000000"/>
                          </a:solidFill>
                          <a:effectLst/>
                          <a:latin typeface="Calibri"/>
                        </a:rPr>
                        <a:t>9</a:t>
                      </a:r>
                    </a:p>
                  </a:txBody>
                  <a:tcPr marL="9526" marR="9526" marT="9526" marB="0" anchor="ctr"/>
                </a:tc>
              </a:tr>
            </a:tbl>
          </a:graphicData>
        </a:graphic>
      </p:graphicFrame>
      <p:sp>
        <p:nvSpPr>
          <p:cNvPr id="8" name="Bent Arrow 7"/>
          <p:cNvSpPr/>
          <p:nvPr/>
        </p:nvSpPr>
        <p:spPr bwMode="auto">
          <a:xfrm flipH="1" flipV="1">
            <a:off x="3581400" y="1600200"/>
            <a:ext cx="1687513" cy="342900"/>
          </a:xfrm>
          <a:prstGeom prst="bentArrow">
            <a:avLst>
              <a:gd name="adj1" fmla="val 178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Title 1"/>
          <p:cNvSpPr txBox="1">
            <a:spLocks/>
          </p:cNvSpPr>
          <p:nvPr/>
        </p:nvSpPr>
        <p:spPr bwMode="auto">
          <a:xfrm>
            <a:off x="609600" y="3886200"/>
            <a:ext cx="8534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3600" u="sng" dirty="0" smtClean="0"/>
              <a:t>For each cell in the top row</a:t>
            </a:r>
          </a:p>
          <a:p>
            <a:pPr lvl="1" algn="l" eaLnBrk="1" hangingPunct="1"/>
            <a:r>
              <a:rPr lang="en-US" sz="3200" dirty="0" smtClean="0">
                <a:latin typeface="+mj-lt"/>
                <a:cs typeface="Courier New" pitchFamily="49" charset="0"/>
              </a:rPr>
              <a:t>Return: </a:t>
            </a:r>
          </a:p>
          <a:p>
            <a:pPr marL="1028700" lvl="1" indent="-571500" algn="l" eaLnBrk="1" hangingPunct="1">
              <a:buFont typeface="Arial" panose="020B0604020202020204" pitchFamily="34" charset="0"/>
              <a:buChar char="•"/>
            </a:pPr>
            <a:r>
              <a:rPr lang="en-US" sz="3200" dirty="0" smtClean="0">
                <a:latin typeface="+mj-lt"/>
                <a:cs typeface="Courier New" pitchFamily="49" charset="0"/>
              </a:rPr>
              <a:t>energy at that cell  </a:t>
            </a:r>
            <a:r>
              <a:rPr lang="en-US" b="1" dirty="0" smtClean="0">
                <a:latin typeface="+mj-lt"/>
                <a:cs typeface="Courier New" pitchFamily="49" charset="0"/>
              </a:rPr>
              <a:t>+ </a:t>
            </a:r>
            <a:endParaRPr lang="en-US" sz="3200" b="1" dirty="0" smtClean="0">
              <a:latin typeface="+mj-lt"/>
              <a:cs typeface="Courier New" pitchFamily="49" charset="0"/>
            </a:endParaRPr>
          </a:p>
          <a:p>
            <a:pPr marL="1028700" lvl="1" indent="-571500" algn="l" eaLnBrk="1" hangingPunct="1">
              <a:buFont typeface="Arial" panose="020B0604020202020204" pitchFamily="34" charset="0"/>
              <a:buChar char="•"/>
            </a:pPr>
            <a:r>
              <a:rPr lang="en-US" sz="3200" dirty="0">
                <a:latin typeface="+mj-lt"/>
                <a:cs typeface="Courier New" pitchFamily="49" charset="0"/>
              </a:rPr>
              <a:t>m</a:t>
            </a:r>
            <a:r>
              <a:rPr lang="en-US" sz="3200" dirty="0" smtClean="0">
                <a:latin typeface="+mj-lt"/>
                <a:cs typeface="Courier New" pitchFamily="49" charset="0"/>
              </a:rPr>
              <a:t>inimum path cost of 3 cells below</a:t>
            </a:r>
            <a:r>
              <a:rPr lang="en-US" sz="3600" dirty="0">
                <a:latin typeface="+mj-lt"/>
                <a:cs typeface="Courier New" pitchFamily="49" charset="0"/>
              </a:rPr>
              <a:t>	</a:t>
            </a:r>
            <a:endParaRPr lang="en-US" sz="3600" dirty="0" smtClean="0">
              <a:latin typeface="+mj-lt"/>
              <a:cs typeface="Courier New" pitchFamily="49" charset="0"/>
            </a:endParaRPr>
          </a:p>
        </p:txBody>
      </p:sp>
      <p:sp>
        <p:nvSpPr>
          <p:cNvPr id="6" name="Line Callout 1 5"/>
          <p:cNvSpPr/>
          <p:nvPr/>
        </p:nvSpPr>
        <p:spPr>
          <a:xfrm>
            <a:off x="6781800" y="4572000"/>
            <a:ext cx="1951038" cy="1143000"/>
          </a:xfrm>
          <a:prstGeom prst="borderCallout1">
            <a:avLst>
              <a:gd name="adj1" fmla="val 18416"/>
              <a:gd name="adj2" fmla="val -136"/>
              <a:gd name="adj3" fmla="val 123584"/>
              <a:gd name="adj4" fmla="val -1175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YUCK! There aren’t always 3 cells below! </a:t>
            </a:r>
            <a:endParaRPr lang="en-US" sz="2000" dirty="0"/>
          </a:p>
        </p:txBody>
      </p:sp>
      <p:sp>
        <p:nvSpPr>
          <p:cNvPr id="7" name="Line Callout 1 6"/>
          <p:cNvSpPr/>
          <p:nvPr/>
        </p:nvSpPr>
        <p:spPr>
          <a:xfrm>
            <a:off x="6553200" y="2743200"/>
            <a:ext cx="1938338" cy="1143000"/>
          </a:xfrm>
          <a:prstGeom prst="borderCallout1">
            <a:avLst>
              <a:gd name="adj1" fmla="val 72860"/>
              <a:gd name="adj2" fmla="val 1174"/>
              <a:gd name="adj3" fmla="val 284695"/>
              <a:gd name="adj4" fmla="val -4386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That’s THREE recursive calls!</a:t>
            </a:r>
            <a:endParaRPr lang="en-US" sz="2000" dirty="0"/>
          </a:p>
        </p:txBody>
      </p:sp>
    </p:spTree>
    <p:extLst>
      <p:ext uri="{BB962C8B-B14F-4D97-AF65-F5344CB8AC3E}">
        <p14:creationId xmlns:p14="http://schemas.microsoft.com/office/powerpoint/2010/main" val="39244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from </a:t>
            </a:r>
            <a:r>
              <a:rPr lang="en-US" dirty="0" err="1" smtClean="0"/>
              <a:t>Hw</a:t>
            </a:r>
            <a:r>
              <a:rPr lang="en-US" dirty="0" smtClean="0"/>
              <a:t> 7:</a:t>
            </a:r>
            <a:endParaRPr lang="en-US" dirty="0"/>
          </a:p>
        </p:txBody>
      </p:sp>
      <p:sp>
        <p:nvSpPr>
          <p:cNvPr id="3" name="Content Placeholder 2"/>
          <p:cNvSpPr>
            <a:spLocks noGrp="1"/>
          </p:cNvSpPr>
          <p:nvPr>
            <p:ph idx="1"/>
          </p:nvPr>
        </p:nvSpPr>
        <p:spPr/>
        <p:txBody>
          <a:bodyPr/>
          <a:lstStyle/>
          <a:p>
            <a:pPr marL="571500" indent="-514350">
              <a:buFont typeface="Arial" pitchFamily="34" charset="0"/>
              <a:buChar char="•"/>
            </a:pPr>
            <a:r>
              <a:rPr lang="en-US" sz="2400" dirty="0" smtClean="0"/>
              <a:t>What </a:t>
            </a:r>
            <a:r>
              <a:rPr lang="en-US" sz="2400" dirty="0"/>
              <a:t>do the cells </a:t>
            </a:r>
            <a:r>
              <a:rPr lang="en-US" sz="2400" b="1" u="sng" dirty="0"/>
              <a:t>mean</a:t>
            </a:r>
            <a:r>
              <a:rPr lang="en-US" sz="2400" dirty="0" smtClean="0"/>
              <a:t>?</a:t>
            </a:r>
          </a:p>
          <a:p>
            <a:pPr marL="971550" lvl="1" indent="-514350">
              <a:buFont typeface="Arial" pitchFamily="34" charset="0"/>
              <a:buChar char="•"/>
            </a:pPr>
            <a:endParaRPr lang="en-US" sz="2000" dirty="0"/>
          </a:p>
          <a:p>
            <a:pPr marL="971550" lvl="1" indent="-514350">
              <a:buFont typeface="Arial" pitchFamily="34" charset="0"/>
              <a:buChar char="•"/>
            </a:pPr>
            <a:endParaRPr lang="en-US" sz="2000" dirty="0"/>
          </a:p>
          <a:p>
            <a:pPr marL="571500" indent="-514350">
              <a:buFont typeface="Arial" pitchFamily="34" charset="0"/>
              <a:buChar char="•"/>
            </a:pPr>
            <a:r>
              <a:rPr lang="en-US" sz="2400" dirty="0"/>
              <a:t>What cells are </a:t>
            </a:r>
            <a:r>
              <a:rPr lang="en-US" sz="2400" b="1" u="sng" dirty="0"/>
              <a:t>easy</a:t>
            </a:r>
            <a:r>
              <a:rPr lang="en-US" sz="2400" b="1" dirty="0"/>
              <a:t> </a:t>
            </a:r>
            <a:r>
              <a:rPr lang="en-US" sz="2400" dirty="0"/>
              <a:t>to fill in?</a:t>
            </a:r>
          </a:p>
          <a:p>
            <a:pPr marL="971550" lvl="1" indent="-514350">
              <a:buFont typeface="Arial" pitchFamily="34" charset="0"/>
              <a:buChar char="•"/>
            </a:pPr>
            <a:endParaRPr lang="en-US" sz="2000" dirty="0" smtClean="0"/>
          </a:p>
          <a:p>
            <a:pPr marL="971550" lvl="1" indent="-514350">
              <a:buFont typeface="Arial" pitchFamily="34" charset="0"/>
              <a:buChar char="•"/>
            </a:pPr>
            <a:endParaRPr lang="en-US" sz="2000" dirty="0" smtClean="0"/>
          </a:p>
          <a:p>
            <a:pPr marL="571500" indent="-514350">
              <a:buFont typeface="Arial" pitchFamily="34" charset="0"/>
              <a:buChar char="•"/>
            </a:pPr>
            <a:r>
              <a:rPr lang="en-US" sz="2400" dirty="0" smtClean="0"/>
              <a:t>What </a:t>
            </a:r>
            <a:r>
              <a:rPr lang="en-US" sz="2400" dirty="0"/>
              <a:t>cells do we </a:t>
            </a:r>
            <a:r>
              <a:rPr lang="en-US" sz="2400" b="1" u="sng" dirty="0"/>
              <a:t>want</a:t>
            </a:r>
            <a:r>
              <a:rPr lang="en-US" sz="2400" dirty="0"/>
              <a:t>?</a:t>
            </a:r>
          </a:p>
          <a:p>
            <a:pPr marL="971550" lvl="1" indent="-514350">
              <a:buFont typeface="Arial" pitchFamily="34" charset="0"/>
              <a:buChar char="•"/>
            </a:pPr>
            <a:endParaRPr lang="en-US" sz="2000" dirty="0" smtClean="0"/>
          </a:p>
          <a:p>
            <a:pPr marL="971550" lvl="1" indent="-514350">
              <a:buFont typeface="Arial" pitchFamily="34" charset="0"/>
              <a:buChar char="•"/>
            </a:pPr>
            <a:endParaRPr lang="en-US" sz="2000" dirty="0" smtClean="0"/>
          </a:p>
          <a:p>
            <a:pPr marL="571500" indent="-514350">
              <a:buFont typeface="Arial" pitchFamily="34" charset="0"/>
              <a:buChar char="•"/>
            </a:pPr>
            <a:r>
              <a:rPr lang="en-US" sz="2400" dirty="0" smtClean="0"/>
              <a:t>What </a:t>
            </a:r>
            <a:r>
              <a:rPr lang="en-US" sz="2400" b="1" u="sng" dirty="0"/>
              <a:t>rule</a:t>
            </a:r>
            <a:r>
              <a:rPr lang="en-US" sz="2400" b="1" dirty="0"/>
              <a:t> </a:t>
            </a:r>
            <a:r>
              <a:rPr lang="en-US" sz="2400" dirty="0"/>
              <a:t>fills in the cells?</a:t>
            </a:r>
          </a:p>
          <a:p>
            <a:pPr marL="0" indent="0">
              <a:buNone/>
            </a:pPr>
            <a:endParaRPr lang="en-US" dirty="0"/>
          </a:p>
        </p:txBody>
      </p:sp>
    </p:spTree>
    <p:extLst>
      <p:ext uri="{BB962C8B-B14F-4D97-AF65-F5344CB8AC3E}">
        <p14:creationId xmlns:p14="http://schemas.microsoft.com/office/powerpoint/2010/main" val="4122398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p:txBody>
          <a:bodyPr/>
          <a:lstStyle/>
          <a:p>
            <a:pPr eaLnBrk="1" hangingPunct="1"/>
            <a:r>
              <a:rPr lang="en-US" sz="13800" b="1" dirty="0" smtClean="0"/>
              <a:t>Floyd-</a:t>
            </a:r>
            <a:r>
              <a:rPr lang="en-US" sz="13800" b="1" dirty="0" err="1" smtClean="0"/>
              <a:t>Warshall</a:t>
            </a:r>
            <a:r>
              <a:rPr lang="en-US" sz="13800" b="1" dirty="0" smtClean="0"/>
              <a:t/>
            </a:r>
            <a:br>
              <a:rPr lang="en-US" sz="13800" b="1" dirty="0" smtClean="0"/>
            </a:br>
            <a:r>
              <a:rPr lang="en-US" sz="6000" b="1" dirty="0" smtClean="0"/>
              <a:t>(all-pairs shortest path)</a:t>
            </a:r>
            <a:endParaRPr lang="en-US" sz="13800" b="1" dirty="0" smtClean="0"/>
          </a:p>
        </p:txBody>
      </p:sp>
    </p:spTree>
    <p:extLst>
      <p:ext uri="{BB962C8B-B14F-4D97-AF65-F5344CB8AC3E}">
        <p14:creationId xmlns:p14="http://schemas.microsoft.com/office/powerpoint/2010/main" val="3041193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263" y="1409700"/>
            <a:ext cx="2625725"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1029"/>
          <p:cNvSpPr txBox="1">
            <a:spLocks noChangeArrowheads="1"/>
          </p:cNvSpPr>
          <p:nvPr/>
        </p:nvSpPr>
        <p:spPr bwMode="auto">
          <a:xfrm>
            <a:off x="1108075" y="152400"/>
            <a:ext cx="6629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400">
                <a:latin typeface="Times New Roman" pitchFamily="18" charset="0"/>
                <a:cs typeface="Times New Roman" pitchFamily="18" charset="0"/>
              </a:rPr>
              <a:t>Finding all Paths</a:t>
            </a:r>
            <a:endParaRPr lang="en-US" sz="3600">
              <a:latin typeface="Times New Roman" pitchFamily="18" charset="0"/>
              <a:cs typeface="Times New Roman" pitchFamily="18" charset="0"/>
            </a:endParaRPr>
          </a:p>
        </p:txBody>
      </p:sp>
      <p:sp>
        <p:nvSpPr>
          <p:cNvPr id="5124" name="Text Box 25"/>
          <p:cNvSpPr txBox="1">
            <a:spLocks noChangeArrowheads="1"/>
          </p:cNvSpPr>
          <p:nvPr/>
        </p:nvSpPr>
        <p:spPr bwMode="auto">
          <a:xfrm>
            <a:off x="111125" y="1600200"/>
            <a:ext cx="46132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a:solidFill>
                  <a:srgbClr val="008000"/>
                </a:solidFill>
              </a:rPr>
              <a:t>Suppose we'd like the </a:t>
            </a:r>
          </a:p>
          <a:p>
            <a:pPr algn="ctr" eaLnBrk="1" hangingPunct="1"/>
            <a:r>
              <a:rPr lang="en-US" sz="2800">
                <a:solidFill>
                  <a:srgbClr val="008000"/>
                </a:solidFill>
              </a:rPr>
              <a:t>shortest route from </a:t>
            </a:r>
          </a:p>
          <a:p>
            <a:pPr algn="ctr" eaLnBrk="1" hangingPunct="1"/>
            <a:r>
              <a:rPr lang="en-US" sz="3200" b="1">
                <a:solidFill>
                  <a:srgbClr val="008000"/>
                </a:solidFill>
              </a:rPr>
              <a:t>any city to any other city</a:t>
            </a:r>
            <a:r>
              <a:rPr lang="en-US" sz="2800">
                <a:solidFill>
                  <a:srgbClr val="008000"/>
                </a:solidFill>
              </a:rPr>
              <a:t>.</a:t>
            </a:r>
          </a:p>
        </p:txBody>
      </p:sp>
      <p:sp>
        <p:nvSpPr>
          <p:cNvPr id="5125" name="Rectangle 90"/>
          <p:cNvSpPr>
            <a:spLocks noChangeArrowheads="1"/>
          </p:cNvSpPr>
          <p:nvPr/>
        </p:nvSpPr>
        <p:spPr bwMode="auto">
          <a:xfrm>
            <a:off x="5092700" y="1376363"/>
            <a:ext cx="14906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b="1">
                <a:latin typeface="Times" pitchFamily="-128" charset="0"/>
              </a:rPr>
              <a:t>A directed graph:</a:t>
            </a:r>
          </a:p>
        </p:txBody>
      </p:sp>
      <p:grpSp>
        <p:nvGrpSpPr>
          <p:cNvPr id="5126" name="Group 1026"/>
          <p:cNvGrpSpPr>
            <a:grpSpLocks/>
          </p:cNvGrpSpPr>
          <p:nvPr/>
        </p:nvGrpSpPr>
        <p:grpSpPr bwMode="auto">
          <a:xfrm>
            <a:off x="338138" y="1038225"/>
            <a:ext cx="8324850" cy="180975"/>
            <a:chOff x="295" y="1311"/>
            <a:chExt cx="5177" cy="114"/>
          </a:xfrm>
        </p:grpSpPr>
        <p:sp>
          <p:nvSpPr>
            <p:cNvPr id="5130"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sp>
          <p:nvSpPr>
            <p:cNvPr id="5131"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b="1">
                <a:latin typeface="Times" pitchFamily="-128" charset="0"/>
              </a:endParaRPr>
            </a:p>
          </p:txBody>
        </p:sp>
      </p:grpSp>
      <p:pic>
        <p:nvPicPr>
          <p:cNvPr id="5127" name="Picture 24" descr="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146425"/>
            <a:ext cx="351948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6450" y="4005263"/>
            <a:ext cx="2222500"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Line Callout 1 36"/>
          <p:cNvSpPr/>
          <p:nvPr/>
        </p:nvSpPr>
        <p:spPr>
          <a:xfrm>
            <a:off x="7215188" y="4005263"/>
            <a:ext cx="1905000" cy="2438400"/>
          </a:xfrm>
          <a:prstGeom prst="borderCallout1">
            <a:avLst>
              <a:gd name="adj1" fmla="val 77043"/>
              <a:gd name="adj2" fmla="val -44208"/>
              <a:gd name="adj3" fmla="val 84622"/>
              <a:gd name="adj4" fmla="val -25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a:t>How is this path different than the paths in the directed graph above?</a:t>
            </a:r>
          </a:p>
        </p:txBody>
      </p:sp>
    </p:spTree>
    <p:extLst>
      <p:ext uri="{BB962C8B-B14F-4D97-AF65-F5344CB8AC3E}">
        <p14:creationId xmlns:p14="http://schemas.microsoft.com/office/powerpoint/2010/main" val="56482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066800" y="19050"/>
            <a:ext cx="7772400" cy="811213"/>
          </a:xfrm>
        </p:spPr>
        <p:txBody>
          <a:bodyPr/>
          <a:lstStyle/>
          <a:p>
            <a:pPr eaLnBrk="1" hangingPunct="1"/>
            <a:r>
              <a:rPr lang="en-US" sz="4200" smtClean="0"/>
              <a:t>Floyd-Warshall algorithm</a:t>
            </a:r>
            <a:endParaRPr lang="en-US" smtClean="0"/>
          </a:p>
        </p:txBody>
      </p:sp>
      <p:pic>
        <p:nvPicPr>
          <p:cNvPr id="12291" name="Picture 2" descr="RobertFloyd.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219200"/>
            <a:ext cx="5513388"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3" descr="bobFloydPic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76400"/>
            <a:ext cx="1574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warshall.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395788"/>
            <a:ext cx="70104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6"/>
          <p:cNvSpPr>
            <a:spLocks noChangeArrowheads="1"/>
          </p:cNvSpPr>
          <p:nvPr/>
        </p:nvSpPr>
        <p:spPr bwMode="auto">
          <a:xfrm>
            <a:off x="5867400" y="4448175"/>
            <a:ext cx="2343150" cy="4572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r>
              <a:rPr lang="en-US">
                <a:latin typeface="Times" pitchFamily="-128" charset="0"/>
              </a:rPr>
              <a:t>Stephen Warshall</a:t>
            </a:r>
          </a:p>
        </p:txBody>
      </p:sp>
      <p:sp>
        <p:nvSpPr>
          <p:cNvPr id="12295" name="Text Box 1029"/>
          <p:cNvSpPr txBox="1">
            <a:spLocks noChangeArrowheads="1"/>
          </p:cNvSpPr>
          <p:nvPr/>
        </p:nvSpPr>
        <p:spPr bwMode="auto">
          <a:xfrm rot="555509">
            <a:off x="4438650" y="895350"/>
            <a:ext cx="4989513" cy="647700"/>
          </a:xfrm>
          <a:prstGeom prst="rect">
            <a:avLst/>
          </a:prstGeom>
          <a:solidFill>
            <a:srgbClr val="FFCCCC"/>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600" i="1">
                <a:solidFill>
                  <a:srgbClr val="C00000"/>
                </a:solidFill>
                <a:latin typeface="Times New Roman" pitchFamily="18" charset="0"/>
                <a:cs typeface="Times New Roman" pitchFamily="18" charset="0"/>
              </a:rPr>
              <a:t>All-pairs</a:t>
            </a:r>
            <a:r>
              <a:rPr lang="en-US" sz="3600">
                <a:solidFill>
                  <a:srgbClr val="C00000"/>
                </a:solidFill>
                <a:latin typeface="Times New Roman" pitchFamily="18" charset="0"/>
                <a:cs typeface="Times New Roman" pitchFamily="18" charset="0"/>
              </a:rPr>
              <a:t> shortest paths!</a:t>
            </a:r>
          </a:p>
        </p:txBody>
      </p:sp>
      <p:sp>
        <p:nvSpPr>
          <p:cNvPr id="12296" name="Text Box 1029"/>
          <p:cNvSpPr txBox="1">
            <a:spLocks noChangeArrowheads="1"/>
          </p:cNvSpPr>
          <p:nvPr/>
        </p:nvSpPr>
        <p:spPr bwMode="auto">
          <a:xfrm>
            <a:off x="1971675" y="6324600"/>
            <a:ext cx="7172325" cy="415925"/>
          </a:xfrm>
          <a:prstGeom prst="rect">
            <a:avLst/>
          </a:prstGeom>
          <a:solidFill>
            <a:schemeClr val="bg1"/>
          </a:solidFill>
          <a:ln w="12700">
            <a:solidFill>
              <a:srgbClr val="C00000"/>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100" i="1">
                <a:solidFill>
                  <a:srgbClr val="C00000"/>
                </a:solidFill>
                <a:latin typeface="Times New Roman" pitchFamily="18" charset="0"/>
                <a:cs typeface="Times New Roman" pitchFamily="18" charset="0"/>
              </a:rPr>
              <a:t>What would a reasonable big-O running time be   </a:t>
            </a:r>
            <a:r>
              <a:rPr lang="en-US" sz="1500" b="1">
                <a:solidFill>
                  <a:srgbClr val="C00000"/>
                </a:solidFill>
                <a:latin typeface="Times New Roman" pitchFamily="18" charset="0"/>
                <a:cs typeface="Times New Roman" pitchFamily="18" charset="0"/>
              </a:rPr>
              <a:t>(N = # nodes)</a:t>
            </a:r>
          </a:p>
        </p:txBody>
      </p:sp>
      <p:pic>
        <p:nvPicPr>
          <p:cNvPr id="1229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3" y="4448175"/>
            <a:ext cx="21685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187575" y="1633538"/>
            <a:ext cx="6499225" cy="27082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000" b="1" dirty="0"/>
              <a:t>“Floyd may have been the first advocate of refactoring -- the rewriting of working programs from scratch, re-using only the essential ideas. </a:t>
            </a:r>
            <a:r>
              <a:rPr lang="en-US" dirty="0"/>
              <a:t>Refactoring is now standard practice among computer programmers. By continuously looking for simpler ways to do the same thing, Floyd aimed to improve not only programs but also programmers' abilities and understanding...</a:t>
            </a:r>
          </a:p>
          <a:p>
            <a:pPr>
              <a:defRPr/>
            </a:pPr>
            <a:endParaRPr lang="en-US" dirty="0"/>
          </a:p>
          <a:p>
            <a:pPr>
              <a:defRPr/>
            </a:pPr>
            <a:r>
              <a:rPr lang="en-US" dirty="0"/>
              <a:t>He also was a </a:t>
            </a:r>
            <a:r>
              <a:rPr lang="en-US" sz="2000" b="1" dirty="0"/>
              <a:t>passionate</a:t>
            </a:r>
            <a:r>
              <a:rPr lang="en-US" sz="2000" dirty="0"/>
              <a:t> </a:t>
            </a:r>
            <a:r>
              <a:rPr lang="en-US" sz="2000" b="1" dirty="0"/>
              <a:t>hiker</a:t>
            </a:r>
            <a:r>
              <a:rPr lang="en-US" sz="2000" dirty="0"/>
              <a:t> </a:t>
            </a:r>
            <a:r>
              <a:rPr lang="en-US" sz="2000" b="1" dirty="0"/>
              <a:t>and mountain climber </a:t>
            </a:r>
            <a:r>
              <a:rPr lang="en-US" dirty="0"/>
              <a:t>who loved the wilderness country in the High Sierra…”</a:t>
            </a:r>
          </a:p>
        </p:txBody>
      </p:sp>
    </p:spTree>
    <p:extLst>
      <p:ext uri="{BB962C8B-B14F-4D97-AF65-F5344CB8AC3E}">
        <p14:creationId xmlns:p14="http://schemas.microsoft.com/office/powerpoint/2010/main" val="3383054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ctrTitle"/>
          </p:nvPr>
        </p:nvSpPr>
        <p:spPr>
          <a:xfrm>
            <a:off x="533400" y="762000"/>
            <a:ext cx="8077200" cy="1470025"/>
          </a:xfrm>
        </p:spPr>
        <p:txBody>
          <a:bodyPr/>
          <a:lstStyle/>
          <a:p>
            <a:r>
              <a:rPr lang="en-US" sz="8000" dirty="0" smtClean="0"/>
              <a:t>Shortest Paths</a:t>
            </a:r>
            <a:br>
              <a:rPr lang="en-US" sz="8000" dirty="0" smtClean="0"/>
            </a:br>
            <a:r>
              <a:rPr lang="en-US" sz="8000" dirty="0" smtClean="0"/>
              <a:t>in CS60</a:t>
            </a:r>
          </a:p>
        </p:txBody>
      </p:sp>
      <p:sp>
        <p:nvSpPr>
          <p:cNvPr id="7171" name="Title 3"/>
          <p:cNvSpPr txBox="1">
            <a:spLocks/>
          </p:cNvSpPr>
          <p:nvPr/>
        </p:nvSpPr>
        <p:spPr bwMode="auto">
          <a:xfrm>
            <a:off x="4114800" y="4312215"/>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dirty="0"/>
              <a:t>Floyd-</a:t>
            </a:r>
            <a:r>
              <a:rPr lang="en-US" sz="4800" dirty="0" err="1"/>
              <a:t>Warshall</a:t>
            </a:r>
            <a:endParaRPr lang="en-US" sz="4800" dirty="0"/>
          </a:p>
          <a:p>
            <a:pPr algn="ctr"/>
            <a:r>
              <a:rPr lang="en-US" sz="3600" dirty="0"/>
              <a:t>(Dynamic programming</a:t>
            </a:r>
            <a:r>
              <a:rPr lang="en-US" sz="3600" dirty="0" smtClean="0"/>
              <a:t>)</a:t>
            </a:r>
          </a:p>
          <a:p>
            <a:pPr algn="ctr"/>
            <a:r>
              <a:rPr lang="en-US" sz="3600" b="1" dirty="0" smtClean="0"/>
              <a:t>ALL PATHS</a:t>
            </a:r>
            <a:endParaRPr lang="en-US" sz="3600" b="1" dirty="0"/>
          </a:p>
        </p:txBody>
      </p:sp>
      <p:sp>
        <p:nvSpPr>
          <p:cNvPr id="7172" name="Title 3"/>
          <p:cNvSpPr txBox="1">
            <a:spLocks/>
          </p:cNvSpPr>
          <p:nvPr/>
        </p:nvSpPr>
        <p:spPr bwMode="auto">
          <a:xfrm>
            <a:off x="-533400" y="4017963"/>
            <a:ext cx="495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800">
                <a:latin typeface="Courier New" pitchFamily="49" charset="0"/>
                <a:cs typeface="Courier New" pitchFamily="49" charset="0"/>
              </a:rPr>
              <a:t>min-dist</a:t>
            </a:r>
            <a:endParaRPr lang="en-US" sz="4800"/>
          </a:p>
          <a:p>
            <a:pPr algn="ctr"/>
            <a:r>
              <a:rPr lang="en-US" sz="3600"/>
              <a:t>(Brute Force)</a:t>
            </a:r>
          </a:p>
        </p:txBody>
      </p:sp>
      <p:sp>
        <p:nvSpPr>
          <p:cNvPr id="2" name="Down Arrow 1"/>
          <p:cNvSpPr/>
          <p:nvPr/>
        </p:nvSpPr>
        <p:spPr>
          <a:xfrm rot="2726587">
            <a:off x="2929597" y="297497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rot="18873413" flipH="1">
            <a:off x="5224463" y="2968625"/>
            <a:ext cx="914400"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75" name="Title 1"/>
          <p:cNvSpPr txBox="1">
            <a:spLocks/>
          </p:cNvSpPr>
          <p:nvPr/>
        </p:nvSpPr>
        <p:spPr bwMode="auto">
          <a:xfrm>
            <a:off x="76200" y="5410200"/>
            <a:ext cx="388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2800" dirty="0"/>
              <a:t>Hw2 part 1 Problem </a:t>
            </a:r>
            <a:r>
              <a:rPr lang="en-US" sz="2800" dirty="0" smtClean="0"/>
              <a:t>9</a:t>
            </a:r>
          </a:p>
          <a:p>
            <a:pPr algn="ctr"/>
            <a:r>
              <a:rPr lang="en-US" sz="2800" b="1" dirty="0" smtClean="0"/>
              <a:t>ONE PATH</a:t>
            </a:r>
            <a:endParaRPr lang="en-US" sz="2800" b="1" dirty="0"/>
          </a:p>
        </p:txBody>
      </p:sp>
      <p:sp>
        <p:nvSpPr>
          <p:cNvPr id="8" name="TextBox 7"/>
          <p:cNvSpPr txBox="1"/>
          <p:nvPr/>
        </p:nvSpPr>
        <p:spPr>
          <a:xfrm>
            <a:off x="6324600" y="2842964"/>
            <a:ext cx="2362200" cy="1200329"/>
          </a:xfrm>
          <a:prstGeom prst="rect">
            <a:avLst/>
          </a:prstGeom>
          <a:noFill/>
        </p:spPr>
        <p:txBody>
          <a:bodyPr wrap="square" rtlCol="0">
            <a:spAutoFit/>
          </a:bodyPr>
          <a:lstStyle/>
          <a:p>
            <a:pPr algn="ctr"/>
            <a:r>
              <a:rPr lang="en-US" sz="7200" dirty="0" smtClean="0"/>
              <a:t>O(N</a:t>
            </a:r>
            <a:r>
              <a:rPr lang="en-US" sz="7200" baseline="30000" dirty="0"/>
              <a:t>3</a:t>
            </a:r>
            <a:r>
              <a:rPr lang="en-US" sz="7200" dirty="0" smtClean="0"/>
              <a:t>)</a:t>
            </a:r>
          </a:p>
        </p:txBody>
      </p:sp>
      <p:sp>
        <p:nvSpPr>
          <p:cNvPr id="9" name="TextBox 8"/>
          <p:cNvSpPr txBox="1"/>
          <p:nvPr/>
        </p:nvSpPr>
        <p:spPr>
          <a:xfrm>
            <a:off x="228600" y="2995363"/>
            <a:ext cx="2362200" cy="1200329"/>
          </a:xfrm>
          <a:prstGeom prst="rect">
            <a:avLst/>
          </a:prstGeom>
          <a:noFill/>
        </p:spPr>
        <p:txBody>
          <a:bodyPr wrap="square" rtlCol="0">
            <a:spAutoFit/>
          </a:bodyPr>
          <a:lstStyle/>
          <a:p>
            <a:pPr algn="ctr"/>
            <a:r>
              <a:rPr lang="en-US" sz="7200" dirty="0" smtClean="0"/>
              <a:t>O(2</a:t>
            </a:r>
            <a:r>
              <a:rPr lang="en-US" sz="7200" baseline="30000" dirty="0" smtClean="0"/>
              <a:t>N</a:t>
            </a:r>
            <a:r>
              <a:rPr lang="en-US" sz="7200" dirty="0" smtClean="0"/>
              <a:t>)</a:t>
            </a:r>
          </a:p>
        </p:txBody>
      </p:sp>
    </p:spTree>
    <p:extLst>
      <p:ext uri="{BB962C8B-B14F-4D97-AF65-F5344CB8AC3E}">
        <p14:creationId xmlns:p14="http://schemas.microsoft.com/office/powerpoint/2010/main" val="306012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6" grpId="0" animBg="1"/>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0" y="2130425"/>
            <a:ext cx="9144000" cy="1470025"/>
          </a:xfrm>
        </p:spPr>
        <p:txBody>
          <a:bodyPr/>
          <a:lstStyle/>
          <a:p>
            <a:pPr eaLnBrk="1" hangingPunct="1"/>
            <a:r>
              <a:rPr lang="en-US" sz="9600" b="1" dirty="0" smtClean="0"/>
              <a:t>Graph Representations</a:t>
            </a:r>
            <a:br>
              <a:rPr lang="en-US" sz="9600" b="1" dirty="0" smtClean="0"/>
            </a:br>
            <a:r>
              <a:rPr lang="en-US" sz="2400" b="1" dirty="0" smtClean="0"/>
              <a:t/>
            </a:r>
            <a:br>
              <a:rPr lang="en-US" sz="2400" b="1" dirty="0" smtClean="0"/>
            </a:br>
            <a:r>
              <a:rPr lang="en-US" sz="6600" b="1" dirty="0" smtClean="0"/>
              <a:t>(adjacency matrix)</a:t>
            </a:r>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883" y="72147"/>
            <a:ext cx="4183117" cy="1143000"/>
          </a:xfrm>
        </p:spPr>
        <p:txBody>
          <a:bodyPr/>
          <a:lstStyle/>
          <a:p>
            <a:pPr algn="l"/>
            <a:r>
              <a:rPr lang="en-US" dirty="0" smtClean="0">
                <a:latin typeface="Courier New" pitchFamily="49" charset="0"/>
                <a:cs typeface="Courier New" pitchFamily="49" charset="0"/>
              </a:rPr>
              <a:t>BSTNode </a:t>
            </a:r>
            <a:r>
              <a:rPr lang="en-US" dirty="0" smtClean="0"/>
              <a:t>Class</a:t>
            </a:r>
          </a:p>
        </p:txBody>
      </p:sp>
      <p:sp>
        <p:nvSpPr>
          <p:cNvPr id="34819" name="Content Placeholder 2"/>
          <p:cNvSpPr>
            <a:spLocks noGrp="1"/>
          </p:cNvSpPr>
          <p:nvPr>
            <p:ph idx="1"/>
          </p:nvPr>
        </p:nvSpPr>
        <p:spPr>
          <a:xfrm>
            <a:off x="-39688" y="2339490"/>
            <a:ext cx="9183688" cy="4518510"/>
          </a:xfrm>
        </p:spPr>
        <p:txBody>
          <a:bodyPr/>
          <a:lstStyle/>
          <a:p>
            <a:pPr marL="0" indent="0">
              <a:buFontTx/>
              <a:buNone/>
            </a:pPr>
            <a:r>
              <a:rPr lang="en-US" b="1" dirty="0" smtClean="0">
                <a:latin typeface="Courier New" pitchFamily="49" charset="0"/>
                <a:cs typeface="Courier New" pitchFamily="49" charset="0"/>
              </a:rPr>
              <a:t>class BSTNode {</a:t>
            </a:r>
          </a:p>
          <a:p>
            <a:pPr marL="0" indent="0">
              <a:buFontTx/>
              <a:buNone/>
            </a:pPr>
            <a:r>
              <a:rPr lang="en-US" b="1" dirty="0" smtClean="0">
                <a:latin typeface="Courier New" pitchFamily="49" charset="0"/>
                <a:cs typeface="Courier New" pitchFamily="49" charset="0"/>
              </a:rPr>
              <a:t>  </a:t>
            </a:r>
          </a:p>
          <a:p>
            <a:pPr marL="0" indent="0">
              <a:buFontTx/>
              <a:buNone/>
            </a:pPr>
            <a:r>
              <a:rPr lang="en-US" b="1" dirty="0" smtClean="0">
                <a:latin typeface="Courier New" pitchFamily="49" charset="0"/>
                <a:cs typeface="Courier New" pitchFamily="49" charset="0"/>
              </a:rPr>
              <a:t>  private </a:t>
            </a:r>
            <a:r>
              <a:rPr lang="en-US" b="1" dirty="0" smtClean="0">
                <a:solidFill>
                  <a:srgbClr val="0703F3"/>
                </a:solidFill>
                <a:latin typeface="Courier New" pitchFamily="49" charset="0"/>
                <a:cs typeface="Courier New" pitchFamily="49" charset="0"/>
              </a:rPr>
              <a:t>String  </a:t>
            </a:r>
            <a:r>
              <a:rPr lang="en-US" b="1" dirty="0" smtClean="0">
                <a:solidFill>
                  <a:srgbClr val="FF0000"/>
                </a:solidFill>
                <a:latin typeface="Courier New" pitchFamily="49" charset="0"/>
                <a:cs typeface="Courier New" pitchFamily="49" charset="0"/>
              </a:rPr>
              <a:t>key</a:t>
            </a:r>
            <a:r>
              <a:rPr lang="en-US" b="1" dirty="0" smtClean="0">
                <a:latin typeface="Courier New" pitchFamily="49" charset="0"/>
                <a:cs typeface="Courier New" pitchFamily="49" charset="0"/>
              </a:rPr>
              <a:t>;</a:t>
            </a:r>
          </a:p>
          <a:p>
            <a:pPr marL="0" indent="0">
              <a:buFontTx/>
              <a:buNone/>
            </a:pPr>
            <a:r>
              <a:rPr lang="en-US" b="1" dirty="0" smtClean="0">
                <a:latin typeface="Courier New" pitchFamily="49" charset="0"/>
                <a:cs typeface="Courier New" pitchFamily="49" charset="0"/>
              </a:rPr>
              <a:t>  private </a:t>
            </a:r>
            <a:r>
              <a:rPr lang="en-US" b="1" dirty="0" smtClean="0">
                <a:solidFill>
                  <a:srgbClr val="0703F3"/>
                </a:solidFill>
                <a:latin typeface="Courier New" pitchFamily="49" charset="0"/>
                <a:cs typeface="Courier New" pitchFamily="49" charset="0"/>
              </a:rPr>
              <a:t>Object </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value</a:t>
            </a:r>
            <a:r>
              <a:rPr lang="en-US" b="1" dirty="0" smtClean="0">
                <a:latin typeface="Courier New" pitchFamily="49" charset="0"/>
                <a:cs typeface="Courier New" pitchFamily="49" charset="0"/>
              </a:rPr>
              <a:t>;</a:t>
            </a:r>
          </a:p>
          <a:p>
            <a:pPr marL="0" indent="0">
              <a:buFontTx/>
              <a:buNone/>
            </a:pPr>
            <a:r>
              <a:rPr lang="en-US" b="1" dirty="0" smtClean="0">
                <a:latin typeface="Courier New" pitchFamily="49" charset="0"/>
                <a:cs typeface="Courier New" pitchFamily="49" charset="0"/>
              </a:rPr>
              <a:t>  private </a:t>
            </a:r>
            <a:r>
              <a:rPr lang="en-US" b="1" dirty="0" smtClean="0">
                <a:solidFill>
                  <a:srgbClr val="0703F3"/>
                </a:solidFill>
                <a:latin typeface="Courier New" pitchFamily="49" charset="0"/>
                <a:cs typeface="Courier New" pitchFamily="49" charset="0"/>
              </a:rPr>
              <a:t>BSTNode</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left</a:t>
            </a:r>
            <a:r>
              <a:rPr lang="en-US" b="1" dirty="0" smtClean="0">
                <a:latin typeface="Courier New" pitchFamily="49" charset="0"/>
                <a:cs typeface="Courier New" pitchFamily="49" charset="0"/>
              </a:rPr>
              <a:t>;</a:t>
            </a:r>
          </a:p>
          <a:p>
            <a:pPr marL="0" indent="0">
              <a:buFontTx/>
              <a:buNone/>
            </a:pPr>
            <a:r>
              <a:rPr lang="en-US" b="1" dirty="0" smtClean="0">
                <a:latin typeface="Courier New" pitchFamily="49" charset="0"/>
                <a:cs typeface="Courier New" pitchFamily="49" charset="0"/>
              </a:rPr>
              <a:t>  private </a:t>
            </a:r>
            <a:r>
              <a:rPr lang="en-US" b="1" dirty="0" smtClean="0">
                <a:solidFill>
                  <a:srgbClr val="0703F3"/>
                </a:solidFill>
                <a:latin typeface="Courier New" pitchFamily="49" charset="0"/>
                <a:cs typeface="Courier New" pitchFamily="49" charset="0"/>
              </a:rPr>
              <a:t>BSTNode</a:t>
            </a:r>
            <a:r>
              <a:rPr lang="en-US" b="1" dirty="0" smtClean="0">
                <a:latin typeface="Courier New" pitchFamily="49" charset="0"/>
                <a:cs typeface="Courier New" pitchFamily="49" charset="0"/>
              </a:rPr>
              <a:t> </a:t>
            </a:r>
            <a:r>
              <a:rPr lang="en-US" b="1" dirty="0" smtClean="0">
                <a:solidFill>
                  <a:srgbClr val="FF0000"/>
                </a:solidFill>
                <a:latin typeface="Courier New" pitchFamily="49" charset="0"/>
                <a:cs typeface="Courier New" pitchFamily="49" charset="0"/>
              </a:rPr>
              <a:t>right</a:t>
            </a:r>
            <a:r>
              <a:rPr lang="en-US" b="1" dirty="0" smtClean="0">
                <a:latin typeface="Courier New" pitchFamily="49" charset="0"/>
                <a:cs typeface="Courier New" pitchFamily="49" charset="0"/>
              </a:rPr>
              <a:t>;</a:t>
            </a:r>
          </a:p>
          <a:p>
            <a:pPr marL="0" indent="0">
              <a:buFontTx/>
              <a:buNone/>
            </a:pPr>
            <a:r>
              <a:rPr lang="en-US" b="1" dirty="0" smtClean="0">
                <a:latin typeface="Courier New" pitchFamily="49" charset="0"/>
                <a:cs typeface="Courier New" pitchFamily="49" charset="0"/>
              </a:rPr>
              <a:t>  </a:t>
            </a:r>
            <a:r>
              <a:rPr lang="en-US" sz="2400" b="1" dirty="0" smtClean="0">
                <a:latin typeface="Courier New" pitchFamily="49" charset="0"/>
                <a:cs typeface="Courier New" pitchFamily="49" charset="0"/>
              </a:rPr>
              <a:t>public static </a:t>
            </a:r>
            <a:r>
              <a:rPr lang="en-US" sz="2400" b="1" dirty="0" smtClean="0">
                <a:solidFill>
                  <a:srgbClr val="0703F3"/>
                </a:solidFill>
                <a:latin typeface="Courier New" pitchFamily="49" charset="0"/>
                <a:cs typeface="Courier New" pitchFamily="49" charset="0"/>
              </a:rPr>
              <a:t>BSTNode</a:t>
            </a:r>
            <a:r>
              <a:rPr lang="en-US" sz="2400" b="1" dirty="0" smtClean="0">
                <a:latin typeface="Courier New" pitchFamily="49" charset="0"/>
                <a:cs typeface="Courier New" pitchFamily="49" charset="0"/>
              </a:rPr>
              <a:t> </a:t>
            </a:r>
            <a:r>
              <a:rPr lang="en-US" sz="2400" b="1" dirty="0" err="1" smtClean="0">
                <a:solidFill>
                  <a:srgbClr val="FF0000"/>
                </a:solidFill>
                <a:latin typeface="Courier New" pitchFamily="49" charset="0"/>
                <a:cs typeface="Courier New" pitchFamily="49" charset="0"/>
              </a:rPr>
              <a:t>emptyNode</a:t>
            </a:r>
            <a:r>
              <a:rPr lang="en-US" sz="2400" b="1" dirty="0" smtClean="0">
                <a:latin typeface="Courier New" pitchFamily="49" charset="0"/>
                <a:cs typeface="Courier New" pitchFamily="49" charset="0"/>
              </a:rPr>
              <a:t> = </a:t>
            </a:r>
            <a:br>
              <a:rPr lang="en-US" sz="2400" b="1" dirty="0" smtClean="0">
                <a:latin typeface="Courier New" pitchFamily="49" charset="0"/>
                <a:cs typeface="Courier New" pitchFamily="49" charset="0"/>
              </a:rPr>
            </a:br>
            <a:r>
              <a:rPr lang="en-US" sz="2400" b="1" dirty="0" smtClean="0">
                <a:latin typeface="Courier New" pitchFamily="49" charset="0"/>
                <a:cs typeface="Courier New" pitchFamily="49" charset="0"/>
              </a:rPr>
              <a:t>   			 new </a:t>
            </a:r>
            <a:r>
              <a:rPr lang="en-US" sz="2400" b="1" dirty="0" smtClean="0">
                <a:solidFill>
                  <a:srgbClr val="0703F3"/>
                </a:solidFill>
                <a:latin typeface="Courier New" pitchFamily="49" charset="0"/>
                <a:cs typeface="Courier New" pitchFamily="49" charset="0"/>
              </a:rPr>
              <a:t>BSTNode</a:t>
            </a:r>
            <a:r>
              <a:rPr lang="en-US" sz="2400" b="1" dirty="0" smtClean="0">
                <a:latin typeface="Courier New" pitchFamily="49" charset="0"/>
                <a:cs typeface="Courier New" pitchFamily="49" charset="0"/>
              </a:rPr>
              <a:t>(</a:t>
            </a:r>
            <a:r>
              <a:rPr lang="en-US" sz="2400" b="1" dirty="0" err="1" smtClean="0">
                <a:latin typeface="Courier New" pitchFamily="49" charset="0"/>
                <a:cs typeface="Courier New" pitchFamily="49" charset="0"/>
              </a:rPr>
              <a:t>null,null,null,null</a:t>
            </a:r>
            <a:r>
              <a:rPr lang="en-US" sz="2400" b="1" dirty="0" smtClean="0">
                <a:latin typeface="Courier New" pitchFamily="49" charset="0"/>
                <a:cs typeface="Courier New" pitchFamily="49" charset="0"/>
              </a:rPr>
              <a:t>);</a:t>
            </a:r>
          </a:p>
        </p:txBody>
      </p:sp>
      <p:grpSp>
        <p:nvGrpSpPr>
          <p:cNvPr id="2" name="Group 1"/>
          <p:cNvGrpSpPr/>
          <p:nvPr/>
        </p:nvGrpSpPr>
        <p:grpSpPr>
          <a:xfrm>
            <a:off x="4114800" y="228976"/>
            <a:ext cx="3294062" cy="2743200"/>
            <a:chOff x="3563938" y="2514600"/>
            <a:chExt cx="3294062" cy="2743200"/>
          </a:xfrm>
        </p:grpSpPr>
        <p:sp>
          <p:nvSpPr>
            <p:cNvPr id="23" name="Rectangle 22"/>
            <p:cNvSpPr/>
            <p:nvPr/>
          </p:nvSpPr>
          <p:spPr bwMode="auto">
            <a:xfrm>
              <a:off x="3563938" y="2514600"/>
              <a:ext cx="1770062" cy="27432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2800" u="sng" dirty="0" smtClean="0">
                  <a:latin typeface="Courier New" pitchFamily="49" charset="0"/>
                  <a:cs typeface="Courier New" pitchFamily="49" charset="0"/>
                </a:rPr>
                <a:t>BSTNode</a:t>
              </a:r>
              <a:endParaRPr lang="en-US" sz="2800" u="sng" dirty="0">
                <a:latin typeface="Courier New" pitchFamily="49" charset="0"/>
                <a:cs typeface="Courier New" pitchFamily="49" charset="0"/>
              </a:endParaRPr>
            </a:p>
            <a:p>
              <a:pPr>
                <a:lnSpc>
                  <a:spcPct val="150000"/>
                </a:lnSpc>
                <a:defRPr/>
              </a:pPr>
              <a:r>
                <a:rPr lang="en-US" sz="2400" dirty="0" smtClean="0">
                  <a:latin typeface="Courier New" pitchFamily="49" charset="0"/>
                  <a:cs typeface="Courier New" pitchFamily="49" charset="0"/>
                </a:rPr>
                <a:t>key</a:t>
              </a:r>
              <a:endParaRPr lang="en-US" sz="2400" dirty="0">
                <a:latin typeface="Courier New" pitchFamily="49" charset="0"/>
                <a:cs typeface="Courier New" pitchFamily="49" charset="0"/>
              </a:endParaRPr>
            </a:p>
            <a:p>
              <a:pPr>
                <a:lnSpc>
                  <a:spcPct val="150000"/>
                </a:lnSpc>
                <a:defRPr/>
              </a:pPr>
              <a:r>
                <a:rPr lang="en-US" sz="2400" dirty="0">
                  <a:latin typeface="Courier New" pitchFamily="49" charset="0"/>
                  <a:cs typeface="Courier New" pitchFamily="49" charset="0"/>
                </a:rPr>
                <a:t>value</a:t>
              </a:r>
            </a:p>
            <a:p>
              <a:pPr>
                <a:lnSpc>
                  <a:spcPct val="150000"/>
                </a:lnSpc>
                <a:defRPr/>
              </a:pPr>
              <a:r>
                <a:rPr lang="en-US" sz="2400" dirty="0" smtClean="0">
                  <a:latin typeface="Courier New" pitchFamily="49" charset="0"/>
                  <a:cs typeface="Courier New" pitchFamily="49" charset="0"/>
                </a:rPr>
                <a:t>left</a:t>
              </a:r>
              <a:endParaRPr lang="en-US" sz="2400" dirty="0">
                <a:latin typeface="Courier New" pitchFamily="49" charset="0"/>
                <a:cs typeface="Courier New" pitchFamily="49" charset="0"/>
              </a:endParaRPr>
            </a:p>
            <a:p>
              <a:pPr>
                <a:lnSpc>
                  <a:spcPct val="150000"/>
                </a:lnSpc>
                <a:defRPr/>
              </a:pPr>
              <a:r>
                <a:rPr lang="en-US" sz="2400" dirty="0" smtClean="0">
                  <a:latin typeface="Courier New" pitchFamily="49" charset="0"/>
                  <a:cs typeface="Courier New" pitchFamily="49" charset="0"/>
                </a:rPr>
                <a:t>right</a:t>
              </a:r>
              <a:endParaRPr lang="en-US" sz="2400" dirty="0">
                <a:latin typeface="Courier New" pitchFamily="49" charset="0"/>
                <a:cs typeface="Courier New" pitchFamily="49" charset="0"/>
              </a:endParaRPr>
            </a:p>
          </p:txBody>
        </p:sp>
        <p:sp>
          <p:nvSpPr>
            <p:cNvPr id="24" name="TextBox 23"/>
            <p:cNvSpPr txBox="1"/>
            <p:nvPr/>
          </p:nvSpPr>
          <p:spPr bwMode="auto">
            <a:xfrm>
              <a:off x="4619296" y="3666685"/>
              <a:ext cx="4572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sp>
          <p:nvSpPr>
            <p:cNvPr id="25" name="TextBox 24"/>
            <p:cNvSpPr txBox="1"/>
            <p:nvPr/>
          </p:nvSpPr>
          <p:spPr bwMode="auto">
            <a:xfrm>
              <a:off x="4619296" y="4193404"/>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sp>
          <p:nvSpPr>
            <p:cNvPr id="26" name="TextBox 25"/>
            <p:cNvSpPr txBox="1"/>
            <p:nvPr/>
          </p:nvSpPr>
          <p:spPr bwMode="auto">
            <a:xfrm>
              <a:off x="5715000" y="3093928"/>
              <a:ext cx="1143000" cy="4619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smtClean="0"/>
                <a:t>“Lewis”</a:t>
              </a:r>
              <a:endParaRPr lang="en-US" sz="2400" dirty="0"/>
            </a:p>
          </p:txBody>
        </p:sp>
        <p:sp>
          <p:nvSpPr>
            <p:cNvPr id="27" name="TextBox 26"/>
            <p:cNvSpPr txBox="1"/>
            <p:nvPr/>
          </p:nvSpPr>
          <p:spPr bwMode="auto">
            <a:xfrm>
              <a:off x="4619296" y="4720122"/>
              <a:ext cx="4572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sp>
          <p:nvSpPr>
            <p:cNvPr id="28" name="TextBox 27"/>
            <p:cNvSpPr txBox="1"/>
            <p:nvPr/>
          </p:nvSpPr>
          <p:spPr bwMode="auto">
            <a:xfrm>
              <a:off x="4619296" y="3139966"/>
              <a:ext cx="457200" cy="3698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29" name="Straight Connector 28"/>
            <p:cNvCxnSpPr/>
            <p:nvPr/>
          </p:nvCxnSpPr>
          <p:spPr bwMode="auto">
            <a:xfrm>
              <a:off x="4814668" y="3306517"/>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5709745" y="3670079"/>
              <a:ext cx="1143000" cy="4619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smtClean="0"/>
                <a:t>“1241”</a:t>
              </a:r>
              <a:endParaRPr lang="en-US" sz="2400" dirty="0"/>
            </a:p>
          </p:txBody>
        </p:sp>
        <p:cxnSp>
          <p:nvCxnSpPr>
            <p:cNvPr id="31" name="Straight Connector 30"/>
            <p:cNvCxnSpPr/>
            <p:nvPr/>
          </p:nvCxnSpPr>
          <p:spPr bwMode="auto">
            <a:xfrm>
              <a:off x="4809413" y="3882668"/>
              <a:ext cx="747932" cy="0"/>
            </a:xfrm>
            <a:prstGeom prst="line">
              <a:avLst/>
            </a:prstGeom>
            <a:ln w="28575">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6989762" y="3190054"/>
            <a:ext cx="1770062" cy="2743200"/>
            <a:chOff x="7010400" y="3718410"/>
            <a:chExt cx="1770062" cy="2743200"/>
          </a:xfrm>
        </p:grpSpPr>
        <p:sp>
          <p:nvSpPr>
            <p:cNvPr id="34" name="Rectangle 33"/>
            <p:cNvSpPr/>
            <p:nvPr/>
          </p:nvSpPr>
          <p:spPr bwMode="auto">
            <a:xfrm>
              <a:off x="7010400" y="3718410"/>
              <a:ext cx="1770062" cy="27432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en-US" sz="2800" u="sng" dirty="0" smtClean="0">
                  <a:latin typeface="Courier New" pitchFamily="49" charset="0"/>
                  <a:cs typeface="Courier New" pitchFamily="49" charset="0"/>
                </a:rPr>
                <a:t>BSTNode</a:t>
              </a:r>
              <a:endParaRPr lang="en-US" sz="2800" u="sng" dirty="0">
                <a:latin typeface="Courier New" pitchFamily="49" charset="0"/>
                <a:cs typeface="Courier New" pitchFamily="49" charset="0"/>
              </a:endParaRPr>
            </a:p>
            <a:p>
              <a:pPr>
                <a:lnSpc>
                  <a:spcPct val="150000"/>
                </a:lnSpc>
                <a:defRPr/>
              </a:pPr>
              <a:r>
                <a:rPr lang="en-US" sz="2400" dirty="0" smtClean="0">
                  <a:latin typeface="Courier New" pitchFamily="49" charset="0"/>
                  <a:cs typeface="Courier New" pitchFamily="49" charset="0"/>
                </a:rPr>
                <a:t>key</a:t>
              </a:r>
              <a:endParaRPr lang="en-US" sz="2400" dirty="0">
                <a:latin typeface="Courier New" pitchFamily="49" charset="0"/>
                <a:cs typeface="Courier New" pitchFamily="49" charset="0"/>
              </a:endParaRPr>
            </a:p>
            <a:p>
              <a:pPr>
                <a:lnSpc>
                  <a:spcPct val="150000"/>
                </a:lnSpc>
                <a:defRPr/>
              </a:pPr>
              <a:r>
                <a:rPr lang="en-US" sz="2400" dirty="0">
                  <a:latin typeface="Courier New" pitchFamily="49" charset="0"/>
                  <a:cs typeface="Courier New" pitchFamily="49" charset="0"/>
                </a:rPr>
                <a:t>value</a:t>
              </a:r>
            </a:p>
            <a:p>
              <a:pPr>
                <a:lnSpc>
                  <a:spcPct val="150000"/>
                </a:lnSpc>
                <a:defRPr/>
              </a:pPr>
              <a:r>
                <a:rPr lang="en-US" sz="2400" dirty="0" smtClean="0">
                  <a:latin typeface="Courier New" pitchFamily="49" charset="0"/>
                  <a:cs typeface="Courier New" pitchFamily="49" charset="0"/>
                </a:rPr>
                <a:t>left</a:t>
              </a:r>
              <a:endParaRPr lang="en-US" sz="2400" dirty="0">
                <a:latin typeface="Courier New" pitchFamily="49" charset="0"/>
                <a:cs typeface="Courier New" pitchFamily="49" charset="0"/>
              </a:endParaRPr>
            </a:p>
            <a:p>
              <a:pPr>
                <a:lnSpc>
                  <a:spcPct val="150000"/>
                </a:lnSpc>
                <a:defRPr/>
              </a:pPr>
              <a:r>
                <a:rPr lang="en-US" sz="2400" dirty="0" smtClean="0">
                  <a:latin typeface="Courier New" pitchFamily="49" charset="0"/>
                  <a:cs typeface="Courier New" pitchFamily="49" charset="0"/>
                </a:rPr>
                <a:t>right</a:t>
              </a:r>
              <a:endParaRPr lang="en-US" sz="2400" dirty="0">
                <a:latin typeface="Courier New" pitchFamily="49" charset="0"/>
                <a:cs typeface="Courier New" pitchFamily="49" charset="0"/>
              </a:endParaRPr>
            </a:p>
          </p:txBody>
        </p:sp>
        <p:grpSp>
          <p:nvGrpSpPr>
            <p:cNvPr id="35" name="Group 34"/>
            <p:cNvGrpSpPr/>
            <p:nvPr/>
          </p:nvGrpSpPr>
          <p:grpSpPr>
            <a:xfrm>
              <a:off x="8047831" y="4361944"/>
              <a:ext cx="457200" cy="381000"/>
              <a:chOff x="2044262" y="4277710"/>
              <a:chExt cx="457200" cy="381000"/>
            </a:xfrm>
          </p:grpSpPr>
          <p:sp>
            <p:nvSpPr>
              <p:cNvPr id="48" name="TextBox 47"/>
              <p:cNvSpPr txBox="1"/>
              <p:nvPr/>
            </p:nvSpPr>
            <p:spPr bwMode="auto">
              <a:xfrm>
                <a:off x="2044262" y="4288823"/>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49" name="Straight Connector 48"/>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8047831" y="4889163"/>
              <a:ext cx="457200" cy="381000"/>
              <a:chOff x="2044262" y="4277710"/>
              <a:chExt cx="457200" cy="381000"/>
            </a:xfrm>
          </p:grpSpPr>
          <p:sp>
            <p:nvSpPr>
              <p:cNvPr id="45" name="TextBox 44"/>
              <p:cNvSpPr txBox="1"/>
              <p:nvPr/>
            </p:nvSpPr>
            <p:spPr bwMode="auto">
              <a:xfrm>
                <a:off x="2044262" y="4288823"/>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46" name="Straight Connector 45"/>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8047831" y="5416382"/>
              <a:ext cx="457200" cy="381000"/>
              <a:chOff x="2044262" y="4277710"/>
              <a:chExt cx="457200" cy="381000"/>
            </a:xfrm>
          </p:grpSpPr>
          <p:sp>
            <p:nvSpPr>
              <p:cNvPr id="42" name="TextBox 41"/>
              <p:cNvSpPr txBox="1"/>
              <p:nvPr/>
            </p:nvSpPr>
            <p:spPr bwMode="auto">
              <a:xfrm>
                <a:off x="2044262" y="4288823"/>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43" name="Straight Connector 42"/>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8047831" y="5943600"/>
              <a:ext cx="457200" cy="381000"/>
              <a:chOff x="2044262" y="4277710"/>
              <a:chExt cx="457200" cy="381000"/>
            </a:xfrm>
          </p:grpSpPr>
          <p:sp>
            <p:nvSpPr>
              <p:cNvPr id="39" name="TextBox 38"/>
              <p:cNvSpPr txBox="1"/>
              <p:nvPr/>
            </p:nvSpPr>
            <p:spPr bwMode="auto">
              <a:xfrm>
                <a:off x="2044262" y="4288823"/>
                <a:ext cx="457200" cy="36988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endParaRPr lang="en-US" dirty="0"/>
              </a:p>
            </p:txBody>
          </p:sp>
          <p:cxnSp>
            <p:nvCxnSpPr>
              <p:cNvPr id="40" name="Straight Connector 39"/>
              <p:cNvCxnSpPr/>
              <p:nvPr/>
            </p:nvCxnSpPr>
            <p:spPr bwMode="auto">
              <a:xfrm>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auto">
              <a:xfrm flipV="1">
                <a:off x="2044262" y="4277710"/>
                <a:ext cx="45720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51" name="Straight Arrow Connector 50"/>
          <p:cNvCxnSpPr/>
          <p:nvPr/>
        </p:nvCxnSpPr>
        <p:spPr>
          <a:xfrm>
            <a:off x="8455024" y="2199454"/>
            <a:ext cx="29369" cy="9906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642882" y="1750949"/>
            <a:ext cx="1563248" cy="369332"/>
          </a:xfrm>
          <a:prstGeom prst="rect">
            <a:avLst/>
          </a:prstGeom>
        </p:spPr>
        <p:txBody>
          <a:bodyPr wrap="none">
            <a:spAutoFit/>
          </a:bodyPr>
          <a:lstStyle/>
          <a:p>
            <a:r>
              <a:rPr lang="en-US" b="1" dirty="0" err="1">
                <a:solidFill>
                  <a:srgbClr val="FF0000"/>
                </a:solidFill>
                <a:latin typeface="Courier New" pitchFamily="49" charset="0"/>
                <a:cs typeface="Courier New" pitchFamily="49" charset="0"/>
              </a:rPr>
              <a:t>emptyNode</a:t>
            </a:r>
            <a:r>
              <a:rPr lang="en-US" b="1" dirty="0">
                <a:latin typeface="Courier New" pitchFamily="49" charset="0"/>
                <a:cs typeface="Courier New" pitchFamily="49" charset="0"/>
              </a:rPr>
              <a:t> </a:t>
            </a:r>
            <a:endParaRPr lang="en-US" dirty="0"/>
          </a:p>
        </p:txBody>
      </p:sp>
    </p:spTree>
    <p:extLst>
      <p:ext uri="{BB962C8B-B14F-4D97-AF65-F5344CB8AC3E}">
        <p14:creationId xmlns:p14="http://schemas.microsoft.com/office/powerpoint/2010/main" val="134384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2000" y="465138"/>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13370" name="Group 4"/>
          <p:cNvGrpSpPr>
            <a:grpSpLocks/>
          </p:cNvGrpSpPr>
          <p:nvPr/>
        </p:nvGrpSpPr>
        <p:grpSpPr bwMode="auto">
          <a:xfrm>
            <a:off x="5006975" y="3219450"/>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6" y="2916210"/>
              <a:ext cx="1224016"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385"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13386"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13387"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13388"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13389"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sp>
        <p:nvSpPr>
          <p:cNvPr id="20" name="Line Callout 1 19"/>
          <p:cNvSpPr/>
          <p:nvPr/>
        </p:nvSpPr>
        <p:spPr>
          <a:xfrm>
            <a:off x="2376488" y="228600"/>
            <a:ext cx="2043112" cy="762000"/>
          </a:xfrm>
          <a:prstGeom prst="borderCallout1">
            <a:avLst>
              <a:gd name="adj1" fmla="val 96837"/>
              <a:gd name="adj2" fmla="val -30614"/>
              <a:gd name="adj3" fmla="val 43502"/>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21" name="Line Callout 1 20"/>
          <p:cNvSpPr/>
          <p:nvPr/>
        </p:nvSpPr>
        <p:spPr>
          <a:xfrm>
            <a:off x="2384425" y="1158875"/>
            <a:ext cx="2043113" cy="754063"/>
          </a:xfrm>
          <a:prstGeom prst="borderCallout1">
            <a:avLst>
              <a:gd name="adj1" fmla="val 106705"/>
              <a:gd name="adj2" fmla="val -27528"/>
              <a:gd name="adj3" fmla="val 47293"/>
              <a:gd name="adj4" fmla="val 3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22" name="Line Callout 1 21"/>
          <p:cNvSpPr/>
          <p:nvPr/>
        </p:nvSpPr>
        <p:spPr>
          <a:xfrm>
            <a:off x="2384425" y="2147888"/>
            <a:ext cx="2043113" cy="1065212"/>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Otherwise just the edge weight</a:t>
            </a:r>
          </a:p>
        </p:txBody>
      </p:sp>
      <p:sp>
        <p:nvSpPr>
          <p:cNvPr id="23" name="Line Callout 1 22"/>
          <p:cNvSpPr/>
          <p:nvPr/>
        </p:nvSpPr>
        <p:spPr>
          <a:xfrm>
            <a:off x="2393950" y="4648200"/>
            <a:ext cx="2044700" cy="533400"/>
          </a:xfrm>
          <a:prstGeom prst="borderCallout1">
            <a:avLst>
              <a:gd name="adj1" fmla="val 81665"/>
              <a:gd name="adj2" fmla="val -29842"/>
              <a:gd name="adj3" fmla="val 49666"/>
              <a:gd name="adj4" fmla="val -118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Fill these out</a:t>
            </a:r>
          </a:p>
        </p:txBody>
      </p:sp>
      <p:sp>
        <p:nvSpPr>
          <p:cNvPr id="13375" name="Title 3"/>
          <p:cNvSpPr txBox="1">
            <a:spLocks/>
          </p:cNvSpPr>
          <p:nvPr/>
        </p:nvSpPr>
        <p:spPr bwMode="auto">
          <a:xfrm>
            <a:off x="4865688" y="614363"/>
            <a:ext cx="4137025"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dirty="0"/>
              <a:t>Graph Representations</a:t>
            </a:r>
          </a:p>
          <a:p>
            <a:pPr algn="ctr"/>
            <a:r>
              <a:rPr lang="en-US" sz="4400" dirty="0"/>
              <a:t>(cont.)</a:t>
            </a:r>
          </a:p>
          <a:p>
            <a:pPr algn="ctr"/>
            <a:r>
              <a:rPr lang="en-US" sz="2000" dirty="0"/>
              <a:t>This is a non-standard representation that we’ll use today.</a:t>
            </a:r>
          </a:p>
        </p:txBody>
      </p:sp>
      <p:sp>
        <p:nvSpPr>
          <p:cNvPr id="24" name="Line Callout 1 23"/>
          <p:cNvSpPr/>
          <p:nvPr/>
        </p:nvSpPr>
        <p:spPr>
          <a:xfrm>
            <a:off x="1974850" y="6281737"/>
            <a:ext cx="3745993" cy="576263"/>
          </a:xfrm>
          <a:prstGeom prst="borderCallout1">
            <a:avLst>
              <a:gd name="adj1" fmla="val 47061"/>
              <a:gd name="adj2" fmla="val -1304"/>
              <a:gd name="adj3" fmla="val -4038"/>
              <a:gd name="adj4" fmla="val -7502"/>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0     B) 1      C) 2     D) ∞      E) ??</a:t>
            </a:r>
            <a:endParaRPr lang="en-US" sz="2000" dirty="0"/>
          </a:p>
        </p:txBody>
      </p:sp>
    </p:spTree>
    <p:extLst>
      <p:ext uri="{BB962C8B-B14F-4D97-AF65-F5344CB8AC3E}">
        <p14:creationId xmlns:p14="http://schemas.microsoft.com/office/powerpoint/2010/main" val="325371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4775" y="841375"/>
          <a:ext cx="1143000" cy="5851530"/>
        </p:xfrm>
        <a:graphic>
          <a:graphicData uri="http://schemas.openxmlformats.org/drawingml/2006/table">
            <a:tbl>
              <a:tblPr firstRow="1" bandRow="1">
                <a:tableStyleId>{5940675A-B579-460E-94D1-54222C63F5DA}</a:tableStyleId>
              </a:tblPr>
              <a:tblGrid>
                <a:gridCol w="609599"/>
                <a:gridCol w="533401"/>
              </a:tblGrid>
              <a:tr h="344205">
                <a:tc>
                  <a:txBody>
                    <a:bodyPr/>
                    <a:lstStyle/>
                    <a:p>
                      <a:pPr algn="ctr"/>
                      <a:r>
                        <a:rPr lang="en-US" sz="1200" b="1" dirty="0" smtClean="0"/>
                        <a:t>Edge</a:t>
                      </a:r>
                      <a:endParaRPr lang="en-US" sz="1200" b="1" dirty="0"/>
                    </a:p>
                  </a:txBody>
                  <a:tcPr marT="45715" marB="45715" anchor="ctr"/>
                </a:tc>
                <a:tc>
                  <a:txBody>
                    <a:bodyPr/>
                    <a:lstStyle/>
                    <a:p>
                      <a:pPr algn="ctr"/>
                      <a:r>
                        <a:rPr lang="en-US" sz="1200" b="1" baseline="0" dirty="0" smtClean="0"/>
                        <a:t>Cost</a:t>
                      </a:r>
                      <a:endParaRPr lang="en-US" sz="1200" b="1" dirty="0"/>
                    </a:p>
                  </a:txBody>
                  <a:tcPr marT="45715" marB="45715" anchor="ctr"/>
                </a:tc>
              </a:tr>
              <a:tr h="344205">
                <a:tc>
                  <a:txBody>
                    <a:bodyPr/>
                    <a:lstStyle/>
                    <a:p>
                      <a:pPr algn="ctr"/>
                      <a:r>
                        <a:rPr lang="en-US" sz="1200" b="1" dirty="0" smtClean="0"/>
                        <a:t>A</a:t>
                      </a:r>
                      <a:r>
                        <a:rPr lang="en-US" sz="1200" b="1" baseline="0" dirty="0" smtClean="0"/>
                        <a:t>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A → B</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4</a:t>
                      </a:r>
                    </a:p>
                  </a:txBody>
                  <a:tcPr marL="9525" marR="9525" marT="9524" marB="0" anchor="ctr">
                    <a:solidFill>
                      <a:schemeClr val="bg1"/>
                    </a:solidFill>
                  </a:tcPr>
                </a:tc>
              </a:tr>
              <a:tr h="344208">
                <a:tc>
                  <a:txBody>
                    <a:bodyPr/>
                    <a:lstStyle/>
                    <a:p>
                      <a:pPr algn="ctr"/>
                      <a:r>
                        <a:rPr lang="en-US" sz="1200" b="1" baseline="0" dirty="0" smtClean="0"/>
                        <a:t>A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2</a:t>
                      </a:r>
                    </a:p>
                  </a:txBody>
                  <a:tcPr marL="9525" marR="9525" marT="9524" marB="0" anchor="ctr">
                    <a:solidFill>
                      <a:schemeClr val="bg1"/>
                    </a:solidFill>
                  </a:tcPr>
                </a:tc>
              </a:tr>
              <a:tr h="344208">
                <a:tc>
                  <a:txBody>
                    <a:bodyPr/>
                    <a:lstStyle/>
                    <a:p>
                      <a:pPr algn="ctr"/>
                      <a:r>
                        <a:rPr lang="en-US" sz="1200" b="1" baseline="0" dirty="0" smtClean="0"/>
                        <a:t>A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B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marL="0" algn="ctr" defTabSz="914400" rtl="0" eaLnBrk="1" latinLnBrk="0" hangingPunct="1"/>
                      <a:r>
                        <a:rPr lang="en-US" sz="1200" b="1" kern="1200" dirty="0" smtClean="0">
                          <a:solidFill>
                            <a:schemeClr val="tx1"/>
                          </a:solidFill>
                          <a:latin typeface="+mn-lt"/>
                          <a:ea typeface="+mn-ea"/>
                          <a:cs typeface="+mn-cs"/>
                        </a:rPr>
                        <a:t>B → B</a:t>
                      </a:r>
                      <a:endParaRPr lang="en-US" sz="1200" b="1" kern="1200" dirty="0">
                        <a:solidFill>
                          <a:schemeClr val="tx1"/>
                        </a:solidFill>
                        <a:latin typeface="+mn-lt"/>
                        <a:ea typeface="+mn-ea"/>
                        <a:cs typeface="+mn-cs"/>
                      </a:endParaRPr>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B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a:t>
                      </a:r>
                    </a:p>
                  </a:txBody>
                  <a:tcPr marL="9525" marR="9525" marT="9524" marB="0" anchor="ctr">
                    <a:solidFill>
                      <a:schemeClr val="bg1"/>
                    </a:solidFill>
                  </a:tcPr>
                </a:tc>
              </a:tr>
              <a:tr h="344208">
                <a:tc>
                  <a:txBody>
                    <a:bodyPr/>
                    <a:lstStyle/>
                    <a:p>
                      <a:pPr algn="ctr"/>
                      <a:r>
                        <a:rPr lang="en-US" sz="1200" b="1" baseline="0" dirty="0" smtClean="0"/>
                        <a:t>B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A</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C → C</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0</a:t>
                      </a:r>
                    </a:p>
                  </a:txBody>
                  <a:tcPr marL="9525" marR="9525" marT="9524" marB="0" anchor="ctr">
                    <a:solidFill>
                      <a:schemeClr val="bg1"/>
                    </a:solidFill>
                  </a:tcPr>
                </a:tc>
              </a:tr>
              <a:tr h="344208">
                <a:tc>
                  <a:txBody>
                    <a:bodyPr/>
                    <a:lstStyle/>
                    <a:p>
                      <a:pPr algn="ctr"/>
                      <a:r>
                        <a:rPr lang="en-US" sz="1200" b="1" baseline="0" dirty="0" smtClean="0"/>
                        <a:t>C → D</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8</a:t>
                      </a:r>
                    </a:p>
                  </a:txBody>
                  <a:tcPr marL="9525" marR="9525" marT="9524" marB="0" anchor="ctr">
                    <a:solidFill>
                      <a:schemeClr val="bg1"/>
                    </a:solidFill>
                  </a:tcPr>
                </a:tc>
              </a:tr>
              <a:tr h="344208">
                <a:tc>
                  <a:txBody>
                    <a:bodyPr/>
                    <a:lstStyle/>
                    <a:p>
                      <a:pPr algn="ctr"/>
                      <a:r>
                        <a:rPr lang="en-US" sz="1200" b="1" baseline="0" dirty="0" smtClean="0"/>
                        <a:t>D → A</a:t>
                      </a:r>
                      <a:endParaRPr lang="en-US" sz="1200" b="1" dirty="0"/>
                    </a:p>
                  </a:txBody>
                  <a:tcPr marT="45715" marB="45715" anchor="ctr">
                    <a:solidFill>
                      <a:schemeClr val="bg1"/>
                    </a:solidFill>
                  </a:tcPr>
                </a:tc>
                <a:tc>
                  <a:txBody>
                    <a:bodyPr/>
                    <a:lstStyle/>
                    <a:p>
                      <a:pPr algn="ctr" fontAlgn="b"/>
                      <a:r>
                        <a:rPr lang="en-US" sz="2000" b="0" i="0" u="none" strike="noStrike" dirty="0">
                          <a:solidFill>
                            <a:srgbClr val="000000"/>
                          </a:solidFill>
                          <a:effectLst/>
                          <a:latin typeface="Calibri"/>
                        </a:rPr>
                        <a:t>16</a:t>
                      </a:r>
                    </a:p>
                  </a:txBody>
                  <a:tcPr marL="9525" marR="9525" marT="9524" marB="0" anchor="ctr">
                    <a:solidFill>
                      <a:schemeClr val="bg1"/>
                    </a:solidFill>
                  </a:tcPr>
                </a:tc>
              </a:tr>
              <a:tr h="344208">
                <a:tc>
                  <a:txBody>
                    <a:bodyPr/>
                    <a:lstStyle/>
                    <a:p>
                      <a:pPr algn="ctr"/>
                      <a:r>
                        <a:rPr lang="en-US" sz="1200" b="1" baseline="0" dirty="0" smtClean="0"/>
                        <a:t>D → B</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C</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a:t>
                      </a:r>
                      <a:endParaRPr lang="en-US" sz="2000" b="0" i="0" u="none" strike="noStrike" dirty="0">
                        <a:solidFill>
                          <a:srgbClr val="000000"/>
                        </a:solidFill>
                        <a:effectLst/>
                        <a:latin typeface="Calibri"/>
                      </a:endParaRPr>
                    </a:p>
                  </a:txBody>
                  <a:tcPr marL="9525" marR="9525" marT="9524" marB="0" anchor="ctr">
                    <a:solidFill>
                      <a:schemeClr val="bg1"/>
                    </a:solidFill>
                  </a:tcPr>
                </a:tc>
              </a:tr>
              <a:tr h="344208">
                <a:tc>
                  <a:txBody>
                    <a:bodyPr/>
                    <a:lstStyle/>
                    <a:p>
                      <a:pPr algn="ctr"/>
                      <a:r>
                        <a:rPr lang="en-US" sz="1200" b="1" baseline="0" dirty="0" smtClean="0"/>
                        <a:t>D → D</a:t>
                      </a:r>
                      <a:endParaRPr lang="en-US" sz="1200" b="1" dirty="0"/>
                    </a:p>
                  </a:txBody>
                  <a:tcPr marT="45715" marB="45715" anchor="ctr">
                    <a:solidFill>
                      <a:schemeClr val="bg1"/>
                    </a:solidFill>
                  </a:tcPr>
                </a:tc>
                <a:tc>
                  <a:txBody>
                    <a:bodyPr/>
                    <a:lstStyle/>
                    <a:p>
                      <a:pPr algn="ctr" fontAlgn="b"/>
                      <a:r>
                        <a:rPr lang="en-US" sz="2000" b="0" i="0" u="none" strike="noStrike" dirty="0" smtClean="0">
                          <a:solidFill>
                            <a:srgbClr val="000000"/>
                          </a:solidFill>
                          <a:effectLst/>
                          <a:latin typeface="Calibri"/>
                        </a:rPr>
                        <a:t>0</a:t>
                      </a:r>
                      <a:endParaRPr lang="en-US" sz="2000" b="0" i="0" u="none" strike="noStrike" dirty="0">
                        <a:solidFill>
                          <a:srgbClr val="000000"/>
                        </a:solidFill>
                        <a:effectLst/>
                        <a:latin typeface="Calibri"/>
                      </a:endParaRPr>
                    </a:p>
                  </a:txBody>
                  <a:tcPr marL="9525" marR="9525" marT="9524" marB="0" anchor="ctr">
                    <a:solidFill>
                      <a:schemeClr val="bg1"/>
                    </a:solidFill>
                  </a:tcPr>
                </a:tc>
              </a:tr>
            </a:tbl>
          </a:graphicData>
        </a:graphic>
      </p:graphicFrame>
      <p:grpSp>
        <p:nvGrpSpPr>
          <p:cNvPr id="22586" name="Group 4"/>
          <p:cNvGrpSpPr>
            <a:grpSpLocks/>
          </p:cNvGrpSpPr>
          <p:nvPr/>
        </p:nvGrpSpPr>
        <p:grpSpPr bwMode="auto">
          <a:xfrm>
            <a:off x="4916488" y="993775"/>
            <a:ext cx="3908425" cy="3425825"/>
            <a:chOff x="1654001" y="1601671"/>
            <a:chExt cx="3908599" cy="3426058"/>
          </a:xfrm>
        </p:grpSpPr>
        <p:sp>
          <p:nvSpPr>
            <p:cNvPr id="6" name="Freeform 5"/>
            <p:cNvSpPr/>
            <p:nvPr/>
          </p:nvSpPr>
          <p:spPr>
            <a:xfrm>
              <a:off x="2968510" y="1601671"/>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a:t>A</a:t>
              </a:r>
            </a:p>
          </p:txBody>
        </p:sp>
        <p:sp>
          <p:nvSpPr>
            <p:cNvPr id="7" name="Freeform 6"/>
            <p:cNvSpPr/>
            <p:nvPr/>
          </p:nvSpPr>
          <p:spPr>
            <a:xfrm>
              <a:off x="2266803" y="2000161"/>
              <a:ext cx="2629017" cy="2629079"/>
            </a:xfrm>
            <a:custGeom>
              <a:avLst/>
              <a:gdLst/>
              <a:ahLst/>
              <a:cxnLst/>
              <a:rect l="0" t="0" r="0" b="0"/>
              <a:pathLst>
                <a:path>
                  <a:moveTo>
                    <a:pt x="2096335" y="257378"/>
                  </a:moveTo>
                  <a:arcTo wR="1314914" hR="1314914" stAng="18387657"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Freeform 7"/>
            <p:cNvSpPr/>
            <p:nvPr/>
          </p:nvSpPr>
          <p:spPr>
            <a:xfrm>
              <a:off x="4284605" y="2916210"/>
              <a:ext cx="1224017"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B</a:t>
              </a:r>
            </a:p>
          </p:txBody>
        </p:sp>
        <p:sp>
          <p:nvSpPr>
            <p:cNvPr id="9" name="Freeform 8"/>
            <p:cNvSpPr/>
            <p:nvPr/>
          </p:nvSpPr>
          <p:spPr>
            <a:xfrm>
              <a:off x="2266803" y="2000161"/>
              <a:ext cx="2629017" cy="2629079"/>
            </a:xfrm>
            <a:custGeom>
              <a:avLst/>
              <a:gdLst/>
              <a:ahLst/>
              <a:cxnLst/>
              <a:rect l="0" t="0" r="0" b="0"/>
              <a:pathLst>
                <a:path>
                  <a:moveTo>
                    <a:pt x="2493483" y="1897990"/>
                  </a:moveTo>
                  <a:arcTo wR="1314914" hR="1314914" stAng="15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968510" y="423075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C</a:t>
              </a:r>
            </a:p>
          </p:txBody>
        </p:sp>
        <p:sp>
          <p:nvSpPr>
            <p:cNvPr id="11" name="Freeform 10"/>
            <p:cNvSpPr/>
            <p:nvPr/>
          </p:nvSpPr>
          <p:spPr>
            <a:xfrm>
              <a:off x="2266803" y="2000161"/>
              <a:ext cx="2629017" cy="2629079"/>
            </a:xfrm>
            <a:custGeom>
              <a:avLst/>
              <a:gdLst/>
              <a:ahLst/>
              <a:cxnLst/>
              <a:rect l="0" t="0" r="0" b="0"/>
              <a:pathLst>
                <a:path>
                  <a:moveTo>
                    <a:pt x="533493" y="2372450"/>
                  </a:moveTo>
                  <a:arcTo wR="1314914" hR="1314914" stAng="7587657" swAng="1632959"/>
                </a:path>
              </a:pathLst>
            </a:custGeom>
            <a:noFill/>
            <a:ln w="57150">
              <a:solidFill>
                <a:schemeClr val="tx1"/>
              </a:solidFill>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654001" y="2916210"/>
              <a:ext cx="1225605" cy="796979"/>
            </a:xfrm>
            <a:custGeom>
              <a:avLst/>
              <a:gdLst>
                <a:gd name="connsiteX0" fmla="*/ 0 w 1224967"/>
                <a:gd name="connsiteY0" fmla="*/ 132707 h 796228"/>
                <a:gd name="connsiteX1" fmla="*/ 132707 w 1224967"/>
                <a:gd name="connsiteY1" fmla="*/ 0 h 796228"/>
                <a:gd name="connsiteX2" fmla="*/ 1092260 w 1224967"/>
                <a:gd name="connsiteY2" fmla="*/ 0 h 796228"/>
                <a:gd name="connsiteX3" fmla="*/ 1224967 w 1224967"/>
                <a:gd name="connsiteY3" fmla="*/ 132707 h 796228"/>
                <a:gd name="connsiteX4" fmla="*/ 1224967 w 1224967"/>
                <a:gd name="connsiteY4" fmla="*/ 663521 h 796228"/>
                <a:gd name="connsiteX5" fmla="*/ 1092260 w 1224967"/>
                <a:gd name="connsiteY5" fmla="*/ 796228 h 796228"/>
                <a:gd name="connsiteX6" fmla="*/ 132707 w 1224967"/>
                <a:gd name="connsiteY6" fmla="*/ 796228 h 796228"/>
                <a:gd name="connsiteX7" fmla="*/ 0 w 1224967"/>
                <a:gd name="connsiteY7" fmla="*/ 663521 h 796228"/>
                <a:gd name="connsiteX8" fmla="*/ 0 w 1224967"/>
                <a:gd name="connsiteY8" fmla="*/ 132707 h 79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967" h="796228">
                  <a:moveTo>
                    <a:pt x="0" y="132707"/>
                  </a:moveTo>
                  <a:cubicBezTo>
                    <a:pt x="0" y="59415"/>
                    <a:pt x="59415" y="0"/>
                    <a:pt x="132707" y="0"/>
                  </a:cubicBezTo>
                  <a:lnTo>
                    <a:pt x="1092260" y="0"/>
                  </a:lnTo>
                  <a:cubicBezTo>
                    <a:pt x="1165552" y="0"/>
                    <a:pt x="1224967" y="59415"/>
                    <a:pt x="1224967" y="132707"/>
                  </a:cubicBezTo>
                  <a:lnTo>
                    <a:pt x="1224967" y="663521"/>
                  </a:lnTo>
                  <a:cubicBezTo>
                    <a:pt x="1224967" y="736813"/>
                    <a:pt x="1165552" y="796228"/>
                    <a:pt x="1092260" y="796228"/>
                  </a:cubicBezTo>
                  <a:lnTo>
                    <a:pt x="132707" y="796228"/>
                  </a:lnTo>
                  <a:cubicBezTo>
                    <a:pt x="59415" y="796228"/>
                    <a:pt x="0" y="736813"/>
                    <a:pt x="0" y="663521"/>
                  </a:cubicBezTo>
                  <a:lnTo>
                    <a:pt x="0" y="132707"/>
                  </a:lnTo>
                  <a:close/>
                </a:path>
              </a:pathLst>
            </a:cu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lIns="164599" tIns="164599" rIns="164599" bIns="164599" spcCol="1270" anchor="ctr"/>
            <a:lstStyle/>
            <a:p>
              <a:pPr algn="ctr" defTabSz="1466850">
                <a:lnSpc>
                  <a:spcPct val="90000"/>
                </a:lnSpc>
                <a:spcAft>
                  <a:spcPct val="35000"/>
                </a:spcAft>
                <a:defRPr/>
              </a:pPr>
              <a:r>
                <a:rPr lang="en-US" sz="3300" dirty="0"/>
                <a:t>D</a:t>
              </a:r>
            </a:p>
          </p:txBody>
        </p:sp>
        <p:sp>
          <p:nvSpPr>
            <p:cNvPr id="13" name="Freeform 12"/>
            <p:cNvSpPr/>
            <p:nvPr/>
          </p:nvSpPr>
          <p:spPr>
            <a:xfrm>
              <a:off x="2266803" y="2000161"/>
              <a:ext cx="2629017" cy="2629079"/>
            </a:xfrm>
            <a:custGeom>
              <a:avLst/>
              <a:gdLst/>
              <a:ahLst/>
              <a:cxnLst/>
              <a:rect l="0" t="0" r="0" b="0"/>
              <a:pathLst>
                <a:path>
                  <a:moveTo>
                    <a:pt x="136346" y="731839"/>
                  </a:moveTo>
                  <a:arcTo wR="1314914" hR="1314914" stAng="12379384" swAng="1632959"/>
                </a:path>
              </a:pathLst>
            </a:custGeom>
            <a:noFill/>
            <a:ln w="57150">
              <a:tailEnd type="arrow"/>
            </a:ln>
          </p:spPr>
          <p:style>
            <a:lnRef idx="1">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cxnSp>
          <p:nvCxnSpPr>
            <p:cNvPr id="14" name="Straight Arrow Connector 13"/>
            <p:cNvCxnSpPr/>
            <p:nvPr/>
          </p:nvCxnSpPr>
          <p:spPr>
            <a:xfrm>
              <a:off x="3581312" y="2590751"/>
              <a:ext cx="0" cy="137169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686" name="TextBox 14"/>
            <p:cNvSpPr txBox="1">
              <a:spLocks noChangeArrowheads="1"/>
            </p:cNvSpPr>
            <p:nvPr/>
          </p:nvSpPr>
          <p:spPr bwMode="auto">
            <a:xfrm>
              <a:off x="1981200" y="21336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16</a:t>
              </a:r>
            </a:p>
          </p:txBody>
        </p:sp>
        <p:sp>
          <p:nvSpPr>
            <p:cNvPr id="22687" name="TextBox 15"/>
            <p:cNvSpPr txBox="1">
              <a:spLocks noChangeArrowheads="1"/>
            </p:cNvSpPr>
            <p:nvPr/>
          </p:nvSpPr>
          <p:spPr bwMode="auto">
            <a:xfrm>
              <a:off x="4531017" y="1960602"/>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4</a:t>
              </a:r>
            </a:p>
          </p:txBody>
        </p:sp>
        <p:sp>
          <p:nvSpPr>
            <p:cNvPr id="22688" name="TextBox 16"/>
            <p:cNvSpPr txBox="1">
              <a:spLocks noChangeArrowheads="1"/>
            </p:cNvSpPr>
            <p:nvPr/>
          </p:nvSpPr>
          <p:spPr bwMode="auto">
            <a:xfrm>
              <a:off x="3567204" y="2999601"/>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2</a:t>
              </a:r>
            </a:p>
          </p:txBody>
        </p:sp>
        <p:sp>
          <p:nvSpPr>
            <p:cNvPr id="22689" name="TextBox 17"/>
            <p:cNvSpPr txBox="1">
              <a:spLocks noChangeArrowheads="1"/>
            </p:cNvSpPr>
            <p:nvPr/>
          </p:nvSpPr>
          <p:spPr bwMode="auto">
            <a:xfrm>
              <a:off x="2367901" y="4163199"/>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8</a:t>
              </a:r>
            </a:p>
          </p:txBody>
        </p:sp>
        <p:sp>
          <p:nvSpPr>
            <p:cNvPr id="22690" name="TextBox 18"/>
            <p:cNvSpPr txBox="1">
              <a:spLocks noChangeArrowheads="1"/>
            </p:cNvSpPr>
            <p:nvPr/>
          </p:nvSpPr>
          <p:spPr bwMode="auto">
            <a:xfrm>
              <a:off x="4683417" y="3886200"/>
              <a:ext cx="87918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000"/>
                <a:t>1</a:t>
              </a:r>
            </a:p>
          </p:txBody>
        </p:sp>
      </p:grpSp>
      <p:graphicFrame>
        <p:nvGraphicFramePr>
          <p:cNvPr id="3" name="Table 2"/>
          <p:cNvGraphicFramePr>
            <a:graphicFrameLocks noGrp="1"/>
          </p:cNvGraphicFramePr>
          <p:nvPr/>
        </p:nvGraphicFramePr>
        <p:xfrm>
          <a:off x="1546225" y="1697038"/>
          <a:ext cx="2784476" cy="2609850"/>
        </p:xfrm>
        <a:graphic>
          <a:graphicData uri="http://schemas.openxmlformats.org/drawingml/2006/table">
            <a:tbl>
              <a:tblPr firstRow="1" bandRow="1">
                <a:tableStyleId>{5940675A-B579-460E-94D1-54222C63F5DA}</a:tableStyleId>
              </a:tblPr>
              <a:tblGrid>
                <a:gridCol w="696119"/>
                <a:gridCol w="696119"/>
                <a:gridCol w="696119"/>
                <a:gridCol w="696119"/>
              </a:tblGrid>
              <a:tr h="209550">
                <a:tc>
                  <a:txBody>
                    <a:bodyPr/>
                    <a:lstStyle/>
                    <a:p>
                      <a:pPr algn="ctr" rtl="0" fontAlgn="ctr"/>
                      <a:r>
                        <a:rPr lang="en-US" sz="1200" u="none" strike="noStrike" dirty="0">
                          <a:effectLst/>
                        </a:rPr>
                        <a:t>A → A</a:t>
                      </a:r>
                      <a:endParaRPr lang="en-US" sz="1200" b="1" i="0" u="none" strike="noStrike" dirty="0">
                        <a:solidFill>
                          <a:srgbClr val="000000"/>
                        </a:solidFill>
                        <a:effectLst/>
                        <a:latin typeface="Calibri"/>
                      </a:endParaRPr>
                    </a:p>
                  </a:txBody>
                  <a:tcPr marL="9527" marR="9527" marT="9525" marB="0" anchor="ctr"/>
                </a:tc>
                <a:tc>
                  <a:txBody>
                    <a:bodyPr/>
                    <a:lstStyle/>
                    <a:p>
                      <a:pPr algn="ctr" rtl="0" fontAlgn="ctr"/>
                      <a:r>
                        <a:rPr lang="en-US" sz="1200" u="none" strike="noStrike">
                          <a:effectLst/>
                        </a:rPr>
                        <a:t>A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A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dirty="0">
                          <a:effectLst/>
                        </a:rPr>
                        <a:t>A → D</a:t>
                      </a:r>
                      <a:endParaRPr lang="en-US" sz="1200" b="1" i="0" u="none" strike="noStrike" dirty="0">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4</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2</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ctr"/>
                      <a:r>
                        <a:rPr lang="en-US" sz="1200" u="none" strike="noStrike">
                          <a:effectLst/>
                        </a:rPr>
                        <a:t>B → A</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B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B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dirty="0">
                          <a:effectLst/>
                        </a:rPr>
                        <a:t>B → D</a:t>
                      </a:r>
                      <a:endParaRPr lang="en-US" sz="1200" b="1" i="0" u="none" strike="noStrike" dirty="0">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1</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ctr"/>
                      <a:r>
                        <a:rPr lang="en-US" sz="1200" u="none" strike="noStrike">
                          <a:effectLst/>
                        </a:rPr>
                        <a:t>C → A</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C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C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C → D</a:t>
                      </a:r>
                      <a:endParaRPr lang="en-US" sz="1200" b="1" i="0" u="none" strike="noStrike">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8</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ctr"/>
                      <a:r>
                        <a:rPr lang="en-US" sz="1200" u="none" strike="noStrike">
                          <a:effectLst/>
                        </a:rPr>
                        <a:t>D → A</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D → B</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D → C</a:t>
                      </a:r>
                      <a:endParaRPr lang="en-US" sz="1200" b="1" i="0" u="none" strike="noStrike">
                        <a:solidFill>
                          <a:srgbClr val="000000"/>
                        </a:solidFill>
                        <a:effectLst/>
                        <a:latin typeface="Calibri"/>
                      </a:endParaRPr>
                    </a:p>
                  </a:txBody>
                  <a:tcPr marL="9527" marR="9527" marT="9525" marB="0" anchor="ctr"/>
                </a:tc>
                <a:tc>
                  <a:txBody>
                    <a:bodyPr/>
                    <a:lstStyle/>
                    <a:p>
                      <a:pPr algn="ctr" rtl="0" fontAlgn="ctr"/>
                      <a:r>
                        <a:rPr lang="en-US" sz="1200" u="none" strike="noStrike">
                          <a:effectLst/>
                        </a:rPr>
                        <a:t>D → D</a:t>
                      </a:r>
                      <a:endParaRPr lang="en-US" sz="1200" b="1" i="0" u="none" strike="noStrike">
                        <a:solidFill>
                          <a:srgbClr val="000000"/>
                        </a:solidFill>
                        <a:effectLst/>
                        <a:latin typeface="Calibri"/>
                      </a:endParaRPr>
                    </a:p>
                  </a:txBody>
                  <a:tcPr marL="9527" marR="9527" marT="9525" marB="0" anchor="ctr"/>
                </a:tc>
              </a:tr>
              <a:tr h="342900">
                <a:tc>
                  <a:txBody>
                    <a:bodyPr/>
                    <a:lstStyle/>
                    <a:p>
                      <a:pPr algn="ctr" rtl="0" fontAlgn="b"/>
                      <a:r>
                        <a:rPr lang="en-US" sz="2000" u="none" strike="noStrike">
                          <a:effectLst/>
                        </a:rPr>
                        <a:t>16</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020824630"/>
              </p:ext>
            </p:extLst>
          </p:nvPr>
        </p:nvGraphicFramePr>
        <p:xfrm>
          <a:off x="2898769" y="4540469"/>
          <a:ext cx="2784475" cy="1714500"/>
        </p:xfrm>
        <a:graphic>
          <a:graphicData uri="http://schemas.openxmlformats.org/drawingml/2006/table">
            <a:tbl>
              <a:tblPr firstRow="1" bandRow="1">
                <a:tableStyleId>{5940675A-B579-460E-94D1-54222C63F5DA}</a:tableStyleId>
              </a:tblPr>
              <a:tblGrid>
                <a:gridCol w="556895"/>
                <a:gridCol w="556895"/>
                <a:gridCol w="556895"/>
                <a:gridCol w="556895"/>
                <a:gridCol w="556895"/>
              </a:tblGrid>
              <a:tr h="342900">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A</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4</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2</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B</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1</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C</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r>
                        <a:rPr lang="en-US" sz="2000" u="none" strike="noStrike">
                          <a:effectLst/>
                        </a:rPr>
                        <a:t>0</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r>
              <a:tr h="342900">
                <a:tc>
                  <a:txBody>
                    <a:bodyPr/>
                    <a:lstStyle/>
                    <a:p>
                      <a:pPr algn="ctr" rtl="0" fontAlgn="b"/>
                      <a:r>
                        <a:rPr lang="en-US" sz="2000" b="0" i="0" u="none" strike="noStrike" dirty="0" smtClean="0">
                          <a:solidFill>
                            <a:srgbClr val="000000"/>
                          </a:solidFill>
                          <a:effectLst/>
                          <a:latin typeface="Calibri"/>
                        </a:rPr>
                        <a:t>D</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16</a:t>
                      </a:r>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a:effectLst/>
                        </a:rPr>
                        <a:t>∞</a:t>
                      </a:r>
                      <a:endParaRPr lang="en-US" sz="2000" b="0" i="0" u="none" strike="noStrike">
                        <a:solidFill>
                          <a:srgbClr val="000000"/>
                        </a:solidFill>
                        <a:effectLst/>
                        <a:latin typeface="Calibri"/>
                      </a:endParaRPr>
                    </a:p>
                  </a:txBody>
                  <a:tcPr marL="9527" marR="9527" marT="9525" marB="0" anchor="b"/>
                </a:tc>
                <a:tc>
                  <a:txBody>
                    <a:bodyPr/>
                    <a:lstStyle/>
                    <a:p>
                      <a:pPr algn="ctr" rtl="0" fontAlgn="b"/>
                      <a:endParaRPr lang="en-US" sz="2000" b="0" i="0" u="none" strike="noStrike" dirty="0">
                        <a:solidFill>
                          <a:srgbClr val="000000"/>
                        </a:solidFill>
                        <a:effectLst/>
                        <a:latin typeface="Calibri"/>
                      </a:endParaRPr>
                    </a:p>
                  </a:txBody>
                  <a:tcPr marL="9527" marR="9527" marT="9525" marB="0" anchor="b"/>
                </a:tc>
                <a:tc>
                  <a:txBody>
                    <a:bodyPr/>
                    <a:lstStyle/>
                    <a:p>
                      <a:pPr algn="ctr" rtl="0" fontAlgn="b"/>
                      <a:r>
                        <a:rPr lang="en-US" sz="2000" u="none" strike="noStrike" dirty="0">
                          <a:effectLst/>
                        </a:rPr>
                        <a:t>0</a:t>
                      </a:r>
                      <a:endParaRPr lang="en-US" sz="2000" b="0" i="0" u="none" strike="noStrike" dirty="0">
                        <a:solidFill>
                          <a:srgbClr val="000000"/>
                        </a:solidFill>
                        <a:effectLst/>
                        <a:latin typeface="Calibri"/>
                      </a:endParaRPr>
                    </a:p>
                  </a:txBody>
                  <a:tcPr marL="9527" marR="9527" marT="9525" marB="0" anchor="b"/>
                </a:tc>
              </a:tr>
            </a:tbl>
          </a:graphicData>
        </a:graphic>
      </p:graphicFrame>
      <p:sp>
        <p:nvSpPr>
          <p:cNvPr id="22672" name="Title 3"/>
          <p:cNvSpPr txBox="1">
            <a:spLocks/>
          </p:cNvSpPr>
          <p:nvPr/>
        </p:nvSpPr>
        <p:spPr bwMode="auto">
          <a:xfrm>
            <a:off x="-457200" y="-38100"/>
            <a:ext cx="79787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en-US" sz="4400" b="1" u="sng"/>
              <a:t>Graph Representation:</a:t>
            </a:r>
          </a:p>
          <a:p>
            <a:pPr algn="ctr"/>
            <a:r>
              <a:rPr lang="en-US" sz="4400" b="1" u="sng"/>
              <a:t>Adjacency Matrix</a:t>
            </a:r>
          </a:p>
        </p:txBody>
      </p:sp>
      <p:sp>
        <p:nvSpPr>
          <p:cNvPr id="26" name="Line Callout 1 25"/>
          <p:cNvSpPr/>
          <p:nvPr/>
        </p:nvSpPr>
        <p:spPr>
          <a:xfrm>
            <a:off x="1346200" y="4572000"/>
            <a:ext cx="1320800" cy="1295400"/>
          </a:xfrm>
          <a:prstGeom prst="borderCallout1">
            <a:avLst>
              <a:gd name="adj1" fmla="val 47061"/>
              <a:gd name="adj2" fmla="val 100717"/>
              <a:gd name="adj3" fmla="val 35095"/>
              <a:gd name="adj4" fmla="val 119387"/>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source (</a:t>
            </a:r>
            <a:r>
              <a:rPr lang="en-US" sz="2000" dirty="0" err="1" smtClean="0"/>
              <a:t>src</a:t>
            </a:r>
            <a:r>
              <a:rPr lang="en-US" sz="2000" dirty="0" smtClean="0"/>
              <a:t>)</a:t>
            </a:r>
            <a:endParaRPr lang="en-US" sz="2000" dirty="0"/>
          </a:p>
        </p:txBody>
      </p:sp>
      <p:sp>
        <p:nvSpPr>
          <p:cNvPr id="27" name="Line Callout 1 26"/>
          <p:cNvSpPr/>
          <p:nvPr/>
        </p:nvSpPr>
        <p:spPr>
          <a:xfrm>
            <a:off x="5965552" y="4572000"/>
            <a:ext cx="2209800" cy="865188"/>
          </a:xfrm>
          <a:prstGeom prst="borderCallout1">
            <a:avLst>
              <a:gd name="adj1" fmla="val 47061"/>
              <a:gd name="adj2" fmla="val -1304"/>
              <a:gd name="adj3" fmla="val 20525"/>
              <a:gd name="adj4" fmla="val -1473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This is the destination (</a:t>
            </a:r>
            <a:r>
              <a:rPr lang="en-US" sz="2000" dirty="0" err="1" smtClean="0"/>
              <a:t>dest</a:t>
            </a:r>
            <a:r>
              <a:rPr lang="en-US" sz="2000" dirty="0" smtClean="0"/>
              <a:t>)</a:t>
            </a:r>
            <a:endParaRPr lang="en-US" sz="2000" dirty="0"/>
          </a:p>
        </p:txBody>
      </p:sp>
      <p:sp>
        <p:nvSpPr>
          <p:cNvPr id="28" name="Line Callout 1 27"/>
          <p:cNvSpPr/>
          <p:nvPr/>
        </p:nvSpPr>
        <p:spPr>
          <a:xfrm>
            <a:off x="5126037" y="6281737"/>
            <a:ext cx="3032125" cy="576263"/>
          </a:xfrm>
          <a:prstGeom prst="borderCallout1">
            <a:avLst>
              <a:gd name="adj1" fmla="val 47061"/>
              <a:gd name="adj2" fmla="val -1304"/>
              <a:gd name="adj3" fmla="val -25925"/>
              <a:gd name="adj4" fmla="val -876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A) 2 B) 4 C) 8 D) ∞ </a:t>
            </a:r>
            <a:endParaRPr lang="en-US" sz="2000" dirty="0"/>
          </a:p>
        </p:txBody>
      </p:sp>
      <p:sp>
        <p:nvSpPr>
          <p:cNvPr id="29" name="Right Triangle 28"/>
          <p:cNvSpPr/>
          <p:nvPr/>
        </p:nvSpPr>
        <p:spPr>
          <a:xfrm rot="10800000">
            <a:off x="8083550" y="0"/>
            <a:ext cx="1071563" cy="9906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5276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09578250"/>
              </p:ext>
            </p:extLst>
          </p:nvPr>
        </p:nvGraphicFramePr>
        <p:xfrm>
          <a:off x="2374392" y="2362200"/>
          <a:ext cx="6693408" cy="4389120"/>
        </p:xfrm>
        <a:graphic>
          <a:graphicData uri="http://schemas.openxmlformats.org/drawingml/2006/table">
            <a:tbl>
              <a:tblPr firstRow="1" bandRow="1">
                <a:tableStyleId>{5940675A-B579-460E-94D1-54222C63F5DA}</a:tableStyleId>
              </a:tblPr>
              <a:tblGrid>
                <a:gridCol w="1673352"/>
                <a:gridCol w="1673352"/>
                <a:gridCol w="1673352"/>
                <a:gridCol w="1673352"/>
              </a:tblGrid>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lnT w="12700" cap="flat" cmpd="sng" algn="ctr">
                      <a:solidFill>
                        <a:schemeClr val="tx1"/>
                      </a:solidFill>
                      <a:prstDash val="solid"/>
                      <a:round/>
                      <a:headEnd type="none" w="med" len="med"/>
                      <a:tailEnd type="none" w="med" len="med"/>
                    </a:lnT>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0" y="76200"/>
            <a:ext cx="9144000" cy="1066800"/>
          </a:xfrm>
        </p:spPr>
        <p:txBody>
          <a:bodyPr>
            <a:noAutofit/>
          </a:bodyPr>
          <a:lstStyle/>
          <a:p>
            <a:r>
              <a:rPr lang="en-US" sz="6000" b="1" dirty="0" smtClean="0"/>
              <a:t>Adjacency Matrix</a:t>
            </a:r>
            <a:endParaRPr lang="en-US" sz="6000" b="1" dirty="0">
              <a:latin typeface="Courier New" pitchFamily="49" charset="0"/>
              <a:cs typeface="Courier New" pitchFamily="49" charset="0"/>
            </a:endParaRPr>
          </a:p>
        </p:txBody>
      </p:sp>
      <p:sp>
        <p:nvSpPr>
          <p:cNvPr id="6" name="Line Callout 1 5"/>
          <p:cNvSpPr/>
          <p:nvPr/>
        </p:nvSpPr>
        <p:spPr>
          <a:xfrm>
            <a:off x="1371600" y="1379537"/>
            <a:ext cx="2043112" cy="762000"/>
          </a:xfrm>
          <a:prstGeom prst="borderCallout1">
            <a:avLst>
              <a:gd name="adj1" fmla="val 216837"/>
              <a:gd name="adj2" fmla="val 77416"/>
              <a:gd name="adj3" fmla="val 99364"/>
              <a:gd name="adj4" fmla="val 1193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t>0 if self-edge</a:t>
            </a:r>
          </a:p>
        </p:txBody>
      </p:sp>
      <p:sp>
        <p:nvSpPr>
          <p:cNvPr id="7" name="Line Callout 1 6"/>
          <p:cNvSpPr/>
          <p:nvPr/>
        </p:nvSpPr>
        <p:spPr>
          <a:xfrm>
            <a:off x="6781800" y="1379537"/>
            <a:ext cx="2043113" cy="754063"/>
          </a:xfrm>
          <a:prstGeom prst="borderCallout1">
            <a:avLst>
              <a:gd name="adj1" fmla="val 219605"/>
              <a:gd name="adj2" fmla="val 48865"/>
              <a:gd name="adj3" fmla="val 103743"/>
              <a:gd name="adj4" fmla="val 165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a:t>Cost:</a:t>
            </a:r>
          </a:p>
          <a:p>
            <a:pPr marL="173038" indent="-173038" fontAlgn="auto">
              <a:spcBef>
                <a:spcPts val="0"/>
              </a:spcBef>
              <a:spcAft>
                <a:spcPts val="0"/>
              </a:spcAft>
              <a:buFont typeface="Arial" pitchFamily="34" charset="0"/>
              <a:buChar char="•"/>
              <a:defRPr/>
            </a:pPr>
            <a:r>
              <a:rPr lang="en-US" sz="2000" dirty="0">
                <a:solidFill>
                  <a:srgbClr val="000000"/>
                </a:solidFill>
              </a:rPr>
              <a:t>∞ if no edge</a:t>
            </a:r>
          </a:p>
        </p:txBody>
      </p:sp>
      <p:sp>
        <p:nvSpPr>
          <p:cNvPr id="8" name="Line Callout 1 7"/>
          <p:cNvSpPr/>
          <p:nvPr/>
        </p:nvSpPr>
        <p:spPr>
          <a:xfrm>
            <a:off x="4419600" y="1371600"/>
            <a:ext cx="1752599" cy="769937"/>
          </a:xfrm>
          <a:prstGeom prst="borderCallout1">
            <a:avLst>
              <a:gd name="adj1" fmla="val 95998"/>
              <a:gd name="adj2" fmla="val 59213"/>
              <a:gd name="adj3" fmla="val 219620"/>
              <a:gd name="adj4" fmla="val 1049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000" b="1" u="sng" dirty="0" smtClean="0"/>
              <a:t>Cost:</a:t>
            </a:r>
          </a:p>
          <a:p>
            <a:pPr marL="173038" indent="-173038" fontAlgn="auto">
              <a:spcBef>
                <a:spcPts val="0"/>
              </a:spcBef>
              <a:spcAft>
                <a:spcPts val="0"/>
              </a:spcAft>
              <a:buFont typeface="Arial" pitchFamily="34" charset="0"/>
              <a:buChar char="•"/>
              <a:defRPr/>
            </a:pPr>
            <a:r>
              <a:rPr lang="en-US" sz="2000" dirty="0" smtClean="0"/>
              <a:t>Edge weight</a:t>
            </a:r>
            <a:endParaRPr lang="en-US" sz="20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95600"/>
            <a:ext cx="2254918"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53613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26814134"/>
              </p:ext>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76200" y="-152400"/>
            <a:ext cx="9144000" cy="1066800"/>
          </a:xfrm>
        </p:spPr>
        <p:txBody>
          <a:bodyPr>
            <a:noAutofit/>
          </a:bodyPr>
          <a:lstStyle/>
          <a:p>
            <a:r>
              <a:rPr lang="en-US" sz="2400" b="1" u="sng" dirty="0" smtClean="0"/>
              <a:t>Adjacency Matrix (Floyd-</a:t>
            </a:r>
            <a:r>
              <a:rPr lang="en-US" sz="2400" b="1" u="sng" dirty="0" err="1" smtClean="0"/>
              <a:t>Warshall</a:t>
            </a:r>
            <a:r>
              <a:rPr lang="en-US" sz="2400" b="1" u="sng" dirty="0" smtClean="0"/>
              <a:t> implementation detail): </a:t>
            </a:r>
            <a:r>
              <a:rPr lang="en-US" sz="2400" b="1" dirty="0" smtClean="0"/>
              <a:t/>
            </a:r>
            <a:br>
              <a:rPr lang="en-US" sz="2400" b="1" dirty="0" smtClean="0"/>
            </a:br>
            <a:r>
              <a:rPr lang="en-US" sz="2400" b="1" dirty="0" smtClean="0"/>
              <a:t>Use a </a:t>
            </a:r>
            <a:r>
              <a:rPr lang="en-US" sz="2400" b="1" dirty="0" err="1" smtClean="0">
                <a:latin typeface="Courier New" pitchFamily="49" charset="0"/>
                <a:cs typeface="Courier New" pitchFamily="49" charset="0"/>
              </a:rPr>
              <a:t>int</a:t>
            </a:r>
            <a:r>
              <a:rPr lang="en-US" sz="2400" b="1" dirty="0" smtClean="0">
                <a:latin typeface="Courier New" pitchFamily="49" charset="0"/>
                <a:cs typeface="Courier New" pitchFamily="49" charset="0"/>
              </a:rPr>
              <a:t>[][]</a:t>
            </a:r>
            <a:r>
              <a:rPr lang="en-US" sz="2400" b="1" dirty="0" smtClean="0"/>
              <a:t> and number the nodes starting with 1</a:t>
            </a:r>
            <a:endParaRPr lang="en-US" sz="2400" b="1" dirty="0">
              <a:latin typeface="Courier New" pitchFamily="49" charset="0"/>
              <a:cs typeface="Courier New" pitchFamily="49" charset="0"/>
            </a:endParaRPr>
          </a:p>
        </p:txBody>
      </p:sp>
    </p:spTree>
    <p:extLst>
      <p:ext uri="{BB962C8B-B14F-4D97-AF65-F5344CB8AC3E}">
        <p14:creationId xmlns:p14="http://schemas.microsoft.com/office/powerpoint/2010/main" val="220572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514600"/>
            <a:ext cx="7772400" cy="1470025"/>
          </a:xfrm>
        </p:spPr>
        <p:txBody>
          <a:bodyPr/>
          <a:lstStyle/>
          <a:p>
            <a:pPr eaLnBrk="1" hangingPunct="1"/>
            <a:r>
              <a:rPr lang="en-US" sz="13800" b="1" dirty="0" smtClean="0"/>
              <a:t>Tracing</a:t>
            </a:r>
            <a:br>
              <a:rPr lang="en-US" sz="13800" b="1" dirty="0" smtClean="0"/>
            </a:br>
            <a:r>
              <a:rPr lang="en-US" sz="13800" b="1" dirty="0" smtClean="0"/>
              <a:t>Floyd-</a:t>
            </a:r>
            <a:r>
              <a:rPr lang="en-US" sz="13800" b="1" dirty="0" err="1" smtClean="0"/>
              <a:t>Warshall</a:t>
            </a:r>
            <a:endParaRPr lang="en-US" sz="13800" b="1" dirty="0" smtClean="0"/>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7005638" cy="1143000"/>
          </a:xfrm>
        </p:spPr>
        <p:txBody>
          <a:bodyPr/>
          <a:lstStyle/>
          <a:p>
            <a:r>
              <a:rPr lang="en-US" b="1" dirty="0" smtClean="0"/>
              <a:t>Floyd-</a:t>
            </a:r>
            <a:r>
              <a:rPr lang="en-US" b="1" dirty="0" err="1" smtClean="0"/>
              <a:t>Warshall</a:t>
            </a:r>
            <a:r>
              <a:rPr lang="en-US" b="1" dirty="0" smtClean="0"/>
              <a:t> algorithm</a:t>
            </a:r>
          </a:p>
        </p:txBody>
      </p:sp>
      <p:sp>
        <p:nvSpPr>
          <p:cNvPr id="3" name="Content Placeholder 2"/>
          <p:cNvSpPr>
            <a:spLocks noGrp="1"/>
          </p:cNvSpPr>
          <p:nvPr>
            <p:ph idx="1"/>
          </p:nvPr>
        </p:nvSpPr>
        <p:spPr>
          <a:xfrm>
            <a:off x="-36786" y="1612818"/>
            <a:ext cx="8883650" cy="4525963"/>
          </a:xfrm>
        </p:spPr>
        <p:txBody>
          <a:bodyPr/>
          <a:lstStyle/>
          <a:p>
            <a:pPr marL="0" indent="0">
              <a:buFont typeface="Arial" charset="0"/>
              <a:buNone/>
              <a:defRPr/>
            </a:pPr>
            <a:r>
              <a:rPr lang="en-US" dirty="0" smtClean="0"/>
              <a:t>For each node </a:t>
            </a:r>
            <a:r>
              <a:rPr lang="en-US" dirty="0" smtClean="0">
                <a:latin typeface="Courier New" pitchFamily="49" charset="0"/>
                <a:cs typeface="Courier New" pitchFamily="49" charset="0"/>
              </a:rPr>
              <a:t>K</a:t>
            </a:r>
            <a:r>
              <a:rPr lang="en-US" dirty="0" smtClean="0"/>
              <a:t>: </a:t>
            </a:r>
          </a:p>
          <a:p>
            <a:pPr marL="0" indent="0">
              <a:buNone/>
              <a:defRPr/>
            </a:pPr>
            <a:r>
              <a:rPr lang="en-US" dirty="0"/>
              <a:t>	</a:t>
            </a:r>
            <a:r>
              <a:rPr lang="en-US" sz="2800" dirty="0" smtClean="0"/>
              <a:t>For each pair of nodes </a:t>
            </a:r>
            <a:r>
              <a:rPr lang="en-US" sz="2800" dirty="0">
                <a:latin typeface="Courier New" pitchFamily="49" charset="0"/>
                <a:cs typeface="Courier New" pitchFamily="49" charset="0"/>
              </a:rPr>
              <a:t>(X</a:t>
            </a:r>
            <a:r>
              <a:rPr lang="en-US" sz="2800" dirty="0"/>
              <a:t> →</a:t>
            </a:r>
            <a:r>
              <a:rPr lang="en-US" sz="2800" dirty="0">
                <a:latin typeface="Courier New" pitchFamily="49" charset="0"/>
                <a:cs typeface="Courier New" pitchFamily="49" charset="0"/>
              </a:rPr>
              <a:t>Y</a:t>
            </a:r>
            <a:r>
              <a:rPr lang="en-US" sz="2800" dirty="0" smtClean="0">
                <a:latin typeface="Courier New" pitchFamily="49" charset="0"/>
                <a:cs typeface="Courier New" pitchFamily="49" charset="0"/>
              </a:rPr>
              <a:t>)</a:t>
            </a:r>
            <a:r>
              <a:rPr lang="en-US" sz="2800" dirty="0" smtClean="0">
                <a:cs typeface="Courier New" pitchFamily="49" charset="0"/>
              </a:rPr>
              <a:t>:</a:t>
            </a:r>
            <a:endParaRPr lang="en-US" sz="2800" dirty="0">
              <a:cs typeface="Courier New" pitchFamily="49" charset="0"/>
            </a:endParaRPr>
          </a:p>
          <a:p>
            <a:pPr marL="0" indent="0">
              <a:buFont typeface="Arial" charset="0"/>
              <a:buNone/>
              <a:defRPr/>
            </a:pPr>
            <a:endParaRPr lang="en-US" dirty="0" smtClean="0"/>
          </a:p>
          <a:p>
            <a:pPr marL="0" indent="0">
              <a:buFont typeface="Arial" charset="0"/>
              <a:buNone/>
              <a:defRPr/>
            </a:pPr>
            <a:endParaRPr lang="en-US" dirty="0"/>
          </a:p>
          <a:p>
            <a:pPr marL="1828800" indent="-1828800">
              <a:buNone/>
              <a:defRPr/>
            </a:pPr>
            <a:r>
              <a:rPr lang="en-US" dirty="0" smtClean="0"/>
              <a:t>	See if using an intermediate node </a:t>
            </a:r>
            <a:r>
              <a:rPr lang="en-US" dirty="0">
                <a:latin typeface="Courier New" pitchFamily="49" charset="0"/>
                <a:cs typeface="Courier New" pitchFamily="49" charset="0"/>
              </a:rPr>
              <a:t>K</a:t>
            </a:r>
            <a:r>
              <a:rPr lang="en-US" dirty="0" smtClean="0"/>
              <a:t> can reduce the cost of that path:</a:t>
            </a:r>
          </a:p>
          <a:p>
            <a:pPr marL="1828800" indent="-1828800">
              <a:buFont typeface="Arial" charset="0"/>
              <a:buNone/>
              <a:defRPr/>
            </a:pPr>
            <a:r>
              <a:rPr lang="en-US" dirty="0"/>
              <a:t>	</a:t>
            </a:r>
            <a:r>
              <a:rPr lang="en-US" sz="2400" dirty="0"/>
              <a:t> </a:t>
            </a:r>
            <a:r>
              <a:rPr lang="en-US" sz="2400" dirty="0" smtClean="0"/>
              <a:t>    </a:t>
            </a:r>
            <a:r>
              <a:rPr lang="en-US" sz="2800" dirty="0" smtClean="0">
                <a:latin typeface="Courier New" pitchFamily="49" charset="0"/>
                <a:cs typeface="Courier New" pitchFamily="49" charset="0"/>
              </a:rPr>
              <a:t>  min[cost(X</a:t>
            </a:r>
            <a:r>
              <a:rPr lang="en-US" sz="2800" dirty="0" smtClean="0"/>
              <a:t> →</a:t>
            </a:r>
            <a:r>
              <a:rPr lang="en-US" sz="2800" dirty="0" smtClean="0">
                <a:latin typeface="Courier New" pitchFamily="49" charset="0"/>
                <a:cs typeface="Courier New" pitchFamily="49" charset="0"/>
              </a:rPr>
              <a:t>Y),</a:t>
            </a:r>
          </a:p>
          <a:p>
            <a:pPr marL="1828800" indent="-1828800">
              <a:buFont typeface="Arial" charset="0"/>
              <a:buNone/>
              <a:defRPr/>
            </a:pPr>
            <a:r>
              <a:rPr lang="en-US" sz="2800" dirty="0">
                <a:latin typeface="Courier New" pitchFamily="49" charset="0"/>
                <a:cs typeface="Courier New" pitchFamily="49" charset="0"/>
              </a:rPr>
              <a:t>	</a:t>
            </a:r>
            <a:r>
              <a:rPr lang="en-US" sz="2800" dirty="0" smtClean="0">
                <a:latin typeface="Courier New" pitchFamily="49" charset="0"/>
                <a:cs typeface="Courier New" pitchFamily="49" charset="0"/>
              </a:rPr>
              <a:t>	   </a:t>
            </a:r>
            <a:r>
              <a:rPr lang="en-US" sz="1100" dirty="0">
                <a:latin typeface="Courier New" pitchFamily="49" charset="0"/>
                <a:cs typeface="Courier New" pitchFamily="49" charset="0"/>
              </a:rPr>
              <a:t> </a:t>
            </a:r>
            <a:r>
              <a:rPr lang="en-US" sz="2800" dirty="0" smtClean="0">
                <a:latin typeface="Courier New" pitchFamily="49" charset="0"/>
                <a:cs typeface="Courier New" pitchFamily="49" charset="0"/>
              </a:rPr>
              <a:t>cost(X</a:t>
            </a:r>
            <a:r>
              <a:rPr lang="en-US" sz="2800" dirty="0" smtClean="0"/>
              <a:t> →</a:t>
            </a:r>
            <a:r>
              <a:rPr lang="en-US" sz="2800" dirty="0" smtClean="0">
                <a:latin typeface="Courier New" pitchFamily="49" charset="0"/>
                <a:cs typeface="Courier New" pitchFamily="49" charset="0"/>
              </a:rPr>
              <a:t>K) + cost(K</a:t>
            </a:r>
            <a:r>
              <a:rPr lang="en-US" sz="2800" dirty="0" smtClean="0"/>
              <a:t> →</a:t>
            </a:r>
            <a:r>
              <a:rPr lang="en-US" sz="2800" dirty="0" smtClean="0">
                <a:latin typeface="Courier New" pitchFamily="49" charset="0"/>
                <a:cs typeface="Courier New" pitchFamily="49" charset="0"/>
              </a:rPr>
              <a:t>Y)]</a:t>
            </a:r>
            <a:endParaRPr lang="en-US" sz="2800" dirty="0">
              <a:latin typeface="Courier New" pitchFamily="49" charset="0"/>
              <a:cs typeface="Courier New" pitchFamily="49" charset="0"/>
            </a:endParaRPr>
          </a:p>
        </p:txBody>
      </p:sp>
      <p:sp>
        <p:nvSpPr>
          <p:cNvPr id="4" name="TextBox 3"/>
          <p:cNvSpPr txBox="1"/>
          <p:nvPr/>
        </p:nvSpPr>
        <p:spPr>
          <a:xfrm>
            <a:off x="5660642" y="1828800"/>
            <a:ext cx="3429000" cy="15700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a:t>
            </a:r>
            <a:r>
              <a:rPr lang="en-US" sz="2400" dirty="0"/>
              <a:t>A→A, A→B, A→C, A→D</a:t>
            </a:r>
            <a:r>
              <a:rPr lang="en-US" sz="2400" dirty="0" smtClean="0"/>
              <a:t>,</a:t>
            </a:r>
          </a:p>
          <a:p>
            <a:pPr>
              <a:defRPr/>
            </a:pPr>
            <a:r>
              <a:rPr lang="en-US" sz="2400" dirty="0"/>
              <a:t> </a:t>
            </a:r>
            <a:r>
              <a:rPr lang="en-US" sz="2400" dirty="0" smtClean="0"/>
              <a:t> B</a:t>
            </a:r>
            <a:r>
              <a:rPr lang="en-US" sz="2400" dirty="0"/>
              <a:t>→A, B→B, B→C, B→D, </a:t>
            </a:r>
            <a:endParaRPr lang="en-US" sz="2400" dirty="0" smtClean="0"/>
          </a:p>
          <a:p>
            <a:pPr>
              <a:defRPr/>
            </a:pPr>
            <a:r>
              <a:rPr lang="en-US" sz="2400" dirty="0" smtClean="0"/>
              <a:t>  C</a:t>
            </a:r>
            <a:r>
              <a:rPr lang="en-US" sz="2400" dirty="0"/>
              <a:t>→A, C→B, C→C, C→D, </a:t>
            </a:r>
            <a:endParaRPr lang="en-US" sz="2400" dirty="0" smtClean="0"/>
          </a:p>
          <a:p>
            <a:pPr>
              <a:defRPr/>
            </a:pPr>
            <a:r>
              <a:rPr lang="en-US" sz="2400" dirty="0" smtClean="0"/>
              <a:t>  D</a:t>
            </a:r>
            <a:r>
              <a:rPr lang="en-US" sz="2400" dirty="0"/>
              <a:t>→A, D→B, D→C, D→D}</a:t>
            </a:r>
          </a:p>
        </p:txBody>
      </p: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838" y="0"/>
            <a:ext cx="164782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95600" y="1616075"/>
            <a:ext cx="17526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2800" dirty="0"/>
              <a:t>{A, B, C, D}</a:t>
            </a:r>
          </a:p>
        </p:txBody>
      </p:sp>
    </p:spTree>
    <p:extLst>
      <p:ext uri="{BB962C8B-B14F-4D97-AF65-F5344CB8AC3E}">
        <p14:creationId xmlns:p14="http://schemas.microsoft.com/office/powerpoint/2010/main" val="13231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5133975" y="381000"/>
            <a:ext cx="403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Why does this give us the shortest path?</a:t>
            </a:r>
          </a:p>
        </p:txBody>
      </p:sp>
    </p:spTree>
    <p:extLst>
      <p:ext uri="{BB962C8B-B14F-4D97-AF65-F5344CB8AC3E}">
        <p14:creationId xmlns:p14="http://schemas.microsoft.com/office/powerpoint/2010/main" val="270782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cost = new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[N+1][N+1];</a:t>
            </a:r>
          </a:p>
          <a:p>
            <a:pPr marL="0" indent="0">
              <a:buFont typeface="Arial" charset="0"/>
              <a:buNone/>
            </a:pPr>
            <a:r>
              <a:rPr lang="en-US" sz="2400" dirty="0" smtClean="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K=0; K&lt;N;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=0;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=0;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 [</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 = 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6083" name="Title 1"/>
          <p:cNvSpPr>
            <a:spLocks noGrp="1"/>
          </p:cNvSpPr>
          <p:nvPr>
            <p:ph type="title"/>
          </p:nvPr>
        </p:nvSpPr>
        <p:spPr>
          <a:xfrm>
            <a:off x="1828800" y="5943600"/>
            <a:ext cx="7162800" cy="1143000"/>
          </a:xfrm>
        </p:spPr>
        <p:txBody>
          <a:bodyPr/>
          <a:lstStyle/>
          <a:p>
            <a:r>
              <a:rPr lang="en-US" b="1" dirty="0" smtClean="0"/>
              <a:t> Floyd-</a:t>
            </a:r>
            <a:r>
              <a:rPr lang="en-US" b="1" dirty="0" err="1" smtClean="0"/>
              <a:t>Warshall</a:t>
            </a:r>
            <a:r>
              <a:rPr lang="en-US" b="1" dirty="0" smtClean="0"/>
              <a:t> </a:t>
            </a:r>
            <a:r>
              <a:rPr lang="en-US" b="1" dirty="0" err="1" smtClean="0"/>
              <a:t>Pseudocode</a:t>
            </a:r>
            <a:endParaRPr lang="en-US" b="1" dirty="0" smtClean="0"/>
          </a:p>
        </p:txBody>
      </p:sp>
      <p:sp>
        <p:nvSpPr>
          <p:cNvPr id="5" name="Line Callout 1 4"/>
          <p:cNvSpPr/>
          <p:nvPr/>
        </p:nvSpPr>
        <p:spPr>
          <a:xfrm>
            <a:off x="7056272" y="152400"/>
            <a:ext cx="2008188" cy="1207294"/>
          </a:xfrm>
          <a:prstGeom prst="borderCallout1">
            <a:avLst>
              <a:gd name="adj1" fmla="val -2540"/>
              <a:gd name="adj2" fmla="val -4877"/>
              <a:gd name="adj3" fmla="val 22346"/>
              <a:gd name="adj4" fmla="val -12146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We don’t use index 0, so we need N+1</a:t>
            </a:r>
            <a:endParaRPr lang="en-US" sz="2000" dirty="0">
              <a:latin typeface="Courier New" pitchFamily="49" charset="0"/>
              <a:cs typeface="Courier New" pitchFamily="49" charset="0"/>
            </a:endParaRPr>
          </a:p>
        </p:txBody>
      </p:sp>
      <p:sp>
        <p:nvSpPr>
          <p:cNvPr id="6" name="Line Callout 1 5"/>
          <p:cNvSpPr/>
          <p:nvPr/>
        </p:nvSpPr>
        <p:spPr>
          <a:xfrm>
            <a:off x="6280287" y="1359694"/>
            <a:ext cx="2878766" cy="1207294"/>
          </a:xfrm>
          <a:prstGeom prst="borderCallout1">
            <a:avLst>
              <a:gd name="adj1" fmla="val 98011"/>
              <a:gd name="adj2" fmla="val 44411"/>
              <a:gd name="adj3" fmla="val 186884"/>
              <a:gd name="adj4" fmla="val 28591"/>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buFont typeface="Arial" charset="0"/>
              <a:buNone/>
              <a:defRPr/>
            </a:pPr>
            <a:r>
              <a:rPr lang="en-US" sz="2000" dirty="0">
                <a:latin typeface="Courier New" pitchFamily="49" charset="0"/>
                <a:cs typeface="Courier New" pitchFamily="49" charset="0"/>
              </a:rPr>
              <a:t>min[cost(X</a:t>
            </a:r>
            <a:r>
              <a:rPr lang="en-US" sz="2000" dirty="0"/>
              <a:t> →</a:t>
            </a:r>
            <a:r>
              <a:rPr lang="en-US" sz="2000" dirty="0">
                <a:latin typeface="Courier New" pitchFamily="49" charset="0"/>
                <a:cs typeface="Courier New" pitchFamily="49" charset="0"/>
              </a:rPr>
              <a:t>Y),</a:t>
            </a: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cost(X</a:t>
            </a:r>
            <a:r>
              <a:rPr lang="en-US" sz="2000" dirty="0" smtClean="0"/>
              <a:t> </a:t>
            </a:r>
            <a:r>
              <a:rPr lang="en-US" sz="2000" dirty="0"/>
              <a:t>→</a:t>
            </a:r>
            <a:r>
              <a:rPr lang="en-US" sz="2000" dirty="0">
                <a:latin typeface="Courier New" pitchFamily="49" charset="0"/>
                <a:cs typeface="Courier New" pitchFamily="49" charset="0"/>
              </a:rPr>
              <a:t>K) + </a:t>
            </a:r>
            <a:endParaRPr lang="en-US" sz="2000" dirty="0" smtClean="0">
              <a:latin typeface="Courier New" pitchFamily="49" charset="0"/>
              <a:cs typeface="Courier New" pitchFamily="49" charset="0"/>
            </a:endParaRPr>
          </a:p>
          <a:p>
            <a:pPr>
              <a:buFont typeface="Arial" charset="0"/>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cost(K</a:t>
            </a:r>
            <a:r>
              <a:rPr lang="en-US" sz="2000" dirty="0" smtClean="0"/>
              <a:t> </a:t>
            </a:r>
            <a:r>
              <a:rPr lang="en-US" sz="2000" dirty="0"/>
              <a:t>→</a:t>
            </a:r>
            <a:r>
              <a:rPr lang="en-US" sz="2000" dirty="0">
                <a:latin typeface="Courier New" pitchFamily="49" charset="0"/>
                <a:cs typeface="Courier New" pitchFamily="49" charset="0"/>
              </a:rPr>
              <a:t>Y</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297144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2">
                                            <p:txEl>
                                              <p:pRg st="13" end="1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2">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2">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olleen\Documents\Teaching\HMC\CS60\2013_spring_CS60\Lecture\Spring 2013\Lec18 FloydWarshall BigO\Ans\Slide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266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Colleen\Documents\Teaching\HMC\CS60\2013_spring_CS60\Lecture\Spring 2013\Lec18 FloydWarshall BigO\Ans\Slid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Colleen\Documents\Teaching\HMC\CS60\2013_spring_CS60\Lecture\Spring 2013\Lec18 FloydWarshall BigO\Ans\Slide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816"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Colleen\Documents\Teaching\HMC\CS60\2013_spring_CS60\Lecture\Spring 2013\Lec18 FloydWarshall BigO\Ans\Slid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9432"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Colleen\Documents\Teaching\HMC\CS60\2013_spring_CS60\Lecture\Spring 2013\Lec18 FloydWarshall BigO\Ans\Slide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6048" y="5410201"/>
            <a:ext cx="1736650" cy="130248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Line Callout 1 7"/>
          <p:cNvSpPr/>
          <p:nvPr/>
        </p:nvSpPr>
        <p:spPr>
          <a:xfrm>
            <a:off x="76200" y="152400"/>
            <a:ext cx="1550988" cy="2414588"/>
          </a:xfrm>
          <a:prstGeom prst="borderCallout1">
            <a:avLst>
              <a:gd name="adj1" fmla="val 103234"/>
              <a:gd name="adj2" fmla="val 43797"/>
              <a:gd name="adj3" fmla="val 224754"/>
              <a:gd name="adj4" fmla="val 967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b="1" u="sng" dirty="0"/>
              <a:t>NO</a:t>
            </a:r>
            <a:r>
              <a:rPr lang="en-US" sz="2000" dirty="0"/>
              <a:t> intermediate nodes</a:t>
            </a:r>
            <a:r>
              <a:rPr lang="en-US" sz="2000" dirty="0" smtClean="0"/>
              <a:t>.</a:t>
            </a:r>
          </a:p>
          <a:p>
            <a:pPr algn="ctr" fontAlgn="auto">
              <a:spcBef>
                <a:spcPts val="0"/>
              </a:spcBef>
              <a:spcAft>
                <a:spcPts val="0"/>
              </a:spcAft>
              <a:defRPr/>
            </a:pPr>
            <a:r>
              <a:rPr lang="en-US" sz="2000" dirty="0" smtClean="0">
                <a:latin typeface="Courier New" pitchFamily="49" charset="0"/>
                <a:cs typeface="Courier New" pitchFamily="49" charset="0"/>
              </a:rPr>
              <a:t>K = 0</a:t>
            </a:r>
            <a:endParaRPr lang="en-US" sz="2000" dirty="0">
              <a:latin typeface="Courier New" pitchFamily="49" charset="0"/>
              <a:cs typeface="Courier New" pitchFamily="49" charset="0"/>
            </a:endParaRPr>
          </a:p>
        </p:txBody>
      </p:sp>
      <p:sp>
        <p:nvSpPr>
          <p:cNvPr id="9" name="Line Callout 1 8"/>
          <p:cNvSpPr/>
          <p:nvPr/>
        </p:nvSpPr>
        <p:spPr>
          <a:xfrm>
            <a:off x="1795463" y="714375"/>
            <a:ext cx="1550987" cy="2409825"/>
          </a:xfrm>
          <a:prstGeom prst="borderCallout1">
            <a:avLst>
              <a:gd name="adj1" fmla="val 98928"/>
              <a:gd name="adj2" fmla="val 49941"/>
              <a:gd name="adj3" fmla="val 202051"/>
              <a:gd name="adj4" fmla="val 77015"/>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400" u="sng" dirty="0"/>
              <a:t>only A</a:t>
            </a:r>
            <a:r>
              <a:rPr lang="en-US" sz="2000" u="sng" dirty="0"/>
              <a:t> </a:t>
            </a:r>
            <a:r>
              <a:rPr lang="en-US" sz="2000" dirty="0"/>
              <a:t>as an intermediate node</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1</a:t>
            </a:r>
            <a:endParaRPr lang="en-US" sz="2000" dirty="0"/>
          </a:p>
        </p:txBody>
      </p:sp>
      <p:sp>
        <p:nvSpPr>
          <p:cNvPr id="10" name="Line Callout 1 9"/>
          <p:cNvSpPr/>
          <p:nvPr/>
        </p:nvSpPr>
        <p:spPr>
          <a:xfrm>
            <a:off x="3538538" y="1319213"/>
            <a:ext cx="1533525" cy="2414587"/>
          </a:xfrm>
          <a:prstGeom prst="borderCallout1">
            <a:avLst>
              <a:gd name="adj1" fmla="val 173724"/>
              <a:gd name="adj2" fmla="val 61994"/>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r>
              <a:rPr lang="en-US" sz="2000" u="sng" dirty="0"/>
              <a:t>only A &amp; B</a:t>
            </a:r>
            <a:r>
              <a:rPr lang="en-US" sz="2000" dirty="0"/>
              <a:t> 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2</a:t>
            </a:r>
            <a:endParaRPr lang="en-US" sz="2000" dirty="0"/>
          </a:p>
        </p:txBody>
      </p:sp>
      <p:sp>
        <p:nvSpPr>
          <p:cNvPr id="11" name="Line Callout 1 10"/>
          <p:cNvSpPr/>
          <p:nvPr/>
        </p:nvSpPr>
        <p:spPr>
          <a:xfrm>
            <a:off x="5226050" y="1928813"/>
            <a:ext cx="1828800" cy="2414587"/>
          </a:xfrm>
          <a:prstGeom prst="borderCallout1">
            <a:avLst>
              <a:gd name="adj1" fmla="val 151525"/>
              <a:gd name="adj2" fmla="val 4901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&amp; C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3</a:t>
            </a:r>
            <a:endParaRPr lang="en-US" sz="2000" dirty="0"/>
          </a:p>
        </p:txBody>
      </p:sp>
      <p:sp>
        <p:nvSpPr>
          <p:cNvPr id="12" name="Line Callout 1 11"/>
          <p:cNvSpPr/>
          <p:nvPr/>
        </p:nvSpPr>
        <p:spPr>
          <a:xfrm>
            <a:off x="7215188" y="2590800"/>
            <a:ext cx="1928812" cy="2414588"/>
          </a:xfrm>
          <a:prstGeom prst="borderCallout1">
            <a:avLst>
              <a:gd name="adj1" fmla="val 120187"/>
              <a:gd name="adj2" fmla="val 35481"/>
              <a:gd name="adj3" fmla="val 101907"/>
              <a:gd name="adj4" fmla="val 47056"/>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a:t>Guaranteed shortest path using </a:t>
            </a:r>
          </a:p>
          <a:p>
            <a:pPr algn="ctr" fontAlgn="auto">
              <a:spcBef>
                <a:spcPts val="0"/>
              </a:spcBef>
              <a:spcAft>
                <a:spcPts val="0"/>
              </a:spcAft>
              <a:defRPr/>
            </a:pPr>
            <a:r>
              <a:rPr lang="en-US" sz="2000" u="sng" dirty="0"/>
              <a:t>only A, B, C, &amp; D </a:t>
            </a:r>
          </a:p>
          <a:p>
            <a:pPr algn="ctr" fontAlgn="auto">
              <a:spcBef>
                <a:spcPts val="0"/>
              </a:spcBef>
              <a:spcAft>
                <a:spcPts val="0"/>
              </a:spcAft>
              <a:defRPr/>
            </a:pPr>
            <a:r>
              <a:rPr lang="en-US" sz="2000" dirty="0"/>
              <a:t>as intermediate nodes</a:t>
            </a:r>
            <a:r>
              <a:rPr lang="en-US" sz="2000" dirty="0" smtClean="0"/>
              <a:t>.</a:t>
            </a:r>
          </a:p>
          <a:p>
            <a:pPr algn="ctr" fontAlgn="auto">
              <a:spcBef>
                <a:spcPts val="0"/>
              </a:spcBef>
              <a:spcAft>
                <a:spcPts val="0"/>
              </a:spcAft>
              <a:defRPr/>
            </a:pPr>
            <a:r>
              <a:rPr lang="en-US" sz="2000" dirty="0">
                <a:latin typeface="Courier New" pitchFamily="49" charset="0"/>
                <a:cs typeface="Courier New" pitchFamily="49" charset="0"/>
              </a:rPr>
              <a:t>K = </a:t>
            </a:r>
            <a:r>
              <a:rPr lang="en-US" sz="2000" dirty="0" smtClean="0">
                <a:latin typeface="Courier New" pitchFamily="49" charset="0"/>
                <a:cs typeface="Courier New" pitchFamily="49" charset="0"/>
              </a:rPr>
              <a:t>4</a:t>
            </a:r>
            <a:endParaRPr lang="en-US" sz="2000" dirty="0"/>
          </a:p>
        </p:txBody>
      </p:sp>
      <p:sp>
        <p:nvSpPr>
          <p:cNvPr id="13" name="Title 1"/>
          <p:cNvSpPr txBox="1">
            <a:spLocks/>
          </p:cNvSpPr>
          <p:nvPr/>
        </p:nvSpPr>
        <p:spPr bwMode="auto">
          <a:xfrm>
            <a:off x="4038600" y="381000"/>
            <a:ext cx="5133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dirty="0" smtClean="0"/>
              <a:t>If we keep a separate N+1xN+1 table </a:t>
            </a:r>
          </a:p>
          <a:p>
            <a:r>
              <a:rPr lang="en-US" sz="4000" b="1" dirty="0" smtClean="0"/>
              <a:t>for each </a:t>
            </a:r>
            <a:r>
              <a:rPr lang="en-US" sz="4000" b="1" dirty="0" smtClean="0">
                <a:latin typeface="Courier New" pitchFamily="49" charset="0"/>
                <a:cs typeface="Courier New" pitchFamily="49" charset="0"/>
              </a:rPr>
              <a:t>K…</a:t>
            </a:r>
          </a:p>
        </p:txBody>
      </p:sp>
    </p:spTree>
    <p:extLst>
      <p:ext uri="{BB962C8B-B14F-4D97-AF65-F5344CB8AC3E}">
        <p14:creationId xmlns:p14="http://schemas.microsoft.com/office/powerpoint/2010/main" val="20924263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1"/>
          </p:nvPr>
        </p:nvSpPr>
        <p:spPr>
          <a:xfrm>
            <a:off x="0" y="381000"/>
            <a:ext cx="9144000" cy="6858000"/>
          </a:xfrm>
        </p:spPr>
        <p:txBody>
          <a:bodyPr/>
          <a:lstStyle/>
          <a:p>
            <a:pPr marL="0" indent="0">
              <a:buFont typeface="Arial" charset="0"/>
              <a:buNone/>
            </a:pPr>
            <a:r>
              <a:rPr lang="en-US" sz="2200" dirty="0" err="1" smtClean="0">
                <a:latin typeface="Courier New" pitchFamily="49" charset="0"/>
                <a:cs typeface="Courier New" pitchFamily="49" charset="0"/>
              </a:rPr>
              <a:t>int</a:t>
            </a:r>
            <a:r>
              <a:rPr lang="en-US" sz="2200" dirty="0" smtClean="0">
                <a:latin typeface="Courier New" pitchFamily="49" charset="0"/>
                <a:cs typeface="Courier New" pitchFamily="49" charset="0"/>
              </a:rPr>
              <a:t>[][][] cost = new </a:t>
            </a:r>
            <a:r>
              <a:rPr lang="en-US" sz="2200" dirty="0" err="1" smtClean="0">
                <a:latin typeface="Courier New" pitchFamily="49" charset="0"/>
                <a:cs typeface="Courier New" pitchFamily="49" charset="0"/>
              </a:rPr>
              <a:t>int</a:t>
            </a:r>
            <a:r>
              <a:rPr lang="en-US" sz="2200" b="1" dirty="0" smtClean="0">
                <a:latin typeface="Courier New" pitchFamily="49" charset="0"/>
                <a:cs typeface="Courier New" pitchFamily="49" charset="0"/>
              </a:rPr>
              <a:t>[N+1]</a:t>
            </a:r>
            <a:r>
              <a:rPr lang="en-US" sz="2200" dirty="0" smtClean="0">
                <a:latin typeface="Courier New" pitchFamily="49" charset="0"/>
                <a:cs typeface="Courier New" pitchFamily="49" charset="0"/>
              </a:rPr>
              <a:t>[N+1][N+1];</a:t>
            </a:r>
          </a:p>
          <a:p>
            <a:pPr marL="0" indent="0">
              <a:buNone/>
            </a:pPr>
            <a:r>
              <a:rPr lang="en-US" sz="2400" dirty="0">
                <a:latin typeface="Courier New" pitchFamily="49" charset="0"/>
                <a:cs typeface="Courier New" pitchFamily="49" charset="0"/>
              </a:rPr>
              <a:t>// set initial values = edge weights </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K=1; K&lt;=N; K++){</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&lt;=N; </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for(</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=1; </a:t>
            </a:r>
            <a:r>
              <a:rPr lang="en-US" sz="2400" dirty="0" err="1" smtClean="0">
                <a:latin typeface="Courier New" pitchFamily="49" charset="0"/>
                <a:cs typeface="Courier New" pitchFamily="49" charset="0"/>
              </a:rPr>
              <a:t>dest</a:t>
            </a:r>
            <a:r>
              <a:rPr lang="en-US" sz="2400" smtClean="0">
                <a:latin typeface="Courier New" pitchFamily="49" charset="0"/>
                <a:cs typeface="Courier New" pitchFamily="49" charset="0"/>
              </a:rPr>
              <a:t>&lt;=N</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  = </a:t>
            </a:r>
            <a:r>
              <a:rPr lang="en-US" sz="2400" dirty="0">
                <a:latin typeface="Courier New" pitchFamily="49" charset="0"/>
                <a:cs typeface="Courier New" pitchFamily="49" charset="0"/>
              </a:rPr>
              <a:t>cost</a:t>
            </a:r>
            <a:r>
              <a:rPr lang="en-US" sz="2400" b="1" dirty="0">
                <a:latin typeface="Courier New" pitchFamily="49" charset="0"/>
                <a:cs typeface="Courier New" pitchFamily="49" charset="0"/>
              </a:rPr>
              <a:t>[K-1</a:t>
            </a:r>
            <a:r>
              <a:rPr lang="en-US" sz="2400" b="1" dirty="0" smtClean="0">
                <a:latin typeface="Courier New" pitchFamily="49" charset="0"/>
                <a:cs typeface="Courier New" pitchFamily="49" charset="0"/>
              </a:rPr>
              <a:t>]</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  [K] +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				</a:t>
            </a: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[K-1]</a:t>
            </a:r>
            <a:r>
              <a:rPr lang="en-US" sz="2400" dirty="0" smtClean="0">
                <a:latin typeface="Courier New" pitchFamily="49" charset="0"/>
                <a:cs typeface="Courier New" pitchFamily="49" charset="0"/>
              </a:rPr>
              <a:t> [K] [</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a:t>
            </a:r>
          </a:p>
          <a:p>
            <a:pPr marL="0" indent="0">
              <a:buFont typeface="Arial" charset="0"/>
              <a:buNone/>
            </a:pPr>
            <a:endParaRPr lang="en-US" sz="2400" dirty="0" smtClean="0">
              <a:latin typeface="Courier New" pitchFamily="49" charset="0"/>
              <a:cs typeface="Courier New" pitchFamily="49" charset="0"/>
            </a:endParaRPr>
          </a:p>
          <a:p>
            <a:pPr marL="0" indent="0">
              <a:buFont typeface="Arial" charset="0"/>
              <a:buNone/>
            </a:pPr>
            <a:r>
              <a:rPr lang="en-US" sz="2400" dirty="0" smtClean="0">
                <a:latin typeface="Courier New" pitchFamily="49" charset="0"/>
                <a:cs typeface="Courier New" pitchFamily="49" charset="0"/>
              </a:rPr>
              <a:t>	  cost</a:t>
            </a:r>
            <a:r>
              <a:rPr lang="en-US" sz="2400" b="1" dirty="0" smtClean="0">
                <a:latin typeface="Courier New" pitchFamily="49" charset="0"/>
                <a:cs typeface="Courier New" pitchFamily="49" charset="0"/>
              </a:rPr>
              <a:t>[k]</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src</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dest</a:t>
            </a:r>
            <a:r>
              <a:rPr lang="en-US" sz="2400" dirty="0" smtClean="0">
                <a:latin typeface="Courier New" pitchFamily="49" charset="0"/>
                <a:cs typeface="Courier New" pitchFamily="49" charset="0"/>
              </a:rPr>
              <a:t>]=min(</a:t>
            </a:r>
            <a:r>
              <a:rPr lang="en-US" sz="2400" dirty="0" err="1" smtClean="0">
                <a:latin typeface="Courier New" pitchFamily="49" charset="0"/>
                <a:cs typeface="Courier New" pitchFamily="49" charset="0"/>
              </a:rPr>
              <a:t>prevCost</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newCost</a:t>
            </a:r>
            <a:r>
              <a:rPr lang="en-US" sz="2400" dirty="0" smtClean="0">
                <a:latin typeface="Courier New" pitchFamily="49" charset="0"/>
                <a:cs typeface="Courier New" pitchFamily="49" charset="0"/>
              </a:rPr>
              <a:t>);</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  }</a:t>
            </a:r>
          </a:p>
          <a:p>
            <a:pPr marL="0" indent="0">
              <a:buFont typeface="Arial" charset="0"/>
              <a:buNone/>
            </a:pPr>
            <a:r>
              <a:rPr lang="en-US" sz="2400" dirty="0" smtClean="0">
                <a:latin typeface="Courier New" pitchFamily="49" charset="0"/>
                <a:cs typeface="Courier New" pitchFamily="49" charset="0"/>
              </a:rPr>
              <a:t>}</a:t>
            </a:r>
          </a:p>
        </p:txBody>
      </p:sp>
      <p:sp>
        <p:nvSpPr>
          <p:cNvPr id="4" name="Title 1"/>
          <p:cNvSpPr txBox="1">
            <a:spLocks/>
          </p:cNvSpPr>
          <p:nvPr/>
        </p:nvSpPr>
        <p:spPr bwMode="auto">
          <a:xfrm>
            <a:off x="76200" y="5943600"/>
            <a:ext cx="960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 Floyd-</a:t>
            </a:r>
            <a:r>
              <a:rPr lang="en-US" b="1" dirty="0" err="1" smtClean="0"/>
              <a:t>Warshall</a:t>
            </a:r>
            <a:r>
              <a:rPr lang="en-US" b="1" dirty="0" smtClean="0"/>
              <a:t> </a:t>
            </a:r>
            <a:r>
              <a:rPr lang="en-US" b="1" dirty="0" err="1" smtClean="0"/>
              <a:t>Pseudocode</a:t>
            </a:r>
            <a:r>
              <a:rPr lang="en-US" b="1" dirty="0" smtClean="0"/>
              <a:t> (Layers)</a:t>
            </a:r>
          </a:p>
        </p:txBody>
      </p:sp>
      <p:sp>
        <p:nvSpPr>
          <p:cNvPr id="6" name="Line Callout 1 5"/>
          <p:cNvSpPr/>
          <p:nvPr/>
        </p:nvSpPr>
        <p:spPr>
          <a:xfrm>
            <a:off x="7056272" y="152400"/>
            <a:ext cx="2008188" cy="1524000"/>
          </a:xfrm>
          <a:prstGeom prst="borderCallout1">
            <a:avLst>
              <a:gd name="adj1" fmla="val -2540"/>
              <a:gd name="adj2" fmla="val -4877"/>
              <a:gd name="adj3" fmla="val 16139"/>
              <a:gd name="adj4" fmla="val -10576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One N+1xN+1 array for each possible intermediate node</a:t>
            </a:r>
            <a:endParaRPr lang="en-US" sz="2000" dirty="0">
              <a:latin typeface="Courier New" pitchFamily="49" charset="0"/>
              <a:cs typeface="Courier New" pitchFamily="49" charset="0"/>
            </a:endParaRPr>
          </a:p>
        </p:txBody>
      </p:sp>
      <p:sp>
        <p:nvSpPr>
          <p:cNvPr id="7" name="Line Callout 1 6"/>
          <p:cNvSpPr/>
          <p:nvPr/>
        </p:nvSpPr>
        <p:spPr>
          <a:xfrm>
            <a:off x="7020198" y="1981200"/>
            <a:ext cx="2008188" cy="1207294"/>
          </a:xfrm>
          <a:prstGeom prst="borderCallout1">
            <a:avLst>
              <a:gd name="adj1" fmla="val 75811"/>
              <a:gd name="adj2" fmla="val -2522"/>
              <a:gd name="adj3" fmla="val 125509"/>
              <a:gd name="adj4" fmla="val -6965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Look at the “current” shortest path</a:t>
            </a:r>
            <a:endParaRPr lang="en-US" sz="2000" dirty="0">
              <a:latin typeface="Courier New" pitchFamily="49" charset="0"/>
              <a:cs typeface="Courier New" pitchFamily="49" charset="0"/>
            </a:endParaRPr>
          </a:p>
        </p:txBody>
      </p:sp>
    </p:spTree>
    <p:extLst>
      <p:ext uri="{BB962C8B-B14F-4D97-AF65-F5344CB8AC3E}">
        <p14:creationId xmlns:p14="http://schemas.microsoft.com/office/powerpoint/2010/main" val="169885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0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448"/>
            <a:ext cx="8915400" cy="676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5029200" y="46038"/>
            <a:ext cx="4572000" cy="1143000"/>
          </a:xfrm>
        </p:spPr>
        <p:style>
          <a:lnRef idx="2">
            <a:schemeClr val="dk1"/>
          </a:lnRef>
          <a:fillRef idx="1">
            <a:schemeClr val="lt1"/>
          </a:fillRef>
          <a:effectRef idx="0">
            <a:schemeClr val="dk1"/>
          </a:effectRef>
          <a:fontRef idx="minor">
            <a:schemeClr val="dk1"/>
          </a:fontRef>
        </p:style>
        <p:txBody>
          <a:bodyPr/>
          <a:lstStyle/>
          <a:p>
            <a:pPr algn="l"/>
            <a:r>
              <a:rPr lang="en-US" sz="2400" dirty="0" smtClean="0">
                <a:latin typeface="+mn-lt"/>
                <a:cs typeface="Courier New" pitchFamily="49" charset="0"/>
              </a:rPr>
              <a:t>Racket:</a:t>
            </a:r>
            <a:r>
              <a:rPr lang="en-US" sz="2400" dirty="0" smtClean="0">
                <a:latin typeface="Courier New" pitchFamily="49" charset="0"/>
                <a:cs typeface="Courier New" pitchFamily="49" charset="0"/>
              </a:rPr>
              <a:t/>
            </a:r>
            <a:br>
              <a:rPr lang="en-US" sz="2400" dirty="0" smtClean="0">
                <a:latin typeface="Courier New" pitchFamily="49" charset="0"/>
                <a:cs typeface="Courier New" pitchFamily="49" charset="0"/>
              </a:rPr>
            </a:br>
            <a:r>
              <a:rPr lang="en-US" sz="2400" dirty="0" smtClean="0">
                <a:latin typeface="Courier New" pitchFamily="49" charset="0"/>
                <a:cs typeface="Courier New" pitchFamily="49" charset="0"/>
              </a:rPr>
              <a:t>'(Lewis (Dodds () ()) </a:t>
            </a:r>
            <a:br>
              <a:rPr lang="en-US" sz="2400" dirty="0" smtClean="0">
                <a:latin typeface="Courier New" pitchFamily="49" charset="0"/>
                <a:cs typeface="Courier New" pitchFamily="49" charset="0"/>
              </a:rPr>
            </a:br>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(Stone () ()))</a:t>
            </a:r>
            <a:endParaRPr lang="en-US" sz="2400" dirty="0">
              <a:latin typeface="Courier New" pitchFamily="49" charset="0"/>
              <a:cs typeface="Courier New" pitchFamily="49" charset="0"/>
            </a:endParaRPr>
          </a:p>
        </p:txBody>
      </p:sp>
      <p:sp>
        <p:nvSpPr>
          <p:cNvPr id="6" name="Title 1"/>
          <p:cNvSpPr txBox="1">
            <a:spLocks/>
          </p:cNvSpPr>
          <p:nvPr/>
        </p:nvSpPr>
        <p:spPr bwMode="auto">
          <a:xfrm>
            <a:off x="5029200" y="1447800"/>
            <a:ext cx="4572000" cy="1143000"/>
          </a:xfrm>
          <a:prstGeom prst="rect">
            <a:avLst/>
          </a:prstGeom>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400" dirty="0" smtClean="0">
                <a:latin typeface="+mn-lt"/>
                <a:cs typeface="Courier New" pitchFamily="49" charset="0"/>
              </a:rPr>
              <a:t>Prolog:</a:t>
            </a:r>
          </a:p>
          <a:p>
            <a:pPr algn="l"/>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lewis</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dodds</a:t>
            </a:r>
            <a:r>
              <a:rPr lang="en-US" sz="2400" dirty="0" smtClean="0">
                <a:latin typeface="Courier New" pitchFamily="49" charset="0"/>
                <a:cs typeface="Courier New" pitchFamily="49" charset="0"/>
              </a:rPr>
              <a:t>,[],[]]</a:t>
            </a:r>
          </a:p>
          <a:p>
            <a:pPr algn="l"/>
            <a:r>
              <a:rPr lang="en-US" sz="2400" dirty="0">
                <a:latin typeface="Courier New" pitchFamily="49" charset="0"/>
                <a:cs typeface="Courier New" pitchFamily="49" charset="0"/>
              </a:rPr>
              <a:t> </a:t>
            </a:r>
            <a:r>
              <a:rPr lang="en-US" sz="2400" dirty="0" smtClean="0">
                <a:latin typeface="Courier New" pitchFamily="49" charset="0"/>
                <a:cs typeface="Courier New" pitchFamily="49" charset="0"/>
              </a:rPr>
              <a:t>       [stone,[],[]]]</a:t>
            </a:r>
            <a:endParaRPr lang="en-US" sz="2400" dirty="0">
              <a:latin typeface="Courier New" pitchFamily="49" charset="0"/>
              <a:cs typeface="Courier New" pitchFamily="49" charset="0"/>
            </a:endParaRPr>
          </a:p>
        </p:txBody>
      </p:sp>
      <p:sp>
        <p:nvSpPr>
          <p:cNvPr id="4" name="Rounded Rectangular Callout 3"/>
          <p:cNvSpPr/>
          <p:nvPr/>
        </p:nvSpPr>
        <p:spPr>
          <a:xfrm>
            <a:off x="6553200" y="2819400"/>
            <a:ext cx="2580290" cy="1524000"/>
          </a:xfrm>
          <a:prstGeom prst="wedgeRoundRectCallout">
            <a:avLst>
              <a:gd name="adj1" fmla="val 37190"/>
              <a:gd name="adj2" fmla="val 75948"/>
              <a:gd name="adj3" fmla="val 16667"/>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Although now we have a key  (what you search with) PLUS some other information  (the value)</a:t>
            </a:r>
            <a:endParaRPr lang="en-US" dirty="0"/>
          </a:p>
        </p:txBody>
      </p:sp>
      <p:grpSp>
        <p:nvGrpSpPr>
          <p:cNvPr id="8" name="Group 37"/>
          <p:cNvGrpSpPr>
            <a:grpSpLocks/>
          </p:cNvGrpSpPr>
          <p:nvPr/>
        </p:nvGrpSpPr>
        <p:grpSpPr bwMode="auto">
          <a:xfrm>
            <a:off x="8331219" y="4876800"/>
            <a:ext cx="585048" cy="655829"/>
            <a:chOff x="1824" y="4512"/>
            <a:chExt cx="528" cy="241"/>
          </a:xfrm>
        </p:grpSpPr>
        <p:sp>
          <p:nvSpPr>
            <p:cNvPr id="9" name="Freeform 38"/>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10" name="Oval 39"/>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11" name="Oval 40"/>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41"/>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42"/>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43"/>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44"/>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45"/>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46"/>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8" name="Freeform 47"/>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9" name="AutoShape 48"/>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20" name="AutoShape 49"/>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
        <p:nvSpPr>
          <p:cNvPr id="21" name="Explosion 1 20"/>
          <p:cNvSpPr/>
          <p:nvPr/>
        </p:nvSpPr>
        <p:spPr>
          <a:xfrm>
            <a:off x="457200" y="4876800"/>
            <a:ext cx="3211513" cy="1855096"/>
          </a:xfrm>
          <a:prstGeom prst="irregularSeal1">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Big Idea: Key &amp; Value</a:t>
            </a:r>
            <a:endParaRPr lang="en-US" sz="2400" b="1" dirty="0"/>
          </a:p>
        </p:txBody>
      </p:sp>
    </p:spTree>
    <p:extLst>
      <p:ext uri="{BB962C8B-B14F-4D97-AF65-F5344CB8AC3E}">
        <p14:creationId xmlns:p14="http://schemas.microsoft.com/office/powerpoint/2010/main" val="64788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78" y="1631991"/>
            <a:ext cx="240030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2262" y="2971800"/>
            <a:ext cx="2971800" cy="360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304800"/>
            <a:ext cx="66198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ine Callout 1 6"/>
          <p:cNvSpPr/>
          <p:nvPr/>
        </p:nvSpPr>
        <p:spPr>
          <a:xfrm>
            <a:off x="6629400" y="1981200"/>
            <a:ext cx="2398986" cy="1752600"/>
          </a:xfrm>
          <a:prstGeom prst="borderCallout1">
            <a:avLst>
              <a:gd name="adj1" fmla="val 33801"/>
              <a:gd name="adj2" fmla="val -542"/>
              <a:gd name="adj3" fmla="val -1877"/>
              <a:gd name="adj4" fmla="val -48859"/>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If you get this error (on this or Change) review the homework instructions</a:t>
            </a:r>
            <a:endParaRPr lang="en-US" sz="2000" dirty="0">
              <a:latin typeface="Courier New" pitchFamily="49" charset="0"/>
              <a:cs typeface="Courier New" pitchFamily="49" charset="0"/>
            </a:endParaRPr>
          </a:p>
        </p:txBody>
      </p:sp>
      <p:sp>
        <p:nvSpPr>
          <p:cNvPr id="9" name="Line Callout 1 8"/>
          <p:cNvSpPr/>
          <p:nvPr/>
        </p:nvSpPr>
        <p:spPr>
          <a:xfrm>
            <a:off x="123825" y="457200"/>
            <a:ext cx="2400300" cy="876300"/>
          </a:xfrm>
          <a:prstGeom prst="borderCallout1">
            <a:avLst>
              <a:gd name="adj1" fmla="val 104270"/>
              <a:gd name="adj2" fmla="val 24690"/>
              <a:gd name="adj3" fmla="val 288807"/>
              <a:gd name="adj4" fmla="val 29328"/>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Shows each “layer” of the table cost</a:t>
            </a:r>
            <a:endParaRPr lang="en-US" sz="2000" dirty="0">
              <a:latin typeface="Courier New" pitchFamily="49" charset="0"/>
              <a:cs typeface="Courier New" pitchFamily="49" charset="0"/>
            </a:endParaRPr>
          </a:p>
        </p:txBody>
      </p:sp>
      <p:sp>
        <p:nvSpPr>
          <p:cNvPr id="10" name="Line Callout 1 9"/>
          <p:cNvSpPr/>
          <p:nvPr/>
        </p:nvSpPr>
        <p:spPr>
          <a:xfrm>
            <a:off x="6626431" y="5943599"/>
            <a:ext cx="2398986" cy="631619"/>
          </a:xfrm>
          <a:prstGeom prst="borderCallout1">
            <a:avLst>
              <a:gd name="adj1" fmla="val 33801"/>
              <a:gd name="adj2" fmla="val -542"/>
              <a:gd name="adj3" fmla="val -205847"/>
              <a:gd name="adj4" fmla="val -55294"/>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dirty="0" smtClean="0"/>
              <a:t>You can query for ANY Path!</a:t>
            </a:r>
            <a:endParaRPr lang="en-US" sz="2000" dirty="0">
              <a:latin typeface="Courier New" pitchFamily="49" charset="0"/>
              <a:cs typeface="Courier New" pitchFamily="49" charset="0"/>
            </a:endParaRPr>
          </a:p>
        </p:txBody>
      </p:sp>
      <p:sp>
        <p:nvSpPr>
          <p:cNvPr id="11" name="Line Callout 1 10"/>
          <p:cNvSpPr/>
          <p:nvPr/>
        </p:nvSpPr>
        <p:spPr>
          <a:xfrm>
            <a:off x="2971800" y="2225881"/>
            <a:ext cx="2398986" cy="631619"/>
          </a:xfrm>
          <a:prstGeom prst="borderCallout1">
            <a:avLst>
              <a:gd name="adj1" fmla="val 33801"/>
              <a:gd name="adj2" fmla="val -542"/>
              <a:gd name="adj3" fmla="val -8432"/>
              <a:gd name="adj4" fmla="val -26583"/>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000" b="1" dirty="0" smtClean="0"/>
              <a:t>HOMEWORK 8 </a:t>
            </a:r>
          </a:p>
          <a:p>
            <a:pPr algn="ctr" fontAlgn="auto">
              <a:spcBef>
                <a:spcPts val="0"/>
              </a:spcBef>
              <a:spcAft>
                <a:spcPts val="0"/>
              </a:spcAft>
              <a:defRPr/>
            </a:pPr>
            <a:r>
              <a:rPr lang="en-US" sz="2000" b="1" dirty="0" smtClean="0">
                <a:cs typeface="Courier New" pitchFamily="49" charset="0"/>
              </a:rPr>
              <a:t>FILE INPUT!</a:t>
            </a:r>
            <a:endParaRPr lang="en-US" sz="2000" b="1" dirty="0">
              <a:cs typeface="Courier New" pitchFamily="49" charset="0"/>
            </a:endParaRPr>
          </a:p>
        </p:txBody>
      </p:sp>
    </p:spTree>
    <p:extLst>
      <p:ext uri="{BB962C8B-B14F-4D97-AF65-F5344CB8AC3E}">
        <p14:creationId xmlns:p14="http://schemas.microsoft.com/office/powerpoint/2010/main" val="463466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Discuss in your group </a:t>
            </a:r>
            <a:br>
              <a:rPr lang="en-US" b="1" dirty="0" smtClean="0"/>
            </a:br>
            <a:r>
              <a:rPr lang="en-US" sz="3200" b="1" dirty="0" smtClean="0"/>
              <a:t>(then fill out </a:t>
            </a:r>
            <a:r>
              <a:rPr lang="en-US" sz="3200" b="1" dirty="0" smtClean="0">
                <a:latin typeface="Courier New" pitchFamily="49" charset="0"/>
                <a:cs typeface="Courier New" pitchFamily="49" charset="0"/>
              </a:rPr>
              <a:t>K=1</a:t>
            </a:r>
            <a:r>
              <a:rPr lang="en-US" sz="3200" b="1" dirty="0" smtClean="0"/>
              <a:t> table)</a:t>
            </a:r>
            <a:endParaRPr lang="en-US" b="1" dirty="0"/>
          </a:p>
        </p:txBody>
      </p:sp>
      <p:sp>
        <p:nvSpPr>
          <p:cNvPr id="3" name="Content Placeholder 2"/>
          <p:cNvSpPr>
            <a:spLocks noGrp="1"/>
          </p:cNvSpPr>
          <p:nvPr>
            <p:ph idx="1"/>
          </p:nvPr>
        </p:nvSpPr>
        <p:spPr/>
        <p:txBody>
          <a:bodyPr/>
          <a:lstStyle/>
          <a:p>
            <a:r>
              <a:rPr lang="en-US" b="1" dirty="0"/>
              <a:t>What is in </a:t>
            </a:r>
            <a:r>
              <a:rPr lang="en-US" b="1" dirty="0">
                <a:latin typeface="Courier New" pitchFamily="49" charset="0"/>
                <a:cs typeface="Courier New" pitchFamily="49" charset="0"/>
              </a:rPr>
              <a:t>cost</a:t>
            </a:r>
            <a:r>
              <a:rPr lang="en-US" b="1" dirty="0" smtClean="0"/>
              <a:t>?</a:t>
            </a:r>
            <a:endParaRPr lang="en-US" b="1" dirty="0"/>
          </a:p>
          <a:p>
            <a:pPr lvl="1">
              <a:buFont typeface="Wingdings" pitchFamily="2" charset="2"/>
              <a:buChar char="§"/>
            </a:pPr>
            <a:r>
              <a:rPr lang="en-US" sz="2400" dirty="0" err="1">
                <a:latin typeface="Courier New" pitchFamily="49" charset="0"/>
                <a:cs typeface="Courier New" pitchFamily="49" charset="0"/>
              </a:rPr>
              <a:t>int</a:t>
            </a:r>
            <a:r>
              <a:rPr lang="en-US" sz="2400" dirty="0">
                <a:latin typeface="Courier New" pitchFamily="49" charset="0"/>
                <a:cs typeface="Courier New" pitchFamily="49" charset="0"/>
              </a:rPr>
              <a:t>[][][] cost = new </a:t>
            </a:r>
            <a:r>
              <a:rPr lang="en-US" sz="2400" dirty="0" err="1">
                <a:latin typeface="Courier New" pitchFamily="49" charset="0"/>
                <a:cs typeface="Courier New" pitchFamily="49" charset="0"/>
              </a:rPr>
              <a:t>int</a:t>
            </a:r>
            <a:r>
              <a:rPr lang="en-US" sz="2400" b="1" dirty="0">
                <a:latin typeface="Courier New" pitchFamily="49" charset="0"/>
                <a:cs typeface="Courier New" pitchFamily="49" charset="0"/>
              </a:rPr>
              <a:t>[N+1]</a:t>
            </a:r>
            <a:r>
              <a:rPr lang="en-US" sz="2400" dirty="0">
                <a:latin typeface="Courier New" pitchFamily="49" charset="0"/>
                <a:cs typeface="Courier New" pitchFamily="49" charset="0"/>
              </a:rPr>
              <a:t>[N+1][N+1</a:t>
            </a:r>
            <a:r>
              <a:rPr lang="en-US" sz="2400" dirty="0" smtClean="0">
                <a:latin typeface="Courier New" pitchFamily="49" charset="0"/>
                <a:cs typeface="Courier New" pitchFamily="49" charset="0"/>
              </a:rPr>
              <a:t>];</a:t>
            </a:r>
          </a:p>
          <a:p>
            <a:pPr lvl="1">
              <a:buFont typeface="Wingdings" pitchFamily="2" charset="2"/>
              <a:buChar char="§"/>
            </a:pPr>
            <a:endParaRPr lang="en-US" sz="2400" dirty="0" smtClean="0">
              <a:latin typeface="Courier New" pitchFamily="49" charset="0"/>
              <a:cs typeface="Courier New" pitchFamily="49" charset="0"/>
            </a:endParaRPr>
          </a:p>
          <a:p>
            <a:pPr lvl="1">
              <a:buFont typeface="Arial" pitchFamily="34" charset="0"/>
              <a:buChar char="•"/>
            </a:pPr>
            <a:r>
              <a:rPr lang="en-US" dirty="0"/>
              <a:t>What is </a:t>
            </a:r>
            <a:r>
              <a:rPr lang="en-US" dirty="0" smtClean="0"/>
              <a:t>in layer 0 (</a:t>
            </a:r>
            <a:r>
              <a:rPr lang="en-US" dirty="0">
                <a:latin typeface="Courier New" pitchFamily="49" charset="0"/>
                <a:cs typeface="Courier New" pitchFamily="49" charset="0"/>
              </a:rPr>
              <a:t>cost[0]</a:t>
            </a:r>
            <a:r>
              <a:rPr lang="en-US" dirty="0" smtClean="0"/>
              <a:t>) and layer N</a:t>
            </a:r>
            <a:endParaRPr lang="en-US" dirty="0" smtClean="0">
              <a:latin typeface="Courier New" pitchFamily="49" charset="0"/>
              <a:cs typeface="Courier New" pitchFamily="49" charset="0"/>
            </a:endParaRP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start = cost[0];</a:t>
            </a:r>
          </a:p>
          <a:p>
            <a:pPr lvl="2">
              <a:buFont typeface="Wingdings" pitchFamily="2" charset="2"/>
              <a:buChar char="§"/>
            </a:pPr>
            <a:r>
              <a:rPr lang="en-US" sz="2800" dirty="0" err="1" smtClean="0">
                <a:latin typeface="Courier New" pitchFamily="49" charset="0"/>
                <a:cs typeface="Courier New" pitchFamily="49" charset="0"/>
              </a:rPr>
              <a:t>int</a:t>
            </a:r>
            <a:r>
              <a:rPr lang="en-US" sz="2800" dirty="0" smtClean="0">
                <a:latin typeface="Courier New" pitchFamily="49" charset="0"/>
                <a:cs typeface="Courier New" pitchFamily="49" charset="0"/>
              </a:rPr>
              <a:t>[][] done  = cost[N+1];</a:t>
            </a:r>
          </a:p>
          <a:p>
            <a:pPr lvl="2">
              <a:buFont typeface="Wingdings" pitchFamily="2" charset="2"/>
              <a:buChar char="§"/>
            </a:pPr>
            <a:endParaRPr lang="en-US" dirty="0" smtClean="0"/>
          </a:p>
          <a:p>
            <a:r>
              <a:rPr lang="en-US" dirty="0" smtClean="0"/>
              <a:t>Why will this give ALL shortest paths?</a:t>
            </a:r>
          </a:p>
          <a:p>
            <a:pPr marL="0" indent="0">
              <a:buNone/>
            </a:pPr>
            <a:endParaRPr lang="en-US" dirty="0" smtClean="0"/>
          </a:p>
          <a:p>
            <a:endParaRPr lang="en-US" dirty="0" smtClean="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6455880" y="4188240"/>
              <a:ext cx="294840" cy="335880"/>
            </p14:xfrm>
          </p:contentPart>
        </mc:Choice>
        <mc:Fallback xmlns="">
          <p:pic>
            <p:nvPicPr>
              <p:cNvPr id="4" name="Ink 3"/>
              <p:cNvPicPr/>
              <p:nvPr/>
            </p:nvPicPr>
            <p:blipFill>
              <a:blip r:embed="rId3"/>
              <a:stretch>
                <a:fillRect/>
              </a:stretch>
            </p:blipFill>
            <p:spPr>
              <a:xfrm>
                <a:off x="6441840" y="4176720"/>
                <a:ext cx="314640" cy="352800"/>
              </a:xfrm>
              <a:prstGeom prst="rect">
                <a:avLst/>
              </a:prstGeom>
            </p:spPr>
          </p:pic>
        </mc:Fallback>
      </mc:AlternateContent>
    </p:spTree>
    <p:extLst>
      <p:ext uri="{BB962C8B-B14F-4D97-AF65-F5344CB8AC3E}">
        <p14:creationId xmlns:p14="http://schemas.microsoft.com/office/powerpoint/2010/main" val="4264274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8434008"/>
              </p:ext>
            </p:extLst>
          </p:nvPr>
        </p:nvGraphicFramePr>
        <p:xfrm>
          <a:off x="-228600" y="609600"/>
          <a:ext cx="9296401" cy="6140909"/>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0000"/>
                          </a:solidFill>
                          <a:effectLst/>
                          <a:uLnTx/>
                          <a:uFillTx/>
                          <a:latin typeface="+mn-lt"/>
                          <a:ea typeface="+mn-ea"/>
                          <a:cs typeface="+mn-cs"/>
                        </a:rPr>
                        <a:t>0</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dirty="0" smtClean="0"/>
                        <a:t>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baseline="0" dirty="0" smtClean="0"/>
                        <a:t>2</a:t>
                      </a:r>
                      <a:endParaRPr lang="en-US" sz="4800" b="1"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i="0" u="none" strike="noStrike" dirty="0" smtClean="0">
                          <a:solidFill>
                            <a:srgbClr val="000000"/>
                          </a:solidFill>
                          <a:effectLst/>
                          <a:latin typeface="+mn-lt"/>
                        </a:rPr>
                        <a:t>∞</a:t>
                      </a:r>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8</a:t>
                      </a:r>
                      <a:endParaRPr lang="en-US" sz="4800" b="1" kern="1200" baseline="0" dirty="0">
                        <a:solidFill>
                          <a:schemeClr val="tx1"/>
                        </a:solidFill>
                        <a:latin typeface="+mn-lt"/>
                        <a:ea typeface="+mn-ea"/>
                        <a:cs typeface="+mn-cs"/>
                      </a:endParaRPr>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16</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a:t>
                      </a:r>
                      <a:endParaRPr lang="en-US" sz="4800" b="1" kern="1200" baseline="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4800" b="1" kern="1200" baseline="0" dirty="0" smtClean="0">
                          <a:solidFill>
                            <a:schemeClr val="tx1"/>
                          </a:solidFill>
                          <a:latin typeface="+mn-lt"/>
                          <a:ea typeface="+mn-ea"/>
                          <a:cs typeface="+mn-cs"/>
                        </a:rPr>
                        <a:t>0</a:t>
                      </a:r>
                      <a:endParaRPr lang="en-US" sz="4800" b="1" kern="1200" baseline="0" dirty="0">
                        <a:solidFill>
                          <a:schemeClr val="tx1"/>
                        </a:solidFill>
                        <a:latin typeface="+mn-lt"/>
                        <a:ea typeface="+mn-ea"/>
                        <a:cs typeface="+mn-cs"/>
                      </a:endParaRPr>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NONE (just edges)</a:t>
            </a:r>
            <a:br>
              <a:rPr lang="en-US" sz="2400" dirty="0" smtClean="0"/>
            </a:br>
            <a:r>
              <a:rPr lang="en-US" sz="2400" b="1" dirty="0" smtClean="0"/>
              <a:t>LEVEL 0 	</a:t>
            </a:r>
            <a:r>
              <a:rPr lang="en-US" sz="2400" b="1" dirty="0">
                <a:latin typeface="Courier New" pitchFamily="49" charset="0"/>
                <a:cs typeface="Courier New" pitchFamily="49" charset="0"/>
              </a:rPr>
              <a:t>K</a:t>
            </a:r>
            <a:r>
              <a:rPr lang="en-US" sz="2400" b="1" dirty="0" smtClean="0">
                <a:latin typeface="Courier New" pitchFamily="49" charset="0"/>
                <a:cs typeface="Courier New" pitchFamily="49" charset="0"/>
              </a:rPr>
              <a:t>=0</a:t>
            </a:r>
            <a:endParaRPr lang="en-US" sz="2400" b="1" dirty="0">
              <a:latin typeface="Courier New" pitchFamily="49" charset="0"/>
              <a:cs typeface="Courier New" pitchFamily="49" charset="0"/>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538360" y="450720"/>
              <a:ext cx="5849640" cy="6286320"/>
            </p14:xfrm>
          </p:contentPart>
        </mc:Choice>
        <mc:Fallback xmlns="">
          <p:pic>
            <p:nvPicPr>
              <p:cNvPr id="2" name="Ink 1"/>
              <p:cNvPicPr/>
              <p:nvPr/>
            </p:nvPicPr>
            <p:blipFill>
              <a:blip r:embed="rId3"/>
              <a:stretch>
                <a:fillRect/>
              </a:stretch>
            </p:blipFill>
            <p:spPr>
              <a:xfrm>
                <a:off x="2522520" y="435240"/>
                <a:ext cx="5880600" cy="6317280"/>
              </a:xfrm>
              <a:prstGeom prst="rect">
                <a:avLst/>
              </a:prstGeom>
            </p:spPr>
          </p:pic>
        </mc:Fallback>
      </mc:AlternateContent>
    </p:spTree>
    <p:extLst>
      <p:ext uri="{BB962C8B-B14F-4D97-AF65-F5344CB8AC3E}">
        <p14:creationId xmlns:p14="http://schemas.microsoft.com/office/powerpoint/2010/main" val="1508515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856841"/>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a:t>
            </a:r>
            <a:r>
              <a:rPr lang="en-US" sz="2400" dirty="0"/>
              <a:t/>
            </a:r>
            <a:br>
              <a:rPr lang="en-US" sz="2400" dirty="0"/>
            </a:br>
            <a:r>
              <a:rPr lang="en-US" sz="2400" b="1" dirty="0" smtClean="0"/>
              <a:t>LEVEL 1	</a:t>
            </a:r>
            <a:r>
              <a:rPr lang="en-US" sz="2400" b="1" dirty="0">
                <a:latin typeface="Courier New" pitchFamily="49" charset="0"/>
                <a:cs typeface="Courier New" pitchFamily="49" charset="0"/>
              </a:rPr>
              <a:t>K=1</a:t>
            </a:r>
            <a:endParaRPr lang="en-US" sz="2400" b="1"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541400" y="6107040"/>
              <a:ext cx="756720" cy="425160"/>
            </p14:xfrm>
          </p:contentPart>
        </mc:Choice>
        <mc:Fallback xmlns="">
          <p:pic>
            <p:nvPicPr>
              <p:cNvPr id="2" name="Ink 1"/>
              <p:cNvPicPr/>
              <p:nvPr/>
            </p:nvPicPr>
            <p:blipFill>
              <a:blip r:embed="rId3"/>
              <a:stretch>
                <a:fillRect/>
              </a:stretch>
            </p:blipFill>
            <p:spPr>
              <a:xfrm>
                <a:off x="4526640" y="6093000"/>
                <a:ext cx="786960" cy="453960"/>
              </a:xfrm>
              <a:prstGeom prst="rect">
                <a:avLst/>
              </a:prstGeom>
            </p:spPr>
          </p:pic>
        </mc:Fallback>
      </mc:AlternateContent>
    </p:spTree>
    <p:extLst>
      <p:ext uri="{BB962C8B-B14F-4D97-AF65-F5344CB8AC3E}">
        <p14:creationId xmlns:p14="http://schemas.microsoft.com/office/powerpoint/2010/main" val="3658831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3877740"/>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a:t>
            </a:r>
            <a:r>
              <a:rPr lang="en-US" sz="2400" dirty="0"/>
              <a:t/>
            </a:r>
            <a:br>
              <a:rPr lang="en-US" sz="2400" dirty="0"/>
            </a:br>
            <a:r>
              <a:rPr lang="en-US" sz="2400" b="1" dirty="0" smtClean="0"/>
              <a:t>LEVEL 2	</a:t>
            </a:r>
            <a:r>
              <a:rPr lang="en-US" sz="2400" b="1" dirty="0">
                <a:latin typeface="Courier New" pitchFamily="49" charset="0"/>
                <a:cs typeface="Courier New" pitchFamily="49" charset="0"/>
              </a:rPr>
              <a:t>K=2</a:t>
            </a:r>
            <a:endParaRPr lang="en-US" sz="2400" b="1" dirty="0"/>
          </a:p>
        </p:txBody>
      </p:sp>
    </p:spTree>
    <p:extLst>
      <p:ext uri="{BB962C8B-B14F-4D97-AF65-F5344CB8AC3E}">
        <p14:creationId xmlns:p14="http://schemas.microsoft.com/office/powerpoint/2010/main" val="4003531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59777596"/>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 C(3)</a:t>
            </a:r>
            <a:r>
              <a:rPr lang="en-US" sz="2400" dirty="0"/>
              <a:t/>
            </a:r>
            <a:br>
              <a:rPr lang="en-US" sz="2400" dirty="0"/>
            </a:br>
            <a:r>
              <a:rPr lang="en-US" sz="2400" b="1" dirty="0" smtClean="0"/>
              <a:t>LEVEL 3	</a:t>
            </a:r>
            <a:r>
              <a:rPr lang="en-US" sz="2400" b="1" dirty="0">
                <a:latin typeface="Courier New" pitchFamily="49" charset="0"/>
                <a:cs typeface="Courier New" pitchFamily="49" charset="0"/>
              </a:rPr>
              <a:t>K=3</a:t>
            </a:r>
            <a:endParaRPr lang="en-US" sz="2400" b="1" dirty="0"/>
          </a:p>
        </p:txBody>
      </p:sp>
    </p:spTree>
    <p:extLst>
      <p:ext uri="{BB962C8B-B14F-4D97-AF65-F5344CB8AC3E}">
        <p14:creationId xmlns:p14="http://schemas.microsoft.com/office/powerpoint/2010/main" val="20374148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91638279"/>
              </p:ext>
            </p:extLst>
          </p:nvPr>
        </p:nvGraphicFramePr>
        <p:xfrm>
          <a:off x="-214952" y="609600"/>
          <a:ext cx="9296401" cy="6131257"/>
        </p:xfrm>
        <a:graphic>
          <a:graphicData uri="http://schemas.openxmlformats.org/drawingml/2006/table">
            <a:tbl>
              <a:tblPr firstRow="1" bandRow="1">
                <a:tableStyleId>{5940675A-B579-460E-94D1-54222C63F5DA}</a:tableStyleId>
              </a:tblPr>
              <a:tblGrid>
                <a:gridCol w="929641"/>
                <a:gridCol w="1673352"/>
                <a:gridCol w="1673352"/>
                <a:gridCol w="1673352"/>
                <a:gridCol w="1673352"/>
                <a:gridCol w="1673352"/>
              </a:tblGrid>
              <a:tr h="656922">
                <a:tc>
                  <a:txBody>
                    <a:bodyPr/>
                    <a:lstStyle/>
                    <a:p>
                      <a:pPr algn="ctr">
                        <a:tabLst>
                          <a:tab pos="231775" algn="l"/>
                        </a:tabLst>
                      </a:pPr>
                      <a:endParaRPr lang="en-US" b="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err="1" smtClean="0"/>
                        <a:t>dest</a:t>
                      </a:r>
                      <a:r>
                        <a:rPr lang="en-US" b="0" dirty="0" smtClean="0"/>
                        <a:t> = 0</a:t>
                      </a:r>
                      <a:endParaRPr lang="en-US" b="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1</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2</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3</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err="1" smtClean="0"/>
                        <a:t>dest</a:t>
                      </a:r>
                      <a:r>
                        <a:rPr lang="en-US" sz="1800" b="0" dirty="0" smtClean="0"/>
                        <a:t> = 4</a:t>
                      </a: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94867">
                <a:tc>
                  <a:txBody>
                    <a:bodyPr/>
                    <a:lstStyle/>
                    <a:p>
                      <a:pPr algn="r"/>
                      <a:r>
                        <a:rPr lang="en-US" b="0" dirty="0" err="1" smtClean="0"/>
                        <a:t>src</a:t>
                      </a:r>
                      <a:r>
                        <a:rPr lang="en-US" b="0" dirty="0" smtClean="0"/>
                        <a:t> = 0</a:t>
                      </a:r>
                      <a:endParaRPr lang="en-US" b="0" dirty="0"/>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txBody>
                  <a:tcPr>
                    <a:lnT w="12700" cap="flat" cmpd="sng" algn="ctr">
                      <a:solidFill>
                        <a:schemeClr val="tx1"/>
                      </a:solidFill>
                      <a:prstDash val="solid"/>
                      <a:round/>
                      <a:headEnd type="none" w="med" len="med"/>
                      <a:tailEnd type="none" w="med" len="med"/>
                    </a:lnT>
                  </a:tcPr>
                </a:tc>
              </a:tr>
              <a:tr h="1094867">
                <a:tc>
                  <a:txBody>
                    <a:bodyPr/>
                    <a:lstStyle/>
                    <a:p>
                      <a:pPr algn="r"/>
                      <a:r>
                        <a:rPr lang="en-US" b="0" dirty="0" err="1" smtClean="0"/>
                        <a:t>src</a:t>
                      </a:r>
                      <a:r>
                        <a:rPr lang="en-US" b="0" dirty="0" smtClean="0"/>
                        <a:t> = 1</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0" dirty="0" smtClean="0"/>
                    </a:p>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t>A</a:t>
                      </a:r>
                      <a:r>
                        <a:rPr lang="en-US" sz="1800" b="0" baseline="0" dirty="0" smtClean="0"/>
                        <a:t> (1) → A (1)</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B (2)</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C (3)</a:t>
                      </a:r>
                      <a:endParaRPr lang="en-US" sz="1800" b="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A (1) → D (4)</a:t>
                      </a:r>
                      <a:endParaRPr lang="en-US" sz="1800" b="0" dirty="0" smtClean="0"/>
                    </a:p>
                  </a:txBody>
                  <a:tcPr/>
                </a:tc>
              </a:tr>
              <a:tr h="1094867">
                <a:tc>
                  <a:txBody>
                    <a:bodyPr/>
                    <a:lstStyle/>
                    <a:p>
                      <a:pPr algn="r"/>
                      <a:r>
                        <a:rPr lang="en-US" b="0" baseline="0" dirty="0" err="1" smtClean="0"/>
                        <a:t>src</a:t>
                      </a:r>
                      <a:r>
                        <a:rPr lang="en-US" b="0" baseline="0" dirty="0" smtClean="0"/>
                        <a:t> = 2</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n-lt"/>
                          <a:ea typeface="+mn-ea"/>
                          <a:cs typeface="+mn-cs"/>
                        </a:rPr>
                        <a:t>B</a:t>
                      </a:r>
                      <a:r>
                        <a:rPr lang="en-US" sz="1800" b="0" baseline="0" dirty="0" smtClean="0"/>
                        <a:t> (2)</a:t>
                      </a:r>
                      <a:r>
                        <a:rPr lang="en-US" sz="1800" b="0" kern="1200" dirty="0" smtClean="0">
                          <a:solidFill>
                            <a:schemeClr val="tx1"/>
                          </a:solidFill>
                          <a:latin typeface="+mn-lt"/>
                          <a:ea typeface="+mn-ea"/>
                          <a:cs typeface="+mn-cs"/>
                        </a:rPr>
                        <a:t> → B (2)</a:t>
                      </a:r>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B (2)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3</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C (3) → D (4)</a:t>
                      </a:r>
                      <a:endParaRPr lang="en-US" sz="1800" b="0" dirty="0" smtClean="0"/>
                    </a:p>
                    <a:p>
                      <a:pPr algn="ctr"/>
                      <a:endParaRPr lang="en-US" b="0" dirty="0"/>
                    </a:p>
                  </a:txBody>
                  <a:tcPr/>
                </a:tc>
              </a:tr>
              <a:tr h="1094867">
                <a:tc>
                  <a:txBody>
                    <a:bodyPr/>
                    <a:lstStyle/>
                    <a:p>
                      <a:pPr algn="r"/>
                      <a:r>
                        <a:rPr lang="en-US" b="0" dirty="0" err="1" smtClean="0"/>
                        <a:t>src</a:t>
                      </a:r>
                      <a:r>
                        <a:rPr lang="en-US" b="0" dirty="0" smtClean="0"/>
                        <a:t> = 4</a:t>
                      </a:r>
                      <a:endParaRPr lang="en-US"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b="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A (1)</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B (2)</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C (3)</a:t>
                      </a:r>
                      <a:endParaRPr lang="en-US" sz="1800" b="0" dirty="0" smtClean="0"/>
                    </a:p>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t>D (4) → D (4)</a:t>
                      </a:r>
                      <a:endParaRPr lang="en-US" sz="1800" b="0" dirty="0" smtClean="0"/>
                    </a:p>
                    <a:p>
                      <a:pPr algn="ctr"/>
                      <a:endParaRPr lang="en-US" b="0" dirty="0"/>
                    </a:p>
                  </a:txBody>
                  <a:tcPr/>
                </a:tc>
              </a:tr>
            </a:tbl>
          </a:graphicData>
        </a:graphic>
      </p:graphicFrame>
      <p:sp>
        <p:nvSpPr>
          <p:cNvPr id="5" name="Title 1"/>
          <p:cNvSpPr>
            <a:spLocks noGrp="1"/>
          </p:cNvSpPr>
          <p:nvPr>
            <p:ph type="title"/>
          </p:nvPr>
        </p:nvSpPr>
        <p:spPr>
          <a:xfrm>
            <a:off x="-32982" y="-152400"/>
            <a:ext cx="9144000" cy="1066800"/>
          </a:xfrm>
        </p:spPr>
        <p:txBody>
          <a:bodyPr>
            <a:noAutofit/>
          </a:bodyPr>
          <a:lstStyle/>
          <a:p>
            <a:r>
              <a:rPr lang="en-US" sz="2400" dirty="0" smtClean="0"/>
              <a:t>Current shortest paths using </a:t>
            </a:r>
            <a:r>
              <a:rPr lang="en-US" sz="2400" dirty="0"/>
              <a:t>i</a:t>
            </a:r>
            <a:r>
              <a:rPr lang="en-US" sz="2400" dirty="0" smtClean="0"/>
              <a:t>ntermediate nodes:  A(1), B(2), C(3), D(4)</a:t>
            </a:r>
            <a:r>
              <a:rPr lang="en-US" sz="2400" dirty="0"/>
              <a:t/>
            </a:r>
            <a:br>
              <a:rPr lang="en-US" sz="2400" dirty="0"/>
            </a:br>
            <a:r>
              <a:rPr lang="en-US" sz="2400" b="1" dirty="0" smtClean="0"/>
              <a:t>LEVEL 4	</a:t>
            </a:r>
            <a:r>
              <a:rPr lang="en-US" sz="2400" b="1" dirty="0">
                <a:latin typeface="Courier New" pitchFamily="49" charset="0"/>
                <a:cs typeface="Courier New" pitchFamily="49" charset="0"/>
              </a:rPr>
              <a:t>K=4</a:t>
            </a:r>
            <a:endParaRPr lang="en-US" sz="2400" b="1" dirty="0"/>
          </a:p>
        </p:txBody>
      </p:sp>
    </p:spTree>
    <p:extLst>
      <p:ext uri="{BB962C8B-B14F-4D97-AF65-F5344CB8AC3E}">
        <p14:creationId xmlns:p14="http://schemas.microsoft.com/office/powerpoint/2010/main" val="37031240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Colleen\Documents\Teaching\HMC\CS60\2013_spring_CS60\Lecture\Spring 2013\Lec18 FloydWarshall BigO\Ans\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Colleen\Documents\Teaching\HMC\CS60\2013_spring_CS60\Lecture\Spring 2013\Lec18 FloydWarshall BigO\Ans\Sli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493" y="2628"/>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lleen\Documents\Teaching\HMC\CS60\2013_spring_CS60\Lecture\Spring 2013\Lec18 FloydWarshall BigO\Ans\Slide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4971"/>
            <a:ext cx="4364038" cy="32730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Colleen\Documents\Teaching\HMC\CS60\2013_spring_CS60\Lecture\Spring 2013\Lec18 FloydWarshall BigO\Ans\Slid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5217" y="3584970"/>
            <a:ext cx="4364038" cy="3273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99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ctrTitle"/>
          </p:nvPr>
        </p:nvSpPr>
        <p:spPr>
          <a:xfrm>
            <a:off x="685800" y="2362200"/>
            <a:ext cx="7772400" cy="1470025"/>
          </a:xfrm>
        </p:spPr>
        <p:txBody>
          <a:bodyPr/>
          <a:lstStyle/>
          <a:p>
            <a:pPr eaLnBrk="1" hangingPunct="1"/>
            <a:r>
              <a:rPr lang="en-US" sz="13800" b="1" dirty="0" smtClean="0"/>
              <a:t>Runtimes</a:t>
            </a:r>
            <a:br>
              <a:rPr lang="en-US" sz="13800" b="1" dirty="0" smtClean="0"/>
            </a:br>
            <a:r>
              <a:rPr lang="en-US" sz="6000" b="1" dirty="0" smtClean="0"/>
              <a:t>(why we only care about the largest term)</a:t>
            </a:r>
            <a:endParaRPr lang="en-US" sz="13800" b="1" dirty="0" smtClean="0"/>
          </a:p>
        </p:txBody>
      </p:sp>
    </p:spTree>
    <p:extLst>
      <p:ext uri="{BB962C8B-B14F-4D97-AF65-F5344CB8AC3E}">
        <p14:creationId xmlns:p14="http://schemas.microsoft.com/office/powerpoint/2010/main" val="1225340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Fast Are Computers?</a:t>
            </a:r>
            <a:endParaRPr lang="en-US" b="1"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5225"/>
            <a:ext cx="9144000" cy="548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4800600" y="5486400"/>
            <a:ext cx="3962400" cy="1219201"/>
          </a:xfrm>
          <a:prstGeom prst="borderCallout1">
            <a:avLst>
              <a:gd name="adj1" fmla="val 28206"/>
              <a:gd name="adj2" fmla="val -33"/>
              <a:gd name="adj3" fmla="val -77874"/>
              <a:gd name="adj4" fmla="val -26880"/>
            </a:avLst>
          </a:prstGeom>
          <a:ln w="57150">
            <a:solidFill>
              <a:srgbClr val="FF0000"/>
            </a:solidFill>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400" b="1" dirty="0" smtClean="0"/>
              <a:t>1 Hz = 1 operation /sec</a:t>
            </a:r>
          </a:p>
          <a:p>
            <a:pPr fontAlgn="auto">
              <a:spcBef>
                <a:spcPts val="0"/>
              </a:spcBef>
              <a:spcAft>
                <a:spcPts val="0"/>
              </a:spcAft>
              <a:defRPr/>
            </a:pPr>
            <a:r>
              <a:rPr lang="en-US" sz="2400" b="1" dirty="0" smtClean="0"/>
              <a:t>2.9GHz = 2.9 x 10</a:t>
            </a:r>
            <a:r>
              <a:rPr lang="en-US" sz="2400" b="1" baseline="30000" dirty="0" smtClean="0"/>
              <a:t>9</a:t>
            </a:r>
            <a:r>
              <a:rPr lang="en-US" sz="2400" b="1" dirty="0" smtClean="0"/>
              <a:t> op / sec</a:t>
            </a:r>
            <a:endParaRPr lang="en-US" sz="2400" b="1" dirty="0"/>
          </a:p>
        </p:txBody>
      </p:sp>
    </p:spTree>
    <p:extLst>
      <p:ext uri="{BB962C8B-B14F-4D97-AF65-F5344CB8AC3E}">
        <p14:creationId xmlns:p14="http://schemas.microsoft.com/office/powerpoint/2010/main" val="426055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7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5907164" y="381000"/>
            <a:ext cx="2580290" cy="1524000"/>
          </a:xfrm>
          <a:prstGeom prst="wedgeRoundRectCallout">
            <a:avLst>
              <a:gd name="adj1" fmla="val 37190"/>
              <a:gd name="adj2" fmla="val 75948"/>
              <a:gd name="adj3" fmla="val 16667"/>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Instead of using '() or [], we’ll make an Object to represent the empty list. To save space, we’ll use just one of them! </a:t>
            </a:r>
            <a:endParaRPr lang="en-US" dirty="0"/>
          </a:p>
        </p:txBody>
      </p:sp>
      <p:grpSp>
        <p:nvGrpSpPr>
          <p:cNvPr id="6" name="Group 37"/>
          <p:cNvGrpSpPr>
            <a:grpSpLocks/>
          </p:cNvGrpSpPr>
          <p:nvPr/>
        </p:nvGrpSpPr>
        <p:grpSpPr bwMode="auto">
          <a:xfrm>
            <a:off x="8263936" y="2209947"/>
            <a:ext cx="585048" cy="655829"/>
            <a:chOff x="1824" y="4512"/>
            <a:chExt cx="528" cy="241"/>
          </a:xfrm>
        </p:grpSpPr>
        <p:sp>
          <p:nvSpPr>
            <p:cNvPr id="7" name="Freeform 38"/>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8" name="Oval 39"/>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9" name="Oval 40"/>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Oval 41"/>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Oval 42"/>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Oval 43"/>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44"/>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45"/>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46"/>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6" name="Freeform 47"/>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17" name="AutoShape 48"/>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18" name="AutoShape 49"/>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
        <p:nvSpPr>
          <p:cNvPr id="19" name="Explosion 1 18"/>
          <p:cNvSpPr/>
          <p:nvPr/>
        </p:nvSpPr>
        <p:spPr>
          <a:xfrm>
            <a:off x="457200" y="4876800"/>
            <a:ext cx="3211513" cy="1855096"/>
          </a:xfrm>
          <a:prstGeom prst="irregularSeal1">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t>Big Idea: empty BST</a:t>
            </a:r>
            <a:endParaRPr lang="en-US" sz="2400" b="1" dirty="0"/>
          </a:p>
        </p:txBody>
      </p:sp>
    </p:spTree>
    <p:extLst>
      <p:ext uri="{BB962C8B-B14F-4D97-AF65-F5344CB8AC3E}">
        <p14:creationId xmlns:p14="http://schemas.microsoft.com/office/powerpoint/2010/main" val="327654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428"/>
          <a:stretch/>
        </p:blipFill>
        <p:spPr bwMode="auto">
          <a:xfrm>
            <a:off x="344488" y="1796902"/>
            <a:ext cx="8477250" cy="4803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7" name="Rectangle 4"/>
          <p:cNvSpPr>
            <a:spLocks noChangeArrowheads="1"/>
          </p:cNvSpPr>
          <p:nvPr/>
        </p:nvSpPr>
        <p:spPr bwMode="auto">
          <a:xfrm>
            <a:off x="2895600" y="3810000"/>
            <a:ext cx="5562600" cy="20574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a:p>
        </p:txBody>
      </p:sp>
      <p:sp>
        <p:nvSpPr>
          <p:cNvPr id="144388" name="Rectangle 5"/>
          <p:cNvSpPr>
            <a:spLocks noChangeArrowheads="1"/>
          </p:cNvSpPr>
          <p:nvPr/>
        </p:nvSpPr>
        <p:spPr bwMode="auto">
          <a:xfrm>
            <a:off x="1066800" y="5410200"/>
            <a:ext cx="5562600"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438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How many operations are required?</a:t>
            </a:r>
            <a:endParaRPr lang="en-US" b="1" dirty="0"/>
          </a:p>
        </p:txBody>
      </p:sp>
    </p:spTree>
    <p:extLst>
      <p:ext uri="{BB962C8B-B14F-4D97-AF65-F5344CB8AC3E}">
        <p14:creationId xmlns:p14="http://schemas.microsoft.com/office/powerpoint/2010/main" val="39985121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08" descr="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22256"/>
          <a:stretch/>
        </p:blipFill>
        <p:spPr bwMode="auto">
          <a:xfrm>
            <a:off x="344488" y="1786270"/>
            <a:ext cx="8477250" cy="4814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4"/>
          <p:cNvSpPr>
            <a:spLocks noChangeArrowheads="1"/>
          </p:cNvSpPr>
          <p:nvPr/>
        </p:nvSpPr>
        <p:spPr bwMode="auto">
          <a:xfrm>
            <a:off x="1066800" y="5410200"/>
            <a:ext cx="7388225" cy="3810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en-US"/>
          </a:p>
        </p:txBody>
      </p:sp>
      <p:sp>
        <p:nvSpPr>
          <p:cNvPr id="145413" name="Text Box 5"/>
          <p:cNvSpPr txBox="1">
            <a:spLocks noChangeArrowheads="1"/>
          </p:cNvSpPr>
          <p:nvPr/>
        </p:nvSpPr>
        <p:spPr bwMode="auto">
          <a:xfrm>
            <a:off x="7675623" y="5757090"/>
            <a:ext cx="11224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dirty="0" smtClean="0">
                <a:solidFill>
                  <a:srgbClr val="8E030A"/>
                </a:solidFill>
              </a:rPr>
              <a:t>How big is </a:t>
            </a:r>
            <a:r>
              <a:rPr lang="en-US" dirty="0" smtClean="0">
                <a:solidFill>
                  <a:srgbClr val="8E030A"/>
                </a:solidFill>
                <a:latin typeface="Courier New" pitchFamily="49" charset="0"/>
                <a:cs typeface="Courier New" pitchFamily="49" charset="0"/>
              </a:rPr>
              <a:t>n!</a:t>
            </a:r>
            <a:r>
              <a:rPr lang="en-US" dirty="0" smtClean="0">
                <a:solidFill>
                  <a:srgbClr val="8E030A"/>
                </a:solidFill>
              </a:rPr>
              <a:t> </a:t>
            </a:r>
            <a:endParaRPr lang="en-US" dirty="0">
              <a:solidFill>
                <a:srgbClr val="8E030A"/>
              </a:solidFill>
            </a:endParaRPr>
          </a:p>
        </p:txBody>
      </p:sp>
      <p:sp>
        <p:nvSpPr>
          <p:cNvPr id="145414" name="Line 6"/>
          <p:cNvSpPr>
            <a:spLocks noChangeShapeType="1"/>
          </p:cNvSpPr>
          <p:nvPr/>
        </p:nvSpPr>
        <p:spPr bwMode="auto">
          <a:xfrm>
            <a:off x="322263" y="5100638"/>
            <a:ext cx="8437562" cy="0"/>
          </a:xfrm>
          <a:prstGeom prst="line">
            <a:avLst/>
          </a:prstGeom>
          <a:noFill/>
          <a:ln w="28575">
            <a:solidFill>
              <a:srgbClr val="8E030A"/>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5415" name="Text Box 7"/>
          <p:cNvSpPr txBox="1">
            <a:spLocks noChangeArrowheads="1"/>
          </p:cNvSpPr>
          <p:nvPr/>
        </p:nvSpPr>
        <p:spPr bwMode="auto">
          <a:xfrm rot="-5400000">
            <a:off x="-540544" y="3512345"/>
            <a:ext cx="19272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Polynomial</a:t>
            </a:r>
          </a:p>
        </p:txBody>
      </p:sp>
      <p:sp>
        <p:nvSpPr>
          <p:cNvPr id="145416" name="Text Box 8"/>
          <p:cNvSpPr txBox="1">
            <a:spLocks noChangeArrowheads="1"/>
          </p:cNvSpPr>
          <p:nvPr/>
        </p:nvSpPr>
        <p:spPr bwMode="auto">
          <a:xfrm rot="-5400000">
            <a:off x="-23813" y="5334001"/>
            <a:ext cx="881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800">
                <a:latin typeface="Trebuchet MS" pitchFamily="34" charset="0"/>
              </a:rPr>
              <a:t>Exp.</a:t>
            </a:r>
          </a:p>
        </p:txBody>
      </p:sp>
      <p:sp>
        <p:nvSpPr>
          <p:cNvPr id="9" name="Text Box 6"/>
          <p:cNvSpPr txBox="1">
            <a:spLocks noChangeArrowheads="1"/>
          </p:cNvSpPr>
          <p:nvPr/>
        </p:nvSpPr>
        <p:spPr bwMode="auto">
          <a:xfrm>
            <a:off x="1583666" y="6167192"/>
            <a:ext cx="7337458" cy="41549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100" dirty="0" smtClean="0">
                <a:latin typeface="Trebuchet MS" pitchFamily="34" charset="0"/>
              </a:rPr>
              <a:t>How long would these take if you have a 10 GHz Processor?</a:t>
            </a:r>
            <a:endParaRPr lang="en-US" sz="2100" dirty="0">
              <a:latin typeface="Trebuchet MS" pitchFamily="34" charset="0"/>
            </a:endParaRPr>
          </a:p>
        </p:txBody>
      </p:sp>
      <p:sp>
        <p:nvSpPr>
          <p:cNvPr id="10" name="Title 1"/>
          <p:cNvSpPr txBox="1">
            <a:spLocks/>
          </p:cNvSpPr>
          <p:nvPr/>
        </p:nvSpPr>
        <p:spPr bwMode="auto">
          <a:xfrm>
            <a:off x="-183889" y="274638"/>
            <a:ext cx="955431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4000" b="1" u="sng" dirty="0" smtClean="0"/>
              <a:t>Why we only care about the largest term</a:t>
            </a:r>
          </a:p>
          <a:p>
            <a:r>
              <a:rPr lang="en-US" sz="2800" dirty="0" smtClean="0"/>
              <a:t>How many operations are required?</a:t>
            </a:r>
            <a:endParaRPr lang="en-US" sz="2800" dirty="0"/>
          </a:p>
        </p:txBody>
      </p:sp>
    </p:spTree>
    <p:extLst>
      <p:ext uri="{BB962C8B-B14F-4D97-AF65-F5344CB8AC3E}">
        <p14:creationId xmlns:p14="http://schemas.microsoft.com/office/powerpoint/2010/main" val="2792178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ext Box 5"/>
          <p:cNvSpPr txBox="1">
            <a:spLocks noChangeArrowheads="1"/>
          </p:cNvSpPr>
          <p:nvPr/>
        </p:nvSpPr>
        <p:spPr bwMode="auto">
          <a:xfrm>
            <a:off x="5867400" y="4557623"/>
            <a:ext cx="3207544" cy="22467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2800" b="1" dirty="0" smtClean="0">
                <a:solidFill>
                  <a:srgbClr val="000000"/>
                </a:solidFill>
                <a:latin typeface="+mn-lt"/>
              </a:rPr>
              <a:t>Instead of using measured time – reason about the complexity of the problem</a:t>
            </a:r>
            <a:endParaRPr lang="en-US" sz="2800" b="1" dirty="0">
              <a:solidFill>
                <a:srgbClr val="000000"/>
              </a:solidFill>
              <a:latin typeface="+mn-lt"/>
            </a:endParaRPr>
          </a:p>
        </p:txBody>
      </p:sp>
      <p:sp>
        <p:nvSpPr>
          <p:cNvPr id="109572" name="Text Box 6"/>
          <p:cNvSpPr txBox="1">
            <a:spLocks noChangeArrowheads="1"/>
          </p:cNvSpPr>
          <p:nvPr/>
        </p:nvSpPr>
        <p:spPr bwMode="auto">
          <a:xfrm>
            <a:off x="1182688" y="2316163"/>
            <a:ext cx="438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3" name="Text Box 7"/>
          <p:cNvSpPr txBox="1">
            <a:spLocks noChangeArrowheads="1"/>
          </p:cNvSpPr>
          <p:nvPr/>
        </p:nvSpPr>
        <p:spPr bwMode="auto">
          <a:xfrm>
            <a:off x="879475" y="5816600"/>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log(n)</a:t>
            </a:r>
          </a:p>
        </p:txBody>
      </p:sp>
      <p:grpSp>
        <p:nvGrpSpPr>
          <p:cNvPr id="109574" name="Group 8"/>
          <p:cNvGrpSpPr>
            <a:grpSpLocks/>
          </p:cNvGrpSpPr>
          <p:nvPr/>
        </p:nvGrpSpPr>
        <p:grpSpPr bwMode="auto">
          <a:xfrm>
            <a:off x="1163638" y="3825875"/>
            <a:ext cx="454025" cy="477838"/>
            <a:chOff x="1032" y="1842"/>
            <a:chExt cx="286" cy="301"/>
          </a:xfrm>
        </p:grpSpPr>
        <p:sp>
          <p:nvSpPr>
            <p:cNvPr id="109600" name="Text Box 9"/>
            <p:cNvSpPr txBox="1">
              <a:spLocks noChangeArrowheads="1"/>
            </p:cNvSpPr>
            <p:nvPr/>
          </p:nvSpPr>
          <p:spPr bwMode="auto">
            <a:xfrm>
              <a:off x="1032" y="1855"/>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601" name="Text Box 10"/>
            <p:cNvSpPr txBox="1">
              <a:spLocks noChangeArrowheads="1"/>
            </p:cNvSpPr>
            <p:nvPr/>
          </p:nvSpPr>
          <p:spPr bwMode="auto">
            <a:xfrm>
              <a:off x="1138" y="1842"/>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2</a:t>
              </a:r>
            </a:p>
          </p:txBody>
        </p:sp>
      </p:grpSp>
      <p:grpSp>
        <p:nvGrpSpPr>
          <p:cNvPr id="109575" name="Group 11"/>
          <p:cNvGrpSpPr>
            <a:grpSpLocks/>
          </p:cNvGrpSpPr>
          <p:nvPr/>
        </p:nvGrpSpPr>
        <p:grpSpPr bwMode="auto">
          <a:xfrm>
            <a:off x="1179513" y="3386138"/>
            <a:ext cx="444500" cy="498475"/>
            <a:chOff x="1793" y="2097"/>
            <a:chExt cx="280" cy="314"/>
          </a:xfrm>
        </p:grpSpPr>
        <p:sp>
          <p:nvSpPr>
            <p:cNvPr id="109598" name="Text Box 12"/>
            <p:cNvSpPr txBox="1">
              <a:spLocks noChangeArrowheads="1"/>
            </p:cNvSpPr>
            <p:nvPr/>
          </p:nvSpPr>
          <p:spPr bwMode="auto">
            <a:xfrm>
              <a:off x="1793" y="2123"/>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9" name="Text Box 13"/>
            <p:cNvSpPr txBox="1">
              <a:spLocks noChangeArrowheads="1"/>
            </p:cNvSpPr>
            <p:nvPr/>
          </p:nvSpPr>
          <p:spPr bwMode="auto">
            <a:xfrm>
              <a:off x="1893" y="2097"/>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3</a:t>
              </a:r>
            </a:p>
          </p:txBody>
        </p:sp>
      </p:grpSp>
      <p:grpSp>
        <p:nvGrpSpPr>
          <p:cNvPr id="109576" name="Group 14"/>
          <p:cNvGrpSpPr>
            <a:grpSpLocks/>
          </p:cNvGrpSpPr>
          <p:nvPr/>
        </p:nvGrpSpPr>
        <p:grpSpPr bwMode="auto">
          <a:xfrm>
            <a:off x="1185863" y="2725738"/>
            <a:ext cx="434975" cy="496887"/>
            <a:chOff x="2231" y="1491"/>
            <a:chExt cx="274" cy="313"/>
          </a:xfrm>
        </p:grpSpPr>
        <p:sp>
          <p:nvSpPr>
            <p:cNvPr id="109596" name="Text Box 15"/>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2</a:t>
              </a:r>
            </a:p>
          </p:txBody>
        </p:sp>
        <p:sp>
          <p:nvSpPr>
            <p:cNvPr id="109597" name="Text Box 16"/>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sp>
        <p:nvSpPr>
          <p:cNvPr id="109577" name="Text Box 17"/>
          <p:cNvSpPr txBox="1">
            <a:spLocks noChangeArrowheads="1"/>
          </p:cNvSpPr>
          <p:nvPr/>
        </p:nvSpPr>
        <p:spPr bwMode="auto">
          <a:xfrm>
            <a:off x="1171575" y="47005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78" name="Text Box 18"/>
          <p:cNvSpPr txBox="1">
            <a:spLocks noChangeArrowheads="1"/>
          </p:cNvSpPr>
          <p:nvPr/>
        </p:nvSpPr>
        <p:spPr bwMode="auto">
          <a:xfrm>
            <a:off x="1160463" y="622935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1</a:t>
            </a:r>
          </a:p>
        </p:txBody>
      </p:sp>
      <p:grpSp>
        <p:nvGrpSpPr>
          <p:cNvPr id="109579" name="Group 19"/>
          <p:cNvGrpSpPr>
            <a:grpSpLocks/>
          </p:cNvGrpSpPr>
          <p:nvPr/>
        </p:nvGrpSpPr>
        <p:grpSpPr bwMode="auto">
          <a:xfrm>
            <a:off x="1195388" y="1868488"/>
            <a:ext cx="434975" cy="496887"/>
            <a:chOff x="2231" y="1491"/>
            <a:chExt cx="274" cy="313"/>
          </a:xfrm>
        </p:grpSpPr>
        <p:sp>
          <p:nvSpPr>
            <p:cNvPr id="109594" name="Text Box 20"/>
            <p:cNvSpPr txBox="1">
              <a:spLocks noChangeArrowheads="1"/>
            </p:cNvSpPr>
            <p:nvPr/>
          </p:nvSpPr>
          <p:spPr bwMode="auto">
            <a:xfrm>
              <a:off x="2231" y="15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a:t>
              </a:r>
            </a:p>
          </p:txBody>
        </p:sp>
        <p:sp>
          <p:nvSpPr>
            <p:cNvPr id="109595" name="Text Box 21"/>
            <p:cNvSpPr txBox="1">
              <a:spLocks noChangeArrowheads="1"/>
            </p:cNvSpPr>
            <p:nvPr/>
          </p:nvSpPr>
          <p:spPr bwMode="auto">
            <a:xfrm>
              <a:off x="2325" y="1491"/>
              <a:ext cx="1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600">
                  <a:solidFill>
                    <a:srgbClr val="000000"/>
                  </a:solidFill>
                </a:rPr>
                <a:t>n</a:t>
              </a:r>
            </a:p>
          </p:txBody>
        </p:sp>
      </p:grpSp>
      <p:grpSp>
        <p:nvGrpSpPr>
          <p:cNvPr id="109580" name="Group 22"/>
          <p:cNvGrpSpPr>
            <a:grpSpLocks/>
          </p:cNvGrpSpPr>
          <p:nvPr/>
        </p:nvGrpSpPr>
        <p:grpSpPr bwMode="auto">
          <a:xfrm>
            <a:off x="1041400" y="5454650"/>
            <a:ext cx="503238" cy="457200"/>
            <a:chOff x="380" y="1585"/>
            <a:chExt cx="317" cy="288"/>
          </a:xfrm>
        </p:grpSpPr>
        <p:sp>
          <p:nvSpPr>
            <p:cNvPr id="109592" name="Text Box 23"/>
            <p:cNvSpPr txBox="1">
              <a:spLocks noChangeArrowheads="1"/>
            </p:cNvSpPr>
            <p:nvPr/>
          </p:nvSpPr>
          <p:spPr bwMode="auto">
            <a:xfrm>
              <a:off x="380" y="1585"/>
              <a:ext cx="3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latin typeface="Symbol" pitchFamily="18" charset="2"/>
                  <a:sym typeface="Symbol" pitchFamily="18" charset="2"/>
                </a:rPr>
                <a:t></a:t>
              </a:r>
              <a:r>
                <a:rPr lang="en-US" sz="2400">
                  <a:solidFill>
                    <a:srgbClr val="000000"/>
                  </a:solidFill>
                </a:rPr>
                <a:t>n</a:t>
              </a:r>
            </a:p>
          </p:txBody>
        </p:sp>
        <p:sp>
          <p:nvSpPr>
            <p:cNvPr id="109593" name="Line 24"/>
            <p:cNvSpPr>
              <a:spLocks noChangeShapeType="1"/>
            </p:cNvSpPr>
            <p:nvPr/>
          </p:nvSpPr>
          <p:spPr bwMode="auto">
            <a:xfrm>
              <a:off x="535" y="1623"/>
              <a:ext cx="14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9581" name="Text Box 25"/>
          <p:cNvSpPr txBox="1">
            <a:spLocks noChangeArrowheads="1"/>
          </p:cNvSpPr>
          <p:nvPr/>
        </p:nvSpPr>
        <p:spPr bwMode="auto">
          <a:xfrm>
            <a:off x="574675" y="1395413"/>
            <a:ext cx="1762125" cy="4699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Big-</a:t>
            </a:r>
            <a:r>
              <a:rPr lang="en-US" sz="2400" b="1">
                <a:solidFill>
                  <a:srgbClr val="000000"/>
                </a:solidFill>
              </a:rPr>
              <a:t>O </a:t>
            </a:r>
            <a:r>
              <a:rPr lang="en-US" sz="2400">
                <a:solidFill>
                  <a:srgbClr val="000000"/>
                </a:solidFill>
              </a:rPr>
              <a:t>Order</a:t>
            </a:r>
          </a:p>
        </p:txBody>
      </p:sp>
      <p:sp>
        <p:nvSpPr>
          <p:cNvPr id="109582" name="Text Box 26"/>
          <p:cNvSpPr txBox="1">
            <a:spLocks noChangeArrowheads="1"/>
          </p:cNvSpPr>
          <p:nvPr/>
        </p:nvSpPr>
        <p:spPr bwMode="auto">
          <a:xfrm>
            <a:off x="860425" y="4265613"/>
            <a:ext cx="1157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n log(n)</a:t>
            </a:r>
          </a:p>
        </p:txBody>
      </p:sp>
      <p:sp>
        <p:nvSpPr>
          <p:cNvPr id="109586" name="Text Box 30"/>
          <p:cNvSpPr txBox="1">
            <a:spLocks noChangeArrowheads="1"/>
          </p:cNvSpPr>
          <p:nvPr/>
        </p:nvSpPr>
        <p:spPr bwMode="auto">
          <a:xfrm>
            <a:off x="3154363" y="2303463"/>
            <a:ext cx="4619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Intractable Problems   (</a:t>
            </a:r>
            <a:r>
              <a:rPr lang="en-US" sz="2400" i="1">
                <a:solidFill>
                  <a:srgbClr val="000000"/>
                </a:solidFill>
              </a:rPr>
              <a:t>Exponential</a:t>
            </a:r>
            <a:r>
              <a:rPr lang="en-US" sz="2400">
                <a:solidFill>
                  <a:srgbClr val="000000"/>
                </a:solidFill>
              </a:rPr>
              <a:t>)</a:t>
            </a:r>
          </a:p>
        </p:txBody>
      </p:sp>
      <p:sp>
        <p:nvSpPr>
          <p:cNvPr id="109587" name="Text Box 31"/>
          <p:cNvSpPr txBox="1">
            <a:spLocks noChangeArrowheads="1"/>
          </p:cNvSpPr>
          <p:nvPr/>
        </p:nvSpPr>
        <p:spPr bwMode="auto">
          <a:xfrm>
            <a:off x="3135313" y="3965575"/>
            <a:ext cx="4398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a:solidFill>
                  <a:srgbClr val="000000"/>
                </a:solidFill>
              </a:rPr>
              <a:t>Tractable Problems   (</a:t>
            </a:r>
            <a:r>
              <a:rPr lang="en-US" sz="2400" i="1">
                <a:solidFill>
                  <a:srgbClr val="000000"/>
                </a:solidFill>
              </a:rPr>
              <a:t>Polynomial</a:t>
            </a:r>
            <a:r>
              <a:rPr lang="en-US" sz="2400">
                <a:solidFill>
                  <a:srgbClr val="000000"/>
                </a:solidFill>
              </a:rPr>
              <a:t>)</a:t>
            </a:r>
          </a:p>
        </p:txBody>
      </p:sp>
      <p:sp>
        <p:nvSpPr>
          <p:cNvPr id="109588" name="Text Box 32"/>
          <p:cNvSpPr txBox="1">
            <a:spLocks noChangeArrowheads="1"/>
          </p:cNvSpPr>
          <p:nvPr/>
        </p:nvSpPr>
        <p:spPr bwMode="auto">
          <a:xfrm>
            <a:off x="3148013" y="5793731"/>
            <a:ext cx="1782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00"/>
                </a:solidFill>
              </a:rPr>
              <a:t>No </a:t>
            </a:r>
            <a:r>
              <a:rPr lang="en-US" sz="2400" dirty="0" smtClean="0">
                <a:solidFill>
                  <a:srgbClr val="000000"/>
                </a:solidFill>
              </a:rPr>
              <a:t>Problem!</a:t>
            </a:r>
            <a:endParaRPr lang="en-US" sz="2400" dirty="0">
              <a:solidFill>
                <a:srgbClr val="000000"/>
              </a:solidFill>
            </a:endParaRPr>
          </a:p>
        </p:txBody>
      </p:sp>
      <p:sp>
        <p:nvSpPr>
          <p:cNvPr id="109589" name="AutoShape 33"/>
          <p:cNvSpPr>
            <a:spLocks/>
          </p:cNvSpPr>
          <p:nvPr/>
        </p:nvSpPr>
        <p:spPr bwMode="auto">
          <a:xfrm>
            <a:off x="2940050" y="1957388"/>
            <a:ext cx="144463" cy="1163637"/>
          </a:xfrm>
          <a:prstGeom prst="rightBrace">
            <a:avLst>
              <a:gd name="adj1" fmla="val 67124"/>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0" name="AutoShape 34"/>
          <p:cNvSpPr>
            <a:spLocks/>
          </p:cNvSpPr>
          <p:nvPr/>
        </p:nvSpPr>
        <p:spPr bwMode="auto">
          <a:xfrm>
            <a:off x="2917825" y="3525838"/>
            <a:ext cx="144463" cy="1347787"/>
          </a:xfrm>
          <a:prstGeom prst="rightBrace">
            <a:avLst>
              <a:gd name="adj1" fmla="val 77747"/>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109591" name="AutoShape 35"/>
          <p:cNvSpPr>
            <a:spLocks/>
          </p:cNvSpPr>
          <p:nvPr/>
        </p:nvSpPr>
        <p:spPr bwMode="auto">
          <a:xfrm>
            <a:off x="2938463" y="5435600"/>
            <a:ext cx="144462" cy="1163638"/>
          </a:xfrm>
          <a:prstGeom prst="rightBrace">
            <a:avLst>
              <a:gd name="adj1" fmla="val 67125"/>
              <a:gd name="adj2" fmla="val 50000"/>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l">
              <a:spcBef>
                <a:spcPct val="0"/>
              </a:spcBef>
            </a:pPr>
            <a:endParaRPr lang="en-US" sz="2800">
              <a:solidFill>
                <a:srgbClr val="0000FF"/>
              </a:solidFill>
            </a:endParaRPr>
          </a:p>
        </p:txBody>
      </p:sp>
      <p:sp>
        <p:nvSpPr>
          <p:cNvPr id="36" name="Title 1"/>
          <p:cNvSpPr txBox="1">
            <a:spLocks/>
          </p:cNvSpPr>
          <p:nvPr/>
        </p:nvSpPr>
        <p:spPr bwMode="auto">
          <a:xfrm>
            <a:off x="-18752" y="274638"/>
            <a:ext cx="918150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b="1" dirty="0" smtClean="0"/>
              <a:t>Classes of Problems</a:t>
            </a:r>
            <a:endParaRPr lang="en-US" b="1" dirty="0"/>
          </a:p>
        </p:txBody>
      </p:sp>
    </p:spTree>
    <p:extLst>
      <p:ext uri="{BB962C8B-B14F-4D97-AF65-F5344CB8AC3E}">
        <p14:creationId xmlns:p14="http://schemas.microsoft.com/office/powerpoint/2010/main" val="36125729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ctrTitle"/>
          </p:nvPr>
        </p:nvSpPr>
        <p:spPr/>
        <p:txBody>
          <a:bodyPr/>
          <a:lstStyle/>
          <a:p>
            <a:pPr eaLnBrk="1" hangingPunct="1"/>
            <a:r>
              <a:rPr lang="en-US" sz="13800" b="1" smtClean="0"/>
              <a:t>BONUS</a:t>
            </a:r>
          </a:p>
        </p:txBody>
      </p:sp>
    </p:spTree>
    <p:extLst>
      <p:ext uri="{BB962C8B-B14F-4D97-AF65-F5344CB8AC3E}">
        <p14:creationId xmlns:p14="http://schemas.microsoft.com/office/powerpoint/2010/main" val="13890459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096000" cy="607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579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8738"/>
            <a:ext cx="59436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5"/>
          <p:cNvPicPr>
            <a:picLocks noChangeAspect="1" noChangeArrowheads="1"/>
          </p:cNvPicPr>
          <p:nvPr/>
        </p:nvPicPr>
        <p:blipFill>
          <a:blip r:embed="rId4">
            <a:clrChange>
              <a:clrFrom>
                <a:srgbClr val="FFFFFF"/>
              </a:clrFrom>
              <a:clrTo>
                <a:srgbClr val="FFFFFF">
                  <a:alpha val="0"/>
                </a:srgbClr>
              </a:clrTo>
            </a:clrChange>
            <a:lum bright="30000" contrast="-30000"/>
            <a:extLst>
              <a:ext uri="{28A0092B-C50C-407E-A947-70E740481C1C}">
                <a14:useLocalDpi xmlns:a14="http://schemas.microsoft.com/office/drawing/2010/main" val="0"/>
              </a:ext>
            </a:extLst>
          </a:blip>
          <a:srcRect/>
          <a:stretch>
            <a:fillRect/>
          </a:stretch>
        </p:blipFill>
        <p:spPr bwMode="auto">
          <a:xfrm>
            <a:off x="5443538" y="2971800"/>
            <a:ext cx="38528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WordArt 6"/>
          <p:cNvSpPr>
            <a:spLocks noChangeArrowheads="1" noChangeShapeType="1" noTextEdit="1"/>
          </p:cNvSpPr>
          <p:nvPr/>
        </p:nvSpPr>
        <p:spPr bwMode="auto">
          <a:xfrm>
            <a:off x="4114800" y="457200"/>
            <a:ext cx="14478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&amp;</a:t>
            </a:r>
          </a:p>
        </p:txBody>
      </p:sp>
      <p:sp>
        <p:nvSpPr>
          <p:cNvPr id="55301" name="WordArt 7"/>
          <p:cNvSpPr>
            <a:spLocks noChangeArrowheads="1" noChangeShapeType="1" noTextEdit="1"/>
          </p:cNvSpPr>
          <p:nvPr/>
        </p:nvSpPr>
        <p:spPr bwMode="auto">
          <a:xfrm>
            <a:off x="5867400" y="304800"/>
            <a:ext cx="2971800" cy="2286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Computer </a:t>
            </a:r>
          </a:p>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Science</a:t>
            </a:r>
          </a:p>
        </p:txBody>
      </p:sp>
      <p:sp>
        <p:nvSpPr>
          <p:cNvPr id="55302" name="WordArt 8"/>
          <p:cNvSpPr>
            <a:spLocks noChangeArrowheads="1" noChangeShapeType="1" noTextEdit="1"/>
          </p:cNvSpPr>
          <p:nvPr/>
        </p:nvSpPr>
        <p:spPr bwMode="auto">
          <a:xfrm>
            <a:off x="914400" y="5105400"/>
            <a:ext cx="3657600" cy="1143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 AWESOME</a:t>
            </a:r>
          </a:p>
        </p:txBody>
      </p:sp>
    </p:spTree>
    <p:extLst>
      <p:ext uri="{BB962C8B-B14F-4D97-AF65-F5344CB8AC3E}">
        <p14:creationId xmlns:p14="http://schemas.microsoft.com/office/powerpoint/2010/main" val="7467430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934200" y="838200"/>
            <a:ext cx="1981200" cy="1096963"/>
          </a:xfrm>
        </p:spPr>
        <p:txBody>
          <a:bodyPr/>
          <a:lstStyle/>
          <a:p>
            <a:pPr eaLnBrk="1" hangingPunct="1"/>
            <a:r>
              <a:rPr lang="en-US" sz="2000" smtClean="0"/>
              <a:t>http://www.youtube.com/watch?v=pzRmNYA8LlY</a:t>
            </a:r>
          </a:p>
        </p:txBody>
      </p:sp>
      <p:pic>
        <p:nvPicPr>
          <p:cNvPr id="56323" name="Picture 2" descr="dsc00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2819400" cy="652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Eksoproduct4-2"/>
          <p:cNvPicPr>
            <a:picLocks noChangeAspect="1" noChangeArrowheads="1"/>
          </p:cNvPicPr>
          <p:nvPr/>
        </p:nvPicPr>
        <p:blipFill>
          <a:blip r:embed="rId3">
            <a:extLst>
              <a:ext uri="{28A0092B-C50C-407E-A947-70E740481C1C}">
                <a14:useLocalDpi xmlns:a14="http://schemas.microsoft.com/office/drawing/2010/main" val="0"/>
              </a:ext>
            </a:extLst>
          </a:blip>
          <a:srcRect l="38728" t="9824" r="34561" b="2223"/>
          <a:stretch>
            <a:fillRect/>
          </a:stretch>
        </p:blipFill>
        <p:spPr bwMode="auto">
          <a:xfrm>
            <a:off x="3276600" y="188913"/>
            <a:ext cx="3429000" cy="635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328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6"/>
          <p:cNvSpPr>
            <a:spLocks noGrp="1" noChangeArrowheads="1"/>
          </p:cNvSpPr>
          <p:nvPr>
            <p:ph type="ctrTitle"/>
          </p:nvPr>
        </p:nvSpPr>
        <p:spPr>
          <a:xfrm>
            <a:off x="2667000" y="381000"/>
            <a:ext cx="4114800" cy="1622425"/>
          </a:xfrm>
        </p:spPr>
        <p:txBody>
          <a:bodyPr/>
          <a:lstStyle/>
          <a:p>
            <a:pPr eaLnBrk="1" hangingPunct="1"/>
            <a:r>
              <a:rPr lang="en-US" smtClean="0"/>
              <a:t>ClickStart</a:t>
            </a:r>
          </a:p>
        </p:txBody>
      </p:sp>
    </p:spTree>
    <p:extLst>
      <p:ext uri="{BB962C8B-B14F-4D97-AF65-F5344CB8AC3E}">
        <p14:creationId xmlns:p14="http://schemas.microsoft.com/office/powerpoint/2010/main" val="141256627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pic>
        <p:nvPicPr>
          <p:cNvPr id="58371" name="Picture 4"/>
          <p:cNvPicPr>
            <a:picLocks noChangeAspect="1" noChangeArrowheads="1"/>
          </p:cNvPicPr>
          <p:nvPr/>
        </p:nvPicPr>
        <p:blipFill>
          <a:blip r:embed="rId3">
            <a:extLst>
              <a:ext uri="{28A0092B-C50C-407E-A947-70E740481C1C}">
                <a14:useLocalDpi xmlns:a14="http://schemas.microsoft.com/office/drawing/2010/main" val="0"/>
              </a:ext>
            </a:extLst>
          </a:blip>
          <a:srcRect l="20625" t="17999" r="16875" b="3000"/>
          <a:stretch>
            <a:fillRect/>
          </a:stretch>
        </p:blipFill>
        <p:spPr bwMode="auto">
          <a:xfrm>
            <a:off x="0" y="0"/>
            <a:ext cx="86868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0964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Line Callout 1 2"/>
          <p:cNvSpPr/>
          <p:nvPr/>
        </p:nvSpPr>
        <p:spPr>
          <a:xfrm>
            <a:off x="228600" y="304800"/>
            <a:ext cx="3352800" cy="3581400"/>
          </a:xfrm>
          <a:prstGeom prst="borderCallout1">
            <a:avLst>
              <a:gd name="adj1" fmla="val 101127"/>
              <a:gd name="adj2" fmla="val 9173"/>
              <a:gd name="adj3" fmla="val 141876"/>
              <a:gd name="adj4" fmla="val 5824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fontAlgn="auto">
              <a:spcBef>
                <a:spcPts val="0"/>
              </a:spcBef>
              <a:spcAft>
                <a:spcPts val="0"/>
              </a:spcAft>
              <a:defRPr/>
            </a:pPr>
            <a:r>
              <a:rPr lang="en-US" sz="2800" dirty="0"/>
              <a:t>How should we represent the blocks in the computer?</a:t>
            </a:r>
          </a:p>
          <a:p>
            <a:pPr marL="514350" indent="-514350" fontAlgn="auto">
              <a:spcBef>
                <a:spcPts val="0"/>
              </a:spcBef>
              <a:spcAft>
                <a:spcPts val="0"/>
              </a:spcAft>
              <a:buFont typeface="+mj-lt"/>
              <a:buAutoNum type="arabicPeriod"/>
              <a:defRPr/>
            </a:pPr>
            <a:r>
              <a:rPr lang="en-US" sz="2800" dirty="0"/>
              <a:t>Independent variables</a:t>
            </a:r>
          </a:p>
          <a:p>
            <a:pPr marL="514350" indent="-514350" fontAlgn="auto">
              <a:spcBef>
                <a:spcPts val="0"/>
              </a:spcBef>
              <a:spcAft>
                <a:spcPts val="0"/>
              </a:spcAft>
              <a:buFont typeface="+mj-lt"/>
              <a:buAutoNum type="arabicPeriod"/>
              <a:defRPr/>
            </a:pPr>
            <a:r>
              <a:rPr lang="en-US" sz="2800" dirty="0"/>
              <a:t>2D Array</a:t>
            </a:r>
          </a:p>
          <a:p>
            <a:pPr marL="514350" indent="-514350" fontAlgn="auto">
              <a:spcBef>
                <a:spcPts val="0"/>
              </a:spcBef>
              <a:spcAft>
                <a:spcPts val="0"/>
              </a:spcAft>
              <a:buFont typeface="+mj-lt"/>
              <a:buAutoNum type="arabicPeriod"/>
              <a:defRPr/>
            </a:pPr>
            <a:r>
              <a:rPr lang="en-US" sz="2800" dirty="0" err="1"/>
              <a:t>OpenList</a:t>
            </a:r>
            <a:endParaRPr lang="en-US" sz="2800" dirty="0"/>
          </a:p>
          <a:p>
            <a:pPr marL="514350" indent="-514350" fontAlgn="auto">
              <a:spcBef>
                <a:spcPts val="0"/>
              </a:spcBef>
              <a:spcAft>
                <a:spcPts val="0"/>
              </a:spcAft>
              <a:buFont typeface="+mj-lt"/>
              <a:buAutoNum type="arabicPeriod"/>
              <a:defRPr/>
            </a:pPr>
            <a:r>
              <a:rPr lang="en-US" sz="2800" dirty="0"/>
              <a:t>I don’t know</a:t>
            </a:r>
          </a:p>
        </p:txBody>
      </p:sp>
    </p:spTree>
    <p:extLst>
      <p:ext uri="{BB962C8B-B14F-4D97-AF65-F5344CB8AC3E}">
        <p14:creationId xmlns:p14="http://schemas.microsoft.com/office/powerpoint/2010/main" val="3837397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t>
            </a:r>
            <a:r>
              <a:rPr lang="en-US" dirty="0" smtClean="0">
                <a:latin typeface="Courier New" panose="02070309020205020404" pitchFamily="49" charset="0"/>
                <a:cs typeface="Courier New" panose="02070309020205020404" pitchFamily="49" charset="0"/>
              </a:rPr>
              <a:t>min() </a:t>
            </a:r>
            <a:r>
              <a:rPr lang="en-US" dirty="0" smtClean="0"/>
              <a:t>– in handout!</a:t>
            </a:r>
            <a:endParaRPr lang="en-US" dirty="0"/>
          </a:p>
        </p:txBody>
      </p:sp>
      <p:pic>
        <p:nvPicPr>
          <p:cNvPr id="5" name="Picture 4"/>
          <p:cNvPicPr>
            <a:picLocks noChangeAspect="1"/>
          </p:cNvPicPr>
          <p:nvPr/>
        </p:nvPicPr>
        <p:blipFill>
          <a:blip r:embed="rId2"/>
          <a:stretch>
            <a:fillRect/>
          </a:stretch>
        </p:blipFill>
        <p:spPr>
          <a:xfrm>
            <a:off x="252412" y="1295400"/>
            <a:ext cx="8639175" cy="1409700"/>
          </a:xfrm>
          <a:prstGeom prst="rect">
            <a:avLst/>
          </a:prstGeom>
        </p:spPr>
      </p:pic>
    </p:spTree>
    <p:extLst>
      <p:ext uri="{BB962C8B-B14F-4D97-AF65-F5344CB8AC3E}">
        <p14:creationId xmlns:p14="http://schemas.microsoft.com/office/powerpoint/2010/main" val="32632768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4" name="Group 86"/>
          <p:cNvGraphicFramePr>
            <a:graphicFrameLocks noGrp="1"/>
          </p:cNvGraphicFramePr>
          <p:nvPr>
            <p:ph sz="half" idx="4294967295"/>
          </p:nvPr>
        </p:nvGraphicFramePr>
        <p:xfrm>
          <a:off x="1371600" y="2667000"/>
          <a:ext cx="6553200" cy="2468564"/>
        </p:xfrm>
        <a:graphic>
          <a:graphicData uri="http://schemas.openxmlformats.org/drawingml/2006/table">
            <a:tbl>
              <a:tblPr/>
              <a:tblGrid>
                <a:gridCol w="819150"/>
                <a:gridCol w="819150"/>
                <a:gridCol w="819150"/>
                <a:gridCol w="819150"/>
                <a:gridCol w="819150"/>
                <a:gridCol w="819150"/>
                <a:gridCol w="819150"/>
                <a:gridCol w="819150"/>
              </a:tblGrid>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
        <p:nvSpPr>
          <p:cNvPr id="5" name="Line Callout 1 4"/>
          <p:cNvSpPr/>
          <p:nvPr/>
        </p:nvSpPr>
        <p:spPr>
          <a:xfrm>
            <a:off x="6019800" y="533400"/>
            <a:ext cx="2895600" cy="1219200"/>
          </a:xfrm>
          <a:prstGeom prst="borderCallout1">
            <a:avLst>
              <a:gd name="adj1" fmla="val 99014"/>
              <a:gd name="adj2" fmla="val 50537"/>
              <a:gd name="adj3" fmla="val 169083"/>
              <a:gd name="adj4" fmla="val 2511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Each level is really a 3x10 vector!</a:t>
            </a:r>
          </a:p>
        </p:txBody>
      </p:sp>
      <p:sp>
        <p:nvSpPr>
          <p:cNvPr id="6" name="Line Callout 1 5"/>
          <p:cNvSpPr/>
          <p:nvPr/>
        </p:nvSpPr>
        <p:spPr>
          <a:xfrm>
            <a:off x="228600" y="304800"/>
            <a:ext cx="3429000" cy="1219200"/>
          </a:xfrm>
          <a:prstGeom prst="borderCallout1">
            <a:avLst>
              <a:gd name="adj1" fmla="val 101127"/>
              <a:gd name="adj2" fmla="val 9173"/>
              <a:gd name="adj3" fmla="val 272605"/>
              <a:gd name="adj4" fmla="val 31944"/>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The value in the array tells me what art asset to use</a:t>
            </a:r>
          </a:p>
        </p:txBody>
      </p:sp>
      <p:sp>
        <p:nvSpPr>
          <p:cNvPr id="7" name="Line Callout 1 6"/>
          <p:cNvSpPr/>
          <p:nvPr/>
        </p:nvSpPr>
        <p:spPr>
          <a:xfrm>
            <a:off x="5562600" y="5410200"/>
            <a:ext cx="3429000" cy="1219200"/>
          </a:xfrm>
          <a:prstGeom prst="borderCallout1">
            <a:avLst>
              <a:gd name="adj1" fmla="val 45141"/>
              <a:gd name="adj2" fmla="val -968"/>
              <a:gd name="adj3" fmla="val -95001"/>
              <a:gd name="adj4" fmla="val -31906"/>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Negative values tell me what block needs to go here to win!</a:t>
            </a:r>
          </a:p>
        </p:txBody>
      </p:sp>
    </p:spTree>
    <p:extLst>
      <p:ext uri="{BB962C8B-B14F-4D97-AF65-F5344CB8AC3E}">
        <p14:creationId xmlns:p14="http://schemas.microsoft.com/office/powerpoint/2010/main" val="425761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7056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noFill/>
                  </a:tcPr>
                </a:tc>
              </a:tr>
            </a:tbl>
          </a:graphicData>
        </a:graphic>
      </p:graphicFrame>
      <p:graphicFrame>
        <p:nvGraphicFramePr>
          <p:cNvPr id="8" name="Group 86"/>
          <p:cNvGraphicFramePr>
            <a:graphicFrameLocks noGrp="1"/>
          </p:cNvGraphicFramePr>
          <p:nvPr>
            <p:ph sz="half" idx="4294967295"/>
          </p:nvPr>
        </p:nvGraphicFramePr>
        <p:xfrm>
          <a:off x="1371600" y="2624138"/>
          <a:ext cx="6553200" cy="2468562"/>
        </p:xfrm>
        <a:graphic>
          <a:graphicData uri="http://schemas.openxmlformats.org/drawingml/2006/table">
            <a:tbl>
              <a:tblPr/>
              <a:tblGrid>
                <a:gridCol w="819150"/>
                <a:gridCol w="819150"/>
                <a:gridCol w="819150"/>
                <a:gridCol w="819150"/>
                <a:gridCol w="819150"/>
                <a:gridCol w="819150"/>
                <a:gridCol w="819150"/>
                <a:gridCol w="819150"/>
              </a:tblGrid>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r>
              <a:tr h="8678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r h="7329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T="45714" marB="45714" anchor="ctr" horzOverflow="overflow">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a:noFill/>
                    </a:lnTlToBr>
                    <a:lnBlToTr>
                      <a:noFill/>
                    </a:lnBlToTr>
                    <a:solidFill>
                      <a:schemeClr val="bg1">
                        <a:lumMod val="65000"/>
                      </a:schemeClr>
                    </a:solidFill>
                  </a:tcPr>
                </a:tc>
              </a:tr>
            </a:tbl>
          </a:graphicData>
        </a:graphic>
      </p:graphicFrame>
    </p:spTree>
    <p:extLst>
      <p:ext uri="{BB962C8B-B14F-4D97-AF65-F5344CB8AC3E}">
        <p14:creationId xmlns:p14="http://schemas.microsoft.com/office/powerpoint/2010/main" val="633374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3">
            <a:extLst>
              <a:ext uri="{28A0092B-C50C-407E-A947-70E740481C1C}">
                <a14:useLocalDpi xmlns:a14="http://schemas.microsoft.com/office/drawing/2010/main" val="0"/>
              </a:ext>
            </a:extLst>
          </a:blip>
          <a:srcRect l="16251" t="32001" r="52499" b="39999"/>
          <a:stretch>
            <a:fillRect/>
          </a:stretch>
        </p:blipFill>
        <p:spPr bwMode="auto">
          <a:xfrm>
            <a:off x="609600" y="1905000"/>
            <a:ext cx="8153400"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12" descr="logo bu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6"/>
          <p:cNvSpPr>
            <a:spLocks noGrp="1" noChangeArrowheads="1"/>
          </p:cNvSpPr>
          <p:nvPr>
            <p:ph type="ctrTitle"/>
          </p:nvPr>
        </p:nvSpPr>
        <p:spPr>
          <a:xfrm>
            <a:off x="2133600" y="457200"/>
            <a:ext cx="6477000" cy="1622425"/>
          </a:xfrm>
        </p:spPr>
        <p:txBody>
          <a:bodyPr rtlCol="0">
            <a:normAutofit fontScale="90000"/>
          </a:bodyPr>
          <a:lstStyle/>
          <a:p>
            <a:pPr eaLnBrk="1" fontAlgn="auto" hangingPunct="1">
              <a:spcAft>
                <a:spcPts val="0"/>
              </a:spcAft>
              <a:defRPr/>
            </a:pPr>
            <a:r>
              <a:rPr lang="en-US" sz="16600" smtClean="0"/>
              <a:t>BUGS!</a:t>
            </a:r>
          </a:p>
        </p:txBody>
      </p:sp>
    </p:spTree>
    <p:extLst>
      <p:ext uri="{BB962C8B-B14F-4D97-AF65-F5344CB8AC3E}">
        <p14:creationId xmlns:p14="http://schemas.microsoft.com/office/powerpoint/2010/main" val="28817760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l="4167" t="18333" r="2061" b="5000"/>
          <a:stretch>
            <a:fillRect/>
          </a:stretch>
        </p:blipFill>
        <p:spPr bwMode="auto">
          <a:xfrm>
            <a:off x="-381000" y="119063"/>
            <a:ext cx="9906000" cy="506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96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endParaRPr lang="en-US" smtClean="0"/>
          </a:p>
        </p:txBody>
      </p:sp>
      <p:pic>
        <p:nvPicPr>
          <p:cNvPr id="645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1450"/>
            <a:ext cx="86868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Callout 1 4"/>
          <p:cNvSpPr/>
          <p:nvPr/>
        </p:nvSpPr>
        <p:spPr>
          <a:xfrm>
            <a:off x="5791200" y="4495800"/>
            <a:ext cx="2895600" cy="1219200"/>
          </a:xfrm>
          <a:prstGeom prst="borderCallout1">
            <a:avLst>
              <a:gd name="adj1" fmla="val -2394"/>
              <a:gd name="adj2" fmla="val 49203"/>
              <a:gd name="adj3" fmla="val -227044"/>
              <a:gd name="adj4" fmla="val -38488"/>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It is really sad when stuff you’ve made is on sale!</a:t>
            </a:r>
          </a:p>
        </p:txBody>
      </p:sp>
    </p:spTree>
    <p:extLst>
      <p:ext uri="{BB962C8B-B14F-4D97-AF65-F5344CB8AC3E}">
        <p14:creationId xmlns:p14="http://schemas.microsoft.com/office/powerpoint/2010/main" val="704345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Callout 1 4"/>
          <p:cNvSpPr/>
          <p:nvPr/>
        </p:nvSpPr>
        <p:spPr>
          <a:xfrm>
            <a:off x="4914900" y="457200"/>
            <a:ext cx="3886200" cy="2286000"/>
          </a:xfrm>
          <a:prstGeom prst="borderCallout1">
            <a:avLst>
              <a:gd name="adj1" fmla="val 99014"/>
              <a:gd name="adj2" fmla="val 50537"/>
              <a:gd name="adj3" fmla="val 97448"/>
              <a:gd name="adj4" fmla="val 39810"/>
            </a:avLst>
          </a:prstGeom>
          <a:ln>
            <a:solidFill>
              <a:srgbClr val="FF0000"/>
            </a:solidFill>
            <a:prstDash val="dash"/>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t>Which image is fake?</a:t>
            </a:r>
          </a:p>
          <a:p>
            <a:pPr marL="971550" lvl="1" indent="-514350" fontAlgn="auto">
              <a:spcBef>
                <a:spcPts val="0"/>
              </a:spcBef>
              <a:spcAft>
                <a:spcPts val="0"/>
              </a:spcAft>
              <a:buFont typeface="+mj-lt"/>
              <a:buAutoNum type="arabicPeriod"/>
              <a:defRPr/>
            </a:pPr>
            <a:r>
              <a:rPr lang="en-US" sz="2800" dirty="0"/>
              <a:t> A. Top Left</a:t>
            </a:r>
          </a:p>
          <a:p>
            <a:pPr marL="971550" lvl="1" indent="-514350" fontAlgn="auto">
              <a:spcBef>
                <a:spcPts val="0"/>
              </a:spcBef>
              <a:spcAft>
                <a:spcPts val="0"/>
              </a:spcAft>
              <a:buFont typeface="+mj-lt"/>
              <a:buAutoNum type="arabicPeriod"/>
              <a:defRPr/>
            </a:pPr>
            <a:r>
              <a:rPr lang="en-US" sz="2800" dirty="0"/>
              <a:t> B. Bottom Left</a:t>
            </a:r>
          </a:p>
          <a:p>
            <a:pPr marL="971550" lvl="1" indent="-514350" fontAlgn="auto">
              <a:spcBef>
                <a:spcPts val="0"/>
              </a:spcBef>
              <a:spcAft>
                <a:spcPts val="0"/>
              </a:spcAft>
              <a:buFont typeface="+mj-lt"/>
              <a:buAutoNum type="arabicPeriod"/>
              <a:defRPr/>
            </a:pPr>
            <a:r>
              <a:rPr lang="en-US" sz="2800" dirty="0"/>
              <a:t> C. Bottom Right</a:t>
            </a:r>
          </a:p>
        </p:txBody>
      </p:sp>
      <p:pic>
        <p:nvPicPr>
          <p:cNvPr id="65539" name="Picture 6" descr="http://www.techtalkforfamilies.com/files/u1/Didj_software-JetPack_Heroes-screensho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8" descr="http://www.techtalkforfamilies.com/files/u1/Didj_software-JetPack_Heroes-screensho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10" descr="http://g-ecx.images-amazon.com/images/G/01/toys-and-games/110/JetPack_Heros_Screen._V262000004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95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pic>
        <p:nvPicPr>
          <p:cNvPr id="66564" name="Picture 4" descr="Jul2005-Vancouver 022"/>
          <p:cNvPicPr>
            <a:picLocks noChangeAspect="1" noChangeArrowheads="1"/>
          </p:cNvPicPr>
          <p:nvPr/>
        </p:nvPicPr>
        <p:blipFill>
          <a:blip r:embed="rId3">
            <a:extLst>
              <a:ext uri="{28A0092B-C50C-407E-A947-70E740481C1C}">
                <a14:useLocalDpi xmlns:a14="http://schemas.microsoft.com/office/drawing/2010/main" val="0"/>
              </a:ext>
            </a:extLst>
          </a:blip>
          <a:srcRect l="11288" r="16643" b="21997"/>
          <a:stretch>
            <a:fillRect/>
          </a:stretch>
        </p:blipFill>
        <p:spPr bwMode="auto">
          <a:xfrm>
            <a:off x="0" y="0"/>
            <a:ext cx="9144000" cy="742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45112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34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custDataLst>
              <p:tags r:id="rId2"/>
            </p:custDataLst>
          </p:nvPr>
        </p:nvPicPr>
        <p:blipFill>
          <a:blip r:embed="rId12">
            <a:clrChange>
              <a:clrFrom>
                <a:srgbClr val="FFFF99"/>
              </a:clrFrom>
              <a:clrTo>
                <a:srgbClr val="FFFF99">
                  <a:alpha val="0"/>
                </a:srgbClr>
              </a:clrTo>
            </a:clrChange>
            <a:extLst>
              <a:ext uri="{28A0092B-C50C-407E-A947-70E740481C1C}">
                <a14:useLocalDpi xmlns:a14="http://schemas.microsoft.com/office/drawing/2010/main" val="0"/>
              </a:ext>
            </a:extLst>
          </a:blip>
          <a:srcRect/>
          <a:stretch>
            <a:fillRect/>
          </a:stretch>
        </p:blipFill>
        <p:spPr bwMode="auto">
          <a:xfrm>
            <a:off x="1219200" y="0"/>
            <a:ext cx="65532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ChangeArrowheads="1"/>
          </p:cNvSpPr>
          <p:nvPr>
            <p:custDataLst>
              <p:tags r:id="rId3"/>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8" name="Rectangle 6"/>
          <p:cNvSpPr>
            <a:spLocks noChangeArrowheads="1"/>
          </p:cNvSpPr>
          <p:nvPr>
            <p:custDataLst>
              <p:tags r:id="rId4"/>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89" name="Rectangle 8"/>
          <p:cNvSpPr>
            <a:spLocks noChangeArrowheads="1"/>
          </p:cNvSpPr>
          <p:nvPr>
            <p:custDataLst>
              <p:tags r:id="rId5"/>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0" name="Rectangle 10"/>
          <p:cNvSpPr>
            <a:spLocks noChangeArrowheads="1"/>
          </p:cNvSpPr>
          <p:nvPr>
            <p:custDataLst>
              <p:tags r:id="rId6"/>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1" name="Rectangle 12"/>
          <p:cNvSpPr>
            <a:spLocks noChangeArrowheads="1"/>
          </p:cNvSpPr>
          <p:nvPr>
            <p:custDataLst>
              <p:tags r:id="rId7"/>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41992" name="Rectangle 14"/>
          <p:cNvSpPr>
            <a:spLocks noChangeArrowheads="1"/>
          </p:cNvSpPr>
          <p:nvPr>
            <p:custDataLst>
              <p:tags r:id="rId8"/>
            </p:custDataLst>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cxnSp>
        <p:nvCxnSpPr>
          <p:cNvPr id="25" name="Straight Arrow Connector 24"/>
          <p:cNvCxnSpPr/>
          <p:nvPr>
            <p:custDataLst>
              <p:tags r:id="rId9"/>
            </p:custDataLst>
          </p:nvPr>
        </p:nvCxnSpPr>
        <p:spPr>
          <a:xfrm rot="5400000" flipH="1" flipV="1">
            <a:off x="1524794" y="3275806"/>
            <a:ext cx="6553200" cy="1588"/>
          </a:xfrm>
          <a:prstGeom prst="straightConnector1">
            <a:avLst/>
          </a:prstGeom>
          <a:ln w="57150">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7" name="Line Callout 1 16"/>
          <p:cNvSpPr/>
          <p:nvPr>
            <p:custDataLst>
              <p:tags r:id="rId10"/>
            </p:custDataLst>
          </p:nvPr>
        </p:nvSpPr>
        <p:spPr>
          <a:xfrm>
            <a:off x="5562600" y="2971800"/>
            <a:ext cx="3352800" cy="2590800"/>
          </a:xfrm>
          <a:prstGeom prst="borderCallout1">
            <a:avLst>
              <a:gd name="adj1" fmla="val 13413"/>
              <a:gd name="adj2" fmla="val -2187"/>
              <a:gd name="adj3" fmla="val 24064"/>
              <a:gd name="adj4" fmla="val -22154"/>
            </a:avLst>
          </a:prstGeom>
          <a:ln>
            <a:prstDash val="dash"/>
          </a:ln>
        </p:spPr>
        <p:style>
          <a:lnRef idx="2">
            <a:schemeClr val="dk1"/>
          </a:lnRef>
          <a:fillRef idx="1">
            <a:schemeClr val="lt1"/>
          </a:fillRef>
          <a:effectRef idx="0">
            <a:schemeClr val="dk1"/>
          </a:effectRef>
          <a:fontRef idx="minor">
            <a:schemeClr val="dk1"/>
          </a:fontRef>
        </p:style>
        <p:txBody>
          <a:bodyPr anchor="ctr"/>
          <a:lstStyle/>
          <a:p>
            <a:pPr algn="ctr">
              <a:defRPr/>
            </a:pPr>
            <a:r>
              <a:rPr lang="en-US" sz="3200" dirty="0"/>
              <a:t>“</a:t>
            </a:r>
            <a:r>
              <a:rPr lang="en-US" sz="3200" dirty="0" err="1"/>
              <a:t>Woah</a:t>
            </a:r>
            <a:r>
              <a:rPr lang="en-US" sz="3200" dirty="0"/>
              <a:t>! One of these is WAY better after this point. Let’s call that point </a:t>
            </a:r>
            <a:r>
              <a:rPr lang="en-US" sz="3200" dirty="0">
                <a:latin typeface="Courier New" pitchFamily="49" charset="0"/>
                <a:cs typeface="Courier New" pitchFamily="49" charset="0"/>
              </a:rPr>
              <a:t>N</a:t>
            </a:r>
            <a:r>
              <a:rPr lang="en-US" sz="3200" dirty="0"/>
              <a:t>”</a:t>
            </a:r>
          </a:p>
        </p:txBody>
      </p:sp>
      <p:sp>
        <p:nvSpPr>
          <p:cNvPr id="11" name="Title 3"/>
          <p:cNvSpPr txBox="1">
            <a:spLocks/>
          </p:cNvSpPr>
          <p:nvPr/>
        </p:nvSpPr>
        <p:spPr bwMode="auto">
          <a:xfrm>
            <a:off x="-1752600" y="2286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13800" b="1" smtClean="0"/>
              <a:t>Big-O</a:t>
            </a:r>
            <a:endParaRPr lang="en-US" sz="13800" b="1" dirty="0" smtClean="0"/>
          </a:p>
        </p:txBody>
      </p:sp>
    </p:spTree>
    <p:custDataLst>
      <p:tags r:id="rId1"/>
    </p:custDataLst>
    <p:extLst>
      <p:ext uri="{BB962C8B-B14F-4D97-AF65-F5344CB8AC3E}">
        <p14:creationId xmlns:p14="http://schemas.microsoft.com/office/powerpoint/2010/main" val="3931026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6"/>
          <p:cNvSpPr txBox="1">
            <a:spLocks noChangeArrowheads="1"/>
          </p:cNvSpPr>
          <p:nvPr/>
        </p:nvSpPr>
        <p:spPr bwMode="auto">
          <a:xfrm>
            <a:off x="2101850" y="1464618"/>
            <a:ext cx="3308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smtClean="0">
                <a:solidFill>
                  <a:srgbClr val="000000"/>
                </a:solidFill>
                <a:latin typeface="Helvetica" pitchFamily="1" charset="0"/>
              </a:rPr>
              <a:t>T(n)  </a:t>
            </a:r>
            <a:r>
              <a:rPr lang="en-US" sz="2400" dirty="0">
                <a:solidFill>
                  <a:srgbClr val="000000"/>
                </a:solidFill>
                <a:latin typeface="Helvetica" pitchFamily="1" charset="0"/>
                <a:sym typeface="Symbol" pitchFamily="18" charset="2"/>
              </a:rPr>
              <a:t></a:t>
            </a:r>
            <a:r>
              <a:rPr lang="en-US" sz="2400" dirty="0">
                <a:solidFill>
                  <a:srgbClr val="000000"/>
                </a:solidFill>
                <a:latin typeface="Helvetica" pitchFamily="1" charset="0"/>
              </a:rPr>
              <a:t>  </a:t>
            </a:r>
            <a:r>
              <a:rPr lang="en-US" sz="2400" dirty="0" smtClean="0">
                <a:solidFill>
                  <a:srgbClr val="000000"/>
                </a:solidFill>
                <a:latin typeface="Helvetica" pitchFamily="1" charset="0"/>
              </a:rPr>
              <a:t>O(f(n))  </a:t>
            </a:r>
            <a:r>
              <a:rPr lang="en-US" sz="2400" dirty="0">
                <a:solidFill>
                  <a:srgbClr val="000000"/>
                </a:solidFill>
                <a:latin typeface="Helvetica" pitchFamily="1" charset="0"/>
              </a:rPr>
              <a:t>means</a:t>
            </a:r>
          </a:p>
        </p:txBody>
      </p:sp>
      <p:sp>
        <p:nvSpPr>
          <p:cNvPr id="107524" name="Text Box 7"/>
          <p:cNvSpPr txBox="1">
            <a:spLocks noChangeArrowheads="1"/>
          </p:cNvSpPr>
          <p:nvPr/>
        </p:nvSpPr>
        <p:spPr bwMode="auto">
          <a:xfrm>
            <a:off x="2236788" y="1977380"/>
            <a:ext cx="4770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l"/>
            <a:r>
              <a:rPr lang="en-US" sz="2400" dirty="0">
                <a:solidFill>
                  <a:srgbClr val="000000"/>
                </a:solidFill>
                <a:latin typeface="Helvetica" pitchFamily="1" charset="0"/>
                <a:sym typeface="Symbol" pitchFamily="18" charset="2"/>
              </a:rPr>
              <a:t>(c) (N)</a:t>
            </a:r>
            <a:r>
              <a:rPr lang="en-US" sz="2400" dirty="0">
                <a:solidFill>
                  <a:srgbClr val="000000"/>
                </a:solidFill>
                <a:latin typeface="Times" pitchFamily="-128" charset="0"/>
              </a:rPr>
              <a:t>  (</a:t>
            </a:r>
            <a:r>
              <a:rPr lang="en-US" sz="2400" dirty="0">
                <a:solidFill>
                  <a:srgbClr val="000000"/>
                </a:solidFill>
                <a:latin typeface="Helvetica" pitchFamily="1" charset="0"/>
                <a:sym typeface="Symbol" pitchFamily="18" charset="2"/>
              </a:rPr>
              <a:t>n &gt; N)  </a:t>
            </a:r>
            <a:r>
              <a:rPr lang="en-US" sz="2400" dirty="0" smtClean="0">
                <a:solidFill>
                  <a:srgbClr val="000000"/>
                </a:solidFill>
                <a:latin typeface="Helvetica" pitchFamily="1" charset="0"/>
                <a:sym typeface="Symbol" pitchFamily="18" charset="2"/>
              </a:rPr>
              <a:t>T(n</a:t>
            </a:r>
            <a:r>
              <a:rPr lang="en-US" sz="2400" dirty="0">
                <a:solidFill>
                  <a:srgbClr val="000000"/>
                </a:solidFill>
                <a:latin typeface="Helvetica" pitchFamily="1" charset="0"/>
                <a:sym typeface="Symbol" pitchFamily="18" charset="2"/>
              </a:rPr>
              <a:t>)  &lt;</a:t>
            </a:r>
            <a:r>
              <a:rPr lang="en-US" sz="2400" dirty="0">
                <a:solidFill>
                  <a:srgbClr val="000000"/>
                </a:solidFill>
                <a:latin typeface="Times" pitchFamily="-128" charset="0"/>
              </a:rPr>
              <a:t>  </a:t>
            </a:r>
            <a:r>
              <a:rPr lang="en-US" sz="2400" dirty="0" smtClean="0">
                <a:solidFill>
                  <a:srgbClr val="000000"/>
                </a:solidFill>
                <a:latin typeface="Helvetica" pitchFamily="1" charset="0"/>
              </a:rPr>
              <a:t>c*f(n</a:t>
            </a:r>
            <a:r>
              <a:rPr lang="en-US" sz="2400" dirty="0">
                <a:solidFill>
                  <a:srgbClr val="000000"/>
                </a:solidFill>
                <a:latin typeface="Helvetica" pitchFamily="1" charset="0"/>
              </a:rPr>
              <a:t>)</a:t>
            </a:r>
            <a:endParaRPr lang="en-US" sz="2400" dirty="0">
              <a:solidFill>
                <a:srgbClr val="000000"/>
              </a:solidFill>
              <a:latin typeface="Times" pitchFamily="-128" charset="0"/>
            </a:endParaRPr>
          </a:p>
        </p:txBody>
      </p:sp>
      <p:sp>
        <p:nvSpPr>
          <p:cNvPr id="107525" name="Freeform 12"/>
          <p:cNvSpPr>
            <a:spLocks/>
          </p:cNvSpPr>
          <p:nvPr/>
        </p:nvSpPr>
        <p:spPr bwMode="auto">
          <a:xfrm>
            <a:off x="2281238" y="2393950"/>
            <a:ext cx="465137" cy="331788"/>
          </a:xfrm>
          <a:custGeom>
            <a:avLst/>
            <a:gdLst>
              <a:gd name="T0" fmla="*/ 2147483647 w 99"/>
              <a:gd name="T1" fmla="*/ 2147483647 h 156"/>
              <a:gd name="T2" fmla="*/ 2147483647 w 99"/>
              <a:gd name="T3" fmla="*/ 2147483647 h 156"/>
              <a:gd name="T4" fmla="*/ 2147483647 w 99"/>
              <a:gd name="T5" fmla="*/ 2147483647 h 156"/>
              <a:gd name="T6" fmla="*/ 2147483647 w 99"/>
              <a:gd name="T7" fmla="*/ 2147483647 h 156"/>
              <a:gd name="T8" fmla="*/ 2147483647 w 99"/>
              <a:gd name="T9" fmla="*/ 0 h 156"/>
              <a:gd name="T10" fmla="*/ 0 60000 65536"/>
              <a:gd name="T11" fmla="*/ 0 60000 65536"/>
              <a:gd name="T12" fmla="*/ 0 60000 65536"/>
              <a:gd name="T13" fmla="*/ 0 60000 65536"/>
              <a:gd name="T14" fmla="*/ 0 60000 65536"/>
              <a:gd name="T15" fmla="*/ 0 w 99"/>
              <a:gd name="T16" fmla="*/ 0 h 156"/>
              <a:gd name="T17" fmla="*/ 99 w 99"/>
              <a:gd name="T18" fmla="*/ 156 h 156"/>
            </a:gdLst>
            <a:ahLst/>
            <a:cxnLst>
              <a:cxn ang="T10">
                <a:pos x="T0" y="T1"/>
              </a:cxn>
              <a:cxn ang="T11">
                <a:pos x="T2" y="T3"/>
              </a:cxn>
              <a:cxn ang="T12">
                <a:pos x="T4" y="T5"/>
              </a:cxn>
              <a:cxn ang="T13">
                <a:pos x="T6" y="T7"/>
              </a:cxn>
              <a:cxn ang="T14">
                <a:pos x="T8" y="T9"/>
              </a:cxn>
            </a:cxnLst>
            <a:rect l="T15" t="T16" r="T17" b="T18"/>
            <a:pathLst>
              <a:path w="99" h="156">
                <a:moveTo>
                  <a:pt x="18" y="156"/>
                </a:moveTo>
                <a:cubicBezTo>
                  <a:pt x="15" y="126"/>
                  <a:pt x="0" y="91"/>
                  <a:pt x="33" y="81"/>
                </a:cubicBezTo>
                <a:cubicBezTo>
                  <a:pt x="51" y="87"/>
                  <a:pt x="66" y="95"/>
                  <a:pt x="83" y="106"/>
                </a:cubicBezTo>
                <a:cubicBezTo>
                  <a:pt x="99" y="81"/>
                  <a:pt x="98" y="88"/>
                  <a:pt x="98" y="46"/>
                </a:cubicBezTo>
                <a:cubicBezTo>
                  <a:pt x="98" y="30"/>
                  <a:pt x="93" y="0"/>
                  <a:pt x="93"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6" name="Text Box 13"/>
          <p:cNvSpPr txBox="1">
            <a:spLocks noChangeArrowheads="1"/>
          </p:cNvSpPr>
          <p:nvPr/>
        </p:nvSpPr>
        <p:spPr bwMode="auto">
          <a:xfrm>
            <a:off x="1857375" y="2705100"/>
            <a:ext cx="1306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there exists a </a:t>
            </a:r>
            <a:r>
              <a:rPr lang="en-US" sz="1400" dirty="0" smtClean="0">
                <a:solidFill>
                  <a:srgbClr val="008000"/>
                </a:solidFill>
                <a:latin typeface="Arial" charset="0"/>
              </a:rPr>
              <a:t>constant c</a:t>
            </a:r>
            <a:endParaRPr lang="en-US" sz="1400" dirty="0">
              <a:solidFill>
                <a:srgbClr val="008000"/>
              </a:solidFill>
              <a:latin typeface="Arial" charset="0"/>
            </a:endParaRPr>
          </a:p>
        </p:txBody>
      </p:sp>
      <p:sp>
        <p:nvSpPr>
          <p:cNvPr id="107527" name="Freeform 14"/>
          <p:cNvSpPr>
            <a:spLocks/>
          </p:cNvSpPr>
          <p:nvPr/>
        </p:nvSpPr>
        <p:spPr bwMode="auto">
          <a:xfrm>
            <a:off x="4189413" y="2386013"/>
            <a:ext cx="479425" cy="336550"/>
          </a:xfrm>
          <a:custGeom>
            <a:avLst/>
            <a:gdLst>
              <a:gd name="T0" fmla="*/ 2147483647 w 302"/>
              <a:gd name="T1" fmla="*/ 2147483647 h 212"/>
              <a:gd name="T2" fmla="*/ 2147483647 w 302"/>
              <a:gd name="T3" fmla="*/ 2147483647 h 212"/>
              <a:gd name="T4" fmla="*/ 2147483647 w 302"/>
              <a:gd name="T5" fmla="*/ 2147483647 h 212"/>
              <a:gd name="T6" fmla="*/ 2147483647 w 302"/>
              <a:gd name="T7" fmla="*/ 2147483647 h 212"/>
              <a:gd name="T8" fmla="*/ 0 w 302"/>
              <a:gd name="T9" fmla="*/ 0 h 212"/>
              <a:gd name="T10" fmla="*/ 0 60000 65536"/>
              <a:gd name="T11" fmla="*/ 0 60000 65536"/>
              <a:gd name="T12" fmla="*/ 0 60000 65536"/>
              <a:gd name="T13" fmla="*/ 0 60000 65536"/>
              <a:gd name="T14" fmla="*/ 0 60000 65536"/>
              <a:gd name="T15" fmla="*/ 0 w 302"/>
              <a:gd name="T16" fmla="*/ 0 h 212"/>
              <a:gd name="T17" fmla="*/ 302 w 302"/>
              <a:gd name="T18" fmla="*/ 212 h 212"/>
            </a:gdLst>
            <a:ahLst/>
            <a:cxnLst>
              <a:cxn ang="T10">
                <a:pos x="T0" y="T1"/>
              </a:cxn>
              <a:cxn ang="T11">
                <a:pos x="T2" y="T3"/>
              </a:cxn>
              <a:cxn ang="T12">
                <a:pos x="T4" y="T5"/>
              </a:cxn>
              <a:cxn ang="T13">
                <a:pos x="T6" y="T7"/>
              </a:cxn>
              <a:cxn ang="T14">
                <a:pos x="T8" y="T9"/>
              </a:cxn>
            </a:cxnLst>
            <a:rect l="T15" t="T16" r="T17" b="T18"/>
            <a:pathLst>
              <a:path w="302" h="212">
                <a:moveTo>
                  <a:pt x="302" y="212"/>
                </a:moveTo>
                <a:cubicBezTo>
                  <a:pt x="290" y="176"/>
                  <a:pt x="294" y="158"/>
                  <a:pt x="256" y="146"/>
                </a:cubicBezTo>
                <a:cubicBezTo>
                  <a:pt x="195" y="156"/>
                  <a:pt x="149" y="154"/>
                  <a:pt x="85" y="151"/>
                </a:cubicBezTo>
                <a:cubicBezTo>
                  <a:pt x="54" y="135"/>
                  <a:pt x="25" y="93"/>
                  <a:pt x="15" y="61"/>
                </a:cubicBezTo>
                <a:cubicBezTo>
                  <a:pt x="14" y="54"/>
                  <a:pt x="0" y="5"/>
                  <a:pt x="0" y="0"/>
                </a:cubicBezTo>
              </a:path>
            </a:pathLst>
          </a:custGeom>
          <a:noFill/>
          <a:ln w="19050">
            <a:solidFill>
              <a:srgbClr val="008000"/>
            </a:solidFill>
            <a:round/>
            <a:headE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7528" name="Text Box 15"/>
          <p:cNvSpPr txBox="1">
            <a:spLocks noChangeArrowheads="1"/>
          </p:cNvSpPr>
          <p:nvPr/>
        </p:nvSpPr>
        <p:spPr bwMode="auto">
          <a:xfrm>
            <a:off x="3914775" y="2725738"/>
            <a:ext cx="22844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400" dirty="0">
                <a:solidFill>
                  <a:srgbClr val="008000"/>
                </a:solidFill>
                <a:latin typeface="Arial" charset="0"/>
              </a:rPr>
              <a:t>for all input sizes bigger than that threshold, N</a:t>
            </a:r>
          </a:p>
        </p:txBody>
      </p:sp>
      <p:pic>
        <p:nvPicPr>
          <p:cNvPr id="107530" name="Picture 32" descr="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1" y="336550"/>
            <a:ext cx="1263650" cy="1422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1" name="Text Box 19"/>
          <p:cNvSpPr txBox="1">
            <a:spLocks noChangeArrowheads="1"/>
          </p:cNvSpPr>
          <p:nvPr/>
        </p:nvSpPr>
        <p:spPr bwMode="auto">
          <a:xfrm>
            <a:off x="2836863" y="2420938"/>
            <a:ext cx="9429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1000" dirty="0">
                <a:solidFill>
                  <a:srgbClr val="008000"/>
                </a:solidFill>
                <a:latin typeface="Arial" charset="0"/>
              </a:rPr>
              <a:t>+ threshold N</a:t>
            </a:r>
          </a:p>
        </p:txBody>
      </p:sp>
      <p:sp>
        <p:nvSpPr>
          <p:cNvPr id="107533" name="Text Box 11"/>
          <p:cNvSpPr txBox="1">
            <a:spLocks noChangeArrowheads="1"/>
          </p:cNvSpPr>
          <p:nvPr/>
        </p:nvSpPr>
        <p:spPr bwMode="auto">
          <a:xfrm>
            <a:off x="1577974" y="3593068"/>
            <a:ext cx="688022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r>
              <a:rPr lang="en-US" sz="2400" dirty="0">
                <a:solidFill>
                  <a:srgbClr val="000000"/>
                </a:solidFill>
                <a:latin typeface="Helvetica" pitchFamily="1" charset="0"/>
                <a:sym typeface="Symbol" pitchFamily="18" charset="2"/>
              </a:rPr>
              <a:t>42n</a:t>
            </a:r>
            <a:r>
              <a:rPr lang="en-US" sz="2400" baseline="42000" dirty="0">
                <a:solidFill>
                  <a:srgbClr val="000000"/>
                </a:solidFill>
                <a:latin typeface="Helvetica" pitchFamily="1" charset="0"/>
              </a:rPr>
              <a:t>2</a:t>
            </a:r>
            <a:r>
              <a:rPr lang="en-US" sz="2400" dirty="0">
                <a:solidFill>
                  <a:srgbClr val="000000"/>
                </a:solidFill>
                <a:latin typeface="Helvetica" pitchFamily="1" charset="0"/>
              </a:rPr>
              <a:t> + 100n </a:t>
            </a:r>
            <a:r>
              <a:rPr lang="en-US" sz="2400" dirty="0">
                <a:solidFill>
                  <a:srgbClr val="000000"/>
                </a:solidFill>
                <a:latin typeface="Symbol" pitchFamily="18" charset="2"/>
                <a:sym typeface="Symbol" pitchFamily="18" charset="2"/>
              </a:rPr>
              <a:t></a:t>
            </a:r>
            <a:r>
              <a:rPr lang="en-US" sz="2400" dirty="0">
                <a:solidFill>
                  <a:srgbClr val="000000"/>
                </a:solidFill>
                <a:latin typeface="Times" pitchFamily="-128" charset="0"/>
              </a:rPr>
              <a:t>  </a:t>
            </a:r>
            <a:r>
              <a:rPr lang="en-US" sz="2400" dirty="0">
                <a:solidFill>
                  <a:srgbClr val="000000"/>
                </a:solidFill>
                <a:latin typeface="Helvetica" pitchFamily="1" charset="0"/>
              </a:rPr>
              <a:t>O(n</a:t>
            </a:r>
            <a:r>
              <a:rPr lang="en-US" sz="2400" baseline="42000" dirty="0">
                <a:solidFill>
                  <a:srgbClr val="000000"/>
                </a:solidFill>
                <a:latin typeface="Helvetica" pitchFamily="1" charset="0"/>
              </a:rPr>
              <a:t>2</a:t>
            </a:r>
            <a:r>
              <a:rPr lang="en-US" sz="2400" dirty="0" smtClean="0">
                <a:solidFill>
                  <a:srgbClr val="000000"/>
                </a:solidFill>
                <a:latin typeface="Helvetica" pitchFamily="1" charset="0"/>
              </a:rPr>
              <a:t>) ← Helpful</a:t>
            </a:r>
          </a:p>
          <a:p>
            <a:endParaRPr lang="en-US" sz="2400" dirty="0" smtClean="0">
              <a:solidFill>
                <a:srgbClr val="000000"/>
              </a:solidFill>
              <a:latin typeface="Helvetica" pitchFamily="1" charset="0"/>
            </a:endParaRPr>
          </a:p>
          <a:p>
            <a:r>
              <a:rPr lang="en-US" sz="2400" dirty="0">
                <a:solidFill>
                  <a:srgbClr val="000000"/>
                </a:solidFill>
                <a:latin typeface="Helvetica" pitchFamily="1" charset="0"/>
                <a:sym typeface="Symbol" pitchFamily="18" charset="2"/>
              </a:rPr>
              <a:t>42n</a:t>
            </a:r>
            <a:r>
              <a:rPr lang="en-US" sz="2400" baseline="42000" dirty="0">
                <a:solidFill>
                  <a:srgbClr val="000000"/>
                </a:solidFill>
                <a:latin typeface="Helvetica" pitchFamily="1" charset="0"/>
              </a:rPr>
              <a:t>2</a:t>
            </a:r>
            <a:r>
              <a:rPr lang="en-US" sz="2400" dirty="0">
                <a:solidFill>
                  <a:srgbClr val="000000"/>
                </a:solidFill>
                <a:latin typeface="Helvetica" pitchFamily="1" charset="0"/>
              </a:rPr>
              <a:t> + 100n </a:t>
            </a:r>
            <a:r>
              <a:rPr lang="en-US" sz="2400" dirty="0">
                <a:solidFill>
                  <a:srgbClr val="000000"/>
                </a:solidFill>
                <a:latin typeface="Symbol" pitchFamily="18" charset="2"/>
                <a:sym typeface="Symbol" pitchFamily="18" charset="2"/>
              </a:rPr>
              <a:t></a:t>
            </a:r>
            <a:r>
              <a:rPr lang="en-US" sz="2400" dirty="0">
                <a:solidFill>
                  <a:srgbClr val="000000"/>
                </a:solidFill>
                <a:latin typeface="Times" pitchFamily="-128" charset="0"/>
              </a:rPr>
              <a:t>  </a:t>
            </a:r>
            <a:r>
              <a:rPr lang="en-US" sz="2400" dirty="0" smtClean="0">
                <a:solidFill>
                  <a:srgbClr val="000000"/>
                </a:solidFill>
                <a:latin typeface="Helvetica" pitchFamily="1" charset="0"/>
              </a:rPr>
              <a:t>O(n</a:t>
            </a:r>
            <a:r>
              <a:rPr lang="en-US" sz="2400" baseline="42000" dirty="0">
                <a:solidFill>
                  <a:srgbClr val="000000"/>
                </a:solidFill>
                <a:latin typeface="Helvetica" pitchFamily="1" charset="0"/>
              </a:rPr>
              <a:t>3</a:t>
            </a:r>
            <a:r>
              <a:rPr lang="en-US" sz="2400" dirty="0" smtClean="0">
                <a:solidFill>
                  <a:srgbClr val="000000"/>
                </a:solidFill>
                <a:latin typeface="Helvetica" pitchFamily="1" charset="0"/>
              </a:rPr>
              <a:t>) </a:t>
            </a:r>
            <a:r>
              <a:rPr lang="en-US" sz="2400" dirty="0">
                <a:solidFill>
                  <a:srgbClr val="000000"/>
                </a:solidFill>
                <a:latin typeface="Helvetica" pitchFamily="1" charset="0"/>
              </a:rPr>
              <a:t>← </a:t>
            </a:r>
            <a:r>
              <a:rPr lang="en-US" sz="2400" dirty="0" smtClean="0">
                <a:solidFill>
                  <a:srgbClr val="000000"/>
                </a:solidFill>
                <a:latin typeface="Helvetica" pitchFamily="1" charset="0"/>
              </a:rPr>
              <a:t>True &amp; Not helpful</a:t>
            </a:r>
            <a:endParaRPr lang="en-US" sz="2400" dirty="0">
              <a:solidFill>
                <a:srgbClr val="0000FF"/>
              </a:solidFill>
              <a:latin typeface="Helvetica" pitchFamily="1" charset="0"/>
              <a:sym typeface="Symbol" pitchFamily="18" charset="2"/>
            </a:endParaRPr>
          </a:p>
          <a:p>
            <a:endParaRPr lang="en-US" sz="2400" dirty="0" smtClean="0">
              <a:solidFill>
                <a:srgbClr val="000000"/>
              </a:solidFill>
              <a:latin typeface="Helvetica" pitchFamily="1" charset="0"/>
              <a:sym typeface="Symbol" pitchFamily="18" charset="2"/>
            </a:endParaRPr>
          </a:p>
          <a:p>
            <a:r>
              <a:rPr lang="en-US" sz="2400" dirty="0" smtClean="0">
                <a:solidFill>
                  <a:srgbClr val="000000"/>
                </a:solidFill>
                <a:latin typeface="Helvetica" pitchFamily="1" charset="0"/>
                <a:sym typeface="Symbol" pitchFamily="18" charset="2"/>
              </a:rPr>
              <a:t>42n</a:t>
            </a:r>
            <a:r>
              <a:rPr lang="en-US" sz="2400" baseline="42000" dirty="0" smtClean="0">
                <a:solidFill>
                  <a:srgbClr val="000000"/>
                </a:solidFill>
                <a:latin typeface="Helvetica" pitchFamily="1" charset="0"/>
              </a:rPr>
              <a:t>2</a:t>
            </a:r>
            <a:r>
              <a:rPr lang="en-US" sz="2400" dirty="0" smtClean="0">
                <a:solidFill>
                  <a:srgbClr val="000000"/>
                </a:solidFill>
                <a:latin typeface="Helvetica" pitchFamily="1" charset="0"/>
              </a:rPr>
              <a:t> </a:t>
            </a:r>
            <a:r>
              <a:rPr lang="en-US" sz="2400" dirty="0">
                <a:solidFill>
                  <a:srgbClr val="000000"/>
                </a:solidFill>
                <a:latin typeface="Helvetica" pitchFamily="1" charset="0"/>
              </a:rPr>
              <a:t>+ 100n </a:t>
            </a:r>
            <a:r>
              <a:rPr lang="en-US" sz="2400" dirty="0">
                <a:solidFill>
                  <a:srgbClr val="000000"/>
                </a:solidFill>
                <a:latin typeface="Symbol" pitchFamily="18" charset="2"/>
                <a:sym typeface="Symbol" pitchFamily="18" charset="2"/>
              </a:rPr>
              <a:t></a:t>
            </a:r>
            <a:r>
              <a:rPr lang="en-US" sz="2400" dirty="0">
                <a:solidFill>
                  <a:srgbClr val="000000"/>
                </a:solidFill>
                <a:latin typeface="Times" pitchFamily="-128" charset="0"/>
              </a:rPr>
              <a:t>  </a:t>
            </a:r>
            <a:r>
              <a:rPr lang="en-US" sz="2400" dirty="0" smtClean="0">
                <a:solidFill>
                  <a:srgbClr val="000000"/>
                </a:solidFill>
                <a:latin typeface="Helvetica" pitchFamily="1" charset="0"/>
              </a:rPr>
              <a:t>O(</a:t>
            </a:r>
            <a:r>
              <a:rPr lang="en-US" sz="2400" dirty="0">
                <a:solidFill>
                  <a:srgbClr val="000000"/>
                </a:solidFill>
                <a:latin typeface="Helvetica" pitchFamily="1" charset="0"/>
              </a:rPr>
              <a:t>2</a:t>
            </a:r>
            <a:r>
              <a:rPr lang="en-US" sz="2400" baseline="42000" dirty="0" smtClean="0">
                <a:solidFill>
                  <a:srgbClr val="000000"/>
                </a:solidFill>
                <a:latin typeface="Helvetica" pitchFamily="1" charset="0"/>
              </a:rPr>
              <a:t>n</a:t>
            </a:r>
            <a:r>
              <a:rPr lang="en-US" sz="2400" dirty="0" smtClean="0">
                <a:solidFill>
                  <a:srgbClr val="000000"/>
                </a:solidFill>
                <a:latin typeface="Helvetica" pitchFamily="1" charset="0"/>
              </a:rPr>
              <a:t>)</a:t>
            </a:r>
            <a:r>
              <a:rPr lang="en-US" sz="2400" dirty="0">
                <a:solidFill>
                  <a:srgbClr val="000000"/>
                </a:solidFill>
                <a:latin typeface="Helvetica" pitchFamily="1" charset="0"/>
              </a:rPr>
              <a:t> ← True &amp; Not </a:t>
            </a:r>
            <a:r>
              <a:rPr lang="en-US" sz="2400" dirty="0" smtClean="0">
                <a:solidFill>
                  <a:srgbClr val="000000"/>
                </a:solidFill>
                <a:latin typeface="Helvetica" pitchFamily="1" charset="0"/>
              </a:rPr>
              <a:t>helpful</a:t>
            </a:r>
            <a:endParaRPr lang="en-US" sz="2400" dirty="0">
              <a:solidFill>
                <a:srgbClr val="0000FF"/>
              </a:solidFill>
              <a:latin typeface="Helvetica" pitchFamily="1" charset="0"/>
              <a:sym typeface="Symbol" pitchFamily="18" charset="2"/>
            </a:endParaRPr>
          </a:p>
          <a:p>
            <a:endParaRPr lang="en-US" sz="2400" dirty="0" smtClean="0">
              <a:solidFill>
                <a:srgbClr val="0000FF"/>
              </a:solidFill>
              <a:latin typeface="Helvetica" pitchFamily="1" charset="0"/>
              <a:sym typeface="Symbol" pitchFamily="18" charset="2"/>
            </a:endParaRPr>
          </a:p>
          <a:p>
            <a:endParaRPr lang="en-US" sz="2400" dirty="0">
              <a:solidFill>
                <a:srgbClr val="0000FF"/>
              </a:solidFill>
              <a:latin typeface="Helvetica" pitchFamily="1" charset="0"/>
              <a:sym typeface="Symbol" pitchFamily="18" charset="2"/>
            </a:endParaRPr>
          </a:p>
        </p:txBody>
      </p:sp>
      <p:sp>
        <p:nvSpPr>
          <p:cNvPr id="107535" name="Text Box 5"/>
          <p:cNvSpPr txBox="1">
            <a:spLocks noChangeArrowheads="1"/>
          </p:cNvSpPr>
          <p:nvPr/>
        </p:nvSpPr>
        <p:spPr bwMode="auto">
          <a:xfrm>
            <a:off x="150019" y="-12710"/>
            <a:ext cx="8431212"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algn="ctr" eaLnBrk="0" fontAlgn="base" hangingPunct="0">
              <a:spcBef>
                <a:spcPct val="50000"/>
              </a:spcBef>
              <a:spcAft>
                <a:spcPct val="0"/>
              </a:spcAft>
              <a:defRPr sz="1200">
                <a:solidFill>
                  <a:schemeClr val="tx1"/>
                </a:solidFill>
                <a:latin typeface="Times New Roman" pitchFamily="18" charset="0"/>
              </a:defRPr>
            </a:lvl6pPr>
            <a:lvl7pPr marL="2971800" indent="-228600" algn="ctr" eaLnBrk="0" fontAlgn="base" hangingPunct="0">
              <a:spcBef>
                <a:spcPct val="50000"/>
              </a:spcBef>
              <a:spcAft>
                <a:spcPct val="0"/>
              </a:spcAft>
              <a:defRPr sz="1200">
                <a:solidFill>
                  <a:schemeClr val="tx1"/>
                </a:solidFill>
                <a:latin typeface="Times New Roman" pitchFamily="18" charset="0"/>
              </a:defRPr>
            </a:lvl7pPr>
            <a:lvl8pPr marL="3429000" indent="-228600" algn="ctr" eaLnBrk="0" fontAlgn="base" hangingPunct="0">
              <a:spcBef>
                <a:spcPct val="50000"/>
              </a:spcBef>
              <a:spcAft>
                <a:spcPct val="0"/>
              </a:spcAft>
              <a:defRPr sz="1200">
                <a:solidFill>
                  <a:schemeClr val="tx1"/>
                </a:solidFill>
                <a:latin typeface="Times New Roman" pitchFamily="18" charset="0"/>
              </a:defRPr>
            </a:lvl8pPr>
            <a:lvl9pPr marL="3886200" indent="-228600" algn="ctr" eaLnBrk="0" fontAlgn="base" hangingPunct="0">
              <a:spcBef>
                <a:spcPct val="50000"/>
              </a:spcBef>
              <a:spcAft>
                <a:spcPct val="0"/>
              </a:spcAft>
              <a:defRPr sz="1200">
                <a:solidFill>
                  <a:schemeClr val="tx1"/>
                </a:solidFill>
                <a:latin typeface="Times New Roman" pitchFamily="18" charset="0"/>
              </a:defRPr>
            </a:lvl9pPr>
          </a:lstStyle>
          <a:p>
            <a:pPr algn="ctr"/>
            <a:r>
              <a:rPr lang="en-US" sz="5400" b="1" dirty="0" smtClean="0">
                <a:latin typeface="+mn-lt"/>
                <a:cs typeface="Times New Roman" pitchFamily="18" charset="0"/>
              </a:rPr>
              <a:t>Big-O  definition </a:t>
            </a:r>
          </a:p>
          <a:p>
            <a:pPr algn="ctr"/>
            <a:endParaRPr lang="en-US" sz="3200" dirty="0">
              <a:latin typeface="+mn-lt"/>
              <a:cs typeface="Times New Roman" pitchFamily="18" charset="0"/>
            </a:endParaRPr>
          </a:p>
        </p:txBody>
      </p:sp>
    </p:spTree>
    <p:extLst>
      <p:ext uri="{BB962C8B-B14F-4D97-AF65-F5344CB8AC3E}">
        <p14:creationId xmlns:p14="http://schemas.microsoft.com/office/powerpoint/2010/main" val="33479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75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75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5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3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53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53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P spid="107526" grpId="0"/>
      <p:bldP spid="107527" grpId="0" animBg="1"/>
      <p:bldP spid="107528" grpId="0"/>
      <p:bldP spid="107531"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PrxtBfJAqhxc3tXhOeXhWv"/>
</p:tagLst>
</file>

<file path=ppt/tags/tag10.xml><?xml version="1.0" encoding="utf-8"?>
<p:tagLst xmlns:a="http://schemas.openxmlformats.org/drawingml/2006/main" xmlns:r="http://schemas.openxmlformats.org/officeDocument/2006/relationships" xmlns:p="http://schemas.openxmlformats.org/presentationml/2006/main">
  <p:tag name="DVSHAPEID" val="EiqxS4I0XGly2SlBopIfe3"/>
</p:tagLst>
</file>

<file path=ppt/tags/tag11.xml><?xml version="1.0" encoding="utf-8"?>
<p:tagLst xmlns:a="http://schemas.openxmlformats.org/drawingml/2006/main" xmlns:r="http://schemas.openxmlformats.org/officeDocument/2006/relationships" xmlns:p="http://schemas.openxmlformats.org/presentationml/2006/main">
  <p:tag name="DVSHAPEID" val="xUKj0xfqqczoQ1Iy6LoLzs"/>
</p:tagLst>
</file>

<file path=ppt/tags/tag12.xml><?xml version="1.0" encoding="utf-8"?>
<p:tagLst xmlns:a="http://schemas.openxmlformats.org/drawingml/2006/main" xmlns:r="http://schemas.openxmlformats.org/officeDocument/2006/relationships" xmlns:p="http://schemas.openxmlformats.org/presentationml/2006/main">
  <p:tag name="DVSECTIONID" val="eyRFqflRd9R9wrwzMDQQOv"/>
</p:tagLst>
</file>

<file path=ppt/tags/tag13.xml><?xml version="1.0" encoding="utf-8"?>
<p:tagLst xmlns:a="http://schemas.openxmlformats.org/drawingml/2006/main" xmlns:r="http://schemas.openxmlformats.org/officeDocument/2006/relationships" xmlns:p="http://schemas.openxmlformats.org/presentationml/2006/main">
  <p:tag name="DVSHAPEID" val="WS6HFkuu1ecPCs7RgKttFz"/>
</p:tagLst>
</file>

<file path=ppt/tags/tag14.xml><?xml version="1.0" encoding="utf-8"?>
<p:tagLst xmlns:a="http://schemas.openxmlformats.org/drawingml/2006/main" xmlns:r="http://schemas.openxmlformats.org/officeDocument/2006/relationships" xmlns:p="http://schemas.openxmlformats.org/presentationml/2006/main">
  <p:tag name="DVSHAPEID" val="uaq7OjRqeqhHHNQJu22tZ5"/>
</p:tagLst>
</file>

<file path=ppt/tags/tag15.xml><?xml version="1.0" encoding="utf-8"?>
<p:tagLst xmlns:a="http://schemas.openxmlformats.org/drawingml/2006/main" xmlns:r="http://schemas.openxmlformats.org/officeDocument/2006/relationships" xmlns:p="http://schemas.openxmlformats.org/presentationml/2006/main">
  <p:tag name="DVSHAPEID" val="koofd51tROhmnVgxwaDB0L"/>
</p:tagLst>
</file>

<file path=ppt/tags/tag16.xml><?xml version="1.0" encoding="utf-8"?>
<p:tagLst xmlns:a="http://schemas.openxmlformats.org/drawingml/2006/main" xmlns:r="http://schemas.openxmlformats.org/officeDocument/2006/relationships" xmlns:p="http://schemas.openxmlformats.org/presentationml/2006/main">
  <p:tag name="DVSHAPEID" val="xUKj0xfqqczoQ1Iy6LoLzs"/>
</p:tagLst>
</file>

<file path=ppt/tags/tag17.xml><?xml version="1.0" encoding="utf-8"?>
<p:tagLst xmlns:a="http://schemas.openxmlformats.org/drawingml/2006/main" xmlns:r="http://schemas.openxmlformats.org/officeDocument/2006/relationships" xmlns:p="http://schemas.openxmlformats.org/presentationml/2006/main">
  <p:tag name="DVSHAPEID" val="qkqUsXwSQn5zRuuU4udqo5"/>
</p:tagLst>
</file>

<file path=ppt/tags/tag18.xml><?xml version="1.0" encoding="utf-8"?>
<p:tagLst xmlns:a="http://schemas.openxmlformats.org/drawingml/2006/main" xmlns:r="http://schemas.openxmlformats.org/officeDocument/2006/relationships" xmlns:p="http://schemas.openxmlformats.org/presentationml/2006/main">
  <p:tag name="DVSHAPEID" val="MY5eOX4Rdec5upT65iUymb"/>
</p:tagLst>
</file>

<file path=ppt/tags/tag19.xml><?xml version="1.0" encoding="utf-8"?>
<p:tagLst xmlns:a="http://schemas.openxmlformats.org/drawingml/2006/main" xmlns:r="http://schemas.openxmlformats.org/officeDocument/2006/relationships" xmlns:p="http://schemas.openxmlformats.org/presentationml/2006/main">
  <p:tag name="DVSHAPEID" val="jhae4bHUy94lyrOd8zOYaQ"/>
</p:tagLst>
</file>

<file path=ppt/tags/tag2.xml><?xml version="1.0" encoding="utf-8"?>
<p:tagLst xmlns:a="http://schemas.openxmlformats.org/drawingml/2006/main" xmlns:r="http://schemas.openxmlformats.org/officeDocument/2006/relationships" xmlns:p="http://schemas.openxmlformats.org/presentationml/2006/main">
  <p:tag name="DVSHAPEID" val="4h3NOZQ6qVkRtpCLSftJZy"/>
</p:tagLst>
</file>

<file path=ppt/tags/tag20.xml><?xml version="1.0" encoding="utf-8"?>
<p:tagLst xmlns:a="http://schemas.openxmlformats.org/drawingml/2006/main" xmlns:r="http://schemas.openxmlformats.org/officeDocument/2006/relationships" xmlns:p="http://schemas.openxmlformats.org/presentationml/2006/main">
  <p:tag name="DVSHAPEID" val="mLZ41XoUwQIAFO4zSS9jG3"/>
</p:tagLst>
</file>

<file path=ppt/tags/tag21.xml><?xml version="1.0" encoding="utf-8"?>
<p:tagLst xmlns:a="http://schemas.openxmlformats.org/drawingml/2006/main" xmlns:r="http://schemas.openxmlformats.org/officeDocument/2006/relationships" xmlns:p="http://schemas.openxmlformats.org/presentationml/2006/main">
  <p:tag name="DVSHAPEID" val="09RriR9kJn1sUoeZaJvDCe"/>
</p:tagLst>
</file>

<file path=ppt/tags/tag22.xml><?xml version="1.0" encoding="utf-8"?>
<p:tagLst xmlns:a="http://schemas.openxmlformats.org/drawingml/2006/main" xmlns:r="http://schemas.openxmlformats.org/officeDocument/2006/relationships" xmlns:p="http://schemas.openxmlformats.org/presentationml/2006/main">
  <p:tag name="DVSHAPEID" val="CXL09yGVPRajLQdzFwKc6l"/>
</p:tagLst>
</file>

<file path=ppt/tags/tag23.xml><?xml version="1.0" encoding="utf-8"?>
<p:tagLst xmlns:a="http://schemas.openxmlformats.org/drawingml/2006/main" xmlns:r="http://schemas.openxmlformats.org/officeDocument/2006/relationships" xmlns:p="http://schemas.openxmlformats.org/presentationml/2006/main">
  <p:tag name="DVSHAPEID" val="zcUFkTIpN2qMwUGhIADOya"/>
</p:tagLst>
</file>

<file path=ppt/tags/tag24.xml><?xml version="1.0" encoding="utf-8"?>
<p:tagLst xmlns:a="http://schemas.openxmlformats.org/drawingml/2006/main" xmlns:r="http://schemas.openxmlformats.org/officeDocument/2006/relationships" xmlns:p="http://schemas.openxmlformats.org/presentationml/2006/main">
  <p:tag name="DVSHAPEID" val="iADoMA4YTq8hny6teNcp37"/>
</p:tagLst>
</file>

<file path=ppt/tags/tag25.xml><?xml version="1.0" encoding="utf-8"?>
<p:tagLst xmlns:a="http://schemas.openxmlformats.org/drawingml/2006/main" xmlns:r="http://schemas.openxmlformats.org/officeDocument/2006/relationships" xmlns:p="http://schemas.openxmlformats.org/presentationml/2006/main">
  <p:tag name="DVSHAPEID" val="TZjiTnO9yiNpUj2W68lO9Z"/>
</p:tagLst>
</file>

<file path=ppt/tags/tag26.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27.xml><?xml version="1.0" encoding="utf-8"?>
<p:tagLst xmlns:a="http://schemas.openxmlformats.org/drawingml/2006/main" xmlns:r="http://schemas.openxmlformats.org/officeDocument/2006/relationships" xmlns:p="http://schemas.openxmlformats.org/presentationml/2006/main">
  <p:tag name="DVSHAPEID" val="iJCoSCrEDq7NLyspO59w4S"/>
</p:tagLst>
</file>

<file path=ppt/tags/tag28.xml><?xml version="1.0" encoding="utf-8"?>
<p:tagLst xmlns:a="http://schemas.openxmlformats.org/drawingml/2006/main" xmlns:r="http://schemas.openxmlformats.org/officeDocument/2006/relationships" xmlns:p="http://schemas.openxmlformats.org/presentationml/2006/main">
  <p:tag name="DVSHAPEID" val="dNi0IUuBW99PGVa2p4DpAx"/>
</p:tagLst>
</file>

<file path=ppt/tags/tag29.xml><?xml version="1.0" encoding="utf-8"?>
<p:tagLst xmlns:a="http://schemas.openxmlformats.org/drawingml/2006/main" xmlns:r="http://schemas.openxmlformats.org/officeDocument/2006/relationships" xmlns:p="http://schemas.openxmlformats.org/presentationml/2006/main">
  <p:tag name="DVSHAPEID" val="LxicjMKHz9AqvO6STx91tX"/>
</p:tagLst>
</file>

<file path=ppt/tags/tag3.xml><?xml version="1.0" encoding="utf-8"?>
<p:tagLst xmlns:a="http://schemas.openxmlformats.org/drawingml/2006/main" xmlns:r="http://schemas.openxmlformats.org/officeDocument/2006/relationships" xmlns:p="http://schemas.openxmlformats.org/presentationml/2006/main">
  <p:tag name="DVSHAPEID" val="mKMc5LJIiED3x9m0Eh94B0"/>
</p:tagLst>
</file>

<file path=ppt/tags/tag30.xml><?xml version="1.0" encoding="utf-8"?>
<p:tagLst xmlns:a="http://schemas.openxmlformats.org/drawingml/2006/main" xmlns:r="http://schemas.openxmlformats.org/officeDocument/2006/relationships" xmlns:p="http://schemas.openxmlformats.org/presentationml/2006/main">
  <p:tag name="DVSHAPEID" val="EWSwfMG5TEhF1KHwAIRfAZ"/>
</p:tagLst>
</file>

<file path=ppt/tags/tag31.xml><?xml version="1.0" encoding="utf-8"?>
<p:tagLst xmlns:a="http://schemas.openxmlformats.org/drawingml/2006/main" xmlns:r="http://schemas.openxmlformats.org/officeDocument/2006/relationships" xmlns:p="http://schemas.openxmlformats.org/presentationml/2006/main">
  <p:tag name="DVSHAPEID" val="efqlVwa5fy4NSmjNwY0tgV"/>
</p:tagLst>
</file>

<file path=ppt/tags/tag32.xml><?xml version="1.0" encoding="utf-8"?>
<p:tagLst xmlns:a="http://schemas.openxmlformats.org/drawingml/2006/main" xmlns:r="http://schemas.openxmlformats.org/officeDocument/2006/relationships" xmlns:p="http://schemas.openxmlformats.org/presentationml/2006/main">
  <p:tag name="DVSHAPEID" val="8PNlanWradnFHC6UQ9UNpI"/>
</p:tagLst>
</file>

<file path=ppt/tags/tag33.xml><?xml version="1.0" encoding="utf-8"?>
<p:tagLst xmlns:a="http://schemas.openxmlformats.org/drawingml/2006/main" xmlns:r="http://schemas.openxmlformats.org/officeDocument/2006/relationships" xmlns:p="http://schemas.openxmlformats.org/presentationml/2006/main">
  <p:tag name="DVSHAPEID" val="xUKj0xfqqczoQ1Iy6LoLzs"/>
</p:tagLst>
</file>

<file path=ppt/tags/tag34.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35.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36.xml><?xml version="1.0" encoding="utf-8"?>
<p:tagLst xmlns:a="http://schemas.openxmlformats.org/drawingml/2006/main" xmlns:r="http://schemas.openxmlformats.org/officeDocument/2006/relationships" xmlns:p="http://schemas.openxmlformats.org/presentationml/2006/main">
  <p:tag name="DVSHAPEID" val="tYEMqhG44eXTl4LMbyMIGE"/>
</p:tagLst>
</file>

<file path=ppt/tags/tag4.xml><?xml version="1.0" encoding="utf-8"?>
<p:tagLst xmlns:a="http://schemas.openxmlformats.org/drawingml/2006/main" xmlns:r="http://schemas.openxmlformats.org/officeDocument/2006/relationships" xmlns:p="http://schemas.openxmlformats.org/presentationml/2006/main">
  <p:tag name="DVSHAPEID" val="ZUMHbvdBSKiwUj1CU5nHDG"/>
</p:tagLst>
</file>

<file path=ppt/tags/tag5.xml><?xml version="1.0" encoding="utf-8"?>
<p:tagLst xmlns:a="http://schemas.openxmlformats.org/drawingml/2006/main" xmlns:r="http://schemas.openxmlformats.org/officeDocument/2006/relationships" xmlns:p="http://schemas.openxmlformats.org/presentationml/2006/main">
  <p:tag name="DVSHAPEID" val="eqStpRAcAUXmKRpnzevHLS"/>
</p:tagLst>
</file>

<file path=ppt/tags/tag6.xml><?xml version="1.0" encoding="utf-8"?>
<p:tagLst xmlns:a="http://schemas.openxmlformats.org/drawingml/2006/main" xmlns:r="http://schemas.openxmlformats.org/officeDocument/2006/relationships" xmlns:p="http://schemas.openxmlformats.org/presentationml/2006/main">
  <p:tag name="DVSHAPEID" val="K0e2Y2m4GTnjFmPI5l0Gao"/>
</p:tagLst>
</file>

<file path=ppt/tags/tag7.xml><?xml version="1.0" encoding="utf-8"?>
<p:tagLst xmlns:a="http://schemas.openxmlformats.org/drawingml/2006/main" xmlns:r="http://schemas.openxmlformats.org/officeDocument/2006/relationships" xmlns:p="http://schemas.openxmlformats.org/presentationml/2006/main">
  <p:tag name="DVSHAPEID" val="zxyacxv9bVUmFSemTyPwd3"/>
</p:tagLst>
</file>

<file path=ppt/tags/tag8.xml><?xml version="1.0" encoding="utf-8"?>
<p:tagLst xmlns:a="http://schemas.openxmlformats.org/drawingml/2006/main" xmlns:r="http://schemas.openxmlformats.org/officeDocument/2006/relationships" xmlns:p="http://schemas.openxmlformats.org/presentationml/2006/main">
  <p:tag name="DVSHAPEID" val="Zrb3yR8aH5HmrHuOPPzwHr"/>
</p:tagLst>
</file>

<file path=ppt/tags/tag9.xml><?xml version="1.0" encoding="utf-8"?>
<p:tagLst xmlns:a="http://schemas.openxmlformats.org/drawingml/2006/main" xmlns:r="http://schemas.openxmlformats.org/officeDocument/2006/relationships" xmlns:p="http://schemas.openxmlformats.org/presentationml/2006/main">
  <p:tag name="DVSHAPEID" val="ojHXtJrrQEavy7Y9ZD11eP"/>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6081</TotalTime>
  <Words>3870</Words>
  <Application>Microsoft Office PowerPoint</Application>
  <PresentationFormat>On-screen Show (4:3)</PresentationFormat>
  <Paragraphs>1021</Paragraphs>
  <Slides>77</Slides>
  <Notes>13</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77</vt:i4>
      </vt:variant>
    </vt:vector>
  </HeadingPairs>
  <TitlesOfParts>
    <vt:vector size="91" baseType="lpstr">
      <vt:lpstr>Arial</vt:lpstr>
      <vt:lpstr>Calibri</vt:lpstr>
      <vt:lpstr>Cambria Math</vt:lpstr>
      <vt:lpstr>Century</vt:lpstr>
      <vt:lpstr>Comic Sans MS</vt:lpstr>
      <vt:lpstr>Courier New</vt:lpstr>
      <vt:lpstr>Helvetica</vt:lpstr>
      <vt:lpstr>Impact</vt:lpstr>
      <vt:lpstr>Symbol</vt:lpstr>
      <vt:lpstr>Times</vt:lpstr>
      <vt:lpstr>Times New Roman</vt:lpstr>
      <vt:lpstr>Trebuchet MS</vt:lpstr>
      <vt:lpstr>Wingdings</vt:lpstr>
      <vt:lpstr>Office Theme</vt:lpstr>
      <vt:lpstr>CS  60</vt:lpstr>
      <vt:lpstr>Survey</vt:lpstr>
      <vt:lpstr>BSTNode Class</vt:lpstr>
      <vt:lpstr>BSTNode Class</vt:lpstr>
      <vt:lpstr>Racket: '(Lewis (Dodds () ())          (Stone () ()))</vt:lpstr>
      <vt:lpstr>PowerPoint Presentation</vt:lpstr>
      <vt:lpstr>Write min() – in handout!</vt:lpstr>
      <vt:lpstr>PowerPoint Presentation</vt:lpstr>
      <vt:lpstr>PowerPoint Presentation</vt:lpstr>
      <vt:lpstr>Big-O: Constant Time O(1)</vt:lpstr>
      <vt:lpstr>Big-O: Linear Time O(N)</vt:lpstr>
      <vt:lpstr>Big-O: Logarithmic Time O(log2N)</vt:lpstr>
      <vt:lpstr>Perfectly Balanced Trees</vt:lpstr>
      <vt:lpstr>// Take the log of both sides</vt:lpstr>
      <vt:lpstr>Big-O: Exponential Time O(2N)</vt:lpstr>
      <vt:lpstr>Perfectly Balanced Trees</vt:lpstr>
      <vt:lpstr>Loop Counting  (calculate runtime by counting each step)</vt:lpstr>
      <vt:lpstr>Example 1: Count the total # of  constant-time operations? </vt:lpstr>
      <vt:lpstr>Example 2: Count the total # of  constant-time operations? </vt:lpstr>
      <vt:lpstr>Example 3: Count the total # of  constant-time operations? </vt:lpstr>
      <vt:lpstr>Example 4: Count the total # of  constant-time operations? </vt:lpstr>
      <vt:lpstr>Example 5: Count the total # of  constant-time operations? </vt:lpstr>
      <vt:lpstr>Example 6: Count the total # of  constant-time operations? </vt:lpstr>
      <vt:lpstr>PowerPoint Presentation</vt:lpstr>
      <vt:lpstr>PowerPoint Presentation</vt:lpstr>
      <vt:lpstr>Dynamic Programming Intro</vt:lpstr>
      <vt:lpstr>Consider: Fibonacci  fib(X) = fib(X-1) + fib(X-2)</vt:lpstr>
      <vt:lpstr>Fibonacci with Memoization  Keep track of recursive calls you’ve made and store the result!</vt:lpstr>
      <vt:lpstr>Fibonacci with Dynamic Programming Work from the bottom-up!</vt:lpstr>
      <vt:lpstr>Consider: Fibonacci </vt:lpstr>
      <vt:lpstr>PowerPoint Presentation</vt:lpstr>
      <vt:lpstr>PowerPoint Presentation</vt:lpstr>
      <vt:lpstr>Write Recursive Pseudocode  to find the min path cost based upon getEnergy</vt:lpstr>
      <vt:lpstr>Path from Hw 7:</vt:lpstr>
      <vt:lpstr>Floyd-Warshall (all-pairs shortest path)</vt:lpstr>
      <vt:lpstr>PowerPoint Presentation</vt:lpstr>
      <vt:lpstr>Floyd-Warshall algorithm</vt:lpstr>
      <vt:lpstr>Shortest Paths in CS60</vt:lpstr>
      <vt:lpstr>Graph Representations  (adjacency matrix)</vt:lpstr>
      <vt:lpstr>PowerPoint Presentation</vt:lpstr>
      <vt:lpstr>PowerPoint Presentation</vt:lpstr>
      <vt:lpstr>Adjacency Matrix</vt:lpstr>
      <vt:lpstr>Adjacency Matrix (Floyd-Warshall implementation detail):  Use a int[][] and number the nodes starting with 1</vt:lpstr>
      <vt:lpstr>Tracing Floyd-Warshall</vt:lpstr>
      <vt:lpstr>Floyd-Warshall algorithm</vt:lpstr>
      <vt:lpstr>PowerPoint Presentation</vt:lpstr>
      <vt:lpstr> Floyd-Warshall Pseudocode</vt:lpstr>
      <vt:lpstr>PowerPoint Presentation</vt:lpstr>
      <vt:lpstr>PowerPoint Presentation</vt:lpstr>
      <vt:lpstr>PowerPoint Presentation</vt:lpstr>
      <vt:lpstr>Discuss in your group  (then fill out K=1 table)</vt:lpstr>
      <vt:lpstr>Current shortest paths using intermediate nodes:  NONE (just edges) LEVEL 0  K=0</vt:lpstr>
      <vt:lpstr>Current shortest paths using intermediate nodes:  A(1) LEVEL 1 K=1</vt:lpstr>
      <vt:lpstr>Current shortest paths using intermediate nodes:  A(1), B(2) LEVEL 2 K=2</vt:lpstr>
      <vt:lpstr>Current shortest paths using intermediate nodes:  A(1), B(2), C(3) LEVEL 3 K=3</vt:lpstr>
      <vt:lpstr>Current shortest paths using intermediate nodes:  A(1), B(2), C(3), D(4) LEVEL 4 K=4</vt:lpstr>
      <vt:lpstr>PowerPoint Presentation</vt:lpstr>
      <vt:lpstr>Runtimes (why we only care about the largest term)</vt:lpstr>
      <vt:lpstr>How Fast Are Computers?</vt:lpstr>
      <vt:lpstr>PowerPoint Presentation</vt:lpstr>
      <vt:lpstr>PowerPoint Presentation</vt:lpstr>
      <vt:lpstr>PowerPoint Presentation</vt:lpstr>
      <vt:lpstr>BONUS</vt:lpstr>
      <vt:lpstr>PowerPoint Presentation</vt:lpstr>
      <vt:lpstr>PowerPoint Presentation</vt:lpstr>
      <vt:lpstr>http://www.youtube.com/watch?v=pzRmNYA8LlY</vt:lpstr>
      <vt:lpstr>ClickStart</vt:lpstr>
      <vt:lpstr>PowerPoint Presentation</vt:lpstr>
      <vt:lpstr>PowerPoint Presentation</vt:lpstr>
      <vt:lpstr>PowerPoint Presentation</vt:lpstr>
      <vt:lpstr>PowerPoint Presentation</vt:lpstr>
      <vt:lpstr>BUGS!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Colleen</dc:creator>
  <cp:lastModifiedBy>ColleenLewis</cp:lastModifiedBy>
  <cp:revision>266</cp:revision>
  <cp:lastPrinted>2013-03-28T16:44:04Z</cp:lastPrinted>
  <dcterms:created xsi:type="dcterms:W3CDTF">2012-10-29T16:10:05Z</dcterms:created>
  <dcterms:modified xsi:type="dcterms:W3CDTF">2013-10-29T02:56:27Z</dcterms:modified>
</cp:coreProperties>
</file>