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sldIdLst>
    <p:sldId id="256" r:id="rId2"/>
    <p:sldId id="258" r:id="rId3"/>
    <p:sldId id="289" r:id="rId4"/>
    <p:sldId id="290" r:id="rId5"/>
    <p:sldId id="291" r:id="rId6"/>
    <p:sldId id="259" r:id="rId7"/>
    <p:sldId id="261" r:id="rId8"/>
    <p:sldId id="262" r:id="rId9"/>
    <p:sldId id="263" r:id="rId10"/>
    <p:sldId id="266" r:id="rId11"/>
    <p:sldId id="267" r:id="rId12"/>
    <p:sldId id="269" r:id="rId13"/>
    <p:sldId id="270" r:id="rId14"/>
    <p:sldId id="271" r:id="rId15"/>
    <p:sldId id="273" r:id="rId16"/>
    <p:sldId id="272" r:id="rId17"/>
    <p:sldId id="293" r:id="rId18"/>
    <p:sldId id="294" r:id="rId19"/>
    <p:sldId id="277" r:id="rId20"/>
    <p:sldId id="296" r:id="rId21"/>
    <p:sldId id="297" r:id="rId22"/>
    <p:sldId id="283" r:id="rId23"/>
    <p:sldId id="299" r:id="rId24"/>
    <p:sldId id="300" r:id="rId25"/>
    <p:sldId id="298" r:id="rId26"/>
    <p:sldId id="301" r:id="rId27"/>
    <p:sldId id="303" r:id="rId28"/>
    <p:sldId id="304" r:id="rId29"/>
    <p:sldId id="302" r:id="rId30"/>
    <p:sldId id="305" r:id="rId31"/>
    <p:sldId id="307" r:id="rId32"/>
    <p:sldId id="306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8" d="100"/>
          <a:sy n="68" d="100"/>
        </p:scale>
        <p:origin x="-1120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C57ECA-BF6E-2444-A591-D8D83AFFDFF9}" type="datetimeFigureOut">
              <a:rPr lang="en-US" smtClean="0"/>
              <a:t>1/24/13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E711F-7407-384B-AFA3-8AB16EE280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473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7E711F-7407-384B-AFA3-8AB16EE280E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171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046E-CB7A-3C41-AA20-86BC018989E3}" type="datetimeFigureOut">
              <a:rPr lang="en-US" smtClean="0"/>
              <a:t>1/24/13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888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046E-CB7A-3C41-AA20-86BC018989E3}" type="datetimeFigureOut">
              <a:rPr lang="en-US" smtClean="0"/>
              <a:t>1/24/13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315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046E-CB7A-3C41-AA20-86BC018989E3}" type="datetimeFigureOut">
              <a:rPr lang="en-US" smtClean="0"/>
              <a:t>1/24/13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314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539E75-29C5-0C44-943B-F980D015DD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36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046E-CB7A-3C41-AA20-86BC018989E3}" type="datetimeFigureOut">
              <a:rPr lang="en-US" smtClean="0"/>
              <a:t>1/24/13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88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046E-CB7A-3C41-AA20-86BC018989E3}" type="datetimeFigureOut">
              <a:rPr lang="en-US" smtClean="0"/>
              <a:t>1/24/13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22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046E-CB7A-3C41-AA20-86BC018989E3}" type="datetimeFigureOut">
              <a:rPr lang="en-US" smtClean="0"/>
              <a:t>1/24/13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66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046E-CB7A-3C41-AA20-86BC018989E3}" type="datetimeFigureOut">
              <a:rPr lang="en-US" smtClean="0"/>
              <a:t>1/24/13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2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046E-CB7A-3C41-AA20-86BC018989E3}" type="datetimeFigureOut">
              <a:rPr lang="en-US" smtClean="0"/>
              <a:t>1/24/13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85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046E-CB7A-3C41-AA20-86BC018989E3}" type="datetimeFigureOut">
              <a:rPr lang="en-US" smtClean="0"/>
              <a:t>1/24/13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642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046E-CB7A-3C41-AA20-86BC018989E3}" type="datetimeFigureOut">
              <a:rPr lang="en-US" smtClean="0"/>
              <a:t>1/24/13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501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C046E-CB7A-3C41-AA20-86BC018989E3}" type="datetimeFigureOut">
              <a:rPr lang="en-US" smtClean="0"/>
              <a:t>1/24/13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15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C046E-CB7A-3C41-AA20-86BC018989E3}" type="datetimeFigureOut">
              <a:rPr lang="en-US" smtClean="0"/>
              <a:t>1/24/13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FE1FC-02C9-9F4F-8915-37CA7BC8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824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gif"/><Relationship Id="rId3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751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dirty="0">
                <a:latin typeface="Arial" charset="0"/>
              </a:rPr>
              <a:t>Tools for modeling </a:t>
            </a:r>
            <a:r>
              <a:rPr lang="en-US" sz="4000" dirty="0" smtClean="0">
                <a:latin typeface="Arial" charset="0"/>
              </a:rPr>
              <a:t>(primarily functional</a:t>
            </a:r>
            <a:r>
              <a:rPr lang="en-US" sz="4000" dirty="0">
                <a:latin typeface="Arial" charset="0"/>
              </a:rPr>
              <a:t>) requirements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>
                <a:latin typeface="Arial" charset="0"/>
              </a:rPr>
              <a:t>Storyboards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Flow charts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State diagrams</a:t>
            </a:r>
          </a:p>
          <a:p>
            <a:r>
              <a:rPr lang="en-US" dirty="0" smtClean="0">
                <a:latin typeface="Arial" charset="0"/>
              </a:rPr>
              <a:t>Use cases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User stories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Prototypes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Text documents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etc.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206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Storyboard for tic </a:t>
            </a:r>
            <a:r>
              <a:rPr lang="en-US" dirty="0" err="1" smtClean="0"/>
              <a:t>tac</a:t>
            </a:r>
            <a:r>
              <a:rPr lang="en-US" dirty="0" smtClean="0"/>
              <a:t> toe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39736" y="1927842"/>
            <a:ext cx="2059809" cy="1383507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37073" y="2279384"/>
            <a:ext cx="805114" cy="64639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START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3342143"/>
            <a:ext cx="13391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Player starts game</a:t>
            </a:r>
            <a:endParaRPr lang="en-US" sz="1200" dirty="0"/>
          </a:p>
        </p:txBody>
      </p:sp>
      <p:grpSp>
        <p:nvGrpSpPr>
          <p:cNvPr id="96" name="Group 95"/>
          <p:cNvGrpSpPr/>
          <p:nvPr/>
        </p:nvGrpSpPr>
        <p:grpSpPr>
          <a:xfrm>
            <a:off x="2302154" y="1927842"/>
            <a:ext cx="2059809" cy="1705200"/>
            <a:chOff x="2302154" y="1927842"/>
            <a:chExt cx="2059809" cy="1705200"/>
          </a:xfrm>
        </p:grpSpPr>
        <p:sp>
          <p:nvSpPr>
            <p:cNvPr id="6" name="Rectangle 5"/>
            <p:cNvSpPr/>
            <p:nvPr/>
          </p:nvSpPr>
          <p:spPr>
            <a:xfrm>
              <a:off x="2302154" y="1927842"/>
              <a:ext cx="2059809" cy="1383507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2808344" y="2154641"/>
              <a:ext cx="907219" cy="907219"/>
              <a:chOff x="2808344" y="2154641"/>
              <a:chExt cx="907219" cy="907219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3032669" y="2154641"/>
                <a:ext cx="458570" cy="907219"/>
                <a:chOff x="2948306" y="2279384"/>
                <a:chExt cx="458570" cy="646393"/>
              </a:xfrm>
            </p:grpSpPr>
            <p:cxnSp>
              <p:nvCxnSpPr>
                <p:cNvPr id="17" name="Straight Connector 16"/>
                <p:cNvCxnSpPr/>
                <p:nvPr/>
              </p:nvCxnSpPr>
              <p:spPr>
                <a:xfrm>
                  <a:off x="2948306" y="2279384"/>
                  <a:ext cx="0" cy="646393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>
                  <a:off x="3406876" y="2279384"/>
                  <a:ext cx="0" cy="646393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" name="Group 22"/>
              <p:cNvGrpSpPr/>
              <p:nvPr/>
            </p:nvGrpSpPr>
            <p:grpSpPr>
              <a:xfrm rot="16200000">
                <a:off x="3032669" y="2154641"/>
                <a:ext cx="458570" cy="907219"/>
                <a:chOff x="2948306" y="2279384"/>
                <a:chExt cx="458570" cy="646393"/>
              </a:xfrm>
            </p:grpSpPr>
            <p:cxnSp>
              <p:nvCxnSpPr>
                <p:cNvPr id="24" name="Straight Connector 23"/>
                <p:cNvCxnSpPr/>
                <p:nvPr/>
              </p:nvCxnSpPr>
              <p:spPr>
                <a:xfrm>
                  <a:off x="2948306" y="2279384"/>
                  <a:ext cx="0" cy="646393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/>
                <p:cNvCxnSpPr/>
                <p:nvPr/>
              </p:nvCxnSpPr>
              <p:spPr>
                <a:xfrm>
                  <a:off x="3406876" y="2279384"/>
                  <a:ext cx="0" cy="646393"/>
                </a:xfrm>
                <a:prstGeom prst="line">
                  <a:avLst/>
                </a:prstGeom>
                <a:ln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6" name="TextBox 25"/>
            <p:cNvSpPr txBox="1"/>
            <p:nvPr/>
          </p:nvSpPr>
          <p:spPr>
            <a:xfrm>
              <a:off x="2808344" y="3356043"/>
              <a:ext cx="99257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Grid appears</a:t>
              </a:r>
              <a:endParaRPr lang="en-US" sz="1200" dirty="0"/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4464572" y="1927842"/>
            <a:ext cx="2059809" cy="1705200"/>
            <a:chOff x="4464572" y="1927842"/>
            <a:chExt cx="2059809" cy="1705200"/>
          </a:xfrm>
        </p:grpSpPr>
        <p:sp>
          <p:nvSpPr>
            <p:cNvPr id="7" name="Rectangle 6"/>
            <p:cNvSpPr/>
            <p:nvPr/>
          </p:nvSpPr>
          <p:spPr>
            <a:xfrm>
              <a:off x="4464572" y="1927842"/>
              <a:ext cx="2059809" cy="1383507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5203526" y="2154641"/>
              <a:ext cx="458570" cy="907219"/>
              <a:chOff x="2948306" y="2279384"/>
              <a:chExt cx="458570" cy="646393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>
                <a:off x="2948306" y="2279384"/>
                <a:ext cx="0" cy="646393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>
                <a:off x="3406876" y="2279384"/>
                <a:ext cx="0" cy="646393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up 29"/>
            <p:cNvGrpSpPr/>
            <p:nvPr/>
          </p:nvGrpSpPr>
          <p:grpSpPr>
            <a:xfrm rot="16200000">
              <a:off x="5203526" y="2154641"/>
              <a:ext cx="458570" cy="907219"/>
              <a:chOff x="2948306" y="2279384"/>
              <a:chExt cx="458570" cy="646393"/>
            </a:xfrm>
          </p:grpSpPr>
          <p:cxnSp>
            <p:nvCxnSpPr>
              <p:cNvPr id="31" name="Straight Connector 30"/>
              <p:cNvCxnSpPr/>
              <p:nvPr/>
            </p:nvCxnSpPr>
            <p:spPr>
              <a:xfrm>
                <a:off x="2948306" y="2279384"/>
                <a:ext cx="0" cy="646393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3406876" y="2279384"/>
                <a:ext cx="0" cy="646393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TextBox 32"/>
            <p:cNvSpPr txBox="1"/>
            <p:nvPr/>
          </p:nvSpPr>
          <p:spPr>
            <a:xfrm>
              <a:off x="4831781" y="3356043"/>
              <a:ext cx="14939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Player selects square</a:t>
              </a:r>
              <a:endParaRPr lang="en-US" sz="1200" dirty="0"/>
            </a:p>
          </p:txBody>
        </p:sp>
        <p:cxnSp>
          <p:nvCxnSpPr>
            <p:cNvPr id="41" name="Straight Arrow Connector 40"/>
            <p:cNvCxnSpPr>
              <a:stCxn id="33" idx="3"/>
            </p:cNvCxnSpPr>
            <p:nvPr/>
          </p:nvCxnSpPr>
          <p:spPr>
            <a:xfrm flipH="1" flipV="1">
              <a:off x="5886421" y="2279384"/>
              <a:ext cx="439279" cy="1215159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oup 97"/>
          <p:cNvGrpSpPr/>
          <p:nvPr/>
        </p:nvGrpSpPr>
        <p:grpSpPr>
          <a:xfrm>
            <a:off x="6626991" y="1927842"/>
            <a:ext cx="2059809" cy="1719100"/>
            <a:chOff x="6626991" y="1927842"/>
            <a:chExt cx="2059809" cy="1719100"/>
          </a:xfrm>
        </p:grpSpPr>
        <p:sp>
          <p:nvSpPr>
            <p:cNvPr id="8" name="Rectangle 7"/>
            <p:cNvSpPr/>
            <p:nvPr/>
          </p:nvSpPr>
          <p:spPr>
            <a:xfrm>
              <a:off x="6626991" y="1927842"/>
              <a:ext cx="2059809" cy="1383507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7320109" y="3369943"/>
              <a:ext cx="80021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X appears</a:t>
              </a:r>
              <a:endParaRPr lang="en-US" sz="1200" dirty="0"/>
            </a:p>
          </p:txBody>
        </p:sp>
        <p:grpSp>
          <p:nvGrpSpPr>
            <p:cNvPr id="53" name="Group 52"/>
            <p:cNvGrpSpPr/>
            <p:nvPr/>
          </p:nvGrpSpPr>
          <p:grpSpPr>
            <a:xfrm>
              <a:off x="7213108" y="2009633"/>
              <a:ext cx="983536" cy="1052227"/>
              <a:chOff x="7213108" y="2009633"/>
              <a:chExt cx="983536" cy="1052227"/>
            </a:xfrm>
          </p:grpSpPr>
          <p:grpSp>
            <p:nvGrpSpPr>
              <p:cNvPr id="44" name="Group 43"/>
              <p:cNvGrpSpPr/>
              <p:nvPr/>
            </p:nvGrpSpPr>
            <p:grpSpPr>
              <a:xfrm>
                <a:off x="7213108" y="2154641"/>
                <a:ext cx="907219" cy="907219"/>
                <a:chOff x="2808344" y="2154641"/>
                <a:chExt cx="907219" cy="907219"/>
              </a:xfrm>
            </p:grpSpPr>
            <p:grpSp>
              <p:nvGrpSpPr>
                <p:cNvPr id="45" name="Group 44"/>
                <p:cNvGrpSpPr/>
                <p:nvPr/>
              </p:nvGrpSpPr>
              <p:grpSpPr>
                <a:xfrm>
                  <a:off x="3032669" y="2154641"/>
                  <a:ext cx="458570" cy="907219"/>
                  <a:chOff x="2948306" y="2279384"/>
                  <a:chExt cx="458570" cy="646393"/>
                </a:xfrm>
              </p:grpSpPr>
              <p:cxnSp>
                <p:nvCxnSpPr>
                  <p:cNvPr id="49" name="Straight Connector 48"/>
                  <p:cNvCxnSpPr/>
                  <p:nvPr/>
                </p:nvCxnSpPr>
                <p:spPr>
                  <a:xfrm>
                    <a:off x="2948306" y="2279384"/>
                    <a:ext cx="0" cy="646393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/>
                  <p:cNvCxnSpPr/>
                  <p:nvPr/>
                </p:nvCxnSpPr>
                <p:spPr>
                  <a:xfrm>
                    <a:off x="3406876" y="2279384"/>
                    <a:ext cx="0" cy="646393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6" name="Group 45"/>
                <p:cNvGrpSpPr/>
                <p:nvPr/>
              </p:nvGrpSpPr>
              <p:grpSpPr>
                <a:xfrm rot="16200000">
                  <a:off x="3032669" y="2154641"/>
                  <a:ext cx="458570" cy="907219"/>
                  <a:chOff x="2948306" y="2279384"/>
                  <a:chExt cx="458570" cy="646393"/>
                </a:xfrm>
              </p:grpSpPr>
              <p:cxnSp>
                <p:nvCxnSpPr>
                  <p:cNvPr id="47" name="Straight Connector 46"/>
                  <p:cNvCxnSpPr/>
                  <p:nvPr/>
                </p:nvCxnSpPr>
                <p:spPr>
                  <a:xfrm>
                    <a:off x="2948306" y="2279384"/>
                    <a:ext cx="0" cy="646393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/>
                  <p:cNvCxnSpPr/>
                  <p:nvPr/>
                </p:nvCxnSpPr>
                <p:spPr>
                  <a:xfrm>
                    <a:off x="3406876" y="2279384"/>
                    <a:ext cx="0" cy="646393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52" name="TextBox 51"/>
              <p:cNvSpPr txBox="1"/>
              <p:nvPr/>
            </p:nvSpPr>
            <p:spPr>
              <a:xfrm>
                <a:off x="7892166" y="2009633"/>
                <a:ext cx="3044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X</a:t>
                </a:r>
                <a:endParaRPr lang="en-US" dirty="0"/>
              </a:p>
            </p:txBody>
          </p:sp>
        </p:grpSp>
      </p:grpSp>
      <p:grpSp>
        <p:nvGrpSpPr>
          <p:cNvPr id="65" name="Group 64"/>
          <p:cNvGrpSpPr/>
          <p:nvPr/>
        </p:nvGrpSpPr>
        <p:grpSpPr>
          <a:xfrm>
            <a:off x="189526" y="4280237"/>
            <a:ext cx="2059809" cy="2075198"/>
            <a:chOff x="189526" y="4280237"/>
            <a:chExt cx="2059809" cy="2075198"/>
          </a:xfrm>
        </p:grpSpPr>
        <p:sp>
          <p:nvSpPr>
            <p:cNvPr id="10" name="Rectangle 9"/>
            <p:cNvSpPr/>
            <p:nvPr/>
          </p:nvSpPr>
          <p:spPr>
            <a:xfrm>
              <a:off x="189526" y="4280237"/>
              <a:ext cx="2059809" cy="1383507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4" name="Group 53"/>
            <p:cNvGrpSpPr/>
            <p:nvPr/>
          </p:nvGrpSpPr>
          <p:grpSpPr>
            <a:xfrm>
              <a:off x="687591" y="4432576"/>
              <a:ext cx="983536" cy="1052227"/>
              <a:chOff x="7213108" y="2009633"/>
              <a:chExt cx="983536" cy="1052227"/>
            </a:xfrm>
          </p:grpSpPr>
          <p:grpSp>
            <p:nvGrpSpPr>
              <p:cNvPr id="55" name="Group 54"/>
              <p:cNvGrpSpPr/>
              <p:nvPr/>
            </p:nvGrpSpPr>
            <p:grpSpPr>
              <a:xfrm>
                <a:off x="7213108" y="2154641"/>
                <a:ext cx="907219" cy="907219"/>
                <a:chOff x="2808344" y="2154641"/>
                <a:chExt cx="907219" cy="907219"/>
              </a:xfrm>
            </p:grpSpPr>
            <p:grpSp>
              <p:nvGrpSpPr>
                <p:cNvPr id="57" name="Group 56"/>
                <p:cNvGrpSpPr/>
                <p:nvPr/>
              </p:nvGrpSpPr>
              <p:grpSpPr>
                <a:xfrm>
                  <a:off x="3032669" y="2154641"/>
                  <a:ext cx="458570" cy="907219"/>
                  <a:chOff x="2948306" y="2279384"/>
                  <a:chExt cx="458570" cy="646393"/>
                </a:xfrm>
              </p:grpSpPr>
              <p:cxnSp>
                <p:nvCxnSpPr>
                  <p:cNvPr id="61" name="Straight Connector 60"/>
                  <p:cNvCxnSpPr/>
                  <p:nvPr/>
                </p:nvCxnSpPr>
                <p:spPr>
                  <a:xfrm>
                    <a:off x="2948306" y="2279384"/>
                    <a:ext cx="0" cy="646393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2" name="Straight Connector 61"/>
                  <p:cNvCxnSpPr/>
                  <p:nvPr/>
                </p:nvCxnSpPr>
                <p:spPr>
                  <a:xfrm>
                    <a:off x="3406876" y="2279384"/>
                    <a:ext cx="0" cy="646393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58" name="Group 57"/>
                <p:cNvGrpSpPr/>
                <p:nvPr/>
              </p:nvGrpSpPr>
              <p:grpSpPr>
                <a:xfrm rot="16200000">
                  <a:off x="3032669" y="2154641"/>
                  <a:ext cx="458570" cy="907219"/>
                  <a:chOff x="2948306" y="2279384"/>
                  <a:chExt cx="458570" cy="646393"/>
                </a:xfrm>
              </p:grpSpPr>
              <p:cxnSp>
                <p:nvCxnSpPr>
                  <p:cNvPr id="59" name="Straight Connector 58"/>
                  <p:cNvCxnSpPr/>
                  <p:nvPr/>
                </p:nvCxnSpPr>
                <p:spPr>
                  <a:xfrm>
                    <a:off x="2948306" y="2279384"/>
                    <a:ext cx="0" cy="646393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Straight Connector 59"/>
                  <p:cNvCxnSpPr/>
                  <p:nvPr/>
                </p:nvCxnSpPr>
                <p:spPr>
                  <a:xfrm>
                    <a:off x="3406876" y="2279384"/>
                    <a:ext cx="0" cy="646393"/>
                  </a:xfrm>
                  <a:prstGeom prst="line">
                    <a:avLst/>
                  </a:prstGeom>
                  <a:ln>
                    <a:solidFill>
                      <a:srgbClr val="000000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56" name="TextBox 55"/>
              <p:cNvSpPr txBox="1"/>
              <p:nvPr/>
            </p:nvSpPr>
            <p:spPr>
              <a:xfrm>
                <a:off x="7892166" y="2009633"/>
                <a:ext cx="30447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X</a:t>
                </a:r>
                <a:endParaRPr lang="en-US" dirty="0"/>
              </a:p>
            </p:txBody>
          </p:sp>
        </p:grpSp>
        <p:sp>
          <p:nvSpPr>
            <p:cNvPr id="63" name="TextBox 62"/>
            <p:cNvSpPr txBox="1"/>
            <p:nvPr/>
          </p:nvSpPr>
          <p:spPr>
            <a:xfrm>
              <a:off x="556923" y="5709104"/>
              <a:ext cx="123940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Computer selects square and O appears</a:t>
              </a:r>
              <a:endParaRPr lang="en-US" sz="1200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029311" y="4861340"/>
              <a:ext cx="306820" cy="4062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O</a:t>
              </a: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2715159" y="4280237"/>
            <a:ext cx="6021431" cy="2075198"/>
            <a:chOff x="2715159" y="4280237"/>
            <a:chExt cx="6021431" cy="2075198"/>
          </a:xfrm>
        </p:grpSpPr>
        <p:sp>
          <p:nvSpPr>
            <p:cNvPr id="12" name="Rectangle 11"/>
            <p:cNvSpPr/>
            <p:nvPr/>
          </p:nvSpPr>
          <p:spPr>
            <a:xfrm>
              <a:off x="4514362" y="4280237"/>
              <a:ext cx="2059809" cy="1383507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676781" y="4280237"/>
              <a:ext cx="2059809" cy="1383507"/>
            </a:xfrm>
            <a:prstGeom prst="rect">
              <a:avLst/>
            </a:prstGeom>
            <a:solidFill>
              <a:schemeClr val="bg1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6" name="Group 65"/>
            <p:cNvGrpSpPr/>
            <p:nvPr/>
          </p:nvGrpSpPr>
          <p:grpSpPr>
            <a:xfrm>
              <a:off x="4514362" y="4280237"/>
              <a:ext cx="2059809" cy="2075198"/>
              <a:chOff x="189526" y="4280237"/>
              <a:chExt cx="2059809" cy="207519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189526" y="4280237"/>
                <a:ext cx="2059809" cy="138350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8" name="Group 67"/>
              <p:cNvGrpSpPr/>
              <p:nvPr/>
            </p:nvGrpSpPr>
            <p:grpSpPr>
              <a:xfrm>
                <a:off x="687591" y="4432576"/>
                <a:ext cx="983536" cy="1052227"/>
                <a:chOff x="7213108" y="2009633"/>
                <a:chExt cx="983536" cy="1052227"/>
              </a:xfrm>
            </p:grpSpPr>
            <p:grpSp>
              <p:nvGrpSpPr>
                <p:cNvPr id="71" name="Group 70"/>
                <p:cNvGrpSpPr/>
                <p:nvPr/>
              </p:nvGrpSpPr>
              <p:grpSpPr>
                <a:xfrm>
                  <a:off x="7213108" y="2154641"/>
                  <a:ext cx="907219" cy="907219"/>
                  <a:chOff x="2808344" y="2154641"/>
                  <a:chExt cx="907219" cy="907219"/>
                </a:xfrm>
              </p:grpSpPr>
              <p:grpSp>
                <p:nvGrpSpPr>
                  <p:cNvPr id="73" name="Group 72"/>
                  <p:cNvGrpSpPr/>
                  <p:nvPr/>
                </p:nvGrpSpPr>
                <p:grpSpPr>
                  <a:xfrm>
                    <a:off x="3032669" y="2154641"/>
                    <a:ext cx="458570" cy="907219"/>
                    <a:chOff x="2948306" y="2279384"/>
                    <a:chExt cx="458570" cy="646393"/>
                  </a:xfrm>
                </p:grpSpPr>
                <p:cxnSp>
                  <p:nvCxnSpPr>
                    <p:cNvPr id="77" name="Straight Connector 76"/>
                    <p:cNvCxnSpPr/>
                    <p:nvPr/>
                  </p:nvCxnSpPr>
                  <p:spPr>
                    <a:xfrm>
                      <a:off x="2948306" y="2279384"/>
                      <a:ext cx="0" cy="646393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8" name="Straight Connector 77"/>
                    <p:cNvCxnSpPr/>
                    <p:nvPr/>
                  </p:nvCxnSpPr>
                  <p:spPr>
                    <a:xfrm>
                      <a:off x="3406876" y="2279384"/>
                      <a:ext cx="0" cy="646393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74" name="Group 73"/>
                  <p:cNvGrpSpPr/>
                  <p:nvPr/>
                </p:nvGrpSpPr>
                <p:grpSpPr>
                  <a:xfrm rot="16200000">
                    <a:off x="3032669" y="2154641"/>
                    <a:ext cx="458570" cy="907219"/>
                    <a:chOff x="2948306" y="2279384"/>
                    <a:chExt cx="458570" cy="646393"/>
                  </a:xfrm>
                </p:grpSpPr>
                <p:cxnSp>
                  <p:nvCxnSpPr>
                    <p:cNvPr id="75" name="Straight Connector 74"/>
                    <p:cNvCxnSpPr/>
                    <p:nvPr/>
                  </p:nvCxnSpPr>
                  <p:spPr>
                    <a:xfrm>
                      <a:off x="2948306" y="2279384"/>
                      <a:ext cx="0" cy="646393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76" name="Straight Connector 75"/>
                    <p:cNvCxnSpPr/>
                    <p:nvPr/>
                  </p:nvCxnSpPr>
                  <p:spPr>
                    <a:xfrm>
                      <a:off x="3406876" y="2279384"/>
                      <a:ext cx="0" cy="646393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72" name="TextBox 71"/>
                <p:cNvSpPr txBox="1"/>
                <p:nvPr/>
              </p:nvSpPr>
              <p:spPr>
                <a:xfrm>
                  <a:off x="7892166" y="2009633"/>
                  <a:ext cx="30447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X</a:t>
                  </a:r>
                  <a:endParaRPr lang="en-US" dirty="0"/>
                </a:p>
              </p:txBody>
            </p:sp>
          </p:grpSp>
          <p:sp>
            <p:nvSpPr>
              <p:cNvPr id="69" name="TextBox 68"/>
              <p:cNvSpPr txBox="1"/>
              <p:nvPr/>
            </p:nvSpPr>
            <p:spPr>
              <a:xfrm>
                <a:off x="556923" y="5709104"/>
                <a:ext cx="123940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3 in a row</a:t>
                </a:r>
              </a:p>
              <a:p>
                <a:pPr algn="ctr"/>
                <a:r>
                  <a:rPr lang="en-US" sz="1200" dirty="0" smtClean="0"/>
                  <a:t>Player or </a:t>
                </a:r>
                <a:r>
                  <a:rPr lang="en-US" sz="1200" dirty="0" smtClean="0">
                    <a:solidFill>
                      <a:srgbClr val="000000"/>
                    </a:solidFill>
                  </a:rPr>
                  <a:t>computer wins</a:t>
                </a: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1029311" y="4861340"/>
                <a:ext cx="306820" cy="4062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O</a:t>
                </a:r>
              </a:p>
            </p:txBody>
          </p:sp>
        </p:grpSp>
        <p:grpSp>
          <p:nvGrpSpPr>
            <p:cNvPr id="79" name="Group 78"/>
            <p:cNvGrpSpPr/>
            <p:nvPr/>
          </p:nvGrpSpPr>
          <p:grpSpPr>
            <a:xfrm>
              <a:off x="6676781" y="4280237"/>
              <a:ext cx="2059809" cy="1705866"/>
              <a:chOff x="189526" y="4280237"/>
              <a:chExt cx="2059809" cy="1705866"/>
            </a:xfrm>
          </p:grpSpPr>
          <p:sp>
            <p:nvSpPr>
              <p:cNvPr id="80" name="Rectangle 79"/>
              <p:cNvSpPr/>
              <p:nvPr/>
            </p:nvSpPr>
            <p:spPr>
              <a:xfrm>
                <a:off x="189526" y="4280237"/>
                <a:ext cx="2059809" cy="1383507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1" name="Group 80"/>
              <p:cNvGrpSpPr/>
              <p:nvPr/>
            </p:nvGrpSpPr>
            <p:grpSpPr>
              <a:xfrm>
                <a:off x="687591" y="4432576"/>
                <a:ext cx="983536" cy="1052227"/>
                <a:chOff x="7213108" y="2009633"/>
                <a:chExt cx="983536" cy="1052227"/>
              </a:xfrm>
            </p:grpSpPr>
            <p:grpSp>
              <p:nvGrpSpPr>
                <p:cNvPr id="84" name="Group 83"/>
                <p:cNvGrpSpPr/>
                <p:nvPr/>
              </p:nvGrpSpPr>
              <p:grpSpPr>
                <a:xfrm>
                  <a:off x="7213108" y="2154641"/>
                  <a:ext cx="907219" cy="907219"/>
                  <a:chOff x="2808344" y="2154641"/>
                  <a:chExt cx="907219" cy="907219"/>
                </a:xfrm>
              </p:grpSpPr>
              <p:grpSp>
                <p:nvGrpSpPr>
                  <p:cNvPr id="86" name="Group 85"/>
                  <p:cNvGrpSpPr/>
                  <p:nvPr/>
                </p:nvGrpSpPr>
                <p:grpSpPr>
                  <a:xfrm>
                    <a:off x="3032669" y="2154641"/>
                    <a:ext cx="458570" cy="907219"/>
                    <a:chOff x="2948306" y="2279384"/>
                    <a:chExt cx="458570" cy="646393"/>
                  </a:xfrm>
                </p:grpSpPr>
                <p:cxnSp>
                  <p:nvCxnSpPr>
                    <p:cNvPr id="90" name="Straight Connector 89"/>
                    <p:cNvCxnSpPr/>
                    <p:nvPr/>
                  </p:nvCxnSpPr>
                  <p:spPr>
                    <a:xfrm>
                      <a:off x="2948306" y="2279384"/>
                      <a:ext cx="0" cy="646393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1" name="Straight Connector 90"/>
                    <p:cNvCxnSpPr/>
                    <p:nvPr/>
                  </p:nvCxnSpPr>
                  <p:spPr>
                    <a:xfrm>
                      <a:off x="3406876" y="2279384"/>
                      <a:ext cx="0" cy="646393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7" name="Group 86"/>
                  <p:cNvGrpSpPr/>
                  <p:nvPr/>
                </p:nvGrpSpPr>
                <p:grpSpPr>
                  <a:xfrm rot="16200000">
                    <a:off x="3032669" y="2154641"/>
                    <a:ext cx="458570" cy="907219"/>
                    <a:chOff x="2948306" y="2279384"/>
                    <a:chExt cx="458570" cy="646393"/>
                  </a:xfrm>
                </p:grpSpPr>
                <p:cxnSp>
                  <p:nvCxnSpPr>
                    <p:cNvPr id="88" name="Straight Connector 87"/>
                    <p:cNvCxnSpPr/>
                    <p:nvPr/>
                  </p:nvCxnSpPr>
                  <p:spPr>
                    <a:xfrm>
                      <a:off x="2948306" y="2279384"/>
                      <a:ext cx="0" cy="646393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" name="Straight Connector 88"/>
                    <p:cNvCxnSpPr/>
                    <p:nvPr/>
                  </p:nvCxnSpPr>
                  <p:spPr>
                    <a:xfrm>
                      <a:off x="3406876" y="2279384"/>
                      <a:ext cx="0" cy="646393"/>
                    </a:xfrm>
                    <a:prstGeom prst="line">
                      <a:avLst/>
                    </a:prstGeom>
                    <a:ln>
                      <a:solidFill>
                        <a:srgbClr val="000000"/>
                      </a:solidFill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85" name="TextBox 84"/>
                <p:cNvSpPr txBox="1"/>
                <p:nvPr/>
              </p:nvSpPr>
              <p:spPr>
                <a:xfrm>
                  <a:off x="7892166" y="2009633"/>
                  <a:ext cx="30447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X</a:t>
                  </a:r>
                  <a:endParaRPr lang="en-US" dirty="0"/>
                </a:p>
              </p:txBody>
            </p:sp>
          </p:grpSp>
          <p:sp>
            <p:nvSpPr>
              <p:cNvPr id="82" name="TextBox 81"/>
              <p:cNvSpPr txBox="1"/>
              <p:nvPr/>
            </p:nvSpPr>
            <p:spPr>
              <a:xfrm>
                <a:off x="556923" y="5709104"/>
                <a:ext cx="123940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 smtClean="0"/>
                  <a:t>stalemate</a:t>
                </a:r>
                <a:endParaRPr lang="en-US" sz="1200" dirty="0"/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1029311" y="4861340"/>
                <a:ext cx="306820" cy="4062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O</a:t>
                </a:r>
              </a:p>
            </p:txBody>
          </p:sp>
        </p:grpSp>
        <p:sp>
          <p:nvSpPr>
            <p:cNvPr id="92" name="Rectangle 91"/>
            <p:cNvSpPr/>
            <p:nvPr/>
          </p:nvSpPr>
          <p:spPr>
            <a:xfrm>
              <a:off x="4615232" y="4432576"/>
              <a:ext cx="1818432" cy="1052227"/>
            </a:xfrm>
            <a:prstGeom prst="rect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Congratulations!</a:t>
              </a:r>
            </a:p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You won!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6798091" y="4440050"/>
              <a:ext cx="1818432" cy="1052227"/>
            </a:xfrm>
            <a:prstGeom prst="rect">
              <a:avLst/>
            </a:prstGeom>
            <a:solidFill>
              <a:srgbClr val="FF00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Stalemate …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2715159" y="4801908"/>
              <a:ext cx="13251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Repeat until</a:t>
              </a:r>
              <a:endParaRPr lang="en-US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6433664" y="5801437"/>
              <a:ext cx="4667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76750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58895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Software specification documents  (SRS)</a:t>
            </a:r>
          </a:p>
          <a:p>
            <a:r>
              <a:rPr lang="en-US" dirty="0" smtClean="0"/>
              <a:t>Precise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Hard to produce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Hard to assess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68495" y="1570244"/>
            <a:ext cx="415889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dirty="0" smtClean="0"/>
              <a:t>Storyboard</a:t>
            </a:r>
          </a:p>
          <a:p>
            <a:pPr marL="0" indent="0">
              <a:buFont typeface="Arial"/>
              <a:buNone/>
            </a:pPr>
            <a:endParaRPr lang="en-US" dirty="0" smtClean="0"/>
          </a:p>
          <a:p>
            <a:r>
              <a:rPr lang="en-US" dirty="0" smtClean="0"/>
              <a:t>Informal but conveys look and feel</a:t>
            </a:r>
          </a:p>
          <a:p>
            <a:r>
              <a:rPr lang="en-US" dirty="0" smtClean="0"/>
              <a:t>Easy/quick to produce</a:t>
            </a:r>
          </a:p>
          <a:p>
            <a:r>
              <a:rPr lang="en-US" dirty="0" smtClean="0"/>
              <a:t>Easy/quick to assess</a:t>
            </a:r>
          </a:p>
          <a:p>
            <a:pPr marL="0" indent="0">
              <a:buFont typeface="Arial"/>
              <a:buNone/>
            </a:pPr>
            <a:endParaRPr lang="en-US" dirty="0" smtClean="0"/>
          </a:p>
          <a:p>
            <a:pPr marL="0" indent="0">
              <a:buFont typeface="Arial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306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2177023" cy="632372"/>
          </a:xfrm>
        </p:spPr>
        <p:txBody>
          <a:bodyPr>
            <a:normAutofit/>
          </a:bodyPr>
          <a:lstStyle/>
          <a:p>
            <a:r>
              <a:rPr lang="en-US" sz="1800" dirty="0" smtClean="0"/>
              <a:t>Flow chart</a:t>
            </a:r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3731250" y="322539"/>
            <a:ext cx="1474237" cy="645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Player selects square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Diamond 4"/>
          <p:cNvSpPr/>
          <p:nvPr/>
        </p:nvSpPr>
        <p:spPr>
          <a:xfrm>
            <a:off x="3847637" y="1081355"/>
            <a:ext cx="1241463" cy="1275514"/>
          </a:xfrm>
          <a:prstGeom prst="diamond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Square empty?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31250" y="2470597"/>
            <a:ext cx="1474237" cy="645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X appears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7" name="Diamond 6"/>
          <p:cNvSpPr/>
          <p:nvPr/>
        </p:nvSpPr>
        <p:spPr>
          <a:xfrm>
            <a:off x="3847637" y="3229413"/>
            <a:ext cx="1241463" cy="1275514"/>
          </a:xfrm>
          <a:prstGeom prst="diamond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Three in a row?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8" name="Diamond 7"/>
          <p:cNvSpPr/>
          <p:nvPr/>
        </p:nvSpPr>
        <p:spPr>
          <a:xfrm>
            <a:off x="3847637" y="4618655"/>
            <a:ext cx="1241463" cy="1275514"/>
          </a:xfrm>
          <a:prstGeom prst="diamond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000000"/>
                </a:solidFill>
              </a:rPr>
              <a:t>Any empty squares?</a:t>
            </a:r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31250" y="6007896"/>
            <a:ext cx="1474237" cy="645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O appears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11" name="Straight Connector 10"/>
          <p:cNvCxnSpPr>
            <a:stCxn id="4" idx="2"/>
            <a:endCxn id="5" idx="0"/>
          </p:cNvCxnSpPr>
          <p:nvPr/>
        </p:nvCxnSpPr>
        <p:spPr>
          <a:xfrm>
            <a:off x="4468369" y="967627"/>
            <a:ext cx="0" cy="1137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6" idx="0"/>
            <a:endCxn id="5" idx="2"/>
          </p:cNvCxnSpPr>
          <p:nvPr/>
        </p:nvCxnSpPr>
        <p:spPr>
          <a:xfrm flipV="1">
            <a:off x="4468369" y="2356869"/>
            <a:ext cx="0" cy="1137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6" idx="2"/>
            <a:endCxn id="7" idx="0"/>
          </p:cNvCxnSpPr>
          <p:nvPr/>
        </p:nvCxnSpPr>
        <p:spPr>
          <a:xfrm>
            <a:off x="4468369" y="3115685"/>
            <a:ext cx="0" cy="1137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5" idx="1"/>
            <a:endCxn id="4" idx="1"/>
          </p:cNvCxnSpPr>
          <p:nvPr/>
        </p:nvCxnSpPr>
        <p:spPr>
          <a:xfrm rot="10800000">
            <a:off x="3731251" y="645084"/>
            <a:ext cx="116387" cy="1074029"/>
          </a:xfrm>
          <a:prstGeom prst="bentConnector3">
            <a:avLst>
              <a:gd name="adj1" fmla="val 296414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579032" y="217220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 flipV="1">
            <a:off x="3084426" y="1706490"/>
            <a:ext cx="763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089100" y="337926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 flipV="1">
            <a:off x="4705557" y="4320261"/>
            <a:ext cx="296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</a:p>
        </p:txBody>
      </p:sp>
      <p:cxnSp>
        <p:nvCxnSpPr>
          <p:cNvPr id="26" name="Straight Connector 25"/>
          <p:cNvCxnSpPr>
            <a:stCxn id="7" idx="2"/>
            <a:endCxn id="8" idx="0"/>
          </p:cNvCxnSpPr>
          <p:nvPr/>
        </p:nvCxnSpPr>
        <p:spPr>
          <a:xfrm>
            <a:off x="4468369" y="4504927"/>
            <a:ext cx="0" cy="1137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740624" y="56036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6059024" y="3513041"/>
            <a:ext cx="1474237" cy="645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Player wins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30" name="Straight Connector 29"/>
          <p:cNvCxnSpPr>
            <a:stCxn id="7" idx="3"/>
          </p:cNvCxnSpPr>
          <p:nvPr/>
        </p:nvCxnSpPr>
        <p:spPr>
          <a:xfrm flipV="1">
            <a:off x="5089100" y="3863852"/>
            <a:ext cx="969924" cy="33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6059024" y="4962750"/>
            <a:ext cx="1474237" cy="645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Stalemate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089100" y="4770384"/>
            <a:ext cx="33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</a:t>
            </a:r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5089100" y="5254967"/>
            <a:ext cx="969924" cy="33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8" idx="2"/>
            <a:endCxn id="9" idx="0"/>
          </p:cNvCxnSpPr>
          <p:nvPr/>
        </p:nvCxnSpPr>
        <p:spPr>
          <a:xfrm>
            <a:off x="4468369" y="5894169"/>
            <a:ext cx="0" cy="11372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5640163" y="6467725"/>
            <a:ext cx="532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3138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2966114" cy="70844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1800" dirty="0" smtClean="0">
                <a:latin typeface="Arial" charset="0"/>
              </a:rPr>
              <a:t>Tic-tac-toe </a:t>
            </a:r>
            <a:r>
              <a:rPr lang="en-US" sz="1800" dirty="0">
                <a:latin typeface="Arial" charset="0"/>
              </a:rPr>
              <a:t>s</a:t>
            </a:r>
            <a:r>
              <a:rPr lang="en-US" sz="1800" dirty="0" smtClean="0">
                <a:latin typeface="Arial" charset="0"/>
              </a:rPr>
              <a:t>tate diagrams</a:t>
            </a:r>
            <a:endParaRPr lang="en-US" sz="1800" dirty="0">
              <a:latin typeface="Arial" charset="0"/>
            </a:endParaRPr>
          </a:p>
        </p:txBody>
      </p:sp>
      <p:sp>
        <p:nvSpPr>
          <p:cNvPr id="27651" name="AutoShape 5"/>
          <p:cNvSpPr>
            <a:spLocks noChangeArrowheads="1"/>
          </p:cNvSpPr>
          <p:nvPr/>
        </p:nvSpPr>
        <p:spPr bwMode="auto">
          <a:xfrm>
            <a:off x="6710094" y="3525173"/>
            <a:ext cx="1828800" cy="838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1400" dirty="0" smtClean="0"/>
              <a:t>No 3 in a row</a:t>
            </a:r>
          </a:p>
          <a:p>
            <a:r>
              <a:rPr lang="en-US" sz="1400" dirty="0" smtClean="0"/>
              <a:t>Grid full</a:t>
            </a:r>
          </a:p>
          <a:p>
            <a:r>
              <a:rPr lang="en-US" sz="1400" dirty="0" smtClean="0"/>
              <a:t>Stalemate</a:t>
            </a:r>
            <a:endParaRPr lang="en-US" sz="1400" dirty="0"/>
          </a:p>
        </p:txBody>
      </p:sp>
      <p:sp>
        <p:nvSpPr>
          <p:cNvPr id="27652" name="Line 6"/>
          <p:cNvSpPr>
            <a:spLocks noChangeShapeType="1"/>
          </p:cNvSpPr>
          <p:nvPr/>
        </p:nvSpPr>
        <p:spPr bwMode="auto">
          <a:xfrm>
            <a:off x="5486400" y="2824303"/>
            <a:ext cx="1223694" cy="113457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AutoShape 7"/>
          <p:cNvSpPr>
            <a:spLocks noChangeArrowheads="1"/>
          </p:cNvSpPr>
          <p:nvPr/>
        </p:nvSpPr>
        <p:spPr bwMode="auto">
          <a:xfrm>
            <a:off x="3657600" y="2519503"/>
            <a:ext cx="1828800" cy="838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1400" dirty="0" smtClean="0"/>
              <a:t>No 3 in a row </a:t>
            </a:r>
          </a:p>
          <a:p>
            <a:r>
              <a:rPr lang="en-US" sz="1400" dirty="0" smtClean="0"/>
              <a:t>Grid has blank cell</a:t>
            </a:r>
          </a:p>
          <a:p>
            <a:r>
              <a:rPr lang="en-US" sz="1400" dirty="0" smtClean="0"/>
              <a:t>Player’s turn</a:t>
            </a:r>
            <a:endParaRPr lang="en-US" sz="1400" dirty="0"/>
          </a:p>
        </p:txBody>
      </p:sp>
      <p:sp>
        <p:nvSpPr>
          <p:cNvPr id="27655" name="AutoShape 10"/>
          <p:cNvSpPr>
            <a:spLocks noChangeArrowheads="1"/>
          </p:cNvSpPr>
          <p:nvPr/>
        </p:nvSpPr>
        <p:spPr bwMode="auto">
          <a:xfrm>
            <a:off x="3733800" y="4348303"/>
            <a:ext cx="1828800" cy="838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1400" dirty="0" smtClean="0"/>
              <a:t>No 3 in a row</a:t>
            </a:r>
          </a:p>
          <a:p>
            <a:r>
              <a:rPr lang="en-US" sz="1400" dirty="0" smtClean="0"/>
              <a:t>Grid has blank cell</a:t>
            </a:r>
          </a:p>
          <a:p>
            <a:r>
              <a:rPr lang="en-US" sz="1400" dirty="0" smtClean="0"/>
              <a:t>Computer’s turn</a:t>
            </a:r>
            <a:endParaRPr lang="en-US" sz="1400" dirty="0"/>
          </a:p>
        </p:txBody>
      </p:sp>
      <p:sp>
        <p:nvSpPr>
          <p:cNvPr id="27656" name="Line 11"/>
          <p:cNvSpPr>
            <a:spLocks noChangeShapeType="1"/>
          </p:cNvSpPr>
          <p:nvPr/>
        </p:nvSpPr>
        <p:spPr bwMode="auto">
          <a:xfrm>
            <a:off x="4267200" y="3357703"/>
            <a:ext cx="0" cy="990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Line 12"/>
          <p:cNvSpPr>
            <a:spLocks noChangeShapeType="1"/>
          </p:cNvSpPr>
          <p:nvPr/>
        </p:nvSpPr>
        <p:spPr bwMode="auto">
          <a:xfrm>
            <a:off x="4953000" y="3357703"/>
            <a:ext cx="0" cy="9906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AutoShape 14"/>
          <p:cNvSpPr>
            <a:spLocks noChangeArrowheads="1"/>
          </p:cNvSpPr>
          <p:nvPr/>
        </p:nvSpPr>
        <p:spPr bwMode="auto">
          <a:xfrm>
            <a:off x="440020" y="4324780"/>
            <a:ext cx="1828800" cy="838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1400" dirty="0" smtClean="0"/>
              <a:t>3 O’s in a row</a:t>
            </a:r>
          </a:p>
          <a:p>
            <a:r>
              <a:rPr lang="en-US" sz="1400" dirty="0" smtClean="0"/>
              <a:t>Computer wins</a:t>
            </a:r>
            <a:endParaRPr lang="en-US" sz="1400" dirty="0"/>
          </a:p>
        </p:txBody>
      </p:sp>
      <p:sp>
        <p:nvSpPr>
          <p:cNvPr id="27663" name="Line 18"/>
          <p:cNvSpPr>
            <a:spLocks noChangeShapeType="1"/>
          </p:cNvSpPr>
          <p:nvPr/>
        </p:nvSpPr>
        <p:spPr bwMode="auto">
          <a:xfrm>
            <a:off x="2209800" y="2824303"/>
            <a:ext cx="14478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AutoShape 19"/>
          <p:cNvSpPr>
            <a:spLocks noChangeArrowheads="1"/>
          </p:cNvSpPr>
          <p:nvPr/>
        </p:nvSpPr>
        <p:spPr bwMode="auto">
          <a:xfrm>
            <a:off x="381000" y="2519503"/>
            <a:ext cx="1828800" cy="838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r>
              <a:rPr lang="en-US" sz="1400" dirty="0" smtClean="0"/>
              <a:t>3 X’s in a row</a:t>
            </a:r>
          </a:p>
          <a:p>
            <a:r>
              <a:rPr lang="en-US" sz="1400" dirty="0" smtClean="0"/>
              <a:t>Player wins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23" name="Line 18"/>
          <p:cNvSpPr>
            <a:spLocks noChangeShapeType="1"/>
          </p:cNvSpPr>
          <p:nvPr/>
        </p:nvSpPr>
        <p:spPr bwMode="auto">
          <a:xfrm>
            <a:off x="2286000" y="4805503"/>
            <a:ext cx="14478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" name="Straight Arrow Connector 2"/>
          <p:cNvCxnSpPr>
            <a:stCxn id="27655" idx="3"/>
            <a:endCxn id="27652" idx="1"/>
          </p:cNvCxnSpPr>
          <p:nvPr/>
        </p:nvCxnSpPr>
        <p:spPr>
          <a:xfrm flipV="1">
            <a:off x="5562600" y="3958873"/>
            <a:ext cx="1147494" cy="808530"/>
          </a:xfrm>
          <a:prstGeom prst="straightConnector1">
            <a:avLst/>
          </a:prstGeom>
          <a:ln>
            <a:solidFill>
              <a:srgbClr val="CCFFCC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8052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latin typeface="Arial" charset="0"/>
              </a:rPr>
              <a:t>Use Case</a:t>
            </a:r>
            <a:endParaRPr lang="en-US" sz="4000" dirty="0">
              <a:latin typeface="Arial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dirty="0" smtClean="0">
                <a:latin typeface="Arial" charset="0"/>
              </a:rPr>
              <a:t>Describe how a user interacts with the system to achieve a goal.</a:t>
            </a:r>
            <a:endParaRPr lang="en-US" dirty="0"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16644" y="2046374"/>
            <a:ext cx="2822358" cy="811494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091658" y="4425721"/>
            <a:ext cx="31196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Tic </a:t>
            </a:r>
            <a:r>
              <a:rPr lang="en-US" dirty="0" err="1" smtClean="0"/>
              <a:t>tac</a:t>
            </a:r>
            <a:r>
              <a:rPr lang="en-US" dirty="0" smtClean="0"/>
              <a:t> toe use case:  Play game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914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latin typeface="Arial" charset="0"/>
              </a:rPr>
              <a:t>Tic </a:t>
            </a:r>
            <a:r>
              <a:rPr lang="en-US" dirty="0" err="1" smtClean="0">
                <a:latin typeface="Arial" charset="0"/>
              </a:rPr>
              <a:t>tac</a:t>
            </a:r>
            <a:r>
              <a:rPr lang="en-US" dirty="0" smtClean="0">
                <a:latin typeface="Arial" charset="0"/>
              </a:rPr>
              <a:t> toe “play game” use </a:t>
            </a:r>
            <a:r>
              <a:rPr lang="en-US" dirty="0">
                <a:latin typeface="Arial" charset="0"/>
              </a:rPr>
              <a:t>case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Arial" charset="0"/>
              </a:rPr>
              <a:t>Play game: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000" dirty="0" smtClean="0">
                <a:latin typeface="Arial" charset="0"/>
              </a:rPr>
              <a:t>Player start </a:t>
            </a:r>
            <a:r>
              <a:rPr lang="en-US" sz="2000" dirty="0">
                <a:latin typeface="Arial" charset="0"/>
              </a:rPr>
              <a:t>game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000" dirty="0" smtClean="0">
                <a:latin typeface="Arial" charset="0"/>
              </a:rPr>
              <a:t>Empty grid appears</a:t>
            </a:r>
            <a:endParaRPr lang="en-US" sz="2000" dirty="0">
              <a:latin typeface="Arial" charset="0"/>
            </a:endParaRP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000" dirty="0" smtClean="0">
                <a:latin typeface="Arial" charset="0"/>
              </a:rPr>
              <a:t>Player selects blank cell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000" dirty="0" smtClean="0">
                <a:latin typeface="Arial" charset="0"/>
              </a:rPr>
              <a:t>X appears in cell</a:t>
            </a:r>
          </a:p>
          <a:p>
            <a:pPr marL="457200" indent="-457200" eaLnBrk="1" hangingPunct="1">
              <a:lnSpc>
                <a:spcPct val="80000"/>
              </a:lnSpc>
              <a:buAutoNum type="arabicPeriod" startAt="5"/>
            </a:pPr>
            <a:r>
              <a:rPr lang="en-US" sz="2000" dirty="0" smtClean="0">
                <a:latin typeface="Arial" charset="0"/>
              </a:rPr>
              <a:t>Computer places 0 in a cell</a:t>
            </a:r>
          </a:p>
          <a:p>
            <a:pPr marL="457200" indent="-457200" eaLnBrk="1" hangingPunct="1">
              <a:lnSpc>
                <a:spcPct val="80000"/>
              </a:lnSpc>
              <a:buAutoNum type="arabicPeriod" startAt="5"/>
            </a:pPr>
            <a:r>
              <a:rPr lang="en-US" sz="2000" dirty="0" smtClean="0">
                <a:latin typeface="Arial" charset="0"/>
              </a:rPr>
              <a:t>Return to step 3</a:t>
            </a:r>
            <a:endParaRPr lang="en-US" sz="2000" dirty="0">
              <a:latin typeface="Arial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US" sz="2000" dirty="0"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23050" y="4481743"/>
            <a:ext cx="3159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Augment with alternative paths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960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uiExpand="1" build="p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latin typeface="Arial" charset="0"/>
              </a:rPr>
              <a:t>Tic </a:t>
            </a:r>
            <a:r>
              <a:rPr lang="en-US" dirty="0" err="1" smtClean="0">
                <a:latin typeface="Arial" charset="0"/>
              </a:rPr>
              <a:t>tac</a:t>
            </a:r>
            <a:r>
              <a:rPr lang="en-US" dirty="0" smtClean="0">
                <a:latin typeface="Arial" charset="0"/>
              </a:rPr>
              <a:t> toe “play game” use </a:t>
            </a:r>
            <a:r>
              <a:rPr lang="en-US" dirty="0">
                <a:latin typeface="Arial" charset="0"/>
              </a:rPr>
              <a:t>case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Arial" charset="0"/>
              </a:rPr>
              <a:t>Play game: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000" dirty="0" smtClean="0">
                <a:latin typeface="Arial" charset="0"/>
              </a:rPr>
              <a:t>Player start </a:t>
            </a:r>
            <a:r>
              <a:rPr lang="en-US" sz="2000" dirty="0">
                <a:latin typeface="Arial" charset="0"/>
              </a:rPr>
              <a:t>game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000" dirty="0" smtClean="0">
                <a:latin typeface="Arial" charset="0"/>
              </a:rPr>
              <a:t>Empty grid appears</a:t>
            </a:r>
            <a:endParaRPr lang="en-US" sz="2000" dirty="0">
              <a:latin typeface="Arial" charset="0"/>
            </a:endParaRP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000" dirty="0" smtClean="0">
                <a:latin typeface="Arial" charset="0"/>
              </a:rPr>
              <a:t>Player selects blank cell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000" dirty="0" smtClean="0">
                <a:latin typeface="Arial" charset="0"/>
              </a:rPr>
              <a:t>	3a.  Player selects non-blank cell, return to step 3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 startAt="4"/>
            </a:pPr>
            <a:r>
              <a:rPr lang="en-US" sz="2000" dirty="0" smtClean="0">
                <a:latin typeface="Arial" charset="0"/>
              </a:rPr>
              <a:t>X appears in cell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000" dirty="0" smtClean="0">
                <a:latin typeface="Arial" charset="0"/>
              </a:rPr>
              <a:t>	4a.	X appears in cell, 3 X’s in a row, player wins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000" dirty="0" smtClean="0">
                <a:latin typeface="Arial" charset="0"/>
              </a:rPr>
              <a:t>	4b.  X appears in cell, Grid full, stalemate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 startAt="5"/>
            </a:pPr>
            <a:r>
              <a:rPr lang="en-US" sz="2000" dirty="0" smtClean="0">
                <a:latin typeface="Arial" charset="0"/>
              </a:rPr>
              <a:t>Computer places 0 in a cell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000" dirty="0" smtClean="0">
                <a:latin typeface="Arial" charset="0"/>
              </a:rPr>
              <a:t>	5a.  Computer places 0 in a cell, 3 O’s in a row, computer wins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000" dirty="0" smtClean="0">
                <a:latin typeface="Arial" charset="0"/>
              </a:rPr>
              <a:t>	5b   Computer places 0 in a cell, Grid full, stalemate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 startAt="6"/>
            </a:pPr>
            <a:r>
              <a:rPr lang="en-US" sz="2000" dirty="0" smtClean="0">
                <a:latin typeface="Arial" charset="0"/>
              </a:rPr>
              <a:t>Return to step 3</a:t>
            </a:r>
            <a:endParaRPr lang="en-US" sz="2000" dirty="0">
              <a:latin typeface="Arial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US" sz="20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451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latin typeface="Arial" charset="0"/>
              </a:rPr>
              <a:t>Tic </a:t>
            </a:r>
            <a:r>
              <a:rPr lang="en-US" dirty="0" err="1" smtClean="0">
                <a:latin typeface="Arial" charset="0"/>
              </a:rPr>
              <a:t>tac</a:t>
            </a:r>
            <a:r>
              <a:rPr lang="en-US" dirty="0" smtClean="0">
                <a:latin typeface="Arial" charset="0"/>
              </a:rPr>
              <a:t> toe “play game” use </a:t>
            </a:r>
            <a:r>
              <a:rPr lang="en-US" dirty="0">
                <a:latin typeface="Arial" charset="0"/>
              </a:rPr>
              <a:t>case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2000" dirty="0">
                <a:latin typeface="Arial" charset="0"/>
              </a:rPr>
              <a:t>Play game: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000" dirty="0" smtClean="0">
                <a:latin typeface="Arial" charset="0"/>
              </a:rPr>
              <a:t>Player start </a:t>
            </a:r>
            <a:r>
              <a:rPr lang="en-US" sz="2000" dirty="0">
                <a:latin typeface="Arial" charset="0"/>
              </a:rPr>
              <a:t>game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000" dirty="0" smtClean="0">
                <a:latin typeface="Arial" charset="0"/>
              </a:rPr>
              <a:t>Empty grid appears</a:t>
            </a:r>
            <a:endParaRPr lang="en-US" sz="2000" dirty="0">
              <a:latin typeface="Arial" charset="0"/>
            </a:endParaRP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000" dirty="0" smtClean="0">
                <a:latin typeface="Arial" charset="0"/>
              </a:rPr>
              <a:t>Player selects blank cell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000" dirty="0" smtClean="0">
                <a:latin typeface="Arial" charset="0"/>
              </a:rPr>
              <a:t>	3a.  Player selects non-blank cell, return to step 3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 startAt="4"/>
            </a:pPr>
            <a:r>
              <a:rPr lang="en-US" sz="2000" dirty="0" smtClean="0">
                <a:latin typeface="Arial" charset="0"/>
              </a:rPr>
              <a:t>X appears in cell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000" dirty="0" smtClean="0">
                <a:latin typeface="Arial" charset="0"/>
              </a:rPr>
              <a:t>	4a.	X appears in cell, 3 X’s in a row, </a:t>
            </a:r>
            <a:r>
              <a:rPr lang="en-US" sz="2000" dirty="0" smtClean="0">
                <a:solidFill>
                  <a:srgbClr val="FFFF00"/>
                </a:solidFill>
                <a:latin typeface="Arial" charset="0"/>
              </a:rPr>
              <a:t>player wins use case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000" dirty="0" smtClean="0">
                <a:latin typeface="Arial" charset="0"/>
              </a:rPr>
              <a:t>	4b. X appears in cell, Grid full, </a:t>
            </a:r>
            <a:r>
              <a:rPr lang="en-US" sz="2000" dirty="0" smtClean="0">
                <a:solidFill>
                  <a:srgbClr val="FFFF00"/>
                </a:solidFill>
                <a:latin typeface="Arial" charset="0"/>
              </a:rPr>
              <a:t>stalemate use case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 startAt="5"/>
            </a:pPr>
            <a:r>
              <a:rPr lang="en-US" sz="2000" dirty="0" smtClean="0">
                <a:latin typeface="Arial" charset="0"/>
              </a:rPr>
              <a:t>Computer places 0 in a cell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000" dirty="0" smtClean="0">
                <a:latin typeface="Arial" charset="0"/>
              </a:rPr>
              <a:t>	5a.  Computer places 0 in a cell, 3 O’s in a row, </a:t>
            </a:r>
            <a:r>
              <a:rPr lang="en-US" sz="2000" dirty="0" smtClean="0">
                <a:solidFill>
                  <a:srgbClr val="FFFF00"/>
                </a:solidFill>
                <a:latin typeface="Arial" charset="0"/>
              </a:rPr>
              <a:t>computer wins use 		case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000" dirty="0" smtClean="0">
                <a:latin typeface="Arial" charset="0"/>
              </a:rPr>
              <a:t>	5b   Computer places 0 in a cell, Grid full, </a:t>
            </a:r>
            <a:r>
              <a:rPr lang="en-US" sz="2000" dirty="0" smtClean="0">
                <a:solidFill>
                  <a:srgbClr val="FFFF00"/>
                </a:solidFill>
                <a:latin typeface="Arial" charset="0"/>
              </a:rPr>
              <a:t>stalemate use case</a:t>
            </a:r>
          </a:p>
          <a:p>
            <a:pPr marL="457200" indent="-457200" eaLnBrk="1" hangingPunct="1">
              <a:lnSpc>
                <a:spcPct val="80000"/>
              </a:lnSpc>
              <a:buFont typeface="+mj-lt"/>
              <a:buAutoNum type="arabicPeriod" startAt="6"/>
            </a:pPr>
            <a:r>
              <a:rPr lang="en-US" sz="2000" dirty="0" smtClean="0">
                <a:latin typeface="Arial" charset="0"/>
              </a:rPr>
              <a:t>Return to step 3</a:t>
            </a:r>
            <a:endParaRPr lang="en-US" sz="2000" dirty="0">
              <a:latin typeface="Arial" charset="0"/>
            </a:endParaRP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US" sz="2000" dirty="0"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68879" y="5756831"/>
            <a:ext cx="3097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We can embed other use cases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708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Tic </a:t>
            </a:r>
            <a:r>
              <a:rPr lang="en-US" dirty="0" err="1" smtClean="0">
                <a:latin typeface="Arial" charset="0"/>
              </a:rPr>
              <a:t>Tac</a:t>
            </a:r>
            <a:r>
              <a:rPr lang="en-US" dirty="0" smtClean="0">
                <a:latin typeface="Arial" charset="0"/>
              </a:rPr>
              <a:t> Toe </a:t>
            </a:r>
            <a:r>
              <a:rPr lang="en-US" dirty="0">
                <a:latin typeface="Arial" charset="0"/>
              </a:rPr>
              <a:t>Use Cases</a:t>
            </a:r>
          </a:p>
        </p:txBody>
      </p:sp>
      <p:graphicFrame>
        <p:nvGraphicFramePr>
          <p:cNvPr id="75779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3298120"/>
              </p:ext>
            </p:extLst>
          </p:nvPr>
        </p:nvGraphicFramePr>
        <p:xfrm>
          <a:off x="457200" y="1682750"/>
          <a:ext cx="8229600" cy="5181600"/>
        </p:xfrm>
        <a:graphic>
          <a:graphicData uri="http://schemas.openxmlformats.org/drawingml/2006/table">
            <a:tbl>
              <a:tblPr/>
              <a:tblGrid>
                <a:gridCol w="2133600"/>
                <a:gridCol w="3352800"/>
                <a:gridCol w="2743200"/>
              </a:tblGrid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Goal setter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Goal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Priority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Play game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Player wins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Computer wins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Stalemate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Start new game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Exit game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Show stats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Save game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Player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Load existing game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9795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</a:t>
            </a:r>
            <a:r>
              <a:rPr lang="en-US" dirty="0" err="1" smtClean="0"/>
              <a:t>dev</a:t>
            </a:r>
            <a:r>
              <a:rPr lang="en-US" dirty="0" smtClean="0"/>
              <a:t> Is hard</a:t>
            </a:r>
          </a:p>
          <a:p>
            <a:r>
              <a:rPr lang="en-US" dirty="0" smtClean="0"/>
              <a:t>Managing complexity:  abstraction, tools, software processes, principles &amp; patterns</a:t>
            </a:r>
          </a:p>
          <a:p>
            <a:r>
              <a:rPr lang="en-US" dirty="0" smtClean="0"/>
              <a:t>Waterfall vs. agile</a:t>
            </a:r>
          </a:p>
          <a:p>
            <a:r>
              <a:rPr lang="en-US" dirty="0" smtClean="0"/>
              <a:t>Iteration 1:  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  <a:r>
              <a:rPr lang="en-US" dirty="0" err="1" smtClean="0"/>
              <a:t>iOS</a:t>
            </a:r>
            <a:r>
              <a:rPr lang="en-US" dirty="0" smtClean="0"/>
              <a:t> </a:t>
            </a:r>
            <a:r>
              <a:rPr lang="en-US" dirty="0" err="1" smtClean="0"/>
              <a:t>dev</a:t>
            </a:r>
            <a:r>
              <a:rPr lang="en-US" dirty="0" smtClean="0"/>
              <a:t> tutorial</a:t>
            </a:r>
          </a:p>
        </p:txBody>
      </p:sp>
    </p:spTree>
    <p:extLst>
      <p:ext uri="{BB962C8B-B14F-4D97-AF65-F5344CB8AC3E}">
        <p14:creationId xmlns:p14="http://schemas.microsoft.com/office/powerpoint/2010/main" val="1082606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Fully dressed use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Title</a:t>
            </a:r>
          </a:p>
          <a:p>
            <a:r>
              <a:rPr lang="en-US" dirty="0" smtClean="0"/>
              <a:t>Primary actor</a:t>
            </a:r>
          </a:p>
          <a:p>
            <a:r>
              <a:rPr lang="en-US" dirty="0" smtClean="0"/>
              <a:t>Goal in context</a:t>
            </a:r>
          </a:p>
          <a:p>
            <a:r>
              <a:rPr lang="en-US" dirty="0" smtClean="0"/>
              <a:t>Scope</a:t>
            </a:r>
          </a:p>
          <a:p>
            <a:r>
              <a:rPr lang="en-US" dirty="0" smtClean="0"/>
              <a:t>Level</a:t>
            </a:r>
          </a:p>
          <a:p>
            <a:r>
              <a:rPr lang="en-US" dirty="0" smtClean="0"/>
              <a:t>Stakeholders and interests</a:t>
            </a:r>
          </a:p>
          <a:p>
            <a:r>
              <a:rPr lang="en-US" dirty="0" smtClean="0"/>
              <a:t>Precondition</a:t>
            </a:r>
          </a:p>
          <a:p>
            <a:r>
              <a:rPr lang="en-US" dirty="0" smtClean="0"/>
              <a:t>Minimal guarantees</a:t>
            </a:r>
          </a:p>
          <a:p>
            <a:r>
              <a:rPr lang="en-US" dirty="0" smtClean="0"/>
              <a:t>Success guarantees</a:t>
            </a:r>
          </a:p>
          <a:p>
            <a:r>
              <a:rPr lang="en-US" dirty="0" smtClean="0"/>
              <a:t>Trigger</a:t>
            </a:r>
          </a:p>
          <a:p>
            <a:r>
              <a:rPr lang="en-US" dirty="0" smtClean="0"/>
              <a:t>Main Success Scenario</a:t>
            </a:r>
          </a:p>
          <a:p>
            <a:r>
              <a:rPr lang="en-US" dirty="0" smtClean="0"/>
              <a:t>Extensions</a:t>
            </a:r>
          </a:p>
          <a:p>
            <a:r>
              <a:rPr lang="en-US" dirty="0" smtClean="0"/>
              <a:t>Technology &amp; data variations list</a:t>
            </a:r>
          </a:p>
          <a:p>
            <a:r>
              <a:rPr lang="en-US" dirty="0" smtClean="0"/>
              <a:t>Related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1367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As a player, I want to view the current configuration of the grid so I can figure out my next move.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06705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58895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Software specification documents  (SRS)</a:t>
            </a:r>
          </a:p>
          <a:p>
            <a:r>
              <a:rPr lang="en-US" dirty="0" smtClean="0"/>
              <a:t>Precise</a:t>
            </a:r>
          </a:p>
          <a:p>
            <a:r>
              <a:rPr lang="en-US" dirty="0" smtClean="0"/>
              <a:t>Hard to produce</a:t>
            </a:r>
          </a:p>
          <a:p>
            <a:r>
              <a:rPr lang="en-US" dirty="0" smtClean="0"/>
              <a:t>Hard to assess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68495" y="1570244"/>
            <a:ext cx="415889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dirty="0" smtClean="0"/>
              <a:t>Agile models</a:t>
            </a:r>
          </a:p>
          <a:p>
            <a:pPr marL="0" indent="0">
              <a:buFont typeface="Arial"/>
              <a:buNone/>
            </a:pPr>
            <a:endParaRPr lang="en-US" dirty="0" smtClean="0"/>
          </a:p>
          <a:p>
            <a:r>
              <a:rPr lang="en-US" dirty="0" smtClean="0"/>
              <a:t>Informal</a:t>
            </a:r>
          </a:p>
          <a:p>
            <a:r>
              <a:rPr lang="en-US" dirty="0" smtClean="0"/>
              <a:t>Easy to produce</a:t>
            </a:r>
          </a:p>
          <a:p>
            <a:r>
              <a:rPr lang="en-US" dirty="0" smtClean="0"/>
              <a:t>Easy to assess</a:t>
            </a:r>
          </a:p>
          <a:p>
            <a:pPr marL="0" indent="0">
              <a:buFont typeface="Arial"/>
              <a:buNone/>
            </a:pPr>
            <a:endParaRPr lang="en-US" dirty="0" smtClean="0"/>
          </a:p>
          <a:p>
            <a:pPr marL="0" indent="0">
              <a:buFont typeface="Arial"/>
              <a:buNone/>
            </a:pP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971127" y="844473"/>
            <a:ext cx="1941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Developer focused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17899" y="597566"/>
            <a:ext cx="3336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User focused- users can understand/produce, make clear priorities</a:t>
            </a:r>
          </a:p>
        </p:txBody>
      </p:sp>
    </p:spTree>
    <p:extLst>
      <p:ext uri="{BB962C8B-B14F-4D97-AF65-F5344CB8AC3E}">
        <p14:creationId xmlns:p14="http://schemas.microsoft.com/office/powerpoint/2010/main" val="915296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stories for </a:t>
            </a:r>
            <a:r>
              <a:rPr lang="en-US" dirty="0" err="1" smtClean="0"/>
              <a:t>sudoku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You’ve launched Sudoku.  What next?</a:t>
            </a:r>
          </a:p>
          <a:p>
            <a:r>
              <a:rPr lang="en-US" dirty="0" smtClean="0"/>
              <a:t>As a player I want to</a:t>
            </a:r>
          </a:p>
          <a:p>
            <a:r>
              <a:rPr lang="en-US" dirty="0" smtClean="0"/>
              <a:t>Do this ___________________</a:t>
            </a:r>
          </a:p>
          <a:p>
            <a:r>
              <a:rPr lang="en-US" dirty="0" smtClean="0"/>
              <a:t>In order to achieve this goal _______________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Confer with a partner then offer up your suggestion.</a:t>
            </a:r>
          </a:p>
        </p:txBody>
      </p:sp>
    </p:spTree>
    <p:extLst>
      <p:ext uri="{BB962C8B-B14F-4D97-AF65-F5344CB8AC3E}">
        <p14:creationId xmlns:p14="http://schemas.microsoft.com/office/powerpoint/2010/main" val="96511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88988"/>
            <a:ext cx="8229600" cy="1143000"/>
          </a:xfrm>
        </p:spPr>
        <p:txBody>
          <a:bodyPr/>
          <a:lstStyle/>
          <a:p>
            <a:r>
              <a:rPr lang="en-US" dirty="0" smtClean="0"/>
              <a:t>Do we have consensus?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12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 user stories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Independent</a:t>
            </a:r>
          </a:p>
          <a:p>
            <a:r>
              <a:rPr lang="en-US" dirty="0" smtClean="0"/>
              <a:t>Negotiable</a:t>
            </a:r>
          </a:p>
          <a:p>
            <a:r>
              <a:rPr lang="en-US" dirty="0" smtClean="0"/>
              <a:t>Valuable</a:t>
            </a:r>
          </a:p>
          <a:p>
            <a:r>
              <a:rPr lang="en-US" dirty="0" smtClean="0"/>
              <a:t>Estimable</a:t>
            </a:r>
          </a:p>
          <a:p>
            <a:r>
              <a:rPr lang="en-US" dirty="0" smtClean="0"/>
              <a:t>Small</a:t>
            </a:r>
          </a:p>
          <a:p>
            <a:r>
              <a:rPr lang="en-US" dirty="0" smtClean="0"/>
              <a:t>Testable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454971" y="1776096"/>
            <a:ext cx="3865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Should be independent of other stories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54971" y="2363832"/>
            <a:ext cx="5342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Captures essence but not details; not a formal contract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54971" y="2951568"/>
            <a:ext cx="2454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Add value to the project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54971" y="3539304"/>
            <a:ext cx="3695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We can estimate how long it will take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54971" y="4127040"/>
            <a:ext cx="3637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Can be implemented in one iteration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54971" y="4714776"/>
            <a:ext cx="2511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We can write a test for it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759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Feature:  Display initial grid</a:t>
            </a:r>
          </a:p>
          <a:p>
            <a:r>
              <a:rPr lang="en-US" dirty="0" smtClean="0"/>
              <a:t>User story:  As a player I want to view the initial Sudoku grid in order to figure out my first move.  The initial grid should have blanks and should have a unique solution.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30201" y="5941497"/>
            <a:ext cx="46858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Would showing a picture of </a:t>
            </a:r>
            <a:r>
              <a:rPr lang="en-US" dirty="0" err="1" smtClean="0">
                <a:solidFill>
                  <a:srgbClr val="FFFF00"/>
                </a:solidFill>
              </a:rPr>
              <a:t>sudoku</a:t>
            </a:r>
            <a:r>
              <a:rPr lang="en-US" dirty="0" smtClean="0">
                <a:solidFill>
                  <a:srgbClr val="FFFF00"/>
                </a:solidFill>
              </a:rPr>
              <a:t> grid suffice?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7749" y="4817873"/>
            <a:ext cx="64715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FF00"/>
                </a:solidFill>
              </a:rPr>
              <a:t>Indepdendent</a:t>
            </a:r>
            <a:r>
              <a:rPr lang="en-US" dirty="0" smtClean="0">
                <a:solidFill>
                  <a:srgbClr val="FFFF00"/>
                </a:solidFill>
              </a:rPr>
              <a:t>? Negotiable? Valuable? Estimable? Small? Testable?   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027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stories for </a:t>
            </a:r>
            <a:r>
              <a:rPr lang="en-US" dirty="0" err="1" smtClean="0"/>
              <a:t>sudoku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You’ve launched Sudoku.  A valid grid with blanks appears.  What is next?</a:t>
            </a:r>
          </a:p>
          <a:p>
            <a:r>
              <a:rPr lang="en-US" dirty="0" smtClean="0"/>
              <a:t>As a player I want to</a:t>
            </a:r>
          </a:p>
          <a:p>
            <a:r>
              <a:rPr lang="en-US" dirty="0" smtClean="0"/>
              <a:t>Do this ___________________</a:t>
            </a:r>
          </a:p>
          <a:p>
            <a:r>
              <a:rPr lang="en-US" dirty="0" smtClean="0"/>
              <a:t>In order to achieve this goal _______________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Confer with a partner then offer up your suggestion.</a:t>
            </a:r>
          </a:p>
        </p:txBody>
      </p:sp>
    </p:spTree>
    <p:extLst>
      <p:ext uri="{BB962C8B-B14F-4D97-AF65-F5344CB8AC3E}">
        <p14:creationId xmlns:p14="http://schemas.microsoft.com/office/powerpoint/2010/main" val="5508854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Feature:  Enter number in blank cell</a:t>
            </a:r>
          </a:p>
          <a:p>
            <a:r>
              <a:rPr lang="en-US" dirty="0" smtClean="0"/>
              <a:t>User story:  As a player I want to enter a number in a blank cell in order to solve the puzzle.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540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UI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are going to need to decide on a UI design</a:t>
            </a:r>
          </a:p>
          <a:p>
            <a:r>
              <a:rPr lang="en-US" dirty="0" smtClean="0"/>
              <a:t>We’ll do that next Tuesday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171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Sudoku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Amazing consensus</a:t>
            </a:r>
          </a:p>
          <a:p>
            <a:r>
              <a:rPr lang="en-US" dirty="0" smtClean="0"/>
              <a:t>Last semester – amazing lack of consensus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5009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List of features to be implemented</a:t>
            </a:r>
          </a:p>
          <a:p>
            <a:pPr marL="0" indent="0">
              <a:buNone/>
            </a:pPr>
            <a:r>
              <a:rPr lang="en-US" dirty="0" smtClean="0"/>
              <a:t>Our current backlog:</a:t>
            </a:r>
          </a:p>
          <a:p>
            <a:pPr marL="0" indent="0">
              <a:buNone/>
            </a:pPr>
            <a:endParaRPr lang="en-US" dirty="0"/>
          </a:p>
          <a:p>
            <a:pPr>
              <a:buFontTx/>
              <a:buChar char="-"/>
            </a:pPr>
            <a:r>
              <a:rPr lang="en-US" dirty="0" smtClean="0"/>
              <a:t>View initial grid</a:t>
            </a:r>
          </a:p>
          <a:p>
            <a:pPr>
              <a:buFontTx/>
              <a:buChar char="-"/>
            </a:pPr>
            <a:r>
              <a:rPr lang="en-US" dirty="0" smtClean="0"/>
              <a:t>Enter number in blank cell</a:t>
            </a:r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799608" y="3274158"/>
            <a:ext cx="3572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is the goal of our next iteration.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4" idx="1"/>
          </p:cNvCxnSpPr>
          <p:nvPr/>
        </p:nvCxnSpPr>
        <p:spPr>
          <a:xfrm flipH="1">
            <a:off x="4136627" y="3458824"/>
            <a:ext cx="662981" cy="2386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1160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3-01-24 at 11.16.5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568" y="0"/>
            <a:ext cx="5379983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089970" y="4444395"/>
            <a:ext cx="3436295" cy="12511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0235" y="1419219"/>
            <a:ext cx="2509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HW </a:t>
            </a:r>
            <a:r>
              <a:rPr lang="en-US" dirty="0" smtClean="0"/>
              <a:t>1: pair programming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41590" y="2520980"/>
            <a:ext cx="26079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Before you leave class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Find a partner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Set a 6 hour block of time to work over the weekend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7250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FURPS+</a:t>
            </a:r>
          </a:p>
          <a:p>
            <a:r>
              <a:rPr lang="en-US" dirty="0" smtClean="0"/>
              <a:t>Agile vs. Waterfall</a:t>
            </a:r>
          </a:p>
          <a:p>
            <a:r>
              <a:rPr lang="en-US" dirty="0" smtClean="0"/>
              <a:t>Modeling requirements</a:t>
            </a:r>
          </a:p>
          <a:p>
            <a:r>
              <a:rPr lang="en-US" dirty="0" smtClean="0"/>
              <a:t>Backlog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140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Write yours on the board on the continuum most important (left) to least important (right).</a:t>
            </a:r>
          </a:p>
        </p:txBody>
      </p:sp>
    </p:spTree>
    <p:extLst>
      <p:ext uri="{BB962C8B-B14F-4D97-AF65-F5344CB8AC3E}">
        <p14:creationId xmlns:p14="http://schemas.microsoft.com/office/powerpoint/2010/main" val="1945423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</a:p>
          <a:p>
            <a:r>
              <a:rPr lang="en-US" dirty="0" smtClean="0"/>
              <a:t>Requirements modeling</a:t>
            </a:r>
          </a:p>
          <a:p>
            <a:r>
              <a:rPr lang="en-US" dirty="0" smtClean="0"/>
              <a:t>Sudoku:  iteration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51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What are requirements?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Functional:  </a:t>
            </a:r>
            <a:r>
              <a:rPr lang="en-US" sz="2000" dirty="0">
                <a:solidFill>
                  <a:srgbClr val="FFFFFF"/>
                </a:solidFill>
                <a:latin typeface="Arial" charset="0"/>
              </a:rPr>
              <a:t>features, capabilities</a:t>
            </a:r>
          </a:p>
          <a:p>
            <a:pPr eaLnBrk="1" hangingPunct="1"/>
            <a:r>
              <a:rPr lang="en-US" dirty="0">
                <a:latin typeface="Arial" charset="0"/>
              </a:rPr>
              <a:t>Usability:  </a:t>
            </a:r>
            <a:r>
              <a:rPr lang="en-US" sz="2000" dirty="0">
                <a:solidFill>
                  <a:srgbClr val="FFFFFF"/>
                </a:solidFill>
                <a:latin typeface="Arial" charset="0"/>
              </a:rPr>
              <a:t>human factors, aesthetics, consistency, documentation</a:t>
            </a:r>
          </a:p>
          <a:p>
            <a:pPr eaLnBrk="1" hangingPunct="1"/>
            <a:r>
              <a:rPr lang="en-US" dirty="0">
                <a:latin typeface="Arial" charset="0"/>
              </a:rPr>
              <a:t>Reliability:  </a:t>
            </a:r>
            <a:r>
              <a:rPr lang="en-US" sz="2000" dirty="0">
                <a:solidFill>
                  <a:srgbClr val="FFFFFF"/>
                </a:solidFill>
                <a:latin typeface="Arial" charset="0"/>
              </a:rPr>
              <a:t>frequency of failure, recoverability, predictability</a:t>
            </a:r>
          </a:p>
          <a:p>
            <a:pPr eaLnBrk="1" hangingPunct="1"/>
            <a:r>
              <a:rPr lang="en-US" dirty="0">
                <a:latin typeface="Arial" charset="0"/>
              </a:rPr>
              <a:t>Performance: </a:t>
            </a:r>
            <a:r>
              <a:rPr lang="en-US" sz="2000" dirty="0">
                <a:solidFill>
                  <a:srgbClr val="FFFFFF"/>
                </a:solidFill>
                <a:latin typeface="Arial" charset="0"/>
              </a:rPr>
              <a:t>response times, throughput, accuracy, availability, resource usage</a:t>
            </a:r>
          </a:p>
          <a:p>
            <a:pPr eaLnBrk="1" hangingPunct="1"/>
            <a:r>
              <a:rPr lang="en-US" dirty="0">
                <a:latin typeface="Arial" charset="0"/>
              </a:rPr>
              <a:t>Supportability: </a:t>
            </a:r>
            <a:r>
              <a:rPr lang="en-US" sz="2000" dirty="0">
                <a:solidFill>
                  <a:srgbClr val="FFFFFF"/>
                </a:solidFill>
                <a:latin typeface="Arial" charset="0"/>
              </a:rPr>
              <a:t>adaptability, maintainability, configurability</a:t>
            </a:r>
          </a:p>
          <a:p>
            <a:pPr eaLnBrk="1" hangingPunct="1"/>
            <a:r>
              <a:rPr lang="en-US" dirty="0">
                <a:solidFill>
                  <a:srgbClr val="FFFFFF"/>
                </a:solidFill>
                <a:latin typeface="Arial" charset="0"/>
              </a:rPr>
              <a:t>+:  others</a:t>
            </a:r>
          </a:p>
        </p:txBody>
      </p:sp>
      <p:pic>
        <p:nvPicPr>
          <p:cNvPr id="7172" name="Picture 4" descr="ice-cream-con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457200"/>
            <a:ext cx="1066800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733800" y="1219200"/>
            <a:ext cx="1101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FURPS+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562600" y="5715000"/>
            <a:ext cx="3267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FF00"/>
                </a:solidFill>
              </a:rPr>
              <a:t>given an example of each for  a </a:t>
            </a:r>
            <a:r>
              <a:rPr lang="en-US" dirty="0" err="1" smtClean="0">
                <a:solidFill>
                  <a:srgbClr val="FFFF00"/>
                </a:solidFill>
              </a:rPr>
              <a:t>sudoku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rgbClr val="FFFF00"/>
                </a:solidFill>
              </a:rPr>
              <a:t>game</a:t>
            </a:r>
          </a:p>
        </p:txBody>
      </p:sp>
    </p:spTree>
    <p:extLst>
      <p:ext uri="{BB962C8B-B14F-4D97-AF65-F5344CB8AC3E}">
        <p14:creationId xmlns:p14="http://schemas.microsoft.com/office/powerpoint/2010/main" val="1307046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 build="p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Software requirements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Display grid</a:t>
            </a:r>
          </a:p>
          <a:p>
            <a:pPr lvl="1"/>
            <a:r>
              <a:rPr lang="en-US" dirty="0" smtClean="0"/>
              <a:t>Should have unique 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941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Software requirements specification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Display grid</a:t>
            </a:r>
          </a:p>
          <a:p>
            <a:pPr lvl="1"/>
            <a:r>
              <a:rPr lang="en-US" dirty="0" smtClean="0"/>
              <a:t>Should have unique solution</a:t>
            </a:r>
            <a:endParaRPr lang="en-US" dirty="0"/>
          </a:p>
        </p:txBody>
      </p:sp>
      <p:pic>
        <p:nvPicPr>
          <p:cNvPr id="5" name="Picture 6" descr="dinosaur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398873"/>
            <a:ext cx="17145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Callout 7"/>
          <p:cNvSpPr>
            <a:spLocks noChangeArrowheads="1"/>
          </p:cNvSpPr>
          <p:nvPr/>
        </p:nvSpPr>
        <p:spPr bwMode="auto">
          <a:xfrm>
            <a:off x="4907979" y="3216019"/>
            <a:ext cx="2872861" cy="519351"/>
          </a:xfrm>
          <a:prstGeom prst="wedgeEllipseCallout">
            <a:avLst>
              <a:gd name="adj1" fmla="val 3775"/>
              <a:gd name="adj2" fmla="val 188129"/>
            </a:avLst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dirty="0" smtClean="0"/>
              <a:t>SRS is </a:t>
            </a:r>
            <a:r>
              <a:rPr lang="en-US" dirty="0" err="1" smtClean="0"/>
              <a:t>lookin</a:t>
            </a:r>
            <a:r>
              <a:rPr lang="en-US" dirty="0" smtClean="0"/>
              <a:t>’ good</a:t>
            </a:r>
            <a:endParaRPr lang="en-US" dirty="0"/>
          </a:p>
        </p:txBody>
      </p:sp>
      <p:pic>
        <p:nvPicPr>
          <p:cNvPr id="7" name="Picture 9" descr="fox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00895"/>
            <a:ext cx="2725268" cy="272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Callout 11"/>
          <p:cNvSpPr>
            <a:spLocks noChangeArrowheads="1"/>
          </p:cNvSpPr>
          <p:nvPr/>
        </p:nvSpPr>
        <p:spPr bwMode="auto">
          <a:xfrm>
            <a:off x="2528981" y="3216019"/>
            <a:ext cx="1306973" cy="519351"/>
          </a:xfrm>
          <a:prstGeom prst="wedgeEllipseCallout">
            <a:avLst>
              <a:gd name="adj1" fmla="val -63523"/>
              <a:gd name="adj2" fmla="val 111452"/>
            </a:avLst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r>
              <a:rPr lang="en-US" dirty="0" smtClean="0"/>
              <a:t>NOT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318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 smtClean="0">
                <a:cs typeface="+mn-cs"/>
              </a:rPr>
              <a:t>Waterfall</a:t>
            </a:r>
          </a:p>
          <a:p>
            <a:pPr>
              <a:buFontTx/>
              <a:buChar char="-"/>
              <a:defRPr/>
            </a:pPr>
            <a:r>
              <a:rPr lang="en-US" sz="1600" dirty="0" smtClean="0"/>
              <a:t>Requirements up front</a:t>
            </a:r>
          </a:p>
          <a:p>
            <a:pPr>
              <a:buFontTx/>
              <a:buChar char="-"/>
              <a:defRPr/>
            </a:pPr>
            <a:endParaRPr lang="en-US" sz="1600" dirty="0" smtClean="0"/>
          </a:p>
          <a:p>
            <a:pPr>
              <a:buFontTx/>
              <a:buChar char="-"/>
              <a:defRPr/>
            </a:pPr>
            <a:endParaRPr lang="en-US" sz="1600" dirty="0"/>
          </a:p>
          <a:p>
            <a:pPr>
              <a:buFontTx/>
              <a:buChar char="-"/>
              <a:defRPr/>
            </a:pPr>
            <a:r>
              <a:rPr lang="en-US" sz="1600" dirty="0" smtClean="0"/>
              <a:t>Written documents are primary models</a:t>
            </a:r>
          </a:p>
          <a:p>
            <a:pPr>
              <a:buFontTx/>
              <a:buChar char="-"/>
              <a:defRPr/>
            </a:pPr>
            <a:endParaRPr lang="en-US" sz="1600" dirty="0" smtClean="0"/>
          </a:p>
          <a:p>
            <a:pPr>
              <a:buFontTx/>
              <a:buChar char="-"/>
              <a:defRPr/>
            </a:pPr>
            <a:endParaRPr lang="en-US" sz="1600" dirty="0"/>
          </a:p>
          <a:p>
            <a:pPr>
              <a:defRPr/>
            </a:pPr>
            <a:r>
              <a:rPr lang="en-US" sz="1600" dirty="0" smtClean="0"/>
              <a:t>Stakeholders approve when SRS completed</a:t>
            </a:r>
          </a:p>
          <a:p>
            <a:pPr>
              <a:buFontTx/>
              <a:buChar char="-"/>
              <a:defRPr/>
            </a:pPr>
            <a:endParaRPr lang="en-US" sz="1600" dirty="0">
              <a:cs typeface="+mn-cs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en-US" dirty="0" smtClean="0">
                <a:cs typeface="+mn-cs"/>
              </a:rPr>
              <a:t>Agile</a:t>
            </a:r>
            <a:endParaRPr lang="en-US" sz="1600" dirty="0" smtClean="0">
              <a:cs typeface="+mn-cs"/>
            </a:endParaRPr>
          </a:p>
          <a:p>
            <a:pPr>
              <a:defRPr/>
            </a:pPr>
            <a:r>
              <a:rPr lang="en-US" sz="1600" dirty="0" smtClean="0">
                <a:cs typeface="+mn-cs"/>
              </a:rPr>
              <a:t>Focus on most important behavior to add in the next iteration</a:t>
            </a:r>
          </a:p>
          <a:p>
            <a:pPr marL="0" indent="0">
              <a:buNone/>
              <a:defRPr/>
            </a:pPr>
            <a:endParaRPr lang="en-US" sz="1600" dirty="0" smtClean="0">
              <a:cs typeface="+mn-cs"/>
            </a:endParaRPr>
          </a:p>
          <a:p>
            <a:pPr>
              <a:defRPr/>
            </a:pPr>
            <a:r>
              <a:rPr lang="en-US" sz="1600" dirty="0" smtClean="0">
                <a:cs typeface="+mn-cs"/>
              </a:rPr>
              <a:t>Effective use of models including working software</a:t>
            </a:r>
          </a:p>
          <a:p>
            <a:pPr>
              <a:defRPr/>
            </a:pPr>
            <a:endParaRPr lang="en-US" sz="1600" dirty="0">
              <a:cs typeface="+mn-cs"/>
            </a:endParaRPr>
          </a:p>
          <a:p>
            <a:pPr>
              <a:defRPr/>
            </a:pPr>
            <a:r>
              <a:rPr lang="en-US" sz="1600" dirty="0" smtClean="0"/>
              <a:t>Stakeholders drive priorities for next iteration</a:t>
            </a:r>
            <a:endParaRPr lang="en-US" sz="1600" dirty="0" smtClean="0">
              <a:cs typeface="+mn-cs"/>
            </a:endParaRPr>
          </a:p>
          <a:p>
            <a:pPr>
              <a:defRPr/>
            </a:pPr>
            <a:endParaRPr lang="en-US" sz="1600" dirty="0" smtClean="0">
              <a:cs typeface="+mn-cs"/>
            </a:endParaRPr>
          </a:p>
          <a:p>
            <a:pPr marL="0" indent="0">
              <a:buFontTx/>
              <a:buNone/>
              <a:defRPr/>
            </a:pPr>
            <a:endParaRPr lang="en-US" sz="1600" dirty="0" smtClean="0">
              <a:cs typeface="+mn-cs"/>
            </a:endParaRPr>
          </a:p>
          <a:p>
            <a:pPr marL="0" indent="0">
              <a:buFontTx/>
              <a:buNone/>
              <a:defRPr/>
            </a:pP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6874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946</Words>
  <Application>Microsoft Macintosh PowerPoint</Application>
  <PresentationFormat>On-screen Show (4:3)</PresentationFormat>
  <Paragraphs>275</Paragraphs>
  <Slides>32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Requirements</vt:lpstr>
      <vt:lpstr>Review</vt:lpstr>
      <vt:lpstr>Sudoku Rules</vt:lpstr>
      <vt:lpstr>Important features</vt:lpstr>
      <vt:lpstr>Today</vt:lpstr>
      <vt:lpstr>What are requirements?</vt:lpstr>
      <vt:lpstr>Software requirements specification</vt:lpstr>
      <vt:lpstr>Software requirements specification</vt:lpstr>
      <vt:lpstr>PowerPoint Presentation</vt:lpstr>
      <vt:lpstr>Tools for modeling (primarily functional) requirements</vt:lpstr>
      <vt:lpstr>Storyboard for tic tac toe</vt:lpstr>
      <vt:lpstr>PowerPoint Presentation</vt:lpstr>
      <vt:lpstr>Flow chart</vt:lpstr>
      <vt:lpstr>Tic-tac-toe state diagrams</vt:lpstr>
      <vt:lpstr>Use Case</vt:lpstr>
      <vt:lpstr>Tic tac toe “play game” use case</vt:lpstr>
      <vt:lpstr>Tic tac toe “play game” use case</vt:lpstr>
      <vt:lpstr>Tic tac toe “play game” use case</vt:lpstr>
      <vt:lpstr>Tic Tac Toe Use Cases</vt:lpstr>
      <vt:lpstr>Fully dressed use case</vt:lpstr>
      <vt:lpstr>User story</vt:lpstr>
      <vt:lpstr>PowerPoint Presentation</vt:lpstr>
      <vt:lpstr>User stories for sudoku</vt:lpstr>
      <vt:lpstr>Do we have consensus?</vt:lpstr>
      <vt:lpstr>INVEST user stories</vt:lpstr>
      <vt:lpstr>User story</vt:lpstr>
      <vt:lpstr>User stories for sudoku</vt:lpstr>
      <vt:lpstr>User story</vt:lpstr>
      <vt:lpstr>UI Design</vt:lpstr>
      <vt:lpstr>Backlog</vt:lpstr>
      <vt:lpstr>PowerPoint Presentation</vt:lpstr>
      <vt:lpstr>Requirements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Requirements &amp; Requirements Modeling</dc:title>
  <dc:creator>CIS</dc:creator>
  <cp:lastModifiedBy>Elizabeth Sweedyk</cp:lastModifiedBy>
  <cp:revision>46</cp:revision>
  <dcterms:created xsi:type="dcterms:W3CDTF">2012-08-30T15:07:18Z</dcterms:created>
  <dcterms:modified xsi:type="dcterms:W3CDTF">2013-01-24T19:48:32Z</dcterms:modified>
</cp:coreProperties>
</file>