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6" r:id="rId3"/>
    <p:sldId id="334" r:id="rId4"/>
    <p:sldId id="272" r:id="rId5"/>
    <p:sldId id="274" r:id="rId6"/>
    <p:sldId id="287" r:id="rId7"/>
    <p:sldId id="289" r:id="rId8"/>
    <p:sldId id="291" r:id="rId9"/>
    <p:sldId id="294" r:id="rId10"/>
    <p:sldId id="337" r:id="rId11"/>
    <p:sldId id="277" r:id="rId12"/>
    <p:sldId id="299" r:id="rId13"/>
    <p:sldId id="298" r:id="rId14"/>
    <p:sldId id="297" r:id="rId15"/>
    <p:sldId id="326" r:id="rId16"/>
    <p:sldId id="303" r:id="rId17"/>
    <p:sldId id="302" r:id="rId18"/>
    <p:sldId id="300" r:id="rId19"/>
    <p:sldId id="282" r:id="rId20"/>
    <p:sldId id="278" r:id="rId21"/>
    <p:sldId id="304" r:id="rId22"/>
    <p:sldId id="283" r:id="rId23"/>
    <p:sldId id="305" r:id="rId24"/>
    <p:sldId id="284" r:id="rId25"/>
    <p:sldId id="320" r:id="rId26"/>
    <p:sldId id="316" r:id="rId27"/>
    <p:sldId id="317" r:id="rId28"/>
    <p:sldId id="352" r:id="rId29"/>
    <p:sldId id="318" r:id="rId30"/>
    <p:sldId id="319" r:id="rId31"/>
    <p:sldId id="321" r:id="rId32"/>
    <p:sldId id="322" r:id="rId33"/>
    <p:sldId id="338" r:id="rId34"/>
    <p:sldId id="339" r:id="rId35"/>
    <p:sldId id="340" r:id="rId36"/>
    <p:sldId id="308" r:id="rId37"/>
    <p:sldId id="309" r:id="rId38"/>
    <p:sldId id="323" r:id="rId39"/>
    <p:sldId id="310" r:id="rId40"/>
    <p:sldId id="313" r:id="rId41"/>
    <p:sldId id="324" r:id="rId42"/>
    <p:sldId id="325" r:id="rId43"/>
    <p:sldId id="341" r:id="rId44"/>
    <p:sldId id="353" r:id="rId45"/>
    <p:sldId id="336" r:id="rId46"/>
    <p:sldId id="285" r:id="rId47"/>
    <p:sldId id="327" r:id="rId48"/>
    <p:sldId id="347" r:id="rId49"/>
    <p:sldId id="258" r:id="rId50"/>
    <p:sldId id="259" r:id="rId51"/>
    <p:sldId id="262" r:id="rId52"/>
    <p:sldId id="264" r:id="rId53"/>
    <p:sldId id="267" r:id="rId54"/>
    <p:sldId id="263" r:id="rId55"/>
    <p:sldId id="348" r:id="rId56"/>
    <p:sldId id="268" r:id="rId57"/>
    <p:sldId id="344" r:id="rId58"/>
    <p:sldId id="345" r:id="rId59"/>
    <p:sldId id="342" r:id="rId60"/>
    <p:sldId id="265" r:id="rId61"/>
    <p:sldId id="270" r:id="rId62"/>
    <p:sldId id="261" r:id="rId63"/>
    <p:sldId id="331" r:id="rId64"/>
    <p:sldId id="350" r:id="rId65"/>
    <p:sldId id="349" r:id="rId66"/>
    <p:sldId id="351" r:id="rId67"/>
    <p:sldId id="332" r:id="rId68"/>
    <p:sldId id="333" r:id="rId69"/>
    <p:sldId id="329" r:id="rId70"/>
    <p:sldId id="346" r:id="rId7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AB9"/>
    <a:srgbClr val="19FF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7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4075-53B3-6041-A261-E3D211452315}" type="datetimeFigureOut">
              <a:rPr lang="en-US" smtClean="0"/>
              <a:t>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1F36-5B65-A045-B97C-7745757AE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6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4075-53B3-6041-A261-E3D211452315}" type="datetimeFigureOut">
              <a:rPr lang="en-US" smtClean="0"/>
              <a:t>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1F36-5B65-A045-B97C-7745757AE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42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4075-53B3-6041-A261-E3D211452315}" type="datetimeFigureOut">
              <a:rPr lang="en-US" smtClean="0"/>
              <a:t>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1F36-5B65-A045-B97C-7745757AE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7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4075-53B3-6041-A261-E3D211452315}" type="datetimeFigureOut">
              <a:rPr lang="en-US" smtClean="0"/>
              <a:t>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1F36-5B65-A045-B97C-7745757AE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5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4075-53B3-6041-A261-E3D211452315}" type="datetimeFigureOut">
              <a:rPr lang="en-US" smtClean="0"/>
              <a:t>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1F36-5B65-A045-B97C-7745757AE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6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4075-53B3-6041-A261-E3D211452315}" type="datetimeFigureOut">
              <a:rPr lang="en-US" smtClean="0"/>
              <a:t>1/29/13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1F36-5B65-A045-B97C-7745757AE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8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4075-53B3-6041-A261-E3D211452315}" type="datetimeFigureOut">
              <a:rPr lang="en-US" smtClean="0"/>
              <a:t>1/29/13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1F36-5B65-A045-B97C-7745757AE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0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4075-53B3-6041-A261-E3D211452315}" type="datetimeFigureOut">
              <a:rPr lang="en-US" smtClean="0"/>
              <a:t>1/29/13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1F36-5B65-A045-B97C-7745757AE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5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4075-53B3-6041-A261-E3D211452315}" type="datetimeFigureOut">
              <a:rPr lang="en-US" smtClean="0"/>
              <a:t>1/29/13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1F36-5B65-A045-B97C-7745757AE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12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4075-53B3-6041-A261-E3D211452315}" type="datetimeFigureOut">
              <a:rPr lang="en-US" smtClean="0"/>
              <a:t>1/29/13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1F36-5B65-A045-B97C-7745757AE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26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B4075-53B3-6041-A261-E3D211452315}" type="datetimeFigureOut">
              <a:rPr lang="en-US" smtClean="0"/>
              <a:t>1/29/13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1F36-5B65-A045-B97C-7745757AE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91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00"/>
                </a:solidFill>
              </a:defRPr>
            </a:lvl1pPr>
          </a:lstStyle>
          <a:p>
            <a:fld id="{C7CB4075-53B3-6041-A261-E3D211452315}" type="datetimeFigureOut">
              <a:rPr lang="en-US" smtClean="0"/>
              <a:pPr/>
              <a:t>1/29/13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00"/>
                </a:solidFill>
              </a:defRPr>
            </a:lvl1pPr>
          </a:lstStyle>
          <a:p>
            <a:fld id="{09F61F36-5B65-A045-B97C-7745757AE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6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dinghorror.com/blog/2006/05/the-ten-commandments-of-egoless-programming.html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veloper.apple.com/library/mac/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Software quality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51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430" y="1246552"/>
            <a:ext cx="7620083" cy="1356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u="sng" dirty="0" smtClean="0"/>
              <a:t>Objective-C</a:t>
            </a:r>
          </a:p>
          <a:p>
            <a:pPr marL="0" indent="0">
              <a:buNone/>
            </a:pPr>
            <a:r>
              <a:rPr lang="en-US" sz="1800" dirty="0" smtClean="0"/>
              <a:t>-(void) </a:t>
            </a:r>
            <a:r>
              <a:rPr lang="en-US" sz="1800" dirty="0" err="1" smtClean="0"/>
              <a:t>createCellAtRow</a:t>
            </a:r>
            <a:r>
              <a:rPr lang="en-US" sz="1800" dirty="0" smtClean="0"/>
              <a:t>: (</a:t>
            </a:r>
            <a:r>
              <a:rPr lang="en-US" sz="1800" dirty="0" err="1" smtClean="0"/>
              <a:t>int</a:t>
            </a:r>
            <a:r>
              <a:rPr lang="en-US" sz="1800" dirty="0" smtClean="0"/>
              <a:t>) row </a:t>
            </a:r>
            <a:r>
              <a:rPr lang="en-US" sz="1800" dirty="0" err="1" smtClean="0"/>
              <a:t>andColumn</a:t>
            </a:r>
            <a:r>
              <a:rPr lang="en-US" sz="1800" dirty="0" smtClean="0"/>
              <a:t>: (</a:t>
            </a:r>
            <a:r>
              <a:rPr lang="en-US" sz="1800" dirty="0" err="1" smtClean="0"/>
              <a:t>int</a:t>
            </a:r>
            <a:r>
              <a:rPr lang="en-US" sz="1800" dirty="0" smtClean="0"/>
              <a:t>) column;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6430" y="2368781"/>
            <a:ext cx="6381541" cy="91061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 smtClean="0"/>
              <a:t>The name of a method is called a </a:t>
            </a:r>
            <a:r>
              <a:rPr lang="en-US" sz="2000" b="1" dirty="0" smtClean="0"/>
              <a:t>selector</a:t>
            </a:r>
            <a:r>
              <a:rPr lang="en-US" sz="1800" dirty="0" smtClean="0"/>
              <a:t>:</a:t>
            </a:r>
          </a:p>
          <a:p>
            <a:pPr marL="0" indent="0">
              <a:buFont typeface="Arial"/>
              <a:buNone/>
            </a:pPr>
            <a:r>
              <a:rPr lang="en-US" sz="1800" dirty="0" err="1" smtClean="0">
                <a:solidFill>
                  <a:srgbClr val="FF0000"/>
                </a:solidFill>
              </a:rPr>
              <a:t>createCellAtRow</a:t>
            </a:r>
            <a:r>
              <a:rPr lang="en-US" sz="1800" dirty="0" smtClean="0">
                <a:solidFill>
                  <a:srgbClr val="FF0000"/>
                </a:solidFill>
              </a:rPr>
              <a:t>: </a:t>
            </a:r>
            <a:r>
              <a:rPr lang="en-US" sz="1800" dirty="0" err="1" smtClean="0">
                <a:solidFill>
                  <a:srgbClr val="FF0000"/>
                </a:solidFill>
              </a:rPr>
              <a:t>andColumn</a:t>
            </a:r>
            <a:r>
              <a:rPr lang="en-US" sz="1800" dirty="0" smtClean="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6430" y="3957015"/>
            <a:ext cx="7620083" cy="859194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 smtClean="0"/>
              <a:t>A </a:t>
            </a:r>
            <a:r>
              <a:rPr lang="en-US" sz="2000" b="1" dirty="0" smtClean="0"/>
              <a:t>message</a:t>
            </a:r>
            <a:r>
              <a:rPr lang="en-US" sz="1800" dirty="0" smtClean="0"/>
              <a:t> contains the object pointer, its selector, and the arguments passed</a:t>
            </a:r>
          </a:p>
          <a:p>
            <a:pPr marL="0" indent="0">
              <a:buFont typeface="Arial"/>
              <a:buNone/>
            </a:pPr>
            <a:r>
              <a:rPr lang="en-US" sz="1800" dirty="0" smtClean="0"/>
              <a:t>[grid </a:t>
            </a:r>
            <a:r>
              <a:rPr lang="en-US" sz="1800" dirty="0" err="1" smtClean="0">
                <a:solidFill>
                  <a:srgbClr val="FF0000"/>
                </a:solidFill>
              </a:rPr>
              <a:t>createCellAtRow</a:t>
            </a:r>
            <a:r>
              <a:rPr lang="en-US" sz="1800" dirty="0" smtClean="0">
                <a:solidFill>
                  <a:srgbClr val="FF0000"/>
                </a:solidFill>
              </a:rPr>
              <a:t>:</a:t>
            </a:r>
            <a:r>
              <a:rPr lang="en-US" sz="1800" dirty="0" smtClean="0"/>
              <a:t> row </a:t>
            </a:r>
            <a:r>
              <a:rPr lang="en-US" sz="1800" dirty="0" err="1" smtClean="0">
                <a:solidFill>
                  <a:srgbClr val="FF0000"/>
                </a:solidFill>
              </a:rPr>
              <a:t>andColumn</a:t>
            </a:r>
            <a:r>
              <a:rPr lang="en-US" sz="1800" dirty="0" smtClean="0">
                <a:solidFill>
                  <a:srgbClr val="FF0000"/>
                </a:solidFill>
              </a:rPr>
              <a:t>:</a:t>
            </a:r>
            <a:r>
              <a:rPr lang="en-US" sz="1800" dirty="0" smtClean="0"/>
              <a:t>  column]</a:t>
            </a:r>
          </a:p>
        </p:txBody>
      </p:sp>
      <p:sp>
        <p:nvSpPr>
          <p:cNvPr id="7" name="Rectangle 6"/>
          <p:cNvSpPr/>
          <p:nvPr/>
        </p:nvSpPr>
        <p:spPr>
          <a:xfrm>
            <a:off x="310000" y="5500303"/>
            <a:ext cx="8670687" cy="523220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Tutorial2: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[</a:t>
            </a:r>
            <a:r>
              <a:rPr lang="en-US" sz="1400" dirty="0" err="1">
                <a:solidFill>
                  <a:schemeClr val="bg1"/>
                </a:solidFill>
              </a:rPr>
              <a:t>theButton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addTarget:self</a:t>
            </a:r>
            <a:r>
              <a:rPr lang="en-US" sz="1400" dirty="0">
                <a:solidFill>
                  <a:schemeClr val="bg1"/>
                </a:solidFill>
              </a:rPr>
              <a:t> action:</a:t>
            </a:r>
            <a:r>
              <a:rPr lang="en-US" sz="1400" b="1" dirty="0">
                <a:solidFill>
                  <a:schemeClr val="bg1"/>
                </a:solidFill>
              </a:rPr>
              <a:t>@selector</a:t>
            </a:r>
            <a:r>
              <a:rPr lang="en-US" sz="1400" dirty="0" smtClean="0">
                <a:solidFill>
                  <a:schemeClr val="bg1"/>
                </a:solidFill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</a:rPr>
              <a:t>buttonPressed</a:t>
            </a:r>
            <a:r>
              <a:rPr lang="en-US" sz="1400" dirty="0" smtClean="0">
                <a:solidFill>
                  <a:schemeClr val="bg1"/>
                </a:solidFill>
              </a:rPr>
              <a:t>:) </a:t>
            </a:r>
            <a:r>
              <a:rPr lang="en-US" sz="1400" dirty="0" err="1" smtClean="0">
                <a:solidFill>
                  <a:schemeClr val="bg1"/>
                </a:solidFill>
              </a:rPr>
              <a:t>forControlEvents:UIControlEventTouchUpInside</a:t>
            </a:r>
            <a:r>
              <a:rPr lang="en-US" sz="1400" dirty="0">
                <a:solidFill>
                  <a:schemeClr val="bg1"/>
                </a:solidFill>
              </a:rPr>
              <a:t>];</a:t>
            </a:r>
          </a:p>
        </p:txBody>
      </p:sp>
    </p:spTree>
    <p:extLst>
      <p:ext uri="{BB962C8B-B14F-4D97-AF65-F5344CB8AC3E}">
        <p14:creationId xmlns:p14="http://schemas.microsoft.com/office/powerpoint/2010/main" val="331407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 vs. Objective-C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</a:p>
          <a:p>
            <a:r>
              <a:rPr lang="en-US" dirty="0" err="1" smtClean="0"/>
              <a:t>Accessor</a:t>
            </a:r>
            <a:r>
              <a:rPr lang="en-US" dirty="0" smtClean="0"/>
              <a:t> Methods</a:t>
            </a:r>
          </a:p>
        </p:txBody>
      </p:sp>
    </p:spTree>
    <p:extLst>
      <p:ext uri="{BB962C8B-B14F-4D97-AF65-F5344CB8AC3E}">
        <p14:creationId xmlns:p14="http://schemas.microsoft.com/office/powerpoint/2010/main" val="214767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Objective-C </a:t>
            </a:r>
            <a:r>
              <a:rPr lang="en-US" dirty="0" err="1" smtClean="0"/>
              <a:t>Accessor</a:t>
            </a:r>
            <a:r>
              <a:rPr lang="en-US" dirty="0" smtClean="0"/>
              <a:t>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585151" cy="2740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@interface Grid: </a:t>
            </a:r>
            <a:r>
              <a:rPr lang="en-US" sz="1400" dirty="0" err="1" smtClean="0"/>
              <a:t>UIView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{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numberCells</a:t>
            </a:r>
            <a:r>
              <a:rPr lang="en-US" sz="1400" dirty="0" smtClean="0"/>
              <a:t>;</a:t>
            </a:r>
          </a:p>
          <a:p>
            <a:pPr marL="0" indent="0">
              <a:buNone/>
            </a:pPr>
            <a:r>
              <a:rPr lang="en-US" sz="1400" dirty="0" smtClean="0"/>
              <a:t>}</a:t>
            </a:r>
          </a:p>
          <a:p>
            <a:pPr marL="0" indent="0">
              <a:buNone/>
            </a:pPr>
            <a:r>
              <a:rPr lang="en-US" sz="1400" dirty="0" smtClean="0"/>
              <a:t>-(</a:t>
            </a:r>
            <a:r>
              <a:rPr lang="en-US" sz="1400" dirty="0" err="1" smtClean="0"/>
              <a:t>int</a:t>
            </a:r>
            <a:r>
              <a:rPr lang="en-US" sz="1400" dirty="0" smtClean="0"/>
              <a:t>) </a:t>
            </a:r>
            <a:r>
              <a:rPr lang="en-US" sz="1400" dirty="0" err="1" smtClean="0"/>
              <a:t>getNumberCells</a:t>
            </a:r>
            <a:r>
              <a:rPr lang="en-US" sz="1400" dirty="0" smtClean="0"/>
              <a:t>;</a:t>
            </a:r>
          </a:p>
          <a:p>
            <a:pPr marL="0" indent="0">
              <a:buNone/>
            </a:pPr>
            <a:r>
              <a:rPr lang="en-US" sz="1400" dirty="0" smtClean="0"/>
              <a:t>-(void) </a:t>
            </a:r>
            <a:r>
              <a:rPr lang="en-US" sz="1400" dirty="0" err="1" smtClean="0"/>
              <a:t>setNumberCells</a:t>
            </a:r>
            <a:r>
              <a:rPr lang="en-US" sz="1400" dirty="0" smtClean="0"/>
              <a:t>: (</a:t>
            </a:r>
            <a:r>
              <a:rPr lang="en-US" sz="1400" dirty="0" err="1" smtClean="0"/>
              <a:t>int</a:t>
            </a:r>
            <a:r>
              <a:rPr lang="en-US" sz="1400" dirty="0" smtClean="0"/>
              <a:t>) </a:t>
            </a:r>
            <a:r>
              <a:rPr lang="en-US" sz="1400" dirty="0" err="1" smtClean="0"/>
              <a:t>newNumberCells</a:t>
            </a:r>
            <a:r>
              <a:rPr lang="en-US" sz="1400" dirty="0" smtClean="0"/>
              <a:t>;</a:t>
            </a:r>
          </a:p>
          <a:p>
            <a:pPr marL="0" indent="0">
              <a:buNone/>
            </a:pPr>
            <a:r>
              <a:rPr lang="en-US" sz="1400" dirty="0" smtClean="0"/>
              <a:t>@end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170606" y="1417638"/>
            <a:ext cx="4113497" cy="2146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9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Objective-C </a:t>
            </a:r>
            <a:r>
              <a:rPr lang="en-US" dirty="0" err="1" smtClean="0"/>
              <a:t>Accessor</a:t>
            </a:r>
            <a:r>
              <a:rPr lang="en-US" dirty="0" smtClean="0"/>
              <a:t>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585151" cy="2740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@interface Grid: </a:t>
            </a:r>
            <a:r>
              <a:rPr lang="en-US" sz="1400" dirty="0" err="1" smtClean="0"/>
              <a:t>UIView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{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numberCells</a:t>
            </a:r>
            <a:r>
              <a:rPr lang="en-US" sz="1400" dirty="0" smtClean="0"/>
              <a:t>;</a:t>
            </a:r>
          </a:p>
          <a:p>
            <a:pPr marL="0" indent="0">
              <a:buNone/>
            </a:pPr>
            <a:r>
              <a:rPr lang="en-US" sz="1400" dirty="0" smtClean="0"/>
              <a:t>}</a:t>
            </a:r>
          </a:p>
          <a:p>
            <a:pPr marL="0" indent="0">
              <a:buNone/>
            </a:pPr>
            <a:r>
              <a:rPr lang="en-US" sz="1400" dirty="0" smtClean="0"/>
              <a:t>-(</a:t>
            </a:r>
            <a:r>
              <a:rPr lang="en-US" sz="1400" dirty="0" err="1" smtClean="0"/>
              <a:t>int</a:t>
            </a:r>
            <a:r>
              <a:rPr lang="en-US" sz="1400" dirty="0" smtClean="0"/>
              <a:t>) </a:t>
            </a:r>
            <a:r>
              <a:rPr lang="en-US" sz="1400" dirty="0" err="1" smtClean="0"/>
              <a:t>getNumberCells</a:t>
            </a:r>
            <a:r>
              <a:rPr lang="en-US" sz="1400" dirty="0" smtClean="0"/>
              <a:t>;</a:t>
            </a:r>
          </a:p>
          <a:p>
            <a:pPr marL="0" indent="0">
              <a:buNone/>
            </a:pPr>
            <a:r>
              <a:rPr lang="en-US" sz="1400" dirty="0" smtClean="0"/>
              <a:t>-(void) </a:t>
            </a:r>
            <a:r>
              <a:rPr lang="en-US" sz="1400" dirty="0" err="1" smtClean="0"/>
              <a:t>setNumberCells</a:t>
            </a:r>
            <a:r>
              <a:rPr lang="en-US" sz="1400" dirty="0" smtClean="0"/>
              <a:t>: (</a:t>
            </a:r>
            <a:r>
              <a:rPr lang="en-US" sz="1400" dirty="0" err="1" smtClean="0"/>
              <a:t>int</a:t>
            </a:r>
            <a:r>
              <a:rPr lang="en-US" sz="1400" dirty="0" smtClean="0"/>
              <a:t>) </a:t>
            </a:r>
            <a:r>
              <a:rPr lang="en-US" sz="1400" dirty="0" err="1" smtClean="0"/>
              <a:t>newNumberCells</a:t>
            </a:r>
            <a:r>
              <a:rPr lang="en-US" sz="1400" dirty="0" smtClean="0"/>
              <a:t>;</a:t>
            </a:r>
          </a:p>
          <a:p>
            <a:pPr marL="0" indent="0">
              <a:buNone/>
            </a:pPr>
            <a:r>
              <a:rPr lang="en-US" sz="1400" dirty="0" smtClean="0"/>
              <a:t>@end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951185"/>
            <a:ext cx="4262895" cy="1830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 smtClean="0"/>
              <a:t>@implementation Grid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-(</a:t>
            </a:r>
            <a:r>
              <a:rPr lang="en-US" sz="1400" dirty="0" err="1" smtClean="0"/>
              <a:t>int</a:t>
            </a:r>
            <a:r>
              <a:rPr lang="en-US" sz="1400" dirty="0" smtClean="0"/>
              <a:t>) </a:t>
            </a:r>
            <a:r>
              <a:rPr lang="en-US" sz="1400" dirty="0" err="1" smtClean="0"/>
              <a:t>getNumberCells</a:t>
            </a:r>
            <a:endParaRPr lang="en-US" sz="1400" dirty="0" smtClean="0"/>
          </a:p>
          <a:p>
            <a:pPr marL="0" indent="0">
              <a:buFont typeface="Arial"/>
              <a:buNone/>
            </a:pPr>
            <a:r>
              <a:rPr lang="en-US" sz="1400" dirty="0" smtClean="0"/>
              <a:t>{</a:t>
            </a:r>
          </a:p>
          <a:p>
            <a:pPr marL="0" indent="0">
              <a:buFont typeface="Arial"/>
              <a:buNone/>
            </a:pPr>
            <a:r>
              <a:rPr lang="en-US" sz="1400" dirty="0"/>
              <a:t>	</a:t>
            </a:r>
            <a:r>
              <a:rPr lang="en-US" sz="1400" dirty="0" smtClean="0"/>
              <a:t>return </a:t>
            </a:r>
            <a:r>
              <a:rPr lang="en-US" sz="1400" dirty="0" err="1" smtClean="0"/>
              <a:t>numberCells</a:t>
            </a:r>
            <a:r>
              <a:rPr lang="en-US" sz="1400" dirty="0" smtClean="0"/>
              <a:t>;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}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-(void) </a:t>
            </a:r>
            <a:r>
              <a:rPr lang="en-US" sz="1400" dirty="0" err="1" smtClean="0"/>
              <a:t>setNumberCells</a:t>
            </a:r>
            <a:r>
              <a:rPr lang="en-US" sz="1400" dirty="0" smtClean="0"/>
              <a:t>: (</a:t>
            </a:r>
            <a:r>
              <a:rPr lang="en-US" sz="1400" dirty="0" err="1" smtClean="0"/>
              <a:t>int</a:t>
            </a:r>
            <a:r>
              <a:rPr lang="en-US" sz="1400" dirty="0" smtClean="0"/>
              <a:t>) </a:t>
            </a:r>
            <a:r>
              <a:rPr lang="en-US" sz="1400" dirty="0" err="1" smtClean="0"/>
              <a:t>newNumberCells</a:t>
            </a:r>
            <a:endParaRPr lang="en-US" sz="1400" dirty="0" smtClean="0"/>
          </a:p>
          <a:p>
            <a:pPr marL="0" indent="0">
              <a:buFont typeface="Arial"/>
              <a:buNone/>
            </a:pPr>
            <a:r>
              <a:rPr lang="en-US" sz="1400" dirty="0" smtClean="0"/>
              <a:t>{</a:t>
            </a:r>
          </a:p>
          <a:p>
            <a:pPr marL="0" indent="0">
              <a:buFont typeface="Arial"/>
              <a:buNone/>
            </a:pPr>
            <a:r>
              <a:rPr lang="en-US" sz="1400" dirty="0"/>
              <a:t>	</a:t>
            </a:r>
            <a:r>
              <a:rPr lang="en-US" sz="1400" dirty="0" err="1" smtClean="0"/>
              <a:t>numberCells</a:t>
            </a:r>
            <a:r>
              <a:rPr lang="en-US" sz="1400" dirty="0" smtClean="0"/>
              <a:t>=</a:t>
            </a:r>
            <a:r>
              <a:rPr lang="en-US" sz="1400" dirty="0" err="1" smtClean="0"/>
              <a:t>newNumberCells</a:t>
            </a:r>
            <a:r>
              <a:rPr lang="en-US" sz="1400" dirty="0" smtClean="0"/>
              <a:t>;</a:t>
            </a:r>
          </a:p>
          <a:p>
            <a:pPr marL="0" indent="0">
              <a:buFont typeface="Arial"/>
              <a:buNone/>
            </a:pPr>
            <a:r>
              <a:rPr lang="en-US" sz="1400" dirty="0"/>
              <a:t>}</a:t>
            </a:r>
            <a:endParaRPr lang="en-US" sz="1400" dirty="0" smtClean="0"/>
          </a:p>
          <a:p>
            <a:pPr marL="0" indent="0">
              <a:buFont typeface="Arial"/>
              <a:buNone/>
            </a:pPr>
            <a:r>
              <a:rPr lang="en-US" sz="1400" dirty="0" smtClean="0"/>
              <a:t>@end</a:t>
            </a:r>
          </a:p>
          <a:p>
            <a:pPr marL="0" indent="0">
              <a:buFont typeface="Arial"/>
              <a:buNone/>
            </a:pPr>
            <a:endParaRPr lang="en-US" sz="1400" dirty="0" smtClean="0"/>
          </a:p>
          <a:p>
            <a:pPr marL="0" indent="0">
              <a:buFont typeface="Arial"/>
              <a:buNone/>
            </a:pPr>
            <a:endParaRPr lang="en-US" sz="1400" dirty="0" smtClean="0"/>
          </a:p>
          <a:p>
            <a:pPr marL="0" indent="0">
              <a:buFont typeface="Arial"/>
              <a:buNone/>
            </a:pP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170606" y="1417638"/>
            <a:ext cx="4113497" cy="529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96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Objective-C </a:t>
            </a:r>
            <a:r>
              <a:rPr lang="en-US" dirty="0" err="1" smtClean="0"/>
              <a:t>Accessor</a:t>
            </a:r>
            <a:r>
              <a:rPr lang="en-US" dirty="0" smtClean="0"/>
              <a:t>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585151" cy="2740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@interface Grid: </a:t>
            </a:r>
            <a:r>
              <a:rPr lang="en-US" sz="1400" dirty="0" err="1" smtClean="0"/>
              <a:t>UIView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{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numberCells</a:t>
            </a:r>
            <a:r>
              <a:rPr lang="en-US" sz="1400" dirty="0" smtClean="0"/>
              <a:t>;</a:t>
            </a:r>
          </a:p>
          <a:p>
            <a:pPr marL="0" indent="0">
              <a:buNone/>
            </a:pPr>
            <a:r>
              <a:rPr lang="en-US" sz="1400" dirty="0" smtClean="0"/>
              <a:t>}</a:t>
            </a:r>
          </a:p>
          <a:p>
            <a:pPr marL="0" indent="0">
              <a:buNone/>
            </a:pPr>
            <a:r>
              <a:rPr lang="en-US" sz="1400" dirty="0" smtClean="0"/>
              <a:t>-(</a:t>
            </a:r>
            <a:r>
              <a:rPr lang="en-US" sz="1400" dirty="0" err="1" smtClean="0"/>
              <a:t>int</a:t>
            </a:r>
            <a:r>
              <a:rPr lang="en-US" sz="1400" dirty="0" smtClean="0"/>
              <a:t>) </a:t>
            </a:r>
            <a:r>
              <a:rPr lang="en-US" sz="1400" dirty="0" err="1" smtClean="0"/>
              <a:t>getNumberCells</a:t>
            </a:r>
            <a:r>
              <a:rPr lang="en-US" sz="1400" dirty="0" smtClean="0"/>
              <a:t>;</a:t>
            </a:r>
          </a:p>
          <a:p>
            <a:pPr marL="0" indent="0">
              <a:buNone/>
            </a:pPr>
            <a:r>
              <a:rPr lang="en-US" sz="1400" dirty="0" smtClean="0"/>
              <a:t>-(void) </a:t>
            </a:r>
            <a:r>
              <a:rPr lang="en-US" sz="1400" dirty="0" err="1" smtClean="0"/>
              <a:t>setNumberCells</a:t>
            </a:r>
            <a:r>
              <a:rPr lang="en-US" sz="1400" dirty="0" smtClean="0"/>
              <a:t>: (</a:t>
            </a:r>
            <a:r>
              <a:rPr lang="en-US" sz="1400" dirty="0" err="1" smtClean="0"/>
              <a:t>int</a:t>
            </a:r>
            <a:r>
              <a:rPr lang="en-US" sz="1400" dirty="0" smtClean="0"/>
              <a:t>) </a:t>
            </a:r>
            <a:r>
              <a:rPr lang="en-US" sz="1400" dirty="0" err="1" smtClean="0"/>
              <a:t>newNumberCells</a:t>
            </a:r>
            <a:r>
              <a:rPr lang="en-US" sz="1400" dirty="0" smtClean="0"/>
              <a:t>;</a:t>
            </a:r>
          </a:p>
          <a:p>
            <a:pPr marL="0" indent="0">
              <a:buNone/>
            </a:pPr>
            <a:r>
              <a:rPr lang="en-US" sz="1400" dirty="0" smtClean="0"/>
              <a:t>@end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94751" y="1600201"/>
            <a:ext cx="3492049" cy="1830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 smtClean="0"/>
              <a:t>@interface Grid: </a:t>
            </a:r>
            <a:r>
              <a:rPr lang="en-US" sz="1400" dirty="0" err="1" smtClean="0"/>
              <a:t>UIView</a:t>
            </a:r>
            <a:endParaRPr lang="en-US" sz="1400" dirty="0" smtClean="0"/>
          </a:p>
          <a:p>
            <a:pPr marL="0" indent="0">
              <a:buFont typeface="Arial"/>
              <a:buNone/>
            </a:pPr>
            <a:r>
              <a:rPr lang="en-US" sz="1400" dirty="0" smtClean="0"/>
              <a:t>@property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numberCells</a:t>
            </a:r>
            <a:r>
              <a:rPr lang="en-US" sz="1400" dirty="0" smtClean="0"/>
              <a:t>;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@end</a:t>
            </a:r>
          </a:p>
          <a:p>
            <a:pPr marL="0" indent="0">
              <a:buFont typeface="Arial"/>
              <a:buNone/>
            </a:pPr>
            <a:endParaRPr lang="en-US" sz="1400" dirty="0" smtClean="0"/>
          </a:p>
          <a:p>
            <a:pPr marL="0" indent="0">
              <a:buFont typeface="Arial"/>
              <a:buNone/>
            </a:pPr>
            <a:endParaRPr lang="en-US" sz="1400" dirty="0" smtClean="0"/>
          </a:p>
          <a:p>
            <a:pPr marL="0" indent="0">
              <a:buFont typeface="Arial"/>
              <a:buNone/>
            </a:pPr>
            <a:endParaRPr lang="en-US" sz="1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47151" y="3951185"/>
            <a:ext cx="3492049" cy="1830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 smtClean="0"/>
              <a:t>@implementation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@synthesize </a:t>
            </a:r>
            <a:r>
              <a:rPr lang="en-US" sz="1400" dirty="0" err="1" smtClean="0"/>
              <a:t>numberCells</a:t>
            </a:r>
            <a:r>
              <a:rPr lang="en-US" sz="1400" dirty="0" smtClean="0"/>
              <a:t>;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@end</a:t>
            </a:r>
          </a:p>
          <a:p>
            <a:pPr marL="0" indent="0">
              <a:buFont typeface="Arial"/>
              <a:buNone/>
            </a:pPr>
            <a:endParaRPr lang="en-US" sz="1400" dirty="0" smtClean="0"/>
          </a:p>
          <a:p>
            <a:pPr marL="0" indent="0">
              <a:buFont typeface="Arial"/>
              <a:buNone/>
            </a:pPr>
            <a:endParaRPr lang="en-US" sz="1400" dirty="0" smtClean="0"/>
          </a:p>
          <a:p>
            <a:pPr marL="0" indent="0">
              <a:buFont typeface="Arial"/>
              <a:buNone/>
            </a:pPr>
            <a:endParaRPr lang="en-US" sz="1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951185"/>
            <a:ext cx="4262895" cy="1830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 smtClean="0"/>
              <a:t>@implementation Grid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-(</a:t>
            </a:r>
            <a:r>
              <a:rPr lang="en-US" sz="1400" dirty="0" err="1" smtClean="0"/>
              <a:t>int</a:t>
            </a:r>
            <a:r>
              <a:rPr lang="en-US" sz="1400" dirty="0" smtClean="0"/>
              <a:t>) </a:t>
            </a:r>
            <a:r>
              <a:rPr lang="en-US" sz="1400" dirty="0" err="1" smtClean="0"/>
              <a:t>getNumberCells</a:t>
            </a:r>
            <a:endParaRPr lang="en-US" sz="1400" dirty="0" smtClean="0"/>
          </a:p>
          <a:p>
            <a:pPr marL="0" indent="0">
              <a:buFont typeface="Arial"/>
              <a:buNone/>
            </a:pPr>
            <a:r>
              <a:rPr lang="en-US" sz="1400" dirty="0" smtClean="0"/>
              <a:t>{</a:t>
            </a:r>
          </a:p>
          <a:p>
            <a:pPr marL="0" indent="0">
              <a:buFont typeface="Arial"/>
              <a:buNone/>
            </a:pPr>
            <a:r>
              <a:rPr lang="en-US" sz="1400" dirty="0"/>
              <a:t>	</a:t>
            </a:r>
            <a:r>
              <a:rPr lang="en-US" sz="1400" dirty="0" smtClean="0"/>
              <a:t>return </a:t>
            </a:r>
            <a:r>
              <a:rPr lang="en-US" sz="1400" dirty="0" err="1" smtClean="0"/>
              <a:t>numberCells</a:t>
            </a:r>
            <a:r>
              <a:rPr lang="en-US" sz="1400" dirty="0" smtClean="0"/>
              <a:t>;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}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-(void) </a:t>
            </a:r>
            <a:r>
              <a:rPr lang="en-US" sz="1400" dirty="0" err="1" smtClean="0"/>
              <a:t>setNumberCells</a:t>
            </a:r>
            <a:r>
              <a:rPr lang="en-US" sz="1400" dirty="0" smtClean="0"/>
              <a:t>: (</a:t>
            </a:r>
            <a:r>
              <a:rPr lang="en-US" sz="1400" dirty="0" err="1" smtClean="0"/>
              <a:t>int</a:t>
            </a:r>
            <a:r>
              <a:rPr lang="en-US" sz="1400" dirty="0" smtClean="0"/>
              <a:t>) </a:t>
            </a:r>
            <a:r>
              <a:rPr lang="en-US" sz="1400" dirty="0" err="1" smtClean="0"/>
              <a:t>newNumberCells</a:t>
            </a:r>
            <a:endParaRPr lang="en-US" sz="1400" dirty="0" smtClean="0"/>
          </a:p>
          <a:p>
            <a:pPr marL="0" indent="0">
              <a:buFont typeface="Arial"/>
              <a:buNone/>
            </a:pPr>
            <a:r>
              <a:rPr lang="en-US" sz="1400" dirty="0" smtClean="0"/>
              <a:t>{</a:t>
            </a:r>
          </a:p>
          <a:p>
            <a:pPr marL="0" indent="0">
              <a:buFont typeface="Arial"/>
              <a:buNone/>
            </a:pPr>
            <a:r>
              <a:rPr lang="en-US" sz="1400" dirty="0"/>
              <a:t>	</a:t>
            </a:r>
            <a:r>
              <a:rPr lang="en-US" sz="1400" dirty="0" err="1" smtClean="0"/>
              <a:t>numberCells</a:t>
            </a:r>
            <a:r>
              <a:rPr lang="en-US" sz="1400" dirty="0" smtClean="0"/>
              <a:t>=</a:t>
            </a:r>
            <a:r>
              <a:rPr lang="en-US" sz="1400" dirty="0" err="1" smtClean="0"/>
              <a:t>newNumberCells</a:t>
            </a:r>
            <a:r>
              <a:rPr lang="en-US" sz="1400" dirty="0" smtClean="0"/>
              <a:t>;</a:t>
            </a:r>
          </a:p>
          <a:p>
            <a:pPr marL="0" indent="0">
              <a:buFont typeface="Arial"/>
              <a:buNone/>
            </a:pPr>
            <a:r>
              <a:rPr lang="en-US" sz="1400" dirty="0"/>
              <a:t>}</a:t>
            </a:r>
            <a:endParaRPr lang="en-US" sz="1400" dirty="0" smtClean="0"/>
          </a:p>
          <a:p>
            <a:pPr marL="0" indent="0">
              <a:buFont typeface="Arial"/>
              <a:buNone/>
            </a:pPr>
            <a:r>
              <a:rPr lang="en-US" sz="1400" dirty="0" smtClean="0"/>
              <a:t>@end</a:t>
            </a:r>
          </a:p>
          <a:p>
            <a:pPr marL="0" indent="0">
              <a:buFont typeface="Arial"/>
              <a:buNone/>
            </a:pPr>
            <a:endParaRPr lang="en-US" sz="1400" dirty="0" smtClean="0"/>
          </a:p>
          <a:p>
            <a:pPr marL="0" indent="0">
              <a:buFont typeface="Arial"/>
              <a:buNone/>
            </a:pPr>
            <a:endParaRPr lang="en-US" sz="1400" dirty="0" smtClean="0"/>
          </a:p>
          <a:p>
            <a:pPr marL="0" indent="0">
              <a:buFont typeface="Arial"/>
              <a:buNone/>
            </a:pP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170606" y="1417638"/>
            <a:ext cx="4113497" cy="529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34584" y="1417639"/>
            <a:ext cx="4113497" cy="36820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653152" y="3396792"/>
            <a:ext cx="176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Xcode</a:t>
            </a:r>
            <a:r>
              <a:rPr lang="en-US" sz="1200" dirty="0" smtClean="0"/>
              <a:t> 4.4 and later synthesizes automatically</a:t>
            </a:r>
            <a:endParaRPr lang="en-US" sz="12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506658" y="3858457"/>
            <a:ext cx="208518" cy="48236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192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Objective-C </a:t>
            </a:r>
            <a:r>
              <a:rPr lang="en-US" dirty="0" err="1" smtClean="0"/>
              <a:t>Accessor</a:t>
            </a:r>
            <a:r>
              <a:rPr lang="en-US" dirty="0" smtClean="0"/>
              <a:t>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585151" cy="2740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@interface Grid: </a:t>
            </a:r>
            <a:r>
              <a:rPr lang="en-US" sz="1400" dirty="0" err="1" smtClean="0"/>
              <a:t>UIView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{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numberCells</a:t>
            </a:r>
            <a:r>
              <a:rPr lang="en-US" sz="1400" dirty="0" smtClean="0"/>
              <a:t>;</a:t>
            </a:r>
          </a:p>
          <a:p>
            <a:pPr marL="0" indent="0">
              <a:buNone/>
            </a:pPr>
            <a:r>
              <a:rPr lang="en-US" sz="1400" dirty="0" smtClean="0"/>
              <a:t>}</a:t>
            </a:r>
          </a:p>
          <a:p>
            <a:pPr marL="0" indent="0">
              <a:buNone/>
            </a:pPr>
            <a:r>
              <a:rPr lang="en-US" sz="1400" dirty="0" smtClean="0"/>
              <a:t>-(</a:t>
            </a:r>
            <a:r>
              <a:rPr lang="en-US" sz="1400" dirty="0" err="1" smtClean="0"/>
              <a:t>int</a:t>
            </a:r>
            <a:r>
              <a:rPr lang="en-US" sz="1400" dirty="0" smtClean="0"/>
              <a:t>) </a:t>
            </a:r>
            <a:r>
              <a:rPr lang="en-US" sz="1400" dirty="0" err="1" smtClean="0"/>
              <a:t>getNumberCells</a:t>
            </a:r>
            <a:r>
              <a:rPr lang="en-US" sz="1400" dirty="0" smtClean="0"/>
              <a:t>;</a:t>
            </a:r>
          </a:p>
          <a:p>
            <a:pPr marL="0" indent="0">
              <a:buNone/>
            </a:pPr>
            <a:r>
              <a:rPr lang="en-US" sz="1400" dirty="0" smtClean="0"/>
              <a:t>-(void) </a:t>
            </a:r>
            <a:r>
              <a:rPr lang="en-US" sz="1400" dirty="0" err="1" smtClean="0"/>
              <a:t>setNumberCells</a:t>
            </a:r>
            <a:r>
              <a:rPr lang="en-US" sz="1400" dirty="0" smtClean="0"/>
              <a:t>: (</a:t>
            </a:r>
            <a:r>
              <a:rPr lang="en-US" sz="1400" dirty="0" err="1" smtClean="0"/>
              <a:t>int</a:t>
            </a:r>
            <a:r>
              <a:rPr lang="en-US" sz="1400" dirty="0" smtClean="0"/>
              <a:t>) </a:t>
            </a:r>
            <a:r>
              <a:rPr lang="en-US" sz="1400" dirty="0" err="1" smtClean="0"/>
              <a:t>newNumberCells</a:t>
            </a:r>
            <a:r>
              <a:rPr lang="en-US" sz="1400" dirty="0" smtClean="0"/>
              <a:t>;</a:t>
            </a:r>
          </a:p>
          <a:p>
            <a:pPr marL="0" indent="0">
              <a:buNone/>
            </a:pPr>
            <a:r>
              <a:rPr lang="en-US" sz="1400" dirty="0" smtClean="0"/>
              <a:t>@end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94751" y="1600201"/>
            <a:ext cx="3492049" cy="1830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 smtClean="0"/>
              <a:t>@interface Grid: </a:t>
            </a:r>
            <a:r>
              <a:rPr lang="en-US" sz="1400" dirty="0" err="1" smtClean="0"/>
              <a:t>UIView</a:t>
            </a:r>
            <a:endParaRPr lang="en-US" sz="1400" dirty="0" smtClean="0"/>
          </a:p>
          <a:p>
            <a:pPr marL="0" indent="0">
              <a:buFont typeface="Arial"/>
              <a:buNone/>
            </a:pPr>
            <a:r>
              <a:rPr lang="en-US" sz="1400" dirty="0" smtClean="0"/>
              <a:t>@property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numberCells</a:t>
            </a:r>
            <a:r>
              <a:rPr lang="en-US" sz="1400" dirty="0" smtClean="0"/>
              <a:t>;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@end</a:t>
            </a:r>
          </a:p>
          <a:p>
            <a:pPr marL="0" indent="0">
              <a:buFont typeface="Arial"/>
              <a:buNone/>
            </a:pPr>
            <a:endParaRPr lang="en-US" sz="1400" dirty="0" smtClean="0"/>
          </a:p>
          <a:p>
            <a:pPr marL="0" indent="0">
              <a:buFont typeface="Arial"/>
              <a:buNone/>
            </a:pPr>
            <a:endParaRPr lang="en-US" sz="1400" dirty="0" smtClean="0"/>
          </a:p>
          <a:p>
            <a:pPr marL="0" indent="0">
              <a:buFont typeface="Arial"/>
              <a:buNone/>
            </a:pPr>
            <a:endParaRPr lang="en-US" sz="1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47151" y="3951185"/>
            <a:ext cx="3492049" cy="1830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 smtClean="0"/>
              <a:t>@implementation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@synthesize </a:t>
            </a:r>
            <a:r>
              <a:rPr lang="en-US" sz="1400" dirty="0" err="1" smtClean="0"/>
              <a:t>numberCells</a:t>
            </a:r>
            <a:r>
              <a:rPr lang="en-US" sz="1400" dirty="0" smtClean="0"/>
              <a:t>;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@end</a:t>
            </a:r>
          </a:p>
          <a:p>
            <a:pPr marL="0" indent="0">
              <a:buFont typeface="Arial"/>
              <a:buNone/>
            </a:pPr>
            <a:endParaRPr lang="en-US" sz="1400" dirty="0" smtClean="0"/>
          </a:p>
          <a:p>
            <a:pPr marL="0" indent="0">
              <a:buFont typeface="Arial"/>
              <a:buNone/>
            </a:pPr>
            <a:endParaRPr lang="en-US" sz="1400" dirty="0" smtClean="0"/>
          </a:p>
          <a:p>
            <a:pPr marL="0" indent="0">
              <a:buFont typeface="Arial"/>
              <a:buNone/>
            </a:pPr>
            <a:endParaRPr lang="en-US" sz="1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951185"/>
            <a:ext cx="4262895" cy="1830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 smtClean="0"/>
              <a:t>@implementation Grid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-(</a:t>
            </a:r>
            <a:r>
              <a:rPr lang="en-US" sz="1400" dirty="0" err="1" smtClean="0"/>
              <a:t>int</a:t>
            </a:r>
            <a:r>
              <a:rPr lang="en-US" sz="1400" dirty="0" smtClean="0"/>
              <a:t>) </a:t>
            </a:r>
            <a:r>
              <a:rPr lang="en-US" sz="1400" dirty="0" err="1" smtClean="0"/>
              <a:t>getNumberCells</a:t>
            </a:r>
            <a:endParaRPr lang="en-US" sz="1400" dirty="0" smtClean="0"/>
          </a:p>
          <a:p>
            <a:pPr marL="0" indent="0">
              <a:buFont typeface="Arial"/>
              <a:buNone/>
            </a:pPr>
            <a:r>
              <a:rPr lang="en-US" sz="1400" dirty="0" smtClean="0"/>
              <a:t>{</a:t>
            </a:r>
          </a:p>
          <a:p>
            <a:pPr marL="0" indent="0">
              <a:buFont typeface="Arial"/>
              <a:buNone/>
            </a:pPr>
            <a:r>
              <a:rPr lang="en-US" sz="1400" dirty="0"/>
              <a:t>	</a:t>
            </a:r>
            <a:r>
              <a:rPr lang="en-US" sz="1400" dirty="0" smtClean="0"/>
              <a:t>return </a:t>
            </a:r>
            <a:r>
              <a:rPr lang="en-US" sz="1400" dirty="0" err="1" smtClean="0"/>
              <a:t>numberCells</a:t>
            </a:r>
            <a:r>
              <a:rPr lang="en-US" sz="1400" dirty="0" smtClean="0"/>
              <a:t>;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}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-(void) </a:t>
            </a:r>
            <a:r>
              <a:rPr lang="en-US" sz="1400" dirty="0" err="1" smtClean="0"/>
              <a:t>setNumberCells</a:t>
            </a:r>
            <a:r>
              <a:rPr lang="en-US" sz="1400" dirty="0" smtClean="0"/>
              <a:t>: (</a:t>
            </a:r>
            <a:r>
              <a:rPr lang="en-US" sz="1400" dirty="0" err="1" smtClean="0"/>
              <a:t>int</a:t>
            </a:r>
            <a:r>
              <a:rPr lang="en-US" sz="1400" dirty="0" smtClean="0"/>
              <a:t>) </a:t>
            </a:r>
            <a:r>
              <a:rPr lang="en-US" sz="1400" dirty="0" err="1" smtClean="0"/>
              <a:t>newNumberCells</a:t>
            </a:r>
            <a:endParaRPr lang="en-US" sz="1400" dirty="0" smtClean="0"/>
          </a:p>
          <a:p>
            <a:pPr marL="0" indent="0">
              <a:buFont typeface="Arial"/>
              <a:buNone/>
            </a:pPr>
            <a:r>
              <a:rPr lang="en-US" sz="1400" dirty="0" smtClean="0"/>
              <a:t>{</a:t>
            </a:r>
          </a:p>
          <a:p>
            <a:pPr marL="0" indent="0">
              <a:buFont typeface="Arial"/>
              <a:buNone/>
            </a:pPr>
            <a:r>
              <a:rPr lang="en-US" sz="1400" dirty="0"/>
              <a:t>	</a:t>
            </a:r>
            <a:r>
              <a:rPr lang="en-US" sz="1400" dirty="0" err="1" smtClean="0"/>
              <a:t>numberCells</a:t>
            </a:r>
            <a:r>
              <a:rPr lang="en-US" sz="1400" dirty="0" smtClean="0"/>
              <a:t>=</a:t>
            </a:r>
            <a:r>
              <a:rPr lang="en-US" sz="1400" dirty="0" err="1" smtClean="0"/>
              <a:t>newNumberCells</a:t>
            </a:r>
            <a:r>
              <a:rPr lang="en-US" sz="1400" dirty="0" smtClean="0"/>
              <a:t>;</a:t>
            </a:r>
          </a:p>
          <a:p>
            <a:pPr marL="0" indent="0">
              <a:buFont typeface="Arial"/>
              <a:buNone/>
            </a:pPr>
            <a:r>
              <a:rPr lang="en-US" sz="1400" dirty="0"/>
              <a:t>}</a:t>
            </a:r>
            <a:endParaRPr lang="en-US" sz="1400" dirty="0" smtClean="0"/>
          </a:p>
          <a:p>
            <a:pPr marL="0" indent="0">
              <a:buFont typeface="Arial"/>
              <a:buNone/>
            </a:pPr>
            <a:r>
              <a:rPr lang="en-US" sz="1400" dirty="0" smtClean="0"/>
              <a:t>@end</a:t>
            </a:r>
          </a:p>
          <a:p>
            <a:pPr marL="0" indent="0">
              <a:buFont typeface="Arial"/>
              <a:buNone/>
            </a:pPr>
            <a:endParaRPr lang="en-US" sz="1400" dirty="0" smtClean="0"/>
          </a:p>
          <a:p>
            <a:pPr marL="0" indent="0">
              <a:buFont typeface="Arial"/>
              <a:buNone/>
            </a:pPr>
            <a:endParaRPr lang="en-US" sz="1400" dirty="0" smtClean="0"/>
          </a:p>
          <a:p>
            <a:pPr marL="0" indent="0">
              <a:buFont typeface="Arial"/>
              <a:buNone/>
            </a:pP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170606" y="1417638"/>
            <a:ext cx="4113497" cy="529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34584" y="1417639"/>
            <a:ext cx="4113497" cy="36820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85479" y="5553594"/>
            <a:ext cx="3791242" cy="929461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Tutorial 2:</a:t>
            </a:r>
          </a:p>
          <a:p>
            <a:r>
              <a:rPr lang="en-US" sz="1200" dirty="0" err="1" smtClean="0"/>
              <a:t>theButton.backgroundColor</a:t>
            </a:r>
            <a:r>
              <a:rPr lang="en-US" sz="1200" dirty="0" smtClean="0"/>
              <a:t> = [</a:t>
            </a:r>
            <a:r>
              <a:rPr lang="en-US" sz="1200" dirty="0" err="1" smtClean="0"/>
              <a:t>UIColor</a:t>
            </a:r>
            <a:r>
              <a:rPr lang="en-US" sz="1200" dirty="0" smtClean="0"/>
              <a:t> </a:t>
            </a:r>
            <a:r>
              <a:rPr lang="en-US" sz="1200" dirty="0" err="1" smtClean="0"/>
              <a:t>whiteColor</a:t>
            </a:r>
            <a:r>
              <a:rPr lang="en-US" sz="1200" dirty="0" smtClean="0"/>
              <a:t>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13326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Objective-C </a:t>
            </a:r>
            <a:r>
              <a:rPr lang="en-US" dirty="0" err="1" smtClean="0"/>
              <a:t>Accessor</a:t>
            </a:r>
            <a:r>
              <a:rPr lang="en-US" dirty="0" smtClean="0"/>
              <a:t>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585151" cy="2740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@interface Grid: </a:t>
            </a:r>
            <a:r>
              <a:rPr lang="en-US" sz="1400" dirty="0" err="1" smtClean="0"/>
              <a:t>UIView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{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numberCells</a:t>
            </a:r>
            <a:r>
              <a:rPr lang="en-US" sz="1400" dirty="0" smtClean="0"/>
              <a:t>;</a:t>
            </a:r>
          </a:p>
          <a:p>
            <a:pPr marL="0" indent="0">
              <a:buNone/>
            </a:pPr>
            <a:r>
              <a:rPr lang="en-US" sz="1400" dirty="0" smtClean="0"/>
              <a:t>}</a:t>
            </a:r>
          </a:p>
          <a:p>
            <a:pPr marL="0" indent="0">
              <a:buNone/>
            </a:pPr>
            <a:r>
              <a:rPr lang="en-US" sz="1400" dirty="0" smtClean="0"/>
              <a:t>-(</a:t>
            </a:r>
            <a:r>
              <a:rPr lang="en-US" sz="1400" dirty="0" err="1" smtClean="0"/>
              <a:t>int</a:t>
            </a:r>
            <a:r>
              <a:rPr lang="en-US" sz="1400" dirty="0" smtClean="0"/>
              <a:t>) </a:t>
            </a:r>
            <a:r>
              <a:rPr lang="en-US" sz="1400" dirty="0" err="1" smtClean="0"/>
              <a:t>getNumberCells</a:t>
            </a:r>
            <a:r>
              <a:rPr lang="en-US" sz="1400" dirty="0" smtClean="0"/>
              <a:t>;</a:t>
            </a:r>
          </a:p>
          <a:p>
            <a:pPr marL="0" indent="0">
              <a:buNone/>
            </a:pPr>
            <a:r>
              <a:rPr lang="en-US" sz="1400" dirty="0" smtClean="0"/>
              <a:t>-(void) </a:t>
            </a:r>
            <a:r>
              <a:rPr lang="en-US" sz="1400" dirty="0" err="1" smtClean="0"/>
              <a:t>setNumberCells</a:t>
            </a:r>
            <a:r>
              <a:rPr lang="en-US" sz="1400" dirty="0" smtClean="0"/>
              <a:t>: (</a:t>
            </a:r>
            <a:r>
              <a:rPr lang="en-US" sz="1400" dirty="0" err="1" smtClean="0"/>
              <a:t>int</a:t>
            </a:r>
            <a:r>
              <a:rPr lang="en-US" sz="1400" dirty="0" smtClean="0"/>
              <a:t>) </a:t>
            </a:r>
            <a:r>
              <a:rPr lang="en-US" sz="1400" dirty="0" err="1" smtClean="0"/>
              <a:t>newNumberCells</a:t>
            </a:r>
            <a:r>
              <a:rPr lang="en-US" sz="1400" dirty="0" smtClean="0"/>
              <a:t>;</a:t>
            </a:r>
          </a:p>
          <a:p>
            <a:pPr marL="0" indent="0">
              <a:buNone/>
            </a:pPr>
            <a:r>
              <a:rPr lang="en-US" sz="1400" dirty="0" smtClean="0"/>
              <a:t>@end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94751" y="1600201"/>
            <a:ext cx="3492049" cy="1830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 smtClean="0"/>
              <a:t>@interface Grid: </a:t>
            </a:r>
            <a:r>
              <a:rPr lang="en-US" sz="1400" dirty="0" err="1" smtClean="0"/>
              <a:t>UIView</a:t>
            </a:r>
            <a:endParaRPr lang="en-US" sz="1400" dirty="0" smtClean="0"/>
          </a:p>
          <a:p>
            <a:pPr marL="0" indent="0">
              <a:buFont typeface="Arial"/>
              <a:buNone/>
            </a:pPr>
            <a:r>
              <a:rPr lang="en-US" sz="1400" dirty="0" smtClean="0"/>
              <a:t>@property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numberCells</a:t>
            </a:r>
            <a:r>
              <a:rPr lang="en-US" sz="1400" dirty="0" smtClean="0"/>
              <a:t>;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@end</a:t>
            </a:r>
          </a:p>
          <a:p>
            <a:pPr marL="0" indent="0">
              <a:buFont typeface="Arial"/>
              <a:buNone/>
            </a:pPr>
            <a:endParaRPr lang="en-US" sz="1400" dirty="0" smtClean="0"/>
          </a:p>
          <a:p>
            <a:pPr marL="0" indent="0">
              <a:buFont typeface="Arial"/>
              <a:buNone/>
            </a:pPr>
            <a:endParaRPr lang="en-US" sz="1400" dirty="0" smtClean="0"/>
          </a:p>
          <a:p>
            <a:pPr marL="0" indent="0">
              <a:buFont typeface="Arial"/>
              <a:buNone/>
            </a:pPr>
            <a:endParaRPr lang="en-US" sz="1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47151" y="3951185"/>
            <a:ext cx="3492049" cy="1830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 smtClean="0"/>
              <a:t>@implementation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@synthesize </a:t>
            </a:r>
            <a:r>
              <a:rPr lang="en-US" sz="1400" dirty="0" err="1" smtClean="0"/>
              <a:t>numberCells</a:t>
            </a:r>
            <a:r>
              <a:rPr lang="en-US" sz="1400" dirty="0" smtClean="0"/>
              <a:t>;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@end</a:t>
            </a:r>
          </a:p>
          <a:p>
            <a:pPr marL="0" indent="0">
              <a:buFont typeface="Arial"/>
              <a:buNone/>
            </a:pPr>
            <a:endParaRPr lang="en-US" sz="1400" dirty="0" smtClean="0"/>
          </a:p>
          <a:p>
            <a:pPr marL="0" indent="0">
              <a:buFont typeface="Arial"/>
              <a:buNone/>
            </a:pPr>
            <a:endParaRPr lang="en-US" sz="1400" dirty="0" smtClean="0"/>
          </a:p>
          <a:p>
            <a:pPr marL="0" indent="0">
              <a:buFont typeface="Arial"/>
              <a:buNone/>
            </a:pPr>
            <a:endParaRPr lang="en-US" sz="1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951185"/>
            <a:ext cx="4262895" cy="1830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 smtClean="0"/>
              <a:t>@implementation Grid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-(</a:t>
            </a:r>
            <a:r>
              <a:rPr lang="en-US" sz="1400" dirty="0" err="1" smtClean="0"/>
              <a:t>int</a:t>
            </a:r>
            <a:r>
              <a:rPr lang="en-US" sz="1400" dirty="0" smtClean="0"/>
              <a:t>) </a:t>
            </a:r>
            <a:r>
              <a:rPr lang="en-US" sz="1400" dirty="0" err="1" smtClean="0"/>
              <a:t>getNumberCells</a:t>
            </a:r>
            <a:endParaRPr lang="en-US" sz="1400" dirty="0" smtClean="0"/>
          </a:p>
          <a:p>
            <a:pPr marL="0" indent="0">
              <a:buFont typeface="Arial"/>
              <a:buNone/>
            </a:pPr>
            <a:r>
              <a:rPr lang="en-US" sz="1400" dirty="0" smtClean="0"/>
              <a:t>{</a:t>
            </a:r>
          </a:p>
          <a:p>
            <a:pPr marL="0" indent="0">
              <a:buFont typeface="Arial"/>
              <a:buNone/>
            </a:pPr>
            <a:r>
              <a:rPr lang="en-US" sz="1400" dirty="0"/>
              <a:t>	</a:t>
            </a:r>
            <a:r>
              <a:rPr lang="en-US" sz="1400" dirty="0" smtClean="0"/>
              <a:t>return </a:t>
            </a:r>
            <a:r>
              <a:rPr lang="en-US" sz="1400" dirty="0" err="1" smtClean="0"/>
              <a:t>numberCells</a:t>
            </a:r>
            <a:r>
              <a:rPr lang="en-US" sz="1400" dirty="0" smtClean="0"/>
              <a:t>;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}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-(void) </a:t>
            </a:r>
            <a:r>
              <a:rPr lang="en-US" sz="1400" dirty="0" err="1" smtClean="0"/>
              <a:t>setNumberCells</a:t>
            </a:r>
            <a:r>
              <a:rPr lang="en-US" sz="1400" dirty="0" smtClean="0"/>
              <a:t>: (</a:t>
            </a:r>
            <a:r>
              <a:rPr lang="en-US" sz="1400" dirty="0" err="1" smtClean="0"/>
              <a:t>int</a:t>
            </a:r>
            <a:r>
              <a:rPr lang="en-US" sz="1400" dirty="0" smtClean="0"/>
              <a:t>) </a:t>
            </a:r>
            <a:r>
              <a:rPr lang="en-US" sz="1400" dirty="0" err="1" smtClean="0"/>
              <a:t>newNumberCells</a:t>
            </a:r>
            <a:endParaRPr lang="en-US" sz="1400" dirty="0" smtClean="0"/>
          </a:p>
          <a:p>
            <a:pPr marL="0" indent="0">
              <a:buFont typeface="Arial"/>
              <a:buNone/>
            </a:pPr>
            <a:r>
              <a:rPr lang="en-US" sz="1400" dirty="0" smtClean="0"/>
              <a:t>{</a:t>
            </a:r>
          </a:p>
          <a:p>
            <a:pPr marL="0" indent="0">
              <a:buFont typeface="Arial"/>
              <a:buNone/>
            </a:pPr>
            <a:r>
              <a:rPr lang="en-US" sz="1400" dirty="0"/>
              <a:t>	</a:t>
            </a:r>
            <a:r>
              <a:rPr lang="en-US" sz="1400" dirty="0" err="1" smtClean="0"/>
              <a:t>numberCells</a:t>
            </a:r>
            <a:r>
              <a:rPr lang="en-US" sz="1400" dirty="0" smtClean="0"/>
              <a:t>=</a:t>
            </a:r>
            <a:r>
              <a:rPr lang="en-US" sz="1400" dirty="0" err="1" smtClean="0"/>
              <a:t>newNumberCells</a:t>
            </a:r>
            <a:r>
              <a:rPr lang="en-US" sz="1400" dirty="0" smtClean="0"/>
              <a:t>;</a:t>
            </a:r>
          </a:p>
          <a:p>
            <a:pPr marL="0" indent="0">
              <a:buFont typeface="Arial"/>
              <a:buNone/>
            </a:pPr>
            <a:r>
              <a:rPr lang="en-US" sz="1400" dirty="0"/>
              <a:t>}</a:t>
            </a:r>
            <a:endParaRPr lang="en-US" sz="1400" dirty="0" smtClean="0"/>
          </a:p>
          <a:p>
            <a:pPr marL="0" indent="0">
              <a:buFont typeface="Arial"/>
              <a:buNone/>
            </a:pPr>
            <a:r>
              <a:rPr lang="en-US" sz="1400" dirty="0" smtClean="0"/>
              <a:t>@end</a:t>
            </a:r>
          </a:p>
          <a:p>
            <a:pPr marL="0" indent="0">
              <a:buFont typeface="Arial"/>
              <a:buNone/>
            </a:pPr>
            <a:endParaRPr lang="en-US" sz="1400" dirty="0" smtClean="0"/>
          </a:p>
          <a:p>
            <a:pPr marL="0" indent="0">
              <a:buFont typeface="Arial"/>
              <a:buNone/>
            </a:pPr>
            <a:endParaRPr lang="en-US" sz="1400" dirty="0" smtClean="0"/>
          </a:p>
          <a:p>
            <a:pPr marL="0" indent="0">
              <a:buFont typeface="Arial"/>
              <a:buNone/>
            </a:pP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170606" y="1417638"/>
            <a:ext cx="4113497" cy="529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34584" y="1417639"/>
            <a:ext cx="4113497" cy="36820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85479" y="5553594"/>
            <a:ext cx="3791242" cy="929461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Tutorial 2:</a:t>
            </a:r>
          </a:p>
          <a:p>
            <a:r>
              <a:rPr lang="en-US" sz="1200" dirty="0" err="1" smtClean="0"/>
              <a:t>theButton.backgroundColor</a:t>
            </a:r>
            <a:r>
              <a:rPr lang="en-US" sz="1200" dirty="0" smtClean="0"/>
              <a:t> = [</a:t>
            </a:r>
            <a:r>
              <a:rPr lang="en-US" sz="1200" dirty="0" err="1" smtClean="0"/>
              <a:t>UIColor</a:t>
            </a:r>
            <a:r>
              <a:rPr lang="en-US" sz="1200" dirty="0" smtClean="0"/>
              <a:t> </a:t>
            </a:r>
            <a:r>
              <a:rPr lang="en-US" sz="1200" dirty="0" err="1" smtClean="0"/>
              <a:t>whiteColor</a:t>
            </a:r>
            <a:r>
              <a:rPr lang="en-US" sz="1200" dirty="0" smtClean="0"/>
              <a:t>]</a:t>
            </a:r>
            <a:endParaRPr lang="en-US" sz="1200" dirty="0"/>
          </a:p>
        </p:txBody>
      </p:sp>
      <p:pic>
        <p:nvPicPr>
          <p:cNvPr id="12" name="Picture 11" descr="onei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103" y="3951185"/>
            <a:ext cx="1270000" cy="1270000"/>
          </a:xfrm>
          <a:prstGeom prst="rect">
            <a:avLst/>
          </a:prstGeom>
        </p:spPr>
      </p:pic>
      <p:pic>
        <p:nvPicPr>
          <p:cNvPr id="13" name="Picture 12" descr="b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56" y="3951185"/>
            <a:ext cx="1270000" cy="127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35978" y="5184262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PUBLIC data member?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712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Objective-C </a:t>
            </a:r>
            <a:r>
              <a:rPr lang="en-US" dirty="0" err="1" smtClean="0"/>
              <a:t>Accessor</a:t>
            </a:r>
            <a:r>
              <a:rPr lang="en-US" dirty="0" smtClean="0"/>
              <a:t>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585151" cy="2740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@interface Grid: </a:t>
            </a:r>
            <a:r>
              <a:rPr lang="en-US" sz="1400" dirty="0" err="1" smtClean="0"/>
              <a:t>UIView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{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numberCells</a:t>
            </a:r>
            <a:r>
              <a:rPr lang="en-US" sz="1400" dirty="0" smtClean="0"/>
              <a:t>;</a:t>
            </a:r>
          </a:p>
          <a:p>
            <a:pPr marL="0" indent="0">
              <a:buNone/>
            </a:pPr>
            <a:r>
              <a:rPr lang="en-US" sz="1400" dirty="0" smtClean="0"/>
              <a:t>}</a:t>
            </a:r>
          </a:p>
          <a:p>
            <a:pPr marL="0" indent="0">
              <a:buNone/>
            </a:pPr>
            <a:r>
              <a:rPr lang="en-US" sz="1400" dirty="0" smtClean="0"/>
              <a:t>-(</a:t>
            </a:r>
            <a:r>
              <a:rPr lang="en-US" sz="1400" dirty="0" err="1" smtClean="0"/>
              <a:t>int</a:t>
            </a:r>
            <a:r>
              <a:rPr lang="en-US" sz="1400" dirty="0" smtClean="0"/>
              <a:t>) </a:t>
            </a:r>
            <a:r>
              <a:rPr lang="en-US" sz="1400" dirty="0" err="1" smtClean="0"/>
              <a:t>getNumberCells</a:t>
            </a:r>
            <a:r>
              <a:rPr lang="en-US" sz="1400" dirty="0" smtClean="0"/>
              <a:t>;</a:t>
            </a:r>
          </a:p>
          <a:p>
            <a:pPr marL="0" indent="0">
              <a:buNone/>
            </a:pPr>
            <a:r>
              <a:rPr lang="en-US" sz="1400" dirty="0" smtClean="0"/>
              <a:t>-(void) </a:t>
            </a:r>
            <a:r>
              <a:rPr lang="en-US" sz="1400" dirty="0" err="1" smtClean="0"/>
              <a:t>setNumberCells</a:t>
            </a:r>
            <a:r>
              <a:rPr lang="en-US" sz="1400" dirty="0" smtClean="0"/>
              <a:t>: (</a:t>
            </a:r>
            <a:r>
              <a:rPr lang="en-US" sz="1400" dirty="0" err="1" smtClean="0"/>
              <a:t>int</a:t>
            </a:r>
            <a:r>
              <a:rPr lang="en-US" sz="1400" dirty="0" smtClean="0"/>
              <a:t>) </a:t>
            </a:r>
            <a:r>
              <a:rPr lang="en-US" sz="1400" dirty="0" err="1" smtClean="0"/>
              <a:t>newNumberCells</a:t>
            </a:r>
            <a:r>
              <a:rPr lang="en-US" sz="1400" dirty="0" smtClean="0"/>
              <a:t>;</a:t>
            </a:r>
          </a:p>
          <a:p>
            <a:pPr marL="0" indent="0">
              <a:buNone/>
            </a:pPr>
            <a:r>
              <a:rPr lang="en-US" sz="1400" dirty="0" smtClean="0"/>
              <a:t>@end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94751" y="1600201"/>
            <a:ext cx="3492049" cy="1830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 smtClean="0"/>
              <a:t>@interface Grid: </a:t>
            </a:r>
            <a:r>
              <a:rPr lang="en-US" sz="1400" dirty="0" err="1" smtClean="0"/>
              <a:t>UIView</a:t>
            </a:r>
            <a:endParaRPr lang="en-US" sz="1400" dirty="0" smtClean="0"/>
          </a:p>
          <a:p>
            <a:pPr marL="0" indent="0">
              <a:buFont typeface="Arial"/>
              <a:buNone/>
            </a:pPr>
            <a:r>
              <a:rPr lang="en-US" sz="1400" dirty="0" smtClean="0"/>
              <a:t>@property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numberCells</a:t>
            </a:r>
            <a:r>
              <a:rPr lang="en-US" sz="1400" dirty="0" smtClean="0"/>
              <a:t>;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@end</a:t>
            </a:r>
          </a:p>
          <a:p>
            <a:pPr marL="0" indent="0">
              <a:buFont typeface="Arial"/>
              <a:buNone/>
            </a:pPr>
            <a:endParaRPr lang="en-US" sz="1400" dirty="0" smtClean="0"/>
          </a:p>
          <a:p>
            <a:pPr marL="0" indent="0">
              <a:buFont typeface="Arial"/>
              <a:buNone/>
            </a:pPr>
            <a:endParaRPr lang="en-US" sz="1400" dirty="0" smtClean="0"/>
          </a:p>
          <a:p>
            <a:pPr marL="0" indent="0">
              <a:buFont typeface="Arial"/>
              <a:buNone/>
            </a:pPr>
            <a:endParaRPr lang="en-US" sz="1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47151" y="3951185"/>
            <a:ext cx="3492049" cy="1830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 smtClean="0"/>
              <a:t>@implementation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@synthesize </a:t>
            </a:r>
            <a:r>
              <a:rPr lang="en-US" sz="1400" dirty="0" err="1" smtClean="0"/>
              <a:t>numberCells</a:t>
            </a:r>
            <a:r>
              <a:rPr lang="en-US" sz="1400" dirty="0" smtClean="0"/>
              <a:t>;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@end</a:t>
            </a:r>
          </a:p>
          <a:p>
            <a:pPr marL="0" indent="0">
              <a:buFont typeface="Arial"/>
              <a:buNone/>
            </a:pPr>
            <a:endParaRPr lang="en-US" sz="1400" dirty="0" smtClean="0"/>
          </a:p>
          <a:p>
            <a:pPr marL="0" indent="0">
              <a:buFont typeface="Arial"/>
              <a:buNone/>
            </a:pPr>
            <a:endParaRPr lang="en-US" sz="1400" dirty="0" smtClean="0"/>
          </a:p>
          <a:p>
            <a:pPr marL="0" indent="0">
              <a:buFont typeface="Arial"/>
              <a:buNone/>
            </a:pPr>
            <a:endParaRPr lang="en-US" sz="1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951185"/>
            <a:ext cx="4262895" cy="1830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 smtClean="0"/>
              <a:t>@implementation Grid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-(</a:t>
            </a:r>
            <a:r>
              <a:rPr lang="en-US" sz="1400" dirty="0" err="1" smtClean="0"/>
              <a:t>int</a:t>
            </a:r>
            <a:r>
              <a:rPr lang="en-US" sz="1400" dirty="0" smtClean="0"/>
              <a:t>) </a:t>
            </a:r>
            <a:r>
              <a:rPr lang="en-US" sz="1400" dirty="0" err="1" smtClean="0"/>
              <a:t>getNumberCells</a:t>
            </a:r>
            <a:endParaRPr lang="en-US" sz="1400" dirty="0" smtClean="0"/>
          </a:p>
          <a:p>
            <a:pPr marL="0" indent="0">
              <a:buFont typeface="Arial"/>
              <a:buNone/>
            </a:pPr>
            <a:r>
              <a:rPr lang="en-US" sz="1400" dirty="0" smtClean="0"/>
              <a:t>{</a:t>
            </a:r>
          </a:p>
          <a:p>
            <a:pPr marL="0" indent="0">
              <a:buFont typeface="Arial"/>
              <a:buNone/>
            </a:pPr>
            <a:r>
              <a:rPr lang="en-US" sz="1400" dirty="0"/>
              <a:t>	</a:t>
            </a:r>
            <a:r>
              <a:rPr lang="en-US" sz="1400" dirty="0" smtClean="0"/>
              <a:t>return </a:t>
            </a:r>
            <a:r>
              <a:rPr lang="en-US" sz="1400" dirty="0" err="1" smtClean="0"/>
              <a:t>numberCells</a:t>
            </a:r>
            <a:r>
              <a:rPr lang="en-US" sz="1400" dirty="0" smtClean="0"/>
              <a:t>;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}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-(void) </a:t>
            </a:r>
            <a:r>
              <a:rPr lang="en-US" sz="1400" dirty="0" err="1" smtClean="0"/>
              <a:t>setNumberCells</a:t>
            </a:r>
            <a:r>
              <a:rPr lang="en-US" sz="1400" dirty="0" smtClean="0"/>
              <a:t>: (</a:t>
            </a:r>
            <a:r>
              <a:rPr lang="en-US" sz="1400" dirty="0" err="1" smtClean="0"/>
              <a:t>int</a:t>
            </a:r>
            <a:r>
              <a:rPr lang="en-US" sz="1400" dirty="0" smtClean="0"/>
              <a:t>) </a:t>
            </a:r>
            <a:r>
              <a:rPr lang="en-US" sz="1400" dirty="0" err="1" smtClean="0"/>
              <a:t>newNumberCells</a:t>
            </a:r>
            <a:endParaRPr lang="en-US" sz="1400" dirty="0" smtClean="0"/>
          </a:p>
          <a:p>
            <a:pPr marL="0" indent="0">
              <a:buFont typeface="Arial"/>
              <a:buNone/>
            </a:pPr>
            <a:r>
              <a:rPr lang="en-US" sz="1400" dirty="0" smtClean="0"/>
              <a:t>{</a:t>
            </a:r>
          </a:p>
          <a:p>
            <a:pPr marL="0" indent="0">
              <a:buFont typeface="Arial"/>
              <a:buNone/>
            </a:pPr>
            <a:r>
              <a:rPr lang="en-US" sz="1400" dirty="0"/>
              <a:t>	</a:t>
            </a:r>
            <a:r>
              <a:rPr lang="en-US" sz="1400" dirty="0" err="1" smtClean="0"/>
              <a:t>numberCells</a:t>
            </a:r>
            <a:r>
              <a:rPr lang="en-US" sz="1400" dirty="0" smtClean="0"/>
              <a:t>=</a:t>
            </a:r>
            <a:r>
              <a:rPr lang="en-US" sz="1400" dirty="0" err="1" smtClean="0"/>
              <a:t>newNumberCells</a:t>
            </a:r>
            <a:r>
              <a:rPr lang="en-US" sz="1400" dirty="0" smtClean="0"/>
              <a:t>;</a:t>
            </a:r>
          </a:p>
          <a:p>
            <a:pPr marL="0" indent="0">
              <a:buFont typeface="Arial"/>
              <a:buNone/>
            </a:pPr>
            <a:r>
              <a:rPr lang="en-US" sz="1400" dirty="0"/>
              <a:t>}</a:t>
            </a:r>
            <a:endParaRPr lang="en-US" sz="1400" dirty="0" smtClean="0"/>
          </a:p>
          <a:p>
            <a:pPr marL="0" indent="0">
              <a:buFont typeface="Arial"/>
              <a:buNone/>
            </a:pPr>
            <a:r>
              <a:rPr lang="en-US" sz="1400" dirty="0" smtClean="0"/>
              <a:t>@end</a:t>
            </a:r>
          </a:p>
          <a:p>
            <a:pPr marL="0" indent="0">
              <a:buFont typeface="Arial"/>
              <a:buNone/>
            </a:pPr>
            <a:endParaRPr lang="en-US" sz="1400" dirty="0" smtClean="0"/>
          </a:p>
          <a:p>
            <a:pPr marL="0" indent="0">
              <a:buFont typeface="Arial"/>
              <a:buNone/>
            </a:pPr>
            <a:endParaRPr lang="en-US" sz="1400" dirty="0" smtClean="0"/>
          </a:p>
          <a:p>
            <a:pPr marL="0" indent="0">
              <a:buFont typeface="Arial"/>
              <a:buNone/>
            </a:pP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170606" y="1417638"/>
            <a:ext cx="4113497" cy="529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34584" y="1417639"/>
            <a:ext cx="4113497" cy="36820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85479" y="5553594"/>
            <a:ext cx="3791242" cy="929461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smtClean="0"/>
              <a:t>Tutorial 2:</a:t>
            </a:r>
          </a:p>
          <a:p>
            <a:r>
              <a:rPr lang="en-US" sz="1200" dirty="0" err="1" smtClean="0"/>
              <a:t>theButton.backgroundColor</a:t>
            </a:r>
            <a:r>
              <a:rPr lang="en-US" sz="1200" dirty="0" smtClean="0"/>
              <a:t> = [</a:t>
            </a:r>
            <a:r>
              <a:rPr lang="en-US" sz="1200" dirty="0" err="1" smtClean="0"/>
              <a:t>UIColor</a:t>
            </a:r>
            <a:r>
              <a:rPr lang="en-US" sz="1200" dirty="0" smtClean="0"/>
              <a:t> </a:t>
            </a:r>
            <a:r>
              <a:rPr lang="en-US" sz="1200" dirty="0" err="1" smtClean="0"/>
              <a:t>whiteColor</a:t>
            </a:r>
            <a:r>
              <a:rPr lang="en-US" sz="1200" dirty="0" smtClean="0"/>
              <a:t>]</a:t>
            </a:r>
            <a:endParaRPr lang="en-US" sz="1200" dirty="0"/>
          </a:p>
        </p:txBody>
      </p:sp>
      <p:pic>
        <p:nvPicPr>
          <p:cNvPr id="15" name="Picture 14" descr="Screen Shot 2013-01-27 at 7.05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76" y="669650"/>
            <a:ext cx="4720095" cy="2760982"/>
          </a:xfrm>
          <a:prstGeom prst="rect">
            <a:avLst/>
          </a:prstGeom>
        </p:spPr>
      </p:pic>
      <p:pic>
        <p:nvPicPr>
          <p:cNvPr id="10" name="Picture 9" descr="Screen Shot 2013-01-27 at 7.05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313" y="1895390"/>
            <a:ext cx="3908627" cy="228632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712124" y="2938278"/>
            <a:ext cx="597313" cy="150681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58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Objective-C </a:t>
            </a:r>
            <a:r>
              <a:rPr lang="en-US" dirty="0" err="1" smtClean="0"/>
              <a:t>Accessor</a:t>
            </a:r>
            <a:r>
              <a:rPr lang="en-US" dirty="0" smtClean="0"/>
              <a:t>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585151" cy="2740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@interface Grid: </a:t>
            </a:r>
            <a:r>
              <a:rPr lang="en-US" sz="1400" dirty="0" err="1" smtClean="0"/>
              <a:t>UIView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{</a:t>
            </a:r>
          </a:p>
          <a:p>
            <a:pPr marL="0" indent="0">
              <a:buNone/>
            </a:pPr>
            <a:r>
              <a:rPr lang="en-US" sz="1400" dirty="0"/>
              <a:t>	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numberCells</a:t>
            </a:r>
            <a:r>
              <a:rPr lang="en-US" sz="1400" dirty="0" smtClean="0"/>
              <a:t>;</a:t>
            </a:r>
          </a:p>
          <a:p>
            <a:pPr marL="0" indent="0">
              <a:buNone/>
            </a:pPr>
            <a:r>
              <a:rPr lang="en-US" sz="1400" dirty="0" smtClean="0"/>
              <a:t>}</a:t>
            </a:r>
          </a:p>
          <a:p>
            <a:pPr marL="0" indent="0">
              <a:buNone/>
            </a:pPr>
            <a:r>
              <a:rPr lang="en-US" sz="1400" dirty="0" smtClean="0"/>
              <a:t>-(</a:t>
            </a:r>
            <a:r>
              <a:rPr lang="en-US" sz="1400" dirty="0" err="1" smtClean="0"/>
              <a:t>int</a:t>
            </a:r>
            <a:r>
              <a:rPr lang="en-US" sz="1400" dirty="0" smtClean="0"/>
              <a:t>) </a:t>
            </a:r>
            <a:r>
              <a:rPr lang="en-US" sz="1400" dirty="0" err="1" smtClean="0"/>
              <a:t>getNumberCells</a:t>
            </a:r>
            <a:r>
              <a:rPr lang="en-US" sz="1400" dirty="0" smtClean="0"/>
              <a:t>;</a:t>
            </a:r>
          </a:p>
          <a:p>
            <a:pPr marL="0" indent="0">
              <a:buNone/>
            </a:pPr>
            <a:r>
              <a:rPr lang="en-US" sz="1400" dirty="0" smtClean="0"/>
              <a:t>@end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94751" y="1600201"/>
            <a:ext cx="3492049" cy="1830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 smtClean="0"/>
              <a:t>@interface Grid: </a:t>
            </a:r>
            <a:r>
              <a:rPr lang="en-US" sz="1400" dirty="0" err="1" smtClean="0"/>
              <a:t>UIView</a:t>
            </a:r>
            <a:endParaRPr lang="en-US" sz="1400" dirty="0" smtClean="0"/>
          </a:p>
          <a:p>
            <a:pPr marL="0" indent="0">
              <a:buFont typeface="Arial"/>
              <a:buNone/>
            </a:pPr>
            <a:r>
              <a:rPr lang="en-US" sz="1400" dirty="0" smtClean="0"/>
              <a:t>@property (</a:t>
            </a:r>
            <a:r>
              <a:rPr lang="en-US" sz="1400" dirty="0" err="1" smtClean="0"/>
              <a:t>readonly</a:t>
            </a:r>
            <a:r>
              <a:rPr lang="en-US" sz="1400" dirty="0" smtClean="0"/>
              <a:t>) 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numberCells</a:t>
            </a:r>
            <a:r>
              <a:rPr lang="en-US" sz="1400" dirty="0" smtClean="0"/>
              <a:t>;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@end</a:t>
            </a:r>
          </a:p>
          <a:p>
            <a:pPr marL="0" indent="0">
              <a:buFont typeface="Arial"/>
              <a:buNone/>
            </a:pPr>
            <a:endParaRPr lang="en-US" sz="1400" dirty="0" smtClean="0"/>
          </a:p>
          <a:p>
            <a:pPr marL="0" indent="0">
              <a:buFont typeface="Arial"/>
              <a:buNone/>
            </a:pPr>
            <a:endParaRPr lang="en-US" sz="1400" dirty="0" smtClean="0"/>
          </a:p>
          <a:p>
            <a:pPr marL="0" indent="0">
              <a:buFont typeface="Arial"/>
              <a:buNone/>
            </a:pPr>
            <a:endParaRPr lang="en-US" sz="1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47151" y="3951185"/>
            <a:ext cx="3492049" cy="1830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 smtClean="0"/>
              <a:t>@implementation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@synthesize </a:t>
            </a:r>
            <a:r>
              <a:rPr lang="en-US" sz="1400" dirty="0" err="1" smtClean="0"/>
              <a:t>numberCells</a:t>
            </a:r>
            <a:r>
              <a:rPr lang="en-US" sz="1400" dirty="0" smtClean="0"/>
              <a:t>;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@end</a:t>
            </a:r>
          </a:p>
          <a:p>
            <a:pPr marL="0" indent="0">
              <a:buFont typeface="Arial"/>
              <a:buNone/>
            </a:pPr>
            <a:endParaRPr lang="en-US" sz="1400" dirty="0" smtClean="0"/>
          </a:p>
          <a:p>
            <a:pPr marL="0" indent="0">
              <a:buFont typeface="Arial"/>
              <a:buNone/>
            </a:pPr>
            <a:endParaRPr lang="en-US" sz="1400" dirty="0" smtClean="0"/>
          </a:p>
          <a:p>
            <a:pPr marL="0" indent="0">
              <a:buFont typeface="Arial"/>
              <a:buNone/>
            </a:pPr>
            <a:endParaRPr lang="en-US" sz="1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951185"/>
            <a:ext cx="4262895" cy="1830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 smtClean="0"/>
              <a:t>@implementation Grid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-(</a:t>
            </a:r>
            <a:r>
              <a:rPr lang="en-US" sz="1400" dirty="0" err="1" smtClean="0"/>
              <a:t>int</a:t>
            </a:r>
            <a:r>
              <a:rPr lang="en-US" sz="1400" dirty="0" smtClean="0"/>
              <a:t>) </a:t>
            </a:r>
            <a:r>
              <a:rPr lang="en-US" sz="1400" dirty="0" err="1" smtClean="0"/>
              <a:t>getNumberCells</a:t>
            </a:r>
            <a:endParaRPr lang="en-US" sz="1400" dirty="0" smtClean="0"/>
          </a:p>
          <a:p>
            <a:pPr marL="0" indent="0">
              <a:buFont typeface="Arial"/>
              <a:buNone/>
            </a:pPr>
            <a:r>
              <a:rPr lang="en-US" sz="1400" dirty="0" smtClean="0"/>
              <a:t>{</a:t>
            </a:r>
          </a:p>
          <a:p>
            <a:pPr marL="0" indent="0">
              <a:buFont typeface="Arial"/>
              <a:buNone/>
            </a:pPr>
            <a:r>
              <a:rPr lang="en-US" sz="1400" dirty="0"/>
              <a:t>	</a:t>
            </a:r>
            <a:r>
              <a:rPr lang="en-US" sz="1400" dirty="0" smtClean="0"/>
              <a:t>return </a:t>
            </a:r>
            <a:r>
              <a:rPr lang="en-US" sz="1400" dirty="0" err="1" smtClean="0"/>
              <a:t>numberCells</a:t>
            </a:r>
            <a:r>
              <a:rPr lang="en-US" sz="1400" dirty="0" smtClean="0"/>
              <a:t>;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}</a:t>
            </a:r>
          </a:p>
          <a:p>
            <a:pPr marL="0" indent="0">
              <a:buFont typeface="Arial"/>
              <a:buNone/>
            </a:pPr>
            <a:r>
              <a:rPr lang="en-US" sz="1400" dirty="0" smtClean="0"/>
              <a:t>@end</a:t>
            </a:r>
          </a:p>
          <a:p>
            <a:pPr marL="0" indent="0">
              <a:buFont typeface="Arial"/>
              <a:buNone/>
            </a:pPr>
            <a:endParaRPr lang="en-US" sz="1400" dirty="0" smtClean="0"/>
          </a:p>
          <a:p>
            <a:pPr marL="0" indent="0">
              <a:buFont typeface="Arial"/>
              <a:buNone/>
            </a:pPr>
            <a:endParaRPr lang="en-US" sz="1400" dirty="0" smtClean="0"/>
          </a:p>
          <a:p>
            <a:pPr marL="0" indent="0">
              <a:buFont typeface="Arial"/>
              <a:buNone/>
            </a:pP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170606" y="1417638"/>
            <a:ext cx="4113497" cy="529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34584" y="1417639"/>
            <a:ext cx="4113497" cy="36820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53161" y="274638"/>
            <a:ext cx="126188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READ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325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 vs. Objective-C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</a:p>
          <a:p>
            <a:r>
              <a:rPr lang="en-US" dirty="0" err="1" smtClean="0"/>
              <a:t>Accessor</a:t>
            </a:r>
            <a:r>
              <a:rPr lang="en-US" dirty="0" smtClean="0"/>
              <a:t> methods</a:t>
            </a:r>
          </a:p>
          <a:p>
            <a:r>
              <a:rPr lang="en-US" dirty="0" smtClean="0"/>
              <a:t>Objects</a:t>
            </a:r>
          </a:p>
        </p:txBody>
      </p:sp>
    </p:spTree>
    <p:extLst>
      <p:ext uri="{BB962C8B-B14F-4D97-AF65-F5344CB8AC3E}">
        <p14:creationId xmlns:p14="http://schemas.microsoft.com/office/powerpoint/2010/main" val="256021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848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But first …</a:t>
            </a:r>
            <a:endParaRPr lang="en-US" dirty="0"/>
          </a:p>
        </p:txBody>
      </p:sp>
      <p:pic>
        <p:nvPicPr>
          <p:cNvPr id="4" name="Picture 3" descr="Pet-Product-Cat-Cap-SUCB18004-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748248"/>
            <a:ext cx="44291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81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 vs. Objective-C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755959"/>
              </p:ext>
            </p:extLst>
          </p:nvPr>
        </p:nvGraphicFramePr>
        <p:xfrm>
          <a:off x="457200" y="2632000"/>
          <a:ext cx="82296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C++:  static &amp; dynamic objects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Objective-C:  dynamic objects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Grid  grid;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Grid* grid = new Grid;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Grid*</a:t>
                      </a:r>
                      <a:r>
                        <a:rPr lang="en-US" baseline="0" dirty="0" smtClean="0"/>
                        <a:t> grid = [[Grid </a:t>
                      </a:r>
                      <a:r>
                        <a:rPr lang="en-US" baseline="0" dirty="0" err="1" smtClean="0"/>
                        <a:t>alloc</a:t>
                      </a:r>
                      <a:r>
                        <a:rPr lang="en-US" baseline="0" dirty="0" smtClean="0"/>
                        <a:t>] </a:t>
                      </a:r>
                      <a:r>
                        <a:rPr lang="en-US" baseline="0" dirty="0" err="1" smtClean="0"/>
                        <a:t>init</a:t>
                      </a:r>
                      <a:r>
                        <a:rPr lang="en-US" baseline="0" dirty="0" smtClean="0"/>
                        <a:t>];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35453" y="4995738"/>
            <a:ext cx="603820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Objective-C is a superset of C.  </a:t>
            </a:r>
            <a:r>
              <a:rPr lang="en-US" dirty="0" err="1" smtClean="0"/>
              <a:t>Structs</a:t>
            </a:r>
            <a:r>
              <a:rPr lang="en-US" dirty="0" smtClean="0"/>
              <a:t> can be created statically.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99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8411910"/>
              </p:ext>
            </p:extLst>
          </p:nvPr>
        </p:nvGraphicFramePr>
        <p:xfrm>
          <a:off x="457200" y="2632000"/>
          <a:ext cx="82296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C++:  static &amp; dynamic objects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Objective-C:  dynamic objects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Grid  grid;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Grid* grid = new Grid;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Grid*</a:t>
                      </a:r>
                      <a:r>
                        <a:rPr lang="en-US" baseline="0" dirty="0" smtClean="0"/>
                        <a:t> grid = [[Grid </a:t>
                      </a:r>
                      <a:r>
                        <a:rPr lang="en-US" baseline="0" dirty="0" err="1" smtClean="0"/>
                        <a:t>alloc</a:t>
                      </a:r>
                      <a:r>
                        <a:rPr lang="en-US" baseline="0" dirty="0" smtClean="0"/>
                        <a:t>] </a:t>
                      </a:r>
                      <a:r>
                        <a:rPr lang="en-US" baseline="0" dirty="0" err="1" smtClean="0"/>
                        <a:t>init</a:t>
                      </a:r>
                      <a:r>
                        <a:rPr lang="en-US" baseline="0" dirty="0" smtClean="0"/>
                        <a:t>];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 vs. Objective-C</a:t>
            </a:r>
            <a:endParaRPr lang="en-US" dirty="0"/>
          </a:p>
        </p:txBody>
      </p:sp>
      <p:pic>
        <p:nvPicPr>
          <p:cNvPr id="5" name="Picture 4" descr="Screen Shot 2013-01-27 at 7.36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0" y="3216553"/>
            <a:ext cx="4833833" cy="2902216"/>
          </a:xfrm>
          <a:prstGeom prst="rect">
            <a:avLst/>
          </a:prstGeom>
        </p:spPr>
      </p:pic>
      <p:pic>
        <p:nvPicPr>
          <p:cNvPr id="6" name="Picture 5" descr="Screen Shot 2013-01-27 at 7.36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23" y="4171171"/>
            <a:ext cx="4511577" cy="2708734"/>
          </a:xfrm>
          <a:prstGeom prst="rect">
            <a:avLst/>
          </a:prstGeom>
        </p:spPr>
      </p:pic>
      <p:pic>
        <p:nvPicPr>
          <p:cNvPr id="7" name="Picture 6" descr="Screen Shot 2013-01-27 at 7.38.1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960" y="4998233"/>
            <a:ext cx="2293700" cy="72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56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 vs. Objective-C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</a:p>
          <a:p>
            <a:r>
              <a:rPr lang="en-US" dirty="0" smtClean="0"/>
              <a:t>Data members</a:t>
            </a:r>
          </a:p>
          <a:p>
            <a:r>
              <a:rPr lang="en-US" dirty="0" smtClean="0"/>
              <a:t>Objects</a:t>
            </a:r>
          </a:p>
          <a:p>
            <a:r>
              <a:rPr lang="en-US" dirty="0" smtClean="0"/>
              <a:t>Constructors</a:t>
            </a:r>
          </a:p>
        </p:txBody>
      </p:sp>
    </p:spTree>
    <p:extLst>
      <p:ext uri="{BB962C8B-B14F-4D97-AF65-F5344CB8AC3E}">
        <p14:creationId xmlns:p14="http://schemas.microsoft.com/office/powerpoint/2010/main" val="283550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u="sng" dirty="0" smtClean="0"/>
              <a:t>C++</a:t>
            </a:r>
          </a:p>
          <a:p>
            <a:pPr marL="0" indent="0">
              <a:buNone/>
            </a:pPr>
            <a:r>
              <a:rPr lang="en-US" sz="2400" dirty="0" smtClean="0"/>
              <a:t>Grid* </a:t>
            </a:r>
            <a:r>
              <a:rPr lang="en-US" sz="2400" dirty="0"/>
              <a:t>g</a:t>
            </a:r>
            <a:r>
              <a:rPr lang="en-US" sz="2400" dirty="0" smtClean="0"/>
              <a:t>rid = new Grid(</a:t>
            </a:r>
            <a:r>
              <a:rPr lang="en-US" sz="2400" dirty="0" err="1" smtClean="0"/>
              <a:t>numberCells</a:t>
            </a:r>
            <a:r>
              <a:rPr lang="en-US" sz="2400" dirty="0" smtClean="0"/>
              <a:t>);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u="sng" dirty="0" smtClean="0"/>
              <a:t>Objective-C:</a:t>
            </a:r>
          </a:p>
          <a:p>
            <a:pPr marL="0" indent="0">
              <a:buNone/>
            </a:pPr>
            <a:r>
              <a:rPr lang="en-US" sz="2400" dirty="0" smtClean="0"/>
              <a:t>Grid* </a:t>
            </a:r>
            <a:r>
              <a:rPr lang="en-US" sz="2400" dirty="0"/>
              <a:t>g</a:t>
            </a:r>
            <a:r>
              <a:rPr lang="en-US" sz="2400" dirty="0" smtClean="0"/>
              <a:t>rid = [[Grid </a:t>
            </a:r>
            <a:r>
              <a:rPr lang="en-US" sz="2400" dirty="0" err="1" smtClean="0"/>
              <a:t>alloc</a:t>
            </a:r>
            <a:r>
              <a:rPr lang="en-US" sz="2400" dirty="0" smtClean="0"/>
              <a:t>] </a:t>
            </a:r>
            <a:r>
              <a:rPr lang="en-US" sz="2400" dirty="0" err="1" smtClean="0"/>
              <a:t>initWithNumberCells</a:t>
            </a:r>
            <a:r>
              <a:rPr lang="en-US" sz="2400" dirty="0" smtClean="0"/>
              <a:t>: </a:t>
            </a:r>
            <a:r>
              <a:rPr lang="en-US" sz="2400" dirty="0" err="1" smtClean="0"/>
              <a:t>numberCells</a:t>
            </a:r>
            <a:r>
              <a:rPr lang="en-US" sz="2400" dirty="0" smtClean="0"/>
              <a:t>];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966527" y="1600200"/>
            <a:ext cx="39428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provide constructor methods for your classes.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66527" y="4579403"/>
            <a:ext cx="371523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provide initialization methods for </a:t>
            </a:r>
          </a:p>
          <a:p>
            <a:r>
              <a:rPr lang="en-US" dirty="0" smtClean="0"/>
              <a:t>your classes.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345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 vs. Objective-C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</a:p>
          <a:p>
            <a:r>
              <a:rPr lang="en-US" dirty="0" smtClean="0"/>
              <a:t>Data members</a:t>
            </a:r>
          </a:p>
          <a:p>
            <a:r>
              <a:rPr lang="en-US" dirty="0" smtClean="0"/>
              <a:t>Objects</a:t>
            </a:r>
          </a:p>
          <a:p>
            <a:r>
              <a:rPr lang="en-US" dirty="0" smtClean="0"/>
              <a:t>Constructors</a:t>
            </a:r>
          </a:p>
          <a:p>
            <a:r>
              <a:rPr lang="en-US" dirty="0" smtClean="0"/>
              <a:t>Destructors</a:t>
            </a:r>
          </a:p>
        </p:txBody>
      </p:sp>
    </p:spTree>
    <p:extLst>
      <p:ext uri="{BB962C8B-B14F-4D97-AF65-F5344CB8AC3E}">
        <p14:creationId xmlns:p14="http://schemas.microsoft.com/office/powerpoint/2010/main" val="1141045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u="sng" dirty="0" smtClean="0"/>
              <a:t>C++</a:t>
            </a:r>
          </a:p>
          <a:p>
            <a:pPr marL="0" indent="0">
              <a:buNone/>
            </a:pPr>
            <a:r>
              <a:rPr lang="en-US" sz="2400" dirty="0"/>
              <a:t>d</a:t>
            </a:r>
            <a:r>
              <a:rPr lang="en-US" sz="2400" dirty="0" smtClean="0"/>
              <a:t>elete grid;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u="sng" dirty="0" smtClean="0"/>
              <a:t>Objective-C:</a:t>
            </a:r>
          </a:p>
          <a:p>
            <a:pPr marL="0" indent="0">
              <a:buNone/>
            </a:pPr>
            <a:r>
              <a:rPr lang="en-US" sz="2400" dirty="0"/>
              <a:t>?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161009" y="2118366"/>
            <a:ext cx="39965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provide destructors for your classes.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43953" y="5199362"/>
            <a:ext cx="431361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Let’s do a brief review of memory allocation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20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</a:t>
            </a:r>
          </a:p>
          <a:p>
            <a:r>
              <a:rPr lang="en-US" dirty="0" smtClean="0"/>
              <a:t>Dynamic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144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Static Memory Allocation</a:t>
            </a:r>
            <a:br>
              <a:rPr lang="en-US" dirty="0" smtClean="0"/>
            </a:br>
            <a:r>
              <a:rPr lang="en-US" sz="2000" dirty="0" smtClean="0"/>
              <a:t>(space determined at compile time)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412" y="2423130"/>
            <a:ext cx="4888450" cy="1982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void </a:t>
            </a:r>
            <a:r>
              <a:rPr lang="en-US" sz="2000" dirty="0" err="1" smtClean="0"/>
              <a:t>doSomething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{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 err="1" smtClean="0"/>
              <a:t>myArray</a:t>
            </a:r>
            <a:r>
              <a:rPr lang="en-US" sz="2000" dirty="0" smtClean="0"/>
              <a:t>[81];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…</a:t>
            </a:r>
          </a:p>
          <a:p>
            <a:pPr marL="0" indent="0">
              <a:buNone/>
            </a:pPr>
            <a:r>
              <a:rPr lang="en-US" sz="2000" dirty="0" smtClean="0"/>
              <a:t>}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388242" y="2423130"/>
            <a:ext cx="2009357" cy="3472759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388242" y="3620948"/>
            <a:ext cx="200935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21656" y="4663630"/>
            <a:ext cx="1245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Used space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20936" y="2578268"/>
            <a:ext cx="1679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Space for </a:t>
            </a:r>
            <a:r>
              <a:rPr lang="en-US" dirty="0" err="1" smtClean="0"/>
              <a:t>myArray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73306" y="6171124"/>
            <a:ext cx="779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86862" y="2423130"/>
            <a:ext cx="701380" cy="55325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86032" y="1572428"/>
            <a:ext cx="4381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Space allocated when </a:t>
            </a:r>
            <a:r>
              <a:rPr lang="en-US" dirty="0" err="1" smtClean="0"/>
              <a:t>doSomething</a:t>
            </a:r>
            <a:r>
              <a:rPr lang="en-US" dirty="0" smtClean="0"/>
              <a:t> is called.</a:t>
            </a:r>
          </a:p>
          <a:p>
            <a:r>
              <a:rPr lang="en-US" dirty="0" smtClean="0"/>
              <a:t>Released when </a:t>
            </a:r>
            <a:r>
              <a:rPr lang="en-US" dirty="0" err="1" smtClean="0"/>
              <a:t>doSomething</a:t>
            </a:r>
            <a:r>
              <a:rPr lang="en-US" dirty="0" smtClean="0"/>
              <a:t> returns.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388242" y="3620948"/>
            <a:ext cx="2009357" cy="2274941"/>
          </a:xfrm>
          <a:prstGeom prst="rect">
            <a:avLst/>
          </a:prstGeom>
          <a:solidFill>
            <a:schemeClr val="bg1">
              <a:lumMod val="75000"/>
              <a:alpha val="3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54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Static Memory Allocation</a:t>
            </a:r>
            <a:br>
              <a:rPr lang="en-US" dirty="0" smtClean="0"/>
            </a:br>
            <a:r>
              <a:rPr lang="en-US" sz="2000" dirty="0" smtClean="0"/>
              <a:t>(space determined at compile time)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412" y="2423130"/>
            <a:ext cx="4888450" cy="19828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 err="1"/>
              <a:t>i</a:t>
            </a:r>
            <a:r>
              <a:rPr lang="en-US" sz="2000" dirty="0" err="1" smtClean="0"/>
              <a:t>nt</a:t>
            </a:r>
            <a:r>
              <a:rPr lang="en-US" sz="2000" dirty="0" smtClean="0"/>
              <a:t>* </a:t>
            </a:r>
            <a:r>
              <a:rPr lang="en-US" sz="2000" dirty="0" err="1" smtClean="0"/>
              <a:t>doSomething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{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 err="1" smtClean="0"/>
              <a:t>myArray</a:t>
            </a:r>
            <a:r>
              <a:rPr lang="en-US" sz="2000" dirty="0" smtClean="0"/>
              <a:t>[81];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…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return </a:t>
            </a:r>
            <a:r>
              <a:rPr lang="en-US" sz="2000" dirty="0" err="1" smtClean="0"/>
              <a:t>myArray</a:t>
            </a:r>
            <a:r>
              <a:rPr lang="en-US" sz="2000" dirty="0" smtClean="0"/>
              <a:t>;</a:t>
            </a:r>
          </a:p>
          <a:p>
            <a:pPr marL="0" indent="0">
              <a:buNone/>
            </a:pPr>
            <a:r>
              <a:rPr lang="en-US" sz="2000" dirty="0" smtClean="0"/>
              <a:t>}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388242" y="2423130"/>
            <a:ext cx="2009357" cy="3472759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388242" y="3620948"/>
            <a:ext cx="200935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21656" y="4663630"/>
            <a:ext cx="1245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Used space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20936" y="2578268"/>
            <a:ext cx="1679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Space for </a:t>
            </a:r>
            <a:r>
              <a:rPr lang="en-US" dirty="0" err="1" smtClean="0"/>
              <a:t>myArray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73306" y="6171124"/>
            <a:ext cx="779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STACK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86862" y="2423130"/>
            <a:ext cx="701380" cy="55325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86032" y="1572428"/>
            <a:ext cx="4381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Space allocated when </a:t>
            </a:r>
            <a:r>
              <a:rPr lang="en-US" dirty="0" err="1" smtClean="0"/>
              <a:t>doSomething</a:t>
            </a:r>
            <a:r>
              <a:rPr lang="en-US" dirty="0" smtClean="0"/>
              <a:t> is called.</a:t>
            </a:r>
          </a:p>
          <a:p>
            <a:r>
              <a:rPr lang="en-US" dirty="0" smtClean="0"/>
              <a:t>Released when </a:t>
            </a:r>
            <a:r>
              <a:rPr lang="en-US" dirty="0" err="1" smtClean="0"/>
              <a:t>doSomething</a:t>
            </a:r>
            <a:r>
              <a:rPr lang="en-US" dirty="0" smtClean="0"/>
              <a:t> returns.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388242" y="3620948"/>
            <a:ext cx="2009357" cy="2274941"/>
          </a:xfrm>
          <a:prstGeom prst="rect">
            <a:avLst/>
          </a:prstGeom>
          <a:solidFill>
            <a:schemeClr val="bg1">
              <a:lumMod val="75000"/>
              <a:alpha val="3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69598" y="5032962"/>
            <a:ext cx="2516434" cy="58477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BIG PROBLEM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39759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Dynamic Memory Allocation</a:t>
            </a:r>
            <a:br>
              <a:rPr lang="en-US" dirty="0" smtClean="0"/>
            </a:br>
            <a:r>
              <a:rPr lang="en-US" dirty="0" smtClean="0"/>
              <a:t>(run time)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98412" y="2062931"/>
            <a:ext cx="4888450" cy="1982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 smtClean="0"/>
              <a:t>void </a:t>
            </a:r>
            <a:r>
              <a:rPr lang="en-US" sz="2000" dirty="0" err="1" smtClean="0"/>
              <a:t>doSomething</a:t>
            </a:r>
            <a:r>
              <a:rPr lang="en-US" sz="2000" dirty="0" smtClean="0"/>
              <a:t>((</a:t>
            </a:r>
            <a:r>
              <a:rPr lang="en-US" sz="2000" dirty="0" err="1" smtClean="0"/>
              <a:t>int</a:t>
            </a:r>
            <a:r>
              <a:rPr lang="en-US" sz="2000" dirty="0" smtClean="0"/>
              <a:t>) </a:t>
            </a:r>
            <a:r>
              <a:rPr lang="en-US" sz="2000" dirty="0" err="1" smtClean="0"/>
              <a:t>arraySize</a:t>
            </a:r>
            <a:r>
              <a:rPr lang="en-US" sz="2000" dirty="0" smtClean="0"/>
              <a:t>)</a:t>
            </a:r>
          </a:p>
          <a:p>
            <a:pPr marL="0" indent="0">
              <a:buFont typeface="Arial"/>
              <a:buNone/>
            </a:pPr>
            <a:r>
              <a:rPr lang="en-US" sz="2000" dirty="0" smtClean="0"/>
              <a:t>{</a:t>
            </a:r>
          </a:p>
          <a:p>
            <a:pPr marL="0" indent="0">
              <a:buFont typeface="Arial"/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int</a:t>
            </a:r>
            <a:r>
              <a:rPr lang="en-US" sz="2000" dirty="0" smtClean="0"/>
              <a:t>* </a:t>
            </a:r>
            <a:r>
              <a:rPr lang="en-US" sz="2000" dirty="0" err="1" smtClean="0"/>
              <a:t>myArray</a:t>
            </a:r>
            <a:r>
              <a:rPr lang="en-US" sz="2000" dirty="0"/>
              <a:t> </a:t>
            </a:r>
            <a:r>
              <a:rPr lang="en-US" sz="2000" dirty="0" smtClean="0"/>
              <a:t>= new </a:t>
            </a:r>
            <a:r>
              <a:rPr lang="en-US" sz="2000" dirty="0" err="1" smtClean="0"/>
              <a:t>int</a:t>
            </a:r>
            <a:r>
              <a:rPr lang="en-US" sz="2000" dirty="0" smtClean="0"/>
              <a:t>[</a:t>
            </a:r>
            <a:r>
              <a:rPr lang="en-US" sz="2000" dirty="0" err="1" smtClean="0"/>
              <a:t>arraySize</a:t>
            </a:r>
            <a:r>
              <a:rPr lang="en-US" sz="2000" dirty="0" smtClean="0"/>
              <a:t>];</a:t>
            </a:r>
          </a:p>
          <a:p>
            <a:pPr marL="0" indent="0">
              <a:buFont typeface="Arial"/>
              <a:buNone/>
            </a:pPr>
            <a:r>
              <a:rPr lang="en-US" sz="2000" dirty="0" smtClean="0"/>
              <a:t>	…</a:t>
            </a:r>
          </a:p>
          <a:p>
            <a:pPr marL="0" indent="0">
              <a:buFont typeface="Arial"/>
              <a:buNone/>
            </a:pPr>
            <a:r>
              <a:rPr lang="en-US" sz="2000" dirty="0" smtClean="0"/>
              <a:t>}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5686862" y="2407646"/>
            <a:ext cx="2999938" cy="3450328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73306" y="5986458"/>
            <a:ext cx="69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HEAP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686862" y="3450328"/>
            <a:ext cx="2999938" cy="111851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023395" y="3203876"/>
            <a:ext cx="1156328" cy="84188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20936" y="3722596"/>
            <a:ext cx="1679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Space for </a:t>
            </a:r>
            <a:r>
              <a:rPr lang="en-US" dirty="0" err="1" smtClean="0"/>
              <a:t>myArray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20936" y="5270281"/>
            <a:ext cx="1245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Used space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20936" y="2834544"/>
            <a:ext cx="1245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Used space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686862" y="2597225"/>
            <a:ext cx="2999938" cy="853103"/>
          </a:xfrm>
          <a:prstGeom prst="rect">
            <a:avLst/>
          </a:prstGeom>
          <a:solidFill>
            <a:schemeClr val="bg1">
              <a:lumMod val="75000"/>
              <a:alpha val="3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86862" y="5042786"/>
            <a:ext cx="2999938" cy="853103"/>
          </a:xfrm>
          <a:prstGeom prst="rect">
            <a:avLst/>
          </a:prstGeom>
          <a:solidFill>
            <a:schemeClr val="bg1">
              <a:lumMod val="75000"/>
              <a:alpha val="3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49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84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But first … a recap of what you learned </a:t>
            </a:r>
            <a:r>
              <a:rPr lang="en-US" sz="3100" dirty="0" smtClean="0">
                <a:solidFill>
                  <a:srgbClr val="CCFFCC"/>
                </a:solidFill>
                <a:latin typeface="Apple Chancery"/>
                <a:cs typeface="Apple Chancery"/>
              </a:rPr>
              <a:t>(and a few things you didn’t)</a:t>
            </a:r>
            <a:br>
              <a:rPr lang="en-US" sz="3100" dirty="0" smtClean="0">
                <a:solidFill>
                  <a:srgbClr val="CCFFCC"/>
                </a:solidFill>
                <a:latin typeface="Apple Chancery"/>
                <a:cs typeface="Apple Chancery"/>
              </a:rPr>
            </a:br>
            <a:r>
              <a:rPr lang="en-US" dirty="0" smtClean="0"/>
              <a:t>about Objective-C</a:t>
            </a:r>
            <a:endParaRPr lang="en-US" dirty="0"/>
          </a:p>
        </p:txBody>
      </p:sp>
      <p:pic>
        <p:nvPicPr>
          <p:cNvPr id="4" name="Picture 3" descr="Pet-Product-Cat-Cap-SUCB18004-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748248"/>
            <a:ext cx="44291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29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Dynamic Memory Allocation</a:t>
            </a:r>
            <a:br>
              <a:rPr lang="en-US" dirty="0" smtClean="0"/>
            </a:br>
            <a:r>
              <a:rPr lang="en-US" dirty="0" smtClean="0"/>
              <a:t>(run time)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98412" y="2062931"/>
            <a:ext cx="4888450" cy="3207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 smtClean="0"/>
              <a:t>(</a:t>
            </a:r>
            <a:r>
              <a:rPr lang="en-US" sz="2000" dirty="0" err="1" smtClean="0"/>
              <a:t>int</a:t>
            </a:r>
            <a:r>
              <a:rPr lang="en-US" sz="2000" dirty="0" smtClean="0"/>
              <a:t>*) </a:t>
            </a:r>
            <a:r>
              <a:rPr lang="en-US" sz="2000" dirty="0" err="1" smtClean="0"/>
              <a:t>doSomething</a:t>
            </a:r>
            <a:r>
              <a:rPr lang="en-US" sz="2000" dirty="0" smtClean="0"/>
              <a:t>((</a:t>
            </a:r>
            <a:r>
              <a:rPr lang="en-US" sz="2000" dirty="0" err="1" smtClean="0"/>
              <a:t>int</a:t>
            </a:r>
            <a:r>
              <a:rPr lang="en-US" sz="2000" dirty="0" smtClean="0"/>
              <a:t>) </a:t>
            </a:r>
            <a:r>
              <a:rPr lang="en-US" sz="2000" dirty="0" err="1" smtClean="0"/>
              <a:t>arraySize</a:t>
            </a:r>
            <a:r>
              <a:rPr lang="en-US" sz="2000" dirty="0" smtClean="0"/>
              <a:t>)</a:t>
            </a:r>
          </a:p>
          <a:p>
            <a:pPr marL="0" indent="0">
              <a:buFont typeface="Arial"/>
              <a:buNone/>
            </a:pPr>
            <a:r>
              <a:rPr lang="en-US" sz="2000" dirty="0" smtClean="0"/>
              <a:t>{</a:t>
            </a:r>
          </a:p>
          <a:p>
            <a:pPr marL="0" indent="0">
              <a:buFont typeface="Arial"/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int</a:t>
            </a:r>
            <a:r>
              <a:rPr lang="en-US" sz="2000" dirty="0" smtClean="0"/>
              <a:t>* </a:t>
            </a:r>
            <a:r>
              <a:rPr lang="en-US" sz="2000" dirty="0" err="1" smtClean="0"/>
              <a:t>myArray</a:t>
            </a:r>
            <a:r>
              <a:rPr lang="en-US" sz="2000" dirty="0"/>
              <a:t> </a:t>
            </a:r>
            <a:r>
              <a:rPr lang="en-US" sz="2000" dirty="0" smtClean="0"/>
              <a:t>= new </a:t>
            </a:r>
            <a:r>
              <a:rPr lang="en-US" sz="2000" dirty="0" err="1" smtClean="0"/>
              <a:t>int</a:t>
            </a:r>
            <a:r>
              <a:rPr lang="en-US" sz="2000" dirty="0" smtClean="0"/>
              <a:t>[</a:t>
            </a:r>
            <a:r>
              <a:rPr lang="en-US" sz="2000" dirty="0" err="1" smtClean="0"/>
              <a:t>arraySize</a:t>
            </a:r>
            <a:r>
              <a:rPr lang="en-US" sz="2000" dirty="0" smtClean="0"/>
              <a:t>];</a:t>
            </a:r>
          </a:p>
          <a:p>
            <a:pPr marL="0" indent="0">
              <a:buFont typeface="Arial"/>
              <a:buNone/>
            </a:pPr>
            <a:r>
              <a:rPr lang="en-US" sz="2000" dirty="0" smtClean="0"/>
              <a:t>	…</a:t>
            </a:r>
          </a:p>
          <a:p>
            <a:pPr marL="0" indent="0">
              <a:buFont typeface="Arial"/>
              <a:buNone/>
            </a:pPr>
            <a:endParaRPr lang="en-US" sz="2000" dirty="0" smtClean="0"/>
          </a:p>
          <a:p>
            <a:pPr marL="0" indent="0">
              <a:buFont typeface="Arial"/>
              <a:buNone/>
            </a:pPr>
            <a:r>
              <a:rPr lang="en-US" sz="2000" dirty="0"/>
              <a:t>	</a:t>
            </a:r>
            <a:r>
              <a:rPr lang="en-US" sz="2000" dirty="0" smtClean="0"/>
              <a:t>return </a:t>
            </a:r>
            <a:r>
              <a:rPr lang="en-US" sz="2000" dirty="0" err="1" smtClean="0"/>
              <a:t>myArray</a:t>
            </a:r>
            <a:r>
              <a:rPr lang="en-US" sz="2000" dirty="0" smtClean="0"/>
              <a:t>;</a:t>
            </a:r>
          </a:p>
          <a:p>
            <a:pPr marL="0" indent="0">
              <a:buFont typeface="Arial"/>
              <a:buNone/>
            </a:pPr>
            <a:r>
              <a:rPr lang="en-US" sz="2000" dirty="0" smtClean="0"/>
              <a:t>}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5686862" y="2407646"/>
            <a:ext cx="2999938" cy="3450328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73306" y="5986458"/>
            <a:ext cx="69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HEAP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686862" y="3450328"/>
            <a:ext cx="2999938" cy="111851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023395" y="3203876"/>
            <a:ext cx="1156328" cy="84188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20936" y="3722596"/>
            <a:ext cx="1679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Space for </a:t>
            </a:r>
            <a:r>
              <a:rPr lang="en-US" dirty="0" err="1" smtClean="0"/>
              <a:t>myArray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20936" y="5270281"/>
            <a:ext cx="1245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Used space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20936" y="2834544"/>
            <a:ext cx="1245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Used space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686862" y="2597225"/>
            <a:ext cx="2999938" cy="853103"/>
          </a:xfrm>
          <a:prstGeom prst="rect">
            <a:avLst/>
          </a:prstGeom>
          <a:solidFill>
            <a:schemeClr val="bg1">
              <a:lumMod val="75000"/>
              <a:alpha val="3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86862" y="5042786"/>
            <a:ext cx="2999938" cy="853103"/>
          </a:xfrm>
          <a:prstGeom prst="rect">
            <a:avLst/>
          </a:prstGeom>
          <a:solidFill>
            <a:schemeClr val="bg1">
              <a:lumMod val="75000"/>
              <a:alpha val="3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5270281"/>
            <a:ext cx="4786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myArray</a:t>
            </a:r>
            <a:r>
              <a:rPr lang="en-US" dirty="0" smtClean="0"/>
              <a:t> may be used outside of </a:t>
            </a:r>
            <a:r>
              <a:rPr lang="en-US" dirty="0" err="1" smtClean="0"/>
              <a:t>doSomething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-- you must tell system when it is ok to release it!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05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u="sng" dirty="0" smtClean="0"/>
              <a:t>C++:  Releasing dynamically allocated memory:</a:t>
            </a:r>
          </a:p>
          <a:p>
            <a:pPr marL="0" indent="0">
              <a:buNone/>
            </a:pPr>
            <a:r>
              <a:rPr lang="en-US" sz="2400" dirty="0"/>
              <a:t>d</a:t>
            </a:r>
            <a:r>
              <a:rPr lang="en-US" sz="2400" dirty="0" smtClean="0"/>
              <a:t>elete[] </a:t>
            </a:r>
            <a:r>
              <a:rPr lang="en-US" sz="2400" dirty="0" err="1" smtClean="0"/>
              <a:t>myArray</a:t>
            </a:r>
            <a:r>
              <a:rPr lang="en-US" sz="2400" dirty="0" smtClean="0"/>
              <a:t>;  </a:t>
            </a:r>
            <a:endParaRPr lang="en-US" sz="2400" dirty="0"/>
          </a:p>
          <a:p>
            <a:pPr marL="0" indent="0">
              <a:buNone/>
            </a:pPr>
            <a:endParaRPr lang="en-US" sz="2400" u="sng" dirty="0" smtClean="0"/>
          </a:p>
        </p:txBody>
      </p:sp>
    </p:spTree>
    <p:extLst>
      <p:ext uri="{BB962C8B-B14F-4D97-AF65-F5344CB8AC3E}">
        <p14:creationId xmlns:p14="http://schemas.microsoft.com/office/powerpoint/2010/main" val="799967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u="sng" dirty="0" smtClean="0"/>
              <a:t>C++: Releasing dynamically allocated memory:</a:t>
            </a:r>
          </a:p>
          <a:p>
            <a:pPr marL="0" indent="0">
              <a:buNone/>
            </a:pPr>
            <a:r>
              <a:rPr lang="en-US" sz="2400" dirty="0"/>
              <a:t>d</a:t>
            </a:r>
            <a:r>
              <a:rPr lang="en-US" sz="2400" dirty="0" smtClean="0"/>
              <a:t>elete[] </a:t>
            </a:r>
            <a:r>
              <a:rPr lang="en-US" sz="2400" dirty="0" err="1" smtClean="0"/>
              <a:t>myArray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r>
              <a:rPr lang="en-US" sz="2400" dirty="0"/>
              <a:t>d</a:t>
            </a:r>
            <a:r>
              <a:rPr lang="en-US" sz="2400" dirty="0" smtClean="0"/>
              <a:t>elete grid;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431075" y="3052213"/>
            <a:ext cx="37794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provide class destructor method.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872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u="sng" dirty="0" smtClean="0"/>
              <a:t>C++: Releasing dynamically allocated memory:</a:t>
            </a:r>
          </a:p>
          <a:p>
            <a:pPr marL="0" indent="0">
              <a:buNone/>
            </a:pPr>
            <a:r>
              <a:rPr lang="en-US" sz="2400" dirty="0"/>
              <a:t>d</a:t>
            </a:r>
            <a:r>
              <a:rPr lang="en-US" sz="2400" dirty="0" smtClean="0"/>
              <a:t>elete[] </a:t>
            </a:r>
            <a:r>
              <a:rPr lang="en-US" sz="2400" dirty="0" err="1" smtClean="0"/>
              <a:t>myArray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r>
              <a:rPr lang="en-US" sz="2400" dirty="0"/>
              <a:t>d</a:t>
            </a:r>
            <a:r>
              <a:rPr lang="en-US" sz="2400" dirty="0" smtClean="0"/>
              <a:t>elete grid;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u="sng" dirty="0" smtClean="0"/>
              <a:t>Objective-C: </a:t>
            </a:r>
            <a:r>
              <a:rPr lang="en-US" sz="2400" u="sng" dirty="0"/>
              <a:t>Releasing dynamically allocated memory</a:t>
            </a:r>
            <a:r>
              <a:rPr lang="en-US" sz="2400" u="sng" dirty="0" smtClean="0"/>
              <a:t>:</a:t>
            </a:r>
          </a:p>
          <a:p>
            <a:pPr marL="0" indent="0">
              <a:buNone/>
            </a:pPr>
            <a:r>
              <a:rPr lang="en-US" sz="2400" dirty="0" smtClean="0"/>
              <a:t>??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431075" y="3052213"/>
            <a:ext cx="37794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provide class destructor method.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28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u="sng" dirty="0" smtClean="0"/>
              <a:t>C++: Releasing dynamically allocated memory:</a:t>
            </a:r>
          </a:p>
          <a:p>
            <a:pPr marL="0" indent="0">
              <a:buNone/>
            </a:pPr>
            <a:r>
              <a:rPr lang="en-US" sz="2400" dirty="0"/>
              <a:t>d</a:t>
            </a:r>
            <a:r>
              <a:rPr lang="en-US" sz="2400" dirty="0" smtClean="0"/>
              <a:t>elete[] </a:t>
            </a:r>
            <a:r>
              <a:rPr lang="en-US" sz="2400" dirty="0" err="1" smtClean="0"/>
              <a:t>myArray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r>
              <a:rPr lang="en-US" sz="2400" dirty="0"/>
              <a:t>d</a:t>
            </a:r>
            <a:r>
              <a:rPr lang="en-US" sz="2400" dirty="0" smtClean="0"/>
              <a:t>elete grid;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u="sng" dirty="0" smtClean="0"/>
              <a:t>Objective-C: </a:t>
            </a:r>
            <a:r>
              <a:rPr lang="en-US" sz="2400" u="sng" dirty="0"/>
              <a:t>Releasing dynamically allocated memory</a:t>
            </a:r>
            <a:r>
              <a:rPr lang="en-US" sz="2400" u="sng" dirty="0" smtClean="0"/>
              <a:t>:</a:t>
            </a:r>
          </a:p>
          <a:p>
            <a:pPr marL="0" indent="0">
              <a:buNone/>
            </a:pPr>
            <a:r>
              <a:rPr lang="en-US" sz="2400" dirty="0" smtClean="0"/>
              <a:t>??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431075" y="3052213"/>
            <a:ext cx="37794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provide class destructor method.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2524" y="4710668"/>
            <a:ext cx="72815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366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72556" y="1806222"/>
            <a:ext cx="2102555" cy="11994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NSObject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2556" y="2030609"/>
            <a:ext cx="279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NSObject</a:t>
            </a:r>
            <a:r>
              <a:rPr lang="en-US" dirty="0" smtClean="0">
                <a:solidFill>
                  <a:srgbClr val="FFFF00"/>
                </a:solidFill>
              </a:rPr>
              <a:t> is the root class of </a:t>
            </a:r>
            <a:r>
              <a:rPr lang="en-US" dirty="0" err="1" smtClean="0">
                <a:solidFill>
                  <a:srgbClr val="FFFF00"/>
                </a:solidFill>
              </a:rPr>
              <a:t>iOS</a:t>
            </a:r>
            <a:r>
              <a:rPr lang="en-US" dirty="0" smtClean="0">
                <a:solidFill>
                  <a:srgbClr val="FFFF00"/>
                </a:solidFill>
              </a:rPr>
              <a:t> class hierarchies.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84411" y="4169941"/>
            <a:ext cx="85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UIView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72488" y="3704736"/>
            <a:ext cx="949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NSArray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17617" y="4354607"/>
            <a:ext cx="986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NSString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68075" y="5196850"/>
            <a:ext cx="1396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AppDelegate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70908" y="5012184"/>
            <a:ext cx="1595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ViewController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310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iOS</a:t>
            </a:r>
            <a:r>
              <a:rPr lang="en-US" dirty="0" smtClean="0"/>
              <a:t>:  reference count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67629" y="2408236"/>
            <a:ext cx="2632445" cy="8538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67629" y="2962126"/>
            <a:ext cx="2632445" cy="3713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167629" y="3414465"/>
            <a:ext cx="2632445" cy="2854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17787" y="3045133"/>
            <a:ext cx="1537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retainCount</a:t>
            </a:r>
            <a:r>
              <a:rPr lang="en-US" dirty="0" smtClean="0">
                <a:solidFill>
                  <a:srgbClr val="FFFF00"/>
                </a:solidFill>
              </a:rPr>
              <a:t>: 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734" y="4069864"/>
            <a:ext cx="4047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When </a:t>
            </a:r>
            <a:r>
              <a:rPr lang="en-US" dirty="0" err="1" smtClean="0">
                <a:solidFill>
                  <a:srgbClr val="FFFF00"/>
                </a:solidFill>
              </a:rPr>
              <a:t>retainCount</a:t>
            </a:r>
            <a:r>
              <a:rPr lang="en-US" dirty="0" smtClean="0">
                <a:solidFill>
                  <a:srgbClr val="FFFF00"/>
                </a:solidFill>
              </a:rPr>
              <a:t>=0 memory is released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800074" y="2707781"/>
            <a:ext cx="1348000" cy="11085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NSObject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28282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MyClass</a:t>
            </a:r>
            <a:r>
              <a:rPr lang="en-US" dirty="0" smtClean="0"/>
              <a:t>* </a:t>
            </a:r>
            <a:r>
              <a:rPr lang="en-US" dirty="0"/>
              <a:t>A</a:t>
            </a:r>
            <a:r>
              <a:rPr lang="en-US" dirty="0" smtClean="0"/>
              <a:t> =[ [</a:t>
            </a:r>
            <a:r>
              <a:rPr lang="en-US" dirty="0" err="1" smtClean="0"/>
              <a:t>MyClass</a:t>
            </a:r>
            <a:r>
              <a:rPr lang="en-US" dirty="0" smtClean="0"/>
              <a:t> </a:t>
            </a:r>
            <a:r>
              <a:rPr lang="en-US" dirty="0" err="1" smtClean="0"/>
              <a:t>alloc</a:t>
            </a:r>
            <a:r>
              <a:rPr lang="en-US" dirty="0" smtClean="0"/>
              <a:t>] </a:t>
            </a:r>
            <a:r>
              <a:rPr lang="en-US" dirty="0" err="1" smtClean="0"/>
              <a:t>init</a:t>
            </a:r>
            <a:r>
              <a:rPr lang="en-US" dirty="0" smtClean="0"/>
              <a:t>];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09790" y="2701444"/>
            <a:ext cx="4014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 err="1" smtClean="0">
                <a:solidFill>
                  <a:schemeClr val="bg1"/>
                </a:solidFill>
              </a:rPr>
              <a:t>MyClass</a:t>
            </a:r>
            <a:r>
              <a:rPr lang="en-US" dirty="0" smtClean="0">
                <a:solidFill>
                  <a:schemeClr val="bg1"/>
                </a:solidFill>
              </a:rPr>
              <a:t> is derived from </a:t>
            </a:r>
            <a:r>
              <a:rPr lang="en-US" dirty="0" err="1" smtClean="0">
                <a:solidFill>
                  <a:schemeClr val="bg1"/>
                </a:solidFill>
              </a:rPr>
              <a:t>NSObject</a:t>
            </a:r>
            <a:r>
              <a:rPr lang="en-US" dirty="0" smtClean="0">
                <a:solidFill>
                  <a:schemeClr val="bg1"/>
                </a:solidFill>
              </a:rPr>
              <a:t> then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NSobject’s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init</a:t>
            </a:r>
            <a:r>
              <a:rPr lang="en-US" dirty="0" smtClean="0">
                <a:solidFill>
                  <a:schemeClr val="bg1"/>
                </a:solidFill>
              </a:rPr>
              <a:t> initializes </a:t>
            </a:r>
            <a:r>
              <a:rPr lang="en-US" dirty="0" err="1" smtClean="0">
                <a:solidFill>
                  <a:schemeClr val="bg1"/>
                </a:solidFill>
              </a:rPr>
              <a:t>retainCount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402242" y="4353646"/>
            <a:ext cx="1108669" cy="11085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MyClass</a:t>
            </a:r>
            <a:endParaRPr lang="en-US" sz="1400" dirty="0" smtClean="0"/>
          </a:p>
          <a:p>
            <a:pPr algn="ctr"/>
            <a:r>
              <a:rPr lang="en-US" sz="1400" dirty="0" smtClean="0"/>
              <a:t>object</a:t>
            </a:r>
            <a:endParaRPr lang="en-US" sz="1400" dirty="0"/>
          </a:p>
        </p:txBody>
      </p:sp>
      <p:cxnSp>
        <p:nvCxnSpPr>
          <p:cNvPr id="8" name="Straight Arrow Connector 7"/>
          <p:cNvCxnSpPr>
            <a:endCxn id="6" idx="2"/>
          </p:cNvCxnSpPr>
          <p:nvPr/>
        </p:nvCxnSpPr>
        <p:spPr>
          <a:xfrm>
            <a:off x="3326007" y="4353646"/>
            <a:ext cx="2076235" cy="55428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07778" y="3987481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2014" y="4907930"/>
            <a:ext cx="1538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retainCount</a:t>
            </a:r>
            <a:r>
              <a:rPr lang="en-US" dirty="0" smtClean="0">
                <a:solidFill>
                  <a:srgbClr val="FFFFFF"/>
                </a:solidFill>
              </a:rPr>
              <a:t>=1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7947" y="4933222"/>
            <a:ext cx="4572000" cy="1631216"/>
          </a:xfrm>
          <a:prstGeom prst="rect">
            <a:avLst/>
          </a:prstGeom>
          <a:solidFill>
            <a:srgbClr val="000000"/>
          </a:solidFill>
        </p:spPr>
        <p:txBody>
          <a:bodyPr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Tutorial 2:</a:t>
            </a:r>
          </a:p>
          <a:p>
            <a:r>
              <a:rPr lang="en-US" sz="1000" dirty="0" smtClean="0">
                <a:solidFill>
                  <a:srgbClr val="FFFF00"/>
                </a:solidFill>
              </a:rPr>
              <a:t>- </a:t>
            </a:r>
            <a:r>
              <a:rPr lang="en-US" sz="1000" dirty="0">
                <a:solidFill>
                  <a:srgbClr val="FFFF00"/>
                </a:solidFill>
              </a:rPr>
              <a:t>(id)</a:t>
            </a:r>
            <a:r>
              <a:rPr lang="en-US" sz="1000" dirty="0" err="1">
                <a:solidFill>
                  <a:srgbClr val="FFFF00"/>
                </a:solidFill>
              </a:rPr>
              <a:t>initWithFrame</a:t>
            </a:r>
            <a:r>
              <a:rPr lang="en-US" sz="1000" dirty="0">
                <a:solidFill>
                  <a:srgbClr val="FFFF00"/>
                </a:solidFill>
              </a:rPr>
              <a:t>:(</a:t>
            </a:r>
            <a:r>
              <a:rPr lang="en-US" sz="1000" dirty="0" err="1">
                <a:solidFill>
                  <a:srgbClr val="FFFF00"/>
                </a:solidFill>
              </a:rPr>
              <a:t>CGRect</a:t>
            </a:r>
            <a:r>
              <a:rPr lang="en-US" sz="1000" dirty="0">
                <a:solidFill>
                  <a:srgbClr val="FFFF00"/>
                </a:solidFill>
              </a:rPr>
              <a:t>)frame</a:t>
            </a:r>
          </a:p>
          <a:p>
            <a:r>
              <a:rPr lang="en-US" sz="1000" dirty="0">
                <a:solidFill>
                  <a:srgbClr val="FFFF00"/>
                </a:solidFill>
              </a:rPr>
              <a:t>{</a:t>
            </a:r>
          </a:p>
          <a:p>
            <a:r>
              <a:rPr lang="en-US" sz="1000" dirty="0">
                <a:solidFill>
                  <a:srgbClr val="FFFF00"/>
                </a:solidFill>
              </a:rPr>
              <a:t>    self = [super </a:t>
            </a:r>
            <a:r>
              <a:rPr lang="en-US" sz="1000" dirty="0" err="1">
                <a:solidFill>
                  <a:srgbClr val="FFFF00"/>
                </a:solidFill>
              </a:rPr>
              <a:t>initWithFrame:frame</a:t>
            </a:r>
            <a:r>
              <a:rPr lang="en-US" sz="1000" dirty="0">
                <a:solidFill>
                  <a:srgbClr val="FFFF00"/>
                </a:solidFill>
              </a:rPr>
              <a:t>];</a:t>
            </a:r>
          </a:p>
          <a:p>
            <a:r>
              <a:rPr lang="en-US" sz="1000" dirty="0">
                <a:solidFill>
                  <a:srgbClr val="FFFF00"/>
                </a:solidFill>
              </a:rPr>
              <a:t>    if (self) {</a:t>
            </a:r>
          </a:p>
          <a:p>
            <a:r>
              <a:rPr lang="en-US" sz="1000" dirty="0">
                <a:solidFill>
                  <a:srgbClr val="FFFF00"/>
                </a:solidFill>
              </a:rPr>
              <a:t>        // Initialization code</a:t>
            </a:r>
          </a:p>
          <a:p>
            <a:r>
              <a:rPr lang="en-US" sz="1000" dirty="0">
                <a:solidFill>
                  <a:srgbClr val="FFFF00"/>
                </a:solidFill>
              </a:rPr>
              <a:t>        [self </a:t>
            </a:r>
            <a:r>
              <a:rPr lang="en-US" sz="1000" dirty="0" err="1">
                <a:solidFill>
                  <a:srgbClr val="FFFF00"/>
                </a:solidFill>
              </a:rPr>
              <a:t>setBackgroundColor</a:t>
            </a:r>
            <a:r>
              <a:rPr lang="en-US" sz="1000" dirty="0">
                <a:solidFill>
                  <a:srgbClr val="FFFF00"/>
                </a:solidFill>
              </a:rPr>
              <a:t>:[</a:t>
            </a:r>
            <a:r>
              <a:rPr lang="en-US" sz="1000" dirty="0" err="1">
                <a:solidFill>
                  <a:srgbClr val="FFFF00"/>
                </a:solidFill>
              </a:rPr>
              <a:t>UIColor</a:t>
            </a:r>
            <a:r>
              <a:rPr lang="en-US" sz="1000" dirty="0">
                <a:solidFill>
                  <a:srgbClr val="FFFF00"/>
                </a:solidFill>
              </a:rPr>
              <a:t> </a:t>
            </a:r>
            <a:r>
              <a:rPr lang="en-US" sz="1000" dirty="0" err="1">
                <a:solidFill>
                  <a:srgbClr val="FFFF00"/>
                </a:solidFill>
              </a:rPr>
              <a:t>blackColor</a:t>
            </a:r>
            <a:r>
              <a:rPr lang="en-US" sz="1000" dirty="0">
                <a:solidFill>
                  <a:srgbClr val="FFFF00"/>
                </a:solidFill>
              </a:rPr>
              <a:t>]]</a:t>
            </a:r>
            <a:r>
              <a:rPr lang="en-US" sz="1000" dirty="0" smtClean="0">
                <a:solidFill>
                  <a:srgbClr val="FFFF00"/>
                </a:solidFill>
              </a:rPr>
              <a:t>;</a:t>
            </a:r>
            <a:endParaRPr lang="en-US" sz="1000" dirty="0">
              <a:solidFill>
                <a:srgbClr val="FFFF00"/>
              </a:solidFill>
            </a:endParaRPr>
          </a:p>
          <a:p>
            <a:r>
              <a:rPr lang="en-US" sz="1000" dirty="0">
                <a:solidFill>
                  <a:srgbClr val="FFFF00"/>
                </a:solidFill>
              </a:rPr>
              <a:t>    }</a:t>
            </a:r>
          </a:p>
          <a:p>
            <a:r>
              <a:rPr lang="en-US" sz="1000" dirty="0">
                <a:solidFill>
                  <a:srgbClr val="FFFF00"/>
                </a:solidFill>
              </a:rPr>
              <a:t>    return self;</a:t>
            </a:r>
          </a:p>
          <a:p>
            <a:r>
              <a:rPr lang="en-US" sz="1000" dirty="0">
                <a:solidFill>
                  <a:srgbClr val="FFFF00"/>
                </a:solidFill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53289" y="3599191"/>
            <a:ext cx="507182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Provided you call the </a:t>
            </a:r>
            <a:r>
              <a:rPr lang="en-US" dirty="0" err="1" smtClean="0">
                <a:solidFill>
                  <a:schemeClr val="bg1"/>
                </a:solidFill>
              </a:rPr>
              <a:t>init</a:t>
            </a:r>
            <a:r>
              <a:rPr lang="en-US" dirty="0" smtClean="0">
                <a:solidFill>
                  <a:schemeClr val="bg1"/>
                </a:solidFill>
              </a:rPr>
              <a:t> of the superclass </a:t>
            </a:r>
            <a:r>
              <a:rPr lang="en-US" dirty="0" err="1" smtClean="0">
                <a:solidFill>
                  <a:schemeClr val="bg1"/>
                </a:solidFill>
              </a:rPr>
              <a:t>NSObject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8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MyClass</a:t>
            </a:r>
            <a:r>
              <a:rPr lang="en-US" dirty="0" smtClean="0"/>
              <a:t>* </a:t>
            </a:r>
            <a:r>
              <a:rPr lang="en-US" dirty="0"/>
              <a:t>A</a:t>
            </a:r>
            <a:r>
              <a:rPr lang="en-US" dirty="0" smtClean="0"/>
              <a:t> =[ [</a:t>
            </a:r>
            <a:r>
              <a:rPr lang="en-US" dirty="0" err="1" smtClean="0"/>
              <a:t>MyClass</a:t>
            </a:r>
            <a:r>
              <a:rPr lang="en-US" dirty="0" smtClean="0"/>
              <a:t> </a:t>
            </a:r>
            <a:r>
              <a:rPr lang="en-US" dirty="0" err="1" smtClean="0"/>
              <a:t>alloc</a:t>
            </a:r>
            <a:r>
              <a:rPr lang="en-US" dirty="0" smtClean="0"/>
              <a:t>] </a:t>
            </a:r>
            <a:r>
              <a:rPr lang="en-US" dirty="0" err="1" smtClean="0"/>
              <a:t>init</a:t>
            </a:r>
            <a:r>
              <a:rPr lang="en-US" dirty="0" smtClean="0"/>
              <a:t>];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[A release];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Oval 5"/>
          <p:cNvSpPr/>
          <p:nvPr/>
        </p:nvSpPr>
        <p:spPr>
          <a:xfrm>
            <a:off x="5402242" y="4353646"/>
            <a:ext cx="1108669" cy="11085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MyClass</a:t>
            </a:r>
            <a:endParaRPr lang="en-US" sz="1400" dirty="0" smtClean="0"/>
          </a:p>
          <a:p>
            <a:pPr algn="ctr"/>
            <a:r>
              <a:rPr lang="en-US" sz="1400" dirty="0" smtClean="0"/>
              <a:t>object</a:t>
            </a:r>
            <a:endParaRPr lang="en-US" sz="1400" dirty="0"/>
          </a:p>
        </p:txBody>
      </p:sp>
      <p:cxnSp>
        <p:nvCxnSpPr>
          <p:cNvPr id="8" name="Straight Arrow Connector 7"/>
          <p:cNvCxnSpPr>
            <a:endCxn id="6" idx="2"/>
          </p:cNvCxnSpPr>
          <p:nvPr/>
        </p:nvCxnSpPr>
        <p:spPr>
          <a:xfrm>
            <a:off x="3326007" y="4353646"/>
            <a:ext cx="2076235" cy="55428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07778" y="3987481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2014" y="4907930"/>
            <a:ext cx="1538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retainCount</a:t>
            </a:r>
            <a:r>
              <a:rPr lang="en-US" dirty="0" smtClean="0">
                <a:solidFill>
                  <a:srgbClr val="FFFFFF"/>
                </a:solidFill>
              </a:rPr>
              <a:t>=1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927238" y="2483477"/>
            <a:ext cx="538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…</a:t>
            </a:r>
            <a:endParaRPr lang="en-US" sz="4000" dirty="0">
              <a:solidFill>
                <a:srgbClr val="FFFF00"/>
              </a:solidFill>
            </a:endParaRPr>
          </a:p>
        </p:txBody>
      </p:sp>
      <p:cxnSp>
        <p:nvCxnSpPr>
          <p:cNvPr id="7" name="Elbow Connector 6"/>
          <p:cNvCxnSpPr/>
          <p:nvPr/>
        </p:nvCxnSpPr>
        <p:spPr>
          <a:xfrm>
            <a:off x="3007778" y="3734695"/>
            <a:ext cx="4138712" cy="1173235"/>
          </a:xfrm>
          <a:prstGeom prst="bentConnector3">
            <a:avLst>
              <a:gd name="adj1" fmla="val 100382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50090" y="3106835"/>
            <a:ext cx="4121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Release causes retain count to decrement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52014" y="5456339"/>
            <a:ext cx="1538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retainCount</a:t>
            </a:r>
            <a:r>
              <a:rPr lang="en-US" dirty="0" smtClean="0">
                <a:solidFill>
                  <a:srgbClr val="FFFFFF"/>
                </a:solidFill>
              </a:rPr>
              <a:t>=0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652014" y="5123354"/>
            <a:ext cx="153877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404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MyClass</a:t>
            </a:r>
            <a:r>
              <a:rPr lang="en-US" dirty="0" smtClean="0"/>
              <a:t>* </a:t>
            </a:r>
            <a:r>
              <a:rPr lang="en-US" dirty="0"/>
              <a:t>A</a:t>
            </a:r>
            <a:r>
              <a:rPr lang="en-US" dirty="0" smtClean="0"/>
              <a:t> =[ [</a:t>
            </a:r>
            <a:r>
              <a:rPr lang="en-US" dirty="0" err="1" smtClean="0"/>
              <a:t>MyClass</a:t>
            </a:r>
            <a:r>
              <a:rPr lang="en-US" dirty="0" smtClean="0"/>
              <a:t> </a:t>
            </a:r>
            <a:r>
              <a:rPr lang="en-US" dirty="0" err="1" smtClean="0"/>
              <a:t>alloc</a:t>
            </a:r>
            <a:r>
              <a:rPr lang="en-US" dirty="0" smtClean="0"/>
              <a:t>] </a:t>
            </a:r>
            <a:r>
              <a:rPr lang="en-US" dirty="0" err="1" smtClean="0"/>
              <a:t>init</a:t>
            </a:r>
            <a:r>
              <a:rPr lang="en-US" dirty="0" smtClean="0"/>
              <a:t>];</a:t>
            </a:r>
          </a:p>
          <a:p>
            <a:pPr marL="0" indent="0">
              <a:buNone/>
            </a:pPr>
            <a:r>
              <a:rPr lang="en-US" dirty="0" err="1" smtClean="0"/>
              <a:t>MyClass</a:t>
            </a:r>
            <a:r>
              <a:rPr lang="en-US" dirty="0" smtClean="0"/>
              <a:t>*  B = A;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Oval 5"/>
          <p:cNvSpPr/>
          <p:nvPr/>
        </p:nvSpPr>
        <p:spPr>
          <a:xfrm>
            <a:off x="5402242" y="4353646"/>
            <a:ext cx="1108669" cy="11085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6" idx="2"/>
          </p:cNvCxnSpPr>
          <p:nvPr/>
        </p:nvCxnSpPr>
        <p:spPr>
          <a:xfrm>
            <a:off x="3326007" y="4353646"/>
            <a:ext cx="2076235" cy="55428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37993" y="3984314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52014" y="4907930"/>
            <a:ext cx="1538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retainCount</a:t>
            </a:r>
            <a:r>
              <a:rPr lang="en-US" dirty="0" smtClean="0">
                <a:solidFill>
                  <a:srgbClr val="FFFFFF"/>
                </a:solidFill>
              </a:rPr>
              <a:t>=1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326007" y="5000120"/>
            <a:ext cx="2076235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76776" y="48386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43675" y="2340780"/>
            <a:ext cx="1662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CFFCC"/>
                </a:solidFill>
              </a:rPr>
              <a:t>PROBLEM</a:t>
            </a:r>
            <a:endParaRPr lang="en-US" sz="2800" b="1" dirty="0">
              <a:solidFill>
                <a:srgbClr val="CCFF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4103" y="2340780"/>
            <a:ext cx="22268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Does </a:t>
            </a:r>
            <a:r>
              <a:rPr lang="en-US" i="1" dirty="0" smtClean="0"/>
              <a:t>not</a:t>
            </a:r>
            <a:r>
              <a:rPr lang="en-US" dirty="0" smtClean="0"/>
              <a:t> cause retain count to </a:t>
            </a:r>
            <a:r>
              <a:rPr lang="en-US" dirty="0" err="1" smtClean="0"/>
              <a:t>increement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5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 vs. Objective-C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097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MyClass</a:t>
            </a:r>
            <a:r>
              <a:rPr lang="en-US" dirty="0" smtClean="0"/>
              <a:t>*  A=[ [</a:t>
            </a:r>
            <a:r>
              <a:rPr lang="en-US" dirty="0" err="1" smtClean="0"/>
              <a:t>MyClass</a:t>
            </a:r>
            <a:r>
              <a:rPr lang="en-US" dirty="0" smtClean="0"/>
              <a:t> </a:t>
            </a:r>
            <a:r>
              <a:rPr lang="en-US" dirty="0" err="1" smtClean="0"/>
              <a:t>alloc</a:t>
            </a:r>
            <a:r>
              <a:rPr lang="en-US" dirty="0" smtClean="0"/>
              <a:t>] </a:t>
            </a:r>
            <a:r>
              <a:rPr lang="en-US" dirty="0" err="1" smtClean="0"/>
              <a:t>init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r>
              <a:rPr lang="en-US" dirty="0" err="1" smtClean="0"/>
              <a:t>MyClass</a:t>
            </a:r>
            <a:r>
              <a:rPr lang="en-US" dirty="0" smtClean="0"/>
              <a:t>* B = A</a:t>
            </a:r>
          </a:p>
          <a:p>
            <a:pPr marL="0" indent="0">
              <a:buNone/>
            </a:pPr>
            <a:r>
              <a:rPr lang="en-US" dirty="0" smtClean="0"/>
              <a:t>[</a:t>
            </a:r>
            <a:r>
              <a:rPr lang="en-US" dirty="0"/>
              <a:t>A</a:t>
            </a:r>
            <a:r>
              <a:rPr lang="en-US" dirty="0" smtClean="0"/>
              <a:t> release]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411329" y="5000120"/>
            <a:ext cx="1990913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25790" y="48084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</a:t>
            </a:r>
          </a:p>
        </p:txBody>
      </p:sp>
      <p:pic>
        <p:nvPicPr>
          <p:cNvPr id="2" name="Picture 1" descr="zomb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90" y="3711428"/>
            <a:ext cx="2022656" cy="2577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5790" y="5919480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Zombie:  pointer to de-allocated 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402242" y="4353646"/>
            <a:ext cx="1108669" cy="1108567"/>
          </a:xfrm>
          <a:prstGeom prst="ellipse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43675" y="2902485"/>
            <a:ext cx="1867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May work until memory re-used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43675" y="2340780"/>
            <a:ext cx="1662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CFFCC"/>
                </a:solidFill>
              </a:rPr>
              <a:t>PROBLEM</a:t>
            </a:r>
            <a:endParaRPr lang="en-US" sz="2800" b="1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929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MyClass</a:t>
            </a:r>
            <a:r>
              <a:rPr lang="en-US" dirty="0" smtClean="0"/>
              <a:t>* </a:t>
            </a:r>
            <a:r>
              <a:rPr lang="en-US" dirty="0"/>
              <a:t>A</a:t>
            </a:r>
            <a:r>
              <a:rPr lang="en-US" dirty="0" smtClean="0"/>
              <a:t> =[ [</a:t>
            </a:r>
            <a:r>
              <a:rPr lang="en-US" dirty="0" err="1" smtClean="0"/>
              <a:t>MyClass</a:t>
            </a:r>
            <a:r>
              <a:rPr lang="en-US" dirty="0" smtClean="0"/>
              <a:t> </a:t>
            </a:r>
            <a:r>
              <a:rPr lang="en-US" dirty="0" err="1" smtClean="0"/>
              <a:t>alloc</a:t>
            </a:r>
            <a:r>
              <a:rPr lang="en-US" dirty="0" smtClean="0"/>
              <a:t>] </a:t>
            </a:r>
            <a:r>
              <a:rPr lang="en-US" dirty="0" err="1" smtClean="0"/>
              <a:t>init</a:t>
            </a:r>
            <a:r>
              <a:rPr lang="en-US" dirty="0" smtClean="0"/>
              <a:t>];</a:t>
            </a:r>
          </a:p>
          <a:p>
            <a:pPr marL="0" indent="0">
              <a:buNone/>
            </a:pPr>
            <a:r>
              <a:rPr lang="en-US" dirty="0" err="1" smtClean="0"/>
              <a:t>MyClass</a:t>
            </a:r>
            <a:r>
              <a:rPr lang="en-US" dirty="0" smtClean="0"/>
              <a:t>*  B = A;</a:t>
            </a:r>
          </a:p>
          <a:p>
            <a:pPr marL="0" indent="0">
              <a:buNone/>
            </a:pPr>
            <a:r>
              <a:rPr lang="en-US" dirty="0" smtClean="0"/>
              <a:t>[B retain];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Oval 5"/>
          <p:cNvSpPr/>
          <p:nvPr/>
        </p:nvSpPr>
        <p:spPr>
          <a:xfrm>
            <a:off x="5402242" y="4353646"/>
            <a:ext cx="1108669" cy="11085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6" idx="2"/>
          </p:cNvCxnSpPr>
          <p:nvPr/>
        </p:nvCxnSpPr>
        <p:spPr>
          <a:xfrm>
            <a:off x="3326007" y="4353646"/>
            <a:ext cx="2076235" cy="55428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37993" y="3984314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52014" y="4907930"/>
            <a:ext cx="1538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retainCount</a:t>
            </a:r>
            <a:r>
              <a:rPr lang="en-US" dirty="0" smtClean="0">
                <a:solidFill>
                  <a:srgbClr val="FFFFFF"/>
                </a:solidFill>
              </a:rPr>
              <a:t>=1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326007" y="5000120"/>
            <a:ext cx="2076235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76776" y="48386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B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5" name="Elbow Connector 4"/>
          <p:cNvCxnSpPr>
            <a:endCxn id="10" idx="0"/>
          </p:cNvCxnSpPr>
          <p:nvPr/>
        </p:nvCxnSpPr>
        <p:spPr>
          <a:xfrm>
            <a:off x="2274745" y="3128044"/>
            <a:ext cx="5146658" cy="1779886"/>
          </a:xfrm>
          <a:prstGeom prst="bentConnector2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49490" y="2626007"/>
            <a:ext cx="3304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Causes retain count to increment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652014" y="5123354"/>
            <a:ext cx="153877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52014" y="5456339"/>
            <a:ext cx="1538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retainCount</a:t>
            </a:r>
            <a:r>
              <a:rPr lang="en-US" dirty="0" smtClean="0">
                <a:solidFill>
                  <a:srgbClr val="FFFFFF"/>
                </a:solidFill>
              </a:rPr>
              <a:t>=2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795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08" y="14638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Automatic Reference Counting (ARC) inserts retains and releases for you.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74204" y="942980"/>
            <a:ext cx="1891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GOOD NEWS: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2231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3_fortune_tell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378" y="1185333"/>
            <a:ext cx="3848100" cy="508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0" y="3358444"/>
            <a:ext cx="122893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Is it magic?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4641334"/>
            <a:ext cx="193337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 – ARC is fallible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570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608" y="14638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Automatic Reference Counting (ARC) inserts retains and releases for you.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74204" y="942980"/>
            <a:ext cx="1891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GOOD NEWS: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5052" y="334991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Doesn’t always work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74204" y="3120119"/>
            <a:ext cx="1635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BAD NEWS:</a:t>
            </a: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6096" y="533201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Xcode</a:t>
            </a:r>
            <a:r>
              <a:rPr lang="en-US" dirty="0" smtClean="0"/>
              <a:t> tools help track down memory problems.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88692" y="4811148"/>
            <a:ext cx="1891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GOOD NEWS: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4730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-Product-Cat-Cap-SUCB18004-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856" y="325479"/>
            <a:ext cx="2533960" cy="18146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1112" y="771135"/>
            <a:ext cx="2879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pple Chancery"/>
                <a:cs typeface="Apple Chancery"/>
              </a:rPr>
              <a:t>To recap our recap</a:t>
            </a:r>
            <a:endParaRPr lang="en-US" sz="2400" dirty="0">
              <a:solidFill>
                <a:srgbClr val="FFFF00"/>
              </a:solidFill>
              <a:latin typeface="Apple Chancery"/>
              <a:cs typeface="Apple Chancery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65364" y="2416697"/>
            <a:ext cx="3805843" cy="3389498"/>
          </a:xfrm>
        </p:spPr>
        <p:txBody>
          <a:bodyPr/>
          <a:lstStyle/>
          <a:p>
            <a:r>
              <a:rPr lang="en-US" dirty="0" smtClean="0"/>
              <a:t>Method</a:t>
            </a:r>
          </a:p>
          <a:p>
            <a:r>
              <a:rPr lang="en-US" dirty="0" smtClean="0"/>
              <a:t>Data members</a:t>
            </a:r>
          </a:p>
          <a:p>
            <a:r>
              <a:rPr lang="en-US" dirty="0" smtClean="0"/>
              <a:t>Objects</a:t>
            </a:r>
          </a:p>
          <a:p>
            <a:r>
              <a:rPr lang="en-US" dirty="0" smtClean="0"/>
              <a:t>Constructors</a:t>
            </a:r>
          </a:p>
          <a:p>
            <a:r>
              <a:rPr lang="en-US" dirty="0" smtClean="0"/>
              <a:t>Destructors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6695" y="3674232"/>
            <a:ext cx="3819826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No big diff  YET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(Dynamic typing &amp; reflection to come.)</a:t>
            </a:r>
          </a:p>
        </p:txBody>
      </p:sp>
    </p:spTree>
    <p:extLst>
      <p:ext uri="{BB962C8B-B14F-4D97-AF65-F5344CB8AC3E}">
        <p14:creationId xmlns:p14="http://schemas.microsoft.com/office/powerpoint/2010/main" val="1190290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Software quality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2125" y="3789883"/>
            <a:ext cx="48424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We’ll talk a lot about software quality and how to ensure it as well as assess it.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business-analy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3659"/>
            <a:ext cx="2959429" cy="230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22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2785627_f5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21" y="2105024"/>
            <a:ext cx="343852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8" descr="v8-engines-for-sal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3" b="18813"/>
          <a:stretch>
            <a:fillRect/>
          </a:stretch>
        </p:blipFill>
        <p:spPr>
          <a:xfrm>
            <a:off x="4600575" y="2081425"/>
            <a:ext cx="3956050" cy="2093699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31048" y="4220428"/>
            <a:ext cx="30694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 smtClean="0"/>
              <a:t>Users/Customers’ perspective</a:t>
            </a:r>
            <a:endParaRPr lang="en-US" sz="16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51193" y="4220428"/>
            <a:ext cx="24548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Developers’ </a:t>
            </a:r>
            <a:r>
              <a:rPr lang="en-US" sz="1600" dirty="0" smtClean="0"/>
              <a:t>perspective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778125" y="583168"/>
            <a:ext cx="4254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can we assess the quality of software?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052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2785627_f5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21" y="2105024"/>
            <a:ext cx="343852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8" descr="v8-engines-for-sal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3" b="18813"/>
          <a:stretch>
            <a:fillRect/>
          </a:stretch>
        </p:blipFill>
        <p:spPr>
          <a:xfrm>
            <a:off x="4600575" y="2081425"/>
            <a:ext cx="3956050" cy="2093699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57624" y="4220428"/>
            <a:ext cx="341632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/>
              <a:t>Users/Customers’ perspective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Does it do what it is supposed to?</a:t>
            </a:r>
          </a:p>
          <a:p>
            <a:pPr eaLnBrk="1" hangingPunct="1"/>
            <a:r>
              <a:rPr lang="en-US" sz="1600" dirty="0" smtClean="0"/>
              <a:t>Does it do anything it shouldn’t?</a:t>
            </a:r>
          </a:p>
          <a:p>
            <a:pPr eaLnBrk="1" hangingPunct="1"/>
            <a:r>
              <a:rPr lang="en-US" sz="1600" dirty="0" smtClean="0"/>
              <a:t>How should we improve it?</a:t>
            </a:r>
            <a:endParaRPr lang="en-US" sz="16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33337" y="4220428"/>
            <a:ext cx="289053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Developers’ </a:t>
            </a:r>
            <a:r>
              <a:rPr lang="en-US" sz="1600" dirty="0" smtClean="0"/>
              <a:t>perspective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1600" dirty="0" smtClean="0"/>
              <a:t>Is the code correct?</a:t>
            </a:r>
          </a:p>
          <a:p>
            <a:pPr eaLnBrk="1" hangingPunct="1"/>
            <a:r>
              <a:rPr lang="en-US" sz="1600" dirty="0" smtClean="0"/>
              <a:t>Is the code clear, readable?</a:t>
            </a:r>
          </a:p>
          <a:p>
            <a:pPr eaLnBrk="1" hangingPunct="1"/>
            <a:r>
              <a:rPr lang="en-US" sz="1600" dirty="0" smtClean="0"/>
              <a:t>Is the code extensible?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778125" y="583168"/>
            <a:ext cx="4254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can we assess the quality of software?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2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Sudoku.v1:  User/customer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it do what it is supposed to do?</a:t>
            </a:r>
          </a:p>
          <a:p>
            <a:r>
              <a:rPr lang="en-US" dirty="0" smtClean="0"/>
              <a:t>Does it do anything it shouldn’t do?</a:t>
            </a:r>
          </a:p>
          <a:p>
            <a:r>
              <a:rPr lang="en-US" dirty="0" smtClean="0"/>
              <a:t>How can we improve it?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7146491" y="1459977"/>
            <a:ext cx="535632" cy="2236288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11517" y="1819807"/>
            <a:ext cx="16324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Demo to customer</a:t>
            </a:r>
          </a:p>
          <a:p>
            <a:r>
              <a:rPr lang="en-US" sz="1400" dirty="0" smtClean="0"/>
              <a:t>User tests</a:t>
            </a:r>
          </a:p>
          <a:p>
            <a:r>
              <a:rPr lang="en-US" sz="1400" dirty="0" smtClean="0"/>
              <a:t>QA test</a:t>
            </a:r>
          </a:p>
        </p:txBody>
      </p:sp>
    </p:spTree>
    <p:extLst>
      <p:ext uri="{BB962C8B-B14F-4D97-AF65-F5344CB8AC3E}">
        <p14:creationId xmlns:p14="http://schemas.microsoft.com/office/powerpoint/2010/main" val="3446995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Syntax: method calls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7207643"/>
              </p:ext>
            </p:extLst>
          </p:nvPr>
        </p:nvGraphicFramePr>
        <p:xfrm>
          <a:off x="457200" y="2711370"/>
          <a:ext cx="82296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C++ method calls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Objective-C message passing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B31AB9"/>
                          </a:solidFill>
                        </a:rPr>
                        <a:t>myObject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-&gt;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doSomething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dirty="0" err="1" smtClean="0">
                          <a:solidFill>
                            <a:srgbClr val="B31AB9"/>
                          </a:solidFill>
                        </a:rPr>
                        <a:t>myObject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doSomething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383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Feature:  Display initial grid</a:t>
            </a:r>
          </a:p>
          <a:p>
            <a:r>
              <a:rPr lang="en-US" dirty="0" smtClean="0"/>
              <a:t>User story:  As a player I want to view the initial Sudoku grid in order to figure out my first move.  The initial grid should have blanks and should have a unique solution.</a:t>
            </a:r>
          </a:p>
          <a:p>
            <a:endParaRPr lang="en-US" dirty="0"/>
          </a:p>
          <a:p>
            <a:r>
              <a:rPr lang="en-US" dirty="0" smtClean="0"/>
              <a:t>Feature: cells can be tapped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40982" y="487426"/>
            <a:ext cx="633338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Does it do what it is supposed to do?</a:t>
            </a:r>
          </a:p>
        </p:txBody>
      </p:sp>
    </p:spTree>
    <p:extLst>
      <p:ext uri="{BB962C8B-B14F-4D97-AF65-F5344CB8AC3E}">
        <p14:creationId xmlns:p14="http://schemas.microsoft.com/office/powerpoint/2010/main" val="2421065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Sudoku.v1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it do what it is supposed to do?</a:t>
            </a:r>
          </a:p>
          <a:p>
            <a:pPr lvl="1"/>
            <a:r>
              <a:rPr lang="en-US" dirty="0" smtClean="0"/>
              <a:t>Does it display a grid?</a:t>
            </a:r>
          </a:p>
          <a:p>
            <a:pPr lvl="1"/>
            <a:r>
              <a:rPr lang="en-US" dirty="0" smtClean="0"/>
              <a:t>Is It a valid grid with blanks?</a:t>
            </a:r>
          </a:p>
          <a:p>
            <a:pPr lvl="1"/>
            <a:r>
              <a:rPr lang="en-US" dirty="0" smtClean="0"/>
              <a:t>Can we tap cells?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60122" y="4379905"/>
            <a:ext cx="3496871" cy="584776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Let’s critique Z’s v1!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8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Sudoku.v1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it do what it is supposed to do?</a:t>
            </a:r>
          </a:p>
          <a:p>
            <a:pPr lvl="1"/>
            <a:r>
              <a:rPr lang="en-US" dirty="0" smtClean="0"/>
              <a:t>Does it display a grid?</a:t>
            </a:r>
          </a:p>
          <a:p>
            <a:pPr lvl="1"/>
            <a:r>
              <a:rPr lang="en-US" dirty="0" smtClean="0"/>
              <a:t>Is It a valid grid with blanks?</a:t>
            </a:r>
          </a:p>
          <a:p>
            <a:pPr lvl="1"/>
            <a:r>
              <a:rPr lang="en-US" dirty="0" smtClean="0"/>
              <a:t>Can we tap cells?</a:t>
            </a:r>
          </a:p>
          <a:p>
            <a:r>
              <a:rPr lang="en-US" dirty="0" smtClean="0"/>
              <a:t>Does it do anything it shouldn’t?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60122" y="5346755"/>
            <a:ext cx="4173739" cy="584776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Let’s try to break Z’s v1!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549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Sudoku.v1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it do what it is supposed to do?</a:t>
            </a:r>
          </a:p>
          <a:p>
            <a:pPr lvl="1"/>
            <a:r>
              <a:rPr lang="en-US" dirty="0" smtClean="0"/>
              <a:t>Does it display a grid?</a:t>
            </a:r>
          </a:p>
          <a:p>
            <a:pPr lvl="1"/>
            <a:r>
              <a:rPr lang="en-US" dirty="0" smtClean="0"/>
              <a:t>Is It a valid grid with blanks?</a:t>
            </a:r>
          </a:p>
          <a:p>
            <a:pPr lvl="1"/>
            <a:r>
              <a:rPr lang="en-US" dirty="0" smtClean="0"/>
              <a:t>Can we tap cells?</a:t>
            </a:r>
          </a:p>
          <a:p>
            <a:r>
              <a:rPr lang="en-US" dirty="0" smtClean="0"/>
              <a:t>Does it do anything it shouldn’t do?</a:t>
            </a:r>
          </a:p>
          <a:p>
            <a:r>
              <a:rPr lang="en-US" dirty="0" smtClean="0"/>
              <a:t>What ways could it be improved?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615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Aesthetics (not very pretty)</a:t>
            </a:r>
          </a:p>
          <a:p>
            <a:r>
              <a:rPr lang="en-US" dirty="0" smtClean="0"/>
              <a:t>More interesting grids to solve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00299" y="3507201"/>
            <a:ext cx="419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user stories as appropriate to backlog.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200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2785627_f5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21" y="2105024"/>
            <a:ext cx="343852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8" descr="v8-engines-for-sal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3" b="18813"/>
          <a:stretch>
            <a:fillRect/>
          </a:stretch>
        </p:blipFill>
        <p:spPr>
          <a:xfrm>
            <a:off x="4600575" y="2081425"/>
            <a:ext cx="3956050" cy="2093699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57624" y="4220428"/>
            <a:ext cx="341632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/>
              <a:t>Users/Customers’ perspective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1600" dirty="0" smtClean="0"/>
              <a:t>Does it do what it is supposed to?</a:t>
            </a:r>
          </a:p>
          <a:p>
            <a:pPr eaLnBrk="1" hangingPunct="1"/>
            <a:r>
              <a:rPr lang="en-US" sz="1600" dirty="0" smtClean="0"/>
              <a:t>Does it do anything it shouldn’t?</a:t>
            </a:r>
          </a:p>
          <a:p>
            <a:pPr eaLnBrk="1" hangingPunct="1"/>
            <a:r>
              <a:rPr lang="en-US" sz="1600" dirty="0" smtClean="0"/>
              <a:t>How should we improve it?</a:t>
            </a:r>
            <a:endParaRPr lang="en-US" sz="16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33337" y="4220428"/>
            <a:ext cx="289053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Developers’ </a:t>
            </a:r>
            <a:r>
              <a:rPr lang="en-US" sz="1600" dirty="0" smtClean="0"/>
              <a:t>perspective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1600" dirty="0" smtClean="0"/>
              <a:t>Is the code correct?</a:t>
            </a:r>
          </a:p>
          <a:p>
            <a:pPr eaLnBrk="1" hangingPunct="1"/>
            <a:r>
              <a:rPr lang="en-US" sz="1600" dirty="0" smtClean="0"/>
              <a:t>Is the code clear, readable?</a:t>
            </a:r>
          </a:p>
          <a:p>
            <a:pPr eaLnBrk="1" hangingPunct="1"/>
            <a:r>
              <a:rPr lang="en-US" sz="1600" dirty="0" smtClean="0"/>
              <a:t>Is the code extensible?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778125" y="583168"/>
            <a:ext cx="4254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can we assess the quality of software?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577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Sudoku.v1: Developer’s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the code correct?</a:t>
            </a:r>
          </a:p>
          <a:p>
            <a:r>
              <a:rPr lang="en-US" dirty="0" smtClean="0"/>
              <a:t>Is the code clear, readable?</a:t>
            </a:r>
          </a:p>
          <a:p>
            <a:r>
              <a:rPr lang="en-US" dirty="0" smtClean="0"/>
              <a:t>Is the code extensible?</a:t>
            </a:r>
          </a:p>
          <a:p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6141807" y="1838889"/>
            <a:ext cx="568687" cy="1327049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62143" y="2217163"/>
            <a:ext cx="14414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Tests</a:t>
            </a:r>
          </a:p>
          <a:p>
            <a:r>
              <a:rPr lang="en-US" dirty="0" smtClean="0"/>
              <a:t>Code reviews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823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Part A:</a:t>
            </a:r>
          </a:p>
          <a:p>
            <a:r>
              <a:rPr lang="en-US" dirty="0" smtClean="0"/>
              <a:t>Instrumentation tutorial – test for zombies, memory leaks</a:t>
            </a:r>
            <a:endParaRPr lang="en-US" dirty="0"/>
          </a:p>
          <a:p>
            <a:r>
              <a:rPr lang="en-US" dirty="0"/>
              <a:t>Instrumentation tests on tutorial 1 &amp; Sudoku </a:t>
            </a:r>
            <a:r>
              <a:rPr lang="en-US" dirty="0" smtClean="0"/>
              <a:t>v1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963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Sudoku.v1: Developer’s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the code clear and readable?</a:t>
            </a:r>
          </a:p>
          <a:p>
            <a:r>
              <a:rPr lang="en-US" dirty="0" smtClean="0"/>
              <a:t>Is the code extensible?</a:t>
            </a:r>
          </a:p>
          <a:p>
            <a:r>
              <a:rPr lang="en-US" dirty="0" smtClean="0"/>
              <a:t>Is the code correct?</a:t>
            </a:r>
          </a:p>
          <a:p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6141807" y="1838889"/>
            <a:ext cx="568687" cy="1327049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62143" y="2217163"/>
            <a:ext cx="14414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Tests</a:t>
            </a:r>
          </a:p>
          <a:p>
            <a:r>
              <a:rPr lang="en-US" dirty="0" smtClean="0"/>
              <a:t>Code reviews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71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Other professional look at and critique your code</a:t>
            </a:r>
          </a:p>
          <a:p>
            <a:r>
              <a:rPr lang="en-US" dirty="0" smtClean="0"/>
              <a:t>Formal</a:t>
            </a:r>
          </a:p>
          <a:p>
            <a:r>
              <a:rPr lang="en-US" dirty="0" smtClean="0"/>
              <a:t>Informal</a:t>
            </a:r>
          </a:p>
          <a:p>
            <a:pPr lvl="1"/>
            <a:r>
              <a:rPr lang="en-US" dirty="0" smtClean="0"/>
              <a:t>Pair programming</a:t>
            </a:r>
          </a:p>
          <a:p>
            <a:pPr lvl="1"/>
            <a:r>
              <a:rPr lang="en-US" dirty="0" smtClean="0"/>
              <a:t>Over the shoulder review</a:t>
            </a:r>
          </a:p>
          <a:p>
            <a:pPr lvl="1"/>
            <a:r>
              <a:rPr lang="en-US" dirty="0" smtClean="0"/>
              <a:t>Walkthrough</a:t>
            </a:r>
          </a:p>
          <a:p>
            <a:pPr lvl="1"/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81778" y="4954390"/>
            <a:ext cx="4120314" cy="92333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Developer walks through code</a:t>
            </a:r>
          </a:p>
          <a:p>
            <a:r>
              <a:rPr lang="en-US" dirty="0" smtClean="0"/>
              <a:t>Reviewers ask question, critique, evaluate</a:t>
            </a:r>
          </a:p>
          <a:p>
            <a:r>
              <a:rPr lang="en-US" dirty="0" smtClean="0"/>
              <a:t>Produce recommended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26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Syntax: method calls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938926"/>
              </p:ext>
            </p:extLst>
          </p:nvPr>
        </p:nvGraphicFramePr>
        <p:xfrm>
          <a:off x="457200" y="2711370"/>
          <a:ext cx="82296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C++ method calls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Objective-C message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B31AB9"/>
                          </a:solidFill>
                        </a:rPr>
                        <a:t>myObject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-&gt;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doSomething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dirty="0" err="1" smtClean="0">
                          <a:solidFill>
                            <a:srgbClr val="B31AB9"/>
                          </a:solidFill>
                        </a:rPr>
                        <a:t>myObject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doSomething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B31AB9"/>
                          </a:solidFill>
                        </a:rPr>
                        <a:t>myObject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-&gt;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doSomething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x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dirty="0" err="1" smtClean="0">
                          <a:solidFill>
                            <a:srgbClr val="B31AB9"/>
                          </a:solidFill>
                        </a:rPr>
                        <a:t>myObject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doSomething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dirty="0" err="1" smtClean="0">
                          <a:solidFill>
                            <a:srgbClr val="3366FF"/>
                          </a:solidFill>
                        </a:rPr>
                        <a:t>x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98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Sudoku v1 code walkthrough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Correct</a:t>
            </a:r>
          </a:p>
          <a:p>
            <a:r>
              <a:rPr lang="en-US" dirty="0" smtClean="0"/>
              <a:t>Clear and readable</a:t>
            </a:r>
          </a:p>
          <a:p>
            <a:pPr lvl="1"/>
            <a:r>
              <a:rPr lang="en-US" dirty="0" smtClean="0"/>
              <a:t>Names</a:t>
            </a:r>
          </a:p>
          <a:p>
            <a:pPr lvl="1"/>
            <a:r>
              <a:rPr lang="en-US" dirty="0" smtClean="0"/>
              <a:t>Formatting</a:t>
            </a:r>
          </a:p>
          <a:p>
            <a:pPr lvl="1"/>
            <a:r>
              <a:rPr lang="en-US" dirty="0" smtClean="0"/>
              <a:t>Comments</a:t>
            </a:r>
          </a:p>
          <a:p>
            <a:pPr lvl="1"/>
            <a:r>
              <a:rPr lang="en-US" dirty="0" smtClean="0"/>
              <a:t>Method length, parameters, level of abstraction</a:t>
            </a:r>
          </a:p>
          <a:p>
            <a:r>
              <a:rPr lang="en-US" dirty="0" smtClean="0"/>
              <a:t>Extensible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5379403"/>
            <a:ext cx="7916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http://www.codinghorror.com/blog/2006/05/the-ten-commandments-of-egoless-programming.html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50271" y="3027170"/>
            <a:ext cx="5236529" cy="58477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Let’s do a walkthrough Z’s v1!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18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Part A:</a:t>
            </a:r>
          </a:p>
          <a:p>
            <a:r>
              <a:rPr lang="en-US" dirty="0" smtClean="0"/>
              <a:t>Instrumentation </a:t>
            </a:r>
            <a:r>
              <a:rPr lang="en-US" dirty="0"/>
              <a:t>tutorial</a:t>
            </a:r>
          </a:p>
          <a:p>
            <a:r>
              <a:rPr lang="en-US" dirty="0"/>
              <a:t>Instrumentation tests on tutorial 1 &amp; Sudoku </a:t>
            </a:r>
            <a:r>
              <a:rPr lang="en-US" dirty="0" smtClean="0"/>
              <a:t>v1</a:t>
            </a:r>
          </a:p>
          <a:p>
            <a:pPr marL="0" indent="0">
              <a:buNone/>
            </a:pPr>
            <a:r>
              <a:rPr lang="en-US" dirty="0" smtClean="0"/>
              <a:t>Part B:</a:t>
            </a:r>
          </a:p>
          <a:p>
            <a:r>
              <a:rPr lang="en-US" dirty="0" smtClean="0"/>
              <a:t>Demo </a:t>
            </a:r>
            <a:r>
              <a:rPr lang="en-US" dirty="0" smtClean="0"/>
              <a:t>&amp; test your </a:t>
            </a:r>
            <a:r>
              <a:rPr lang="en-US" dirty="0" smtClean="0"/>
              <a:t>v1</a:t>
            </a:r>
          </a:p>
          <a:p>
            <a:r>
              <a:rPr lang="en-US" dirty="0" smtClean="0"/>
              <a:t>Walkthrough of your v1</a:t>
            </a:r>
          </a:p>
          <a:p>
            <a:r>
              <a:rPr lang="en-US" dirty="0"/>
              <a:t>Develop coding standards </a:t>
            </a:r>
            <a:r>
              <a:rPr lang="en-US" dirty="0" smtClean="0"/>
              <a:t>proposal</a:t>
            </a:r>
          </a:p>
          <a:p>
            <a:pPr marL="0" indent="0">
              <a:buNone/>
            </a:pPr>
            <a:r>
              <a:rPr lang="en-US" dirty="0" smtClean="0"/>
              <a:t>Part C:  refactor to address recommendations </a:t>
            </a:r>
            <a:r>
              <a:rPr lang="en-US" smtClean="0"/>
              <a:t>as 	you deem appropriate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226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We’ll decide as a class next time</a:t>
            </a:r>
          </a:p>
          <a:p>
            <a:r>
              <a:rPr lang="en-US" dirty="0" smtClean="0"/>
              <a:t>Today in lab you create a proposal </a:t>
            </a:r>
          </a:p>
          <a:p>
            <a:r>
              <a:rPr lang="en-US" dirty="0" smtClean="0"/>
              <a:t>This is a good place to start: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sz="1200" dirty="0">
                <a:hlinkClick r:id="rId2"/>
              </a:rPr>
              <a:t>https://</a:t>
            </a:r>
            <a:r>
              <a:rPr lang="en-US" sz="1200" dirty="0" err="1">
                <a:hlinkClick r:id="rId2"/>
              </a:rPr>
              <a:t>developer.apple.com</a:t>
            </a:r>
            <a:r>
              <a:rPr lang="en-US" sz="1200" dirty="0">
                <a:hlinkClick r:id="rId2"/>
              </a:rPr>
              <a:t>/library/mac/#documentation/Cocoa/Conceptual/</a:t>
            </a:r>
            <a:r>
              <a:rPr lang="en-US" sz="1200" dirty="0" err="1">
                <a:hlinkClick r:id="rId2"/>
              </a:rPr>
              <a:t>CodingGuidelines</a:t>
            </a:r>
            <a:r>
              <a:rPr lang="en-US" sz="1200" dirty="0">
                <a:hlinkClick r:id="rId2"/>
              </a:rPr>
              <a:t>/Articles/</a:t>
            </a:r>
            <a:r>
              <a:rPr lang="en-US" sz="1200" dirty="0" err="1">
                <a:hlinkClick r:id="rId2"/>
              </a:rPr>
              <a:t>NamingBasics.html</a:t>
            </a:r>
            <a:r>
              <a:rPr lang="en-US" sz="1200" dirty="0">
                <a:hlinkClick r:id="rId2"/>
              </a:rPr>
              <a:t>#//</a:t>
            </a:r>
            <a:r>
              <a:rPr lang="en-US" sz="1200" dirty="0" err="1">
                <a:hlinkClick r:id="rId2"/>
              </a:rPr>
              <a:t>apple_ref</a:t>
            </a:r>
            <a:r>
              <a:rPr lang="en-US" sz="1200" dirty="0">
                <a:hlinkClick r:id="rId2"/>
              </a:rPr>
              <a:t>/doc/</a:t>
            </a:r>
            <a:r>
              <a:rPr lang="en-US" sz="1200" dirty="0" err="1">
                <a:hlinkClick r:id="rId2"/>
              </a:rPr>
              <a:t>uid</a:t>
            </a:r>
            <a:r>
              <a:rPr lang="en-US" sz="1200" dirty="0">
                <a:hlinkClick r:id="rId2"/>
              </a:rPr>
              <a:t>/20001281-BBCHBFAH</a:t>
            </a:r>
            <a:endParaRPr lang="en-US" sz="12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30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 for Part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6206"/>
            <a:ext cx="8229600" cy="485599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Find 2 other teams to work with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Write your names on the board</a:t>
            </a:r>
          </a:p>
        </p:txBody>
      </p:sp>
      <p:sp>
        <p:nvSpPr>
          <p:cNvPr id="4" name="Rectangle 3"/>
          <p:cNvSpPr/>
          <p:nvPr/>
        </p:nvSpPr>
        <p:spPr>
          <a:xfrm>
            <a:off x="928854" y="2673054"/>
            <a:ext cx="2919256" cy="248347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70066" y="3128042"/>
            <a:ext cx="1061547" cy="8531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Team 1</a:t>
            </a:r>
            <a:endParaRPr lang="en-US" sz="1200" dirty="0"/>
          </a:p>
        </p:txBody>
      </p:sp>
      <p:sp>
        <p:nvSpPr>
          <p:cNvPr id="6" name="Oval 5"/>
          <p:cNvSpPr/>
          <p:nvPr/>
        </p:nvSpPr>
        <p:spPr>
          <a:xfrm>
            <a:off x="1800839" y="4246554"/>
            <a:ext cx="1061547" cy="8531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Team 3</a:t>
            </a:r>
            <a:endParaRPr lang="en-US" sz="1200" dirty="0"/>
          </a:p>
        </p:txBody>
      </p:sp>
      <p:sp>
        <p:nvSpPr>
          <p:cNvPr id="7" name="Oval 6"/>
          <p:cNvSpPr/>
          <p:nvPr/>
        </p:nvSpPr>
        <p:spPr>
          <a:xfrm>
            <a:off x="2616706" y="3128042"/>
            <a:ext cx="1061547" cy="8531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Team 2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5232618" y="2673790"/>
            <a:ext cx="2919256" cy="248347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73830" y="3128778"/>
            <a:ext cx="1061547" cy="8531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Team 10</a:t>
            </a:r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6104603" y="4247290"/>
            <a:ext cx="1061547" cy="8531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Team 12</a:t>
            </a:r>
            <a:endParaRPr lang="en-US" sz="1200" dirty="0"/>
          </a:p>
        </p:txBody>
      </p:sp>
      <p:sp>
        <p:nvSpPr>
          <p:cNvPr id="11" name="Oval 10"/>
          <p:cNvSpPr/>
          <p:nvPr/>
        </p:nvSpPr>
        <p:spPr>
          <a:xfrm>
            <a:off x="6920470" y="3128778"/>
            <a:ext cx="1061547" cy="8531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Team  11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649190" y="2298810"/>
            <a:ext cx="94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 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48485" y="2298810"/>
            <a:ext cx="94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 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40972" y="3611813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81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 for Part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6206"/>
            <a:ext cx="8229600" cy="485599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Find 2 other teams to work with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Write your names on the board</a:t>
            </a:r>
          </a:p>
          <a:p>
            <a:r>
              <a:rPr lang="en-US" dirty="0" smtClean="0"/>
              <a:t>Every team will be assigned a </a:t>
            </a:r>
            <a:r>
              <a:rPr lang="en-US" dirty="0" err="1" smtClean="0"/>
              <a:t>grutor</a:t>
            </a:r>
            <a:r>
              <a:rPr lang="en-US" dirty="0" smtClean="0"/>
              <a:t> or two</a:t>
            </a:r>
          </a:p>
          <a:p>
            <a:r>
              <a:rPr lang="en-US" dirty="0" smtClean="0"/>
              <a:t>Every team will be assigned a place to work</a:t>
            </a:r>
          </a:p>
        </p:txBody>
      </p:sp>
      <p:sp>
        <p:nvSpPr>
          <p:cNvPr id="4" name="Rectangle 3"/>
          <p:cNvSpPr/>
          <p:nvPr/>
        </p:nvSpPr>
        <p:spPr>
          <a:xfrm>
            <a:off x="928854" y="2673054"/>
            <a:ext cx="2919256" cy="248347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70066" y="3128042"/>
            <a:ext cx="1061547" cy="8531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Team 1</a:t>
            </a:r>
            <a:endParaRPr lang="en-US" sz="1200" dirty="0"/>
          </a:p>
        </p:txBody>
      </p:sp>
      <p:sp>
        <p:nvSpPr>
          <p:cNvPr id="6" name="Oval 5"/>
          <p:cNvSpPr/>
          <p:nvPr/>
        </p:nvSpPr>
        <p:spPr>
          <a:xfrm>
            <a:off x="1800839" y="4246554"/>
            <a:ext cx="1061547" cy="8531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Team 3</a:t>
            </a:r>
            <a:endParaRPr lang="en-US" sz="1200" dirty="0"/>
          </a:p>
        </p:txBody>
      </p:sp>
      <p:sp>
        <p:nvSpPr>
          <p:cNvPr id="7" name="Oval 6"/>
          <p:cNvSpPr/>
          <p:nvPr/>
        </p:nvSpPr>
        <p:spPr>
          <a:xfrm>
            <a:off x="2616706" y="3128042"/>
            <a:ext cx="1061547" cy="8531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Team 2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5232618" y="2673790"/>
            <a:ext cx="2919256" cy="248347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73830" y="3128778"/>
            <a:ext cx="1061547" cy="8531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Team 10</a:t>
            </a:r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6104603" y="4247290"/>
            <a:ext cx="1061547" cy="8531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Team 12</a:t>
            </a:r>
            <a:endParaRPr lang="en-US" sz="1200" dirty="0"/>
          </a:p>
        </p:txBody>
      </p:sp>
      <p:sp>
        <p:nvSpPr>
          <p:cNvPr id="11" name="Oval 10"/>
          <p:cNvSpPr/>
          <p:nvPr/>
        </p:nvSpPr>
        <p:spPr>
          <a:xfrm>
            <a:off x="6920470" y="3128778"/>
            <a:ext cx="1061547" cy="8531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Team  11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649190" y="2298810"/>
            <a:ext cx="94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 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48485" y="2298810"/>
            <a:ext cx="94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 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40972" y="3611813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79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ightma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634066"/>
            <a:ext cx="6350000" cy="476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931333"/>
            <a:ext cx="971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77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759211"/>
              </p:ext>
            </p:extLst>
          </p:nvPr>
        </p:nvGraphicFramePr>
        <p:xfrm>
          <a:off x="959555" y="1245728"/>
          <a:ext cx="6464831" cy="2291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7000"/>
                <a:gridCol w="2201333"/>
                <a:gridCol w="1525944"/>
                <a:gridCol w="134055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Xcode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iOS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LSC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10.6.8 </a:t>
                      </a:r>
                    </a:p>
                    <a:p>
                      <a:r>
                        <a:rPr lang="en-US" dirty="0" smtClean="0"/>
                        <a:t>Lion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CS Labs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10.8.1 </a:t>
                      </a:r>
                    </a:p>
                    <a:p>
                      <a:r>
                        <a:rPr lang="en-US" dirty="0" smtClean="0"/>
                        <a:t>Mountain Lion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4.4.1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Z’s new air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10.8.2</a:t>
                      </a:r>
                    </a:p>
                    <a:p>
                      <a:r>
                        <a:rPr lang="en-US" dirty="0" smtClean="0"/>
                        <a:t>Mountain Lion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4.5.2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6955" y="3956670"/>
            <a:ext cx="7704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Sudoku project:  Make sure you can demo on your own machine, the LSC machines,</a:t>
            </a:r>
            <a:r>
              <a:rPr lang="en-US" dirty="0"/>
              <a:t> </a:t>
            </a:r>
            <a:r>
              <a:rPr lang="en-US" dirty="0" smtClean="0"/>
              <a:t>or the CS Labs machines.  To install on </a:t>
            </a:r>
            <a:r>
              <a:rPr lang="en-US" dirty="0" err="1" smtClean="0"/>
              <a:t>iPad</a:t>
            </a:r>
            <a:r>
              <a:rPr lang="en-US" dirty="0" smtClean="0"/>
              <a:t> you need to develop for the CS Lab machines (or maybe later).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6955" y="4993461"/>
            <a:ext cx="7704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Armstrong game project:  Each team will have a workstation on the 2</a:t>
            </a:r>
            <a:r>
              <a:rPr lang="en-US" baseline="30000" dirty="0" smtClean="0"/>
              <a:t>nd</a:t>
            </a:r>
            <a:r>
              <a:rPr lang="en-US" dirty="0" smtClean="0"/>
              <a:t> floor of</a:t>
            </a:r>
          </a:p>
          <a:p>
            <a:r>
              <a:rPr lang="en-US" dirty="0" smtClean="0"/>
              <a:t>Sprague + a laptop.  Both consistent with CS Labs.</a:t>
            </a:r>
          </a:p>
        </p:txBody>
      </p:sp>
    </p:spTree>
    <p:extLst>
      <p:ext uri="{BB962C8B-B14F-4D97-AF65-F5344CB8AC3E}">
        <p14:creationId xmlns:p14="http://schemas.microsoft.com/office/powerpoint/2010/main" val="2525593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&amp; walkthrough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37370" y="2616180"/>
            <a:ext cx="6236592" cy="35640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43098" y="5023825"/>
            <a:ext cx="1061547" cy="8531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Team m</a:t>
            </a:r>
            <a:endParaRPr lang="en-US" sz="1200" dirty="0"/>
          </a:p>
        </p:txBody>
      </p:sp>
      <p:sp>
        <p:nvSpPr>
          <p:cNvPr id="7" name="Oval 6"/>
          <p:cNvSpPr/>
          <p:nvPr/>
        </p:nvSpPr>
        <p:spPr>
          <a:xfrm>
            <a:off x="5043098" y="3071168"/>
            <a:ext cx="1061547" cy="8531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Team k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407438" y="1697074"/>
            <a:ext cx="4075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 </a:t>
            </a:r>
            <a:r>
              <a:rPr lang="en-US" dirty="0" err="1" smtClean="0"/>
              <a:t>i</a:t>
            </a:r>
            <a:r>
              <a:rPr lang="en-US" dirty="0" smtClean="0"/>
              <a:t>:  take turns presenting, reviewing</a:t>
            </a:r>
          </a:p>
          <a:p>
            <a:r>
              <a:rPr lang="en-US" dirty="0" smtClean="0"/>
              <a:t>(~15 minutes each)</a:t>
            </a:r>
            <a:endParaRPr lang="en-US" dirty="0"/>
          </a:p>
        </p:txBody>
      </p:sp>
      <p:cxnSp>
        <p:nvCxnSpPr>
          <p:cNvPr id="10" name="Straight Arrow Connector 9"/>
          <p:cNvCxnSpPr>
            <a:stCxn id="5" idx="6"/>
          </p:cNvCxnSpPr>
          <p:nvPr/>
        </p:nvCxnSpPr>
        <p:spPr>
          <a:xfrm flipV="1">
            <a:off x="2801932" y="3639906"/>
            <a:ext cx="2241166" cy="7109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6" idx="2"/>
          </p:cNvCxnSpPr>
          <p:nvPr/>
        </p:nvCxnSpPr>
        <p:spPr>
          <a:xfrm>
            <a:off x="2634913" y="4530925"/>
            <a:ext cx="2408185" cy="919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31587" y="4055945"/>
            <a:ext cx="2711650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Reviewing teams complete</a:t>
            </a:r>
          </a:p>
          <a:p>
            <a:r>
              <a:rPr lang="en-US" dirty="0" smtClean="0"/>
              <a:t>quality rubric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740385" y="3924271"/>
            <a:ext cx="1061547" cy="8531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Team j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66088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standards proposal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37370" y="2616180"/>
            <a:ext cx="6236592" cy="35640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48857" y="5023825"/>
            <a:ext cx="1061547" cy="8531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Team m</a:t>
            </a:r>
            <a:endParaRPr lang="en-US" sz="1200" dirty="0"/>
          </a:p>
        </p:txBody>
      </p:sp>
      <p:sp>
        <p:nvSpPr>
          <p:cNvPr id="7" name="Oval 6"/>
          <p:cNvSpPr/>
          <p:nvPr/>
        </p:nvSpPr>
        <p:spPr>
          <a:xfrm>
            <a:off x="5043098" y="3071168"/>
            <a:ext cx="1061547" cy="8531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Team k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952489" y="1550343"/>
            <a:ext cx="4909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Work together to produce a single word document of recommendations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71158" y="3497719"/>
            <a:ext cx="1061547" cy="8531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Team j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98718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story 2  (initial UI Design)</a:t>
            </a:r>
          </a:p>
          <a:p>
            <a:r>
              <a:rPr lang="en-US" dirty="0" smtClean="0"/>
              <a:t>User story 3 (initial </a:t>
            </a:r>
            <a:r>
              <a:rPr lang="en-US" dirty="0" err="1" smtClean="0"/>
              <a:t>archiecture</a:t>
            </a:r>
            <a:r>
              <a:rPr lang="en-US" dirty="0" smtClean="0"/>
              <a:t> design)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368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Syntax: method calls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027856"/>
              </p:ext>
            </p:extLst>
          </p:nvPr>
        </p:nvGraphicFramePr>
        <p:xfrm>
          <a:off x="457200" y="2711370"/>
          <a:ext cx="82296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C++ method calls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Objective-C message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B31AB9"/>
                          </a:solidFill>
                        </a:rPr>
                        <a:t>myObject</a:t>
                      </a:r>
                      <a:r>
                        <a:rPr lang="en-US" dirty="0" smtClean="0">
                          <a:solidFill>
                            <a:srgbClr val="B31AB9"/>
                          </a:solidFill>
                        </a:rPr>
                        <a:t>-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doSomething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dirty="0" err="1" smtClean="0">
                          <a:solidFill>
                            <a:srgbClr val="B31AB9"/>
                          </a:solidFill>
                        </a:rPr>
                        <a:t>myObject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0000"/>
                          </a:solidFill>
                        </a:rPr>
                        <a:t>doSomething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B31AB9"/>
                          </a:solidFill>
                        </a:rPr>
                        <a:t>myObject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-&gt;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doSomething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x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dirty="0" err="1" smtClean="0">
                          <a:solidFill>
                            <a:srgbClr val="B31AB9"/>
                          </a:solidFill>
                        </a:rPr>
                        <a:t>myObject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doSomething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dirty="0" err="1" smtClean="0">
                          <a:solidFill>
                            <a:srgbClr val="3366FF"/>
                          </a:solidFill>
                        </a:rPr>
                        <a:t>x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B31AB9"/>
                          </a:solidFill>
                        </a:rPr>
                        <a:t>myObject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-&gt;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doSomething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dirty="0" err="1" smtClean="0">
                          <a:solidFill>
                            <a:srgbClr val="3366FF"/>
                          </a:solidFill>
                        </a:rPr>
                        <a:t>x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dirty="0" err="1" smtClean="0">
                          <a:solidFill>
                            <a:srgbClr val="3366FF"/>
                          </a:solidFill>
                        </a:rPr>
                        <a:t>y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dirty="0" err="1" smtClean="0">
                          <a:solidFill>
                            <a:srgbClr val="B31AB9"/>
                          </a:solidFill>
                        </a:rPr>
                        <a:t>myObject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doSomething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:</a:t>
                      </a:r>
                      <a:r>
                        <a:rPr lang="en-US" dirty="0" err="1" smtClean="0">
                          <a:solidFill>
                            <a:srgbClr val="3366FF"/>
                          </a:solidFill>
                        </a:rPr>
                        <a:t>x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:</a:t>
                      </a:r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y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401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C++ vs. Objective-C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yntax, memory management</a:t>
            </a:r>
          </a:p>
          <a:p>
            <a:r>
              <a:rPr lang="en-US" dirty="0" smtClean="0"/>
              <a:t>Code quality – Sudoku.v1</a:t>
            </a:r>
          </a:p>
          <a:p>
            <a:pPr lvl="1"/>
            <a:r>
              <a:rPr lang="en-US" dirty="0" smtClean="0"/>
              <a:t>User/customer’s perspective</a:t>
            </a:r>
          </a:p>
          <a:p>
            <a:pPr lvl="2"/>
            <a:r>
              <a:rPr lang="en-US" dirty="0" smtClean="0"/>
              <a:t>Does it do what it should?</a:t>
            </a:r>
          </a:p>
          <a:p>
            <a:pPr lvl="2"/>
            <a:r>
              <a:rPr lang="en-US" dirty="0" smtClean="0"/>
              <a:t>Does it do anything it shouldn’t?</a:t>
            </a:r>
          </a:p>
          <a:p>
            <a:pPr lvl="2"/>
            <a:r>
              <a:rPr lang="en-US" dirty="0" smtClean="0"/>
              <a:t>How can it be improved?</a:t>
            </a:r>
          </a:p>
          <a:p>
            <a:pPr lvl="1"/>
            <a:r>
              <a:rPr lang="en-US" dirty="0" smtClean="0"/>
              <a:t>Developer’s perspective</a:t>
            </a:r>
          </a:p>
          <a:p>
            <a:pPr lvl="2"/>
            <a:r>
              <a:rPr lang="en-US" dirty="0" smtClean="0"/>
              <a:t>Is the code clear, readable?</a:t>
            </a:r>
          </a:p>
          <a:p>
            <a:pPr lvl="2"/>
            <a:r>
              <a:rPr lang="en-US" dirty="0" smtClean="0"/>
              <a:t>Is the code extensible?</a:t>
            </a:r>
          </a:p>
          <a:p>
            <a:pPr lvl="2"/>
            <a:r>
              <a:rPr lang="en-US" dirty="0" smtClean="0"/>
              <a:t>Is the code correct?</a:t>
            </a:r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32222" y="3598334"/>
            <a:ext cx="15582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Demo, QA test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32222" y="5048957"/>
            <a:ext cx="227331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Instrumentation tests,</a:t>
            </a:r>
          </a:p>
          <a:p>
            <a:r>
              <a:rPr lang="en-US" dirty="0" smtClean="0"/>
              <a:t>Code walkthrough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159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ethod 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35" y="3739493"/>
            <a:ext cx="7620083" cy="1356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u="sng" dirty="0" smtClean="0"/>
              <a:t>Objective-C</a:t>
            </a:r>
          </a:p>
          <a:p>
            <a:pPr marL="0" indent="0">
              <a:buNone/>
            </a:pPr>
            <a:r>
              <a:rPr lang="en-US" sz="1800" dirty="0" smtClean="0"/>
              <a:t>-(void) </a:t>
            </a:r>
            <a:r>
              <a:rPr lang="en-US" sz="1800" dirty="0" err="1" smtClean="0"/>
              <a:t>createCell</a:t>
            </a:r>
            <a:r>
              <a:rPr lang="en-US" sz="1800" dirty="0"/>
              <a:t>:</a:t>
            </a:r>
            <a:r>
              <a:rPr lang="en-US" sz="1800" dirty="0" smtClean="0"/>
              <a:t> (</a:t>
            </a:r>
            <a:r>
              <a:rPr lang="en-US" sz="1800" dirty="0" err="1" smtClean="0"/>
              <a:t>int</a:t>
            </a:r>
            <a:r>
              <a:rPr lang="en-US" sz="1800" dirty="0" smtClean="0"/>
              <a:t>) row  : (</a:t>
            </a:r>
            <a:r>
              <a:rPr lang="en-US" sz="1800" dirty="0" err="1" smtClean="0"/>
              <a:t>int</a:t>
            </a:r>
            <a:r>
              <a:rPr lang="en-US" sz="1800" dirty="0" smtClean="0"/>
              <a:t>) column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4735" y="2354837"/>
            <a:ext cx="4034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FF00"/>
                </a:solidFill>
              </a:rPr>
              <a:t>C++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void </a:t>
            </a:r>
            <a:r>
              <a:rPr lang="en-US" dirty="0" err="1" smtClean="0">
                <a:solidFill>
                  <a:srgbClr val="FFFF00"/>
                </a:solidFill>
              </a:rPr>
              <a:t>createCell</a:t>
            </a:r>
            <a:r>
              <a:rPr lang="en-US" dirty="0" smtClean="0">
                <a:solidFill>
                  <a:srgbClr val="FFFF00"/>
                </a:solidFill>
              </a:rPr>
              <a:t>( (</a:t>
            </a:r>
            <a:r>
              <a:rPr lang="en-US" dirty="0" err="1" smtClean="0">
                <a:solidFill>
                  <a:srgbClr val="FFFF00"/>
                </a:solidFill>
              </a:rPr>
              <a:t>int</a:t>
            </a:r>
            <a:r>
              <a:rPr lang="en-US" dirty="0" smtClean="0">
                <a:solidFill>
                  <a:srgbClr val="FFFF00"/>
                </a:solidFill>
              </a:rPr>
              <a:t>) row, (</a:t>
            </a:r>
            <a:r>
              <a:rPr lang="en-US" dirty="0" err="1" smtClean="0">
                <a:solidFill>
                  <a:srgbClr val="FFFF00"/>
                </a:solidFill>
              </a:rPr>
              <a:t>int</a:t>
            </a:r>
            <a:r>
              <a:rPr lang="en-US" dirty="0" smtClean="0">
                <a:solidFill>
                  <a:srgbClr val="FFFF00"/>
                </a:solidFill>
              </a:rPr>
              <a:t>) column);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469444" y="4515556"/>
            <a:ext cx="1" cy="83255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469444" y="4515556"/>
            <a:ext cx="945445" cy="83255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11112" y="5558556"/>
            <a:ext cx="3544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argument preceded by a colon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555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ethod 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35" y="3739493"/>
            <a:ext cx="7620083" cy="1356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u="sng" dirty="0" smtClean="0"/>
              <a:t>Objective-C</a:t>
            </a:r>
          </a:p>
          <a:p>
            <a:pPr marL="0" indent="0">
              <a:buNone/>
            </a:pPr>
            <a:r>
              <a:rPr lang="en-US" sz="1800" dirty="0" smtClean="0"/>
              <a:t>-(void) </a:t>
            </a:r>
            <a:r>
              <a:rPr lang="en-US" sz="1800" dirty="0" err="1" smtClean="0"/>
              <a:t>createCell</a:t>
            </a:r>
            <a:r>
              <a:rPr lang="en-US" sz="1800" dirty="0" smtClean="0"/>
              <a:t>: (</a:t>
            </a:r>
            <a:r>
              <a:rPr lang="en-US" sz="1800" dirty="0" err="1" smtClean="0"/>
              <a:t>int</a:t>
            </a:r>
            <a:r>
              <a:rPr lang="en-US" sz="1800" dirty="0" smtClean="0"/>
              <a:t>) row  : (</a:t>
            </a:r>
            <a:r>
              <a:rPr lang="en-US" sz="1800" dirty="0" err="1" smtClean="0"/>
              <a:t>int</a:t>
            </a:r>
            <a:r>
              <a:rPr lang="en-US" sz="1800" dirty="0" smtClean="0"/>
              <a:t>) column;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74735" y="4584924"/>
            <a:ext cx="7620083" cy="525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 smtClean="0"/>
              <a:t>-(void) </a:t>
            </a:r>
            <a:r>
              <a:rPr lang="en-US" sz="1800" dirty="0" err="1" smtClean="0"/>
              <a:t>createCell</a:t>
            </a:r>
            <a:r>
              <a:rPr lang="en-US" sz="1800" b="1" dirty="0" err="1" smtClean="0"/>
              <a:t>AtRow</a:t>
            </a:r>
            <a:r>
              <a:rPr lang="en-US" sz="1800" dirty="0" smtClean="0"/>
              <a:t>: (</a:t>
            </a:r>
            <a:r>
              <a:rPr lang="en-US" sz="1800" dirty="0" err="1" smtClean="0"/>
              <a:t>int</a:t>
            </a:r>
            <a:r>
              <a:rPr lang="en-US" sz="1800" dirty="0" smtClean="0"/>
              <a:t>) row </a:t>
            </a:r>
            <a:r>
              <a:rPr lang="en-US" sz="1800" b="1" dirty="0" err="1" smtClean="0"/>
              <a:t>andColumn</a:t>
            </a:r>
            <a:r>
              <a:rPr lang="en-US" sz="1800" dirty="0" smtClean="0"/>
              <a:t>: (</a:t>
            </a:r>
            <a:r>
              <a:rPr lang="en-US" sz="1800" dirty="0" err="1" smtClean="0"/>
              <a:t>int</a:t>
            </a:r>
            <a:r>
              <a:rPr lang="en-US" sz="1800" dirty="0" smtClean="0"/>
              <a:t>) column</a:t>
            </a:r>
            <a:r>
              <a:rPr lang="en-US" sz="1800" dirty="0"/>
              <a:t>;</a:t>
            </a:r>
            <a:endParaRPr lang="en-US" sz="1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710485" y="3986431"/>
            <a:ext cx="15091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Perfectly legal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10485" y="4561791"/>
            <a:ext cx="15867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Vastly superior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46484" y="542722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4735" y="2354837"/>
            <a:ext cx="389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FF00"/>
                </a:solidFill>
              </a:rPr>
              <a:t>C++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void </a:t>
            </a:r>
            <a:r>
              <a:rPr lang="en-US" dirty="0" err="1" smtClean="0">
                <a:solidFill>
                  <a:srgbClr val="FFFF00"/>
                </a:solidFill>
              </a:rPr>
              <a:t>createCell</a:t>
            </a:r>
            <a:r>
              <a:rPr lang="en-US" dirty="0" smtClean="0">
                <a:solidFill>
                  <a:srgbClr val="FFFF00"/>
                </a:solidFill>
              </a:rPr>
              <a:t>( (</a:t>
            </a:r>
            <a:r>
              <a:rPr lang="en-US" dirty="0" err="1" smtClean="0">
                <a:solidFill>
                  <a:srgbClr val="FFFF00"/>
                </a:solidFill>
              </a:rPr>
              <a:t>int</a:t>
            </a:r>
            <a:r>
              <a:rPr lang="en-US" dirty="0" smtClean="0">
                <a:solidFill>
                  <a:srgbClr val="FFFF00"/>
                </a:solidFill>
              </a:rPr>
              <a:t>) row, (</a:t>
            </a:r>
            <a:r>
              <a:rPr lang="en-US" dirty="0" err="1" smtClean="0">
                <a:solidFill>
                  <a:srgbClr val="FFFF00"/>
                </a:solidFill>
              </a:rPr>
              <a:t>int</a:t>
            </a:r>
            <a:r>
              <a:rPr lang="en-US" dirty="0" smtClean="0">
                <a:solidFill>
                  <a:srgbClr val="FFFF00"/>
                </a:solidFill>
              </a:rPr>
              <a:t>) column);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878663" y="5023552"/>
            <a:ext cx="70555" cy="83255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949218" y="5023552"/>
            <a:ext cx="1412792" cy="83255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90886" y="6065326"/>
            <a:ext cx="2471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Description of argument</a:t>
            </a:r>
            <a:endParaRPr lang="en-US" dirty="0"/>
          </a:p>
        </p:txBody>
      </p:sp>
      <p:pic>
        <p:nvPicPr>
          <p:cNvPr id="21" name="Picture 11" descr="animated-gifs-fireworks-1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954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 descr="animated-gifs-fireworks-1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620" y="4427357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3" descr="animated-gifs-fireworks-1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718" y="4903607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4" descr="animated-gifs-fireworks-1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384" y="5552387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animated-gifs-fireworks-1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050" y="4762592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35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2332</Words>
  <Application>Microsoft Macintosh PowerPoint</Application>
  <PresentationFormat>On-screen Show (4:3)</PresentationFormat>
  <Paragraphs>651</Paragraphs>
  <Slides>70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Software quality</vt:lpstr>
      <vt:lpstr>But first …</vt:lpstr>
      <vt:lpstr>But first … a recap of what you learned (and a few things you didn’t) about Objective-C</vt:lpstr>
      <vt:lpstr>C++ vs. Objective-C</vt:lpstr>
      <vt:lpstr>Syntax: method calls</vt:lpstr>
      <vt:lpstr>Syntax: method calls</vt:lpstr>
      <vt:lpstr>Syntax: method calls</vt:lpstr>
      <vt:lpstr>Method signatures</vt:lpstr>
      <vt:lpstr>Method signatures</vt:lpstr>
      <vt:lpstr>PowerPoint Presentation</vt:lpstr>
      <vt:lpstr>C++ vs. Objective-C</vt:lpstr>
      <vt:lpstr>Objective-C Accessor methods</vt:lpstr>
      <vt:lpstr>Objective-C Accessor methods</vt:lpstr>
      <vt:lpstr>Objective-C Accessor methods</vt:lpstr>
      <vt:lpstr>Objective-C Accessor methods</vt:lpstr>
      <vt:lpstr>Objective-C Accessor methods</vt:lpstr>
      <vt:lpstr>Objective-C Accessor methods</vt:lpstr>
      <vt:lpstr>Objective-C Accessor methods</vt:lpstr>
      <vt:lpstr>C++ vs. Objective-C</vt:lpstr>
      <vt:lpstr>C++ vs. Objective-C</vt:lpstr>
      <vt:lpstr>C++ vs. Objective-C</vt:lpstr>
      <vt:lpstr>C++ vs. Objective-C</vt:lpstr>
      <vt:lpstr>PowerPoint Presentation</vt:lpstr>
      <vt:lpstr>C++ vs. Objective-C</vt:lpstr>
      <vt:lpstr>PowerPoint Presentation</vt:lpstr>
      <vt:lpstr>Memory allocation</vt:lpstr>
      <vt:lpstr>Static Memory Allocation (space determined at compile time)</vt:lpstr>
      <vt:lpstr>Static Memory Allocation (space determined at compile time)</vt:lpstr>
      <vt:lpstr>Dynamic Memory Allocation (run time)</vt:lpstr>
      <vt:lpstr>Dynamic Memory Allocation (run time)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iOS:  reference count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Automatic Reference Counting (ARC) inserts retains and releases for you.</vt:lpstr>
      <vt:lpstr>PowerPoint Presentation</vt:lpstr>
      <vt:lpstr>Automatic Reference Counting (ARC) inserts retains and releases for you.</vt:lpstr>
      <vt:lpstr>PowerPoint Presentation</vt:lpstr>
      <vt:lpstr>Software quality</vt:lpstr>
      <vt:lpstr>PowerPoint Presentation</vt:lpstr>
      <vt:lpstr>PowerPoint Presentation</vt:lpstr>
      <vt:lpstr>Sudoku.v1:  User/customer perspective</vt:lpstr>
      <vt:lpstr>PowerPoint Presentation</vt:lpstr>
      <vt:lpstr>Sudoku.v1</vt:lpstr>
      <vt:lpstr>Sudoku.v1</vt:lpstr>
      <vt:lpstr>Sudoku.v1</vt:lpstr>
      <vt:lpstr>Improvements</vt:lpstr>
      <vt:lpstr>PowerPoint Presentation</vt:lpstr>
      <vt:lpstr>Sudoku.v1: Developer’s perspective</vt:lpstr>
      <vt:lpstr>Lab</vt:lpstr>
      <vt:lpstr>Sudoku.v1: Developer’s perspective</vt:lpstr>
      <vt:lpstr>Code review</vt:lpstr>
      <vt:lpstr>Sudoku v1 code walkthrough</vt:lpstr>
      <vt:lpstr>Lab</vt:lpstr>
      <vt:lpstr>Coding standards</vt:lpstr>
      <vt:lpstr>Logistics for Part B</vt:lpstr>
      <vt:lpstr>Logistics for Part B</vt:lpstr>
      <vt:lpstr>PowerPoint Presentation</vt:lpstr>
      <vt:lpstr>PowerPoint Presentation</vt:lpstr>
      <vt:lpstr>Demo &amp; walkthrough</vt:lpstr>
      <vt:lpstr>Coding standards proposal</vt:lpstr>
      <vt:lpstr>Next time</vt:lpstr>
      <vt:lpstr>Summary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quality</dc:title>
  <dc:creator>Elizabeth Sweedyk</dc:creator>
  <cp:lastModifiedBy>Elizabeth Sweedyk</cp:lastModifiedBy>
  <cp:revision>69</cp:revision>
  <dcterms:created xsi:type="dcterms:W3CDTF">2013-01-26T12:12:58Z</dcterms:created>
  <dcterms:modified xsi:type="dcterms:W3CDTF">2013-01-29T17:01:57Z</dcterms:modified>
</cp:coreProperties>
</file>