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406" r:id="rId3"/>
    <p:sldId id="429" r:id="rId4"/>
    <p:sldId id="405" r:id="rId5"/>
    <p:sldId id="408" r:id="rId6"/>
    <p:sldId id="414" r:id="rId7"/>
    <p:sldId id="467" r:id="rId8"/>
    <p:sldId id="468" r:id="rId9"/>
    <p:sldId id="410" r:id="rId10"/>
    <p:sldId id="446" r:id="rId11"/>
    <p:sldId id="447" r:id="rId12"/>
    <p:sldId id="426" r:id="rId13"/>
    <p:sldId id="430" r:id="rId14"/>
    <p:sldId id="423" r:id="rId15"/>
    <p:sldId id="424" r:id="rId16"/>
    <p:sldId id="425" r:id="rId17"/>
    <p:sldId id="422" r:id="rId18"/>
    <p:sldId id="432" r:id="rId19"/>
    <p:sldId id="276" r:id="rId20"/>
    <p:sldId id="277" r:id="rId21"/>
    <p:sldId id="279" r:id="rId22"/>
    <p:sldId id="285" r:id="rId23"/>
    <p:sldId id="259" r:id="rId24"/>
    <p:sldId id="281" r:id="rId25"/>
    <p:sldId id="300" r:id="rId26"/>
    <p:sldId id="433" r:id="rId27"/>
    <p:sldId id="315" r:id="rId28"/>
    <p:sldId id="449" r:id="rId29"/>
    <p:sldId id="450" r:id="rId30"/>
    <p:sldId id="451" r:id="rId31"/>
    <p:sldId id="437" r:id="rId32"/>
    <p:sldId id="453" r:id="rId33"/>
    <p:sldId id="463" r:id="rId34"/>
    <p:sldId id="460" r:id="rId35"/>
    <p:sldId id="464" r:id="rId36"/>
    <p:sldId id="461" r:id="rId37"/>
    <p:sldId id="457" r:id="rId38"/>
    <p:sldId id="454" r:id="rId39"/>
    <p:sldId id="458" r:id="rId40"/>
    <p:sldId id="455" r:id="rId41"/>
    <p:sldId id="465" r:id="rId42"/>
    <p:sldId id="333" r:id="rId43"/>
    <p:sldId id="290" r:id="rId44"/>
    <p:sldId id="292" r:id="rId45"/>
    <p:sldId id="293" r:id="rId46"/>
    <p:sldId id="390" r:id="rId47"/>
    <p:sldId id="391" r:id="rId48"/>
    <p:sldId id="393" r:id="rId49"/>
    <p:sldId id="394" r:id="rId50"/>
    <p:sldId id="395" r:id="rId51"/>
    <p:sldId id="266" r:id="rId52"/>
    <p:sldId id="299" r:id="rId53"/>
    <p:sldId id="46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DC"/>
    <a:srgbClr val="FF9208"/>
    <a:srgbClr val="FFB467"/>
    <a:srgbClr val="0C0FFF"/>
    <a:srgbClr val="15A6FF"/>
    <a:srgbClr val="11CBFF"/>
    <a:srgbClr val="B21ABB"/>
    <a:srgbClr val="3FFEFF"/>
    <a:srgbClr val="94FF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222" autoAdjust="0"/>
  </p:normalViewPr>
  <p:slideViewPr>
    <p:cSldViewPr snapToGrid="0" snapToObjects="1">
      <p:cViewPr varScale="1">
        <p:scale>
          <a:sx n="82" d="100"/>
          <a:sy n="82" d="100"/>
        </p:scale>
        <p:origin x="-19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B0093-11D0-3D43-98D7-F2896761B615}" type="datetimeFigureOut">
              <a:rPr lang="en-US" smtClean="0"/>
              <a:t>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192420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B0093-11D0-3D43-98D7-F2896761B615}" type="datetimeFigureOut">
              <a:rPr lang="en-US" smtClean="0"/>
              <a:t>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302180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B0093-11D0-3D43-98D7-F2896761B615}" type="datetimeFigureOut">
              <a:rPr lang="en-US" smtClean="0"/>
              <a:t>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7775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B0093-11D0-3D43-98D7-F2896761B615}" type="datetimeFigureOut">
              <a:rPr lang="en-US" smtClean="0"/>
              <a:t>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74117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B0093-11D0-3D43-98D7-F2896761B615}" type="datetimeFigureOut">
              <a:rPr lang="en-US" smtClean="0"/>
              <a:t>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328037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B0093-11D0-3D43-98D7-F2896761B615}" type="datetimeFigureOut">
              <a:rPr lang="en-US" smtClean="0"/>
              <a:t>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06997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B0093-11D0-3D43-98D7-F2896761B615}" type="datetimeFigureOut">
              <a:rPr lang="en-US" smtClean="0"/>
              <a:t>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57578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B0093-11D0-3D43-98D7-F2896761B615}" type="datetimeFigureOut">
              <a:rPr lang="en-US" smtClean="0"/>
              <a:t>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416501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B0093-11D0-3D43-98D7-F2896761B615}" type="datetimeFigureOut">
              <a:rPr lang="en-US" smtClean="0"/>
              <a:t>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7900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0093-11D0-3D43-98D7-F2896761B615}" type="datetimeFigureOut">
              <a:rPr lang="en-US" smtClean="0"/>
              <a:t>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392148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0093-11D0-3D43-98D7-F2896761B615}" type="datetimeFigureOut">
              <a:rPr lang="en-US" smtClean="0"/>
              <a:t>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516C4-CCBF-A842-9254-19523E18CF75}" type="slidenum">
              <a:rPr lang="en-US" smtClean="0"/>
              <a:t>‹#›</a:t>
            </a:fld>
            <a:endParaRPr lang="en-US"/>
          </a:p>
        </p:txBody>
      </p:sp>
    </p:spTree>
    <p:extLst>
      <p:ext uri="{BB962C8B-B14F-4D97-AF65-F5344CB8AC3E}">
        <p14:creationId xmlns:p14="http://schemas.microsoft.com/office/powerpoint/2010/main" val="2008089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00"/>
                </a:solidFill>
                <a:latin typeface="Comic Sans MS"/>
                <a:cs typeface="Comic Sans MS"/>
              </a:defRPr>
            </a:lvl1pPr>
          </a:lstStyle>
          <a:p>
            <a:fld id="{186B0093-11D0-3D43-98D7-F2896761B615}" type="datetimeFigureOut">
              <a:rPr lang="en-US" smtClean="0"/>
              <a:pPr/>
              <a:t>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00"/>
                </a:solidFill>
                <a:latin typeface="Comic Sans MS"/>
                <a:cs typeface="Comic Sans M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00"/>
                </a:solidFill>
                <a:latin typeface="Comic Sans MS"/>
                <a:cs typeface="Comic Sans MS"/>
              </a:defRPr>
            </a:lvl1pPr>
          </a:lstStyle>
          <a:p>
            <a:fld id="{132516C4-CCBF-A842-9254-19523E18CF75}" type="slidenum">
              <a:rPr lang="en-US" smtClean="0"/>
              <a:pPr/>
              <a:t>‹#›</a:t>
            </a:fld>
            <a:endParaRPr lang="en-US"/>
          </a:p>
        </p:txBody>
      </p:sp>
    </p:spTree>
    <p:extLst>
      <p:ext uri="{BB962C8B-B14F-4D97-AF65-F5344CB8AC3E}">
        <p14:creationId xmlns:p14="http://schemas.microsoft.com/office/powerpoint/2010/main" val="96368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F00"/>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Design </a:t>
            </a:r>
            <a:r>
              <a:rPr lang="en-US" dirty="0" smtClean="0"/>
              <a:t>Practice &amp; Models</a:t>
            </a:r>
            <a:endParaRPr lang="en-US" dirty="0">
              <a:solidFill>
                <a:srgbClr val="FFFF00"/>
              </a:solidFill>
            </a:endParaRPr>
          </a:p>
        </p:txBody>
      </p:sp>
    </p:spTree>
    <p:extLst>
      <p:ext uri="{BB962C8B-B14F-4D97-AF65-F5344CB8AC3E}">
        <p14:creationId xmlns:p14="http://schemas.microsoft.com/office/powerpoint/2010/main" val="447058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we can augment user stories with scenarios</a:t>
            </a:r>
            <a:endParaRPr lang="en-US" dirty="0"/>
          </a:p>
        </p:txBody>
      </p:sp>
      <p:sp>
        <p:nvSpPr>
          <p:cNvPr id="3" name="Content Placeholder 2"/>
          <p:cNvSpPr>
            <a:spLocks noGrp="1"/>
          </p:cNvSpPr>
          <p:nvPr>
            <p:ph idx="1"/>
          </p:nvPr>
        </p:nvSpPr>
        <p:spPr/>
        <p:txBody>
          <a:bodyPr/>
          <a:lstStyle/>
          <a:p>
            <a:pPr marL="0" indent="0">
              <a:buNone/>
            </a:pPr>
            <a:r>
              <a:rPr lang="en-US" dirty="0" smtClean="0"/>
              <a:t>As a ______________</a:t>
            </a:r>
          </a:p>
          <a:p>
            <a:pPr marL="0" indent="0">
              <a:buNone/>
            </a:pPr>
            <a:r>
              <a:rPr lang="en-US" dirty="0" smtClean="0"/>
              <a:t>I want to do this ___________</a:t>
            </a:r>
          </a:p>
          <a:p>
            <a:pPr marL="0" indent="0">
              <a:buNone/>
            </a:pPr>
            <a:r>
              <a:rPr lang="en-US" dirty="0" smtClean="0"/>
              <a:t>In order to achieve this goal _________</a:t>
            </a:r>
          </a:p>
          <a:p>
            <a:pPr marL="0" indent="0">
              <a:buNone/>
            </a:pPr>
            <a:endParaRPr lang="en-US" dirty="0"/>
          </a:p>
          <a:p>
            <a:pPr marL="0" indent="0">
              <a:buNone/>
            </a:pPr>
            <a:r>
              <a:rPr lang="en-US" dirty="0" smtClean="0"/>
              <a:t>Scenario 1: …</a:t>
            </a:r>
          </a:p>
          <a:p>
            <a:pPr marL="0" indent="0">
              <a:buNone/>
            </a:pPr>
            <a:r>
              <a:rPr lang="en-US" dirty="0" smtClean="0"/>
              <a:t>Scenario 2: …</a:t>
            </a:r>
            <a:endParaRPr lang="en-US" dirty="0"/>
          </a:p>
        </p:txBody>
      </p:sp>
    </p:spTree>
    <p:extLst>
      <p:ext uri="{BB962C8B-B14F-4D97-AF65-F5344CB8AC3E}">
        <p14:creationId xmlns:p14="http://schemas.microsoft.com/office/powerpoint/2010/main" val="2808403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70710" y="1034969"/>
            <a:ext cx="5568241" cy="1130845"/>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Display initial grid</a:t>
            </a:r>
          </a:p>
          <a:p>
            <a:r>
              <a:rPr lang="en-US" sz="1400" dirty="0" smtClean="0"/>
              <a:t>User story:  As a player I want to view the initial Sudoku grid in order to figure out my first move.  The initial grid should have blanks and should have a unique solution.</a:t>
            </a:r>
          </a:p>
          <a:p>
            <a:endParaRPr lang="en-US" sz="1400" dirty="0"/>
          </a:p>
        </p:txBody>
      </p:sp>
      <p:sp>
        <p:nvSpPr>
          <p:cNvPr id="5" name="Content Placeholder 2"/>
          <p:cNvSpPr txBox="1">
            <a:spLocks/>
          </p:cNvSpPr>
          <p:nvPr/>
        </p:nvSpPr>
        <p:spPr>
          <a:xfrm>
            <a:off x="870710" y="3136602"/>
            <a:ext cx="5568241" cy="1427258"/>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Display grid</a:t>
            </a:r>
          </a:p>
          <a:p>
            <a:r>
              <a:rPr lang="en-US" sz="1400" dirty="0" smtClean="0"/>
              <a:t>User story:  As a player I want to view the Sudoku grid in order to figure out my next move.  The grid should show but distinguish the initial values and my current entries. The initial grid should have blanks and a unique solution. The grid should always be consistent.</a:t>
            </a:r>
          </a:p>
          <a:p>
            <a:pPr marL="0" indent="0">
              <a:buNone/>
            </a:pPr>
            <a:endParaRPr lang="en-US" sz="1400" dirty="0"/>
          </a:p>
        </p:txBody>
      </p:sp>
      <p:sp>
        <p:nvSpPr>
          <p:cNvPr id="6" name="Down Arrow 5"/>
          <p:cNvSpPr/>
          <p:nvPr/>
        </p:nvSpPr>
        <p:spPr>
          <a:xfrm>
            <a:off x="3258851" y="2264260"/>
            <a:ext cx="600575" cy="679278"/>
          </a:xfrm>
          <a:prstGeom prst="downArrow">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1492" y="371749"/>
            <a:ext cx="6379271" cy="369332"/>
          </a:xfrm>
          <a:prstGeom prst="rect">
            <a:avLst/>
          </a:prstGeom>
          <a:solidFill>
            <a:srgbClr val="FFFFFF"/>
          </a:solidFill>
        </p:spPr>
        <p:txBody>
          <a:bodyPr wrap="none" rtlCol="0">
            <a:spAutoFit/>
          </a:bodyPr>
          <a:lstStyle/>
          <a:p>
            <a:r>
              <a:rPr lang="en-US" dirty="0" smtClean="0"/>
              <a:t>Let’s generalize our user story to display the grid throughout game</a:t>
            </a:r>
            <a:endParaRPr lang="en-US" dirty="0"/>
          </a:p>
        </p:txBody>
      </p:sp>
    </p:spTree>
    <p:extLst>
      <p:ext uri="{BB962C8B-B14F-4D97-AF65-F5344CB8AC3E}">
        <p14:creationId xmlns:p14="http://schemas.microsoft.com/office/powerpoint/2010/main" val="3779302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6192"/>
            <a:ext cx="3225014" cy="581843"/>
          </a:xfrm>
        </p:spPr>
        <p:txBody>
          <a:bodyPr>
            <a:normAutofit/>
          </a:bodyPr>
          <a:lstStyle/>
          <a:p>
            <a:r>
              <a:rPr lang="en-US" sz="2400" dirty="0" smtClean="0"/>
              <a:t> Current stories</a:t>
            </a:r>
            <a:endParaRPr lang="en-US" sz="2400" dirty="0"/>
          </a:p>
        </p:txBody>
      </p:sp>
      <p:sp>
        <p:nvSpPr>
          <p:cNvPr id="5" name="Content Placeholder 2"/>
          <p:cNvSpPr txBox="1">
            <a:spLocks/>
          </p:cNvSpPr>
          <p:nvPr/>
        </p:nvSpPr>
        <p:spPr>
          <a:xfrm>
            <a:off x="634417" y="2644703"/>
            <a:ext cx="7315200" cy="870436"/>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Generate grids</a:t>
            </a:r>
          </a:p>
          <a:p>
            <a:r>
              <a:rPr lang="en-US" sz="1200" dirty="0" smtClean="0"/>
              <a:t>User story:  As a player I want different grids of varying difficulty in order to be entertained and challenged.</a:t>
            </a:r>
            <a:endParaRPr lang="en-US" sz="1200" dirty="0"/>
          </a:p>
        </p:txBody>
      </p:sp>
      <p:sp>
        <p:nvSpPr>
          <p:cNvPr id="6" name="Content Placeholder 2"/>
          <p:cNvSpPr txBox="1">
            <a:spLocks/>
          </p:cNvSpPr>
          <p:nvPr/>
        </p:nvSpPr>
        <p:spPr>
          <a:xfrm>
            <a:off x="634417" y="3745322"/>
            <a:ext cx="7315200" cy="1959077"/>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Enter number in cell</a:t>
            </a:r>
          </a:p>
          <a:p>
            <a:r>
              <a:rPr lang="en-US" sz="1200" dirty="0" smtClean="0"/>
              <a:t>User story:  As a player I want to enter a number in a cell in order to solve the puzzle. </a:t>
            </a:r>
          </a:p>
          <a:p>
            <a:pPr marL="400050" lvl="1" indent="0">
              <a:buNone/>
            </a:pPr>
            <a:endParaRPr lang="en-US" sz="1200" dirty="0"/>
          </a:p>
          <a:p>
            <a:r>
              <a:rPr lang="en-US" sz="1200" dirty="0"/>
              <a:t>Scenario 1:  Cell is blank and </a:t>
            </a:r>
            <a:r>
              <a:rPr lang="en-US" sz="1200" dirty="0" smtClean="0"/>
              <a:t>new number </a:t>
            </a:r>
            <a:r>
              <a:rPr lang="en-US" sz="1200" dirty="0"/>
              <a:t>is consistent.</a:t>
            </a:r>
          </a:p>
          <a:p>
            <a:pPr marL="400050" lvl="2" indent="0">
              <a:buNone/>
            </a:pPr>
            <a:r>
              <a:rPr lang="en-US" sz="1200" dirty="0"/>
              <a:t>Number appears in </a:t>
            </a:r>
            <a:r>
              <a:rPr lang="en-US" sz="1200" dirty="0" smtClean="0"/>
              <a:t>cell in a way distinguishable from initial grid values.</a:t>
            </a:r>
          </a:p>
          <a:p>
            <a:pPr marL="342900" lvl="1" indent="-342900">
              <a:buFont typeface="Arial"/>
              <a:buChar char="•"/>
            </a:pPr>
            <a:endParaRPr lang="en-US" sz="1200" dirty="0"/>
          </a:p>
          <a:p>
            <a:pPr marL="342900" lvl="1" indent="-342900">
              <a:buFont typeface="Arial"/>
              <a:buChar char="•"/>
            </a:pPr>
            <a:r>
              <a:rPr lang="en-US" sz="1200" dirty="0" smtClean="0"/>
              <a:t>Scenario 2: Cell has number previously entered by player and  new number is consistent.</a:t>
            </a:r>
          </a:p>
          <a:p>
            <a:pPr marL="400050" lvl="2" indent="0">
              <a:buNone/>
            </a:pPr>
            <a:r>
              <a:rPr lang="en-US" sz="1200" dirty="0"/>
              <a:t>Number appears in cell in a way distinguishable from initial grid values</a:t>
            </a:r>
            <a:r>
              <a:rPr lang="en-US" sz="1200" dirty="0" smtClean="0"/>
              <a:t>.</a:t>
            </a:r>
          </a:p>
          <a:p>
            <a:pPr marL="400050" lvl="2" indent="0">
              <a:buNone/>
            </a:pPr>
            <a:endParaRPr lang="en-US" sz="1200" dirty="0"/>
          </a:p>
          <a:p>
            <a:pPr marL="400050" lvl="2" indent="0">
              <a:buNone/>
            </a:pPr>
            <a:endParaRPr lang="en-US" sz="1200" dirty="0"/>
          </a:p>
          <a:p>
            <a:pPr marL="342900" lvl="1" indent="-342900">
              <a:buFont typeface="Arial"/>
              <a:buChar char="•"/>
            </a:pPr>
            <a:endParaRPr lang="en-US" sz="1200" dirty="0"/>
          </a:p>
        </p:txBody>
      </p:sp>
      <p:sp>
        <p:nvSpPr>
          <p:cNvPr id="7" name="Content Placeholder 2"/>
          <p:cNvSpPr txBox="1">
            <a:spLocks/>
          </p:cNvSpPr>
          <p:nvPr/>
        </p:nvSpPr>
        <p:spPr>
          <a:xfrm>
            <a:off x="634417" y="1057046"/>
            <a:ext cx="7315200" cy="1427258"/>
          </a:xfrm>
          <a:prstGeom prst="rect">
            <a:avLst/>
          </a:prstGeom>
          <a:solidFill>
            <a:schemeClr val="tx1"/>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Display grid</a:t>
            </a:r>
          </a:p>
          <a:p>
            <a:r>
              <a:rPr lang="en-US" sz="1400" dirty="0" smtClean="0"/>
              <a:t>User story:  As a player I want to view the Sudoku grid in order to figure out my next move.  The grid should show the initial values and my current entries. The initial grid should have blanks and a unique solution. The grid should always be consistent.</a:t>
            </a:r>
          </a:p>
          <a:p>
            <a:pPr marL="0" indent="0">
              <a:buNone/>
            </a:pPr>
            <a:endParaRPr lang="en-US" sz="1400" dirty="0"/>
          </a:p>
        </p:txBody>
      </p:sp>
      <p:sp>
        <p:nvSpPr>
          <p:cNvPr id="3" name="TextBox 2"/>
          <p:cNvSpPr txBox="1"/>
          <p:nvPr/>
        </p:nvSpPr>
        <p:spPr>
          <a:xfrm>
            <a:off x="600064" y="6054003"/>
            <a:ext cx="6559045" cy="646331"/>
          </a:xfrm>
          <a:prstGeom prst="rect">
            <a:avLst/>
          </a:prstGeom>
          <a:solidFill>
            <a:schemeClr val="bg1"/>
          </a:solidFill>
        </p:spPr>
        <p:txBody>
          <a:bodyPr wrap="none" rtlCol="0">
            <a:spAutoFit/>
          </a:bodyPr>
          <a:lstStyle/>
          <a:p>
            <a:r>
              <a:rPr lang="en-US" dirty="0" smtClean="0"/>
              <a:t>Independent? Negotiable?  Valuable?  Estimable?  Small?  Testable?</a:t>
            </a:r>
          </a:p>
          <a:p>
            <a:r>
              <a:rPr lang="en-US" dirty="0" smtClean="0"/>
              <a:t>If not independent are they at least consistent? </a:t>
            </a:r>
            <a:endParaRPr lang="en-US" dirty="0"/>
          </a:p>
        </p:txBody>
      </p:sp>
    </p:spTree>
    <p:extLst>
      <p:ext uri="{BB962C8B-B14F-4D97-AF65-F5344CB8AC3E}">
        <p14:creationId xmlns:p14="http://schemas.microsoft.com/office/powerpoint/2010/main" val="10655507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strike="sngStrike" dirty="0" smtClean="0"/>
              <a:t>Decide on code standards</a:t>
            </a:r>
          </a:p>
          <a:p>
            <a:r>
              <a:rPr lang="en-US" strike="sngStrike" dirty="0" smtClean="0"/>
              <a:t>Revisit/refine user stories</a:t>
            </a:r>
          </a:p>
          <a:p>
            <a:r>
              <a:rPr lang="en-US" dirty="0" smtClean="0"/>
              <a:t>Design quick &amp; dirty UI</a:t>
            </a:r>
          </a:p>
          <a:p>
            <a:r>
              <a:rPr lang="en-US" dirty="0" smtClean="0"/>
              <a:t>Design Sudoku architecture</a:t>
            </a:r>
          </a:p>
          <a:p>
            <a:r>
              <a:rPr lang="en-US" dirty="0" smtClean="0"/>
              <a:t>Plan next iteration</a:t>
            </a:r>
          </a:p>
        </p:txBody>
      </p:sp>
    </p:spTree>
    <p:extLst>
      <p:ext uri="{BB962C8B-B14F-4D97-AF65-F5344CB8AC3E}">
        <p14:creationId xmlns:p14="http://schemas.microsoft.com/office/powerpoint/2010/main" val="10911212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Design</a:t>
            </a:r>
            <a:endParaRPr lang="en-US" dirty="0"/>
          </a:p>
        </p:txBody>
      </p:sp>
      <p:sp>
        <p:nvSpPr>
          <p:cNvPr id="3" name="Content Placeholder 2"/>
          <p:cNvSpPr>
            <a:spLocks noGrp="1"/>
          </p:cNvSpPr>
          <p:nvPr>
            <p:ph idx="1"/>
          </p:nvPr>
        </p:nvSpPr>
        <p:spPr>
          <a:xfrm>
            <a:off x="457200" y="1600200"/>
            <a:ext cx="5430404" cy="4525963"/>
          </a:xfrm>
        </p:spPr>
        <p:txBody>
          <a:bodyPr>
            <a:normAutofit fontScale="85000" lnSpcReduction="20000"/>
          </a:bodyPr>
          <a:lstStyle/>
          <a:p>
            <a:r>
              <a:rPr lang="en-US" dirty="0" smtClean="0"/>
              <a:t>UI Design</a:t>
            </a:r>
          </a:p>
          <a:p>
            <a:pPr lvl="1"/>
            <a:r>
              <a:rPr lang="en-US" dirty="0" smtClean="0"/>
              <a:t>User/Task models</a:t>
            </a:r>
          </a:p>
          <a:p>
            <a:pPr lvl="1"/>
            <a:r>
              <a:rPr lang="en-US" dirty="0" smtClean="0"/>
              <a:t>Prototype (usually paper at first)</a:t>
            </a:r>
          </a:p>
          <a:p>
            <a:pPr lvl="1"/>
            <a:r>
              <a:rPr lang="en-US" dirty="0" smtClean="0"/>
              <a:t>Usability test</a:t>
            </a:r>
          </a:p>
          <a:p>
            <a:pPr lvl="1"/>
            <a:r>
              <a:rPr lang="en-US" dirty="0" smtClean="0"/>
              <a:t>Refine design &amp; repeat</a:t>
            </a:r>
          </a:p>
          <a:p>
            <a:pPr lvl="1"/>
            <a:endParaRPr lang="en-US" dirty="0"/>
          </a:p>
          <a:p>
            <a:r>
              <a:rPr lang="en-US" dirty="0" smtClean="0"/>
              <a:t>“Growing” a UI Design is difficult</a:t>
            </a:r>
          </a:p>
          <a:p>
            <a:endParaRPr lang="en-US" dirty="0"/>
          </a:p>
          <a:p>
            <a:r>
              <a:rPr lang="en-US" dirty="0" smtClean="0"/>
              <a:t>We’ll do a quick &amp; dirty design for our next iteration</a:t>
            </a:r>
          </a:p>
          <a:p>
            <a:pPr marL="457200" lvl="1" indent="0">
              <a:buNone/>
            </a:pPr>
            <a:endParaRPr lang="en-US" dirty="0"/>
          </a:p>
        </p:txBody>
      </p:sp>
      <p:pic>
        <p:nvPicPr>
          <p:cNvPr id="7" name="Picture 6" descr="Screen Shot 2013-01-31 at 7.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839" y="1312201"/>
            <a:ext cx="3280465" cy="4297885"/>
          </a:xfrm>
          <a:prstGeom prst="rect">
            <a:avLst/>
          </a:prstGeom>
        </p:spPr>
      </p:pic>
    </p:spTree>
    <p:extLst>
      <p:ext uri="{BB962C8B-B14F-4D97-AF65-F5344CB8AC3E}">
        <p14:creationId xmlns:p14="http://schemas.microsoft.com/office/powerpoint/2010/main" val="826045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475645" y="668606"/>
            <a:ext cx="4003212" cy="5365298"/>
            <a:chOff x="2865038" y="1319178"/>
            <a:chExt cx="2599482" cy="3483960"/>
          </a:xfrm>
        </p:grpSpPr>
        <p:sp>
          <p:nvSpPr>
            <p:cNvPr id="2" name="TextBox 1"/>
            <p:cNvSpPr txBox="1"/>
            <p:nvPr/>
          </p:nvSpPr>
          <p:spPr>
            <a:xfrm>
              <a:off x="2865038" y="4134738"/>
              <a:ext cx="2599482" cy="553998"/>
            </a:xfrm>
            <a:prstGeom prst="rect">
              <a:avLst/>
            </a:prstGeom>
            <a:noFill/>
          </p:spPr>
          <p:txBody>
            <a:bodyPr wrap="square" rtlCol="0">
              <a:spAutoFit/>
            </a:bodyPr>
            <a:lstStyle/>
            <a:p>
              <a:pPr algn="ctr"/>
              <a:r>
                <a:rPr lang="en-US" sz="1000" dirty="0" smtClean="0">
                  <a:solidFill>
                    <a:srgbClr val="FFFF00"/>
                  </a:solidFill>
                </a:rPr>
                <a:t>Initial grid and number pad appear. </a:t>
              </a:r>
            </a:p>
            <a:p>
              <a:pPr algn="ctr"/>
              <a:r>
                <a:rPr lang="en-US" sz="1000" dirty="0" smtClean="0">
                  <a:solidFill>
                    <a:srgbClr val="FFFF00"/>
                  </a:solidFill>
                </a:rPr>
                <a:t>Original entries are black.  Current number “1” is highlighted in number pad.</a:t>
              </a:r>
            </a:p>
          </p:txBody>
        </p:sp>
        <p:sp>
          <p:nvSpPr>
            <p:cNvPr id="3" name="Rectangle 2"/>
            <p:cNvSpPr/>
            <p:nvPr/>
          </p:nvSpPr>
          <p:spPr>
            <a:xfrm>
              <a:off x="2865038" y="1319178"/>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72" y="1446753"/>
              <a:ext cx="2093814" cy="2743200"/>
            </a:xfrm>
            <a:prstGeom prst="rect">
              <a:avLst/>
            </a:prstGeom>
          </p:spPr>
        </p:pic>
      </p:grpSp>
    </p:spTree>
    <p:extLst>
      <p:ext uri="{BB962C8B-B14F-4D97-AF65-F5344CB8AC3E}">
        <p14:creationId xmlns:p14="http://schemas.microsoft.com/office/powerpoint/2010/main" val="13050597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942740" y="933715"/>
            <a:ext cx="7129078" cy="4745830"/>
            <a:chOff x="1911626" y="1474716"/>
            <a:chExt cx="5253867" cy="3497504"/>
          </a:xfrm>
        </p:grpSpPr>
        <p:sp>
          <p:nvSpPr>
            <p:cNvPr id="22" name="TextBox 21"/>
            <p:cNvSpPr txBox="1"/>
            <p:nvPr/>
          </p:nvSpPr>
          <p:spPr>
            <a:xfrm>
              <a:off x="1911626" y="4290276"/>
              <a:ext cx="2599482" cy="246221"/>
            </a:xfrm>
            <a:prstGeom prst="rect">
              <a:avLst/>
            </a:prstGeom>
            <a:noFill/>
          </p:spPr>
          <p:txBody>
            <a:bodyPr wrap="square" rtlCol="0">
              <a:spAutoFit/>
            </a:bodyPr>
            <a:lstStyle/>
            <a:p>
              <a:pPr algn="ctr"/>
              <a:r>
                <a:rPr lang="en-US" sz="1000" dirty="0" smtClean="0">
                  <a:solidFill>
                    <a:srgbClr val="FFFF00"/>
                  </a:solidFill>
                </a:rPr>
                <a:t>User clicks on number pad cell. </a:t>
              </a:r>
            </a:p>
          </p:txBody>
        </p:sp>
        <p:sp>
          <p:nvSpPr>
            <p:cNvPr id="29" name="Rectangle 28"/>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910417" y="3668966"/>
              <a:ext cx="0" cy="342117"/>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66011" y="4303820"/>
              <a:ext cx="2599482" cy="400110"/>
            </a:xfrm>
            <a:prstGeom prst="rect">
              <a:avLst/>
            </a:prstGeom>
            <a:noFill/>
          </p:spPr>
          <p:txBody>
            <a:bodyPr wrap="square" rtlCol="0">
              <a:spAutoFit/>
            </a:bodyPr>
            <a:lstStyle/>
            <a:p>
              <a:pPr algn="ctr"/>
              <a:r>
                <a:rPr lang="en-US" sz="1000" dirty="0" smtClean="0">
                  <a:solidFill>
                    <a:srgbClr val="FFFF00"/>
                  </a:solidFill>
                </a:rPr>
                <a:t>Current number de-highlighted. New number is highlighted.</a:t>
              </a:r>
            </a:p>
          </p:txBody>
        </p:sp>
        <p:sp>
          <p:nvSpPr>
            <p:cNvPr id="34" name="Rectangle 33"/>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28167" y="2405798"/>
              <a:ext cx="236663" cy="215444"/>
            </a:xfrm>
            <a:prstGeom prst="rect">
              <a:avLst/>
            </a:prstGeom>
            <a:noFill/>
          </p:spPr>
          <p:txBody>
            <a:bodyPr wrap="none" rtlCol="0">
              <a:spAutoFit/>
            </a:bodyPr>
            <a:lstStyle/>
            <a:p>
              <a:r>
                <a:rPr lang="en-US" sz="800" dirty="0" smtClean="0"/>
                <a:t>1</a:t>
              </a:r>
              <a:endParaRPr lang="en-US" sz="800" dirty="0"/>
            </a:p>
          </p:txBody>
        </p:sp>
        <p:sp>
          <p:nvSpPr>
            <p:cNvPr id="16" name="TextBox 15"/>
            <p:cNvSpPr txBox="1"/>
            <p:nvPr/>
          </p:nvSpPr>
          <p:spPr>
            <a:xfrm>
              <a:off x="2581275" y="2405798"/>
              <a:ext cx="236663" cy="215444"/>
            </a:xfrm>
            <a:prstGeom prst="rect">
              <a:avLst/>
            </a:prstGeom>
            <a:noFill/>
          </p:spPr>
          <p:txBody>
            <a:bodyPr wrap="none" rtlCol="0">
              <a:spAutoFit/>
            </a:bodyPr>
            <a:lstStyle/>
            <a:p>
              <a:r>
                <a:rPr lang="en-US" sz="800" dirty="0" smtClean="0"/>
                <a:t>1</a:t>
              </a:r>
              <a:endParaRPr lang="en-US" sz="800" dirty="0"/>
            </a:p>
          </p:txBody>
        </p:sp>
        <p:pic>
          <p:nvPicPr>
            <p:cNvPr id="2" name="Picture 1"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460" y="1667718"/>
              <a:ext cx="2093814" cy="2743200"/>
            </a:xfrm>
            <a:prstGeom prst="rect">
              <a:avLst/>
            </a:prstGeom>
          </p:spPr>
        </p:pic>
        <p:pic>
          <p:nvPicPr>
            <p:cNvPr id="3" name="Picture 2"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45" y="1667718"/>
              <a:ext cx="2093814" cy="2743200"/>
            </a:xfrm>
            <a:prstGeom prst="rect">
              <a:avLst/>
            </a:prstGeom>
          </p:spPr>
        </p:pic>
        <p:cxnSp>
          <p:nvCxnSpPr>
            <p:cNvPr id="23" name="Straight Arrow Connector 22"/>
            <p:cNvCxnSpPr/>
            <p:nvPr/>
          </p:nvCxnSpPr>
          <p:spPr>
            <a:xfrm flipH="1" flipV="1">
              <a:off x="3014870" y="3416279"/>
              <a:ext cx="599889" cy="5053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5799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059763" y="894538"/>
            <a:ext cx="7102658" cy="4728246"/>
            <a:chOff x="1911626" y="1474716"/>
            <a:chExt cx="5253867" cy="3497504"/>
          </a:xfrm>
        </p:grpSpPr>
        <p:sp>
          <p:nvSpPr>
            <p:cNvPr id="22" name="TextBox 21"/>
            <p:cNvSpPr txBox="1"/>
            <p:nvPr/>
          </p:nvSpPr>
          <p:spPr>
            <a:xfrm>
              <a:off x="1911626" y="4290276"/>
              <a:ext cx="2599482" cy="553998"/>
            </a:xfrm>
            <a:prstGeom prst="rect">
              <a:avLst/>
            </a:prstGeom>
            <a:noFill/>
          </p:spPr>
          <p:txBody>
            <a:bodyPr wrap="square" rtlCol="0">
              <a:spAutoFit/>
            </a:bodyPr>
            <a:lstStyle/>
            <a:p>
              <a:pPr algn="ctr"/>
              <a:r>
                <a:rPr lang="en-US" sz="1000" dirty="0" smtClean="0">
                  <a:solidFill>
                    <a:srgbClr val="FFFF00"/>
                  </a:solidFill>
                </a:rPr>
                <a:t>User clicks on cell. Cell is blank or has a value entered by user. Current number is consistent for that cell. </a:t>
              </a:r>
            </a:p>
          </p:txBody>
        </p:sp>
        <p:sp>
          <p:nvSpPr>
            <p:cNvPr id="29" name="Rectangle 28"/>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566011" y="4303820"/>
              <a:ext cx="2599482" cy="246221"/>
            </a:xfrm>
            <a:prstGeom prst="rect">
              <a:avLst/>
            </a:prstGeom>
            <a:noFill/>
          </p:spPr>
          <p:txBody>
            <a:bodyPr wrap="square" rtlCol="0">
              <a:spAutoFit/>
            </a:bodyPr>
            <a:lstStyle/>
            <a:p>
              <a:pPr algn="ctr"/>
              <a:r>
                <a:rPr lang="en-US" sz="1000" dirty="0" smtClean="0">
                  <a:solidFill>
                    <a:srgbClr val="FFFF00"/>
                  </a:solidFill>
                </a:rPr>
                <a:t>Current number appears in that cell in blue.</a:t>
              </a:r>
            </a:p>
          </p:txBody>
        </p:sp>
        <p:sp>
          <p:nvSpPr>
            <p:cNvPr id="34" name="Rectangle 33"/>
            <p:cNvSpPr>
              <a:spLocks noChangeAspect="1"/>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3-01-31 at 7.34.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192" y="1623484"/>
              <a:ext cx="2103120" cy="2755392"/>
            </a:xfrm>
            <a:prstGeom prst="rect">
              <a:avLst/>
            </a:prstGeom>
          </p:spPr>
        </p:pic>
        <p:pic>
          <p:nvPicPr>
            <p:cNvPr id="21" name="Picture 20"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460" y="1635676"/>
              <a:ext cx="2093814" cy="2743200"/>
            </a:xfrm>
            <a:prstGeom prst="rect">
              <a:avLst/>
            </a:prstGeom>
          </p:spPr>
        </p:pic>
        <p:cxnSp>
          <p:nvCxnSpPr>
            <p:cNvPr id="8" name="Straight Arrow Connector 7"/>
            <p:cNvCxnSpPr/>
            <p:nvPr/>
          </p:nvCxnSpPr>
          <p:spPr>
            <a:xfrm flipH="1" flipV="1">
              <a:off x="3511826" y="2760866"/>
              <a:ext cx="599889" cy="459432"/>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3587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strike="sngStrike" dirty="0" smtClean="0"/>
              <a:t>Decide on code standards</a:t>
            </a:r>
          </a:p>
          <a:p>
            <a:r>
              <a:rPr lang="en-US" strike="sngStrike" dirty="0" smtClean="0"/>
              <a:t>Revisit/refine user stories</a:t>
            </a:r>
          </a:p>
          <a:p>
            <a:r>
              <a:rPr lang="en-US" strike="sngStrike" dirty="0" smtClean="0"/>
              <a:t>Design quick &amp; dirty UI</a:t>
            </a:r>
          </a:p>
          <a:p>
            <a:r>
              <a:rPr lang="en-US" dirty="0" smtClean="0"/>
              <a:t>Design Sudoku architecture</a:t>
            </a:r>
          </a:p>
          <a:p>
            <a:r>
              <a:rPr lang="en-US" dirty="0" smtClean="0"/>
              <a:t>Plan next iteration</a:t>
            </a:r>
          </a:p>
        </p:txBody>
      </p:sp>
    </p:spTree>
    <p:extLst>
      <p:ext uri="{BB962C8B-B14F-4D97-AF65-F5344CB8AC3E}">
        <p14:creationId xmlns:p14="http://schemas.microsoft.com/office/powerpoint/2010/main" val="30606078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de-DE" dirty="0">
                <a:solidFill>
                  <a:srgbClr val="FFFF00"/>
                </a:solidFill>
                <a:latin typeface="Arial" charset="0"/>
              </a:rPr>
              <a:t>Unified Modeling Language</a:t>
            </a:r>
          </a:p>
        </p:txBody>
      </p:sp>
      <p:sp>
        <p:nvSpPr>
          <p:cNvPr id="1028" name="Rectangle 3"/>
          <p:cNvSpPr>
            <a:spLocks noGrp="1" noChangeArrowheads="1"/>
          </p:cNvSpPr>
          <p:nvPr>
            <p:ph type="body" idx="1"/>
          </p:nvPr>
        </p:nvSpPr>
        <p:spPr>
          <a:xfrm>
            <a:off x="3632200" y="2872317"/>
            <a:ext cx="4868863" cy="2156883"/>
          </a:xfrm>
          <a:noFill/>
        </p:spPr>
        <p:txBody>
          <a:bodyPr>
            <a:normAutofit/>
          </a:bodyPr>
          <a:lstStyle/>
          <a:p>
            <a:pPr eaLnBrk="1" hangingPunct="1">
              <a:buFontTx/>
              <a:buNone/>
            </a:pPr>
            <a:r>
              <a:rPr lang="en-US" sz="2400" dirty="0" smtClean="0">
                <a:solidFill>
                  <a:srgbClr val="FFFF00"/>
                </a:solidFill>
                <a:latin typeface="Arial" charset="0"/>
              </a:rPr>
              <a:t>UML </a:t>
            </a:r>
            <a:r>
              <a:rPr lang="en-US" sz="2400" dirty="0">
                <a:solidFill>
                  <a:srgbClr val="FFFF00"/>
                </a:solidFill>
                <a:latin typeface="Arial" charset="0"/>
              </a:rPr>
              <a:t>is a standard language for visualizing, specifying, constructing,  and documenting the artifacts of a software system.</a:t>
            </a:r>
          </a:p>
        </p:txBody>
      </p:sp>
      <p:graphicFrame>
        <p:nvGraphicFramePr>
          <p:cNvPr id="1026" name="Object 4"/>
          <p:cNvGraphicFramePr>
            <a:graphicFrameLocks noChangeAspect="1"/>
          </p:cNvGraphicFramePr>
          <p:nvPr/>
        </p:nvGraphicFramePr>
        <p:xfrm>
          <a:off x="457200" y="2835275"/>
          <a:ext cx="2630488" cy="2193925"/>
        </p:xfrm>
        <a:graphic>
          <a:graphicData uri="http://schemas.openxmlformats.org/presentationml/2006/ole">
            <mc:AlternateContent xmlns:mc="http://schemas.openxmlformats.org/markup-compatibility/2006">
              <mc:Choice xmlns:v="urn:schemas-microsoft-com:vml" Requires="v">
                <p:oleObj spid="_x0000_s1075" name="Document" r:id="rId3" imgW="1372320" imgH="1038240" progId="Word.Document.8">
                  <p:embed/>
                </p:oleObj>
              </mc:Choice>
              <mc:Fallback>
                <p:oleObj name="Document" r:id="rId3" imgW="1372320" imgH="10382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35275"/>
                        <a:ext cx="263048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063804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Decide on code standards</a:t>
            </a:r>
          </a:p>
          <a:p>
            <a:r>
              <a:rPr lang="en-US" dirty="0" smtClean="0"/>
              <a:t>Revisit/refine user stories</a:t>
            </a:r>
          </a:p>
          <a:p>
            <a:r>
              <a:rPr lang="en-US" dirty="0" smtClean="0"/>
              <a:t>Design quick &amp; dirty UI</a:t>
            </a:r>
          </a:p>
          <a:p>
            <a:r>
              <a:rPr lang="en-US" dirty="0" smtClean="0"/>
              <a:t>Design Sudoku architecture</a:t>
            </a:r>
          </a:p>
          <a:p>
            <a:r>
              <a:rPr lang="en-US" dirty="0" smtClean="0"/>
              <a:t>Plan next iteration</a:t>
            </a:r>
          </a:p>
        </p:txBody>
      </p:sp>
    </p:spTree>
    <p:extLst>
      <p:ext uri="{BB962C8B-B14F-4D97-AF65-F5344CB8AC3E}">
        <p14:creationId xmlns:p14="http://schemas.microsoft.com/office/powerpoint/2010/main" val="21294112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ml-class-diagram3.gif"/>
          <p:cNvPicPr>
            <a:picLocks noGrp="1" noChangeAspect="1"/>
          </p:cNvPicPr>
          <p:nvPr>
            <p:ph idx="1"/>
          </p:nvPr>
        </p:nvPicPr>
        <p:blipFill>
          <a:blip r:embed="rId2">
            <a:extLst>
              <a:ext uri="{28A0092B-C50C-407E-A947-70E740481C1C}">
                <a14:useLocalDpi xmlns:a14="http://schemas.microsoft.com/office/drawing/2010/main" val="0"/>
              </a:ext>
            </a:extLst>
          </a:blip>
          <a:srcRect t="18436" b="18436"/>
          <a:stretch>
            <a:fillRect/>
          </a:stretch>
        </p:blipFill>
        <p:spPr>
          <a:xfrm>
            <a:off x="203201" y="520700"/>
            <a:ext cx="8443840" cy="5194300"/>
          </a:xfrm>
        </p:spPr>
      </p:pic>
      <p:sp>
        <p:nvSpPr>
          <p:cNvPr id="5" name="TextBox 4"/>
          <p:cNvSpPr txBox="1"/>
          <p:nvPr/>
        </p:nvSpPr>
        <p:spPr>
          <a:xfrm>
            <a:off x="2878667" y="5996001"/>
            <a:ext cx="2806553" cy="369332"/>
          </a:xfrm>
          <a:prstGeom prst="rect">
            <a:avLst/>
          </a:prstGeom>
          <a:noFill/>
        </p:spPr>
        <p:txBody>
          <a:bodyPr wrap="none" rtlCol="0">
            <a:spAutoFit/>
          </a:bodyPr>
          <a:lstStyle/>
          <a:p>
            <a:r>
              <a:rPr lang="en-US" dirty="0" smtClean="0">
                <a:solidFill>
                  <a:srgbClr val="FFFF00"/>
                </a:solidFill>
              </a:rPr>
              <a:t>SAMPLE UML Class Diagram</a:t>
            </a:r>
            <a:endParaRPr lang="en-US" dirty="0">
              <a:solidFill>
                <a:srgbClr val="FFFF00"/>
              </a:solidFill>
            </a:endParaRPr>
          </a:p>
        </p:txBody>
      </p:sp>
    </p:spTree>
    <p:extLst>
      <p:ext uri="{BB962C8B-B14F-4D97-AF65-F5344CB8AC3E}">
        <p14:creationId xmlns:p14="http://schemas.microsoft.com/office/powerpoint/2010/main" val="31400033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dirty="0" smtClean="0">
                <a:solidFill>
                  <a:srgbClr val="FFFF00"/>
                </a:solidFill>
                <a:latin typeface="Comic Sans MS" charset="0"/>
              </a:rPr>
              <a:t>Agile strategy</a:t>
            </a:r>
            <a:endParaRPr lang="en-US" dirty="0">
              <a:solidFill>
                <a:srgbClr val="FFFF00"/>
              </a:solidFill>
              <a:latin typeface="Comic Sans MS" charset="0"/>
            </a:endParaRPr>
          </a:p>
        </p:txBody>
      </p:sp>
      <p:pic>
        <p:nvPicPr>
          <p:cNvPr id="74754" name="Picture 1" descr="hi-fidelity-500-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0"/>
            <a:ext cx="2489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 descr="sketch-3-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2653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wireframe-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90800"/>
            <a:ext cx="2616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4"/>
          <p:cNvSpPr txBox="1">
            <a:spLocks noChangeArrowheads="1"/>
          </p:cNvSpPr>
          <p:nvPr/>
        </p:nvSpPr>
        <p:spPr bwMode="auto">
          <a:xfrm>
            <a:off x="230462" y="56388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5000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5000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5000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50000"/>
              </a:spcBef>
              <a:spcAft>
                <a:spcPct val="0"/>
              </a:spcAft>
              <a:defRPr sz="2400">
                <a:solidFill>
                  <a:schemeClr val="tx1"/>
                </a:solidFill>
                <a:latin typeface="Comic Sans MS" charset="0"/>
                <a:ea typeface="ＭＳ Ｐゴシック" charset="0"/>
              </a:defRPr>
            </a:lvl9pPr>
          </a:lstStyle>
          <a:p>
            <a:pPr eaLnBrk="1" hangingPunct="1"/>
            <a:r>
              <a:rPr lang="en-US" dirty="0">
                <a:solidFill>
                  <a:srgbClr val="FFFF00"/>
                </a:solidFill>
              </a:rPr>
              <a:t>Simple </a:t>
            </a:r>
            <a:r>
              <a:rPr lang="en-US" dirty="0" smtClean="0">
                <a:solidFill>
                  <a:srgbClr val="FFFF00"/>
                </a:solidFill>
              </a:rPr>
              <a:t>design models 					</a:t>
            </a:r>
            <a:r>
              <a:rPr lang="en-US" dirty="0">
                <a:solidFill>
                  <a:srgbClr val="FFFF00"/>
                </a:solidFill>
              </a:rPr>
              <a:t> </a:t>
            </a:r>
            <a:r>
              <a:rPr lang="en-US" dirty="0" smtClean="0">
                <a:solidFill>
                  <a:srgbClr val="FFFF00"/>
                </a:solidFill>
              </a:rPr>
              <a:t>   Working software</a:t>
            </a:r>
            <a:endParaRPr lang="en-US" dirty="0">
              <a:solidFill>
                <a:srgbClr val="FFFF00"/>
              </a:solidFill>
            </a:endParaRPr>
          </a:p>
        </p:txBody>
      </p:sp>
      <p:cxnSp>
        <p:nvCxnSpPr>
          <p:cNvPr id="74758" name="Straight Arrow Connector 6"/>
          <p:cNvCxnSpPr>
            <a:cxnSpLocks noChangeShapeType="1"/>
          </p:cNvCxnSpPr>
          <p:nvPr/>
        </p:nvCxnSpPr>
        <p:spPr bwMode="auto">
          <a:xfrm>
            <a:off x="3387155" y="5867400"/>
            <a:ext cx="2286000" cy="0"/>
          </a:xfrm>
          <a:prstGeom prst="straightConnector1">
            <a:avLst/>
          </a:prstGeom>
          <a:noFill/>
          <a:ln w="9525">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3642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solidFill>
                  <a:srgbClr val="FFFF00"/>
                </a:solidFill>
                <a:latin typeface="Arial" charset="0"/>
              </a:rPr>
              <a:t>Design Goals</a:t>
            </a:r>
            <a:endParaRPr lang="en-US" dirty="0">
              <a:solidFill>
                <a:srgbClr val="FFFF00"/>
              </a:solidFill>
              <a:latin typeface="Arial" charset="0"/>
            </a:endParaRPr>
          </a:p>
        </p:txBody>
      </p:sp>
      <p:sp>
        <p:nvSpPr>
          <p:cNvPr id="6147" name="Content Placeholder 2"/>
          <p:cNvSpPr>
            <a:spLocks noGrp="1"/>
          </p:cNvSpPr>
          <p:nvPr>
            <p:ph idx="1"/>
          </p:nvPr>
        </p:nvSpPr>
        <p:spPr/>
        <p:txBody>
          <a:bodyPr/>
          <a:lstStyle/>
          <a:p>
            <a:pPr marL="514350" indent="-514350" eaLnBrk="1" hangingPunct="1">
              <a:buFontTx/>
              <a:buAutoNum type="arabicPeriod"/>
            </a:pPr>
            <a:r>
              <a:rPr lang="en-US" dirty="0">
                <a:solidFill>
                  <a:srgbClr val="FFFF00"/>
                </a:solidFill>
                <a:latin typeface="Arial" charset="0"/>
              </a:rPr>
              <a:t>Make it easy to build</a:t>
            </a:r>
          </a:p>
          <a:p>
            <a:pPr marL="514350" indent="-514350" eaLnBrk="1" hangingPunct="1">
              <a:buFontTx/>
              <a:buAutoNum type="arabicPeriod"/>
            </a:pPr>
            <a:r>
              <a:rPr lang="en-US" dirty="0">
                <a:solidFill>
                  <a:srgbClr val="FFFF00"/>
                </a:solidFill>
                <a:latin typeface="Arial" charset="0"/>
              </a:rPr>
              <a:t>Make it easy to test</a:t>
            </a:r>
          </a:p>
          <a:p>
            <a:pPr marL="514350" indent="-514350" eaLnBrk="1" hangingPunct="1">
              <a:buFontTx/>
              <a:buAutoNum type="arabicPeriod"/>
            </a:pPr>
            <a:r>
              <a:rPr lang="en-US" dirty="0">
                <a:solidFill>
                  <a:srgbClr val="FFFF00"/>
                </a:solidFill>
                <a:latin typeface="Arial" charset="0"/>
              </a:rPr>
              <a:t>Make it easy to maintain</a:t>
            </a:r>
          </a:p>
          <a:p>
            <a:pPr marL="514350" indent="-514350" eaLnBrk="1" hangingPunct="1">
              <a:buFontTx/>
              <a:buAutoNum type="arabicPeriod"/>
            </a:pPr>
            <a:r>
              <a:rPr lang="en-US" dirty="0">
                <a:solidFill>
                  <a:srgbClr val="FFFF00"/>
                </a:solidFill>
                <a:latin typeface="Arial" charset="0"/>
              </a:rPr>
              <a:t>Make it easy to change</a:t>
            </a:r>
          </a:p>
        </p:txBody>
      </p:sp>
      <p:sp>
        <p:nvSpPr>
          <p:cNvPr id="4" name="TextBox 3"/>
          <p:cNvSpPr txBox="1">
            <a:spLocks noChangeArrowheads="1"/>
          </p:cNvSpPr>
          <p:nvPr/>
        </p:nvSpPr>
        <p:spPr bwMode="auto">
          <a:xfrm>
            <a:off x="381000" y="4343400"/>
            <a:ext cx="2536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800" b="1" cap="all"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charset="0"/>
              </a:rPr>
              <a:t>SIMPLE</a:t>
            </a:r>
          </a:p>
        </p:txBody>
      </p:sp>
      <p:sp>
        <p:nvSpPr>
          <p:cNvPr id="5" name="TextBox 4"/>
          <p:cNvSpPr txBox="1">
            <a:spLocks noChangeArrowheads="1"/>
          </p:cNvSpPr>
          <p:nvPr/>
        </p:nvSpPr>
        <p:spPr bwMode="auto">
          <a:xfrm>
            <a:off x="3048000" y="5638800"/>
            <a:ext cx="317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800" b="1" cap="all"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charset="0"/>
              </a:rPr>
              <a:t>FLEXIBLE</a:t>
            </a:r>
          </a:p>
        </p:txBody>
      </p:sp>
      <p:sp>
        <p:nvSpPr>
          <p:cNvPr id="6" name="TextBox 5"/>
          <p:cNvSpPr txBox="1">
            <a:spLocks noChangeArrowheads="1"/>
          </p:cNvSpPr>
          <p:nvPr/>
        </p:nvSpPr>
        <p:spPr bwMode="auto">
          <a:xfrm>
            <a:off x="4876800" y="4419600"/>
            <a:ext cx="3804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800" b="1" cap="all"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charset="0"/>
              </a:rPr>
              <a:t>INTUITIVE</a:t>
            </a:r>
          </a:p>
        </p:txBody>
      </p:sp>
    </p:spTree>
    <p:extLst>
      <p:ext uri="{BB962C8B-B14F-4D97-AF65-F5344CB8AC3E}">
        <p14:creationId xmlns:p14="http://schemas.microsoft.com/office/powerpoint/2010/main" val="3587568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solidFill>
                  <a:srgbClr val="FFFF00"/>
                </a:solidFill>
              </a:rPr>
              <a:t>Develop a “domain diagram” </a:t>
            </a:r>
          </a:p>
          <a:p>
            <a:pPr marL="0" indent="0">
              <a:buNone/>
            </a:pPr>
            <a:r>
              <a:rPr lang="en-US" dirty="0">
                <a:solidFill>
                  <a:srgbClr val="FFFF00"/>
                </a:solidFill>
              </a:rPr>
              <a:t>	</a:t>
            </a:r>
          </a:p>
        </p:txBody>
      </p:sp>
      <p:sp>
        <p:nvSpPr>
          <p:cNvPr id="5" name="TextBox 4"/>
          <p:cNvSpPr txBox="1"/>
          <p:nvPr/>
        </p:nvSpPr>
        <p:spPr>
          <a:xfrm>
            <a:off x="853655" y="677333"/>
            <a:ext cx="6773158" cy="523220"/>
          </a:xfrm>
          <a:prstGeom prst="rect">
            <a:avLst/>
          </a:prstGeom>
          <a:noFill/>
        </p:spPr>
        <p:txBody>
          <a:bodyPr wrap="none" rtlCol="0">
            <a:spAutoFit/>
          </a:bodyPr>
          <a:lstStyle/>
          <a:p>
            <a:r>
              <a:rPr lang="en-US" sz="2800" dirty="0" smtClean="0">
                <a:solidFill>
                  <a:srgbClr val="FFFF00"/>
                </a:solidFill>
              </a:rPr>
              <a:t>Best Practices approach to developing design</a:t>
            </a:r>
            <a:endParaRPr lang="en-US" sz="2800" dirty="0">
              <a:solidFill>
                <a:srgbClr val="FFFF00"/>
              </a:solidFill>
            </a:endParaRPr>
          </a:p>
        </p:txBody>
      </p:sp>
      <p:sp>
        <p:nvSpPr>
          <p:cNvPr id="6" name="Rectangle 5"/>
          <p:cNvSpPr/>
          <p:nvPr/>
        </p:nvSpPr>
        <p:spPr>
          <a:xfrm>
            <a:off x="853655" y="3544244"/>
            <a:ext cx="6552577" cy="1308701"/>
          </a:xfrm>
          <a:prstGeom prst="rect">
            <a:avLst/>
          </a:prstGeom>
          <a:solidFill>
            <a:srgbClr val="11CB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smtClean="0"/>
              <a:t>Captures key objects in our domain and their relationships/interactions.</a:t>
            </a:r>
            <a:endParaRPr lang="en-US" sz="3200" dirty="0"/>
          </a:p>
        </p:txBody>
      </p:sp>
    </p:spTree>
    <p:extLst>
      <p:ext uri="{BB962C8B-B14F-4D97-AF65-F5344CB8AC3E}">
        <p14:creationId xmlns:p14="http://schemas.microsoft.com/office/powerpoint/2010/main" val="23780661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err="1">
                <a:solidFill>
                  <a:srgbClr val="FFFF00"/>
                </a:solidFill>
                <a:latin typeface="Arial" charset="0"/>
              </a:rPr>
              <a:t>collegeSim</a:t>
            </a:r>
            <a:r>
              <a:rPr lang="en-US" dirty="0">
                <a:solidFill>
                  <a:srgbClr val="FFFF00"/>
                </a:solidFill>
                <a:latin typeface="Arial" charset="0"/>
              </a:rPr>
              <a:t> </a:t>
            </a:r>
            <a:r>
              <a:rPr lang="en-US" dirty="0">
                <a:solidFill>
                  <a:srgbClr val="FF9208"/>
                </a:solidFill>
                <a:latin typeface="Arial" charset="0"/>
              </a:rPr>
              <a:t>domain</a:t>
            </a:r>
            <a:r>
              <a:rPr lang="en-US" dirty="0">
                <a:solidFill>
                  <a:srgbClr val="FFFF00"/>
                </a:solidFill>
                <a:latin typeface="Arial" charset="0"/>
              </a:rPr>
              <a:t> model</a:t>
            </a:r>
            <a:endParaRPr lang="en-US" sz="3200" dirty="0">
              <a:solidFill>
                <a:srgbClr val="FFFF00"/>
              </a:solidFill>
              <a:latin typeface="Arial" charset="0"/>
            </a:endParaRPr>
          </a:p>
        </p:txBody>
      </p:sp>
      <p:sp>
        <p:nvSpPr>
          <p:cNvPr id="6147" name="Text Box 3"/>
          <p:cNvSpPr txBox="1">
            <a:spLocks noChangeArrowheads="1"/>
          </p:cNvSpPr>
          <p:nvPr/>
        </p:nvSpPr>
        <p:spPr bwMode="auto">
          <a:xfrm>
            <a:off x="4946650" y="3789363"/>
            <a:ext cx="1452563"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Course</a:t>
            </a:r>
          </a:p>
        </p:txBody>
      </p:sp>
      <p:sp>
        <p:nvSpPr>
          <p:cNvPr id="6148" name="Text Box 4"/>
          <p:cNvSpPr txBox="1">
            <a:spLocks noChangeArrowheads="1"/>
          </p:cNvSpPr>
          <p:nvPr/>
        </p:nvSpPr>
        <p:spPr bwMode="auto">
          <a:xfrm>
            <a:off x="2830513" y="3602038"/>
            <a:ext cx="1452562" cy="835025"/>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Course Offering</a:t>
            </a:r>
          </a:p>
        </p:txBody>
      </p:sp>
      <p:sp>
        <p:nvSpPr>
          <p:cNvPr id="6149" name="Text Box 5"/>
          <p:cNvSpPr txBox="1">
            <a:spLocks noChangeArrowheads="1"/>
          </p:cNvSpPr>
          <p:nvPr/>
        </p:nvSpPr>
        <p:spPr bwMode="auto">
          <a:xfrm>
            <a:off x="2794000" y="2647950"/>
            <a:ext cx="1533525"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Instructor</a:t>
            </a:r>
          </a:p>
        </p:txBody>
      </p:sp>
      <p:sp>
        <p:nvSpPr>
          <p:cNvPr id="6150" name="Text Box 6"/>
          <p:cNvSpPr txBox="1">
            <a:spLocks noChangeArrowheads="1"/>
          </p:cNvSpPr>
          <p:nvPr/>
        </p:nvSpPr>
        <p:spPr bwMode="auto">
          <a:xfrm>
            <a:off x="7481888" y="5178425"/>
            <a:ext cx="1533525"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Student</a:t>
            </a:r>
          </a:p>
        </p:txBody>
      </p:sp>
      <p:sp>
        <p:nvSpPr>
          <p:cNvPr id="6151" name="Text Box 7"/>
          <p:cNvSpPr txBox="1">
            <a:spLocks noChangeArrowheads="1"/>
          </p:cNvSpPr>
          <p:nvPr/>
        </p:nvSpPr>
        <p:spPr bwMode="auto">
          <a:xfrm>
            <a:off x="2792413" y="5173663"/>
            <a:ext cx="1533525"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Textbook</a:t>
            </a:r>
          </a:p>
        </p:txBody>
      </p:sp>
      <p:sp>
        <p:nvSpPr>
          <p:cNvPr id="6152" name="Rectangle 8"/>
          <p:cNvSpPr>
            <a:spLocks noChangeArrowheads="1"/>
          </p:cNvSpPr>
          <p:nvPr/>
        </p:nvSpPr>
        <p:spPr bwMode="auto">
          <a:xfrm>
            <a:off x="639763" y="5189538"/>
            <a:ext cx="1484312"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spcBef>
                <a:spcPct val="50000"/>
              </a:spcBef>
            </a:pPr>
            <a:r>
              <a:rPr lang="en-US" sz="2400">
                <a:solidFill>
                  <a:srgbClr val="FFFF00"/>
                </a:solidFill>
                <a:latin typeface="Helvetica" charset="0"/>
              </a:rPr>
              <a:t>Time Slot</a:t>
            </a:r>
          </a:p>
        </p:txBody>
      </p:sp>
      <p:sp>
        <p:nvSpPr>
          <p:cNvPr id="6153" name="Rectangle 9"/>
          <p:cNvSpPr>
            <a:spLocks noChangeArrowheads="1"/>
          </p:cNvSpPr>
          <p:nvPr/>
        </p:nvSpPr>
        <p:spPr bwMode="auto">
          <a:xfrm>
            <a:off x="871538" y="1727200"/>
            <a:ext cx="1011237"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spcBef>
                <a:spcPct val="50000"/>
              </a:spcBef>
            </a:pPr>
            <a:r>
              <a:rPr lang="en-US" sz="2400">
                <a:solidFill>
                  <a:srgbClr val="FFFF00"/>
                </a:solidFill>
                <a:latin typeface="Helvetica" charset="0"/>
              </a:rPr>
              <a:t>Room</a:t>
            </a:r>
          </a:p>
        </p:txBody>
      </p:sp>
      <p:sp>
        <p:nvSpPr>
          <p:cNvPr id="6154" name="Rectangle 10"/>
          <p:cNvSpPr>
            <a:spLocks noChangeArrowheads="1"/>
          </p:cNvSpPr>
          <p:nvPr/>
        </p:nvSpPr>
        <p:spPr bwMode="auto">
          <a:xfrm>
            <a:off x="738188" y="3787775"/>
            <a:ext cx="1282700"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spcBef>
                <a:spcPct val="50000"/>
              </a:spcBef>
            </a:pPr>
            <a:r>
              <a:rPr lang="en-US" sz="2400">
                <a:solidFill>
                  <a:srgbClr val="FFFF00"/>
                </a:solidFill>
                <a:latin typeface="Helvetica" charset="0"/>
              </a:rPr>
              <a:t>Meeting</a:t>
            </a:r>
          </a:p>
        </p:txBody>
      </p:sp>
      <p:sp>
        <p:nvSpPr>
          <p:cNvPr id="6155" name="Text Box 11"/>
          <p:cNvSpPr txBox="1">
            <a:spLocks noChangeArrowheads="1"/>
          </p:cNvSpPr>
          <p:nvPr/>
        </p:nvSpPr>
        <p:spPr bwMode="auto">
          <a:xfrm>
            <a:off x="4660900" y="5173663"/>
            <a:ext cx="2474913"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Class List</a:t>
            </a:r>
          </a:p>
        </p:txBody>
      </p:sp>
      <p:cxnSp>
        <p:nvCxnSpPr>
          <p:cNvPr id="6156" name="AutoShape 12"/>
          <p:cNvCxnSpPr>
            <a:cxnSpLocks noChangeShapeType="1"/>
            <a:stCxn id="6155" idx="3"/>
            <a:endCxn id="6150" idx="1"/>
          </p:cNvCxnSpPr>
          <p:nvPr/>
        </p:nvCxnSpPr>
        <p:spPr bwMode="auto">
          <a:xfrm>
            <a:off x="7135813" y="5408613"/>
            <a:ext cx="346075" cy="4762"/>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57" name="AutoShape 13"/>
          <p:cNvCxnSpPr>
            <a:cxnSpLocks noChangeShapeType="1"/>
            <a:stCxn id="6149" idx="2"/>
            <a:endCxn id="6148" idx="0"/>
          </p:cNvCxnSpPr>
          <p:nvPr/>
        </p:nvCxnSpPr>
        <p:spPr bwMode="auto">
          <a:xfrm flipH="1">
            <a:off x="3557588" y="3117850"/>
            <a:ext cx="3175" cy="48418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58" name="AutoShape 14"/>
          <p:cNvCxnSpPr>
            <a:cxnSpLocks noChangeShapeType="1"/>
            <a:stCxn id="6155" idx="1"/>
            <a:endCxn id="6148" idx="3"/>
          </p:cNvCxnSpPr>
          <p:nvPr/>
        </p:nvCxnSpPr>
        <p:spPr bwMode="auto">
          <a:xfrm flipH="1" flipV="1">
            <a:off x="4283075" y="4019550"/>
            <a:ext cx="377825" cy="138906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59" name="AutoShape 15"/>
          <p:cNvCxnSpPr>
            <a:cxnSpLocks noChangeShapeType="1"/>
            <a:stCxn id="6148" idx="2"/>
            <a:endCxn id="6151" idx="0"/>
          </p:cNvCxnSpPr>
          <p:nvPr/>
        </p:nvCxnSpPr>
        <p:spPr bwMode="auto">
          <a:xfrm>
            <a:off x="3557588" y="4437063"/>
            <a:ext cx="1587" cy="736600"/>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60" name="AutoShape 16"/>
          <p:cNvCxnSpPr>
            <a:cxnSpLocks noChangeShapeType="1"/>
            <a:stCxn id="6148" idx="3"/>
            <a:endCxn id="6147" idx="1"/>
          </p:cNvCxnSpPr>
          <p:nvPr/>
        </p:nvCxnSpPr>
        <p:spPr bwMode="auto">
          <a:xfrm>
            <a:off x="4283075" y="4019550"/>
            <a:ext cx="663575" cy="476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61" name="AutoShape 17"/>
          <p:cNvCxnSpPr>
            <a:cxnSpLocks noChangeShapeType="1"/>
            <a:stCxn id="6148" idx="1"/>
            <a:endCxn id="6154" idx="3"/>
          </p:cNvCxnSpPr>
          <p:nvPr/>
        </p:nvCxnSpPr>
        <p:spPr bwMode="auto">
          <a:xfrm flipH="1">
            <a:off x="2020888" y="4019550"/>
            <a:ext cx="809625" cy="317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62" name="AutoShape 18"/>
          <p:cNvCxnSpPr>
            <a:cxnSpLocks noChangeShapeType="1"/>
            <a:stCxn id="6152" idx="0"/>
            <a:endCxn id="6154" idx="2"/>
          </p:cNvCxnSpPr>
          <p:nvPr/>
        </p:nvCxnSpPr>
        <p:spPr bwMode="auto">
          <a:xfrm flipH="1" flipV="1">
            <a:off x="1379538" y="4257675"/>
            <a:ext cx="3175" cy="93186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63" name="AutoShape 19"/>
          <p:cNvCxnSpPr>
            <a:cxnSpLocks noChangeShapeType="1"/>
            <a:stCxn id="6154" idx="0"/>
            <a:endCxn id="6153" idx="2"/>
          </p:cNvCxnSpPr>
          <p:nvPr/>
        </p:nvCxnSpPr>
        <p:spPr bwMode="auto">
          <a:xfrm flipH="1" flipV="1">
            <a:off x="1377950" y="2197100"/>
            <a:ext cx="1588" cy="159067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64" name="Text Box 20"/>
          <p:cNvSpPr txBox="1">
            <a:spLocks noChangeArrowheads="1"/>
          </p:cNvSpPr>
          <p:nvPr/>
        </p:nvSpPr>
        <p:spPr bwMode="auto">
          <a:xfrm>
            <a:off x="2930525" y="6210300"/>
            <a:ext cx="1249363"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lgn="l">
              <a:spcBef>
                <a:spcPct val="50000"/>
              </a:spcBef>
            </a:pPr>
            <a:r>
              <a:rPr lang="en-US" sz="2400">
                <a:latin typeface="Helvetica" charset="0"/>
              </a:rPr>
              <a:t>Author</a:t>
            </a:r>
          </a:p>
        </p:txBody>
      </p:sp>
      <p:cxnSp>
        <p:nvCxnSpPr>
          <p:cNvPr id="6165" name="AutoShape 21"/>
          <p:cNvCxnSpPr>
            <a:cxnSpLocks noChangeShapeType="1"/>
            <a:stCxn id="6151" idx="2"/>
            <a:endCxn id="6164" idx="0"/>
          </p:cNvCxnSpPr>
          <p:nvPr/>
        </p:nvCxnSpPr>
        <p:spPr bwMode="auto">
          <a:xfrm flipH="1">
            <a:off x="3556000" y="5643563"/>
            <a:ext cx="3175" cy="56673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66" name="Text Box 22"/>
          <p:cNvSpPr txBox="1">
            <a:spLocks noChangeArrowheads="1"/>
          </p:cNvSpPr>
          <p:nvPr/>
        </p:nvSpPr>
        <p:spPr bwMode="auto">
          <a:xfrm>
            <a:off x="4737100" y="2649538"/>
            <a:ext cx="1884363"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Department</a:t>
            </a:r>
          </a:p>
        </p:txBody>
      </p:sp>
      <p:cxnSp>
        <p:nvCxnSpPr>
          <p:cNvPr id="6167" name="AutoShape 23"/>
          <p:cNvCxnSpPr>
            <a:cxnSpLocks noChangeShapeType="1"/>
            <a:stCxn id="6166" idx="1"/>
            <a:endCxn id="6149" idx="3"/>
          </p:cNvCxnSpPr>
          <p:nvPr/>
        </p:nvCxnSpPr>
        <p:spPr bwMode="auto">
          <a:xfrm flipH="1" flipV="1">
            <a:off x="4327525" y="2882900"/>
            <a:ext cx="409575" cy="158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68" name="AutoShape 24"/>
          <p:cNvCxnSpPr>
            <a:cxnSpLocks noChangeShapeType="1"/>
            <a:stCxn id="6147" idx="0"/>
            <a:endCxn id="6166" idx="2"/>
          </p:cNvCxnSpPr>
          <p:nvPr/>
        </p:nvCxnSpPr>
        <p:spPr bwMode="auto">
          <a:xfrm flipV="1">
            <a:off x="5673725" y="3119438"/>
            <a:ext cx="6350" cy="66992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69" name="Text Box 25"/>
          <p:cNvSpPr txBox="1">
            <a:spLocks noChangeArrowheads="1"/>
          </p:cNvSpPr>
          <p:nvPr/>
        </p:nvSpPr>
        <p:spPr bwMode="auto">
          <a:xfrm>
            <a:off x="7575550" y="2651125"/>
            <a:ext cx="1328738"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College</a:t>
            </a:r>
          </a:p>
        </p:txBody>
      </p:sp>
      <p:cxnSp>
        <p:nvCxnSpPr>
          <p:cNvPr id="6170" name="AutoShape 26"/>
          <p:cNvCxnSpPr>
            <a:cxnSpLocks noChangeShapeType="1"/>
            <a:stCxn id="6169" idx="1"/>
            <a:endCxn id="6166" idx="3"/>
          </p:cNvCxnSpPr>
          <p:nvPr/>
        </p:nvCxnSpPr>
        <p:spPr bwMode="auto">
          <a:xfrm flipH="1" flipV="1">
            <a:off x="6621463" y="2884488"/>
            <a:ext cx="954087" cy="158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71" name="AutoShape 27"/>
          <p:cNvCxnSpPr>
            <a:cxnSpLocks noChangeShapeType="1"/>
            <a:stCxn id="6169" idx="2"/>
            <a:endCxn id="6150" idx="0"/>
          </p:cNvCxnSpPr>
          <p:nvPr/>
        </p:nvCxnSpPr>
        <p:spPr bwMode="auto">
          <a:xfrm>
            <a:off x="8240713" y="3121025"/>
            <a:ext cx="7937" cy="2057400"/>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72" name="Text Box 28"/>
          <p:cNvSpPr txBox="1">
            <a:spLocks noChangeArrowheads="1"/>
          </p:cNvSpPr>
          <p:nvPr/>
        </p:nvSpPr>
        <p:spPr bwMode="auto">
          <a:xfrm>
            <a:off x="6792913" y="3787775"/>
            <a:ext cx="1216025"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a:spcBef>
                <a:spcPct val="50000"/>
              </a:spcBef>
            </a:pPr>
            <a:r>
              <a:rPr lang="en-US" sz="2400">
                <a:latin typeface="Helvetica" charset="0"/>
              </a:rPr>
              <a:t>Major</a:t>
            </a:r>
          </a:p>
        </p:txBody>
      </p:sp>
      <p:cxnSp>
        <p:nvCxnSpPr>
          <p:cNvPr id="6173" name="AutoShape 29"/>
          <p:cNvCxnSpPr>
            <a:cxnSpLocks noChangeShapeType="1"/>
            <a:stCxn id="6172" idx="2"/>
            <a:endCxn id="6150" idx="0"/>
          </p:cNvCxnSpPr>
          <p:nvPr/>
        </p:nvCxnSpPr>
        <p:spPr bwMode="auto">
          <a:xfrm>
            <a:off x="7400925" y="4257675"/>
            <a:ext cx="847725" cy="920750"/>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74" name="AutoShape 30"/>
          <p:cNvCxnSpPr>
            <a:cxnSpLocks noChangeShapeType="1"/>
            <a:stCxn id="6172" idx="1"/>
            <a:endCxn id="6147" idx="3"/>
          </p:cNvCxnSpPr>
          <p:nvPr/>
        </p:nvCxnSpPr>
        <p:spPr bwMode="auto">
          <a:xfrm flipH="1">
            <a:off x="6399213" y="4022725"/>
            <a:ext cx="393700" cy="158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75" name="Rectangle 31"/>
          <p:cNvSpPr>
            <a:spLocks noChangeArrowheads="1"/>
          </p:cNvSpPr>
          <p:nvPr/>
        </p:nvSpPr>
        <p:spPr bwMode="auto">
          <a:xfrm>
            <a:off x="7600950" y="1728788"/>
            <a:ext cx="1284288"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spcBef>
                <a:spcPct val="50000"/>
              </a:spcBef>
            </a:pPr>
            <a:r>
              <a:rPr lang="en-US" sz="2400">
                <a:solidFill>
                  <a:srgbClr val="FFFF00"/>
                </a:solidFill>
                <a:latin typeface="Helvetica" charset="0"/>
              </a:rPr>
              <a:t>Building</a:t>
            </a:r>
          </a:p>
        </p:txBody>
      </p:sp>
      <p:cxnSp>
        <p:nvCxnSpPr>
          <p:cNvPr id="6176" name="AutoShape 32"/>
          <p:cNvCxnSpPr>
            <a:cxnSpLocks noChangeShapeType="1"/>
            <a:stCxn id="6175" idx="1"/>
            <a:endCxn id="6153" idx="3"/>
          </p:cNvCxnSpPr>
          <p:nvPr/>
        </p:nvCxnSpPr>
        <p:spPr bwMode="auto">
          <a:xfrm flipH="1" flipV="1">
            <a:off x="1882775" y="1962150"/>
            <a:ext cx="5718175" cy="158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6177" name="Rectangle 33"/>
          <p:cNvSpPr>
            <a:spLocks noChangeArrowheads="1"/>
          </p:cNvSpPr>
          <p:nvPr/>
        </p:nvSpPr>
        <p:spPr bwMode="auto">
          <a:xfrm>
            <a:off x="625475" y="6113463"/>
            <a:ext cx="1501775" cy="46990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spcBef>
                <a:spcPct val="50000"/>
              </a:spcBef>
            </a:pPr>
            <a:r>
              <a:rPr lang="en-US" sz="2400">
                <a:solidFill>
                  <a:srgbClr val="FFFF00"/>
                </a:solidFill>
                <a:latin typeface="Helvetica" charset="0"/>
              </a:rPr>
              <a:t>Semester</a:t>
            </a:r>
          </a:p>
        </p:txBody>
      </p:sp>
      <p:cxnSp>
        <p:nvCxnSpPr>
          <p:cNvPr id="6178" name="AutoShape 34"/>
          <p:cNvCxnSpPr>
            <a:cxnSpLocks noChangeShapeType="1"/>
            <a:stCxn id="6148" idx="1"/>
            <a:endCxn id="6177" idx="3"/>
          </p:cNvCxnSpPr>
          <p:nvPr/>
        </p:nvCxnSpPr>
        <p:spPr bwMode="auto">
          <a:xfrm flipH="1">
            <a:off x="2127250" y="4019550"/>
            <a:ext cx="703263" cy="232886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79" name="AutoShape 35"/>
          <p:cNvCxnSpPr>
            <a:cxnSpLocks noChangeShapeType="1"/>
            <a:stCxn id="6169" idx="2"/>
            <a:endCxn id="6172" idx="0"/>
          </p:cNvCxnSpPr>
          <p:nvPr/>
        </p:nvCxnSpPr>
        <p:spPr bwMode="auto">
          <a:xfrm flipH="1">
            <a:off x="7400925" y="3121025"/>
            <a:ext cx="839788" cy="666750"/>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6180" name="AutoShape 36"/>
          <p:cNvCxnSpPr>
            <a:cxnSpLocks noChangeShapeType="1"/>
            <a:stCxn id="6175" idx="2"/>
            <a:endCxn id="6169" idx="0"/>
          </p:cNvCxnSpPr>
          <p:nvPr/>
        </p:nvCxnSpPr>
        <p:spPr bwMode="auto">
          <a:xfrm flipH="1">
            <a:off x="8240713" y="2198688"/>
            <a:ext cx="3175" cy="45243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36901" name="Text Box 37"/>
          <p:cNvSpPr txBox="1">
            <a:spLocks noChangeArrowheads="1"/>
          </p:cNvSpPr>
          <p:nvPr/>
        </p:nvSpPr>
        <p:spPr bwMode="auto">
          <a:xfrm>
            <a:off x="3576638" y="4495800"/>
            <a:ext cx="608012" cy="3460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eaLnBrk="1" hangingPunct="1"/>
            <a:r>
              <a:rPr lang="en-US" sz="1600">
                <a:latin typeface="Comic Sans MS" charset="0"/>
              </a:rPr>
              <a:t>uses</a:t>
            </a:r>
          </a:p>
        </p:txBody>
      </p:sp>
      <p:sp>
        <p:nvSpPr>
          <p:cNvPr id="36902" name="Text Box 38"/>
          <p:cNvSpPr txBox="1">
            <a:spLocks noChangeArrowheads="1"/>
          </p:cNvSpPr>
          <p:nvPr/>
        </p:nvSpPr>
        <p:spPr bwMode="auto">
          <a:xfrm>
            <a:off x="3500438" y="5638800"/>
            <a:ext cx="1197764" cy="33855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eaLnBrk="1" hangingPunct="1"/>
            <a:r>
              <a:rPr lang="en-US" sz="1600">
                <a:latin typeface="Comic Sans MS" charset="0"/>
              </a:rPr>
              <a:t>written by</a:t>
            </a:r>
          </a:p>
        </p:txBody>
      </p:sp>
      <p:sp>
        <p:nvSpPr>
          <p:cNvPr id="41" name="TextBox 40"/>
          <p:cNvSpPr txBox="1">
            <a:spLocks noChangeArrowheads="1"/>
          </p:cNvSpPr>
          <p:nvPr/>
        </p:nvSpPr>
        <p:spPr bwMode="auto">
          <a:xfrm>
            <a:off x="1957388" y="1371600"/>
            <a:ext cx="485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00"/>
                </a:solidFill>
                <a:latin typeface="Arial" charset="0"/>
                <a:ea typeface="ＭＳ Ｐゴシック" charset="0"/>
              </a:defRPr>
            </a:lvl1pPr>
            <a:lvl2pPr marL="742950" indent="-285750" eaLnBrk="0" hangingPunct="0">
              <a:defRPr>
                <a:solidFill>
                  <a:srgbClr val="FFFF00"/>
                </a:solidFill>
                <a:latin typeface="Arial" charset="0"/>
                <a:ea typeface="ＭＳ Ｐゴシック" charset="0"/>
              </a:defRPr>
            </a:lvl2pPr>
            <a:lvl3pPr marL="1143000" indent="-228600" eaLnBrk="0" hangingPunct="0">
              <a:defRPr>
                <a:solidFill>
                  <a:srgbClr val="FFFF00"/>
                </a:solidFill>
                <a:latin typeface="Arial" charset="0"/>
                <a:ea typeface="ＭＳ Ｐゴシック" charset="0"/>
              </a:defRPr>
            </a:lvl3pPr>
            <a:lvl4pPr marL="1600200" indent="-228600" eaLnBrk="0" hangingPunct="0">
              <a:defRPr>
                <a:solidFill>
                  <a:srgbClr val="FFFF00"/>
                </a:solidFill>
                <a:latin typeface="Arial" charset="0"/>
                <a:ea typeface="ＭＳ Ｐゴシック" charset="0"/>
              </a:defRPr>
            </a:lvl4pPr>
            <a:lvl5pPr marL="2057400" indent="-228600" eaLnBrk="0" hangingPunct="0">
              <a:defRPr>
                <a:solidFill>
                  <a:srgbClr val="FFFF00"/>
                </a:solidFill>
                <a:latin typeface="Arial" charset="0"/>
                <a:ea typeface="ＭＳ Ｐゴシック" charset="0"/>
              </a:defRPr>
            </a:lvl5pPr>
            <a:lvl6pPr marL="2514600" indent="-228600" algn="ctr" eaLnBrk="0" fontAlgn="base" hangingPunct="0">
              <a:spcBef>
                <a:spcPct val="0"/>
              </a:spcBef>
              <a:spcAft>
                <a:spcPct val="0"/>
              </a:spcAft>
              <a:defRPr>
                <a:solidFill>
                  <a:srgbClr val="FFFF00"/>
                </a:solidFill>
                <a:latin typeface="Arial" charset="0"/>
                <a:ea typeface="ＭＳ Ｐゴシック" charset="0"/>
              </a:defRPr>
            </a:lvl6pPr>
            <a:lvl7pPr marL="2971800" indent="-228600" algn="ctr" eaLnBrk="0" fontAlgn="base" hangingPunct="0">
              <a:spcBef>
                <a:spcPct val="0"/>
              </a:spcBef>
              <a:spcAft>
                <a:spcPct val="0"/>
              </a:spcAft>
              <a:defRPr>
                <a:solidFill>
                  <a:srgbClr val="FFFF00"/>
                </a:solidFill>
                <a:latin typeface="Arial" charset="0"/>
                <a:ea typeface="ＭＳ Ｐゴシック" charset="0"/>
              </a:defRPr>
            </a:lvl7pPr>
            <a:lvl8pPr marL="3429000" indent="-228600" algn="ctr" eaLnBrk="0" fontAlgn="base" hangingPunct="0">
              <a:spcBef>
                <a:spcPct val="0"/>
              </a:spcBef>
              <a:spcAft>
                <a:spcPct val="0"/>
              </a:spcAft>
              <a:defRPr>
                <a:solidFill>
                  <a:srgbClr val="FFFF00"/>
                </a:solidFill>
                <a:latin typeface="Arial" charset="0"/>
                <a:ea typeface="ＭＳ Ｐゴシック" charset="0"/>
              </a:defRPr>
            </a:lvl8pPr>
            <a:lvl9pPr marL="3886200" indent="-228600" algn="ctr" eaLnBrk="0" fontAlgn="base" hangingPunct="0">
              <a:spcBef>
                <a:spcPct val="0"/>
              </a:spcBef>
              <a:spcAft>
                <a:spcPct val="0"/>
              </a:spcAft>
              <a:defRPr>
                <a:solidFill>
                  <a:srgbClr val="FFFF00"/>
                </a:solidFill>
                <a:latin typeface="Arial" charset="0"/>
                <a:ea typeface="ＭＳ Ｐゴシック" charset="0"/>
              </a:defRPr>
            </a:lvl9pPr>
          </a:lstStyle>
          <a:p>
            <a:pPr eaLnBrk="1" hangingPunct="1"/>
            <a:r>
              <a:rPr lang="en-US" dirty="0"/>
              <a:t>Blocks represent nouns, links represent verbs</a:t>
            </a:r>
          </a:p>
        </p:txBody>
      </p:sp>
    </p:spTree>
    <p:extLst>
      <p:ext uri="{BB962C8B-B14F-4D97-AF65-F5344CB8AC3E}">
        <p14:creationId xmlns:p14="http://schemas.microsoft.com/office/powerpoint/2010/main" val="1933637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9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1" grpId="0" animBg="1"/>
      <p:bldP spid="36902"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solidFill>
                  <a:srgbClr val="FFFF00"/>
                </a:solidFill>
              </a:rPr>
              <a:t>Develop a “domain diagram” </a:t>
            </a:r>
          </a:p>
          <a:p>
            <a:pPr marL="0" indent="0">
              <a:buNone/>
            </a:pPr>
            <a:r>
              <a:rPr lang="en-US" dirty="0">
                <a:solidFill>
                  <a:srgbClr val="FFFF00"/>
                </a:solidFill>
              </a:rPr>
              <a:t>	</a:t>
            </a:r>
          </a:p>
        </p:txBody>
      </p:sp>
      <p:sp>
        <p:nvSpPr>
          <p:cNvPr id="5" name="TextBox 4"/>
          <p:cNvSpPr txBox="1"/>
          <p:nvPr/>
        </p:nvSpPr>
        <p:spPr>
          <a:xfrm>
            <a:off x="2264834" y="677333"/>
            <a:ext cx="3663533" cy="523220"/>
          </a:xfrm>
          <a:prstGeom prst="rect">
            <a:avLst/>
          </a:prstGeom>
          <a:noFill/>
        </p:spPr>
        <p:txBody>
          <a:bodyPr wrap="none" rtlCol="0">
            <a:spAutoFit/>
          </a:bodyPr>
          <a:lstStyle/>
          <a:p>
            <a:r>
              <a:rPr lang="en-US" sz="2800" dirty="0" smtClean="0">
                <a:solidFill>
                  <a:srgbClr val="FFFF00"/>
                </a:solidFill>
              </a:rPr>
              <a:t>Best Practices approach</a:t>
            </a:r>
            <a:endParaRPr lang="en-US" sz="2800" dirty="0">
              <a:solidFill>
                <a:srgbClr val="FFFF00"/>
              </a:solidFill>
            </a:endParaRPr>
          </a:p>
        </p:txBody>
      </p:sp>
      <p:sp>
        <p:nvSpPr>
          <p:cNvPr id="2" name="TextBox 1"/>
          <p:cNvSpPr txBox="1"/>
          <p:nvPr/>
        </p:nvSpPr>
        <p:spPr>
          <a:xfrm>
            <a:off x="2670884" y="2744575"/>
            <a:ext cx="1229614" cy="369332"/>
          </a:xfrm>
          <a:prstGeom prst="rect">
            <a:avLst/>
          </a:prstGeom>
          <a:solidFill>
            <a:srgbClr val="FFB467"/>
          </a:solidFill>
          <a:ln>
            <a:solidFill>
              <a:srgbClr val="FF9208"/>
            </a:solidFill>
          </a:ln>
        </p:spPr>
        <p:txBody>
          <a:bodyPr wrap="square" rtlCol="0">
            <a:spAutoFit/>
          </a:bodyPr>
          <a:lstStyle/>
          <a:p>
            <a:r>
              <a:rPr lang="en-US" dirty="0" smtClean="0"/>
              <a:t>Nouns</a:t>
            </a:r>
            <a:endParaRPr lang="en-US" dirty="0"/>
          </a:p>
        </p:txBody>
      </p:sp>
      <p:sp>
        <p:nvSpPr>
          <p:cNvPr id="10" name="TextBox 9"/>
          <p:cNvSpPr txBox="1"/>
          <p:nvPr/>
        </p:nvSpPr>
        <p:spPr>
          <a:xfrm>
            <a:off x="5820070" y="2190577"/>
            <a:ext cx="1849464" cy="923330"/>
          </a:xfrm>
          <a:prstGeom prst="rect">
            <a:avLst/>
          </a:prstGeom>
          <a:solidFill>
            <a:srgbClr val="FFB467"/>
          </a:solidFill>
          <a:ln>
            <a:solidFill>
              <a:srgbClr val="FF9208"/>
            </a:solidFill>
          </a:ln>
        </p:spPr>
        <p:txBody>
          <a:bodyPr wrap="square" rtlCol="0">
            <a:spAutoFit/>
          </a:bodyPr>
          <a:lstStyle/>
          <a:p>
            <a:r>
              <a:rPr lang="en-US" dirty="0" smtClean="0"/>
              <a:t>Initially defined by our core user stories</a:t>
            </a:r>
            <a:endParaRPr lang="en-US" dirty="0"/>
          </a:p>
        </p:txBody>
      </p:sp>
      <p:sp>
        <p:nvSpPr>
          <p:cNvPr id="9" name="Rectangle 8"/>
          <p:cNvSpPr/>
          <p:nvPr/>
        </p:nvSpPr>
        <p:spPr>
          <a:xfrm>
            <a:off x="853655" y="3544244"/>
            <a:ext cx="6552577" cy="1308701"/>
          </a:xfrm>
          <a:prstGeom prst="rect">
            <a:avLst/>
          </a:prstGeom>
          <a:solidFill>
            <a:srgbClr val="11CB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smtClean="0"/>
              <a:t>Captures key objects in our domain and their relationships/interactions.</a:t>
            </a:r>
            <a:endParaRPr lang="en-US" sz="3200" dirty="0"/>
          </a:p>
        </p:txBody>
      </p:sp>
      <p:cxnSp>
        <p:nvCxnSpPr>
          <p:cNvPr id="7" name="Straight Arrow Connector 6"/>
          <p:cNvCxnSpPr>
            <a:stCxn id="2" idx="2"/>
          </p:cNvCxnSpPr>
          <p:nvPr/>
        </p:nvCxnSpPr>
        <p:spPr>
          <a:xfrm>
            <a:off x="3285691" y="3113907"/>
            <a:ext cx="277536" cy="731865"/>
          </a:xfrm>
          <a:prstGeom prst="straightConnector1">
            <a:avLst/>
          </a:prstGeom>
          <a:ln>
            <a:solidFill>
              <a:srgbClr val="FF9208"/>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438505" y="2957567"/>
            <a:ext cx="306297" cy="888205"/>
          </a:xfrm>
          <a:prstGeom prst="straightConnector1">
            <a:avLst/>
          </a:prstGeom>
          <a:ln>
            <a:solidFill>
              <a:srgbClr val="FF920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3084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75" y="879285"/>
            <a:ext cx="3225014" cy="581843"/>
          </a:xfrm>
        </p:spPr>
        <p:txBody>
          <a:bodyPr>
            <a:normAutofit/>
          </a:bodyPr>
          <a:lstStyle/>
          <a:p>
            <a:r>
              <a:rPr lang="en-US" sz="2400" dirty="0" smtClean="0"/>
              <a:t> Current stories</a:t>
            </a:r>
            <a:endParaRPr lang="en-US" sz="2400" dirty="0"/>
          </a:p>
        </p:txBody>
      </p:sp>
      <p:sp>
        <p:nvSpPr>
          <p:cNvPr id="5" name="Content Placeholder 2"/>
          <p:cNvSpPr txBox="1">
            <a:spLocks/>
          </p:cNvSpPr>
          <p:nvPr/>
        </p:nvSpPr>
        <p:spPr>
          <a:xfrm>
            <a:off x="634417" y="3453403"/>
            <a:ext cx="7315200" cy="870436"/>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Generate grids</a:t>
            </a:r>
          </a:p>
          <a:p>
            <a:r>
              <a:rPr lang="en-US" sz="1200" dirty="0" smtClean="0"/>
              <a:t>User story:  As a player I want different grids of varying difficulty in order to be entertained and challenged.</a:t>
            </a:r>
            <a:endParaRPr lang="en-US" sz="1200" dirty="0"/>
          </a:p>
        </p:txBody>
      </p:sp>
      <p:sp>
        <p:nvSpPr>
          <p:cNvPr id="6" name="Content Placeholder 2"/>
          <p:cNvSpPr txBox="1">
            <a:spLocks/>
          </p:cNvSpPr>
          <p:nvPr/>
        </p:nvSpPr>
        <p:spPr>
          <a:xfrm>
            <a:off x="634417" y="4498986"/>
            <a:ext cx="7315200" cy="1959077"/>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Enter number in cell</a:t>
            </a:r>
          </a:p>
          <a:p>
            <a:r>
              <a:rPr lang="en-US" sz="1200" dirty="0" smtClean="0"/>
              <a:t>User story:  As a player I want to enter a number in a cell in order to solve the puzzle. </a:t>
            </a:r>
          </a:p>
          <a:p>
            <a:pPr marL="400050" lvl="1" indent="0">
              <a:buNone/>
            </a:pPr>
            <a:endParaRPr lang="en-US" sz="1200" dirty="0"/>
          </a:p>
          <a:p>
            <a:r>
              <a:rPr lang="en-US" sz="1200" dirty="0"/>
              <a:t>Scenario 1:  Cell is blank and </a:t>
            </a:r>
            <a:r>
              <a:rPr lang="en-US" sz="1200" dirty="0" smtClean="0"/>
              <a:t>new number </a:t>
            </a:r>
            <a:r>
              <a:rPr lang="en-US" sz="1200" dirty="0"/>
              <a:t>is consistent.</a:t>
            </a:r>
          </a:p>
          <a:p>
            <a:pPr marL="400050" lvl="2" indent="0">
              <a:buNone/>
            </a:pPr>
            <a:r>
              <a:rPr lang="en-US" sz="1200" dirty="0"/>
              <a:t>Number appears in </a:t>
            </a:r>
            <a:r>
              <a:rPr lang="en-US" sz="1200" dirty="0" smtClean="0"/>
              <a:t>cell in a way distinguishable from initial grid values.</a:t>
            </a:r>
          </a:p>
          <a:p>
            <a:pPr marL="342900" lvl="1" indent="-342900">
              <a:buFont typeface="Arial"/>
              <a:buChar char="•"/>
            </a:pPr>
            <a:endParaRPr lang="en-US" sz="1200" dirty="0"/>
          </a:p>
          <a:p>
            <a:pPr marL="342900" lvl="1" indent="-342900">
              <a:buFont typeface="Arial"/>
              <a:buChar char="•"/>
            </a:pPr>
            <a:r>
              <a:rPr lang="en-US" sz="1200" dirty="0" smtClean="0"/>
              <a:t>Scenario 2: Cell has number previously entered by player and  new number is consistent.</a:t>
            </a:r>
          </a:p>
          <a:p>
            <a:pPr marL="400050" lvl="2" indent="0">
              <a:buNone/>
            </a:pPr>
            <a:r>
              <a:rPr lang="en-US" sz="1200" dirty="0"/>
              <a:t>Number appears in cell in a way distinguishable from initial grid values</a:t>
            </a:r>
            <a:r>
              <a:rPr lang="en-US" sz="1200" dirty="0" smtClean="0"/>
              <a:t>.</a:t>
            </a:r>
          </a:p>
          <a:p>
            <a:pPr marL="400050" lvl="2" indent="0">
              <a:buNone/>
            </a:pPr>
            <a:endParaRPr lang="en-US" sz="1200" dirty="0"/>
          </a:p>
          <a:p>
            <a:pPr marL="400050" lvl="2" indent="0">
              <a:buNone/>
            </a:pPr>
            <a:endParaRPr lang="en-US" sz="1200" dirty="0"/>
          </a:p>
          <a:p>
            <a:pPr marL="342900" lvl="1" indent="-342900">
              <a:buFont typeface="Arial"/>
              <a:buChar char="•"/>
            </a:pPr>
            <a:endParaRPr lang="en-US" sz="1200" dirty="0"/>
          </a:p>
        </p:txBody>
      </p:sp>
      <p:sp>
        <p:nvSpPr>
          <p:cNvPr id="14" name="Rectangle 13"/>
          <p:cNvSpPr/>
          <p:nvPr/>
        </p:nvSpPr>
        <p:spPr>
          <a:xfrm>
            <a:off x="2196354" y="4501969"/>
            <a:ext cx="609233"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5998" y="5154897"/>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54238" y="4509632"/>
            <a:ext cx="352991"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431587" y="3496091"/>
            <a:ext cx="49524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294682" y="4784963"/>
            <a:ext cx="531585" cy="206756"/>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051640" y="4774547"/>
            <a:ext cx="569722"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898444" y="4769720"/>
            <a:ext cx="352991"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9" name="Rectangle 28"/>
          <p:cNvSpPr/>
          <p:nvPr/>
        </p:nvSpPr>
        <p:spPr>
          <a:xfrm>
            <a:off x="6729829" y="4734164"/>
            <a:ext cx="477724"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878429" y="5177232"/>
            <a:ext cx="352991"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051781" y="5418791"/>
            <a:ext cx="655881"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626840" y="5418791"/>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483949" y="5450229"/>
            <a:ext cx="258117"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926029" y="5880097"/>
            <a:ext cx="258117"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22057" y="5849357"/>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610510" y="5841740"/>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766162" y="5856587"/>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152709" y="6064342"/>
            <a:ext cx="540884" cy="2229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448335" y="6088943"/>
            <a:ext cx="352991" cy="20065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658869" y="6077281"/>
            <a:ext cx="508855" cy="21005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966882" y="3723936"/>
            <a:ext cx="49524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ontent Placeholder 2"/>
          <p:cNvSpPr txBox="1">
            <a:spLocks/>
          </p:cNvSpPr>
          <p:nvPr/>
        </p:nvSpPr>
        <p:spPr>
          <a:xfrm>
            <a:off x="634417" y="1771466"/>
            <a:ext cx="7315200" cy="1427258"/>
          </a:xfrm>
          <a:prstGeom prst="rect">
            <a:avLst/>
          </a:prstGeom>
          <a:solidFill>
            <a:schemeClr val="tx1"/>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Display grid</a:t>
            </a:r>
          </a:p>
          <a:p>
            <a:r>
              <a:rPr lang="en-US" sz="1400" dirty="0" smtClean="0"/>
              <a:t>User story:  As a player I want to view the Sudoku grid in order to figure out my next move.  The grid should show the initial values and my current entries. The initial grid should have blanks and a unique solution. The grid should always be consistent.</a:t>
            </a:r>
          </a:p>
          <a:p>
            <a:pPr marL="0" indent="0">
              <a:buNone/>
            </a:pPr>
            <a:endParaRPr lang="en-US" sz="1400" dirty="0"/>
          </a:p>
        </p:txBody>
      </p:sp>
      <p:sp>
        <p:nvSpPr>
          <p:cNvPr id="59" name="Rectangle 58"/>
          <p:cNvSpPr/>
          <p:nvPr/>
        </p:nvSpPr>
        <p:spPr>
          <a:xfrm>
            <a:off x="2467202" y="1868062"/>
            <a:ext cx="49524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251435" y="2076380"/>
            <a:ext cx="41306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436415" y="2284698"/>
            <a:ext cx="49524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408907" y="2284698"/>
            <a:ext cx="396680"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4754713" y="2296820"/>
            <a:ext cx="496721"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643977" y="2296820"/>
            <a:ext cx="563576"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556697" y="2505138"/>
            <a:ext cx="437372" cy="20831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638623" y="2496157"/>
            <a:ext cx="612812" cy="244762"/>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p:nvSpPr>
        <p:spPr>
          <a:xfrm>
            <a:off x="1018945" y="2740919"/>
            <a:ext cx="907084" cy="244762"/>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p:nvSpPr>
        <p:spPr>
          <a:xfrm>
            <a:off x="5664495" y="2505137"/>
            <a:ext cx="495240" cy="23578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9843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Nouns</a:t>
            </a:r>
            <a:endParaRPr lang="en-US" dirty="0">
              <a:solidFill>
                <a:srgbClr val="FFFF00"/>
              </a:solidFill>
            </a:endParaRPr>
          </a:p>
        </p:txBody>
      </p:sp>
      <p:sp>
        <p:nvSpPr>
          <p:cNvPr id="3" name="Content Placeholder 2"/>
          <p:cNvSpPr>
            <a:spLocks noGrp="1"/>
          </p:cNvSpPr>
          <p:nvPr>
            <p:ph idx="1"/>
          </p:nvPr>
        </p:nvSpPr>
        <p:spPr/>
        <p:txBody>
          <a:bodyPr/>
          <a:lstStyle/>
          <a:p>
            <a:r>
              <a:rPr lang="en-US" sz="1600" dirty="0" smtClean="0">
                <a:solidFill>
                  <a:srgbClr val="FDFFDC"/>
                </a:solidFill>
              </a:rPr>
              <a:t>Player</a:t>
            </a:r>
          </a:p>
          <a:p>
            <a:r>
              <a:rPr lang="en-US" sz="1600" dirty="0">
                <a:solidFill>
                  <a:srgbClr val="FDFFDC"/>
                </a:solidFill>
              </a:rPr>
              <a:t>G</a:t>
            </a:r>
            <a:r>
              <a:rPr lang="en-US" sz="1600" dirty="0" smtClean="0">
                <a:solidFill>
                  <a:srgbClr val="FDFFDC"/>
                </a:solidFill>
              </a:rPr>
              <a:t>rid</a:t>
            </a:r>
          </a:p>
          <a:p>
            <a:r>
              <a:rPr lang="en-US" sz="1600" dirty="0" smtClean="0">
                <a:solidFill>
                  <a:srgbClr val="FDFFDC"/>
                </a:solidFill>
              </a:rPr>
              <a:t>Cell</a:t>
            </a:r>
          </a:p>
          <a:p>
            <a:r>
              <a:rPr lang="en-US" sz="1600" dirty="0" smtClean="0">
                <a:solidFill>
                  <a:srgbClr val="FDFFDC"/>
                </a:solidFill>
              </a:rPr>
              <a:t>Value, entry, number</a:t>
            </a:r>
          </a:p>
          <a:p>
            <a:r>
              <a:rPr lang="en-US" sz="1600" dirty="0" smtClean="0">
                <a:solidFill>
                  <a:srgbClr val="FDFFDC"/>
                </a:solidFill>
              </a:rPr>
              <a:t>Solution</a:t>
            </a:r>
          </a:p>
          <a:p>
            <a:endParaRPr lang="en-US" sz="1600" dirty="0" smtClean="0">
              <a:solidFill>
                <a:srgbClr val="FDFFDC"/>
              </a:solidFill>
            </a:endParaRPr>
          </a:p>
          <a:p>
            <a:pPr marL="0" indent="0">
              <a:buNone/>
            </a:pPr>
            <a:endParaRPr lang="en-US" sz="1600" dirty="0" smtClean="0">
              <a:solidFill>
                <a:srgbClr val="FDFFDC"/>
              </a:solidFill>
            </a:endParaRPr>
          </a:p>
          <a:p>
            <a:endParaRPr lang="en-US" sz="1600" dirty="0">
              <a:solidFill>
                <a:srgbClr val="FDFFDC"/>
              </a:solidFill>
            </a:endParaRPr>
          </a:p>
        </p:txBody>
      </p:sp>
      <p:sp>
        <p:nvSpPr>
          <p:cNvPr id="4" name="Rectangle 3"/>
          <p:cNvSpPr/>
          <p:nvPr/>
        </p:nvSpPr>
        <p:spPr>
          <a:xfrm>
            <a:off x="3472115" y="3417008"/>
            <a:ext cx="1873115" cy="85882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Are there any nouns that implied?</a:t>
            </a:r>
            <a:endParaRPr lang="en-US" dirty="0"/>
          </a:p>
        </p:txBody>
      </p:sp>
    </p:spTree>
    <p:extLst>
      <p:ext uri="{BB962C8B-B14F-4D97-AF65-F5344CB8AC3E}">
        <p14:creationId xmlns:p14="http://schemas.microsoft.com/office/powerpoint/2010/main" val="22117623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Nouns</a:t>
            </a:r>
            <a:endParaRPr lang="en-US" dirty="0">
              <a:solidFill>
                <a:srgbClr val="FFFF00"/>
              </a:solidFill>
            </a:endParaRPr>
          </a:p>
        </p:txBody>
      </p:sp>
      <p:sp>
        <p:nvSpPr>
          <p:cNvPr id="3" name="Content Placeholder 2"/>
          <p:cNvSpPr>
            <a:spLocks noGrp="1"/>
          </p:cNvSpPr>
          <p:nvPr>
            <p:ph idx="1"/>
          </p:nvPr>
        </p:nvSpPr>
        <p:spPr/>
        <p:txBody>
          <a:bodyPr/>
          <a:lstStyle/>
          <a:p>
            <a:r>
              <a:rPr lang="en-US" sz="1600" dirty="0" smtClean="0">
                <a:solidFill>
                  <a:srgbClr val="FDFFDC"/>
                </a:solidFill>
              </a:rPr>
              <a:t>Player</a:t>
            </a:r>
          </a:p>
          <a:p>
            <a:r>
              <a:rPr lang="en-US" sz="1600" dirty="0">
                <a:solidFill>
                  <a:srgbClr val="FDFFDC"/>
                </a:solidFill>
              </a:rPr>
              <a:t>G</a:t>
            </a:r>
            <a:r>
              <a:rPr lang="en-US" sz="1600" dirty="0" smtClean="0">
                <a:solidFill>
                  <a:srgbClr val="FDFFDC"/>
                </a:solidFill>
              </a:rPr>
              <a:t>rid</a:t>
            </a:r>
          </a:p>
          <a:p>
            <a:r>
              <a:rPr lang="en-US" sz="1600" dirty="0" smtClean="0">
                <a:solidFill>
                  <a:srgbClr val="FDFFDC"/>
                </a:solidFill>
              </a:rPr>
              <a:t>Cell</a:t>
            </a:r>
          </a:p>
          <a:p>
            <a:r>
              <a:rPr lang="en-US" sz="1600" dirty="0" smtClean="0">
                <a:solidFill>
                  <a:srgbClr val="FDFFDC"/>
                </a:solidFill>
              </a:rPr>
              <a:t>Value, entry, number</a:t>
            </a:r>
          </a:p>
          <a:p>
            <a:r>
              <a:rPr lang="en-US" sz="1600" dirty="0" smtClean="0">
                <a:solidFill>
                  <a:srgbClr val="FDFFDC"/>
                </a:solidFill>
              </a:rPr>
              <a:t>Solution</a:t>
            </a:r>
          </a:p>
          <a:p>
            <a:r>
              <a:rPr lang="en-US" sz="1600" dirty="0" smtClean="0">
                <a:solidFill>
                  <a:srgbClr val="FDFFDC"/>
                </a:solidFill>
              </a:rPr>
              <a:t>Screen</a:t>
            </a:r>
          </a:p>
          <a:p>
            <a:r>
              <a:rPr lang="en-US" sz="1600" dirty="0" err="1" smtClean="0">
                <a:solidFill>
                  <a:srgbClr val="FDFFDC"/>
                </a:solidFill>
              </a:rPr>
              <a:t>NumPad</a:t>
            </a:r>
            <a:endParaRPr lang="en-US" sz="1600" dirty="0" smtClean="0">
              <a:solidFill>
                <a:srgbClr val="FDFFDC"/>
              </a:solidFill>
            </a:endParaRPr>
          </a:p>
          <a:p>
            <a:r>
              <a:rPr lang="en-US" sz="1600" dirty="0" smtClean="0">
                <a:solidFill>
                  <a:srgbClr val="FDFFDC"/>
                </a:solidFill>
              </a:rPr>
              <a:t>Grid generator</a:t>
            </a:r>
          </a:p>
          <a:p>
            <a:pPr marL="0" indent="0">
              <a:buNone/>
            </a:pPr>
            <a:endParaRPr lang="en-US" sz="1600" dirty="0" smtClean="0">
              <a:solidFill>
                <a:srgbClr val="FDFFDC"/>
              </a:solidFill>
            </a:endParaRPr>
          </a:p>
          <a:p>
            <a:endParaRPr lang="en-US" sz="1600" dirty="0">
              <a:solidFill>
                <a:srgbClr val="FDFFDC"/>
              </a:solidFill>
            </a:endParaRPr>
          </a:p>
        </p:txBody>
      </p:sp>
      <p:sp>
        <p:nvSpPr>
          <p:cNvPr id="4" name="Rectangle 3"/>
          <p:cNvSpPr/>
          <p:nvPr/>
        </p:nvSpPr>
        <p:spPr>
          <a:xfrm>
            <a:off x="3472115" y="3417008"/>
            <a:ext cx="1873115" cy="85882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Are there any nouns that implied?</a:t>
            </a:r>
            <a:endParaRPr lang="en-US" dirty="0"/>
          </a:p>
        </p:txBody>
      </p:sp>
    </p:spTree>
    <p:extLst>
      <p:ext uri="{BB962C8B-B14F-4D97-AF65-F5344CB8AC3E}">
        <p14:creationId xmlns:p14="http://schemas.microsoft.com/office/powerpoint/2010/main" val="27836118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adjectives…</a:t>
            </a:r>
            <a:endParaRPr lang="en-US" dirty="0">
              <a:solidFill>
                <a:srgbClr val="FFFF00"/>
              </a:solidFill>
            </a:endParaRPr>
          </a:p>
        </p:txBody>
      </p:sp>
      <p:sp>
        <p:nvSpPr>
          <p:cNvPr id="3" name="Content Placeholder 2"/>
          <p:cNvSpPr>
            <a:spLocks noGrp="1"/>
          </p:cNvSpPr>
          <p:nvPr>
            <p:ph idx="1"/>
          </p:nvPr>
        </p:nvSpPr>
        <p:spPr/>
        <p:txBody>
          <a:bodyPr/>
          <a:lstStyle/>
          <a:p>
            <a:r>
              <a:rPr lang="en-US" sz="1600" dirty="0" smtClean="0">
                <a:solidFill>
                  <a:srgbClr val="FDFFDC"/>
                </a:solidFill>
              </a:rPr>
              <a:t>Player</a:t>
            </a:r>
          </a:p>
          <a:p>
            <a:r>
              <a:rPr lang="en-US" sz="1600" dirty="0">
                <a:solidFill>
                  <a:srgbClr val="FDFFDC"/>
                </a:solidFill>
              </a:rPr>
              <a:t>G</a:t>
            </a:r>
            <a:r>
              <a:rPr lang="en-US" sz="1600" dirty="0" smtClean="0">
                <a:solidFill>
                  <a:srgbClr val="FDFFDC"/>
                </a:solidFill>
              </a:rPr>
              <a:t>rid</a:t>
            </a:r>
          </a:p>
          <a:p>
            <a:r>
              <a:rPr lang="en-US" sz="1600" dirty="0" smtClean="0">
                <a:solidFill>
                  <a:srgbClr val="FDFFDC"/>
                </a:solidFill>
              </a:rPr>
              <a:t>Cell</a:t>
            </a:r>
          </a:p>
          <a:p>
            <a:r>
              <a:rPr lang="en-US" sz="1600" dirty="0" smtClean="0">
                <a:solidFill>
                  <a:srgbClr val="FDFFDC"/>
                </a:solidFill>
              </a:rPr>
              <a:t>Value, entry, number</a:t>
            </a:r>
          </a:p>
          <a:p>
            <a:r>
              <a:rPr lang="en-US" sz="1600" strike="sngStrike" dirty="0" smtClean="0">
                <a:solidFill>
                  <a:srgbClr val="FDFFDC"/>
                </a:solidFill>
              </a:rPr>
              <a:t>Solution</a:t>
            </a:r>
          </a:p>
          <a:p>
            <a:r>
              <a:rPr lang="en-US" sz="1600" dirty="0" smtClean="0">
                <a:solidFill>
                  <a:srgbClr val="FDFFDC"/>
                </a:solidFill>
              </a:rPr>
              <a:t>Screen</a:t>
            </a:r>
          </a:p>
          <a:p>
            <a:r>
              <a:rPr lang="en-US" sz="1600" dirty="0" err="1" smtClean="0">
                <a:solidFill>
                  <a:srgbClr val="FDFFDC"/>
                </a:solidFill>
              </a:rPr>
              <a:t>NumPad</a:t>
            </a:r>
            <a:endParaRPr lang="en-US" sz="1600" dirty="0" smtClean="0">
              <a:solidFill>
                <a:srgbClr val="FDFFDC"/>
              </a:solidFill>
            </a:endParaRPr>
          </a:p>
          <a:p>
            <a:r>
              <a:rPr lang="en-US" sz="1600" dirty="0" smtClean="0">
                <a:solidFill>
                  <a:srgbClr val="FDFFDC"/>
                </a:solidFill>
              </a:rPr>
              <a:t>Grid generator</a:t>
            </a:r>
          </a:p>
          <a:p>
            <a:pPr marL="0" indent="0">
              <a:buNone/>
            </a:pPr>
            <a:endParaRPr lang="en-US" sz="1600" dirty="0" smtClean="0">
              <a:solidFill>
                <a:srgbClr val="FDFFDC"/>
              </a:solidFill>
            </a:endParaRPr>
          </a:p>
          <a:p>
            <a:endParaRPr lang="en-US" sz="1600" dirty="0">
              <a:solidFill>
                <a:srgbClr val="FDFFDC"/>
              </a:solidFill>
            </a:endParaRPr>
          </a:p>
        </p:txBody>
      </p:sp>
      <p:sp>
        <p:nvSpPr>
          <p:cNvPr id="5" name="TextBox 4"/>
          <p:cNvSpPr txBox="1"/>
          <p:nvPr/>
        </p:nvSpPr>
        <p:spPr>
          <a:xfrm>
            <a:off x="1982761" y="1880157"/>
            <a:ext cx="2609371" cy="307777"/>
          </a:xfrm>
          <a:prstGeom prst="rect">
            <a:avLst/>
          </a:prstGeom>
          <a:solidFill>
            <a:schemeClr val="bg1"/>
          </a:solidFill>
          <a:ln>
            <a:solidFill>
              <a:schemeClr val="tx1"/>
            </a:solidFill>
          </a:ln>
        </p:spPr>
        <p:txBody>
          <a:bodyPr wrap="none" rtlCol="0">
            <a:spAutoFit/>
          </a:bodyPr>
          <a:lstStyle/>
          <a:p>
            <a:r>
              <a:rPr lang="en-US" sz="1400" dirty="0" smtClean="0"/>
              <a:t>Initial, current, solved, consistent</a:t>
            </a:r>
            <a:endParaRPr lang="en-US" sz="1400" dirty="0"/>
          </a:p>
        </p:txBody>
      </p:sp>
      <p:sp>
        <p:nvSpPr>
          <p:cNvPr id="6" name="TextBox 5"/>
          <p:cNvSpPr txBox="1"/>
          <p:nvPr/>
        </p:nvSpPr>
        <p:spPr>
          <a:xfrm>
            <a:off x="1982761" y="2222990"/>
            <a:ext cx="1031941" cy="307777"/>
          </a:xfrm>
          <a:prstGeom prst="rect">
            <a:avLst/>
          </a:prstGeom>
          <a:solidFill>
            <a:schemeClr val="bg1"/>
          </a:solidFill>
          <a:ln>
            <a:solidFill>
              <a:srgbClr val="000000"/>
            </a:solidFill>
          </a:ln>
        </p:spPr>
        <p:txBody>
          <a:bodyPr wrap="none" rtlCol="0">
            <a:spAutoFit/>
          </a:bodyPr>
          <a:lstStyle/>
          <a:p>
            <a:r>
              <a:rPr lang="en-US" sz="1400" dirty="0" smtClean="0"/>
              <a:t>Blank, filled</a:t>
            </a:r>
            <a:endParaRPr lang="en-US" sz="1400" dirty="0"/>
          </a:p>
        </p:txBody>
      </p:sp>
    </p:spTree>
    <p:extLst>
      <p:ext uri="{BB962C8B-B14F-4D97-AF65-F5344CB8AC3E}">
        <p14:creationId xmlns:p14="http://schemas.microsoft.com/office/powerpoint/2010/main" val="657683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strike="sngStrike" dirty="0" smtClean="0"/>
              <a:t>Decide on code standards</a:t>
            </a:r>
          </a:p>
          <a:p>
            <a:r>
              <a:rPr lang="en-US" dirty="0" smtClean="0"/>
              <a:t>Revisit/refine user stories</a:t>
            </a:r>
          </a:p>
          <a:p>
            <a:r>
              <a:rPr lang="en-US" dirty="0" smtClean="0"/>
              <a:t>Design quick &amp; dirty UI</a:t>
            </a:r>
          </a:p>
          <a:p>
            <a:r>
              <a:rPr lang="en-US" dirty="0" smtClean="0"/>
              <a:t>Design Sudoku architecture</a:t>
            </a:r>
          </a:p>
          <a:p>
            <a:r>
              <a:rPr lang="en-US" dirty="0" smtClean="0"/>
              <a:t>Plan next iteration</a:t>
            </a:r>
          </a:p>
        </p:txBody>
      </p:sp>
    </p:spTree>
    <p:extLst>
      <p:ext uri="{BB962C8B-B14F-4D97-AF65-F5344CB8AC3E}">
        <p14:creationId xmlns:p14="http://schemas.microsoft.com/office/powerpoint/2010/main" val="32615003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smtClean="0">
                <a:solidFill>
                  <a:srgbClr val="FDFFDC"/>
                </a:solidFill>
              </a:rPr>
              <a:t>Player</a:t>
            </a:r>
          </a:p>
          <a:p>
            <a:r>
              <a:rPr lang="en-US" sz="1600" dirty="0">
                <a:solidFill>
                  <a:srgbClr val="FDFFDC"/>
                </a:solidFill>
              </a:rPr>
              <a:t>G</a:t>
            </a:r>
            <a:r>
              <a:rPr lang="en-US" sz="1600" dirty="0" smtClean="0">
                <a:solidFill>
                  <a:srgbClr val="FDFFDC"/>
                </a:solidFill>
              </a:rPr>
              <a:t>rid</a:t>
            </a:r>
          </a:p>
          <a:p>
            <a:r>
              <a:rPr lang="en-US" sz="1600" dirty="0" smtClean="0">
                <a:solidFill>
                  <a:srgbClr val="FDFFDC"/>
                </a:solidFill>
              </a:rPr>
              <a:t>Cell</a:t>
            </a:r>
          </a:p>
          <a:p>
            <a:r>
              <a:rPr lang="en-US" sz="1600" dirty="0" smtClean="0">
                <a:solidFill>
                  <a:srgbClr val="FDFFDC"/>
                </a:solidFill>
              </a:rPr>
              <a:t>Value, entry, number</a:t>
            </a:r>
          </a:p>
          <a:p>
            <a:r>
              <a:rPr lang="en-US" sz="1600" strike="sngStrike" dirty="0" smtClean="0">
                <a:solidFill>
                  <a:srgbClr val="FDFFDC"/>
                </a:solidFill>
              </a:rPr>
              <a:t>Solution</a:t>
            </a:r>
          </a:p>
          <a:p>
            <a:r>
              <a:rPr lang="en-US" sz="1600" dirty="0" smtClean="0">
                <a:solidFill>
                  <a:srgbClr val="FDFFDC"/>
                </a:solidFill>
              </a:rPr>
              <a:t>Screen</a:t>
            </a:r>
          </a:p>
          <a:p>
            <a:r>
              <a:rPr lang="en-US" sz="1600" dirty="0" err="1" smtClean="0">
                <a:solidFill>
                  <a:srgbClr val="FDFFDC"/>
                </a:solidFill>
              </a:rPr>
              <a:t>NumPad</a:t>
            </a:r>
            <a:endParaRPr lang="en-US" sz="1600" dirty="0" smtClean="0">
              <a:solidFill>
                <a:srgbClr val="FDFFDC"/>
              </a:solidFill>
            </a:endParaRPr>
          </a:p>
          <a:p>
            <a:r>
              <a:rPr lang="en-US" sz="1600" dirty="0" smtClean="0">
                <a:solidFill>
                  <a:srgbClr val="FDFFDC"/>
                </a:solidFill>
              </a:rPr>
              <a:t>Grid generator</a:t>
            </a:r>
          </a:p>
          <a:p>
            <a:pPr marL="0" indent="0">
              <a:buNone/>
            </a:pPr>
            <a:endParaRPr lang="en-US" sz="1600" dirty="0" smtClean="0">
              <a:solidFill>
                <a:srgbClr val="FDFFDC"/>
              </a:solidFill>
            </a:endParaRPr>
          </a:p>
          <a:p>
            <a:endParaRPr lang="en-US" sz="1600" dirty="0">
              <a:solidFill>
                <a:srgbClr val="FDFFDC"/>
              </a:solidFill>
            </a:endParaRPr>
          </a:p>
        </p:txBody>
      </p:sp>
      <p:sp>
        <p:nvSpPr>
          <p:cNvPr id="5" name="TextBox 4"/>
          <p:cNvSpPr txBox="1"/>
          <p:nvPr/>
        </p:nvSpPr>
        <p:spPr>
          <a:xfrm>
            <a:off x="1982761" y="1880157"/>
            <a:ext cx="2609371" cy="307777"/>
          </a:xfrm>
          <a:prstGeom prst="rect">
            <a:avLst/>
          </a:prstGeom>
          <a:solidFill>
            <a:schemeClr val="bg1"/>
          </a:solidFill>
          <a:ln>
            <a:solidFill>
              <a:schemeClr val="tx1"/>
            </a:solidFill>
          </a:ln>
        </p:spPr>
        <p:txBody>
          <a:bodyPr wrap="none" rtlCol="0">
            <a:spAutoFit/>
          </a:bodyPr>
          <a:lstStyle/>
          <a:p>
            <a:r>
              <a:rPr lang="en-US" sz="1400" dirty="0" smtClean="0"/>
              <a:t>Initial, current, solved, consistent</a:t>
            </a:r>
            <a:endParaRPr lang="en-US" sz="1400" dirty="0"/>
          </a:p>
        </p:txBody>
      </p:sp>
      <p:sp>
        <p:nvSpPr>
          <p:cNvPr id="6" name="TextBox 5"/>
          <p:cNvSpPr txBox="1"/>
          <p:nvPr/>
        </p:nvSpPr>
        <p:spPr>
          <a:xfrm>
            <a:off x="1982761" y="2222990"/>
            <a:ext cx="1031941" cy="307777"/>
          </a:xfrm>
          <a:prstGeom prst="rect">
            <a:avLst/>
          </a:prstGeom>
          <a:solidFill>
            <a:schemeClr val="bg1"/>
          </a:solidFill>
          <a:ln>
            <a:solidFill>
              <a:srgbClr val="000000"/>
            </a:solidFill>
          </a:ln>
        </p:spPr>
        <p:txBody>
          <a:bodyPr wrap="none" rtlCol="0">
            <a:spAutoFit/>
          </a:bodyPr>
          <a:lstStyle/>
          <a:p>
            <a:r>
              <a:rPr lang="en-US" sz="1400" dirty="0" smtClean="0"/>
              <a:t>Blank, filled</a:t>
            </a:r>
            <a:endParaRPr lang="en-US" sz="1400" dirty="0"/>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rgbClr val="FFFF00"/>
                </a:solidFill>
                <a:latin typeface="Comic Sans MS"/>
                <a:ea typeface="+mj-ea"/>
                <a:cs typeface="Comic Sans MS"/>
              </a:defRPr>
            </a:lvl1pPr>
          </a:lstStyle>
          <a:p>
            <a:r>
              <a:rPr lang="en-US" smtClean="0"/>
              <a:t>What are the relationships, how do they interact?</a:t>
            </a:r>
            <a:endParaRPr lang="en-US" dirty="0"/>
          </a:p>
        </p:txBody>
      </p:sp>
    </p:spTree>
    <p:extLst>
      <p:ext uri="{BB962C8B-B14F-4D97-AF65-F5344CB8AC3E}">
        <p14:creationId xmlns:p14="http://schemas.microsoft.com/office/powerpoint/2010/main" val="29202615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58035"/>
            <a:ext cx="3225014" cy="581843"/>
          </a:xfrm>
        </p:spPr>
        <p:txBody>
          <a:bodyPr>
            <a:normAutofit/>
          </a:bodyPr>
          <a:lstStyle/>
          <a:p>
            <a:r>
              <a:rPr lang="en-US" sz="2400" dirty="0" smtClean="0"/>
              <a:t> Current stories</a:t>
            </a:r>
            <a:endParaRPr lang="en-US" sz="2400" dirty="0"/>
          </a:p>
        </p:txBody>
      </p:sp>
      <p:sp>
        <p:nvSpPr>
          <p:cNvPr id="5" name="Content Placeholder 2"/>
          <p:cNvSpPr txBox="1">
            <a:spLocks/>
          </p:cNvSpPr>
          <p:nvPr/>
        </p:nvSpPr>
        <p:spPr>
          <a:xfrm>
            <a:off x="634417" y="3453403"/>
            <a:ext cx="7315200" cy="870436"/>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Generate grids</a:t>
            </a:r>
          </a:p>
          <a:p>
            <a:r>
              <a:rPr lang="en-US" sz="1200" dirty="0" smtClean="0"/>
              <a:t>User story:  As a player I want different grids of varying difficulty in order to be entertained and challenged.</a:t>
            </a:r>
            <a:endParaRPr lang="en-US" sz="1200" dirty="0"/>
          </a:p>
        </p:txBody>
      </p:sp>
      <p:sp>
        <p:nvSpPr>
          <p:cNvPr id="6" name="Content Placeholder 2"/>
          <p:cNvSpPr txBox="1">
            <a:spLocks/>
          </p:cNvSpPr>
          <p:nvPr/>
        </p:nvSpPr>
        <p:spPr>
          <a:xfrm>
            <a:off x="634417" y="4498986"/>
            <a:ext cx="7315200" cy="1959077"/>
          </a:xfrm>
          <a:prstGeom prst="rect">
            <a:avLst/>
          </a:prstGeom>
          <a:solidFill>
            <a:srgbClr val="000000"/>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Feature:  Enter number in cell</a:t>
            </a:r>
          </a:p>
          <a:p>
            <a:r>
              <a:rPr lang="en-US" sz="1200" dirty="0" smtClean="0"/>
              <a:t>User story:  As a player I want to enter a number in a cell in order to solve the puzzle. </a:t>
            </a:r>
          </a:p>
          <a:p>
            <a:pPr marL="400050" lvl="1" indent="0">
              <a:buNone/>
            </a:pPr>
            <a:endParaRPr lang="en-US" sz="1200" dirty="0"/>
          </a:p>
          <a:p>
            <a:r>
              <a:rPr lang="en-US" sz="1200" dirty="0"/>
              <a:t>Scenario 1:  Cell is blank and </a:t>
            </a:r>
            <a:r>
              <a:rPr lang="en-US" sz="1200" dirty="0" smtClean="0"/>
              <a:t>new number </a:t>
            </a:r>
            <a:r>
              <a:rPr lang="en-US" sz="1200" dirty="0"/>
              <a:t>is consistent.</a:t>
            </a:r>
          </a:p>
          <a:p>
            <a:pPr marL="400050" lvl="2" indent="0">
              <a:buNone/>
            </a:pPr>
            <a:r>
              <a:rPr lang="en-US" sz="1200" dirty="0"/>
              <a:t>Number appears in </a:t>
            </a:r>
            <a:r>
              <a:rPr lang="en-US" sz="1200" dirty="0" smtClean="0"/>
              <a:t>cell in a way distinguishable from initial grid values.</a:t>
            </a:r>
          </a:p>
          <a:p>
            <a:pPr marL="342900" lvl="1" indent="-342900">
              <a:buFont typeface="Arial"/>
              <a:buChar char="•"/>
            </a:pPr>
            <a:endParaRPr lang="en-US" sz="1200" dirty="0"/>
          </a:p>
          <a:p>
            <a:pPr marL="342900" lvl="1" indent="-342900">
              <a:buFont typeface="Arial"/>
              <a:buChar char="•"/>
            </a:pPr>
            <a:r>
              <a:rPr lang="en-US" sz="1200" dirty="0" smtClean="0"/>
              <a:t>Scenario 2: Cell has number previously entered by player and  new number is consistent.</a:t>
            </a:r>
          </a:p>
          <a:p>
            <a:pPr marL="400050" lvl="2" indent="0">
              <a:buNone/>
            </a:pPr>
            <a:r>
              <a:rPr lang="en-US" sz="1200" dirty="0"/>
              <a:t>Number appears in cell in a way distinguishable from initial grid values</a:t>
            </a:r>
            <a:r>
              <a:rPr lang="en-US" sz="1200" dirty="0" smtClean="0"/>
              <a:t>.</a:t>
            </a:r>
          </a:p>
          <a:p>
            <a:pPr marL="400050" lvl="2" indent="0">
              <a:buNone/>
            </a:pPr>
            <a:endParaRPr lang="en-US" sz="1200" dirty="0"/>
          </a:p>
          <a:p>
            <a:pPr marL="400050" lvl="2" indent="0">
              <a:buNone/>
            </a:pPr>
            <a:endParaRPr lang="en-US" sz="1200" dirty="0"/>
          </a:p>
          <a:p>
            <a:pPr marL="342900" lvl="1" indent="-342900">
              <a:buFont typeface="Arial"/>
              <a:buChar char="•"/>
            </a:pPr>
            <a:endParaRPr lang="en-US" sz="1200" dirty="0"/>
          </a:p>
        </p:txBody>
      </p:sp>
      <p:sp>
        <p:nvSpPr>
          <p:cNvPr id="3" name="TextBox 2"/>
          <p:cNvSpPr txBox="1"/>
          <p:nvPr/>
        </p:nvSpPr>
        <p:spPr>
          <a:xfrm>
            <a:off x="2671104" y="242334"/>
            <a:ext cx="5548139" cy="369332"/>
          </a:xfrm>
          <a:prstGeom prst="rect">
            <a:avLst/>
          </a:prstGeom>
          <a:solidFill>
            <a:srgbClr val="FFFFFF"/>
          </a:solidFill>
        </p:spPr>
        <p:txBody>
          <a:bodyPr wrap="none" rtlCol="0">
            <a:spAutoFit/>
          </a:bodyPr>
          <a:lstStyle/>
          <a:p>
            <a:r>
              <a:rPr lang="en-US" dirty="0" smtClean="0"/>
              <a:t>Let’s act out the user stories. I need 7 volunteers to start.  </a:t>
            </a:r>
            <a:endParaRPr lang="en-US" dirty="0"/>
          </a:p>
        </p:txBody>
      </p:sp>
      <p:sp>
        <p:nvSpPr>
          <p:cNvPr id="7" name="Content Placeholder 2"/>
          <p:cNvSpPr txBox="1">
            <a:spLocks/>
          </p:cNvSpPr>
          <p:nvPr/>
        </p:nvSpPr>
        <p:spPr>
          <a:xfrm>
            <a:off x="634417" y="1771466"/>
            <a:ext cx="7315200" cy="1427258"/>
          </a:xfrm>
          <a:prstGeom prst="rect">
            <a:avLst/>
          </a:prstGeom>
          <a:solidFill>
            <a:schemeClr val="tx1"/>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Display grid</a:t>
            </a:r>
          </a:p>
          <a:p>
            <a:r>
              <a:rPr lang="en-US" sz="1400" dirty="0" smtClean="0"/>
              <a:t>User story:  As a player I want to view the Sudoku grid in order to figure out my next move.  The grid should show the initial values and my current entries. The initial grid should have blanks and a unique solution. The grid should always be consistent.</a:t>
            </a:r>
          </a:p>
          <a:p>
            <a:pPr marL="0" indent="0">
              <a:buNone/>
            </a:pPr>
            <a:endParaRPr lang="en-US" sz="1400" dirty="0"/>
          </a:p>
        </p:txBody>
      </p:sp>
    </p:spTree>
    <p:extLst>
      <p:ext uri="{BB962C8B-B14F-4D97-AF65-F5344CB8AC3E}">
        <p14:creationId xmlns:p14="http://schemas.microsoft.com/office/powerpoint/2010/main" val="22661852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2865037" y="575679"/>
            <a:ext cx="3949885" cy="5293840"/>
            <a:chOff x="2865038" y="1319178"/>
            <a:chExt cx="2599482" cy="3483960"/>
          </a:xfrm>
        </p:grpSpPr>
        <p:sp>
          <p:nvSpPr>
            <p:cNvPr id="2" name="TextBox 1"/>
            <p:cNvSpPr txBox="1"/>
            <p:nvPr/>
          </p:nvSpPr>
          <p:spPr>
            <a:xfrm>
              <a:off x="2865038" y="4134738"/>
              <a:ext cx="2599482" cy="553998"/>
            </a:xfrm>
            <a:prstGeom prst="rect">
              <a:avLst/>
            </a:prstGeom>
            <a:noFill/>
          </p:spPr>
          <p:txBody>
            <a:bodyPr wrap="square" rtlCol="0">
              <a:spAutoFit/>
            </a:bodyPr>
            <a:lstStyle/>
            <a:p>
              <a:pPr algn="ctr"/>
              <a:r>
                <a:rPr lang="en-US" sz="1000" dirty="0" smtClean="0">
                  <a:solidFill>
                    <a:srgbClr val="FFFF00"/>
                  </a:solidFill>
                </a:rPr>
                <a:t>Initial grid and number pad appear. </a:t>
              </a:r>
            </a:p>
            <a:p>
              <a:pPr algn="ctr"/>
              <a:r>
                <a:rPr lang="en-US" sz="1000" dirty="0" smtClean="0">
                  <a:solidFill>
                    <a:srgbClr val="FFFF00"/>
                  </a:solidFill>
                </a:rPr>
                <a:t>Original entries are black.  Current number “1” is highlighted in number pad.</a:t>
              </a:r>
            </a:p>
          </p:txBody>
        </p:sp>
        <p:sp>
          <p:nvSpPr>
            <p:cNvPr id="3" name="Rectangle 2"/>
            <p:cNvSpPr/>
            <p:nvPr/>
          </p:nvSpPr>
          <p:spPr>
            <a:xfrm>
              <a:off x="2865038" y="1319178"/>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72" y="1446753"/>
              <a:ext cx="2093814" cy="2743200"/>
            </a:xfrm>
            <a:prstGeom prst="rect">
              <a:avLst/>
            </a:prstGeom>
          </p:spPr>
        </p:pic>
      </p:grpSp>
      <p:sp>
        <p:nvSpPr>
          <p:cNvPr id="4" name="TextBox 3"/>
          <p:cNvSpPr txBox="1"/>
          <p:nvPr/>
        </p:nvSpPr>
        <p:spPr>
          <a:xfrm>
            <a:off x="498944" y="1859796"/>
            <a:ext cx="1544012" cy="1569660"/>
          </a:xfrm>
          <a:prstGeom prst="rect">
            <a:avLst/>
          </a:prstGeom>
          <a:noFill/>
        </p:spPr>
        <p:txBody>
          <a:bodyPr wrap="none" rtlCol="0">
            <a:spAutoFit/>
          </a:bodyPr>
          <a:lstStyle/>
          <a:p>
            <a:r>
              <a:rPr lang="en-US" sz="1200" dirty="0" smtClean="0">
                <a:solidFill>
                  <a:srgbClr val="FFFF00"/>
                </a:solidFill>
              </a:rPr>
              <a:t>Actors:</a:t>
            </a:r>
          </a:p>
          <a:p>
            <a:r>
              <a:rPr lang="en-US" sz="1200" dirty="0" smtClean="0">
                <a:solidFill>
                  <a:srgbClr val="FFFF00"/>
                </a:solidFill>
              </a:rPr>
              <a:t>Player</a:t>
            </a:r>
          </a:p>
          <a:p>
            <a:r>
              <a:rPr lang="en-US" sz="1200" dirty="0" smtClean="0">
                <a:solidFill>
                  <a:srgbClr val="FFFF00"/>
                </a:solidFill>
              </a:rPr>
              <a:t>Grid generator</a:t>
            </a:r>
          </a:p>
          <a:p>
            <a:r>
              <a:rPr lang="en-US" sz="1200" dirty="0" smtClean="0">
                <a:solidFill>
                  <a:srgbClr val="FFFF00"/>
                </a:solidFill>
              </a:rPr>
              <a:t>Grid</a:t>
            </a:r>
          </a:p>
          <a:p>
            <a:r>
              <a:rPr lang="en-US" sz="1200" dirty="0">
                <a:solidFill>
                  <a:srgbClr val="FFFF00"/>
                </a:solidFill>
              </a:rPr>
              <a:t>Grid cell row=0, col=0</a:t>
            </a:r>
          </a:p>
          <a:p>
            <a:r>
              <a:rPr lang="en-US" sz="1200" dirty="0">
                <a:solidFill>
                  <a:srgbClr val="FFFF00"/>
                </a:solidFill>
              </a:rPr>
              <a:t>Grid cell row=6, col=</a:t>
            </a:r>
            <a:r>
              <a:rPr lang="en-US" sz="1200" dirty="0" smtClean="0">
                <a:solidFill>
                  <a:srgbClr val="FFFF00"/>
                </a:solidFill>
              </a:rPr>
              <a:t>7</a:t>
            </a:r>
          </a:p>
          <a:p>
            <a:r>
              <a:rPr lang="en-US" sz="1200" dirty="0" err="1" smtClean="0">
                <a:solidFill>
                  <a:srgbClr val="FFFF00"/>
                </a:solidFill>
              </a:rPr>
              <a:t>NumberPad</a:t>
            </a:r>
            <a:endParaRPr lang="en-US" sz="1200" dirty="0" smtClean="0">
              <a:solidFill>
                <a:srgbClr val="FFFF00"/>
              </a:solidFill>
            </a:endParaRPr>
          </a:p>
          <a:p>
            <a:r>
              <a:rPr lang="en-US" sz="1200" dirty="0" err="1" smtClean="0">
                <a:solidFill>
                  <a:srgbClr val="FFFF00"/>
                </a:solidFill>
              </a:rPr>
              <a:t>NumPad</a:t>
            </a:r>
            <a:r>
              <a:rPr lang="en-US" sz="1200" dirty="0" smtClean="0">
                <a:solidFill>
                  <a:srgbClr val="FFFF00"/>
                </a:solidFill>
              </a:rPr>
              <a:t> cell “1”</a:t>
            </a:r>
            <a:endParaRPr lang="en-US" sz="1200" dirty="0">
              <a:solidFill>
                <a:srgbClr val="FFFF00"/>
              </a:solidFill>
            </a:endParaRPr>
          </a:p>
        </p:txBody>
      </p:sp>
      <p:sp>
        <p:nvSpPr>
          <p:cNvPr id="6" name="TextBox 5"/>
          <p:cNvSpPr txBox="1"/>
          <p:nvPr/>
        </p:nvSpPr>
        <p:spPr>
          <a:xfrm>
            <a:off x="3033921" y="6258988"/>
            <a:ext cx="3621504" cy="369332"/>
          </a:xfrm>
          <a:prstGeom prst="rect">
            <a:avLst/>
          </a:prstGeom>
          <a:solidFill>
            <a:srgbClr val="FFFFFF"/>
          </a:solidFill>
        </p:spPr>
        <p:txBody>
          <a:bodyPr wrap="none" rtlCol="0">
            <a:spAutoFit/>
          </a:bodyPr>
          <a:lstStyle/>
          <a:p>
            <a:r>
              <a:rPr lang="en-US" dirty="0" smtClean="0"/>
              <a:t>How should initial grid display work?</a:t>
            </a:r>
            <a:endParaRPr lang="en-US" dirty="0"/>
          </a:p>
        </p:txBody>
      </p:sp>
    </p:spTree>
    <p:extLst>
      <p:ext uri="{BB962C8B-B14F-4D97-AF65-F5344CB8AC3E}">
        <p14:creationId xmlns:p14="http://schemas.microsoft.com/office/powerpoint/2010/main" val="347096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305759" y="1202064"/>
            <a:ext cx="3920675" cy="3708253"/>
            <a:chOff x="487604" y="1202064"/>
            <a:chExt cx="5227573" cy="4944337"/>
          </a:xfrm>
        </p:grpSpPr>
        <p:sp>
          <p:nvSpPr>
            <p:cNvPr id="4" name="Rectangle 3"/>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a:t>
              </a:r>
            </a:p>
            <a:p>
              <a:pPr algn="ctr"/>
              <a:r>
                <a:rPr lang="en-US" sz="800" dirty="0" smtClean="0"/>
                <a:t>cells</a:t>
              </a:r>
            </a:p>
            <a:p>
              <a:pPr algn="ctr"/>
              <a:endParaRPr lang="en-US" sz="800" dirty="0" smtClean="0"/>
            </a:p>
          </p:txBody>
        </p:sp>
        <p:sp>
          <p:nvSpPr>
            <p:cNvPr id="18" name="Rectangle 17"/>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Cell</a:t>
              </a:r>
            </a:p>
            <a:p>
              <a:pPr algn="ctr"/>
              <a:r>
                <a:rPr lang="en-US" sz="800" dirty="0"/>
                <a:t>r</a:t>
              </a:r>
              <a:r>
                <a:rPr lang="en-US" sz="800" dirty="0" smtClean="0"/>
                <a:t>ow, column, value, color</a:t>
              </a:r>
            </a:p>
            <a:p>
              <a:pPr algn="ctr"/>
              <a:r>
                <a:rPr lang="en-US" sz="800" dirty="0" err="1" smtClean="0"/>
                <a:t>setValue</a:t>
              </a:r>
              <a:r>
                <a:rPr lang="en-US" sz="800" dirty="0" smtClean="0"/>
                <a:t>, </a:t>
              </a:r>
              <a:r>
                <a:rPr lang="en-US" sz="800" dirty="0" err="1" smtClean="0"/>
                <a:t>setColor</a:t>
              </a:r>
              <a:endParaRPr lang="en-US" sz="800" dirty="0" smtClean="0"/>
            </a:p>
          </p:txBody>
        </p:sp>
        <p:sp>
          <p:nvSpPr>
            <p:cNvPr id="32" name="Rectangle 31"/>
            <p:cNvSpPr/>
            <p:nvPr/>
          </p:nvSpPr>
          <p:spPr>
            <a:xfrm>
              <a:off x="1039377" y="174090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generator</a:t>
              </a:r>
            </a:p>
          </p:txBody>
        </p:sp>
        <p:cxnSp>
          <p:nvCxnSpPr>
            <p:cNvPr id="9" name="Straight Arrow Connector 8"/>
            <p:cNvCxnSpPr>
              <a:stCxn id="32" idx="2"/>
            </p:cNvCxnSpPr>
            <p:nvPr/>
          </p:nvCxnSpPr>
          <p:spPr>
            <a:xfrm>
              <a:off x="1685287" y="2583954"/>
              <a:ext cx="0" cy="727364"/>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805302" y="2741191"/>
              <a:ext cx="1006555"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36" name="TextBox 35"/>
            <p:cNvSpPr txBox="1"/>
            <p:nvPr/>
          </p:nvSpPr>
          <p:spPr>
            <a:xfrm>
              <a:off x="4023632" y="2879689"/>
              <a:ext cx="878874" cy="553997"/>
            </a:xfrm>
            <a:prstGeom prst="rect">
              <a:avLst/>
            </a:prstGeom>
            <a:solidFill>
              <a:srgbClr val="FFFFFF"/>
            </a:solidFill>
          </p:spPr>
          <p:txBody>
            <a:bodyPr wrap="none" rtlCol="0">
              <a:spAutoFit/>
            </a:bodyPr>
            <a:lstStyle/>
            <a:p>
              <a:r>
                <a:rPr lang="en-US" sz="1050" dirty="0" err="1" smtClean="0"/>
                <a:t>setValue</a:t>
              </a:r>
              <a:endParaRPr lang="en-US" sz="1050" dirty="0" smtClean="0"/>
            </a:p>
            <a:p>
              <a:r>
                <a:rPr lang="en-US" sz="1050" dirty="0" err="1" smtClean="0"/>
                <a:t>setColor</a:t>
              </a:r>
              <a:endParaRPr lang="en-US" sz="1050" dirty="0"/>
            </a:p>
          </p:txBody>
        </p:sp>
        <p:cxnSp>
          <p:nvCxnSpPr>
            <p:cNvPr id="3" name="Elbow Connector 2"/>
            <p:cNvCxnSpPr>
              <a:stCxn id="32" idx="3"/>
              <a:endCxn id="18" idx="0"/>
            </p:cNvCxnSpPr>
            <p:nvPr/>
          </p:nvCxnSpPr>
          <p:spPr>
            <a:xfrm>
              <a:off x="2331197" y="2162429"/>
              <a:ext cx="1453047" cy="1198843"/>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23632" y="2445455"/>
              <a:ext cx="1006555"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24" name="Rectangle 23"/>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Screen</a:t>
              </a:r>
              <a:endParaRPr lang="en-US" sz="1400" dirty="0"/>
            </a:p>
          </p:txBody>
        </p:sp>
        <p:cxnSp>
          <p:nvCxnSpPr>
            <p:cNvPr id="25" name="Elbow Connector 24"/>
            <p:cNvCxnSpPr>
              <a:stCxn id="24"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95932" y="5137664"/>
              <a:ext cx="852541" cy="348813"/>
            </a:xfrm>
            <a:prstGeom prst="rect">
              <a:avLst/>
            </a:prstGeom>
            <a:solidFill>
              <a:srgbClr val="FFFFFF"/>
            </a:solidFill>
          </p:spPr>
          <p:txBody>
            <a:bodyPr wrap="none" rtlCol="0">
              <a:spAutoFit/>
            </a:bodyPr>
            <a:lstStyle/>
            <a:p>
              <a:r>
                <a:rPr lang="en-US" sz="1050" dirty="0" smtClean="0"/>
                <a:t>displays</a:t>
              </a:r>
              <a:endParaRPr lang="en-US" sz="1050" dirty="0"/>
            </a:p>
          </p:txBody>
        </p:sp>
        <p:sp>
          <p:nvSpPr>
            <p:cNvPr id="2" name="Rectangle 1"/>
            <p:cNvSpPr/>
            <p:nvPr/>
          </p:nvSpPr>
          <p:spPr>
            <a:xfrm>
              <a:off x="487604" y="1202064"/>
              <a:ext cx="5227573" cy="4944337"/>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38" name="Group 37"/>
          <p:cNvGrpSpPr>
            <a:grpSpLocks noChangeAspect="1"/>
          </p:cNvGrpSpPr>
          <p:nvPr/>
        </p:nvGrpSpPr>
        <p:grpSpPr>
          <a:xfrm>
            <a:off x="4634196" y="828120"/>
            <a:ext cx="3971708" cy="4456708"/>
            <a:chOff x="487604" y="170103"/>
            <a:chExt cx="5295611" cy="5942277"/>
          </a:xfrm>
        </p:grpSpPr>
        <p:sp>
          <p:nvSpPr>
            <p:cNvPr id="39" name="Rectangle 38"/>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a:t>
              </a:r>
            </a:p>
            <a:p>
              <a:pPr algn="ctr"/>
              <a:r>
                <a:rPr lang="en-US" sz="800" dirty="0" smtClean="0"/>
                <a:t>cells, </a:t>
              </a:r>
              <a:r>
                <a:rPr lang="en-US" sz="800" dirty="0" err="1" smtClean="0"/>
                <a:t>initalValues</a:t>
              </a:r>
              <a:endParaRPr lang="en-US" sz="800" dirty="0" smtClean="0"/>
            </a:p>
          </p:txBody>
        </p:sp>
        <p:sp>
          <p:nvSpPr>
            <p:cNvPr id="40" name="Rectangle 39"/>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Cell</a:t>
              </a:r>
            </a:p>
            <a:p>
              <a:pPr algn="ctr"/>
              <a:r>
                <a:rPr lang="en-US" sz="800" dirty="0"/>
                <a:t>r</a:t>
              </a:r>
              <a:r>
                <a:rPr lang="en-US" sz="800" dirty="0" smtClean="0"/>
                <a:t>ow, column, value, color</a:t>
              </a:r>
            </a:p>
            <a:p>
              <a:pPr algn="ctr"/>
              <a:r>
                <a:rPr lang="en-US" sz="800" dirty="0" err="1" smtClean="0"/>
                <a:t>setValue</a:t>
              </a:r>
              <a:r>
                <a:rPr lang="en-US" sz="800" dirty="0" smtClean="0"/>
                <a:t>, </a:t>
              </a:r>
              <a:r>
                <a:rPr lang="en-US" sz="800" dirty="0" err="1" smtClean="0"/>
                <a:t>setColor</a:t>
              </a:r>
              <a:endParaRPr lang="en-US" sz="800" dirty="0" smtClean="0"/>
            </a:p>
          </p:txBody>
        </p:sp>
        <p:sp>
          <p:nvSpPr>
            <p:cNvPr id="41" name="Rectangle 40"/>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Screen</a:t>
              </a:r>
              <a:endParaRPr lang="en-US" sz="1400" dirty="0"/>
            </a:p>
          </p:txBody>
        </p:sp>
        <p:cxnSp>
          <p:nvCxnSpPr>
            <p:cNvPr id="42" name="Elbow Connector 41"/>
            <p:cNvCxnSpPr>
              <a:stCxn id="41"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948657" y="36876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generator</a:t>
              </a:r>
            </a:p>
          </p:txBody>
        </p:sp>
        <p:cxnSp>
          <p:nvCxnSpPr>
            <p:cNvPr id="44" name="Straight Arrow Connector 43"/>
            <p:cNvCxnSpPr>
              <a:stCxn id="43" idx="2"/>
              <a:endCxn id="49" idx="0"/>
            </p:cNvCxnSpPr>
            <p:nvPr/>
          </p:nvCxnSpPr>
          <p:spPr>
            <a:xfrm>
              <a:off x="1594567" y="1211814"/>
              <a:ext cx="0" cy="590022"/>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14581" y="1369050"/>
              <a:ext cx="1006553"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46" name="TextBox 45"/>
            <p:cNvSpPr txBox="1"/>
            <p:nvPr/>
          </p:nvSpPr>
          <p:spPr>
            <a:xfrm>
              <a:off x="2795932" y="5137664"/>
              <a:ext cx="852540" cy="348813"/>
            </a:xfrm>
            <a:prstGeom prst="rect">
              <a:avLst/>
            </a:prstGeom>
            <a:solidFill>
              <a:srgbClr val="FFFFFF"/>
            </a:solidFill>
          </p:spPr>
          <p:txBody>
            <a:bodyPr wrap="none" rtlCol="0">
              <a:spAutoFit/>
            </a:bodyPr>
            <a:lstStyle/>
            <a:p>
              <a:r>
                <a:rPr lang="en-US" sz="1050" dirty="0" smtClean="0"/>
                <a:t>displays</a:t>
              </a:r>
              <a:endParaRPr lang="en-US" sz="1050" dirty="0"/>
            </a:p>
          </p:txBody>
        </p:sp>
        <p:cxnSp>
          <p:nvCxnSpPr>
            <p:cNvPr id="47" name="Straight Arrow Connector 46"/>
            <p:cNvCxnSpPr/>
            <p:nvPr/>
          </p:nvCxnSpPr>
          <p:spPr>
            <a:xfrm>
              <a:off x="2240477" y="383211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251817" y="3222772"/>
              <a:ext cx="878873" cy="553997"/>
            </a:xfrm>
            <a:prstGeom prst="rect">
              <a:avLst/>
            </a:prstGeom>
            <a:solidFill>
              <a:srgbClr val="FFFFFF"/>
            </a:solidFill>
          </p:spPr>
          <p:txBody>
            <a:bodyPr wrap="none" rtlCol="0">
              <a:spAutoFit/>
            </a:bodyPr>
            <a:lstStyle/>
            <a:p>
              <a:r>
                <a:rPr lang="en-US" sz="1050" dirty="0" err="1" smtClean="0"/>
                <a:t>setValue</a:t>
              </a:r>
              <a:endParaRPr lang="en-US" sz="1050" dirty="0" smtClean="0"/>
            </a:p>
            <a:p>
              <a:r>
                <a:rPr lang="en-US" sz="1050" dirty="0" err="1" smtClean="0"/>
                <a:t>setColor</a:t>
              </a:r>
              <a:endParaRPr lang="en-US" sz="1050" dirty="0"/>
            </a:p>
          </p:txBody>
        </p:sp>
        <p:sp>
          <p:nvSpPr>
            <p:cNvPr id="49" name="Rectangle 48"/>
            <p:cNvSpPr/>
            <p:nvPr/>
          </p:nvSpPr>
          <p:spPr>
            <a:xfrm>
              <a:off x="948657" y="180183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Initial values</a:t>
              </a:r>
            </a:p>
            <a:p>
              <a:pPr algn="ctr"/>
              <a:r>
                <a:rPr lang="en-US" sz="800" dirty="0" err="1" smtClean="0"/>
                <a:t>getValue</a:t>
              </a:r>
              <a:endParaRPr lang="en-US" sz="800" dirty="0" smtClean="0"/>
            </a:p>
          </p:txBody>
        </p:sp>
        <p:cxnSp>
          <p:nvCxnSpPr>
            <p:cNvPr id="50" name="Straight Arrow Connector 49"/>
            <p:cNvCxnSpPr>
              <a:stCxn id="49" idx="2"/>
            </p:cNvCxnSpPr>
            <p:nvPr/>
          </p:nvCxnSpPr>
          <p:spPr>
            <a:xfrm>
              <a:off x="1594567" y="2644887"/>
              <a:ext cx="0" cy="727364"/>
            </a:xfrm>
            <a:prstGeom prst="straightConnector1">
              <a:avLst/>
            </a:prstGeom>
            <a:ln>
              <a:solidFill>
                <a:srgbClr val="FFFFFF"/>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714581" y="2802123"/>
              <a:ext cx="895972" cy="338555"/>
            </a:xfrm>
            <a:prstGeom prst="rect">
              <a:avLst/>
            </a:prstGeom>
            <a:solidFill>
              <a:srgbClr val="FFFFFF"/>
            </a:solidFill>
          </p:spPr>
          <p:txBody>
            <a:bodyPr wrap="none" rtlCol="0">
              <a:spAutoFit/>
            </a:bodyPr>
            <a:lstStyle/>
            <a:p>
              <a:r>
                <a:rPr lang="en-US" sz="1050" dirty="0" err="1" smtClean="0"/>
                <a:t>getValue</a:t>
              </a:r>
              <a:endParaRPr lang="en-US" sz="1050" dirty="0"/>
            </a:p>
          </p:txBody>
        </p:sp>
        <p:sp>
          <p:nvSpPr>
            <p:cNvPr id="52" name="Rectangle 51"/>
            <p:cNvSpPr>
              <a:spLocks noChangeAspect="1"/>
            </p:cNvSpPr>
            <p:nvPr/>
          </p:nvSpPr>
          <p:spPr>
            <a:xfrm>
              <a:off x="487604" y="170103"/>
              <a:ext cx="5295611" cy="5942277"/>
            </a:xfrm>
            <a:prstGeom prst="rect">
              <a:avLst/>
            </a:prstGeom>
            <a:noFill/>
            <a:ln w="508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6591432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design principles</a:t>
            </a:r>
            <a:endParaRPr lang="en-US" dirty="0">
              <a:solidFill>
                <a:srgbClr val="FFFF00"/>
              </a:solidFill>
            </a:endParaRPr>
          </a:p>
        </p:txBody>
      </p:sp>
      <p:sp>
        <p:nvSpPr>
          <p:cNvPr id="3" name="Content Placeholder 2"/>
          <p:cNvSpPr>
            <a:spLocks noGrp="1"/>
          </p:cNvSpPr>
          <p:nvPr>
            <p:ph idx="1"/>
          </p:nvPr>
        </p:nvSpPr>
        <p:spPr>
          <a:xfrm>
            <a:off x="677777" y="2123946"/>
            <a:ext cx="7779707" cy="2692979"/>
          </a:xfrm>
        </p:spPr>
        <p:txBody>
          <a:bodyPr>
            <a:normAutofit fontScale="85000" lnSpcReduction="10000"/>
          </a:bodyPr>
          <a:lstStyle/>
          <a:p>
            <a:pPr marL="0" indent="0">
              <a:buNone/>
            </a:pPr>
            <a:endParaRPr lang="en-US" dirty="0" smtClean="0">
              <a:solidFill>
                <a:srgbClr val="FFFF00"/>
              </a:solidFill>
            </a:endParaRPr>
          </a:p>
          <a:p>
            <a:pPr marL="0" indent="0">
              <a:buNone/>
            </a:pPr>
            <a:r>
              <a:rPr lang="en-US" dirty="0" smtClean="0">
                <a:solidFill>
                  <a:srgbClr val="FFFF00"/>
                </a:solidFill>
              </a:rPr>
              <a:t>Single responsibility principle</a:t>
            </a:r>
          </a:p>
          <a:p>
            <a:pPr marL="0" indent="0">
              <a:buNone/>
            </a:pPr>
            <a:endParaRPr lang="en-US" dirty="0">
              <a:solidFill>
                <a:srgbClr val="FFFF00"/>
              </a:solidFill>
            </a:endParaRPr>
          </a:p>
          <a:p>
            <a:pPr marL="0" indent="0">
              <a:buNone/>
            </a:pPr>
            <a:r>
              <a:rPr lang="en-US" dirty="0" smtClean="0">
                <a:solidFill>
                  <a:srgbClr val="FFFF00"/>
                </a:solidFill>
              </a:rPr>
              <a:t>Each class should have a single responsibility and that responsibility should be entirely encapsulated within the class.</a:t>
            </a:r>
            <a:endParaRPr lang="en-US" dirty="0">
              <a:solidFill>
                <a:srgbClr val="FFFF00"/>
              </a:solidFill>
            </a:endParaRPr>
          </a:p>
        </p:txBody>
      </p:sp>
    </p:spTree>
    <p:extLst>
      <p:ext uri="{BB962C8B-B14F-4D97-AF65-F5344CB8AC3E}">
        <p14:creationId xmlns:p14="http://schemas.microsoft.com/office/powerpoint/2010/main" val="1044818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305759" y="1202064"/>
            <a:ext cx="3920675" cy="3708253"/>
            <a:chOff x="487604" y="1202064"/>
            <a:chExt cx="5227573" cy="4944337"/>
          </a:xfrm>
        </p:grpSpPr>
        <p:sp>
          <p:nvSpPr>
            <p:cNvPr id="4" name="Rectangle 3"/>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a:t>
              </a:r>
            </a:p>
            <a:p>
              <a:pPr algn="ctr"/>
              <a:r>
                <a:rPr lang="en-US" sz="800" dirty="0" smtClean="0"/>
                <a:t>cells</a:t>
              </a:r>
            </a:p>
            <a:p>
              <a:pPr algn="ctr"/>
              <a:endParaRPr lang="en-US" sz="800" dirty="0" smtClean="0"/>
            </a:p>
          </p:txBody>
        </p:sp>
        <p:sp>
          <p:nvSpPr>
            <p:cNvPr id="18" name="Rectangle 17"/>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Cell</a:t>
              </a:r>
            </a:p>
            <a:p>
              <a:pPr algn="ctr"/>
              <a:r>
                <a:rPr lang="en-US" sz="800" dirty="0"/>
                <a:t>r</a:t>
              </a:r>
              <a:r>
                <a:rPr lang="en-US" sz="800" dirty="0" smtClean="0"/>
                <a:t>ow, column, value, color</a:t>
              </a:r>
            </a:p>
            <a:p>
              <a:pPr algn="ctr"/>
              <a:r>
                <a:rPr lang="en-US" sz="800" dirty="0" err="1" smtClean="0"/>
                <a:t>setValue</a:t>
              </a:r>
              <a:r>
                <a:rPr lang="en-US" sz="800" dirty="0" smtClean="0"/>
                <a:t>, </a:t>
              </a:r>
              <a:r>
                <a:rPr lang="en-US" sz="800" dirty="0" err="1" smtClean="0"/>
                <a:t>setColor</a:t>
              </a:r>
              <a:endParaRPr lang="en-US" sz="800" dirty="0" smtClean="0"/>
            </a:p>
          </p:txBody>
        </p:sp>
        <p:sp>
          <p:nvSpPr>
            <p:cNvPr id="32" name="Rectangle 31"/>
            <p:cNvSpPr/>
            <p:nvPr/>
          </p:nvSpPr>
          <p:spPr>
            <a:xfrm>
              <a:off x="1039377" y="174090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generator</a:t>
              </a:r>
            </a:p>
          </p:txBody>
        </p:sp>
        <p:cxnSp>
          <p:nvCxnSpPr>
            <p:cNvPr id="9" name="Straight Arrow Connector 8"/>
            <p:cNvCxnSpPr>
              <a:stCxn id="32" idx="2"/>
            </p:cNvCxnSpPr>
            <p:nvPr/>
          </p:nvCxnSpPr>
          <p:spPr>
            <a:xfrm>
              <a:off x="1685287" y="2583954"/>
              <a:ext cx="0" cy="727364"/>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805302" y="2741191"/>
              <a:ext cx="1006555"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36" name="TextBox 35"/>
            <p:cNvSpPr txBox="1"/>
            <p:nvPr/>
          </p:nvSpPr>
          <p:spPr>
            <a:xfrm>
              <a:off x="4023632" y="2879689"/>
              <a:ext cx="878874" cy="553997"/>
            </a:xfrm>
            <a:prstGeom prst="rect">
              <a:avLst/>
            </a:prstGeom>
            <a:solidFill>
              <a:srgbClr val="FFFFFF"/>
            </a:solidFill>
          </p:spPr>
          <p:txBody>
            <a:bodyPr wrap="none" rtlCol="0">
              <a:spAutoFit/>
            </a:bodyPr>
            <a:lstStyle/>
            <a:p>
              <a:r>
                <a:rPr lang="en-US" sz="1050" dirty="0" err="1" smtClean="0"/>
                <a:t>setValue</a:t>
              </a:r>
              <a:endParaRPr lang="en-US" sz="1050" dirty="0" smtClean="0"/>
            </a:p>
            <a:p>
              <a:r>
                <a:rPr lang="en-US" sz="1050" dirty="0" err="1" smtClean="0"/>
                <a:t>setColor</a:t>
              </a:r>
              <a:endParaRPr lang="en-US" sz="1050" dirty="0"/>
            </a:p>
          </p:txBody>
        </p:sp>
        <p:cxnSp>
          <p:nvCxnSpPr>
            <p:cNvPr id="3" name="Elbow Connector 2"/>
            <p:cNvCxnSpPr>
              <a:stCxn id="32" idx="3"/>
              <a:endCxn id="18" idx="0"/>
            </p:cNvCxnSpPr>
            <p:nvPr/>
          </p:nvCxnSpPr>
          <p:spPr>
            <a:xfrm>
              <a:off x="2331197" y="2162429"/>
              <a:ext cx="1453047" cy="1198843"/>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23632" y="2445455"/>
              <a:ext cx="1006555"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24" name="Rectangle 23"/>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Screen</a:t>
              </a:r>
              <a:endParaRPr lang="en-US" sz="1400" dirty="0"/>
            </a:p>
          </p:txBody>
        </p:sp>
        <p:cxnSp>
          <p:nvCxnSpPr>
            <p:cNvPr id="25" name="Elbow Connector 24"/>
            <p:cNvCxnSpPr>
              <a:stCxn id="24"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95932" y="5137664"/>
              <a:ext cx="852541" cy="348813"/>
            </a:xfrm>
            <a:prstGeom prst="rect">
              <a:avLst/>
            </a:prstGeom>
            <a:solidFill>
              <a:srgbClr val="FFFFFF"/>
            </a:solidFill>
          </p:spPr>
          <p:txBody>
            <a:bodyPr wrap="none" rtlCol="0">
              <a:spAutoFit/>
            </a:bodyPr>
            <a:lstStyle/>
            <a:p>
              <a:r>
                <a:rPr lang="en-US" sz="1050" dirty="0" smtClean="0"/>
                <a:t>displays</a:t>
              </a:r>
              <a:endParaRPr lang="en-US" sz="1050" dirty="0"/>
            </a:p>
          </p:txBody>
        </p:sp>
        <p:sp>
          <p:nvSpPr>
            <p:cNvPr id="2" name="Rectangle 1"/>
            <p:cNvSpPr/>
            <p:nvPr/>
          </p:nvSpPr>
          <p:spPr>
            <a:xfrm>
              <a:off x="487604" y="1202064"/>
              <a:ext cx="5227573" cy="4944337"/>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38" name="Group 37"/>
          <p:cNvGrpSpPr>
            <a:grpSpLocks noChangeAspect="1"/>
          </p:cNvGrpSpPr>
          <p:nvPr/>
        </p:nvGrpSpPr>
        <p:grpSpPr>
          <a:xfrm>
            <a:off x="4637913" y="839176"/>
            <a:ext cx="3971708" cy="4456708"/>
            <a:chOff x="487604" y="170103"/>
            <a:chExt cx="5295611" cy="5942277"/>
          </a:xfrm>
        </p:grpSpPr>
        <p:sp>
          <p:nvSpPr>
            <p:cNvPr id="39" name="Rectangle 38"/>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a:t>
              </a:r>
            </a:p>
            <a:p>
              <a:pPr algn="ctr"/>
              <a:r>
                <a:rPr lang="en-US" sz="800" dirty="0" smtClean="0"/>
                <a:t>cells, </a:t>
              </a:r>
              <a:r>
                <a:rPr lang="en-US" sz="800" dirty="0" err="1" smtClean="0"/>
                <a:t>initalValues</a:t>
              </a:r>
              <a:endParaRPr lang="en-US" sz="800" dirty="0" smtClean="0"/>
            </a:p>
          </p:txBody>
        </p:sp>
        <p:sp>
          <p:nvSpPr>
            <p:cNvPr id="40" name="Rectangle 39"/>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 Cell</a:t>
              </a:r>
            </a:p>
            <a:p>
              <a:pPr algn="ctr"/>
              <a:r>
                <a:rPr lang="en-US" sz="800" dirty="0"/>
                <a:t>r</a:t>
              </a:r>
              <a:r>
                <a:rPr lang="en-US" sz="800" dirty="0" smtClean="0"/>
                <a:t>ow, column, value, color </a:t>
              </a:r>
            </a:p>
            <a:p>
              <a:pPr algn="ctr"/>
              <a:r>
                <a:rPr lang="en-US" sz="800" dirty="0" err="1" smtClean="0"/>
                <a:t>setValue</a:t>
              </a:r>
              <a:r>
                <a:rPr lang="en-US" sz="800" dirty="0" smtClean="0"/>
                <a:t>, </a:t>
              </a:r>
              <a:r>
                <a:rPr lang="en-US" sz="800" dirty="0" err="1" smtClean="0"/>
                <a:t>setColor</a:t>
              </a:r>
              <a:endParaRPr lang="en-US" sz="800" dirty="0" smtClean="0"/>
            </a:p>
          </p:txBody>
        </p:sp>
        <p:sp>
          <p:nvSpPr>
            <p:cNvPr id="41" name="Rectangle 40"/>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Screen</a:t>
              </a:r>
              <a:endParaRPr lang="en-US" sz="1400" dirty="0"/>
            </a:p>
          </p:txBody>
        </p:sp>
        <p:cxnSp>
          <p:nvCxnSpPr>
            <p:cNvPr id="42" name="Elbow Connector 41"/>
            <p:cNvCxnSpPr>
              <a:stCxn id="41"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948657" y="36876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Grid</a:t>
              </a:r>
              <a:r>
                <a:rPr lang="en-US" sz="1400" strike="sngStrike" dirty="0" smtClean="0"/>
                <a:t> </a:t>
              </a:r>
              <a:r>
                <a:rPr lang="en-US" sz="1400" dirty="0" smtClean="0"/>
                <a:t>generator</a:t>
              </a:r>
            </a:p>
          </p:txBody>
        </p:sp>
        <p:cxnSp>
          <p:nvCxnSpPr>
            <p:cNvPr id="44" name="Straight Arrow Connector 43"/>
            <p:cNvCxnSpPr>
              <a:stCxn id="43" idx="2"/>
              <a:endCxn id="49" idx="0"/>
            </p:cNvCxnSpPr>
            <p:nvPr/>
          </p:nvCxnSpPr>
          <p:spPr>
            <a:xfrm>
              <a:off x="1594567" y="1211814"/>
              <a:ext cx="0" cy="590022"/>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14581" y="1369050"/>
              <a:ext cx="1006553" cy="348813"/>
            </a:xfrm>
            <a:prstGeom prst="rect">
              <a:avLst/>
            </a:prstGeom>
            <a:solidFill>
              <a:srgbClr val="FFFFFF"/>
            </a:solidFill>
          </p:spPr>
          <p:txBody>
            <a:bodyPr wrap="none" rtlCol="0">
              <a:spAutoFit/>
            </a:bodyPr>
            <a:lstStyle/>
            <a:p>
              <a:r>
                <a:rPr lang="en-US" sz="1050" dirty="0" smtClean="0"/>
                <a:t>generates</a:t>
              </a:r>
              <a:endParaRPr lang="en-US" sz="1050" dirty="0"/>
            </a:p>
          </p:txBody>
        </p:sp>
        <p:sp>
          <p:nvSpPr>
            <p:cNvPr id="46" name="TextBox 45"/>
            <p:cNvSpPr txBox="1"/>
            <p:nvPr/>
          </p:nvSpPr>
          <p:spPr>
            <a:xfrm>
              <a:off x="2795932" y="5137664"/>
              <a:ext cx="852540" cy="348813"/>
            </a:xfrm>
            <a:prstGeom prst="rect">
              <a:avLst/>
            </a:prstGeom>
            <a:solidFill>
              <a:srgbClr val="FFFFFF"/>
            </a:solidFill>
          </p:spPr>
          <p:txBody>
            <a:bodyPr wrap="none" rtlCol="0">
              <a:spAutoFit/>
            </a:bodyPr>
            <a:lstStyle/>
            <a:p>
              <a:r>
                <a:rPr lang="en-US" sz="1050" dirty="0" smtClean="0"/>
                <a:t>displays</a:t>
              </a:r>
              <a:endParaRPr lang="en-US" sz="1050" dirty="0"/>
            </a:p>
          </p:txBody>
        </p:sp>
        <p:cxnSp>
          <p:nvCxnSpPr>
            <p:cNvPr id="47" name="Straight Arrow Connector 46"/>
            <p:cNvCxnSpPr/>
            <p:nvPr/>
          </p:nvCxnSpPr>
          <p:spPr>
            <a:xfrm>
              <a:off x="2240477" y="375651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240477" y="3130738"/>
              <a:ext cx="878873" cy="553997"/>
            </a:xfrm>
            <a:prstGeom prst="rect">
              <a:avLst/>
            </a:prstGeom>
            <a:solidFill>
              <a:srgbClr val="FFFFFF"/>
            </a:solidFill>
          </p:spPr>
          <p:txBody>
            <a:bodyPr wrap="none" rtlCol="0">
              <a:spAutoFit/>
            </a:bodyPr>
            <a:lstStyle/>
            <a:p>
              <a:r>
                <a:rPr lang="en-US" sz="1050" dirty="0" err="1" smtClean="0"/>
                <a:t>setValue</a:t>
              </a:r>
              <a:endParaRPr lang="en-US" sz="1050" dirty="0" smtClean="0"/>
            </a:p>
            <a:p>
              <a:r>
                <a:rPr lang="en-US" sz="1050" dirty="0" err="1" smtClean="0"/>
                <a:t>setColor</a:t>
              </a:r>
              <a:endParaRPr lang="en-US" sz="1050" dirty="0"/>
            </a:p>
          </p:txBody>
        </p:sp>
        <p:sp>
          <p:nvSpPr>
            <p:cNvPr id="49" name="Rectangle 48"/>
            <p:cNvSpPr/>
            <p:nvPr/>
          </p:nvSpPr>
          <p:spPr>
            <a:xfrm>
              <a:off x="948657" y="180183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Initial values</a:t>
              </a:r>
            </a:p>
            <a:p>
              <a:pPr algn="ctr"/>
              <a:r>
                <a:rPr lang="en-US" sz="800" dirty="0" err="1" smtClean="0"/>
                <a:t>getValue</a:t>
              </a:r>
              <a:endParaRPr lang="en-US" sz="800" dirty="0" smtClean="0"/>
            </a:p>
          </p:txBody>
        </p:sp>
        <p:cxnSp>
          <p:nvCxnSpPr>
            <p:cNvPr id="50" name="Straight Arrow Connector 49"/>
            <p:cNvCxnSpPr>
              <a:stCxn id="49" idx="2"/>
            </p:cNvCxnSpPr>
            <p:nvPr/>
          </p:nvCxnSpPr>
          <p:spPr>
            <a:xfrm>
              <a:off x="1594567" y="2644887"/>
              <a:ext cx="0" cy="727364"/>
            </a:xfrm>
            <a:prstGeom prst="straightConnector1">
              <a:avLst/>
            </a:prstGeom>
            <a:ln>
              <a:solidFill>
                <a:srgbClr val="FFFFFF"/>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714581" y="2802123"/>
              <a:ext cx="895972" cy="338555"/>
            </a:xfrm>
            <a:prstGeom prst="rect">
              <a:avLst/>
            </a:prstGeom>
            <a:solidFill>
              <a:srgbClr val="FFFFFF"/>
            </a:solidFill>
          </p:spPr>
          <p:txBody>
            <a:bodyPr wrap="none" rtlCol="0">
              <a:spAutoFit/>
            </a:bodyPr>
            <a:lstStyle/>
            <a:p>
              <a:r>
                <a:rPr lang="en-US" sz="1050" dirty="0" err="1" smtClean="0"/>
                <a:t>getValue</a:t>
              </a:r>
              <a:endParaRPr lang="en-US" sz="1050" dirty="0"/>
            </a:p>
          </p:txBody>
        </p:sp>
        <p:sp>
          <p:nvSpPr>
            <p:cNvPr id="52" name="Rectangle 51"/>
            <p:cNvSpPr>
              <a:spLocks noChangeAspect="1"/>
            </p:cNvSpPr>
            <p:nvPr/>
          </p:nvSpPr>
          <p:spPr>
            <a:xfrm>
              <a:off x="487604" y="170103"/>
              <a:ext cx="5295611" cy="5942277"/>
            </a:xfrm>
            <a:prstGeom prst="rect">
              <a:avLst/>
            </a:prstGeom>
            <a:noFill/>
            <a:ln w="508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6" name="Rectangle 5"/>
          <p:cNvSpPr/>
          <p:nvPr/>
        </p:nvSpPr>
        <p:spPr>
          <a:xfrm>
            <a:off x="4226434" y="419588"/>
            <a:ext cx="4788578" cy="5307225"/>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6970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2756618" y="231865"/>
            <a:ext cx="4228677" cy="5667491"/>
            <a:chOff x="2865038" y="1319178"/>
            <a:chExt cx="2599482" cy="3483960"/>
          </a:xfrm>
        </p:grpSpPr>
        <p:sp>
          <p:nvSpPr>
            <p:cNvPr id="2" name="TextBox 1"/>
            <p:cNvSpPr txBox="1"/>
            <p:nvPr/>
          </p:nvSpPr>
          <p:spPr>
            <a:xfrm>
              <a:off x="2865038" y="4134738"/>
              <a:ext cx="2599482" cy="553998"/>
            </a:xfrm>
            <a:prstGeom prst="rect">
              <a:avLst/>
            </a:prstGeom>
            <a:noFill/>
          </p:spPr>
          <p:txBody>
            <a:bodyPr wrap="square" rtlCol="0">
              <a:spAutoFit/>
            </a:bodyPr>
            <a:lstStyle/>
            <a:p>
              <a:pPr algn="ctr"/>
              <a:r>
                <a:rPr lang="en-US" sz="1000" dirty="0" smtClean="0">
                  <a:solidFill>
                    <a:srgbClr val="FFFF00"/>
                  </a:solidFill>
                </a:rPr>
                <a:t>Initial grid and number pad appear. </a:t>
              </a:r>
            </a:p>
            <a:p>
              <a:pPr algn="ctr"/>
              <a:r>
                <a:rPr lang="en-US" sz="1000" dirty="0" smtClean="0">
                  <a:solidFill>
                    <a:srgbClr val="FFFF00"/>
                  </a:solidFill>
                </a:rPr>
                <a:t>Original entries are black.  Current number “1” is highlighted in number pad.</a:t>
              </a:r>
            </a:p>
          </p:txBody>
        </p:sp>
        <p:sp>
          <p:nvSpPr>
            <p:cNvPr id="3" name="Rectangle 2"/>
            <p:cNvSpPr/>
            <p:nvPr/>
          </p:nvSpPr>
          <p:spPr>
            <a:xfrm>
              <a:off x="2865038" y="1319178"/>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72" y="1446753"/>
              <a:ext cx="2093814" cy="2743200"/>
            </a:xfrm>
            <a:prstGeom prst="rect">
              <a:avLst/>
            </a:prstGeom>
          </p:spPr>
        </p:pic>
      </p:grpSp>
      <p:sp>
        <p:nvSpPr>
          <p:cNvPr id="4" name="TextBox 3"/>
          <p:cNvSpPr txBox="1"/>
          <p:nvPr/>
        </p:nvSpPr>
        <p:spPr>
          <a:xfrm>
            <a:off x="498944" y="1859796"/>
            <a:ext cx="1544012" cy="1754327"/>
          </a:xfrm>
          <a:prstGeom prst="rect">
            <a:avLst/>
          </a:prstGeom>
          <a:noFill/>
        </p:spPr>
        <p:txBody>
          <a:bodyPr wrap="none" rtlCol="0">
            <a:spAutoFit/>
          </a:bodyPr>
          <a:lstStyle/>
          <a:p>
            <a:r>
              <a:rPr lang="en-US" sz="1200" dirty="0" smtClean="0">
                <a:solidFill>
                  <a:srgbClr val="FFFF00"/>
                </a:solidFill>
              </a:rPr>
              <a:t>Actors:</a:t>
            </a:r>
          </a:p>
          <a:p>
            <a:r>
              <a:rPr lang="en-US" sz="1200" dirty="0" smtClean="0">
                <a:solidFill>
                  <a:srgbClr val="FFFF00"/>
                </a:solidFill>
              </a:rPr>
              <a:t>Player</a:t>
            </a:r>
          </a:p>
          <a:p>
            <a:r>
              <a:rPr lang="en-US" sz="1200" dirty="0" smtClean="0">
                <a:solidFill>
                  <a:srgbClr val="FFFF00"/>
                </a:solidFill>
              </a:rPr>
              <a:t>Grid generator</a:t>
            </a:r>
          </a:p>
          <a:p>
            <a:r>
              <a:rPr lang="en-US" sz="1200" dirty="0" smtClean="0">
                <a:solidFill>
                  <a:srgbClr val="FF0000"/>
                </a:solidFill>
              </a:rPr>
              <a:t>Initial Values</a:t>
            </a:r>
          </a:p>
          <a:p>
            <a:r>
              <a:rPr lang="en-US" sz="1200" dirty="0" smtClean="0">
                <a:solidFill>
                  <a:srgbClr val="FFFF00"/>
                </a:solidFill>
              </a:rPr>
              <a:t>Grid</a:t>
            </a:r>
          </a:p>
          <a:p>
            <a:r>
              <a:rPr lang="en-US" sz="1200" dirty="0" smtClean="0">
                <a:solidFill>
                  <a:srgbClr val="FFFF00"/>
                </a:solidFill>
              </a:rPr>
              <a:t>Grid cell row=0, col=0</a:t>
            </a:r>
          </a:p>
          <a:p>
            <a:r>
              <a:rPr lang="en-US" sz="1200" dirty="0" smtClean="0">
                <a:solidFill>
                  <a:srgbClr val="FFFF00"/>
                </a:solidFill>
              </a:rPr>
              <a:t>Grid cell row=6, col=7</a:t>
            </a:r>
          </a:p>
          <a:p>
            <a:r>
              <a:rPr lang="en-US" sz="1200" dirty="0" err="1" smtClean="0">
                <a:solidFill>
                  <a:srgbClr val="FFFF00"/>
                </a:solidFill>
              </a:rPr>
              <a:t>NumberPad</a:t>
            </a:r>
            <a:endParaRPr lang="en-US" sz="1200" dirty="0" smtClean="0">
              <a:solidFill>
                <a:srgbClr val="FFFF00"/>
              </a:solidFill>
            </a:endParaRPr>
          </a:p>
          <a:p>
            <a:r>
              <a:rPr lang="en-US" sz="1200" dirty="0" err="1" smtClean="0">
                <a:solidFill>
                  <a:srgbClr val="FFFF00"/>
                </a:solidFill>
              </a:rPr>
              <a:t>NumPad</a:t>
            </a:r>
            <a:r>
              <a:rPr lang="en-US" sz="1200" dirty="0" smtClean="0">
                <a:solidFill>
                  <a:srgbClr val="FFFF00"/>
                </a:solidFill>
              </a:rPr>
              <a:t> cell “1”</a:t>
            </a:r>
            <a:endParaRPr lang="en-US" sz="1200" dirty="0">
              <a:solidFill>
                <a:srgbClr val="FFFF00"/>
              </a:solidFill>
            </a:endParaRPr>
          </a:p>
        </p:txBody>
      </p:sp>
      <p:sp>
        <p:nvSpPr>
          <p:cNvPr id="8" name="TextBox 7"/>
          <p:cNvSpPr txBox="1"/>
          <p:nvPr/>
        </p:nvSpPr>
        <p:spPr>
          <a:xfrm>
            <a:off x="3033921" y="6258988"/>
            <a:ext cx="4406149" cy="369332"/>
          </a:xfrm>
          <a:prstGeom prst="rect">
            <a:avLst/>
          </a:prstGeom>
          <a:solidFill>
            <a:srgbClr val="FFFFFF"/>
          </a:solidFill>
        </p:spPr>
        <p:txBody>
          <a:bodyPr wrap="none" rtlCol="0">
            <a:spAutoFit/>
          </a:bodyPr>
          <a:lstStyle/>
          <a:p>
            <a:r>
              <a:rPr lang="en-US" dirty="0" smtClean="0"/>
              <a:t>How should initial number pad display work?</a:t>
            </a:r>
            <a:endParaRPr lang="en-US" dirty="0"/>
          </a:p>
        </p:txBody>
      </p:sp>
    </p:spTree>
    <p:extLst>
      <p:ext uri="{BB962C8B-B14F-4D97-AF65-F5344CB8AC3E}">
        <p14:creationId xmlns:p14="http://schemas.microsoft.com/office/powerpoint/2010/main" val="30118412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a:t>
            </a:r>
          </a:p>
          <a:p>
            <a:pPr algn="ctr"/>
            <a:r>
              <a:rPr lang="en-US" sz="1000" dirty="0" smtClean="0"/>
              <a:t>cells, </a:t>
            </a:r>
            <a:r>
              <a:rPr lang="en-US" sz="1000" dirty="0" err="1" smtClean="0"/>
              <a:t>initalValues</a:t>
            </a:r>
            <a:endParaRPr lang="en-US" sz="1000" dirty="0" smtClean="0"/>
          </a:p>
        </p:txBody>
      </p:sp>
      <p:sp>
        <p:nvSpPr>
          <p:cNvPr id="18" name="Rectangle 17"/>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Cell</a:t>
            </a:r>
          </a:p>
          <a:p>
            <a:pPr algn="ctr"/>
            <a:r>
              <a:rPr lang="en-US" sz="1000" dirty="0"/>
              <a:t>r</a:t>
            </a:r>
            <a:r>
              <a:rPr lang="en-US" sz="1000" dirty="0" smtClean="0"/>
              <a:t>ow, column, value</a:t>
            </a:r>
          </a:p>
          <a:p>
            <a:pPr algn="ctr"/>
            <a:r>
              <a:rPr lang="en-US" sz="1000" dirty="0" err="1" smtClean="0"/>
              <a:t>setValue</a:t>
            </a:r>
            <a:r>
              <a:rPr lang="en-US" sz="1000" dirty="0" smtClean="0"/>
              <a:t>, </a:t>
            </a:r>
            <a:r>
              <a:rPr lang="en-US" sz="1000" dirty="0" err="1" smtClean="0"/>
              <a:t>setColor</a:t>
            </a:r>
            <a:endParaRPr lang="en-US" sz="1000" dirty="0" smtClean="0"/>
          </a:p>
        </p:txBody>
      </p:sp>
      <p:sp>
        <p:nvSpPr>
          <p:cNvPr id="26" name="Rectangle 25"/>
          <p:cNvSpPr/>
          <p:nvPr/>
        </p:nvSpPr>
        <p:spPr>
          <a:xfrm>
            <a:off x="7120581" y="334024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Pad</a:t>
            </a:r>
          </a:p>
          <a:p>
            <a:pPr algn="ctr"/>
            <a:r>
              <a:rPr lang="en-US" sz="1000" dirty="0"/>
              <a:t>c</a:t>
            </a:r>
            <a:r>
              <a:rPr lang="en-US" sz="1000" dirty="0" smtClean="0"/>
              <a:t>ells, </a:t>
            </a:r>
            <a:r>
              <a:rPr lang="en-US" sz="1000" dirty="0" err="1" smtClean="0"/>
              <a:t>currentNumber</a:t>
            </a:r>
            <a:endParaRPr lang="en-US" sz="1000" dirty="0" smtClean="0"/>
          </a:p>
        </p:txBody>
      </p:sp>
      <p:sp>
        <p:nvSpPr>
          <p:cNvPr id="31" name="Rectangle 30"/>
          <p:cNvSpPr/>
          <p:nvPr/>
        </p:nvSpPr>
        <p:spPr>
          <a:xfrm>
            <a:off x="4778584" y="3368329"/>
            <a:ext cx="1443712"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NumPad</a:t>
            </a:r>
            <a:r>
              <a:rPr lang="en-US" dirty="0" smtClean="0"/>
              <a:t> Cell</a:t>
            </a:r>
          </a:p>
          <a:p>
            <a:pPr algn="ctr"/>
            <a:r>
              <a:rPr lang="en-US" sz="1000" dirty="0" smtClean="0"/>
              <a:t>value, background color</a:t>
            </a:r>
          </a:p>
          <a:p>
            <a:pPr algn="ctr"/>
            <a:r>
              <a:rPr lang="en-US" sz="1000" dirty="0" smtClean="0"/>
              <a:t> </a:t>
            </a:r>
            <a:r>
              <a:rPr lang="en-US" sz="1000" dirty="0" err="1" smtClean="0"/>
              <a:t>setHighlight</a:t>
            </a:r>
            <a:endParaRPr lang="en-US" sz="1000" dirty="0"/>
          </a:p>
        </p:txBody>
      </p:sp>
      <p:sp>
        <p:nvSpPr>
          <p:cNvPr id="37" name="Rectangle 36"/>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Screen</a:t>
            </a:r>
            <a:endParaRPr lang="en-US" dirty="0"/>
          </a:p>
        </p:txBody>
      </p:sp>
      <p:cxnSp>
        <p:nvCxnSpPr>
          <p:cNvPr id="39" name="Elbow Connector 38"/>
          <p:cNvCxnSpPr>
            <a:stCxn id="37"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7" idx="3"/>
          </p:cNvCxnSpPr>
          <p:nvPr/>
        </p:nvCxnSpPr>
        <p:spPr>
          <a:xfrm flipV="1">
            <a:off x="5472716" y="4211381"/>
            <a:ext cx="446575" cy="1189380"/>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060111" y="51237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sp>
        <p:nvSpPr>
          <p:cNvPr id="32" name="Rectangle 31"/>
          <p:cNvSpPr/>
          <p:nvPr/>
        </p:nvSpPr>
        <p:spPr>
          <a:xfrm>
            <a:off x="948657" y="36876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generator</a:t>
            </a:r>
          </a:p>
        </p:txBody>
      </p:sp>
      <p:cxnSp>
        <p:nvCxnSpPr>
          <p:cNvPr id="9" name="Straight Arrow Connector 8"/>
          <p:cNvCxnSpPr>
            <a:stCxn id="32" idx="2"/>
          </p:cNvCxnSpPr>
          <p:nvPr/>
        </p:nvCxnSpPr>
        <p:spPr>
          <a:xfrm>
            <a:off x="1594567" y="1211814"/>
            <a:ext cx="0" cy="727364"/>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714582" y="1369050"/>
            <a:ext cx="813043" cy="276999"/>
          </a:xfrm>
          <a:prstGeom prst="rect">
            <a:avLst/>
          </a:prstGeom>
          <a:solidFill>
            <a:srgbClr val="FFFFFF"/>
          </a:solidFill>
        </p:spPr>
        <p:txBody>
          <a:bodyPr wrap="none" rtlCol="0">
            <a:spAutoFit/>
          </a:bodyPr>
          <a:lstStyle/>
          <a:p>
            <a:r>
              <a:rPr lang="en-US" sz="1200" dirty="0" smtClean="0"/>
              <a:t>generates</a:t>
            </a:r>
            <a:endParaRPr lang="en-US" sz="1200" dirty="0"/>
          </a:p>
        </p:txBody>
      </p:sp>
      <p:cxnSp>
        <p:nvCxnSpPr>
          <p:cNvPr id="57" name="Straight Arrow Connector 56"/>
          <p:cNvCxnSpPr/>
          <p:nvPr/>
        </p:nvCxnSpPr>
        <p:spPr>
          <a:xfrm flipH="1">
            <a:off x="6222296" y="357507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93386" y="3198442"/>
            <a:ext cx="729587" cy="276999"/>
          </a:xfrm>
          <a:prstGeom prst="rect">
            <a:avLst/>
          </a:prstGeom>
          <a:solidFill>
            <a:srgbClr val="FFFFFF"/>
          </a:solidFill>
        </p:spPr>
        <p:txBody>
          <a:bodyPr wrap="none" rtlCol="0">
            <a:spAutoFit/>
          </a:bodyPr>
          <a:lstStyle/>
          <a:p>
            <a:r>
              <a:rPr lang="en-US" sz="1200" dirty="0" smtClean="0"/>
              <a:t>highlight</a:t>
            </a:r>
            <a:endParaRPr lang="en-US" sz="1200" dirty="0"/>
          </a:p>
        </p:txBody>
      </p:sp>
      <p:sp>
        <p:nvSpPr>
          <p:cNvPr id="35" name="TextBox 34"/>
          <p:cNvSpPr txBox="1"/>
          <p:nvPr/>
        </p:nvSpPr>
        <p:spPr>
          <a:xfrm>
            <a:off x="2795932" y="51376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cxnSp>
        <p:nvCxnSpPr>
          <p:cNvPr id="6" name="Straight Arrow Connector 5"/>
          <p:cNvCxnSpPr/>
          <p:nvPr/>
        </p:nvCxnSpPr>
        <p:spPr>
          <a:xfrm>
            <a:off x="2240477" y="367713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82899" y="3183250"/>
            <a:ext cx="787395" cy="461665"/>
          </a:xfrm>
          <a:prstGeom prst="rect">
            <a:avLst/>
          </a:prstGeom>
          <a:solidFill>
            <a:srgbClr val="FFFFFF"/>
          </a:solidFill>
        </p:spPr>
        <p:txBody>
          <a:bodyPr wrap="none" rtlCol="0">
            <a:spAutoFit/>
          </a:bodyPr>
          <a:lstStyle/>
          <a:p>
            <a:r>
              <a:rPr lang="en-US" sz="1200" dirty="0" err="1" smtClean="0"/>
              <a:t>setsValue</a:t>
            </a:r>
            <a:endParaRPr lang="en-US" sz="1200" dirty="0" smtClean="0"/>
          </a:p>
          <a:p>
            <a:r>
              <a:rPr lang="en-US" sz="1200" dirty="0" err="1" smtClean="0"/>
              <a:t>setColor</a:t>
            </a:r>
            <a:endParaRPr lang="en-US" sz="1200" dirty="0"/>
          </a:p>
        </p:txBody>
      </p:sp>
      <p:sp>
        <p:nvSpPr>
          <p:cNvPr id="19" name="Rectangle 18"/>
          <p:cNvSpPr/>
          <p:nvPr/>
        </p:nvSpPr>
        <p:spPr>
          <a:xfrm>
            <a:off x="948657" y="180183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Initial values</a:t>
            </a:r>
          </a:p>
          <a:p>
            <a:pPr algn="ctr"/>
            <a:r>
              <a:rPr lang="en-US" sz="1000" dirty="0" err="1" smtClean="0"/>
              <a:t>getValue</a:t>
            </a:r>
            <a:endParaRPr lang="en-US" sz="1000" dirty="0" smtClean="0"/>
          </a:p>
        </p:txBody>
      </p:sp>
      <p:cxnSp>
        <p:nvCxnSpPr>
          <p:cNvPr id="20" name="Straight Arrow Connector 19"/>
          <p:cNvCxnSpPr>
            <a:stCxn id="19" idx="2"/>
          </p:cNvCxnSpPr>
          <p:nvPr/>
        </p:nvCxnSpPr>
        <p:spPr>
          <a:xfrm>
            <a:off x="1594567" y="2644887"/>
            <a:ext cx="0" cy="727364"/>
          </a:xfrm>
          <a:prstGeom prst="straightConnector1">
            <a:avLst/>
          </a:prstGeom>
          <a:ln>
            <a:solidFill>
              <a:srgbClr val="FFFFFF"/>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714582" y="2802123"/>
            <a:ext cx="800219" cy="276999"/>
          </a:xfrm>
          <a:prstGeom prst="rect">
            <a:avLst/>
          </a:prstGeom>
          <a:solidFill>
            <a:srgbClr val="FFFFFF"/>
          </a:solidFill>
        </p:spPr>
        <p:txBody>
          <a:bodyPr wrap="none" rtlCol="0">
            <a:spAutoFit/>
          </a:bodyPr>
          <a:lstStyle/>
          <a:p>
            <a:r>
              <a:rPr lang="en-US" sz="1200" dirty="0" err="1" smtClean="0"/>
              <a:t>getsValue</a:t>
            </a:r>
            <a:endParaRPr lang="en-US" sz="1200" dirty="0"/>
          </a:p>
        </p:txBody>
      </p:sp>
      <p:sp>
        <p:nvSpPr>
          <p:cNvPr id="2" name="TextBox 1"/>
          <p:cNvSpPr txBox="1"/>
          <p:nvPr/>
        </p:nvSpPr>
        <p:spPr>
          <a:xfrm>
            <a:off x="6412224" y="368763"/>
            <a:ext cx="2369734" cy="923330"/>
          </a:xfrm>
          <a:prstGeom prst="rect">
            <a:avLst/>
          </a:prstGeom>
          <a:solidFill>
            <a:srgbClr val="FFFFFF"/>
          </a:solidFill>
        </p:spPr>
        <p:txBody>
          <a:bodyPr wrap="square" rtlCol="0">
            <a:spAutoFit/>
          </a:bodyPr>
          <a:lstStyle/>
          <a:p>
            <a:r>
              <a:rPr lang="en-US" dirty="0" smtClean="0"/>
              <a:t>Who should create the number pad?  We’ll come back to that.</a:t>
            </a:r>
          </a:p>
        </p:txBody>
      </p:sp>
    </p:spTree>
    <p:extLst>
      <p:ext uri="{BB962C8B-B14F-4D97-AF65-F5344CB8AC3E}">
        <p14:creationId xmlns:p14="http://schemas.microsoft.com/office/powerpoint/2010/main" val="35518840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1573697" y="892343"/>
            <a:ext cx="7022128" cy="4674637"/>
            <a:chOff x="1911626" y="1474716"/>
            <a:chExt cx="5253867" cy="3497504"/>
          </a:xfrm>
        </p:grpSpPr>
        <p:sp>
          <p:nvSpPr>
            <p:cNvPr id="22" name="TextBox 21"/>
            <p:cNvSpPr txBox="1"/>
            <p:nvPr/>
          </p:nvSpPr>
          <p:spPr>
            <a:xfrm>
              <a:off x="1911626" y="4290276"/>
              <a:ext cx="2599482" cy="246221"/>
            </a:xfrm>
            <a:prstGeom prst="rect">
              <a:avLst/>
            </a:prstGeom>
            <a:noFill/>
          </p:spPr>
          <p:txBody>
            <a:bodyPr wrap="square" rtlCol="0">
              <a:spAutoFit/>
            </a:bodyPr>
            <a:lstStyle/>
            <a:p>
              <a:pPr algn="ctr"/>
              <a:r>
                <a:rPr lang="en-US" sz="1000" dirty="0" smtClean="0">
                  <a:solidFill>
                    <a:srgbClr val="FFFF00"/>
                  </a:solidFill>
                </a:rPr>
                <a:t>User clicks on number pad cell. </a:t>
              </a:r>
            </a:p>
          </p:txBody>
        </p:sp>
        <p:sp>
          <p:nvSpPr>
            <p:cNvPr id="29" name="Rectangle 28"/>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910417" y="3668966"/>
              <a:ext cx="0" cy="342117"/>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66011" y="4303820"/>
              <a:ext cx="2599482" cy="400110"/>
            </a:xfrm>
            <a:prstGeom prst="rect">
              <a:avLst/>
            </a:prstGeom>
            <a:noFill/>
          </p:spPr>
          <p:txBody>
            <a:bodyPr wrap="square" rtlCol="0">
              <a:spAutoFit/>
            </a:bodyPr>
            <a:lstStyle/>
            <a:p>
              <a:pPr algn="ctr"/>
              <a:r>
                <a:rPr lang="en-US" sz="1000" dirty="0" smtClean="0">
                  <a:solidFill>
                    <a:srgbClr val="FFFF00"/>
                  </a:solidFill>
                </a:rPr>
                <a:t>Current number de-highlighted. New number is highlighted.</a:t>
              </a:r>
            </a:p>
          </p:txBody>
        </p:sp>
        <p:sp>
          <p:nvSpPr>
            <p:cNvPr id="34" name="Rectangle 33"/>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28167" y="2405798"/>
              <a:ext cx="236663" cy="215444"/>
            </a:xfrm>
            <a:prstGeom prst="rect">
              <a:avLst/>
            </a:prstGeom>
            <a:noFill/>
          </p:spPr>
          <p:txBody>
            <a:bodyPr wrap="none" rtlCol="0">
              <a:spAutoFit/>
            </a:bodyPr>
            <a:lstStyle/>
            <a:p>
              <a:r>
                <a:rPr lang="en-US" sz="800" dirty="0" smtClean="0"/>
                <a:t>1</a:t>
              </a:r>
              <a:endParaRPr lang="en-US" sz="800" dirty="0"/>
            </a:p>
          </p:txBody>
        </p:sp>
        <p:sp>
          <p:nvSpPr>
            <p:cNvPr id="16" name="TextBox 15"/>
            <p:cNvSpPr txBox="1"/>
            <p:nvPr/>
          </p:nvSpPr>
          <p:spPr>
            <a:xfrm>
              <a:off x="2581275" y="2405798"/>
              <a:ext cx="236663" cy="215444"/>
            </a:xfrm>
            <a:prstGeom prst="rect">
              <a:avLst/>
            </a:prstGeom>
            <a:noFill/>
          </p:spPr>
          <p:txBody>
            <a:bodyPr wrap="none" rtlCol="0">
              <a:spAutoFit/>
            </a:bodyPr>
            <a:lstStyle/>
            <a:p>
              <a:r>
                <a:rPr lang="en-US" sz="800" dirty="0" smtClean="0"/>
                <a:t>1</a:t>
              </a:r>
              <a:endParaRPr lang="en-US" sz="800" dirty="0"/>
            </a:p>
          </p:txBody>
        </p:sp>
        <p:pic>
          <p:nvPicPr>
            <p:cNvPr id="2" name="Picture 1"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460" y="1667718"/>
              <a:ext cx="2093814" cy="2743200"/>
            </a:xfrm>
            <a:prstGeom prst="rect">
              <a:avLst/>
            </a:prstGeom>
          </p:spPr>
        </p:pic>
        <p:pic>
          <p:nvPicPr>
            <p:cNvPr id="3" name="Picture 2"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45" y="1667718"/>
              <a:ext cx="2093814" cy="2743200"/>
            </a:xfrm>
            <a:prstGeom prst="rect">
              <a:avLst/>
            </a:prstGeom>
          </p:spPr>
        </p:pic>
        <p:cxnSp>
          <p:nvCxnSpPr>
            <p:cNvPr id="23" name="Straight Arrow Connector 22"/>
            <p:cNvCxnSpPr/>
            <p:nvPr/>
          </p:nvCxnSpPr>
          <p:spPr>
            <a:xfrm flipH="1" flipV="1">
              <a:off x="3014870" y="3416279"/>
              <a:ext cx="599889" cy="5053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287446" y="1992409"/>
            <a:ext cx="1210588" cy="1015663"/>
          </a:xfrm>
          <a:prstGeom prst="rect">
            <a:avLst/>
          </a:prstGeom>
          <a:noFill/>
        </p:spPr>
        <p:txBody>
          <a:bodyPr wrap="none" rtlCol="0">
            <a:spAutoFit/>
          </a:bodyPr>
          <a:lstStyle/>
          <a:p>
            <a:r>
              <a:rPr lang="en-US" sz="1200" dirty="0" smtClean="0">
                <a:solidFill>
                  <a:srgbClr val="FFFF00"/>
                </a:solidFill>
              </a:rPr>
              <a:t>Actors:</a:t>
            </a:r>
          </a:p>
          <a:p>
            <a:r>
              <a:rPr lang="en-US" sz="1200" dirty="0" smtClean="0">
                <a:solidFill>
                  <a:srgbClr val="FFFF00"/>
                </a:solidFill>
              </a:rPr>
              <a:t>Player</a:t>
            </a:r>
          </a:p>
          <a:p>
            <a:r>
              <a:rPr lang="en-US" sz="1200" dirty="0" err="1" smtClean="0">
                <a:solidFill>
                  <a:srgbClr val="FFFF00"/>
                </a:solidFill>
              </a:rPr>
              <a:t>NumberPad</a:t>
            </a:r>
            <a:endParaRPr lang="en-US" sz="1200" dirty="0" smtClean="0">
              <a:solidFill>
                <a:srgbClr val="FFFF00"/>
              </a:solidFill>
            </a:endParaRPr>
          </a:p>
          <a:p>
            <a:r>
              <a:rPr lang="en-US" sz="1200" dirty="0" err="1" smtClean="0">
                <a:solidFill>
                  <a:srgbClr val="FFFF00"/>
                </a:solidFill>
              </a:rPr>
              <a:t>NumPad</a:t>
            </a:r>
            <a:r>
              <a:rPr lang="en-US" sz="1200" dirty="0" smtClean="0">
                <a:solidFill>
                  <a:srgbClr val="FFFF00"/>
                </a:solidFill>
              </a:rPr>
              <a:t> cell “1”</a:t>
            </a:r>
          </a:p>
          <a:p>
            <a:r>
              <a:rPr lang="en-US" sz="1200" dirty="0" err="1" smtClean="0">
                <a:solidFill>
                  <a:srgbClr val="FFFF00"/>
                </a:solidFill>
              </a:rPr>
              <a:t>NumPad</a:t>
            </a:r>
            <a:r>
              <a:rPr lang="en-US" sz="1200" dirty="0" smtClean="0">
                <a:solidFill>
                  <a:srgbClr val="FFFF00"/>
                </a:solidFill>
              </a:rPr>
              <a:t> cell “3”</a:t>
            </a:r>
            <a:endParaRPr lang="en-US" sz="1200" dirty="0">
              <a:solidFill>
                <a:srgbClr val="FFFF00"/>
              </a:solidFill>
            </a:endParaRPr>
          </a:p>
        </p:txBody>
      </p:sp>
    </p:spTree>
    <p:extLst>
      <p:ext uri="{BB962C8B-B14F-4D97-AF65-F5344CB8AC3E}">
        <p14:creationId xmlns:p14="http://schemas.microsoft.com/office/powerpoint/2010/main" val="21333937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a:t>
            </a:r>
          </a:p>
          <a:p>
            <a:pPr algn="ctr"/>
            <a:r>
              <a:rPr lang="en-US" sz="1000" dirty="0" smtClean="0"/>
              <a:t>cells, </a:t>
            </a:r>
            <a:r>
              <a:rPr lang="en-US" sz="1000" dirty="0" err="1" smtClean="0"/>
              <a:t>initialValues</a:t>
            </a:r>
            <a:endParaRPr lang="en-US" sz="1000" dirty="0" smtClean="0"/>
          </a:p>
        </p:txBody>
      </p:sp>
      <p:sp>
        <p:nvSpPr>
          <p:cNvPr id="18" name="Rectangle 17"/>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Cell</a:t>
            </a:r>
          </a:p>
          <a:p>
            <a:pPr algn="ctr"/>
            <a:r>
              <a:rPr lang="en-US" sz="1000" dirty="0"/>
              <a:t>r</a:t>
            </a:r>
            <a:r>
              <a:rPr lang="en-US" sz="1000" dirty="0" smtClean="0"/>
              <a:t>ow, column, </a:t>
            </a:r>
            <a:r>
              <a:rPr lang="en-US" sz="1000" dirty="0" err="1" smtClean="0"/>
              <a:t>value,color</a:t>
            </a:r>
            <a:endParaRPr lang="en-US" sz="1000" dirty="0" smtClean="0"/>
          </a:p>
          <a:p>
            <a:pPr algn="ctr"/>
            <a:r>
              <a:rPr lang="en-US" sz="1000" dirty="0" err="1" smtClean="0"/>
              <a:t>setValue</a:t>
            </a:r>
            <a:r>
              <a:rPr lang="en-US" sz="1000" dirty="0" smtClean="0"/>
              <a:t>, </a:t>
            </a:r>
            <a:r>
              <a:rPr lang="en-US" sz="1000" dirty="0" err="1" smtClean="0"/>
              <a:t>setColor</a:t>
            </a:r>
            <a:endParaRPr lang="en-US" sz="1000" dirty="0" smtClean="0"/>
          </a:p>
        </p:txBody>
      </p:sp>
      <p:sp>
        <p:nvSpPr>
          <p:cNvPr id="26" name="Rectangle 25"/>
          <p:cNvSpPr/>
          <p:nvPr/>
        </p:nvSpPr>
        <p:spPr>
          <a:xfrm>
            <a:off x="7120581" y="334024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Pad</a:t>
            </a:r>
          </a:p>
          <a:p>
            <a:pPr algn="ctr"/>
            <a:r>
              <a:rPr lang="en-US" sz="1000" dirty="0"/>
              <a:t>c</a:t>
            </a:r>
            <a:r>
              <a:rPr lang="en-US" sz="1000" dirty="0" smtClean="0"/>
              <a:t>ells, </a:t>
            </a:r>
            <a:r>
              <a:rPr lang="en-US" sz="1000" dirty="0" err="1" smtClean="0"/>
              <a:t>currentNumber</a:t>
            </a:r>
            <a:endParaRPr lang="en-US" sz="1000" dirty="0" smtClean="0"/>
          </a:p>
          <a:p>
            <a:pPr algn="ctr"/>
            <a:r>
              <a:rPr lang="en-US" sz="1000" dirty="0" err="1" smtClean="0"/>
              <a:t>cellClicked</a:t>
            </a:r>
            <a:endParaRPr lang="en-US" sz="1000" dirty="0" smtClean="0"/>
          </a:p>
        </p:txBody>
      </p:sp>
      <p:sp>
        <p:nvSpPr>
          <p:cNvPr id="31" name="Rectangle 30"/>
          <p:cNvSpPr/>
          <p:nvPr/>
        </p:nvSpPr>
        <p:spPr>
          <a:xfrm>
            <a:off x="4778584" y="3368329"/>
            <a:ext cx="1443712"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NumPad</a:t>
            </a:r>
            <a:r>
              <a:rPr lang="en-US" dirty="0" smtClean="0"/>
              <a:t> Cell</a:t>
            </a:r>
          </a:p>
          <a:p>
            <a:pPr algn="ctr"/>
            <a:r>
              <a:rPr lang="en-US" sz="1000" dirty="0"/>
              <a:t>v</a:t>
            </a:r>
            <a:r>
              <a:rPr lang="en-US" sz="1000" dirty="0" smtClean="0"/>
              <a:t>alue, </a:t>
            </a:r>
            <a:r>
              <a:rPr lang="en-US" sz="1000" dirty="0" err="1" smtClean="0"/>
              <a:t>backgroundColor</a:t>
            </a:r>
            <a:endParaRPr lang="en-US" sz="1000" dirty="0" smtClean="0"/>
          </a:p>
          <a:p>
            <a:pPr algn="ctr"/>
            <a:r>
              <a:rPr lang="en-US" sz="1000" dirty="0" smtClean="0"/>
              <a:t> </a:t>
            </a:r>
            <a:r>
              <a:rPr lang="en-US" sz="1000" dirty="0" err="1" smtClean="0"/>
              <a:t>setHighlight</a:t>
            </a:r>
            <a:r>
              <a:rPr lang="en-US" sz="1000" dirty="0" smtClean="0"/>
              <a:t>, clicked</a:t>
            </a:r>
            <a:endParaRPr lang="en-US" sz="1000" dirty="0"/>
          </a:p>
        </p:txBody>
      </p:sp>
      <p:sp>
        <p:nvSpPr>
          <p:cNvPr id="37" name="Rectangle 36"/>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Screen</a:t>
            </a:r>
            <a:endParaRPr lang="en-US" dirty="0"/>
          </a:p>
        </p:txBody>
      </p:sp>
      <p:cxnSp>
        <p:nvCxnSpPr>
          <p:cNvPr id="39" name="Elbow Connector 38"/>
          <p:cNvCxnSpPr>
            <a:stCxn id="37"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7" idx="3"/>
          </p:cNvCxnSpPr>
          <p:nvPr/>
        </p:nvCxnSpPr>
        <p:spPr>
          <a:xfrm flipV="1">
            <a:off x="5472716" y="4211381"/>
            <a:ext cx="446575" cy="1189380"/>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060111" y="51237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cxnSp>
        <p:nvCxnSpPr>
          <p:cNvPr id="57" name="Straight Arrow Connector 56"/>
          <p:cNvCxnSpPr/>
          <p:nvPr/>
        </p:nvCxnSpPr>
        <p:spPr>
          <a:xfrm flipH="1">
            <a:off x="6222296" y="357507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42020" y="3038605"/>
            <a:ext cx="934120" cy="461665"/>
          </a:xfrm>
          <a:prstGeom prst="rect">
            <a:avLst/>
          </a:prstGeom>
          <a:solidFill>
            <a:srgbClr val="FFFFFF"/>
          </a:solidFill>
        </p:spPr>
        <p:txBody>
          <a:bodyPr wrap="none" rtlCol="0">
            <a:spAutoFit/>
          </a:bodyPr>
          <a:lstStyle/>
          <a:p>
            <a:r>
              <a:rPr lang="en-US" sz="1200" dirty="0"/>
              <a:t>h</a:t>
            </a:r>
            <a:r>
              <a:rPr lang="en-US" sz="1200" dirty="0" smtClean="0"/>
              <a:t>ighlight</a:t>
            </a:r>
          </a:p>
          <a:p>
            <a:r>
              <a:rPr lang="en-US" sz="1200" dirty="0" smtClean="0"/>
              <a:t>de-highlight</a:t>
            </a:r>
            <a:endParaRPr lang="en-US" sz="1200" dirty="0"/>
          </a:p>
        </p:txBody>
      </p:sp>
      <p:sp>
        <p:nvSpPr>
          <p:cNvPr id="35" name="TextBox 34"/>
          <p:cNvSpPr txBox="1"/>
          <p:nvPr/>
        </p:nvSpPr>
        <p:spPr>
          <a:xfrm>
            <a:off x="2795932" y="51376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cxnSp>
        <p:nvCxnSpPr>
          <p:cNvPr id="6" name="Straight Arrow Connector 5"/>
          <p:cNvCxnSpPr/>
          <p:nvPr/>
        </p:nvCxnSpPr>
        <p:spPr>
          <a:xfrm>
            <a:off x="2240477" y="3756515"/>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51817" y="3222772"/>
            <a:ext cx="787395" cy="461665"/>
          </a:xfrm>
          <a:prstGeom prst="rect">
            <a:avLst/>
          </a:prstGeom>
          <a:solidFill>
            <a:srgbClr val="FFFFFF"/>
          </a:solidFill>
        </p:spPr>
        <p:txBody>
          <a:bodyPr wrap="none" rtlCol="0">
            <a:spAutoFit/>
          </a:bodyPr>
          <a:lstStyle/>
          <a:p>
            <a:r>
              <a:rPr lang="en-US" sz="1200" dirty="0" err="1" smtClean="0"/>
              <a:t>setsValue</a:t>
            </a:r>
            <a:endParaRPr lang="en-US" sz="1200" dirty="0" smtClean="0"/>
          </a:p>
          <a:p>
            <a:r>
              <a:rPr lang="en-US" sz="1200" dirty="0" err="1" smtClean="0"/>
              <a:t>setColor</a:t>
            </a:r>
            <a:endParaRPr lang="en-US" sz="1200" dirty="0"/>
          </a:p>
        </p:txBody>
      </p:sp>
      <p:cxnSp>
        <p:nvCxnSpPr>
          <p:cNvPr id="19" name="Straight Arrow Connector 18"/>
          <p:cNvCxnSpPr/>
          <p:nvPr/>
        </p:nvCxnSpPr>
        <p:spPr>
          <a:xfrm>
            <a:off x="6222296" y="3942935"/>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77854" y="3980548"/>
            <a:ext cx="612818" cy="276999"/>
          </a:xfrm>
          <a:prstGeom prst="rect">
            <a:avLst/>
          </a:prstGeom>
          <a:solidFill>
            <a:srgbClr val="FFFFFF"/>
          </a:solidFill>
        </p:spPr>
        <p:txBody>
          <a:bodyPr wrap="none" rtlCol="0">
            <a:spAutoFit/>
          </a:bodyPr>
          <a:lstStyle/>
          <a:p>
            <a:r>
              <a:rPr lang="en-US" sz="1200" dirty="0" smtClean="0"/>
              <a:t>clicked</a:t>
            </a:r>
            <a:endParaRPr lang="en-US" sz="1200" dirty="0"/>
          </a:p>
        </p:txBody>
      </p:sp>
      <p:sp>
        <p:nvSpPr>
          <p:cNvPr id="23" name="Rectangle 22"/>
          <p:cNvSpPr/>
          <p:nvPr/>
        </p:nvSpPr>
        <p:spPr>
          <a:xfrm>
            <a:off x="4000436" y="141612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Player</a:t>
            </a:r>
          </a:p>
        </p:txBody>
      </p:sp>
      <p:cxnSp>
        <p:nvCxnSpPr>
          <p:cNvPr id="24" name="Elbow Connector 23"/>
          <p:cNvCxnSpPr>
            <a:stCxn id="23" idx="2"/>
          </p:cNvCxnSpPr>
          <p:nvPr/>
        </p:nvCxnSpPr>
        <p:spPr>
          <a:xfrm rot="16200000" flipH="1">
            <a:off x="4518817" y="2386705"/>
            <a:ext cx="1109153" cy="854094"/>
          </a:xfrm>
          <a:prstGeom prst="bentConnector3">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827863" y="2341871"/>
            <a:ext cx="610113" cy="276999"/>
          </a:xfrm>
          <a:prstGeom prst="rect">
            <a:avLst/>
          </a:prstGeom>
          <a:solidFill>
            <a:srgbClr val="FFFFFF"/>
          </a:solidFill>
        </p:spPr>
        <p:txBody>
          <a:bodyPr wrap="none" rtlCol="0">
            <a:spAutoFit/>
          </a:bodyPr>
          <a:lstStyle/>
          <a:p>
            <a:r>
              <a:rPr lang="en-US" sz="1200" dirty="0" smtClean="0"/>
              <a:t>selects</a:t>
            </a:r>
            <a:endParaRPr lang="en-US" sz="1200" dirty="0"/>
          </a:p>
        </p:txBody>
      </p:sp>
      <p:sp>
        <p:nvSpPr>
          <p:cNvPr id="27" name="Rectangle 26"/>
          <p:cNvSpPr/>
          <p:nvPr/>
        </p:nvSpPr>
        <p:spPr>
          <a:xfrm>
            <a:off x="948657" y="36876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generator</a:t>
            </a:r>
          </a:p>
        </p:txBody>
      </p:sp>
      <p:cxnSp>
        <p:nvCxnSpPr>
          <p:cNvPr id="28" name="Straight Arrow Connector 27"/>
          <p:cNvCxnSpPr>
            <a:stCxn id="27" idx="2"/>
          </p:cNvCxnSpPr>
          <p:nvPr/>
        </p:nvCxnSpPr>
        <p:spPr>
          <a:xfrm>
            <a:off x="1594567" y="1211814"/>
            <a:ext cx="0" cy="727364"/>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14582" y="1369050"/>
            <a:ext cx="813043" cy="276999"/>
          </a:xfrm>
          <a:prstGeom prst="rect">
            <a:avLst/>
          </a:prstGeom>
          <a:solidFill>
            <a:srgbClr val="FFFFFF"/>
          </a:solidFill>
        </p:spPr>
        <p:txBody>
          <a:bodyPr wrap="none" rtlCol="0">
            <a:spAutoFit/>
          </a:bodyPr>
          <a:lstStyle/>
          <a:p>
            <a:r>
              <a:rPr lang="en-US" sz="1200" dirty="0" smtClean="0"/>
              <a:t>generates</a:t>
            </a:r>
            <a:endParaRPr lang="en-US" sz="1200" dirty="0"/>
          </a:p>
        </p:txBody>
      </p:sp>
      <p:sp>
        <p:nvSpPr>
          <p:cNvPr id="30" name="Rectangle 29"/>
          <p:cNvSpPr/>
          <p:nvPr/>
        </p:nvSpPr>
        <p:spPr>
          <a:xfrm>
            <a:off x="948657" y="180183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Initial values</a:t>
            </a:r>
          </a:p>
          <a:p>
            <a:pPr algn="ctr"/>
            <a:r>
              <a:rPr lang="en-US" sz="1000" dirty="0" err="1" smtClean="0"/>
              <a:t>getValue</a:t>
            </a:r>
            <a:endParaRPr lang="en-US" sz="1000" dirty="0" smtClean="0"/>
          </a:p>
        </p:txBody>
      </p:sp>
      <p:cxnSp>
        <p:nvCxnSpPr>
          <p:cNvPr id="34" name="Straight Arrow Connector 33"/>
          <p:cNvCxnSpPr>
            <a:stCxn id="30" idx="2"/>
          </p:cNvCxnSpPr>
          <p:nvPr/>
        </p:nvCxnSpPr>
        <p:spPr>
          <a:xfrm>
            <a:off x="1594567" y="2644887"/>
            <a:ext cx="0" cy="727364"/>
          </a:xfrm>
          <a:prstGeom prst="straightConnector1">
            <a:avLst/>
          </a:prstGeom>
          <a:ln>
            <a:solidFill>
              <a:srgbClr val="FFFFFF"/>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714582" y="2802123"/>
            <a:ext cx="800219" cy="276999"/>
          </a:xfrm>
          <a:prstGeom prst="rect">
            <a:avLst/>
          </a:prstGeom>
          <a:solidFill>
            <a:srgbClr val="FFFFFF"/>
          </a:solidFill>
        </p:spPr>
        <p:txBody>
          <a:bodyPr wrap="none" rtlCol="0">
            <a:spAutoFit/>
          </a:bodyPr>
          <a:lstStyle/>
          <a:p>
            <a:r>
              <a:rPr lang="en-US" sz="1200" dirty="0" err="1" smtClean="0"/>
              <a:t>getsValue</a:t>
            </a:r>
            <a:endParaRPr lang="en-US" sz="1200" dirty="0"/>
          </a:p>
        </p:txBody>
      </p:sp>
    </p:spTree>
    <p:extLst>
      <p:ext uri="{BB962C8B-B14F-4D97-AF65-F5344CB8AC3E}">
        <p14:creationId xmlns:p14="http://schemas.microsoft.com/office/powerpoint/2010/main" val="1868672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stories</a:t>
            </a:r>
            <a:endParaRPr lang="en-US" dirty="0"/>
          </a:p>
        </p:txBody>
      </p:sp>
      <p:sp>
        <p:nvSpPr>
          <p:cNvPr id="3" name="Content Placeholder 2"/>
          <p:cNvSpPr>
            <a:spLocks noGrp="1"/>
          </p:cNvSpPr>
          <p:nvPr>
            <p:ph idx="1"/>
          </p:nvPr>
        </p:nvSpPr>
        <p:spPr>
          <a:xfrm>
            <a:off x="457200" y="1950518"/>
            <a:ext cx="4588939" cy="1605483"/>
          </a:xfrm>
          <a:ln>
            <a:solidFill>
              <a:srgbClr val="000000"/>
            </a:solidFill>
          </a:ln>
        </p:spPr>
        <p:txBody>
          <a:bodyPr>
            <a:normAutofit/>
          </a:bodyPr>
          <a:lstStyle/>
          <a:p>
            <a:r>
              <a:rPr lang="en-US" sz="1400" dirty="0"/>
              <a:t>Feature:  Display initial grid</a:t>
            </a:r>
          </a:p>
          <a:p>
            <a:r>
              <a:rPr lang="en-US" sz="1400" dirty="0"/>
              <a:t>User story:  As a player I want to view the initial Sudoku grid in order to figure out my first move.  The initial grid should have blanks and should have a unique solution.</a:t>
            </a:r>
          </a:p>
          <a:p>
            <a:endParaRPr lang="en-US" sz="1400" dirty="0"/>
          </a:p>
        </p:txBody>
      </p:sp>
      <p:sp>
        <p:nvSpPr>
          <p:cNvPr id="4" name="Content Placeholder 2"/>
          <p:cNvSpPr txBox="1">
            <a:spLocks/>
          </p:cNvSpPr>
          <p:nvPr/>
        </p:nvSpPr>
        <p:spPr>
          <a:xfrm>
            <a:off x="457202" y="4043495"/>
            <a:ext cx="4588938" cy="1214305"/>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Enter number in blank cell</a:t>
            </a:r>
          </a:p>
          <a:p>
            <a:r>
              <a:rPr lang="en-US" sz="1400" dirty="0" smtClean="0"/>
              <a:t>User story:  As a player I want to enter a number in a blank cell in order to solve the puzzle.</a:t>
            </a:r>
            <a:endParaRPr lang="en-US" sz="1400" dirty="0"/>
          </a:p>
        </p:txBody>
      </p:sp>
      <p:pic>
        <p:nvPicPr>
          <p:cNvPr id="8" name="Picture 7" descr="Screen Shot 2013-01-27 at 12.48.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915" y="1270105"/>
            <a:ext cx="3615919" cy="4737378"/>
          </a:xfrm>
          <a:prstGeom prst="rect">
            <a:avLst/>
          </a:prstGeom>
        </p:spPr>
      </p:pic>
    </p:spTree>
    <p:extLst>
      <p:ext uri="{BB962C8B-B14F-4D97-AF65-F5344CB8AC3E}">
        <p14:creationId xmlns:p14="http://schemas.microsoft.com/office/powerpoint/2010/main" val="30013590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702767" y="908577"/>
            <a:ext cx="7045395" cy="4690126"/>
            <a:chOff x="1911626" y="1474716"/>
            <a:chExt cx="5253867" cy="3497504"/>
          </a:xfrm>
        </p:grpSpPr>
        <p:sp>
          <p:nvSpPr>
            <p:cNvPr id="22" name="TextBox 21"/>
            <p:cNvSpPr txBox="1"/>
            <p:nvPr/>
          </p:nvSpPr>
          <p:spPr>
            <a:xfrm>
              <a:off x="1911626" y="4290276"/>
              <a:ext cx="2599482" cy="553998"/>
            </a:xfrm>
            <a:prstGeom prst="rect">
              <a:avLst/>
            </a:prstGeom>
            <a:noFill/>
          </p:spPr>
          <p:txBody>
            <a:bodyPr wrap="square" rtlCol="0">
              <a:spAutoFit/>
            </a:bodyPr>
            <a:lstStyle/>
            <a:p>
              <a:pPr algn="ctr"/>
              <a:r>
                <a:rPr lang="en-US" sz="1000" dirty="0" smtClean="0">
                  <a:solidFill>
                    <a:srgbClr val="FFFF00"/>
                  </a:solidFill>
                </a:rPr>
                <a:t>User clicks on cell. Cell is blank or has user-entered value. Current number is consistent for that cell. </a:t>
              </a:r>
            </a:p>
          </p:txBody>
        </p:sp>
        <p:sp>
          <p:nvSpPr>
            <p:cNvPr id="29" name="Rectangle 28"/>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566011" y="4303820"/>
              <a:ext cx="2599482" cy="246221"/>
            </a:xfrm>
            <a:prstGeom prst="rect">
              <a:avLst/>
            </a:prstGeom>
            <a:noFill/>
          </p:spPr>
          <p:txBody>
            <a:bodyPr wrap="square" rtlCol="0">
              <a:spAutoFit/>
            </a:bodyPr>
            <a:lstStyle/>
            <a:p>
              <a:pPr algn="ctr"/>
              <a:r>
                <a:rPr lang="en-US" sz="1000" dirty="0" smtClean="0">
                  <a:solidFill>
                    <a:srgbClr val="FFFF00"/>
                  </a:solidFill>
                </a:rPr>
                <a:t>Current number appears in that cell in blue.</a:t>
              </a:r>
            </a:p>
          </p:txBody>
        </p:sp>
        <p:sp>
          <p:nvSpPr>
            <p:cNvPr id="34" name="Rectangle 33"/>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3-01-31 at 7.34.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192" y="1623484"/>
              <a:ext cx="2103120" cy="2755392"/>
            </a:xfrm>
            <a:prstGeom prst="rect">
              <a:avLst/>
            </a:prstGeom>
          </p:spPr>
        </p:pic>
        <p:pic>
          <p:nvPicPr>
            <p:cNvPr id="21" name="Picture 20"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460" y="1635676"/>
              <a:ext cx="2093814" cy="2743200"/>
            </a:xfrm>
            <a:prstGeom prst="rect">
              <a:avLst/>
            </a:prstGeom>
          </p:spPr>
        </p:pic>
        <p:cxnSp>
          <p:nvCxnSpPr>
            <p:cNvPr id="8" name="Straight Arrow Connector 7"/>
            <p:cNvCxnSpPr/>
            <p:nvPr/>
          </p:nvCxnSpPr>
          <p:spPr>
            <a:xfrm flipH="1" flipV="1">
              <a:off x="3511826" y="2760866"/>
              <a:ext cx="599889" cy="459432"/>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158755" y="1859796"/>
            <a:ext cx="1544012" cy="1015663"/>
          </a:xfrm>
          <a:prstGeom prst="rect">
            <a:avLst/>
          </a:prstGeom>
          <a:noFill/>
        </p:spPr>
        <p:txBody>
          <a:bodyPr wrap="none" rtlCol="0">
            <a:spAutoFit/>
          </a:bodyPr>
          <a:lstStyle/>
          <a:p>
            <a:r>
              <a:rPr lang="en-US" sz="1200" dirty="0" smtClean="0">
                <a:solidFill>
                  <a:srgbClr val="FFFF00"/>
                </a:solidFill>
              </a:rPr>
              <a:t>Actors:</a:t>
            </a:r>
          </a:p>
          <a:p>
            <a:r>
              <a:rPr lang="en-US" sz="1200" dirty="0" smtClean="0">
                <a:solidFill>
                  <a:srgbClr val="FFFF00"/>
                </a:solidFill>
              </a:rPr>
              <a:t>Player</a:t>
            </a:r>
          </a:p>
          <a:p>
            <a:r>
              <a:rPr lang="en-US" sz="1200" dirty="0" smtClean="0">
                <a:solidFill>
                  <a:srgbClr val="FFFF00"/>
                </a:solidFill>
              </a:rPr>
              <a:t>Grid</a:t>
            </a:r>
          </a:p>
          <a:p>
            <a:r>
              <a:rPr lang="en-US" sz="1200" dirty="0" smtClean="0">
                <a:solidFill>
                  <a:srgbClr val="FFFF00"/>
                </a:solidFill>
              </a:rPr>
              <a:t>Grid cell row=6, col=7</a:t>
            </a:r>
          </a:p>
          <a:p>
            <a:r>
              <a:rPr lang="en-US" sz="1200" dirty="0" err="1" smtClean="0">
                <a:solidFill>
                  <a:srgbClr val="FFFF00"/>
                </a:solidFill>
              </a:rPr>
              <a:t>NumPad</a:t>
            </a:r>
            <a:endParaRPr lang="en-US" sz="1200" dirty="0" smtClean="0">
              <a:solidFill>
                <a:srgbClr val="FFFF00"/>
              </a:solidFill>
            </a:endParaRPr>
          </a:p>
        </p:txBody>
      </p:sp>
    </p:spTree>
    <p:extLst>
      <p:ext uri="{BB962C8B-B14F-4D97-AF65-F5344CB8AC3E}">
        <p14:creationId xmlns:p14="http://schemas.microsoft.com/office/powerpoint/2010/main" val="27475882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657"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a:t>
            </a:r>
          </a:p>
          <a:p>
            <a:pPr algn="ctr"/>
            <a:r>
              <a:rPr lang="en-US" sz="1000" dirty="0"/>
              <a:t>c</a:t>
            </a:r>
            <a:r>
              <a:rPr lang="en-US" sz="1000" dirty="0" smtClean="0"/>
              <a:t>ells, </a:t>
            </a:r>
            <a:r>
              <a:rPr lang="en-US" sz="1000" dirty="0" err="1" smtClean="0"/>
              <a:t>initialValues</a:t>
            </a:r>
            <a:endParaRPr lang="en-US" sz="1000" dirty="0" smtClean="0"/>
          </a:p>
          <a:p>
            <a:pPr algn="ctr"/>
            <a:r>
              <a:rPr lang="en-US" sz="1000" dirty="0" err="1" smtClean="0"/>
              <a:t>checkConsistency</a:t>
            </a:r>
            <a:endParaRPr lang="en-US" sz="1000" dirty="0" smtClean="0"/>
          </a:p>
          <a:p>
            <a:pPr algn="ctr"/>
            <a:r>
              <a:rPr lang="en-US" sz="1000" dirty="0" err="1" smtClean="0"/>
              <a:t>cellClicked</a:t>
            </a:r>
            <a:endParaRPr lang="en-US" sz="1000" dirty="0" smtClean="0"/>
          </a:p>
        </p:txBody>
      </p:sp>
      <p:sp>
        <p:nvSpPr>
          <p:cNvPr id="18" name="Rectangle 17"/>
          <p:cNvSpPr/>
          <p:nvPr/>
        </p:nvSpPr>
        <p:spPr>
          <a:xfrm>
            <a:off x="3138334" y="3361272"/>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Cell</a:t>
            </a:r>
          </a:p>
          <a:p>
            <a:pPr algn="ctr"/>
            <a:r>
              <a:rPr lang="en-US" sz="1000" dirty="0"/>
              <a:t>r</a:t>
            </a:r>
            <a:r>
              <a:rPr lang="en-US" sz="1000" dirty="0" smtClean="0"/>
              <a:t>ow, column, value, color</a:t>
            </a:r>
          </a:p>
          <a:p>
            <a:pPr algn="ctr"/>
            <a:r>
              <a:rPr lang="en-US" sz="1000" dirty="0" err="1" smtClean="0"/>
              <a:t>setValue</a:t>
            </a:r>
            <a:r>
              <a:rPr lang="en-US" sz="1000" dirty="0" smtClean="0"/>
              <a:t>, </a:t>
            </a:r>
            <a:r>
              <a:rPr lang="en-US" sz="1000" dirty="0" err="1" smtClean="0"/>
              <a:t>setColor</a:t>
            </a:r>
            <a:r>
              <a:rPr lang="en-US" sz="1000" dirty="0" smtClean="0"/>
              <a:t>,  </a:t>
            </a:r>
            <a:r>
              <a:rPr lang="en-US" sz="1000" dirty="0" err="1" smtClean="0"/>
              <a:t>getValue</a:t>
            </a:r>
            <a:r>
              <a:rPr lang="en-US" sz="1000" dirty="0" smtClean="0"/>
              <a:t>, clicked</a:t>
            </a:r>
          </a:p>
        </p:txBody>
      </p:sp>
      <p:sp>
        <p:nvSpPr>
          <p:cNvPr id="26" name="Rectangle 25"/>
          <p:cNvSpPr/>
          <p:nvPr/>
        </p:nvSpPr>
        <p:spPr>
          <a:xfrm>
            <a:off x="7120581" y="3340246"/>
            <a:ext cx="1531562"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Pad</a:t>
            </a:r>
          </a:p>
          <a:p>
            <a:pPr algn="ctr"/>
            <a:r>
              <a:rPr lang="en-US" sz="1000" dirty="0"/>
              <a:t>c</a:t>
            </a:r>
            <a:r>
              <a:rPr lang="en-US" sz="1000" dirty="0" smtClean="0"/>
              <a:t>ells, </a:t>
            </a:r>
            <a:r>
              <a:rPr lang="en-US" sz="1000" dirty="0" err="1" smtClean="0"/>
              <a:t>currentNumber</a:t>
            </a:r>
            <a:endParaRPr lang="en-US" sz="1000" dirty="0" smtClean="0"/>
          </a:p>
          <a:p>
            <a:pPr algn="ctr"/>
            <a:r>
              <a:rPr lang="en-US" sz="1000" dirty="0" err="1" smtClean="0"/>
              <a:t>cellClicked</a:t>
            </a:r>
            <a:r>
              <a:rPr lang="en-US" sz="1000" dirty="0" smtClean="0"/>
              <a:t>, </a:t>
            </a:r>
            <a:r>
              <a:rPr lang="en-US" sz="1000" dirty="0" err="1" smtClean="0"/>
              <a:t>getNumber</a:t>
            </a:r>
            <a:endParaRPr lang="en-US" sz="1000" dirty="0" smtClean="0"/>
          </a:p>
        </p:txBody>
      </p:sp>
      <p:sp>
        <p:nvSpPr>
          <p:cNvPr id="31" name="Rectangle 30"/>
          <p:cNvSpPr/>
          <p:nvPr/>
        </p:nvSpPr>
        <p:spPr>
          <a:xfrm>
            <a:off x="4778584" y="3368329"/>
            <a:ext cx="1443712"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NumPad</a:t>
            </a:r>
            <a:r>
              <a:rPr lang="en-US" dirty="0" smtClean="0"/>
              <a:t> Cell</a:t>
            </a:r>
          </a:p>
          <a:p>
            <a:pPr algn="ctr"/>
            <a:r>
              <a:rPr lang="en-US" sz="1000" dirty="0"/>
              <a:t>v</a:t>
            </a:r>
            <a:r>
              <a:rPr lang="en-US" sz="1000" dirty="0" smtClean="0"/>
              <a:t>alue, </a:t>
            </a:r>
            <a:r>
              <a:rPr lang="en-US" sz="1000" dirty="0" err="1" smtClean="0"/>
              <a:t>backgroundColor</a:t>
            </a:r>
            <a:endParaRPr lang="en-US" sz="1000" dirty="0" smtClean="0"/>
          </a:p>
          <a:p>
            <a:pPr algn="ctr"/>
            <a:r>
              <a:rPr lang="en-US" sz="1000" dirty="0" smtClean="0"/>
              <a:t> </a:t>
            </a:r>
            <a:r>
              <a:rPr lang="en-US" sz="1000" dirty="0" err="1" smtClean="0"/>
              <a:t>setHighlight</a:t>
            </a:r>
            <a:r>
              <a:rPr lang="en-US" sz="1000" dirty="0" smtClean="0"/>
              <a:t>, clicked</a:t>
            </a:r>
            <a:endParaRPr lang="en-US" sz="1000" dirty="0"/>
          </a:p>
        </p:txBody>
      </p:sp>
      <p:sp>
        <p:nvSpPr>
          <p:cNvPr id="37" name="Rectangle 36"/>
          <p:cNvSpPr/>
          <p:nvPr/>
        </p:nvSpPr>
        <p:spPr>
          <a:xfrm>
            <a:off x="4180896" y="497923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Screen</a:t>
            </a:r>
            <a:endParaRPr lang="en-US" dirty="0"/>
          </a:p>
        </p:txBody>
      </p:sp>
      <p:cxnSp>
        <p:nvCxnSpPr>
          <p:cNvPr id="39" name="Elbow Connector 38"/>
          <p:cNvCxnSpPr>
            <a:stCxn id="37" idx="1"/>
          </p:cNvCxnSpPr>
          <p:nvPr/>
        </p:nvCxnSpPr>
        <p:spPr>
          <a:xfrm rot="10800000">
            <a:off x="3640024" y="4211381"/>
            <a:ext cx="540872" cy="1189381"/>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7" idx="3"/>
          </p:cNvCxnSpPr>
          <p:nvPr/>
        </p:nvCxnSpPr>
        <p:spPr>
          <a:xfrm flipV="1">
            <a:off x="5472716" y="4211381"/>
            <a:ext cx="446575" cy="1189380"/>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060111" y="51237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cxnSp>
        <p:nvCxnSpPr>
          <p:cNvPr id="57" name="Straight Arrow Connector 56"/>
          <p:cNvCxnSpPr/>
          <p:nvPr/>
        </p:nvCxnSpPr>
        <p:spPr>
          <a:xfrm flipH="1">
            <a:off x="6222296" y="357507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42020" y="3038605"/>
            <a:ext cx="934120" cy="461665"/>
          </a:xfrm>
          <a:prstGeom prst="rect">
            <a:avLst/>
          </a:prstGeom>
          <a:solidFill>
            <a:srgbClr val="FFFFFF"/>
          </a:solidFill>
        </p:spPr>
        <p:txBody>
          <a:bodyPr wrap="none" rtlCol="0">
            <a:spAutoFit/>
          </a:bodyPr>
          <a:lstStyle/>
          <a:p>
            <a:r>
              <a:rPr lang="en-US" sz="1200" dirty="0"/>
              <a:t>h</a:t>
            </a:r>
            <a:r>
              <a:rPr lang="en-US" sz="1200" dirty="0" smtClean="0"/>
              <a:t>ighlight</a:t>
            </a:r>
          </a:p>
          <a:p>
            <a:r>
              <a:rPr lang="en-US" sz="1200" dirty="0" smtClean="0"/>
              <a:t>de-highlight</a:t>
            </a:r>
            <a:endParaRPr lang="en-US" sz="1200" dirty="0"/>
          </a:p>
        </p:txBody>
      </p:sp>
      <p:sp>
        <p:nvSpPr>
          <p:cNvPr id="35" name="TextBox 34"/>
          <p:cNvSpPr txBox="1"/>
          <p:nvPr/>
        </p:nvSpPr>
        <p:spPr>
          <a:xfrm>
            <a:off x="2795932" y="5137664"/>
            <a:ext cx="684803" cy="276999"/>
          </a:xfrm>
          <a:prstGeom prst="rect">
            <a:avLst/>
          </a:prstGeom>
          <a:solidFill>
            <a:srgbClr val="FFFFFF"/>
          </a:solidFill>
        </p:spPr>
        <p:txBody>
          <a:bodyPr wrap="none" rtlCol="0">
            <a:spAutoFit/>
          </a:bodyPr>
          <a:lstStyle/>
          <a:p>
            <a:r>
              <a:rPr lang="en-US" sz="1200" dirty="0" smtClean="0"/>
              <a:t>displays</a:t>
            </a:r>
            <a:endParaRPr lang="en-US" sz="1200" dirty="0"/>
          </a:p>
        </p:txBody>
      </p:sp>
      <p:cxnSp>
        <p:nvCxnSpPr>
          <p:cNvPr id="6" name="Straight Arrow Connector 5"/>
          <p:cNvCxnSpPr/>
          <p:nvPr/>
        </p:nvCxnSpPr>
        <p:spPr>
          <a:xfrm>
            <a:off x="2240477" y="3575071"/>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51817" y="3086692"/>
            <a:ext cx="787395" cy="461665"/>
          </a:xfrm>
          <a:prstGeom prst="rect">
            <a:avLst/>
          </a:prstGeom>
          <a:solidFill>
            <a:srgbClr val="FFFFFF"/>
          </a:solidFill>
        </p:spPr>
        <p:txBody>
          <a:bodyPr wrap="none" rtlCol="0">
            <a:spAutoFit/>
          </a:bodyPr>
          <a:lstStyle/>
          <a:p>
            <a:r>
              <a:rPr lang="en-US" sz="1200" dirty="0" err="1" smtClean="0"/>
              <a:t>setsValue</a:t>
            </a:r>
            <a:endParaRPr lang="en-US" sz="1200" dirty="0" smtClean="0"/>
          </a:p>
          <a:p>
            <a:r>
              <a:rPr lang="en-US" sz="1200" dirty="0" err="1" smtClean="0"/>
              <a:t>setColor</a:t>
            </a:r>
            <a:endParaRPr lang="en-US" sz="1200" dirty="0"/>
          </a:p>
        </p:txBody>
      </p:sp>
      <p:cxnSp>
        <p:nvCxnSpPr>
          <p:cNvPr id="19" name="Straight Arrow Connector 18"/>
          <p:cNvCxnSpPr/>
          <p:nvPr/>
        </p:nvCxnSpPr>
        <p:spPr>
          <a:xfrm>
            <a:off x="6222296" y="3942935"/>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77854" y="3980548"/>
            <a:ext cx="612818" cy="276999"/>
          </a:xfrm>
          <a:prstGeom prst="rect">
            <a:avLst/>
          </a:prstGeom>
          <a:solidFill>
            <a:srgbClr val="FFFFFF"/>
          </a:solidFill>
        </p:spPr>
        <p:txBody>
          <a:bodyPr wrap="none" rtlCol="0">
            <a:spAutoFit/>
          </a:bodyPr>
          <a:lstStyle/>
          <a:p>
            <a:r>
              <a:rPr lang="en-US" sz="1200" dirty="0" smtClean="0"/>
              <a:t>clicked</a:t>
            </a:r>
            <a:endParaRPr lang="en-US" sz="1200" dirty="0"/>
          </a:p>
        </p:txBody>
      </p:sp>
      <p:sp>
        <p:nvSpPr>
          <p:cNvPr id="23" name="Rectangle 22"/>
          <p:cNvSpPr/>
          <p:nvPr/>
        </p:nvSpPr>
        <p:spPr>
          <a:xfrm>
            <a:off x="4000436" y="1416125"/>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Player</a:t>
            </a:r>
          </a:p>
        </p:txBody>
      </p:sp>
      <p:cxnSp>
        <p:nvCxnSpPr>
          <p:cNvPr id="24" name="Elbow Connector 23"/>
          <p:cNvCxnSpPr>
            <a:stCxn id="23" idx="2"/>
          </p:cNvCxnSpPr>
          <p:nvPr/>
        </p:nvCxnSpPr>
        <p:spPr>
          <a:xfrm rot="16200000" flipH="1">
            <a:off x="4518817" y="2386705"/>
            <a:ext cx="1109153" cy="854094"/>
          </a:xfrm>
          <a:prstGeom prst="bentConnector3">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827863" y="2341871"/>
            <a:ext cx="610113" cy="276999"/>
          </a:xfrm>
          <a:prstGeom prst="rect">
            <a:avLst/>
          </a:prstGeom>
          <a:solidFill>
            <a:srgbClr val="FFFFFF"/>
          </a:solidFill>
        </p:spPr>
        <p:txBody>
          <a:bodyPr wrap="none" rtlCol="0">
            <a:spAutoFit/>
          </a:bodyPr>
          <a:lstStyle/>
          <a:p>
            <a:r>
              <a:rPr lang="en-US" sz="1200" dirty="0" smtClean="0"/>
              <a:t>selects</a:t>
            </a:r>
            <a:endParaRPr lang="en-US" sz="1200" dirty="0"/>
          </a:p>
        </p:txBody>
      </p:sp>
      <p:sp>
        <p:nvSpPr>
          <p:cNvPr id="27" name="Rectangle 26"/>
          <p:cNvSpPr/>
          <p:nvPr/>
        </p:nvSpPr>
        <p:spPr>
          <a:xfrm>
            <a:off x="948657" y="368763"/>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generator</a:t>
            </a:r>
          </a:p>
        </p:txBody>
      </p:sp>
      <p:cxnSp>
        <p:nvCxnSpPr>
          <p:cNvPr id="28" name="Straight Arrow Connector 27"/>
          <p:cNvCxnSpPr>
            <a:stCxn id="27" idx="2"/>
          </p:cNvCxnSpPr>
          <p:nvPr/>
        </p:nvCxnSpPr>
        <p:spPr>
          <a:xfrm>
            <a:off x="1594567" y="1211814"/>
            <a:ext cx="0" cy="727364"/>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14582" y="1369050"/>
            <a:ext cx="813043" cy="276999"/>
          </a:xfrm>
          <a:prstGeom prst="rect">
            <a:avLst/>
          </a:prstGeom>
          <a:solidFill>
            <a:srgbClr val="FFFFFF"/>
          </a:solidFill>
        </p:spPr>
        <p:txBody>
          <a:bodyPr wrap="none" rtlCol="0">
            <a:spAutoFit/>
          </a:bodyPr>
          <a:lstStyle/>
          <a:p>
            <a:r>
              <a:rPr lang="en-US" sz="1200" dirty="0" smtClean="0"/>
              <a:t>generates</a:t>
            </a:r>
            <a:endParaRPr lang="en-US" sz="1200" dirty="0"/>
          </a:p>
        </p:txBody>
      </p:sp>
      <p:sp>
        <p:nvSpPr>
          <p:cNvPr id="30" name="Rectangle 29"/>
          <p:cNvSpPr/>
          <p:nvPr/>
        </p:nvSpPr>
        <p:spPr>
          <a:xfrm>
            <a:off x="948657" y="1801836"/>
            <a:ext cx="1291820" cy="84305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Initial values</a:t>
            </a:r>
          </a:p>
          <a:p>
            <a:pPr algn="ctr"/>
            <a:r>
              <a:rPr lang="en-US" sz="1000" dirty="0" err="1" smtClean="0"/>
              <a:t>getValue</a:t>
            </a:r>
            <a:endParaRPr lang="en-US" sz="1000" dirty="0" smtClean="0"/>
          </a:p>
        </p:txBody>
      </p:sp>
      <p:cxnSp>
        <p:nvCxnSpPr>
          <p:cNvPr id="34" name="Straight Arrow Connector 33"/>
          <p:cNvCxnSpPr>
            <a:stCxn id="30" idx="2"/>
          </p:cNvCxnSpPr>
          <p:nvPr/>
        </p:nvCxnSpPr>
        <p:spPr>
          <a:xfrm>
            <a:off x="1594567" y="2644887"/>
            <a:ext cx="0" cy="727364"/>
          </a:xfrm>
          <a:prstGeom prst="straightConnector1">
            <a:avLst/>
          </a:prstGeom>
          <a:ln>
            <a:solidFill>
              <a:srgbClr val="FFFFFF"/>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714582" y="2802123"/>
            <a:ext cx="800219" cy="276999"/>
          </a:xfrm>
          <a:prstGeom prst="rect">
            <a:avLst/>
          </a:prstGeom>
          <a:solidFill>
            <a:srgbClr val="FFFFFF"/>
          </a:solidFill>
        </p:spPr>
        <p:txBody>
          <a:bodyPr wrap="none" rtlCol="0">
            <a:spAutoFit/>
          </a:bodyPr>
          <a:lstStyle/>
          <a:p>
            <a:r>
              <a:rPr lang="en-US" sz="1200" dirty="0" err="1" smtClean="0"/>
              <a:t>getsValue</a:t>
            </a:r>
            <a:endParaRPr lang="en-US" sz="1200" dirty="0"/>
          </a:p>
        </p:txBody>
      </p:sp>
      <p:cxnSp>
        <p:nvCxnSpPr>
          <p:cNvPr id="32" name="Straight Arrow Connector 31"/>
          <p:cNvCxnSpPr/>
          <p:nvPr/>
        </p:nvCxnSpPr>
        <p:spPr>
          <a:xfrm flipH="1">
            <a:off x="2240477" y="3942935"/>
            <a:ext cx="897857" cy="0"/>
          </a:xfrm>
          <a:prstGeom prst="straightConnector1">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238627" y="4026714"/>
            <a:ext cx="777376" cy="461665"/>
          </a:xfrm>
          <a:prstGeom prst="rect">
            <a:avLst/>
          </a:prstGeom>
          <a:solidFill>
            <a:srgbClr val="FFFFFF"/>
          </a:solidFill>
        </p:spPr>
        <p:txBody>
          <a:bodyPr wrap="none" rtlCol="0">
            <a:spAutoFit/>
          </a:bodyPr>
          <a:lstStyle/>
          <a:p>
            <a:r>
              <a:rPr lang="en-US" sz="1200" dirty="0" err="1" smtClean="0"/>
              <a:t>getValue</a:t>
            </a:r>
            <a:r>
              <a:rPr lang="en-US" sz="1200" dirty="0" smtClean="0"/>
              <a:t>,</a:t>
            </a:r>
          </a:p>
          <a:p>
            <a:r>
              <a:rPr lang="en-US" sz="1200" dirty="0" smtClean="0"/>
              <a:t>clicked</a:t>
            </a:r>
            <a:endParaRPr lang="en-US" sz="1200" dirty="0"/>
          </a:p>
        </p:txBody>
      </p:sp>
      <p:grpSp>
        <p:nvGrpSpPr>
          <p:cNvPr id="8" name="Group 7"/>
          <p:cNvGrpSpPr/>
          <p:nvPr/>
        </p:nvGrpSpPr>
        <p:grpSpPr>
          <a:xfrm>
            <a:off x="1594567" y="4183297"/>
            <a:ext cx="6291795" cy="568258"/>
            <a:chOff x="1594567" y="4183297"/>
            <a:chExt cx="6291795" cy="568258"/>
          </a:xfrm>
        </p:grpSpPr>
        <p:cxnSp>
          <p:nvCxnSpPr>
            <p:cNvPr id="3" name="Elbow Connector 2"/>
            <p:cNvCxnSpPr>
              <a:endCxn id="26" idx="2"/>
            </p:cNvCxnSpPr>
            <p:nvPr/>
          </p:nvCxnSpPr>
          <p:spPr>
            <a:xfrm flipV="1">
              <a:off x="1594567" y="4183297"/>
              <a:ext cx="6291795" cy="568258"/>
            </a:xfrm>
            <a:prstGeom prst="bentConnector2">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4" idx="2"/>
            </p:cNvCxnSpPr>
            <p:nvPr/>
          </p:nvCxnSpPr>
          <p:spPr>
            <a:xfrm>
              <a:off x="1594567" y="4204323"/>
              <a:ext cx="0" cy="547231"/>
            </a:xfrm>
            <a:prstGeom prst="line">
              <a:avLst/>
            </a:prstGeom>
            <a:ln>
              <a:solidFill>
                <a:srgbClr val="FFFFFF"/>
              </a:solidFill>
              <a:prstDash val="dash"/>
              <a:tailEnd type="none"/>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333756" y="4840259"/>
            <a:ext cx="1378577" cy="276999"/>
          </a:xfrm>
          <a:prstGeom prst="rect">
            <a:avLst/>
          </a:prstGeom>
          <a:solidFill>
            <a:srgbClr val="FFFFFF"/>
          </a:solidFill>
        </p:spPr>
        <p:txBody>
          <a:bodyPr wrap="none" rtlCol="0">
            <a:spAutoFit/>
          </a:bodyPr>
          <a:lstStyle/>
          <a:p>
            <a:r>
              <a:rPr lang="en-US" sz="1200" dirty="0" err="1" smtClean="0"/>
              <a:t>getCurrentNumber</a:t>
            </a:r>
            <a:endParaRPr lang="en-US" sz="1200" dirty="0"/>
          </a:p>
        </p:txBody>
      </p:sp>
      <p:cxnSp>
        <p:nvCxnSpPr>
          <p:cNvPr id="5" name="Elbow Connector 4"/>
          <p:cNvCxnSpPr/>
          <p:nvPr/>
        </p:nvCxnSpPr>
        <p:spPr>
          <a:xfrm rot="5400000">
            <a:off x="3679735" y="2379173"/>
            <a:ext cx="1102096" cy="862102"/>
          </a:xfrm>
          <a:prstGeom prst="bentConnector3">
            <a:avLst/>
          </a:prstGeom>
          <a:ln>
            <a:solidFill>
              <a:srgbClr val="FFFFFF"/>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08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design principles</a:t>
            </a:r>
            <a:endParaRPr lang="en-US" dirty="0">
              <a:solidFill>
                <a:srgbClr val="FFFF00"/>
              </a:solidFill>
            </a:endParaRPr>
          </a:p>
        </p:txBody>
      </p:sp>
      <p:sp>
        <p:nvSpPr>
          <p:cNvPr id="3" name="Content Placeholder 2"/>
          <p:cNvSpPr>
            <a:spLocks noGrp="1"/>
          </p:cNvSpPr>
          <p:nvPr>
            <p:ph idx="1"/>
          </p:nvPr>
        </p:nvSpPr>
        <p:spPr>
          <a:xfrm>
            <a:off x="677777" y="2123946"/>
            <a:ext cx="7779707" cy="2692979"/>
          </a:xfrm>
        </p:spPr>
        <p:txBody>
          <a:bodyPr>
            <a:normAutofit fontScale="92500" lnSpcReduction="20000"/>
          </a:bodyPr>
          <a:lstStyle/>
          <a:p>
            <a:pPr marL="0" indent="0">
              <a:buNone/>
            </a:pPr>
            <a:r>
              <a:rPr lang="en-US" dirty="0" smtClean="0">
                <a:solidFill>
                  <a:srgbClr val="FFFF00"/>
                </a:solidFill>
              </a:rPr>
              <a:t>Single responsibility principle</a:t>
            </a:r>
          </a:p>
          <a:p>
            <a:pPr marL="0" indent="0">
              <a:buNone/>
            </a:pPr>
            <a:endParaRPr lang="en-US" dirty="0">
              <a:solidFill>
                <a:srgbClr val="FFFF00"/>
              </a:solidFill>
            </a:endParaRPr>
          </a:p>
          <a:p>
            <a:pPr marL="0" indent="0">
              <a:buNone/>
            </a:pPr>
            <a:r>
              <a:rPr lang="en-US" dirty="0" smtClean="0">
                <a:solidFill>
                  <a:srgbClr val="FFFF00"/>
                </a:solidFill>
              </a:rPr>
              <a:t>Each class should have a single responsibility and that responsibility should be entirely encapsulated within the class.</a:t>
            </a:r>
            <a:endParaRPr lang="en-US" dirty="0">
              <a:solidFill>
                <a:srgbClr val="FFFF00"/>
              </a:solidFill>
            </a:endParaRPr>
          </a:p>
        </p:txBody>
      </p:sp>
      <p:sp>
        <p:nvSpPr>
          <p:cNvPr id="4" name="TextBox 3"/>
          <p:cNvSpPr txBox="1"/>
          <p:nvPr/>
        </p:nvSpPr>
        <p:spPr>
          <a:xfrm>
            <a:off x="1088606" y="5018319"/>
            <a:ext cx="3403496" cy="646331"/>
          </a:xfrm>
          <a:prstGeom prst="rect">
            <a:avLst/>
          </a:prstGeom>
          <a:noFill/>
        </p:spPr>
        <p:txBody>
          <a:bodyPr wrap="none" rtlCol="0">
            <a:spAutoFit/>
          </a:bodyPr>
          <a:lstStyle/>
          <a:p>
            <a:r>
              <a:rPr lang="en-US" dirty="0" smtClean="0"/>
              <a:t>What is responsibility of Grid?</a:t>
            </a:r>
          </a:p>
          <a:p>
            <a:r>
              <a:rPr lang="en-US" dirty="0" smtClean="0"/>
              <a:t>What is responsibility of Grid Cell?</a:t>
            </a:r>
          </a:p>
        </p:txBody>
      </p:sp>
      <p:sp>
        <p:nvSpPr>
          <p:cNvPr id="5" name="TextBox 4"/>
          <p:cNvSpPr txBox="1"/>
          <p:nvPr/>
        </p:nvSpPr>
        <p:spPr>
          <a:xfrm>
            <a:off x="4887384" y="5018319"/>
            <a:ext cx="3444272" cy="646331"/>
          </a:xfrm>
          <a:prstGeom prst="rect">
            <a:avLst/>
          </a:prstGeom>
          <a:noFill/>
        </p:spPr>
        <p:txBody>
          <a:bodyPr wrap="none" rtlCol="0">
            <a:spAutoFit/>
          </a:bodyPr>
          <a:lstStyle/>
          <a:p>
            <a:r>
              <a:rPr lang="en-US" dirty="0" smtClean="0"/>
              <a:t>Maintain data, coordinate display</a:t>
            </a:r>
          </a:p>
          <a:p>
            <a:r>
              <a:rPr lang="en-US" dirty="0" smtClean="0"/>
              <a:t>Hold data,  UI: display/click</a:t>
            </a:r>
            <a:endParaRPr lang="en-US" dirty="0"/>
          </a:p>
        </p:txBody>
      </p:sp>
    </p:spTree>
    <p:extLst>
      <p:ext uri="{BB962C8B-B14F-4D97-AF65-F5344CB8AC3E}">
        <p14:creationId xmlns:p14="http://schemas.microsoft.com/office/powerpoint/2010/main" val="2853408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92666"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1" name="Oval 10"/>
          <p:cNvSpPr/>
          <p:nvPr/>
        </p:nvSpPr>
        <p:spPr>
          <a:xfrm>
            <a:off x="5803897"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sp>
        <p:nvSpPr>
          <p:cNvPr id="12" name="Oval 11"/>
          <p:cNvSpPr/>
          <p:nvPr/>
        </p:nvSpPr>
        <p:spPr>
          <a:xfrm>
            <a:off x="3238499" y="3687233"/>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cxnSp>
        <p:nvCxnSpPr>
          <p:cNvPr id="14" name="Straight Arrow Connector 13"/>
          <p:cNvCxnSpPr>
            <a:stCxn id="12" idx="7"/>
          </p:cNvCxnSpPr>
          <p:nvPr/>
        </p:nvCxnSpPr>
        <p:spPr>
          <a:xfrm flipV="1">
            <a:off x="5496859" y="3365500"/>
            <a:ext cx="683808" cy="6720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1"/>
            <a:endCxn id="10" idx="5"/>
          </p:cNvCxnSpPr>
          <p:nvPr/>
        </p:nvCxnSpPr>
        <p:spPr>
          <a:xfrm flipH="1" flipV="1">
            <a:off x="2851026" y="3336957"/>
            <a:ext cx="774946" cy="7005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35520" y="387467"/>
            <a:ext cx="5801137" cy="461665"/>
          </a:xfrm>
          <a:prstGeom prst="rect">
            <a:avLst/>
          </a:prstGeom>
          <a:noFill/>
        </p:spPr>
        <p:txBody>
          <a:bodyPr wrap="none" rtlCol="0">
            <a:spAutoFit/>
          </a:bodyPr>
          <a:lstStyle/>
          <a:p>
            <a:r>
              <a:rPr lang="en-US" sz="2400" dirty="0" smtClean="0"/>
              <a:t>Model-View-Controller (MVC) design pattern</a:t>
            </a:r>
            <a:endParaRPr lang="en-US" sz="2400" dirty="0"/>
          </a:p>
        </p:txBody>
      </p:sp>
      <p:sp>
        <p:nvSpPr>
          <p:cNvPr id="3" name="TextBox 2"/>
          <p:cNvSpPr txBox="1"/>
          <p:nvPr/>
        </p:nvSpPr>
        <p:spPr>
          <a:xfrm>
            <a:off x="907093" y="1757389"/>
            <a:ext cx="625141" cy="369332"/>
          </a:xfrm>
          <a:prstGeom prst="rect">
            <a:avLst/>
          </a:prstGeom>
          <a:noFill/>
        </p:spPr>
        <p:txBody>
          <a:bodyPr wrap="none" rtlCol="0">
            <a:spAutoFit/>
          </a:bodyPr>
          <a:lstStyle/>
          <a:p>
            <a:r>
              <a:rPr lang="en-US" dirty="0"/>
              <a:t>D</a:t>
            </a:r>
            <a:r>
              <a:rPr lang="en-US" dirty="0" smtClean="0"/>
              <a:t>ata</a:t>
            </a:r>
            <a:endParaRPr lang="en-US" dirty="0"/>
          </a:p>
        </p:txBody>
      </p:sp>
      <p:sp>
        <p:nvSpPr>
          <p:cNvPr id="4" name="TextBox 3"/>
          <p:cNvSpPr txBox="1"/>
          <p:nvPr/>
        </p:nvSpPr>
        <p:spPr>
          <a:xfrm>
            <a:off x="6902147" y="1720341"/>
            <a:ext cx="1313919" cy="369332"/>
          </a:xfrm>
          <a:prstGeom prst="rect">
            <a:avLst/>
          </a:prstGeom>
          <a:noFill/>
        </p:spPr>
        <p:txBody>
          <a:bodyPr wrap="none" rtlCol="0">
            <a:spAutoFit/>
          </a:bodyPr>
          <a:lstStyle/>
          <a:p>
            <a:r>
              <a:rPr lang="en-US" dirty="0" smtClean="0"/>
              <a:t>UI elements</a:t>
            </a:r>
            <a:endParaRPr lang="en-US" dirty="0"/>
          </a:p>
        </p:txBody>
      </p:sp>
      <p:sp>
        <p:nvSpPr>
          <p:cNvPr id="5" name="TextBox 4"/>
          <p:cNvSpPr txBox="1"/>
          <p:nvPr/>
        </p:nvSpPr>
        <p:spPr>
          <a:xfrm>
            <a:off x="4273415" y="5579884"/>
            <a:ext cx="662674" cy="369332"/>
          </a:xfrm>
          <a:prstGeom prst="rect">
            <a:avLst/>
          </a:prstGeom>
          <a:noFill/>
        </p:spPr>
        <p:txBody>
          <a:bodyPr wrap="none" rtlCol="0">
            <a:spAutoFit/>
          </a:bodyPr>
          <a:lstStyle/>
          <a:p>
            <a:r>
              <a:rPr lang="en-US" dirty="0" smtClean="0"/>
              <a:t>Logic</a:t>
            </a:r>
            <a:endParaRPr lang="en-US" dirty="0"/>
          </a:p>
        </p:txBody>
      </p:sp>
      <p:sp>
        <p:nvSpPr>
          <p:cNvPr id="6" name="TextBox 5"/>
          <p:cNvSpPr txBox="1"/>
          <p:nvPr/>
        </p:nvSpPr>
        <p:spPr>
          <a:xfrm>
            <a:off x="2623074" y="1131462"/>
            <a:ext cx="3920589" cy="369332"/>
          </a:xfrm>
          <a:prstGeom prst="rect">
            <a:avLst/>
          </a:prstGeom>
          <a:noFill/>
        </p:spPr>
        <p:txBody>
          <a:bodyPr wrap="none" rtlCol="0">
            <a:spAutoFit/>
          </a:bodyPr>
          <a:lstStyle/>
          <a:p>
            <a:r>
              <a:rPr lang="en-US" dirty="0" smtClean="0">
                <a:solidFill>
                  <a:srgbClr val="FFFF00"/>
                </a:solidFill>
              </a:rPr>
              <a:t>Model and View do not interact directly</a:t>
            </a:r>
            <a:endParaRPr lang="en-US" dirty="0">
              <a:solidFill>
                <a:srgbClr val="FFFF00"/>
              </a:solidFill>
            </a:endParaRPr>
          </a:p>
        </p:txBody>
      </p:sp>
    </p:spTree>
    <p:extLst>
      <p:ext uri="{BB962C8B-B14F-4D97-AF65-F5344CB8AC3E}">
        <p14:creationId xmlns:p14="http://schemas.microsoft.com/office/powerpoint/2010/main" val="168107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92666"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1" name="Oval 10"/>
          <p:cNvSpPr/>
          <p:nvPr/>
        </p:nvSpPr>
        <p:spPr>
          <a:xfrm>
            <a:off x="5803897"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sp>
        <p:nvSpPr>
          <p:cNvPr id="12" name="Oval 11"/>
          <p:cNvSpPr/>
          <p:nvPr/>
        </p:nvSpPr>
        <p:spPr>
          <a:xfrm>
            <a:off x="3238499" y="3687233"/>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cxnSp>
        <p:nvCxnSpPr>
          <p:cNvPr id="14" name="Straight Arrow Connector 13"/>
          <p:cNvCxnSpPr>
            <a:stCxn id="12" idx="7"/>
          </p:cNvCxnSpPr>
          <p:nvPr/>
        </p:nvCxnSpPr>
        <p:spPr>
          <a:xfrm flipV="1">
            <a:off x="5496859" y="3365500"/>
            <a:ext cx="683808" cy="6720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1"/>
            <a:endCxn id="10" idx="5"/>
          </p:cNvCxnSpPr>
          <p:nvPr/>
        </p:nvCxnSpPr>
        <p:spPr>
          <a:xfrm flipH="1" flipV="1">
            <a:off x="2851026" y="3336957"/>
            <a:ext cx="774946" cy="7005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744067" y="387467"/>
            <a:ext cx="3923069" cy="461665"/>
          </a:xfrm>
          <a:prstGeom prst="rect">
            <a:avLst/>
          </a:prstGeom>
          <a:noFill/>
        </p:spPr>
        <p:txBody>
          <a:bodyPr wrap="none" rtlCol="0">
            <a:spAutoFit/>
          </a:bodyPr>
          <a:lstStyle/>
          <a:p>
            <a:r>
              <a:rPr lang="en-US" sz="2400" dirty="0" smtClean="0"/>
              <a:t>Model-View-Controller (MVC)</a:t>
            </a:r>
            <a:endParaRPr lang="en-US" sz="2400" dirty="0"/>
          </a:p>
        </p:txBody>
      </p:sp>
      <p:sp>
        <p:nvSpPr>
          <p:cNvPr id="3" name="TextBox 2"/>
          <p:cNvSpPr txBox="1"/>
          <p:nvPr/>
        </p:nvSpPr>
        <p:spPr>
          <a:xfrm>
            <a:off x="907093" y="1757389"/>
            <a:ext cx="2037412" cy="369332"/>
          </a:xfrm>
          <a:prstGeom prst="rect">
            <a:avLst/>
          </a:prstGeom>
          <a:noFill/>
        </p:spPr>
        <p:txBody>
          <a:bodyPr wrap="none" rtlCol="0">
            <a:spAutoFit/>
          </a:bodyPr>
          <a:lstStyle/>
          <a:p>
            <a:r>
              <a:rPr lang="en-US" dirty="0" smtClean="0"/>
              <a:t>Data  (pretty dumb)</a:t>
            </a:r>
            <a:endParaRPr lang="en-US" dirty="0"/>
          </a:p>
        </p:txBody>
      </p:sp>
      <p:sp>
        <p:nvSpPr>
          <p:cNvPr id="4" name="TextBox 3"/>
          <p:cNvSpPr txBox="1"/>
          <p:nvPr/>
        </p:nvSpPr>
        <p:spPr>
          <a:xfrm>
            <a:off x="5884332" y="1784646"/>
            <a:ext cx="2674004" cy="369332"/>
          </a:xfrm>
          <a:prstGeom prst="rect">
            <a:avLst/>
          </a:prstGeom>
          <a:noFill/>
        </p:spPr>
        <p:txBody>
          <a:bodyPr wrap="none" rtlCol="0">
            <a:spAutoFit/>
          </a:bodyPr>
          <a:lstStyle/>
          <a:p>
            <a:r>
              <a:rPr lang="en-US" dirty="0" smtClean="0"/>
              <a:t>UI elements (pretty dumb)</a:t>
            </a:r>
            <a:endParaRPr lang="en-US" dirty="0"/>
          </a:p>
        </p:txBody>
      </p:sp>
      <p:sp>
        <p:nvSpPr>
          <p:cNvPr id="5" name="TextBox 4"/>
          <p:cNvSpPr txBox="1"/>
          <p:nvPr/>
        </p:nvSpPr>
        <p:spPr>
          <a:xfrm>
            <a:off x="4273415" y="5579884"/>
            <a:ext cx="662674" cy="369332"/>
          </a:xfrm>
          <a:prstGeom prst="rect">
            <a:avLst/>
          </a:prstGeom>
          <a:noFill/>
        </p:spPr>
        <p:txBody>
          <a:bodyPr wrap="none" rtlCol="0">
            <a:spAutoFit/>
          </a:bodyPr>
          <a:lstStyle/>
          <a:p>
            <a:r>
              <a:rPr lang="en-US" dirty="0" smtClean="0"/>
              <a:t>Logic</a:t>
            </a:r>
            <a:endParaRPr lang="en-US" dirty="0"/>
          </a:p>
        </p:txBody>
      </p:sp>
      <p:sp>
        <p:nvSpPr>
          <p:cNvPr id="7" name="TextBox 6"/>
          <p:cNvSpPr txBox="1"/>
          <p:nvPr/>
        </p:nvSpPr>
        <p:spPr>
          <a:xfrm>
            <a:off x="6180667" y="4851012"/>
            <a:ext cx="1506993" cy="369332"/>
          </a:xfrm>
          <a:prstGeom prst="rect">
            <a:avLst/>
          </a:prstGeom>
          <a:noFill/>
        </p:spPr>
        <p:txBody>
          <a:bodyPr wrap="none" rtlCol="0">
            <a:spAutoFit/>
          </a:bodyPr>
          <a:lstStyle/>
          <a:p>
            <a:r>
              <a:rPr lang="en-US" dirty="0" smtClean="0">
                <a:solidFill>
                  <a:srgbClr val="FFFF00"/>
                </a:solidFill>
              </a:rPr>
              <a:t>Keep it simple</a:t>
            </a:r>
            <a:endParaRPr lang="en-US" dirty="0">
              <a:solidFill>
                <a:srgbClr val="FFFF00"/>
              </a:solidFill>
            </a:endParaRPr>
          </a:p>
        </p:txBody>
      </p:sp>
    </p:spTree>
    <p:extLst>
      <p:ext uri="{BB962C8B-B14F-4D97-AF65-F5344CB8AC3E}">
        <p14:creationId xmlns:p14="http://schemas.microsoft.com/office/powerpoint/2010/main" val="1866982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92667" y="1295401"/>
            <a:ext cx="1697590" cy="1633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1" name="Oval 10"/>
          <p:cNvSpPr/>
          <p:nvPr/>
        </p:nvSpPr>
        <p:spPr>
          <a:xfrm>
            <a:off x="5803898" y="1295401"/>
            <a:ext cx="1697590" cy="1633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1</a:t>
            </a:r>
            <a:endParaRPr lang="en-US" dirty="0"/>
          </a:p>
        </p:txBody>
      </p:sp>
      <p:sp>
        <p:nvSpPr>
          <p:cNvPr id="12" name="Oval 11"/>
          <p:cNvSpPr/>
          <p:nvPr/>
        </p:nvSpPr>
        <p:spPr>
          <a:xfrm>
            <a:off x="3487106" y="3261967"/>
            <a:ext cx="1697590" cy="1633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Controller1</a:t>
            </a:r>
            <a:endParaRPr lang="en-US" dirty="0"/>
          </a:p>
        </p:txBody>
      </p:sp>
      <p:cxnSp>
        <p:nvCxnSpPr>
          <p:cNvPr id="14" name="Straight Arrow Connector 13"/>
          <p:cNvCxnSpPr/>
          <p:nvPr/>
        </p:nvCxnSpPr>
        <p:spPr>
          <a:xfrm flipV="1">
            <a:off x="4969187" y="2690014"/>
            <a:ext cx="1050220" cy="8112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1"/>
            <a:endCxn id="10" idx="5"/>
          </p:cNvCxnSpPr>
          <p:nvPr/>
        </p:nvCxnSpPr>
        <p:spPr>
          <a:xfrm flipH="1" flipV="1">
            <a:off x="2041651" y="2690013"/>
            <a:ext cx="1694061" cy="8112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744067" y="387467"/>
            <a:ext cx="3923069" cy="461665"/>
          </a:xfrm>
          <a:prstGeom prst="rect">
            <a:avLst/>
          </a:prstGeom>
          <a:noFill/>
        </p:spPr>
        <p:txBody>
          <a:bodyPr wrap="none" rtlCol="0">
            <a:spAutoFit/>
          </a:bodyPr>
          <a:lstStyle/>
          <a:p>
            <a:r>
              <a:rPr lang="en-US" sz="2400" dirty="0" smtClean="0"/>
              <a:t>Model-View-Controller (MVC)</a:t>
            </a:r>
            <a:endParaRPr lang="en-US" sz="2400" dirty="0"/>
          </a:p>
        </p:txBody>
      </p:sp>
      <p:sp>
        <p:nvSpPr>
          <p:cNvPr id="13" name="Oval 12"/>
          <p:cNvSpPr/>
          <p:nvPr/>
        </p:nvSpPr>
        <p:spPr>
          <a:xfrm>
            <a:off x="7285979" y="2684299"/>
            <a:ext cx="1697590" cy="1633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2</a:t>
            </a:r>
            <a:endParaRPr lang="en-US" dirty="0"/>
          </a:p>
        </p:txBody>
      </p:sp>
      <p:sp>
        <p:nvSpPr>
          <p:cNvPr id="15" name="Oval 14"/>
          <p:cNvSpPr/>
          <p:nvPr/>
        </p:nvSpPr>
        <p:spPr>
          <a:xfrm>
            <a:off x="4720581" y="5076132"/>
            <a:ext cx="1697590" cy="16338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Controller2</a:t>
            </a:r>
            <a:endParaRPr lang="en-US" dirty="0"/>
          </a:p>
        </p:txBody>
      </p:sp>
      <p:cxnSp>
        <p:nvCxnSpPr>
          <p:cNvPr id="17" name="Straight Arrow Connector 16"/>
          <p:cNvCxnSpPr/>
          <p:nvPr/>
        </p:nvCxnSpPr>
        <p:spPr>
          <a:xfrm flipV="1">
            <a:off x="6180674" y="4078912"/>
            <a:ext cx="1320814" cy="12364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10" idx="4"/>
          </p:cNvCxnSpPr>
          <p:nvPr/>
        </p:nvCxnSpPr>
        <p:spPr>
          <a:xfrm flipH="1" flipV="1">
            <a:off x="1441462" y="2929291"/>
            <a:ext cx="3279119" cy="265385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9198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example</a:t>
            </a:r>
            <a:endParaRPr lang="en-US" dirty="0"/>
          </a:p>
        </p:txBody>
      </p:sp>
      <p:pic>
        <p:nvPicPr>
          <p:cNvPr id="4" name="Content Placeholder 3" descr="Screen shot 2012-09-03 at 7.08.01 AM.png"/>
          <p:cNvPicPr>
            <a:picLocks noGrp="1" noChangeAspect="1"/>
          </p:cNvPicPr>
          <p:nvPr>
            <p:ph idx="1"/>
          </p:nvPr>
        </p:nvPicPr>
        <p:blipFill>
          <a:blip r:embed="rId2">
            <a:extLst>
              <a:ext uri="{28A0092B-C50C-407E-A947-70E740481C1C}">
                <a14:useLocalDpi xmlns:a14="http://schemas.microsoft.com/office/drawing/2010/main" val="0"/>
              </a:ext>
            </a:extLst>
          </a:blip>
          <a:srcRect t="18566" b="18566"/>
          <a:stretch>
            <a:fillRect/>
          </a:stretch>
        </p:blipFill>
        <p:spPr/>
      </p:pic>
    </p:spTree>
    <p:extLst>
      <p:ext uri="{BB962C8B-B14F-4D97-AF65-F5344CB8AC3E}">
        <p14:creationId xmlns:p14="http://schemas.microsoft.com/office/powerpoint/2010/main" val="28921489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09-03 at 7.12.2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3213" t="42134" r="28662" b="19419"/>
          <a:stretch/>
        </p:blipFill>
        <p:spPr>
          <a:xfrm>
            <a:off x="5944650" y="2757922"/>
            <a:ext cx="3044109" cy="1830045"/>
          </a:xfrm>
        </p:spPr>
      </p:pic>
      <p:pic>
        <p:nvPicPr>
          <p:cNvPr id="5" name="Picture 4" descr="Screen shot 2012-09-03 at 7.14.55 AM.png"/>
          <p:cNvPicPr>
            <a:picLocks noChangeAspect="1"/>
          </p:cNvPicPr>
          <p:nvPr/>
        </p:nvPicPr>
        <p:blipFill rotWithShape="1">
          <a:blip r:embed="rId3">
            <a:extLst>
              <a:ext uri="{28A0092B-C50C-407E-A947-70E740481C1C}">
                <a14:useLocalDpi xmlns:a14="http://schemas.microsoft.com/office/drawing/2010/main" val="0"/>
              </a:ext>
            </a:extLst>
          </a:blip>
          <a:srcRect l="32732" t="42666" r="29915" b="18895"/>
          <a:stretch/>
        </p:blipFill>
        <p:spPr>
          <a:xfrm>
            <a:off x="5944649" y="4743177"/>
            <a:ext cx="3044110" cy="1867393"/>
          </a:xfrm>
          <a:prstGeom prst="rect">
            <a:avLst/>
          </a:prstGeom>
        </p:spPr>
      </p:pic>
      <p:pic>
        <p:nvPicPr>
          <p:cNvPr id="6" name="Picture 5" descr="Screen shot 2012-09-03 at 7.08.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650" y="228600"/>
            <a:ext cx="2970108" cy="2598199"/>
          </a:xfrm>
          <a:prstGeom prst="rect">
            <a:avLst/>
          </a:prstGeom>
        </p:spPr>
      </p:pic>
      <p:sp>
        <p:nvSpPr>
          <p:cNvPr id="7" name="Oval 6"/>
          <p:cNvSpPr/>
          <p:nvPr/>
        </p:nvSpPr>
        <p:spPr>
          <a:xfrm>
            <a:off x="317484" y="300190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 name="TextBox 7"/>
          <p:cNvSpPr txBox="1"/>
          <p:nvPr/>
        </p:nvSpPr>
        <p:spPr>
          <a:xfrm>
            <a:off x="7354092" y="1456567"/>
            <a:ext cx="1186104" cy="369332"/>
          </a:xfrm>
          <a:prstGeom prst="rect">
            <a:avLst/>
          </a:prstGeom>
          <a:solidFill>
            <a:schemeClr val="tx1"/>
          </a:solidFill>
        </p:spPr>
        <p:txBody>
          <a:bodyPr wrap="none" rtlCol="0">
            <a:spAutoFit/>
          </a:bodyPr>
          <a:lstStyle/>
          <a:p>
            <a:r>
              <a:rPr lang="en-US" dirty="0" smtClean="0">
                <a:solidFill>
                  <a:srgbClr val="FFFF00"/>
                </a:solidFill>
              </a:rPr>
              <a:t>Table view</a:t>
            </a:r>
            <a:endParaRPr lang="en-US" dirty="0">
              <a:solidFill>
                <a:srgbClr val="FFFF00"/>
              </a:solidFill>
            </a:endParaRPr>
          </a:p>
        </p:txBody>
      </p:sp>
      <p:sp>
        <p:nvSpPr>
          <p:cNvPr id="9" name="TextBox 8"/>
          <p:cNvSpPr txBox="1"/>
          <p:nvPr/>
        </p:nvSpPr>
        <p:spPr>
          <a:xfrm>
            <a:off x="6498013" y="3067150"/>
            <a:ext cx="1186668" cy="369332"/>
          </a:xfrm>
          <a:prstGeom prst="rect">
            <a:avLst/>
          </a:prstGeom>
          <a:solidFill>
            <a:srgbClr val="000000"/>
          </a:solidFill>
        </p:spPr>
        <p:txBody>
          <a:bodyPr wrap="none" rtlCol="0">
            <a:spAutoFit/>
          </a:bodyPr>
          <a:lstStyle/>
          <a:p>
            <a:r>
              <a:rPr lang="en-US" dirty="0">
                <a:solidFill>
                  <a:srgbClr val="FFFF00"/>
                </a:solidFill>
              </a:rPr>
              <a:t>C</a:t>
            </a:r>
            <a:r>
              <a:rPr lang="en-US" dirty="0" smtClean="0">
                <a:solidFill>
                  <a:srgbClr val="FFFF00"/>
                </a:solidFill>
              </a:rPr>
              <a:t>hart view</a:t>
            </a:r>
            <a:endParaRPr lang="en-US" dirty="0">
              <a:solidFill>
                <a:srgbClr val="FFFF00"/>
              </a:solidFill>
            </a:endParaRPr>
          </a:p>
        </p:txBody>
      </p:sp>
      <p:sp>
        <p:nvSpPr>
          <p:cNvPr id="10" name="TextBox 9"/>
          <p:cNvSpPr txBox="1"/>
          <p:nvPr/>
        </p:nvSpPr>
        <p:spPr>
          <a:xfrm>
            <a:off x="6431513" y="5053081"/>
            <a:ext cx="1253168" cy="369332"/>
          </a:xfrm>
          <a:prstGeom prst="rect">
            <a:avLst/>
          </a:prstGeom>
          <a:solidFill>
            <a:srgbClr val="000000"/>
          </a:solidFill>
        </p:spPr>
        <p:txBody>
          <a:bodyPr wrap="none" rtlCol="0">
            <a:spAutoFit/>
          </a:bodyPr>
          <a:lstStyle/>
          <a:p>
            <a:r>
              <a:rPr lang="en-US" dirty="0" smtClean="0">
                <a:solidFill>
                  <a:srgbClr val="FFFF00"/>
                </a:solidFill>
              </a:rPr>
              <a:t>Graph view</a:t>
            </a:r>
            <a:endParaRPr lang="en-US" dirty="0">
              <a:solidFill>
                <a:srgbClr val="FFFF00"/>
              </a:solidFill>
            </a:endParaRPr>
          </a:p>
        </p:txBody>
      </p:sp>
      <p:sp>
        <p:nvSpPr>
          <p:cNvPr id="11" name="Oval 10"/>
          <p:cNvSpPr/>
          <p:nvPr/>
        </p:nvSpPr>
        <p:spPr>
          <a:xfrm>
            <a:off x="2859817" y="965304"/>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Table controller</a:t>
            </a:r>
            <a:endParaRPr lang="en-US" dirty="0"/>
          </a:p>
        </p:txBody>
      </p:sp>
      <p:sp>
        <p:nvSpPr>
          <p:cNvPr id="12" name="Oval 11"/>
          <p:cNvSpPr/>
          <p:nvPr/>
        </p:nvSpPr>
        <p:spPr>
          <a:xfrm>
            <a:off x="2859817" y="3003770"/>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controller</a:t>
            </a:r>
            <a:endParaRPr lang="en-US" dirty="0"/>
          </a:p>
        </p:txBody>
      </p:sp>
      <p:sp>
        <p:nvSpPr>
          <p:cNvPr id="13" name="Oval 12"/>
          <p:cNvSpPr/>
          <p:nvPr/>
        </p:nvSpPr>
        <p:spPr>
          <a:xfrm>
            <a:off x="2859817" y="4948867"/>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Graph  controller</a:t>
            </a:r>
            <a:endParaRPr lang="en-US" dirty="0"/>
          </a:p>
        </p:txBody>
      </p:sp>
      <p:cxnSp>
        <p:nvCxnSpPr>
          <p:cNvPr id="15" name="Straight Arrow Connector 14"/>
          <p:cNvCxnSpPr>
            <a:stCxn id="7" idx="7"/>
            <a:endCxn id="11" idx="3"/>
          </p:cNvCxnSpPr>
          <p:nvPr/>
        </p:nvCxnSpPr>
        <p:spPr>
          <a:xfrm flipV="1">
            <a:off x="1720252" y="2096987"/>
            <a:ext cx="1380242" cy="109908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20252" y="4166657"/>
            <a:ext cx="1232409" cy="1255756"/>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2"/>
          </p:cNvCxnSpPr>
          <p:nvPr/>
        </p:nvCxnSpPr>
        <p:spPr>
          <a:xfrm>
            <a:off x="1960929" y="3664827"/>
            <a:ext cx="898888" cy="186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03262" y="1456567"/>
            <a:ext cx="1659659"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6"/>
            <a:endCxn id="4" idx="1"/>
          </p:cNvCxnSpPr>
          <p:nvPr/>
        </p:nvCxnSpPr>
        <p:spPr>
          <a:xfrm>
            <a:off x="4503262" y="3666695"/>
            <a:ext cx="1441388" cy="625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40262" y="5649140"/>
            <a:ext cx="1441388" cy="625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9092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9-03 at 7.14.55 AM.png"/>
          <p:cNvPicPr>
            <a:picLocks noChangeAspect="1"/>
          </p:cNvPicPr>
          <p:nvPr/>
        </p:nvPicPr>
        <p:blipFill rotWithShape="1">
          <a:blip r:embed="rId2">
            <a:extLst>
              <a:ext uri="{28A0092B-C50C-407E-A947-70E740481C1C}">
                <a14:useLocalDpi xmlns:a14="http://schemas.microsoft.com/office/drawing/2010/main" val="0"/>
              </a:ext>
            </a:extLst>
          </a:blip>
          <a:srcRect l="32732" t="42666" r="29915" b="18895"/>
          <a:stretch/>
        </p:blipFill>
        <p:spPr>
          <a:xfrm>
            <a:off x="5882493" y="2658214"/>
            <a:ext cx="3044110" cy="1867393"/>
          </a:xfrm>
          <a:prstGeom prst="rect">
            <a:avLst/>
          </a:prstGeom>
        </p:spPr>
      </p:pic>
      <p:sp>
        <p:nvSpPr>
          <p:cNvPr id="7" name="Oval 6"/>
          <p:cNvSpPr/>
          <p:nvPr/>
        </p:nvSpPr>
        <p:spPr>
          <a:xfrm>
            <a:off x="317484" y="300190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10" name="TextBox 9"/>
          <p:cNvSpPr txBox="1"/>
          <p:nvPr/>
        </p:nvSpPr>
        <p:spPr>
          <a:xfrm>
            <a:off x="6394162" y="1964330"/>
            <a:ext cx="2313329" cy="369332"/>
          </a:xfrm>
          <a:prstGeom prst="rect">
            <a:avLst/>
          </a:prstGeom>
          <a:solidFill>
            <a:srgbClr val="000000"/>
          </a:solidFill>
        </p:spPr>
        <p:txBody>
          <a:bodyPr wrap="none" rtlCol="0">
            <a:spAutoFit/>
          </a:bodyPr>
          <a:lstStyle/>
          <a:p>
            <a:r>
              <a:rPr lang="en-US" dirty="0" smtClean="0">
                <a:solidFill>
                  <a:srgbClr val="FFFF00"/>
                </a:solidFill>
              </a:rPr>
              <a:t>Interactive Graph view</a:t>
            </a:r>
            <a:endParaRPr lang="en-US" dirty="0">
              <a:solidFill>
                <a:srgbClr val="FFFF00"/>
              </a:solidFill>
            </a:endParaRPr>
          </a:p>
        </p:txBody>
      </p:sp>
      <p:sp>
        <p:nvSpPr>
          <p:cNvPr id="13" name="Oval 12"/>
          <p:cNvSpPr/>
          <p:nvPr/>
        </p:nvSpPr>
        <p:spPr>
          <a:xfrm>
            <a:off x="2952661" y="300190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Graph  controller</a:t>
            </a:r>
            <a:endParaRPr lang="en-US" dirty="0"/>
          </a:p>
        </p:txBody>
      </p:sp>
      <p:cxnSp>
        <p:nvCxnSpPr>
          <p:cNvPr id="17" name="Straight Arrow Connector 16"/>
          <p:cNvCxnSpPr/>
          <p:nvPr/>
        </p:nvCxnSpPr>
        <p:spPr>
          <a:xfrm>
            <a:off x="1960929" y="3591911"/>
            <a:ext cx="991732"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96106" y="3564177"/>
            <a:ext cx="1286387"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94162" y="4969338"/>
            <a:ext cx="2290899" cy="646331"/>
          </a:xfrm>
          <a:prstGeom prst="rect">
            <a:avLst/>
          </a:prstGeom>
          <a:noFill/>
        </p:spPr>
        <p:txBody>
          <a:bodyPr wrap="none" rtlCol="0">
            <a:spAutoFit/>
          </a:bodyPr>
          <a:lstStyle/>
          <a:p>
            <a:r>
              <a:rPr lang="en-US" dirty="0" smtClean="0">
                <a:solidFill>
                  <a:srgbClr val="FFFF00"/>
                </a:solidFill>
              </a:rPr>
              <a:t>User can change data</a:t>
            </a:r>
          </a:p>
          <a:p>
            <a:r>
              <a:rPr lang="en-US" dirty="0">
                <a:solidFill>
                  <a:srgbClr val="FFFF00"/>
                </a:solidFill>
              </a:rPr>
              <a:t>b</a:t>
            </a:r>
            <a:r>
              <a:rPr lang="en-US" dirty="0" smtClean="0">
                <a:solidFill>
                  <a:srgbClr val="FFFF00"/>
                </a:solidFill>
              </a:rPr>
              <a:t>y manipulating graph</a:t>
            </a:r>
            <a:endParaRPr lang="en-US" dirty="0">
              <a:solidFill>
                <a:srgbClr val="FFFF00"/>
              </a:solidFill>
            </a:endParaRPr>
          </a:p>
        </p:txBody>
      </p:sp>
    </p:spTree>
    <p:extLst>
      <p:ext uri="{BB962C8B-B14F-4D97-AF65-F5344CB8AC3E}">
        <p14:creationId xmlns:p14="http://schemas.microsoft.com/office/powerpoint/2010/main" val="31801477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7484" y="287708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11" name="Oval 10"/>
          <p:cNvSpPr/>
          <p:nvPr/>
        </p:nvSpPr>
        <p:spPr>
          <a:xfrm>
            <a:off x="2859817" y="287708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Higgs </a:t>
            </a:r>
            <a:r>
              <a:rPr lang="en-US" dirty="0"/>
              <a:t>B</a:t>
            </a:r>
            <a:r>
              <a:rPr lang="en-US" dirty="0" smtClean="0"/>
              <a:t>oson controller</a:t>
            </a:r>
            <a:endParaRPr lang="en-US" dirty="0"/>
          </a:p>
        </p:txBody>
      </p:sp>
      <p:cxnSp>
        <p:nvCxnSpPr>
          <p:cNvPr id="15" name="Straight Arrow Connector 14"/>
          <p:cNvCxnSpPr>
            <a:endCxn id="11" idx="2"/>
          </p:cNvCxnSpPr>
          <p:nvPr/>
        </p:nvCxnSpPr>
        <p:spPr>
          <a:xfrm>
            <a:off x="1960929" y="3530668"/>
            <a:ext cx="898888" cy="933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770735" y="2577002"/>
            <a:ext cx="2035631" cy="19420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Higgs Boson view</a:t>
            </a:r>
            <a:endParaRPr lang="en-US" dirty="0"/>
          </a:p>
        </p:txBody>
      </p:sp>
      <p:cxnSp>
        <p:nvCxnSpPr>
          <p:cNvPr id="24" name="Straight Arrow Connector 23"/>
          <p:cNvCxnSpPr>
            <a:endCxn id="20" idx="1"/>
          </p:cNvCxnSpPr>
          <p:nvPr/>
        </p:nvCxnSpPr>
        <p:spPr>
          <a:xfrm flipV="1">
            <a:off x="4503262" y="3548047"/>
            <a:ext cx="1267473" cy="1493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78413" y="1288501"/>
            <a:ext cx="3681416" cy="646331"/>
          </a:xfrm>
          <a:prstGeom prst="rect">
            <a:avLst/>
          </a:prstGeom>
          <a:solidFill>
            <a:schemeClr val="bg1"/>
          </a:solidFill>
        </p:spPr>
        <p:txBody>
          <a:bodyPr wrap="none" rtlCol="0">
            <a:spAutoFit/>
          </a:bodyPr>
          <a:lstStyle/>
          <a:p>
            <a:r>
              <a:rPr lang="en-US" dirty="0" smtClean="0"/>
              <a:t>Adding new views is easy!</a:t>
            </a:r>
          </a:p>
          <a:p>
            <a:r>
              <a:rPr lang="en-US" dirty="0" smtClean="0"/>
              <a:t>(Don’t need to change existing code.)</a:t>
            </a:r>
            <a:endParaRPr lang="en-US" dirty="0"/>
          </a:p>
        </p:txBody>
      </p:sp>
    </p:spTree>
    <p:extLst>
      <p:ext uri="{BB962C8B-B14F-4D97-AF65-F5344CB8AC3E}">
        <p14:creationId xmlns:p14="http://schemas.microsoft.com/office/powerpoint/2010/main" val="25796810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user story</a:t>
            </a:r>
            <a:endParaRPr lang="en-US" dirty="0"/>
          </a:p>
        </p:txBody>
      </p:sp>
      <p:pic>
        <p:nvPicPr>
          <p:cNvPr id="8" name="Picture 7" descr="Screen Shot 2013-01-27 at 12.48.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915" y="1270105"/>
            <a:ext cx="3615919" cy="4737378"/>
          </a:xfrm>
          <a:prstGeom prst="rect">
            <a:avLst/>
          </a:prstGeom>
        </p:spPr>
      </p:pic>
      <p:sp>
        <p:nvSpPr>
          <p:cNvPr id="7" name="Content Placeholder 2"/>
          <p:cNvSpPr txBox="1">
            <a:spLocks/>
          </p:cNvSpPr>
          <p:nvPr/>
        </p:nvSpPr>
        <p:spPr>
          <a:xfrm>
            <a:off x="457200" y="1708851"/>
            <a:ext cx="4588939" cy="1195082"/>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Generate grids</a:t>
            </a:r>
          </a:p>
          <a:p>
            <a:r>
              <a:rPr lang="en-US" sz="1400" dirty="0" smtClean="0"/>
              <a:t>User story:  As a player I want different grids of varying difficulty in order to be entertained and challenged.</a:t>
            </a:r>
            <a:endParaRPr lang="en-US" sz="1400" dirty="0"/>
          </a:p>
        </p:txBody>
      </p:sp>
    </p:spTree>
    <p:extLst>
      <p:ext uri="{BB962C8B-B14F-4D97-AF65-F5344CB8AC3E}">
        <p14:creationId xmlns:p14="http://schemas.microsoft.com/office/powerpoint/2010/main" val="12050364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09-03 at 7.12.2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3213" t="42134" r="28662" b="19419"/>
          <a:stretch/>
        </p:blipFill>
        <p:spPr>
          <a:xfrm>
            <a:off x="5944650" y="2757922"/>
            <a:ext cx="3044109" cy="1830045"/>
          </a:xfrm>
        </p:spPr>
      </p:pic>
      <p:pic>
        <p:nvPicPr>
          <p:cNvPr id="5" name="Picture 4" descr="Screen shot 2012-09-03 at 7.14.55 AM.png"/>
          <p:cNvPicPr>
            <a:picLocks noChangeAspect="1"/>
          </p:cNvPicPr>
          <p:nvPr/>
        </p:nvPicPr>
        <p:blipFill rotWithShape="1">
          <a:blip r:embed="rId3">
            <a:extLst>
              <a:ext uri="{28A0092B-C50C-407E-A947-70E740481C1C}">
                <a14:useLocalDpi xmlns:a14="http://schemas.microsoft.com/office/drawing/2010/main" val="0"/>
              </a:ext>
            </a:extLst>
          </a:blip>
          <a:srcRect l="32732" t="42666" r="29915" b="18895"/>
          <a:stretch/>
        </p:blipFill>
        <p:spPr>
          <a:xfrm>
            <a:off x="5944649" y="4743177"/>
            <a:ext cx="3044110" cy="1867393"/>
          </a:xfrm>
          <a:prstGeom prst="rect">
            <a:avLst/>
          </a:prstGeom>
        </p:spPr>
      </p:pic>
      <p:pic>
        <p:nvPicPr>
          <p:cNvPr id="6" name="Picture 5" descr="Screen shot 2012-09-03 at 7.08.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650" y="228600"/>
            <a:ext cx="2970108" cy="2598199"/>
          </a:xfrm>
          <a:prstGeom prst="rect">
            <a:avLst/>
          </a:prstGeom>
        </p:spPr>
      </p:pic>
      <p:sp>
        <p:nvSpPr>
          <p:cNvPr id="7" name="Oval 6"/>
          <p:cNvSpPr/>
          <p:nvPr/>
        </p:nvSpPr>
        <p:spPr>
          <a:xfrm>
            <a:off x="317484" y="3001901"/>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 name="TextBox 7"/>
          <p:cNvSpPr txBox="1"/>
          <p:nvPr/>
        </p:nvSpPr>
        <p:spPr>
          <a:xfrm>
            <a:off x="7354092" y="1456567"/>
            <a:ext cx="1186104" cy="369332"/>
          </a:xfrm>
          <a:prstGeom prst="rect">
            <a:avLst/>
          </a:prstGeom>
          <a:solidFill>
            <a:schemeClr val="tx1"/>
          </a:solidFill>
        </p:spPr>
        <p:txBody>
          <a:bodyPr wrap="none" rtlCol="0">
            <a:spAutoFit/>
          </a:bodyPr>
          <a:lstStyle/>
          <a:p>
            <a:r>
              <a:rPr lang="en-US" dirty="0" smtClean="0">
                <a:solidFill>
                  <a:srgbClr val="FFFF00"/>
                </a:solidFill>
              </a:rPr>
              <a:t>Table view</a:t>
            </a:r>
            <a:endParaRPr lang="en-US" dirty="0">
              <a:solidFill>
                <a:srgbClr val="FFFF00"/>
              </a:solidFill>
            </a:endParaRPr>
          </a:p>
        </p:txBody>
      </p:sp>
      <p:sp>
        <p:nvSpPr>
          <p:cNvPr id="9" name="TextBox 8"/>
          <p:cNvSpPr txBox="1"/>
          <p:nvPr/>
        </p:nvSpPr>
        <p:spPr>
          <a:xfrm>
            <a:off x="6498013" y="3067150"/>
            <a:ext cx="1186668" cy="369332"/>
          </a:xfrm>
          <a:prstGeom prst="rect">
            <a:avLst/>
          </a:prstGeom>
          <a:solidFill>
            <a:srgbClr val="000000"/>
          </a:solidFill>
        </p:spPr>
        <p:txBody>
          <a:bodyPr wrap="none" rtlCol="0">
            <a:spAutoFit/>
          </a:bodyPr>
          <a:lstStyle/>
          <a:p>
            <a:r>
              <a:rPr lang="en-US" dirty="0">
                <a:solidFill>
                  <a:srgbClr val="FFFF00"/>
                </a:solidFill>
              </a:rPr>
              <a:t>C</a:t>
            </a:r>
            <a:r>
              <a:rPr lang="en-US" dirty="0" smtClean="0">
                <a:solidFill>
                  <a:srgbClr val="FFFF00"/>
                </a:solidFill>
              </a:rPr>
              <a:t>hart view</a:t>
            </a:r>
            <a:endParaRPr lang="en-US" dirty="0">
              <a:solidFill>
                <a:srgbClr val="FFFF00"/>
              </a:solidFill>
            </a:endParaRPr>
          </a:p>
        </p:txBody>
      </p:sp>
      <p:sp>
        <p:nvSpPr>
          <p:cNvPr id="10" name="TextBox 9"/>
          <p:cNvSpPr txBox="1"/>
          <p:nvPr/>
        </p:nvSpPr>
        <p:spPr>
          <a:xfrm>
            <a:off x="6431513" y="5053081"/>
            <a:ext cx="1253168" cy="369332"/>
          </a:xfrm>
          <a:prstGeom prst="rect">
            <a:avLst/>
          </a:prstGeom>
          <a:solidFill>
            <a:srgbClr val="000000"/>
          </a:solidFill>
        </p:spPr>
        <p:txBody>
          <a:bodyPr wrap="none" rtlCol="0">
            <a:spAutoFit/>
          </a:bodyPr>
          <a:lstStyle/>
          <a:p>
            <a:r>
              <a:rPr lang="en-US" dirty="0" smtClean="0">
                <a:solidFill>
                  <a:srgbClr val="FFFF00"/>
                </a:solidFill>
              </a:rPr>
              <a:t>Graph view</a:t>
            </a:r>
            <a:endParaRPr lang="en-US" dirty="0">
              <a:solidFill>
                <a:srgbClr val="FFFF00"/>
              </a:solidFill>
            </a:endParaRPr>
          </a:p>
        </p:txBody>
      </p:sp>
      <p:sp>
        <p:nvSpPr>
          <p:cNvPr id="11" name="Oval 10"/>
          <p:cNvSpPr/>
          <p:nvPr/>
        </p:nvSpPr>
        <p:spPr>
          <a:xfrm>
            <a:off x="2859817" y="965304"/>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Table controller</a:t>
            </a:r>
            <a:endParaRPr lang="en-US" dirty="0"/>
          </a:p>
        </p:txBody>
      </p:sp>
      <p:sp>
        <p:nvSpPr>
          <p:cNvPr id="12" name="Oval 11"/>
          <p:cNvSpPr/>
          <p:nvPr/>
        </p:nvSpPr>
        <p:spPr>
          <a:xfrm>
            <a:off x="2859817" y="3003770"/>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controller</a:t>
            </a:r>
            <a:endParaRPr lang="en-US" dirty="0"/>
          </a:p>
        </p:txBody>
      </p:sp>
      <p:sp>
        <p:nvSpPr>
          <p:cNvPr id="13" name="Oval 12"/>
          <p:cNvSpPr/>
          <p:nvPr/>
        </p:nvSpPr>
        <p:spPr>
          <a:xfrm>
            <a:off x="2859817" y="4948867"/>
            <a:ext cx="1643445" cy="1325849"/>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Graph  controller</a:t>
            </a:r>
            <a:endParaRPr lang="en-US" dirty="0"/>
          </a:p>
        </p:txBody>
      </p:sp>
      <p:cxnSp>
        <p:nvCxnSpPr>
          <p:cNvPr id="15" name="Straight Arrow Connector 14"/>
          <p:cNvCxnSpPr>
            <a:stCxn id="7" idx="7"/>
            <a:endCxn id="11" idx="3"/>
          </p:cNvCxnSpPr>
          <p:nvPr/>
        </p:nvCxnSpPr>
        <p:spPr>
          <a:xfrm flipV="1">
            <a:off x="1720252" y="2096987"/>
            <a:ext cx="1380242" cy="109908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20252" y="4166657"/>
            <a:ext cx="1232409" cy="1255756"/>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2"/>
          </p:cNvCxnSpPr>
          <p:nvPr/>
        </p:nvCxnSpPr>
        <p:spPr>
          <a:xfrm>
            <a:off x="1960929" y="3664827"/>
            <a:ext cx="898888" cy="186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03262" y="1456567"/>
            <a:ext cx="1659659"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6"/>
            <a:endCxn id="4" idx="1"/>
          </p:cNvCxnSpPr>
          <p:nvPr/>
        </p:nvCxnSpPr>
        <p:spPr>
          <a:xfrm>
            <a:off x="4503262" y="3666695"/>
            <a:ext cx="1441388" cy="625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40262" y="5649140"/>
            <a:ext cx="1441388" cy="625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7028" y="1179568"/>
            <a:ext cx="2662789" cy="646331"/>
          </a:xfrm>
          <a:prstGeom prst="rect">
            <a:avLst/>
          </a:prstGeom>
          <a:solidFill>
            <a:schemeClr val="bg1"/>
          </a:solidFill>
        </p:spPr>
        <p:txBody>
          <a:bodyPr wrap="square" rtlCol="0">
            <a:spAutoFit/>
          </a:bodyPr>
          <a:lstStyle/>
          <a:p>
            <a:r>
              <a:rPr lang="en-US" dirty="0" smtClean="0"/>
              <a:t>Changing underlying data models does not affect UI.</a:t>
            </a:r>
            <a:endParaRPr lang="en-US" dirty="0"/>
          </a:p>
        </p:txBody>
      </p:sp>
    </p:spTree>
    <p:extLst>
      <p:ext uri="{BB962C8B-B14F-4D97-AF65-F5344CB8AC3E}">
        <p14:creationId xmlns:p14="http://schemas.microsoft.com/office/powerpoint/2010/main" val="1615366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92666"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GridModel</a:t>
            </a:r>
            <a:endParaRPr lang="en-US" dirty="0"/>
          </a:p>
        </p:txBody>
      </p:sp>
      <p:sp>
        <p:nvSpPr>
          <p:cNvPr id="11" name="Oval 10"/>
          <p:cNvSpPr/>
          <p:nvPr/>
        </p:nvSpPr>
        <p:spPr>
          <a:xfrm>
            <a:off x="5803897" y="1295400"/>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GridView</a:t>
            </a:r>
            <a:endParaRPr lang="en-US" dirty="0"/>
          </a:p>
        </p:txBody>
      </p:sp>
      <p:sp>
        <p:nvSpPr>
          <p:cNvPr id="12" name="Oval 11"/>
          <p:cNvSpPr/>
          <p:nvPr/>
        </p:nvSpPr>
        <p:spPr>
          <a:xfrm>
            <a:off x="3238499" y="3687233"/>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ViewController</a:t>
            </a:r>
            <a:endParaRPr lang="en-US" dirty="0"/>
          </a:p>
        </p:txBody>
      </p:sp>
      <p:cxnSp>
        <p:nvCxnSpPr>
          <p:cNvPr id="14" name="Straight Arrow Connector 13"/>
          <p:cNvCxnSpPr>
            <a:stCxn id="12" idx="7"/>
          </p:cNvCxnSpPr>
          <p:nvPr/>
        </p:nvCxnSpPr>
        <p:spPr>
          <a:xfrm flipV="1">
            <a:off x="5496859" y="3365500"/>
            <a:ext cx="683808" cy="6720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1"/>
            <a:endCxn id="10" idx="5"/>
          </p:cNvCxnSpPr>
          <p:nvPr/>
        </p:nvCxnSpPr>
        <p:spPr>
          <a:xfrm flipH="1" flipV="1">
            <a:off x="2851026" y="3336957"/>
            <a:ext cx="774946" cy="7005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307" y="483169"/>
            <a:ext cx="3724096" cy="923330"/>
          </a:xfrm>
          <a:prstGeom prst="rect">
            <a:avLst/>
          </a:prstGeom>
          <a:solidFill>
            <a:srgbClr val="FFFFFF"/>
          </a:solidFill>
        </p:spPr>
        <p:txBody>
          <a:bodyPr wrap="none" rtlCol="0">
            <a:spAutoFit/>
          </a:bodyPr>
          <a:lstStyle/>
          <a:p>
            <a:r>
              <a:rPr lang="en-US" dirty="0" smtClean="0"/>
              <a:t>Know initial value, current value,</a:t>
            </a:r>
          </a:p>
          <a:p>
            <a:r>
              <a:rPr lang="en-US" dirty="0" smtClean="0"/>
              <a:t>Solved value, answer questions about</a:t>
            </a:r>
          </a:p>
          <a:p>
            <a:r>
              <a:rPr lang="en-US" dirty="0"/>
              <a:t>c</a:t>
            </a:r>
            <a:r>
              <a:rPr lang="en-US" dirty="0" smtClean="0"/>
              <a:t>onsistency, correctness</a:t>
            </a:r>
          </a:p>
        </p:txBody>
      </p:sp>
      <p:sp>
        <p:nvSpPr>
          <p:cNvPr id="18" name="TextBox 17"/>
          <p:cNvSpPr txBox="1"/>
          <p:nvPr/>
        </p:nvSpPr>
        <p:spPr>
          <a:xfrm>
            <a:off x="5884332" y="1360332"/>
            <a:ext cx="2110561" cy="923330"/>
          </a:xfrm>
          <a:prstGeom prst="rect">
            <a:avLst/>
          </a:prstGeom>
          <a:solidFill>
            <a:srgbClr val="FFFFFF"/>
          </a:solidFill>
        </p:spPr>
        <p:txBody>
          <a:bodyPr wrap="none" rtlCol="0">
            <a:spAutoFit/>
          </a:bodyPr>
          <a:lstStyle/>
          <a:p>
            <a:r>
              <a:rPr lang="en-US" dirty="0" smtClean="0"/>
              <a:t>Displays current grid</a:t>
            </a:r>
          </a:p>
          <a:p>
            <a:r>
              <a:rPr lang="en-US" dirty="0" smtClean="0"/>
              <a:t>Has clickable cells</a:t>
            </a:r>
          </a:p>
          <a:p>
            <a:endParaRPr lang="en-US" dirty="0" smtClean="0"/>
          </a:p>
        </p:txBody>
      </p:sp>
      <p:sp>
        <p:nvSpPr>
          <p:cNvPr id="19" name="TextBox 18"/>
          <p:cNvSpPr txBox="1"/>
          <p:nvPr/>
        </p:nvSpPr>
        <p:spPr>
          <a:xfrm>
            <a:off x="1750360" y="4430012"/>
            <a:ext cx="2020044" cy="923330"/>
          </a:xfrm>
          <a:prstGeom prst="rect">
            <a:avLst/>
          </a:prstGeom>
          <a:solidFill>
            <a:srgbClr val="FFFFFF"/>
          </a:solidFill>
        </p:spPr>
        <p:txBody>
          <a:bodyPr wrap="square" rtlCol="0">
            <a:spAutoFit/>
          </a:bodyPr>
          <a:lstStyle/>
          <a:p>
            <a:r>
              <a:rPr lang="en-US" dirty="0" smtClean="0"/>
              <a:t>Mediate between the Views and the </a:t>
            </a:r>
            <a:r>
              <a:rPr lang="en-US" dirty="0" err="1" smtClean="0"/>
              <a:t>GridModel</a:t>
            </a:r>
            <a:r>
              <a:rPr lang="en-US" dirty="0" smtClean="0"/>
              <a:t> </a:t>
            </a:r>
          </a:p>
        </p:txBody>
      </p:sp>
      <p:sp>
        <p:nvSpPr>
          <p:cNvPr id="2" name="TextBox 1"/>
          <p:cNvSpPr txBox="1"/>
          <p:nvPr/>
        </p:nvSpPr>
        <p:spPr>
          <a:xfrm>
            <a:off x="4039268" y="190781"/>
            <a:ext cx="1422986" cy="584776"/>
          </a:xfrm>
          <a:prstGeom prst="rect">
            <a:avLst/>
          </a:prstGeom>
          <a:noFill/>
        </p:spPr>
        <p:txBody>
          <a:bodyPr wrap="none" rtlCol="0">
            <a:spAutoFit/>
          </a:bodyPr>
          <a:lstStyle/>
          <a:p>
            <a:r>
              <a:rPr lang="en-US" sz="3200" dirty="0" smtClean="0">
                <a:solidFill>
                  <a:srgbClr val="FFFF00"/>
                </a:solidFill>
              </a:rPr>
              <a:t>Sudoku</a:t>
            </a:r>
            <a:endParaRPr lang="en-US" sz="3200" dirty="0">
              <a:solidFill>
                <a:srgbClr val="FFFF00"/>
              </a:solidFill>
            </a:endParaRPr>
          </a:p>
        </p:txBody>
      </p:sp>
      <p:sp>
        <p:nvSpPr>
          <p:cNvPr id="13" name="Oval 12"/>
          <p:cNvSpPr/>
          <p:nvPr/>
        </p:nvSpPr>
        <p:spPr>
          <a:xfrm>
            <a:off x="6409883" y="3548722"/>
            <a:ext cx="2645833" cy="23918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NumPadView</a:t>
            </a:r>
            <a:endParaRPr lang="en-US" dirty="0"/>
          </a:p>
        </p:txBody>
      </p:sp>
      <p:sp>
        <p:nvSpPr>
          <p:cNvPr id="15" name="TextBox 14"/>
          <p:cNvSpPr txBox="1"/>
          <p:nvPr/>
        </p:nvSpPr>
        <p:spPr>
          <a:xfrm>
            <a:off x="6512988" y="5155736"/>
            <a:ext cx="2525226" cy="923330"/>
          </a:xfrm>
          <a:prstGeom prst="rect">
            <a:avLst/>
          </a:prstGeom>
          <a:solidFill>
            <a:srgbClr val="FFFFFF"/>
          </a:solidFill>
        </p:spPr>
        <p:txBody>
          <a:bodyPr wrap="none" rtlCol="0">
            <a:spAutoFit/>
          </a:bodyPr>
          <a:lstStyle/>
          <a:p>
            <a:r>
              <a:rPr lang="en-US" dirty="0" smtClean="0"/>
              <a:t>Displays current </a:t>
            </a:r>
            <a:r>
              <a:rPr lang="en-US" dirty="0" err="1" smtClean="0"/>
              <a:t>numPad</a:t>
            </a:r>
            <a:endParaRPr lang="en-US" dirty="0" smtClean="0"/>
          </a:p>
          <a:p>
            <a:r>
              <a:rPr lang="en-US" dirty="0" smtClean="0"/>
              <a:t>Has clickable cells</a:t>
            </a:r>
          </a:p>
          <a:p>
            <a:endParaRPr lang="en-US" dirty="0" smtClean="0"/>
          </a:p>
        </p:txBody>
      </p:sp>
      <p:cxnSp>
        <p:nvCxnSpPr>
          <p:cNvPr id="20" name="Straight Arrow Connector 19"/>
          <p:cNvCxnSpPr/>
          <p:nvPr/>
        </p:nvCxnSpPr>
        <p:spPr>
          <a:xfrm flipV="1">
            <a:off x="5884332" y="4861918"/>
            <a:ext cx="525551"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4711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Diagrams</a:t>
            </a:r>
            <a:endParaRPr lang="en-US" dirty="0"/>
          </a:p>
        </p:txBody>
      </p:sp>
      <p:sp>
        <p:nvSpPr>
          <p:cNvPr id="3" name="Content Placeholder 2"/>
          <p:cNvSpPr>
            <a:spLocks noGrp="1"/>
          </p:cNvSpPr>
          <p:nvPr>
            <p:ph idx="1"/>
          </p:nvPr>
        </p:nvSpPr>
        <p:spPr/>
        <p:txBody>
          <a:bodyPr/>
          <a:lstStyle/>
          <a:p>
            <a:r>
              <a:rPr lang="en-US" dirty="0" smtClean="0"/>
              <a:t>Communication tools</a:t>
            </a:r>
          </a:p>
          <a:p>
            <a:r>
              <a:rPr lang="en-US" dirty="0" smtClean="0"/>
              <a:t>Include as much detail as needed for your current purpose – and no more</a:t>
            </a:r>
          </a:p>
          <a:p>
            <a:r>
              <a:rPr lang="en-US" dirty="0" smtClean="0"/>
              <a:t>Start with user story and domain diagrams then evolve your design using “responsibilities”</a:t>
            </a:r>
          </a:p>
          <a:p>
            <a:pPr marL="0" indent="0">
              <a:buNone/>
            </a:pPr>
            <a:endParaRPr lang="en-US" dirty="0"/>
          </a:p>
        </p:txBody>
      </p:sp>
      <p:sp>
        <p:nvSpPr>
          <p:cNvPr id="4" name="Rectangle 3"/>
          <p:cNvSpPr/>
          <p:nvPr/>
        </p:nvSpPr>
        <p:spPr>
          <a:xfrm>
            <a:off x="3567023" y="4968379"/>
            <a:ext cx="3623051" cy="113911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smtClean="0"/>
              <a:t>Makes design simpler, more intuitive, and more flexible </a:t>
            </a:r>
          </a:p>
          <a:p>
            <a:pPr marL="285750" indent="-285750">
              <a:buFont typeface="Arial"/>
              <a:buChar char="•"/>
            </a:pPr>
            <a:r>
              <a:rPr lang="en-US" dirty="0" smtClean="0"/>
              <a:t>Ensures design realizes user stories</a:t>
            </a:r>
            <a:endParaRPr lang="en-US" dirty="0"/>
          </a:p>
        </p:txBody>
      </p:sp>
    </p:spTree>
    <p:extLst>
      <p:ext uri="{BB962C8B-B14F-4D97-AF65-F5344CB8AC3E}">
        <p14:creationId xmlns:p14="http://schemas.microsoft.com/office/powerpoint/2010/main" val="1792618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03501" cy="814023"/>
          </a:xfrm>
        </p:spPr>
        <p:txBody>
          <a:bodyPr>
            <a:normAutofit/>
          </a:bodyPr>
          <a:lstStyle/>
          <a:p>
            <a:pPr algn="l"/>
            <a:r>
              <a:rPr lang="en-US" sz="2000" dirty="0" smtClean="0"/>
              <a:t>Assignment</a:t>
            </a:r>
            <a:endParaRPr lang="en-US" sz="2000" dirty="0"/>
          </a:p>
        </p:txBody>
      </p:sp>
      <p:sp>
        <p:nvSpPr>
          <p:cNvPr id="3" name="Content Placeholder 2"/>
          <p:cNvSpPr>
            <a:spLocks noGrp="1"/>
          </p:cNvSpPr>
          <p:nvPr>
            <p:ph idx="1"/>
          </p:nvPr>
        </p:nvSpPr>
        <p:spPr>
          <a:xfrm>
            <a:off x="457200" y="1089890"/>
            <a:ext cx="6414620" cy="1542473"/>
          </a:xfrm>
        </p:spPr>
        <p:txBody>
          <a:bodyPr>
            <a:noAutofit/>
          </a:bodyPr>
          <a:lstStyle/>
          <a:p>
            <a:r>
              <a:rPr lang="en-US" sz="1600" dirty="0" smtClean="0"/>
              <a:t>Revise our design to conform to model view controller </a:t>
            </a:r>
            <a:r>
              <a:rPr lang="en-US" sz="1600" dirty="0" smtClean="0"/>
              <a:t>(MVC</a:t>
            </a:r>
            <a:r>
              <a:rPr lang="en-US" sz="1600" smtClean="0"/>
              <a:t>) architecture (</a:t>
            </a:r>
            <a:r>
              <a:rPr lang="en-US" sz="1600" dirty="0" smtClean="0"/>
              <a:t>produce </a:t>
            </a:r>
            <a:r>
              <a:rPr lang="en-US" sz="1600" dirty="0" err="1" smtClean="0"/>
              <a:t>pdf</a:t>
            </a:r>
            <a:r>
              <a:rPr lang="en-US" sz="1600" dirty="0" smtClean="0"/>
              <a:t>)</a:t>
            </a:r>
          </a:p>
          <a:p>
            <a:r>
              <a:rPr lang="en-US" sz="1600" dirty="0" smtClean="0"/>
              <a:t>Refactor your code</a:t>
            </a:r>
          </a:p>
          <a:p>
            <a:r>
              <a:rPr lang="en-US" sz="1600" dirty="0" smtClean="0"/>
              <a:t>Support the following scenarios.  If the user does anything else, there should be no change.</a:t>
            </a:r>
            <a:endParaRPr lang="en-US" sz="1600" dirty="0"/>
          </a:p>
        </p:txBody>
      </p:sp>
      <p:grpSp>
        <p:nvGrpSpPr>
          <p:cNvPr id="8" name="Group 7"/>
          <p:cNvGrpSpPr>
            <a:grpSpLocks noChangeAspect="1"/>
          </p:cNvGrpSpPr>
          <p:nvPr/>
        </p:nvGrpSpPr>
        <p:grpSpPr>
          <a:xfrm>
            <a:off x="566949" y="3394431"/>
            <a:ext cx="1439567" cy="1929384"/>
            <a:chOff x="2865038" y="1319178"/>
            <a:chExt cx="2599482" cy="3483960"/>
          </a:xfrm>
        </p:grpSpPr>
        <p:sp>
          <p:nvSpPr>
            <p:cNvPr id="9" name="TextBox 8"/>
            <p:cNvSpPr txBox="1"/>
            <p:nvPr/>
          </p:nvSpPr>
          <p:spPr>
            <a:xfrm>
              <a:off x="2865038" y="4134738"/>
              <a:ext cx="2599482" cy="646330"/>
            </a:xfrm>
            <a:prstGeom prst="rect">
              <a:avLst/>
            </a:prstGeom>
            <a:noFill/>
          </p:spPr>
          <p:txBody>
            <a:bodyPr wrap="square" rtlCol="0">
              <a:spAutoFit/>
            </a:bodyPr>
            <a:lstStyle/>
            <a:p>
              <a:pPr algn="ctr"/>
              <a:r>
                <a:rPr lang="en-US" sz="500" dirty="0" smtClean="0">
                  <a:solidFill>
                    <a:srgbClr val="FFFF00"/>
                  </a:solidFill>
                </a:rPr>
                <a:t>Initial grid and number pad appear. </a:t>
              </a:r>
            </a:p>
            <a:p>
              <a:pPr algn="ctr"/>
              <a:r>
                <a:rPr lang="en-US" sz="500" dirty="0" smtClean="0">
                  <a:solidFill>
                    <a:srgbClr val="FFFF00"/>
                  </a:solidFill>
                </a:rPr>
                <a:t>Original entries are black.  Current number “1” is highlighted in number pad.</a:t>
              </a:r>
            </a:p>
          </p:txBody>
        </p:sp>
        <p:sp>
          <p:nvSpPr>
            <p:cNvPr id="10" name="Rectangle 9"/>
            <p:cNvSpPr/>
            <p:nvPr/>
          </p:nvSpPr>
          <p:spPr>
            <a:xfrm>
              <a:off x="2865038" y="1319178"/>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11" name="Picture 10"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72" y="1446753"/>
              <a:ext cx="2093814" cy="2743200"/>
            </a:xfrm>
            <a:prstGeom prst="rect">
              <a:avLst/>
            </a:prstGeom>
          </p:spPr>
        </p:pic>
      </p:grpSp>
      <p:grpSp>
        <p:nvGrpSpPr>
          <p:cNvPr id="12" name="Group 11"/>
          <p:cNvGrpSpPr>
            <a:grpSpLocks noChangeAspect="1"/>
          </p:cNvGrpSpPr>
          <p:nvPr/>
        </p:nvGrpSpPr>
        <p:grpSpPr>
          <a:xfrm>
            <a:off x="2460701" y="3394431"/>
            <a:ext cx="2955342" cy="1967346"/>
            <a:chOff x="1911626" y="1474716"/>
            <a:chExt cx="5253867" cy="3497504"/>
          </a:xfrm>
        </p:grpSpPr>
        <p:sp>
          <p:nvSpPr>
            <p:cNvPr id="13" name="TextBox 12"/>
            <p:cNvSpPr txBox="1"/>
            <p:nvPr/>
          </p:nvSpPr>
          <p:spPr>
            <a:xfrm>
              <a:off x="1911626" y="4290277"/>
              <a:ext cx="2599481" cy="355653"/>
            </a:xfrm>
            <a:prstGeom prst="rect">
              <a:avLst/>
            </a:prstGeom>
            <a:noFill/>
          </p:spPr>
          <p:txBody>
            <a:bodyPr wrap="square" rtlCol="0">
              <a:spAutoFit/>
            </a:bodyPr>
            <a:lstStyle/>
            <a:p>
              <a:pPr algn="ctr"/>
              <a:r>
                <a:rPr lang="en-US" sz="700" dirty="0" smtClean="0">
                  <a:solidFill>
                    <a:srgbClr val="FFFF00"/>
                  </a:solidFill>
                </a:rPr>
                <a:t>User clicks on number pad cell. </a:t>
              </a:r>
            </a:p>
          </p:txBody>
        </p:sp>
        <p:sp>
          <p:nvSpPr>
            <p:cNvPr id="14" name="Rectangle 13"/>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cxnSp>
          <p:nvCxnSpPr>
            <p:cNvPr id="15" name="Straight Arrow Connector 14"/>
            <p:cNvCxnSpPr/>
            <p:nvPr/>
          </p:nvCxnSpPr>
          <p:spPr>
            <a:xfrm flipV="1">
              <a:off x="2910417" y="3668966"/>
              <a:ext cx="0" cy="342117"/>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66012" y="4303820"/>
              <a:ext cx="2599481" cy="547159"/>
            </a:xfrm>
            <a:prstGeom prst="rect">
              <a:avLst/>
            </a:prstGeom>
            <a:noFill/>
          </p:spPr>
          <p:txBody>
            <a:bodyPr wrap="square" rtlCol="0">
              <a:spAutoFit/>
            </a:bodyPr>
            <a:lstStyle/>
            <a:p>
              <a:pPr algn="ctr"/>
              <a:r>
                <a:rPr lang="en-US" sz="700" dirty="0" smtClean="0">
                  <a:solidFill>
                    <a:srgbClr val="FFFF00"/>
                  </a:solidFill>
                </a:rPr>
                <a:t>Current number de-highlighted. New number is highlighted.</a:t>
              </a:r>
            </a:p>
          </p:txBody>
        </p:sp>
        <p:sp>
          <p:nvSpPr>
            <p:cNvPr id="17" name="Rectangle 16"/>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TextBox 17"/>
            <p:cNvSpPr txBox="1"/>
            <p:nvPr/>
          </p:nvSpPr>
          <p:spPr>
            <a:xfrm>
              <a:off x="5228168" y="2405799"/>
              <a:ext cx="396684" cy="300937"/>
            </a:xfrm>
            <a:prstGeom prst="rect">
              <a:avLst/>
            </a:prstGeom>
            <a:noFill/>
          </p:spPr>
          <p:txBody>
            <a:bodyPr wrap="none" rtlCol="0">
              <a:spAutoFit/>
            </a:bodyPr>
            <a:lstStyle/>
            <a:p>
              <a:r>
                <a:rPr lang="en-US" sz="500" dirty="0" smtClean="0"/>
                <a:t>1</a:t>
              </a:r>
              <a:endParaRPr lang="en-US" sz="500" dirty="0"/>
            </a:p>
          </p:txBody>
        </p:sp>
        <p:sp>
          <p:nvSpPr>
            <p:cNvPr id="19" name="TextBox 18"/>
            <p:cNvSpPr txBox="1"/>
            <p:nvPr/>
          </p:nvSpPr>
          <p:spPr>
            <a:xfrm>
              <a:off x="2581275" y="2405799"/>
              <a:ext cx="396684" cy="300937"/>
            </a:xfrm>
            <a:prstGeom prst="rect">
              <a:avLst/>
            </a:prstGeom>
            <a:noFill/>
          </p:spPr>
          <p:txBody>
            <a:bodyPr wrap="none" rtlCol="0">
              <a:spAutoFit/>
            </a:bodyPr>
            <a:lstStyle/>
            <a:p>
              <a:r>
                <a:rPr lang="en-US" sz="500" dirty="0" smtClean="0"/>
                <a:t>1</a:t>
              </a:r>
              <a:endParaRPr lang="en-US" sz="500" dirty="0"/>
            </a:p>
          </p:txBody>
        </p:sp>
        <p:pic>
          <p:nvPicPr>
            <p:cNvPr id="20" name="Picture 19" descr="Screen Shot 2013-01-31 at 7.1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460" y="1667718"/>
              <a:ext cx="2093814" cy="2743200"/>
            </a:xfrm>
            <a:prstGeom prst="rect">
              <a:avLst/>
            </a:prstGeom>
          </p:spPr>
        </p:pic>
        <p:pic>
          <p:nvPicPr>
            <p:cNvPr id="21" name="Picture 20"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45" y="1667718"/>
              <a:ext cx="2093814" cy="2743200"/>
            </a:xfrm>
            <a:prstGeom prst="rect">
              <a:avLst/>
            </a:prstGeom>
          </p:spPr>
        </p:pic>
        <p:cxnSp>
          <p:nvCxnSpPr>
            <p:cNvPr id="22" name="Straight Arrow Connector 21"/>
            <p:cNvCxnSpPr/>
            <p:nvPr/>
          </p:nvCxnSpPr>
          <p:spPr>
            <a:xfrm flipH="1" flipV="1">
              <a:off x="3014870" y="3416279"/>
              <a:ext cx="599889" cy="5053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a:grpSpLocks noChangeAspect="1"/>
          </p:cNvGrpSpPr>
          <p:nvPr/>
        </p:nvGrpSpPr>
        <p:grpSpPr>
          <a:xfrm>
            <a:off x="5870228" y="3394431"/>
            <a:ext cx="2843338" cy="1893080"/>
            <a:chOff x="1911626" y="1474716"/>
            <a:chExt cx="5253867" cy="3498006"/>
          </a:xfrm>
        </p:grpSpPr>
        <p:sp>
          <p:nvSpPr>
            <p:cNvPr id="24" name="TextBox 23"/>
            <p:cNvSpPr txBox="1"/>
            <p:nvPr/>
          </p:nvSpPr>
          <p:spPr>
            <a:xfrm>
              <a:off x="1911626" y="4290276"/>
              <a:ext cx="2599483" cy="682446"/>
            </a:xfrm>
            <a:prstGeom prst="rect">
              <a:avLst/>
            </a:prstGeom>
            <a:noFill/>
          </p:spPr>
          <p:txBody>
            <a:bodyPr wrap="square" rtlCol="0">
              <a:spAutoFit/>
            </a:bodyPr>
            <a:lstStyle/>
            <a:p>
              <a:pPr algn="ctr"/>
              <a:r>
                <a:rPr lang="en-US" sz="600" dirty="0" smtClean="0">
                  <a:solidFill>
                    <a:srgbClr val="FFFF00"/>
                  </a:solidFill>
                </a:rPr>
                <a:t>User clicks on cell. Cell is blank or has user-entered value. Current number is consistent for that cell. </a:t>
              </a:r>
            </a:p>
          </p:txBody>
        </p:sp>
        <p:sp>
          <p:nvSpPr>
            <p:cNvPr id="25" name="Rectangle 24"/>
            <p:cNvSpPr/>
            <p:nvPr/>
          </p:nvSpPr>
          <p:spPr>
            <a:xfrm>
              <a:off x="1911626" y="1474716"/>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 name="TextBox 25"/>
            <p:cNvSpPr txBox="1"/>
            <p:nvPr/>
          </p:nvSpPr>
          <p:spPr>
            <a:xfrm>
              <a:off x="4566010" y="4303820"/>
              <a:ext cx="2599483" cy="511835"/>
            </a:xfrm>
            <a:prstGeom prst="rect">
              <a:avLst/>
            </a:prstGeom>
            <a:noFill/>
          </p:spPr>
          <p:txBody>
            <a:bodyPr wrap="square" rtlCol="0">
              <a:spAutoFit/>
            </a:bodyPr>
            <a:lstStyle/>
            <a:p>
              <a:pPr algn="ctr"/>
              <a:r>
                <a:rPr lang="en-US" sz="600" dirty="0" smtClean="0">
                  <a:solidFill>
                    <a:srgbClr val="FFFF00"/>
                  </a:solidFill>
                </a:rPr>
                <a:t>Current number appears in that cell in blue.</a:t>
              </a:r>
            </a:p>
          </p:txBody>
        </p:sp>
        <p:sp>
          <p:nvSpPr>
            <p:cNvPr id="27" name="Rectangle 26"/>
            <p:cNvSpPr/>
            <p:nvPr/>
          </p:nvSpPr>
          <p:spPr>
            <a:xfrm>
              <a:off x="4566011" y="1488260"/>
              <a:ext cx="2599482" cy="348396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pic>
          <p:nvPicPr>
            <p:cNvPr id="28" name="Picture 27" descr="Screen Shot 2013-01-31 at 7.3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192" y="1623484"/>
              <a:ext cx="2103120" cy="2755392"/>
            </a:xfrm>
            <a:prstGeom prst="rect">
              <a:avLst/>
            </a:prstGeom>
          </p:spPr>
        </p:pic>
        <p:pic>
          <p:nvPicPr>
            <p:cNvPr id="29" name="Picture 28" descr="Screen Shot 2013-01-31 at 7.3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460" y="1635676"/>
              <a:ext cx="2093814" cy="2743200"/>
            </a:xfrm>
            <a:prstGeom prst="rect">
              <a:avLst/>
            </a:prstGeom>
          </p:spPr>
        </p:pic>
        <p:cxnSp>
          <p:nvCxnSpPr>
            <p:cNvPr id="30" name="Straight Arrow Connector 29"/>
            <p:cNvCxnSpPr/>
            <p:nvPr/>
          </p:nvCxnSpPr>
          <p:spPr>
            <a:xfrm flipH="1" flipV="1">
              <a:off x="3511826" y="2760866"/>
              <a:ext cx="599889" cy="459432"/>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1864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31 at 7.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821" y="543560"/>
            <a:ext cx="4819650" cy="6314440"/>
          </a:xfrm>
          <a:prstGeom prst="rect">
            <a:avLst/>
          </a:prstGeom>
        </p:spPr>
      </p:pic>
      <p:sp>
        <p:nvSpPr>
          <p:cNvPr id="21" name="Content Placeholder 2"/>
          <p:cNvSpPr txBox="1">
            <a:spLocks/>
          </p:cNvSpPr>
          <p:nvPr/>
        </p:nvSpPr>
        <p:spPr>
          <a:xfrm>
            <a:off x="323690" y="2407372"/>
            <a:ext cx="4588938" cy="1214305"/>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Enter number in blank cell</a:t>
            </a:r>
          </a:p>
          <a:p>
            <a:r>
              <a:rPr lang="en-US" sz="1400" dirty="0" smtClean="0"/>
              <a:t>User story:  As a player I want to enter a number in a blank cell in order to solve the puzzle.</a:t>
            </a:r>
            <a:endParaRPr lang="en-US" sz="1400" dirty="0"/>
          </a:p>
        </p:txBody>
      </p:sp>
      <p:sp>
        <p:nvSpPr>
          <p:cNvPr id="25" name="TextBox 24"/>
          <p:cNvSpPr txBox="1"/>
          <p:nvPr/>
        </p:nvSpPr>
        <p:spPr>
          <a:xfrm>
            <a:off x="4912628" y="199695"/>
            <a:ext cx="1877437" cy="369332"/>
          </a:xfrm>
          <a:prstGeom prst="rect">
            <a:avLst/>
          </a:prstGeom>
          <a:noFill/>
        </p:spPr>
        <p:txBody>
          <a:bodyPr wrap="none" rtlCol="0">
            <a:spAutoFit/>
          </a:bodyPr>
          <a:lstStyle/>
          <a:p>
            <a:r>
              <a:rPr lang="en-US" dirty="0" smtClean="0">
                <a:solidFill>
                  <a:srgbClr val="FF0000"/>
                </a:solidFill>
              </a:rPr>
              <a:t>Inconsistent input</a:t>
            </a:r>
          </a:p>
        </p:txBody>
      </p:sp>
      <p:sp>
        <p:nvSpPr>
          <p:cNvPr id="26" name="TextBox 25"/>
          <p:cNvSpPr txBox="1"/>
          <p:nvPr/>
        </p:nvSpPr>
        <p:spPr>
          <a:xfrm>
            <a:off x="7426637" y="5559761"/>
            <a:ext cx="1582484" cy="369332"/>
          </a:xfrm>
          <a:prstGeom prst="rect">
            <a:avLst/>
          </a:prstGeom>
          <a:noFill/>
        </p:spPr>
        <p:txBody>
          <a:bodyPr wrap="none" rtlCol="0">
            <a:spAutoFit/>
          </a:bodyPr>
          <a:lstStyle/>
          <a:p>
            <a:r>
              <a:rPr lang="en-US" dirty="0" smtClean="0">
                <a:solidFill>
                  <a:srgbClr val="FF0000"/>
                </a:solidFill>
              </a:rPr>
              <a:t>Incorrect input</a:t>
            </a:r>
            <a:endParaRPr lang="en-US" dirty="0">
              <a:solidFill>
                <a:srgbClr val="FF0000"/>
              </a:solidFill>
            </a:endParaRPr>
          </a:p>
        </p:txBody>
      </p:sp>
      <p:cxnSp>
        <p:nvCxnSpPr>
          <p:cNvPr id="27" name="Straight Arrow Connector 26"/>
          <p:cNvCxnSpPr/>
          <p:nvPr/>
        </p:nvCxnSpPr>
        <p:spPr>
          <a:xfrm flipH="1">
            <a:off x="6644550" y="485221"/>
            <a:ext cx="831191" cy="11721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268153" y="3544918"/>
            <a:ext cx="891319" cy="12699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68152" y="4910333"/>
            <a:ext cx="1740969" cy="523220"/>
          </a:xfrm>
          <a:prstGeom prst="rect">
            <a:avLst/>
          </a:prstGeom>
          <a:solidFill>
            <a:srgbClr val="000000"/>
          </a:solidFill>
          <a:ln>
            <a:solidFill>
              <a:srgbClr val="FFFFFF"/>
            </a:solidFill>
          </a:ln>
        </p:spPr>
        <p:txBody>
          <a:bodyPr wrap="none" rtlCol="0">
            <a:spAutoFit/>
          </a:bodyPr>
          <a:lstStyle/>
          <a:p>
            <a:r>
              <a:rPr lang="en-US" sz="1400" dirty="0" smtClean="0">
                <a:solidFill>
                  <a:srgbClr val="FFFFFF"/>
                </a:solidFill>
              </a:rPr>
              <a:t>Can I enter a 5  here?</a:t>
            </a:r>
          </a:p>
          <a:p>
            <a:r>
              <a:rPr lang="en-US" sz="1400" dirty="0" smtClean="0">
                <a:solidFill>
                  <a:srgbClr val="FFFFFF"/>
                </a:solidFill>
              </a:rPr>
              <a:t>(It should be a 3.)</a:t>
            </a:r>
          </a:p>
        </p:txBody>
      </p:sp>
      <p:sp>
        <p:nvSpPr>
          <p:cNvPr id="23" name="TextBox 22"/>
          <p:cNvSpPr txBox="1"/>
          <p:nvPr/>
        </p:nvSpPr>
        <p:spPr>
          <a:xfrm>
            <a:off x="7021235" y="229397"/>
            <a:ext cx="1700380" cy="307777"/>
          </a:xfrm>
          <a:prstGeom prst="rect">
            <a:avLst/>
          </a:prstGeom>
          <a:solidFill>
            <a:schemeClr val="tx1"/>
          </a:solidFill>
        </p:spPr>
        <p:txBody>
          <a:bodyPr wrap="none" rtlCol="0">
            <a:spAutoFit/>
          </a:bodyPr>
          <a:lstStyle/>
          <a:p>
            <a:r>
              <a:rPr lang="en-US" sz="1400" dirty="0" smtClean="0">
                <a:solidFill>
                  <a:srgbClr val="FFFFFF"/>
                </a:solidFill>
              </a:rPr>
              <a:t>Can I enter a </a:t>
            </a:r>
            <a:r>
              <a:rPr lang="en-US" sz="1400" dirty="0">
                <a:solidFill>
                  <a:srgbClr val="FFFFFF"/>
                </a:solidFill>
              </a:rPr>
              <a:t>2</a:t>
            </a:r>
            <a:r>
              <a:rPr lang="en-US" sz="1400" dirty="0" smtClean="0">
                <a:solidFill>
                  <a:srgbClr val="FFFFFF"/>
                </a:solidFill>
              </a:rPr>
              <a:t> here?</a:t>
            </a:r>
          </a:p>
        </p:txBody>
      </p:sp>
    </p:spTree>
    <p:extLst>
      <p:ext uri="{BB962C8B-B14F-4D97-AF65-F5344CB8AC3E}">
        <p14:creationId xmlns:p14="http://schemas.microsoft.com/office/powerpoint/2010/main" val="867933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31 at 7.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821" y="543560"/>
            <a:ext cx="4819650" cy="6314440"/>
          </a:xfrm>
          <a:prstGeom prst="rect">
            <a:avLst/>
          </a:prstGeom>
        </p:spPr>
      </p:pic>
      <p:sp>
        <p:nvSpPr>
          <p:cNvPr id="21" name="Content Placeholder 2"/>
          <p:cNvSpPr txBox="1">
            <a:spLocks/>
          </p:cNvSpPr>
          <p:nvPr/>
        </p:nvSpPr>
        <p:spPr>
          <a:xfrm>
            <a:off x="323690" y="2407372"/>
            <a:ext cx="4588938" cy="1214305"/>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Enter number in blank cell</a:t>
            </a:r>
          </a:p>
          <a:p>
            <a:r>
              <a:rPr lang="en-US" sz="1400" dirty="0" smtClean="0"/>
              <a:t>User story:  As a player I want to enter a number in a blank cell in order to solve the puzzle.</a:t>
            </a:r>
            <a:endParaRPr lang="en-US" sz="1400" dirty="0"/>
          </a:p>
        </p:txBody>
      </p:sp>
      <p:sp>
        <p:nvSpPr>
          <p:cNvPr id="25" name="TextBox 24"/>
          <p:cNvSpPr txBox="1"/>
          <p:nvPr/>
        </p:nvSpPr>
        <p:spPr>
          <a:xfrm>
            <a:off x="4912628" y="199695"/>
            <a:ext cx="1877437" cy="369332"/>
          </a:xfrm>
          <a:prstGeom prst="rect">
            <a:avLst/>
          </a:prstGeom>
          <a:noFill/>
        </p:spPr>
        <p:txBody>
          <a:bodyPr wrap="none" rtlCol="0">
            <a:spAutoFit/>
          </a:bodyPr>
          <a:lstStyle/>
          <a:p>
            <a:r>
              <a:rPr lang="en-US" dirty="0" smtClean="0">
                <a:solidFill>
                  <a:srgbClr val="FF0000"/>
                </a:solidFill>
              </a:rPr>
              <a:t>Inconsistent input</a:t>
            </a:r>
          </a:p>
        </p:txBody>
      </p:sp>
      <p:sp>
        <p:nvSpPr>
          <p:cNvPr id="26" name="TextBox 25"/>
          <p:cNvSpPr txBox="1"/>
          <p:nvPr/>
        </p:nvSpPr>
        <p:spPr>
          <a:xfrm>
            <a:off x="7426637" y="5559761"/>
            <a:ext cx="1582484" cy="369332"/>
          </a:xfrm>
          <a:prstGeom prst="rect">
            <a:avLst/>
          </a:prstGeom>
          <a:noFill/>
        </p:spPr>
        <p:txBody>
          <a:bodyPr wrap="none" rtlCol="0">
            <a:spAutoFit/>
          </a:bodyPr>
          <a:lstStyle/>
          <a:p>
            <a:r>
              <a:rPr lang="en-US" dirty="0" smtClean="0">
                <a:solidFill>
                  <a:srgbClr val="FF0000"/>
                </a:solidFill>
              </a:rPr>
              <a:t>Incorrect input</a:t>
            </a:r>
            <a:endParaRPr lang="en-US" dirty="0">
              <a:solidFill>
                <a:srgbClr val="FF0000"/>
              </a:solidFill>
            </a:endParaRPr>
          </a:p>
        </p:txBody>
      </p:sp>
      <p:cxnSp>
        <p:nvCxnSpPr>
          <p:cNvPr id="27" name="Straight Arrow Connector 26"/>
          <p:cNvCxnSpPr/>
          <p:nvPr/>
        </p:nvCxnSpPr>
        <p:spPr>
          <a:xfrm flipH="1">
            <a:off x="6644550" y="485221"/>
            <a:ext cx="831191" cy="11721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268153" y="3544918"/>
            <a:ext cx="891319" cy="12699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68152" y="4910333"/>
            <a:ext cx="1740969" cy="523220"/>
          </a:xfrm>
          <a:prstGeom prst="rect">
            <a:avLst/>
          </a:prstGeom>
          <a:solidFill>
            <a:srgbClr val="000000"/>
          </a:solidFill>
          <a:ln>
            <a:solidFill>
              <a:srgbClr val="FFFFFF"/>
            </a:solidFill>
          </a:ln>
        </p:spPr>
        <p:txBody>
          <a:bodyPr wrap="none" rtlCol="0">
            <a:spAutoFit/>
          </a:bodyPr>
          <a:lstStyle/>
          <a:p>
            <a:r>
              <a:rPr lang="en-US" sz="1400" dirty="0" smtClean="0">
                <a:solidFill>
                  <a:srgbClr val="FFFFFF"/>
                </a:solidFill>
              </a:rPr>
              <a:t>Can I enter a 5  here?</a:t>
            </a:r>
          </a:p>
          <a:p>
            <a:r>
              <a:rPr lang="en-US" sz="1400" dirty="0" smtClean="0">
                <a:solidFill>
                  <a:srgbClr val="FFFFFF"/>
                </a:solidFill>
              </a:rPr>
              <a:t>(It should be a 3.)</a:t>
            </a:r>
          </a:p>
        </p:txBody>
      </p:sp>
      <p:sp>
        <p:nvSpPr>
          <p:cNvPr id="23" name="TextBox 22"/>
          <p:cNvSpPr txBox="1"/>
          <p:nvPr/>
        </p:nvSpPr>
        <p:spPr>
          <a:xfrm>
            <a:off x="7021235" y="229397"/>
            <a:ext cx="1700380" cy="307777"/>
          </a:xfrm>
          <a:prstGeom prst="rect">
            <a:avLst/>
          </a:prstGeom>
          <a:solidFill>
            <a:schemeClr val="tx1"/>
          </a:solidFill>
        </p:spPr>
        <p:txBody>
          <a:bodyPr wrap="none" rtlCol="0">
            <a:spAutoFit/>
          </a:bodyPr>
          <a:lstStyle/>
          <a:p>
            <a:r>
              <a:rPr lang="en-US" sz="1400" dirty="0" smtClean="0">
                <a:solidFill>
                  <a:srgbClr val="FFFFFF"/>
                </a:solidFill>
              </a:rPr>
              <a:t>Can I enter a </a:t>
            </a:r>
            <a:r>
              <a:rPr lang="en-US" sz="1400" dirty="0">
                <a:solidFill>
                  <a:srgbClr val="FFFFFF"/>
                </a:solidFill>
              </a:rPr>
              <a:t>2</a:t>
            </a:r>
            <a:r>
              <a:rPr lang="en-US" sz="1400" dirty="0" smtClean="0">
                <a:solidFill>
                  <a:srgbClr val="FFFFFF"/>
                </a:solidFill>
              </a:rPr>
              <a:t> here?</a:t>
            </a:r>
          </a:p>
        </p:txBody>
      </p:sp>
      <p:sp>
        <p:nvSpPr>
          <p:cNvPr id="10" name="TextBox 9"/>
          <p:cNvSpPr txBox="1"/>
          <p:nvPr/>
        </p:nvSpPr>
        <p:spPr>
          <a:xfrm>
            <a:off x="403665" y="4062654"/>
            <a:ext cx="3390672" cy="1477328"/>
          </a:xfrm>
          <a:prstGeom prst="rect">
            <a:avLst/>
          </a:prstGeom>
          <a:noFill/>
        </p:spPr>
        <p:txBody>
          <a:bodyPr wrap="none" rtlCol="0">
            <a:spAutoFit/>
          </a:bodyPr>
          <a:lstStyle/>
          <a:p>
            <a:r>
              <a:rPr lang="en-US" dirty="0" smtClean="0">
                <a:solidFill>
                  <a:srgbClr val="FFFF00"/>
                </a:solidFill>
              </a:rPr>
              <a:t>Can I change values?</a:t>
            </a:r>
          </a:p>
          <a:p>
            <a:pPr marL="285750" indent="-285750">
              <a:buFontTx/>
              <a:buChar char="-"/>
            </a:pPr>
            <a:r>
              <a:rPr lang="en-US" dirty="0" smtClean="0">
                <a:solidFill>
                  <a:srgbClr val="FFFF00"/>
                </a:solidFill>
              </a:rPr>
              <a:t>Can I change an initial value?</a:t>
            </a:r>
          </a:p>
          <a:p>
            <a:pPr marL="285750" indent="-285750">
              <a:buFontTx/>
              <a:buChar char="-"/>
            </a:pPr>
            <a:r>
              <a:rPr lang="en-US" dirty="0" smtClean="0">
                <a:solidFill>
                  <a:srgbClr val="FFFF00"/>
                </a:solidFill>
              </a:rPr>
              <a:t>Can I change a value I entered? </a:t>
            </a:r>
          </a:p>
          <a:p>
            <a:pPr marL="285750" indent="-285750">
              <a:buFontTx/>
              <a:buChar char="-"/>
            </a:pPr>
            <a:r>
              <a:rPr lang="en-US" dirty="0" smtClean="0">
                <a:solidFill>
                  <a:srgbClr val="FFFF00"/>
                </a:solidFill>
              </a:rPr>
              <a:t>Can I delete a value I entered?</a:t>
            </a:r>
          </a:p>
          <a:p>
            <a:endParaRPr lang="en-US" dirty="0">
              <a:solidFill>
                <a:srgbClr val="FFFF00"/>
              </a:solidFill>
            </a:endParaRPr>
          </a:p>
        </p:txBody>
      </p:sp>
      <p:cxnSp>
        <p:nvCxnSpPr>
          <p:cNvPr id="11" name="Straight Arrow Connector 10"/>
          <p:cNvCxnSpPr/>
          <p:nvPr/>
        </p:nvCxnSpPr>
        <p:spPr>
          <a:xfrm flipV="1">
            <a:off x="4986188" y="3621677"/>
            <a:ext cx="419285" cy="15858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35237" y="5526924"/>
            <a:ext cx="1698827" cy="369332"/>
          </a:xfrm>
          <a:prstGeom prst="rect">
            <a:avLst/>
          </a:prstGeom>
          <a:noFill/>
        </p:spPr>
        <p:txBody>
          <a:bodyPr wrap="none" rtlCol="0">
            <a:spAutoFit/>
          </a:bodyPr>
          <a:lstStyle/>
          <a:p>
            <a:r>
              <a:rPr lang="en-US" dirty="0" smtClean="0">
                <a:solidFill>
                  <a:srgbClr val="FF0000"/>
                </a:solidFill>
              </a:rPr>
              <a:t>Changing values</a:t>
            </a:r>
          </a:p>
        </p:txBody>
      </p:sp>
      <p:sp>
        <p:nvSpPr>
          <p:cNvPr id="13" name="TextBox 12"/>
          <p:cNvSpPr txBox="1"/>
          <p:nvPr/>
        </p:nvSpPr>
        <p:spPr>
          <a:xfrm>
            <a:off x="3935237" y="5219147"/>
            <a:ext cx="1954782" cy="307777"/>
          </a:xfrm>
          <a:prstGeom prst="rect">
            <a:avLst/>
          </a:prstGeom>
          <a:solidFill>
            <a:srgbClr val="000000"/>
          </a:solidFill>
          <a:ln>
            <a:solidFill>
              <a:srgbClr val="000000"/>
            </a:solidFill>
          </a:ln>
        </p:spPr>
        <p:txBody>
          <a:bodyPr wrap="none" rtlCol="0">
            <a:spAutoFit/>
          </a:bodyPr>
          <a:lstStyle/>
          <a:p>
            <a:r>
              <a:rPr lang="en-US" sz="1400" dirty="0" smtClean="0">
                <a:solidFill>
                  <a:srgbClr val="FFFFFF"/>
                </a:solidFill>
              </a:rPr>
              <a:t>Can I change this to a 5?</a:t>
            </a:r>
          </a:p>
        </p:txBody>
      </p:sp>
    </p:spTree>
    <p:extLst>
      <p:ext uri="{BB962C8B-B14F-4D97-AF65-F5344CB8AC3E}">
        <p14:creationId xmlns:p14="http://schemas.microsoft.com/office/powerpoint/2010/main" val="33248605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31 at 7.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821" y="543560"/>
            <a:ext cx="4819650" cy="6314440"/>
          </a:xfrm>
          <a:prstGeom prst="rect">
            <a:avLst/>
          </a:prstGeom>
        </p:spPr>
      </p:pic>
      <p:sp>
        <p:nvSpPr>
          <p:cNvPr id="21" name="Content Placeholder 2"/>
          <p:cNvSpPr txBox="1">
            <a:spLocks/>
          </p:cNvSpPr>
          <p:nvPr/>
        </p:nvSpPr>
        <p:spPr>
          <a:xfrm>
            <a:off x="323690" y="2407372"/>
            <a:ext cx="4588938" cy="1214305"/>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Enter number in blank cell</a:t>
            </a:r>
          </a:p>
          <a:p>
            <a:r>
              <a:rPr lang="en-US" sz="1400" dirty="0" smtClean="0"/>
              <a:t>User story:  As a player I want to enter a number in a blank cell in order to solve the puzzle.</a:t>
            </a:r>
            <a:endParaRPr lang="en-US" sz="1400" dirty="0"/>
          </a:p>
        </p:txBody>
      </p:sp>
      <p:sp>
        <p:nvSpPr>
          <p:cNvPr id="25" name="TextBox 24"/>
          <p:cNvSpPr txBox="1"/>
          <p:nvPr/>
        </p:nvSpPr>
        <p:spPr>
          <a:xfrm>
            <a:off x="4912628" y="199695"/>
            <a:ext cx="1877437" cy="369332"/>
          </a:xfrm>
          <a:prstGeom prst="rect">
            <a:avLst/>
          </a:prstGeom>
          <a:noFill/>
        </p:spPr>
        <p:txBody>
          <a:bodyPr wrap="none" rtlCol="0">
            <a:spAutoFit/>
          </a:bodyPr>
          <a:lstStyle/>
          <a:p>
            <a:r>
              <a:rPr lang="en-US" dirty="0" smtClean="0">
                <a:solidFill>
                  <a:srgbClr val="FF0000"/>
                </a:solidFill>
              </a:rPr>
              <a:t>Inconsistent input</a:t>
            </a:r>
          </a:p>
        </p:txBody>
      </p:sp>
      <p:sp>
        <p:nvSpPr>
          <p:cNvPr id="26" name="TextBox 25"/>
          <p:cNvSpPr txBox="1"/>
          <p:nvPr/>
        </p:nvSpPr>
        <p:spPr>
          <a:xfrm>
            <a:off x="7426637" y="5559761"/>
            <a:ext cx="1582484" cy="369332"/>
          </a:xfrm>
          <a:prstGeom prst="rect">
            <a:avLst/>
          </a:prstGeom>
          <a:noFill/>
        </p:spPr>
        <p:txBody>
          <a:bodyPr wrap="none" rtlCol="0">
            <a:spAutoFit/>
          </a:bodyPr>
          <a:lstStyle/>
          <a:p>
            <a:r>
              <a:rPr lang="en-US" dirty="0" smtClean="0">
                <a:solidFill>
                  <a:srgbClr val="FF0000"/>
                </a:solidFill>
              </a:rPr>
              <a:t>Incorrect input</a:t>
            </a:r>
            <a:endParaRPr lang="en-US" dirty="0">
              <a:solidFill>
                <a:srgbClr val="FF0000"/>
              </a:solidFill>
            </a:endParaRPr>
          </a:p>
        </p:txBody>
      </p:sp>
      <p:cxnSp>
        <p:nvCxnSpPr>
          <p:cNvPr id="27" name="Straight Arrow Connector 26"/>
          <p:cNvCxnSpPr/>
          <p:nvPr/>
        </p:nvCxnSpPr>
        <p:spPr>
          <a:xfrm flipH="1">
            <a:off x="6644550" y="485221"/>
            <a:ext cx="831191" cy="11721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268153" y="3544918"/>
            <a:ext cx="891319" cy="12699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268152" y="4910333"/>
            <a:ext cx="1740969" cy="523220"/>
          </a:xfrm>
          <a:prstGeom prst="rect">
            <a:avLst/>
          </a:prstGeom>
          <a:solidFill>
            <a:srgbClr val="000000"/>
          </a:solidFill>
          <a:ln>
            <a:solidFill>
              <a:srgbClr val="FFFFFF"/>
            </a:solidFill>
          </a:ln>
        </p:spPr>
        <p:txBody>
          <a:bodyPr wrap="none" rtlCol="0">
            <a:spAutoFit/>
          </a:bodyPr>
          <a:lstStyle/>
          <a:p>
            <a:r>
              <a:rPr lang="en-US" sz="1400" dirty="0" smtClean="0">
                <a:solidFill>
                  <a:srgbClr val="FFFFFF"/>
                </a:solidFill>
              </a:rPr>
              <a:t>Can I enter a 5  here?</a:t>
            </a:r>
          </a:p>
          <a:p>
            <a:r>
              <a:rPr lang="en-US" sz="1400" dirty="0" smtClean="0">
                <a:solidFill>
                  <a:srgbClr val="FFFFFF"/>
                </a:solidFill>
              </a:rPr>
              <a:t>(It should be a 3.)</a:t>
            </a:r>
          </a:p>
        </p:txBody>
      </p:sp>
      <p:sp>
        <p:nvSpPr>
          <p:cNvPr id="23" name="TextBox 22"/>
          <p:cNvSpPr txBox="1"/>
          <p:nvPr/>
        </p:nvSpPr>
        <p:spPr>
          <a:xfrm>
            <a:off x="7021235" y="229397"/>
            <a:ext cx="1700380" cy="307777"/>
          </a:xfrm>
          <a:prstGeom prst="rect">
            <a:avLst/>
          </a:prstGeom>
          <a:solidFill>
            <a:schemeClr val="tx1"/>
          </a:solidFill>
        </p:spPr>
        <p:txBody>
          <a:bodyPr wrap="none" rtlCol="0">
            <a:spAutoFit/>
          </a:bodyPr>
          <a:lstStyle/>
          <a:p>
            <a:r>
              <a:rPr lang="en-US" sz="1400" dirty="0" smtClean="0">
                <a:solidFill>
                  <a:srgbClr val="FFFFFF"/>
                </a:solidFill>
              </a:rPr>
              <a:t>Can I enter a </a:t>
            </a:r>
            <a:r>
              <a:rPr lang="en-US" sz="1400" dirty="0">
                <a:solidFill>
                  <a:srgbClr val="FFFFFF"/>
                </a:solidFill>
              </a:rPr>
              <a:t>2</a:t>
            </a:r>
            <a:r>
              <a:rPr lang="en-US" sz="1400" dirty="0" smtClean="0">
                <a:solidFill>
                  <a:srgbClr val="FFFFFF"/>
                </a:solidFill>
              </a:rPr>
              <a:t> here?</a:t>
            </a:r>
          </a:p>
        </p:txBody>
      </p:sp>
      <p:sp>
        <p:nvSpPr>
          <p:cNvPr id="10" name="TextBox 9"/>
          <p:cNvSpPr txBox="1"/>
          <p:nvPr/>
        </p:nvSpPr>
        <p:spPr>
          <a:xfrm>
            <a:off x="403665" y="4062654"/>
            <a:ext cx="3390672" cy="1477328"/>
          </a:xfrm>
          <a:prstGeom prst="rect">
            <a:avLst/>
          </a:prstGeom>
          <a:noFill/>
        </p:spPr>
        <p:txBody>
          <a:bodyPr wrap="none" rtlCol="0">
            <a:spAutoFit/>
          </a:bodyPr>
          <a:lstStyle/>
          <a:p>
            <a:r>
              <a:rPr lang="en-US" dirty="0" smtClean="0">
                <a:solidFill>
                  <a:srgbClr val="FFFF00"/>
                </a:solidFill>
              </a:rPr>
              <a:t>Can I change values?</a:t>
            </a:r>
          </a:p>
          <a:p>
            <a:pPr marL="285750" indent="-285750">
              <a:buFontTx/>
              <a:buChar char="-"/>
            </a:pPr>
            <a:r>
              <a:rPr lang="en-US" dirty="0" smtClean="0">
                <a:solidFill>
                  <a:srgbClr val="FFFF00"/>
                </a:solidFill>
              </a:rPr>
              <a:t>Can I change an initial value?</a:t>
            </a:r>
          </a:p>
          <a:p>
            <a:pPr marL="285750" indent="-285750">
              <a:buFontTx/>
              <a:buChar char="-"/>
            </a:pPr>
            <a:r>
              <a:rPr lang="en-US" dirty="0" smtClean="0">
                <a:solidFill>
                  <a:srgbClr val="FFFF00"/>
                </a:solidFill>
              </a:rPr>
              <a:t>Can I change a value I entered? </a:t>
            </a:r>
          </a:p>
          <a:p>
            <a:pPr marL="285750" indent="-285750">
              <a:buFontTx/>
              <a:buChar char="-"/>
            </a:pPr>
            <a:r>
              <a:rPr lang="en-US" dirty="0" smtClean="0">
                <a:solidFill>
                  <a:srgbClr val="FFFF00"/>
                </a:solidFill>
              </a:rPr>
              <a:t>Can I delete a value I entered?</a:t>
            </a:r>
          </a:p>
          <a:p>
            <a:endParaRPr lang="en-US" dirty="0">
              <a:solidFill>
                <a:srgbClr val="FFFF00"/>
              </a:solidFill>
            </a:endParaRPr>
          </a:p>
        </p:txBody>
      </p:sp>
      <p:sp>
        <p:nvSpPr>
          <p:cNvPr id="11" name="Right Brace 10"/>
          <p:cNvSpPr/>
          <p:nvPr/>
        </p:nvSpPr>
        <p:spPr>
          <a:xfrm>
            <a:off x="3673012" y="4319656"/>
            <a:ext cx="242649" cy="887861"/>
          </a:xfrm>
          <a:prstGeom prst="rightBrace">
            <a:avLst/>
          </a:prstGeom>
          <a:ln>
            <a:solidFill>
              <a:srgbClr val="000000"/>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268670" y="3667347"/>
            <a:ext cx="1817168" cy="646331"/>
          </a:xfrm>
          <a:prstGeom prst="rect">
            <a:avLst/>
          </a:prstGeom>
          <a:solidFill>
            <a:schemeClr val="tx1"/>
          </a:solidFill>
          <a:ln>
            <a:solidFill>
              <a:srgbClr val="000000"/>
            </a:solidFill>
          </a:ln>
        </p:spPr>
        <p:txBody>
          <a:bodyPr wrap="square" rtlCol="0">
            <a:spAutoFit/>
          </a:bodyPr>
          <a:lstStyle/>
          <a:p>
            <a:r>
              <a:rPr lang="en-US" sz="1200" dirty="0" smtClean="0">
                <a:solidFill>
                  <a:schemeClr val="bg2"/>
                </a:solidFill>
              </a:rPr>
              <a:t>How will the I distinguish initial values from ones I entered??</a:t>
            </a:r>
            <a:endParaRPr lang="en-US" sz="1200" dirty="0">
              <a:solidFill>
                <a:schemeClr val="bg2"/>
              </a:solidFill>
            </a:endParaRPr>
          </a:p>
        </p:txBody>
      </p:sp>
      <p:sp>
        <p:nvSpPr>
          <p:cNvPr id="14" name="TextBox 13"/>
          <p:cNvSpPr txBox="1"/>
          <p:nvPr/>
        </p:nvSpPr>
        <p:spPr>
          <a:xfrm>
            <a:off x="3935237" y="5526924"/>
            <a:ext cx="1698827" cy="369332"/>
          </a:xfrm>
          <a:prstGeom prst="rect">
            <a:avLst/>
          </a:prstGeom>
          <a:noFill/>
        </p:spPr>
        <p:txBody>
          <a:bodyPr wrap="none" rtlCol="0">
            <a:spAutoFit/>
          </a:bodyPr>
          <a:lstStyle/>
          <a:p>
            <a:r>
              <a:rPr lang="en-US" dirty="0" smtClean="0">
                <a:solidFill>
                  <a:srgbClr val="FF0000"/>
                </a:solidFill>
              </a:rPr>
              <a:t>Changing values</a:t>
            </a:r>
          </a:p>
        </p:txBody>
      </p:sp>
      <p:sp>
        <p:nvSpPr>
          <p:cNvPr id="15" name="TextBox 14"/>
          <p:cNvSpPr txBox="1"/>
          <p:nvPr/>
        </p:nvSpPr>
        <p:spPr>
          <a:xfrm>
            <a:off x="3935237" y="5219147"/>
            <a:ext cx="1954782" cy="307777"/>
          </a:xfrm>
          <a:prstGeom prst="rect">
            <a:avLst/>
          </a:prstGeom>
          <a:solidFill>
            <a:srgbClr val="000000"/>
          </a:solidFill>
          <a:ln>
            <a:solidFill>
              <a:srgbClr val="000000"/>
            </a:solidFill>
          </a:ln>
        </p:spPr>
        <p:txBody>
          <a:bodyPr wrap="none" rtlCol="0">
            <a:spAutoFit/>
          </a:bodyPr>
          <a:lstStyle/>
          <a:p>
            <a:r>
              <a:rPr lang="en-US" sz="1400" dirty="0" smtClean="0">
                <a:solidFill>
                  <a:srgbClr val="FFFFFF"/>
                </a:solidFill>
              </a:rPr>
              <a:t>Can I change this to a 5?</a:t>
            </a:r>
          </a:p>
        </p:txBody>
      </p:sp>
      <p:cxnSp>
        <p:nvCxnSpPr>
          <p:cNvPr id="16" name="Straight Arrow Connector 15"/>
          <p:cNvCxnSpPr/>
          <p:nvPr/>
        </p:nvCxnSpPr>
        <p:spPr>
          <a:xfrm flipV="1">
            <a:off x="4986188" y="3621677"/>
            <a:ext cx="419285" cy="15858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202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a:t>
            </a:r>
            <a:endParaRPr lang="en-US" dirty="0"/>
          </a:p>
        </p:txBody>
      </p:sp>
      <p:sp>
        <p:nvSpPr>
          <p:cNvPr id="3" name="Content Placeholder 2"/>
          <p:cNvSpPr>
            <a:spLocks noGrp="1"/>
          </p:cNvSpPr>
          <p:nvPr>
            <p:ph idx="1"/>
          </p:nvPr>
        </p:nvSpPr>
        <p:spPr>
          <a:xfrm>
            <a:off x="457200" y="2043208"/>
            <a:ext cx="8229600" cy="1461473"/>
          </a:xfrm>
        </p:spPr>
        <p:txBody>
          <a:bodyPr>
            <a:normAutofit fontScale="92500" lnSpcReduction="10000"/>
          </a:bodyPr>
          <a:lstStyle/>
          <a:p>
            <a:r>
              <a:rPr lang="en-US" dirty="0" smtClean="0"/>
              <a:t>Choose simple rules to start</a:t>
            </a:r>
          </a:p>
          <a:p>
            <a:r>
              <a:rPr lang="en-US" dirty="0" smtClean="0"/>
              <a:t>Build flexibility into design provided it doesn’t cost too much</a:t>
            </a:r>
            <a:endParaRPr lang="en-US" dirty="0"/>
          </a:p>
        </p:txBody>
      </p:sp>
      <p:sp>
        <p:nvSpPr>
          <p:cNvPr id="4" name="Content Placeholder 2"/>
          <p:cNvSpPr txBox="1">
            <a:spLocks/>
          </p:cNvSpPr>
          <p:nvPr/>
        </p:nvSpPr>
        <p:spPr>
          <a:xfrm>
            <a:off x="1022720" y="3765927"/>
            <a:ext cx="4588938" cy="2918561"/>
          </a:xfrm>
          <a:prstGeom prst="rect">
            <a:avLst/>
          </a:prstGeom>
          <a:ln>
            <a:solidFill>
              <a:srgbClr val="000000"/>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FFFF0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rgbClr val="FFFF00"/>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rgbClr val="FFFF00"/>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rgbClr val="FFFF00"/>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Feature:  Enter number in cell</a:t>
            </a:r>
          </a:p>
          <a:p>
            <a:r>
              <a:rPr lang="en-US" sz="1400" dirty="0" smtClean="0"/>
              <a:t>User story:  As a player I want to enter a number in a cell in order to solve the puzzle. </a:t>
            </a:r>
          </a:p>
          <a:p>
            <a:pPr marL="400050" lvl="1" indent="0">
              <a:buNone/>
            </a:pPr>
            <a:endParaRPr lang="en-US" sz="1400" dirty="0"/>
          </a:p>
          <a:p>
            <a:r>
              <a:rPr lang="en-US" sz="1400" dirty="0"/>
              <a:t>Scenario 1:  Cell is blank and </a:t>
            </a:r>
            <a:r>
              <a:rPr lang="en-US" sz="1400" dirty="0" smtClean="0"/>
              <a:t>new number </a:t>
            </a:r>
            <a:r>
              <a:rPr lang="en-US" sz="1400" dirty="0"/>
              <a:t>is consistent.</a:t>
            </a:r>
          </a:p>
          <a:p>
            <a:pPr marL="400050" lvl="2" indent="0">
              <a:buNone/>
            </a:pPr>
            <a:r>
              <a:rPr lang="en-US" sz="1400" dirty="0"/>
              <a:t>Number appears in </a:t>
            </a:r>
            <a:r>
              <a:rPr lang="en-US" sz="1400" dirty="0" smtClean="0"/>
              <a:t>cell in a way distinguishable from initial grid values.</a:t>
            </a:r>
          </a:p>
          <a:p>
            <a:pPr marL="342900" lvl="1" indent="-342900">
              <a:buFont typeface="Arial"/>
              <a:buChar char="•"/>
            </a:pPr>
            <a:endParaRPr lang="en-US" sz="1400" dirty="0"/>
          </a:p>
          <a:p>
            <a:pPr marL="342900" lvl="1" indent="-342900">
              <a:buFont typeface="Arial"/>
              <a:buChar char="•"/>
            </a:pPr>
            <a:r>
              <a:rPr lang="en-US" sz="1400" dirty="0" smtClean="0"/>
              <a:t>Scenario 2: Cell has number I previously entered and  new number is consistent.</a:t>
            </a:r>
          </a:p>
          <a:p>
            <a:pPr marL="400050" lvl="2" indent="0">
              <a:buNone/>
            </a:pPr>
            <a:r>
              <a:rPr lang="en-US" sz="1400" dirty="0"/>
              <a:t>Number appears in cell in a way distinguishable from initial grid values.</a:t>
            </a:r>
          </a:p>
          <a:p>
            <a:pPr marL="342900" lvl="1" indent="-342900">
              <a:buFont typeface="Arial"/>
              <a:buChar char="•"/>
            </a:pPr>
            <a:endParaRPr lang="en-US" sz="1400" dirty="0"/>
          </a:p>
        </p:txBody>
      </p:sp>
      <p:sp>
        <p:nvSpPr>
          <p:cNvPr id="5" name="TextBox 4"/>
          <p:cNvSpPr txBox="1"/>
          <p:nvPr/>
        </p:nvSpPr>
        <p:spPr>
          <a:xfrm>
            <a:off x="6084515" y="3765928"/>
            <a:ext cx="2461372" cy="646331"/>
          </a:xfrm>
          <a:prstGeom prst="rect">
            <a:avLst/>
          </a:prstGeom>
          <a:solidFill>
            <a:schemeClr val="bg1"/>
          </a:solidFill>
        </p:spPr>
        <p:txBody>
          <a:bodyPr wrap="square" rtlCol="0">
            <a:spAutoFit/>
          </a:bodyPr>
          <a:lstStyle/>
          <a:p>
            <a:r>
              <a:rPr lang="en-US" dirty="0" smtClean="0"/>
              <a:t>In any other case we’ll reject for now.</a:t>
            </a:r>
            <a:endParaRPr lang="en-US" dirty="0"/>
          </a:p>
        </p:txBody>
      </p:sp>
      <p:sp>
        <p:nvSpPr>
          <p:cNvPr id="6" name="TextBox 5"/>
          <p:cNvSpPr txBox="1"/>
          <p:nvPr/>
        </p:nvSpPr>
        <p:spPr>
          <a:xfrm>
            <a:off x="6084515" y="4930161"/>
            <a:ext cx="2963491" cy="1477328"/>
          </a:xfrm>
          <a:prstGeom prst="rect">
            <a:avLst/>
          </a:prstGeom>
          <a:solidFill>
            <a:srgbClr val="FFFFFF"/>
          </a:solidFill>
        </p:spPr>
        <p:txBody>
          <a:bodyPr wrap="square" rtlCol="0">
            <a:spAutoFit/>
          </a:bodyPr>
          <a:lstStyle/>
          <a:p>
            <a:r>
              <a:rPr lang="en-US" dirty="0"/>
              <a:t>I</a:t>
            </a:r>
            <a:r>
              <a:rPr lang="en-US" dirty="0" smtClean="0"/>
              <a:t> knows this will be fine.  In practice you’d do some initial software design to understand the implications of this kind of decision.</a:t>
            </a:r>
          </a:p>
        </p:txBody>
      </p:sp>
    </p:spTree>
    <p:extLst>
      <p:ext uri="{BB962C8B-B14F-4D97-AF65-F5344CB8AC3E}">
        <p14:creationId xmlns:p14="http://schemas.microsoft.com/office/powerpoint/2010/main" val="865255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FF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FFFF"/>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1961</TotalTime>
  <Words>2488</Words>
  <Application>Microsoft Macintosh PowerPoint</Application>
  <PresentationFormat>On-screen Show (4:3)</PresentationFormat>
  <Paragraphs>500</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Document</vt:lpstr>
      <vt:lpstr>Design Practice &amp; Models</vt:lpstr>
      <vt:lpstr>Today</vt:lpstr>
      <vt:lpstr>Today</vt:lpstr>
      <vt:lpstr>User stories</vt:lpstr>
      <vt:lpstr>New user story</vt:lpstr>
      <vt:lpstr>PowerPoint Presentation</vt:lpstr>
      <vt:lpstr>PowerPoint Presentation</vt:lpstr>
      <vt:lpstr>PowerPoint Presentation</vt:lpstr>
      <vt:lpstr>Agile</vt:lpstr>
      <vt:lpstr>Note:  we can augment user stories with scenarios</vt:lpstr>
      <vt:lpstr>PowerPoint Presentation</vt:lpstr>
      <vt:lpstr> Current stories</vt:lpstr>
      <vt:lpstr>Today</vt:lpstr>
      <vt:lpstr>UI Design</vt:lpstr>
      <vt:lpstr>PowerPoint Presentation</vt:lpstr>
      <vt:lpstr>PowerPoint Presentation</vt:lpstr>
      <vt:lpstr>PowerPoint Presentation</vt:lpstr>
      <vt:lpstr>Today</vt:lpstr>
      <vt:lpstr>Unified Modeling Language</vt:lpstr>
      <vt:lpstr>PowerPoint Presentation</vt:lpstr>
      <vt:lpstr>Agile strategy</vt:lpstr>
      <vt:lpstr>Design Goals</vt:lpstr>
      <vt:lpstr>PowerPoint Presentation</vt:lpstr>
      <vt:lpstr>collegeSim domain model</vt:lpstr>
      <vt:lpstr>PowerPoint Presentation</vt:lpstr>
      <vt:lpstr> Current stories</vt:lpstr>
      <vt:lpstr>Nouns</vt:lpstr>
      <vt:lpstr>Nouns</vt:lpstr>
      <vt:lpstr>How about adjectives…</vt:lpstr>
      <vt:lpstr>PowerPoint Presentation</vt:lpstr>
      <vt:lpstr> Current stories</vt:lpstr>
      <vt:lpstr>PowerPoint Presentation</vt:lpstr>
      <vt:lpstr>PowerPoint Presentation</vt:lpstr>
      <vt:lpstr>Key design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design principles</vt:lpstr>
      <vt:lpstr>PowerPoint Presentation</vt:lpstr>
      <vt:lpstr>PowerPoint Presentation</vt:lpstr>
      <vt:lpstr>PowerPoint Presentation</vt:lpstr>
      <vt:lpstr>Classic example</vt:lpstr>
      <vt:lpstr>PowerPoint Presentation</vt:lpstr>
      <vt:lpstr>PowerPoint Presentation</vt:lpstr>
      <vt:lpstr>PowerPoint Presentation</vt:lpstr>
      <vt:lpstr>PowerPoint Presentation</vt:lpstr>
      <vt:lpstr>PowerPoint Presentation</vt:lpstr>
      <vt:lpstr>UML Diagrams</vt:lpstr>
      <vt:lpstr>Assignment</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Fruity Fruit</dc:title>
  <dc:creator>CIS</dc:creator>
  <cp:lastModifiedBy>Elizabeth Sweedyk</cp:lastModifiedBy>
  <cp:revision>146</cp:revision>
  <dcterms:created xsi:type="dcterms:W3CDTF">2012-08-29T23:17:08Z</dcterms:created>
  <dcterms:modified xsi:type="dcterms:W3CDTF">2013-02-01T14:15:21Z</dcterms:modified>
</cp:coreProperties>
</file>