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443" r:id="rId3"/>
    <p:sldId id="399" r:id="rId4"/>
    <p:sldId id="444" r:id="rId5"/>
    <p:sldId id="445" r:id="rId6"/>
    <p:sldId id="397" r:id="rId7"/>
    <p:sldId id="392" r:id="rId8"/>
    <p:sldId id="395" r:id="rId9"/>
    <p:sldId id="396" r:id="rId10"/>
    <p:sldId id="472" r:id="rId11"/>
    <p:sldId id="448" r:id="rId12"/>
    <p:sldId id="446" r:id="rId13"/>
    <p:sldId id="473" r:id="rId14"/>
    <p:sldId id="400" r:id="rId15"/>
    <p:sldId id="393" r:id="rId16"/>
    <p:sldId id="449" r:id="rId17"/>
    <p:sldId id="407" r:id="rId18"/>
    <p:sldId id="394" r:id="rId19"/>
    <p:sldId id="401" r:id="rId20"/>
    <p:sldId id="402" r:id="rId21"/>
    <p:sldId id="404" r:id="rId22"/>
    <p:sldId id="405" r:id="rId23"/>
    <p:sldId id="451" r:id="rId24"/>
    <p:sldId id="452" r:id="rId25"/>
    <p:sldId id="450" r:id="rId26"/>
    <p:sldId id="474" r:id="rId27"/>
    <p:sldId id="475" r:id="rId28"/>
    <p:sldId id="406" r:id="rId29"/>
    <p:sldId id="409" r:id="rId30"/>
    <p:sldId id="410" r:id="rId31"/>
    <p:sldId id="411" r:id="rId32"/>
    <p:sldId id="408" r:id="rId33"/>
    <p:sldId id="453" r:id="rId34"/>
    <p:sldId id="454" r:id="rId35"/>
    <p:sldId id="455" r:id="rId36"/>
    <p:sldId id="412" r:id="rId37"/>
    <p:sldId id="285" r:id="rId38"/>
    <p:sldId id="413" r:id="rId39"/>
    <p:sldId id="415" r:id="rId40"/>
    <p:sldId id="476" r:id="rId41"/>
    <p:sldId id="477" r:id="rId42"/>
    <p:sldId id="421" r:id="rId43"/>
    <p:sldId id="422" r:id="rId44"/>
    <p:sldId id="383" r:id="rId45"/>
    <p:sldId id="416" r:id="rId46"/>
    <p:sldId id="334" r:id="rId47"/>
    <p:sldId id="417" r:id="rId48"/>
    <p:sldId id="418" r:id="rId49"/>
    <p:sldId id="345" r:id="rId50"/>
    <p:sldId id="358" r:id="rId51"/>
    <p:sldId id="359" r:id="rId52"/>
    <p:sldId id="361" r:id="rId53"/>
    <p:sldId id="425" r:id="rId54"/>
    <p:sldId id="456" r:id="rId55"/>
    <p:sldId id="461" r:id="rId56"/>
    <p:sldId id="457" r:id="rId57"/>
    <p:sldId id="460" r:id="rId58"/>
    <p:sldId id="462" r:id="rId59"/>
    <p:sldId id="463" r:id="rId60"/>
    <p:sldId id="428" r:id="rId61"/>
    <p:sldId id="467" r:id="rId62"/>
    <p:sldId id="466" r:id="rId63"/>
    <p:sldId id="465" r:id="rId64"/>
    <p:sldId id="468" r:id="rId65"/>
    <p:sldId id="434" r:id="rId66"/>
    <p:sldId id="435" r:id="rId67"/>
    <p:sldId id="438" r:id="rId68"/>
    <p:sldId id="431" r:id="rId69"/>
    <p:sldId id="436" r:id="rId70"/>
    <p:sldId id="439" r:id="rId71"/>
    <p:sldId id="440" r:id="rId72"/>
    <p:sldId id="441" r:id="rId73"/>
    <p:sldId id="442" r:id="rId74"/>
    <p:sldId id="437" r:id="rId75"/>
    <p:sldId id="469" r:id="rId76"/>
    <p:sldId id="470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DC"/>
    <a:srgbClr val="FF9208"/>
    <a:srgbClr val="FFB467"/>
    <a:srgbClr val="0C0FFF"/>
    <a:srgbClr val="15A6FF"/>
    <a:srgbClr val="11CBFF"/>
    <a:srgbClr val="B21ABB"/>
    <a:srgbClr val="3FFEFF"/>
    <a:srgbClr val="94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22" autoAdjust="0"/>
  </p:normalViewPr>
  <p:slideViewPr>
    <p:cSldViewPr snapToGrid="0" snapToObjects="1">
      <p:cViewPr varScale="1">
        <p:scale>
          <a:sx n="82" d="100"/>
          <a:sy n="82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7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fld id="{186B0093-11D0-3D43-98D7-F2896761B615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fld id="{132516C4-CCBF-A842-9254-19523E18C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principles and patterns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Law of Demeter – or Law of Least Knowledge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Classes should know as little as possible about anything beyond themselves.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0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ViewController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NumPadView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815386" y="282267"/>
            <a:ext cx="58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</a:t>
            </a:r>
            <a:r>
              <a:rPr lang="en-US" dirty="0" smtClean="0">
                <a:solidFill>
                  <a:srgbClr val="FFFF00"/>
                </a:solidFill>
              </a:rPr>
              <a:t>the model and views.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oesn’t </a:t>
            </a:r>
            <a:r>
              <a:rPr lang="en-US" dirty="0" smtClean="0">
                <a:solidFill>
                  <a:srgbClr val="FFFF00"/>
                </a:solidFill>
              </a:rPr>
              <a:t>know or care about how they do their job.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981" y="4973053"/>
            <a:ext cx="240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data.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its data is used.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8802" y="4973053"/>
            <a:ext cx="2402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cells.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</a:t>
            </a:r>
            <a:r>
              <a:rPr lang="en-US" dirty="0" smtClean="0">
                <a:solidFill>
                  <a:srgbClr val="FFFF00"/>
                </a:solidFill>
              </a:rPr>
              <a:t>care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how what its data “means”, how it is generated or managed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4571" y="4973053"/>
            <a:ext cx="24028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</a:t>
            </a:r>
            <a:r>
              <a:rPr lang="en-US" dirty="0" smtClean="0">
                <a:solidFill>
                  <a:srgbClr val="FFFF00"/>
                </a:solidFill>
              </a:rPr>
              <a:t>cells. Understand </a:t>
            </a:r>
            <a:r>
              <a:rPr lang="en-US" dirty="0" smtClean="0">
                <a:solidFill>
                  <a:srgbClr val="FFFF00"/>
                </a:solidFill>
              </a:rPr>
              <a:t>when cells are highlighted. </a:t>
            </a:r>
            <a:r>
              <a:rPr lang="en-US" dirty="0" smtClean="0">
                <a:solidFill>
                  <a:srgbClr val="FFFF00"/>
                </a:solidFill>
              </a:rPr>
              <a:t>Doesn’t </a:t>
            </a:r>
            <a:r>
              <a:rPr lang="en-US" dirty="0" smtClean="0">
                <a:solidFill>
                  <a:srgbClr val="FFFF00"/>
                </a:solidFill>
              </a:rPr>
              <a:t>know or care about </a:t>
            </a:r>
            <a:r>
              <a:rPr lang="en-US" dirty="0" smtClean="0">
                <a:solidFill>
                  <a:srgbClr val="FFFF00"/>
                </a:solidFill>
              </a:rPr>
              <a:t>what highlighting “means”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Key design principles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453582"/>
            <a:ext cx="7779707" cy="2692979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Classes </a:t>
            </a:r>
            <a:r>
              <a:rPr lang="en-US" dirty="0" smtClean="0">
                <a:solidFill>
                  <a:srgbClr val="FFFF00"/>
                </a:solidFill>
              </a:rPr>
              <a:t>and methods should </a:t>
            </a:r>
            <a:r>
              <a:rPr lang="en-US" dirty="0" smtClean="0">
                <a:solidFill>
                  <a:srgbClr val="FFFF00"/>
                </a:solidFill>
              </a:rPr>
              <a:t>have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high cohesion – low coupling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2225" y="3930375"/>
            <a:ext cx="0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010" y="5418638"/>
            <a:ext cx="337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Focused on a single </a:t>
            </a:r>
            <a:r>
              <a:rPr lang="en-US" dirty="0" smtClean="0">
                <a:solidFill>
                  <a:srgbClr val="FFFF00"/>
                </a:solidFill>
              </a:rPr>
              <a:t>responsibility,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Uniform  level of abstraction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41549" y="3930375"/>
            <a:ext cx="29019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4736" y="5418638"/>
            <a:ext cx="331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Doesn’t know or care about many other classes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7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Key design principles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453582"/>
            <a:ext cx="7779707" cy="2692979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Classes </a:t>
            </a:r>
            <a:r>
              <a:rPr lang="en-US" dirty="0" smtClean="0">
                <a:solidFill>
                  <a:srgbClr val="FFFF00"/>
                </a:solidFill>
              </a:rPr>
              <a:t>and methods should </a:t>
            </a:r>
            <a:r>
              <a:rPr lang="en-US" dirty="0" smtClean="0">
                <a:solidFill>
                  <a:srgbClr val="FFFF00"/>
                </a:solidFill>
              </a:rPr>
              <a:t>have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high cohesion – low coupling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2225" y="3930375"/>
            <a:ext cx="0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010" y="5418638"/>
            <a:ext cx="337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Focused on a single </a:t>
            </a:r>
            <a:r>
              <a:rPr lang="en-US" dirty="0" smtClean="0">
                <a:solidFill>
                  <a:srgbClr val="FFFF00"/>
                </a:solidFill>
              </a:rPr>
              <a:t>responsibility,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Uniform  level of abstraction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41549" y="3930375"/>
            <a:ext cx="29019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4736" y="5418638"/>
            <a:ext cx="331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Doesn’t know or care about many other classes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179" y="274638"/>
            <a:ext cx="2730821" cy="20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625621" y="968251"/>
            <a:ext cx="3529086" cy="4729868"/>
            <a:chOff x="2865038" y="1319178"/>
            <a:chExt cx="2599482" cy="3483960"/>
          </a:xfrm>
        </p:grpSpPr>
        <p:sp>
          <p:nvSpPr>
            <p:cNvPr id="9" name="TextBox 8"/>
            <p:cNvSpPr txBox="1"/>
            <p:nvPr/>
          </p:nvSpPr>
          <p:spPr>
            <a:xfrm>
              <a:off x="2865038" y="4134738"/>
              <a:ext cx="2599482" cy="47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Initial grid and number pad appear. </a:t>
              </a:r>
            </a:p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Original entries are black.  Current number “1” is highlighted in number pad.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65038" y="1319178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1" name="Picture 10" descr="Screen Shot 2013-01-31 at 7.16.3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72" y="1446753"/>
              <a:ext cx="2093814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61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diagram:  display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2851" y="1488723"/>
            <a:ext cx="1284111" cy="3087320"/>
            <a:chOff x="1182512" y="1507068"/>
            <a:chExt cx="1284111" cy="4818944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4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105406" y="1488723"/>
            <a:ext cx="1284111" cy="308732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1048462" y="2596444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6962" y="2637556"/>
            <a:ext cx="70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35328" y="2914555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7864" y="2928455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 with frame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09529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3460729" y="5381177"/>
            <a:ext cx="4742740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5668" y="5381177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 with frame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84" y="5196511"/>
            <a:ext cx="21595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has initial data?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0984" y="5721801"/>
            <a:ext cx="2398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needs initial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0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diagram:  display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2851" y="1488723"/>
            <a:ext cx="1284111" cy="3087320"/>
            <a:chOff x="1182512" y="1507068"/>
            <a:chExt cx="1284111" cy="4818944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4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105406" y="1488723"/>
            <a:ext cx="1284111" cy="308732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1048462" y="2596444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6962" y="2637556"/>
            <a:ext cx="70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35328" y="2914555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7864" y="2928455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 with frame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48462" y="3581399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3018" y="3581399"/>
            <a:ext cx="1700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</a:t>
            </a:r>
            <a:r>
              <a:rPr lang="en-US" sz="1200" dirty="0" smtClean="0">
                <a:solidFill>
                  <a:schemeClr val="bg2"/>
                </a:solidFill>
              </a:rPr>
              <a:t>et value at </a:t>
            </a:r>
            <a:r>
              <a:rPr lang="en-US" sz="1200" dirty="0" err="1" smtClean="0">
                <a:solidFill>
                  <a:schemeClr val="bg2"/>
                </a:solidFill>
              </a:rPr>
              <a:t>row,column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14050" y="3858398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44472" y="4181733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60807" y="4299044"/>
            <a:ext cx="168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</a:t>
            </a:r>
            <a:r>
              <a:rPr lang="en-US" sz="1200" dirty="0" smtClean="0">
                <a:solidFill>
                  <a:schemeClr val="bg2"/>
                </a:solidFill>
              </a:rPr>
              <a:t>et value at </a:t>
            </a:r>
            <a:r>
              <a:rPr lang="en-US" sz="1200" dirty="0" err="1" smtClean="0">
                <a:solidFill>
                  <a:schemeClr val="bg2"/>
                </a:solidFill>
              </a:rPr>
              <a:t>row,column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09529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3460729" y="5381177"/>
            <a:ext cx="4742740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5668" y="5381177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 with frame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719" y="5177238"/>
            <a:ext cx="20278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type is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2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diagram:  display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2851" y="1488723"/>
            <a:ext cx="1284111" cy="3087320"/>
            <a:chOff x="1182512" y="1507068"/>
            <a:chExt cx="1284111" cy="4818944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4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105406" y="1488723"/>
            <a:ext cx="1284111" cy="308732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1048462" y="2596444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6962" y="2637556"/>
            <a:ext cx="70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35328" y="2914555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7864" y="2928455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 with frame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48462" y="3581399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3018" y="3581399"/>
            <a:ext cx="1700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</a:t>
            </a:r>
            <a:r>
              <a:rPr lang="en-US" sz="1200" dirty="0" smtClean="0">
                <a:solidFill>
                  <a:schemeClr val="bg2"/>
                </a:solidFill>
              </a:rPr>
              <a:t>et value at </a:t>
            </a:r>
            <a:r>
              <a:rPr lang="en-US" sz="1200" dirty="0" err="1" smtClean="0">
                <a:solidFill>
                  <a:schemeClr val="bg2"/>
                </a:solidFill>
              </a:rPr>
              <a:t>row,column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14050" y="3858398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44472" y="4181733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60807" y="4299044"/>
            <a:ext cx="168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s</a:t>
            </a:r>
            <a:r>
              <a:rPr lang="en-US" sz="1200" dirty="0" smtClean="0">
                <a:solidFill>
                  <a:schemeClr val="bg2"/>
                </a:solidFill>
              </a:rPr>
              <a:t>et value at </a:t>
            </a:r>
            <a:r>
              <a:rPr lang="en-US" sz="1200" dirty="0" err="1" smtClean="0">
                <a:solidFill>
                  <a:schemeClr val="bg2"/>
                </a:solidFill>
              </a:rPr>
              <a:t>row,column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09529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3460729" y="5381177"/>
            <a:ext cx="4742740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5668" y="5381177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Initialize with frame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083007" y="2928455"/>
            <a:ext cx="237772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51585" y="3237777"/>
            <a:ext cx="231213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60729" y="5658176"/>
            <a:ext cx="474274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6123001"/>
            <a:ext cx="3126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Return values are often implicit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>
                  <a:solidFill>
                    <a:srgbClr val="000000"/>
                  </a:solidFill>
                </a:rPr>
                <a:t>c</a:t>
              </a:r>
              <a:r>
                <a:rPr lang="en-US" sz="1000" dirty="0" smtClean="0">
                  <a:solidFill>
                    <a:srgbClr val="000000"/>
                  </a:solidFill>
                </a:rPr>
                <a:t>olumn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</a:t>
            </a:r>
            <a:r>
              <a:rPr lang="en-US" dirty="0" smtClean="0">
                <a:solidFill>
                  <a:srgbClr val="FFFF00"/>
                </a:solidFill>
              </a:rPr>
              <a:t>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405992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5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885858" y="1171849"/>
            <a:ext cx="5885591" cy="3917988"/>
            <a:chOff x="1911626" y="1474716"/>
            <a:chExt cx="5253867" cy="3497504"/>
          </a:xfrm>
        </p:grpSpPr>
        <p:sp>
          <p:nvSpPr>
            <p:cNvPr id="13" name="TextBox 12"/>
            <p:cNvSpPr txBox="1"/>
            <p:nvPr/>
          </p:nvSpPr>
          <p:spPr>
            <a:xfrm>
              <a:off x="1911626" y="4290277"/>
              <a:ext cx="2599481" cy="24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User clicks on number pad cell.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11626" y="1474716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910417" y="3668966"/>
              <a:ext cx="0" cy="34211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66012" y="4303820"/>
              <a:ext cx="2599481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Current number de-highlighted. New number is highlighted.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6011" y="1488260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8168" y="2405799"/>
              <a:ext cx="396684" cy="300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1</a:t>
              </a:r>
              <a:endParaRPr lang="en-US" sz="5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81275" y="2405799"/>
              <a:ext cx="396684" cy="300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1</a:t>
              </a:r>
              <a:endParaRPr lang="en-US" sz="500" dirty="0"/>
            </a:p>
          </p:txBody>
        </p:sp>
        <p:pic>
          <p:nvPicPr>
            <p:cNvPr id="20" name="Picture 19" descr="Screen Shot 2013-01-31 at 7.16.3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460" y="1667718"/>
              <a:ext cx="2093814" cy="2743200"/>
            </a:xfrm>
            <a:prstGeom prst="rect">
              <a:avLst/>
            </a:prstGeom>
          </p:spPr>
        </p:pic>
        <p:pic>
          <p:nvPicPr>
            <p:cNvPr id="21" name="Picture 20" descr="Screen Shot 2013-01-31 at 7.30.1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845" y="1667718"/>
              <a:ext cx="2093814" cy="274320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 flipV="1">
              <a:off x="3014870" y="3416279"/>
              <a:ext cx="599889" cy="50537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29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Design Goals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build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test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maintain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change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343400"/>
            <a:ext cx="253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SIMPLE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5638800"/>
            <a:ext cx="317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FLEXIBLE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4419600"/>
            <a:ext cx="380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INTUITIVE</a:t>
            </a:r>
          </a:p>
        </p:txBody>
      </p:sp>
    </p:spTree>
    <p:extLst>
      <p:ext uri="{BB962C8B-B14F-4D97-AF65-F5344CB8AC3E}">
        <p14:creationId xmlns:p14="http://schemas.microsoft.com/office/powerpoint/2010/main" val="391917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04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NumPadView</a:t>
            </a:r>
            <a:r>
              <a:rPr lang="en-US" sz="1000" dirty="0" smtClean="0">
                <a:solidFill>
                  <a:srgbClr val="000000"/>
                </a:solidFill>
              </a:rPr>
              <a:t>: </a:t>
            </a:r>
            <a:r>
              <a:rPr lang="en-US" sz="1000" dirty="0" err="1" smtClean="0">
                <a:solidFill>
                  <a:srgbClr val="000000"/>
                </a:solidFill>
              </a:rPr>
              <a:t>UIView</a:t>
            </a: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1000" dirty="0" err="1" smtClean="0">
                <a:solidFill>
                  <a:srgbClr val="000000"/>
                </a:solidFill>
              </a:rPr>
              <a:t>NSMutableArray</a:t>
            </a:r>
            <a:r>
              <a:rPr lang="en-US" sz="1000" dirty="0" smtClean="0">
                <a:solidFill>
                  <a:srgbClr val="000000"/>
                </a:solidFill>
              </a:rPr>
              <a:t>* </a:t>
            </a:r>
            <a:r>
              <a:rPr lang="en-US" sz="1000" dirty="0" smtClean="0">
                <a:solidFill>
                  <a:srgbClr val="000000"/>
                </a:solidFill>
              </a:rPr>
              <a:t>cells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900000">
            <a:off x="3687150" y="2707284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287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UIButton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3907906" y="2800733"/>
            <a:ext cx="1054381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1170" y="24250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5822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105" y="481263"/>
            <a:ext cx="1951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UML Notation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708526" y="1443810"/>
            <a:ext cx="7879046" cy="1270083"/>
            <a:chOff x="708526" y="1443810"/>
            <a:chExt cx="7879046" cy="1270083"/>
          </a:xfrm>
        </p:grpSpPr>
        <p:grpSp>
          <p:nvGrpSpPr>
            <p:cNvPr id="3" name="Group 2"/>
            <p:cNvGrpSpPr/>
            <p:nvPr/>
          </p:nvGrpSpPr>
          <p:grpSpPr>
            <a:xfrm>
              <a:off x="3232419" y="1443810"/>
              <a:ext cx="5355153" cy="1270083"/>
              <a:chOff x="1748516" y="2165691"/>
              <a:chExt cx="5355153" cy="127008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48516" y="2165691"/>
                <a:ext cx="2021070" cy="12700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A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8900000">
                <a:off x="3807462" y="2707284"/>
                <a:ext cx="182880" cy="18288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082599" y="2165691"/>
                <a:ext cx="2021070" cy="12700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B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" name="Straight Connector 7"/>
              <p:cNvCxnSpPr>
                <a:endCxn id="6" idx="1"/>
              </p:cNvCxnSpPr>
              <p:nvPr/>
            </p:nvCxnSpPr>
            <p:spPr>
              <a:xfrm flipV="1">
                <a:off x="4028218" y="2800733"/>
                <a:ext cx="1054381" cy="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708526" y="1894185"/>
              <a:ext cx="103304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has a B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8526" y="3173683"/>
            <a:ext cx="7879046" cy="1270083"/>
            <a:chOff x="708526" y="1443810"/>
            <a:chExt cx="7879046" cy="1270083"/>
          </a:xfrm>
        </p:grpSpPr>
        <p:grpSp>
          <p:nvGrpSpPr>
            <p:cNvPr id="17" name="Group 16"/>
            <p:cNvGrpSpPr/>
            <p:nvPr/>
          </p:nvGrpSpPr>
          <p:grpSpPr>
            <a:xfrm>
              <a:off x="3232419" y="1443810"/>
              <a:ext cx="5355153" cy="1270083"/>
              <a:chOff x="1748516" y="2165691"/>
              <a:chExt cx="5355153" cy="127008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48516" y="2165691"/>
                <a:ext cx="2021070" cy="12700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A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900000">
                <a:off x="3807462" y="2707284"/>
                <a:ext cx="182880" cy="18288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82599" y="2165691"/>
                <a:ext cx="2021070" cy="12700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B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endCxn id="21" idx="1"/>
              </p:cNvCxnSpPr>
              <p:nvPr/>
            </p:nvCxnSpPr>
            <p:spPr>
              <a:xfrm flipV="1">
                <a:off x="4028218" y="2800733"/>
                <a:ext cx="1054381" cy="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708526" y="1894185"/>
              <a:ext cx="217863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has one or more </a:t>
              </a:r>
              <a:r>
                <a:rPr lang="en-US" dirty="0" err="1" smtClean="0"/>
                <a:t>Bs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8526" y="5170925"/>
            <a:ext cx="7879046" cy="1270083"/>
            <a:chOff x="708526" y="1443810"/>
            <a:chExt cx="7879046" cy="1270083"/>
          </a:xfrm>
        </p:grpSpPr>
        <p:grpSp>
          <p:nvGrpSpPr>
            <p:cNvPr id="24" name="Group 23"/>
            <p:cNvGrpSpPr/>
            <p:nvPr/>
          </p:nvGrpSpPr>
          <p:grpSpPr>
            <a:xfrm>
              <a:off x="3232419" y="1443810"/>
              <a:ext cx="5355153" cy="1270083"/>
              <a:chOff x="1748516" y="2165691"/>
              <a:chExt cx="5355153" cy="127008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748516" y="2165691"/>
                <a:ext cx="2021070" cy="12700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A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8900000">
                <a:off x="3807462" y="2707284"/>
                <a:ext cx="182880" cy="18288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082599" y="2165691"/>
                <a:ext cx="2021070" cy="12700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B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9" name="Straight Connector 28"/>
              <p:cNvCxnSpPr>
                <a:endCxn id="28" idx="1"/>
              </p:cNvCxnSpPr>
              <p:nvPr/>
            </p:nvCxnSpPr>
            <p:spPr>
              <a:xfrm flipV="1">
                <a:off x="4028218" y="2800733"/>
                <a:ext cx="1054381" cy="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08526" y="1894185"/>
              <a:ext cx="130035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has a n </a:t>
              </a:r>
              <a:r>
                <a:rPr lang="en-US" dirty="0" err="1" smtClean="0"/>
                <a:t>Bs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12121" y="351960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14705" y="541396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3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04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NumPadView</a:t>
            </a:r>
            <a:r>
              <a:rPr lang="en-US" sz="1000" dirty="0" smtClean="0">
                <a:solidFill>
                  <a:srgbClr val="000000"/>
                </a:solidFill>
              </a:rPr>
              <a:t>: </a:t>
            </a:r>
            <a:r>
              <a:rPr lang="en-US" sz="1000" dirty="0" err="1" smtClean="0">
                <a:solidFill>
                  <a:srgbClr val="000000"/>
                </a:solidFill>
              </a:rPr>
              <a:t>UIView</a:t>
            </a: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1000" dirty="0" err="1" smtClean="0">
                <a:solidFill>
                  <a:srgbClr val="000000"/>
                </a:solidFill>
              </a:rPr>
              <a:t>NSMutableArray</a:t>
            </a:r>
            <a:r>
              <a:rPr lang="en-US" sz="1000" dirty="0" smtClean="0">
                <a:solidFill>
                  <a:srgbClr val="000000"/>
                </a:solidFill>
              </a:rPr>
              <a:t>* cells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(void) </a:t>
            </a:r>
            <a:r>
              <a:rPr lang="en-US" sz="1000" dirty="0" err="1" smtClean="0">
                <a:solidFill>
                  <a:srgbClr val="000000"/>
                </a:solidFill>
              </a:rPr>
              <a:t>cellSelected</a:t>
            </a:r>
            <a:r>
              <a:rPr lang="en-US" sz="1000" dirty="0" smtClean="0">
                <a:solidFill>
                  <a:srgbClr val="000000"/>
                </a:solidFill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900000">
            <a:off x="3687150" y="2707284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287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UIButton</a:t>
            </a:r>
            <a:endParaRPr lang="en-US" sz="1000" b="1" u="sng" dirty="0" smtClean="0">
              <a:solidFill>
                <a:srgbClr val="000000"/>
              </a:solidFill>
            </a:endParaRPr>
          </a:p>
          <a:p>
            <a:r>
              <a:rPr lang="en-US" sz="1000" u="sng" dirty="0" err="1" smtClean="0">
                <a:solidFill>
                  <a:srgbClr val="000000"/>
                </a:solidFill>
              </a:rPr>
              <a:t>addTarget</a:t>
            </a:r>
            <a:r>
              <a:rPr lang="en-US" sz="1000" u="sng" dirty="0" smtClean="0">
                <a:solidFill>
                  <a:srgbClr val="000000"/>
                </a:solidFill>
              </a:rPr>
              <a:t>: action: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3907906" y="2800733"/>
            <a:ext cx="1054381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1170" y="24250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9274" y="3930735"/>
            <a:ext cx="1654870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buttonPressed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buttonTapped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cellTapped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cellSelected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4929" y="5596572"/>
            <a:ext cx="48484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should know that </a:t>
            </a:r>
            <a:r>
              <a:rPr lang="en-US" dirty="0" err="1" smtClean="0"/>
              <a:t>numPad</a:t>
            </a:r>
            <a:r>
              <a:rPr lang="en-US" dirty="0" smtClean="0"/>
              <a:t> cells are buttons?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>
                  <a:solidFill>
                    <a:srgbClr val="000000"/>
                  </a:solidFill>
                </a:rPr>
                <a:t>c</a:t>
              </a:r>
              <a:r>
                <a:rPr lang="en-US" sz="1000" dirty="0" smtClean="0">
                  <a:solidFill>
                    <a:srgbClr val="000000"/>
                  </a:solidFill>
                </a:rPr>
                <a:t>olumn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</a:t>
            </a:r>
            <a:r>
              <a:rPr lang="en-US" dirty="0" smtClean="0">
                <a:solidFill>
                  <a:srgbClr val="FFFF00"/>
                </a:solidFill>
              </a:rPr>
              <a:t>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405992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62823" y="2630568"/>
            <a:ext cx="2525726" cy="402144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48496" y="201364"/>
            <a:ext cx="246266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Law of least knowledge.  </a:t>
            </a:r>
            <a:r>
              <a:rPr lang="en-US" dirty="0" err="1" smtClean="0"/>
              <a:t>NumPadView</a:t>
            </a:r>
            <a:r>
              <a:rPr lang="en-US" dirty="0" smtClean="0"/>
              <a:t> should not reveal implementation details.  </a:t>
            </a:r>
            <a:r>
              <a:rPr lang="en-US" dirty="0" err="1" smtClean="0"/>
              <a:t>ViewController</a:t>
            </a:r>
            <a:r>
              <a:rPr lang="en-US" dirty="0" smtClean="0"/>
              <a:t> should not care about implementation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04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NumPadView</a:t>
            </a:r>
            <a:r>
              <a:rPr lang="en-US" sz="1000" dirty="0" smtClean="0">
                <a:solidFill>
                  <a:srgbClr val="000000"/>
                </a:solidFill>
              </a:rPr>
              <a:t>: </a:t>
            </a:r>
            <a:r>
              <a:rPr lang="en-US" sz="1000" dirty="0" err="1" smtClean="0">
                <a:solidFill>
                  <a:srgbClr val="000000"/>
                </a:solidFill>
              </a:rPr>
              <a:t>UIView</a:t>
            </a: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1000" dirty="0" err="1" smtClean="0">
                <a:solidFill>
                  <a:srgbClr val="000000"/>
                </a:solidFill>
              </a:rPr>
              <a:t>NSMutableArray</a:t>
            </a:r>
            <a:r>
              <a:rPr lang="en-US" sz="1000" dirty="0" smtClean="0">
                <a:solidFill>
                  <a:srgbClr val="000000"/>
                </a:solidFill>
              </a:rPr>
              <a:t>* cells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(void) </a:t>
            </a:r>
            <a:r>
              <a:rPr lang="en-US" sz="1000" dirty="0" err="1" smtClean="0">
                <a:solidFill>
                  <a:srgbClr val="000000"/>
                </a:solidFill>
              </a:rPr>
              <a:t>cellSelected</a:t>
            </a:r>
            <a:r>
              <a:rPr lang="en-US" sz="1000" dirty="0" smtClean="0">
                <a:solidFill>
                  <a:srgbClr val="000000"/>
                </a:solidFill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900000">
            <a:off x="3687150" y="2707284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287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UIButton</a:t>
            </a:r>
            <a:endParaRPr lang="en-US" sz="1000" b="1" u="sng" dirty="0" smtClean="0">
              <a:solidFill>
                <a:srgbClr val="000000"/>
              </a:solidFill>
            </a:endParaRPr>
          </a:p>
          <a:p>
            <a:r>
              <a:rPr lang="en-US" sz="1000" u="sng" dirty="0" err="1" smtClean="0">
                <a:solidFill>
                  <a:srgbClr val="000000"/>
                </a:solidFill>
              </a:rPr>
              <a:t>addTarget</a:t>
            </a:r>
            <a:r>
              <a:rPr lang="en-US" sz="1000" u="sng" dirty="0" smtClean="0">
                <a:solidFill>
                  <a:srgbClr val="000000"/>
                </a:solidFill>
              </a:rPr>
              <a:t>: action: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3907906" y="2800733"/>
            <a:ext cx="1054381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1170" y="24250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9274" y="3930735"/>
            <a:ext cx="1654870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buttonPressed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buttonTapped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cellTapped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cellSelected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1750" y="5941457"/>
            <a:ext cx="484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should know that </a:t>
            </a:r>
            <a:r>
              <a:rPr lang="en-US" dirty="0" err="1" smtClean="0"/>
              <a:t>numPad</a:t>
            </a:r>
            <a:r>
              <a:rPr lang="en-US" dirty="0" smtClean="0"/>
              <a:t> cells are buttons?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20250" y="4708824"/>
            <a:ext cx="2818900" cy="68154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2596" y="501861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chose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6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676400" y="2362200"/>
            <a:ext cx="6245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Use real world objects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1600200"/>
            <a:ext cx="3760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3300"/>
                </a:solidFill>
                <a:latin typeface="Comic Sans MS" charset="0"/>
              </a:rPr>
              <a:t>INTUITIVE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8424" y="4587819"/>
            <a:ext cx="394696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 a number pad a collection of buttons?  </a:t>
            </a:r>
          </a:p>
          <a:p>
            <a:endParaRPr lang="en-US" dirty="0"/>
          </a:p>
          <a:p>
            <a:r>
              <a:rPr lang="en-US" dirty="0" smtClean="0"/>
              <a:t>Is a </a:t>
            </a:r>
            <a:r>
              <a:rPr lang="en-US" dirty="0" err="1" smtClean="0"/>
              <a:t>sudoko</a:t>
            </a:r>
            <a:r>
              <a:rPr lang="en-US" dirty="0" smtClean="0"/>
              <a:t> grid a collection of buttons?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9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tic_tac_to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8013"/>
            <a:ext cx="17287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pla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676400" y="2362200"/>
            <a:ext cx="6245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Use real world objects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1600200"/>
            <a:ext cx="3760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3300"/>
                </a:solidFill>
                <a:latin typeface="Comic Sans MS" charset="0"/>
              </a:rPr>
              <a:t>INTUITIVE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9200" y="3657600"/>
            <a:ext cx="2286000" cy="1446213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Domain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725" y="3657600"/>
            <a:ext cx="2098675" cy="1446213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Design </a:t>
            </a:r>
          </a:p>
          <a:p>
            <a:r>
              <a:rPr lang="en-US" sz="4400">
                <a:solidFill>
                  <a:srgbClr val="FF0000"/>
                </a:solidFill>
              </a:rPr>
              <a:t>model</a:t>
            </a:r>
          </a:p>
        </p:txBody>
      </p:sp>
      <p:cxnSp>
        <p:nvCxnSpPr>
          <p:cNvPr id="8" name="Straight Arrow Connector 6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3505200" y="4381500"/>
            <a:ext cx="1787525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64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04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NumPadView</a:t>
            </a:r>
            <a:r>
              <a:rPr lang="en-US" sz="1000" dirty="0" smtClean="0">
                <a:solidFill>
                  <a:srgbClr val="000000"/>
                </a:solidFill>
              </a:rPr>
              <a:t>: </a:t>
            </a:r>
            <a:r>
              <a:rPr lang="en-US" sz="1000" dirty="0" err="1" smtClean="0">
                <a:solidFill>
                  <a:srgbClr val="000000"/>
                </a:solidFill>
              </a:rPr>
              <a:t>UIView</a:t>
            </a: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1000" dirty="0" err="1" smtClean="0">
                <a:solidFill>
                  <a:srgbClr val="000000"/>
                </a:solidFill>
              </a:rPr>
              <a:t>NSMutableArray</a:t>
            </a:r>
            <a:r>
              <a:rPr lang="en-US" sz="1000" dirty="0" smtClean="0">
                <a:solidFill>
                  <a:srgbClr val="000000"/>
                </a:solidFill>
              </a:rPr>
              <a:t>* cells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(void) </a:t>
            </a:r>
            <a:r>
              <a:rPr lang="en-US" sz="1000" dirty="0" err="1" smtClean="0">
                <a:solidFill>
                  <a:srgbClr val="000000"/>
                </a:solidFill>
              </a:rPr>
              <a:t>cellSelected</a:t>
            </a:r>
            <a:r>
              <a:rPr lang="en-US" sz="1000" dirty="0" smtClean="0">
                <a:solidFill>
                  <a:srgbClr val="000000"/>
                </a:solidFill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900000">
            <a:off x="3687150" y="2707284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287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UIButton</a:t>
            </a:r>
            <a:endParaRPr lang="en-US" sz="1000" b="1" u="sng" dirty="0" smtClean="0">
              <a:solidFill>
                <a:srgbClr val="000000"/>
              </a:solidFill>
            </a:endParaRPr>
          </a:p>
          <a:p>
            <a:r>
              <a:rPr lang="en-US" sz="1000" u="sng" dirty="0" err="1" smtClean="0">
                <a:solidFill>
                  <a:srgbClr val="000000"/>
                </a:solidFill>
              </a:rPr>
              <a:t>addTarget</a:t>
            </a:r>
            <a:r>
              <a:rPr lang="en-US" sz="1000" u="sng" dirty="0" smtClean="0">
                <a:solidFill>
                  <a:srgbClr val="000000"/>
                </a:solidFill>
              </a:rPr>
              <a:t>: action: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3907906" y="2800733"/>
            <a:ext cx="1054381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1170" y="242502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9274" y="3930735"/>
            <a:ext cx="1654870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buttonPressed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buttonTapped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cellTapped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cellSelected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1750" y="5941457"/>
            <a:ext cx="484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should know that </a:t>
            </a:r>
            <a:r>
              <a:rPr lang="en-US" dirty="0" err="1" smtClean="0"/>
              <a:t>numPad</a:t>
            </a:r>
            <a:r>
              <a:rPr lang="en-US" dirty="0" smtClean="0"/>
              <a:t> cells are buttons?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20250" y="4708824"/>
            <a:ext cx="2818900" cy="681541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2596" y="5018615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chose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6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Sequence diagram:  </a:t>
            </a:r>
            <a:r>
              <a:rPr lang="en-US" sz="3200" dirty="0" err="1" smtClean="0"/>
              <a:t>numPad</a:t>
            </a:r>
            <a:r>
              <a:rPr lang="en-US" sz="3200" dirty="0" smtClean="0"/>
              <a:t> cell tapped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47219" y="1969971"/>
            <a:ext cx="1284111" cy="3087320"/>
            <a:chOff x="1182512" y="1507068"/>
            <a:chExt cx="1284111" cy="4818944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4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2732830" y="3077692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31330" y="3118804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67375" y="4490437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2726" y="3806741"/>
            <a:ext cx="257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setBackgroundColor</a:t>
            </a:r>
            <a:r>
              <a:rPr lang="en-US" sz="1200" dirty="0" smtClean="0">
                <a:solidFill>
                  <a:schemeClr val="bg2"/>
                </a:solidFill>
              </a:rPr>
              <a:t> to white (old cell)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07562" y="3684593"/>
            <a:ext cx="2312134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493897" y="1969971"/>
            <a:ext cx="1284111" cy="3087320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692726" y="4601976"/>
            <a:ext cx="2701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setBackgroundColor</a:t>
            </a:r>
            <a:r>
              <a:rPr lang="en-US" sz="1200" dirty="0" smtClean="0">
                <a:solidFill>
                  <a:schemeClr val="bg2"/>
                </a:solidFill>
              </a:rPr>
              <a:t> to yellow (new cell)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5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>
                  <a:solidFill>
                    <a:srgbClr val="000000"/>
                  </a:solidFill>
                </a:rPr>
                <a:t>c</a:t>
              </a:r>
              <a:r>
                <a:rPr lang="en-US" sz="1000" dirty="0" smtClean="0">
                  <a:solidFill>
                    <a:srgbClr val="000000"/>
                  </a:solidFill>
                </a:rPr>
                <a:t>olumn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</a:t>
            </a:r>
            <a:r>
              <a:rPr lang="en-US" dirty="0" smtClean="0">
                <a:solidFill>
                  <a:srgbClr val="FFFF00"/>
                </a:solidFill>
              </a:rPr>
              <a:t>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405992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6949" y="2729239"/>
            <a:ext cx="1439567" cy="1929384"/>
            <a:chOff x="2865038" y="1319178"/>
            <a:chExt cx="2599482" cy="3483960"/>
          </a:xfrm>
        </p:grpSpPr>
        <p:sp>
          <p:nvSpPr>
            <p:cNvPr id="9" name="TextBox 8"/>
            <p:cNvSpPr txBox="1"/>
            <p:nvPr/>
          </p:nvSpPr>
          <p:spPr>
            <a:xfrm>
              <a:off x="2865038" y="4134738"/>
              <a:ext cx="259948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smtClean="0">
                  <a:solidFill>
                    <a:srgbClr val="FFFF00"/>
                  </a:solidFill>
                </a:rPr>
                <a:t>Initial grid and number pad appear. </a:t>
              </a:r>
            </a:p>
            <a:p>
              <a:pPr algn="ctr"/>
              <a:r>
                <a:rPr lang="en-US" sz="500" dirty="0" smtClean="0">
                  <a:solidFill>
                    <a:srgbClr val="FFFF00"/>
                  </a:solidFill>
                </a:rPr>
                <a:t>Original entries are black.  Current number “1” is highlighted in number pad.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65038" y="1319178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1" name="Picture 10" descr="Screen Shot 2013-01-31 at 7.16.3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72" y="1446753"/>
              <a:ext cx="2093814" cy="2743200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460701" y="2729239"/>
            <a:ext cx="2955342" cy="1967346"/>
            <a:chOff x="1911626" y="1474716"/>
            <a:chExt cx="5253867" cy="3497504"/>
          </a:xfrm>
        </p:grpSpPr>
        <p:sp>
          <p:nvSpPr>
            <p:cNvPr id="13" name="TextBox 12"/>
            <p:cNvSpPr txBox="1"/>
            <p:nvPr/>
          </p:nvSpPr>
          <p:spPr>
            <a:xfrm>
              <a:off x="1911626" y="4290277"/>
              <a:ext cx="2599481" cy="35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FFFF00"/>
                  </a:solidFill>
                </a:rPr>
                <a:t>User clicks on number pad cell.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11626" y="1474716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910417" y="3668966"/>
              <a:ext cx="0" cy="34211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66012" y="4303820"/>
              <a:ext cx="2599481" cy="54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FFFF00"/>
                  </a:solidFill>
                </a:rPr>
                <a:t>Current number de-highlighted. New number is highlighted.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6011" y="1488260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8168" y="2405799"/>
              <a:ext cx="396684" cy="300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1</a:t>
              </a:r>
              <a:endParaRPr lang="en-US" sz="5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81275" y="2405799"/>
              <a:ext cx="396684" cy="300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/>
                <a:t>1</a:t>
              </a:r>
              <a:endParaRPr lang="en-US" sz="500" dirty="0"/>
            </a:p>
          </p:txBody>
        </p:sp>
        <p:pic>
          <p:nvPicPr>
            <p:cNvPr id="20" name="Picture 19" descr="Screen Shot 2013-01-31 at 7.16.3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460" y="1667718"/>
              <a:ext cx="2093814" cy="2743200"/>
            </a:xfrm>
            <a:prstGeom prst="rect">
              <a:avLst/>
            </a:prstGeom>
          </p:spPr>
        </p:pic>
        <p:pic>
          <p:nvPicPr>
            <p:cNvPr id="21" name="Picture 20" descr="Screen Shot 2013-01-31 at 7.30.1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845" y="1667718"/>
              <a:ext cx="2093814" cy="274320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 flipV="1">
              <a:off x="3014870" y="3416279"/>
              <a:ext cx="599889" cy="50537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870228" y="2729239"/>
            <a:ext cx="2843338" cy="1893080"/>
            <a:chOff x="1911626" y="1474716"/>
            <a:chExt cx="5253867" cy="3498006"/>
          </a:xfrm>
        </p:grpSpPr>
        <p:sp>
          <p:nvSpPr>
            <p:cNvPr id="24" name="TextBox 23"/>
            <p:cNvSpPr txBox="1"/>
            <p:nvPr/>
          </p:nvSpPr>
          <p:spPr>
            <a:xfrm>
              <a:off x="1911626" y="4290276"/>
              <a:ext cx="2599483" cy="68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>
                  <a:solidFill>
                    <a:srgbClr val="FFFF00"/>
                  </a:solidFill>
                </a:rPr>
                <a:t>User clicks on cell. Cell is blank or has user-entered value. Current number is consistent for that cell.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1626" y="1474716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66010" y="4303820"/>
              <a:ext cx="2599483" cy="511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>
                  <a:solidFill>
                    <a:srgbClr val="FFFF00"/>
                  </a:solidFill>
                </a:rPr>
                <a:t>Current number appears in that cell in blue.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6011" y="1488260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28" name="Picture 27" descr="Screen Shot 2013-01-31 at 7.34.25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192" y="1623484"/>
              <a:ext cx="2103120" cy="2755392"/>
            </a:xfrm>
            <a:prstGeom prst="rect">
              <a:avLst/>
            </a:prstGeom>
          </p:spPr>
        </p:pic>
        <p:pic>
          <p:nvPicPr>
            <p:cNvPr id="29" name="Picture 28" descr="Screen Shot 2013-01-31 at 7.30.1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460" y="1635676"/>
              <a:ext cx="2093814" cy="2743200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flipH="1" flipV="1">
              <a:off x="3511826" y="2760866"/>
              <a:ext cx="599889" cy="459432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380174" y="1203158"/>
            <a:ext cx="6134551" cy="4083767"/>
            <a:chOff x="1911626" y="1474716"/>
            <a:chExt cx="5253867" cy="3497504"/>
          </a:xfrm>
        </p:grpSpPr>
        <p:sp>
          <p:nvSpPr>
            <p:cNvPr id="24" name="TextBox 23"/>
            <p:cNvSpPr txBox="1"/>
            <p:nvPr/>
          </p:nvSpPr>
          <p:spPr>
            <a:xfrm>
              <a:off x="1911626" y="4290276"/>
              <a:ext cx="2599483" cy="55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User clicks on cell. Cell is blank or has user-entered value. Current number is consistent for that cell.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1626" y="1474716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66010" y="4303820"/>
              <a:ext cx="2599483" cy="23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00"/>
                  </a:solidFill>
                </a:rPr>
                <a:t>Current number appears in that cell in blue</a:t>
              </a:r>
              <a:r>
                <a:rPr lang="en-US" sz="600" dirty="0" smtClean="0">
                  <a:solidFill>
                    <a:srgbClr val="FFFF00"/>
                  </a:solidFill>
                </a:rPr>
                <a:t>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6011" y="1488260"/>
              <a:ext cx="2599482" cy="3483960"/>
            </a:xfrm>
            <a:prstGeom prst="rect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28" name="Picture 27" descr="Screen Shot 2013-01-31 at 7.34.2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192" y="1623484"/>
              <a:ext cx="2103120" cy="2755392"/>
            </a:xfrm>
            <a:prstGeom prst="rect">
              <a:avLst/>
            </a:prstGeom>
          </p:spPr>
        </p:pic>
        <p:pic>
          <p:nvPicPr>
            <p:cNvPr id="29" name="Picture 28" descr="Screen Shot 2013-01-31 at 7.30.1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460" y="1635676"/>
              <a:ext cx="2093814" cy="2743200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 flipH="1" flipV="1">
              <a:off x="3511826" y="2760866"/>
              <a:ext cx="599889" cy="459432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0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04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GridView</a:t>
            </a:r>
            <a:r>
              <a:rPr lang="en-US" sz="1000" dirty="0" smtClean="0">
                <a:solidFill>
                  <a:srgbClr val="000000"/>
                </a:solidFill>
              </a:rPr>
              <a:t>: </a:t>
            </a:r>
            <a:r>
              <a:rPr lang="en-US" sz="1000" dirty="0" err="1" smtClean="0">
                <a:solidFill>
                  <a:srgbClr val="000000"/>
                </a:solidFill>
              </a:rPr>
              <a:t>UIView</a:t>
            </a: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1000" dirty="0" err="1" smtClean="0">
                <a:solidFill>
                  <a:srgbClr val="000000"/>
                </a:solidFill>
              </a:rPr>
              <a:t>NSMutableArray</a:t>
            </a:r>
            <a:r>
              <a:rPr lang="en-US" sz="1000" dirty="0" smtClean="0">
                <a:solidFill>
                  <a:srgbClr val="000000"/>
                </a:solidFill>
              </a:rPr>
              <a:t>* cells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(void) </a:t>
            </a:r>
            <a:r>
              <a:rPr lang="en-US" sz="1000" dirty="0" err="1" smtClean="0">
                <a:solidFill>
                  <a:srgbClr val="000000"/>
                </a:solidFill>
              </a:rPr>
              <a:t>setValueAtRow</a:t>
            </a:r>
            <a:r>
              <a:rPr lang="en-US" sz="1000" dirty="0" smtClean="0">
                <a:solidFill>
                  <a:srgbClr val="000000"/>
                </a:solidFill>
              </a:rPr>
              <a:t>: column: to: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(void) </a:t>
            </a:r>
            <a:r>
              <a:rPr lang="en-US" sz="1000" dirty="0" err="1" smtClean="0">
                <a:solidFill>
                  <a:srgbClr val="000000"/>
                </a:solidFill>
              </a:rPr>
              <a:t>cellSelected</a:t>
            </a:r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900000">
            <a:off x="3687150" y="2707284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62287" y="2165691"/>
            <a:ext cx="2021070" cy="12700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 err="1" smtClean="0">
                <a:solidFill>
                  <a:srgbClr val="000000"/>
                </a:solidFill>
              </a:rPr>
              <a:t>UIButton</a:t>
            </a:r>
            <a:endParaRPr lang="en-US" sz="1000" b="1" u="sng" dirty="0" smtClean="0">
              <a:solidFill>
                <a:srgbClr val="000000"/>
              </a:solidFill>
            </a:endParaRPr>
          </a:p>
          <a:p>
            <a:r>
              <a:rPr lang="en-US" sz="1000" u="sng" dirty="0" err="1" smtClean="0">
                <a:solidFill>
                  <a:srgbClr val="000000"/>
                </a:solidFill>
              </a:rPr>
              <a:t>addTarget</a:t>
            </a:r>
            <a:r>
              <a:rPr lang="en-US" sz="1000" u="sng" dirty="0" smtClean="0">
                <a:solidFill>
                  <a:srgbClr val="000000"/>
                </a:solidFill>
              </a:rPr>
              <a:t>: action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V="1">
            <a:off x="3907906" y="2800733"/>
            <a:ext cx="1054381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1170" y="2425028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9x9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4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92942" y="4429637"/>
            <a:ext cx="22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GridView</a:t>
            </a:r>
            <a:r>
              <a:rPr lang="en-US" dirty="0" smtClean="0"/>
              <a:t>: 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4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576508" y="2924185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446" y="29549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399" y="1488723"/>
            <a:ext cx="1284111" cy="4848773"/>
            <a:chOff x="1182512" y="1507068"/>
            <a:chExt cx="1284111" cy="7568366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5"/>
              <a:ext cx="9144" cy="684869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576508" y="2924185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549" y="3231900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37817" y="4181733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467" y="4181733"/>
            <a:ext cx="127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Get current value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446" y="29549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1540" y="327632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cell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35" name="Rectangle 34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726154" y="3678405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1540" y="3705724"/>
            <a:ext cx="110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Cell is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7817" y="4578808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73031" y="4611132"/>
            <a:ext cx="132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Current value is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89269" y="4894884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9844" y="4939309"/>
            <a:ext cx="1882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value m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44874" y="5341389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0260" y="5368708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Value m is consistent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4483891" y="3385879"/>
            <a:ext cx="0" cy="1591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399" y="1488723"/>
            <a:ext cx="1284111" cy="4848773"/>
            <a:chOff x="1182512" y="1507068"/>
            <a:chExt cx="1284111" cy="7568366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5"/>
              <a:ext cx="9144" cy="684869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576508" y="2924185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549" y="3231900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37817" y="4181733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467" y="4181733"/>
            <a:ext cx="127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Get current value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446" y="29549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1540" y="327632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cell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35" name="Rectangle 34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726154" y="3678405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1540" y="3705724"/>
            <a:ext cx="110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Cell is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7817" y="4578808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73031" y="4611132"/>
            <a:ext cx="132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Current value is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83891" y="4745789"/>
            <a:ext cx="0" cy="1591707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9269" y="4894884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9844" y="4939309"/>
            <a:ext cx="1882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value m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44874" y="5341389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0260" y="5368708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Value m is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656538" y="5645707"/>
            <a:ext cx="1835742" cy="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5867" y="5645708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90274" y="6028011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2459" y="6073866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</a:t>
            </a:r>
            <a:r>
              <a:rPr lang="en-US" dirty="0" smtClean="0">
                <a:solidFill>
                  <a:srgbClr val="FFFF00"/>
                </a:solidFill>
              </a:rPr>
              <a:t>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405992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5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Design Goals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build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test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maintain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change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343400"/>
            <a:ext cx="253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SIMPLE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5638800"/>
            <a:ext cx="317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FLEXIBLE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4419600"/>
            <a:ext cx="380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INTUITIVE</a:t>
            </a:r>
          </a:p>
        </p:txBody>
      </p:sp>
    </p:spTree>
    <p:extLst>
      <p:ext uri="{BB962C8B-B14F-4D97-AF65-F5344CB8AC3E}">
        <p14:creationId xmlns:p14="http://schemas.microsoft.com/office/powerpoint/2010/main" val="358756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Key design </a:t>
            </a:r>
            <a:r>
              <a:rPr lang="en-US" dirty="0" smtClean="0">
                <a:solidFill>
                  <a:srgbClr val="FFFF00"/>
                </a:solidFill>
              </a:rPr>
              <a:t>principle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453582"/>
            <a:ext cx="7779707" cy="3359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Single responsibility principle: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classes and methods should have a single, focused responsibility.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23937" y="4745284"/>
            <a:ext cx="175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 grid 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740" y="4722561"/>
            <a:ext cx="228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 grid cell UI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 UI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5261" y="761911"/>
            <a:ext cx="265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Coordinates view &amp;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8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ViewController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NumPadView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67426" y="283999"/>
            <a:ext cx="51732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Let’s develop this design using good design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1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286000" y="2057400"/>
            <a:ext cx="4535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/>
              <a:t>Law of Demeter</a:t>
            </a:r>
          </a:p>
        </p:txBody>
      </p:sp>
      <p:pic>
        <p:nvPicPr>
          <p:cNvPr id="19460" name="Picture 5" descr="dem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343400" y="4648200"/>
            <a:ext cx="3403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Principle of Least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815386" y="526914"/>
            <a:ext cx="58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objects but doesn’t know </a:t>
            </a:r>
            <a:r>
              <a:rPr lang="en-US" dirty="0" smtClean="0">
                <a:solidFill>
                  <a:srgbClr val="FFFF00"/>
                </a:solidFill>
              </a:rPr>
              <a:t>or care about </a:t>
            </a:r>
            <a:r>
              <a:rPr lang="en-US" dirty="0" smtClean="0">
                <a:solidFill>
                  <a:srgbClr val="FFFF00"/>
                </a:solidFill>
              </a:rPr>
              <a:t>other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they do their </a:t>
            </a:r>
            <a:r>
              <a:rPr lang="en-US" dirty="0" smtClean="0">
                <a:solidFill>
                  <a:srgbClr val="FFFF00"/>
                </a:solidFill>
              </a:rPr>
              <a:t>jobs.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3981" y="4973053"/>
            <a:ext cx="240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data.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its data is used.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8802" y="4973053"/>
            <a:ext cx="24028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cells.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clicks are handled other than to pass the message along.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4571" y="4973053"/>
            <a:ext cx="2402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cells and current value.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current value is used.</a:t>
            </a:r>
          </a:p>
        </p:txBody>
      </p:sp>
    </p:spTree>
    <p:extLst>
      <p:ext uri="{BB962C8B-B14F-4D97-AF65-F5344CB8AC3E}">
        <p14:creationId xmlns:p14="http://schemas.microsoft.com/office/powerpoint/2010/main" val="108051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Key design principles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453582"/>
            <a:ext cx="7779707" cy="2692979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Classes should have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high cohesion – low coupling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2225" y="3930375"/>
            <a:ext cx="0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010" y="5418638"/>
            <a:ext cx="331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Focused on a single responsibility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41549" y="3930375"/>
            <a:ext cx="29019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4736" y="5418638"/>
            <a:ext cx="331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Doesn’t know about, care about, depend on  too many other classes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3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815386" y="526914"/>
            <a:ext cx="589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objects: </a:t>
            </a:r>
            <a:r>
              <a:rPr lang="en-US" dirty="0" err="1" smtClean="0">
                <a:solidFill>
                  <a:srgbClr val="FFFF00"/>
                </a:solidFill>
              </a:rPr>
              <a:t>gridModel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gridView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numPadView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But doesn’t know or care about how they do their job.</a:t>
            </a:r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3981" y="4973053"/>
            <a:ext cx="240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data.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its data is used.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8802" y="4973053"/>
            <a:ext cx="24028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cells.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clicks are handled other than to pass the message along.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4571" y="4973053"/>
            <a:ext cx="2402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Knows about its cells and current value.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Doesn’t know or care about how current value is used.</a:t>
            </a:r>
          </a:p>
        </p:txBody>
      </p:sp>
    </p:spTree>
    <p:extLst>
      <p:ext uri="{BB962C8B-B14F-4D97-AF65-F5344CB8AC3E}">
        <p14:creationId xmlns:p14="http://schemas.microsoft.com/office/powerpoint/2010/main" val="411530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tic_tac_to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8013"/>
            <a:ext cx="17287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pla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676400" y="2362200"/>
            <a:ext cx="6245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Use real world objects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1600200"/>
            <a:ext cx="3760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3300"/>
                </a:solidFill>
                <a:latin typeface="Comic Sans MS" charset="0"/>
              </a:rPr>
              <a:t>INTUITIVE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9200" y="3657600"/>
            <a:ext cx="2286000" cy="1446213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Domain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725" y="3657600"/>
            <a:ext cx="2098675" cy="1446213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Design </a:t>
            </a:r>
          </a:p>
          <a:p>
            <a:r>
              <a:rPr lang="en-US" sz="4400">
                <a:solidFill>
                  <a:srgbClr val="FF0000"/>
                </a:solidFill>
              </a:rPr>
              <a:t>model</a:t>
            </a:r>
          </a:p>
        </p:txBody>
      </p:sp>
      <p:cxnSp>
        <p:nvCxnSpPr>
          <p:cNvPr id="8" name="Straight Arrow Connector 6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3505200" y="4381500"/>
            <a:ext cx="1787525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815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</a:t>
            </a:r>
            <a:r>
              <a:rPr lang="en-US" dirty="0" smtClean="0">
                <a:solidFill>
                  <a:srgbClr val="FFFF00"/>
                </a:solidFill>
              </a:rPr>
              <a:t>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555538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851" y="11366"/>
            <a:ext cx="69124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Our design often augments domain classes with controller and utilities </a:t>
            </a:r>
            <a:r>
              <a:rPr lang="en-US" dirty="0" smtClean="0"/>
              <a:t>classes; e.g. </a:t>
            </a:r>
            <a:r>
              <a:rPr lang="en-US" dirty="0" err="1" smtClean="0"/>
              <a:t>viewController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1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633659" y="2133600"/>
            <a:ext cx="834976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dirty="0"/>
              <a:t>Don</a:t>
            </a:r>
            <a:r>
              <a:rPr lang="ja-JP" altLang="en-US" sz="4800" dirty="0"/>
              <a:t>’</a:t>
            </a:r>
            <a:r>
              <a:rPr lang="en-US" sz="4800" dirty="0"/>
              <a:t>t repeat </a:t>
            </a:r>
            <a:r>
              <a:rPr lang="en-US" sz="4800" dirty="0" smtClean="0"/>
              <a:t>yourself (D.R.Y.)</a:t>
            </a:r>
            <a:endParaRPr lang="en-US" sz="4800" dirty="0"/>
          </a:p>
          <a:p>
            <a:pPr algn="ctr" eaLnBrk="1" hangingPunct="1"/>
            <a:r>
              <a:rPr lang="en-US" sz="2400" dirty="0">
                <a:solidFill>
                  <a:srgbClr val="FFFF00"/>
                </a:solidFill>
              </a:rPr>
              <a:t>data/code should occur once and only once</a:t>
            </a:r>
          </a:p>
        </p:txBody>
      </p:sp>
      <p:pic>
        <p:nvPicPr>
          <p:cNvPr id="8196" name="Picture 7" descr="fun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667000" y="1295400"/>
            <a:ext cx="3694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Batang" charset="0"/>
                <a:ea typeface="Batang" charset="0"/>
                <a:cs typeface="Batang" charset="0"/>
              </a:rPr>
              <a:t>SIMPLE, INTUITIVE, FLEXIBLE</a:t>
            </a:r>
          </a:p>
        </p:txBody>
      </p:sp>
      <p:pic>
        <p:nvPicPr>
          <p:cNvPr id="8198" name="Picture 6" descr="funHo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28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</a:t>
            </a:r>
            <a:r>
              <a:rPr lang="en-US" dirty="0" smtClean="0">
                <a:solidFill>
                  <a:srgbClr val="FFFF00"/>
                </a:solidFill>
              </a:rPr>
              <a:t>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405992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27426" y="3609474"/>
            <a:ext cx="1722048" cy="227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15151" y="3628190"/>
            <a:ext cx="1722048" cy="208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788737"/>
            <a:ext cx="2459790" cy="13635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</a:rPr>
              <a:t>sudokuView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UIView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NSMutableArray</a:t>
            </a:r>
            <a:r>
              <a:rPr lang="en-US" dirty="0" smtClean="0">
                <a:solidFill>
                  <a:schemeClr val="tx1"/>
                </a:solidFill>
              </a:rPr>
              <a:t>* cells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(id) </a:t>
            </a:r>
            <a:r>
              <a:rPr lang="en-US" dirty="0" err="1" smtClean="0">
                <a:solidFill>
                  <a:schemeClr val="tx1"/>
                </a:solidFill>
              </a:rPr>
              <a:t>initWithFrame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768" y="3146927"/>
            <a:ext cx="2459790" cy="13635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</a:rPr>
              <a:t>gridView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sudokuView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7536" y="3146927"/>
            <a:ext cx="2823411" cy="13635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</a:rPr>
              <a:t>numPadView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sudokuView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117474" y="2152316"/>
            <a:ext cx="307473" cy="30747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7" idx="3"/>
            <a:endCxn id="5" idx="0"/>
          </p:cNvCxnSpPr>
          <p:nvPr/>
        </p:nvCxnSpPr>
        <p:spPr>
          <a:xfrm rot="5400000">
            <a:off x="2997868" y="1873584"/>
            <a:ext cx="687138" cy="1859548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3"/>
            <a:endCxn id="6" idx="0"/>
          </p:cNvCxnSpPr>
          <p:nvPr/>
        </p:nvCxnSpPr>
        <p:spPr>
          <a:xfrm rot="16200000" flipH="1">
            <a:off x="5076657" y="1654342"/>
            <a:ext cx="687138" cy="2298031"/>
          </a:xfrm>
          <a:prstGeom prst="bentConnector3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1558" y="5521158"/>
            <a:ext cx="14641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 this better?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10540" y="1967650"/>
            <a:ext cx="49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12105" y="2152316"/>
            <a:ext cx="1957137" cy="18466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286000" y="2057400"/>
            <a:ext cx="4535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/>
              <a:t>Law of Demeter</a:t>
            </a:r>
          </a:p>
        </p:txBody>
      </p:sp>
      <p:pic>
        <p:nvPicPr>
          <p:cNvPr id="19460" name="Picture 5" descr="dem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343400" y="4648200"/>
            <a:ext cx="3403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b="1"/>
              <a:t>Principle of Least Knowledge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5943600"/>
            <a:ext cx="456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no no no</a:t>
            </a:r>
            <a:r>
              <a:rPr lang="en-US" dirty="0" smtClean="0"/>
              <a:t>: [</a:t>
            </a:r>
            <a:r>
              <a:rPr lang="en-US" dirty="0" err="1" smtClean="0"/>
              <a:t>gridView.cells</a:t>
            </a:r>
            <a:r>
              <a:rPr lang="en-US" dirty="0" smtClean="0"/>
              <a:t> </a:t>
            </a:r>
            <a:r>
              <a:rPr lang="en-US" dirty="0" err="1" smtClean="0"/>
              <a:t>getObjectAtIndex</a:t>
            </a:r>
            <a:r>
              <a:rPr lang="en-US" dirty="0" smtClean="0"/>
              <a:t>: m]</a:t>
            </a:r>
            <a:endParaRPr lang="en-US" dirty="0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124200" y="2971800"/>
            <a:ext cx="255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only talk to your friends</a:t>
            </a:r>
          </a:p>
        </p:txBody>
      </p:sp>
    </p:spTree>
    <p:extLst>
      <p:ext uri="{BB962C8B-B14F-4D97-AF65-F5344CB8AC3E}">
        <p14:creationId xmlns:p14="http://schemas.microsoft.com/office/powerpoint/2010/main" val="25110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Key design </a:t>
            </a:r>
            <a:r>
              <a:rPr lang="en-US" dirty="0" smtClean="0">
                <a:solidFill>
                  <a:srgbClr val="FFFF00"/>
                </a:solidFill>
              </a:rPr>
              <a:t>principle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453582"/>
            <a:ext cx="7779707" cy="3359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Single responsibility principle: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classes and methods should have a single, focused responsibility.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2819400"/>
            <a:ext cx="3121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Algerian" charset="0"/>
              </a:rPr>
              <a:t>INTUITIVE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3733800"/>
            <a:ext cx="2401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Algerian" charset="0"/>
              </a:rPr>
              <a:t>SIMPLE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4572000"/>
            <a:ext cx="305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Algerian" charset="0"/>
              </a:rPr>
              <a:t>FLEXIBLE </a:t>
            </a:r>
            <a:endParaRPr lang="en-US" sz="4800" dirty="0">
              <a:solidFill>
                <a:srgbClr val="FF0000"/>
              </a:solidFill>
              <a:latin typeface="Algeri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5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Single responsibility </a:t>
            </a:r>
            <a:r>
              <a:rPr lang="en-US" sz="2800" dirty="0" smtClean="0">
                <a:latin typeface="Arial" charset="0"/>
              </a:rPr>
              <a:t>principle</a:t>
            </a:r>
          </a:p>
          <a:p>
            <a:r>
              <a:rPr lang="en-US" sz="2800" dirty="0">
                <a:latin typeface="Arial" charset="0"/>
              </a:rPr>
              <a:t>Law of </a:t>
            </a:r>
            <a:r>
              <a:rPr lang="en-US" sz="2800" dirty="0" err="1">
                <a:latin typeface="Arial" charset="0"/>
              </a:rPr>
              <a:t>demeter</a:t>
            </a:r>
            <a:r>
              <a:rPr lang="en-US" sz="2800" dirty="0">
                <a:latin typeface="Arial" charset="0"/>
              </a:rPr>
              <a:t> (talk only to your friends</a:t>
            </a:r>
            <a:r>
              <a:rPr lang="en-US" sz="2800" dirty="0" smtClean="0">
                <a:latin typeface="Arial" charset="0"/>
              </a:rPr>
              <a:t>)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</a:rPr>
              <a:t>High cohesion/low coupling</a:t>
            </a:r>
          </a:p>
          <a:p>
            <a:r>
              <a:rPr lang="en-US" sz="2800" dirty="0">
                <a:latin typeface="Arial" charset="0"/>
              </a:rPr>
              <a:t>Use real world </a:t>
            </a:r>
            <a:r>
              <a:rPr lang="en-US" sz="2800" dirty="0" smtClean="0">
                <a:latin typeface="Arial" charset="0"/>
              </a:rPr>
              <a:t>objects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Don</a:t>
            </a:r>
            <a:r>
              <a:rPr lang="ja-JP" altLang="en-US" sz="2800" dirty="0" smtClean="0">
                <a:latin typeface="Arial" charset="0"/>
              </a:rPr>
              <a:t>’</a:t>
            </a:r>
            <a:r>
              <a:rPr lang="en-US" sz="2800" dirty="0" smtClean="0">
                <a:latin typeface="Arial" charset="0"/>
              </a:rPr>
              <a:t>t </a:t>
            </a:r>
            <a:r>
              <a:rPr lang="en-US" sz="2800" dirty="0">
                <a:latin typeface="Arial" charset="0"/>
              </a:rPr>
              <a:t>repeat yourself (D.R.Y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Cs121 motto</a:t>
            </a:r>
            <a:endParaRPr lang="en-US" dirty="0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81225" y="3048000"/>
            <a:ext cx="49577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Adobe Caslon Pro Bold" charset="0"/>
              </a:rPr>
              <a:t>UNDER-PROMISE </a:t>
            </a:r>
          </a:p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Adobe Caslon Pro Bold" charset="0"/>
              </a:rPr>
              <a:t>and </a:t>
            </a:r>
          </a:p>
          <a:p>
            <a:pPr algn="ctr" eaLnBrk="1" hangingPunct="1"/>
            <a:r>
              <a:rPr lang="en-US" sz="4000">
                <a:solidFill>
                  <a:srgbClr val="FF0000"/>
                </a:solidFill>
                <a:latin typeface="Adobe Caslon Pro Bold" charset="0"/>
              </a:rPr>
              <a:t>OVER-DELIVER</a:t>
            </a:r>
          </a:p>
        </p:txBody>
      </p:sp>
    </p:spTree>
    <p:extLst>
      <p:ext uri="{BB962C8B-B14F-4D97-AF65-F5344CB8AC3E}">
        <p14:creationId xmlns:p14="http://schemas.microsoft.com/office/powerpoint/2010/main" val="99280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4483891" y="3385879"/>
            <a:ext cx="0" cy="1591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399" y="1488723"/>
            <a:ext cx="1284111" cy="4848773"/>
            <a:chOff x="1182512" y="1507068"/>
            <a:chExt cx="1284111" cy="7568366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5"/>
              <a:ext cx="9144" cy="684869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576508" y="2924185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549" y="3231900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37817" y="4181733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467" y="4181733"/>
            <a:ext cx="127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Get current value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446" y="29549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1540" y="327632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cell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35" name="Rectangle 34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726154" y="3678405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1540" y="3705724"/>
            <a:ext cx="110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Cell is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7817" y="4578808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73031" y="4611132"/>
            <a:ext cx="132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Current value is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83891" y="4745789"/>
            <a:ext cx="0" cy="1591707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9269" y="4894884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9844" y="4939309"/>
            <a:ext cx="172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value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44874" y="5341389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0260" y="5368708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Value is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656538" y="5645707"/>
            <a:ext cx="1835742" cy="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5867" y="5645708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90274" y="6028011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2459" y="6073866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71912" y="2540000"/>
            <a:ext cx="2293667" cy="73632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2496" y="3231900"/>
            <a:ext cx="1114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353868" y="2287102"/>
            <a:ext cx="2293667" cy="73632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52047" y="4244971"/>
            <a:ext cx="50225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does a button need to know to identify itself?</a:t>
            </a:r>
          </a:p>
          <a:p>
            <a:r>
              <a:rPr lang="en-US" dirty="0" smtClean="0"/>
              <a:t>Ans.  Its row and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982913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Cell</a:t>
            </a:r>
          </a:p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nt</a:t>
            </a:r>
            <a:r>
              <a:rPr lang="en-US" dirty="0" smtClean="0">
                <a:solidFill>
                  <a:srgbClr val="FF0000"/>
                </a:solidFill>
              </a:rPr>
              <a:t> row,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olum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2478088" y="3571875"/>
            <a:ext cx="304800" cy="2286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998788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UIButton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 flipV="1">
            <a:off x="2782888" y="3684588"/>
            <a:ext cx="7985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9400" y="23622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UIButton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48006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Cell</a:t>
            </a:r>
          </a:p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 smtClean="0">
                <a:solidFill>
                  <a:srgbClr val="FF0000"/>
                </a:solidFill>
              </a:rPr>
              <a:t>nt</a:t>
            </a:r>
            <a:r>
              <a:rPr lang="en-US" dirty="0" smtClean="0">
                <a:solidFill>
                  <a:srgbClr val="FF0000"/>
                </a:solidFill>
              </a:rPr>
              <a:t> row, column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7543800" y="3657600"/>
            <a:ext cx="228600" cy="3048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rot="5400000">
            <a:off x="7239000" y="43815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6324600" y="41910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inheritance</a:t>
            </a:r>
          </a:p>
        </p:txBody>
      </p:sp>
      <p:sp>
        <p:nvSpPr>
          <p:cNvPr id="20492" name="TextBox 17"/>
          <p:cNvSpPr txBox="1">
            <a:spLocks noChangeArrowheads="1"/>
          </p:cNvSpPr>
          <p:nvPr/>
        </p:nvSpPr>
        <p:spPr bwMode="auto">
          <a:xfrm>
            <a:off x="2362200" y="4506913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composition</a:t>
            </a:r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2730500" y="3284538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 a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835900" y="4111625"/>
            <a:ext cx="41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isa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2514600"/>
            <a:ext cx="5517113" cy="2504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0" y="1981200"/>
            <a:ext cx="25146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982913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Diamond 4"/>
          <p:cNvSpPr/>
          <p:nvPr/>
        </p:nvSpPr>
        <p:spPr>
          <a:xfrm>
            <a:off x="2478088" y="3571875"/>
            <a:ext cx="304800" cy="2286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998788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 flipV="1">
            <a:off x="2782888" y="3684588"/>
            <a:ext cx="7985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9400" y="23622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5600" y="48006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7543800" y="3657600"/>
            <a:ext cx="228600" cy="3048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rot="5400000">
            <a:off x="7239000" y="43815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6324600" y="41910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inheritance</a:t>
            </a:r>
          </a:p>
        </p:txBody>
      </p:sp>
      <p:sp>
        <p:nvSpPr>
          <p:cNvPr id="20492" name="TextBox 17"/>
          <p:cNvSpPr txBox="1">
            <a:spLocks noChangeArrowheads="1"/>
          </p:cNvSpPr>
          <p:nvPr/>
        </p:nvSpPr>
        <p:spPr bwMode="auto">
          <a:xfrm>
            <a:off x="2362200" y="4506913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composition</a:t>
            </a:r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2730500" y="3284538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 a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835900" y="4111625"/>
            <a:ext cx="41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isa</a:t>
            </a: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>
            <a:off x="990600" y="1284982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00"/>
                </a:solidFill>
              </a:rPr>
              <a:t>Favor composition over </a:t>
            </a:r>
            <a:r>
              <a:rPr lang="en-US" sz="3200" dirty="0" smtClean="0">
                <a:solidFill>
                  <a:srgbClr val="FFFF00"/>
                </a:solidFill>
              </a:rPr>
              <a:t>inheritance to reduce cohesion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514600"/>
            <a:ext cx="5867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7400" y="5802312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BLACK box reuse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00800" y="6248400"/>
            <a:ext cx="200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WHITE box reuse</a:t>
            </a:r>
          </a:p>
        </p:txBody>
      </p:sp>
    </p:spTree>
    <p:extLst>
      <p:ext uri="{BB962C8B-B14F-4D97-AF65-F5344CB8AC3E}">
        <p14:creationId xmlns:p14="http://schemas.microsoft.com/office/powerpoint/2010/main" val="264505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Design principle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982913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Diamond 4"/>
          <p:cNvSpPr/>
          <p:nvPr/>
        </p:nvSpPr>
        <p:spPr>
          <a:xfrm>
            <a:off x="2478088" y="3571875"/>
            <a:ext cx="304800" cy="2286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998788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 flipV="1">
            <a:off x="2782888" y="3684588"/>
            <a:ext cx="7985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9400" y="23622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5600" y="48006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7543800" y="3657600"/>
            <a:ext cx="228600" cy="3048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rot="5400000">
            <a:off x="7239000" y="43815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6324600" y="41910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inheritance</a:t>
            </a:r>
          </a:p>
        </p:txBody>
      </p:sp>
      <p:sp>
        <p:nvSpPr>
          <p:cNvPr id="21516" name="TextBox 17"/>
          <p:cNvSpPr txBox="1">
            <a:spLocks noChangeArrowheads="1"/>
          </p:cNvSpPr>
          <p:nvPr/>
        </p:nvSpPr>
        <p:spPr bwMode="auto">
          <a:xfrm>
            <a:off x="2362200" y="4506913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composition</a:t>
            </a:r>
          </a:p>
        </p:txBody>
      </p:sp>
      <p:sp>
        <p:nvSpPr>
          <p:cNvPr id="21517" name="TextBox 18"/>
          <p:cNvSpPr txBox="1">
            <a:spLocks noChangeArrowheads="1"/>
          </p:cNvSpPr>
          <p:nvPr/>
        </p:nvSpPr>
        <p:spPr bwMode="auto">
          <a:xfrm>
            <a:off x="2730500" y="3284538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 a</a:t>
            </a:r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7835900" y="4111625"/>
            <a:ext cx="41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isa</a:t>
            </a:r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990600" y="1524000"/>
            <a:ext cx="655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Favor composition over inheritance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7400" y="1981200"/>
            <a:ext cx="2971800" cy="441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21" name="TextBox 23"/>
          <p:cNvSpPr txBox="1">
            <a:spLocks noChangeArrowheads="1"/>
          </p:cNvSpPr>
          <p:nvPr/>
        </p:nvSpPr>
        <p:spPr bwMode="auto">
          <a:xfrm>
            <a:off x="533400" y="5105400"/>
            <a:ext cx="539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Caveat:  sometime inheritance is the right thing</a:t>
            </a:r>
          </a:p>
          <a:p>
            <a:pPr eaLnBrk="1" hangingPunct="1"/>
            <a:r>
              <a:rPr lang="en-US" b="1"/>
              <a:t> (i.e. gives us polymorphism) </a:t>
            </a:r>
          </a:p>
        </p:txBody>
      </p:sp>
    </p:spTree>
    <p:extLst>
      <p:ext uri="{BB962C8B-B14F-4D97-AF65-F5344CB8AC3E}">
        <p14:creationId xmlns:p14="http://schemas.microsoft.com/office/powerpoint/2010/main" val="177828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52047" y="4244971"/>
            <a:ext cx="50225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does a button need to know to identify itself?</a:t>
            </a:r>
          </a:p>
          <a:p>
            <a:r>
              <a:rPr lang="en-US" dirty="0" smtClean="0"/>
              <a:t>Ans.  Its row and column.</a:t>
            </a:r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3165" y="2677902"/>
            <a:ext cx="253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SIMPLE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9990" y="5312917"/>
            <a:ext cx="36395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the button tag to give each button and identifier.  (Map row, column to button id.)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5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4483891" y="3385879"/>
            <a:ext cx="0" cy="1591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399" y="1488723"/>
            <a:ext cx="1284111" cy="4848773"/>
            <a:chOff x="1182512" y="1507068"/>
            <a:chExt cx="1284111" cy="7568366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5"/>
              <a:ext cx="9144" cy="684869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576508" y="2924185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549" y="3231900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37817" y="4181733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467" y="4181733"/>
            <a:ext cx="127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Get current value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446" y="29549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1540" y="327632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cell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35" name="Rectangle 34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726154" y="3678405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1540" y="3705724"/>
            <a:ext cx="110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Cell is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7817" y="4578808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73031" y="4611132"/>
            <a:ext cx="132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Current value is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83891" y="4745789"/>
            <a:ext cx="0" cy="1591707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9269" y="4894884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9844" y="4939309"/>
            <a:ext cx="172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value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44874" y="5341389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0260" y="5368708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Value is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656538" y="5645707"/>
            <a:ext cx="1835742" cy="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5867" y="5645708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90274" y="6028011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2459" y="6073866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71912" y="2540000"/>
            <a:ext cx="2293667" cy="73632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2496" y="3231900"/>
            <a:ext cx="1114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ViewController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NumPadView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31" y="2571483"/>
            <a:ext cx="1574755" cy="64633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EECE1"/>
                </a:solidFill>
              </a:rPr>
              <a:t>What is the responsibility of this class?</a:t>
            </a:r>
            <a:endParaRPr lang="en-US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4483891" y="3385879"/>
            <a:ext cx="0" cy="1591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399" y="1488723"/>
            <a:ext cx="1284111" cy="4848773"/>
            <a:chOff x="1182512" y="1507068"/>
            <a:chExt cx="1284111" cy="7568366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5"/>
              <a:ext cx="9144" cy="684869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549" y="3231900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37817" y="4181733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467" y="4181733"/>
            <a:ext cx="127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Get current value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001540" y="327632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cell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35" name="Rectangle 34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726154" y="3678405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1540" y="3705724"/>
            <a:ext cx="110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Cell is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7817" y="4578808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73031" y="4611132"/>
            <a:ext cx="132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Current value is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83891" y="4745789"/>
            <a:ext cx="0" cy="1591707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9269" y="4894884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9844" y="4939309"/>
            <a:ext cx="172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value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44874" y="5341389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0260" y="5368708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Value is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656538" y="5645707"/>
            <a:ext cx="1835742" cy="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5867" y="5645708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90274" y="6028011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2459" y="6073866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2496" y="3091659"/>
            <a:ext cx="3774304" cy="17543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ONE </a:t>
            </a:r>
            <a:r>
              <a:rPr lang="en-US" dirty="0" smtClean="0"/>
              <a:t>SOLUTION: have buttons report to view controller.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ncreases </a:t>
            </a:r>
            <a:r>
              <a:rPr lang="en-US" dirty="0" smtClean="0"/>
              <a:t>cohesion:</a:t>
            </a:r>
            <a:endParaRPr lang="en-US" dirty="0" smtClean="0"/>
          </a:p>
          <a:p>
            <a:r>
              <a:rPr lang="en-US" dirty="0" err="1" smtClean="0"/>
              <a:t>ViewController</a:t>
            </a:r>
            <a:r>
              <a:rPr lang="en-US" dirty="0" smtClean="0"/>
              <a:t> knows cells are implemented as buttons.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83891" y="2419684"/>
            <a:ext cx="8389" cy="50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28673" y="2655265"/>
            <a:ext cx="3710436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42" y="978166"/>
            <a:ext cx="8229600" cy="1244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Another solution: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975270"/>
            <a:ext cx="2583347" cy="155629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ViewController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GridView</a:t>
            </a:r>
            <a:r>
              <a:rPr lang="en-US" sz="1400" dirty="0" smtClean="0">
                <a:solidFill>
                  <a:srgbClr val="000000"/>
                </a:solidFill>
              </a:rPr>
              <a:t>* </a:t>
            </a:r>
            <a:r>
              <a:rPr lang="en-US" sz="1400" dirty="0" err="1" smtClean="0">
                <a:solidFill>
                  <a:srgbClr val="000000"/>
                </a:solidFill>
              </a:rPr>
              <a:t>gridView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440" y="2975270"/>
            <a:ext cx="2494666" cy="15562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GridView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ViewController</a:t>
            </a:r>
            <a:r>
              <a:rPr lang="en-US" sz="1400" dirty="0" smtClean="0">
                <a:solidFill>
                  <a:srgbClr val="000000"/>
                </a:solidFill>
              </a:rPr>
              <a:t>* </a:t>
            </a:r>
            <a:r>
              <a:rPr lang="en-US" sz="1400" dirty="0" err="1" smtClean="0">
                <a:solidFill>
                  <a:srgbClr val="000000"/>
                </a:solidFill>
              </a:rPr>
              <a:t>viewController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  <a:endCxn id="4" idx="3"/>
          </p:cNvCxnSpPr>
          <p:nvPr/>
        </p:nvCxnSpPr>
        <p:spPr>
          <a:xfrm flipH="1">
            <a:off x="3040547" y="3753420"/>
            <a:ext cx="28888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8900000">
            <a:off x="3078423" y="3661979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8900000">
            <a:off x="5716917" y="401114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40547" y="4131469"/>
            <a:ext cx="2703152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5871" y="5247654"/>
            <a:ext cx="63652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Now </a:t>
            </a:r>
            <a:r>
              <a:rPr lang="en-US" dirty="0" err="1" smtClean="0"/>
              <a:t>GridView</a:t>
            </a:r>
            <a:r>
              <a:rPr lang="en-US" dirty="0" smtClean="0"/>
              <a:t> has to know about </a:t>
            </a:r>
            <a:r>
              <a:rPr lang="en-US" dirty="0" err="1" smtClean="0"/>
              <a:t>ViewController</a:t>
            </a:r>
            <a:r>
              <a:rPr lang="en-US" dirty="0"/>
              <a:t> </a:t>
            </a:r>
            <a:r>
              <a:rPr lang="en-US" dirty="0" smtClean="0"/>
              <a:t>and its</a:t>
            </a:r>
            <a:r>
              <a:rPr lang="en-US" dirty="0" smtClean="0"/>
              <a:t> </a:t>
            </a:r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0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Dependency-inversion principle:</a:t>
            </a:r>
          </a:p>
          <a:p>
            <a:pPr marL="0" indent="0">
              <a:buNone/>
            </a:pPr>
            <a:r>
              <a:rPr lang="en-US" dirty="0" smtClean="0"/>
              <a:t>Abstraction should not depend on details, details should depend on abstraction.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Interface should not depend on implementation, implementation should realize interface.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033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4483891" y="3385879"/>
            <a:ext cx="0" cy="1591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diagram:  </a:t>
            </a:r>
            <a:r>
              <a:rPr lang="en-US" sz="2400" dirty="0" err="1" smtClean="0"/>
              <a:t>gridCell</a:t>
            </a:r>
            <a:r>
              <a:rPr lang="en-US" sz="2400" dirty="0" smtClean="0"/>
              <a:t> tapped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97053" y="1488723"/>
            <a:ext cx="1284111" cy="1438961"/>
            <a:chOff x="3654778" y="1488723"/>
            <a:chExt cx="1284111" cy="1438961"/>
          </a:xfrm>
        </p:grpSpPr>
        <p:sp>
          <p:nvSpPr>
            <p:cNvPr id="4" name="Rectangle 3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4296834" y="2208389"/>
              <a:ext cx="0" cy="719295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399" y="1488723"/>
            <a:ext cx="1284111" cy="4848773"/>
            <a:chOff x="1182512" y="1507068"/>
            <a:chExt cx="1284111" cy="7568366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GridModel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5"/>
              <a:ext cx="9144" cy="684869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494000"/>
            <a:chOff x="5825067" y="1507068"/>
            <a:chExt cx="1284111" cy="3087320"/>
          </a:xfrm>
        </p:grpSpPr>
        <p:sp>
          <p:nvSpPr>
            <p:cNvPr id="9" name="Rectangle 8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467123" y="2226734"/>
              <a:ext cx="0" cy="2367654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576508" y="2924185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12496" y="2677902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0549" y="3231900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37817" y="4181733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38467" y="4181733"/>
            <a:ext cx="127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Get current value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86617" y="1488723"/>
            <a:ext cx="1284111" cy="4818944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H="1">
            <a:off x="4483891" y="2655265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446" y="29549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1540" y="3276325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cell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552269" y="1488723"/>
            <a:ext cx="1284111" cy="4818944"/>
            <a:chOff x="3654778" y="1488723"/>
            <a:chExt cx="1284111" cy="4818944"/>
          </a:xfrm>
        </p:grpSpPr>
        <p:sp>
          <p:nvSpPr>
            <p:cNvPr id="35" name="Rectangle 34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NumPadView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726154" y="3678405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1540" y="3705724"/>
            <a:ext cx="1100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Cell is mutable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7817" y="4578808"/>
            <a:ext cx="55565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73031" y="4611132"/>
            <a:ext cx="1322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Current value is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483891" y="4745789"/>
            <a:ext cx="0" cy="1591707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9269" y="4894884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9844" y="4939309"/>
            <a:ext cx="172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Check if value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44874" y="5341389"/>
            <a:ext cx="191166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20260" y="5368708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Value is consistent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656538" y="5645707"/>
            <a:ext cx="1835742" cy="1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5867" y="5645708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90274" y="6028011"/>
            <a:ext cx="196726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2459" y="6073866"/>
            <a:ext cx="107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Set value to m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71912" y="2540000"/>
            <a:ext cx="2293667" cy="73632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2496" y="3231900"/>
            <a:ext cx="41225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we want to do.  Can we do it?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51582" y="3692367"/>
            <a:ext cx="31352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r>
              <a:rPr lang="en-US" dirty="0" smtClean="0"/>
              <a:t>-ACTION design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0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536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patterns are good solutions to common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15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design pattern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7409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Objects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 A</a:t>
            </a:r>
            <a:r>
              <a:rPr lang="en-US" baseline="-25000" dirty="0" smtClean="0"/>
              <a:t>n </a:t>
            </a:r>
            <a:r>
              <a:rPr lang="en-US" dirty="0" smtClean="0"/>
              <a:t>need</a:t>
            </a:r>
            <a:r>
              <a:rPr lang="en-US" dirty="0" smtClean="0"/>
              <a:t> to know about B’s state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963170"/>
            <a:ext cx="2718063" cy="133040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</a:t>
            </a:r>
          </a:p>
          <a:p>
            <a:r>
              <a:rPr lang="en-US" sz="1200" dirty="0" smtClean="0"/>
              <a:t>-(void) </a:t>
            </a:r>
            <a:r>
              <a:rPr lang="en-US" sz="1200" dirty="0" err="1" smtClean="0"/>
              <a:t>registerObserver</a:t>
            </a:r>
            <a:r>
              <a:rPr lang="en-US" sz="1200" dirty="0" smtClean="0"/>
              <a:t>: (id) observer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 rot="18900000">
            <a:off x="3213139" y="3701674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69237" y="3812418"/>
            <a:ext cx="1968228" cy="0"/>
          </a:xfrm>
          <a:prstGeom prst="line">
            <a:avLst/>
          </a:prstGeom>
          <a:ln>
            <a:solidFill>
              <a:srgbClr val="00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7465" y="2963170"/>
            <a:ext cx="2343646" cy="134059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</a:p>
          <a:p>
            <a:r>
              <a:rPr lang="en-US" sz="1200" dirty="0" smtClean="0"/>
              <a:t>-(void) notify: (id) sender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894701"/>
            <a:ext cx="57748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 notifies all observers when its state changes.</a:t>
            </a:r>
          </a:p>
          <a:p>
            <a:r>
              <a:rPr lang="en-US" dirty="0" smtClean="0"/>
              <a:t>B doesn’t need to know what the A’s are, why they care, or what they do in response.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Observers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iOS</a:t>
            </a:r>
            <a:r>
              <a:rPr lang="en-US" dirty="0" smtClean="0"/>
              <a:t> has a few ways to implement the observer-like design pattern: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Target-action</a:t>
            </a:r>
          </a:p>
          <a:p>
            <a:r>
              <a:rPr lang="en-US" dirty="0" smtClean="0"/>
              <a:t>Delegation</a:t>
            </a:r>
          </a:p>
          <a:p>
            <a:r>
              <a:rPr lang="en-US" dirty="0" smtClean="0"/>
              <a:t>Notification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169" y="3005266"/>
            <a:ext cx="4024254" cy="8944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68134" y="3393032"/>
            <a:ext cx="43002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UIControl</a:t>
            </a:r>
            <a:r>
              <a:rPr lang="en-US" dirty="0" smtClean="0"/>
              <a:t> (incl. </a:t>
            </a:r>
            <a:r>
              <a:rPr lang="en-US" dirty="0" err="1" smtClean="0"/>
              <a:t>UIButton</a:t>
            </a:r>
            <a:r>
              <a:rPr lang="en-US" dirty="0" smtClean="0"/>
              <a:t>) uses target-action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52" y="295276"/>
            <a:ext cx="681522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Target-action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47219" y="1969971"/>
            <a:ext cx="1284111" cy="3087320"/>
            <a:chOff x="1182512" y="1507068"/>
            <a:chExt cx="1284111" cy="4818944"/>
          </a:xfrm>
        </p:grpSpPr>
        <p:sp>
          <p:nvSpPr>
            <p:cNvPr id="7" name="Rectangle 6"/>
            <p:cNvSpPr/>
            <p:nvPr/>
          </p:nvSpPr>
          <p:spPr>
            <a:xfrm>
              <a:off x="1182512" y="1507068"/>
              <a:ext cx="1284111" cy="11233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768123" y="2226734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2767375" y="4508113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63760" y="4616067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93897" y="1969971"/>
            <a:ext cx="1284111" cy="3087320"/>
            <a:chOff x="3654778" y="1488723"/>
            <a:chExt cx="1284111" cy="4818944"/>
          </a:xfrm>
        </p:grpSpPr>
        <p:sp>
          <p:nvSpPr>
            <p:cNvPr id="28" name="Rectangle 2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r>
                <a:rPr lang="en-US" sz="1200" dirty="0" smtClean="0">
                  <a:solidFill>
                    <a:schemeClr val="bg1"/>
                  </a:solidFill>
                </a:rPr>
                <a:t>: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UIControl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</p:cNvCxnSpPr>
            <p:nvPr/>
          </p:nvCxnSpPr>
          <p:spPr>
            <a:xfrm>
              <a:off x="4296834" y="2208389"/>
              <a:ext cx="9144" cy="4099278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flipH="1">
            <a:off x="2732830" y="3189987"/>
            <a:ext cx="2377722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8701" y="3324677"/>
            <a:ext cx="2075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addTarget</a:t>
            </a:r>
            <a:r>
              <a:rPr lang="en-US" sz="1200" dirty="0" smtClean="0">
                <a:solidFill>
                  <a:schemeClr val="bg2"/>
                </a:solidFill>
              </a:rPr>
              <a:t>: action: </a:t>
            </a:r>
            <a:r>
              <a:rPr lang="en-US" sz="1200" dirty="0" err="1" smtClean="0">
                <a:solidFill>
                  <a:schemeClr val="bg2"/>
                </a:solidFill>
              </a:rPr>
              <a:t>forUIEvent</a:t>
            </a:r>
            <a:r>
              <a:rPr lang="en-US" sz="1200" dirty="0" smtClean="0">
                <a:solidFill>
                  <a:schemeClr val="bg2"/>
                </a:solidFill>
              </a:rPr>
              <a:t>: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6273" y="2943757"/>
            <a:ext cx="2406316" cy="17543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Button doesn’t know anything about its context.  During run-time it is told where to send messages for certain events.</a:t>
            </a:r>
          </a:p>
        </p:txBody>
      </p:sp>
    </p:spTree>
    <p:extLst>
      <p:ext uri="{BB962C8B-B14F-4D97-AF65-F5344CB8AC3E}">
        <p14:creationId xmlns:p14="http://schemas.microsoft.com/office/powerpoint/2010/main" val="192756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97053" y="1488723"/>
            <a:ext cx="1284111" cy="2321525"/>
            <a:chOff x="3654778" y="1488723"/>
            <a:chExt cx="1284111" cy="2321525"/>
          </a:xfrm>
        </p:grpSpPr>
        <p:sp>
          <p:nvSpPr>
            <p:cNvPr id="9" name="Rectangle 8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UIButton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4296834" y="2208389"/>
              <a:ext cx="0" cy="160185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41835" y="1488723"/>
            <a:ext cx="1284111" cy="2321525"/>
            <a:chOff x="5825067" y="1507068"/>
            <a:chExt cx="1284111" cy="2873813"/>
          </a:xfrm>
        </p:grpSpPr>
        <p:sp>
          <p:nvSpPr>
            <p:cNvPr id="12" name="Rectangle 11"/>
            <p:cNvSpPr/>
            <p:nvPr/>
          </p:nvSpPr>
          <p:spPr>
            <a:xfrm>
              <a:off x="5825067" y="1507068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GridView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>
              <a:stCxn id="12" idx="2"/>
            </p:cNvCxnSpPr>
            <p:nvPr/>
          </p:nvCxnSpPr>
          <p:spPr>
            <a:xfrm>
              <a:off x="6467123" y="2226734"/>
              <a:ext cx="0" cy="2154147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H="1" flipV="1">
            <a:off x="2576508" y="3496601"/>
            <a:ext cx="1907383" cy="3499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12496" y="3250318"/>
            <a:ext cx="93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cellSelected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6617" y="1488723"/>
            <a:ext cx="1284111" cy="2321525"/>
            <a:chOff x="3654778" y="1488723"/>
            <a:chExt cx="1284111" cy="2321525"/>
          </a:xfrm>
        </p:grpSpPr>
        <p:sp>
          <p:nvSpPr>
            <p:cNvPr id="18" name="Rectangle 17"/>
            <p:cNvSpPr/>
            <p:nvPr/>
          </p:nvSpPr>
          <p:spPr>
            <a:xfrm>
              <a:off x="3654778" y="1488723"/>
              <a:ext cx="1284111" cy="7196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</a:rPr>
                <a:t>ViewController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2"/>
            </p:cNvCxnSpPr>
            <p:nvPr/>
          </p:nvCxnSpPr>
          <p:spPr>
            <a:xfrm>
              <a:off x="4296834" y="2208389"/>
              <a:ext cx="0" cy="1601859"/>
            </a:xfrm>
            <a:prstGeom prst="line">
              <a:avLst/>
            </a:prstGeom>
            <a:ln>
              <a:solidFill>
                <a:srgbClr val="00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H="1">
            <a:off x="4483891" y="3227681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5446" y="352731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</a:t>
            </a:r>
            <a:r>
              <a:rPr lang="en-US" sz="1200" dirty="0" smtClean="0">
                <a:solidFill>
                  <a:schemeClr val="bg2"/>
                </a:solidFill>
              </a:rPr>
              <a:t>ell Selected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628673" y="2701162"/>
            <a:ext cx="185521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01677" y="2701162"/>
            <a:ext cx="1279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setTarget</a:t>
            </a:r>
            <a:r>
              <a:rPr lang="en-US" sz="1200" dirty="0" smtClean="0">
                <a:solidFill>
                  <a:schemeClr val="bg2"/>
                </a:solidFill>
              </a:rPr>
              <a:t>: action: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158744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NSObject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>
                  <a:solidFill>
                    <a:srgbClr val="000000"/>
                  </a:solidFill>
                </a:rPr>
                <a:t>i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nt</a:t>
              </a:r>
              <a:r>
                <a:rPr lang="en-US" sz="1000" dirty="0" smtClean="0">
                  <a:solidFill>
                    <a:srgbClr val="000000"/>
                  </a:solidFill>
                </a:rPr>
                <a:t> cells[9][9]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generateGrid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isMutableAtRow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bool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isConsistentAtRow:column:for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ViewController</a:t>
              </a:r>
              <a:r>
                <a:rPr lang="en-US" sz="1000" b="1" u="sng" dirty="0" smtClean="0">
                  <a:solidFill>
                    <a:srgbClr val="000000"/>
                  </a:solidFill>
                </a:rPr>
                <a:t>: </a:t>
              </a:r>
              <a:r>
                <a:rPr lang="en-US" sz="1000" u="sng" dirty="0" err="1" smtClean="0">
                  <a:solidFill>
                    <a:srgbClr val="000000"/>
                  </a:solidFill>
                </a:rPr>
                <a:t>UIViewcontroller</a:t>
              </a:r>
              <a:endParaRPr lang="en-US" sz="1000" u="sng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gridModel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*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numPadView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gridCellSelected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NumPadView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currentValue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int</a:t>
              </a:r>
              <a:r>
                <a:rPr lang="en-US" sz="1000" dirty="0" smtClean="0">
                  <a:solidFill>
                    <a:srgbClr val="000000"/>
                  </a:solidFill>
                </a:rPr>
                <a:t>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getCurrentValue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u="sng" dirty="0" err="1" smtClean="0">
                  <a:solidFill>
                    <a:srgbClr val="000000"/>
                  </a:solidFill>
                </a:rPr>
                <a:t>GridView</a:t>
              </a:r>
              <a:r>
                <a:rPr lang="en-US" sz="1000" dirty="0" smtClean="0">
                  <a:solidFill>
                    <a:srgbClr val="000000"/>
                  </a:solidFill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UIView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r>
                <a:rPr lang="en-US" sz="1000" dirty="0" err="1" smtClean="0">
                  <a:solidFill>
                    <a:srgbClr val="000000"/>
                  </a:solidFill>
                </a:rPr>
                <a:t>NSMutableArray</a:t>
              </a:r>
              <a:r>
                <a:rPr lang="en-US" sz="1000" dirty="0" smtClean="0">
                  <a:solidFill>
                    <a:srgbClr val="000000"/>
                  </a:solidFill>
                </a:rPr>
                <a:t>* cells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setValueAtRow</a:t>
              </a:r>
              <a:r>
                <a:rPr lang="en-US" sz="1000" dirty="0" smtClean="0">
                  <a:solidFill>
                    <a:srgbClr val="000000"/>
                  </a:solidFill>
                </a:rPr>
                <a:t>: column to: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cellSelected</a:t>
              </a:r>
              <a:r>
                <a:rPr lang="en-US" sz="1000" dirty="0" smtClean="0">
                  <a:solidFill>
                    <a:srgbClr val="000000"/>
                  </a:solidFill>
                </a:rPr>
                <a:t>: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(void)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setTarget</a:t>
              </a:r>
              <a:r>
                <a:rPr lang="en-US" sz="1000" dirty="0" smtClean="0">
                  <a:solidFill>
                    <a:srgbClr val="000000"/>
                  </a:solidFill>
                </a:rPr>
                <a:t>: action: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 rot="18900000">
            <a:off x="5323436" y="1751423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8900000">
            <a:off x="3043736" y="1774507"/>
            <a:ext cx="182880" cy="1828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4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ViewController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NumPadView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0048" y="2894648"/>
            <a:ext cx="1574755" cy="64633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EECE1"/>
                </a:solidFill>
              </a:rPr>
              <a:t>What is the responsibility of this class?</a:t>
            </a:r>
            <a:endParaRPr lang="en-US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pic>
        <p:nvPicPr>
          <p:cNvPr id="7" name="Picture 6" descr="Screen Shot 2013-02-03 at 3.0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094"/>
            <a:ext cx="9144000" cy="547190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324405" y="3658608"/>
            <a:ext cx="1738834" cy="861738"/>
          </a:xfrm>
          <a:prstGeom prst="wedgeRoundRectCallout">
            <a:avLst>
              <a:gd name="adj1" fmla="val -113876"/>
              <a:gd name="adj2" fmla="val -26974"/>
              <a:gd name="adj3" fmla="val 16667"/>
            </a:avLst>
          </a:prstGeom>
          <a:solidFill>
            <a:srgbClr val="B21ABB"/>
          </a:solidFill>
          <a:ln>
            <a:solidFill>
              <a:srgbClr val="B21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UIViewController</a:t>
            </a:r>
            <a:r>
              <a:rPr lang="en-US" sz="1200" dirty="0" smtClean="0">
                <a:solidFill>
                  <a:schemeClr val="tx1"/>
                </a:solidFill>
              </a:rPr>
              <a:t> has a </a:t>
            </a:r>
            <a:r>
              <a:rPr lang="en-US" sz="1200" dirty="0" err="1" smtClean="0">
                <a:solidFill>
                  <a:schemeClr val="tx1"/>
                </a:solidFill>
              </a:rPr>
              <a:t>cellSelected</a:t>
            </a:r>
            <a:r>
              <a:rPr lang="en-US" sz="1200" dirty="0" smtClean="0">
                <a:solidFill>
                  <a:schemeClr val="tx1"/>
                </a:solidFill>
              </a:rPr>
              <a:t> method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(I called my </a:t>
            </a:r>
            <a:r>
              <a:rPr lang="en-US" sz="1200" dirty="0" err="1" smtClean="0">
                <a:solidFill>
                  <a:schemeClr val="tx1"/>
                </a:solidFill>
              </a:rPr>
              <a:t>gridCellSelected</a:t>
            </a:r>
            <a:r>
              <a:rPr lang="en-US" sz="1200" dirty="0" smtClean="0">
                <a:solidFill>
                  <a:schemeClr val="tx1"/>
                </a:solidFill>
              </a:rPr>
              <a:t>!)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pic>
        <p:nvPicPr>
          <p:cNvPr id="4" name="Picture 3" descr="Screen Shot 2013-02-03 at 3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095"/>
            <a:ext cx="9144000" cy="54719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24405" y="2403796"/>
            <a:ext cx="1738834" cy="997802"/>
          </a:xfrm>
          <a:prstGeom prst="wedgeRoundRectCallout">
            <a:avLst>
              <a:gd name="adj1" fmla="val -110398"/>
              <a:gd name="adj2" fmla="val 88816"/>
              <a:gd name="adj3" fmla="val 16667"/>
            </a:avLst>
          </a:prstGeom>
          <a:solidFill>
            <a:srgbClr val="B21ABB"/>
          </a:solidFill>
          <a:ln>
            <a:solidFill>
              <a:srgbClr val="B21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 can pass objects to this method but not </a:t>
            </a:r>
            <a:r>
              <a:rPr lang="en-US" sz="1200" dirty="0" err="1" smtClean="0">
                <a:solidFill>
                  <a:schemeClr val="tx1"/>
                </a:solidFill>
              </a:rPr>
              <a:t>ints</a:t>
            </a:r>
            <a:r>
              <a:rPr lang="en-US" sz="1200" dirty="0" smtClean="0">
                <a:solidFill>
                  <a:schemeClr val="tx1"/>
                </a:solidFill>
              </a:rPr>
              <a:t>.  I chose to get the current row and column from </a:t>
            </a:r>
            <a:r>
              <a:rPr lang="en-US" sz="1200" dirty="0" err="1" smtClean="0">
                <a:solidFill>
                  <a:schemeClr val="tx1"/>
                </a:solidFill>
              </a:rPr>
              <a:t>gridView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03 at 3.0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095"/>
            <a:ext cx="9144000" cy="547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91073" y="4006327"/>
            <a:ext cx="1738834" cy="997802"/>
          </a:xfrm>
          <a:prstGeom prst="wedgeRoundRectCallout">
            <a:avLst>
              <a:gd name="adj1" fmla="val -138224"/>
              <a:gd name="adj2" fmla="val -6638"/>
              <a:gd name="adj3" fmla="val 16667"/>
            </a:avLst>
          </a:prstGeom>
          <a:solidFill>
            <a:srgbClr val="B21ABB"/>
          </a:solidFill>
          <a:ln>
            <a:solidFill>
              <a:srgbClr val="B21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GridView</a:t>
            </a:r>
            <a:r>
              <a:rPr lang="en-US" sz="1200" dirty="0" smtClean="0">
                <a:solidFill>
                  <a:schemeClr val="tx1"/>
                </a:solidFill>
              </a:rPr>
              <a:t> has a </a:t>
            </a:r>
            <a:r>
              <a:rPr lang="en-US" sz="1200" dirty="0" err="1" smtClean="0">
                <a:solidFill>
                  <a:schemeClr val="tx1"/>
                </a:solidFill>
              </a:rPr>
              <a:t>setTarget</a:t>
            </a:r>
            <a:r>
              <a:rPr lang="en-US" sz="1200" dirty="0" smtClean="0">
                <a:solidFill>
                  <a:schemeClr val="tx1"/>
                </a:solidFill>
              </a:rPr>
              <a:t>: action: method.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921656" y="2813205"/>
            <a:ext cx="1738834" cy="997802"/>
          </a:xfrm>
          <a:prstGeom prst="wedgeRoundRectCallout">
            <a:avLst>
              <a:gd name="adj1" fmla="val -151268"/>
              <a:gd name="adj2" fmla="val 23665"/>
              <a:gd name="adj3" fmla="val 16667"/>
            </a:avLst>
          </a:prstGeom>
          <a:solidFill>
            <a:srgbClr val="B21ABB"/>
          </a:solidFill>
          <a:ln>
            <a:solidFill>
              <a:srgbClr val="B21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GridView</a:t>
            </a:r>
            <a:r>
              <a:rPr lang="en-US" sz="1200" dirty="0" smtClean="0">
                <a:solidFill>
                  <a:schemeClr val="tx1"/>
                </a:solidFill>
              </a:rPr>
              <a:t> has data members to store the object and </a:t>
            </a:r>
            <a:r>
              <a:rPr lang="en-US" sz="1200" dirty="0" err="1" smtClean="0">
                <a:solidFill>
                  <a:schemeClr val="tx1"/>
                </a:solidFill>
              </a:rPr>
              <a:t>selectory</a:t>
            </a:r>
            <a:r>
              <a:rPr lang="en-US" sz="1200" dirty="0" smtClean="0">
                <a:solidFill>
                  <a:schemeClr val="tx1"/>
                </a:solidFill>
              </a:rPr>
              <a:t> to notify when a cell is selected.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0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2-03 at 3.1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7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57928" y="2763771"/>
            <a:ext cx="3628872" cy="1480368"/>
          </a:xfrm>
          <a:prstGeom prst="wedgeRoundRectCallout">
            <a:avLst>
              <a:gd name="adj1" fmla="val -83527"/>
              <a:gd name="adj2" fmla="val -24222"/>
              <a:gd name="adj3" fmla="val 16667"/>
            </a:avLst>
          </a:prstGeom>
          <a:solidFill>
            <a:srgbClr val="B21ABB"/>
          </a:solidFill>
          <a:ln>
            <a:solidFill>
              <a:srgbClr val="B21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This is the call that notifies the </a:t>
            </a:r>
            <a:r>
              <a:rPr lang="en-US" sz="1200" dirty="0" err="1" smtClean="0">
                <a:solidFill>
                  <a:schemeClr val="tx1"/>
                </a:solidFill>
              </a:rPr>
              <a:t>ViewController</a:t>
            </a:r>
            <a:r>
              <a:rPr lang="en-US" sz="1200" dirty="0" smtClean="0">
                <a:solidFill>
                  <a:schemeClr val="tx1"/>
                </a:solidFill>
              </a:rPr>
              <a:t> that a grid cell has been selected.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59812" y="4743938"/>
            <a:ext cx="3628872" cy="1480368"/>
          </a:xfrm>
          <a:prstGeom prst="wedgeRoundRectCallout">
            <a:avLst>
              <a:gd name="adj1" fmla="val -85661"/>
              <a:gd name="adj2" fmla="val -131994"/>
              <a:gd name="adj3" fmla="val 16667"/>
            </a:avLst>
          </a:prstGeom>
          <a:solidFill>
            <a:srgbClr val="B21ABB"/>
          </a:solidFill>
          <a:ln>
            <a:solidFill>
              <a:srgbClr val="B21A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This is the </a:t>
            </a:r>
            <a:r>
              <a:rPr lang="en-US" sz="1200" dirty="0" err="1" smtClean="0">
                <a:solidFill>
                  <a:schemeClr val="tx1"/>
                </a:solidFill>
              </a:rPr>
              <a:t>setTarget:action</a:t>
            </a:r>
            <a:r>
              <a:rPr lang="en-US" sz="1200" dirty="0" smtClean="0">
                <a:solidFill>
                  <a:schemeClr val="tx1"/>
                </a:solidFill>
              </a:rPr>
              <a:t>: method.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7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04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More design principles and patterns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Summary: design principles</a:t>
            </a:r>
            <a:endParaRPr lang="en-US" dirty="0">
              <a:latin typeface="Arial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</a:rPr>
              <a:t>Single responsibility </a:t>
            </a:r>
            <a:r>
              <a:rPr lang="en-US" sz="2800" dirty="0" smtClean="0">
                <a:latin typeface="Arial" charset="0"/>
              </a:rPr>
              <a:t>principle</a:t>
            </a:r>
          </a:p>
          <a:p>
            <a:r>
              <a:rPr lang="en-US" sz="2800" dirty="0">
                <a:latin typeface="Arial" charset="0"/>
              </a:rPr>
              <a:t>Law of </a:t>
            </a:r>
            <a:r>
              <a:rPr lang="en-US" sz="2800" dirty="0" err="1">
                <a:latin typeface="Arial" charset="0"/>
              </a:rPr>
              <a:t>demeter</a:t>
            </a:r>
            <a:r>
              <a:rPr lang="en-US" sz="2800" dirty="0">
                <a:latin typeface="Arial" charset="0"/>
              </a:rPr>
              <a:t> (principle of least knowledge</a:t>
            </a:r>
            <a:r>
              <a:rPr lang="en-US" sz="2800" dirty="0" smtClean="0">
                <a:latin typeface="Arial" charset="0"/>
              </a:rPr>
              <a:t>)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</a:rPr>
              <a:t>High cohesion/low </a:t>
            </a:r>
            <a:r>
              <a:rPr lang="en-US" sz="2800" dirty="0" smtClean="0">
                <a:latin typeface="Arial" charset="0"/>
              </a:rPr>
              <a:t>coupling</a:t>
            </a:r>
          </a:p>
          <a:p>
            <a:r>
              <a:rPr lang="en-US" sz="2800" dirty="0" smtClean="0">
                <a:latin typeface="Arial" charset="0"/>
              </a:rPr>
              <a:t>Use </a:t>
            </a:r>
            <a:r>
              <a:rPr lang="en-US" sz="2800" dirty="0">
                <a:latin typeface="Arial" charset="0"/>
              </a:rPr>
              <a:t>real world </a:t>
            </a:r>
            <a:r>
              <a:rPr lang="en-US" sz="2800" dirty="0" smtClean="0">
                <a:latin typeface="Arial" charset="0"/>
              </a:rPr>
              <a:t>objects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Don</a:t>
            </a:r>
            <a:r>
              <a:rPr lang="ja-JP" altLang="en-US" sz="2800" dirty="0" smtClean="0">
                <a:latin typeface="Arial" charset="0"/>
              </a:rPr>
              <a:t>’</a:t>
            </a:r>
            <a:r>
              <a:rPr lang="en-US" sz="2800" dirty="0" smtClean="0">
                <a:latin typeface="Arial" charset="0"/>
              </a:rPr>
              <a:t>t </a:t>
            </a:r>
            <a:r>
              <a:rPr lang="en-US" sz="2800" dirty="0">
                <a:latin typeface="Arial" charset="0"/>
              </a:rPr>
              <a:t>repeat yourself (D.R.Y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Favor composition over inheritance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Dependency-inversion principle</a:t>
            </a:r>
            <a:endParaRPr lang="en-US" sz="2800" dirty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Summary: design patterns</a:t>
            </a:r>
            <a:endParaRPr lang="en-US" dirty="0">
              <a:latin typeface="Arial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14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charset="0"/>
              </a:rPr>
              <a:t>Observer  (Target-Action)</a:t>
            </a:r>
          </a:p>
          <a:p>
            <a:pPr marL="0" indent="0" eaLnBrk="1" hangingPunct="1"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6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ViewController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NumPadView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0048" y="2823205"/>
            <a:ext cx="1574755" cy="64633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EECE1"/>
                </a:solidFill>
              </a:rPr>
              <a:t>What is the responsibility of this class?</a:t>
            </a:r>
            <a:endParaRPr lang="en-US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4851" y="1207821"/>
            <a:ext cx="8031370" cy="3524728"/>
            <a:chOff x="804851" y="1207821"/>
            <a:chExt cx="8031370" cy="3524728"/>
          </a:xfrm>
        </p:grpSpPr>
        <p:sp>
          <p:nvSpPr>
            <p:cNvPr id="4" name="Rectangle 3"/>
            <p:cNvSpPr/>
            <p:nvPr/>
          </p:nvSpPr>
          <p:spPr>
            <a:xfrm>
              <a:off x="804851" y="3452478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GridModel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64491" y="1207821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ViewController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5151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NumPadView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426" y="3462466"/>
              <a:ext cx="2021070" cy="127008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GridView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V="1">
              <a:off x="1815387" y="1852851"/>
              <a:ext cx="1449105" cy="1609615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5" idx="3"/>
              <a:endCxn id="6" idx="0"/>
            </p:cNvCxnSpPr>
            <p:nvPr/>
          </p:nvCxnSpPr>
          <p:spPr>
            <a:xfrm>
              <a:off x="5285561" y="1842863"/>
              <a:ext cx="2540125" cy="1619603"/>
            </a:xfrm>
            <a:prstGeom prst="bentConnector2">
              <a:avLst/>
            </a:prstGeom>
            <a:ln>
              <a:solidFill>
                <a:srgbClr val="00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77041" y="1842863"/>
              <a:ext cx="0" cy="1619604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9200" y="4732549"/>
            <a:ext cx="265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values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Answers questions about data e.g. consistency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781" y="4722561"/>
            <a:ext cx="2285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grid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Updates button titles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896" y="4745284"/>
            <a:ext cx="24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and stores </a:t>
            </a:r>
            <a:r>
              <a:rPr lang="en-US" dirty="0" err="1" smtClean="0">
                <a:solidFill>
                  <a:srgbClr val="FFFF00"/>
                </a:solidFill>
              </a:rPr>
              <a:t>numpad</a:t>
            </a:r>
            <a:r>
              <a:rPr lang="en-US" dirty="0" smtClean="0">
                <a:solidFill>
                  <a:srgbClr val="FFFF00"/>
                </a:solidFill>
              </a:rPr>
              <a:t> cells (buttons)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Responds to clicks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highlights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595" y="405992"/>
            <a:ext cx="265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Creates model &amp;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Mediates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9663" y="1068160"/>
            <a:ext cx="1574755" cy="64633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EEECE1"/>
                </a:solidFill>
              </a:rPr>
              <a:t>What is the responsibility of this class?</a:t>
            </a:r>
            <a:endParaRPr lang="en-US" sz="12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3191</Words>
  <Application>Microsoft Macintosh PowerPoint</Application>
  <PresentationFormat>On-screen Show (4:3)</PresentationFormat>
  <Paragraphs>777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Design principles and patterns</vt:lpstr>
      <vt:lpstr>Design Goals</vt:lpstr>
      <vt:lpstr>User stories</vt:lpstr>
      <vt:lpstr>PowerPoint Presentation</vt:lpstr>
      <vt:lpstr>Key design principle</vt:lpstr>
      <vt:lpstr>PowerPoint Presentation</vt:lpstr>
      <vt:lpstr>PowerPoint Presentation</vt:lpstr>
      <vt:lpstr>PowerPoint Presentation</vt:lpstr>
      <vt:lpstr>PowerPoint Presentation</vt:lpstr>
      <vt:lpstr>Key design principle</vt:lpstr>
      <vt:lpstr>PowerPoint Presentation</vt:lpstr>
      <vt:lpstr>Key design principles</vt:lpstr>
      <vt:lpstr>Key design principles</vt:lpstr>
      <vt:lpstr>PowerPoint Presentation</vt:lpstr>
      <vt:lpstr>Sequence diagram:  display</vt:lpstr>
      <vt:lpstr>Sequence diagram:  display</vt:lpstr>
      <vt:lpstr>Sequence diagram:  display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principle</vt:lpstr>
      <vt:lpstr>Design principle</vt:lpstr>
      <vt:lpstr>PowerPoint Presentation</vt:lpstr>
      <vt:lpstr>Sequence diagram:  numPad cell tapped</vt:lpstr>
      <vt:lpstr>PowerPoint Presentation</vt:lpstr>
      <vt:lpstr>PowerPoint Presentation</vt:lpstr>
      <vt:lpstr>PowerPoint Presentation</vt:lpstr>
      <vt:lpstr>Sequence diagram:  gridCell tapped</vt:lpstr>
      <vt:lpstr>Sequence diagram:  gridCell tapped</vt:lpstr>
      <vt:lpstr>Sequence diagram:  gridCell tapped</vt:lpstr>
      <vt:lpstr>Sequence diagram:  gridCell tapped</vt:lpstr>
      <vt:lpstr>PowerPoint Presentation</vt:lpstr>
      <vt:lpstr>Design Goals</vt:lpstr>
      <vt:lpstr>Key design principle</vt:lpstr>
      <vt:lpstr>PowerPoint Presentation</vt:lpstr>
      <vt:lpstr>Design principle</vt:lpstr>
      <vt:lpstr>PowerPoint Presentation</vt:lpstr>
      <vt:lpstr>Key design principles</vt:lpstr>
      <vt:lpstr>PowerPoint Presentation</vt:lpstr>
      <vt:lpstr>Design principle</vt:lpstr>
      <vt:lpstr>PowerPoint Presentation</vt:lpstr>
      <vt:lpstr>Design principle</vt:lpstr>
      <vt:lpstr>PowerPoint Presentation</vt:lpstr>
      <vt:lpstr>PowerPoint Presentation</vt:lpstr>
      <vt:lpstr>Design principle</vt:lpstr>
      <vt:lpstr>Design Principle</vt:lpstr>
      <vt:lpstr>Summary</vt:lpstr>
      <vt:lpstr>Cs121 motto</vt:lpstr>
      <vt:lpstr>Sequence diagram:  gridCell tapped</vt:lpstr>
      <vt:lpstr>Sequence diagram:  gridCell tapped</vt:lpstr>
      <vt:lpstr>PowerPoint Presentation</vt:lpstr>
      <vt:lpstr>Design principle</vt:lpstr>
      <vt:lpstr>Design principle</vt:lpstr>
      <vt:lpstr>Sequence diagram:  gridCell tapped</vt:lpstr>
      <vt:lpstr>Sequence diagram:  gridCell tapped</vt:lpstr>
      <vt:lpstr>Sequence diagram:  gridCell tapped</vt:lpstr>
      <vt:lpstr>PowerPoint Presentation</vt:lpstr>
      <vt:lpstr>Design Principle</vt:lpstr>
      <vt:lpstr>Sequence diagram:  gridCell tapped</vt:lpstr>
      <vt:lpstr>PowerPoint Presentation</vt:lpstr>
      <vt:lpstr>Observer design pattern</vt:lpstr>
      <vt:lpstr>iOS Observers</vt:lpstr>
      <vt:lpstr>Target-action</vt:lpstr>
      <vt:lpstr>PowerPoint Presentation</vt:lpstr>
      <vt:lpstr>PowerPoint Presentation</vt:lpstr>
      <vt:lpstr>Implementation details</vt:lpstr>
      <vt:lpstr>Implementation details</vt:lpstr>
      <vt:lpstr>Implementation details</vt:lpstr>
      <vt:lpstr>Implementation details</vt:lpstr>
      <vt:lpstr>PowerPoint Presentation</vt:lpstr>
      <vt:lpstr>Summary: design principles</vt:lpstr>
      <vt:lpstr>Summary: design patterns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Fruity Fruit</dc:title>
  <dc:creator>CIS</dc:creator>
  <cp:lastModifiedBy>Elizabeth Sweedyk</cp:lastModifiedBy>
  <cp:revision>148</cp:revision>
  <dcterms:created xsi:type="dcterms:W3CDTF">2012-08-29T23:17:08Z</dcterms:created>
  <dcterms:modified xsi:type="dcterms:W3CDTF">2013-02-05T14:50:23Z</dcterms:modified>
</cp:coreProperties>
</file>