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20" r:id="rId3"/>
    <p:sldId id="321" r:id="rId4"/>
    <p:sldId id="324" r:id="rId5"/>
    <p:sldId id="323" r:id="rId6"/>
    <p:sldId id="322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8" r:id="rId20"/>
    <p:sldId id="260" r:id="rId21"/>
    <p:sldId id="261" r:id="rId22"/>
    <p:sldId id="309" r:id="rId23"/>
    <p:sldId id="308" r:id="rId24"/>
    <p:sldId id="310" r:id="rId25"/>
    <p:sldId id="311" r:id="rId26"/>
    <p:sldId id="312" r:id="rId27"/>
    <p:sldId id="315" r:id="rId28"/>
    <p:sldId id="313" r:id="rId29"/>
    <p:sldId id="316" r:id="rId30"/>
    <p:sldId id="265" r:id="rId31"/>
    <p:sldId id="318" r:id="rId32"/>
    <p:sldId id="319" r:id="rId33"/>
    <p:sldId id="384" r:id="rId34"/>
    <p:sldId id="339" r:id="rId35"/>
    <p:sldId id="340" r:id="rId36"/>
    <p:sldId id="341" r:id="rId37"/>
    <p:sldId id="346" r:id="rId38"/>
    <p:sldId id="347" r:id="rId39"/>
    <p:sldId id="385" r:id="rId40"/>
    <p:sldId id="386" r:id="rId41"/>
    <p:sldId id="350" r:id="rId42"/>
    <p:sldId id="351" r:id="rId43"/>
    <p:sldId id="352" r:id="rId44"/>
    <p:sldId id="353" r:id="rId45"/>
    <p:sldId id="354" r:id="rId46"/>
    <p:sldId id="355" r:id="rId47"/>
    <p:sldId id="356" r:id="rId48"/>
    <p:sldId id="357" r:id="rId49"/>
    <p:sldId id="358" r:id="rId50"/>
    <p:sldId id="359" r:id="rId51"/>
    <p:sldId id="360" r:id="rId52"/>
    <p:sldId id="363" r:id="rId53"/>
    <p:sldId id="364" r:id="rId54"/>
    <p:sldId id="366" r:id="rId55"/>
    <p:sldId id="367" r:id="rId56"/>
    <p:sldId id="368" r:id="rId57"/>
    <p:sldId id="369" r:id="rId58"/>
    <p:sldId id="370" r:id="rId59"/>
    <p:sldId id="371" r:id="rId60"/>
    <p:sldId id="372" r:id="rId61"/>
    <p:sldId id="373" r:id="rId62"/>
    <p:sldId id="374" r:id="rId63"/>
    <p:sldId id="375" r:id="rId64"/>
    <p:sldId id="376" r:id="rId65"/>
    <p:sldId id="377" r:id="rId66"/>
    <p:sldId id="378" r:id="rId67"/>
    <p:sldId id="379" r:id="rId68"/>
    <p:sldId id="380" r:id="rId69"/>
    <p:sldId id="381" r:id="rId70"/>
    <p:sldId id="382" r:id="rId71"/>
    <p:sldId id="387" r:id="rId72"/>
    <p:sldId id="388" r:id="rId73"/>
    <p:sldId id="389" r:id="rId7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16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printerSettings" Target="printerSettings/printerSettings1.bin"/><Relationship Id="rId76" Type="http://schemas.openxmlformats.org/officeDocument/2006/relationships/presProps" Target="presProps.xml"/><Relationship Id="rId77" Type="http://schemas.openxmlformats.org/officeDocument/2006/relationships/viewProps" Target="viewProps.xml"/><Relationship Id="rId78" Type="http://schemas.openxmlformats.org/officeDocument/2006/relationships/theme" Target="theme/theme1.xml"/><Relationship Id="rId79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9F02-BC4F-4D47-8DB3-2D85BC4A3C95}" type="datetimeFigureOut">
              <a:rPr lang="en-US" smtClean="0"/>
              <a:t>2/7/13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605A6-FCCD-2C40-8C94-878DCA5C8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790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9F02-BC4F-4D47-8DB3-2D85BC4A3C95}" type="datetimeFigureOut">
              <a:rPr lang="en-US" smtClean="0"/>
              <a:t>2/7/13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605A6-FCCD-2C40-8C94-878DCA5C8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33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9F02-BC4F-4D47-8DB3-2D85BC4A3C95}" type="datetimeFigureOut">
              <a:rPr lang="en-US" smtClean="0"/>
              <a:t>2/7/13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605A6-FCCD-2C40-8C94-878DCA5C8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06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9F02-BC4F-4D47-8DB3-2D85BC4A3C95}" type="datetimeFigureOut">
              <a:rPr lang="en-US" smtClean="0"/>
              <a:t>2/7/13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605A6-FCCD-2C40-8C94-878DCA5C8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60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9F02-BC4F-4D47-8DB3-2D85BC4A3C95}" type="datetimeFigureOut">
              <a:rPr lang="en-US" smtClean="0"/>
              <a:t>2/7/13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605A6-FCCD-2C40-8C94-878DCA5C8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318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9F02-BC4F-4D47-8DB3-2D85BC4A3C95}" type="datetimeFigureOut">
              <a:rPr lang="en-US" smtClean="0"/>
              <a:t>2/7/13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605A6-FCCD-2C40-8C94-878DCA5C8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80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9F02-BC4F-4D47-8DB3-2D85BC4A3C95}" type="datetimeFigureOut">
              <a:rPr lang="en-US" smtClean="0"/>
              <a:t>2/7/13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605A6-FCCD-2C40-8C94-878DCA5C8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46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9F02-BC4F-4D47-8DB3-2D85BC4A3C95}" type="datetimeFigureOut">
              <a:rPr lang="en-US" smtClean="0"/>
              <a:t>2/7/13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605A6-FCCD-2C40-8C94-878DCA5C8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0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9F02-BC4F-4D47-8DB3-2D85BC4A3C95}" type="datetimeFigureOut">
              <a:rPr lang="en-US" smtClean="0"/>
              <a:t>2/7/13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605A6-FCCD-2C40-8C94-878DCA5C8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56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9F02-BC4F-4D47-8DB3-2D85BC4A3C95}" type="datetimeFigureOut">
              <a:rPr lang="en-US" smtClean="0"/>
              <a:t>2/7/13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605A6-FCCD-2C40-8C94-878DCA5C8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96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9F02-BC4F-4D47-8DB3-2D85BC4A3C95}" type="datetimeFigureOut">
              <a:rPr lang="en-US" smtClean="0"/>
              <a:t>2/7/13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605A6-FCCD-2C40-8C94-878DCA5C8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85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F9F02-BC4F-4D47-8DB3-2D85BC4A3C95}" type="datetimeFigureOut">
              <a:rPr lang="en-US" smtClean="0"/>
              <a:t>2/7/13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605A6-FCCD-2C40-8C94-878DCA5C8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01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345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70111" y="2187211"/>
            <a:ext cx="1727196" cy="1578689"/>
          </a:xfrm>
          <a:prstGeom prst="rect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rgbClr val="000090"/>
                </a:solidFill>
              </a:rPr>
              <a:t>Pizza</a:t>
            </a:r>
          </a:p>
          <a:p>
            <a:r>
              <a:rPr lang="en-US" sz="1600" dirty="0" smtClean="0">
                <a:solidFill>
                  <a:srgbClr val="000090"/>
                </a:solidFill>
              </a:rPr>
              <a:t>display()</a:t>
            </a:r>
          </a:p>
          <a:p>
            <a:r>
              <a:rPr lang="en-US" sz="1600" dirty="0" err="1" smtClean="0">
                <a:solidFill>
                  <a:srgbClr val="000090"/>
                </a:solidFill>
              </a:rPr>
              <a:t>setCrust</a:t>
            </a:r>
            <a:r>
              <a:rPr lang="en-US" sz="1600" dirty="0" smtClean="0">
                <a:solidFill>
                  <a:srgbClr val="000090"/>
                </a:solidFill>
              </a:rPr>
              <a:t>()</a:t>
            </a:r>
          </a:p>
          <a:p>
            <a:r>
              <a:rPr lang="en-US" sz="1600" dirty="0" err="1" smtClean="0">
                <a:solidFill>
                  <a:srgbClr val="000090"/>
                </a:solidFill>
              </a:rPr>
              <a:t>addTopping</a:t>
            </a:r>
            <a:r>
              <a:rPr lang="en-US" sz="1600" dirty="0" smtClean="0">
                <a:solidFill>
                  <a:srgbClr val="000090"/>
                </a:solidFill>
              </a:rPr>
              <a:t>()</a:t>
            </a:r>
          </a:p>
          <a:p>
            <a:r>
              <a:rPr lang="en-US" sz="1600" dirty="0" err="1" smtClean="0">
                <a:solidFill>
                  <a:srgbClr val="000090"/>
                </a:solidFill>
              </a:rPr>
              <a:t>bakeTime</a:t>
            </a:r>
            <a:r>
              <a:rPr lang="en-US" sz="1600" dirty="0" smtClean="0">
                <a:solidFill>
                  <a:srgbClr val="000090"/>
                </a:solidFill>
              </a:rPr>
              <a:t>()</a:t>
            </a:r>
          </a:p>
          <a:p>
            <a:r>
              <a:rPr lang="en-US" sz="1600" dirty="0">
                <a:solidFill>
                  <a:srgbClr val="000090"/>
                </a:solidFill>
              </a:rPr>
              <a:t>p</a:t>
            </a:r>
            <a:r>
              <a:rPr lang="en-US" sz="1600" dirty="0" smtClean="0">
                <a:solidFill>
                  <a:srgbClr val="000090"/>
                </a:solidFill>
              </a:rPr>
              <a:t>rice()</a:t>
            </a:r>
          </a:p>
          <a:p>
            <a:endParaRPr lang="en-US" sz="1600" dirty="0">
              <a:solidFill>
                <a:srgbClr val="000090"/>
              </a:solidFill>
            </a:endParaRPr>
          </a:p>
        </p:txBody>
      </p:sp>
      <p:sp>
        <p:nvSpPr>
          <p:cNvPr id="10" name="Diamond 9"/>
          <p:cNvSpPr/>
          <p:nvPr/>
        </p:nvSpPr>
        <p:spPr>
          <a:xfrm>
            <a:off x="5297307" y="2556912"/>
            <a:ext cx="324556" cy="296333"/>
          </a:xfrm>
          <a:prstGeom prst="diamon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amond 11"/>
          <p:cNvSpPr/>
          <p:nvPr/>
        </p:nvSpPr>
        <p:spPr>
          <a:xfrm>
            <a:off x="3245555" y="2548456"/>
            <a:ext cx="324556" cy="296333"/>
          </a:xfrm>
          <a:prstGeom prst="diamon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64820" y="2187211"/>
            <a:ext cx="1608666" cy="1253788"/>
          </a:xfrm>
          <a:prstGeom prst="rect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90"/>
                </a:solidFill>
              </a:rPr>
              <a:t>Crust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display()</a:t>
            </a:r>
          </a:p>
          <a:p>
            <a:r>
              <a:rPr lang="en-US" dirty="0" err="1" smtClean="0">
                <a:solidFill>
                  <a:srgbClr val="000090"/>
                </a:solidFill>
              </a:rPr>
              <a:t>bakeTime</a:t>
            </a:r>
            <a:endParaRPr lang="en-US" dirty="0" smtClean="0">
              <a:solidFill>
                <a:srgbClr val="000090"/>
              </a:solidFill>
            </a:endParaRPr>
          </a:p>
          <a:p>
            <a:r>
              <a:rPr lang="en-US" dirty="0">
                <a:solidFill>
                  <a:srgbClr val="000090"/>
                </a:solidFill>
              </a:rPr>
              <a:t>p</a:t>
            </a:r>
            <a:r>
              <a:rPr lang="en-US" dirty="0" smtClean="0">
                <a:solidFill>
                  <a:srgbClr val="000090"/>
                </a:solidFill>
              </a:rPr>
              <a:t>rice()</a:t>
            </a:r>
          </a:p>
          <a:p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12462" y="2187211"/>
            <a:ext cx="1608666" cy="1120874"/>
          </a:xfrm>
          <a:prstGeom prst="rect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90"/>
                </a:solidFill>
              </a:rPr>
              <a:t>Toppings</a:t>
            </a:r>
          </a:p>
          <a:p>
            <a:r>
              <a:rPr lang="en-US" dirty="0">
                <a:solidFill>
                  <a:srgbClr val="000090"/>
                </a:solidFill>
              </a:rPr>
              <a:t>display()</a:t>
            </a:r>
          </a:p>
          <a:p>
            <a:r>
              <a:rPr lang="en-US" dirty="0" err="1">
                <a:solidFill>
                  <a:srgbClr val="000090"/>
                </a:solidFill>
              </a:rPr>
              <a:t>bakeTime</a:t>
            </a:r>
            <a:endParaRPr lang="en-US" dirty="0">
              <a:solidFill>
                <a:srgbClr val="000090"/>
              </a:solidFill>
            </a:endParaRPr>
          </a:p>
          <a:p>
            <a:r>
              <a:rPr lang="en-US" dirty="0">
                <a:solidFill>
                  <a:srgbClr val="000090"/>
                </a:solidFill>
              </a:rPr>
              <a:t>price()</a:t>
            </a:r>
          </a:p>
          <a:p>
            <a:endParaRPr lang="en-US" dirty="0">
              <a:solidFill>
                <a:srgbClr val="000090"/>
              </a:solidFill>
            </a:endParaRPr>
          </a:p>
        </p:txBody>
      </p:sp>
      <p:cxnSp>
        <p:nvCxnSpPr>
          <p:cNvPr id="17" name="Straight Connector 16"/>
          <p:cNvCxnSpPr>
            <a:stCxn id="10" idx="3"/>
          </p:cNvCxnSpPr>
          <p:nvPr/>
        </p:nvCxnSpPr>
        <p:spPr>
          <a:xfrm>
            <a:off x="5621863" y="2705079"/>
            <a:ext cx="990599" cy="0"/>
          </a:xfrm>
          <a:prstGeom prst="line">
            <a:avLst/>
          </a:prstGeom>
          <a:ln>
            <a:solidFill>
              <a:srgbClr val="00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373486" y="2683891"/>
            <a:ext cx="990599" cy="0"/>
          </a:xfrm>
          <a:prstGeom prst="line">
            <a:avLst/>
          </a:prstGeom>
          <a:ln>
            <a:solidFill>
              <a:srgbClr val="00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65706" y="4697538"/>
            <a:ext cx="1426636" cy="1165452"/>
          </a:xfrm>
          <a:prstGeom prst="rect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rgbClr val="000090"/>
                </a:solidFill>
              </a:rPr>
              <a:t>ThinCrust</a:t>
            </a:r>
            <a:endParaRPr lang="en-US" dirty="0" smtClean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display()</a:t>
            </a:r>
          </a:p>
          <a:p>
            <a:r>
              <a:rPr lang="en-US" dirty="0" err="1" smtClean="0">
                <a:solidFill>
                  <a:srgbClr val="000090"/>
                </a:solidFill>
              </a:rPr>
              <a:t>bakeTime</a:t>
            </a:r>
            <a:r>
              <a:rPr lang="en-US" dirty="0" smtClean="0">
                <a:solidFill>
                  <a:srgbClr val="000090"/>
                </a:solidFill>
              </a:rPr>
              <a:t>()</a:t>
            </a:r>
          </a:p>
          <a:p>
            <a:r>
              <a:rPr lang="en-US" dirty="0">
                <a:solidFill>
                  <a:srgbClr val="000090"/>
                </a:solidFill>
              </a:rPr>
              <a:t>p</a:t>
            </a:r>
            <a:r>
              <a:rPr lang="en-US" dirty="0" smtClean="0">
                <a:solidFill>
                  <a:srgbClr val="000090"/>
                </a:solidFill>
              </a:rPr>
              <a:t>rice()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72310" y="4697538"/>
            <a:ext cx="1608666" cy="1165452"/>
          </a:xfrm>
          <a:prstGeom prst="rect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rgbClr val="000090"/>
                </a:solidFill>
              </a:rPr>
              <a:t>ThickCrust</a:t>
            </a:r>
            <a:endParaRPr lang="en-US" dirty="0" smtClean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display()</a:t>
            </a:r>
          </a:p>
          <a:p>
            <a:r>
              <a:rPr lang="en-US" dirty="0" err="1" smtClean="0">
                <a:solidFill>
                  <a:srgbClr val="000090"/>
                </a:solidFill>
              </a:rPr>
              <a:t>bakeTime</a:t>
            </a:r>
            <a:endParaRPr lang="en-US" dirty="0" smtClean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price()</a:t>
            </a:r>
            <a:endParaRPr lang="en-US" dirty="0">
              <a:solidFill>
                <a:srgbClr val="000090"/>
              </a:solidFill>
            </a:endParaRPr>
          </a:p>
        </p:txBody>
      </p:sp>
      <p:cxnSp>
        <p:nvCxnSpPr>
          <p:cNvPr id="22" name="Elbow Connector 21"/>
          <p:cNvCxnSpPr>
            <a:stCxn id="24" idx="3"/>
          </p:cNvCxnSpPr>
          <p:nvPr/>
        </p:nvCxnSpPr>
        <p:spPr>
          <a:xfrm rot="5400000">
            <a:off x="834823" y="3940019"/>
            <a:ext cx="931638" cy="583400"/>
          </a:xfrm>
          <a:prstGeom prst="bentConnector3">
            <a:avLst/>
          </a:prstGeom>
          <a:ln>
            <a:solidFill>
              <a:srgbClr val="00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/>
          <p:nvPr/>
        </p:nvCxnSpPr>
        <p:spPr>
          <a:xfrm rot="16200000" flipH="1">
            <a:off x="1947237" y="3668132"/>
            <a:ext cx="674512" cy="1384300"/>
          </a:xfrm>
          <a:prstGeom prst="bentConnector3">
            <a:avLst>
              <a:gd name="adj1" fmla="val 34674"/>
            </a:avLst>
          </a:prstGeom>
          <a:ln>
            <a:solidFill>
              <a:srgbClr val="00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Isosceles Triangle 23"/>
          <p:cNvSpPr/>
          <p:nvPr/>
        </p:nvSpPr>
        <p:spPr>
          <a:xfrm>
            <a:off x="1437120" y="3441345"/>
            <a:ext cx="310444" cy="324555"/>
          </a:xfrm>
          <a:prstGeom prst="triangl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18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70111" y="2187211"/>
            <a:ext cx="1727196" cy="1578689"/>
          </a:xfrm>
          <a:prstGeom prst="rect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rgbClr val="000090"/>
                </a:solidFill>
              </a:rPr>
              <a:t>Pizza</a:t>
            </a:r>
          </a:p>
          <a:p>
            <a:r>
              <a:rPr lang="en-US" sz="1600" dirty="0" smtClean="0">
                <a:solidFill>
                  <a:srgbClr val="000090"/>
                </a:solidFill>
              </a:rPr>
              <a:t>display()</a:t>
            </a:r>
          </a:p>
          <a:p>
            <a:r>
              <a:rPr lang="en-US" sz="1600" dirty="0" err="1" smtClean="0">
                <a:solidFill>
                  <a:srgbClr val="000090"/>
                </a:solidFill>
              </a:rPr>
              <a:t>setCrust</a:t>
            </a:r>
            <a:r>
              <a:rPr lang="en-US" sz="1600" dirty="0" smtClean="0">
                <a:solidFill>
                  <a:srgbClr val="000090"/>
                </a:solidFill>
              </a:rPr>
              <a:t>()</a:t>
            </a:r>
          </a:p>
          <a:p>
            <a:r>
              <a:rPr lang="en-US" sz="1600" dirty="0" err="1" smtClean="0">
                <a:solidFill>
                  <a:srgbClr val="000090"/>
                </a:solidFill>
              </a:rPr>
              <a:t>addTopping</a:t>
            </a:r>
            <a:r>
              <a:rPr lang="en-US" sz="1600" dirty="0" smtClean="0">
                <a:solidFill>
                  <a:srgbClr val="000090"/>
                </a:solidFill>
              </a:rPr>
              <a:t>()</a:t>
            </a:r>
          </a:p>
          <a:p>
            <a:r>
              <a:rPr lang="en-US" sz="1600" dirty="0" err="1" smtClean="0">
                <a:solidFill>
                  <a:srgbClr val="000090"/>
                </a:solidFill>
              </a:rPr>
              <a:t>bakeTime</a:t>
            </a:r>
            <a:r>
              <a:rPr lang="en-US" sz="1600" dirty="0" smtClean="0">
                <a:solidFill>
                  <a:srgbClr val="000090"/>
                </a:solidFill>
              </a:rPr>
              <a:t>()</a:t>
            </a:r>
          </a:p>
          <a:p>
            <a:r>
              <a:rPr lang="en-US" sz="1600" dirty="0">
                <a:solidFill>
                  <a:srgbClr val="000090"/>
                </a:solidFill>
              </a:rPr>
              <a:t>p</a:t>
            </a:r>
            <a:r>
              <a:rPr lang="en-US" sz="1600" dirty="0" smtClean="0">
                <a:solidFill>
                  <a:srgbClr val="000090"/>
                </a:solidFill>
              </a:rPr>
              <a:t>rice()</a:t>
            </a:r>
          </a:p>
          <a:p>
            <a:endParaRPr lang="en-US" sz="1600" dirty="0">
              <a:solidFill>
                <a:srgbClr val="000090"/>
              </a:solidFill>
            </a:endParaRPr>
          </a:p>
        </p:txBody>
      </p:sp>
      <p:sp>
        <p:nvSpPr>
          <p:cNvPr id="10" name="Diamond 9"/>
          <p:cNvSpPr/>
          <p:nvPr/>
        </p:nvSpPr>
        <p:spPr>
          <a:xfrm>
            <a:off x="5297307" y="2556912"/>
            <a:ext cx="324556" cy="296333"/>
          </a:xfrm>
          <a:prstGeom prst="diamon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amond 11"/>
          <p:cNvSpPr/>
          <p:nvPr/>
        </p:nvSpPr>
        <p:spPr>
          <a:xfrm>
            <a:off x="3245555" y="2548456"/>
            <a:ext cx="324556" cy="296333"/>
          </a:xfrm>
          <a:prstGeom prst="diamon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64820" y="2187211"/>
            <a:ext cx="1608666" cy="1253788"/>
          </a:xfrm>
          <a:prstGeom prst="rect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90"/>
                </a:solidFill>
              </a:rPr>
              <a:t>Crust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display()</a:t>
            </a:r>
          </a:p>
          <a:p>
            <a:r>
              <a:rPr lang="en-US" dirty="0" err="1" smtClean="0">
                <a:solidFill>
                  <a:srgbClr val="000090"/>
                </a:solidFill>
              </a:rPr>
              <a:t>bakeTime</a:t>
            </a:r>
            <a:endParaRPr lang="en-US" dirty="0" smtClean="0">
              <a:solidFill>
                <a:srgbClr val="000090"/>
              </a:solidFill>
            </a:endParaRPr>
          </a:p>
          <a:p>
            <a:r>
              <a:rPr lang="en-US" dirty="0">
                <a:solidFill>
                  <a:srgbClr val="000090"/>
                </a:solidFill>
              </a:rPr>
              <a:t>p</a:t>
            </a:r>
            <a:r>
              <a:rPr lang="en-US" dirty="0" smtClean="0">
                <a:solidFill>
                  <a:srgbClr val="000090"/>
                </a:solidFill>
              </a:rPr>
              <a:t>rice()</a:t>
            </a:r>
          </a:p>
          <a:p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12462" y="2187211"/>
            <a:ext cx="1608666" cy="1120874"/>
          </a:xfrm>
          <a:prstGeom prst="rect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90"/>
                </a:solidFill>
              </a:rPr>
              <a:t>Toppings</a:t>
            </a:r>
          </a:p>
          <a:p>
            <a:r>
              <a:rPr lang="en-US" dirty="0">
                <a:solidFill>
                  <a:srgbClr val="000090"/>
                </a:solidFill>
              </a:rPr>
              <a:t>display()</a:t>
            </a:r>
          </a:p>
          <a:p>
            <a:r>
              <a:rPr lang="en-US" dirty="0" err="1">
                <a:solidFill>
                  <a:srgbClr val="000090"/>
                </a:solidFill>
              </a:rPr>
              <a:t>bakeTime</a:t>
            </a:r>
            <a:endParaRPr lang="en-US" dirty="0">
              <a:solidFill>
                <a:srgbClr val="000090"/>
              </a:solidFill>
            </a:endParaRPr>
          </a:p>
          <a:p>
            <a:r>
              <a:rPr lang="en-US" dirty="0">
                <a:solidFill>
                  <a:srgbClr val="000090"/>
                </a:solidFill>
              </a:rPr>
              <a:t>price()</a:t>
            </a:r>
          </a:p>
          <a:p>
            <a:endParaRPr lang="en-US" dirty="0">
              <a:solidFill>
                <a:srgbClr val="000090"/>
              </a:solidFill>
            </a:endParaRPr>
          </a:p>
        </p:txBody>
      </p:sp>
      <p:cxnSp>
        <p:nvCxnSpPr>
          <p:cNvPr id="17" name="Straight Connector 16"/>
          <p:cNvCxnSpPr>
            <a:stCxn id="10" idx="3"/>
          </p:cNvCxnSpPr>
          <p:nvPr/>
        </p:nvCxnSpPr>
        <p:spPr>
          <a:xfrm>
            <a:off x="5621863" y="2705079"/>
            <a:ext cx="990599" cy="0"/>
          </a:xfrm>
          <a:prstGeom prst="line">
            <a:avLst/>
          </a:prstGeom>
          <a:ln>
            <a:solidFill>
              <a:srgbClr val="00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373486" y="2683891"/>
            <a:ext cx="990599" cy="0"/>
          </a:xfrm>
          <a:prstGeom prst="line">
            <a:avLst/>
          </a:prstGeom>
          <a:ln>
            <a:solidFill>
              <a:srgbClr val="00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65706" y="4697538"/>
            <a:ext cx="1426636" cy="1165452"/>
          </a:xfrm>
          <a:prstGeom prst="rect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rgbClr val="000090"/>
                </a:solidFill>
              </a:rPr>
              <a:t>ThinCrust</a:t>
            </a:r>
            <a:endParaRPr lang="en-US" dirty="0" smtClean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display()</a:t>
            </a:r>
          </a:p>
          <a:p>
            <a:r>
              <a:rPr lang="en-US" dirty="0" err="1" smtClean="0">
                <a:solidFill>
                  <a:srgbClr val="000090"/>
                </a:solidFill>
              </a:rPr>
              <a:t>bakeTime</a:t>
            </a:r>
            <a:r>
              <a:rPr lang="en-US" dirty="0" smtClean="0">
                <a:solidFill>
                  <a:srgbClr val="000090"/>
                </a:solidFill>
              </a:rPr>
              <a:t>()</a:t>
            </a:r>
          </a:p>
          <a:p>
            <a:r>
              <a:rPr lang="en-US" dirty="0">
                <a:solidFill>
                  <a:srgbClr val="000090"/>
                </a:solidFill>
              </a:rPr>
              <a:t>p</a:t>
            </a:r>
            <a:r>
              <a:rPr lang="en-US" dirty="0" smtClean="0">
                <a:solidFill>
                  <a:srgbClr val="000090"/>
                </a:solidFill>
              </a:rPr>
              <a:t>rice()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72310" y="4697538"/>
            <a:ext cx="1608666" cy="1165452"/>
          </a:xfrm>
          <a:prstGeom prst="rect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rgbClr val="000090"/>
                </a:solidFill>
              </a:rPr>
              <a:t>ThickCrust</a:t>
            </a:r>
            <a:endParaRPr lang="en-US" dirty="0" smtClean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display()</a:t>
            </a:r>
          </a:p>
          <a:p>
            <a:r>
              <a:rPr lang="en-US" dirty="0" err="1" smtClean="0">
                <a:solidFill>
                  <a:srgbClr val="000090"/>
                </a:solidFill>
              </a:rPr>
              <a:t>bakeTime</a:t>
            </a:r>
            <a:endParaRPr lang="en-US" dirty="0" smtClean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price()</a:t>
            </a:r>
            <a:endParaRPr lang="en-US" dirty="0">
              <a:solidFill>
                <a:srgbClr val="000090"/>
              </a:solidFill>
            </a:endParaRPr>
          </a:p>
        </p:txBody>
      </p:sp>
      <p:cxnSp>
        <p:nvCxnSpPr>
          <p:cNvPr id="22" name="Elbow Connector 21"/>
          <p:cNvCxnSpPr>
            <a:stCxn id="24" idx="3"/>
          </p:cNvCxnSpPr>
          <p:nvPr/>
        </p:nvCxnSpPr>
        <p:spPr>
          <a:xfrm rot="5400000">
            <a:off x="834823" y="3940019"/>
            <a:ext cx="931638" cy="583400"/>
          </a:xfrm>
          <a:prstGeom prst="bentConnector3">
            <a:avLst/>
          </a:prstGeom>
          <a:ln>
            <a:solidFill>
              <a:srgbClr val="00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/>
          <p:nvPr/>
        </p:nvCxnSpPr>
        <p:spPr>
          <a:xfrm rot="16200000" flipH="1">
            <a:off x="1947237" y="3668132"/>
            <a:ext cx="674512" cy="1384300"/>
          </a:xfrm>
          <a:prstGeom prst="bentConnector3">
            <a:avLst>
              <a:gd name="adj1" fmla="val 34674"/>
            </a:avLst>
          </a:prstGeom>
          <a:ln>
            <a:solidFill>
              <a:srgbClr val="00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Isosceles Triangle 23"/>
          <p:cNvSpPr/>
          <p:nvPr/>
        </p:nvSpPr>
        <p:spPr>
          <a:xfrm>
            <a:off x="1437120" y="3441345"/>
            <a:ext cx="310444" cy="324555"/>
          </a:xfrm>
          <a:prstGeom prst="triangl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817530" y="4697538"/>
            <a:ext cx="1608666" cy="1165452"/>
          </a:xfrm>
          <a:prstGeom prst="rect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rgbClr val="000090"/>
                </a:solidFill>
              </a:rPr>
              <a:t>ChicagoStyle</a:t>
            </a:r>
            <a:endParaRPr lang="en-US" dirty="0" smtClean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display()</a:t>
            </a:r>
          </a:p>
          <a:p>
            <a:r>
              <a:rPr lang="en-US" dirty="0" err="1" smtClean="0">
                <a:solidFill>
                  <a:srgbClr val="000090"/>
                </a:solidFill>
              </a:rPr>
              <a:t>bakeTime</a:t>
            </a:r>
            <a:endParaRPr lang="en-US" dirty="0" smtClean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price()</a:t>
            </a:r>
            <a:endParaRPr lang="en-US" dirty="0">
              <a:solidFill>
                <a:srgbClr val="000090"/>
              </a:solidFill>
            </a:endParaRPr>
          </a:p>
        </p:txBody>
      </p:sp>
      <p:cxnSp>
        <p:nvCxnSpPr>
          <p:cNvPr id="3" name="Elbow Connector 2"/>
          <p:cNvCxnSpPr>
            <a:stCxn id="24" idx="3"/>
            <a:endCxn id="25" idx="0"/>
          </p:cNvCxnSpPr>
          <p:nvPr/>
        </p:nvCxnSpPr>
        <p:spPr>
          <a:xfrm rot="16200000" flipH="1">
            <a:off x="3141283" y="2216958"/>
            <a:ext cx="931638" cy="4029521"/>
          </a:xfrm>
          <a:prstGeom prst="bentConnector3">
            <a:avLst/>
          </a:prstGeom>
          <a:ln>
            <a:solidFill>
              <a:srgbClr val="00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895839" y="4697538"/>
            <a:ext cx="155568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Easy to extend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062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88641" y="762000"/>
            <a:ext cx="1608666" cy="1312333"/>
          </a:xfrm>
          <a:prstGeom prst="rect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90"/>
                </a:solidFill>
              </a:rPr>
              <a:t>Duck</a:t>
            </a:r>
          </a:p>
          <a:p>
            <a:r>
              <a:rPr lang="en-US" dirty="0">
                <a:solidFill>
                  <a:srgbClr val="000090"/>
                </a:solidFill>
              </a:rPr>
              <a:t>q</a:t>
            </a:r>
            <a:r>
              <a:rPr lang="en-US" dirty="0" smtClean="0">
                <a:solidFill>
                  <a:srgbClr val="000090"/>
                </a:solidFill>
              </a:rPr>
              <a:t>uack()</a:t>
            </a:r>
          </a:p>
          <a:p>
            <a:r>
              <a:rPr lang="en-US" dirty="0">
                <a:solidFill>
                  <a:srgbClr val="000090"/>
                </a:solidFill>
              </a:rPr>
              <a:t>s</a:t>
            </a:r>
            <a:r>
              <a:rPr lang="en-US" dirty="0" smtClean="0">
                <a:solidFill>
                  <a:srgbClr val="000090"/>
                </a:solidFill>
              </a:rPr>
              <a:t>wim()</a:t>
            </a:r>
          </a:p>
          <a:p>
            <a:r>
              <a:rPr lang="en-US" dirty="0">
                <a:solidFill>
                  <a:srgbClr val="000090"/>
                </a:solidFill>
              </a:rPr>
              <a:t>f</a:t>
            </a:r>
            <a:r>
              <a:rPr lang="en-US" dirty="0" smtClean="0">
                <a:solidFill>
                  <a:srgbClr val="000090"/>
                </a:solidFill>
              </a:rPr>
              <a:t>ly()</a:t>
            </a:r>
          </a:p>
          <a:p>
            <a:r>
              <a:rPr lang="en-US" dirty="0">
                <a:solidFill>
                  <a:srgbClr val="000090"/>
                </a:solidFill>
              </a:rPr>
              <a:t>d</a:t>
            </a:r>
            <a:r>
              <a:rPr lang="en-US" dirty="0" smtClean="0">
                <a:solidFill>
                  <a:srgbClr val="000090"/>
                </a:solidFill>
              </a:rPr>
              <a:t>isplay()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4952" y="3073400"/>
            <a:ext cx="1608666" cy="905933"/>
          </a:xfrm>
          <a:prstGeom prst="rect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90"/>
                </a:solidFill>
              </a:rPr>
              <a:t>Mallard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display()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03796" y="3073400"/>
            <a:ext cx="1608666" cy="905933"/>
          </a:xfrm>
          <a:prstGeom prst="rect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90"/>
                </a:solidFill>
              </a:rPr>
              <a:t>Red-crested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display()</a:t>
            </a:r>
            <a:endParaRPr lang="en-US" dirty="0">
              <a:solidFill>
                <a:srgbClr val="000090"/>
              </a:solidFill>
            </a:endParaRPr>
          </a:p>
        </p:txBody>
      </p:sp>
      <p:cxnSp>
        <p:nvCxnSpPr>
          <p:cNvPr id="12" name="Elbow Connector 11"/>
          <p:cNvCxnSpPr>
            <a:endCxn id="5" idx="0"/>
          </p:cNvCxnSpPr>
          <p:nvPr/>
        </p:nvCxnSpPr>
        <p:spPr>
          <a:xfrm rot="5400000">
            <a:off x="3404301" y="2053872"/>
            <a:ext cx="674512" cy="1364544"/>
          </a:xfrm>
          <a:prstGeom prst="bentConnector3">
            <a:avLst/>
          </a:prstGeom>
          <a:ln>
            <a:solidFill>
              <a:srgbClr val="00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endCxn id="6" idx="0"/>
          </p:cNvCxnSpPr>
          <p:nvPr/>
        </p:nvCxnSpPr>
        <p:spPr>
          <a:xfrm rot="16200000" flipH="1">
            <a:off x="4778723" y="2043994"/>
            <a:ext cx="674512" cy="1384300"/>
          </a:xfrm>
          <a:prstGeom prst="bentConnector3">
            <a:avLst/>
          </a:prstGeom>
          <a:ln>
            <a:solidFill>
              <a:srgbClr val="00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Isosceles Triangle 15"/>
          <p:cNvSpPr/>
          <p:nvPr/>
        </p:nvSpPr>
        <p:spPr>
          <a:xfrm>
            <a:off x="4261556" y="2074333"/>
            <a:ext cx="310444" cy="324555"/>
          </a:xfrm>
          <a:prstGeom prst="triangl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75884" y="1432519"/>
            <a:ext cx="180624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Another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809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88641" y="762000"/>
            <a:ext cx="1608666" cy="1312333"/>
          </a:xfrm>
          <a:prstGeom prst="rect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90"/>
                </a:solidFill>
              </a:rPr>
              <a:t>Duck</a:t>
            </a:r>
          </a:p>
          <a:p>
            <a:r>
              <a:rPr lang="en-US" dirty="0">
                <a:solidFill>
                  <a:srgbClr val="000090"/>
                </a:solidFill>
              </a:rPr>
              <a:t>q</a:t>
            </a:r>
            <a:r>
              <a:rPr lang="en-US" dirty="0" smtClean="0">
                <a:solidFill>
                  <a:srgbClr val="000090"/>
                </a:solidFill>
              </a:rPr>
              <a:t>uack()</a:t>
            </a:r>
          </a:p>
          <a:p>
            <a:r>
              <a:rPr lang="en-US" dirty="0">
                <a:solidFill>
                  <a:srgbClr val="000090"/>
                </a:solidFill>
              </a:rPr>
              <a:t>s</a:t>
            </a:r>
            <a:r>
              <a:rPr lang="en-US" dirty="0" smtClean="0">
                <a:solidFill>
                  <a:srgbClr val="000090"/>
                </a:solidFill>
              </a:rPr>
              <a:t>wim()</a:t>
            </a:r>
          </a:p>
          <a:p>
            <a:r>
              <a:rPr lang="en-US" dirty="0">
                <a:solidFill>
                  <a:srgbClr val="000090"/>
                </a:solidFill>
              </a:rPr>
              <a:t>f</a:t>
            </a:r>
            <a:r>
              <a:rPr lang="en-US" dirty="0" smtClean="0">
                <a:solidFill>
                  <a:srgbClr val="000090"/>
                </a:solidFill>
              </a:rPr>
              <a:t>ly()</a:t>
            </a:r>
          </a:p>
          <a:p>
            <a:r>
              <a:rPr lang="en-US" dirty="0">
                <a:solidFill>
                  <a:srgbClr val="000090"/>
                </a:solidFill>
              </a:rPr>
              <a:t>d</a:t>
            </a:r>
            <a:r>
              <a:rPr lang="en-US" dirty="0" smtClean="0">
                <a:solidFill>
                  <a:srgbClr val="000090"/>
                </a:solidFill>
              </a:rPr>
              <a:t>isplay()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4952" y="3073400"/>
            <a:ext cx="1608666" cy="905933"/>
          </a:xfrm>
          <a:prstGeom prst="rect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90"/>
                </a:solidFill>
              </a:rPr>
              <a:t>Mallard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display()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03796" y="3073400"/>
            <a:ext cx="1608666" cy="905933"/>
          </a:xfrm>
          <a:prstGeom prst="rect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90"/>
                </a:solidFill>
              </a:rPr>
              <a:t>Red-crested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display()</a:t>
            </a:r>
            <a:endParaRPr lang="en-US" dirty="0">
              <a:solidFill>
                <a:srgbClr val="000090"/>
              </a:solidFill>
            </a:endParaRPr>
          </a:p>
        </p:txBody>
      </p:sp>
      <p:cxnSp>
        <p:nvCxnSpPr>
          <p:cNvPr id="12" name="Elbow Connector 11"/>
          <p:cNvCxnSpPr>
            <a:endCxn id="5" idx="0"/>
          </p:cNvCxnSpPr>
          <p:nvPr/>
        </p:nvCxnSpPr>
        <p:spPr>
          <a:xfrm rot="5400000">
            <a:off x="3404301" y="2053872"/>
            <a:ext cx="674512" cy="1364544"/>
          </a:xfrm>
          <a:prstGeom prst="bentConnector3">
            <a:avLst/>
          </a:prstGeom>
          <a:ln>
            <a:solidFill>
              <a:srgbClr val="00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endCxn id="6" idx="0"/>
          </p:cNvCxnSpPr>
          <p:nvPr/>
        </p:nvCxnSpPr>
        <p:spPr>
          <a:xfrm rot="16200000" flipH="1">
            <a:off x="4778723" y="2043994"/>
            <a:ext cx="674512" cy="1384300"/>
          </a:xfrm>
          <a:prstGeom prst="bentConnector3">
            <a:avLst/>
          </a:prstGeom>
          <a:ln>
            <a:solidFill>
              <a:srgbClr val="00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301089" y="3056469"/>
            <a:ext cx="1608666" cy="905933"/>
          </a:xfrm>
          <a:prstGeom prst="rect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90"/>
                </a:solidFill>
              </a:rPr>
              <a:t>Rubber</a:t>
            </a:r>
          </a:p>
          <a:p>
            <a:r>
              <a:rPr lang="en-US" dirty="0">
                <a:solidFill>
                  <a:srgbClr val="000090"/>
                </a:solidFill>
              </a:rPr>
              <a:t>f</a:t>
            </a:r>
            <a:r>
              <a:rPr lang="en-US" dirty="0" smtClean="0">
                <a:solidFill>
                  <a:srgbClr val="000090"/>
                </a:solidFill>
              </a:rPr>
              <a:t>ly()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display()</a:t>
            </a:r>
            <a:endParaRPr lang="en-US" dirty="0">
              <a:solidFill>
                <a:srgbClr val="000090"/>
              </a:solidFill>
            </a:endParaRPr>
          </a:p>
        </p:txBody>
      </p:sp>
      <p:cxnSp>
        <p:nvCxnSpPr>
          <p:cNvPr id="3" name="Elbow Connector 2"/>
          <p:cNvCxnSpPr>
            <a:endCxn id="8" idx="0"/>
          </p:cNvCxnSpPr>
          <p:nvPr/>
        </p:nvCxnSpPr>
        <p:spPr>
          <a:xfrm rot="16200000" flipH="1">
            <a:off x="5935835" y="886881"/>
            <a:ext cx="657581" cy="3681593"/>
          </a:xfrm>
          <a:prstGeom prst="bentConnector3">
            <a:avLst/>
          </a:prstGeom>
          <a:ln>
            <a:solidFill>
              <a:srgbClr val="00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Isosceles Triangle 10"/>
          <p:cNvSpPr/>
          <p:nvPr/>
        </p:nvSpPr>
        <p:spPr>
          <a:xfrm>
            <a:off x="4261556" y="2074333"/>
            <a:ext cx="310444" cy="324555"/>
          </a:xfrm>
          <a:prstGeom prst="triangl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80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88641" y="762000"/>
            <a:ext cx="1608666" cy="1312333"/>
          </a:xfrm>
          <a:prstGeom prst="rect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90"/>
                </a:solidFill>
              </a:rPr>
              <a:t>Duck</a:t>
            </a:r>
          </a:p>
          <a:p>
            <a:r>
              <a:rPr lang="en-US" dirty="0">
                <a:solidFill>
                  <a:srgbClr val="000090"/>
                </a:solidFill>
              </a:rPr>
              <a:t>q</a:t>
            </a:r>
            <a:r>
              <a:rPr lang="en-US" dirty="0" smtClean="0">
                <a:solidFill>
                  <a:srgbClr val="000090"/>
                </a:solidFill>
              </a:rPr>
              <a:t>uack()</a:t>
            </a:r>
          </a:p>
          <a:p>
            <a:r>
              <a:rPr lang="en-US" dirty="0">
                <a:solidFill>
                  <a:srgbClr val="000090"/>
                </a:solidFill>
              </a:rPr>
              <a:t>s</a:t>
            </a:r>
            <a:r>
              <a:rPr lang="en-US" dirty="0" smtClean="0">
                <a:solidFill>
                  <a:srgbClr val="000090"/>
                </a:solidFill>
              </a:rPr>
              <a:t>wim()</a:t>
            </a:r>
          </a:p>
          <a:p>
            <a:r>
              <a:rPr lang="en-US" dirty="0">
                <a:solidFill>
                  <a:srgbClr val="000090"/>
                </a:solidFill>
              </a:rPr>
              <a:t>f</a:t>
            </a:r>
            <a:r>
              <a:rPr lang="en-US" dirty="0" smtClean="0">
                <a:solidFill>
                  <a:srgbClr val="000090"/>
                </a:solidFill>
              </a:rPr>
              <a:t>ly()</a:t>
            </a:r>
          </a:p>
          <a:p>
            <a:r>
              <a:rPr lang="en-US" dirty="0">
                <a:solidFill>
                  <a:srgbClr val="000090"/>
                </a:solidFill>
              </a:rPr>
              <a:t>d</a:t>
            </a:r>
            <a:r>
              <a:rPr lang="en-US" dirty="0" smtClean="0">
                <a:solidFill>
                  <a:srgbClr val="000090"/>
                </a:solidFill>
              </a:rPr>
              <a:t>isplay()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4952" y="3073400"/>
            <a:ext cx="1608666" cy="905933"/>
          </a:xfrm>
          <a:prstGeom prst="rect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90"/>
                </a:solidFill>
              </a:rPr>
              <a:t>Mallard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display()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03796" y="3073400"/>
            <a:ext cx="1608666" cy="905933"/>
          </a:xfrm>
          <a:prstGeom prst="rect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90"/>
                </a:solidFill>
              </a:rPr>
              <a:t>Red-crested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display()</a:t>
            </a:r>
            <a:endParaRPr lang="en-US" dirty="0">
              <a:solidFill>
                <a:srgbClr val="000090"/>
              </a:solidFill>
            </a:endParaRPr>
          </a:p>
        </p:txBody>
      </p:sp>
      <p:cxnSp>
        <p:nvCxnSpPr>
          <p:cNvPr id="12" name="Elbow Connector 11"/>
          <p:cNvCxnSpPr>
            <a:endCxn id="5" idx="0"/>
          </p:cNvCxnSpPr>
          <p:nvPr/>
        </p:nvCxnSpPr>
        <p:spPr>
          <a:xfrm rot="5400000">
            <a:off x="3404301" y="2053872"/>
            <a:ext cx="674512" cy="1364544"/>
          </a:xfrm>
          <a:prstGeom prst="bentConnector3">
            <a:avLst/>
          </a:prstGeom>
          <a:ln>
            <a:solidFill>
              <a:srgbClr val="00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endCxn id="6" idx="0"/>
          </p:cNvCxnSpPr>
          <p:nvPr/>
        </p:nvCxnSpPr>
        <p:spPr>
          <a:xfrm rot="16200000" flipH="1">
            <a:off x="4778723" y="2043994"/>
            <a:ext cx="674512" cy="1384300"/>
          </a:xfrm>
          <a:prstGeom prst="bentConnector3">
            <a:avLst/>
          </a:prstGeom>
          <a:ln>
            <a:solidFill>
              <a:srgbClr val="00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301089" y="3056469"/>
            <a:ext cx="1608666" cy="905933"/>
          </a:xfrm>
          <a:prstGeom prst="rect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90"/>
                </a:solidFill>
              </a:rPr>
              <a:t>Rubber</a:t>
            </a:r>
          </a:p>
          <a:p>
            <a:r>
              <a:rPr lang="en-US" dirty="0">
                <a:solidFill>
                  <a:srgbClr val="000090"/>
                </a:solidFill>
              </a:rPr>
              <a:t>f</a:t>
            </a:r>
            <a:r>
              <a:rPr lang="en-US" dirty="0" smtClean="0">
                <a:solidFill>
                  <a:srgbClr val="000090"/>
                </a:solidFill>
              </a:rPr>
              <a:t>ly()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display()</a:t>
            </a:r>
            <a:endParaRPr lang="en-US" dirty="0">
              <a:solidFill>
                <a:srgbClr val="000090"/>
              </a:solidFill>
            </a:endParaRPr>
          </a:p>
        </p:txBody>
      </p:sp>
      <p:cxnSp>
        <p:nvCxnSpPr>
          <p:cNvPr id="3" name="Elbow Connector 2"/>
          <p:cNvCxnSpPr>
            <a:endCxn id="8" idx="0"/>
          </p:cNvCxnSpPr>
          <p:nvPr/>
        </p:nvCxnSpPr>
        <p:spPr>
          <a:xfrm rot="16200000" flipH="1">
            <a:off x="5935835" y="886881"/>
            <a:ext cx="657581" cy="3681593"/>
          </a:xfrm>
          <a:prstGeom prst="bentConnector3">
            <a:avLst/>
          </a:prstGeom>
          <a:ln>
            <a:solidFill>
              <a:srgbClr val="00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60866" y="3073401"/>
            <a:ext cx="1608666" cy="1018821"/>
          </a:xfrm>
          <a:prstGeom prst="rect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90"/>
                </a:solidFill>
              </a:rPr>
              <a:t>Decoy</a:t>
            </a:r>
          </a:p>
          <a:p>
            <a:r>
              <a:rPr lang="en-US" dirty="0">
                <a:solidFill>
                  <a:srgbClr val="000090"/>
                </a:solidFill>
              </a:rPr>
              <a:t>f</a:t>
            </a:r>
            <a:r>
              <a:rPr lang="en-US" dirty="0" smtClean="0">
                <a:solidFill>
                  <a:srgbClr val="000090"/>
                </a:solidFill>
              </a:rPr>
              <a:t>ly()</a:t>
            </a:r>
          </a:p>
          <a:p>
            <a:r>
              <a:rPr lang="en-US" dirty="0">
                <a:solidFill>
                  <a:srgbClr val="000090"/>
                </a:solidFill>
              </a:rPr>
              <a:t>q</a:t>
            </a:r>
            <a:r>
              <a:rPr lang="en-US" dirty="0" smtClean="0">
                <a:solidFill>
                  <a:srgbClr val="000090"/>
                </a:solidFill>
              </a:rPr>
              <a:t>uack()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display()</a:t>
            </a:r>
            <a:endParaRPr lang="en-US" dirty="0">
              <a:solidFill>
                <a:srgbClr val="000090"/>
              </a:solidFill>
            </a:endParaRPr>
          </a:p>
        </p:txBody>
      </p:sp>
      <p:cxnSp>
        <p:nvCxnSpPr>
          <p:cNvPr id="9" name="Elbow Connector 8"/>
          <p:cNvCxnSpPr>
            <a:endCxn id="10" idx="0"/>
          </p:cNvCxnSpPr>
          <p:nvPr/>
        </p:nvCxnSpPr>
        <p:spPr>
          <a:xfrm rot="5400000">
            <a:off x="2357258" y="1006829"/>
            <a:ext cx="674513" cy="3458630"/>
          </a:xfrm>
          <a:prstGeom prst="bentConnector3">
            <a:avLst/>
          </a:prstGeom>
          <a:ln>
            <a:solidFill>
              <a:srgbClr val="00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35876" y="5065889"/>
            <a:ext cx="31759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Encapsulate behaviors that vary</a:t>
            </a:r>
            <a:endParaRPr lang="en-US" dirty="0"/>
          </a:p>
        </p:txBody>
      </p:sp>
      <p:sp>
        <p:nvSpPr>
          <p:cNvPr id="15" name="Isosceles Triangle 14"/>
          <p:cNvSpPr/>
          <p:nvPr/>
        </p:nvSpPr>
        <p:spPr>
          <a:xfrm>
            <a:off x="4261556" y="2074333"/>
            <a:ext cx="310444" cy="324555"/>
          </a:xfrm>
          <a:prstGeom prst="triangl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37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0111" y="2187211"/>
            <a:ext cx="1727196" cy="1312333"/>
          </a:xfrm>
          <a:prstGeom prst="rect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rgbClr val="000090"/>
                </a:solidFill>
              </a:rPr>
              <a:t>Duck</a:t>
            </a:r>
          </a:p>
          <a:p>
            <a:r>
              <a:rPr lang="en-US" sz="1600" dirty="0">
                <a:solidFill>
                  <a:srgbClr val="000090"/>
                </a:solidFill>
              </a:rPr>
              <a:t>s</a:t>
            </a:r>
            <a:r>
              <a:rPr lang="en-US" sz="1600" dirty="0" smtClean="0">
                <a:solidFill>
                  <a:srgbClr val="000090"/>
                </a:solidFill>
              </a:rPr>
              <a:t>wim()</a:t>
            </a:r>
          </a:p>
          <a:p>
            <a:r>
              <a:rPr lang="en-US" sz="1600" dirty="0" smtClean="0">
                <a:solidFill>
                  <a:srgbClr val="000090"/>
                </a:solidFill>
              </a:rPr>
              <a:t>display()</a:t>
            </a:r>
          </a:p>
          <a:p>
            <a:r>
              <a:rPr lang="en-US" sz="1600" dirty="0" err="1" smtClean="0">
                <a:solidFill>
                  <a:srgbClr val="000090"/>
                </a:solidFill>
              </a:rPr>
              <a:t>setFlyBehavior</a:t>
            </a:r>
            <a:r>
              <a:rPr lang="en-US" sz="1600" dirty="0" smtClean="0">
                <a:solidFill>
                  <a:srgbClr val="000090"/>
                </a:solidFill>
              </a:rPr>
              <a:t>()</a:t>
            </a:r>
          </a:p>
          <a:p>
            <a:r>
              <a:rPr lang="en-US" sz="1600" dirty="0" err="1" smtClean="0">
                <a:solidFill>
                  <a:srgbClr val="000090"/>
                </a:solidFill>
              </a:rPr>
              <a:t>setQuackBehavior</a:t>
            </a:r>
            <a:endParaRPr lang="en-US" sz="1600" dirty="0">
              <a:solidFill>
                <a:srgbClr val="00009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4952" y="4498611"/>
            <a:ext cx="1608666" cy="905933"/>
          </a:xfrm>
          <a:prstGeom prst="rect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90"/>
                </a:solidFill>
              </a:rPr>
              <a:t>Mallard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display()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03796" y="4498611"/>
            <a:ext cx="1608666" cy="905933"/>
          </a:xfrm>
          <a:prstGeom prst="rect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90"/>
                </a:solidFill>
              </a:rPr>
              <a:t>Red-crested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display()</a:t>
            </a:r>
            <a:endParaRPr lang="en-US" dirty="0">
              <a:solidFill>
                <a:srgbClr val="000090"/>
              </a:solidFill>
            </a:endParaRPr>
          </a:p>
        </p:txBody>
      </p:sp>
      <p:cxnSp>
        <p:nvCxnSpPr>
          <p:cNvPr id="12" name="Elbow Connector 11"/>
          <p:cNvCxnSpPr>
            <a:endCxn id="5" idx="0"/>
          </p:cNvCxnSpPr>
          <p:nvPr/>
        </p:nvCxnSpPr>
        <p:spPr>
          <a:xfrm rot="5400000">
            <a:off x="3390190" y="3464972"/>
            <a:ext cx="702734" cy="1364544"/>
          </a:xfrm>
          <a:prstGeom prst="bentConnector3">
            <a:avLst/>
          </a:prstGeom>
          <a:ln>
            <a:solidFill>
              <a:srgbClr val="00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endCxn id="6" idx="0"/>
          </p:cNvCxnSpPr>
          <p:nvPr/>
        </p:nvCxnSpPr>
        <p:spPr>
          <a:xfrm rot="16200000" flipH="1">
            <a:off x="4764612" y="3455094"/>
            <a:ext cx="702734" cy="1384300"/>
          </a:xfrm>
          <a:prstGeom prst="bentConnector3">
            <a:avLst/>
          </a:prstGeom>
          <a:ln>
            <a:solidFill>
              <a:srgbClr val="00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301089" y="4481680"/>
            <a:ext cx="1608666" cy="905933"/>
          </a:xfrm>
          <a:prstGeom prst="rect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90"/>
                </a:solidFill>
              </a:rPr>
              <a:t>Rubber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display()</a:t>
            </a:r>
            <a:endParaRPr lang="en-US" dirty="0">
              <a:solidFill>
                <a:srgbClr val="000090"/>
              </a:solidFill>
            </a:endParaRPr>
          </a:p>
        </p:txBody>
      </p:sp>
      <p:cxnSp>
        <p:nvCxnSpPr>
          <p:cNvPr id="3" name="Elbow Connector 2"/>
          <p:cNvCxnSpPr>
            <a:endCxn id="8" idx="0"/>
          </p:cNvCxnSpPr>
          <p:nvPr/>
        </p:nvCxnSpPr>
        <p:spPr>
          <a:xfrm rot="16200000" flipH="1">
            <a:off x="5921724" y="2297981"/>
            <a:ext cx="685803" cy="3681593"/>
          </a:xfrm>
          <a:prstGeom prst="bentConnector3">
            <a:avLst/>
          </a:prstGeom>
          <a:ln>
            <a:solidFill>
              <a:srgbClr val="00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60866" y="4498612"/>
            <a:ext cx="1608666" cy="1018821"/>
          </a:xfrm>
          <a:prstGeom prst="rect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90"/>
                </a:solidFill>
              </a:rPr>
              <a:t>Decoy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display()</a:t>
            </a:r>
            <a:endParaRPr lang="en-US" dirty="0">
              <a:solidFill>
                <a:srgbClr val="000090"/>
              </a:solidFill>
            </a:endParaRPr>
          </a:p>
        </p:txBody>
      </p:sp>
      <p:cxnSp>
        <p:nvCxnSpPr>
          <p:cNvPr id="9" name="Elbow Connector 8"/>
          <p:cNvCxnSpPr>
            <a:endCxn id="10" idx="0"/>
          </p:cNvCxnSpPr>
          <p:nvPr/>
        </p:nvCxnSpPr>
        <p:spPr>
          <a:xfrm rot="5400000">
            <a:off x="2343147" y="2417929"/>
            <a:ext cx="702735" cy="3458630"/>
          </a:xfrm>
          <a:prstGeom prst="bentConnector3">
            <a:avLst/>
          </a:prstGeom>
          <a:ln>
            <a:solidFill>
              <a:srgbClr val="00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Diamond 16"/>
          <p:cNvSpPr/>
          <p:nvPr/>
        </p:nvSpPr>
        <p:spPr>
          <a:xfrm>
            <a:off x="5297307" y="2556912"/>
            <a:ext cx="324556" cy="296333"/>
          </a:xfrm>
          <a:prstGeom prst="diamon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>
            <a:off x="4261556" y="3499544"/>
            <a:ext cx="310444" cy="324555"/>
          </a:xfrm>
          <a:prstGeom prst="triangl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amond 18"/>
          <p:cNvSpPr/>
          <p:nvPr/>
        </p:nvSpPr>
        <p:spPr>
          <a:xfrm>
            <a:off x="3245555" y="2548456"/>
            <a:ext cx="324556" cy="296333"/>
          </a:xfrm>
          <a:prstGeom prst="diamon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64820" y="2187211"/>
            <a:ext cx="1608666" cy="905933"/>
          </a:xfrm>
          <a:prstGeom prst="rect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rgbClr val="000090"/>
                </a:solidFill>
              </a:rPr>
              <a:t>FlyBehavior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12462" y="2187211"/>
            <a:ext cx="1608666" cy="905933"/>
          </a:xfrm>
          <a:prstGeom prst="rect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rgbClr val="000090"/>
                </a:solidFill>
              </a:rPr>
              <a:t>QuackBehavior</a:t>
            </a:r>
            <a:endParaRPr lang="en-US" dirty="0">
              <a:solidFill>
                <a:srgbClr val="000090"/>
              </a:solidFill>
            </a:endParaRPr>
          </a:p>
        </p:txBody>
      </p:sp>
      <p:cxnSp>
        <p:nvCxnSpPr>
          <p:cNvPr id="23" name="Straight Connector 22"/>
          <p:cNvCxnSpPr>
            <a:stCxn id="17" idx="3"/>
          </p:cNvCxnSpPr>
          <p:nvPr/>
        </p:nvCxnSpPr>
        <p:spPr>
          <a:xfrm>
            <a:off x="5621863" y="2705079"/>
            <a:ext cx="990599" cy="0"/>
          </a:xfrm>
          <a:prstGeom prst="line">
            <a:avLst/>
          </a:prstGeom>
          <a:ln>
            <a:solidFill>
              <a:srgbClr val="00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373486" y="2683891"/>
            <a:ext cx="990599" cy="0"/>
          </a:xfrm>
          <a:prstGeom prst="line">
            <a:avLst/>
          </a:prstGeom>
          <a:ln>
            <a:solidFill>
              <a:srgbClr val="00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076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0111" y="2187211"/>
            <a:ext cx="1727196" cy="1312333"/>
          </a:xfrm>
          <a:prstGeom prst="rect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rgbClr val="000090"/>
                </a:solidFill>
              </a:rPr>
              <a:t>Duck</a:t>
            </a:r>
          </a:p>
          <a:p>
            <a:r>
              <a:rPr lang="en-US" sz="1600" dirty="0" smtClean="0">
                <a:solidFill>
                  <a:srgbClr val="000090"/>
                </a:solidFill>
              </a:rPr>
              <a:t>display()</a:t>
            </a:r>
          </a:p>
          <a:p>
            <a:r>
              <a:rPr lang="en-US" sz="1600" dirty="0" err="1" smtClean="0">
                <a:solidFill>
                  <a:srgbClr val="000090"/>
                </a:solidFill>
              </a:rPr>
              <a:t>setFlyBehavior</a:t>
            </a:r>
            <a:r>
              <a:rPr lang="en-US" sz="1600" dirty="0" smtClean="0">
                <a:solidFill>
                  <a:srgbClr val="000090"/>
                </a:solidFill>
              </a:rPr>
              <a:t>()</a:t>
            </a:r>
          </a:p>
          <a:p>
            <a:r>
              <a:rPr lang="en-US" sz="1600" dirty="0" err="1" smtClean="0">
                <a:solidFill>
                  <a:srgbClr val="000090"/>
                </a:solidFill>
              </a:rPr>
              <a:t>setQuackBehavior</a:t>
            </a:r>
            <a:endParaRPr lang="en-US" sz="1600" dirty="0">
              <a:solidFill>
                <a:srgbClr val="00009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4952" y="4498611"/>
            <a:ext cx="1608666" cy="905933"/>
          </a:xfrm>
          <a:prstGeom prst="rect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90"/>
                </a:solidFill>
              </a:rPr>
              <a:t>Mallard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display()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03796" y="4498611"/>
            <a:ext cx="1608666" cy="905933"/>
          </a:xfrm>
          <a:prstGeom prst="rect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90"/>
                </a:solidFill>
              </a:rPr>
              <a:t>Red-crested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display()</a:t>
            </a:r>
            <a:endParaRPr lang="en-US" dirty="0">
              <a:solidFill>
                <a:srgbClr val="000090"/>
              </a:solidFill>
            </a:endParaRPr>
          </a:p>
        </p:txBody>
      </p:sp>
      <p:cxnSp>
        <p:nvCxnSpPr>
          <p:cNvPr id="12" name="Elbow Connector 11"/>
          <p:cNvCxnSpPr>
            <a:endCxn id="5" idx="0"/>
          </p:cNvCxnSpPr>
          <p:nvPr/>
        </p:nvCxnSpPr>
        <p:spPr>
          <a:xfrm rot="5400000">
            <a:off x="3390190" y="3464972"/>
            <a:ext cx="702734" cy="1364544"/>
          </a:xfrm>
          <a:prstGeom prst="bentConnector3">
            <a:avLst/>
          </a:prstGeom>
          <a:ln>
            <a:solidFill>
              <a:srgbClr val="00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endCxn id="6" idx="0"/>
          </p:cNvCxnSpPr>
          <p:nvPr/>
        </p:nvCxnSpPr>
        <p:spPr>
          <a:xfrm rot="16200000" flipH="1">
            <a:off x="4764612" y="3455094"/>
            <a:ext cx="702734" cy="1384300"/>
          </a:xfrm>
          <a:prstGeom prst="bentConnector3">
            <a:avLst/>
          </a:prstGeom>
          <a:ln>
            <a:solidFill>
              <a:srgbClr val="00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301089" y="4481680"/>
            <a:ext cx="1608666" cy="905933"/>
          </a:xfrm>
          <a:prstGeom prst="rect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90"/>
                </a:solidFill>
              </a:rPr>
              <a:t>Rubber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display()</a:t>
            </a:r>
            <a:endParaRPr lang="en-US" dirty="0">
              <a:solidFill>
                <a:srgbClr val="000090"/>
              </a:solidFill>
            </a:endParaRPr>
          </a:p>
        </p:txBody>
      </p:sp>
      <p:cxnSp>
        <p:nvCxnSpPr>
          <p:cNvPr id="3" name="Elbow Connector 2"/>
          <p:cNvCxnSpPr>
            <a:endCxn id="8" idx="0"/>
          </p:cNvCxnSpPr>
          <p:nvPr/>
        </p:nvCxnSpPr>
        <p:spPr>
          <a:xfrm rot="16200000" flipH="1">
            <a:off x="5921724" y="2297981"/>
            <a:ext cx="685803" cy="3681593"/>
          </a:xfrm>
          <a:prstGeom prst="bentConnector3">
            <a:avLst/>
          </a:prstGeom>
          <a:ln>
            <a:solidFill>
              <a:srgbClr val="00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60866" y="4498612"/>
            <a:ext cx="1608666" cy="1018821"/>
          </a:xfrm>
          <a:prstGeom prst="rect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90"/>
                </a:solidFill>
              </a:rPr>
              <a:t>Decoy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display()</a:t>
            </a:r>
            <a:endParaRPr lang="en-US" dirty="0">
              <a:solidFill>
                <a:srgbClr val="000090"/>
              </a:solidFill>
            </a:endParaRPr>
          </a:p>
        </p:txBody>
      </p:sp>
      <p:cxnSp>
        <p:nvCxnSpPr>
          <p:cNvPr id="9" name="Elbow Connector 8"/>
          <p:cNvCxnSpPr>
            <a:endCxn id="10" idx="0"/>
          </p:cNvCxnSpPr>
          <p:nvPr/>
        </p:nvCxnSpPr>
        <p:spPr>
          <a:xfrm rot="5400000">
            <a:off x="2343147" y="2417929"/>
            <a:ext cx="702735" cy="3458630"/>
          </a:xfrm>
          <a:prstGeom prst="bentConnector3">
            <a:avLst/>
          </a:prstGeom>
          <a:ln>
            <a:solidFill>
              <a:srgbClr val="00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Diamond 16"/>
          <p:cNvSpPr/>
          <p:nvPr/>
        </p:nvSpPr>
        <p:spPr>
          <a:xfrm>
            <a:off x="5297307" y="2556912"/>
            <a:ext cx="324556" cy="296333"/>
          </a:xfrm>
          <a:prstGeom prst="diamon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>
            <a:off x="4261556" y="3499544"/>
            <a:ext cx="310444" cy="324555"/>
          </a:xfrm>
          <a:prstGeom prst="triangl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amond 18"/>
          <p:cNvSpPr/>
          <p:nvPr/>
        </p:nvSpPr>
        <p:spPr>
          <a:xfrm>
            <a:off x="3245555" y="2548456"/>
            <a:ext cx="324556" cy="296333"/>
          </a:xfrm>
          <a:prstGeom prst="diamon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64820" y="2187211"/>
            <a:ext cx="1608666" cy="905933"/>
          </a:xfrm>
          <a:prstGeom prst="rect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rgbClr val="000090"/>
                </a:solidFill>
              </a:rPr>
              <a:t>FlyBehavior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12462" y="2187211"/>
            <a:ext cx="1608666" cy="905933"/>
          </a:xfrm>
          <a:prstGeom prst="rect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rgbClr val="000090"/>
                </a:solidFill>
              </a:rPr>
              <a:t>QuackBehavior</a:t>
            </a:r>
            <a:endParaRPr lang="en-US" dirty="0">
              <a:solidFill>
                <a:srgbClr val="000090"/>
              </a:solidFill>
            </a:endParaRPr>
          </a:p>
        </p:txBody>
      </p:sp>
      <p:cxnSp>
        <p:nvCxnSpPr>
          <p:cNvPr id="23" name="Straight Connector 22"/>
          <p:cNvCxnSpPr>
            <a:stCxn id="17" idx="3"/>
          </p:cNvCxnSpPr>
          <p:nvPr/>
        </p:nvCxnSpPr>
        <p:spPr>
          <a:xfrm>
            <a:off x="5621863" y="2705079"/>
            <a:ext cx="990599" cy="0"/>
          </a:xfrm>
          <a:prstGeom prst="line">
            <a:avLst/>
          </a:prstGeom>
          <a:ln>
            <a:solidFill>
              <a:srgbClr val="00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373486" y="2683891"/>
            <a:ext cx="990599" cy="0"/>
          </a:xfrm>
          <a:prstGeom prst="line">
            <a:avLst/>
          </a:prstGeom>
          <a:ln>
            <a:solidFill>
              <a:srgbClr val="00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32642" y="889000"/>
            <a:ext cx="1665113" cy="747877"/>
          </a:xfrm>
          <a:prstGeom prst="rect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90"/>
                </a:solidFill>
              </a:rPr>
              <a:t>Fly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198505" y="889000"/>
            <a:ext cx="1665113" cy="747877"/>
          </a:xfrm>
          <a:prstGeom prst="rect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rgbClr val="000090"/>
                </a:solidFill>
              </a:rPr>
              <a:t>NoFly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4" name="Isosceles Triangle 23"/>
          <p:cNvSpPr/>
          <p:nvPr/>
        </p:nvSpPr>
        <p:spPr>
          <a:xfrm flipV="1">
            <a:off x="1298223" y="1862656"/>
            <a:ext cx="310444" cy="324555"/>
          </a:xfrm>
          <a:prstGeom prst="triangl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Elbow Connector 10"/>
          <p:cNvCxnSpPr>
            <a:stCxn id="24" idx="3"/>
            <a:endCxn id="27" idx="2"/>
          </p:cNvCxnSpPr>
          <p:nvPr/>
        </p:nvCxnSpPr>
        <p:spPr>
          <a:xfrm rot="16200000" flipV="1">
            <a:off x="1096433" y="1505644"/>
            <a:ext cx="225779" cy="488246"/>
          </a:xfrm>
          <a:prstGeom prst="bentConnector3">
            <a:avLst/>
          </a:prstGeom>
          <a:ln>
            <a:solidFill>
              <a:srgbClr val="00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24" idx="3"/>
            <a:endCxn id="22" idx="2"/>
          </p:cNvCxnSpPr>
          <p:nvPr/>
        </p:nvCxnSpPr>
        <p:spPr>
          <a:xfrm rot="5400000" flipH="1" flipV="1">
            <a:off x="2129364" y="960959"/>
            <a:ext cx="225779" cy="1577617"/>
          </a:xfrm>
          <a:prstGeom prst="bentConnector3">
            <a:avLst/>
          </a:prstGeom>
          <a:ln>
            <a:solidFill>
              <a:srgbClr val="00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947349" y="889001"/>
            <a:ext cx="1665113" cy="747877"/>
          </a:xfrm>
          <a:prstGeom prst="rect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90"/>
                </a:solidFill>
              </a:rPr>
              <a:t>Quack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388571" y="889000"/>
            <a:ext cx="1665113" cy="747877"/>
          </a:xfrm>
          <a:prstGeom prst="rect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90"/>
                </a:solidFill>
              </a:rPr>
              <a:t>Quiet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0" name="Isosceles Triangle 29"/>
          <p:cNvSpPr/>
          <p:nvPr/>
        </p:nvSpPr>
        <p:spPr>
          <a:xfrm flipV="1">
            <a:off x="7038625" y="1862656"/>
            <a:ext cx="310444" cy="324555"/>
          </a:xfrm>
          <a:prstGeom prst="triangl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Elbow Connector 30"/>
          <p:cNvCxnSpPr>
            <a:stCxn id="30" idx="3"/>
            <a:endCxn id="28" idx="2"/>
          </p:cNvCxnSpPr>
          <p:nvPr/>
        </p:nvCxnSpPr>
        <p:spPr>
          <a:xfrm rot="16200000" flipV="1">
            <a:off x="6373988" y="1042796"/>
            <a:ext cx="225778" cy="1413941"/>
          </a:xfrm>
          <a:prstGeom prst="bentConnector3">
            <a:avLst/>
          </a:prstGeom>
          <a:ln>
            <a:solidFill>
              <a:srgbClr val="00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30" idx="3"/>
            <a:endCxn id="29" idx="2"/>
          </p:cNvCxnSpPr>
          <p:nvPr/>
        </p:nvCxnSpPr>
        <p:spPr>
          <a:xfrm rot="5400000" flipH="1" flipV="1">
            <a:off x="7594598" y="1236127"/>
            <a:ext cx="225779" cy="1027281"/>
          </a:xfrm>
          <a:prstGeom prst="bentConnector3">
            <a:avLst/>
          </a:prstGeom>
          <a:ln>
            <a:solidFill>
              <a:srgbClr val="00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9113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0111" y="2187211"/>
            <a:ext cx="1727196" cy="1312333"/>
          </a:xfrm>
          <a:prstGeom prst="rect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rgbClr val="000090"/>
                </a:solidFill>
              </a:rPr>
              <a:t>Duck</a:t>
            </a:r>
          </a:p>
          <a:p>
            <a:r>
              <a:rPr lang="en-US" sz="1600" dirty="0" smtClean="0">
                <a:solidFill>
                  <a:srgbClr val="000090"/>
                </a:solidFill>
              </a:rPr>
              <a:t>display()</a:t>
            </a:r>
          </a:p>
          <a:p>
            <a:r>
              <a:rPr lang="en-US" sz="1600" dirty="0" err="1" smtClean="0">
                <a:solidFill>
                  <a:srgbClr val="000090"/>
                </a:solidFill>
              </a:rPr>
              <a:t>setFlyBehavior</a:t>
            </a:r>
            <a:r>
              <a:rPr lang="en-US" sz="1600" dirty="0" smtClean="0">
                <a:solidFill>
                  <a:srgbClr val="000090"/>
                </a:solidFill>
              </a:rPr>
              <a:t>()</a:t>
            </a:r>
          </a:p>
          <a:p>
            <a:r>
              <a:rPr lang="en-US" sz="1600" dirty="0" err="1" smtClean="0">
                <a:solidFill>
                  <a:srgbClr val="000090"/>
                </a:solidFill>
              </a:rPr>
              <a:t>setQuackBehavior</a:t>
            </a:r>
            <a:endParaRPr lang="en-US" sz="1600" dirty="0">
              <a:solidFill>
                <a:srgbClr val="00009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4952" y="4498611"/>
            <a:ext cx="1608666" cy="905933"/>
          </a:xfrm>
          <a:prstGeom prst="rect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90"/>
                </a:solidFill>
              </a:rPr>
              <a:t>Mallard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display()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03796" y="4498611"/>
            <a:ext cx="1608666" cy="905933"/>
          </a:xfrm>
          <a:prstGeom prst="rect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90"/>
                </a:solidFill>
              </a:rPr>
              <a:t>Red-crested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display()</a:t>
            </a:r>
            <a:endParaRPr lang="en-US" dirty="0">
              <a:solidFill>
                <a:srgbClr val="000090"/>
              </a:solidFill>
            </a:endParaRPr>
          </a:p>
        </p:txBody>
      </p:sp>
      <p:cxnSp>
        <p:nvCxnSpPr>
          <p:cNvPr id="12" name="Elbow Connector 11"/>
          <p:cNvCxnSpPr>
            <a:endCxn id="5" idx="0"/>
          </p:cNvCxnSpPr>
          <p:nvPr/>
        </p:nvCxnSpPr>
        <p:spPr>
          <a:xfrm rot="5400000">
            <a:off x="3390190" y="3464972"/>
            <a:ext cx="702734" cy="1364544"/>
          </a:xfrm>
          <a:prstGeom prst="bentConnector3">
            <a:avLst/>
          </a:prstGeom>
          <a:ln>
            <a:solidFill>
              <a:srgbClr val="00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endCxn id="6" idx="0"/>
          </p:cNvCxnSpPr>
          <p:nvPr/>
        </p:nvCxnSpPr>
        <p:spPr>
          <a:xfrm rot="16200000" flipH="1">
            <a:off x="4764612" y="3455094"/>
            <a:ext cx="702734" cy="1384300"/>
          </a:xfrm>
          <a:prstGeom prst="bentConnector3">
            <a:avLst/>
          </a:prstGeom>
          <a:ln>
            <a:solidFill>
              <a:srgbClr val="00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301089" y="4481680"/>
            <a:ext cx="1608666" cy="905933"/>
          </a:xfrm>
          <a:prstGeom prst="rect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90"/>
                </a:solidFill>
              </a:rPr>
              <a:t>Rubber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display()</a:t>
            </a:r>
            <a:endParaRPr lang="en-US" dirty="0">
              <a:solidFill>
                <a:srgbClr val="000090"/>
              </a:solidFill>
            </a:endParaRPr>
          </a:p>
        </p:txBody>
      </p:sp>
      <p:cxnSp>
        <p:nvCxnSpPr>
          <p:cNvPr id="3" name="Elbow Connector 2"/>
          <p:cNvCxnSpPr>
            <a:endCxn id="8" idx="0"/>
          </p:cNvCxnSpPr>
          <p:nvPr/>
        </p:nvCxnSpPr>
        <p:spPr>
          <a:xfrm rot="16200000" flipH="1">
            <a:off x="5921724" y="2297981"/>
            <a:ext cx="685803" cy="3681593"/>
          </a:xfrm>
          <a:prstGeom prst="bentConnector3">
            <a:avLst/>
          </a:prstGeom>
          <a:ln>
            <a:solidFill>
              <a:srgbClr val="00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60866" y="4498612"/>
            <a:ext cx="1608666" cy="1018821"/>
          </a:xfrm>
          <a:prstGeom prst="rect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90"/>
                </a:solidFill>
              </a:rPr>
              <a:t>Decoy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display()</a:t>
            </a:r>
            <a:endParaRPr lang="en-US" dirty="0">
              <a:solidFill>
                <a:srgbClr val="000090"/>
              </a:solidFill>
            </a:endParaRPr>
          </a:p>
        </p:txBody>
      </p:sp>
      <p:cxnSp>
        <p:nvCxnSpPr>
          <p:cNvPr id="9" name="Elbow Connector 8"/>
          <p:cNvCxnSpPr>
            <a:endCxn id="10" idx="0"/>
          </p:cNvCxnSpPr>
          <p:nvPr/>
        </p:nvCxnSpPr>
        <p:spPr>
          <a:xfrm rot="5400000">
            <a:off x="2343147" y="2417929"/>
            <a:ext cx="702735" cy="3458630"/>
          </a:xfrm>
          <a:prstGeom prst="bentConnector3">
            <a:avLst/>
          </a:prstGeom>
          <a:ln>
            <a:solidFill>
              <a:srgbClr val="00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Diamond 16"/>
          <p:cNvSpPr/>
          <p:nvPr/>
        </p:nvSpPr>
        <p:spPr>
          <a:xfrm>
            <a:off x="5297307" y="2556912"/>
            <a:ext cx="324556" cy="296333"/>
          </a:xfrm>
          <a:prstGeom prst="diamon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>
            <a:off x="4261556" y="3499544"/>
            <a:ext cx="310444" cy="324555"/>
          </a:xfrm>
          <a:prstGeom prst="triangl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amond 18"/>
          <p:cNvSpPr/>
          <p:nvPr/>
        </p:nvSpPr>
        <p:spPr>
          <a:xfrm>
            <a:off x="3245555" y="2548456"/>
            <a:ext cx="324556" cy="296333"/>
          </a:xfrm>
          <a:prstGeom prst="diamon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64820" y="2187211"/>
            <a:ext cx="1608666" cy="905933"/>
          </a:xfrm>
          <a:prstGeom prst="rect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rgbClr val="000090"/>
                </a:solidFill>
              </a:rPr>
              <a:t>FlyBehavior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12462" y="2187211"/>
            <a:ext cx="1608666" cy="905933"/>
          </a:xfrm>
          <a:prstGeom prst="rect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rgbClr val="000090"/>
                </a:solidFill>
              </a:rPr>
              <a:t>QuackBehavior</a:t>
            </a:r>
            <a:endParaRPr lang="en-US" dirty="0">
              <a:solidFill>
                <a:srgbClr val="000090"/>
              </a:solidFill>
            </a:endParaRPr>
          </a:p>
        </p:txBody>
      </p:sp>
      <p:cxnSp>
        <p:nvCxnSpPr>
          <p:cNvPr id="23" name="Straight Connector 22"/>
          <p:cNvCxnSpPr>
            <a:stCxn id="17" idx="3"/>
          </p:cNvCxnSpPr>
          <p:nvPr/>
        </p:nvCxnSpPr>
        <p:spPr>
          <a:xfrm>
            <a:off x="5621863" y="2705079"/>
            <a:ext cx="990599" cy="0"/>
          </a:xfrm>
          <a:prstGeom prst="line">
            <a:avLst/>
          </a:prstGeom>
          <a:ln>
            <a:solidFill>
              <a:srgbClr val="00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373486" y="2683891"/>
            <a:ext cx="990599" cy="0"/>
          </a:xfrm>
          <a:prstGeom prst="line">
            <a:avLst/>
          </a:prstGeom>
          <a:ln>
            <a:solidFill>
              <a:srgbClr val="00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32642" y="889000"/>
            <a:ext cx="1665113" cy="747877"/>
          </a:xfrm>
          <a:prstGeom prst="rect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rgbClr val="000090"/>
                </a:solidFill>
              </a:rPr>
              <a:t>Fliy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198505" y="889000"/>
            <a:ext cx="1665113" cy="747877"/>
          </a:xfrm>
          <a:prstGeom prst="rect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rgbClr val="000090"/>
                </a:solidFill>
              </a:rPr>
              <a:t>NoFly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4" name="Isosceles Triangle 23"/>
          <p:cNvSpPr/>
          <p:nvPr/>
        </p:nvSpPr>
        <p:spPr>
          <a:xfrm flipV="1">
            <a:off x="1298223" y="1862656"/>
            <a:ext cx="310444" cy="324555"/>
          </a:xfrm>
          <a:prstGeom prst="triangl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Elbow Connector 10"/>
          <p:cNvCxnSpPr>
            <a:stCxn id="24" idx="3"/>
            <a:endCxn id="27" idx="2"/>
          </p:cNvCxnSpPr>
          <p:nvPr/>
        </p:nvCxnSpPr>
        <p:spPr>
          <a:xfrm rot="16200000" flipV="1">
            <a:off x="1096433" y="1505644"/>
            <a:ext cx="225779" cy="488246"/>
          </a:xfrm>
          <a:prstGeom prst="bentConnector3">
            <a:avLst/>
          </a:prstGeom>
          <a:ln>
            <a:solidFill>
              <a:srgbClr val="00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24" idx="3"/>
            <a:endCxn id="22" idx="2"/>
          </p:cNvCxnSpPr>
          <p:nvPr/>
        </p:nvCxnSpPr>
        <p:spPr>
          <a:xfrm rot="5400000" flipH="1" flipV="1">
            <a:off x="2129364" y="960959"/>
            <a:ext cx="225779" cy="1577617"/>
          </a:xfrm>
          <a:prstGeom prst="bentConnector3">
            <a:avLst/>
          </a:prstGeom>
          <a:ln>
            <a:solidFill>
              <a:srgbClr val="00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947349" y="889001"/>
            <a:ext cx="1665113" cy="747877"/>
          </a:xfrm>
          <a:prstGeom prst="rect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90"/>
                </a:solidFill>
              </a:rPr>
              <a:t>Quack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388571" y="889000"/>
            <a:ext cx="1665113" cy="747877"/>
          </a:xfrm>
          <a:prstGeom prst="rect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90"/>
                </a:solidFill>
              </a:rPr>
              <a:t>Quiet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0" name="Isosceles Triangle 29"/>
          <p:cNvSpPr/>
          <p:nvPr/>
        </p:nvSpPr>
        <p:spPr>
          <a:xfrm flipV="1">
            <a:off x="7038625" y="1862656"/>
            <a:ext cx="310444" cy="324555"/>
          </a:xfrm>
          <a:prstGeom prst="triangl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Elbow Connector 30"/>
          <p:cNvCxnSpPr>
            <a:stCxn id="30" idx="3"/>
            <a:endCxn id="28" idx="2"/>
          </p:cNvCxnSpPr>
          <p:nvPr/>
        </p:nvCxnSpPr>
        <p:spPr>
          <a:xfrm rot="16200000" flipV="1">
            <a:off x="6373988" y="1042796"/>
            <a:ext cx="225778" cy="1413941"/>
          </a:xfrm>
          <a:prstGeom prst="bentConnector3">
            <a:avLst/>
          </a:prstGeom>
          <a:ln>
            <a:solidFill>
              <a:srgbClr val="00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30" idx="3"/>
            <a:endCxn id="29" idx="2"/>
          </p:cNvCxnSpPr>
          <p:nvPr/>
        </p:nvCxnSpPr>
        <p:spPr>
          <a:xfrm rot="5400000" flipH="1" flipV="1">
            <a:off x="7594598" y="1236127"/>
            <a:ext cx="225779" cy="1027281"/>
          </a:xfrm>
          <a:prstGeom prst="bentConnector3">
            <a:avLst/>
          </a:prstGeom>
          <a:ln>
            <a:solidFill>
              <a:srgbClr val="00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206068" y="0"/>
            <a:ext cx="1665113" cy="747877"/>
          </a:xfrm>
          <a:prstGeom prst="rect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90"/>
                </a:solidFill>
              </a:rPr>
              <a:t>Squeak</a:t>
            </a:r>
            <a:endParaRPr lang="en-US" dirty="0">
              <a:solidFill>
                <a:srgbClr val="000090"/>
              </a:solidFill>
            </a:endParaRPr>
          </a:p>
        </p:txBody>
      </p:sp>
      <p:cxnSp>
        <p:nvCxnSpPr>
          <p:cNvPr id="7" name="Elbow Connector 6"/>
          <p:cNvCxnSpPr>
            <a:stCxn id="33" idx="2"/>
          </p:cNvCxnSpPr>
          <p:nvPr/>
        </p:nvCxnSpPr>
        <p:spPr>
          <a:xfrm rot="5400000">
            <a:off x="6541238" y="1245264"/>
            <a:ext cx="994775" cy="12700"/>
          </a:xfrm>
          <a:prstGeom prst="bentConnector3">
            <a:avLst/>
          </a:prstGeom>
          <a:ln>
            <a:solidFill>
              <a:srgbClr val="00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63618" y="184540"/>
            <a:ext cx="155568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Easy to extend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975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ChangeArrowheads="1"/>
          </p:cNvSpPr>
          <p:nvPr/>
        </p:nvSpPr>
        <p:spPr bwMode="auto">
          <a:xfrm>
            <a:off x="914400" y="1447800"/>
            <a:ext cx="2514600" cy="1828800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err="1" smtClean="0">
                <a:latin typeface="Comic Sans MS" charset="0"/>
              </a:rPr>
              <a:t>GridModel</a:t>
            </a:r>
            <a:endParaRPr lang="en-US" dirty="0" smtClean="0">
              <a:latin typeface="Comic Sans MS" charset="0"/>
            </a:endParaRPr>
          </a:p>
          <a:p>
            <a:pPr algn="ctr"/>
            <a:r>
              <a:rPr lang="en-US" dirty="0" smtClean="0">
                <a:latin typeface="Comic Sans MS" charset="0"/>
              </a:rPr>
              <a:t>-or-</a:t>
            </a:r>
          </a:p>
          <a:p>
            <a:pPr algn="ctr"/>
            <a:r>
              <a:rPr lang="en-US" dirty="0" err="1" smtClean="0">
                <a:latin typeface="Comic Sans MS" charset="0"/>
              </a:rPr>
              <a:t>ViewController</a:t>
            </a:r>
            <a:endParaRPr lang="en-US" dirty="0">
              <a:latin typeface="Comic Sans MS" charset="0"/>
            </a:endParaRPr>
          </a:p>
        </p:txBody>
      </p:sp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5257800" y="1447800"/>
            <a:ext cx="2514600" cy="1828800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 dirty="0" err="1" smtClean="0">
                <a:latin typeface="Comic Sans MS" charset="0"/>
              </a:rPr>
              <a:t>GridGenerator</a:t>
            </a:r>
            <a:endParaRPr lang="en-US" sz="1400" dirty="0">
              <a:latin typeface="Comic Sans MS" charset="0"/>
            </a:endParaRPr>
          </a:p>
          <a:p>
            <a:endParaRPr lang="en-US" sz="1400" dirty="0" smtClean="0">
              <a:latin typeface="Comic Sans MS" charset="0"/>
            </a:endParaRPr>
          </a:p>
          <a:p>
            <a:r>
              <a:rPr lang="en-US" sz="1400" dirty="0" smtClean="0">
                <a:latin typeface="Comic Sans MS" charset="0"/>
              </a:rPr>
              <a:t>(Grid*) </a:t>
            </a:r>
            <a:r>
              <a:rPr lang="en-US" sz="1400" dirty="0" err="1" smtClean="0">
                <a:latin typeface="Comic Sans MS" charset="0"/>
              </a:rPr>
              <a:t>generateGrid</a:t>
            </a:r>
            <a:endParaRPr lang="en-US" sz="1400" dirty="0">
              <a:latin typeface="Comic Sans MS" charset="0"/>
            </a:endParaRPr>
          </a:p>
        </p:txBody>
      </p:sp>
      <p:sp>
        <p:nvSpPr>
          <p:cNvPr id="31747" name="Line 4"/>
          <p:cNvSpPr>
            <a:spLocks noChangeShapeType="1"/>
          </p:cNvSpPr>
          <p:nvPr/>
        </p:nvSpPr>
        <p:spPr bwMode="auto">
          <a:xfrm>
            <a:off x="4038600" y="23622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3505200" y="4343400"/>
            <a:ext cx="2514600" cy="1828800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 dirty="0" err="1" smtClean="0">
                <a:latin typeface="Comic Sans MS" charset="0"/>
              </a:rPr>
              <a:t>GridGeneratorFromFile</a:t>
            </a:r>
            <a:endParaRPr lang="en-US" sz="1400" dirty="0" smtClean="0">
              <a:latin typeface="Comic Sans MS" charset="0"/>
            </a:endParaRPr>
          </a:p>
          <a:p>
            <a:r>
              <a:rPr lang="en-US" sz="1400" dirty="0" smtClean="0">
                <a:latin typeface="Comic Sans MS" charset="0"/>
              </a:rPr>
              <a:t>(id) </a:t>
            </a:r>
            <a:r>
              <a:rPr lang="en-US" sz="1400" dirty="0" err="1" smtClean="0">
                <a:latin typeface="Comic Sans MS" charset="0"/>
              </a:rPr>
              <a:t>init</a:t>
            </a:r>
            <a:endParaRPr lang="en-US" sz="1400" dirty="0" smtClean="0">
              <a:latin typeface="Comic Sans MS" charset="0"/>
            </a:endParaRPr>
          </a:p>
          <a:p>
            <a:r>
              <a:rPr lang="en-US" sz="1400" dirty="0" smtClean="0">
                <a:latin typeface="Comic Sans MS" charset="0"/>
              </a:rPr>
              <a:t>(Grid*) </a:t>
            </a:r>
            <a:r>
              <a:rPr lang="en-US" sz="1400" dirty="0" err="1" smtClean="0">
                <a:latin typeface="Comic Sans MS" charset="0"/>
              </a:rPr>
              <a:t>generateGrid</a:t>
            </a:r>
            <a:endParaRPr lang="en-US" sz="1400" dirty="0">
              <a:latin typeface="Comic Sans MS" charset="0"/>
            </a:endParaRPr>
          </a:p>
        </p:txBody>
      </p:sp>
      <p:sp>
        <p:nvSpPr>
          <p:cNvPr id="31749" name="AutoShape 6"/>
          <p:cNvSpPr>
            <a:spLocks noChangeArrowheads="1"/>
          </p:cNvSpPr>
          <p:nvPr/>
        </p:nvSpPr>
        <p:spPr bwMode="auto">
          <a:xfrm>
            <a:off x="6400800" y="3276600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AutoShape 8"/>
          <p:cNvSpPr>
            <a:spLocks noChangeArrowheads="1"/>
          </p:cNvSpPr>
          <p:nvPr/>
        </p:nvSpPr>
        <p:spPr bwMode="auto">
          <a:xfrm>
            <a:off x="3505200" y="2095500"/>
            <a:ext cx="609600" cy="533400"/>
          </a:xfrm>
          <a:prstGeom prst="diamond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Text Box 9"/>
          <p:cNvSpPr txBox="1">
            <a:spLocks noChangeArrowheads="1"/>
          </p:cNvSpPr>
          <p:nvPr/>
        </p:nvSpPr>
        <p:spPr bwMode="auto">
          <a:xfrm>
            <a:off x="2667000" y="609600"/>
            <a:ext cx="3667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FF00"/>
                </a:solidFill>
                <a:latin typeface="Comic Sans MS" charset="0"/>
              </a:rPr>
              <a:t>Strategy Design Pattern</a:t>
            </a:r>
          </a:p>
        </p:txBody>
      </p:sp>
      <p:sp>
        <p:nvSpPr>
          <p:cNvPr id="31752" name="Rectangle 10"/>
          <p:cNvSpPr>
            <a:spLocks noChangeArrowheads="1"/>
          </p:cNvSpPr>
          <p:nvPr/>
        </p:nvSpPr>
        <p:spPr bwMode="auto">
          <a:xfrm>
            <a:off x="6324600" y="4343400"/>
            <a:ext cx="2514600" cy="1828800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 dirty="0" err="1" smtClean="0">
                <a:latin typeface="Comic Sans MS" charset="0"/>
              </a:rPr>
              <a:t>GridGeneratorFromScratch</a:t>
            </a:r>
            <a:endParaRPr lang="en-US" sz="1400" dirty="0" smtClean="0">
              <a:latin typeface="Comic Sans MS" charset="0"/>
            </a:endParaRPr>
          </a:p>
          <a:p>
            <a:r>
              <a:rPr lang="en-US" sz="1400" dirty="0" smtClean="0">
                <a:latin typeface="Comic Sans MS" charset="0"/>
              </a:rPr>
              <a:t>(Grid*) </a:t>
            </a:r>
            <a:r>
              <a:rPr lang="en-US" sz="1400" dirty="0" err="1" smtClean="0">
                <a:latin typeface="Comic Sans MS" charset="0"/>
              </a:rPr>
              <a:t>generateGrid</a:t>
            </a:r>
            <a:endParaRPr lang="en-US" sz="1400" dirty="0">
              <a:latin typeface="Comic Sans MS" charset="0"/>
            </a:endParaRPr>
          </a:p>
        </p:txBody>
      </p:sp>
      <p:cxnSp>
        <p:nvCxnSpPr>
          <p:cNvPr id="31753" name="AutoShape 13"/>
          <p:cNvCxnSpPr>
            <a:cxnSpLocks noChangeShapeType="1"/>
            <a:stCxn id="31748" idx="0"/>
            <a:endCxn id="31749" idx="3"/>
          </p:cNvCxnSpPr>
          <p:nvPr/>
        </p:nvCxnSpPr>
        <p:spPr bwMode="auto">
          <a:xfrm rot="-5400000">
            <a:off x="5391150" y="3105150"/>
            <a:ext cx="609600" cy="18669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4" name="AutoShape 14"/>
          <p:cNvCxnSpPr>
            <a:cxnSpLocks noChangeShapeType="1"/>
            <a:stCxn id="31752" idx="0"/>
            <a:endCxn id="31749" idx="3"/>
          </p:cNvCxnSpPr>
          <p:nvPr/>
        </p:nvCxnSpPr>
        <p:spPr bwMode="auto">
          <a:xfrm rot="5400000" flipH="1">
            <a:off x="6800850" y="3562350"/>
            <a:ext cx="609600" cy="9525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6575" name="Text Box 15"/>
          <p:cNvSpPr txBox="1">
            <a:spLocks noChangeArrowheads="1"/>
          </p:cNvSpPr>
          <p:nvPr/>
        </p:nvSpPr>
        <p:spPr bwMode="auto">
          <a:xfrm>
            <a:off x="300810" y="4191000"/>
            <a:ext cx="23661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>
                <a:solidFill>
                  <a:srgbClr val="FFFF00"/>
                </a:solidFill>
              </a:rPr>
              <a:t>single </a:t>
            </a:r>
            <a:r>
              <a:rPr lang="en-US" sz="1800" dirty="0">
                <a:solidFill>
                  <a:srgbClr val="FFFF00"/>
                </a:solidFill>
              </a:rPr>
              <a:t>responsibility</a:t>
            </a:r>
          </a:p>
          <a:p>
            <a:pPr eaLnBrk="1" hangingPunct="1"/>
            <a:r>
              <a:rPr lang="en-US" sz="1800" dirty="0" smtClean="0">
                <a:solidFill>
                  <a:srgbClr val="FFFF00"/>
                </a:solidFill>
              </a:rPr>
              <a:t>encapsulate variation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0877" y="240268"/>
            <a:ext cx="8205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Easy to extend if we have a new algorithm: e.g. one that generates based on difficulty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957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creation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Two techniques</a:t>
            </a:r>
          </a:p>
          <a:p>
            <a:r>
              <a:rPr lang="en-US" dirty="0" smtClean="0"/>
              <a:t>Read pre-made grids from a file</a:t>
            </a:r>
          </a:p>
          <a:p>
            <a:r>
              <a:rPr lang="en-US" dirty="0" smtClean="0"/>
              <a:t>Generate a grid from scratch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57267" y="2061865"/>
            <a:ext cx="242953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File I/O is part of next tutorial.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28167" y="4309765"/>
            <a:ext cx="242953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Alistair has premade 60,000 grids!!</a:t>
            </a:r>
          </a:p>
          <a:p>
            <a:endParaRPr lang="en-US" dirty="0"/>
          </a:p>
        </p:txBody>
      </p:sp>
      <p:pic>
        <p:nvPicPr>
          <p:cNvPr id="7" name="Picture 11" descr="animated-gifs-fireworks-1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2" y="4619548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animated-gifs-fireworks-1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730" y="4903607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animated-gifs-fireworks-1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1" y="4143298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animated-gifs-fireworks-1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730" y="3223205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748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first …</a:t>
            </a:r>
            <a:endParaRPr lang="en-US" dirty="0"/>
          </a:p>
        </p:txBody>
      </p:sp>
      <p:pic>
        <p:nvPicPr>
          <p:cNvPr id="5" name="Picture 4" descr="origi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67" y="1417638"/>
            <a:ext cx="8106833" cy="456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584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Grid Generation From Scratch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Create solution</a:t>
            </a: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Blank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cells while maintaining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validity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Choose random cell to blank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Check if still valid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51131" y="4563749"/>
            <a:ext cx="38920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 grid is valid if it has a unique solution.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32833" y="1417638"/>
            <a:ext cx="3683000" cy="847195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61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Create solution:  DFS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2466" name="Oval 5"/>
          <p:cNvSpPr>
            <a:spLocks noChangeArrowheads="1"/>
          </p:cNvSpPr>
          <p:nvPr/>
        </p:nvSpPr>
        <p:spPr bwMode="auto">
          <a:xfrm>
            <a:off x="762000" y="4378325"/>
            <a:ext cx="685800" cy="346234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Cell</a:t>
            </a:r>
            <a:r>
              <a:rPr lang="en-US" sz="1000" baseline="-25000" dirty="0" smtClean="0">
                <a:solidFill>
                  <a:srgbClr val="000000"/>
                </a:solidFill>
              </a:rPr>
              <a:t>i</a:t>
            </a:r>
            <a:r>
              <a:rPr lang="en-US" sz="1000" baseline="-25000" dirty="0">
                <a:solidFill>
                  <a:srgbClr val="000000"/>
                </a:solidFill>
              </a:rPr>
              <a:t>+1</a:t>
            </a:r>
          </a:p>
        </p:txBody>
      </p:sp>
      <p:sp>
        <p:nvSpPr>
          <p:cNvPr id="62467" name="Oval 14"/>
          <p:cNvSpPr>
            <a:spLocks noChangeArrowheads="1"/>
          </p:cNvSpPr>
          <p:nvPr/>
        </p:nvSpPr>
        <p:spPr bwMode="auto">
          <a:xfrm>
            <a:off x="1666875" y="4378325"/>
            <a:ext cx="685800" cy="346234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Cell</a:t>
            </a:r>
            <a:r>
              <a:rPr lang="en-US" sz="1000" baseline="-25000" dirty="0" smtClean="0">
                <a:solidFill>
                  <a:srgbClr val="000000"/>
                </a:solidFill>
              </a:rPr>
              <a:t>i</a:t>
            </a:r>
            <a:r>
              <a:rPr lang="en-US" sz="1000" baseline="-25000" dirty="0">
                <a:solidFill>
                  <a:srgbClr val="000000"/>
                </a:solidFill>
              </a:rPr>
              <a:t>+1</a:t>
            </a:r>
          </a:p>
        </p:txBody>
      </p:sp>
      <p:sp>
        <p:nvSpPr>
          <p:cNvPr id="62468" name="Oval 15"/>
          <p:cNvSpPr>
            <a:spLocks noChangeArrowheads="1"/>
          </p:cNvSpPr>
          <p:nvPr/>
        </p:nvSpPr>
        <p:spPr bwMode="auto">
          <a:xfrm>
            <a:off x="2571750" y="4378325"/>
            <a:ext cx="685800" cy="346234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Cell</a:t>
            </a:r>
            <a:r>
              <a:rPr lang="en-US" sz="1000" baseline="-25000" dirty="0" smtClean="0">
                <a:solidFill>
                  <a:srgbClr val="000000"/>
                </a:solidFill>
              </a:rPr>
              <a:t>i+1</a:t>
            </a:r>
            <a:endParaRPr lang="en-US" sz="1000" baseline="-25000" dirty="0">
              <a:solidFill>
                <a:srgbClr val="000000"/>
              </a:solidFill>
            </a:endParaRPr>
          </a:p>
        </p:txBody>
      </p:sp>
      <p:sp>
        <p:nvSpPr>
          <p:cNvPr id="62469" name="Oval 16"/>
          <p:cNvSpPr>
            <a:spLocks noChangeArrowheads="1"/>
          </p:cNvSpPr>
          <p:nvPr/>
        </p:nvSpPr>
        <p:spPr bwMode="auto">
          <a:xfrm>
            <a:off x="3476625" y="4378325"/>
            <a:ext cx="685800" cy="346234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Cell</a:t>
            </a:r>
            <a:r>
              <a:rPr lang="en-US" sz="1000" baseline="-25000" dirty="0" smtClean="0">
                <a:solidFill>
                  <a:srgbClr val="000000"/>
                </a:solidFill>
              </a:rPr>
              <a:t>i+1</a:t>
            </a:r>
            <a:endParaRPr lang="en-US" sz="1000" baseline="-25000" dirty="0">
              <a:solidFill>
                <a:srgbClr val="000000"/>
              </a:solidFill>
            </a:endParaRPr>
          </a:p>
        </p:txBody>
      </p:sp>
      <p:sp>
        <p:nvSpPr>
          <p:cNvPr id="62470" name="Oval 17"/>
          <p:cNvSpPr>
            <a:spLocks noChangeArrowheads="1"/>
          </p:cNvSpPr>
          <p:nvPr/>
        </p:nvSpPr>
        <p:spPr bwMode="auto">
          <a:xfrm>
            <a:off x="4381500" y="4378325"/>
            <a:ext cx="685800" cy="346234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Cell</a:t>
            </a:r>
            <a:r>
              <a:rPr lang="en-US" sz="1000" baseline="-25000" dirty="0" smtClean="0">
                <a:solidFill>
                  <a:srgbClr val="000000"/>
                </a:solidFill>
              </a:rPr>
              <a:t>i+1</a:t>
            </a:r>
            <a:endParaRPr lang="en-US" sz="1000" baseline="-25000" dirty="0">
              <a:solidFill>
                <a:srgbClr val="000000"/>
              </a:solidFill>
            </a:endParaRPr>
          </a:p>
        </p:txBody>
      </p:sp>
      <p:sp>
        <p:nvSpPr>
          <p:cNvPr id="62471" name="Oval 18"/>
          <p:cNvSpPr>
            <a:spLocks noChangeArrowheads="1"/>
          </p:cNvSpPr>
          <p:nvPr/>
        </p:nvSpPr>
        <p:spPr bwMode="auto">
          <a:xfrm>
            <a:off x="5286375" y="4378325"/>
            <a:ext cx="685800" cy="346234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Cell</a:t>
            </a:r>
            <a:r>
              <a:rPr lang="en-US" sz="1000" baseline="-25000" dirty="0" smtClean="0">
                <a:solidFill>
                  <a:srgbClr val="000000"/>
                </a:solidFill>
              </a:rPr>
              <a:t>i+1</a:t>
            </a:r>
            <a:endParaRPr lang="en-US" sz="1000" baseline="-25000" dirty="0">
              <a:solidFill>
                <a:srgbClr val="000000"/>
              </a:solidFill>
            </a:endParaRPr>
          </a:p>
        </p:txBody>
      </p:sp>
      <p:sp>
        <p:nvSpPr>
          <p:cNvPr id="62472" name="Oval 19"/>
          <p:cNvSpPr>
            <a:spLocks noChangeArrowheads="1"/>
          </p:cNvSpPr>
          <p:nvPr/>
        </p:nvSpPr>
        <p:spPr bwMode="auto">
          <a:xfrm>
            <a:off x="6191250" y="4378325"/>
            <a:ext cx="685800" cy="346234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Cell</a:t>
            </a:r>
            <a:r>
              <a:rPr lang="en-US" sz="1000" baseline="-25000" dirty="0" smtClean="0">
                <a:solidFill>
                  <a:srgbClr val="000000"/>
                </a:solidFill>
              </a:rPr>
              <a:t>i</a:t>
            </a:r>
            <a:r>
              <a:rPr lang="en-US" sz="1000" baseline="-25000" dirty="0">
                <a:solidFill>
                  <a:srgbClr val="000000"/>
                </a:solidFill>
              </a:rPr>
              <a:t>+1</a:t>
            </a:r>
          </a:p>
        </p:txBody>
      </p:sp>
      <p:sp>
        <p:nvSpPr>
          <p:cNvPr id="62473" name="Oval 20"/>
          <p:cNvSpPr>
            <a:spLocks noChangeArrowheads="1"/>
          </p:cNvSpPr>
          <p:nvPr/>
        </p:nvSpPr>
        <p:spPr bwMode="auto">
          <a:xfrm>
            <a:off x="7096125" y="4378325"/>
            <a:ext cx="685800" cy="346234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Cell</a:t>
            </a:r>
            <a:r>
              <a:rPr lang="en-US" sz="1000" baseline="-25000" dirty="0" smtClean="0">
                <a:solidFill>
                  <a:srgbClr val="000000"/>
                </a:solidFill>
              </a:rPr>
              <a:t>i</a:t>
            </a:r>
            <a:r>
              <a:rPr lang="en-US" sz="1000" baseline="-25000" dirty="0">
                <a:solidFill>
                  <a:srgbClr val="000000"/>
                </a:solidFill>
              </a:rPr>
              <a:t>+1</a:t>
            </a:r>
          </a:p>
        </p:txBody>
      </p:sp>
      <p:sp>
        <p:nvSpPr>
          <p:cNvPr id="62474" name="Oval 21"/>
          <p:cNvSpPr>
            <a:spLocks noChangeArrowheads="1"/>
          </p:cNvSpPr>
          <p:nvPr/>
        </p:nvSpPr>
        <p:spPr bwMode="auto">
          <a:xfrm>
            <a:off x="8001000" y="4378325"/>
            <a:ext cx="685800" cy="346234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Cell</a:t>
            </a:r>
            <a:r>
              <a:rPr lang="en-US" sz="1000" baseline="-25000" dirty="0" smtClean="0">
                <a:solidFill>
                  <a:srgbClr val="000000"/>
                </a:solidFill>
              </a:rPr>
              <a:t>i</a:t>
            </a:r>
            <a:r>
              <a:rPr lang="en-US" sz="1000" baseline="-25000" dirty="0">
                <a:solidFill>
                  <a:srgbClr val="000000"/>
                </a:solidFill>
              </a:rPr>
              <a:t>+1</a:t>
            </a:r>
          </a:p>
        </p:txBody>
      </p:sp>
      <p:sp>
        <p:nvSpPr>
          <p:cNvPr id="62475" name="Oval 22"/>
          <p:cNvSpPr>
            <a:spLocks noChangeArrowheads="1"/>
          </p:cNvSpPr>
          <p:nvPr/>
        </p:nvSpPr>
        <p:spPr bwMode="auto">
          <a:xfrm>
            <a:off x="4038600" y="1828800"/>
            <a:ext cx="685800" cy="34607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Cell</a:t>
            </a:r>
            <a:r>
              <a:rPr lang="en-US" sz="1000" baseline="-25000" dirty="0" smtClean="0">
                <a:solidFill>
                  <a:srgbClr val="000000"/>
                </a:solidFill>
              </a:rPr>
              <a:t>i</a:t>
            </a:r>
            <a:endParaRPr lang="en-US" sz="1000" baseline="-25000" dirty="0">
              <a:solidFill>
                <a:srgbClr val="000000"/>
              </a:solidFill>
            </a:endParaRPr>
          </a:p>
        </p:txBody>
      </p:sp>
      <p:cxnSp>
        <p:nvCxnSpPr>
          <p:cNvPr id="62476" name="Straight Connector 26"/>
          <p:cNvCxnSpPr>
            <a:cxnSpLocks noChangeShapeType="1"/>
            <a:stCxn id="62475" idx="4"/>
            <a:endCxn id="62466" idx="0"/>
          </p:cNvCxnSpPr>
          <p:nvPr/>
        </p:nvCxnSpPr>
        <p:spPr bwMode="auto">
          <a:xfrm flipH="1">
            <a:off x="1104900" y="2174875"/>
            <a:ext cx="3276600" cy="2203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477" name="TextBox 2"/>
          <p:cNvSpPr txBox="1">
            <a:spLocks noChangeArrowheads="1"/>
          </p:cNvSpPr>
          <p:nvPr/>
        </p:nvSpPr>
        <p:spPr bwMode="auto">
          <a:xfrm>
            <a:off x="1600200" y="3048000"/>
            <a:ext cx="8967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/>
              <a:t>Cell</a:t>
            </a:r>
            <a:r>
              <a:rPr lang="en-US" sz="1800" baseline="-25000" dirty="0" smtClean="0"/>
              <a:t>i</a:t>
            </a:r>
            <a:r>
              <a:rPr lang="en-US" sz="1800" dirty="0"/>
              <a:t>=1</a:t>
            </a:r>
          </a:p>
        </p:txBody>
      </p:sp>
      <p:cxnSp>
        <p:nvCxnSpPr>
          <p:cNvPr id="62478" name="Straight Connector 23"/>
          <p:cNvCxnSpPr>
            <a:cxnSpLocks noChangeShapeType="1"/>
            <a:stCxn id="62475" idx="4"/>
            <a:endCxn id="62467" idx="0"/>
          </p:cNvCxnSpPr>
          <p:nvPr/>
        </p:nvCxnSpPr>
        <p:spPr bwMode="auto">
          <a:xfrm flipH="1">
            <a:off x="2009775" y="2174875"/>
            <a:ext cx="2371725" cy="2203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479" name="TextBox 24"/>
          <p:cNvSpPr txBox="1">
            <a:spLocks noChangeArrowheads="1"/>
          </p:cNvSpPr>
          <p:nvPr/>
        </p:nvSpPr>
        <p:spPr bwMode="auto">
          <a:xfrm>
            <a:off x="2743200" y="3352800"/>
            <a:ext cx="8967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/>
              <a:t>Cell</a:t>
            </a:r>
            <a:r>
              <a:rPr lang="en-US" sz="1800" baseline="-25000" dirty="0" smtClean="0"/>
              <a:t>i</a:t>
            </a:r>
            <a:r>
              <a:rPr lang="en-US" sz="1800" dirty="0"/>
              <a:t>=2</a:t>
            </a:r>
          </a:p>
        </p:txBody>
      </p:sp>
      <p:cxnSp>
        <p:nvCxnSpPr>
          <p:cNvPr id="62480" name="Straight Connector 25"/>
          <p:cNvCxnSpPr>
            <a:cxnSpLocks noChangeShapeType="1"/>
            <a:endCxn id="62474" idx="0"/>
          </p:cNvCxnSpPr>
          <p:nvPr/>
        </p:nvCxnSpPr>
        <p:spPr bwMode="auto">
          <a:xfrm>
            <a:off x="4419600" y="2209800"/>
            <a:ext cx="3924300" cy="2168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481" name="TextBox 27"/>
          <p:cNvSpPr txBox="1">
            <a:spLocks noChangeArrowheads="1"/>
          </p:cNvSpPr>
          <p:nvPr/>
        </p:nvSpPr>
        <p:spPr bwMode="auto">
          <a:xfrm>
            <a:off x="6477000" y="2971800"/>
            <a:ext cx="8967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/>
              <a:t>Cell</a:t>
            </a:r>
            <a:r>
              <a:rPr lang="en-US" sz="1800" baseline="-25000" dirty="0" smtClean="0"/>
              <a:t>i</a:t>
            </a:r>
            <a:r>
              <a:rPr lang="en-US" sz="1800" dirty="0"/>
              <a:t>=9</a:t>
            </a:r>
          </a:p>
        </p:txBody>
      </p:sp>
      <p:sp>
        <p:nvSpPr>
          <p:cNvPr id="62482" name="TextBox 28"/>
          <p:cNvSpPr txBox="1">
            <a:spLocks noChangeArrowheads="1"/>
          </p:cNvSpPr>
          <p:nvPr/>
        </p:nvSpPr>
        <p:spPr bwMode="auto">
          <a:xfrm>
            <a:off x="4997450" y="3505200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57550" y="5615001"/>
            <a:ext cx="2394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r>
              <a:rPr lang="en-US" baseline="30000" dirty="0" smtClean="0"/>
              <a:t>9 </a:t>
            </a:r>
            <a:r>
              <a:rPr lang="en-US" dirty="0"/>
              <a:t> </a:t>
            </a:r>
            <a:r>
              <a:rPr lang="en-US" dirty="0" smtClean="0"/>
              <a:t>Possibilities to check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453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637543"/>
              </p:ext>
            </p:extLst>
          </p:nvPr>
        </p:nvGraphicFramePr>
        <p:xfrm>
          <a:off x="1524000" y="1164174"/>
          <a:ext cx="5757336" cy="49741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9704"/>
                <a:gridCol w="639704"/>
                <a:gridCol w="639704"/>
                <a:gridCol w="639704"/>
                <a:gridCol w="639704"/>
                <a:gridCol w="639704"/>
                <a:gridCol w="639704"/>
                <a:gridCol w="639704"/>
                <a:gridCol w="639704"/>
              </a:tblGrid>
              <a:tr h="5526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5268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5268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cell</a:t>
                      </a:r>
                      <a:r>
                        <a:rPr lang="en-US" baseline="-25000" dirty="0" smtClean="0"/>
                        <a:t>i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526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5268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5268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526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5268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5268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1820333" y="1481673"/>
            <a:ext cx="499533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820333" y="2078573"/>
            <a:ext cx="4995334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820333" y="1481673"/>
            <a:ext cx="4995334" cy="59690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40264" y="202168"/>
            <a:ext cx="58225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Lots of structure  if we go row by row.  For each cell c</a:t>
            </a:r>
          </a:p>
          <a:p>
            <a:r>
              <a:rPr lang="en-US" dirty="0" smtClean="0"/>
              <a:t>choose a random value that is consistent and see if it works.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820333" y="2108213"/>
            <a:ext cx="4995334" cy="59690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820333" y="2705113"/>
            <a:ext cx="3788834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163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Generate solution starting at cell</a:t>
            </a:r>
            <a:r>
              <a:rPr lang="en-US" baseline="-25000" dirty="0" smtClean="0"/>
              <a:t>i </a:t>
            </a:r>
            <a:r>
              <a:rPr lang="en-US" dirty="0" smtClean="0"/>
              <a:t> for partial grid G</a:t>
            </a:r>
            <a:endParaRPr lang="en-US" baseline="-25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choose a random untried, consistent value x in [1,9] for cell</a:t>
            </a:r>
            <a:r>
              <a:rPr lang="en-US" baseline="-25000" dirty="0" smtClean="0"/>
              <a:t>i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put x in cell</a:t>
            </a:r>
            <a:r>
              <a:rPr lang="en-US" baseline="-25000" dirty="0" smtClean="0"/>
              <a:t>i</a:t>
            </a:r>
            <a:r>
              <a:rPr lang="en-US" dirty="0" smtClean="0"/>
              <a:t> of grid G to produce grid G’</a:t>
            </a:r>
            <a:r>
              <a:rPr lang="en-US" dirty="0"/>
              <a:t>	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recursively check if we can generate a solution starting at cell</a:t>
            </a:r>
            <a:r>
              <a:rPr lang="en-US" baseline="-25000" dirty="0" smtClean="0"/>
              <a:t>i+1 </a:t>
            </a:r>
            <a:r>
              <a:rPr lang="en-US" dirty="0" smtClean="0"/>
              <a:t>for G’   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yes – return solution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no and there is an untried, consistent value for cell</a:t>
            </a:r>
            <a:r>
              <a:rPr lang="en-US" baseline="-25000" dirty="0" smtClean="0"/>
              <a:t>i</a:t>
            </a:r>
            <a:r>
              <a:rPr lang="en-US" dirty="0" smtClean="0"/>
              <a:t> go back to step 1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Return no, </a:t>
            </a:r>
            <a:r>
              <a:rPr lang="en-US" dirty="0"/>
              <a:t>G</a:t>
            </a:r>
            <a:r>
              <a:rPr lang="en-US" dirty="0" smtClean="0"/>
              <a:t> can’t be complete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9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Grid Creation: Conceptually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Create solution</a:t>
            </a: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Blank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cells while maintaining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validity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Choose random cell to blank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Check if still valid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51131" y="4563749"/>
            <a:ext cx="38920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 grid is valid if it has a unique solution.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2247586"/>
            <a:ext cx="7247467" cy="1774081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9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4" descr="Sudoku_Board_Fig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37861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0" name="TextBox 5"/>
          <p:cNvSpPr txBox="1">
            <a:spLocks noChangeArrowheads="1"/>
          </p:cNvSpPr>
          <p:nvPr/>
        </p:nvSpPr>
        <p:spPr bwMode="auto">
          <a:xfrm>
            <a:off x="533400" y="457200"/>
            <a:ext cx="3276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dirty="0" smtClean="0"/>
              <a:t>The current grid is valid.</a:t>
            </a:r>
          </a:p>
          <a:p>
            <a:pPr algn="l" eaLnBrk="1" hangingPunct="1"/>
            <a:r>
              <a:rPr lang="en-US" sz="1800" dirty="0" smtClean="0"/>
              <a:t>Can </a:t>
            </a:r>
            <a:r>
              <a:rPr lang="en-US" sz="1800" dirty="0"/>
              <a:t>we “blank” the 1 and still be valid?</a:t>
            </a:r>
          </a:p>
        </p:txBody>
      </p:sp>
      <p:sp>
        <p:nvSpPr>
          <p:cNvPr id="68611" name="Oval 6"/>
          <p:cNvSpPr>
            <a:spLocks noChangeArrowheads="1"/>
          </p:cNvSpPr>
          <p:nvPr/>
        </p:nvSpPr>
        <p:spPr bwMode="auto">
          <a:xfrm>
            <a:off x="2895600" y="2438400"/>
            <a:ext cx="533400" cy="3048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68612" name="Picture 7" descr="Sudoku_Board_Fig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47800"/>
            <a:ext cx="37861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3" name="Rectangle 1"/>
          <p:cNvSpPr>
            <a:spLocks noChangeArrowheads="1"/>
          </p:cNvSpPr>
          <p:nvPr/>
        </p:nvSpPr>
        <p:spPr bwMode="auto">
          <a:xfrm>
            <a:off x="7391400" y="2471738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8614" name="TextBox 8"/>
          <p:cNvSpPr txBox="1">
            <a:spLocks noChangeArrowheads="1"/>
          </p:cNvSpPr>
          <p:nvPr/>
        </p:nvSpPr>
        <p:spPr bwMode="auto">
          <a:xfrm>
            <a:off x="4536144" y="652607"/>
            <a:ext cx="4837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dirty="0" smtClean="0"/>
              <a:t>Does this grid have more than one solution?</a:t>
            </a:r>
            <a:endParaRPr lang="en-US" sz="1800" dirty="0"/>
          </a:p>
        </p:txBody>
      </p:sp>
      <p:sp>
        <p:nvSpPr>
          <p:cNvPr id="68615" name="Oval 9"/>
          <p:cNvSpPr>
            <a:spLocks noChangeArrowheads="1"/>
          </p:cNvSpPr>
          <p:nvPr/>
        </p:nvSpPr>
        <p:spPr bwMode="auto">
          <a:xfrm>
            <a:off x="7315200" y="2438400"/>
            <a:ext cx="533400" cy="3048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64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3" grpId="0" animBg="1"/>
      <p:bldP spid="68614" grpId="0"/>
      <p:bldP spid="686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4" descr="Sudoku_Board_Fig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37861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0" name="TextBox 5"/>
          <p:cNvSpPr txBox="1">
            <a:spLocks noChangeArrowheads="1"/>
          </p:cNvSpPr>
          <p:nvPr/>
        </p:nvSpPr>
        <p:spPr bwMode="auto">
          <a:xfrm>
            <a:off x="533400" y="457200"/>
            <a:ext cx="3276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dirty="0" smtClean="0"/>
              <a:t>The current grid is valid.</a:t>
            </a:r>
          </a:p>
          <a:p>
            <a:pPr algn="l" eaLnBrk="1" hangingPunct="1"/>
            <a:r>
              <a:rPr lang="en-US" sz="1800" dirty="0" smtClean="0"/>
              <a:t>Can </a:t>
            </a:r>
            <a:r>
              <a:rPr lang="en-US" sz="1800" dirty="0"/>
              <a:t>we “blank” the 1 and still be valid?</a:t>
            </a:r>
          </a:p>
        </p:txBody>
      </p:sp>
      <p:sp>
        <p:nvSpPr>
          <p:cNvPr id="68611" name="Oval 6"/>
          <p:cNvSpPr>
            <a:spLocks noChangeArrowheads="1"/>
          </p:cNvSpPr>
          <p:nvPr/>
        </p:nvSpPr>
        <p:spPr bwMode="auto">
          <a:xfrm>
            <a:off x="2895600" y="2438400"/>
            <a:ext cx="533400" cy="3048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68612" name="Picture 7" descr="Sudoku_Board_Fig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47800"/>
            <a:ext cx="37861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3" name="Rectangle 1"/>
          <p:cNvSpPr>
            <a:spLocks noChangeArrowheads="1"/>
          </p:cNvSpPr>
          <p:nvPr/>
        </p:nvSpPr>
        <p:spPr bwMode="auto">
          <a:xfrm>
            <a:off x="7391400" y="2471738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8614" name="TextBox 8"/>
          <p:cNvSpPr txBox="1">
            <a:spLocks noChangeArrowheads="1"/>
          </p:cNvSpPr>
          <p:nvPr/>
        </p:nvSpPr>
        <p:spPr bwMode="auto">
          <a:xfrm>
            <a:off x="4536144" y="652607"/>
            <a:ext cx="4837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dirty="0" smtClean="0"/>
              <a:t>Does this grid have more than one solution?</a:t>
            </a:r>
            <a:endParaRPr lang="en-US" sz="1800" dirty="0"/>
          </a:p>
        </p:txBody>
      </p:sp>
      <p:sp>
        <p:nvSpPr>
          <p:cNvPr id="68615" name="Oval 9"/>
          <p:cNvSpPr>
            <a:spLocks noChangeArrowheads="1"/>
          </p:cNvSpPr>
          <p:nvPr/>
        </p:nvSpPr>
        <p:spPr bwMode="auto">
          <a:xfrm>
            <a:off x="7315200" y="2438400"/>
            <a:ext cx="533400" cy="3048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63132" y="5509167"/>
            <a:ext cx="4119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Does it have a solution when cell set to 2?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63132" y="5860997"/>
            <a:ext cx="4119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Does it have a solution when cell set to 3?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63132" y="6488668"/>
            <a:ext cx="4119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Does it have a solution when cell set to 9?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6498168" y="6217683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…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864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4" descr="Sudoku_Board_Fig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37861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0" name="TextBox 5"/>
          <p:cNvSpPr txBox="1">
            <a:spLocks noChangeArrowheads="1"/>
          </p:cNvSpPr>
          <p:nvPr/>
        </p:nvSpPr>
        <p:spPr bwMode="auto">
          <a:xfrm>
            <a:off x="533400" y="457200"/>
            <a:ext cx="3276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dirty="0" smtClean="0"/>
              <a:t>The current grid is valid.</a:t>
            </a:r>
          </a:p>
          <a:p>
            <a:pPr algn="l" eaLnBrk="1" hangingPunct="1"/>
            <a:r>
              <a:rPr lang="en-US" sz="1800" dirty="0" smtClean="0"/>
              <a:t>Can </a:t>
            </a:r>
            <a:r>
              <a:rPr lang="en-US" sz="1800" dirty="0"/>
              <a:t>we “blank” the 1 and still be valid?</a:t>
            </a:r>
          </a:p>
        </p:txBody>
      </p:sp>
      <p:sp>
        <p:nvSpPr>
          <p:cNvPr id="68611" name="Oval 6"/>
          <p:cNvSpPr>
            <a:spLocks noChangeArrowheads="1"/>
          </p:cNvSpPr>
          <p:nvPr/>
        </p:nvSpPr>
        <p:spPr bwMode="auto">
          <a:xfrm>
            <a:off x="2895600" y="2438400"/>
            <a:ext cx="533400" cy="3048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68612" name="Picture 7" descr="Sudoku_Board_Fig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47800"/>
            <a:ext cx="37861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3" name="Rectangle 1"/>
          <p:cNvSpPr>
            <a:spLocks noChangeArrowheads="1"/>
          </p:cNvSpPr>
          <p:nvPr/>
        </p:nvSpPr>
        <p:spPr bwMode="auto">
          <a:xfrm>
            <a:off x="7391400" y="2471738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8614" name="TextBox 8"/>
          <p:cNvSpPr txBox="1">
            <a:spLocks noChangeArrowheads="1"/>
          </p:cNvSpPr>
          <p:nvPr/>
        </p:nvSpPr>
        <p:spPr bwMode="auto">
          <a:xfrm>
            <a:off x="4536144" y="652607"/>
            <a:ext cx="4837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dirty="0" smtClean="0"/>
              <a:t>Does this grid have more than one solution?</a:t>
            </a:r>
            <a:endParaRPr lang="en-US" sz="1800" dirty="0"/>
          </a:p>
        </p:txBody>
      </p:sp>
      <p:sp>
        <p:nvSpPr>
          <p:cNvPr id="68615" name="Oval 9"/>
          <p:cNvSpPr>
            <a:spLocks noChangeArrowheads="1"/>
          </p:cNvSpPr>
          <p:nvPr/>
        </p:nvSpPr>
        <p:spPr bwMode="auto">
          <a:xfrm>
            <a:off x="7315200" y="2438400"/>
            <a:ext cx="533400" cy="3048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16882" y="5509167"/>
            <a:ext cx="4119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Does it have a solution when cell set to 3?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63132" y="5860997"/>
            <a:ext cx="417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Does it have a solution when cell set to  6?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16882" y="6488668"/>
            <a:ext cx="4119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Does it have a solution when cell set to 8?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16882" y="6196561"/>
            <a:ext cx="4119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Does it have a solution when cell set to 7?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5878499"/>
            <a:ext cx="237757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2,4,5,9 are inconsistent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3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 descr="Sudoku_Board_Fig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39" y="325966"/>
            <a:ext cx="28396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01668" y="1020517"/>
            <a:ext cx="249663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000" dirty="0"/>
              <a:t>3</a:t>
            </a:r>
          </a:p>
        </p:txBody>
      </p:sp>
      <p:sp>
        <p:nvSpPr>
          <p:cNvPr id="18" name="Oval 9"/>
          <p:cNvSpPr>
            <a:spLocks noChangeArrowheads="1"/>
          </p:cNvSpPr>
          <p:nvPr/>
        </p:nvSpPr>
        <p:spPr bwMode="auto">
          <a:xfrm>
            <a:off x="2048945" y="1068916"/>
            <a:ext cx="400051" cy="2286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9" name="Picture 7" descr="Sudoku_Board_Fig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11" y="478366"/>
            <a:ext cx="28396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7482240" y="1172917"/>
            <a:ext cx="249663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/>
              <a:t>6</a:t>
            </a:r>
            <a:endParaRPr lang="en-US" sz="1000" dirty="0"/>
          </a:p>
        </p:txBody>
      </p:sp>
      <p:sp>
        <p:nvSpPr>
          <p:cNvPr id="31" name="Oval 9"/>
          <p:cNvSpPr>
            <a:spLocks noChangeArrowheads="1"/>
          </p:cNvSpPr>
          <p:nvPr/>
        </p:nvSpPr>
        <p:spPr bwMode="auto">
          <a:xfrm>
            <a:off x="7429517" y="1221316"/>
            <a:ext cx="400051" cy="2286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32" name="Picture 7" descr="Sudoku_Board_Fig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777" y="3678766"/>
            <a:ext cx="28396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7592306" y="4373317"/>
            <a:ext cx="249663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/>
              <a:t>8</a:t>
            </a:r>
            <a:endParaRPr lang="en-US" sz="1000" dirty="0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7539583" y="4421716"/>
            <a:ext cx="400051" cy="2286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35" name="Picture 7" descr="Sudoku_Board_Fig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39" y="3678766"/>
            <a:ext cx="28396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2101668" y="4373317"/>
            <a:ext cx="249663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/>
              <a:t>7</a:t>
            </a:r>
            <a:endParaRPr lang="en-US" sz="1000" dirty="0"/>
          </a:p>
        </p:txBody>
      </p:sp>
      <p:sp>
        <p:nvSpPr>
          <p:cNvPr id="37" name="Oval 9"/>
          <p:cNvSpPr>
            <a:spLocks noChangeArrowheads="1"/>
          </p:cNvSpPr>
          <p:nvPr/>
        </p:nvSpPr>
        <p:spPr bwMode="auto">
          <a:xfrm>
            <a:off x="2048945" y="4421716"/>
            <a:ext cx="400051" cy="2286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65500" y="3335866"/>
            <a:ext cx="2144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TRY TO SOLVE THESE</a:t>
            </a:r>
            <a:br>
              <a:rPr lang="en-US" dirty="0" smtClean="0"/>
            </a:br>
            <a:r>
              <a:rPr lang="en-US" dirty="0" smtClean="0"/>
              <a:t>GRIDS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381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7" descr="Sudoku_Board_Fig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499" y="1130300"/>
            <a:ext cx="37861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3" name="Rectangle 1"/>
          <p:cNvSpPr>
            <a:spLocks noChangeArrowheads="1"/>
          </p:cNvSpPr>
          <p:nvPr/>
        </p:nvSpPr>
        <p:spPr bwMode="auto">
          <a:xfrm>
            <a:off x="6896099" y="2154238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8615" name="Oval 9"/>
          <p:cNvSpPr>
            <a:spLocks noChangeArrowheads="1"/>
          </p:cNvSpPr>
          <p:nvPr/>
        </p:nvSpPr>
        <p:spPr bwMode="auto">
          <a:xfrm>
            <a:off x="6819899" y="2120900"/>
            <a:ext cx="533400" cy="3048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5738" y="2013506"/>
            <a:ext cx="4185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 we solve the grid for any I in {3,6,7,8}?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63259" y="2056368"/>
            <a:ext cx="23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55132" y="2902005"/>
            <a:ext cx="310303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dirty="0" smtClean="0"/>
              <a:t>We need a solver.</a:t>
            </a:r>
            <a:endParaRPr lang="en-US" sz="2800" dirty="0"/>
          </a:p>
          <a:p>
            <a:pPr algn="l">
              <a:defRPr/>
            </a:pPr>
            <a:endParaRPr lang="en-US" sz="28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156632" y="3463725"/>
            <a:ext cx="4343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</a:t>
            </a:r>
            <a:r>
              <a:rPr lang="en-US" sz="2400" dirty="0" smtClean="0"/>
              <a:t>andom solver is </a:t>
            </a:r>
            <a:r>
              <a:rPr lang="en-US" sz="2400" dirty="0" err="1" smtClean="0"/>
              <a:t>tooooooo</a:t>
            </a:r>
            <a:r>
              <a:rPr lang="en-US" sz="2400" dirty="0" smtClean="0"/>
              <a:t> slow.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3378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creation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Two techniques</a:t>
            </a:r>
          </a:p>
          <a:p>
            <a:r>
              <a:rPr lang="en-US" dirty="0" smtClean="0"/>
              <a:t>Read pre-made grids from a file</a:t>
            </a:r>
          </a:p>
          <a:p>
            <a:r>
              <a:rPr lang="en-US" dirty="0" smtClean="0"/>
              <a:t>Generate a grid from scratch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57266" y="2294996"/>
            <a:ext cx="242953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Everyone should do this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57266" y="2881789"/>
            <a:ext cx="24323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Do this for bonus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606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7" descr="Sudoku_Board_Fig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462" y="1447800"/>
            <a:ext cx="37861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8" name="Rectangle 1"/>
          <p:cNvSpPr>
            <a:spLocks noChangeArrowheads="1"/>
          </p:cNvSpPr>
          <p:nvPr/>
        </p:nvSpPr>
        <p:spPr bwMode="auto">
          <a:xfrm>
            <a:off x="7090300" y="2435225"/>
            <a:ext cx="309562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800000"/>
                </a:solidFill>
              </a:rPr>
              <a:t>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500" y="1604539"/>
            <a:ext cx="41275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Definition:</a:t>
            </a:r>
          </a:p>
          <a:p>
            <a:endParaRPr lang="en-US" dirty="0"/>
          </a:p>
          <a:p>
            <a:r>
              <a:rPr lang="en-US" dirty="0" smtClean="0"/>
              <a:t>A blank cell is forced if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There is only one consistent value for the cell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It is the only blank cell in some group (e.g. row, column, or block) that can take some value v</a:t>
            </a:r>
          </a:p>
          <a:p>
            <a:endParaRPr lang="en-US" dirty="0"/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7115698" y="2058450"/>
            <a:ext cx="309562" cy="307975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>
            <a:spAutoFit/>
          </a:bodyPr>
          <a:lstStyle/>
          <a:p>
            <a:endParaRPr lang="en-US" sz="1400" dirty="0">
              <a:solidFill>
                <a:srgbClr val="8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66833" y="571500"/>
            <a:ext cx="2522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is only consistent value</a:t>
            </a:r>
            <a:endParaRPr lang="en-US" dirty="0"/>
          </a:p>
        </p:txBody>
      </p:sp>
      <p:cxnSp>
        <p:nvCxnSpPr>
          <p:cNvPr id="18" name="Straight Arrow Connector 17"/>
          <p:cNvCxnSpPr>
            <a:endCxn id="17" idx="0"/>
          </p:cNvCxnSpPr>
          <p:nvPr/>
        </p:nvCxnSpPr>
        <p:spPr>
          <a:xfrm>
            <a:off x="7115698" y="940832"/>
            <a:ext cx="154781" cy="11176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5189530" y="3205683"/>
            <a:ext cx="309562" cy="307975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>
            <a:spAutoFit/>
          </a:bodyPr>
          <a:lstStyle/>
          <a:p>
            <a:endParaRPr lang="en-US" sz="1400" dirty="0">
              <a:solidFill>
                <a:srgbClr val="8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01233" y="4597400"/>
            <a:ext cx="2239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Only cell in block that can take a 9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3901066" y="3513658"/>
            <a:ext cx="1358792" cy="108374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6478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/>
      <p:bldP spid="21" grpId="0" animBg="1"/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Pseudo-solver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While there is a forced cell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fill it in</a:t>
            </a:r>
          </a:p>
          <a:p>
            <a:pPr marL="0" indent="0">
              <a:buNone/>
            </a:pPr>
            <a:r>
              <a:rPr lang="en-US" dirty="0" smtClean="0"/>
              <a:t>If (1) any blank cell has no consistent values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(2) some value v does not occur in a group and no 		cell in that group can hold v</a:t>
            </a:r>
          </a:p>
          <a:p>
            <a:pPr marL="0" indent="0">
              <a:buNone/>
            </a:pPr>
            <a:r>
              <a:rPr lang="en-US" dirty="0" smtClean="0"/>
              <a:t>	return  unsolvable</a:t>
            </a:r>
          </a:p>
          <a:p>
            <a:pPr marL="0" indent="0">
              <a:buNone/>
            </a:pPr>
            <a:r>
              <a:rPr lang="en-US" dirty="0" smtClean="0"/>
              <a:t>Else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return solvable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4918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olver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Find best of:</a:t>
            </a:r>
          </a:p>
          <a:p>
            <a:pPr marL="514350" indent="-514350">
              <a:buAutoNum type="alphaLcParenBoth"/>
            </a:pPr>
            <a:r>
              <a:rPr lang="en-US" dirty="0" smtClean="0"/>
              <a:t>Cell with least number of consistent values</a:t>
            </a:r>
          </a:p>
          <a:p>
            <a:pPr marL="514350" indent="-514350">
              <a:buAutoNum type="alphaLcParenBoth"/>
            </a:pPr>
            <a:r>
              <a:rPr lang="en-US" dirty="0" smtClean="0"/>
              <a:t>Group with least number of cells that can hold some value</a:t>
            </a:r>
          </a:p>
          <a:p>
            <a:pPr marL="0" indent="0">
              <a:buNone/>
            </a:pPr>
            <a:r>
              <a:rPr lang="en-US" dirty="0" smtClean="0"/>
              <a:t>Try each and solve recursively until one works </a:t>
            </a:r>
          </a:p>
          <a:p>
            <a:pPr marL="0" indent="0">
              <a:buNone/>
            </a:pPr>
            <a:r>
              <a:rPr lang="en-US" dirty="0" smtClean="0"/>
              <a:t>If one works return recursive solution</a:t>
            </a:r>
          </a:p>
          <a:p>
            <a:pPr marL="0" indent="0">
              <a:buNone/>
            </a:pPr>
            <a:r>
              <a:rPr lang="en-US" dirty="0" smtClean="0"/>
              <a:t>Else return unsolvable</a:t>
            </a:r>
          </a:p>
        </p:txBody>
      </p:sp>
    </p:spTree>
    <p:extLst>
      <p:ext uri="{BB962C8B-B14F-4D97-AF65-F5344CB8AC3E}">
        <p14:creationId xmlns:p14="http://schemas.microsoft.com/office/powerpoint/2010/main" val="1006486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7425"/>
            <a:ext cx="7772400" cy="1470025"/>
          </a:xfrm>
        </p:spPr>
        <p:txBody>
          <a:bodyPr/>
          <a:lstStyle/>
          <a:p>
            <a:r>
              <a:rPr lang="en-US" dirty="0" smtClean="0"/>
              <a:t>Software Testing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2785627_f5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21" y="3565547"/>
            <a:ext cx="3438525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8" descr="v8-engines-for-sa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13" b="18813"/>
          <a:stretch>
            <a:fillRect/>
          </a:stretch>
        </p:blipFill>
        <p:spPr>
          <a:xfrm>
            <a:off x="4600575" y="3541948"/>
            <a:ext cx="3956050" cy="2093699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31048" y="5680951"/>
            <a:ext cx="30694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 smtClean="0"/>
              <a:t>Users/Customers’ perspective</a:t>
            </a:r>
            <a:endParaRPr lang="en-US" sz="1600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51193" y="5680951"/>
            <a:ext cx="24548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/>
              <a:t>Developers’ </a:t>
            </a:r>
            <a:r>
              <a:rPr lang="en-US" sz="1600" dirty="0" smtClean="0"/>
              <a:t>perspective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71230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Testing</a:t>
            </a:r>
            <a:endParaRPr lang="en-US" dirty="0">
              <a:latin typeface="Arial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en-US" dirty="0"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384871" y="1981200"/>
            <a:ext cx="1828800" cy="1371600"/>
          </a:xfrm>
          <a:prstGeom prst="rect">
            <a:avLst/>
          </a:prstGeom>
          <a:solidFill>
            <a:srgbClr val="333399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070671" y="2209800"/>
            <a:ext cx="381000" cy="838200"/>
            <a:chOff x="3962400" y="2590800"/>
            <a:chExt cx="381000" cy="8382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3962400" y="2590800"/>
              <a:ext cx="0" cy="838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4343400" y="2590800"/>
              <a:ext cx="0" cy="838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" name="Group 14"/>
          <p:cNvGrpSpPr/>
          <p:nvPr/>
        </p:nvGrpSpPr>
        <p:grpSpPr>
          <a:xfrm rot="5400000">
            <a:off x="6070671" y="2209800"/>
            <a:ext cx="381000" cy="838200"/>
            <a:chOff x="3962400" y="2590800"/>
            <a:chExt cx="381000" cy="838200"/>
          </a:xfrm>
        </p:grpSpPr>
        <p:cxnSp>
          <p:nvCxnSpPr>
            <p:cNvPr id="16" name="Straight Connector 15"/>
            <p:cNvCxnSpPr/>
            <p:nvPr/>
          </p:nvCxnSpPr>
          <p:spPr bwMode="auto">
            <a:xfrm>
              <a:off x="3962400" y="2590800"/>
              <a:ext cx="0" cy="838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4343400" y="2590800"/>
              <a:ext cx="0" cy="838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8" name="TextBox 17"/>
          <p:cNvSpPr txBox="1"/>
          <p:nvPr/>
        </p:nvSpPr>
        <p:spPr>
          <a:xfrm>
            <a:off x="5308671" y="3657600"/>
            <a:ext cx="2006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isn’t Sudoku!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842071" y="3124200"/>
            <a:ext cx="9473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Place your X.</a:t>
            </a:r>
            <a:endParaRPr lang="en-US" sz="1000" dirty="0"/>
          </a:p>
        </p:txBody>
      </p:sp>
      <p:pic>
        <p:nvPicPr>
          <p:cNvPr id="20" name="Picture 6" descr="2785627_f5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54" y="1784350"/>
            <a:ext cx="3438525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92381" y="3899754"/>
            <a:ext cx="30694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 smtClean="0"/>
              <a:t>Users/Customers’ perspective</a:t>
            </a:r>
            <a:endParaRPr lang="en-US" sz="1600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2933700" y="4648835"/>
            <a:ext cx="3352800" cy="1477328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Agile aims to avoid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 these kinds of problem by engaging stakeholders with </a:t>
            </a:r>
            <a:r>
              <a:rPr lang="en-US" dirty="0" smtClean="0"/>
              <a:t>software models 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throughout the process.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190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Software Testing</a:t>
            </a:r>
          </a:p>
        </p:txBody>
      </p:sp>
      <p:pic>
        <p:nvPicPr>
          <p:cNvPr id="6" name="Picture 5" descr="Sudoku_Board_Fig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763" y="2450068"/>
            <a:ext cx="1653334" cy="166370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051972"/>
              </p:ext>
            </p:extLst>
          </p:nvPr>
        </p:nvGraphicFramePr>
        <p:xfrm>
          <a:off x="5242563" y="4278868"/>
          <a:ext cx="2987037" cy="3657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1893"/>
                <a:gridCol w="331893"/>
                <a:gridCol w="331893"/>
                <a:gridCol w="331893"/>
                <a:gridCol w="331893"/>
                <a:gridCol w="331893"/>
                <a:gridCol w="331893"/>
                <a:gridCol w="331893"/>
                <a:gridCol w="331893"/>
              </a:tblGrid>
              <a:tr h="27813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7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9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 bwMode="auto">
          <a:xfrm flipH="1" flipV="1">
            <a:off x="7223763" y="2831068"/>
            <a:ext cx="7620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071363" y="2678668"/>
            <a:ext cx="2559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2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0" y="4812268"/>
            <a:ext cx="2160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That should be a 7!</a:t>
            </a:r>
            <a:endParaRPr lang="en-US" dirty="0"/>
          </a:p>
        </p:txBody>
      </p:sp>
      <p:pic>
        <p:nvPicPr>
          <p:cNvPr id="11" name="Picture 6" descr="2785627_f5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54" y="2313525"/>
            <a:ext cx="3438525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92381" y="4428929"/>
            <a:ext cx="30694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 smtClean="0"/>
              <a:t>Users/Customers’ perspective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2369979" y="5465233"/>
            <a:ext cx="3352800" cy="92333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Today: How can we, using agile methodology, address this kind of problems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25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Software Testing</a:t>
            </a:r>
          </a:p>
        </p:txBody>
      </p:sp>
      <p:pic>
        <p:nvPicPr>
          <p:cNvPr id="20" name="Picture 19" descr="Sudoku_Board_Fig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763" y="2450068"/>
            <a:ext cx="1653334" cy="1663700"/>
          </a:xfrm>
          <a:prstGeom prst="rect">
            <a:avLst/>
          </a:prstGeom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128946"/>
              </p:ext>
            </p:extLst>
          </p:nvPr>
        </p:nvGraphicFramePr>
        <p:xfrm>
          <a:off x="5242563" y="4278868"/>
          <a:ext cx="2987037" cy="3657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1893"/>
                <a:gridCol w="331893"/>
                <a:gridCol w="331893"/>
                <a:gridCol w="331893"/>
                <a:gridCol w="331893"/>
                <a:gridCol w="331893"/>
                <a:gridCol w="331893"/>
                <a:gridCol w="331893"/>
                <a:gridCol w="331893"/>
              </a:tblGrid>
              <a:tr h="27813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7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9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2" name="Straight Arrow Connector 21"/>
          <p:cNvCxnSpPr>
            <a:endCxn id="23" idx="3"/>
          </p:cNvCxnSpPr>
          <p:nvPr/>
        </p:nvCxnSpPr>
        <p:spPr bwMode="auto">
          <a:xfrm flipH="1" flipV="1">
            <a:off x="6504387" y="3628311"/>
            <a:ext cx="1496615" cy="2578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6248400" y="3505200"/>
            <a:ext cx="2559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03329" y="4812268"/>
            <a:ext cx="258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That shouldn’t take a 7!</a:t>
            </a:r>
            <a:endParaRPr lang="en-US" dirty="0"/>
          </a:p>
        </p:txBody>
      </p:sp>
      <p:pic>
        <p:nvPicPr>
          <p:cNvPr id="11" name="Picture 6" descr="2785627_f5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54" y="2313525"/>
            <a:ext cx="3438525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92381" y="4428929"/>
            <a:ext cx="30694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 smtClean="0"/>
              <a:t>Users/Customers’ perspective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2369979" y="5465233"/>
            <a:ext cx="3352800" cy="36933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… and this kind of problem</a:t>
            </a:r>
          </a:p>
        </p:txBody>
      </p:sp>
    </p:spTree>
    <p:extLst>
      <p:ext uri="{BB962C8B-B14F-4D97-AF65-F5344CB8AC3E}">
        <p14:creationId xmlns:p14="http://schemas.microsoft.com/office/powerpoint/2010/main" val="4148302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126163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Try to break my code (please)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Sudoku_Board_Fig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348" y="2446867"/>
            <a:ext cx="1653334" cy="16637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168674"/>
              </p:ext>
            </p:extLst>
          </p:nvPr>
        </p:nvGraphicFramePr>
        <p:xfrm>
          <a:off x="5514148" y="4275667"/>
          <a:ext cx="2987037" cy="3657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1893"/>
                <a:gridCol w="331893"/>
                <a:gridCol w="331893"/>
                <a:gridCol w="331893"/>
                <a:gridCol w="331893"/>
                <a:gridCol w="331893"/>
                <a:gridCol w="331893"/>
                <a:gridCol w="331893"/>
                <a:gridCol w="331893"/>
              </a:tblGrid>
              <a:tr h="27813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7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9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 bwMode="auto">
          <a:xfrm flipH="1" flipV="1">
            <a:off x="6733348" y="3589867"/>
            <a:ext cx="121920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6504748" y="3493911"/>
            <a:ext cx="2559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5257800"/>
            <a:ext cx="52501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dirty="0" smtClean="0"/>
              <a:t>Test through interface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/>
              <a:t>B</a:t>
            </a:r>
            <a:r>
              <a:rPr lang="en-US" dirty="0" smtClean="0"/>
              <a:t>y someone other than the developer (usually)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After the developer has finished debugging</a:t>
            </a:r>
          </a:p>
          <a:p>
            <a:pPr marL="285750" indent="-285750" algn="l">
              <a:buFont typeface="Arial"/>
              <a:buChar char="•"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3921995" y="457200"/>
            <a:ext cx="4957645" cy="36933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“Black box testing” – we test external behavior.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pic>
        <p:nvPicPr>
          <p:cNvPr id="11" name="Picture 6" descr="2785627_f5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54" y="2313525"/>
            <a:ext cx="3438525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92381" y="4428929"/>
            <a:ext cx="30694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 smtClean="0"/>
              <a:t>Users/Customers’ perspective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24946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4522820" y="1678170"/>
            <a:ext cx="4241800" cy="12003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 dirty="0" smtClean="0"/>
              <a:t>-(</a:t>
            </a:r>
            <a:r>
              <a:rPr lang="en-US" sz="1200" dirty="0" err="1" smtClean="0"/>
              <a:t>bool</a:t>
            </a:r>
            <a:r>
              <a:rPr lang="en-US" sz="1200" dirty="0" smtClean="0"/>
              <a:t>) </a:t>
            </a:r>
            <a:r>
              <a:rPr lang="en-US" sz="1200" dirty="0" err="1" smtClean="0"/>
              <a:t>testIsConsistentForBadRow</a:t>
            </a:r>
            <a:endParaRPr lang="en-US" sz="1200" dirty="0" smtClean="0"/>
          </a:p>
          <a:p>
            <a:pPr algn="l" eaLnBrk="1" hangingPunct="1"/>
            <a:r>
              <a:rPr lang="en-US" sz="1200" dirty="0" smtClean="0"/>
              <a:t> {</a:t>
            </a:r>
          </a:p>
          <a:p>
            <a:pPr algn="l" eaLnBrk="1" hangingPunct="1"/>
            <a:r>
              <a:rPr lang="en-US" sz="1200" dirty="0"/>
              <a:t> </a:t>
            </a:r>
            <a:r>
              <a:rPr lang="en-US" sz="1200" dirty="0" smtClean="0"/>
              <a:t>    [</a:t>
            </a:r>
            <a:r>
              <a:rPr lang="en-US" sz="1200" dirty="0" err="1" smtClean="0"/>
              <a:t>testModel</a:t>
            </a:r>
            <a:r>
              <a:rPr lang="en-US" sz="1200" dirty="0" smtClean="0"/>
              <a:t> </a:t>
            </a:r>
            <a:r>
              <a:rPr lang="en-US" sz="1200" dirty="0" err="1" smtClean="0"/>
              <a:t>isConsistentAtRow</a:t>
            </a:r>
            <a:r>
              <a:rPr lang="en-US" sz="1200" dirty="0" smtClean="0"/>
              <a:t>; -1 column: 5 </a:t>
            </a:r>
            <a:r>
              <a:rPr lang="en-US" sz="1200" dirty="0" err="1" smtClean="0"/>
              <a:t>forValue</a:t>
            </a:r>
            <a:r>
              <a:rPr lang="en-US" sz="1200" dirty="0" smtClean="0"/>
              <a:t>: 7];</a:t>
            </a:r>
          </a:p>
          <a:p>
            <a:pPr algn="l" eaLnBrk="1" hangingPunct="1"/>
            <a:r>
              <a:rPr lang="en-US" sz="1200" dirty="0" smtClean="0"/>
              <a:t>    // evaluate whether error occurred</a:t>
            </a:r>
          </a:p>
          <a:p>
            <a:pPr algn="l" eaLnBrk="1" hangingPunct="1"/>
            <a:r>
              <a:rPr lang="en-US" sz="1200" dirty="0" smtClean="0"/>
              <a:t>    …</a:t>
            </a:r>
            <a:endParaRPr lang="en-US" sz="1200" dirty="0"/>
          </a:p>
          <a:p>
            <a:pPr algn="l" eaLnBrk="1" hangingPunct="1"/>
            <a:r>
              <a:rPr lang="en-US" sz="1200" dirty="0" smtClean="0"/>
              <a:t>}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676400" y="5257800"/>
            <a:ext cx="31341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dirty="0" smtClean="0"/>
              <a:t>Test through code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/>
              <a:t>B</a:t>
            </a:r>
            <a:r>
              <a:rPr lang="en-US" dirty="0" smtClean="0"/>
              <a:t>y the developer (usually)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Throughout development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2819400" y="533400"/>
            <a:ext cx="5945220" cy="36933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“White (or glass) box testing” – we test internal behavior.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pic>
        <p:nvPicPr>
          <p:cNvPr id="6" name="Content Placeholder 8" descr="v8-engines-for-sa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13" b="18813"/>
          <a:stretch>
            <a:fillRect/>
          </a:stretch>
        </p:blipFill>
        <p:spPr>
          <a:xfrm>
            <a:off x="80179" y="1593502"/>
            <a:ext cx="3956050" cy="2093699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30797" y="3732505"/>
            <a:ext cx="24548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/>
              <a:t>Developers’ </a:t>
            </a:r>
            <a:r>
              <a:rPr lang="en-US" sz="1600" dirty="0" smtClean="0"/>
              <a:t>perspective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33433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Levels of tests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Unit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Integration</a:t>
            </a:r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System</a:t>
            </a:r>
          </a:p>
          <a:p>
            <a:pPr eaLnBrk="1" hangingPunct="1"/>
            <a:r>
              <a:rPr lang="en-US" dirty="0">
                <a:latin typeface="Arial" charset="0"/>
              </a:rPr>
              <a:t>GUI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543794" y="1676400"/>
            <a:ext cx="736362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FFFF"/>
                </a:solidFill>
              </a:rPr>
              <a:t>white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553200" y="3505200"/>
            <a:ext cx="717550" cy="366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FFFF"/>
                </a:solidFill>
              </a:rPr>
              <a:t>black</a:t>
            </a:r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6858000" y="2057400"/>
            <a:ext cx="0" cy="1295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209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3" grpId="0" animBg="1"/>
      <p:bldP spid="225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Strategy design pattern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  <a:p>
            <a:pPr eaLnBrk="1" hangingPunct="1"/>
            <a:endParaRPr lang="en-US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>
                <a:latin typeface="Arial" charset="0"/>
              </a:rPr>
              <a:t>Problem:  Want to be able to swap the algorithm used in an application.</a:t>
            </a:r>
          </a:p>
        </p:txBody>
      </p:sp>
    </p:spTree>
    <p:extLst>
      <p:ext uri="{BB962C8B-B14F-4D97-AF65-F5344CB8AC3E}">
        <p14:creationId xmlns:p14="http://schemas.microsoft.com/office/powerpoint/2010/main" val="4192449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4522820" y="1678170"/>
            <a:ext cx="4241800" cy="12003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 dirty="0" smtClean="0"/>
              <a:t>-(</a:t>
            </a:r>
            <a:r>
              <a:rPr lang="en-US" sz="1200" dirty="0" err="1" smtClean="0"/>
              <a:t>bool</a:t>
            </a:r>
            <a:r>
              <a:rPr lang="en-US" sz="1200" dirty="0" smtClean="0"/>
              <a:t>) </a:t>
            </a:r>
            <a:r>
              <a:rPr lang="en-US" sz="1200" dirty="0" err="1" smtClean="0"/>
              <a:t>testIsConsistentForBadRow</a:t>
            </a:r>
            <a:endParaRPr lang="en-US" sz="1200" dirty="0" smtClean="0"/>
          </a:p>
          <a:p>
            <a:pPr algn="l" eaLnBrk="1" hangingPunct="1"/>
            <a:r>
              <a:rPr lang="en-US" sz="1200" dirty="0" smtClean="0"/>
              <a:t> {</a:t>
            </a:r>
          </a:p>
          <a:p>
            <a:pPr algn="l" eaLnBrk="1" hangingPunct="1"/>
            <a:r>
              <a:rPr lang="en-US" sz="1200" dirty="0"/>
              <a:t> </a:t>
            </a:r>
            <a:r>
              <a:rPr lang="en-US" sz="1200" dirty="0" smtClean="0"/>
              <a:t>    [</a:t>
            </a:r>
            <a:r>
              <a:rPr lang="en-US" sz="1200" dirty="0" err="1" smtClean="0"/>
              <a:t>testModel</a:t>
            </a:r>
            <a:r>
              <a:rPr lang="en-US" sz="1200" dirty="0" smtClean="0"/>
              <a:t> </a:t>
            </a:r>
            <a:r>
              <a:rPr lang="en-US" sz="1200" dirty="0" err="1" smtClean="0"/>
              <a:t>isConsistentAtRow</a:t>
            </a:r>
            <a:r>
              <a:rPr lang="en-US" sz="1200" dirty="0" smtClean="0"/>
              <a:t>; -1 column: 5 </a:t>
            </a:r>
            <a:r>
              <a:rPr lang="en-US" sz="1200" dirty="0" err="1" smtClean="0"/>
              <a:t>forValue</a:t>
            </a:r>
            <a:r>
              <a:rPr lang="en-US" sz="1200" dirty="0" smtClean="0"/>
              <a:t>: 7];</a:t>
            </a:r>
          </a:p>
          <a:p>
            <a:pPr algn="l" eaLnBrk="1" hangingPunct="1"/>
            <a:r>
              <a:rPr lang="en-US" sz="1200" dirty="0" smtClean="0"/>
              <a:t>    // evaluate whether error occurred</a:t>
            </a:r>
          </a:p>
          <a:p>
            <a:pPr algn="l" eaLnBrk="1" hangingPunct="1"/>
            <a:r>
              <a:rPr lang="en-US" sz="1200" dirty="0" smtClean="0"/>
              <a:t>    …</a:t>
            </a:r>
            <a:endParaRPr lang="en-US" sz="1200" dirty="0"/>
          </a:p>
          <a:p>
            <a:pPr algn="l" eaLnBrk="1" hangingPunct="1"/>
            <a:r>
              <a:rPr lang="en-US" sz="1200" dirty="0" smtClean="0"/>
              <a:t>}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676400" y="5257800"/>
            <a:ext cx="31341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dirty="0" smtClean="0"/>
              <a:t>Test through code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/>
              <a:t>B</a:t>
            </a:r>
            <a:r>
              <a:rPr lang="en-US" dirty="0" smtClean="0"/>
              <a:t>y the developer (usually)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Throughout development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2819400" y="533400"/>
            <a:ext cx="5945220" cy="36933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“White (or glass) box testing” – we test internal behavior.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pic>
        <p:nvPicPr>
          <p:cNvPr id="6" name="Content Placeholder 8" descr="v8-engines-for-sa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13" b="18813"/>
          <a:stretch>
            <a:fillRect/>
          </a:stretch>
        </p:blipFill>
        <p:spPr>
          <a:xfrm>
            <a:off x="80179" y="1593502"/>
            <a:ext cx="3956050" cy="2093699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30797" y="3732505"/>
            <a:ext cx="24548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/>
              <a:t>Developers’ </a:t>
            </a:r>
            <a:r>
              <a:rPr lang="en-US" sz="1600" dirty="0" smtClean="0"/>
              <a:t>perspective</a:t>
            </a:r>
            <a:endParaRPr lang="en-US" sz="16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22820" y="3390900"/>
            <a:ext cx="4495800" cy="1600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  <a:defRPr/>
            </a:pPr>
            <a:r>
              <a:rPr lang="en-US" sz="3200" kern="0" dirty="0" smtClean="0">
                <a:latin typeface="+mn-lt"/>
                <a:ea typeface="+mn-ea"/>
              </a:rPr>
              <a:t>How can we assess the “quality” of our white box testing?</a:t>
            </a:r>
          </a:p>
        </p:txBody>
      </p:sp>
    </p:spTree>
    <p:extLst>
      <p:ext uri="{BB962C8B-B14F-4D97-AF65-F5344CB8AC3E}">
        <p14:creationId xmlns:p14="http://schemas.microsoft.com/office/powerpoint/2010/main" val="1354327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doSomething</a:t>
            </a:r>
            <a:r>
              <a:rPr lang="en-US" dirty="0" smtClean="0"/>
              <a:t> (</a:t>
            </a:r>
            <a:r>
              <a:rPr lang="en-US" dirty="0" err="1" smtClean="0"/>
              <a:t>x,y,z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{</a:t>
            </a:r>
          </a:p>
          <a:p>
            <a:pPr marL="400050" lvl="1" indent="0">
              <a:buNone/>
            </a:pPr>
            <a:r>
              <a:rPr lang="en-US" dirty="0"/>
              <a:t>i</a:t>
            </a:r>
            <a:r>
              <a:rPr lang="en-US" dirty="0" smtClean="0"/>
              <a:t>f (x&lt;=y)</a:t>
            </a:r>
          </a:p>
          <a:p>
            <a:pPr marL="400050" lvl="1" indent="0">
              <a:buNone/>
            </a:pPr>
            <a:r>
              <a:rPr lang="en-US" dirty="0"/>
              <a:t>	</a:t>
            </a:r>
            <a:r>
              <a:rPr lang="en-US" dirty="0" smtClean="0"/>
              <a:t>x++;</a:t>
            </a:r>
          </a:p>
          <a:p>
            <a:pPr marL="400050" lvl="1" indent="0">
              <a:buNone/>
            </a:pPr>
            <a:r>
              <a:rPr lang="en-US" dirty="0" smtClean="0"/>
              <a:t>if (y&lt;=z)</a:t>
            </a:r>
          </a:p>
          <a:p>
            <a:pPr marL="400050" lvl="1" indent="0">
              <a:buNone/>
            </a:pPr>
            <a:r>
              <a:rPr lang="en-US" dirty="0"/>
              <a:t>	y</a:t>
            </a:r>
            <a:r>
              <a:rPr lang="en-US" dirty="0" smtClean="0"/>
              <a:t>++</a:t>
            </a:r>
          </a:p>
          <a:p>
            <a:pPr marL="400050" lvl="1" indent="0">
              <a:buNone/>
            </a:pPr>
            <a:r>
              <a:rPr lang="en-US" dirty="0"/>
              <a:t>i</a:t>
            </a:r>
            <a:r>
              <a:rPr lang="en-US" dirty="0" smtClean="0"/>
              <a:t>f (z&lt;=x)</a:t>
            </a:r>
          </a:p>
          <a:p>
            <a:pPr marL="400050" lvl="1" indent="0">
              <a:buNone/>
            </a:pPr>
            <a:r>
              <a:rPr lang="en-US" dirty="0"/>
              <a:t>	</a:t>
            </a:r>
            <a:r>
              <a:rPr lang="en-US" dirty="0" smtClean="0"/>
              <a:t>z++</a:t>
            </a:r>
          </a:p>
          <a:p>
            <a:pPr marL="0" indent="0">
              <a:buNone/>
            </a:pPr>
            <a:r>
              <a:rPr lang="en-US" dirty="0"/>
              <a:t>}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3733800" y="2514600"/>
            <a:ext cx="4521065" cy="2246769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</a:rPr>
              <a:t>doSomething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</a:rPr>
              <a:t>(5,5,5)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FFFF00"/>
                </a:solidFill>
              </a:rPr>
              <a:t>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</a:rPr>
              <a:t>chieves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</a:rPr>
              <a:t> 100% code coverage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All lines of code are tested.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</a:rPr>
              <a:t>Is that good?</a:t>
            </a:r>
          </a:p>
        </p:txBody>
      </p:sp>
    </p:spTree>
    <p:extLst>
      <p:ext uri="{BB962C8B-B14F-4D97-AF65-F5344CB8AC3E}">
        <p14:creationId xmlns:p14="http://schemas.microsoft.com/office/powerpoint/2010/main" val="108847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doSomething</a:t>
            </a:r>
            <a:r>
              <a:rPr lang="en-US" dirty="0" smtClean="0"/>
              <a:t> (</a:t>
            </a:r>
            <a:r>
              <a:rPr lang="en-US" dirty="0" err="1" smtClean="0"/>
              <a:t>x,y,z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{</a:t>
            </a:r>
          </a:p>
          <a:p>
            <a:pPr marL="400050" lvl="1" indent="0">
              <a:buNone/>
            </a:pPr>
            <a:r>
              <a:rPr lang="en-US" dirty="0"/>
              <a:t>i</a:t>
            </a:r>
            <a:r>
              <a:rPr lang="en-US" dirty="0" smtClean="0"/>
              <a:t>f (x&lt;=y)</a:t>
            </a:r>
          </a:p>
          <a:p>
            <a:pPr marL="400050" lvl="1" indent="0">
              <a:buNone/>
            </a:pPr>
            <a:r>
              <a:rPr lang="en-US" dirty="0"/>
              <a:t>	</a:t>
            </a:r>
            <a:r>
              <a:rPr lang="en-US" dirty="0" smtClean="0"/>
              <a:t>x++;</a:t>
            </a:r>
          </a:p>
          <a:p>
            <a:pPr marL="400050" lvl="1" indent="0">
              <a:buNone/>
            </a:pPr>
            <a:r>
              <a:rPr lang="en-US" dirty="0" smtClean="0"/>
              <a:t>if (y&lt;=z)</a:t>
            </a:r>
          </a:p>
          <a:p>
            <a:pPr marL="400050" lvl="1" indent="0">
              <a:buNone/>
            </a:pPr>
            <a:r>
              <a:rPr lang="en-US" dirty="0"/>
              <a:t>	y</a:t>
            </a:r>
            <a:r>
              <a:rPr lang="en-US" dirty="0" smtClean="0"/>
              <a:t>++</a:t>
            </a:r>
          </a:p>
          <a:p>
            <a:pPr marL="400050" lvl="1" indent="0">
              <a:buNone/>
            </a:pPr>
            <a:r>
              <a:rPr lang="en-US" dirty="0"/>
              <a:t>i</a:t>
            </a:r>
            <a:r>
              <a:rPr lang="en-US" dirty="0" smtClean="0"/>
              <a:t>f (z&lt;=x)</a:t>
            </a:r>
          </a:p>
          <a:p>
            <a:pPr marL="400050" lvl="1" indent="0">
              <a:buNone/>
            </a:pPr>
            <a:r>
              <a:rPr lang="en-US" dirty="0"/>
              <a:t>	</a:t>
            </a:r>
            <a:r>
              <a:rPr lang="en-US" dirty="0" smtClean="0"/>
              <a:t>z++</a:t>
            </a:r>
          </a:p>
          <a:p>
            <a:pPr marL="0" indent="0">
              <a:buNone/>
            </a:pPr>
            <a:r>
              <a:rPr lang="en-US" dirty="0"/>
              <a:t>}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810000" y="1905000"/>
            <a:ext cx="4876800" cy="2677656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</a:rPr>
              <a:t>doSomething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</a:rPr>
              <a:t>(5,5,5) covers one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</a:rPr>
              <a:t> </a:t>
            </a:r>
            <a:r>
              <a:rPr lang="en-US" sz="2800" dirty="0" smtClean="0"/>
              <a:t>execution path (all ifs true)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err="1" smtClean="0"/>
              <a:t>doSomething</a:t>
            </a:r>
            <a:r>
              <a:rPr lang="en-US" sz="2800" dirty="0" smtClean="0"/>
              <a:t>(6,5,4) covers 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</a:rPr>
              <a:t>a different path (no ifs true)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5486400"/>
            <a:ext cx="4137108" cy="369332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Can we achieve 100% path coverage?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609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2895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80</a:t>
            </a:r>
            <a:r>
              <a:rPr lang="en-US" dirty="0">
                <a:latin typeface="Arial" charset="0"/>
              </a:rPr>
              <a:t>% of errors are in </a:t>
            </a:r>
            <a:r>
              <a:rPr lang="en-US" dirty="0" smtClean="0">
                <a:latin typeface="Arial" charset="0"/>
              </a:rPr>
              <a:t>20</a:t>
            </a:r>
            <a:r>
              <a:rPr lang="en-US" dirty="0">
                <a:latin typeface="Arial" charset="0"/>
              </a:rPr>
              <a:t>% of the </a:t>
            </a:r>
            <a:r>
              <a:rPr lang="en-US" dirty="0" smtClean="0">
                <a:latin typeface="Arial" charset="0"/>
              </a:rPr>
              <a:t>code</a:t>
            </a:r>
          </a:p>
          <a:p>
            <a:pPr eaLnBrk="1" hangingPunct="1">
              <a:buFontTx/>
              <a:buNone/>
            </a:pPr>
            <a:endParaRPr lang="en-US" dirty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50% of the errors are in 5% of the code</a:t>
            </a:r>
            <a:endParaRPr lang="en-US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05200" y="685800"/>
            <a:ext cx="8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0997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 smtClean="0">
                <a:latin typeface="Arial" charset="0"/>
              </a:rPr>
              <a:t>Complexity based coverage:</a:t>
            </a:r>
            <a:br>
              <a:rPr lang="en-US" sz="2000" dirty="0" smtClean="0">
                <a:latin typeface="Arial" charset="0"/>
              </a:rPr>
            </a:br>
            <a:r>
              <a:rPr lang="en-US" sz="2000" dirty="0" smtClean="0">
                <a:latin typeface="Arial" charset="0"/>
              </a:rPr>
              <a:t>Test the most complex, error-prone code the most</a:t>
            </a:r>
            <a:endParaRPr lang="en-US" sz="2000" dirty="0">
              <a:latin typeface="Arial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114800" y="2057400"/>
            <a:ext cx="730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Code</a:t>
            </a:r>
          </a:p>
        </p:txBody>
      </p:sp>
      <p:sp>
        <p:nvSpPr>
          <p:cNvPr id="11274" name="Rectangle 15"/>
          <p:cNvSpPr>
            <a:spLocks noChangeArrowheads="1"/>
          </p:cNvSpPr>
          <p:nvPr/>
        </p:nvSpPr>
        <p:spPr bwMode="auto">
          <a:xfrm>
            <a:off x="2819400" y="2514600"/>
            <a:ext cx="3581400" cy="28956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76" name="Rectangle 17" descr="Dark downward diagonal"/>
          <p:cNvSpPr>
            <a:spLocks noChangeArrowheads="1"/>
          </p:cNvSpPr>
          <p:nvPr/>
        </p:nvSpPr>
        <p:spPr bwMode="auto">
          <a:xfrm flipV="1">
            <a:off x="2819400" y="4800600"/>
            <a:ext cx="533400" cy="609600"/>
          </a:xfrm>
          <a:prstGeom prst="rect">
            <a:avLst/>
          </a:prstGeom>
          <a:pattFill prst="dkDnDiag">
            <a:fgClr>
              <a:srgbClr val="000000"/>
            </a:fgClr>
            <a:bgClr>
              <a:srgbClr val="FFFFFF"/>
            </a:bgClr>
          </a:patt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78" name="Line 19"/>
          <p:cNvSpPr>
            <a:spLocks noChangeShapeType="1"/>
          </p:cNvSpPr>
          <p:nvPr/>
        </p:nvSpPr>
        <p:spPr bwMode="auto">
          <a:xfrm flipV="1">
            <a:off x="1600200" y="5105400"/>
            <a:ext cx="1371600" cy="9144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6096000"/>
            <a:ext cx="3097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 most of the bugs are.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24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latin typeface="Arial" charset="0"/>
              </a:rPr>
              <a:t>Identifying “complex” code</a:t>
            </a:r>
            <a:endParaRPr lang="en-US" sz="4000" dirty="0">
              <a:latin typeface="Arial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Arial" charset="0"/>
              </a:rPr>
              <a:t>Cyclomatic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complexity measure (McCabe</a:t>
            </a:r>
            <a:r>
              <a:rPr lang="en-US" dirty="0" smtClean="0">
                <a:latin typeface="Arial" charset="0"/>
              </a:rPr>
              <a:t>)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Counts linearly independent paths</a:t>
            </a:r>
          </a:p>
          <a:p>
            <a:pPr lvl="1"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D</a:t>
            </a:r>
            <a:r>
              <a:rPr lang="en-US" dirty="0" smtClean="0">
                <a:latin typeface="Arial" charset="0"/>
              </a:rPr>
              <a:t>eveloper</a:t>
            </a:r>
            <a:r>
              <a:rPr lang="ja-JP" altLang="en-US" dirty="0" smtClean="0">
                <a:latin typeface="Arial" charset="0"/>
              </a:rPr>
              <a:t>’</a:t>
            </a:r>
            <a:r>
              <a:rPr lang="en-US" dirty="0" smtClean="0">
                <a:latin typeface="Arial" charset="0"/>
              </a:rPr>
              <a:t>s </a:t>
            </a:r>
            <a:r>
              <a:rPr lang="en-US" dirty="0">
                <a:latin typeface="Arial" charset="0"/>
              </a:rPr>
              <a:t>best guess – </a:t>
            </a:r>
            <a:r>
              <a:rPr lang="en-US" dirty="0" smtClean="0">
                <a:latin typeface="Arial" charset="0"/>
              </a:rPr>
              <a:t> what regions are likely to be problematic</a:t>
            </a: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Test results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488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" name="Rectangle 15"/>
          <p:cNvSpPr>
            <a:spLocks noChangeArrowheads="1"/>
          </p:cNvSpPr>
          <p:nvPr/>
        </p:nvSpPr>
        <p:spPr bwMode="auto">
          <a:xfrm>
            <a:off x="2819400" y="2057400"/>
            <a:ext cx="3581400" cy="28956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114800" y="1295400"/>
            <a:ext cx="730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Code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3200400" y="24384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876800" y="35814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495800" y="34290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886200" y="2286000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800600" y="3124200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276600" y="3200400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191000" y="2667000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124200" y="38862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4419600" y="36576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4572000" y="38100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724400" y="35052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4267200" y="4267200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638800" y="43434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181600" y="24384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3352800" y="2286000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3810000" y="2590800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3429000" y="2971800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4419600" y="2895600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4419600" y="2438400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5486400" y="2438400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5029200" y="2667000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3429000" y="3581400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4114800" y="3505200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257800" y="3657600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5486400" y="3200400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5791200" y="3124200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5562600" y="3886200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5334000" y="4267200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5029200" y="4648200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4724400" y="4267200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3810000" y="3200400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3733800" y="3962400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3276600" y="4419600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3886200" y="4495800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6781800" y="3429000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6781800" y="28956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52692" y="2743200"/>
            <a:ext cx="1737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Successful test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7010400" y="3276600"/>
            <a:ext cx="1249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Failed test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478243" y="5715000"/>
            <a:ext cx="4303557" cy="36933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A successful test is one that finds a bug!</a:t>
            </a:r>
          </a:p>
        </p:txBody>
      </p:sp>
    </p:spTree>
    <p:extLst>
      <p:ext uri="{BB962C8B-B14F-4D97-AF65-F5344CB8AC3E}">
        <p14:creationId xmlns:p14="http://schemas.microsoft.com/office/powerpoint/2010/main" val="341910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" name="Rectangle 15"/>
          <p:cNvSpPr>
            <a:spLocks noChangeArrowheads="1"/>
          </p:cNvSpPr>
          <p:nvPr/>
        </p:nvSpPr>
        <p:spPr bwMode="auto">
          <a:xfrm>
            <a:off x="2819400" y="2057400"/>
            <a:ext cx="3581400" cy="28956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114800" y="1295400"/>
            <a:ext cx="730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Code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3200400" y="24384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876800" y="35814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495800" y="34290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886200" y="2286000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800600" y="3124200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276600" y="3200400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191000" y="2667000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124200" y="38862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4419600" y="36576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4572000" y="38100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724400" y="35052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4267200" y="4267200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638800" y="43434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181600" y="24384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3352800" y="2286000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3810000" y="2590800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3429000" y="2971800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4419600" y="2895600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4419600" y="2438400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5486400" y="2438400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5029200" y="2667000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3429000" y="3581400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4114800" y="3505200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257800" y="3657600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5486400" y="3200400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5791200" y="3124200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5562600" y="3886200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5334000" y="4267200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5029200" y="4648200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4724400" y="4267200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3810000" y="3200400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3733800" y="3962400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3276600" y="4419600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3886200" y="4495800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6781800" y="3429000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6781800" y="28956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52692" y="2743200"/>
            <a:ext cx="1737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Successful test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7010400" y="3276600"/>
            <a:ext cx="1249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Failed test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478243" y="5715000"/>
            <a:ext cx="4303557" cy="36933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A successful test is one that finds a bug!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4114800" y="3048000"/>
            <a:ext cx="1219200" cy="1143000"/>
          </a:xfrm>
          <a:prstGeom prst="ellipse">
            <a:avLst/>
          </a:prstGeom>
          <a:noFill/>
          <a:ln w="571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590800"/>
            <a:ext cx="2590800" cy="147732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fact that we’ve found lots of bugs here means we should design more tests for this region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819400" y="3200400"/>
            <a:ext cx="1295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055246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7620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Testing on random input does not (typically) work well.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006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unnecessary </a:t>
            </a:r>
            <a:r>
              <a:rPr lang="en-US" dirty="0">
                <a:latin typeface="Arial" charset="0"/>
              </a:rPr>
              <a:t>tests</a:t>
            </a:r>
          </a:p>
        </p:txBody>
      </p:sp>
      <p:sp>
        <p:nvSpPr>
          <p:cNvPr id="9219" name="Text Box 13"/>
          <p:cNvSpPr txBox="1">
            <a:spLocks noChangeArrowheads="1"/>
          </p:cNvSpPr>
          <p:nvPr/>
        </p:nvSpPr>
        <p:spPr bwMode="auto">
          <a:xfrm>
            <a:off x="1558925" y="1789113"/>
            <a:ext cx="69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Input</a:t>
            </a:r>
          </a:p>
        </p:txBody>
      </p:sp>
      <p:sp>
        <p:nvSpPr>
          <p:cNvPr id="9220" name="Text Box 14"/>
          <p:cNvSpPr txBox="1">
            <a:spLocks noChangeArrowheads="1"/>
          </p:cNvSpPr>
          <p:nvPr/>
        </p:nvSpPr>
        <p:spPr bwMode="auto">
          <a:xfrm>
            <a:off x="6140450" y="1752600"/>
            <a:ext cx="730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Code</a:t>
            </a:r>
          </a:p>
        </p:txBody>
      </p:sp>
      <p:grpSp>
        <p:nvGrpSpPr>
          <p:cNvPr id="9221" name="Group 18"/>
          <p:cNvGrpSpPr>
            <a:grpSpLocks/>
          </p:cNvGrpSpPr>
          <p:nvPr/>
        </p:nvGrpSpPr>
        <p:grpSpPr bwMode="auto">
          <a:xfrm>
            <a:off x="609600" y="2514600"/>
            <a:ext cx="3581400" cy="2895600"/>
            <a:chOff x="384" y="1584"/>
            <a:chExt cx="2256" cy="1824"/>
          </a:xfrm>
        </p:grpSpPr>
        <p:cxnSp>
          <p:nvCxnSpPr>
            <p:cNvPr id="9227" name="AutoShape 5"/>
            <p:cNvCxnSpPr>
              <a:cxnSpLocks noChangeShapeType="1"/>
            </p:cNvCxnSpPr>
            <p:nvPr/>
          </p:nvCxnSpPr>
          <p:spPr bwMode="auto">
            <a:xfrm>
              <a:off x="384" y="3024"/>
              <a:ext cx="2256" cy="0"/>
            </a:xfrm>
            <a:prstGeom prst="straightConnector1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28" name="Rectangle 7"/>
            <p:cNvSpPr>
              <a:spLocks noChangeArrowheads="1"/>
            </p:cNvSpPr>
            <p:nvPr/>
          </p:nvSpPr>
          <p:spPr bwMode="auto">
            <a:xfrm>
              <a:off x="384" y="1584"/>
              <a:ext cx="2256" cy="1824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cxnSp>
          <p:nvCxnSpPr>
            <p:cNvPr id="9229" name="AutoShape 12"/>
            <p:cNvCxnSpPr>
              <a:cxnSpLocks noChangeShapeType="1"/>
            </p:cNvCxnSpPr>
            <p:nvPr/>
          </p:nvCxnSpPr>
          <p:spPr bwMode="auto">
            <a:xfrm>
              <a:off x="720" y="1584"/>
              <a:ext cx="0" cy="1824"/>
            </a:xfrm>
            <a:prstGeom prst="straightConnector1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0" name="Rectangle 15" descr="Dark downward diagonal"/>
            <p:cNvSpPr>
              <a:spLocks noChangeArrowheads="1"/>
            </p:cNvSpPr>
            <p:nvPr/>
          </p:nvSpPr>
          <p:spPr bwMode="auto">
            <a:xfrm>
              <a:off x="720" y="1584"/>
              <a:ext cx="1920" cy="1440"/>
            </a:xfrm>
            <a:prstGeom prst="rect">
              <a:avLst/>
            </a:prstGeom>
            <a:pattFill prst="dkDn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cxnSp>
        <p:nvCxnSpPr>
          <p:cNvPr id="9222" name="AutoShape 20"/>
          <p:cNvCxnSpPr>
            <a:cxnSpLocks noChangeShapeType="1"/>
          </p:cNvCxnSpPr>
          <p:nvPr/>
        </p:nvCxnSpPr>
        <p:spPr bwMode="auto">
          <a:xfrm flipV="1">
            <a:off x="4876800" y="3124200"/>
            <a:ext cx="3581400" cy="0"/>
          </a:xfrm>
          <a:prstGeom prst="straightConnector1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Rectangle 21"/>
          <p:cNvSpPr>
            <a:spLocks noChangeArrowheads="1"/>
          </p:cNvSpPr>
          <p:nvPr/>
        </p:nvSpPr>
        <p:spPr bwMode="auto">
          <a:xfrm flipV="1">
            <a:off x="4876800" y="2514600"/>
            <a:ext cx="3581400" cy="28956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9224" name="AutoShape 22"/>
          <p:cNvCxnSpPr>
            <a:cxnSpLocks noChangeShapeType="1"/>
          </p:cNvCxnSpPr>
          <p:nvPr/>
        </p:nvCxnSpPr>
        <p:spPr bwMode="auto">
          <a:xfrm flipV="1">
            <a:off x="5410200" y="2514600"/>
            <a:ext cx="0" cy="2895600"/>
          </a:xfrm>
          <a:prstGeom prst="straightConnector1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5" name="Rectangle 23" descr="Dark downward diagonal"/>
          <p:cNvSpPr>
            <a:spLocks noChangeArrowheads="1"/>
          </p:cNvSpPr>
          <p:nvPr/>
        </p:nvSpPr>
        <p:spPr bwMode="auto">
          <a:xfrm flipV="1">
            <a:off x="4876800" y="2514600"/>
            <a:ext cx="533400" cy="609600"/>
          </a:xfrm>
          <a:prstGeom prst="rect">
            <a:avLst/>
          </a:prstGeom>
          <a:pattFill prst="dkDnDiag">
            <a:fgClr>
              <a:srgbClr val="000000"/>
            </a:fgClr>
            <a:bgClr>
              <a:srgbClr val="FFFFFF"/>
            </a:bgClr>
          </a:patt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26" name="Line 17"/>
          <p:cNvSpPr>
            <a:spLocks noChangeShapeType="1"/>
          </p:cNvSpPr>
          <p:nvPr/>
        </p:nvSpPr>
        <p:spPr bwMode="auto">
          <a:xfrm flipV="1">
            <a:off x="2362200" y="2743200"/>
            <a:ext cx="2895600" cy="6096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72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ChangeArrowheads="1"/>
          </p:cNvSpPr>
          <p:nvPr/>
        </p:nvSpPr>
        <p:spPr bwMode="auto">
          <a:xfrm>
            <a:off x="914400" y="1447800"/>
            <a:ext cx="2514600" cy="1828800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err="1" smtClean="0">
                <a:latin typeface="Comic Sans MS" charset="0"/>
              </a:rPr>
              <a:t>ViewController</a:t>
            </a:r>
            <a:endParaRPr lang="en-US" dirty="0" smtClean="0">
              <a:latin typeface="Comic Sans MS" charset="0"/>
            </a:endParaRPr>
          </a:p>
        </p:txBody>
      </p:sp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5257800" y="1447800"/>
            <a:ext cx="2514600" cy="1828800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 dirty="0" err="1" smtClean="0">
                <a:latin typeface="Comic Sans MS" charset="0"/>
              </a:rPr>
              <a:t>GridGenerator</a:t>
            </a:r>
            <a:endParaRPr lang="en-US" sz="1400" dirty="0">
              <a:latin typeface="Comic Sans MS" charset="0"/>
            </a:endParaRPr>
          </a:p>
          <a:p>
            <a:endParaRPr lang="en-US" sz="1400" dirty="0" smtClean="0">
              <a:latin typeface="Comic Sans MS" charset="0"/>
            </a:endParaRPr>
          </a:p>
          <a:p>
            <a:r>
              <a:rPr lang="en-US" sz="1400" dirty="0" smtClean="0">
                <a:latin typeface="Comic Sans MS" charset="0"/>
              </a:rPr>
              <a:t>(Grid*) </a:t>
            </a:r>
            <a:r>
              <a:rPr lang="en-US" sz="1400" dirty="0" err="1" smtClean="0">
                <a:latin typeface="Comic Sans MS" charset="0"/>
              </a:rPr>
              <a:t>generateGrid</a:t>
            </a:r>
            <a:endParaRPr lang="en-US" sz="1400" dirty="0">
              <a:latin typeface="Comic Sans MS" charset="0"/>
            </a:endParaRPr>
          </a:p>
        </p:txBody>
      </p:sp>
      <p:sp>
        <p:nvSpPr>
          <p:cNvPr id="31747" name="Line 4"/>
          <p:cNvSpPr>
            <a:spLocks noChangeShapeType="1"/>
          </p:cNvSpPr>
          <p:nvPr/>
        </p:nvSpPr>
        <p:spPr bwMode="auto">
          <a:xfrm>
            <a:off x="4038600" y="23622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3505200" y="4343400"/>
            <a:ext cx="2514600" cy="1828800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 dirty="0" err="1" smtClean="0">
                <a:latin typeface="Comic Sans MS" charset="0"/>
              </a:rPr>
              <a:t>GridGeneratorFromFile</a:t>
            </a:r>
            <a:endParaRPr lang="en-US" sz="1400" dirty="0" smtClean="0">
              <a:latin typeface="Comic Sans MS" charset="0"/>
            </a:endParaRPr>
          </a:p>
          <a:p>
            <a:r>
              <a:rPr lang="en-US" sz="1400" dirty="0" smtClean="0">
                <a:latin typeface="Comic Sans MS" charset="0"/>
              </a:rPr>
              <a:t>(id) </a:t>
            </a:r>
            <a:r>
              <a:rPr lang="en-US" sz="1400" dirty="0" err="1" smtClean="0">
                <a:latin typeface="Comic Sans MS" charset="0"/>
              </a:rPr>
              <a:t>init</a:t>
            </a:r>
            <a:endParaRPr lang="en-US" sz="1400" dirty="0" smtClean="0">
              <a:latin typeface="Comic Sans MS" charset="0"/>
            </a:endParaRPr>
          </a:p>
          <a:p>
            <a:r>
              <a:rPr lang="en-US" sz="1400" dirty="0" smtClean="0">
                <a:latin typeface="Comic Sans MS" charset="0"/>
              </a:rPr>
              <a:t>(Grid*) </a:t>
            </a:r>
            <a:r>
              <a:rPr lang="en-US" sz="1400" dirty="0" err="1" smtClean="0">
                <a:latin typeface="Comic Sans MS" charset="0"/>
              </a:rPr>
              <a:t>generateGrid</a:t>
            </a:r>
            <a:endParaRPr lang="en-US" sz="1400" dirty="0">
              <a:latin typeface="Comic Sans MS" charset="0"/>
            </a:endParaRPr>
          </a:p>
        </p:txBody>
      </p:sp>
      <p:sp>
        <p:nvSpPr>
          <p:cNvPr id="31749" name="AutoShape 6"/>
          <p:cNvSpPr>
            <a:spLocks noChangeArrowheads="1"/>
          </p:cNvSpPr>
          <p:nvPr/>
        </p:nvSpPr>
        <p:spPr bwMode="auto">
          <a:xfrm>
            <a:off x="6400800" y="3276600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AutoShape 8"/>
          <p:cNvSpPr>
            <a:spLocks noChangeArrowheads="1"/>
          </p:cNvSpPr>
          <p:nvPr/>
        </p:nvSpPr>
        <p:spPr bwMode="auto">
          <a:xfrm>
            <a:off x="3505200" y="2095500"/>
            <a:ext cx="609600" cy="533400"/>
          </a:xfrm>
          <a:prstGeom prst="diamond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Text Box 9"/>
          <p:cNvSpPr txBox="1">
            <a:spLocks noChangeArrowheads="1"/>
          </p:cNvSpPr>
          <p:nvPr/>
        </p:nvSpPr>
        <p:spPr bwMode="auto">
          <a:xfrm>
            <a:off x="2667000" y="609600"/>
            <a:ext cx="3667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FF00"/>
                </a:solidFill>
                <a:latin typeface="Comic Sans MS" charset="0"/>
              </a:rPr>
              <a:t>Strategy Design Pattern</a:t>
            </a:r>
          </a:p>
        </p:txBody>
      </p:sp>
      <p:sp>
        <p:nvSpPr>
          <p:cNvPr id="31752" name="Rectangle 10"/>
          <p:cNvSpPr>
            <a:spLocks noChangeArrowheads="1"/>
          </p:cNvSpPr>
          <p:nvPr/>
        </p:nvSpPr>
        <p:spPr bwMode="auto">
          <a:xfrm>
            <a:off x="6324600" y="4343400"/>
            <a:ext cx="2514600" cy="1828800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 dirty="0" err="1" smtClean="0">
                <a:latin typeface="Comic Sans MS" charset="0"/>
              </a:rPr>
              <a:t>GridGeneratorFromScratch</a:t>
            </a:r>
            <a:endParaRPr lang="en-US" sz="1400" dirty="0" smtClean="0">
              <a:latin typeface="Comic Sans MS" charset="0"/>
            </a:endParaRPr>
          </a:p>
          <a:p>
            <a:r>
              <a:rPr lang="en-US" sz="1400" dirty="0" smtClean="0">
                <a:latin typeface="Comic Sans MS" charset="0"/>
              </a:rPr>
              <a:t>(Grid*) </a:t>
            </a:r>
            <a:r>
              <a:rPr lang="en-US" sz="1400" dirty="0" err="1" smtClean="0">
                <a:latin typeface="Comic Sans MS" charset="0"/>
              </a:rPr>
              <a:t>generateGrid</a:t>
            </a:r>
            <a:endParaRPr lang="en-US" sz="1400" dirty="0">
              <a:latin typeface="Comic Sans MS" charset="0"/>
            </a:endParaRPr>
          </a:p>
        </p:txBody>
      </p:sp>
      <p:cxnSp>
        <p:nvCxnSpPr>
          <p:cNvPr id="31753" name="AutoShape 13"/>
          <p:cNvCxnSpPr>
            <a:cxnSpLocks noChangeShapeType="1"/>
            <a:stCxn id="31748" idx="0"/>
            <a:endCxn id="31749" idx="3"/>
          </p:cNvCxnSpPr>
          <p:nvPr/>
        </p:nvCxnSpPr>
        <p:spPr bwMode="auto">
          <a:xfrm rot="-5400000">
            <a:off x="5391150" y="3105150"/>
            <a:ext cx="609600" cy="18669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4" name="AutoShape 14"/>
          <p:cNvCxnSpPr>
            <a:cxnSpLocks noChangeShapeType="1"/>
            <a:stCxn id="31752" idx="0"/>
            <a:endCxn id="31749" idx="3"/>
          </p:cNvCxnSpPr>
          <p:nvPr/>
        </p:nvCxnSpPr>
        <p:spPr bwMode="auto">
          <a:xfrm rot="5400000" flipH="1">
            <a:off x="6800850" y="3562350"/>
            <a:ext cx="609600" cy="9525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17141" y="3420070"/>
            <a:ext cx="4745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</a:t>
            </a:r>
            <a:r>
              <a:rPr lang="en-US" dirty="0" err="1" smtClean="0"/>
              <a:t>GridGeneratorFromScratch</a:t>
            </a:r>
            <a:r>
              <a:rPr lang="en-US" dirty="0"/>
              <a:t> </a:t>
            </a:r>
            <a:r>
              <a:rPr lang="en-US" dirty="0" smtClean="0"/>
              <a:t>produces a grid, use it</a:t>
            </a:r>
          </a:p>
          <a:p>
            <a:r>
              <a:rPr lang="en-US" dirty="0" smtClean="0"/>
              <a:t>otherwise use </a:t>
            </a:r>
            <a:r>
              <a:rPr lang="en-US" dirty="0" err="1" smtClean="0"/>
              <a:t>GridGeneratorFromFile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177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insufficient tests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558925" y="1789113"/>
            <a:ext cx="69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Input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140450" y="1752600"/>
            <a:ext cx="730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Code</a:t>
            </a:r>
          </a:p>
        </p:txBody>
      </p:sp>
      <p:cxnSp>
        <p:nvCxnSpPr>
          <p:cNvPr id="10245" name="AutoShape 6"/>
          <p:cNvCxnSpPr>
            <a:cxnSpLocks noChangeShapeType="1"/>
          </p:cNvCxnSpPr>
          <p:nvPr/>
        </p:nvCxnSpPr>
        <p:spPr bwMode="auto">
          <a:xfrm>
            <a:off x="609600" y="4800600"/>
            <a:ext cx="3581400" cy="0"/>
          </a:xfrm>
          <a:prstGeom prst="straightConnector1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46" name="Rectangle 7"/>
          <p:cNvSpPr>
            <a:spLocks noChangeArrowheads="1"/>
          </p:cNvSpPr>
          <p:nvPr/>
        </p:nvSpPr>
        <p:spPr bwMode="auto">
          <a:xfrm>
            <a:off x="609600" y="2514600"/>
            <a:ext cx="3581400" cy="28956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10247" name="AutoShape 8"/>
          <p:cNvCxnSpPr>
            <a:cxnSpLocks noChangeShapeType="1"/>
          </p:cNvCxnSpPr>
          <p:nvPr/>
        </p:nvCxnSpPr>
        <p:spPr bwMode="auto">
          <a:xfrm>
            <a:off x="1143000" y="2514600"/>
            <a:ext cx="0" cy="2895600"/>
          </a:xfrm>
          <a:prstGeom prst="straightConnector1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48" name="Rectangle 9" descr="Dark downward diagonal"/>
          <p:cNvSpPr>
            <a:spLocks noChangeArrowheads="1"/>
          </p:cNvSpPr>
          <p:nvPr/>
        </p:nvSpPr>
        <p:spPr bwMode="auto">
          <a:xfrm>
            <a:off x="5410200" y="3124200"/>
            <a:ext cx="3048000" cy="2286000"/>
          </a:xfrm>
          <a:prstGeom prst="rect">
            <a:avLst/>
          </a:prstGeom>
          <a:pattFill prst="dkDnDiag">
            <a:fgClr>
              <a:srgbClr val="000000"/>
            </a:fgClr>
            <a:bgClr>
              <a:srgbClr val="FFFFFF"/>
            </a:bgClr>
          </a:patt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cxnSp>
        <p:nvCxnSpPr>
          <p:cNvPr id="10249" name="AutoShape 10"/>
          <p:cNvCxnSpPr>
            <a:cxnSpLocks noChangeShapeType="1"/>
          </p:cNvCxnSpPr>
          <p:nvPr/>
        </p:nvCxnSpPr>
        <p:spPr bwMode="auto">
          <a:xfrm flipV="1">
            <a:off x="4876800" y="3124200"/>
            <a:ext cx="3581400" cy="0"/>
          </a:xfrm>
          <a:prstGeom prst="straightConnector1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50" name="Rectangle 11"/>
          <p:cNvSpPr>
            <a:spLocks noChangeArrowheads="1"/>
          </p:cNvSpPr>
          <p:nvPr/>
        </p:nvSpPr>
        <p:spPr bwMode="auto">
          <a:xfrm flipV="1">
            <a:off x="4876800" y="2514600"/>
            <a:ext cx="3581400" cy="28956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10251" name="AutoShape 12"/>
          <p:cNvCxnSpPr>
            <a:cxnSpLocks noChangeShapeType="1"/>
          </p:cNvCxnSpPr>
          <p:nvPr/>
        </p:nvCxnSpPr>
        <p:spPr bwMode="auto">
          <a:xfrm flipV="1">
            <a:off x="5410200" y="2514600"/>
            <a:ext cx="0" cy="2895600"/>
          </a:xfrm>
          <a:prstGeom prst="straightConnector1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3" name="AutoShape 15"/>
          <p:cNvCxnSpPr>
            <a:cxnSpLocks noChangeShapeType="1"/>
          </p:cNvCxnSpPr>
          <p:nvPr/>
        </p:nvCxnSpPr>
        <p:spPr bwMode="auto">
          <a:xfrm rot="16200000" flipH="1">
            <a:off x="4495006" y="2515394"/>
            <a:ext cx="1588" cy="5791200"/>
          </a:xfrm>
          <a:prstGeom prst="bentConnector3">
            <a:avLst>
              <a:gd name="adj1" fmla="val 44600014"/>
            </a:avLst>
          </a:prstGeom>
          <a:noFill/>
          <a:ln w="57150">
            <a:solidFill>
              <a:srgbClr val="FFFF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Rectangle 13" descr="Dark downward diagonal"/>
          <p:cNvSpPr>
            <a:spLocks noChangeArrowheads="1"/>
          </p:cNvSpPr>
          <p:nvPr/>
        </p:nvSpPr>
        <p:spPr bwMode="auto">
          <a:xfrm flipV="1">
            <a:off x="1143000" y="4800600"/>
            <a:ext cx="3048000" cy="609600"/>
          </a:xfrm>
          <a:prstGeom prst="rect">
            <a:avLst/>
          </a:prstGeom>
          <a:pattFill prst="dkDnDiag">
            <a:fgClr>
              <a:srgbClr val="000000"/>
            </a:fgClr>
            <a:bgClr>
              <a:srgbClr val="FFFFFF"/>
            </a:bgClr>
          </a:patt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21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insufficient tests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558925" y="1789113"/>
            <a:ext cx="69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Input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140450" y="1752600"/>
            <a:ext cx="730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Code</a:t>
            </a:r>
          </a:p>
        </p:txBody>
      </p:sp>
      <p:cxnSp>
        <p:nvCxnSpPr>
          <p:cNvPr id="11269" name="AutoShape 5"/>
          <p:cNvCxnSpPr>
            <a:cxnSpLocks noChangeShapeType="1"/>
          </p:cNvCxnSpPr>
          <p:nvPr/>
        </p:nvCxnSpPr>
        <p:spPr bwMode="auto">
          <a:xfrm>
            <a:off x="609600" y="4800600"/>
            <a:ext cx="3581400" cy="0"/>
          </a:xfrm>
          <a:prstGeom prst="straightConnector1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609600" y="2514600"/>
            <a:ext cx="3581400" cy="28956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11271" name="AutoShape 7"/>
          <p:cNvCxnSpPr>
            <a:cxnSpLocks noChangeShapeType="1"/>
          </p:cNvCxnSpPr>
          <p:nvPr/>
        </p:nvCxnSpPr>
        <p:spPr bwMode="auto">
          <a:xfrm>
            <a:off x="1143000" y="2514600"/>
            <a:ext cx="0" cy="2895600"/>
          </a:xfrm>
          <a:prstGeom prst="straightConnector1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2" name="Rectangle 12" descr="Dark downward diagonal"/>
          <p:cNvSpPr>
            <a:spLocks noChangeArrowheads="1"/>
          </p:cNvSpPr>
          <p:nvPr/>
        </p:nvSpPr>
        <p:spPr bwMode="auto">
          <a:xfrm flipV="1">
            <a:off x="609600" y="4800600"/>
            <a:ext cx="533400" cy="609600"/>
          </a:xfrm>
          <a:prstGeom prst="rect">
            <a:avLst/>
          </a:prstGeom>
          <a:pattFill prst="dkDnDiag">
            <a:fgClr>
              <a:srgbClr val="000000"/>
            </a:fgClr>
            <a:bgClr>
              <a:srgbClr val="FFFFFF"/>
            </a:bgClr>
          </a:patt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cxnSp>
        <p:nvCxnSpPr>
          <p:cNvPr id="11273" name="AutoShape 14"/>
          <p:cNvCxnSpPr>
            <a:cxnSpLocks noChangeShapeType="1"/>
          </p:cNvCxnSpPr>
          <p:nvPr/>
        </p:nvCxnSpPr>
        <p:spPr bwMode="auto">
          <a:xfrm>
            <a:off x="4953000" y="4800600"/>
            <a:ext cx="3581400" cy="0"/>
          </a:xfrm>
          <a:prstGeom prst="straightConnector1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4" name="Rectangle 15"/>
          <p:cNvSpPr>
            <a:spLocks noChangeArrowheads="1"/>
          </p:cNvSpPr>
          <p:nvPr/>
        </p:nvSpPr>
        <p:spPr bwMode="auto">
          <a:xfrm>
            <a:off x="4953000" y="2514600"/>
            <a:ext cx="3581400" cy="28956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11275" name="AutoShape 16"/>
          <p:cNvCxnSpPr>
            <a:cxnSpLocks noChangeShapeType="1"/>
          </p:cNvCxnSpPr>
          <p:nvPr/>
        </p:nvCxnSpPr>
        <p:spPr bwMode="auto">
          <a:xfrm>
            <a:off x="5486400" y="2514600"/>
            <a:ext cx="0" cy="2895600"/>
          </a:xfrm>
          <a:prstGeom prst="straightConnector1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6" name="Rectangle 17" descr="Dark downward diagonal"/>
          <p:cNvSpPr>
            <a:spLocks noChangeArrowheads="1"/>
          </p:cNvSpPr>
          <p:nvPr/>
        </p:nvSpPr>
        <p:spPr bwMode="auto">
          <a:xfrm flipV="1">
            <a:off x="4953000" y="4800600"/>
            <a:ext cx="533400" cy="609600"/>
          </a:xfrm>
          <a:prstGeom prst="rect">
            <a:avLst/>
          </a:prstGeom>
          <a:pattFill prst="dkDnDiag">
            <a:fgClr>
              <a:srgbClr val="000000"/>
            </a:fgClr>
            <a:bgClr>
              <a:srgbClr val="FFFFFF"/>
            </a:bgClr>
          </a:patt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cxnSp>
        <p:nvCxnSpPr>
          <p:cNvPr id="11277" name="AutoShape 18"/>
          <p:cNvCxnSpPr>
            <a:cxnSpLocks noChangeShapeType="1"/>
            <a:stCxn id="11272" idx="0"/>
            <a:endCxn id="11276" idx="0"/>
          </p:cNvCxnSpPr>
          <p:nvPr/>
        </p:nvCxnSpPr>
        <p:spPr bwMode="auto">
          <a:xfrm rot="16200000" flipH="1">
            <a:off x="3047206" y="3239294"/>
            <a:ext cx="1588" cy="4343400"/>
          </a:xfrm>
          <a:prstGeom prst="bentConnector3">
            <a:avLst>
              <a:gd name="adj1" fmla="val 36000014"/>
            </a:avLst>
          </a:prstGeom>
          <a:noFill/>
          <a:ln w="57150">
            <a:solidFill>
              <a:srgbClr val="FFFF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8" name="Line 19"/>
          <p:cNvSpPr>
            <a:spLocks noChangeShapeType="1"/>
          </p:cNvSpPr>
          <p:nvPr/>
        </p:nvSpPr>
        <p:spPr bwMode="auto">
          <a:xfrm flipH="1">
            <a:off x="5715000" y="3657600"/>
            <a:ext cx="762000" cy="7620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79" name="Text Box 20"/>
          <p:cNvSpPr txBox="1">
            <a:spLocks noChangeArrowheads="1"/>
          </p:cNvSpPr>
          <p:nvPr/>
        </p:nvSpPr>
        <p:spPr bwMode="auto">
          <a:xfrm>
            <a:off x="6477000" y="3352800"/>
            <a:ext cx="1035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complex</a:t>
            </a:r>
          </a:p>
          <a:p>
            <a:pPr eaLnBrk="1" hangingPunct="1"/>
            <a:r>
              <a:rPr lang="en-US"/>
              <a:t>code</a:t>
            </a:r>
          </a:p>
        </p:txBody>
      </p:sp>
    </p:spTree>
    <p:extLst>
      <p:ext uri="{BB962C8B-B14F-4D97-AF65-F5344CB8AC3E}">
        <p14:creationId xmlns:p14="http://schemas.microsoft.com/office/powerpoint/2010/main" val="3310684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" name="Rectangle 15"/>
          <p:cNvSpPr>
            <a:spLocks noChangeArrowheads="1"/>
          </p:cNvSpPr>
          <p:nvPr/>
        </p:nvSpPr>
        <p:spPr bwMode="auto">
          <a:xfrm>
            <a:off x="2819400" y="2057400"/>
            <a:ext cx="3581400" cy="28956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114800" y="1295400"/>
            <a:ext cx="730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Code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3200400" y="24384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876800" y="35814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495800" y="34290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886200" y="2286000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800600" y="3124200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276600" y="3200400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191000" y="2667000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124200" y="38862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4419600" y="36576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4572000" y="38100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724400" y="35052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4267200" y="4267200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638800" y="43434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181600" y="24384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3352800" y="2286000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3810000" y="2590800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3429000" y="2971800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4419600" y="2895600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4419600" y="2438400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5486400" y="2438400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5029200" y="2667000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3429000" y="3581400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4114800" y="3505200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257800" y="3657600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5486400" y="3200400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5791200" y="3124200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5562600" y="3886200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5334000" y="4267200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5029200" y="4648200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4724400" y="4267200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3810000" y="3200400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3733800" y="3962400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3276600" y="4419600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3886200" y="4495800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6781800" y="3429000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6781800" y="28956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52692" y="2743200"/>
            <a:ext cx="1737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Successful test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7010400" y="3276600"/>
            <a:ext cx="1249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Failed test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 bwMode="auto">
          <a:xfrm>
            <a:off x="4114800" y="3048000"/>
            <a:ext cx="1219200" cy="1143000"/>
          </a:xfrm>
          <a:prstGeom prst="ellipse">
            <a:avLst/>
          </a:prstGeom>
          <a:noFill/>
          <a:ln w="571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6422" y="609600"/>
            <a:ext cx="5739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Unit test view: test small piece of code (method, class)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806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Integration</a:t>
            </a:r>
            <a:endParaRPr lang="en-US" dirty="0">
              <a:latin typeface="Arial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311650" y="1905000"/>
            <a:ext cx="730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Code</a:t>
            </a:r>
          </a:p>
        </p:txBody>
      </p:sp>
      <p:sp>
        <p:nvSpPr>
          <p:cNvPr id="10250" name="Rectangle 11"/>
          <p:cNvSpPr>
            <a:spLocks noChangeArrowheads="1"/>
          </p:cNvSpPr>
          <p:nvPr/>
        </p:nvSpPr>
        <p:spPr bwMode="auto">
          <a:xfrm flipV="1">
            <a:off x="3048000" y="2667000"/>
            <a:ext cx="3581400" cy="28956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" name="Rectangle 13" descr="Dark downward diagonal"/>
          <p:cNvSpPr>
            <a:spLocks noChangeArrowheads="1"/>
          </p:cNvSpPr>
          <p:nvPr/>
        </p:nvSpPr>
        <p:spPr bwMode="auto">
          <a:xfrm flipV="1">
            <a:off x="3581400" y="4953000"/>
            <a:ext cx="3048000" cy="609600"/>
          </a:xfrm>
          <a:prstGeom prst="rect">
            <a:avLst/>
          </a:prstGeom>
          <a:pattFill prst="dkDnDiag">
            <a:fgClr>
              <a:srgbClr val="000000"/>
            </a:fgClr>
            <a:bgClr>
              <a:srgbClr val="FFFFFF"/>
            </a:bgClr>
          </a:patt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" name="Rectangle 12" descr="Dark downward diagonal"/>
          <p:cNvSpPr>
            <a:spLocks noChangeArrowheads="1"/>
          </p:cNvSpPr>
          <p:nvPr/>
        </p:nvSpPr>
        <p:spPr bwMode="auto">
          <a:xfrm flipV="1">
            <a:off x="3048000" y="2667000"/>
            <a:ext cx="533400" cy="609600"/>
          </a:xfrm>
          <a:prstGeom prst="rect">
            <a:avLst/>
          </a:prstGeom>
          <a:pattFill prst="dkDnDiag">
            <a:fgClr>
              <a:srgbClr val="000000"/>
            </a:fgClr>
            <a:bgClr>
              <a:srgbClr val="FFFFFF"/>
            </a:bgClr>
          </a:patt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3581400" y="3352800"/>
            <a:ext cx="10668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4114800" y="3733800"/>
            <a:ext cx="3488455" cy="369332"/>
          </a:xfrm>
          <a:prstGeom prst="rect">
            <a:avLst/>
          </a:prstGeom>
          <a:solidFill>
            <a:schemeClr val="tx1"/>
          </a:solidFill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What happens when they interact?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820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Software Testing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62200" y="2925233"/>
            <a:ext cx="4567552" cy="646331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Agile: test continuously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711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3352800" cy="2438400"/>
          </a:xfrm>
        </p:spPr>
        <p:txBody>
          <a:bodyPr/>
          <a:lstStyle/>
          <a:p>
            <a:r>
              <a:rPr lang="en-US" dirty="0" smtClean="0"/>
              <a:t>Write code</a:t>
            </a:r>
          </a:p>
          <a:p>
            <a:r>
              <a:rPr lang="en-US" dirty="0" smtClean="0"/>
              <a:t>Write tests</a:t>
            </a:r>
          </a:p>
          <a:p>
            <a:r>
              <a:rPr lang="en-US" dirty="0" smtClean="0"/>
              <a:t>Test code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105400" y="2057400"/>
            <a:ext cx="3352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FFFF00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FFFF00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FFFF00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FFFF00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+mn-lt"/>
              </a:defRPr>
            </a:lvl9pPr>
          </a:lstStyle>
          <a:p>
            <a:r>
              <a:rPr lang="en-US" dirty="0" smtClean="0"/>
              <a:t>Write tests</a:t>
            </a:r>
          </a:p>
          <a:p>
            <a:r>
              <a:rPr lang="en-US" dirty="0" smtClean="0"/>
              <a:t>Write &amp; test code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21041" y="1524000"/>
            <a:ext cx="749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57" y="1524000"/>
            <a:ext cx="800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Better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4419600"/>
            <a:ext cx="2686741" cy="369332"/>
          </a:xfrm>
          <a:prstGeom prst="rect">
            <a:avLst/>
          </a:prstGeom>
          <a:solidFill>
            <a:srgbClr val="000000"/>
          </a:solidFill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Test-driven development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306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6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-(void) </a:t>
            </a:r>
            <a:r>
              <a:rPr lang="en-US" sz="1800" dirty="0" err="1" smtClean="0"/>
              <a:t>isConsistentAtRow</a:t>
            </a:r>
            <a:r>
              <a:rPr lang="en-US" sz="1800" dirty="0" smtClean="0"/>
              <a:t>: (</a:t>
            </a:r>
            <a:r>
              <a:rPr lang="en-US" sz="1800" dirty="0" err="1" smtClean="0"/>
              <a:t>int</a:t>
            </a:r>
            <a:r>
              <a:rPr lang="en-US" sz="1800" dirty="0" smtClean="0"/>
              <a:t>) row Column: (</a:t>
            </a:r>
            <a:r>
              <a:rPr lang="en-US" sz="1800" dirty="0" err="1" smtClean="0"/>
              <a:t>int</a:t>
            </a:r>
            <a:r>
              <a:rPr lang="en-US" sz="1800" dirty="0" smtClean="0"/>
              <a:t>) column </a:t>
            </a:r>
            <a:r>
              <a:rPr lang="en-US" sz="1800" dirty="0" err="1" smtClean="0"/>
              <a:t>forValue</a:t>
            </a:r>
            <a:r>
              <a:rPr lang="en-US" sz="1800" dirty="0" smtClean="0"/>
              <a:t>: (</a:t>
            </a:r>
            <a:r>
              <a:rPr lang="en-US" sz="1800" dirty="0" err="1" smtClean="0"/>
              <a:t>int</a:t>
            </a:r>
            <a:r>
              <a:rPr lang="en-US" sz="1800" dirty="0" smtClean="0"/>
              <a:t>) value</a:t>
            </a:r>
            <a:endParaRPr lang="en-U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1066800" y="3429000"/>
            <a:ext cx="6959056" cy="646331"/>
          </a:xfrm>
          <a:prstGeom prst="rect">
            <a:avLst/>
          </a:prstGeom>
          <a:solidFill>
            <a:srgbClr val="FF33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I’m going to write this method.</a:t>
            </a:r>
          </a:p>
          <a:p>
            <a:r>
              <a:rPr lang="en-US" dirty="0" smtClean="0"/>
              <a:t>First I write the tests which specify how the method should behave.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670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6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-(void) </a:t>
            </a:r>
            <a:r>
              <a:rPr lang="en-US" sz="1800" dirty="0" err="1" smtClean="0"/>
              <a:t>isConsistentAtRow</a:t>
            </a:r>
            <a:r>
              <a:rPr lang="en-US" sz="1800" dirty="0" smtClean="0"/>
              <a:t>: (</a:t>
            </a:r>
            <a:r>
              <a:rPr lang="en-US" sz="1800" dirty="0" err="1" smtClean="0"/>
              <a:t>int</a:t>
            </a:r>
            <a:r>
              <a:rPr lang="en-US" sz="1800" dirty="0" smtClean="0"/>
              <a:t>) row Column: (</a:t>
            </a:r>
            <a:r>
              <a:rPr lang="en-US" sz="1800" dirty="0" err="1" smtClean="0"/>
              <a:t>int</a:t>
            </a:r>
            <a:r>
              <a:rPr lang="en-US" sz="1800" dirty="0" smtClean="0"/>
              <a:t>) column </a:t>
            </a:r>
            <a:r>
              <a:rPr lang="en-US" sz="1800" dirty="0" err="1" smtClean="0"/>
              <a:t>forValue</a:t>
            </a:r>
            <a:r>
              <a:rPr lang="en-US" sz="1800" dirty="0" smtClean="0"/>
              <a:t>: (</a:t>
            </a:r>
            <a:r>
              <a:rPr lang="en-US" sz="1800" dirty="0" err="1" smtClean="0"/>
              <a:t>int</a:t>
            </a:r>
            <a:r>
              <a:rPr lang="en-US" sz="1800" dirty="0" smtClean="0"/>
              <a:t>) value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2819400"/>
            <a:ext cx="5627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I ask if 7 is consistent for  row 6, column 3 the method should say no.</a:t>
            </a:r>
            <a:endParaRPr lang="en-US" dirty="0"/>
          </a:p>
        </p:txBody>
      </p:sp>
      <p:pic>
        <p:nvPicPr>
          <p:cNvPr id="5" name="Picture 4" descr="Sudoku_Board_Fig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962400"/>
            <a:ext cx="1653334" cy="16637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3200400" y="5029200"/>
            <a:ext cx="381000" cy="3048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4101" y="5039141"/>
            <a:ext cx="1377300" cy="24622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</a:rPr>
              <a:t>This is row 6, column 3</a:t>
            </a:r>
            <a:endParaRPr lang="en-US" sz="1000" dirty="0">
              <a:solidFill>
                <a:srgbClr val="FFFFFF"/>
              </a:solidFill>
            </a:endParaRPr>
          </a:p>
        </p:txBody>
      </p:sp>
      <p:cxnSp>
        <p:nvCxnSpPr>
          <p:cNvPr id="11" name="Straight Arrow Connector 10"/>
          <p:cNvCxnSpPr>
            <a:stCxn id="9" idx="3"/>
          </p:cNvCxnSpPr>
          <p:nvPr/>
        </p:nvCxnSpPr>
        <p:spPr bwMode="auto">
          <a:xfrm>
            <a:off x="2191401" y="5162252"/>
            <a:ext cx="984900" cy="292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41868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6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-(void) </a:t>
            </a:r>
            <a:r>
              <a:rPr lang="en-US" sz="1800" dirty="0" err="1" smtClean="0"/>
              <a:t>isConsistentAtRow</a:t>
            </a:r>
            <a:r>
              <a:rPr lang="en-US" sz="1800" dirty="0" smtClean="0"/>
              <a:t>: (</a:t>
            </a:r>
            <a:r>
              <a:rPr lang="en-US" sz="1800" dirty="0" err="1" smtClean="0"/>
              <a:t>int</a:t>
            </a:r>
            <a:r>
              <a:rPr lang="en-US" sz="1800" dirty="0" smtClean="0"/>
              <a:t>) row Column: (</a:t>
            </a:r>
            <a:r>
              <a:rPr lang="en-US" sz="1800" dirty="0" err="1" smtClean="0"/>
              <a:t>int</a:t>
            </a:r>
            <a:r>
              <a:rPr lang="en-US" sz="1800" dirty="0" smtClean="0"/>
              <a:t>) column </a:t>
            </a:r>
            <a:r>
              <a:rPr lang="en-US" sz="1800" dirty="0" err="1" smtClean="0"/>
              <a:t>forValue</a:t>
            </a:r>
            <a:r>
              <a:rPr lang="en-US" sz="1800" dirty="0" smtClean="0"/>
              <a:t>: (</a:t>
            </a:r>
            <a:r>
              <a:rPr lang="en-US" sz="1800" dirty="0" err="1" smtClean="0"/>
              <a:t>int</a:t>
            </a:r>
            <a:r>
              <a:rPr lang="en-US" sz="1800" dirty="0" smtClean="0"/>
              <a:t>) value</a:t>
            </a:r>
            <a:endParaRPr lang="en-US" sz="1800" dirty="0"/>
          </a:p>
        </p:txBody>
      </p:sp>
      <p:pic>
        <p:nvPicPr>
          <p:cNvPr id="5" name="Picture 4" descr="Sudoku_Board_Fig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975100"/>
            <a:ext cx="1653334" cy="16637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3200400" y="5029200"/>
            <a:ext cx="381000" cy="3048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2819400"/>
            <a:ext cx="5627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I ask if </a:t>
            </a:r>
            <a:r>
              <a:rPr lang="en-US" dirty="0"/>
              <a:t>6</a:t>
            </a:r>
            <a:r>
              <a:rPr lang="en-US" dirty="0" smtClean="0"/>
              <a:t> is consistent for  row </a:t>
            </a:r>
            <a:r>
              <a:rPr lang="en-US" dirty="0"/>
              <a:t>6</a:t>
            </a:r>
            <a:r>
              <a:rPr lang="en-US" dirty="0" smtClean="0"/>
              <a:t>, column 3 the method should say yes.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5029200"/>
            <a:ext cx="1377300" cy="24622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</a:rPr>
              <a:t>This is row 6, column 3</a:t>
            </a:r>
            <a:endParaRPr lang="en-US" sz="1000" dirty="0">
              <a:solidFill>
                <a:srgbClr val="FFFFFF"/>
              </a:solidFill>
            </a:endParaRPr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 bwMode="auto">
          <a:xfrm>
            <a:off x="2215500" y="5152311"/>
            <a:ext cx="984900" cy="292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586034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6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-(</a:t>
            </a:r>
            <a:r>
              <a:rPr lang="en-US" sz="1800" dirty="0" err="1" smtClean="0"/>
              <a:t>bool</a:t>
            </a:r>
            <a:r>
              <a:rPr lang="en-US" sz="1800" dirty="0" smtClean="0"/>
              <a:t>) </a:t>
            </a:r>
            <a:r>
              <a:rPr lang="en-US" sz="1800" dirty="0" err="1" smtClean="0"/>
              <a:t>isConsistentAtRow</a:t>
            </a:r>
            <a:r>
              <a:rPr lang="en-US" sz="1800" dirty="0" smtClean="0"/>
              <a:t>: (</a:t>
            </a:r>
            <a:r>
              <a:rPr lang="en-US" sz="1800" dirty="0" err="1" smtClean="0"/>
              <a:t>int</a:t>
            </a:r>
            <a:r>
              <a:rPr lang="en-US" sz="1800" dirty="0" smtClean="0"/>
              <a:t>) row Column: (</a:t>
            </a:r>
            <a:r>
              <a:rPr lang="en-US" sz="1800" dirty="0" err="1" smtClean="0"/>
              <a:t>int</a:t>
            </a:r>
            <a:r>
              <a:rPr lang="en-US" sz="1800" dirty="0" smtClean="0"/>
              <a:t>) column </a:t>
            </a:r>
            <a:r>
              <a:rPr lang="en-US" sz="1800" dirty="0" err="1" smtClean="0"/>
              <a:t>forValue</a:t>
            </a:r>
            <a:r>
              <a:rPr lang="en-US" sz="1800" dirty="0" smtClean="0"/>
              <a:t>: (</a:t>
            </a:r>
            <a:r>
              <a:rPr lang="en-US" sz="1800" dirty="0" err="1" smtClean="0"/>
              <a:t>int</a:t>
            </a:r>
            <a:r>
              <a:rPr lang="en-US" sz="1800" dirty="0" smtClean="0"/>
              <a:t>) value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2819400"/>
            <a:ext cx="5627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I ask if 7 is consistent for row -1, column 3 the method should say ____.</a:t>
            </a:r>
            <a:endParaRPr lang="en-US" dirty="0"/>
          </a:p>
        </p:txBody>
      </p:sp>
      <p:pic>
        <p:nvPicPr>
          <p:cNvPr id="5" name="Picture 4" descr="Sudoku_Board_Fig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975100"/>
            <a:ext cx="1653334" cy="1663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3962400"/>
            <a:ext cx="1495997" cy="24622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</a:rPr>
              <a:t>This is row 0, column 0</a:t>
            </a:r>
            <a:endParaRPr lang="en-US" sz="1000" dirty="0">
              <a:solidFill>
                <a:srgbClr val="FFFFFF"/>
              </a:solidFill>
            </a:endParaRPr>
          </a:p>
        </p:txBody>
      </p:sp>
      <p:cxnSp>
        <p:nvCxnSpPr>
          <p:cNvPr id="7" name="Straight Arrow Connector 6"/>
          <p:cNvCxnSpPr>
            <a:stCxn id="6" idx="3"/>
          </p:cNvCxnSpPr>
          <p:nvPr/>
        </p:nvCxnSpPr>
        <p:spPr bwMode="auto">
          <a:xfrm>
            <a:off x="2029397" y="4085511"/>
            <a:ext cx="866203" cy="292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828800" y="685800"/>
            <a:ext cx="4151017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 well-defined test must know what the outcome of the test </a:t>
            </a:r>
            <a:r>
              <a:rPr lang="en-US" i="1" dirty="0" smtClean="0"/>
              <a:t>should</a:t>
            </a:r>
            <a:r>
              <a:rPr lang="en-US" dirty="0" smtClean="0"/>
              <a:t> be.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29200" y="3810000"/>
            <a:ext cx="3512591" cy="2246769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</a:rPr>
              <a:t>TDD forces us to consider how the method behaves on good input and bad.</a:t>
            </a:r>
            <a:endParaRPr lang="en-US" sz="2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196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View controller interface</a:t>
            </a:r>
          </a:p>
          <a:p>
            <a:pPr marL="0" indent="0">
              <a:buNone/>
            </a:pPr>
            <a:r>
              <a:rPr lang="en-US" dirty="0" smtClean="0"/>
              <a:t>{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GridGenerator</a:t>
            </a:r>
            <a:r>
              <a:rPr lang="en-US" dirty="0" smtClean="0"/>
              <a:t>* </a:t>
            </a:r>
            <a:r>
              <a:rPr lang="en-US" dirty="0" err="1" smtClean="0"/>
              <a:t>theGenerator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27667" y="4816501"/>
            <a:ext cx="6874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initial instantiation, </a:t>
            </a:r>
            <a:r>
              <a:rPr lang="en-US" dirty="0" err="1" smtClean="0"/>
              <a:t>ViewController</a:t>
            </a:r>
            <a:r>
              <a:rPr lang="en-US" dirty="0" smtClean="0"/>
              <a:t> doesn’t care which kind it has.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28047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6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-(</a:t>
            </a:r>
            <a:r>
              <a:rPr lang="en-US" sz="1800" dirty="0" err="1" smtClean="0"/>
              <a:t>bool</a:t>
            </a:r>
            <a:r>
              <a:rPr lang="en-US" sz="1800" dirty="0" smtClean="0"/>
              <a:t>) </a:t>
            </a:r>
            <a:r>
              <a:rPr lang="en-US" sz="1800" dirty="0" err="1" smtClean="0"/>
              <a:t>isConsistentAtRow</a:t>
            </a:r>
            <a:r>
              <a:rPr lang="en-US" sz="1800" dirty="0" smtClean="0"/>
              <a:t>: (</a:t>
            </a:r>
            <a:r>
              <a:rPr lang="en-US" sz="1800" dirty="0" err="1" smtClean="0"/>
              <a:t>int</a:t>
            </a:r>
            <a:r>
              <a:rPr lang="en-US" sz="1800" dirty="0" smtClean="0"/>
              <a:t>) row Column: (</a:t>
            </a:r>
            <a:r>
              <a:rPr lang="en-US" sz="1800" dirty="0" err="1" smtClean="0"/>
              <a:t>int</a:t>
            </a:r>
            <a:r>
              <a:rPr lang="en-US" sz="1800" dirty="0" smtClean="0"/>
              <a:t>) column </a:t>
            </a:r>
            <a:r>
              <a:rPr lang="en-US" sz="1800" dirty="0" err="1" smtClean="0"/>
              <a:t>forValue</a:t>
            </a:r>
            <a:r>
              <a:rPr lang="en-US" sz="1800" dirty="0" smtClean="0"/>
              <a:t>: (</a:t>
            </a:r>
            <a:r>
              <a:rPr lang="en-US" sz="1800" dirty="0" err="1" smtClean="0"/>
              <a:t>int</a:t>
            </a:r>
            <a:r>
              <a:rPr lang="en-US" sz="1800" dirty="0" smtClean="0"/>
              <a:t>) value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2819400"/>
            <a:ext cx="5627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I ask if 7 is consistent for row -1, column 3 the method should say ____.</a:t>
            </a:r>
            <a:endParaRPr lang="en-US" dirty="0"/>
          </a:p>
        </p:txBody>
      </p:sp>
      <p:pic>
        <p:nvPicPr>
          <p:cNvPr id="5" name="Picture 4" descr="Sudoku_Board_Fig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975100"/>
            <a:ext cx="1653334" cy="1663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3962400"/>
            <a:ext cx="1495997" cy="24622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</a:rPr>
              <a:t>This is row 0, column 0</a:t>
            </a:r>
            <a:endParaRPr lang="en-US" sz="1000" dirty="0">
              <a:solidFill>
                <a:srgbClr val="FFFFFF"/>
              </a:solidFill>
            </a:endParaRPr>
          </a:p>
        </p:txBody>
      </p:sp>
      <p:cxnSp>
        <p:nvCxnSpPr>
          <p:cNvPr id="7" name="Straight Arrow Connector 6"/>
          <p:cNvCxnSpPr>
            <a:stCxn id="6" idx="3"/>
          </p:cNvCxnSpPr>
          <p:nvPr/>
        </p:nvCxnSpPr>
        <p:spPr bwMode="auto">
          <a:xfrm>
            <a:off x="2029397" y="4085511"/>
            <a:ext cx="866203" cy="292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828800" y="685800"/>
            <a:ext cx="4151017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 well-defined test must know what the outcome of the test </a:t>
            </a:r>
            <a:r>
              <a:rPr lang="en-US" i="1" dirty="0" smtClean="0"/>
              <a:t>should</a:t>
            </a:r>
            <a:r>
              <a:rPr lang="en-US" dirty="0" smtClean="0"/>
              <a:t> be.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00600" y="4038600"/>
            <a:ext cx="3512591" cy="1384995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</a:rPr>
              <a:t>Hold this thought while we go off on a tangent.</a:t>
            </a:r>
            <a:endParaRPr lang="en-US" sz="2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458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handling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development</a:t>
            </a:r>
          </a:p>
          <a:p>
            <a:r>
              <a:rPr lang="en-US" dirty="0" smtClean="0"/>
              <a:t>Release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784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990600"/>
            <a:ext cx="3539964" cy="230832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Model* </a:t>
            </a:r>
            <a:r>
              <a:rPr lang="en-US" dirty="0" err="1" smtClean="0">
                <a:solidFill>
                  <a:schemeClr val="bg1"/>
                </a:solidFill>
              </a:rPr>
              <a:t>theModel</a:t>
            </a:r>
            <a:r>
              <a:rPr lang="en-US" dirty="0" smtClean="0">
                <a:solidFill>
                  <a:schemeClr val="bg1"/>
                </a:solidFill>
              </a:rPr>
              <a:t> = [Model </a:t>
            </a:r>
            <a:r>
              <a:rPr lang="en-US" dirty="0" err="1" smtClean="0">
                <a:solidFill>
                  <a:schemeClr val="bg1"/>
                </a:solidFill>
              </a:rPr>
              <a:t>alloc</a:t>
            </a:r>
            <a:r>
              <a:rPr lang="en-US" dirty="0" smtClean="0">
                <a:solidFill>
                  <a:schemeClr val="bg1"/>
                </a:solidFill>
              </a:rPr>
              <a:t>];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if (</a:t>
            </a:r>
            <a:r>
              <a:rPr lang="en-US" dirty="0" err="1" smtClean="0">
                <a:solidFill>
                  <a:schemeClr val="bg1"/>
                </a:solidFill>
              </a:rPr>
              <a:t>theModel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{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      …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}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else {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…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0" y="36576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In release:  </a:t>
            </a:r>
          </a:p>
          <a:p>
            <a:pPr algn="l"/>
            <a:r>
              <a:rPr lang="en-US" dirty="0" smtClean="0"/>
              <a:t>Handle it gracefully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0" y="2667000"/>
            <a:ext cx="1639091" cy="369332"/>
          </a:xfrm>
          <a:prstGeom prst="rect">
            <a:avLst/>
          </a:prstGeom>
          <a:solidFill>
            <a:srgbClr val="FF33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Your are here!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2000" y="4648200"/>
            <a:ext cx="6677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we cannot recover:  save our data, write to a log, then give up.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67782" y="5105400"/>
            <a:ext cx="1518602" cy="369332"/>
          </a:xfrm>
          <a:prstGeom prst="rect">
            <a:avLst/>
          </a:prstGeom>
          <a:solidFill>
            <a:srgbClr val="FF33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EXCEPTION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333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990600"/>
            <a:ext cx="4978722" cy="203132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err="1" smtClean="0">
                <a:solidFill>
                  <a:schemeClr val="bg1"/>
                </a:solidFill>
              </a:rPr>
              <a:t>setValueAtRow</a:t>
            </a:r>
            <a:r>
              <a:rPr lang="en-US" dirty="0" smtClean="0">
                <a:solidFill>
                  <a:schemeClr val="bg1"/>
                </a:solidFill>
              </a:rPr>
              <a:t>: row Column: column 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to: value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{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      if (row&lt;0 || row&gt;8)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write to log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return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      …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0" y="36576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In release:  </a:t>
            </a:r>
          </a:p>
          <a:p>
            <a:pPr algn="l"/>
            <a:r>
              <a:rPr lang="en-US" dirty="0" smtClean="0"/>
              <a:t>Handle it gracefully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0" y="4648200"/>
            <a:ext cx="4598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we can recover:  write to a log and go 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823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990600"/>
            <a:ext cx="3539964" cy="230832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Model* </a:t>
            </a:r>
            <a:r>
              <a:rPr lang="en-US" dirty="0" err="1" smtClean="0">
                <a:solidFill>
                  <a:schemeClr val="bg1"/>
                </a:solidFill>
              </a:rPr>
              <a:t>theModel</a:t>
            </a:r>
            <a:r>
              <a:rPr lang="en-US" dirty="0" smtClean="0">
                <a:solidFill>
                  <a:schemeClr val="bg1"/>
                </a:solidFill>
              </a:rPr>
              <a:t> = [Model </a:t>
            </a:r>
            <a:r>
              <a:rPr lang="en-US" dirty="0" err="1" smtClean="0">
                <a:solidFill>
                  <a:schemeClr val="bg1"/>
                </a:solidFill>
              </a:rPr>
              <a:t>alloc</a:t>
            </a:r>
            <a:r>
              <a:rPr lang="en-US" dirty="0" smtClean="0">
                <a:solidFill>
                  <a:schemeClr val="bg1"/>
                </a:solidFill>
              </a:rPr>
              <a:t>];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if (</a:t>
            </a:r>
            <a:r>
              <a:rPr lang="en-US" dirty="0" err="1" smtClean="0">
                <a:solidFill>
                  <a:schemeClr val="bg1"/>
                </a:solidFill>
              </a:rPr>
              <a:t>theModel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{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      …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}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else {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…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" y="4572000"/>
            <a:ext cx="2438400" cy="646331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In development:  </a:t>
            </a:r>
          </a:p>
          <a:p>
            <a:pPr algn="l"/>
            <a:r>
              <a:rPr lang="en-US" dirty="0" smtClean="0"/>
              <a:t>Shout!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62400" y="2362200"/>
            <a:ext cx="4978722" cy="203132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err="1" smtClean="0">
                <a:solidFill>
                  <a:schemeClr val="bg1"/>
                </a:solidFill>
              </a:rPr>
              <a:t>setValueAtRow</a:t>
            </a:r>
            <a:r>
              <a:rPr lang="en-US" dirty="0" smtClean="0">
                <a:solidFill>
                  <a:schemeClr val="bg1"/>
                </a:solidFill>
              </a:rPr>
              <a:t>: row Column: column 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to: value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{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      if (row&lt;0 || row&gt;8)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	</a:t>
            </a:r>
            <a:endParaRPr lang="en-US" dirty="0" smtClean="0">
              <a:solidFill>
                <a:schemeClr val="bg1"/>
              </a:solidFill>
            </a:endParaRPr>
          </a:p>
          <a:p>
            <a:pPr algn="l"/>
            <a:r>
              <a:rPr lang="en-US" dirty="0">
                <a:solidFill>
                  <a:schemeClr val="bg1"/>
                </a:solidFill>
              </a:rPr>
              <a:t>	</a:t>
            </a:r>
            <a:endParaRPr lang="en-US" dirty="0" smtClean="0">
              <a:solidFill>
                <a:schemeClr val="bg1"/>
              </a:solidFill>
            </a:endParaRP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      …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0" y="2743200"/>
            <a:ext cx="787896" cy="369332"/>
          </a:xfrm>
          <a:prstGeom prst="rect">
            <a:avLst/>
          </a:prstGeom>
          <a:solidFill>
            <a:srgbClr val="FF33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Shout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29200" y="3276600"/>
            <a:ext cx="787896" cy="369332"/>
          </a:xfrm>
          <a:prstGeom prst="rect">
            <a:avLst/>
          </a:prstGeom>
          <a:solidFill>
            <a:srgbClr val="FF33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Shout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749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990600"/>
            <a:ext cx="3539964" cy="1477328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Model* </a:t>
            </a:r>
            <a:r>
              <a:rPr lang="en-US" dirty="0" err="1" smtClean="0">
                <a:solidFill>
                  <a:schemeClr val="bg1"/>
                </a:solidFill>
              </a:rPr>
              <a:t>theModel</a:t>
            </a:r>
            <a:r>
              <a:rPr lang="en-US" dirty="0" smtClean="0">
                <a:solidFill>
                  <a:schemeClr val="bg1"/>
                </a:solidFill>
              </a:rPr>
              <a:t> = [Model </a:t>
            </a:r>
            <a:r>
              <a:rPr lang="en-US" dirty="0" err="1" smtClean="0">
                <a:solidFill>
                  <a:schemeClr val="bg1"/>
                </a:solidFill>
              </a:rPr>
              <a:t>alloc</a:t>
            </a:r>
            <a:r>
              <a:rPr lang="en-US" dirty="0" smtClean="0">
                <a:solidFill>
                  <a:schemeClr val="bg1"/>
                </a:solidFill>
              </a:rPr>
              <a:t>];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assert(</a:t>
            </a:r>
            <a:r>
              <a:rPr lang="en-US" dirty="0" err="1" smtClean="0">
                <a:solidFill>
                  <a:schemeClr val="bg1"/>
                </a:solidFill>
              </a:rPr>
              <a:t>theModel</a:t>
            </a:r>
            <a:r>
              <a:rPr lang="en-US" dirty="0" smtClean="0">
                <a:solidFill>
                  <a:schemeClr val="bg1"/>
                </a:solidFill>
              </a:rPr>
              <a:t>!=nil)</a:t>
            </a:r>
          </a:p>
          <a:p>
            <a:pPr algn="l"/>
            <a:endParaRPr lang="en-US" dirty="0">
              <a:solidFill>
                <a:schemeClr val="bg1"/>
              </a:solidFill>
            </a:endParaRPr>
          </a:p>
          <a:p>
            <a:pPr algn="l"/>
            <a:endParaRPr lang="en-US" dirty="0" smtClean="0">
              <a:solidFill>
                <a:schemeClr val="bg1"/>
              </a:solidFill>
            </a:endParaRP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4572000"/>
            <a:ext cx="2438400" cy="646331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In development:  </a:t>
            </a:r>
          </a:p>
          <a:p>
            <a:pPr algn="l"/>
            <a:r>
              <a:rPr lang="en-US" dirty="0" smtClean="0"/>
              <a:t>Shout!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62400" y="2362200"/>
            <a:ext cx="5038459" cy="203132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err="1" smtClean="0">
                <a:solidFill>
                  <a:schemeClr val="bg1"/>
                </a:solidFill>
              </a:rPr>
              <a:t>setValueAtRow</a:t>
            </a:r>
            <a:r>
              <a:rPr lang="en-US" dirty="0" smtClean="0">
                <a:solidFill>
                  <a:schemeClr val="bg1"/>
                </a:solidFill>
              </a:rPr>
              <a:t>: row Column: column 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to: value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{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     assert (row&gt;=0 &amp;&amp; row&lt;=8) 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	</a:t>
            </a:r>
            <a:endParaRPr lang="en-US" dirty="0" smtClean="0">
              <a:solidFill>
                <a:schemeClr val="bg1"/>
              </a:solidFill>
            </a:endParaRPr>
          </a:p>
          <a:p>
            <a:pPr algn="l"/>
            <a:r>
              <a:rPr lang="en-US" dirty="0">
                <a:solidFill>
                  <a:schemeClr val="bg1"/>
                </a:solidFill>
              </a:rPr>
              <a:t>	</a:t>
            </a:r>
            <a:endParaRPr lang="en-US" dirty="0" smtClean="0">
              <a:solidFill>
                <a:schemeClr val="bg1"/>
              </a:solidFill>
            </a:endParaRP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      …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90255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990600"/>
            <a:ext cx="5943600" cy="147732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Model* </a:t>
            </a:r>
            <a:r>
              <a:rPr lang="en-US" dirty="0" err="1" smtClean="0">
                <a:solidFill>
                  <a:schemeClr val="bg1"/>
                </a:solidFill>
              </a:rPr>
              <a:t>theModel</a:t>
            </a:r>
            <a:r>
              <a:rPr lang="en-US" dirty="0" smtClean="0">
                <a:solidFill>
                  <a:schemeClr val="bg1"/>
                </a:solidFill>
              </a:rPr>
              <a:t> = [Model </a:t>
            </a:r>
            <a:r>
              <a:rPr lang="en-US" dirty="0" err="1" smtClean="0">
                <a:solidFill>
                  <a:schemeClr val="bg1"/>
                </a:solidFill>
              </a:rPr>
              <a:t>alloc</a:t>
            </a:r>
            <a:r>
              <a:rPr lang="en-US" dirty="0" smtClean="0">
                <a:solidFill>
                  <a:schemeClr val="bg1"/>
                </a:solidFill>
              </a:rPr>
              <a:t>];</a:t>
            </a:r>
          </a:p>
          <a:p>
            <a:pPr algn="l"/>
            <a:r>
              <a:rPr lang="en-US" dirty="0" err="1" smtClean="0">
                <a:solidFill>
                  <a:schemeClr val="bg1"/>
                </a:solidFill>
              </a:rPr>
              <a:t>NSAssert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err="1" smtClean="0">
                <a:solidFill>
                  <a:schemeClr val="bg1"/>
                </a:solidFill>
              </a:rPr>
              <a:t>theModel</a:t>
            </a:r>
            <a:r>
              <a:rPr lang="en-US" dirty="0" smtClean="0">
                <a:solidFill>
                  <a:schemeClr val="bg1"/>
                </a:solidFill>
              </a:rPr>
              <a:t>!=nil, @”Couldn’t allocate model.”)</a:t>
            </a:r>
          </a:p>
          <a:p>
            <a:pPr algn="l"/>
            <a:endParaRPr lang="en-US" dirty="0">
              <a:solidFill>
                <a:schemeClr val="bg1"/>
              </a:solidFill>
            </a:endParaRPr>
          </a:p>
          <a:p>
            <a:pPr algn="l"/>
            <a:endParaRPr lang="en-US" dirty="0" smtClean="0">
              <a:solidFill>
                <a:schemeClr val="bg1"/>
              </a:solidFill>
            </a:endParaRP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4343400"/>
            <a:ext cx="3048000" cy="1200329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Objective-c:  use </a:t>
            </a:r>
            <a:r>
              <a:rPr lang="en-US" dirty="0" err="1" smtClean="0"/>
              <a:t>NSAssert</a:t>
            </a:r>
            <a:endParaRPr lang="en-US" dirty="0" smtClean="0"/>
          </a:p>
          <a:p>
            <a:pPr algn="l"/>
            <a:endParaRPr lang="en-US" dirty="0"/>
          </a:p>
          <a:p>
            <a:pPr algn="l"/>
            <a:r>
              <a:rPr lang="en-US" dirty="0" smtClean="0"/>
              <a:t>Assertions are disabled in release versions.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67000" y="2362200"/>
            <a:ext cx="6295526" cy="203132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err="1" smtClean="0">
                <a:solidFill>
                  <a:schemeClr val="bg1"/>
                </a:solidFill>
              </a:rPr>
              <a:t>setValueAtRow</a:t>
            </a:r>
            <a:r>
              <a:rPr lang="en-US" dirty="0" smtClean="0">
                <a:solidFill>
                  <a:schemeClr val="bg1"/>
                </a:solidFill>
              </a:rPr>
              <a:t>: row Column: column 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to: value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{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     </a:t>
            </a:r>
            <a:r>
              <a:rPr lang="en-US" dirty="0" err="1" smtClean="0">
                <a:solidFill>
                  <a:schemeClr val="bg1"/>
                </a:solidFill>
              </a:rPr>
              <a:t>NSAssert</a:t>
            </a:r>
            <a:r>
              <a:rPr lang="en-US" dirty="0" smtClean="0">
                <a:solidFill>
                  <a:schemeClr val="bg1"/>
                </a:solidFill>
              </a:rPr>
              <a:t> (row&gt;=0 &amp;&amp; row&lt;=8, @”Bad row in </a:t>
            </a:r>
            <a:r>
              <a:rPr lang="en-US" dirty="0" err="1" smtClean="0">
                <a:solidFill>
                  <a:schemeClr val="bg1"/>
                </a:solidFill>
              </a:rPr>
              <a:t>setValue</a:t>
            </a:r>
            <a:r>
              <a:rPr lang="en-US" dirty="0" smtClean="0">
                <a:solidFill>
                  <a:schemeClr val="bg1"/>
                </a:solidFill>
              </a:rPr>
              <a:t>.”) 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	</a:t>
            </a:r>
            <a:endParaRPr lang="en-US" dirty="0" smtClean="0">
              <a:solidFill>
                <a:schemeClr val="bg1"/>
              </a:solidFill>
            </a:endParaRPr>
          </a:p>
          <a:p>
            <a:pPr algn="l"/>
            <a:r>
              <a:rPr lang="en-US" dirty="0">
                <a:solidFill>
                  <a:schemeClr val="bg1"/>
                </a:solidFill>
              </a:rPr>
              <a:t>	</a:t>
            </a:r>
            <a:endParaRPr lang="en-US" dirty="0" smtClean="0">
              <a:solidFill>
                <a:schemeClr val="bg1"/>
              </a:solidFill>
            </a:endParaRP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      …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}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05200" y="4648200"/>
            <a:ext cx="47519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 case you haven’t noticed, in </a:t>
            </a:r>
            <a:r>
              <a:rPr lang="en-US" sz="1400" dirty="0" err="1" smtClean="0"/>
              <a:t>Xcode</a:t>
            </a:r>
            <a:r>
              <a:rPr lang="en-US" sz="1400" dirty="0" smtClean="0"/>
              <a:t> you can build a debug version or a release version. During development we want to build debug versions.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93887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6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-(void) </a:t>
            </a:r>
            <a:r>
              <a:rPr lang="en-US" sz="1800" dirty="0" err="1" smtClean="0"/>
              <a:t>isConsistentAtRow</a:t>
            </a:r>
            <a:r>
              <a:rPr lang="en-US" sz="1800" dirty="0" smtClean="0"/>
              <a:t>: (</a:t>
            </a:r>
            <a:r>
              <a:rPr lang="en-US" sz="1800" dirty="0" err="1" smtClean="0"/>
              <a:t>int</a:t>
            </a:r>
            <a:r>
              <a:rPr lang="en-US" sz="1800" dirty="0" smtClean="0"/>
              <a:t>) row Column: (</a:t>
            </a:r>
            <a:r>
              <a:rPr lang="en-US" sz="1800" dirty="0" err="1" smtClean="0"/>
              <a:t>int</a:t>
            </a:r>
            <a:r>
              <a:rPr lang="en-US" sz="1800" dirty="0" smtClean="0"/>
              <a:t>) column </a:t>
            </a:r>
            <a:r>
              <a:rPr lang="en-US" sz="1800" dirty="0" err="1" smtClean="0"/>
              <a:t>forValue</a:t>
            </a:r>
            <a:r>
              <a:rPr lang="en-US" sz="1800" dirty="0" smtClean="0"/>
              <a:t>: (</a:t>
            </a:r>
            <a:r>
              <a:rPr lang="en-US" sz="1800" dirty="0" err="1" smtClean="0"/>
              <a:t>int</a:t>
            </a:r>
            <a:r>
              <a:rPr lang="en-US" sz="1800" dirty="0" smtClean="0"/>
              <a:t>) value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2819400"/>
            <a:ext cx="5627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this is my current grid and I ask if 7 is consistent for row -1, column 3 the method should ____.</a:t>
            </a:r>
            <a:endParaRPr lang="en-US" dirty="0"/>
          </a:p>
        </p:txBody>
      </p:sp>
      <p:pic>
        <p:nvPicPr>
          <p:cNvPr id="5" name="Picture 4" descr="Sudoku_Board_Fig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975100"/>
            <a:ext cx="1653334" cy="1663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3962400"/>
            <a:ext cx="1495997" cy="24622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</a:rPr>
              <a:t>This is row 0, column 0</a:t>
            </a:r>
            <a:endParaRPr lang="en-US" sz="1000" dirty="0">
              <a:solidFill>
                <a:srgbClr val="FFFFFF"/>
              </a:solidFill>
            </a:endParaRPr>
          </a:p>
        </p:txBody>
      </p:sp>
      <p:cxnSp>
        <p:nvCxnSpPr>
          <p:cNvPr id="7" name="Straight Arrow Connector 6"/>
          <p:cNvCxnSpPr>
            <a:stCxn id="6" idx="3"/>
          </p:cNvCxnSpPr>
          <p:nvPr/>
        </p:nvCxnSpPr>
        <p:spPr bwMode="auto">
          <a:xfrm>
            <a:off x="2029397" y="4085511"/>
            <a:ext cx="866203" cy="292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828800" y="685800"/>
            <a:ext cx="4151017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 well-defined test must know what the outcome of the test </a:t>
            </a:r>
            <a:r>
              <a:rPr lang="en-US" i="1" dirty="0" smtClean="0"/>
              <a:t>should</a:t>
            </a:r>
            <a:r>
              <a:rPr lang="en-US" dirty="0" smtClean="0"/>
              <a:t> be.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257800" y="3657600"/>
            <a:ext cx="2006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Assert a problem.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909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6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-(</a:t>
            </a:r>
            <a:r>
              <a:rPr lang="en-US" sz="1800" dirty="0" err="1" smtClean="0"/>
              <a:t>bool</a:t>
            </a:r>
            <a:r>
              <a:rPr lang="en-US" sz="1800" dirty="0" smtClean="0"/>
              <a:t>) </a:t>
            </a:r>
            <a:r>
              <a:rPr lang="en-US" sz="1800" dirty="0" err="1" smtClean="0"/>
              <a:t>isConsistentAtRow</a:t>
            </a:r>
            <a:r>
              <a:rPr lang="en-US" sz="1800" dirty="0" smtClean="0"/>
              <a:t>: (</a:t>
            </a:r>
            <a:r>
              <a:rPr lang="en-US" sz="1800" dirty="0" err="1" smtClean="0"/>
              <a:t>int</a:t>
            </a:r>
            <a:r>
              <a:rPr lang="en-US" sz="1800" dirty="0" smtClean="0"/>
              <a:t>) row Column: (</a:t>
            </a:r>
            <a:r>
              <a:rPr lang="en-US" sz="1800" dirty="0" err="1" smtClean="0"/>
              <a:t>int</a:t>
            </a:r>
            <a:r>
              <a:rPr lang="en-US" sz="1800" dirty="0" smtClean="0"/>
              <a:t>) column </a:t>
            </a:r>
            <a:r>
              <a:rPr lang="en-US" sz="1800" dirty="0" err="1" smtClean="0"/>
              <a:t>forValue</a:t>
            </a:r>
            <a:r>
              <a:rPr lang="en-US" sz="1800" dirty="0" smtClean="0"/>
              <a:t>: (</a:t>
            </a:r>
            <a:r>
              <a:rPr lang="en-US" sz="1800" dirty="0" err="1" smtClean="0"/>
              <a:t>int</a:t>
            </a:r>
            <a:r>
              <a:rPr lang="en-US" sz="1800" dirty="0" smtClean="0"/>
              <a:t>) value</a:t>
            </a:r>
            <a:endParaRPr lang="en-U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1447800" y="2819400"/>
            <a:ext cx="2258776" cy="646331"/>
          </a:xfrm>
          <a:prstGeom prst="rect">
            <a:avLst/>
          </a:prstGeom>
          <a:solidFill>
            <a:srgbClr val="FF3300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1. Write tests.</a:t>
            </a:r>
          </a:p>
          <a:p>
            <a:pPr algn="l"/>
            <a:r>
              <a:rPr lang="en-US" dirty="0" smtClean="0"/>
              <a:t>2. Write &amp; test code.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3352800" y="2743200"/>
            <a:ext cx="1752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5486400" y="2286000"/>
            <a:ext cx="339220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 smtClean="0"/>
              <a:t>testIsConsistentForYesCase</a:t>
            </a:r>
            <a:endParaRPr lang="en-US" dirty="0" smtClean="0"/>
          </a:p>
          <a:p>
            <a:pPr algn="l"/>
            <a:r>
              <a:rPr lang="en-US" dirty="0" err="1" smtClean="0"/>
              <a:t>testIsConsistentForNoCase</a:t>
            </a:r>
            <a:endParaRPr lang="en-US" dirty="0" smtClean="0"/>
          </a:p>
          <a:p>
            <a:pPr algn="l"/>
            <a:r>
              <a:rPr lang="en-US" dirty="0" err="1" smtClean="0"/>
              <a:t>testIsConsistent</a:t>
            </a:r>
            <a:r>
              <a:rPr lang="en-US" dirty="0" smtClean="0"/>
              <a:t> </a:t>
            </a:r>
            <a:r>
              <a:rPr lang="en-US" dirty="0" err="1" smtClean="0"/>
              <a:t>ForBadRow</a:t>
            </a:r>
            <a:endParaRPr lang="en-US" dirty="0" smtClean="0"/>
          </a:p>
          <a:p>
            <a:pPr algn="l"/>
            <a:r>
              <a:rPr lang="en-US" dirty="0" err="1" smtClean="0"/>
              <a:t>testIsConsistentForBadColumn</a:t>
            </a:r>
            <a:endParaRPr lang="en-US" dirty="0" smtClean="0"/>
          </a:p>
          <a:p>
            <a:pPr algn="l"/>
            <a:r>
              <a:rPr lang="en-US" dirty="0" err="1" smtClean="0"/>
              <a:t>testIsConsistentForBadValue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3352800" y="3352800"/>
            <a:ext cx="1371600" cy="1295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4876800" y="4495800"/>
            <a:ext cx="2648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Code written and passes all the tests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972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6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-(void) </a:t>
            </a:r>
            <a:r>
              <a:rPr lang="en-US" sz="1800" dirty="0" err="1" smtClean="0"/>
              <a:t>isConsistentAtRow</a:t>
            </a:r>
            <a:r>
              <a:rPr lang="en-US" sz="1800" dirty="0" smtClean="0"/>
              <a:t>: (</a:t>
            </a:r>
            <a:r>
              <a:rPr lang="en-US" sz="1800" dirty="0" err="1" smtClean="0"/>
              <a:t>int</a:t>
            </a:r>
            <a:r>
              <a:rPr lang="en-US" sz="1800" dirty="0" smtClean="0"/>
              <a:t>) row Column: (</a:t>
            </a:r>
            <a:r>
              <a:rPr lang="en-US" sz="1800" dirty="0" err="1" smtClean="0"/>
              <a:t>int</a:t>
            </a:r>
            <a:r>
              <a:rPr lang="en-US" sz="1800" dirty="0" smtClean="0"/>
              <a:t>) column </a:t>
            </a:r>
            <a:r>
              <a:rPr lang="en-US" sz="1800" dirty="0" err="1" smtClean="0"/>
              <a:t>forValue</a:t>
            </a:r>
            <a:r>
              <a:rPr lang="en-US" sz="1800" dirty="0" smtClean="0"/>
              <a:t>: (</a:t>
            </a:r>
            <a:r>
              <a:rPr lang="en-US" sz="1800" dirty="0" err="1" smtClean="0"/>
              <a:t>int</a:t>
            </a:r>
            <a:r>
              <a:rPr lang="en-US" sz="1800" dirty="0" smtClean="0"/>
              <a:t>) value</a:t>
            </a:r>
            <a:endParaRPr lang="en-U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1219200" y="2667000"/>
            <a:ext cx="2699590" cy="923330"/>
          </a:xfrm>
          <a:prstGeom prst="rect">
            <a:avLst/>
          </a:prstGeom>
          <a:solidFill>
            <a:srgbClr val="FF3300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1. Write tests.</a:t>
            </a:r>
          </a:p>
          <a:p>
            <a:pPr algn="l"/>
            <a:r>
              <a:rPr lang="en-US" dirty="0" smtClean="0"/>
              <a:t>2. Write &amp; test code.</a:t>
            </a:r>
          </a:p>
          <a:p>
            <a:pPr algn="l"/>
            <a:r>
              <a:rPr lang="en-US" dirty="0" smtClean="0"/>
              <a:t>3. Add tests to test suite.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53000" y="2438400"/>
            <a:ext cx="3379238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Test Suite</a:t>
            </a:r>
          </a:p>
          <a:p>
            <a:pPr algn="l"/>
            <a:endParaRPr lang="en-US" dirty="0"/>
          </a:p>
          <a:p>
            <a:pPr algn="l"/>
            <a:r>
              <a:rPr lang="en-US" dirty="0" err="1" smtClean="0"/>
              <a:t>testIsConsistentForYes</a:t>
            </a:r>
            <a:endParaRPr lang="en-US" dirty="0" smtClean="0"/>
          </a:p>
          <a:p>
            <a:pPr algn="l"/>
            <a:r>
              <a:rPr lang="en-US" dirty="0" err="1" smtClean="0"/>
              <a:t>testIsConsistentForNo</a:t>
            </a:r>
            <a:endParaRPr lang="en-US" dirty="0" smtClean="0"/>
          </a:p>
          <a:p>
            <a:pPr algn="l"/>
            <a:r>
              <a:rPr lang="en-US" dirty="0" err="1" smtClean="0"/>
              <a:t>testIsConsistent</a:t>
            </a:r>
            <a:r>
              <a:rPr lang="en-US" dirty="0" smtClean="0"/>
              <a:t> </a:t>
            </a:r>
            <a:r>
              <a:rPr lang="en-US" dirty="0" err="1" smtClean="0"/>
              <a:t>ForBadRow</a:t>
            </a:r>
            <a:endParaRPr lang="en-US" dirty="0" smtClean="0"/>
          </a:p>
          <a:p>
            <a:pPr algn="l"/>
            <a:r>
              <a:rPr lang="en-US" dirty="0" err="1" smtClean="0"/>
              <a:t>testIsConsistentForBadColumn</a:t>
            </a:r>
            <a:endParaRPr lang="en-US" dirty="0" smtClean="0"/>
          </a:p>
          <a:p>
            <a:pPr algn="l"/>
            <a:r>
              <a:rPr lang="en-US" dirty="0" err="1" smtClean="0"/>
              <a:t>testIsConsistentForBadValue</a:t>
            </a:r>
            <a:endParaRPr lang="en-US" dirty="0" smtClean="0"/>
          </a:p>
          <a:p>
            <a:pPr algn="l"/>
            <a:endParaRPr lang="en-US" dirty="0"/>
          </a:p>
          <a:p>
            <a:pPr algn="l"/>
            <a:r>
              <a:rPr lang="en-US" dirty="0" err="1" smtClean="0"/>
              <a:t>testSetValueForGoodInput</a:t>
            </a:r>
            <a:endParaRPr lang="en-US" dirty="0" smtClean="0"/>
          </a:p>
          <a:p>
            <a:pPr algn="l"/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827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ChangeArrowheads="1"/>
          </p:cNvSpPr>
          <p:nvPr/>
        </p:nvSpPr>
        <p:spPr bwMode="auto">
          <a:xfrm>
            <a:off x="914400" y="1447800"/>
            <a:ext cx="2514600" cy="1828800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err="1" smtClean="0">
                <a:latin typeface="Comic Sans MS" charset="0"/>
              </a:rPr>
              <a:t>GridModel</a:t>
            </a:r>
            <a:endParaRPr lang="en-US" dirty="0" smtClean="0">
              <a:latin typeface="Comic Sans MS" charset="0"/>
            </a:endParaRPr>
          </a:p>
          <a:p>
            <a:pPr algn="ctr"/>
            <a:r>
              <a:rPr lang="en-US" dirty="0" smtClean="0">
                <a:latin typeface="Comic Sans MS" charset="0"/>
              </a:rPr>
              <a:t>-or-</a:t>
            </a:r>
          </a:p>
          <a:p>
            <a:pPr algn="ctr"/>
            <a:r>
              <a:rPr lang="en-US" dirty="0" err="1" smtClean="0">
                <a:latin typeface="Comic Sans MS" charset="0"/>
              </a:rPr>
              <a:t>ViewController</a:t>
            </a:r>
            <a:endParaRPr lang="en-US" dirty="0">
              <a:latin typeface="Comic Sans MS" charset="0"/>
            </a:endParaRPr>
          </a:p>
        </p:txBody>
      </p:sp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5257800" y="1447800"/>
            <a:ext cx="2514600" cy="1828800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 dirty="0" err="1" smtClean="0">
                <a:latin typeface="Comic Sans MS" charset="0"/>
              </a:rPr>
              <a:t>GridGenerator</a:t>
            </a:r>
            <a:endParaRPr lang="en-US" sz="1400" dirty="0">
              <a:latin typeface="Comic Sans MS" charset="0"/>
            </a:endParaRPr>
          </a:p>
          <a:p>
            <a:endParaRPr lang="en-US" sz="1400" dirty="0" smtClean="0">
              <a:latin typeface="Comic Sans MS" charset="0"/>
            </a:endParaRPr>
          </a:p>
          <a:p>
            <a:r>
              <a:rPr lang="en-US" sz="1400" dirty="0" smtClean="0">
                <a:latin typeface="Comic Sans MS" charset="0"/>
              </a:rPr>
              <a:t>(Grid*) </a:t>
            </a:r>
            <a:r>
              <a:rPr lang="en-US" sz="1400" dirty="0" err="1" smtClean="0">
                <a:latin typeface="Comic Sans MS" charset="0"/>
              </a:rPr>
              <a:t>generateGrid</a:t>
            </a:r>
            <a:endParaRPr lang="en-US" sz="1400" dirty="0">
              <a:latin typeface="Comic Sans MS" charset="0"/>
            </a:endParaRPr>
          </a:p>
        </p:txBody>
      </p:sp>
      <p:sp>
        <p:nvSpPr>
          <p:cNvPr id="31747" name="Line 4"/>
          <p:cNvSpPr>
            <a:spLocks noChangeShapeType="1"/>
          </p:cNvSpPr>
          <p:nvPr/>
        </p:nvSpPr>
        <p:spPr bwMode="auto">
          <a:xfrm>
            <a:off x="4038600" y="23622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3505200" y="4343400"/>
            <a:ext cx="2514600" cy="1828800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 dirty="0" err="1" smtClean="0">
                <a:latin typeface="Comic Sans MS" charset="0"/>
              </a:rPr>
              <a:t>GridGeneratorFromFile</a:t>
            </a:r>
            <a:endParaRPr lang="en-US" sz="1400" dirty="0" smtClean="0">
              <a:latin typeface="Comic Sans MS" charset="0"/>
            </a:endParaRPr>
          </a:p>
          <a:p>
            <a:r>
              <a:rPr lang="en-US" sz="1400" dirty="0" smtClean="0">
                <a:latin typeface="Comic Sans MS" charset="0"/>
              </a:rPr>
              <a:t>(id) </a:t>
            </a:r>
            <a:r>
              <a:rPr lang="en-US" sz="1400" dirty="0" err="1" smtClean="0">
                <a:latin typeface="Comic Sans MS" charset="0"/>
              </a:rPr>
              <a:t>init</a:t>
            </a:r>
            <a:endParaRPr lang="en-US" sz="1400" dirty="0" smtClean="0">
              <a:latin typeface="Comic Sans MS" charset="0"/>
            </a:endParaRPr>
          </a:p>
          <a:p>
            <a:r>
              <a:rPr lang="en-US" sz="1400" dirty="0" smtClean="0">
                <a:latin typeface="Comic Sans MS" charset="0"/>
              </a:rPr>
              <a:t>(Grid*) </a:t>
            </a:r>
            <a:r>
              <a:rPr lang="en-US" sz="1400" dirty="0" err="1" smtClean="0">
                <a:latin typeface="Comic Sans MS" charset="0"/>
              </a:rPr>
              <a:t>generateGrid</a:t>
            </a:r>
            <a:endParaRPr lang="en-US" sz="1400" dirty="0">
              <a:latin typeface="Comic Sans MS" charset="0"/>
            </a:endParaRPr>
          </a:p>
        </p:txBody>
      </p:sp>
      <p:sp>
        <p:nvSpPr>
          <p:cNvPr id="31749" name="AutoShape 6"/>
          <p:cNvSpPr>
            <a:spLocks noChangeArrowheads="1"/>
          </p:cNvSpPr>
          <p:nvPr/>
        </p:nvSpPr>
        <p:spPr bwMode="auto">
          <a:xfrm>
            <a:off x="6400800" y="3276600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AutoShape 8"/>
          <p:cNvSpPr>
            <a:spLocks noChangeArrowheads="1"/>
          </p:cNvSpPr>
          <p:nvPr/>
        </p:nvSpPr>
        <p:spPr bwMode="auto">
          <a:xfrm>
            <a:off x="3505200" y="2095500"/>
            <a:ext cx="609600" cy="533400"/>
          </a:xfrm>
          <a:prstGeom prst="diamond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Text Box 9"/>
          <p:cNvSpPr txBox="1">
            <a:spLocks noChangeArrowheads="1"/>
          </p:cNvSpPr>
          <p:nvPr/>
        </p:nvSpPr>
        <p:spPr bwMode="auto">
          <a:xfrm>
            <a:off x="2667000" y="609600"/>
            <a:ext cx="3667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FF00"/>
                </a:solidFill>
                <a:latin typeface="Comic Sans MS" charset="0"/>
              </a:rPr>
              <a:t>Strategy Design Pattern</a:t>
            </a:r>
          </a:p>
        </p:txBody>
      </p:sp>
      <p:sp>
        <p:nvSpPr>
          <p:cNvPr id="31752" name="Rectangle 10"/>
          <p:cNvSpPr>
            <a:spLocks noChangeArrowheads="1"/>
          </p:cNvSpPr>
          <p:nvPr/>
        </p:nvSpPr>
        <p:spPr bwMode="auto">
          <a:xfrm>
            <a:off x="6324600" y="4343400"/>
            <a:ext cx="2514600" cy="1828800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 dirty="0" err="1" smtClean="0">
                <a:latin typeface="Comic Sans MS" charset="0"/>
              </a:rPr>
              <a:t>GridGeneratorFromScratch</a:t>
            </a:r>
            <a:endParaRPr lang="en-US" sz="1400" dirty="0" smtClean="0">
              <a:latin typeface="Comic Sans MS" charset="0"/>
            </a:endParaRPr>
          </a:p>
          <a:p>
            <a:r>
              <a:rPr lang="en-US" sz="1400" dirty="0" smtClean="0">
                <a:latin typeface="Comic Sans MS" charset="0"/>
              </a:rPr>
              <a:t>(Grid*) </a:t>
            </a:r>
            <a:r>
              <a:rPr lang="en-US" sz="1400" dirty="0" err="1" smtClean="0">
                <a:latin typeface="Comic Sans MS" charset="0"/>
              </a:rPr>
              <a:t>generateGrid</a:t>
            </a:r>
            <a:endParaRPr lang="en-US" sz="1400" dirty="0">
              <a:latin typeface="Comic Sans MS" charset="0"/>
            </a:endParaRPr>
          </a:p>
        </p:txBody>
      </p:sp>
      <p:cxnSp>
        <p:nvCxnSpPr>
          <p:cNvPr id="31753" name="AutoShape 13"/>
          <p:cNvCxnSpPr>
            <a:cxnSpLocks noChangeShapeType="1"/>
            <a:stCxn id="31748" idx="0"/>
            <a:endCxn id="31749" idx="3"/>
          </p:cNvCxnSpPr>
          <p:nvPr/>
        </p:nvCxnSpPr>
        <p:spPr bwMode="auto">
          <a:xfrm rot="-5400000">
            <a:off x="5391150" y="3105150"/>
            <a:ext cx="609600" cy="18669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4" name="AutoShape 14"/>
          <p:cNvCxnSpPr>
            <a:cxnSpLocks noChangeShapeType="1"/>
            <a:stCxn id="31752" idx="0"/>
            <a:endCxn id="31749" idx="3"/>
          </p:cNvCxnSpPr>
          <p:nvPr/>
        </p:nvCxnSpPr>
        <p:spPr bwMode="auto">
          <a:xfrm rot="5400000" flipH="1">
            <a:off x="6800850" y="3562350"/>
            <a:ext cx="609600" cy="9525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6575" name="Text Box 15"/>
          <p:cNvSpPr txBox="1">
            <a:spLocks noChangeArrowheads="1"/>
          </p:cNvSpPr>
          <p:nvPr/>
        </p:nvSpPr>
        <p:spPr bwMode="auto">
          <a:xfrm>
            <a:off x="300810" y="4191000"/>
            <a:ext cx="236619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>
                <a:solidFill>
                  <a:srgbClr val="FFFF00"/>
                </a:solidFill>
              </a:rPr>
              <a:t>single </a:t>
            </a:r>
            <a:r>
              <a:rPr lang="en-US" sz="1800" dirty="0">
                <a:solidFill>
                  <a:srgbClr val="FFFF00"/>
                </a:solidFill>
              </a:rPr>
              <a:t>responsibility</a:t>
            </a:r>
          </a:p>
          <a:p>
            <a:pPr eaLnBrk="1" hangingPunct="1"/>
            <a:r>
              <a:rPr lang="en-US" sz="1800" dirty="0" smtClean="0">
                <a:solidFill>
                  <a:srgbClr val="FFFF00"/>
                </a:solidFill>
              </a:rPr>
              <a:t>encapsulate </a:t>
            </a:r>
            <a:r>
              <a:rPr lang="en-US" sz="1800" dirty="0">
                <a:solidFill>
                  <a:srgbClr val="FFFF00"/>
                </a:solidFill>
              </a:rPr>
              <a:t>variation</a:t>
            </a:r>
          </a:p>
          <a:p>
            <a:pPr eaLnBrk="1" hangingPunct="1"/>
            <a:r>
              <a:rPr lang="en-US" sz="1800" dirty="0" smtClean="0">
                <a:solidFill>
                  <a:srgbClr val="FFFF00"/>
                </a:solidFill>
              </a:rPr>
              <a:t>open</a:t>
            </a:r>
            <a:r>
              <a:rPr lang="en-US" sz="1800" dirty="0">
                <a:solidFill>
                  <a:srgbClr val="FFFF00"/>
                </a:solidFill>
              </a:rPr>
              <a:t>-closed principle</a:t>
            </a:r>
          </a:p>
        </p:txBody>
      </p:sp>
    </p:spTree>
    <p:extLst>
      <p:ext uri="{BB962C8B-B14F-4D97-AF65-F5344CB8AC3E}">
        <p14:creationId xmlns:p14="http://schemas.microsoft.com/office/powerpoint/2010/main" val="3661758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6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-(void) </a:t>
            </a:r>
            <a:r>
              <a:rPr lang="en-US" sz="1800" dirty="0" err="1" smtClean="0"/>
              <a:t>isConsistentAtRow</a:t>
            </a:r>
            <a:r>
              <a:rPr lang="en-US" sz="1800" dirty="0" smtClean="0"/>
              <a:t>: (</a:t>
            </a:r>
            <a:r>
              <a:rPr lang="en-US" sz="1800" dirty="0" err="1" smtClean="0"/>
              <a:t>int</a:t>
            </a:r>
            <a:r>
              <a:rPr lang="en-US" sz="1800" dirty="0" smtClean="0"/>
              <a:t>) row Column: (</a:t>
            </a:r>
            <a:r>
              <a:rPr lang="en-US" sz="1800" dirty="0" err="1" smtClean="0"/>
              <a:t>int</a:t>
            </a:r>
            <a:r>
              <a:rPr lang="en-US" sz="1800" dirty="0" smtClean="0"/>
              <a:t>) column </a:t>
            </a:r>
            <a:r>
              <a:rPr lang="en-US" sz="1800" dirty="0" err="1" smtClean="0"/>
              <a:t>forValue</a:t>
            </a:r>
            <a:r>
              <a:rPr lang="en-US" sz="1800" dirty="0" smtClean="0"/>
              <a:t>: (</a:t>
            </a:r>
            <a:r>
              <a:rPr lang="en-US" sz="1800" dirty="0" err="1" smtClean="0"/>
              <a:t>int</a:t>
            </a:r>
            <a:r>
              <a:rPr lang="en-US" sz="1800" dirty="0" smtClean="0"/>
              <a:t>) value</a:t>
            </a:r>
            <a:endParaRPr lang="en-U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1219200" y="2667000"/>
            <a:ext cx="3353427" cy="2031325"/>
          </a:xfrm>
          <a:prstGeom prst="rect">
            <a:avLst/>
          </a:prstGeom>
          <a:solidFill>
            <a:srgbClr val="FF3300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1. Write tests.</a:t>
            </a:r>
          </a:p>
          <a:p>
            <a:pPr algn="l"/>
            <a:r>
              <a:rPr lang="en-US" dirty="0" smtClean="0"/>
              <a:t>2. Write &amp; test code.</a:t>
            </a:r>
          </a:p>
          <a:p>
            <a:pPr algn="l"/>
            <a:r>
              <a:rPr lang="en-US" dirty="0" smtClean="0"/>
              <a:t>3. Add tests to test suite.</a:t>
            </a:r>
          </a:p>
          <a:p>
            <a:pPr algn="l"/>
            <a:r>
              <a:rPr lang="en-US" dirty="0" smtClean="0"/>
              <a:t>4. Run tests regularly.</a:t>
            </a:r>
          </a:p>
          <a:p>
            <a:pPr algn="l"/>
            <a:r>
              <a:rPr lang="en-US" dirty="0" smtClean="0"/>
              <a:t>      - every build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  - at least before committing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changes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53000" y="2438400"/>
            <a:ext cx="3379238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Test Suite</a:t>
            </a:r>
          </a:p>
          <a:p>
            <a:pPr algn="l"/>
            <a:endParaRPr lang="en-US" dirty="0"/>
          </a:p>
          <a:p>
            <a:pPr algn="l"/>
            <a:r>
              <a:rPr lang="en-US" dirty="0" err="1" smtClean="0"/>
              <a:t>testIsConsistentForYes</a:t>
            </a:r>
            <a:endParaRPr lang="en-US" dirty="0" smtClean="0"/>
          </a:p>
          <a:p>
            <a:pPr algn="l"/>
            <a:r>
              <a:rPr lang="en-US" dirty="0" err="1" smtClean="0"/>
              <a:t>testIsConsistentForNo</a:t>
            </a:r>
            <a:endParaRPr lang="en-US" dirty="0" smtClean="0"/>
          </a:p>
          <a:p>
            <a:pPr algn="l"/>
            <a:r>
              <a:rPr lang="en-US" dirty="0" err="1" smtClean="0"/>
              <a:t>testIsConsistent</a:t>
            </a:r>
            <a:r>
              <a:rPr lang="en-US" dirty="0" smtClean="0"/>
              <a:t> </a:t>
            </a:r>
            <a:r>
              <a:rPr lang="en-US" dirty="0" err="1" smtClean="0"/>
              <a:t>ForBadRow</a:t>
            </a:r>
            <a:endParaRPr lang="en-US" dirty="0" smtClean="0"/>
          </a:p>
          <a:p>
            <a:pPr algn="l"/>
            <a:r>
              <a:rPr lang="en-US" dirty="0" err="1" smtClean="0"/>
              <a:t>testIsConsistentForBadColumn</a:t>
            </a:r>
            <a:endParaRPr lang="en-US" dirty="0" smtClean="0"/>
          </a:p>
          <a:p>
            <a:pPr algn="l"/>
            <a:r>
              <a:rPr lang="en-US" dirty="0" err="1" smtClean="0"/>
              <a:t>testIsConsistentForBadValue</a:t>
            </a:r>
            <a:endParaRPr lang="en-US" dirty="0" smtClean="0"/>
          </a:p>
          <a:p>
            <a:pPr algn="l"/>
            <a:endParaRPr lang="en-US" dirty="0"/>
          </a:p>
          <a:p>
            <a:pPr algn="l"/>
            <a:r>
              <a:rPr lang="en-US" dirty="0" err="1" smtClean="0"/>
              <a:t>testSetValueForGoodInput</a:t>
            </a:r>
            <a:endParaRPr lang="en-US" dirty="0" smtClean="0"/>
          </a:p>
          <a:p>
            <a:pPr algn="l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7477" y="5562600"/>
            <a:ext cx="7164980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Goal of regression testing:  make sure changes don’t break anything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448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File I/O tutorial</a:t>
            </a:r>
          </a:p>
          <a:p>
            <a:r>
              <a:rPr lang="en-US" dirty="0" smtClean="0"/>
              <a:t>Unit tests tutorial</a:t>
            </a:r>
          </a:p>
          <a:p>
            <a:r>
              <a:rPr lang="en-US" dirty="0" smtClean="0"/>
              <a:t>Sudoku.v3</a:t>
            </a:r>
          </a:p>
          <a:p>
            <a:pPr lvl="1"/>
            <a:r>
              <a:rPr lang="en-US" dirty="0" smtClean="0"/>
              <a:t>Incorporates grid generation by reading file</a:t>
            </a:r>
          </a:p>
          <a:p>
            <a:pPr lvl="1"/>
            <a:r>
              <a:rPr lang="en-US" dirty="0" smtClean="0"/>
              <a:t>Unit tests for model &amp; grid generation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21834" y="4762501"/>
            <a:ext cx="2573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LINK will be up tomorrow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635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Sudoku.v3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a new partner</a:t>
            </a:r>
          </a:p>
          <a:p>
            <a:r>
              <a:rPr lang="en-US" dirty="0" smtClean="0"/>
              <a:t>Decide when you will work</a:t>
            </a:r>
          </a:p>
          <a:p>
            <a:r>
              <a:rPr lang="en-US" dirty="0" smtClean="0"/>
              <a:t>Decide whose code you will start from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07901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Code standards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05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Design principle</a:t>
            </a:r>
          </a:p>
        </p:txBody>
      </p:sp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1120775" y="2057400"/>
            <a:ext cx="7188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800"/>
              <a:t>Encapsulate variation</a:t>
            </a:r>
          </a:p>
          <a:p>
            <a:pPr algn="ctr" eaLnBrk="1" hangingPunct="1"/>
            <a:r>
              <a:rPr lang="en-US" sz="2400">
                <a:solidFill>
                  <a:srgbClr val="FFC000"/>
                </a:solidFill>
              </a:rPr>
              <a:t>every class should have only one reason to change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971800" y="3733800"/>
            <a:ext cx="33607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Comic Sans MS" charset="0"/>
              </a:rPr>
              <a:t>FLEXIBLE </a:t>
            </a:r>
          </a:p>
        </p:txBody>
      </p:sp>
      <p:pic>
        <p:nvPicPr>
          <p:cNvPr id="11269" name="Content Placeholder 3" descr="domino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5181600"/>
            <a:ext cx="2057400" cy="1327150"/>
          </a:xfrm>
        </p:spPr>
      </p:pic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2895600" y="6019800"/>
            <a:ext cx="4502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Change should not cause a domino effect!</a:t>
            </a:r>
          </a:p>
        </p:txBody>
      </p:sp>
      <p:sp>
        <p:nvSpPr>
          <p:cNvPr id="11271" name="TextBox 6"/>
          <p:cNvSpPr txBox="1">
            <a:spLocks noChangeArrowheads="1"/>
          </p:cNvSpPr>
          <p:nvPr/>
        </p:nvSpPr>
        <p:spPr bwMode="auto">
          <a:xfrm>
            <a:off x="3505200" y="1295400"/>
            <a:ext cx="1684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related to SRP</a:t>
            </a:r>
          </a:p>
        </p:txBody>
      </p:sp>
    </p:spTree>
    <p:extLst>
      <p:ext uri="{BB962C8B-B14F-4D97-AF65-F5344CB8AC3E}">
        <p14:creationId xmlns:p14="http://schemas.microsoft.com/office/powerpoint/2010/main" val="4121958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19496" y="696979"/>
            <a:ext cx="1608666" cy="1312333"/>
          </a:xfrm>
          <a:prstGeom prst="rect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90"/>
                </a:solidFill>
              </a:rPr>
              <a:t>Pizza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display()</a:t>
            </a:r>
          </a:p>
          <a:p>
            <a:r>
              <a:rPr lang="en-US" dirty="0" err="1" smtClean="0">
                <a:solidFill>
                  <a:srgbClr val="000090"/>
                </a:solidFill>
              </a:rPr>
              <a:t>bakeTime</a:t>
            </a:r>
            <a:r>
              <a:rPr lang="en-US" dirty="0" smtClean="0">
                <a:solidFill>
                  <a:srgbClr val="000090"/>
                </a:solidFill>
              </a:rPr>
              <a:t>()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price()</a:t>
            </a:r>
          </a:p>
        </p:txBody>
      </p:sp>
      <p:sp>
        <p:nvSpPr>
          <p:cNvPr id="5" name="Rectangle 4"/>
          <p:cNvSpPr/>
          <p:nvPr/>
        </p:nvSpPr>
        <p:spPr>
          <a:xfrm>
            <a:off x="959806" y="3073400"/>
            <a:ext cx="2903812" cy="1165084"/>
          </a:xfrm>
          <a:prstGeom prst="rect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90"/>
                </a:solidFill>
              </a:rPr>
              <a:t>Thin crust pepperoni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display()</a:t>
            </a:r>
          </a:p>
          <a:p>
            <a:r>
              <a:rPr lang="en-US" dirty="0" err="1" smtClean="0">
                <a:solidFill>
                  <a:srgbClr val="000090"/>
                </a:solidFill>
              </a:rPr>
              <a:t>bakeTime</a:t>
            </a:r>
            <a:r>
              <a:rPr lang="en-US" dirty="0" smtClean="0">
                <a:solidFill>
                  <a:srgbClr val="000090"/>
                </a:solidFill>
              </a:rPr>
              <a:t>()</a:t>
            </a:r>
          </a:p>
          <a:p>
            <a:r>
              <a:rPr lang="en-US" dirty="0">
                <a:solidFill>
                  <a:srgbClr val="000090"/>
                </a:solidFill>
              </a:rPr>
              <a:t>p</a:t>
            </a:r>
            <a:r>
              <a:rPr lang="en-US" dirty="0" smtClean="0">
                <a:solidFill>
                  <a:srgbClr val="000090"/>
                </a:solidFill>
              </a:rPr>
              <a:t>rice()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03795" y="3073400"/>
            <a:ext cx="2896147" cy="1165084"/>
          </a:xfrm>
          <a:prstGeom prst="rect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90"/>
                </a:solidFill>
              </a:rPr>
              <a:t>Thick crust mushroom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display()</a:t>
            </a:r>
          </a:p>
          <a:p>
            <a:r>
              <a:rPr lang="en-US" dirty="0" err="1" smtClean="0">
                <a:solidFill>
                  <a:srgbClr val="000090"/>
                </a:solidFill>
              </a:rPr>
              <a:t>bakeTime</a:t>
            </a:r>
            <a:r>
              <a:rPr lang="en-US" dirty="0" smtClean="0">
                <a:solidFill>
                  <a:srgbClr val="000090"/>
                </a:solidFill>
              </a:rPr>
              <a:t>()</a:t>
            </a:r>
          </a:p>
          <a:p>
            <a:r>
              <a:rPr lang="en-US" dirty="0">
                <a:solidFill>
                  <a:srgbClr val="000090"/>
                </a:solidFill>
              </a:rPr>
              <a:t>p</a:t>
            </a:r>
            <a:r>
              <a:rPr lang="en-US" dirty="0" smtClean="0">
                <a:solidFill>
                  <a:srgbClr val="000090"/>
                </a:solidFill>
              </a:rPr>
              <a:t>rice()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6" name="Isosceles Triangle 15"/>
          <p:cNvSpPr/>
          <p:nvPr/>
        </p:nvSpPr>
        <p:spPr>
          <a:xfrm>
            <a:off x="4261556" y="2074333"/>
            <a:ext cx="310444" cy="324555"/>
          </a:xfrm>
          <a:prstGeom prst="triangl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Elbow Connector 10"/>
          <p:cNvCxnSpPr>
            <a:stCxn id="16" idx="3"/>
            <a:endCxn id="6" idx="0"/>
          </p:cNvCxnSpPr>
          <p:nvPr/>
        </p:nvCxnSpPr>
        <p:spPr>
          <a:xfrm rot="16200000" flipH="1">
            <a:off x="5097067" y="1718598"/>
            <a:ext cx="674512" cy="2035091"/>
          </a:xfrm>
          <a:prstGeom prst="bentConnector3">
            <a:avLst/>
          </a:prstGeom>
          <a:ln>
            <a:solidFill>
              <a:srgbClr val="00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16" idx="3"/>
            <a:endCxn id="5" idx="0"/>
          </p:cNvCxnSpPr>
          <p:nvPr/>
        </p:nvCxnSpPr>
        <p:spPr>
          <a:xfrm rot="5400000">
            <a:off x="3076989" y="1733611"/>
            <a:ext cx="674512" cy="2005066"/>
          </a:xfrm>
          <a:prstGeom prst="bentConnector3">
            <a:avLst/>
          </a:prstGeom>
          <a:ln>
            <a:solidFill>
              <a:srgbClr val="00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425770" y="5316565"/>
            <a:ext cx="2084300" cy="92333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Two axes of change:</a:t>
            </a:r>
          </a:p>
          <a:p>
            <a:r>
              <a:rPr lang="en-US" dirty="0" smtClean="0"/>
              <a:t>Type of crust</a:t>
            </a:r>
          </a:p>
          <a:p>
            <a:r>
              <a:rPr lang="en-US" dirty="0" smtClean="0"/>
              <a:t>Toppings</a:t>
            </a:r>
          </a:p>
        </p:txBody>
      </p:sp>
    </p:spTree>
    <p:extLst>
      <p:ext uri="{BB962C8B-B14F-4D97-AF65-F5344CB8AC3E}">
        <p14:creationId xmlns:p14="http://schemas.microsoft.com/office/powerpoint/2010/main" val="397686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2536</Words>
  <Application>Microsoft Macintosh PowerPoint</Application>
  <PresentationFormat>On-screen Show (4:3)</PresentationFormat>
  <Paragraphs>635</Paragraphs>
  <Slides>73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Office Theme</vt:lpstr>
      <vt:lpstr>Testing</vt:lpstr>
      <vt:lpstr>But first …</vt:lpstr>
      <vt:lpstr>Grid creation</vt:lpstr>
      <vt:lpstr>Strategy design pattern</vt:lpstr>
      <vt:lpstr>PowerPoint Presentation</vt:lpstr>
      <vt:lpstr>PowerPoint Presentation</vt:lpstr>
      <vt:lpstr>PowerPoint Presentation</vt:lpstr>
      <vt:lpstr>Design principle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Grid creation</vt:lpstr>
      <vt:lpstr>Grid Generation From Scratch</vt:lpstr>
      <vt:lpstr>Create solution:  DFS</vt:lpstr>
      <vt:lpstr>PowerPoint Presentation</vt:lpstr>
      <vt:lpstr>Generation</vt:lpstr>
      <vt:lpstr>Grid Creation: Conceptually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Pseudo-solver</vt:lpstr>
      <vt:lpstr>Solver</vt:lpstr>
      <vt:lpstr>Software Testing</vt:lpstr>
      <vt:lpstr>Testing</vt:lpstr>
      <vt:lpstr>Software Testing</vt:lpstr>
      <vt:lpstr>Software Testing</vt:lpstr>
      <vt:lpstr>PowerPoint Presentation</vt:lpstr>
      <vt:lpstr>PowerPoint Presentation</vt:lpstr>
      <vt:lpstr>Levels of tests</vt:lpstr>
      <vt:lpstr>PowerPoint Presentation</vt:lpstr>
      <vt:lpstr>PowerPoint Presentation</vt:lpstr>
      <vt:lpstr>PowerPoint Presentation</vt:lpstr>
      <vt:lpstr>PowerPoint Presentation</vt:lpstr>
      <vt:lpstr>Complexity based coverage: Test the most complex, error-prone code the most</vt:lpstr>
      <vt:lpstr>Identifying “complex” code</vt:lpstr>
      <vt:lpstr>PowerPoint Presentation</vt:lpstr>
      <vt:lpstr>PowerPoint Presentation</vt:lpstr>
      <vt:lpstr>PowerPoint Presentation</vt:lpstr>
      <vt:lpstr>unnecessary tests</vt:lpstr>
      <vt:lpstr>insufficient tests</vt:lpstr>
      <vt:lpstr>insufficient tests</vt:lpstr>
      <vt:lpstr>PowerPoint Presentation</vt:lpstr>
      <vt:lpstr>Integration</vt:lpstr>
      <vt:lpstr>Software Testing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Error handling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Assignment</vt:lpstr>
      <vt:lpstr>Sudoku.v3</vt:lpstr>
      <vt:lpstr>Code standards</vt:lpstr>
    </vt:vector>
  </TitlesOfParts>
  <Company>Harvey Mudd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CIS</dc:creator>
  <cp:lastModifiedBy>Elizabeth Sweedyk</cp:lastModifiedBy>
  <cp:revision>61</cp:revision>
  <dcterms:created xsi:type="dcterms:W3CDTF">2012-09-26T14:24:49Z</dcterms:created>
  <dcterms:modified xsi:type="dcterms:W3CDTF">2013-02-07T18:13:06Z</dcterms:modified>
</cp:coreProperties>
</file>