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12" r:id="rId3"/>
    <p:sldId id="313" r:id="rId4"/>
    <p:sldId id="314" r:id="rId5"/>
    <p:sldId id="329" r:id="rId6"/>
    <p:sldId id="331" r:id="rId7"/>
    <p:sldId id="320" r:id="rId8"/>
    <p:sldId id="319" r:id="rId9"/>
    <p:sldId id="318" r:id="rId10"/>
    <p:sldId id="321" r:id="rId11"/>
    <p:sldId id="322" r:id="rId12"/>
    <p:sldId id="327" r:id="rId13"/>
    <p:sldId id="315" r:id="rId14"/>
    <p:sldId id="330" r:id="rId15"/>
    <p:sldId id="324" r:id="rId16"/>
    <p:sldId id="325" r:id="rId17"/>
    <p:sldId id="326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790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633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606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60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318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80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346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05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56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96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68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F9F02-BC4F-4D47-8DB3-2D85BC4A3C9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1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eveloper.apple.com/library/ios/%23documentation/userexperience/conceptual/mobilehig/Introduction/Introduction.html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Fy0aCDmgnxg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QckIzHC99Xc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gif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UI Design &amp; Usability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345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Properties of good design</a:t>
            </a:r>
          </a:p>
        </p:txBody>
      </p:sp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</a:rPr>
              <a:t>Helpful and robust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rgbClr val="FFC000"/>
                </a:solidFill>
                <a:latin typeface="Arial" charset="0"/>
              </a:rPr>
              <a:t>error response meaningful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rgbClr val="FFC000"/>
                </a:solidFill>
                <a:latin typeface="Arial" charset="0"/>
              </a:rPr>
              <a:t>help when user is lost</a:t>
            </a:r>
          </a:p>
          <a:p>
            <a:pPr lvl="1" eaLnBrk="1" hangingPunct="1">
              <a:lnSpc>
                <a:spcPct val="90000"/>
              </a:lnSpc>
            </a:pPr>
            <a:endParaRPr lang="en-US" sz="2400">
              <a:solidFill>
                <a:srgbClr val="FFC000"/>
              </a:solidFill>
              <a:latin typeface="Arial" charset="0"/>
            </a:endParaRPr>
          </a:p>
        </p:txBody>
      </p:sp>
      <p:pic>
        <p:nvPicPr>
          <p:cNvPr id="64515" name="Picture 3" descr="unholy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057400"/>
            <a:ext cx="1438275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6" name="Picture 4" descr="rplaytec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962400"/>
            <a:ext cx="3648075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7" name="Picture 5" descr="punkka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810000"/>
            <a:ext cx="219075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8" name="Picture 6" descr="nterr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410200"/>
            <a:ext cx="46196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5184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Properties of good design</a:t>
            </a:r>
          </a:p>
        </p:txBody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</a:pPr>
            <a:endParaRPr lang="en-US" sz="2400">
              <a:solidFill>
                <a:srgbClr val="FFC000"/>
              </a:solidFill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Arial" charset="0"/>
              </a:rPr>
              <a:t>Adaptable and configurable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rgbClr val="FFC000"/>
                </a:solidFill>
                <a:latin typeface="Arial" charset="0"/>
              </a:rPr>
              <a:t>supports different users/goals</a:t>
            </a:r>
          </a:p>
        </p:txBody>
      </p:sp>
      <p:pic>
        <p:nvPicPr>
          <p:cNvPr id="65539" name="Picture 3" descr="forcedPath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581400"/>
            <a:ext cx="348615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5852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Apple IOS Usability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http://developer.apple.com/library/ios/#documentation/userexperience/conceptual/mobilehig/Introduction/</a:t>
            </a:r>
            <a:r>
              <a:rPr lang="en-US" dirty="0" smtClean="0">
                <a:hlinkClick r:id="rId2"/>
              </a:rPr>
              <a:t>Introduction.html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Aesthetic integrity</a:t>
            </a:r>
          </a:p>
          <a:p>
            <a:r>
              <a:rPr lang="en-US" dirty="0" smtClean="0"/>
              <a:t>Direct manipulation</a:t>
            </a:r>
          </a:p>
          <a:p>
            <a:r>
              <a:rPr lang="en-US" dirty="0" smtClean="0"/>
              <a:t>Immediate Feedback</a:t>
            </a:r>
          </a:p>
          <a:p>
            <a:r>
              <a:rPr lang="en-US" dirty="0" smtClean="0"/>
              <a:t>Metaphor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274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then there is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681254" cy="338529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JUICE: </a:t>
            </a:r>
          </a:p>
          <a:p>
            <a:pPr marL="0" indent="0">
              <a:buNone/>
            </a:pPr>
            <a:r>
              <a:rPr lang="en-US" sz="2000" dirty="0" smtClean="0">
                <a:hlinkClick r:id="rId2"/>
              </a:rPr>
              <a:t>http</a:t>
            </a:r>
            <a:r>
              <a:rPr lang="en-US" sz="2000" dirty="0">
                <a:hlinkClick r:id="rId2"/>
              </a:rPr>
              <a:t>://</a:t>
            </a:r>
            <a:r>
              <a:rPr lang="en-US" sz="2000" dirty="0" err="1">
                <a:hlinkClick r:id="rId2"/>
              </a:rPr>
              <a:t>www.youtube.com</a:t>
            </a:r>
            <a:r>
              <a:rPr lang="en-US" sz="2000" dirty="0">
                <a:hlinkClick r:id="rId2"/>
              </a:rPr>
              <a:t>/</a:t>
            </a:r>
            <a:r>
              <a:rPr lang="en-US" sz="2000" dirty="0" err="1">
                <a:hlinkClick r:id="rId2"/>
              </a:rPr>
              <a:t>watch?v</a:t>
            </a:r>
            <a:r>
              <a:rPr lang="en-US" sz="2000" dirty="0">
                <a:hlinkClick r:id="rId2"/>
              </a:rPr>
              <a:t>=Fy0aCDmgnxg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24303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Usability is a measure of how easy it is to use a piece of software to perform a task.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To design for usability you need to understand and prioritize the user tasks.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Develop design that is simple, intuitive, consistent, 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Test, refine, test, refine 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507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Usability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Assess</a:t>
            </a:r>
          </a:p>
          <a:p>
            <a:r>
              <a:rPr lang="en-US" dirty="0" smtClean="0"/>
              <a:t>Learnability</a:t>
            </a:r>
          </a:p>
          <a:p>
            <a:r>
              <a:rPr lang="en-US" dirty="0" smtClean="0"/>
              <a:t>Efficiency</a:t>
            </a:r>
            <a:endParaRPr lang="en-US" dirty="0" smtClean="0"/>
          </a:p>
          <a:p>
            <a:r>
              <a:rPr lang="en-US" dirty="0" smtClean="0"/>
              <a:t>Accuracy</a:t>
            </a:r>
          </a:p>
          <a:p>
            <a:r>
              <a:rPr lang="en-US" dirty="0" smtClean="0"/>
              <a:t>Emotional </a:t>
            </a:r>
            <a:r>
              <a:rPr lang="en-US" dirty="0" smtClean="0"/>
              <a:t>response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By asking users to </a:t>
            </a:r>
            <a:r>
              <a:rPr lang="en-US" dirty="0" smtClean="0"/>
              <a:t>complete </a:t>
            </a:r>
            <a:r>
              <a:rPr lang="en-US" dirty="0" smtClean="0"/>
              <a:t>tasks with your UI prototype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129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intro:</a:t>
            </a:r>
          </a:p>
          <a:p>
            <a:pPr marL="0" indent="0">
              <a:buNone/>
            </a:pPr>
            <a:r>
              <a:rPr lang="en-US" sz="2400" dirty="0">
                <a:hlinkClick r:id="rId2"/>
              </a:rPr>
              <a:t>http://www.youtube.com/watch?v=</a:t>
            </a:r>
            <a:r>
              <a:rPr lang="en-US" sz="2400" dirty="0" smtClean="0">
                <a:hlinkClick r:id="rId2"/>
              </a:rPr>
              <a:t>QckIzHC99Xc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dirty="0" smtClean="0"/>
              <a:t>Testing a paper prototype:</a:t>
            </a:r>
          </a:p>
          <a:p>
            <a:pPr marL="0" indent="0">
              <a:buNone/>
            </a:pPr>
            <a:r>
              <a:rPr lang="en-US" sz="2400" dirty="0"/>
              <a:t>h</a:t>
            </a:r>
            <a:r>
              <a:rPr lang="en-US" sz="2400" dirty="0">
                <a:hlinkClick r:id="rId2"/>
              </a:rPr>
              <a:t>ttp://</a:t>
            </a:r>
            <a:r>
              <a:rPr lang="en-US" sz="2400" dirty="0" err="1">
                <a:hlinkClick r:id="rId2"/>
              </a:rPr>
              <a:t>www.youtube.com</a:t>
            </a:r>
            <a:r>
              <a:rPr lang="en-US" sz="2400" dirty="0">
                <a:hlinkClick r:id="rId2"/>
              </a:rPr>
              <a:t>/</a:t>
            </a:r>
            <a:r>
              <a:rPr lang="en-US" sz="2400" dirty="0" err="1">
                <a:hlinkClick r:id="rId2"/>
              </a:rPr>
              <a:t>watch?v</a:t>
            </a:r>
            <a:r>
              <a:rPr lang="en-US" sz="2400" dirty="0">
                <a:hlinkClick r:id="rId2"/>
              </a:rPr>
              <a:t>=QckIzHC99Xc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63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Sudoku beta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Teams of 4:  current teams merge</a:t>
            </a:r>
          </a:p>
          <a:p>
            <a:r>
              <a:rPr lang="en-US" dirty="0" smtClean="0"/>
              <a:t>Plan next week of </a:t>
            </a:r>
            <a:r>
              <a:rPr lang="en-US" dirty="0" smtClean="0"/>
              <a:t>work</a:t>
            </a:r>
          </a:p>
          <a:p>
            <a:r>
              <a:rPr lang="en-US" dirty="0" smtClean="0"/>
              <a:t>Usability testing on Thursday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83478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Usability is a measure of how easy it is to use a piece of software to perform a task.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To design for usability you need to understand and prioritize the user tasks.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285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Sudoku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View grid</a:t>
            </a:r>
          </a:p>
          <a:p>
            <a:r>
              <a:rPr lang="en-US" dirty="0" smtClean="0"/>
              <a:t>Select number to enter into grid</a:t>
            </a:r>
          </a:p>
          <a:p>
            <a:r>
              <a:rPr lang="en-US" dirty="0" smtClean="0"/>
              <a:t>Enter selected number into grid</a:t>
            </a:r>
          </a:p>
          <a:p>
            <a:r>
              <a:rPr lang="en-US" dirty="0" smtClean="0"/>
              <a:t>Change user-entered number in grid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572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Lab 1:  important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Erase a user-entered number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Undo/redo move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Turn off consistency checking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Error </a:t>
            </a:r>
            <a:r>
              <a:rPr lang="en-US" dirty="0" smtClean="0"/>
              <a:t>checking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Report when player wins, loses, or can’t enter a number because there are no remaining consistent options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Provide feedback when a  cell is pressed (e.g. changing background color or text color while depressed)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Timer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Highlighting all instances of the current number in the grid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Counting how many of any number still need to be placed in grid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Support entry by choosing a grid cell and then the number to be entered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New game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Save/load game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Provide the rules of Sudoku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Provide varying levels of difficulty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Provide some mechanism for entering guesses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Provide hints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5941497"/>
            <a:ext cx="7571303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What are most important?  Let’s vote.  Let’s each vote for our top five features.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463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Usability is a measure of how easy it is to use a piece of software to perform a task.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To design for usability you need to understand and prioritize the user tasks.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Develop design that is simple, intuitive, consistent, 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315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Usability Metric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Learnability:  How easy is it to learn how to use?  </a:t>
            </a:r>
          </a:p>
          <a:p>
            <a:r>
              <a:rPr lang="en-US" dirty="0" smtClean="0"/>
              <a:t>Efficiency:  How easy is for users to perform common tasks?</a:t>
            </a:r>
          </a:p>
          <a:p>
            <a:r>
              <a:rPr lang="en-US" dirty="0" smtClean="0"/>
              <a:t>Accuracy:  How difficult is it for users to make mistakes?  How easy is it to recover from a mistake?</a:t>
            </a:r>
          </a:p>
          <a:p>
            <a:r>
              <a:rPr lang="en-US" dirty="0" smtClean="0"/>
              <a:t>Emotional response:  How enjoyable is it to use?</a:t>
            </a:r>
          </a:p>
        </p:txBody>
      </p:sp>
    </p:spTree>
    <p:extLst>
      <p:ext uri="{BB962C8B-B14F-4D97-AF65-F5344CB8AC3E}">
        <p14:creationId xmlns:p14="http://schemas.microsoft.com/office/powerpoint/2010/main" val="1411648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Properties of good design</a:t>
            </a:r>
          </a:p>
        </p:txBody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>
                <a:latin typeface="Arial" charset="0"/>
              </a:rPr>
              <a:t>Simple and convenient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rgbClr val="FFC000"/>
                </a:solidFill>
                <a:latin typeface="Arial" charset="0"/>
              </a:rPr>
              <a:t>user </a:t>
            </a:r>
            <a:r>
              <a:rPr lang="en-US" sz="2400" dirty="0" err="1">
                <a:solidFill>
                  <a:srgbClr val="FFC000"/>
                </a:solidFill>
                <a:latin typeface="Arial" charset="0"/>
              </a:rPr>
              <a:t>doesn</a:t>
            </a:r>
            <a:r>
              <a:rPr lang="ja-JP" altLang="en-US" sz="2400" dirty="0">
                <a:solidFill>
                  <a:srgbClr val="FFC000"/>
                </a:solidFill>
                <a:latin typeface="Arial" charset="0"/>
              </a:rPr>
              <a:t>’</a:t>
            </a:r>
            <a:r>
              <a:rPr lang="en-US" altLang="ja-JP" sz="2400" dirty="0">
                <a:solidFill>
                  <a:srgbClr val="FFC000"/>
                </a:solidFill>
                <a:latin typeface="Arial" charset="0"/>
              </a:rPr>
              <a:t>t have to remember too much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err="1">
                <a:solidFill>
                  <a:srgbClr val="FFC000"/>
                </a:solidFill>
                <a:latin typeface="Arial" charset="0"/>
              </a:rPr>
              <a:t>doesn</a:t>
            </a:r>
            <a:r>
              <a:rPr lang="ja-JP" altLang="en-US" sz="2400" dirty="0">
                <a:solidFill>
                  <a:srgbClr val="FFC000"/>
                </a:solidFill>
                <a:latin typeface="Arial" charset="0"/>
              </a:rPr>
              <a:t>’</a:t>
            </a:r>
            <a:r>
              <a:rPr lang="en-US" altLang="ja-JP" sz="2400" dirty="0">
                <a:solidFill>
                  <a:srgbClr val="FFC000"/>
                </a:solidFill>
                <a:latin typeface="Arial" charset="0"/>
              </a:rPr>
              <a:t>t overwhelm user with info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rgbClr val="FFC000"/>
                </a:solidFill>
                <a:latin typeface="Arial" charset="0"/>
              </a:rPr>
              <a:t>anticipates needs but </a:t>
            </a:r>
            <a:r>
              <a:rPr lang="en-US" sz="2400" dirty="0" smtClean="0">
                <a:solidFill>
                  <a:srgbClr val="FFC000"/>
                </a:solidFill>
                <a:latin typeface="Arial" charset="0"/>
              </a:rPr>
              <a:t>doesn’</a:t>
            </a:r>
            <a:r>
              <a:rPr lang="en-US" altLang="ja-JP" sz="2400" dirty="0" smtClean="0">
                <a:solidFill>
                  <a:srgbClr val="FFC000"/>
                </a:solidFill>
                <a:latin typeface="Arial" charset="0"/>
              </a:rPr>
              <a:t>t </a:t>
            </a:r>
            <a:r>
              <a:rPr lang="en-US" altLang="ja-JP" sz="2400" dirty="0">
                <a:solidFill>
                  <a:srgbClr val="FFC000"/>
                </a:solidFill>
                <a:latin typeface="Arial" charset="0"/>
              </a:rPr>
              <a:t>force down path</a:t>
            </a:r>
          </a:p>
          <a:p>
            <a:pPr lvl="1" eaLnBrk="1" hangingPunct="1">
              <a:lnSpc>
                <a:spcPct val="90000"/>
              </a:lnSpc>
            </a:pPr>
            <a:endParaRPr lang="en-US" sz="2400" dirty="0">
              <a:solidFill>
                <a:srgbClr val="FFC000"/>
              </a:solidFill>
              <a:latin typeface="Arial" charset="0"/>
            </a:endParaRPr>
          </a:p>
        </p:txBody>
      </p:sp>
      <p:pic>
        <p:nvPicPr>
          <p:cNvPr id="63491" name="Picture 4" descr="mewtab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495800"/>
            <a:ext cx="30480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2" name="Picture 5" descr="zoctab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657600"/>
            <a:ext cx="3600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3" name="Picture 6" descr="tcpip2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962400"/>
            <a:ext cx="327025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3390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Properties of good design</a:t>
            </a:r>
          </a:p>
        </p:txBody>
      </p:sp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Arial" charset="0"/>
              </a:rPr>
              <a:t>Intuitive and understandable</a:t>
            </a:r>
          </a:p>
          <a:p>
            <a:pPr lvl="1" eaLnBrk="1" hangingPunct="1"/>
            <a:r>
              <a:rPr lang="en-US" sz="2400">
                <a:solidFill>
                  <a:srgbClr val="FFC000"/>
                </a:solidFill>
                <a:latin typeface="Arial" charset="0"/>
              </a:rPr>
              <a:t>current context is clear</a:t>
            </a:r>
          </a:p>
          <a:p>
            <a:pPr lvl="1" eaLnBrk="1" hangingPunct="1"/>
            <a:r>
              <a:rPr lang="en-US" sz="2400">
                <a:solidFill>
                  <a:srgbClr val="FFC000"/>
                </a:solidFill>
                <a:latin typeface="Arial" charset="0"/>
              </a:rPr>
              <a:t>available actions obvious</a:t>
            </a:r>
          </a:p>
          <a:p>
            <a:pPr lvl="1" eaLnBrk="1" hangingPunct="1"/>
            <a:r>
              <a:rPr lang="en-US" sz="2400">
                <a:solidFill>
                  <a:srgbClr val="FFC000"/>
                </a:solidFill>
                <a:latin typeface="Arial" charset="0"/>
              </a:rPr>
              <a:t>all important information is obvious</a:t>
            </a:r>
          </a:p>
          <a:p>
            <a:pPr eaLnBrk="1" hangingPunct="1">
              <a:buFontTx/>
              <a:buNone/>
            </a:pPr>
            <a:endParaRPr lang="en-US">
              <a:latin typeface="Arial" charset="0"/>
            </a:endParaRPr>
          </a:p>
        </p:txBody>
      </p:sp>
      <p:pic>
        <p:nvPicPr>
          <p:cNvPr id="62467" name="Picture 4" descr="statu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038600"/>
            <a:ext cx="255270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8" name="Picture 5" descr="win95del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267200"/>
            <a:ext cx="34956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9" name="Picture 6" descr="vhuh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209800"/>
            <a:ext cx="21812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1824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Properties of good design</a:t>
            </a:r>
          </a:p>
        </p:txBody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Arial" charset="0"/>
              </a:rPr>
              <a:t>Familiar and consistent</a:t>
            </a:r>
          </a:p>
          <a:p>
            <a:pPr lvl="1" eaLnBrk="1" hangingPunct="1"/>
            <a:r>
              <a:rPr lang="en-US" sz="2400">
                <a:solidFill>
                  <a:srgbClr val="FFC000"/>
                </a:solidFill>
                <a:latin typeface="Arial" charset="0"/>
              </a:rPr>
              <a:t>familiar contexts, objects, actions</a:t>
            </a:r>
          </a:p>
          <a:p>
            <a:pPr lvl="1" eaLnBrk="1" hangingPunct="1"/>
            <a:r>
              <a:rPr lang="en-US" sz="2400">
                <a:solidFill>
                  <a:srgbClr val="FFC000"/>
                </a:solidFill>
                <a:latin typeface="Arial" charset="0"/>
              </a:rPr>
              <a:t>consistent icons, positions, styles, metaphors</a:t>
            </a:r>
          </a:p>
          <a:p>
            <a:pPr lvl="1" eaLnBrk="1" hangingPunct="1"/>
            <a:endParaRPr lang="en-US" sz="2400">
              <a:solidFill>
                <a:srgbClr val="FFC000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endParaRPr lang="en-US">
              <a:latin typeface="Arial" charset="0"/>
            </a:endParaRPr>
          </a:p>
        </p:txBody>
      </p:sp>
      <p:pic>
        <p:nvPicPr>
          <p:cNvPr id="61443" name="Picture 3" descr="inConsistency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429000"/>
            <a:ext cx="3800475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4" name="Picture 4" descr="icon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191000"/>
            <a:ext cx="3019425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9312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</TotalTime>
  <Words>567</Words>
  <Application>Microsoft Macintosh PowerPoint</Application>
  <PresentationFormat>On-screen Show (4:3)</PresentationFormat>
  <Paragraphs>97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UI Design &amp; Usability</vt:lpstr>
      <vt:lpstr>Usability</vt:lpstr>
      <vt:lpstr>Sudoku tasks</vt:lpstr>
      <vt:lpstr>From Lab 1:  important features</vt:lpstr>
      <vt:lpstr>Usability</vt:lpstr>
      <vt:lpstr>Usability Metric</vt:lpstr>
      <vt:lpstr>Properties of good design</vt:lpstr>
      <vt:lpstr>Properties of good design</vt:lpstr>
      <vt:lpstr>Properties of good design</vt:lpstr>
      <vt:lpstr>Properties of good design</vt:lpstr>
      <vt:lpstr>Properties of good design</vt:lpstr>
      <vt:lpstr>Apple IOS Usability principles</vt:lpstr>
      <vt:lpstr>And then there is</vt:lpstr>
      <vt:lpstr>Usability</vt:lpstr>
      <vt:lpstr>Usability test</vt:lpstr>
      <vt:lpstr>PowerPoint Presentation</vt:lpstr>
      <vt:lpstr>Sudoku beta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CIS</dc:creator>
  <cp:lastModifiedBy>Z Sweedyk</cp:lastModifiedBy>
  <cp:revision>45</cp:revision>
  <dcterms:created xsi:type="dcterms:W3CDTF">2012-09-26T14:24:49Z</dcterms:created>
  <dcterms:modified xsi:type="dcterms:W3CDTF">2013-02-12T17:19:30Z</dcterms:modified>
</cp:coreProperties>
</file>