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75" r:id="rId5"/>
    <p:sldId id="268" r:id="rId6"/>
    <p:sldId id="261" r:id="rId7"/>
    <p:sldId id="267" r:id="rId8"/>
    <p:sldId id="263" r:id="rId9"/>
    <p:sldId id="264" r:id="rId10"/>
    <p:sldId id="265" r:id="rId11"/>
    <p:sldId id="259" r:id="rId12"/>
    <p:sldId id="274" r:id="rId13"/>
    <p:sldId id="269" r:id="rId14"/>
    <p:sldId id="270" r:id="rId15"/>
    <p:sldId id="271" r:id="rId16"/>
    <p:sldId id="266" r:id="rId17"/>
    <p:sldId id="272" r:id="rId18"/>
    <p:sldId id="273" r:id="rId19"/>
    <p:sldId id="276" r:id="rId20"/>
    <p:sldId id="277" r:id="rId21"/>
    <p:sldId id="278" r:id="rId22"/>
    <p:sldId id="279"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2" d="100"/>
          <a:sy n="72" d="100"/>
        </p:scale>
        <p:origin x="-128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AF9F02-BC4F-4D47-8DB3-2D85BC4A3C95}" type="datetimeFigureOut">
              <a:rPr lang="en-US" smtClean="0"/>
              <a:t>2/19/13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605A6-FCCD-2C40-8C94-878DCA5C8BBB}" type="slidenum">
              <a:rPr lang="en-US" smtClean="0"/>
              <a:t>‹#›</a:t>
            </a:fld>
            <a:endParaRPr lang="en-US"/>
          </a:p>
        </p:txBody>
      </p:sp>
    </p:spTree>
    <p:extLst>
      <p:ext uri="{BB962C8B-B14F-4D97-AF65-F5344CB8AC3E}">
        <p14:creationId xmlns:p14="http://schemas.microsoft.com/office/powerpoint/2010/main" val="2210790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AF9F02-BC4F-4D47-8DB3-2D85BC4A3C95}" type="datetimeFigureOut">
              <a:rPr lang="en-US" smtClean="0"/>
              <a:t>2/19/13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605A6-FCCD-2C40-8C94-878DCA5C8BBB}" type="slidenum">
              <a:rPr lang="en-US" smtClean="0"/>
              <a:t>‹#›</a:t>
            </a:fld>
            <a:endParaRPr lang="en-US"/>
          </a:p>
        </p:txBody>
      </p:sp>
    </p:spTree>
    <p:extLst>
      <p:ext uri="{BB962C8B-B14F-4D97-AF65-F5344CB8AC3E}">
        <p14:creationId xmlns:p14="http://schemas.microsoft.com/office/powerpoint/2010/main" val="3680633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AF9F02-BC4F-4D47-8DB3-2D85BC4A3C95}" type="datetimeFigureOut">
              <a:rPr lang="en-US" smtClean="0"/>
              <a:t>2/19/13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605A6-FCCD-2C40-8C94-878DCA5C8BBB}" type="slidenum">
              <a:rPr lang="en-US" smtClean="0"/>
              <a:t>‹#›</a:t>
            </a:fld>
            <a:endParaRPr lang="en-US"/>
          </a:p>
        </p:txBody>
      </p:sp>
    </p:spTree>
    <p:extLst>
      <p:ext uri="{BB962C8B-B14F-4D97-AF65-F5344CB8AC3E}">
        <p14:creationId xmlns:p14="http://schemas.microsoft.com/office/powerpoint/2010/main" val="3516606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AF9F02-BC4F-4D47-8DB3-2D85BC4A3C95}" type="datetimeFigureOut">
              <a:rPr lang="en-US" smtClean="0"/>
              <a:t>2/19/13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605A6-FCCD-2C40-8C94-878DCA5C8BBB}" type="slidenum">
              <a:rPr lang="en-US" smtClean="0"/>
              <a:t>‹#›</a:t>
            </a:fld>
            <a:endParaRPr lang="en-US"/>
          </a:p>
        </p:txBody>
      </p:sp>
    </p:spTree>
    <p:extLst>
      <p:ext uri="{BB962C8B-B14F-4D97-AF65-F5344CB8AC3E}">
        <p14:creationId xmlns:p14="http://schemas.microsoft.com/office/powerpoint/2010/main" val="2182760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AF9F02-BC4F-4D47-8DB3-2D85BC4A3C95}" type="datetimeFigureOut">
              <a:rPr lang="en-US" smtClean="0"/>
              <a:t>2/19/13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605A6-FCCD-2C40-8C94-878DCA5C8BBB}" type="slidenum">
              <a:rPr lang="en-US" smtClean="0"/>
              <a:t>‹#›</a:t>
            </a:fld>
            <a:endParaRPr lang="en-US"/>
          </a:p>
        </p:txBody>
      </p:sp>
    </p:spTree>
    <p:extLst>
      <p:ext uri="{BB962C8B-B14F-4D97-AF65-F5344CB8AC3E}">
        <p14:creationId xmlns:p14="http://schemas.microsoft.com/office/powerpoint/2010/main" val="547318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AF9F02-BC4F-4D47-8DB3-2D85BC4A3C95}" type="datetimeFigureOut">
              <a:rPr lang="en-US" smtClean="0"/>
              <a:t>2/19/13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E605A6-FCCD-2C40-8C94-878DCA5C8BBB}" type="slidenum">
              <a:rPr lang="en-US" smtClean="0"/>
              <a:t>‹#›</a:t>
            </a:fld>
            <a:endParaRPr lang="en-US"/>
          </a:p>
        </p:txBody>
      </p:sp>
    </p:spTree>
    <p:extLst>
      <p:ext uri="{BB962C8B-B14F-4D97-AF65-F5344CB8AC3E}">
        <p14:creationId xmlns:p14="http://schemas.microsoft.com/office/powerpoint/2010/main" val="385580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AF9F02-BC4F-4D47-8DB3-2D85BC4A3C95}" type="datetimeFigureOut">
              <a:rPr lang="en-US" smtClean="0"/>
              <a:t>2/19/13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E605A6-FCCD-2C40-8C94-878DCA5C8BBB}" type="slidenum">
              <a:rPr lang="en-US" smtClean="0"/>
              <a:t>‹#›</a:t>
            </a:fld>
            <a:endParaRPr lang="en-US"/>
          </a:p>
        </p:txBody>
      </p:sp>
    </p:spTree>
    <p:extLst>
      <p:ext uri="{BB962C8B-B14F-4D97-AF65-F5344CB8AC3E}">
        <p14:creationId xmlns:p14="http://schemas.microsoft.com/office/powerpoint/2010/main" val="1470346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AF9F02-BC4F-4D47-8DB3-2D85BC4A3C95}" type="datetimeFigureOut">
              <a:rPr lang="en-US" smtClean="0"/>
              <a:t>2/19/13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E605A6-FCCD-2C40-8C94-878DCA5C8BBB}" type="slidenum">
              <a:rPr lang="en-US" smtClean="0"/>
              <a:t>‹#›</a:t>
            </a:fld>
            <a:endParaRPr lang="en-US"/>
          </a:p>
        </p:txBody>
      </p:sp>
    </p:spTree>
    <p:extLst>
      <p:ext uri="{BB962C8B-B14F-4D97-AF65-F5344CB8AC3E}">
        <p14:creationId xmlns:p14="http://schemas.microsoft.com/office/powerpoint/2010/main" val="658405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AF9F02-BC4F-4D47-8DB3-2D85BC4A3C95}" type="datetimeFigureOut">
              <a:rPr lang="en-US" smtClean="0"/>
              <a:t>2/19/13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E605A6-FCCD-2C40-8C94-878DCA5C8BBB}" type="slidenum">
              <a:rPr lang="en-US" smtClean="0"/>
              <a:t>‹#›</a:t>
            </a:fld>
            <a:endParaRPr lang="en-US"/>
          </a:p>
        </p:txBody>
      </p:sp>
    </p:spTree>
    <p:extLst>
      <p:ext uri="{BB962C8B-B14F-4D97-AF65-F5344CB8AC3E}">
        <p14:creationId xmlns:p14="http://schemas.microsoft.com/office/powerpoint/2010/main" val="1338856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AF9F02-BC4F-4D47-8DB3-2D85BC4A3C95}" type="datetimeFigureOut">
              <a:rPr lang="en-US" smtClean="0"/>
              <a:t>2/19/13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E605A6-FCCD-2C40-8C94-878DCA5C8BBB}" type="slidenum">
              <a:rPr lang="en-US" smtClean="0"/>
              <a:t>‹#›</a:t>
            </a:fld>
            <a:endParaRPr lang="en-US"/>
          </a:p>
        </p:txBody>
      </p:sp>
    </p:spTree>
    <p:extLst>
      <p:ext uri="{BB962C8B-B14F-4D97-AF65-F5344CB8AC3E}">
        <p14:creationId xmlns:p14="http://schemas.microsoft.com/office/powerpoint/2010/main" val="1610396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AF9F02-BC4F-4D47-8DB3-2D85BC4A3C95}" type="datetimeFigureOut">
              <a:rPr lang="en-US" smtClean="0"/>
              <a:t>2/19/13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E605A6-FCCD-2C40-8C94-878DCA5C8BBB}" type="slidenum">
              <a:rPr lang="en-US" smtClean="0"/>
              <a:t>‹#›</a:t>
            </a:fld>
            <a:endParaRPr lang="en-US"/>
          </a:p>
        </p:txBody>
      </p:sp>
    </p:spTree>
    <p:extLst>
      <p:ext uri="{BB962C8B-B14F-4D97-AF65-F5344CB8AC3E}">
        <p14:creationId xmlns:p14="http://schemas.microsoft.com/office/powerpoint/2010/main" val="32386856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AF9F02-BC4F-4D47-8DB3-2D85BC4A3C95}" type="datetimeFigureOut">
              <a:rPr lang="en-US" smtClean="0"/>
              <a:t>2/19/13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E605A6-FCCD-2C40-8C94-878DCA5C8BBB}" type="slidenum">
              <a:rPr lang="en-US" smtClean="0"/>
              <a:t>‹#›</a:t>
            </a:fld>
            <a:endParaRPr lang="en-US"/>
          </a:p>
        </p:txBody>
      </p:sp>
    </p:spTree>
    <p:extLst>
      <p:ext uri="{BB962C8B-B14F-4D97-AF65-F5344CB8AC3E}">
        <p14:creationId xmlns:p14="http://schemas.microsoft.com/office/powerpoint/2010/main" val="1547015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trac.edgewall.org/wiki/TracGuide" TargetMode="External"/><Relationship Id="rId3" Type="http://schemas.openxmlformats.org/officeDocument/2006/relationships/hyperlink" Target="http://sixrevisions.com/resources/git-tutorials-beginner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Game Project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5634546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of (almost) great meeting notes</a:t>
            </a:r>
            <a:endParaRPr lang="en-US" dirty="0"/>
          </a:p>
        </p:txBody>
      </p:sp>
      <p:sp>
        <p:nvSpPr>
          <p:cNvPr id="3" name="Content Placeholder 2"/>
          <p:cNvSpPr>
            <a:spLocks noGrp="1"/>
          </p:cNvSpPr>
          <p:nvPr>
            <p:ph idx="1"/>
          </p:nvPr>
        </p:nvSpPr>
        <p:spPr/>
        <p:txBody>
          <a:bodyPr>
            <a:normAutofit fontScale="40000" lnSpcReduction="20000"/>
          </a:bodyPr>
          <a:lstStyle/>
          <a:p>
            <a:pPr marL="0" indent="0">
              <a:buNone/>
            </a:pPr>
            <a:r>
              <a:rPr lang="en-US" b="1" dirty="0"/>
              <a:t>Week 9 Meeting Notes</a:t>
            </a:r>
          </a:p>
          <a:p>
            <a:pPr marL="0" indent="0">
              <a:buNone/>
            </a:pPr>
            <a:r>
              <a:rPr lang="en-US" b="1" dirty="0"/>
              <a:t>Tuesday, December 4</a:t>
            </a:r>
          </a:p>
          <a:p>
            <a:r>
              <a:rPr lang="en-US" dirty="0"/>
              <a:t>We started by performing time profiling on our game. Everything looked good! </a:t>
            </a:r>
          </a:p>
          <a:p>
            <a:r>
              <a:rPr lang="en-US" dirty="0"/>
              <a:t>We then created our survey for the kids on </a:t>
            </a:r>
            <a:r>
              <a:rPr lang="en-US" dirty="0" err="1"/>
              <a:t>SurveyMonkey</a:t>
            </a:r>
            <a:r>
              <a:rPr lang="en-US" dirty="0"/>
              <a:t> in preparation for the user test. </a:t>
            </a:r>
          </a:p>
          <a:p>
            <a:pPr lvl="1"/>
            <a:r>
              <a:rPr lang="en-US" dirty="0"/>
              <a:t>We've tried to get a mix of open-ended questions (which get the most valuable feedback) and radio button-based questions (which are good for evaluating overall performance). </a:t>
            </a:r>
          </a:p>
          <a:p>
            <a:r>
              <a:rPr lang="en-US" dirty="0" smtClean="0"/>
              <a:t>Student X spent </a:t>
            </a:r>
            <a:r>
              <a:rPr lang="en-US" dirty="0"/>
              <a:t>a good chunk of time refactoring level functionality into a separate class. However, that task hasn't been too successful, so we're back at square 1 there. </a:t>
            </a:r>
          </a:p>
          <a:p>
            <a:pPr lvl="1"/>
            <a:r>
              <a:rPr lang="en-US" dirty="0"/>
              <a:t>We have decided that we will not refactor level in time for the code freeze. Our reasoning is that we need the game fully functional on Friday for the user test, so we may not have enough time to get a solution to this issue that is elegant enough to be consistent with the rest of our design. </a:t>
            </a:r>
          </a:p>
          <a:p>
            <a:r>
              <a:rPr lang="en-US" dirty="0"/>
              <a:t>Now, we are at the point where we have to be putting final touches on the game. We don't want to add any major features. Rather, we want to make sure that what we have is as good as possible for the kids come Friday. </a:t>
            </a:r>
          </a:p>
          <a:p>
            <a:r>
              <a:rPr lang="en-US" dirty="0"/>
              <a:t>Here's what we plan to finish up over the next week: </a:t>
            </a:r>
          </a:p>
          <a:p>
            <a:pPr lvl="1"/>
            <a:r>
              <a:rPr lang="en-US" dirty="0" smtClean="0"/>
              <a:t>Student Y  </a:t>
            </a:r>
            <a:r>
              <a:rPr lang="en-US" dirty="0"/>
              <a:t>will finish up and implement the level 2 art. Everything should work just fine, but this is our first major test of art for multiple levels. </a:t>
            </a:r>
          </a:p>
          <a:p>
            <a:pPr lvl="1"/>
            <a:r>
              <a:rPr lang="en-US" dirty="0" smtClean="0"/>
              <a:t>Student Y  </a:t>
            </a:r>
            <a:r>
              <a:rPr lang="en-US" dirty="0"/>
              <a:t>will attend the user test. </a:t>
            </a:r>
          </a:p>
          <a:p>
            <a:pPr lvl="1"/>
            <a:r>
              <a:rPr lang="en-US" dirty="0"/>
              <a:t>UML is up-to-date, which is awesome. </a:t>
            </a:r>
          </a:p>
          <a:p>
            <a:pPr lvl="1"/>
            <a:r>
              <a:rPr lang="en-US" dirty="0"/>
              <a:t>We will do use cases as a team this weekend. </a:t>
            </a:r>
          </a:p>
          <a:p>
            <a:r>
              <a:rPr lang="en-US" dirty="0"/>
              <a:t>We are intentionally leaving our weekend workload empty so that we can make any last-minute changes from the kids' feedback. </a:t>
            </a:r>
          </a:p>
          <a:p>
            <a:r>
              <a:rPr lang="en-US" dirty="0"/>
              <a:t>We will meet next on Thursday at 2:30-ish on Sprague 2nd floor so that we can make sure everything is in order for the user test on Friday. </a:t>
            </a:r>
          </a:p>
          <a:p>
            <a:endParaRPr lang="en-US" dirty="0"/>
          </a:p>
        </p:txBody>
      </p:sp>
      <p:sp>
        <p:nvSpPr>
          <p:cNvPr id="4" name="TextBox 3"/>
          <p:cNvSpPr txBox="1"/>
          <p:nvPr/>
        </p:nvSpPr>
        <p:spPr>
          <a:xfrm>
            <a:off x="2028570" y="5941497"/>
            <a:ext cx="4859473" cy="646331"/>
          </a:xfrm>
          <a:prstGeom prst="rect">
            <a:avLst/>
          </a:prstGeom>
          <a:solidFill>
            <a:srgbClr val="FFFFFF"/>
          </a:solidFill>
        </p:spPr>
        <p:txBody>
          <a:bodyPr wrap="none" rtlCol="0">
            <a:spAutoFit/>
          </a:bodyPr>
          <a:lstStyle/>
          <a:p>
            <a:r>
              <a:rPr lang="en-US" dirty="0" smtClean="0"/>
              <a:t>Describes decisions, plans and rationale for them! </a:t>
            </a:r>
          </a:p>
          <a:p>
            <a:r>
              <a:rPr lang="en-US" dirty="0" smtClean="0"/>
              <a:t>Doesn’t explain the problems with refactoring.</a:t>
            </a:r>
            <a:endParaRPr lang="en-US" dirty="0"/>
          </a:p>
        </p:txBody>
      </p:sp>
    </p:spTree>
    <p:extLst>
      <p:ext uri="{BB962C8B-B14F-4D97-AF65-F5344CB8AC3E}">
        <p14:creationId xmlns:p14="http://schemas.microsoft.com/office/powerpoint/2010/main" val="166680875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Status report </a:t>
            </a:r>
            <a:endParaRPr lang="en-US" dirty="0"/>
          </a:p>
        </p:txBody>
      </p:sp>
      <p:sp>
        <p:nvSpPr>
          <p:cNvPr id="3" name="Content Placeholder 2"/>
          <p:cNvSpPr>
            <a:spLocks noGrp="1"/>
          </p:cNvSpPr>
          <p:nvPr>
            <p:ph idx="1"/>
          </p:nvPr>
        </p:nvSpPr>
        <p:spPr/>
        <p:txBody>
          <a:bodyPr/>
          <a:lstStyle/>
          <a:p>
            <a:r>
              <a:rPr lang="en-US" dirty="0" smtClean="0"/>
              <a:t>Progress report</a:t>
            </a:r>
          </a:p>
          <a:p>
            <a:r>
              <a:rPr lang="en-US" dirty="0" smtClean="0"/>
              <a:t>Critique</a:t>
            </a:r>
          </a:p>
          <a:p>
            <a:r>
              <a:rPr lang="en-US" dirty="0" smtClean="0"/>
              <a:t>Risk analysis</a:t>
            </a:r>
          </a:p>
          <a:p>
            <a:r>
              <a:rPr lang="en-US" dirty="0" smtClean="0"/>
              <a:t>Major goals</a:t>
            </a:r>
          </a:p>
          <a:p>
            <a:r>
              <a:rPr lang="en-US" dirty="0" smtClean="0"/>
              <a:t>Task estimation, assignments</a:t>
            </a:r>
          </a:p>
          <a:p>
            <a:r>
              <a:rPr lang="en-US" dirty="0" smtClean="0"/>
              <a:t>Re-groom backlog</a:t>
            </a:r>
            <a:endParaRPr lang="en-US" dirty="0"/>
          </a:p>
        </p:txBody>
      </p:sp>
      <p:sp>
        <p:nvSpPr>
          <p:cNvPr id="4" name="TextBox 3"/>
          <p:cNvSpPr txBox="1"/>
          <p:nvPr/>
        </p:nvSpPr>
        <p:spPr>
          <a:xfrm>
            <a:off x="5158852" y="4410290"/>
            <a:ext cx="3527948" cy="646331"/>
          </a:xfrm>
          <a:prstGeom prst="rect">
            <a:avLst/>
          </a:prstGeom>
          <a:solidFill>
            <a:srgbClr val="FFFFFF"/>
          </a:solidFill>
        </p:spPr>
        <p:txBody>
          <a:bodyPr wrap="square" rtlCol="0">
            <a:spAutoFit/>
          </a:bodyPr>
          <a:lstStyle/>
          <a:p>
            <a:r>
              <a:rPr lang="en-US" dirty="0" smtClean="0"/>
              <a:t>Work should be done in pairs, tickets should be issued</a:t>
            </a:r>
            <a:endParaRPr lang="en-US" dirty="0"/>
          </a:p>
        </p:txBody>
      </p:sp>
    </p:spTree>
    <p:extLst>
      <p:ext uri="{BB962C8B-B14F-4D97-AF65-F5344CB8AC3E}">
        <p14:creationId xmlns:p14="http://schemas.microsoft.com/office/powerpoint/2010/main" val="328473464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2-19 at 9.59.0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2800"/>
            <a:ext cx="9144000" cy="5221752"/>
          </a:xfrm>
          <a:prstGeom prst="rect">
            <a:avLst/>
          </a:prstGeom>
        </p:spPr>
      </p:pic>
    </p:spTree>
    <p:extLst>
      <p:ext uri="{BB962C8B-B14F-4D97-AF65-F5344CB8AC3E}">
        <p14:creationId xmlns:p14="http://schemas.microsoft.com/office/powerpoint/2010/main" val="2928548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management</a:t>
            </a:r>
            <a:endParaRPr lang="en-US" dirty="0"/>
          </a:p>
        </p:txBody>
      </p:sp>
      <p:sp>
        <p:nvSpPr>
          <p:cNvPr id="3" name="Content Placeholder 2"/>
          <p:cNvSpPr>
            <a:spLocks noGrp="1"/>
          </p:cNvSpPr>
          <p:nvPr>
            <p:ph idx="1"/>
          </p:nvPr>
        </p:nvSpPr>
        <p:spPr/>
        <p:txBody>
          <a:bodyPr>
            <a:normAutofit fontScale="85000" lnSpcReduction="10000"/>
          </a:bodyPr>
          <a:lstStyle/>
          <a:p>
            <a:r>
              <a:rPr lang="en-US" dirty="0" err="1" smtClean="0"/>
              <a:t>Trac</a:t>
            </a:r>
            <a:r>
              <a:rPr lang="en-US" dirty="0" smtClean="0"/>
              <a:t>/</a:t>
            </a:r>
            <a:r>
              <a:rPr lang="en-US" dirty="0" err="1" smtClean="0"/>
              <a:t>git</a:t>
            </a:r>
            <a:endParaRPr lang="en-US" dirty="0" smtClean="0"/>
          </a:p>
          <a:p>
            <a:r>
              <a:rPr lang="en-US" dirty="0" smtClean="0"/>
              <a:t>Work meetings (set times, post to </a:t>
            </a:r>
            <a:r>
              <a:rPr lang="en-US" dirty="0" err="1" smtClean="0"/>
              <a:t>trac</a:t>
            </a:r>
            <a:r>
              <a:rPr lang="en-US" dirty="0" smtClean="0"/>
              <a:t>)</a:t>
            </a:r>
          </a:p>
          <a:p>
            <a:r>
              <a:rPr lang="en-US" dirty="0" smtClean="0"/>
              <a:t>Tuesday  meetings produce</a:t>
            </a:r>
          </a:p>
          <a:p>
            <a:pPr lvl="1"/>
            <a:r>
              <a:rPr lang="en-US" dirty="0" smtClean="0"/>
              <a:t>Meeting notes</a:t>
            </a:r>
          </a:p>
          <a:p>
            <a:pPr lvl="1"/>
            <a:r>
              <a:rPr lang="en-US" dirty="0" smtClean="0"/>
              <a:t>Status reports</a:t>
            </a:r>
          </a:p>
          <a:p>
            <a:pPr lvl="1"/>
            <a:r>
              <a:rPr lang="en-US" dirty="0" smtClean="0"/>
              <a:t>Tickets</a:t>
            </a:r>
          </a:p>
          <a:p>
            <a:r>
              <a:rPr lang="en-US" dirty="0" smtClean="0"/>
              <a:t>Other team meetings produce meeting notes</a:t>
            </a:r>
          </a:p>
          <a:p>
            <a:r>
              <a:rPr lang="en-US" dirty="0" smtClean="0"/>
              <a:t>Individual accountability</a:t>
            </a:r>
          </a:p>
          <a:p>
            <a:pPr lvl="1"/>
            <a:r>
              <a:rPr lang="en-US" dirty="0" smtClean="0"/>
              <a:t>Work logs  (during week)</a:t>
            </a:r>
          </a:p>
          <a:p>
            <a:pPr lvl="1"/>
            <a:r>
              <a:rPr lang="en-US" dirty="0" smtClean="0"/>
              <a:t>Individual status reports  (due at start of class on Tuesday)</a:t>
            </a:r>
          </a:p>
          <a:p>
            <a:endParaRPr lang="en-US" dirty="0" smtClean="0"/>
          </a:p>
        </p:txBody>
      </p:sp>
      <p:sp>
        <p:nvSpPr>
          <p:cNvPr id="4" name="Rectangle 3"/>
          <p:cNvSpPr/>
          <p:nvPr/>
        </p:nvSpPr>
        <p:spPr>
          <a:xfrm>
            <a:off x="457200" y="2575609"/>
            <a:ext cx="7144094" cy="1552422"/>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769439" y="3758699"/>
            <a:ext cx="1327782" cy="369332"/>
          </a:xfrm>
          <a:prstGeom prst="rect">
            <a:avLst/>
          </a:prstGeom>
          <a:solidFill>
            <a:srgbClr val="FFFFFF"/>
          </a:solidFill>
        </p:spPr>
        <p:txBody>
          <a:bodyPr wrap="none" rtlCol="0">
            <a:spAutoFit/>
          </a:bodyPr>
          <a:lstStyle/>
          <a:p>
            <a:r>
              <a:rPr lang="en-US" dirty="0" err="1" smtClean="0"/>
              <a:t>Trac</a:t>
            </a:r>
            <a:r>
              <a:rPr lang="en-US" dirty="0" smtClean="0"/>
              <a:t> feature</a:t>
            </a:r>
            <a:endParaRPr lang="en-US" dirty="0"/>
          </a:p>
        </p:txBody>
      </p:sp>
    </p:spTree>
    <p:extLst>
      <p:ext uri="{BB962C8B-B14F-4D97-AF65-F5344CB8AC3E}">
        <p14:creationId xmlns:p14="http://schemas.microsoft.com/office/powerpoint/2010/main" val="162386670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management</a:t>
            </a:r>
            <a:endParaRPr lang="en-US" dirty="0"/>
          </a:p>
        </p:txBody>
      </p:sp>
      <p:sp>
        <p:nvSpPr>
          <p:cNvPr id="3" name="Content Placeholder 2"/>
          <p:cNvSpPr>
            <a:spLocks noGrp="1"/>
          </p:cNvSpPr>
          <p:nvPr>
            <p:ph idx="1"/>
          </p:nvPr>
        </p:nvSpPr>
        <p:spPr/>
        <p:txBody>
          <a:bodyPr>
            <a:normAutofit fontScale="85000" lnSpcReduction="10000"/>
          </a:bodyPr>
          <a:lstStyle/>
          <a:p>
            <a:r>
              <a:rPr lang="en-US" dirty="0" err="1" smtClean="0"/>
              <a:t>Trac</a:t>
            </a:r>
            <a:r>
              <a:rPr lang="en-US" dirty="0" smtClean="0"/>
              <a:t>/</a:t>
            </a:r>
            <a:r>
              <a:rPr lang="en-US" dirty="0" err="1" smtClean="0"/>
              <a:t>git</a:t>
            </a:r>
            <a:endParaRPr lang="en-US" dirty="0" smtClean="0"/>
          </a:p>
          <a:p>
            <a:r>
              <a:rPr lang="en-US" dirty="0" smtClean="0"/>
              <a:t>Work meetings (set times, post to </a:t>
            </a:r>
            <a:r>
              <a:rPr lang="en-US" dirty="0" err="1" smtClean="0"/>
              <a:t>trac</a:t>
            </a:r>
            <a:r>
              <a:rPr lang="en-US" dirty="0" smtClean="0"/>
              <a:t>)</a:t>
            </a:r>
          </a:p>
          <a:p>
            <a:r>
              <a:rPr lang="en-US" dirty="0" smtClean="0"/>
              <a:t>Tuesday  meetings produce</a:t>
            </a:r>
          </a:p>
          <a:p>
            <a:pPr lvl="1"/>
            <a:r>
              <a:rPr lang="en-US" dirty="0" smtClean="0"/>
              <a:t>Meeting notes</a:t>
            </a:r>
          </a:p>
          <a:p>
            <a:pPr lvl="1"/>
            <a:r>
              <a:rPr lang="en-US" dirty="0" smtClean="0"/>
              <a:t>Status reports</a:t>
            </a:r>
          </a:p>
          <a:p>
            <a:pPr lvl="1"/>
            <a:r>
              <a:rPr lang="en-US" dirty="0" smtClean="0"/>
              <a:t>Tickets</a:t>
            </a:r>
          </a:p>
          <a:p>
            <a:r>
              <a:rPr lang="en-US" dirty="0" smtClean="0"/>
              <a:t>Other team meetings produce meeting notes</a:t>
            </a:r>
          </a:p>
          <a:p>
            <a:r>
              <a:rPr lang="en-US" dirty="0" smtClean="0"/>
              <a:t>Individual accountability</a:t>
            </a:r>
          </a:p>
          <a:p>
            <a:pPr lvl="1"/>
            <a:r>
              <a:rPr lang="en-US" dirty="0" smtClean="0"/>
              <a:t>Work logs  (during week)</a:t>
            </a:r>
          </a:p>
          <a:p>
            <a:pPr lvl="1"/>
            <a:r>
              <a:rPr lang="en-US" dirty="0" smtClean="0"/>
              <a:t>Individual status reports  (due at start of class on Tuesday)</a:t>
            </a:r>
          </a:p>
          <a:p>
            <a:endParaRPr lang="en-US" dirty="0" smtClean="0"/>
          </a:p>
        </p:txBody>
      </p:sp>
      <p:sp>
        <p:nvSpPr>
          <p:cNvPr id="4" name="Rectangle 3"/>
          <p:cNvSpPr/>
          <p:nvPr/>
        </p:nvSpPr>
        <p:spPr>
          <a:xfrm>
            <a:off x="457200" y="4128030"/>
            <a:ext cx="7144094" cy="493953"/>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955731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management</a:t>
            </a:r>
            <a:endParaRPr lang="en-US" dirty="0"/>
          </a:p>
        </p:txBody>
      </p:sp>
      <p:sp>
        <p:nvSpPr>
          <p:cNvPr id="3" name="Content Placeholder 2"/>
          <p:cNvSpPr>
            <a:spLocks noGrp="1"/>
          </p:cNvSpPr>
          <p:nvPr>
            <p:ph idx="1"/>
          </p:nvPr>
        </p:nvSpPr>
        <p:spPr/>
        <p:txBody>
          <a:bodyPr>
            <a:normAutofit fontScale="85000" lnSpcReduction="10000"/>
          </a:bodyPr>
          <a:lstStyle/>
          <a:p>
            <a:r>
              <a:rPr lang="en-US" dirty="0" err="1" smtClean="0"/>
              <a:t>Trac</a:t>
            </a:r>
            <a:r>
              <a:rPr lang="en-US" dirty="0" smtClean="0"/>
              <a:t>/</a:t>
            </a:r>
            <a:r>
              <a:rPr lang="en-US" dirty="0" err="1" smtClean="0"/>
              <a:t>git</a:t>
            </a:r>
            <a:endParaRPr lang="en-US" dirty="0" smtClean="0"/>
          </a:p>
          <a:p>
            <a:r>
              <a:rPr lang="en-US" dirty="0" smtClean="0"/>
              <a:t>Work meetings (set times, post to </a:t>
            </a:r>
            <a:r>
              <a:rPr lang="en-US" dirty="0" err="1" smtClean="0"/>
              <a:t>trac</a:t>
            </a:r>
            <a:r>
              <a:rPr lang="en-US" dirty="0" smtClean="0"/>
              <a:t>)</a:t>
            </a:r>
          </a:p>
          <a:p>
            <a:r>
              <a:rPr lang="en-US" dirty="0" smtClean="0"/>
              <a:t>Tuesday  meetings produce</a:t>
            </a:r>
          </a:p>
          <a:p>
            <a:pPr lvl="1"/>
            <a:r>
              <a:rPr lang="en-US" dirty="0" smtClean="0"/>
              <a:t>Meeting notes</a:t>
            </a:r>
          </a:p>
          <a:p>
            <a:pPr lvl="1"/>
            <a:r>
              <a:rPr lang="en-US" dirty="0" smtClean="0"/>
              <a:t>Status reports</a:t>
            </a:r>
          </a:p>
          <a:p>
            <a:pPr lvl="1"/>
            <a:r>
              <a:rPr lang="en-US" dirty="0" smtClean="0"/>
              <a:t>Tickets</a:t>
            </a:r>
          </a:p>
          <a:p>
            <a:r>
              <a:rPr lang="en-US" dirty="0" smtClean="0"/>
              <a:t>Other team meetings produce meeting notes</a:t>
            </a:r>
          </a:p>
          <a:p>
            <a:r>
              <a:rPr lang="en-US" dirty="0" smtClean="0"/>
              <a:t>Individual accountability</a:t>
            </a:r>
          </a:p>
          <a:p>
            <a:pPr lvl="1"/>
            <a:r>
              <a:rPr lang="en-US" dirty="0" smtClean="0"/>
              <a:t>Work logs  (during week)</a:t>
            </a:r>
          </a:p>
          <a:p>
            <a:pPr lvl="1"/>
            <a:r>
              <a:rPr lang="en-US" dirty="0" smtClean="0"/>
              <a:t>Individual status reports  (due at start of class on Tuesday)</a:t>
            </a:r>
          </a:p>
          <a:p>
            <a:endParaRPr lang="en-US" dirty="0" smtClean="0"/>
          </a:p>
        </p:txBody>
      </p:sp>
      <p:sp>
        <p:nvSpPr>
          <p:cNvPr id="4" name="Rectangle 3"/>
          <p:cNvSpPr/>
          <p:nvPr/>
        </p:nvSpPr>
        <p:spPr>
          <a:xfrm>
            <a:off x="457200" y="4657264"/>
            <a:ext cx="8229600" cy="1287806"/>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510376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Individual accountability</a:t>
            </a:r>
            <a:endParaRPr lang="en-US" dirty="0"/>
          </a:p>
        </p:txBody>
      </p:sp>
      <p:sp>
        <p:nvSpPr>
          <p:cNvPr id="3" name="Content Placeholder 2"/>
          <p:cNvSpPr>
            <a:spLocks noGrp="1"/>
          </p:cNvSpPr>
          <p:nvPr>
            <p:ph idx="1"/>
          </p:nvPr>
        </p:nvSpPr>
        <p:spPr/>
        <p:txBody>
          <a:bodyPr/>
          <a:lstStyle/>
          <a:p>
            <a:r>
              <a:rPr lang="en-US" dirty="0" smtClean="0"/>
              <a:t>Work logs</a:t>
            </a:r>
          </a:p>
          <a:p>
            <a:r>
              <a:rPr lang="en-US" dirty="0" smtClean="0"/>
              <a:t>Weekly individual status report</a:t>
            </a:r>
          </a:p>
          <a:p>
            <a:endParaRPr lang="en-US" dirty="0"/>
          </a:p>
        </p:txBody>
      </p:sp>
    </p:spTree>
    <p:extLst>
      <p:ext uri="{BB962C8B-B14F-4D97-AF65-F5344CB8AC3E}">
        <p14:creationId xmlns:p14="http://schemas.microsoft.com/office/powerpoint/2010/main" val="219182992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2-19 at 9.55.4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2800"/>
            <a:ext cx="9144000" cy="5221752"/>
          </a:xfrm>
          <a:prstGeom prst="rect">
            <a:avLst/>
          </a:prstGeom>
        </p:spPr>
      </p:pic>
    </p:spTree>
    <p:extLst>
      <p:ext uri="{BB962C8B-B14F-4D97-AF65-F5344CB8AC3E}">
        <p14:creationId xmlns:p14="http://schemas.microsoft.com/office/powerpoint/2010/main" val="188544379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2-19 at 9.57.2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2800"/>
            <a:ext cx="9144000" cy="5221752"/>
          </a:xfrm>
          <a:prstGeom prst="rect">
            <a:avLst/>
          </a:prstGeom>
        </p:spPr>
      </p:pic>
    </p:spTree>
    <p:extLst>
      <p:ext uri="{BB962C8B-B14F-4D97-AF65-F5344CB8AC3E}">
        <p14:creationId xmlns:p14="http://schemas.microsoft.com/office/powerpoint/2010/main" val="158898519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Project</a:t>
            </a:r>
            <a:endParaRPr lang="en-US" dirty="0"/>
          </a:p>
        </p:txBody>
      </p:sp>
      <p:sp>
        <p:nvSpPr>
          <p:cNvPr id="3" name="Content Placeholder 2"/>
          <p:cNvSpPr>
            <a:spLocks noGrp="1"/>
          </p:cNvSpPr>
          <p:nvPr>
            <p:ph idx="1"/>
          </p:nvPr>
        </p:nvSpPr>
        <p:spPr/>
        <p:txBody>
          <a:bodyPr/>
          <a:lstStyle/>
          <a:p>
            <a:r>
              <a:rPr lang="en-US" dirty="0" smtClean="0"/>
              <a:t>Schedule</a:t>
            </a:r>
          </a:p>
          <a:p>
            <a:r>
              <a:rPr lang="en-US" dirty="0" smtClean="0"/>
              <a:t>Project management</a:t>
            </a:r>
          </a:p>
          <a:p>
            <a:r>
              <a:rPr lang="en-US" dirty="0" smtClean="0"/>
              <a:t>Game design</a:t>
            </a:r>
          </a:p>
          <a:p>
            <a:r>
              <a:rPr lang="en-US" dirty="0" smtClean="0"/>
              <a:t>Customer elicitation</a:t>
            </a:r>
            <a:endParaRPr lang="en-US" dirty="0"/>
          </a:p>
        </p:txBody>
      </p:sp>
    </p:spTree>
    <p:extLst>
      <p:ext uri="{BB962C8B-B14F-4D97-AF65-F5344CB8AC3E}">
        <p14:creationId xmlns:p14="http://schemas.microsoft.com/office/powerpoint/2010/main" val="62641015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Project</a:t>
            </a:r>
            <a:endParaRPr lang="en-US" dirty="0"/>
          </a:p>
        </p:txBody>
      </p:sp>
      <p:sp>
        <p:nvSpPr>
          <p:cNvPr id="3" name="Content Placeholder 2"/>
          <p:cNvSpPr>
            <a:spLocks noGrp="1"/>
          </p:cNvSpPr>
          <p:nvPr>
            <p:ph idx="1"/>
          </p:nvPr>
        </p:nvSpPr>
        <p:spPr/>
        <p:txBody>
          <a:bodyPr/>
          <a:lstStyle/>
          <a:p>
            <a:r>
              <a:rPr lang="en-US" dirty="0" smtClean="0"/>
              <a:t>Schedule</a:t>
            </a:r>
          </a:p>
          <a:p>
            <a:r>
              <a:rPr lang="en-US" dirty="0" smtClean="0"/>
              <a:t>Project management</a:t>
            </a:r>
          </a:p>
          <a:p>
            <a:r>
              <a:rPr lang="en-US" dirty="0" smtClean="0"/>
              <a:t>Game design</a:t>
            </a:r>
          </a:p>
          <a:p>
            <a:r>
              <a:rPr lang="en-US" dirty="0" smtClean="0"/>
              <a:t>Customer elicitation</a:t>
            </a:r>
            <a:endParaRPr lang="en-US" dirty="0"/>
          </a:p>
        </p:txBody>
      </p:sp>
    </p:spTree>
    <p:extLst>
      <p:ext uri="{BB962C8B-B14F-4D97-AF65-F5344CB8AC3E}">
        <p14:creationId xmlns:p14="http://schemas.microsoft.com/office/powerpoint/2010/main" val="306435603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Design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Math</a:t>
            </a:r>
          </a:p>
          <a:p>
            <a:pPr lvl="1"/>
            <a:r>
              <a:rPr lang="en-US" dirty="0" smtClean="0"/>
              <a:t>Look at prior games</a:t>
            </a:r>
          </a:p>
          <a:p>
            <a:pPr lvl="1"/>
            <a:r>
              <a:rPr lang="en-US" dirty="0" smtClean="0"/>
              <a:t>Talk to </a:t>
            </a:r>
            <a:r>
              <a:rPr lang="en-US" dirty="0" err="1" smtClean="0"/>
              <a:t>grutors</a:t>
            </a:r>
            <a:r>
              <a:rPr lang="en-US" dirty="0" smtClean="0"/>
              <a:t> Jane &amp; Mark who worked on fractions last time</a:t>
            </a:r>
          </a:p>
          <a:p>
            <a:pPr lvl="1"/>
            <a:r>
              <a:rPr lang="en-US" dirty="0" smtClean="0"/>
              <a:t>Talk to students/teachers about what is hard</a:t>
            </a:r>
          </a:p>
          <a:p>
            <a:r>
              <a:rPr lang="en-US" dirty="0" smtClean="0"/>
              <a:t>Science &amp; Social science</a:t>
            </a:r>
          </a:p>
          <a:p>
            <a:pPr lvl="1"/>
            <a:r>
              <a:rPr lang="en-US" dirty="0" smtClean="0"/>
              <a:t>Look at texts</a:t>
            </a:r>
          </a:p>
          <a:p>
            <a:pPr lvl="1"/>
            <a:r>
              <a:rPr lang="en-US" dirty="0" smtClean="0"/>
              <a:t>Talk to </a:t>
            </a:r>
            <a:r>
              <a:rPr lang="en-US" dirty="0" err="1" smtClean="0"/>
              <a:t>grutor</a:t>
            </a:r>
            <a:r>
              <a:rPr lang="en-US" dirty="0" smtClean="0"/>
              <a:t> Michael who worked on food web last time</a:t>
            </a:r>
          </a:p>
          <a:p>
            <a:pPr lvl="1"/>
            <a:r>
              <a:rPr lang="en-US" dirty="0" smtClean="0"/>
              <a:t>Talk to students/teachers about what is hard</a:t>
            </a:r>
          </a:p>
          <a:p>
            <a:r>
              <a:rPr lang="en-US" dirty="0" smtClean="0"/>
              <a:t>Physics</a:t>
            </a:r>
          </a:p>
          <a:p>
            <a:pPr lvl="1"/>
            <a:r>
              <a:rPr lang="en-US" dirty="0" smtClean="0"/>
              <a:t>Talk to teacher today!  Almost now!</a:t>
            </a:r>
          </a:p>
          <a:p>
            <a:pPr lvl="1"/>
            <a:endParaRPr lang="en-US" dirty="0" smtClean="0"/>
          </a:p>
          <a:p>
            <a:endParaRPr lang="en-US" dirty="0" smtClean="0"/>
          </a:p>
          <a:p>
            <a:pPr lvl="1"/>
            <a:endParaRPr lang="en-US" dirty="0"/>
          </a:p>
        </p:txBody>
      </p:sp>
    </p:spTree>
    <p:extLst>
      <p:ext uri="{BB962C8B-B14F-4D97-AF65-F5344CB8AC3E}">
        <p14:creationId xmlns:p14="http://schemas.microsoft.com/office/powerpoint/2010/main" val="384009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concept</a:t>
            </a:r>
            <a:endParaRPr lang="en-US" dirty="0"/>
          </a:p>
        </p:txBody>
      </p:sp>
      <p:sp>
        <p:nvSpPr>
          <p:cNvPr id="3" name="Content Placeholder 2"/>
          <p:cNvSpPr>
            <a:spLocks noGrp="1"/>
          </p:cNvSpPr>
          <p:nvPr>
            <p:ph idx="1"/>
          </p:nvPr>
        </p:nvSpPr>
        <p:spPr/>
        <p:txBody>
          <a:bodyPr/>
          <a:lstStyle/>
          <a:p>
            <a:r>
              <a:rPr lang="en-US" dirty="0" smtClean="0"/>
              <a:t>Define concrete learning objectives</a:t>
            </a:r>
          </a:p>
          <a:p>
            <a:r>
              <a:rPr lang="en-US" dirty="0" smtClean="0"/>
              <a:t>How will game achieve learning objective?</a:t>
            </a:r>
          </a:p>
          <a:p>
            <a:r>
              <a:rPr lang="en-US" dirty="0" smtClean="0"/>
              <a:t>Why will game be fun/engaging?</a:t>
            </a:r>
          </a:p>
          <a:p>
            <a:r>
              <a:rPr lang="en-US" dirty="0" smtClean="0"/>
              <a:t>Model game:</a:t>
            </a:r>
          </a:p>
          <a:p>
            <a:pPr lvl="1"/>
            <a:r>
              <a:rPr lang="en-US" dirty="0" smtClean="0"/>
              <a:t>Story boards</a:t>
            </a:r>
          </a:p>
          <a:p>
            <a:pPr lvl="1"/>
            <a:r>
              <a:rPr lang="en-US" dirty="0" smtClean="0"/>
              <a:t>Flow charts</a:t>
            </a:r>
          </a:p>
          <a:p>
            <a:pPr lvl="1"/>
            <a:r>
              <a:rPr lang="en-US" dirty="0" smtClean="0"/>
              <a:t>User stories</a:t>
            </a:r>
          </a:p>
          <a:p>
            <a:pPr lvl="1"/>
            <a:r>
              <a:rPr lang="en-US" dirty="0" smtClean="0"/>
              <a:t>Use cases</a:t>
            </a:r>
            <a:endParaRPr lang="en-US" dirty="0"/>
          </a:p>
        </p:txBody>
      </p:sp>
    </p:spTree>
    <p:extLst>
      <p:ext uri="{BB962C8B-B14F-4D97-AF65-F5344CB8AC3E}">
        <p14:creationId xmlns:p14="http://schemas.microsoft.com/office/powerpoint/2010/main" val="2012818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elicitation</a:t>
            </a:r>
            <a:endParaRPr lang="en-US" dirty="0"/>
          </a:p>
        </p:txBody>
      </p:sp>
      <p:sp>
        <p:nvSpPr>
          <p:cNvPr id="3" name="Content Placeholder 2"/>
          <p:cNvSpPr>
            <a:spLocks noGrp="1"/>
          </p:cNvSpPr>
          <p:nvPr>
            <p:ph idx="1"/>
          </p:nvPr>
        </p:nvSpPr>
        <p:spPr/>
        <p:txBody>
          <a:bodyPr/>
          <a:lstStyle/>
          <a:p>
            <a:r>
              <a:rPr lang="en-US" dirty="0" smtClean="0"/>
              <a:t>Open-ended questions on</a:t>
            </a:r>
          </a:p>
          <a:p>
            <a:pPr lvl="1"/>
            <a:r>
              <a:rPr lang="en-US" dirty="0" smtClean="0"/>
              <a:t>Students</a:t>
            </a:r>
          </a:p>
          <a:p>
            <a:pPr lvl="1"/>
            <a:r>
              <a:rPr lang="en-US" dirty="0" smtClean="0"/>
              <a:t>Learning objectives</a:t>
            </a:r>
          </a:p>
          <a:p>
            <a:r>
              <a:rPr lang="en-US" dirty="0" smtClean="0"/>
              <a:t>Specific questions</a:t>
            </a:r>
          </a:p>
          <a:p>
            <a:pPr lvl="1"/>
            <a:r>
              <a:rPr lang="en-US" dirty="0" smtClean="0"/>
              <a:t>How game will be used in curriculum</a:t>
            </a:r>
          </a:p>
          <a:p>
            <a:pPr lvl="1"/>
            <a:r>
              <a:rPr lang="en-US" dirty="0" smtClean="0"/>
              <a:t>Logistical constraints</a:t>
            </a:r>
          </a:p>
          <a:p>
            <a:pPr lvl="1"/>
            <a:r>
              <a:rPr lang="en-US" smtClean="0"/>
              <a:t>Etc.</a:t>
            </a:r>
            <a:endParaRPr lang="en-US"/>
          </a:p>
        </p:txBody>
      </p:sp>
    </p:spTree>
    <p:extLst>
      <p:ext uri="{BB962C8B-B14F-4D97-AF65-F5344CB8AC3E}">
        <p14:creationId xmlns:p14="http://schemas.microsoft.com/office/powerpoint/2010/main" val="53308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a:t>
            </a:r>
            <a:endParaRPr lang="en-US" dirty="0"/>
          </a:p>
        </p:txBody>
      </p:sp>
      <p:sp>
        <p:nvSpPr>
          <p:cNvPr id="3" name="Content Placeholder 2"/>
          <p:cNvSpPr>
            <a:spLocks noGrp="1"/>
          </p:cNvSpPr>
          <p:nvPr>
            <p:ph idx="1"/>
          </p:nvPr>
        </p:nvSpPr>
        <p:spPr/>
        <p:txBody>
          <a:bodyPr>
            <a:normAutofit lnSpcReduction="10000"/>
          </a:bodyPr>
          <a:lstStyle/>
          <a:p>
            <a:r>
              <a:rPr lang="en-US" dirty="0" smtClean="0"/>
              <a:t>Project meetings  every Tuesday</a:t>
            </a:r>
          </a:p>
          <a:p>
            <a:r>
              <a:rPr lang="en-US" dirty="0" smtClean="0"/>
              <a:t>Major deliverables:</a:t>
            </a:r>
          </a:p>
          <a:p>
            <a:pPr lvl="1"/>
            <a:r>
              <a:rPr lang="en-US" dirty="0" smtClean="0"/>
              <a:t>Alpha</a:t>
            </a:r>
          </a:p>
          <a:p>
            <a:pPr lvl="1"/>
            <a:r>
              <a:rPr lang="en-US" dirty="0" smtClean="0"/>
              <a:t>Beta</a:t>
            </a:r>
          </a:p>
          <a:p>
            <a:pPr lvl="1"/>
            <a:r>
              <a:rPr lang="en-US" dirty="0" smtClean="0"/>
              <a:t>V!</a:t>
            </a:r>
          </a:p>
          <a:p>
            <a:r>
              <a:rPr lang="en-US" dirty="0" smtClean="0"/>
              <a:t>School visits (tentative)</a:t>
            </a:r>
          </a:p>
          <a:p>
            <a:pPr lvl="1"/>
            <a:r>
              <a:rPr lang="en-US" dirty="0" smtClean="0"/>
              <a:t>Customer </a:t>
            </a:r>
            <a:r>
              <a:rPr lang="en-US" dirty="0" err="1" smtClean="0"/>
              <a:t>elicitition</a:t>
            </a:r>
            <a:r>
              <a:rPr lang="en-US" dirty="0" smtClean="0"/>
              <a:t>: 2/2</a:t>
            </a:r>
          </a:p>
          <a:p>
            <a:pPr lvl="1"/>
            <a:r>
              <a:rPr lang="en-US" dirty="0" smtClean="0"/>
              <a:t>Alpha user test: 3/29</a:t>
            </a:r>
          </a:p>
          <a:p>
            <a:pPr lvl="1"/>
            <a:r>
              <a:rPr lang="en-US" dirty="0" smtClean="0"/>
              <a:t>Beta user test: 4/19</a:t>
            </a:r>
            <a:endParaRPr lang="en-US" dirty="0"/>
          </a:p>
        </p:txBody>
      </p:sp>
    </p:spTree>
    <p:extLst>
      <p:ext uri="{BB962C8B-B14F-4D97-AF65-F5344CB8AC3E}">
        <p14:creationId xmlns:p14="http://schemas.microsoft.com/office/powerpoint/2010/main" val="30107986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Project</a:t>
            </a:r>
            <a:endParaRPr lang="en-US" dirty="0"/>
          </a:p>
        </p:txBody>
      </p:sp>
      <p:sp>
        <p:nvSpPr>
          <p:cNvPr id="3" name="Content Placeholder 2"/>
          <p:cNvSpPr>
            <a:spLocks noGrp="1"/>
          </p:cNvSpPr>
          <p:nvPr>
            <p:ph idx="1"/>
          </p:nvPr>
        </p:nvSpPr>
        <p:spPr/>
        <p:txBody>
          <a:bodyPr/>
          <a:lstStyle/>
          <a:p>
            <a:r>
              <a:rPr lang="en-US" dirty="0" smtClean="0"/>
              <a:t>Schedule</a:t>
            </a:r>
          </a:p>
          <a:p>
            <a:r>
              <a:rPr lang="en-US" dirty="0" smtClean="0"/>
              <a:t>Project management</a:t>
            </a:r>
          </a:p>
          <a:p>
            <a:r>
              <a:rPr lang="en-US" dirty="0" smtClean="0"/>
              <a:t>Game design</a:t>
            </a:r>
          </a:p>
          <a:p>
            <a:r>
              <a:rPr lang="en-US" dirty="0" smtClean="0"/>
              <a:t>Customer elicitation</a:t>
            </a:r>
            <a:endParaRPr lang="en-US" dirty="0"/>
          </a:p>
        </p:txBody>
      </p:sp>
      <p:sp>
        <p:nvSpPr>
          <p:cNvPr id="4" name="Rectangle 3"/>
          <p:cNvSpPr/>
          <p:nvPr/>
        </p:nvSpPr>
        <p:spPr>
          <a:xfrm>
            <a:off x="141118" y="2222786"/>
            <a:ext cx="4603972" cy="670364"/>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318424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management</a:t>
            </a:r>
            <a:endParaRPr lang="en-US" dirty="0"/>
          </a:p>
        </p:txBody>
      </p:sp>
      <p:sp>
        <p:nvSpPr>
          <p:cNvPr id="3" name="Content Placeholder 2"/>
          <p:cNvSpPr>
            <a:spLocks noGrp="1"/>
          </p:cNvSpPr>
          <p:nvPr>
            <p:ph idx="1"/>
          </p:nvPr>
        </p:nvSpPr>
        <p:spPr/>
        <p:txBody>
          <a:bodyPr>
            <a:normAutofit fontScale="85000" lnSpcReduction="10000"/>
          </a:bodyPr>
          <a:lstStyle/>
          <a:p>
            <a:r>
              <a:rPr lang="en-US" dirty="0" err="1" smtClean="0"/>
              <a:t>Trac</a:t>
            </a:r>
            <a:r>
              <a:rPr lang="en-US" dirty="0" smtClean="0"/>
              <a:t>/</a:t>
            </a:r>
            <a:r>
              <a:rPr lang="en-US" dirty="0" err="1" smtClean="0"/>
              <a:t>git</a:t>
            </a:r>
            <a:endParaRPr lang="en-US" dirty="0" smtClean="0"/>
          </a:p>
          <a:p>
            <a:r>
              <a:rPr lang="en-US" dirty="0" smtClean="0"/>
              <a:t>Work meetings (set times, post to </a:t>
            </a:r>
            <a:r>
              <a:rPr lang="en-US" dirty="0" err="1" smtClean="0"/>
              <a:t>trac</a:t>
            </a:r>
            <a:r>
              <a:rPr lang="en-US" dirty="0" smtClean="0"/>
              <a:t>)</a:t>
            </a:r>
          </a:p>
          <a:p>
            <a:r>
              <a:rPr lang="en-US" dirty="0" smtClean="0"/>
              <a:t>Tuesday  meetings produce</a:t>
            </a:r>
          </a:p>
          <a:p>
            <a:pPr lvl="1"/>
            <a:r>
              <a:rPr lang="en-US" dirty="0" smtClean="0"/>
              <a:t>Meeting notes</a:t>
            </a:r>
          </a:p>
          <a:p>
            <a:pPr lvl="1"/>
            <a:r>
              <a:rPr lang="en-US" dirty="0" smtClean="0"/>
              <a:t>Status reports</a:t>
            </a:r>
          </a:p>
          <a:p>
            <a:pPr lvl="1"/>
            <a:r>
              <a:rPr lang="en-US" dirty="0" smtClean="0"/>
              <a:t>Tickets</a:t>
            </a:r>
          </a:p>
          <a:p>
            <a:r>
              <a:rPr lang="en-US" dirty="0" smtClean="0"/>
              <a:t>Other team meetings produce meeting notes</a:t>
            </a:r>
          </a:p>
          <a:p>
            <a:r>
              <a:rPr lang="en-US" dirty="0" smtClean="0"/>
              <a:t>Individual accountability</a:t>
            </a:r>
          </a:p>
          <a:p>
            <a:pPr lvl="1"/>
            <a:r>
              <a:rPr lang="en-US" dirty="0" smtClean="0"/>
              <a:t>Work logs  (during week)</a:t>
            </a:r>
          </a:p>
          <a:p>
            <a:pPr lvl="1"/>
            <a:r>
              <a:rPr lang="en-US" dirty="0" smtClean="0"/>
              <a:t>Individual status reports  (due at start of class on Tuesday)</a:t>
            </a:r>
          </a:p>
          <a:p>
            <a:endParaRPr lang="en-US" dirty="0" smtClean="0"/>
          </a:p>
        </p:txBody>
      </p:sp>
      <p:sp>
        <p:nvSpPr>
          <p:cNvPr id="5" name="Rectangle 4"/>
          <p:cNvSpPr/>
          <p:nvPr/>
        </p:nvSpPr>
        <p:spPr>
          <a:xfrm>
            <a:off x="457200" y="1417638"/>
            <a:ext cx="2082922" cy="752224"/>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18717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Trac</a:t>
            </a:r>
            <a:r>
              <a:rPr lang="en-US" dirty="0" smtClean="0"/>
              <a:t>/</a:t>
            </a:r>
            <a:r>
              <a:rPr lang="en-US" dirty="0" err="1" smtClean="0"/>
              <a:t>git</a:t>
            </a:r>
            <a:endParaRPr lang="en-US" dirty="0"/>
          </a:p>
        </p:txBody>
      </p:sp>
      <p:sp>
        <p:nvSpPr>
          <p:cNvPr id="3" name="Content Placeholder 2"/>
          <p:cNvSpPr>
            <a:spLocks noGrp="1"/>
          </p:cNvSpPr>
          <p:nvPr>
            <p:ph idx="1"/>
          </p:nvPr>
        </p:nvSpPr>
        <p:spPr>
          <a:solidFill>
            <a:srgbClr val="FFFFFF"/>
          </a:solidFill>
        </p:spPr>
        <p:txBody>
          <a:bodyPr/>
          <a:lstStyle/>
          <a:p>
            <a:r>
              <a:rPr lang="en-US" dirty="0">
                <a:hlinkClick r:id="rId2"/>
              </a:rPr>
              <a:t>http://trac.edgewall.org/wiki/</a:t>
            </a:r>
            <a:r>
              <a:rPr lang="en-US" dirty="0" smtClean="0">
                <a:hlinkClick r:id="rId2"/>
              </a:rPr>
              <a:t>TracGuide</a:t>
            </a:r>
            <a:endParaRPr lang="en-US" dirty="0" smtClean="0"/>
          </a:p>
          <a:p>
            <a:r>
              <a:rPr lang="en-US" dirty="0">
                <a:hlinkClick r:id="rId3"/>
              </a:rPr>
              <a:t>http://</a:t>
            </a:r>
            <a:r>
              <a:rPr lang="en-US" dirty="0" err="1">
                <a:hlinkClick r:id="rId3"/>
              </a:rPr>
              <a:t>sixrevisions.com</a:t>
            </a:r>
            <a:r>
              <a:rPr lang="en-US" dirty="0">
                <a:hlinkClick r:id="rId3"/>
              </a:rPr>
              <a:t>/resources/</a:t>
            </a:r>
            <a:r>
              <a:rPr lang="en-US" dirty="0" err="1">
                <a:hlinkClick r:id="rId3"/>
              </a:rPr>
              <a:t>git</a:t>
            </a:r>
            <a:r>
              <a:rPr lang="en-US" dirty="0">
                <a:hlinkClick r:id="rId3"/>
              </a:rPr>
              <a:t>-tutorials-beginners/</a:t>
            </a:r>
            <a:endParaRPr lang="en-US" dirty="0" smtClean="0"/>
          </a:p>
          <a:p>
            <a:endParaRPr lang="en-US" dirty="0"/>
          </a:p>
        </p:txBody>
      </p:sp>
      <p:sp>
        <p:nvSpPr>
          <p:cNvPr id="4" name="TextBox 3"/>
          <p:cNvSpPr txBox="1"/>
          <p:nvPr/>
        </p:nvSpPr>
        <p:spPr>
          <a:xfrm>
            <a:off x="1869812" y="4233877"/>
            <a:ext cx="4674531" cy="646331"/>
          </a:xfrm>
          <a:prstGeom prst="rect">
            <a:avLst/>
          </a:prstGeom>
          <a:solidFill>
            <a:schemeClr val="tx1"/>
          </a:solidFill>
        </p:spPr>
        <p:txBody>
          <a:bodyPr wrap="square" rtlCol="0">
            <a:spAutoFit/>
          </a:bodyPr>
          <a:lstStyle/>
          <a:p>
            <a:r>
              <a:rPr lang="en-US" dirty="0" smtClean="0">
                <a:solidFill>
                  <a:schemeClr val="bg1"/>
                </a:solidFill>
              </a:rPr>
              <a:t>We have a pro </a:t>
            </a:r>
            <a:r>
              <a:rPr lang="en-US" dirty="0" err="1" smtClean="0">
                <a:solidFill>
                  <a:schemeClr val="bg1"/>
                </a:solidFill>
              </a:rPr>
              <a:t>git</a:t>
            </a:r>
            <a:r>
              <a:rPr lang="en-US" dirty="0" smtClean="0">
                <a:solidFill>
                  <a:schemeClr val="bg1"/>
                </a:solidFill>
              </a:rPr>
              <a:t> account that you must use – I need your </a:t>
            </a:r>
            <a:r>
              <a:rPr lang="en-US" dirty="0" err="1" smtClean="0">
                <a:solidFill>
                  <a:schemeClr val="bg1"/>
                </a:solidFill>
              </a:rPr>
              <a:t>git</a:t>
            </a:r>
            <a:r>
              <a:rPr lang="en-US" dirty="0" smtClean="0">
                <a:solidFill>
                  <a:schemeClr val="bg1"/>
                </a:solidFill>
              </a:rPr>
              <a:t> id to set up</a:t>
            </a:r>
            <a:endParaRPr lang="en-US" dirty="0">
              <a:solidFill>
                <a:schemeClr val="bg1"/>
              </a:solidFill>
            </a:endParaRPr>
          </a:p>
        </p:txBody>
      </p:sp>
    </p:spTree>
    <p:extLst>
      <p:ext uri="{BB962C8B-B14F-4D97-AF65-F5344CB8AC3E}">
        <p14:creationId xmlns:p14="http://schemas.microsoft.com/office/powerpoint/2010/main" val="479260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management</a:t>
            </a:r>
            <a:endParaRPr lang="en-US" dirty="0"/>
          </a:p>
        </p:txBody>
      </p:sp>
      <p:sp>
        <p:nvSpPr>
          <p:cNvPr id="3" name="Content Placeholder 2"/>
          <p:cNvSpPr>
            <a:spLocks noGrp="1"/>
          </p:cNvSpPr>
          <p:nvPr>
            <p:ph idx="1"/>
          </p:nvPr>
        </p:nvSpPr>
        <p:spPr/>
        <p:txBody>
          <a:bodyPr>
            <a:normAutofit fontScale="85000" lnSpcReduction="10000"/>
          </a:bodyPr>
          <a:lstStyle/>
          <a:p>
            <a:r>
              <a:rPr lang="en-US" dirty="0" err="1" smtClean="0"/>
              <a:t>Trac</a:t>
            </a:r>
            <a:r>
              <a:rPr lang="en-US" dirty="0" smtClean="0"/>
              <a:t>/</a:t>
            </a:r>
            <a:r>
              <a:rPr lang="en-US" dirty="0" err="1" smtClean="0"/>
              <a:t>git</a:t>
            </a:r>
            <a:endParaRPr lang="en-US" dirty="0" smtClean="0"/>
          </a:p>
          <a:p>
            <a:r>
              <a:rPr lang="en-US" dirty="0" smtClean="0"/>
              <a:t>Work meetings (set times, post to </a:t>
            </a:r>
            <a:r>
              <a:rPr lang="en-US" dirty="0" err="1" smtClean="0"/>
              <a:t>trac</a:t>
            </a:r>
            <a:r>
              <a:rPr lang="en-US" dirty="0" smtClean="0"/>
              <a:t>)</a:t>
            </a:r>
          </a:p>
          <a:p>
            <a:r>
              <a:rPr lang="en-US" dirty="0" smtClean="0"/>
              <a:t>Tuesday  meetings produce</a:t>
            </a:r>
          </a:p>
          <a:p>
            <a:pPr lvl="1"/>
            <a:r>
              <a:rPr lang="en-US" dirty="0" smtClean="0"/>
              <a:t>Meeting notes</a:t>
            </a:r>
          </a:p>
          <a:p>
            <a:pPr lvl="1"/>
            <a:r>
              <a:rPr lang="en-US" dirty="0" smtClean="0"/>
              <a:t>Status reports</a:t>
            </a:r>
          </a:p>
          <a:p>
            <a:pPr lvl="1"/>
            <a:r>
              <a:rPr lang="en-US" dirty="0" smtClean="0"/>
              <a:t>Tickets</a:t>
            </a:r>
          </a:p>
          <a:p>
            <a:r>
              <a:rPr lang="en-US" dirty="0" smtClean="0"/>
              <a:t>Other team meetings produce meeting notes</a:t>
            </a:r>
          </a:p>
          <a:p>
            <a:r>
              <a:rPr lang="en-US" dirty="0" smtClean="0"/>
              <a:t>Individual accountability</a:t>
            </a:r>
          </a:p>
          <a:p>
            <a:pPr lvl="1"/>
            <a:r>
              <a:rPr lang="en-US" dirty="0" smtClean="0"/>
              <a:t>Work logs  (during week)</a:t>
            </a:r>
          </a:p>
          <a:p>
            <a:pPr lvl="1"/>
            <a:r>
              <a:rPr lang="en-US" dirty="0" smtClean="0"/>
              <a:t>Individual status reports  (due at start of class on Tuesday)</a:t>
            </a:r>
          </a:p>
          <a:p>
            <a:endParaRPr lang="en-US" dirty="0" smtClean="0"/>
          </a:p>
        </p:txBody>
      </p:sp>
      <p:sp>
        <p:nvSpPr>
          <p:cNvPr id="5" name="Rectangle 4"/>
          <p:cNvSpPr/>
          <p:nvPr/>
        </p:nvSpPr>
        <p:spPr>
          <a:xfrm>
            <a:off x="457200" y="1958169"/>
            <a:ext cx="7144094" cy="617440"/>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187174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Doodle</a:t>
            </a:r>
            <a:endParaRPr lang="en-US" dirty="0"/>
          </a:p>
        </p:txBody>
      </p:sp>
      <p:sp>
        <p:nvSpPr>
          <p:cNvPr id="3" name="Content Placeholder 2"/>
          <p:cNvSpPr>
            <a:spLocks noGrp="1"/>
          </p:cNvSpPr>
          <p:nvPr>
            <p:ph idx="1"/>
          </p:nvPr>
        </p:nvSpPr>
        <p:spPr/>
        <p:txBody>
          <a:bodyPr/>
          <a:lstStyle/>
          <a:p>
            <a:r>
              <a:rPr lang="en-US" dirty="0" smtClean="0"/>
              <a:t>Create a doodle poll for a typical week</a:t>
            </a:r>
          </a:p>
          <a:p>
            <a:r>
              <a:rPr lang="en-US" dirty="0" smtClean="0"/>
              <a:t>Find common times</a:t>
            </a:r>
          </a:p>
          <a:p>
            <a:r>
              <a:rPr lang="en-US" dirty="0" smtClean="0"/>
              <a:t>Post to </a:t>
            </a:r>
            <a:r>
              <a:rPr lang="en-US" dirty="0" err="1" smtClean="0"/>
              <a:t>trac</a:t>
            </a:r>
            <a:endParaRPr lang="en-US" dirty="0" smtClean="0"/>
          </a:p>
          <a:p>
            <a:r>
              <a:rPr lang="en-US" dirty="0" smtClean="0"/>
              <a:t>Set regular work meeting sessions</a:t>
            </a:r>
            <a:endParaRPr lang="en-US" dirty="0"/>
          </a:p>
        </p:txBody>
      </p:sp>
    </p:spTree>
    <p:extLst>
      <p:ext uri="{BB962C8B-B14F-4D97-AF65-F5344CB8AC3E}">
        <p14:creationId xmlns:p14="http://schemas.microsoft.com/office/powerpoint/2010/main" val="2091463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management</a:t>
            </a:r>
            <a:endParaRPr lang="en-US" dirty="0"/>
          </a:p>
        </p:txBody>
      </p:sp>
      <p:sp>
        <p:nvSpPr>
          <p:cNvPr id="3" name="Content Placeholder 2"/>
          <p:cNvSpPr>
            <a:spLocks noGrp="1"/>
          </p:cNvSpPr>
          <p:nvPr>
            <p:ph idx="1"/>
          </p:nvPr>
        </p:nvSpPr>
        <p:spPr/>
        <p:txBody>
          <a:bodyPr>
            <a:normAutofit fontScale="85000" lnSpcReduction="10000"/>
          </a:bodyPr>
          <a:lstStyle/>
          <a:p>
            <a:r>
              <a:rPr lang="en-US" dirty="0" err="1" smtClean="0"/>
              <a:t>Trac</a:t>
            </a:r>
            <a:r>
              <a:rPr lang="en-US" dirty="0" smtClean="0"/>
              <a:t>/</a:t>
            </a:r>
            <a:r>
              <a:rPr lang="en-US" dirty="0" err="1" smtClean="0"/>
              <a:t>git</a:t>
            </a:r>
            <a:endParaRPr lang="en-US" dirty="0" smtClean="0"/>
          </a:p>
          <a:p>
            <a:r>
              <a:rPr lang="en-US" dirty="0" smtClean="0"/>
              <a:t>Work meetings (set times, post to </a:t>
            </a:r>
            <a:r>
              <a:rPr lang="en-US" dirty="0" err="1" smtClean="0"/>
              <a:t>trac</a:t>
            </a:r>
            <a:r>
              <a:rPr lang="en-US" dirty="0" smtClean="0"/>
              <a:t>)</a:t>
            </a:r>
          </a:p>
          <a:p>
            <a:r>
              <a:rPr lang="en-US" dirty="0" smtClean="0"/>
              <a:t>Tuesday  meetings produce</a:t>
            </a:r>
          </a:p>
          <a:p>
            <a:pPr lvl="1"/>
            <a:r>
              <a:rPr lang="en-US" dirty="0" smtClean="0"/>
              <a:t>Meeting notes</a:t>
            </a:r>
          </a:p>
          <a:p>
            <a:pPr lvl="1"/>
            <a:r>
              <a:rPr lang="en-US" dirty="0" smtClean="0"/>
              <a:t>Status reports</a:t>
            </a:r>
          </a:p>
          <a:p>
            <a:pPr lvl="1"/>
            <a:r>
              <a:rPr lang="en-US" dirty="0" smtClean="0"/>
              <a:t>Tickets</a:t>
            </a:r>
          </a:p>
          <a:p>
            <a:r>
              <a:rPr lang="en-US" dirty="0" smtClean="0"/>
              <a:t>Other team meetings produce meeting notes</a:t>
            </a:r>
          </a:p>
          <a:p>
            <a:r>
              <a:rPr lang="en-US" dirty="0" smtClean="0"/>
              <a:t>Individual accountability</a:t>
            </a:r>
          </a:p>
          <a:p>
            <a:pPr lvl="1"/>
            <a:r>
              <a:rPr lang="en-US" dirty="0" smtClean="0"/>
              <a:t>Work logs  (during week)</a:t>
            </a:r>
          </a:p>
          <a:p>
            <a:pPr lvl="1"/>
            <a:r>
              <a:rPr lang="en-US" dirty="0" smtClean="0"/>
              <a:t>Individual status reports  (due at start of class on Tuesday)</a:t>
            </a:r>
          </a:p>
          <a:p>
            <a:endParaRPr lang="en-US" dirty="0" smtClean="0"/>
          </a:p>
        </p:txBody>
      </p:sp>
      <p:sp>
        <p:nvSpPr>
          <p:cNvPr id="4" name="Rectangle 3"/>
          <p:cNvSpPr/>
          <p:nvPr/>
        </p:nvSpPr>
        <p:spPr>
          <a:xfrm>
            <a:off x="457200" y="2575609"/>
            <a:ext cx="7144094" cy="1552422"/>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86167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706</TotalTime>
  <Words>955</Words>
  <Application>Microsoft Macintosh PowerPoint</Application>
  <PresentationFormat>On-screen Show (4:3)</PresentationFormat>
  <Paragraphs>160</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Game Project</vt:lpstr>
      <vt:lpstr>Game Project</vt:lpstr>
      <vt:lpstr>Schedule</vt:lpstr>
      <vt:lpstr>Game Project</vt:lpstr>
      <vt:lpstr>Project management</vt:lpstr>
      <vt:lpstr>Trac/git</vt:lpstr>
      <vt:lpstr>Project management</vt:lpstr>
      <vt:lpstr>Doodle</vt:lpstr>
      <vt:lpstr>Project management</vt:lpstr>
      <vt:lpstr>Example of (almost) great meeting notes</vt:lpstr>
      <vt:lpstr>Status report </vt:lpstr>
      <vt:lpstr>PowerPoint Presentation</vt:lpstr>
      <vt:lpstr>Project management</vt:lpstr>
      <vt:lpstr>Project management</vt:lpstr>
      <vt:lpstr>Project management</vt:lpstr>
      <vt:lpstr>Individual accountability</vt:lpstr>
      <vt:lpstr>PowerPoint Presentation</vt:lpstr>
      <vt:lpstr>PowerPoint Presentation</vt:lpstr>
      <vt:lpstr>Game Project</vt:lpstr>
      <vt:lpstr>Game Design</vt:lpstr>
      <vt:lpstr>Game concept</vt:lpstr>
      <vt:lpstr>Customer elicitation</vt:lpstr>
    </vt:vector>
  </TitlesOfParts>
  <Company>Harvey Mudd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CIS</dc:creator>
  <cp:lastModifiedBy>Elizabeth Sweedyk</cp:lastModifiedBy>
  <cp:revision>66</cp:revision>
  <dcterms:created xsi:type="dcterms:W3CDTF">2012-09-26T14:24:49Z</dcterms:created>
  <dcterms:modified xsi:type="dcterms:W3CDTF">2013-02-19T18:15:12Z</dcterms:modified>
</cp:coreProperties>
</file>