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3" r:id="rId4"/>
    <p:sldId id="295" r:id="rId5"/>
    <p:sldId id="294" r:id="rId6"/>
    <p:sldId id="296" r:id="rId7"/>
    <p:sldId id="297" r:id="rId8"/>
    <p:sldId id="277" r:id="rId9"/>
    <p:sldId id="279" r:id="rId10"/>
    <p:sldId id="280" r:id="rId11"/>
    <p:sldId id="285" r:id="rId12"/>
    <p:sldId id="281" r:id="rId13"/>
    <p:sldId id="282" r:id="rId14"/>
    <p:sldId id="283" r:id="rId15"/>
    <p:sldId id="284" r:id="rId16"/>
    <p:sldId id="286" r:id="rId17"/>
    <p:sldId id="287" r:id="rId18"/>
    <p:sldId id="288" r:id="rId19"/>
    <p:sldId id="298" r:id="rId20"/>
    <p:sldId id="289" r:id="rId21"/>
    <p:sldId id="257" r:id="rId22"/>
    <p:sldId id="258" r:id="rId23"/>
    <p:sldId id="259" r:id="rId24"/>
    <p:sldId id="260" r:id="rId25"/>
    <p:sldId id="301" r:id="rId26"/>
    <p:sldId id="303" r:id="rId27"/>
    <p:sldId id="304" r:id="rId28"/>
    <p:sldId id="299" r:id="rId29"/>
    <p:sldId id="271" r:id="rId30"/>
    <p:sldId id="264" r:id="rId31"/>
    <p:sldId id="261" r:id="rId32"/>
    <p:sldId id="272" r:id="rId33"/>
    <p:sldId id="300" r:id="rId34"/>
    <p:sldId id="275" r:id="rId35"/>
    <p:sldId id="270" r:id="rId36"/>
    <p:sldId id="274" r:id="rId37"/>
    <p:sldId id="276" r:id="rId38"/>
    <p:sldId id="267" r:id="rId39"/>
    <p:sldId id="268" r:id="rId40"/>
    <p:sldId id="269" r:id="rId41"/>
    <p:sldId id="302" r:id="rId4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072-D584-274B-A461-C0400E9A2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8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00255-7BD2-EE43-B260-447BA9BDB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0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5B46B-E258-5B44-B545-0A3799CB8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9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9CCF5-41F9-1540-A386-E5271D70B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7DE1B-F48D-3D4F-BFAA-0C5E34F8C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7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48B1C-FD74-E545-82D4-F418D7363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4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EB592-9E23-7541-9680-08307A9F2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0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7F32-D9BA-9447-8EC7-5A9367B9F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7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08CE8-4B1F-814B-BE7C-627E62F22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9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CC4C7-E495-F949-9ADA-7BE69AC08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1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A0A0-DB08-5045-BACA-5E8E32F37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3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E675D76-8A01-5446-91CF-C8477A4CA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FF00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+mj-cs"/>
              </a:rPr>
              <a:t>A</a:t>
            </a:r>
            <a:r>
              <a:rPr lang="en-US" dirty="0" smtClean="0">
                <a:latin typeface="Arial" charset="0"/>
                <a:cs typeface="+mj-cs"/>
              </a:rPr>
              <a:t>rchitecture design review</a:t>
            </a:r>
            <a:endParaRPr lang="en-US" dirty="0">
              <a:latin typeface="Arial" charset="0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Architecture:  system structure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Views from different levels</a:t>
            </a:r>
            <a:endParaRPr lang="en-US" dirty="0">
              <a:cs typeface="+mn-cs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905000" y="3619500"/>
            <a:ext cx="12192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Client</a:t>
            </a:r>
          </a:p>
          <a:p>
            <a:r>
              <a:rPr lang="en-US">
                <a:solidFill>
                  <a:schemeClr val="tx1"/>
                </a:solidFill>
              </a:rPr>
              <a:t>(browser) </a:t>
            </a:r>
          </a:p>
        </p:txBody>
      </p:sp>
      <p:sp>
        <p:nvSpPr>
          <p:cNvPr id="22532" name="Cloud Callout 5"/>
          <p:cNvSpPr>
            <a:spLocks noChangeArrowheads="1"/>
          </p:cNvSpPr>
          <p:nvPr/>
        </p:nvSpPr>
        <p:spPr bwMode="auto">
          <a:xfrm>
            <a:off x="3949700" y="3660775"/>
            <a:ext cx="1473200" cy="563563"/>
          </a:xfrm>
          <a:prstGeom prst="cloudCallout">
            <a:avLst>
              <a:gd name="adj1" fmla="val 569"/>
              <a:gd name="adj2" fmla="val 9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Internet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248400" y="3619500"/>
            <a:ext cx="16764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Server</a:t>
            </a:r>
          </a:p>
          <a:p>
            <a:r>
              <a:rPr lang="en-US">
                <a:solidFill>
                  <a:schemeClr val="tx1"/>
                </a:solidFill>
              </a:rPr>
              <a:t>(application) </a:t>
            </a:r>
          </a:p>
        </p:txBody>
      </p:sp>
      <p:cxnSp>
        <p:nvCxnSpPr>
          <p:cNvPr id="22534" name="Straight Arrow Connector 8"/>
          <p:cNvCxnSpPr>
            <a:cxnSpLocks noChangeShapeType="1"/>
          </p:cNvCxnSpPr>
          <p:nvPr/>
        </p:nvCxnSpPr>
        <p:spPr bwMode="auto">
          <a:xfrm>
            <a:off x="3124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35" name="Straight Arrow Connector 11"/>
          <p:cNvCxnSpPr>
            <a:cxnSpLocks noChangeShapeType="1"/>
          </p:cNvCxnSpPr>
          <p:nvPr/>
        </p:nvCxnSpPr>
        <p:spPr bwMode="auto">
          <a:xfrm>
            <a:off x="5410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36" name="TextBox 12"/>
          <p:cNvSpPr txBox="1">
            <a:spLocks noChangeArrowheads="1"/>
          </p:cNvSpPr>
          <p:nvPr/>
        </p:nvSpPr>
        <p:spPr bwMode="auto">
          <a:xfrm>
            <a:off x="2411413" y="6019800"/>
            <a:ext cx="671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And:</a:t>
            </a:r>
          </a:p>
        </p:txBody>
      </p:sp>
      <p:sp>
        <p:nvSpPr>
          <p:cNvPr id="22537" name="Rectangle 4"/>
          <p:cNvSpPr>
            <a:spLocks noChangeArrowheads="1"/>
          </p:cNvSpPr>
          <p:nvPr/>
        </p:nvSpPr>
        <p:spPr bwMode="auto">
          <a:xfrm>
            <a:off x="4343400" y="5143500"/>
            <a:ext cx="136525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Web server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992813" y="5143500"/>
            <a:ext cx="132715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2539" name="Rectangle 13"/>
          <p:cNvSpPr>
            <a:spLocks noChangeArrowheads="1"/>
          </p:cNvSpPr>
          <p:nvPr/>
        </p:nvSpPr>
        <p:spPr bwMode="auto">
          <a:xfrm>
            <a:off x="7604125" y="5143500"/>
            <a:ext cx="11731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Database</a:t>
            </a:r>
          </a:p>
        </p:txBody>
      </p:sp>
      <p:cxnSp>
        <p:nvCxnSpPr>
          <p:cNvPr id="22540" name="Straight Arrow Connector 14"/>
          <p:cNvCxnSpPr>
            <a:cxnSpLocks noChangeShapeType="1"/>
          </p:cNvCxnSpPr>
          <p:nvPr/>
        </p:nvCxnSpPr>
        <p:spPr bwMode="auto">
          <a:xfrm>
            <a:off x="5708650" y="5330825"/>
            <a:ext cx="2841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1" name="Straight Arrow Connector 16"/>
          <p:cNvCxnSpPr>
            <a:cxnSpLocks noChangeShapeType="1"/>
          </p:cNvCxnSpPr>
          <p:nvPr/>
        </p:nvCxnSpPr>
        <p:spPr bwMode="auto">
          <a:xfrm>
            <a:off x="7315200" y="5330825"/>
            <a:ext cx="2841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2" name="Straight Connector 18"/>
          <p:cNvCxnSpPr>
            <a:cxnSpLocks noChangeShapeType="1"/>
          </p:cNvCxnSpPr>
          <p:nvPr/>
        </p:nvCxnSpPr>
        <p:spPr bwMode="auto">
          <a:xfrm flipH="1">
            <a:off x="4419600" y="42672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3" name="Straight Connector 20"/>
          <p:cNvCxnSpPr>
            <a:cxnSpLocks noChangeShapeType="1"/>
          </p:cNvCxnSpPr>
          <p:nvPr/>
        </p:nvCxnSpPr>
        <p:spPr bwMode="auto">
          <a:xfrm>
            <a:off x="7924800" y="42672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4" name="Rectangle 17"/>
          <p:cNvSpPr>
            <a:spLocks noChangeArrowheads="1"/>
          </p:cNvSpPr>
          <p:nvPr/>
        </p:nvSpPr>
        <p:spPr bwMode="auto">
          <a:xfrm>
            <a:off x="4619625" y="6183313"/>
            <a:ext cx="812800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Model</a:t>
            </a:r>
          </a:p>
        </p:txBody>
      </p:sp>
      <p:sp>
        <p:nvSpPr>
          <p:cNvPr id="22545" name="Rectangle 19"/>
          <p:cNvSpPr>
            <a:spLocks noChangeArrowheads="1"/>
          </p:cNvSpPr>
          <p:nvPr/>
        </p:nvSpPr>
        <p:spPr bwMode="auto">
          <a:xfrm>
            <a:off x="6159500" y="6183313"/>
            <a:ext cx="711200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View</a:t>
            </a:r>
          </a:p>
        </p:txBody>
      </p:sp>
      <p:sp>
        <p:nvSpPr>
          <p:cNvPr id="22546" name="Rectangle 21"/>
          <p:cNvSpPr>
            <a:spLocks noChangeArrowheads="1"/>
          </p:cNvSpPr>
          <p:nvPr/>
        </p:nvSpPr>
        <p:spPr bwMode="auto">
          <a:xfrm>
            <a:off x="7597775" y="6183313"/>
            <a:ext cx="1185863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Controller</a:t>
            </a:r>
          </a:p>
        </p:txBody>
      </p:sp>
      <p:cxnSp>
        <p:nvCxnSpPr>
          <p:cNvPr id="22547" name="Straight Arrow Connector 22"/>
          <p:cNvCxnSpPr>
            <a:cxnSpLocks noChangeShapeType="1"/>
            <a:stCxn id="22544" idx="3"/>
            <a:endCxn id="22545" idx="1"/>
          </p:cNvCxnSpPr>
          <p:nvPr/>
        </p:nvCxnSpPr>
        <p:spPr bwMode="auto">
          <a:xfrm>
            <a:off x="5432425" y="6369050"/>
            <a:ext cx="727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8" name="Straight Arrow Connector 23"/>
          <p:cNvCxnSpPr>
            <a:cxnSpLocks noChangeShapeType="1"/>
            <a:stCxn id="22545" idx="3"/>
            <a:endCxn id="22546" idx="1"/>
          </p:cNvCxnSpPr>
          <p:nvPr/>
        </p:nvCxnSpPr>
        <p:spPr bwMode="auto">
          <a:xfrm>
            <a:off x="6870700" y="6369050"/>
            <a:ext cx="727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9" name="Straight Connector 24"/>
          <p:cNvCxnSpPr>
            <a:cxnSpLocks noChangeShapeType="1"/>
          </p:cNvCxnSpPr>
          <p:nvPr/>
        </p:nvCxnSpPr>
        <p:spPr bwMode="auto">
          <a:xfrm flipH="1">
            <a:off x="4648200" y="548640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50" name="Straight Connector 25"/>
          <p:cNvCxnSpPr>
            <a:cxnSpLocks noChangeShapeType="1"/>
          </p:cNvCxnSpPr>
          <p:nvPr/>
        </p:nvCxnSpPr>
        <p:spPr bwMode="auto">
          <a:xfrm>
            <a:off x="7315200" y="5562600"/>
            <a:ext cx="1371600" cy="658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Architecture:  system structure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Views from different levels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Style (perspective): means of abstracting a system into independent components that communicate through defined protocols/interfaces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24578" name="TextBox 26"/>
          <p:cNvSpPr txBox="1">
            <a:spLocks noChangeArrowheads="1"/>
          </p:cNvSpPr>
          <p:nvPr/>
        </p:nvSpPr>
        <p:spPr bwMode="auto">
          <a:xfrm>
            <a:off x="496888" y="4343400"/>
            <a:ext cx="2519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For example data flow:</a:t>
            </a:r>
          </a:p>
        </p:txBody>
      </p:sp>
      <p:sp>
        <p:nvSpPr>
          <p:cNvPr id="24579" name="TextBox 33"/>
          <p:cNvSpPr txBox="1">
            <a:spLocks noChangeArrowheads="1"/>
          </p:cNvSpPr>
          <p:nvPr/>
        </p:nvSpPr>
        <p:spPr bwMode="auto">
          <a:xfrm>
            <a:off x="4054475" y="3886200"/>
            <a:ext cx="2633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Pipes and Filters (GCC)</a:t>
            </a:r>
          </a:p>
        </p:txBody>
      </p:sp>
      <p:pic>
        <p:nvPicPr>
          <p:cNvPr id="24580" name="Picture 38" descr="G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3400"/>
            <a:ext cx="49530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>
                <a:cs typeface="+mn-cs"/>
              </a:rPr>
              <a:t>Architecture:  system structure</a:t>
            </a:r>
          </a:p>
          <a:p>
            <a:pPr>
              <a:defRPr/>
            </a:pPr>
            <a:r>
              <a:rPr lang="en-US" sz="2400" dirty="0" smtClean="0">
                <a:cs typeface="+mn-cs"/>
              </a:rPr>
              <a:t>Views from different levels</a:t>
            </a:r>
          </a:p>
          <a:p>
            <a:pPr>
              <a:defRPr/>
            </a:pPr>
            <a:r>
              <a:rPr lang="en-US" sz="2400" dirty="0" smtClean="0">
                <a:cs typeface="+mn-cs"/>
              </a:rPr>
              <a:t>Style (perspective): means of abstracting a system into independent components that communicate through defined protocols/interfaces</a:t>
            </a:r>
            <a:endParaRPr lang="en-US" sz="2400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25602" name="TextBox 26"/>
          <p:cNvSpPr txBox="1">
            <a:spLocks noChangeArrowheads="1"/>
          </p:cNvSpPr>
          <p:nvPr/>
        </p:nvSpPr>
        <p:spPr bwMode="auto">
          <a:xfrm>
            <a:off x="1003300" y="4343400"/>
            <a:ext cx="1506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Or concerns:</a:t>
            </a:r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6553200" y="4191000"/>
            <a:ext cx="242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Layered system (OSI)</a:t>
            </a:r>
          </a:p>
        </p:txBody>
      </p:sp>
      <p:pic>
        <p:nvPicPr>
          <p:cNvPr id="25604" name="Picture 6" descr="osi_mode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62400"/>
            <a:ext cx="3429000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FFFF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FFFF00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FFFF00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400" dirty="0" smtClean="0"/>
              <a:t>Architecture:  system structure</a:t>
            </a:r>
          </a:p>
          <a:p>
            <a:pPr>
              <a:defRPr/>
            </a:pPr>
            <a:r>
              <a:rPr lang="en-US" sz="2400" dirty="0" smtClean="0"/>
              <a:t>Views from different levels</a:t>
            </a:r>
          </a:p>
          <a:p>
            <a:pPr>
              <a:defRPr/>
            </a:pPr>
            <a:r>
              <a:rPr lang="en-US" sz="2400" dirty="0" smtClean="0"/>
              <a:t>Style perspective: means of abstracting a system into independent components that communicate through defined protocols/interfaces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26626" name="TextBox 26"/>
          <p:cNvSpPr txBox="1">
            <a:spLocks noChangeArrowheads="1"/>
          </p:cNvSpPr>
          <p:nvPr/>
        </p:nvSpPr>
        <p:spPr bwMode="auto">
          <a:xfrm>
            <a:off x="714375" y="4343400"/>
            <a:ext cx="2084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Or responsibilities:</a:t>
            </a: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4876800" y="4343400"/>
            <a:ext cx="176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Object-oriented</a:t>
            </a:r>
          </a:p>
        </p:txBody>
      </p:sp>
      <p:sp>
        <p:nvSpPr>
          <p:cNvPr id="26628" name="Rectangle 8"/>
          <p:cNvSpPr>
            <a:spLocks noChangeArrowheads="1"/>
          </p:cNvSpPr>
          <p:nvPr/>
        </p:nvSpPr>
        <p:spPr bwMode="auto">
          <a:xfrm>
            <a:off x="3802063" y="4953000"/>
            <a:ext cx="814387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Model</a:t>
            </a:r>
          </a:p>
        </p:txBody>
      </p:sp>
      <p:sp>
        <p:nvSpPr>
          <p:cNvPr id="26629" name="Rectangle 9"/>
          <p:cNvSpPr>
            <a:spLocks noChangeArrowheads="1"/>
          </p:cNvSpPr>
          <p:nvPr/>
        </p:nvSpPr>
        <p:spPr bwMode="auto">
          <a:xfrm>
            <a:off x="5343525" y="4953000"/>
            <a:ext cx="7112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View</a:t>
            </a:r>
          </a:p>
        </p:txBody>
      </p:sp>
      <p:sp>
        <p:nvSpPr>
          <p:cNvPr id="26630" name="Rectangle 10"/>
          <p:cNvSpPr>
            <a:spLocks noChangeArrowheads="1"/>
          </p:cNvSpPr>
          <p:nvPr/>
        </p:nvSpPr>
        <p:spPr bwMode="auto">
          <a:xfrm>
            <a:off x="6781800" y="4953000"/>
            <a:ext cx="11858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Controller</a:t>
            </a:r>
          </a:p>
        </p:txBody>
      </p:sp>
      <p:cxnSp>
        <p:nvCxnSpPr>
          <p:cNvPr id="26631" name="Straight Arrow Connector 11"/>
          <p:cNvCxnSpPr>
            <a:cxnSpLocks noChangeShapeType="1"/>
            <a:stCxn id="26628" idx="3"/>
            <a:endCxn id="26629" idx="1"/>
          </p:cNvCxnSpPr>
          <p:nvPr/>
        </p:nvCxnSpPr>
        <p:spPr bwMode="auto">
          <a:xfrm>
            <a:off x="4616450" y="5137150"/>
            <a:ext cx="727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632" name="Straight Arrow Connector 12"/>
          <p:cNvCxnSpPr>
            <a:cxnSpLocks noChangeShapeType="1"/>
            <a:stCxn id="26629" idx="3"/>
            <a:endCxn id="26630" idx="1"/>
          </p:cNvCxnSpPr>
          <p:nvPr/>
        </p:nvCxnSpPr>
        <p:spPr bwMode="auto">
          <a:xfrm>
            <a:off x="6054725" y="5137150"/>
            <a:ext cx="727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76400"/>
            <a:ext cx="8229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FFFF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FFFF00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FFFF00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400" dirty="0" smtClean="0"/>
              <a:t>Architecture:  system structure</a:t>
            </a:r>
          </a:p>
          <a:p>
            <a:pPr>
              <a:defRPr/>
            </a:pPr>
            <a:r>
              <a:rPr lang="en-US" sz="2400" dirty="0" smtClean="0"/>
              <a:t>Views from different levels</a:t>
            </a:r>
          </a:p>
          <a:p>
            <a:pPr>
              <a:defRPr/>
            </a:pPr>
            <a:r>
              <a:rPr lang="en-US" sz="2400" dirty="0" smtClean="0"/>
              <a:t>Style: means of abstracting a system into independent components that communicate through defined protocols/interfaces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Architecture:  system structure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Views from different levels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Style: means of abstracting a system into independent components that communicate through defined protocols/interfaces</a:t>
            </a:r>
            <a:endParaRPr lang="en-US" dirty="0">
              <a:cs typeface="+mn-cs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1441450" y="5334000"/>
            <a:ext cx="550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Systems can conform to several architectural styles.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3" descr="cocos2d-x-archite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91440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ChangeArrowheads="1"/>
          </p:cNvSpPr>
          <p:nvPr/>
        </p:nvSpPr>
        <p:spPr bwMode="auto">
          <a:xfrm>
            <a:off x="3581400" y="1371600"/>
            <a:ext cx="139065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CC Director</a:t>
            </a:r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3298825" y="2286000"/>
            <a:ext cx="195580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Gameplay Scene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1489075" y="3886200"/>
            <a:ext cx="1416050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Background</a:t>
            </a:r>
          </a:p>
          <a:p>
            <a:r>
              <a:rPr lang="en-US">
                <a:solidFill>
                  <a:srgbClr val="000000"/>
                </a:solidFill>
              </a:rPr>
              <a:t>Layer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3895725" y="3886200"/>
            <a:ext cx="762000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Main</a:t>
            </a:r>
          </a:p>
          <a:p>
            <a:r>
              <a:rPr lang="en-US">
                <a:solidFill>
                  <a:srgbClr val="000000"/>
                </a:solidFill>
              </a:rPr>
              <a:t>Layer</a:t>
            </a: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5562600" y="3886200"/>
            <a:ext cx="1044575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Controls</a:t>
            </a:r>
          </a:p>
          <a:p>
            <a:r>
              <a:rPr lang="en-US">
                <a:solidFill>
                  <a:srgbClr val="000000"/>
                </a:solidFill>
              </a:rPr>
              <a:t>Layer</a:t>
            </a: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1803400" y="5181600"/>
            <a:ext cx="78740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Sprite</a:t>
            </a:r>
          </a:p>
        </p:txBody>
      </p:sp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3429000" y="5181600"/>
            <a:ext cx="78740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Sprite</a:t>
            </a:r>
          </a:p>
        </p:txBody>
      </p:sp>
      <p:sp>
        <p:nvSpPr>
          <p:cNvPr id="29704" name="Rectangle 10"/>
          <p:cNvSpPr>
            <a:spLocks noChangeArrowheads="1"/>
          </p:cNvSpPr>
          <p:nvPr/>
        </p:nvSpPr>
        <p:spPr bwMode="auto">
          <a:xfrm>
            <a:off x="4419600" y="5181600"/>
            <a:ext cx="78740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Sprite</a:t>
            </a:r>
          </a:p>
        </p:txBody>
      </p:sp>
      <p:sp>
        <p:nvSpPr>
          <p:cNvPr id="29705" name="Rectangle 11"/>
          <p:cNvSpPr>
            <a:spLocks noChangeArrowheads="1"/>
          </p:cNvSpPr>
          <p:nvPr/>
        </p:nvSpPr>
        <p:spPr bwMode="auto">
          <a:xfrm>
            <a:off x="5715000" y="5181600"/>
            <a:ext cx="749300" cy="3698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Label</a:t>
            </a:r>
          </a:p>
        </p:txBody>
      </p:sp>
      <p:cxnSp>
        <p:nvCxnSpPr>
          <p:cNvPr id="29706" name="Straight Arrow Connector 13"/>
          <p:cNvCxnSpPr>
            <a:cxnSpLocks noChangeShapeType="1"/>
            <a:stCxn id="29697" idx="2"/>
            <a:endCxn id="29698" idx="0"/>
          </p:cNvCxnSpPr>
          <p:nvPr/>
        </p:nvCxnSpPr>
        <p:spPr bwMode="auto">
          <a:xfrm>
            <a:off x="4276725" y="1741488"/>
            <a:ext cx="0" cy="544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7" name="Straight Arrow Connector 15"/>
          <p:cNvCxnSpPr>
            <a:cxnSpLocks noChangeShapeType="1"/>
            <a:stCxn id="29698" idx="2"/>
            <a:endCxn id="29699" idx="0"/>
          </p:cNvCxnSpPr>
          <p:nvPr/>
        </p:nvCxnSpPr>
        <p:spPr bwMode="auto">
          <a:xfrm flipH="1">
            <a:off x="2197100" y="2655888"/>
            <a:ext cx="2079625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8" name="Straight Arrow Connector 17"/>
          <p:cNvCxnSpPr>
            <a:cxnSpLocks noChangeShapeType="1"/>
            <a:stCxn id="29698" idx="2"/>
            <a:endCxn id="29700" idx="0"/>
          </p:cNvCxnSpPr>
          <p:nvPr/>
        </p:nvCxnSpPr>
        <p:spPr bwMode="auto">
          <a:xfrm>
            <a:off x="4276725" y="2655888"/>
            <a:ext cx="0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9" name="Straight Arrow Connector 19"/>
          <p:cNvCxnSpPr>
            <a:cxnSpLocks noChangeShapeType="1"/>
            <a:stCxn id="29698" idx="2"/>
            <a:endCxn id="29701" idx="0"/>
          </p:cNvCxnSpPr>
          <p:nvPr/>
        </p:nvCxnSpPr>
        <p:spPr bwMode="auto">
          <a:xfrm>
            <a:off x="4276725" y="2655888"/>
            <a:ext cx="1808163" cy="12303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0" name="Straight Arrow Connector 21"/>
          <p:cNvCxnSpPr>
            <a:cxnSpLocks noChangeShapeType="1"/>
            <a:stCxn id="29699" idx="2"/>
            <a:endCxn id="29702" idx="0"/>
          </p:cNvCxnSpPr>
          <p:nvPr/>
        </p:nvCxnSpPr>
        <p:spPr bwMode="auto">
          <a:xfrm>
            <a:off x="2197100" y="4532313"/>
            <a:ext cx="0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1" name="Straight Arrow Connector 23"/>
          <p:cNvCxnSpPr>
            <a:cxnSpLocks noChangeShapeType="1"/>
            <a:stCxn id="29700" idx="2"/>
            <a:endCxn id="29703" idx="0"/>
          </p:cNvCxnSpPr>
          <p:nvPr/>
        </p:nvCxnSpPr>
        <p:spPr bwMode="auto">
          <a:xfrm flipH="1">
            <a:off x="3822700" y="4532313"/>
            <a:ext cx="454025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2" name="Straight Arrow Connector 25"/>
          <p:cNvCxnSpPr>
            <a:cxnSpLocks noChangeShapeType="1"/>
            <a:stCxn id="29700" idx="2"/>
            <a:endCxn id="29704" idx="0"/>
          </p:cNvCxnSpPr>
          <p:nvPr/>
        </p:nvCxnSpPr>
        <p:spPr bwMode="auto">
          <a:xfrm>
            <a:off x="4276725" y="4532313"/>
            <a:ext cx="536575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3" name="Straight Arrow Connector 27"/>
          <p:cNvCxnSpPr>
            <a:cxnSpLocks noChangeShapeType="1"/>
            <a:stCxn id="29701" idx="2"/>
            <a:endCxn id="29705" idx="0"/>
          </p:cNvCxnSpPr>
          <p:nvPr/>
        </p:nvCxnSpPr>
        <p:spPr bwMode="auto">
          <a:xfrm>
            <a:off x="6084888" y="4532313"/>
            <a:ext cx="4762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Your architectural model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What are your main classes?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What are their (single) responsibilities?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How do they collaborate to realize your use cases/user stories?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Developing your architectural model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Define core uses cases, user stories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Define domain model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Organize according to MVC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Act out use cases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Lather, rinse, repeat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ChangeArrowheads="1"/>
          </p:cNvSpPr>
          <p:nvPr/>
        </p:nvSpPr>
        <p:spPr bwMode="auto">
          <a:xfrm>
            <a:off x="3810000" y="1458913"/>
            <a:ext cx="1173163" cy="3698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Top down</a:t>
            </a:r>
          </a:p>
        </p:txBody>
      </p:sp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3778250" y="5345113"/>
            <a:ext cx="1236663" cy="3698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Bottom up</a:t>
            </a:r>
          </a:p>
        </p:txBody>
      </p:sp>
      <p:cxnSp>
        <p:nvCxnSpPr>
          <p:cNvPr id="14339" name="Straight Arrow Connector 6"/>
          <p:cNvCxnSpPr>
            <a:cxnSpLocks noChangeShapeType="1"/>
            <a:stCxn id="14337" idx="2"/>
          </p:cNvCxnSpPr>
          <p:nvPr/>
        </p:nvCxnSpPr>
        <p:spPr bwMode="auto">
          <a:xfrm>
            <a:off x="4395788" y="1828800"/>
            <a:ext cx="0" cy="1001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0" name="Straight Arrow Connector 10"/>
          <p:cNvCxnSpPr>
            <a:cxnSpLocks noChangeShapeType="1"/>
            <a:stCxn id="14338" idx="0"/>
          </p:cNvCxnSpPr>
          <p:nvPr/>
        </p:nvCxnSpPr>
        <p:spPr bwMode="auto">
          <a:xfrm flipV="1">
            <a:off x="4395788" y="4354513"/>
            <a:ext cx="0" cy="990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1" name="TextBox 11"/>
          <p:cNvSpPr txBox="1">
            <a:spLocks noChangeArrowheads="1"/>
          </p:cNvSpPr>
          <p:nvPr/>
        </p:nvSpPr>
        <p:spPr bwMode="auto">
          <a:xfrm>
            <a:off x="2514600" y="533400"/>
            <a:ext cx="330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Software Design/Development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86200" y="3276600"/>
            <a:ext cx="1095375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Software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34000" y="5334000"/>
            <a:ext cx="3235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Sudoku:</a:t>
            </a:r>
          </a:p>
          <a:p>
            <a:pPr eaLnBrk="1" hangingPunct="1"/>
            <a:r>
              <a:rPr lang="en-US" sz="1800"/>
              <a:t>Tutorials, built “proofs of concepts” (e.g. view, buttons)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10200" y="1371600"/>
            <a:ext cx="3235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Sudoku:</a:t>
            </a:r>
          </a:p>
          <a:p>
            <a:pPr eaLnBrk="1" hangingPunct="1"/>
            <a:r>
              <a:rPr lang="en-US" sz="1800"/>
              <a:t>Requirement models (e.g. core user stories), domain diagram, MVC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Architectural Design Review</a:t>
            </a:r>
            <a:br>
              <a:rPr lang="en-US" dirty="0" smtClean="0">
                <a:cs typeface="+mj-cs"/>
              </a:rPr>
            </a:br>
            <a:r>
              <a:rPr lang="en-US" sz="2000" dirty="0" smtClean="0">
                <a:cs typeface="+mj-cs"/>
              </a:rPr>
              <a:t>(next week Thursday)</a:t>
            </a:r>
            <a:endParaRPr lang="en-US" sz="2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Design Review Package – due next week Tuesday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2514600" y="5105400"/>
            <a:ext cx="3125788" cy="584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000000"/>
                </a:solidFill>
              </a:rPr>
              <a:t>For “core” game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What: Have skilled people assess your work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Why: Find problems early</a:t>
            </a:r>
          </a:p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Types of reviews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Requirements review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Architectural review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UI design review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Component design review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Test plan review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Code review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Architectural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Is it capable of meeting the requirements?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Is it practical to build, test, and support?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Does it satisfy good design principles?</a:t>
            </a:r>
          </a:p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3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7" name="Line 3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7620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products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package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review?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 package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comments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send out packages</a:t>
            </a:r>
          </a:p>
        </p:txBody>
      </p:sp>
      <p:cxnSp>
        <p:nvCxnSpPr>
          <p:cNvPr id="6157" name="AutoShape 14"/>
          <p:cNvCxnSpPr>
            <a:cxnSpLocks noChangeShapeType="1"/>
            <a:stCxn id="6149" idx="3"/>
            <a:endCxn id="6150" idx="1"/>
          </p:cNvCxnSpPr>
          <p:nvPr/>
        </p:nvCxnSpPr>
        <p:spPr bwMode="auto">
          <a:xfrm>
            <a:off x="2438400" y="2933700"/>
            <a:ext cx="1446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58" name="AutoShape 15"/>
          <p:cNvCxnSpPr>
            <a:cxnSpLocks noChangeShapeType="1"/>
            <a:stCxn id="6150" idx="2"/>
            <a:endCxn id="6152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59" name="Oval 18"/>
          <p:cNvSpPr>
            <a:spLocks noChangeArrowheads="1"/>
          </p:cNvSpPr>
          <p:nvPr/>
        </p:nvSpPr>
        <p:spPr bwMode="auto">
          <a:xfrm>
            <a:off x="12954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6160" name="AutoShape 19"/>
          <p:cNvCxnSpPr>
            <a:cxnSpLocks noChangeShapeType="1"/>
            <a:stCxn id="6159" idx="4"/>
            <a:endCxn id="6149" idx="0"/>
          </p:cNvCxnSpPr>
          <p:nvPr/>
        </p:nvCxnSpPr>
        <p:spPr bwMode="auto">
          <a:xfrm>
            <a:off x="16002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1" name="AutoShape 20"/>
          <p:cNvCxnSpPr>
            <a:cxnSpLocks noChangeShapeType="1"/>
            <a:stCxn id="6152" idx="3"/>
            <a:endCxn id="6149" idx="0"/>
          </p:cNvCxnSpPr>
          <p:nvPr/>
        </p:nvCxnSpPr>
        <p:spPr bwMode="auto">
          <a:xfrm flipH="1" flipV="1">
            <a:off x="1600200" y="2590800"/>
            <a:ext cx="4151313" cy="1600200"/>
          </a:xfrm>
          <a:prstGeom prst="bentConnector4">
            <a:avLst>
              <a:gd name="adj1" fmla="val -5509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2" name="AutoShape 23"/>
          <p:cNvCxnSpPr>
            <a:cxnSpLocks noChangeShapeType="1"/>
            <a:stCxn id="6151" idx="2"/>
            <a:endCxn id="6156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3" name="AutoShape 24"/>
          <p:cNvCxnSpPr>
            <a:cxnSpLocks noChangeShapeType="1"/>
            <a:stCxn id="6156" idx="3"/>
            <a:endCxn id="6153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4" name="AutoShape 25"/>
          <p:cNvCxnSpPr>
            <a:cxnSpLocks noChangeShapeType="1"/>
            <a:stCxn id="6153" idx="2"/>
            <a:endCxn id="6154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5" name="AutoShape 26"/>
          <p:cNvCxnSpPr>
            <a:cxnSpLocks noChangeShapeType="1"/>
            <a:stCxn id="6154" idx="2"/>
            <a:endCxn id="6155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66" name="Oval 28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6167" name="AutoShape 29"/>
          <p:cNvCxnSpPr>
            <a:cxnSpLocks noChangeShapeType="1"/>
            <a:stCxn id="6155" idx="2"/>
            <a:endCxn id="6166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8" name="AutoShape 30"/>
          <p:cNvCxnSpPr>
            <a:cxnSpLocks noChangeShapeType="1"/>
            <a:stCxn id="6149" idx="2"/>
            <a:endCxn id="6151" idx="1"/>
          </p:cNvCxnSpPr>
          <p:nvPr/>
        </p:nvCxnSpPr>
        <p:spPr bwMode="auto">
          <a:xfrm rot="16200000" flipH="1">
            <a:off x="781050" y="4095750"/>
            <a:ext cx="1714500" cy="76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9" name="AutoShape 31"/>
          <p:cNvCxnSpPr>
            <a:cxnSpLocks noChangeShapeType="1"/>
            <a:stCxn id="6152" idx="1"/>
            <a:endCxn id="6151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70" name="Text Box 34"/>
          <p:cNvSpPr txBox="1">
            <a:spLocks noChangeArrowheads="1"/>
          </p:cNvSpPr>
          <p:nvPr/>
        </p:nvSpPr>
        <p:spPr bwMode="auto">
          <a:xfrm>
            <a:off x="-25400" y="958850"/>
            <a:ext cx="3041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(from Team being reviewed)</a:t>
            </a:r>
          </a:p>
        </p:txBody>
      </p:sp>
      <p:sp>
        <p:nvSpPr>
          <p:cNvPr id="6171" name="Text Box 35"/>
          <p:cNvSpPr txBox="1">
            <a:spLocks noChangeArrowheads="1"/>
          </p:cNvSpPr>
          <p:nvPr/>
        </p:nvSpPr>
        <p:spPr bwMode="auto">
          <a:xfrm>
            <a:off x="3354388" y="914400"/>
            <a:ext cx="2736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(from team doing review)</a:t>
            </a:r>
          </a:p>
        </p:txBody>
      </p:sp>
      <p:sp>
        <p:nvSpPr>
          <p:cNvPr id="6172" name="Text Box 36"/>
          <p:cNvSpPr txBox="1">
            <a:spLocks noChangeArrowheads="1"/>
          </p:cNvSpPr>
          <p:nvPr/>
        </p:nvSpPr>
        <p:spPr bwMode="auto">
          <a:xfrm>
            <a:off x="6469063" y="914400"/>
            <a:ext cx="2209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(team doing review)</a:t>
            </a:r>
          </a:p>
        </p:txBody>
      </p:sp>
      <p:sp>
        <p:nvSpPr>
          <p:cNvPr id="6173" name="Text Box 37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6174" name="Text Box 38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Work products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Requirements models (use cases, user stories, etc.)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Domain model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Class diagram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Class responsibilities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Sequence diagrams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Self-critique/assessment</a:t>
            </a:r>
            <a:endParaRPr lang="en-US" dirty="0" smtClean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Etc.</a:t>
            </a:r>
            <a:endParaRPr lang="en-US" dirty="0">
              <a:cs typeface="+mn-cs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04800" y="4953000"/>
            <a:ext cx="5257800" cy="685800"/>
          </a:xfrm>
          <a:prstGeom prst="rect">
            <a:avLst/>
          </a:prstGeom>
          <a:noFill/>
          <a:ln w="762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Self-critique/assessment</a:t>
            </a:r>
            <a:br>
              <a:rPr lang="en-US" dirty="0" smtClean="0"/>
            </a:br>
            <a:r>
              <a:rPr lang="en-US" dirty="0" smtClean="0"/>
              <a:t>Architectural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assessment: </a:t>
            </a:r>
            <a:r>
              <a:rPr lang="en-US" sz="2000" dirty="0" smtClean="0">
                <a:solidFill>
                  <a:schemeClr val="bg1"/>
                </a:solidFill>
              </a:rPr>
              <a:t>How do you think your proposed architecture measures up against the rubric?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>Rationale: </a:t>
            </a:r>
            <a:r>
              <a:rPr lang="en-US" sz="2000" dirty="0" smtClean="0">
                <a:solidFill>
                  <a:srgbClr val="FFFFFF"/>
                </a:solidFill>
              </a:rPr>
              <a:t>What trade-offs did you have to make in the design?  What were your key decisions? What is your rationale for your those decisions?</a:t>
            </a:r>
          </a:p>
          <a:p>
            <a:endParaRPr lang="en-US" sz="2000" dirty="0" smtClean="0">
              <a:solidFill>
                <a:srgbClr val="FFFFFF"/>
              </a:solidFill>
            </a:endParaRPr>
          </a:p>
          <a:p>
            <a:r>
              <a:rPr lang="en-US" dirty="0" smtClean="0"/>
              <a:t>Weaknesses: </a:t>
            </a:r>
            <a:r>
              <a:rPr lang="en-US" sz="2000" dirty="0" smtClean="0">
                <a:solidFill>
                  <a:srgbClr val="FFFFFF"/>
                </a:solidFill>
              </a:rPr>
              <a:t>What are the weaknesses of the design?  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47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Self-critique/assessment</a:t>
            </a:r>
            <a:br>
              <a:rPr lang="en-US" dirty="0" smtClean="0"/>
            </a:br>
            <a:r>
              <a:rPr lang="en-US" dirty="0" smtClean="0"/>
              <a:t>Architectural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Feasibility: </a:t>
            </a:r>
            <a:r>
              <a:rPr lang="en-US" sz="2000" dirty="0" smtClean="0">
                <a:solidFill>
                  <a:srgbClr val="FFFFFF"/>
                </a:solidFill>
              </a:rPr>
              <a:t>Why do you think your design is feasible in the alpha timeframe?</a:t>
            </a:r>
          </a:p>
          <a:p>
            <a:endParaRPr lang="en-US" sz="2000" dirty="0" smtClean="0">
              <a:solidFill>
                <a:srgbClr val="FFFFFF"/>
              </a:solidFill>
            </a:endParaRPr>
          </a:p>
          <a:p>
            <a:r>
              <a:rPr lang="en-US" dirty="0" smtClean="0"/>
              <a:t>Extensibility: </a:t>
            </a:r>
            <a:r>
              <a:rPr lang="en-US" sz="2000" dirty="0" smtClean="0">
                <a:solidFill>
                  <a:srgbClr val="FFFFFF"/>
                </a:solidFill>
              </a:rPr>
              <a:t>Is your design extensible for your full game?  In what ways is it?  In what ways do your foresee </a:t>
            </a:r>
            <a:r>
              <a:rPr lang="en-US" sz="2000" smtClean="0">
                <a:solidFill>
                  <a:srgbClr val="FFFFFF"/>
                </a:solidFill>
              </a:rPr>
              <a:t>problems?  </a:t>
            </a:r>
            <a:endParaRPr lang="en-US" sz="2000" dirty="0" smtClean="0">
              <a:solidFill>
                <a:srgbClr val="FFFFFF"/>
              </a:solidFill>
            </a:endParaRPr>
          </a:p>
          <a:p>
            <a:endParaRPr lang="en-US" sz="2000" dirty="0" smtClean="0">
              <a:solidFill>
                <a:srgbClr val="FFFFFF"/>
              </a:solidFill>
            </a:endParaRPr>
          </a:p>
          <a:p>
            <a:r>
              <a:rPr lang="en-US" dirty="0" smtClean="0"/>
              <a:t>Testability: </a:t>
            </a:r>
            <a:r>
              <a:rPr lang="en-US" sz="2000" dirty="0" smtClean="0">
                <a:solidFill>
                  <a:srgbClr val="FFFFFF"/>
                </a:solidFill>
              </a:rPr>
              <a:t>Is your design testable?  What seems easy to test?  What seems hard? 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137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3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7" name="Line 3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7620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+mn-cs"/>
              </a:rPr>
              <a:t>products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solidFill>
                  <a:srgbClr val="FF3300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 b="1" dirty="0">
                <a:solidFill>
                  <a:srgbClr val="FF3300"/>
                </a:solidFill>
                <a:cs typeface="+mn-cs"/>
              </a:rPr>
              <a:t>products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package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solidFill>
                  <a:srgbClr val="FF3300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 b="1" dirty="0">
                <a:solidFill>
                  <a:srgbClr val="FF3300"/>
                </a:solidFill>
                <a:cs typeface="+mn-cs"/>
              </a:rPr>
              <a:t>review?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 package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comments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send out packages</a:t>
            </a:r>
          </a:p>
        </p:txBody>
      </p:sp>
      <p:cxnSp>
        <p:nvCxnSpPr>
          <p:cNvPr id="6157" name="AutoShape 14"/>
          <p:cNvCxnSpPr>
            <a:cxnSpLocks noChangeShapeType="1"/>
            <a:stCxn id="6149" idx="3"/>
            <a:endCxn id="6150" idx="1"/>
          </p:cNvCxnSpPr>
          <p:nvPr/>
        </p:nvCxnSpPr>
        <p:spPr bwMode="auto">
          <a:xfrm>
            <a:off x="2438400" y="2933700"/>
            <a:ext cx="1446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58" name="AutoShape 15"/>
          <p:cNvCxnSpPr>
            <a:cxnSpLocks noChangeShapeType="1"/>
            <a:stCxn id="6150" idx="2"/>
            <a:endCxn id="6152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59" name="Oval 18"/>
          <p:cNvSpPr>
            <a:spLocks noChangeArrowheads="1"/>
          </p:cNvSpPr>
          <p:nvPr/>
        </p:nvSpPr>
        <p:spPr bwMode="auto">
          <a:xfrm>
            <a:off x="12954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6160" name="AutoShape 19"/>
          <p:cNvCxnSpPr>
            <a:cxnSpLocks noChangeShapeType="1"/>
            <a:stCxn id="6159" idx="4"/>
            <a:endCxn id="6149" idx="0"/>
          </p:cNvCxnSpPr>
          <p:nvPr/>
        </p:nvCxnSpPr>
        <p:spPr bwMode="auto">
          <a:xfrm>
            <a:off x="16002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1" name="AutoShape 20"/>
          <p:cNvCxnSpPr>
            <a:cxnSpLocks noChangeShapeType="1"/>
            <a:stCxn id="6152" idx="3"/>
            <a:endCxn id="6149" idx="0"/>
          </p:cNvCxnSpPr>
          <p:nvPr/>
        </p:nvCxnSpPr>
        <p:spPr bwMode="auto">
          <a:xfrm flipH="1" flipV="1">
            <a:off x="1600200" y="2590800"/>
            <a:ext cx="4151313" cy="1600200"/>
          </a:xfrm>
          <a:prstGeom prst="bentConnector4">
            <a:avLst>
              <a:gd name="adj1" fmla="val -5509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2" name="AutoShape 23"/>
          <p:cNvCxnSpPr>
            <a:cxnSpLocks noChangeShapeType="1"/>
            <a:stCxn id="6151" idx="2"/>
            <a:endCxn id="6156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3" name="AutoShape 24"/>
          <p:cNvCxnSpPr>
            <a:cxnSpLocks noChangeShapeType="1"/>
            <a:stCxn id="6156" idx="3"/>
            <a:endCxn id="6153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4" name="AutoShape 25"/>
          <p:cNvCxnSpPr>
            <a:cxnSpLocks noChangeShapeType="1"/>
            <a:stCxn id="6153" idx="2"/>
            <a:endCxn id="6154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5" name="AutoShape 26"/>
          <p:cNvCxnSpPr>
            <a:cxnSpLocks noChangeShapeType="1"/>
            <a:stCxn id="6154" idx="2"/>
            <a:endCxn id="6155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66" name="Oval 28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6167" name="AutoShape 29"/>
          <p:cNvCxnSpPr>
            <a:cxnSpLocks noChangeShapeType="1"/>
            <a:stCxn id="6155" idx="2"/>
            <a:endCxn id="6166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8" name="AutoShape 30"/>
          <p:cNvCxnSpPr>
            <a:cxnSpLocks noChangeShapeType="1"/>
            <a:stCxn id="6149" idx="2"/>
            <a:endCxn id="6151" idx="1"/>
          </p:cNvCxnSpPr>
          <p:nvPr/>
        </p:nvCxnSpPr>
        <p:spPr bwMode="auto">
          <a:xfrm rot="16200000" flipH="1">
            <a:off x="781050" y="4095750"/>
            <a:ext cx="1714500" cy="76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69" name="AutoShape 31"/>
          <p:cNvCxnSpPr>
            <a:cxnSpLocks noChangeShapeType="1"/>
            <a:stCxn id="6152" idx="1"/>
            <a:endCxn id="6151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70" name="Text Box 34"/>
          <p:cNvSpPr txBox="1">
            <a:spLocks noChangeArrowheads="1"/>
          </p:cNvSpPr>
          <p:nvPr/>
        </p:nvSpPr>
        <p:spPr bwMode="auto">
          <a:xfrm>
            <a:off x="-25400" y="958850"/>
            <a:ext cx="3041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(from Team being reviewed)</a:t>
            </a:r>
          </a:p>
        </p:txBody>
      </p:sp>
      <p:sp>
        <p:nvSpPr>
          <p:cNvPr id="6171" name="Text Box 35"/>
          <p:cNvSpPr txBox="1">
            <a:spLocks noChangeArrowheads="1"/>
          </p:cNvSpPr>
          <p:nvPr/>
        </p:nvSpPr>
        <p:spPr bwMode="auto">
          <a:xfrm>
            <a:off x="3354388" y="914400"/>
            <a:ext cx="2736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(from team doing review)</a:t>
            </a:r>
          </a:p>
        </p:txBody>
      </p:sp>
      <p:sp>
        <p:nvSpPr>
          <p:cNvPr id="6172" name="Text Box 36"/>
          <p:cNvSpPr txBox="1">
            <a:spLocks noChangeArrowheads="1"/>
          </p:cNvSpPr>
          <p:nvPr/>
        </p:nvSpPr>
        <p:spPr bwMode="auto">
          <a:xfrm>
            <a:off x="6469063" y="914400"/>
            <a:ext cx="2209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(team doing review)</a:t>
            </a:r>
          </a:p>
        </p:txBody>
      </p:sp>
      <p:sp>
        <p:nvSpPr>
          <p:cNvPr id="6173" name="Text Box 37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6174" name="Text Box 38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152400" y="3429000"/>
            <a:ext cx="3633788" cy="1200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Process completed before start of class Tuesday 3/5.  Author and moderator agree on deadline for work products.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sz="2000" b="1">
                <a:solidFill>
                  <a:srgbClr val="FF0000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 sz="2000" b="1">
                <a:solidFill>
                  <a:srgbClr val="FF0000"/>
                </a:solidFill>
                <a:cs typeface="+mn-cs"/>
              </a:rPr>
              <a:t>package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review?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 package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comments</a:t>
            </a: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send out packages</a:t>
            </a:r>
          </a:p>
        </p:txBody>
      </p:sp>
      <p:cxnSp>
        <p:nvCxnSpPr>
          <p:cNvPr id="9229" name="AutoShape 13"/>
          <p:cNvCxnSpPr>
            <a:cxnSpLocks noChangeShapeType="1"/>
            <a:stCxn id="9221" idx="3"/>
            <a:endCxn id="9222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0" name="AutoShape 14"/>
          <p:cNvCxnSpPr>
            <a:cxnSpLocks noChangeShapeType="1"/>
            <a:stCxn id="9222" idx="2"/>
            <a:endCxn id="9224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31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9232" name="AutoShape 16"/>
          <p:cNvCxnSpPr>
            <a:cxnSpLocks noChangeShapeType="1"/>
            <a:stCxn id="9231" idx="4"/>
            <a:endCxn id="9221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3" name="AutoShape 17"/>
          <p:cNvCxnSpPr>
            <a:cxnSpLocks noChangeShapeType="1"/>
            <a:stCxn id="9224" idx="3"/>
            <a:endCxn id="9221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4" name="AutoShape 18"/>
          <p:cNvCxnSpPr>
            <a:cxnSpLocks noChangeShapeType="1"/>
            <a:stCxn id="9223" idx="2"/>
            <a:endCxn id="9228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5" name="AutoShape 19"/>
          <p:cNvCxnSpPr>
            <a:cxnSpLocks noChangeShapeType="1"/>
            <a:stCxn id="9228" idx="3"/>
            <a:endCxn id="9225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6" name="AutoShape 20"/>
          <p:cNvCxnSpPr>
            <a:cxnSpLocks noChangeShapeType="1"/>
            <a:stCxn id="9225" idx="2"/>
            <a:endCxn id="9226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37" name="AutoShape 21"/>
          <p:cNvCxnSpPr>
            <a:cxnSpLocks noChangeShapeType="1"/>
            <a:stCxn id="9226" idx="2"/>
            <a:endCxn id="9227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38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9239" name="AutoShape 23"/>
          <p:cNvCxnSpPr>
            <a:cxnSpLocks noChangeShapeType="1"/>
            <a:stCxn id="9227" idx="2"/>
            <a:endCxn id="9238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40" name="AutoShape 24"/>
          <p:cNvCxnSpPr>
            <a:cxnSpLocks noChangeShapeType="1"/>
            <a:stCxn id="9221" idx="2"/>
            <a:endCxn id="9223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41" name="AutoShape 25"/>
          <p:cNvCxnSpPr>
            <a:cxnSpLocks noChangeShapeType="1"/>
            <a:stCxn id="9224" idx="1"/>
            <a:endCxn id="9223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  <p:sp>
        <p:nvSpPr>
          <p:cNvPr id="39966" name="TextBox 1"/>
          <p:cNvSpPr txBox="1">
            <a:spLocks noChangeArrowheads="1"/>
          </p:cNvSpPr>
          <p:nvPr/>
        </p:nvSpPr>
        <p:spPr bwMode="auto">
          <a:xfrm>
            <a:off x="762000" y="5867400"/>
            <a:ext cx="2289175" cy="369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 class Tuesday 3/5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3810000" y="1458913"/>
            <a:ext cx="1173163" cy="3698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Top down</a:t>
            </a:r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778250" y="5345113"/>
            <a:ext cx="1236663" cy="3698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Bottom up</a:t>
            </a:r>
          </a:p>
        </p:txBody>
      </p:sp>
      <p:cxnSp>
        <p:nvCxnSpPr>
          <p:cNvPr id="15363" name="Straight Arrow Connector 6"/>
          <p:cNvCxnSpPr>
            <a:cxnSpLocks noChangeShapeType="1"/>
            <a:stCxn id="15361" idx="2"/>
          </p:cNvCxnSpPr>
          <p:nvPr/>
        </p:nvCxnSpPr>
        <p:spPr bwMode="auto">
          <a:xfrm>
            <a:off x="4395788" y="1828800"/>
            <a:ext cx="0" cy="1001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64" name="Straight Arrow Connector 10"/>
          <p:cNvCxnSpPr>
            <a:cxnSpLocks noChangeShapeType="1"/>
            <a:stCxn id="15362" idx="0"/>
          </p:cNvCxnSpPr>
          <p:nvPr/>
        </p:nvCxnSpPr>
        <p:spPr bwMode="auto">
          <a:xfrm flipV="1">
            <a:off x="4395788" y="4354513"/>
            <a:ext cx="0" cy="990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65" name="TextBox 11"/>
          <p:cNvSpPr txBox="1">
            <a:spLocks noChangeArrowheads="1"/>
          </p:cNvSpPr>
          <p:nvPr/>
        </p:nvSpPr>
        <p:spPr bwMode="auto">
          <a:xfrm>
            <a:off x="2514600" y="533400"/>
            <a:ext cx="330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Software Design/Development</a:t>
            </a:r>
          </a:p>
        </p:txBody>
      </p:sp>
      <p:sp>
        <p:nvSpPr>
          <p:cNvPr id="15366" name="Rectangle 12"/>
          <p:cNvSpPr>
            <a:spLocks noChangeArrowheads="1"/>
          </p:cNvSpPr>
          <p:nvPr/>
        </p:nvSpPr>
        <p:spPr bwMode="auto">
          <a:xfrm>
            <a:off x="3886200" y="3276600"/>
            <a:ext cx="1095375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Software</a:t>
            </a:r>
          </a:p>
        </p:txBody>
      </p:sp>
      <p:sp>
        <p:nvSpPr>
          <p:cNvPr id="15367" name="TextBox 13"/>
          <p:cNvSpPr txBox="1">
            <a:spLocks noChangeArrowheads="1"/>
          </p:cNvSpPr>
          <p:nvPr/>
        </p:nvSpPr>
        <p:spPr bwMode="auto">
          <a:xfrm>
            <a:off x="5334000" y="5334000"/>
            <a:ext cx="3235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Game project:</a:t>
            </a:r>
          </a:p>
          <a:p>
            <a:pPr eaLnBrk="1" hangingPunct="1"/>
            <a:r>
              <a:rPr lang="en-US" sz="1800"/>
              <a:t>Tutorials, built “proofs of concepts” (e.g. view, buttons)</a:t>
            </a:r>
          </a:p>
        </p:txBody>
      </p: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5410200" y="1371600"/>
            <a:ext cx="3235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Game project:</a:t>
            </a:r>
          </a:p>
          <a:p>
            <a:pPr eaLnBrk="1" hangingPunct="1"/>
            <a:r>
              <a:rPr lang="en-US" sz="1800"/>
              <a:t>Requirement models (e.g. core user stories), domain diagram, MVC</a:t>
            </a:r>
          </a:p>
        </p:txBody>
      </p:sp>
      <p:sp>
        <p:nvSpPr>
          <p:cNvPr id="15369" name="TextBox 1"/>
          <p:cNvSpPr txBox="1">
            <a:spLocks noChangeArrowheads="1"/>
          </p:cNvSpPr>
          <p:nvPr/>
        </p:nvSpPr>
        <p:spPr bwMode="auto">
          <a:xfrm>
            <a:off x="6096000" y="3276600"/>
            <a:ext cx="1981200" cy="9239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1"/>
                </a:solidFill>
              </a:rPr>
              <a:t>You should have started on both of these already</a:t>
            </a:r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6019800" y="1295400"/>
            <a:ext cx="1905000" cy="457200"/>
          </a:xfrm>
          <a:prstGeom prst="rect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71" name="Rectangle 15"/>
          <p:cNvSpPr>
            <a:spLocks noChangeArrowheads="1"/>
          </p:cNvSpPr>
          <p:nvPr/>
        </p:nvSpPr>
        <p:spPr bwMode="auto">
          <a:xfrm>
            <a:off x="5943600" y="5257800"/>
            <a:ext cx="1905000" cy="457200"/>
          </a:xfrm>
          <a:prstGeom prst="rect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package (hyperlinked)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Intro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Agenda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Criteria 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Work products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Reviewer assignments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package - Intro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>
                <a:latin typeface="Arial" charset="0"/>
                <a:cs typeface="+mn-cs"/>
              </a:rPr>
              <a:t>Background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What project are we discussing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What do reviewers need to know about it</a:t>
            </a:r>
          </a:p>
          <a:p>
            <a:pPr lvl="2" eaLnBrk="1" hangingPunct="1">
              <a:defRPr/>
            </a:pPr>
            <a:r>
              <a:rPr lang="en-US" sz="2000">
                <a:latin typeface="Arial" charset="0"/>
              </a:rPr>
              <a:t>history, key problems, important decisions, etc.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Where can reviewers find more info</a:t>
            </a:r>
          </a:p>
          <a:p>
            <a:pPr lvl="2" eaLnBrk="1" hangingPunct="1">
              <a:defRPr/>
            </a:pPr>
            <a:r>
              <a:rPr lang="en-US" sz="2000">
                <a:latin typeface="Arial" charset="0"/>
              </a:rPr>
              <a:t>requirements, designs, analysis</a:t>
            </a:r>
          </a:p>
          <a:p>
            <a:pPr eaLnBrk="1" hangingPunct="1">
              <a:defRPr/>
            </a:pPr>
            <a:r>
              <a:rPr lang="en-US" sz="2800">
                <a:latin typeface="Arial" charset="0"/>
                <a:cs typeface="+mn-cs"/>
              </a:rPr>
              <a:t>Goals for review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specific work products to be reviewed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scope (what is in/out of bounds)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what approval means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package (hyperlinked)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Intro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Agenda 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Criteria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Work products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Reviewer assignments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43011" name="TextBox 1"/>
          <p:cNvSpPr txBox="1">
            <a:spLocks noChangeArrowheads="1"/>
          </p:cNvSpPr>
          <p:nvPr/>
        </p:nvSpPr>
        <p:spPr bwMode="auto">
          <a:xfrm>
            <a:off x="2667000" y="2209800"/>
            <a:ext cx="45339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1"/>
                </a:solidFill>
              </a:rPr>
              <a:t>Agenda:  Order materials will be reviewed.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package (hyperlinked)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Intro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Agenda 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Criteria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Work products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Reviewer assignments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44035" name="TextBox 1"/>
          <p:cNvSpPr txBox="1">
            <a:spLocks noChangeArrowheads="1"/>
          </p:cNvSpPr>
          <p:nvPr/>
        </p:nvSpPr>
        <p:spPr bwMode="auto">
          <a:xfrm>
            <a:off x="3810000" y="2362200"/>
            <a:ext cx="4081463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1"/>
                </a:solidFill>
              </a:rPr>
              <a:t>Criteria: I will provide basic rubric.  You should augment it for specifics of your project; i.e. what is important for reviewers to look at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package (hyperlinked)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Intro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Agenda 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Criteria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Work products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Reviewer assignments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45059" name="TextBox 4"/>
          <p:cNvSpPr txBox="1">
            <a:spLocks noChangeArrowheads="1"/>
          </p:cNvSpPr>
          <p:nvPr/>
        </p:nvSpPr>
        <p:spPr bwMode="auto">
          <a:xfrm>
            <a:off x="1371600" y="5029200"/>
            <a:ext cx="594995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1"/>
                </a:solidFill>
              </a:rPr>
              <a:t>What each reviewer is responsible for;</a:t>
            </a:r>
          </a:p>
          <a:p>
            <a:pPr eaLnBrk="1" hangingPunct="1"/>
            <a:r>
              <a:rPr lang="en-US" sz="1800">
                <a:solidFill>
                  <a:schemeClr val="tx1"/>
                </a:solidFill>
              </a:rPr>
              <a:t>e.g.  give each reviewer responsibility for a subset of the classes or subset of use cases.</a:t>
            </a:r>
          </a:p>
          <a:p>
            <a:pPr eaLnBrk="1" hangingPunct="1"/>
            <a:r>
              <a:rPr lang="en-US" sz="1800">
                <a:solidFill>
                  <a:schemeClr val="tx1"/>
                </a:solidFill>
              </a:rPr>
              <a:t>Do not divide by work product!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package</a:t>
            </a: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review?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chemeClr val="tx1"/>
                </a:solidFill>
                <a:cs typeface="+mn-cs"/>
              </a:rPr>
              <a:t>read package</a:t>
            </a:r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chemeClr val="tx1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 b="1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chemeClr val="tx1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 b="1">
                <a:solidFill>
                  <a:schemeClr val="tx1"/>
                </a:solidFill>
                <a:cs typeface="+mn-cs"/>
              </a:rPr>
              <a:t>comments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send out packages</a:t>
            </a:r>
          </a:p>
        </p:txBody>
      </p:sp>
      <p:cxnSp>
        <p:nvCxnSpPr>
          <p:cNvPr id="16397" name="AutoShape 13"/>
          <p:cNvCxnSpPr>
            <a:cxnSpLocks noChangeShapeType="1"/>
            <a:stCxn id="16389" idx="3"/>
            <a:endCxn id="16390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398" name="AutoShape 14"/>
          <p:cNvCxnSpPr>
            <a:cxnSpLocks noChangeShapeType="1"/>
            <a:stCxn id="16390" idx="2"/>
            <a:endCxn id="16392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6400" name="AutoShape 16"/>
          <p:cNvCxnSpPr>
            <a:cxnSpLocks noChangeShapeType="1"/>
            <a:stCxn id="16399" idx="4"/>
            <a:endCxn id="16389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1" name="AutoShape 17"/>
          <p:cNvCxnSpPr>
            <a:cxnSpLocks noChangeShapeType="1"/>
            <a:stCxn id="16392" idx="3"/>
            <a:endCxn id="16389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2" name="AutoShape 18"/>
          <p:cNvCxnSpPr>
            <a:cxnSpLocks noChangeShapeType="1"/>
            <a:stCxn id="16391" idx="2"/>
            <a:endCxn id="16396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3" name="AutoShape 19"/>
          <p:cNvCxnSpPr>
            <a:cxnSpLocks noChangeShapeType="1"/>
            <a:stCxn id="16396" idx="3"/>
            <a:endCxn id="16393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4" name="AutoShape 20"/>
          <p:cNvCxnSpPr>
            <a:cxnSpLocks noChangeShapeType="1"/>
            <a:stCxn id="16393" idx="2"/>
            <a:endCxn id="16394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5" name="AutoShape 21"/>
          <p:cNvCxnSpPr>
            <a:cxnSpLocks noChangeShapeType="1"/>
            <a:stCxn id="16394" idx="2"/>
            <a:endCxn id="16395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406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6407" name="AutoShape 23"/>
          <p:cNvCxnSpPr>
            <a:cxnSpLocks noChangeShapeType="1"/>
            <a:stCxn id="16395" idx="2"/>
            <a:endCxn id="16406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8" name="AutoShape 24"/>
          <p:cNvCxnSpPr>
            <a:cxnSpLocks noChangeShapeType="1"/>
            <a:stCxn id="16389" idx="2"/>
            <a:endCxn id="16391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09" name="AutoShape 25"/>
          <p:cNvCxnSpPr>
            <a:cxnSpLocks noChangeShapeType="1"/>
            <a:stCxn id="16392" idx="1"/>
            <a:endCxn id="16391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  <p:sp>
        <p:nvSpPr>
          <p:cNvPr id="46110" name="TextBox 1"/>
          <p:cNvSpPr txBox="1">
            <a:spLocks noChangeArrowheads="1"/>
          </p:cNvSpPr>
          <p:nvPr/>
        </p:nvSpPr>
        <p:spPr bwMode="auto">
          <a:xfrm>
            <a:off x="304800" y="5867400"/>
            <a:ext cx="2819400" cy="6461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The review is next week Thursday!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package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review?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read package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products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n-cs"/>
              </a:rPr>
              <a:t>comments</a:t>
            </a: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send out packages</a:t>
            </a:r>
          </a:p>
        </p:txBody>
      </p:sp>
      <p:cxnSp>
        <p:nvCxnSpPr>
          <p:cNvPr id="17421" name="AutoShape 13"/>
          <p:cNvCxnSpPr>
            <a:cxnSpLocks noChangeShapeType="1"/>
            <a:stCxn id="17413" idx="3"/>
            <a:endCxn id="17414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2" name="AutoShape 14"/>
          <p:cNvCxnSpPr>
            <a:cxnSpLocks noChangeShapeType="1"/>
            <a:stCxn id="17414" idx="2"/>
            <a:endCxn id="17416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7424" name="AutoShape 16"/>
          <p:cNvCxnSpPr>
            <a:cxnSpLocks noChangeShapeType="1"/>
            <a:stCxn id="17423" idx="4"/>
            <a:endCxn id="17413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5" name="AutoShape 17"/>
          <p:cNvCxnSpPr>
            <a:cxnSpLocks noChangeShapeType="1"/>
            <a:stCxn id="17416" idx="3"/>
            <a:endCxn id="17413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6" name="AutoShape 18"/>
          <p:cNvCxnSpPr>
            <a:cxnSpLocks noChangeShapeType="1"/>
            <a:stCxn id="17415" idx="2"/>
            <a:endCxn id="17420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7" name="AutoShape 19"/>
          <p:cNvCxnSpPr>
            <a:cxnSpLocks noChangeShapeType="1"/>
            <a:stCxn id="17420" idx="3"/>
            <a:endCxn id="17417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8" name="AutoShape 20"/>
          <p:cNvCxnSpPr>
            <a:cxnSpLocks noChangeShapeType="1"/>
            <a:stCxn id="17417" idx="2"/>
            <a:endCxn id="17418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29" name="AutoShape 21"/>
          <p:cNvCxnSpPr>
            <a:cxnSpLocks noChangeShapeType="1"/>
            <a:stCxn id="17418" idx="2"/>
            <a:endCxn id="17419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30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7431" name="AutoShape 23"/>
          <p:cNvCxnSpPr>
            <a:cxnSpLocks noChangeShapeType="1"/>
            <a:stCxn id="17419" idx="2"/>
            <a:endCxn id="17430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32" name="AutoShape 24"/>
          <p:cNvCxnSpPr>
            <a:cxnSpLocks noChangeShapeType="1"/>
            <a:stCxn id="17413" idx="2"/>
            <a:endCxn id="17415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33" name="AutoShape 25"/>
          <p:cNvCxnSpPr>
            <a:cxnSpLocks noChangeShapeType="1"/>
            <a:stCxn id="17416" idx="1"/>
            <a:endCxn id="17415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  <p:sp>
        <p:nvSpPr>
          <p:cNvPr id="47134" name="TextBox 1"/>
          <p:cNvSpPr txBox="1">
            <a:spLocks noChangeArrowheads="1"/>
          </p:cNvSpPr>
          <p:nvPr/>
        </p:nvSpPr>
        <p:spPr bwMode="auto">
          <a:xfrm>
            <a:off x="6584950" y="1905000"/>
            <a:ext cx="2287588" cy="369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 class Tuesday 3/5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Preparation</a:t>
            </a: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work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examine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package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ready for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review?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read package</a:t>
            </a:r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study work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products</a:t>
            </a: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prepare 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comments</a:t>
            </a:r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schedule review</a:t>
            </a:r>
          </a:p>
          <a:p>
            <a:pPr>
              <a:defRPr/>
            </a:pPr>
            <a:r>
              <a:rPr lang="en-US">
                <a:solidFill>
                  <a:schemeClr val="tx1"/>
                </a:solidFill>
                <a:cs typeface="+mn-cs"/>
              </a:rPr>
              <a:t>send out packages</a:t>
            </a:r>
          </a:p>
        </p:txBody>
      </p:sp>
      <p:cxnSp>
        <p:nvCxnSpPr>
          <p:cNvPr id="18445" name="AutoShape 13"/>
          <p:cNvCxnSpPr>
            <a:cxnSpLocks noChangeShapeType="1"/>
            <a:stCxn id="18437" idx="3"/>
            <a:endCxn id="18438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46" name="AutoShape 14"/>
          <p:cNvCxnSpPr>
            <a:cxnSpLocks noChangeShapeType="1"/>
            <a:stCxn id="18438" idx="2"/>
            <a:endCxn id="18440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447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8448" name="AutoShape 16"/>
          <p:cNvCxnSpPr>
            <a:cxnSpLocks noChangeShapeType="1"/>
            <a:stCxn id="18447" idx="4"/>
            <a:endCxn id="18437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49" name="AutoShape 17"/>
          <p:cNvCxnSpPr>
            <a:cxnSpLocks noChangeShapeType="1"/>
            <a:stCxn id="18440" idx="3"/>
            <a:endCxn id="18437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0" name="AutoShape 18"/>
          <p:cNvCxnSpPr>
            <a:cxnSpLocks noChangeShapeType="1"/>
            <a:stCxn id="18439" idx="2"/>
            <a:endCxn id="18444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1" name="AutoShape 19"/>
          <p:cNvCxnSpPr>
            <a:cxnSpLocks noChangeShapeType="1"/>
            <a:stCxn id="18444" idx="3"/>
            <a:endCxn id="18441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2" name="AutoShape 20"/>
          <p:cNvCxnSpPr>
            <a:cxnSpLocks noChangeShapeType="1"/>
            <a:stCxn id="18441" idx="2"/>
            <a:endCxn id="18442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3" name="AutoShape 21"/>
          <p:cNvCxnSpPr>
            <a:cxnSpLocks noChangeShapeType="1"/>
            <a:stCxn id="18442" idx="2"/>
            <a:endCxn id="18443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454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cxnSp>
        <p:nvCxnSpPr>
          <p:cNvPr id="18455" name="AutoShape 23"/>
          <p:cNvCxnSpPr>
            <a:cxnSpLocks noChangeShapeType="1"/>
            <a:stCxn id="18443" idx="2"/>
            <a:endCxn id="18454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6" name="AutoShape 24"/>
          <p:cNvCxnSpPr>
            <a:cxnSpLocks noChangeShapeType="1"/>
            <a:stCxn id="18437" idx="2"/>
            <a:endCxn id="18439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57" name="AutoShape 25"/>
          <p:cNvCxnSpPr>
            <a:cxnSpLocks noChangeShapeType="1"/>
            <a:stCxn id="18440" idx="1"/>
            <a:endCxn id="18439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Author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Moderator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Reviewers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Y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cs typeface="+mn-cs"/>
              </a:rPr>
              <a:t>N</a:t>
            </a:r>
          </a:p>
        </p:txBody>
      </p:sp>
      <p:sp>
        <p:nvSpPr>
          <p:cNvPr id="48158" name="TextBox 1"/>
          <p:cNvSpPr txBox="1">
            <a:spLocks noChangeArrowheads="1"/>
          </p:cNvSpPr>
          <p:nvPr/>
        </p:nvSpPr>
        <p:spPr bwMode="auto">
          <a:xfrm>
            <a:off x="6519863" y="6038850"/>
            <a:ext cx="210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DESIGN REVIEW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process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>
                <a:latin typeface="Arial" charset="0"/>
                <a:cs typeface="+mn-cs"/>
              </a:rPr>
              <a:t>Moderator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keeps review moving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ensures all voices are heard and key points covered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ensures decisions are made:  accepted, major/minor revisions, further review</a:t>
            </a:r>
          </a:p>
          <a:p>
            <a:pPr eaLnBrk="1" hangingPunct="1">
              <a:defRPr/>
            </a:pPr>
            <a:r>
              <a:rPr lang="en-US" sz="2800">
                <a:latin typeface="Arial" charset="0"/>
                <a:cs typeface="+mn-cs"/>
              </a:rPr>
              <a:t>Recorder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takes notes, records all issues raised and decisions reached, all questions, suggestions, and action items</a:t>
            </a:r>
          </a:p>
          <a:p>
            <a:pPr lvl="1" eaLnBrk="1" hangingPunct="1">
              <a:defRPr/>
            </a:pPr>
            <a:r>
              <a:rPr lang="en-US" sz="2400">
                <a:latin typeface="Arial" charset="0"/>
              </a:rPr>
              <a:t>publishes a report of the review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process cont.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+mn-cs"/>
              </a:rPr>
              <a:t>Reviewers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</a:rPr>
              <a:t>Discuss project as detailed in agenda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</a:rPr>
              <a:t>Provide expertise on assigned aspect of project</a:t>
            </a:r>
          </a:p>
          <a:p>
            <a:pPr lvl="1" eaLnBrk="1" hangingPunct="1">
              <a:defRPr/>
            </a:pPr>
            <a:r>
              <a:rPr lang="en-US" dirty="0" smtClean="0">
                <a:latin typeface="Arial" charset="0"/>
              </a:rPr>
              <a:t>Raise </a:t>
            </a:r>
            <a:r>
              <a:rPr lang="en-US" dirty="0">
                <a:latin typeface="Arial" charset="0"/>
              </a:rPr>
              <a:t>questions, concerns</a:t>
            </a:r>
          </a:p>
          <a:p>
            <a:pPr eaLnBrk="1" hangingPunct="1">
              <a:defRPr/>
            </a:pPr>
            <a:r>
              <a:rPr lang="en-US" dirty="0">
                <a:latin typeface="Arial" charset="0"/>
                <a:cs typeface="+mn-cs"/>
              </a:rPr>
              <a:t>Author and design team</a:t>
            </a:r>
          </a:p>
          <a:p>
            <a:pPr lvl="1" eaLnBrk="1" hangingPunct="1">
              <a:defRPr/>
            </a:pPr>
            <a:r>
              <a:rPr lang="en-US" dirty="0">
                <a:latin typeface="Arial" charset="0"/>
              </a:rPr>
              <a:t>Answers questions but is otherwise silent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ChangeArrowheads="1"/>
          </p:cNvSpPr>
          <p:nvPr/>
        </p:nvSpPr>
        <p:spPr bwMode="auto">
          <a:xfrm>
            <a:off x="3810000" y="1458913"/>
            <a:ext cx="1173163" cy="3698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Top down</a:t>
            </a:r>
          </a:p>
        </p:txBody>
      </p:sp>
      <p:sp>
        <p:nvSpPr>
          <p:cNvPr id="16386" name="TextBox 11"/>
          <p:cNvSpPr txBox="1">
            <a:spLocks noChangeArrowheads="1"/>
          </p:cNvSpPr>
          <p:nvPr/>
        </p:nvSpPr>
        <p:spPr bwMode="auto">
          <a:xfrm>
            <a:off x="2514600" y="533400"/>
            <a:ext cx="330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Software Design/Development</a:t>
            </a:r>
          </a:p>
        </p:txBody>
      </p:sp>
      <p:sp>
        <p:nvSpPr>
          <p:cNvPr id="16387" name="TextBox 14"/>
          <p:cNvSpPr txBox="1">
            <a:spLocks noChangeArrowheads="1"/>
          </p:cNvSpPr>
          <p:nvPr/>
        </p:nvSpPr>
        <p:spPr bwMode="auto">
          <a:xfrm>
            <a:off x="5410200" y="1371600"/>
            <a:ext cx="3235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Game project:</a:t>
            </a:r>
          </a:p>
          <a:p>
            <a:pPr eaLnBrk="1" hangingPunct="1"/>
            <a:r>
              <a:rPr lang="en-US" sz="1800"/>
              <a:t>Requirement models (e.g. core user stories), domain diagram, MVC</a:t>
            </a:r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6019800" y="1295400"/>
            <a:ext cx="1905000" cy="457200"/>
          </a:xfrm>
          <a:prstGeom prst="rect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389" name="TextBox 2"/>
          <p:cNvSpPr txBox="1">
            <a:spLocks noChangeArrowheads="1"/>
          </p:cNvSpPr>
          <p:nvPr/>
        </p:nvSpPr>
        <p:spPr bwMode="auto">
          <a:xfrm>
            <a:off x="1184275" y="3276600"/>
            <a:ext cx="6656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>
                <a:solidFill>
                  <a:srgbClr val="FFFFFF"/>
                </a:solidFill>
              </a:rPr>
              <a:t>Today I want to talk about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j-cs"/>
              </a:rPr>
              <a:t>Review cont.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Stick to specified level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Avoid re-specifying/designing system</a:t>
            </a:r>
          </a:p>
          <a:p>
            <a:pPr eaLnBrk="1" hangingPunct="1">
              <a:defRPr/>
            </a:pPr>
            <a:r>
              <a:rPr lang="en-US">
                <a:latin typeface="Arial" charset="0"/>
                <a:cs typeface="+mn-cs"/>
              </a:rPr>
              <a:t>Avoid getting sidetracked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Reviewers Responsibilities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Participate!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Participate!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Participate!</a:t>
            </a:r>
            <a:endParaRPr lang="en-US" dirty="0">
              <a:cs typeface="+mn-cs"/>
            </a:endParaRPr>
          </a:p>
        </p:txBody>
      </p:sp>
      <p:sp>
        <p:nvSpPr>
          <p:cNvPr id="52227" name="TextBox 3"/>
          <p:cNvSpPr txBox="1">
            <a:spLocks noChangeArrowheads="1"/>
          </p:cNvSpPr>
          <p:nvPr/>
        </p:nvSpPr>
        <p:spPr bwMode="auto">
          <a:xfrm>
            <a:off x="381000" y="4419600"/>
            <a:ext cx="8077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 one reviewer will thoroughly understand everything.  But collectively you  should.  During the discussion you should contribute based on your expertise so that the group can, collectively, assess the work.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Top down design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Define “core” game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Develop architectural model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What is core game?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Essential behavior</a:t>
            </a:r>
          </a:p>
          <a:p>
            <a:pPr>
              <a:defRPr/>
            </a:pPr>
            <a:r>
              <a:rPr lang="en-US" dirty="0">
                <a:cs typeface="+mn-cs"/>
              </a:rPr>
              <a:t>R</a:t>
            </a:r>
            <a:r>
              <a:rPr lang="en-US" dirty="0" smtClean="0">
                <a:cs typeface="+mn-cs"/>
              </a:rPr>
              <a:t>esolves high risks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Illustrates gameplay mechanics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Can be implemented for alpha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Defining core game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User stories, use cases, flow chart, story board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Must concretely describe several minutes of gameplay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Architecture:  system structure</a:t>
            </a:r>
          </a:p>
          <a:p>
            <a:pPr marL="0" indent="0">
              <a:buFontTx/>
              <a:buNone/>
              <a:defRPr/>
            </a:pPr>
            <a:endParaRPr lang="en-US" dirty="0"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3619500"/>
            <a:ext cx="12192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Client</a:t>
            </a:r>
          </a:p>
          <a:p>
            <a:r>
              <a:rPr lang="en-US">
                <a:solidFill>
                  <a:schemeClr val="tx1"/>
                </a:solidFill>
              </a:rPr>
              <a:t>(browser) </a:t>
            </a:r>
          </a:p>
        </p:txBody>
      </p:sp>
      <p:sp>
        <p:nvSpPr>
          <p:cNvPr id="6" name="Cloud Callout 5"/>
          <p:cNvSpPr>
            <a:spLocks noChangeArrowheads="1"/>
          </p:cNvSpPr>
          <p:nvPr/>
        </p:nvSpPr>
        <p:spPr bwMode="auto">
          <a:xfrm>
            <a:off x="3949700" y="3660775"/>
            <a:ext cx="1473200" cy="563563"/>
          </a:xfrm>
          <a:prstGeom prst="cloudCallout">
            <a:avLst>
              <a:gd name="adj1" fmla="val 569"/>
              <a:gd name="adj2" fmla="val 9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Internet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48400" y="3619500"/>
            <a:ext cx="16764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Server</a:t>
            </a:r>
          </a:p>
          <a:p>
            <a:r>
              <a:rPr lang="en-US">
                <a:solidFill>
                  <a:schemeClr val="tx1"/>
                </a:solidFill>
              </a:rPr>
              <a:t>(application) </a:t>
            </a:r>
          </a:p>
        </p:txBody>
      </p: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3124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5410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143000" y="2819400"/>
            <a:ext cx="1531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For example: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Architecture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Architecture:  system structure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Views from different levels</a:t>
            </a:r>
            <a:endParaRPr lang="en-US" dirty="0">
              <a:cs typeface="+mn-cs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905000" y="3619500"/>
            <a:ext cx="12192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Client</a:t>
            </a:r>
          </a:p>
          <a:p>
            <a:r>
              <a:rPr lang="en-US">
                <a:solidFill>
                  <a:schemeClr val="tx1"/>
                </a:solidFill>
              </a:rPr>
              <a:t>(browser) </a:t>
            </a:r>
          </a:p>
        </p:txBody>
      </p:sp>
      <p:sp>
        <p:nvSpPr>
          <p:cNvPr id="21508" name="Cloud Callout 5"/>
          <p:cNvSpPr>
            <a:spLocks noChangeArrowheads="1"/>
          </p:cNvSpPr>
          <p:nvPr/>
        </p:nvSpPr>
        <p:spPr bwMode="auto">
          <a:xfrm>
            <a:off x="3949700" y="3660775"/>
            <a:ext cx="1473200" cy="563563"/>
          </a:xfrm>
          <a:prstGeom prst="cloudCallout">
            <a:avLst>
              <a:gd name="adj1" fmla="val 569"/>
              <a:gd name="adj2" fmla="val 9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Internet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6248400" y="3619500"/>
            <a:ext cx="16764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Server</a:t>
            </a:r>
          </a:p>
          <a:p>
            <a:r>
              <a:rPr lang="en-US">
                <a:solidFill>
                  <a:schemeClr val="tx1"/>
                </a:solidFill>
              </a:rPr>
              <a:t>(application) </a:t>
            </a:r>
          </a:p>
        </p:txBody>
      </p:sp>
      <p:cxnSp>
        <p:nvCxnSpPr>
          <p:cNvPr id="21510" name="Straight Arrow Connector 8"/>
          <p:cNvCxnSpPr>
            <a:cxnSpLocks noChangeShapeType="1"/>
          </p:cNvCxnSpPr>
          <p:nvPr/>
        </p:nvCxnSpPr>
        <p:spPr bwMode="auto">
          <a:xfrm>
            <a:off x="3124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1" name="Straight Arrow Connector 11"/>
          <p:cNvCxnSpPr>
            <a:cxnSpLocks noChangeShapeType="1"/>
          </p:cNvCxnSpPr>
          <p:nvPr/>
        </p:nvCxnSpPr>
        <p:spPr bwMode="auto">
          <a:xfrm>
            <a:off x="5410200" y="3914775"/>
            <a:ext cx="830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81200" y="5105400"/>
            <a:ext cx="1531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For example: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43400" y="5143500"/>
            <a:ext cx="136525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Web server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992813" y="5143500"/>
            <a:ext cx="132715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604125" y="5143500"/>
            <a:ext cx="11731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Database</a:t>
            </a:r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5708650" y="5330825"/>
            <a:ext cx="2841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cxnSpLocks noChangeShapeType="1"/>
          </p:cNvCxnSpPr>
          <p:nvPr/>
        </p:nvCxnSpPr>
        <p:spPr bwMode="auto">
          <a:xfrm>
            <a:off x="7315200" y="5330825"/>
            <a:ext cx="2841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H="1">
            <a:off x="4419600" y="42672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7924800" y="42672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 animBg="1"/>
      <p:bldP spid="11" grpId="0" animBg="1"/>
      <p:bldP spid="1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1305</Words>
  <Application>Microsoft Macintosh PowerPoint</Application>
  <PresentationFormat>On-screen Show (4:3)</PresentationFormat>
  <Paragraphs>359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Default Design</vt:lpstr>
      <vt:lpstr>Architecture design review</vt:lpstr>
      <vt:lpstr>PowerPoint Presentation</vt:lpstr>
      <vt:lpstr>PowerPoint Presentation</vt:lpstr>
      <vt:lpstr>PowerPoint Presentation</vt:lpstr>
      <vt:lpstr>Top down design</vt:lpstr>
      <vt:lpstr>What is core game?</vt:lpstr>
      <vt:lpstr>Defining core game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Architecture</vt:lpstr>
      <vt:lpstr>PowerPoint Presentation</vt:lpstr>
      <vt:lpstr>PowerPoint Presentation</vt:lpstr>
      <vt:lpstr>Your architectural model</vt:lpstr>
      <vt:lpstr>Developing your architectural model</vt:lpstr>
      <vt:lpstr>Architectural Design Review (next week Thursday)</vt:lpstr>
      <vt:lpstr>Review</vt:lpstr>
      <vt:lpstr>Types of reviews</vt:lpstr>
      <vt:lpstr>Architectural review</vt:lpstr>
      <vt:lpstr>Preparation</vt:lpstr>
      <vt:lpstr>Work products</vt:lpstr>
      <vt:lpstr>Self-critique/assessment Architectural Design</vt:lpstr>
      <vt:lpstr>Self-critique/assessment Architectural Design</vt:lpstr>
      <vt:lpstr>Preparation</vt:lpstr>
      <vt:lpstr>Preparation</vt:lpstr>
      <vt:lpstr>Review package (hyperlinked)</vt:lpstr>
      <vt:lpstr>Review package - Intro</vt:lpstr>
      <vt:lpstr>Review package (hyperlinked)</vt:lpstr>
      <vt:lpstr>Review package (hyperlinked)</vt:lpstr>
      <vt:lpstr>Review package (hyperlinked)</vt:lpstr>
      <vt:lpstr>Preparation</vt:lpstr>
      <vt:lpstr>Preparation</vt:lpstr>
      <vt:lpstr>Preparation</vt:lpstr>
      <vt:lpstr>Review process</vt:lpstr>
      <vt:lpstr>Review process cont.</vt:lpstr>
      <vt:lpstr>Review cont.</vt:lpstr>
      <vt:lpstr>Reviewers Responsibilities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Reviews</dc:title>
  <dc:creator>sweedyk</dc:creator>
  <cp:lastModifiedBy>Elizabeth Sweedyk</cp:lastModifiedBy>
  <cp:revision>29</cp:revision>
  <dcterms:created xsi:type="dcterms:W3CDTF">2010-02-23T16:08:59Z</dcterms:created>
  <dcterms:modified xsi:type="dcterms:W3CDTF">2013-02-26T16:48:07Z</dcterms:modified>
</cp:coreProperties>
</file>