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26" r:id="rId3"/>
    <p:sldId id="315" r:id="rId4"/>
    <p:sldId id="316" r:id="rId5"/>
    <p:sldId id="318" r:id="rId6"/>
    <p:sldId id="317" r:id="rId7"/>
    <p:sldId id="320" r:id="rId8"/>
    <p:sldId id="340" r:id="rId9"/>
    <p:sldId id="321" r:id="rId10"/>
    <p:sldId id="323" r:id="rId11"/>
    <p:sldId id="322" r:id="rId12"/>
    <p:sldId id="324" r:id="rId13"/>
    <p:sldId id="325" r:id="rId14"/>
    <p:sldId id="314" r:id="rId15"/>
    <p:sldId id="269" r:id="rId16"/>
    <p:sldId id="273" r:id="rId17"/>
    <p:sldId id="281" r:id="rId18"/>
    <p:sldId id="282" r:id="rId19"/>
    <p:sldId id="283" r:id="rId20"/>
    <p:sldId id="284" r:id="rId21"/>
    <p:sldId id="274" r:id="rId22"/>
    <p:sldId id="289" r:id="rId23"/>
    <p:sldId id="298" r:id="rId24"/>
    <p:sldId id="332" r:id="rId25"/>
    <p:sldId id="333" r:id="rId26"/>
    <p:sldId id="334" r:id="rId27"/>
    <p:sldId id="335" r:id="rId28"/>
    <p:sldId id="336" r:id="rId29"/>
    <p:sldId id="337" r:id="rId30"/>
    <p:sldId id="338" r:id="rId31"/>
    <p:sldId id="299" r:id="rId32"/>
    <p:sldId id="331" r:id="rId33"/>
    <p:sldId id="330" r:id="rId3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0000"/>
    <a:srgbClr val="FFFF99"/>
    <a:srgbClr val="FFFFCC"/>
    <a:srgbClr val="CC00CC"/>
    <a:srgbClr val="3333FF"/>
    <a:srgbClr val="33CC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80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Digital Images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9/3/01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359A3601-E1D5-7D4C-83A2-317541DF8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6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Digital Images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9/3/01</a:t>
            </a:r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99AD320-E651-A04D-A0CE-6EECF27EC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7628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Digital Images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9/3/01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6CF462F-92E1-F64F-833A-CCBC4DEF0272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13812-ACA2-B342-8BF9-F8F26E97BE1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4FAA3-F060-804E-899A-5AF0DBAB9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5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9D956-6B1B-B24B-8411-8B2C12E6190E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97952-4D14-8D4E-9C0E-04D21739B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0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C0EEF-29FF-4449-A9FD-BA1659F5B04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7A1A3-748E-FC41-9815-1F2A24B88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57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DA73E-CE27-4A4E-815E-BA47D26C7C5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62946-E9ED-6E4B-91D1-62CE8716E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25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210F3-FF25-B04D-800B-FE1B83A8FD0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2B75A-710B-CD43-AAF4-875067202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2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E543E-5D92-C14E-9AF9-611CD40E03D6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80388-B467-8647-9CDF-30A773057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A0DBD-CEB1-0643-93C0-9F2AC989933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53E54-4B07-784E-A42A-1D1BEF58C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24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C32DA-904B-B948-8EEF-0F63364CAD7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930E8-04A2-1B43-919D-62E78557B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9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CDCB8-E131-7D43-AE59-155CC03A1D5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C813F-8FD2-334E-9910-BE8D7CDE0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7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2751B-74B6-AD44-83AA-6D76F5B22975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69F27-B7A2-1343-8803-988943A63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6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A494B-6FA7-8A4B-8E55-DF0465CE8AD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3F1CE-E6DD-1843-9412-A396C2DB5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4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58941-7951-FB4A-837F-A00E081A9AC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FD216-1180-4940-B0B6-57E46ECE3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8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C092AFC5-C6D0-604E-8286-6A2C88185A6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Computer Graphics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27F0F3AA-78B0-0F4E-B6E6-8397C85F1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685800" y="1371600"/>
            <a:ext cx="7696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3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4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E340667-CA07-4742-8D7A-29FFE9E5071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064BD59-5F6B-C942-83E3-636A442A70AC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Digital Images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RGB Displays (LCD, CRT)</a:t>
            </a:r>
          </a:p>
        </p:txBody>
      </p:sp>
      <p:pic>
        <p:nvPicPr>
          <p:cNvPr id="26626" name="Content Placeholder 6" descr="220px-XO_screen_01_Peng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514600"/>
            <a:ext cx="1600200" cy="1585913"/>
          </a:xfrm>
        </p:spPr>
      </p:pic>
      <p:sp>
        <p:nvSpPr>
          <p:cNvPr id="2662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40495FF-BF56-C44F-8E45-9826230BBFD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B5EB5E4-695E-494C-B5C1-D9BACEF2CDE7}" type="slidenum">
              <a:rPr lang="en-US" sz="1400"/>
              <a:pPr eaLnBrk="1" hangingPunct="1"/>
              <a:t>10</a:t>
            </a:fld>
            <a:endParaRPr lang="en-US" sz="1400"/>
          </a:p>
        </p:txBody>
      </p:sp>
      <p:pic>
        <p:nvPicPr>
          <p:cNvPr id="26630" name="Picture 7" descr="300px-LCD_RGB_subpixe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67000"/>
            <a:ext cx="1727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Box 8"/>
          <p:cNvSpPr txBox="1">
            <a:spLocks noChangeArrowheads="1"/>
          </p:cNvSpPr>
          <p:nvPr/>
        </p:nvSpPr>
        <p:spPr bwMode="auto">
          <a:xfrm>
            <a:off x="1143000" y="4191000"/>
            <a:ext cx="239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LCD technology</a:t>
            </a:r>
          </a:p>
        </p:txBody>
      </p:sp>
      <p:sp>
        <p:nvSpPr>
          <p:cNvPr id="26632" name="TextBox 9"/>
          <p:cNvSpPr txBox="1">
            <a:spLocks noChangeArrowheads="1"/>
          </p:cNvSpPr>
          <p:nvPr/>
        </p:nvSpPr>
        <p:spPr bwMode="auto">
          <a:xfrm>
            <a:off x="4602163" y="4191000"/>
            <a:ext cx="1881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LCD Display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RGB Gamut</a:t>
            </a:r>
          </a:p>
        </p:txBody>
      </p:sp>
      <p:pic>
        <p:nvPicPr>
          <p:cNvPr id="27650" name="Content Placeholder 6" descr="Gamut_full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2133600"/>
            <a:ext cx="2206625" cy="3132138"/>
          </a:xfrm>
        </p:spPr>
      </p:pic>
      <p:sp>
        <p:nvSpPr>
          <p:cNvPr id="2765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0406463-37F7-4F4F-BF5B-CBC017335FD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99E1A7B-8DB8-1340-9169-EF6D1E545050}" type="slidenum">
              <a:rPr lang="en-US" sz="1400"/>
              <a:pPr eaLnBrk="1" hangingPunct="1"/>
              <a:t>11</a:t>
            </a:fld>
            <a:endParaRPr lang="en-US" sz="1400"/>
          </a:p>
        </p:txBody>
      </p:sp>
      <p:pic>
        <p:nvPicPr>
          <p:cNvPr id="27654" name="Picture 7" descr="rgbGamu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908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HSV </a:t>
            </a:r>
          </a:p>
        </p:txBody>
      </p:sp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4238BDA-A278-A243-90B0-E44B1B4FFD8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08D22C-6479-474C-84E6-B590AFE937B7}" type="slidenum">
              <a:rPr lang="en-US" sz="1400"/>
              <a:pPr eaLnBrk="1" hangingPunct="1"/>
              <a:t>12</a:t>
            </a:fld>
            <a:endParaRPr lang="en-US" sz="1400"/>
          </a:p>
        </p:txBody>
      </p:sp>
      <p:pic>
        <p:nvPicPr>
          <p:cNvPr id="28677" name="Content Placeholder 8" descr="munsel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286000"/>
            <a:ext cx="2946400" cy="2717800"/>
          </a:xfrm>
        </p:spPr>
      </p:pic>
      <p:pic>
        <p:nvPicPr>
          <p:cNvPr id="10" name="Picture 9" descr="chromaValu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57400"/>
            <a:ext cx="363855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Box 10"/>
          <p:cNvSpPr txBox="1">
            <a:spLocks noChangeArrowheads="1"/>
          </p:cNvSpPr>
          <p:nvPr/>
        </p:nvSpPr>
        <p:spPr bwMode="auto">
          <a:xfrm>
            <a:off x="852488" y="5257800"/>
            <a:ext cx="309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Henry Albert Munsell 1898</a:t>
            </a:r>
          </a:p>
        </p:txBody>
      </p:sp>
      <p:pic>
        <p:nvPicPr>
          <p:cNvPr id="28680" name="Picture 11" descr="220px-Albert-munsel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33400"/>
            <a:ext cx="669925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667000" y="5715000"/>
            <a:ext cx="2986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Gamut same as RGB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Models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RGB</a:t>
            </a:r>
          </a:p>
          <a:p>
            <a:r>
              <a:rPr lang="en-US">
                <a:latin typeface="Comic Sans MS" charset="0"/>
              </a:rPr>
              <a:t>HSV</a:t>
            </a:r>
          </a:p>
          <a:p>
            <a:r>
              <a:rPr lang="en-US">
                <a:latin typeface="Comic Sans MS" charset="0"/>
              </a:rPr>
              <a:t>HSB/HLS</a:t>
            </a:r>
          </a:p>
          <a:p>
            <a:r>
              <a:rPr lang="en-US">
                <a:latin typeface="Comic Sans MS" charset="0"/>
              </a:rPr>
              <a:t>CIE</a:t>
            </a:r>
          </a:p>
          <a:p>
            <a:r>
              <a:rPr lang="en-US">
                <a:latin typeface="Comic Sans MS" charset="0"/>
              </a:rPr>
              <a:t>CIEXYZ</a:t>
            </a:r>
          </a:p>
          <a:p>
            <a:r>
              <a:rPr lang="en-US">
                <a:latin typeface="Comic Sans MS" charset="0"/>
              </a:rPr>
              <a:t>CIELUB</a:t>
            </a:r>
          </a:p>
          <a:p>
            <a:r>
              <a:rPr lang="en-US">
                <a:latin typeface="Comic Sans MS" charset="0"/>
              </a:rPr>
              <a:t>CIELAB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F06F072-302E-2A41-8C9E-59B13EA2E51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EB5AA94-CE56-C249-833C-7330788B8427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53000" y="2971800"/>
            <a:ext cx="2249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</a:t>
            </a:r>
            <a:r>
              <a:rPr lang="ja-JP" altLang="en-US"/>
              <a:t>’</a:t>
            </a:r>
            <a:r>
              <a:rPr lang="en-US" altLang="ja-JP"/>
              <a:t>ll use RGB 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Objectives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 models</a:t>
            </a:r>
          </a:p>
          <a:p>
            <a:pPr eaLnBrk="1" hangingPunct="1"/>
            <a:r>
              <a:rPr lang="en-US">
                <a:latin typeface="Comic Sans MS" charset="0"/>
              </a:rPr>
              <a:t>Digital images</a:t>
            </a:r>
          </a:p>
        </p:txBody>
      </p:sp>
      <p:sp>
        <p:nvSpPr>
          <p:cNvPr id="3072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782ECC0-B5EC-2B45-B7C8-546CE2AB3E7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257DAA9-694D-A143-83DF-D76D29916566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30726" name="TextBox 7"/>
          <p:cNvSpPr txBox="1">
            <a:spLocks noChangeArrowheads="1"/>
          </p:cNvSpPr>
          <p:nvPr/>
        </p:nvSpPr>
        <p:spPr bwMode="auto">
          <a:xfrm>
            <a:off x="228600" y="1900238"/>
            <a:ext cx="427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Wingdings" charset="0"/>
              </a:rPr>
              <a:t>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16BC1A2-7883-2543-B477-EE7DA49F7E9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BDB6604-50BF-2545-A71F-3F52D143131D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Digital image</a:t>
            </a:r>
          </a:p>
        </p:txBody>
      </p:sp>
      <p:pic>
        <p:nvPicPr>
          <p:cNvPr id="31749" name="Picture 6" descr="ballo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3438525" cy="271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8" descr="balloonx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133600"/>
            <a:ext cx="28575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1751" name="Straight Arrow Connector 10"/>
          <p:cNvCxnSpPr>
            <a:cxnSpLocks noChangeShapeType="1"/>
          </p:cNvCxnSpPr>
          <p:nvPr/>
        </p:nvCxnSpPr>
        <p:spPr bwMode="auto">
          <a:xfrm>
            <a:off x="2438400" y="3581400"/>
            <a:ext cx="2895600" cy="152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2" name="TextBox 11"/>
          <p:cNvSpPr txBox="1">
            <a:spLocks noChangeArrowheads="1"/>
          </p:cNvSpPr>
          <p:nvPr/>
        </p:nvSpPr>
        <p:spPr bwMode="auto">
          <a:xfrm>
            <a:off x="685800" y="5105400"/>
            <a:ext cx="7162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 digital image is a rectilinear array of sample values. Each sample is a pixel; i.e. a location and a color 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1F58063-EB42-6642-8EF0-C42328CC6C2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110FA2F-E97B-F142-8A0C-7A581BAC71F8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Digital image fidelity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spatial sampling</a:t>
            </a:r>
          </a:p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color quantization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1701917-E683-3C45-9A5E-A6E976CAB2D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379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79D3C30-DCE3-AD41-9BD9-A80308DAA892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Spatial sampling </a:t>
            </a:r>
          </a:p>
        </p:txBody>
      </p:sp>
      <p:pic>
        <p:nvPicPr>
          <p:cNvPr id="33797" name="Picture 3" descr="ed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62200"/>
            <a:ext cx="29083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4530" name="Group 34"/>
          <p:cNvGraphicFramePr>
            <a:graphicFrameLocks noGrp="1"/>
          </p:cNvGraphicFramePr>
          <p:nvPr/>
        </p:nvGraphicFramePr>
        <p:xfrm>
          <a:off x="1600200" y="2362200"/>
          <a:ext cx="2895600" cy="2743200"/>
        </p:xfrm>
        <a:graphic>
          <a:graphicData uri="http://schemas.openxmlformats.org/drawingml/2006/table">
            <a:tbl>
              <a:tblPr/>
              <a:tblGrid>
                <a:gridCol w="723900"/>
                <a:gridCol w="723900"/>
                <a:gridCol w="723900"/>
                <a:gridCol w="7239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25" name="Text Box 64"/>
          <p:cNvSpPr txBox="1">
            <a:spLocks noChangeArrowheads="1"/>
          </p:cNvSpPr>
          <p:nvPr/>
        </p:nvSpPr>
        <p:spPr bwMode="auto">
          <a:xfrm>
            <a:off x="5029200" y="2590800"/>
            <a:ext cx="36528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How closely do our samples have to be to spaced in order to realistically represent a continuous image?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BC73BA1-AA20-8049-96BA-B46AF056745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481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48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CD4A14F-121A-0644-BCEF-FAE642E7B9A2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Nyquist criteria</a:t>
            </a:r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670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Sample at more than twice the highest frequency to avoid aliasing</a:t>
            </a:r>
          </a:p>
        </p:txBody>
      </p:sp>
      <p:graphicFrame>
        <p:nvGraphicFramePr>
          <p:cNvPr id="235559" name="Group 39"/>
          <p:cNvGraphicFramePr>
            <a:graphicFrameLocks noGrp="1"/>
          </p:cNvGraphicFramePr>
          <p:nvPr/>
        </p:nvGraphicFramePr>
        <p:xfrm>
          <a:off x="838200" y="2895600"/>
          <a:ext cx="2743200" cy="2889252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</a:tblGrid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752600" y="3886200"/>
            <a:ext cx="1600200" cy="1676400"/>
            <a:chOff x="1752600" y="3886200"/>
            <a:chExt cx="1600200" cy="1676400"/>
          </a:xfrm>
        </p:grpSpPr>
        <p:sp>
          <p:nvSpPr>
            <p:cNvPr id="34862" name="Oval 7"/>
            <p:cNvSpPr>
              <a:spLocks noChangeArrowheads="1"/>
            </p:cNvSpPr>
            <p:nvPr/>
          </p:nvSpPr>
          <p:spPr bwMode="auto">
            <a:xfrm>
              <a:off x="1752600" y="38862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63" name="Oval 8"/>
            <p:cNvSpPr>
              <a:spLocks noChangeArrowheads="1"/>
            </p:cNvSpPr>
            <p:nvPr/>
          </p:nvSpPr>
          <p:spPr bwMode="auto">
            <a:xfrm>
              <a:off x="1752600" y="54102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64" name="Oval 9"/>
            <p:cNvSpPr>
              <a:spLocks noChangeArrowheads="1"/>
            </p:cNvSpPr>
            <p:nvPr/>
          </p:nvSpPr>
          <p:spPr bwMode="auto">
            <a:xfrm>
              <a:off x="3124200" y="38862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65" name="Oval 10"/>
            <p:cNvSpPr>
              <a:spLocks noChangeArrowheads="1"/>
            </p:cNvSpPr>
            <p:nvPr/>
          </p:nvSpPr>
          <p:spPr bwMode="auto">
            <a:xfrm>
              <a:off x="3200400" y="54102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cxnSp>
        <p:nvCxnSpPr>
          <p:cNvPr id="19491" name="Straight Arrow Connector 14"/>
          <p:cNvCxnSpPr>
            <a:cxnSpLocks noChangeShapeType="1"/>
          </p:cNvCxnSpPr>
          <p:nvPr/>
        </p:nvCxnSpPr>
        <p:spPr bwMode="auto">
          <a:xfrm>
            <a:off x="4191000" y="4191000"/>
            <a:ext cx="13716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" name="Group 51"/>
          <p:cNvGraphicFramePr>
            <a:graphicFrameLocks/>
          </p:cNvGraphicFramePr>
          <p:nvPr/>
        </p:nvGraphicFramePr>
        <p:xfrm>
          <a:off x="5943600" y="3657600"/>
          <a:ext cx="914400" cy="1036638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5C603DC-8C5E-7F4E-8C7A-D591D5250E3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58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9FD1EDA-387C-C846-9EF4-C903C2060834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584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Jaggies</a:t>
            </a:r>
          </a:p>
        </p:txBody>
      </p:sp>
      <p:pic>
        <p:nvPicPr>
          <p:cNvPr id="35845" name="Picture 10" descr="jaggie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86000"/>
            <a:ext cx="5943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Objectives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Color models</a:t>
            </a:r>
          </a:p>
          <a:p>
            <a:r>
              <a:rPr lang="en-US">
                <a:latin typeface="Comic Sans MS" charset="0"/>
              </a:rPr>
              <a:t>Digital images</a:t>
            </a:r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65A48AE-B904-344F-A24E-7E2C0C3FB4B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236F8A-3404-DA4B-8A19-3CF2DD0AEFDB}" type="slidenum">
              <a:rPr lang="en-US" sz="1400"/>
              <a:pPr eaLnBrk="1" hangingPunct="1"/>
              <a:t>2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5DB32DB-CCB2-B04B-8C94-88B3A448D2F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893FD3-1AFE-4742-A2B8-A16948DCDFE4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Digital image fidelity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spatial sampling</a:t>
            </a:r>
          </a:p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color quantization</a:t>
            </a:r>
          </a:p>
        </p:txBody>
      </p:sp>
      <p:sp>
        <p:nvSpPr>
          <p:cNvPr id="36870" name="TextBox 6"/>
          <p:cNvSpPr txBox="1">
            <a:spLocks noChangeArrowheads="1"/>
          </p:cNvSpPr>
          <p:nvPr/>
        </p:nvSpPr>
        <p:spPr bwMode="auto">
          <a:xfrm>
            <a:off x="228600" y="2433638"/>
            <a:ext cx="427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Wingdings" charset="0"/>
              </a:rPr>
              <a:t>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ACAD4DA-7FA0-294B-9CEA-40E7E43F698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FF2804C-C483-224A-9185-41648978BCCB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 quantization</a:t>
            </a:r>
          </a:p>
        </p:txBody>
      </p:sp>
      <p:sp>
        <p:nvSpPr>
          <p:cNvPr id="3789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/>
            <a:endParaRPr lang="en-US">
              <a:latin typeface="Comic Sans MS" charset="0"/>
            </a:endParaRPr>
          </a:p>
        </p:txBody>
      </p:sp>
      <p:pic>
        <p:nvPicPr>
          <p:cNvPr id="37894" name="Picture 7" descr="ed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62200"/>
            <a:ext cx="29083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288" name="Group 8"/>
          <p:cNvGraphicFramePr>
            <a:graphicFrameLocks noGrp="1"/>
          </p:cNvGraphicFramePr>
          <p:nvPr/>
        </p:nvGraphicFramePr>
        <p:xfrm>
          <a:off x="2743200" y="2362200"/>
          <a:ext cx="2895600" cy="2743200"/>
        </p:xfrm>
        <a:graphic>
          <a:graphicData uri="http://schemas.openxmlformats.org/drawingml/2006/table">
            <a:tbl>
              <a:tblPr/>
              <a:tblGrid>
                <a:gridCol w="723900"/>
                <a:gridCol w="723900"/>
                <a:gridCol w="723900"/>
                <a:gridCol w="7239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  <a:sym typeface="Symbol" charset="0"/>
                        </a:rPr>
                        <a:t>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22" name="Line 35"/>
          <p:cNvSpPr>
            <a:spLocks noChangeShapeType="1"/>
          </p:cNvSpPr>
          <p:nvPr/>
        </p:nvSpPr>
        <p:spPr bwMode="auto">
          <a:xfrm flipV="1">
            <a:off x="5334000" y="1905000"/>
            <a:ext cx="12954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23" name="Text Box 36"/>
          <p:cNvSpPr txBox="1">
            <a:spLocks noChangeArrowheads="1"/>
          </p:cNvSpPr>
          <p:nvPr/>
        </p:nvSpPr>
        <p:spPr bwMode="auto">
          <a:xfrm>
            <a:off x="6383338" y="2057400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bits per pixels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21B8DE5-5674-3F4A-8B7D-C4DD53A6316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891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8626436-84F5-034D-86E9-A43805FEB658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Bits per pixel</a:t>
            </a:r>
          </a:p>
        </p:txBody>
      </p:sp>
      <p:pic>
        <p:nvPicPr>
          <p:cNvPr id="38917" name="Picture 3" descr="edb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550" y="1981200"/>
            <a:ext cx="19383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4" descr="edbw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19383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Text Box 5"/>
          <p:cNvSpPr txBox="1">
            <a:spLocks noChangeArrowheads="1"/>
          </p:cNvSpPr>
          <p:nvPr/>
        </p:nvSpPr>
        <p:spPr bwMode="auto">
          <a:xfrm>
            <a:off x="0" y="4267200"/>
            <a:ext cx="32004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1 bit per pixel, grayscale</a:t>
            </a:r>
          </a:p>
          <a:p>
            <a:pPr eaLnBrk="1" hangingPunct="1"/>
            <a:r>
              <a:rPr lang="en-US" sz="1600"/>
              <a:t>2</a:t>
            </a:r>
            <a:r>
              <a:rPr lang="en-US" sz="1600" baseline="30000"/>
              <a:t>1 </a:t>
            </a:r>
            <a:r>
              <a:rPr lang="en-US" sz="1600"/>
              <a:t>= 2 colors</a:t>
            </a:r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2590800" y="4267200"/>
            <a:ext cx="36576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8 bits per pixel, grayscale</a:t>
            </a:r>
          </a:p>
          <a:p>
            <a:pPr eaLnBrk="1" hangingPunct="1"/>
            <a:r>
              <a:rPr lang="en-US" sz="1600"/>
              <a:t>2</a:t>
            </a:r>
            <a:r>
              <a:rPr lang="en-US" sz="1600" baseline="30000"/>
              <a:t>8</a:t>
            </a:r>
            <a:r>
              <a:rPr lang="en-US" sz="1600"/>
              <a:t> = 256 colors</a:t>
            </a:r>
          </a:p>
        </p:txBody>
      </p:sp>
      <p:pic>
        <p:nvPicPr>
          <p:cNvPr id="38921" name="Picture 7" descr="ed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0" y="1981200"/>
            <a:ext cx="19383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2" name="Text Box 8"/>
          <p:cNvSpPr txBox="1">
            <a:spLocks noChangeArrowheads="1"/>
          </p:cNvSpPr>
          <p:nvPr/>
        </p:nvSpPr>
        <p:spPr bwMode="auto">
          <a:xfrm>
            <a:off x="5334000" y="4267200"/>
            <a:ext cx="3657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24 bits per pixel, RGB</a:t>
            </a:r>
          </a:p>
          <a:p>
            <a:pPr eaLnBrk="1" hangingPunct="1"/>
            <a:r>
              <a:rPr lang="en-US" sz="1600"/>
              <a:t>(8 bits per pixel per channel)</a:t>
            </a:r>
          </a:p>
          <a:p>
            <a:pPr eaLnBrk="1" hangingPunct="1"/>
            <a:r>
              <a:rPr lang="en-US" sz="1600"/>
              <a:t>2</a:t>
            </a:r>
            <a:r>
              <a:rPr lang="en-US" sz="1600" baseline="30000"/>
              <a:t>24</a:t>
            </a:r>
            <a:r>
              <a:rPr lang="en-US" sz="1600"/>
              <a:t> colors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07612EF-10A6-9B49-9DF5-1B5230ECF31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993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9C0C61A-0FCD-3D4B-989E-26876CC0B2FD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conventions</a:t>
            </a:r>
          </a:p>
        </p:txBody>
      </p:sp>
      <p:sp>
        <p:nvSpPr>
          <p:cNvPr id="39941" name="Text Box 3"/>
          <p:cNvSpPr txBox="1">
            <a:spLocks noChangeArrowheads="1"/>
          </p:cNvSpPr>
          <p:nvPr/>
        </p:nvSpPr>
        <p:spPr bwMode="auto">
          <a:xfrm>
            <a:off x="3044825" y="4130675"/>
            <a:ext cx="1905000" cy="8985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IMAGE CLASS</a:t>
            </a:r>
          </a:p>
        </p:txBody>
      </p:sp>
      <p:sp>
        <p:nvSpPr>
          <p:cNvPr id="39942" name="Text Box 4"/>
          <p:cNvSpPr txBox="1">
            <a:spLocks noChangeArrowheads="1"/>
          </p:cNvSpPr>
          <p:nvPr/>
        </p:nvSpPr>
        <p:spPr bwMode="auto">
          <a:xfrm>
            <a:off x="457200" y="4130675"/>
            <a:ext cx="1746250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IMAGE FILES</a:t>
            </a:r>
          </a:p>
        </p:txBody>
      </p:sp>
      <p:sp>
        <p:nvSpPr>
          <p:cNvPr id="39943" name="Text Box 5"/>
          <p:cNvSpPr txBox="1">
            <a:spLocks noChangeArrowheads="1"/>
          </p:cNvSpPr>
          <p:nvPr/>
        </p:nvSpPr>
        <p:spPr bwMode="auto">
          <a:xfrm>
            <a:off x="5791200" y="4130675"/>
            <a:ext cx="2411413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DISPLAY DEVICES</a:t>
            </a:r>
          </a:p>
        </p:txBody>
      </p:sp>
      <p:sp>
        <p:nvSpPr>
          <p:cNvPr id="39944" name="Line 6"/>
          <p:cNvSpPr>
            <a:spLocks noChangeShapeType="1"/>
          </p:cNvSpPr>
          <p:nvPr/>
        </p:nvSpPr>
        <p:spPr bwMode="auto">
          <a:xfrm>
            <a:off x="2286000" y="458787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45" name="Line 7"/>
          <p:cNvSpPr>
            <a:spLocks noChangeShapeType="1"/>
          </p:cNvSpPr>
          <p:nvPr/>
        </p:nvSpPr>
        <p:spPr bwMode="auto">
          <a:xfrm>
            <a:off x="5105400" y="458787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46" name="AutoShape 8"/>
          <p:cNvSpPr>
            <a:spLocks noChangeArrowheads="1"/>
          </p:cNvSpPr>
          <p:nvPr/>
        </p:nvSpPr>
        <p:spPr bwMode="auto">
          <a:xfrm>
            <a:off x="3352800" y="1676400"/>
            <a:ext cx="1219200" cy="11430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7" name="Line 9"/>
          <p:cNvSpPr>
            <a:spLocks noChangeShapeType="1"/>
          </p:cNvSpPr>
          <p:nvPr/>
        </p:nvSpPr>
        <p:spPr bwMode="auto">
          <a:xfrm>
            <a:off x="3962400" y="3048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19A901F-6AA3-3744-8E21-D79C049510F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096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09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CE0BD96-B7C4-4F43-82E7-B8482D107850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conventions</a:t>
            </a:r>
          </a:p>
        </p:txBody>
      </p:sp>
      <p:sp>
        <p:nvSpPr>
          <p:cNvPr id="40965" name="Text Box 3"/>
          <p:cNvSpPr txBox="1">
            <a:spLocks noChangeArrowheads="1"/>
          </p:cNvSpPr>
          <p:nvPr/>
        </p:nvSpPr>
        <p:spPr bwMode="auto">
          <a:xfrm>
            <a:off x="3044825" y="4130675"/>
            <a:ext cx="1905000" cy="8985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IMAGE CLASS</a:t>
            </a:r>
          </a:p>
        </p:txBody>
      </p:sp>
      <p:sp>
        <p:nvSpPr>
          <p:cNvPr id="40966" name="Text Box 4"/>
          <p:cNvSpPr txBox="1">
            <a:spLocks noChangeArrowheads="1"/>
          </p:cNvSpPr>
          <p:nvPr/>
        </p:nvSpPr>
        <p:spPr bwMode="auto">
          <a:xfrm>
            <a:off x="457200" y="4130675"/>
            <a:ext cx="1746250" cy="8509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IMAGE FILES</a:t>
            </a:r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5791200" y="4130675"/>
            <a:ext cx="2411413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DISPLAY DEVICES</a:t>
            </a:r>
          </a:p>
        </p:txBody>
      </p:sp>
      <p:sp>
        <p:nvSpPr>
          <p:cNvPr id="40968" name="Line 6"/>
          <p:cNvSpPr>
            <a:spLocks noChangeShapeType="1"/>
          </p:cNvSpPr>
          <p:nvPr/>
        </p:nvSpPr>
        <p:spPr bwMode="auto">
          <a:xfrm>
            <a:off x="2286000" y="458787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969" name="Line 7"/>
          <p:cNvSpPr>
            <a:spLocks noChangeShapeType="1"/>
          </p:cNvSpPr>
          <p:nvPr/>
        </p:nvSpPr>
        <p:spPr bwMode="auto">
          <a:xfrm>
            <a:off x="5105400" y="458787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970" name="AutoShape 8"/>
          <p:cNvSpPr>
            <a:spLocks noChangeArrowheads="1"/>
          </p:cNvSpPr>
          <p:nvPr/>
        </p:nvSpPr>
        <p:spPr bwMode="auto">
          <a:xfrm>
            <a:off x="3352800" y="1676400"/>
            <a:ext cx="1219200" cy="11430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1" name="Line 9"/>
          <p:cNvSpPr>
            <a:spLocks noChangeShapeType="1"/>
          </p:cNvSpPr>
          <p:nvPr/>
        </p:nvSpPr>
        <p:spPr bwMode="auto">
          <a:xfrm>
            <a:off x="3962400" y="3048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972" name="TextBox 12"/>
          <p:cNvSpPr txBox="1">
            <a:spLocks noChangeArrowheads="1"/>
          </p:cNvSpPr>
          <p:nvPr/>
        </p:nvSpPr>
        <p:spPr bwMode="auto">
          <a:xfrm>
            <a:off x="0" y="5257800"/>
            <a:ext cx="29892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24 bit bmp/no compression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1FA319E-8522-504D-AFA9-F21A3DFBD96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19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2C386FE-F9CB-5E4B-9220-90C52A042F6C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bmp files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2133600" y="1676400"/>
            <a:ext cx="3429000" cy="441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590800" y="2286000"/>
            <a:ext cx="2409825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file header</a:t>
            </a:r>
          </a:p>
          <a:p>
            <a:pPr algn="l" eaLnBrk="1" hangingPunct="1"/>
            <a:r>
              <a:rPr lang="en-US"/>
              <a:t>info header</a:t>
            </a:r>
          </a:p>
          <a:p>
            <a:pPr algn="l" eaLnBrk="1" hangingPunct="1"/>
            <a:r>
              <a:rPr lang="en-US"/>
              <a:t>optional palette</a:t>
            </a:r>
          </a:p>
          <a:p>
            <a:pPr algn="l" eaLnBrk="1" hangingPunct="1"/>
            <a:r>
              <a:rPr lang="en-US"/>
              <a:t>image data</a:t>
            </a:r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2133600" y="2743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2133600" y="33528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2133600" y="3886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B725847-C551-3148-80E1-B15397C19F4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30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304E6A7-196A-7F48-801B-0A56EB789404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harry24.bmp</a:t>
            </a:r>
          </a:p>
        </p:txBody>
      </p:sp>
      <p:grpSp>
        <p:nvGrpSpPr>
          <p:cNvPr id="43013" name="Group 11"/>
          <p:cNvGrpSpPr>
            <a:grpSpLocks/>
          </p:cNvGrpSpPr>
          <p:nvPr/>
        </p:nvGrpSpPr>
        <p:grpSpPr bwMode="auto">
          <a:xfrm>
            <a:off x="304800" y="1676400"/>
            <a:ext cx="3429000" cy="4419600"/>
            <a:chOff x="1676400" y="1676400"/>
            <a:chExt cx="3429000" cy="4419600"/>
          </a:xfrm>
        </p:grpSpPr>
        <p:sp>
          <p:nvSpPr>
            <p:cNvPr id="43017" name="Rectangle 5"/>
            <p:cNvSpPr>
              <a:spLocks noChangeArrowheads="1"/>
            </p:cNvSpPr>
            <p:nvPr/>
          </p:nvSpPr>
          <p:spPr bwMode="auto">
            <a:xfrm>
              <a:off x="1676400" y="1676400"/>
              <a:ext cx="3429000" cy="44196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018" name="Text Box 6"/>
            <p:cNvSpPr txBox="1">
              <a:spLocks noChangeArrowheads="1"/>
            </p:cNvSpPr>
            <p:nvPr/>
          </p:nvSpPr>
          <p:spPr bwMode="auto">
            <a:xfrm>
              <a:off x="2133600" y="2286000"/>
              <a:ext cx="2409825" cy="210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file header</a:t>
              </a:r>
            </a:p>
            <a:p>
              <a:pPr algn="l" eaLnBrk="1" hangingPunct="1"/>
              <a:r>
                <a:rPr lang="en-US"/>
                <a:t>info header</a:t>
              </a:r>
            </a:p>
            <a:p>
              <a:pPr algn="l" eaLnBrk="1" hangingPunct="1"/>
              <a:r>
                <a:rPr lang="en-US"/>
                <a:t>optional palette</a:t>
              </a:r>
            </a:p>
            <a:p>
              <a:pPr algn="l" eaLnBrk="1" hangingPunct="1"/>
              <a:r>
                <a:rPr lang="en-US"/>
                <a:t>image data</a:t>
              </a:r>
            </a:p>
          </p:txBody>
        </p:sp>
        <p:sp>
          <p:nvSpPr>
            <p:cNvPr id="43019" name="Line 7"/>
            <p:cNvSpPr>
              <a:spLocks noChangeShapeType="1"/>
            </p:cNvSpPr>
            <p:nvPr/>
          </p:nvSpPr>
          <p:spPr bwMode="auto">
            <a:xfrm>
              <a:off x="1676400" y="2743200"/>
              <a:ext cx="3429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0" name="Line 8"/>
            <p:cNvSpPr>
              <a:spLocks noChangeShapeType="1"/>
            </p:cNvSpPr>
            <p:nvPr/>
          </p:nvSpPr>
          <p:spPr bwMode="auto">
            <a:xfrm>
              <a:off x="1676400" y="3352800"/>
              <a:ext cx="3429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1" name="Line 9"/>
            <p:cNvSpPr>
              <a:spLocks noChangeShapeType="1"/>
            </p:cNvSpPr>
            <p:nvPr/>
          </p:nvSpPr>
          <p:spPr bwMode="auto">
            <a:xfrm>
              <a:off x="1676400" y="3886200"/>
              <a:ext cx="3429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114800" y="1600200"/>
            <a:ext cx="5410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defRPr/>
            </a:pPr>
            <a:r>
              <a:rPr lang="en-US" sz="1800" kern="0" dirty="0" err="1">
                <a:latin typeface="+mn-lt"/>
                <a:ea typeface="+mn-ea"/>
                <a:cs typeface="+mn-cs"/>
              </a:rPr>
              <a:t>bfType</a:t>
            </a:r>
            <a:r>
              <a:rPr lang="en-US" sz="1800" kern="0" dirty="0">
                <a:latin typeface="+mn-lt"/>
                <a:ea typeface="+mn-ea"/>
                <a:cs typeface="+mn-cs"/>
              </a:rPr>
              <a:t>: 4d42	Magic number</a:t>
            </a:r>
          </a:p>
          <a:p>
            <a:pPr marL="342900" indent="-342900" algn="l">
              <a:spcBef>
                <a:spcPct val="20000"/>
              </a:spcBef>
              <a:defRPr/>
            </a:pPr>
            <a:r>
              <a:rPr lang="en-US" sz="1800" kern="0" dirty="0" err="1">
                <a:latin typeface="+mn-lt"/>
                <a:ea typeface="+mn-ea"/>
                <a:cs typeface="+mn-cs"/>
              </a:rPr>
              <a:t>bfSize</a:t>
            </a:r>
            <a:r>
              <a:rPr lang="en-US" sz="1800" kern="0" dirty="0">
                <a:latin typeface="+mn-lt"/>
                <a:ea typeface="+mn-ea"/>
                <a:cs typeface="+mn-cs"/>
              </a:rPr>
              <a:t>: 51130	File size</a:t>
            </a:r>
          </a:p>
          <a:p>
            <a:pPr marL="342900" indent="-342900" algn="l">
              <a:spcBef>
                <a:spcPct val="20000"/>
              </a:spcBef>
              <a:defRPr/>
            </a:pPr>
            <a:r>
              <a:rPr lang="en-US" sz="1800" kern="0" dirty="0">
                <a:latin typeface="+mn-lt"/>
                <a:ea typeface="+mn-ea"/>
                <a:cs typeface="+mn-cs"/>
              </a:rPr>
              <a:t>bfReserved1:0</a:t>
            </a:r>
          </a:p>
          <a:p>
            <a:pPr marL="342900" indent="-342900" algn="l">
              <a:spcBef>
                <a:spcPct val="20000"/>
              </a:spcBef>
              <a:defRPr/>
            </a:pPr>
            <a:r>
              <a:rPr lang="en-US" sz="1800" kern="0" dirty="0">
                <a:latin typeface="+mn-lt"/>
                <a:ea typeface="+mn-ea"/>
                <a:cs typeface="+mn-cs"/>
              </a:rPr>
              <a:t>bfReserved2:0</a:t>
            </a:r>
          </a:p>
          <a:p>
            <a:pPr marL="342900" indent="-342900" algn="l">
              <a:spcBef>
                <a:spcPct val="20000"/>
              </a:spcBef>
              <a:defRPr/>
            </a:pPr>
            <a:r>
              <a:rPr lang="en-US" sz="1800" kern="0" dirty="0" err="1">
                <a:latin typeface="+mn-lt"/>
                <a:ea typeface="+mn-ea"/>
                <a:cs typeface="+mn-cs"/>
              </a:rPr>
              <a:t>bfOffBits</a:t>
            </a:r>
            <a:r>
              <a:rPr lang="en-US" sz="1800" kern="0" dirty="0">
                <a:latin typeface="+mn-lt"/>
                <a:ea typeface="+mn-ea"/>
                <a:cs typeface="+mn-cs"/>
              </a:rPr>
              <a:t>: 54	Offset to image data</a:t>
            </a:r>
          </a:p>
        </p:txBody>
      </p:sp>
      <p:pic>
        <p:nvPicPr>
          <p:cNvPr id="43015" name="Picture 12" descr="Harry24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19050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6" name="Left Brace 13"/>
          <p:cNvSpPr>
            <a:spLocks/>
          </p:cNvSpPr>
          <p:nvPr/>
        </p:nvSpPr>
        <p:spPr bwMode="auto">
          <a:xfrm>
            <a:off x="3733800" y="1676400"/>
            <a:ext cx="457200" cy="1600200"/>
          </a:xfrm>
          <a:prstGeom prst="leftBrace">
            <a:avLst>
              <a:gd name="adj1" fmla="val 83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B62FB12-D1F8-D846-9C58-99CCB0C67A3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40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C2BE7E6-1FA9-F941-920E-8BB93F2988F7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harry24.bmp</a:t>
            </a:r>
          </a:p>
        </p:txBody>
      </p:sp>
      <p:grpSp>
        <p:nvGrpSpPr>
          <p:cNvPr id="44037" name="Group 11"/>
          <p:cNvGrpSpPr>
            <a:grpSpLocks/>
          </p:cNvGrpSpPr>
          <p:nvPr/>
        </p:nvGrpSpPr>
        <p:grpSpPr bwMode="auto">
          <a:xfrm>
            <a:off x="304800" y="1676400"/>
            <a:ext cx="3429000" cy="4419600"/>
            <a:chOff x="1676400" y="1676400"/>
            <a:chExt cx="3429000" cy="4419600"/>
          </a:xfrm>
        </p:grpSpPr>
        <p:sp>
          <p:nvSpPr>
            <p:cNvPr id="44041" name="Rectangle 5"/>
            <p:cNvSpPr>
              <a:spLocks noChangeArrowheads="1"/>
            </p:cNvSpPr>
            <p:nvPr/>
          </p:nvSpPr>
          <p:spPr bwMode="auto">
            <a:xfrm>
              <a:off x="1676400" y="1676400"/>
              <a:ext cx="3429000" cy="44196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4042" name="Text Box 6"/>
            <p:cNvSpPr txBox="1">
              <a:spLocks noChangeArrowheads="1"/>
            </p:cNvSpPr>
            <p:nvPr/>
          </p:nvSpPr>
          <p:spPr bwMode="auto">
            <a:xfrm>
              <a:off x="2133600" y="2286000"/>
              <a:ext cx="2409825" cy="210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file header</a:t>
              </a:r>
            </a:p>
            <a:p>
              <a:pPr algn="l" eaLnBrk="1" hangingPunct="1"/>
              <a:r>
                <a:rPr lang="en-US"/>
                <a:t>info header</a:t>
              </a:r>
            </a:p>
            <a:p>
              <a:pPr algn="l" eaLnBrk="1" hangingPunct="1"/>
              <a:r>
                <a:rPr lang="en-US"/>
                <a:t>optional palette</a:t>
              </a:r>
            </a:p>
            <a:p>
              <a:pPr algn="l" eaLnBrk="1" hangingPunct="1"/>
              <a:r>
                <a:rPr lang="en-US"/>
                <a:t>image data</a:t>
              </a:r>
            </a:p>
          </p:txBody>
        </p:sp>
        <p:sp>
          <p:nvSpPr>
            <p:cNvPr id="44043" name="Line 7"/>
            <p:cNvSpPr>
              <a:spLocks noChangeShapeType="1"/>
            </p:cNvSpPr>
            <p:nvPr/>
          </p:nvSpPr>
          <p:spPr bwMode="auto">
            <a:xfrm>
              <a:off x="1676400" y="2743200"/>
              <a:ext cx="3429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4044" name="Line 8"/>
            <p:cNvSpPr>
              <a:spLocks noChangeShapeType="1"/>
            </p:cNvSpPr>
            <p:nvPr/>
          </p:nvSpPr>
          <p:spPr bwMode="auto">
            <a:xfrm>
              <a:off x="1676400" y="3352800"/>
              <a:ext cx="3429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4045" name="Line 9"/>
            <p:cNvSpPr>
              <a:spLocks noChangeShapeType="1"/>
            </p:cNvSpPr>
            <p:nvPr/>
          </p:nvSpPr>
          <p:spPr bwMode="auto">
            <a:xfrm>
              <a:off x="1676400" y="3886200"/>
              <a:ext cx="3429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4038" name="Left Brace 13"/>
          <p:cNvSpPr>
            <a:spLocks/>
          </p:cNvSpPr>
          <p:nvPr/>
        </p:nvSpPr>
        <p:spPr bwMode="auto">
          <a:xfrm>
            <a:off x="3810000" y="2133600"/>
            <a:ext cx="457200" cy="1600200"/>
          </a:xfrm>
          <a:prstGeom prst="leftBrace">
            <a:avLst>
              <a:gd name="adj1" fmla="val 83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Text Box 3"/>
          <p:cNvSpPr txBox="1">
            <a:spLocks noChangeArrowheads="1"/>
          </p:cNvSpPr>
          <p:nvPr/>
        </p:nvSpPr>
        <p:spPr bwMode="auto">
          <a:xfrm>
            <a:off x="4495800" y="1981200"/>
            <a:ext cx="46482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/>
              <a:t>Size:  40		Size of header (always 40 bytes)</a:t>
            </a:r>
          </a:p>
          <a:p>
            <a:pPr algn="l" eaLnBrk="1" hangingPunct="1"/>
            <a:r>
              <a:rPr lang="en-US" sz="1200"/>
              <a:t>Width: 150		Image width in pixels</a:t>
            </a:r>
          </a:p>
          <a:p>
            <a:pPr algn="l" eaLnBrk="1" hangingPunct="1"/>
            <a:r>
              <a:rPr lang="en-US" sz="1200"/>
              <a:t>Height: 113		Image height in pixels</a:t>
            </a:r>
          </a:p>
          <a:p>
            <a:pPr algn="l" eaLnBrk="1" hangingPunct="1"/>
            <a:r>
              <a:rPr lang="en-US" sz="1200"/>
              <a:t>Planes: 1			</a:t>
            </a:r>
          </a:p>
          <a:p>
            <a:pPr algn="l" eaLnBrk="1" hangingPunct="1"/>
            <a:r>
              <a:rPr lang="en-US" sz="1200"/>
              <a:t>BitCount: 24		Bits per pixel</a:t>
            </a:r>
          </a:p>
          <a:p>
            <a:pPr algn="l" eaLnBrk="1" hangingPunct="1"/>
            <a:r>
              <a:rPr lang="en-US" sz="1200"/>
              <a:t>Compression: 0	0= no compression</a:t>
            </a:r>
          </a:p>
          <a:p>
            <a:pPr algn="l" eaLnBrk="1" hangingPunct="1"/>
            <a:r>
              <a:rPr lang="en-US" sz="1200"/>
              <a:t>SizeImage: 16950	Size of image in pixels</a:t>
            </a:r>
          </a:p>
          <a:p>
            <a:pPr algn="l" eaLnBrk="1" hangingPunct="1"/>
            <a:r>
              <a:rPr lang="en-US" sz="1200"/>
              <a:t>etc.</a:t>
            </a:r>
          </a:p>
        </p:txBody>
      </p:sp>
      <p:pic>
        <p:nvPicPr>
          <p:cNvPr id="44040" name="Picture 15" descr="Harry24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19050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8E34F59-508E-DD41-BA51-FFAC4A241A9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50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55DBE78-7ACB-AF43-97D4-A4CF056C8548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harry24.bmp</a:t>
            </a:r>
          </a:p>
        </p:txBody>
      </p:sp>
      <p:sp>
        <p:nvSpPr>
          <p:cNvPr id="45061" name="Rectangle 3"/>
          <p:cNvSpPr>
            <a:spLocks noChangeArrowheads="1"/>
          </p:cNvSpPr>
          <p:nvPr/>
        </p:nvSpPr>
        <p:spPr bwMode="auto">
          <a:xfrm>
            <a:off x="990600" y="1676400"/>
            <a:ext cx="3429000" cy="441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2" name="Text Box 4"/>
          <p:cNvSpPr txBox="1">
            <a:spLocks noChangeArrowheads="1"/>
          </p:cNvSpPr>
          <p:nvPr/>
        </p:nvSpPr>
        <p:spPr bwMode="auto">
          <a:xfrm>
            <a:off x="1447800" y="2286000"/>
            <a:ext cx="2409825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file header</a:t>
            </a:r>
          </a:p>
          <a:p>
            <a:pPr algn="l" eaLnBrk="1" hangingPunct="1"/>
            <a:r>
              <a:rPr lang="en-US"/>
              <a:t>info header</a:t>
            </a:r>
          </a:p>
          <a:p>
            <a:pPr algn="l" eaLnBrk="1" hangingPunct="1"/>
            <a:r>
              <a:rPr lang="en-US"/>
              <a:t>optional palette</a:t>
            </a:r>
          </a:p>
          <a:p>
            <a:pPr algn="l" eaLnBrk="1" hangingPunct="1"/>
            <a:r>
              <a:rPr lang="en-US"/>
              <a:t>image data</a:t>
            </a:r>
          </a:p>
        </p:txBody>
      </p:sp>
      <p:sp>
        <p:nvSpPr>
          <p:cNvPr id="45063" name="Line 5"/>
          <p:cNvSpPr>
            <a:spLocks noChangeShapeType="1"/>
          </p:cNvSpPr>
          <p:nvPr/>
        </p:nvSpPr>
        <p:spPr bwMode="auto">
          <a:xfrm>
            <a:off x="990600" y="2743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4" name="Line 6"/>
          <p:cNvSpPr>
            <a:spLocks noChangeShapeType="1"/>
          </p:cNvSpPr>
          <p:nvPr/>
        </p:nvSpPr>
        <p:spPr bwMode="auto">
          <a:xfrm>
            <a:off x="990600" y="33528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5" name="Line 7"/>
          <p:cNvSpPr>
            <a:spLocks noChangeShapeType="1"/>
          </p:cNvSpPr>
          <p:nvPr/>
        </p:nvSpPr>
        <p:spPr bwMode="auto">
          <a:xfrm>
            <a:off x="990600" y="3886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5334000" y="33528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None</a:t>
            </a:r>
          </a:p>
        </p:txBody>
      </p:sp>
      <p:sp>
        <p:nvSpPr>
          <p:cNvPr id="45067" name="Text Box 10"/>
          <p:cNvSpPr txBox="1">
            <a:spLocks noChangeArrowheads="1"/>
          </p:cNvSpPr>
          <p:nvPr/>
        </p:nvSpPr>
        <p:spPr bwMode="auto">
          <a:xfrm>
            <a:off x="5486400" y="4495800"/>
            <a:ext cx="164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24bit RGB</a:t>
            </a:r>
          </a:p>
        </p:txBody>
      </p:sp>
      <p:sp>
        <p:nvSpPr>
          <p:cNvPr id="45068" name="Line 11"/>
          <p:cNvSpPr>
            <a:spLocks noChangeShapeType="1"/>
          </p:cNvSpPr>
          <p:nvPr/>
        </p:nvSpPr>
        <p:spPr bwMode="auto">
          <a:xfrm flipH="1">
            <a:off x="4267200" y="47244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9" name="Line 12"/>
          <p:cNvSpPr>
            <a:spLocks noChangeShapeType="1"/>
          </p:cNvSpPr>
          <p:nvPr/>
        </p:nvSpPr>
        <p:spPr bwMode="auto">
          <a:xfrm flipH="1">
            <a:off x="4191000" y="35814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5070" name="Picture 14" descr="Harry24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00200"/>
            <a:ext cx="19050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996629C-1BDB-8445-9794-2E365D5A6C2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608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C0F8E7E-5BF8-9246-94B9-A5CEC57999D3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harry24.bmp image data</a:t>
            </a:r>
          </a:p>
        </p:txBody>
      </p:sp>
      <p:graphicFrame>
        <p:nvGraphicFramePr>
          <p:cNvPr id="269369" name="Group 57"/>
          <p:cNvGraphicFramePr>
            <a:graphicFrameLocks noGrp="1"/>
          </p:cNvGraphicFramePr>
          <p:nvPr/>
        </p:nvGraphicFramePr>
        <p:xfrm>
          <a:off x="1447800" y="3810000"/>
          <a:ext cx="6967538" cy="1422400"/>
        </p:xfrm>
        <a:graphic>
          <a:graphicData uri="http://schemas.openxmlformats.org/drawingml/2006/table">
            <a:tbl>
              <a:tblPr/>
              <a:tblGrid>
                <a:gridCol w="871538"/>
                <a:gridCol w="869950"/>
                <a:gridCol w="871537"/>
                <a:gridCol w="869950"/>
                <a:gridCol w="871538"/>
                <a:gridCol w="869950"/>
                <a:gridCol w="871537"/>
                <a:gridCol w="871538"/>
              </a:tblGrid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...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i,width-1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i,width-1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i,width-1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padding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i+1,0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i+1,0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i+1,0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...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i+1,width-1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i+1,width-1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i+1,width-1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padding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14" name="Text Box 58"/>
          <p:cNvSpPr txBox="1">
            <a:spLocks noChangeArrowheads="1"/>
          </p:cNvSpPr>
          <p:nvPr/>
        </p:nvSpPr>
        <p:spPr bwMode="auto">
          <a:xfrm>
            <a:off x="381000" y="3962400"/>
            <a:ext cx="874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row i</a:t>
            </a:r>
          </a:p>
        </p:txBody>
      </p:sp>
      <p:sp>
        <p:nvSpPr>
          <p:cNvPr id="46115" name="Text Box 59"/>
          <p:cNvSpPr txBox="1">
            <a:spLocks noChangeArrowheads="1"/>
          </p:cNvSpPr>
          <p:nvPr/>
        </p:nvSpPr>
        <p:spPr bwMode="auto">
          <a:xfrm>
            <a:off x="315913" y="4648200"/>
            <a:ext cx="1157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row i+1</a:t>
            </a:r>
          </a:p>
        </p:txBody>
      </p:sp>
      <p:sp>
        <p:nvSpPr>
          <p:cNvPr id="46116" name="Line 60"/>
          <p:cNvSpPr>
            <a:spLocks noChangeShapeType="1"/>
          </p:cNvSpPr>
          <p:nvPr/>
        </p:nvSpPr>
        <p:spPr bwMode="auto">
          <a:xfrm>
            <a:off x="4038600" y="3810000"/>
            <a:ext cx="0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117" name="Line 61"/>
          <p:cNvSpPr>
            <a:spLocks noChangeShapeType="1"/>
          </p:cNvSpPr>
          <p:nvPr/>
        </p:nvSpPr>
        <p:spPr bwMode="auto">
          <a:xfrm>
            <a:off x="4953000" y="3810000"/>
            <a:ext cx="0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118" name="Line 62"/>
          <p:cNvSpPr>
            <a:spLocks noChangeShapeType="1"/>
          </p:cNvSpPr>
          <p:nvPr/>
        </p:nvSpPr>
        <p:spPr bwMode="auto">
          <a:xfrm>
            <a:off x="7572375" y="3810000"/>
            <a:ext cx="0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6119" name="Picture 11" descr="Harry24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05000"/>
            <a:ext cx="19050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Light</a:t>
            </a:r>
          </a:p>
        </p:txBody>
      </p:sp>
      <p:pic>
        <p:nvPicPr>
          <p:cNvPr id="19458" name="Content Placeholder 6" descr="Prism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676400"/>
            <a:ext cx="4876800" cy="4238625"/>
          </a:xfrm>
        </p:spPr>
      </p:pic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A7D0F01-28F5-6A48-B2E2-9FF44EEB214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852A837-6F0B-4849-94D4-F14C6B652639}" type="slidenum">
              <a:rPr lang="en-US" sz="1400"/>
              <a:pPr eaLnBrk="1" hangingPunct="1"/>
              <a:t>3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4B00BD1-9482-2543-A9E2-E79C8CC11E3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710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710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D2F2BB2-2A4F-2C45-9A37-AADF5BA3EB83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conventions</a:t>
            </a: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3044825" y="4130675"/>
            <a:ext cx="1905000" cy="8985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IMAGE CLASS</a:t>
            </a:r>
          </a:p>
        </p:txBody>
      </p:sp>
      <p:sp>
        <p:nvSpPr>
          <p:cNvPr id="47110" name="Text Box 4"/>
          <p:cNvSpPr txBox="1">
            <a:spLocks noChangeArrowheads="1"/>
          </p:cNvSpPr>
          <p:nvPr/>
        </p:nvSpPr>
        <p:spPr bwMode="auto">
          <a:xfrm>
            <a:off x="457200" y="4130675"/>
            <a:ext cx="1746250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IMAGE FILES</a:t>
            </a:r>
          </a:p>
        </p:txBody>
      </p:sp>
      <p:sp>
        <p:nvSpPr>
          <p:cNvPr id="47111" name="Text Box 5"/>
          <p:cNvSpPr txBox="1">
            <a:spLocks noChangeArrowheads="1"/>
          </p:cNvSpPr>
          <p:nvPr/>
        </p:nvSpPr>
        <p:spPr bwMode="auto">
          <a:xfrm>
            <a:off x="5791200" y="4130675"/>
            <a:ext cx="2411413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DISPLAY DEVICES</a:t>
            </a:r>
          </a:p>
        </p:txBody>
      </p:sp>
      <p:sp>
        <p:nvSpPr>
          <p:cNvPr id="47112" name="Line 6"/>
          <p:cNvSpPr>
            <a:spLocks noChangeShapeType="1"/>
          </p:cNvSpPr>
          <p:nvPr/>
        </p:nvSpPr>
        <p:spPr bwMode="auto">
          <a:xfrm>
            <a:off x="2286000" y="458787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3" name="Line 7"/>
          <p:cNvSpPr>
            <a:spLocks noChangeShapeType="1"/>
          </p:cNvSpPr>
          <p:nvPr/>
        </p:nvSpPr>
        <p:spPr bwMode="auto">
          <a:xfrm>
            <a:off x="5105400" y="458787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4" name="AutoShape 8"/>
          <p:cNvSpPr>
            <a:spLocks noChangeArrowheads="1"/>
          </p:cNvSpPr>
          <p:nvPr/>
        </p:nvSpPr>
        <p:spPr bwMode="auto">
          <a:xfrm>
            <a:off x="3352800" y="1676400"/>
            <a:ext cx="1219200" cy="11430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5" name="Line 9"/>
          <p:cNvSpPr>
            <a:spLocks noChangeShapeType="1"/>
          </p:cNvSpPr>
          <p:nvPr/>
        </p:nvSpPr>
        <p:spPr bwMode="auto">
          <a:xfrm>
            <a:off x="3962400" y="3048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6" name="TextBox 12"/>
          <p:cNvSpPr txBox="1">
            <a:spLocks noChangeArrowheads="1"/>
          </p:cNvSpPr>
          <p:nvPr/>
        </p:nvSpPr>
        <p:spPr bwMode="auto">
          <a:xfrm>
            <a:off x="2057400" y="5181600"/>
            <a:ext cx="3686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Support RGB, 8 bits per channel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874AC38-FD83-9B4F-836C-2EDF83A7EA5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813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81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27E3AD8-7E1F-CC46-B1DB-80F311133A0B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 values: 8 bit</a:t>
            </a: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1524000" y="2590800"/>
            <a:ext cx="62293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Option 0:  0, 1, 2, ..., 254,255</a:t>
            </a:r>
          </a:p>
          <a:p>
            <a:pPr algn="l" eaLnBrk="1" hangingPunct="1"/>
            <a:r>
              <a:rPr lang="en-US"/>
              <a:t>Option 1:  0, 1/255, 2/255, ... , 254/255, 1</a:t>
            </a:r>
          </a:p>
        </p:txBody>
      </p:sp>
      <p:sp>
        <p:nvSpPr>
          <p:cNvPr id="48134" name="Line 4"/>
          <p:cNvSpPr>
            <a:spLocks noChangeShapeType="1"/>
          </p:cNvSpPr>
          <p:nvPr/>
        </p:nvSpPr>
        <p:spPr bwMode="auto">
          <a:xfrm flipH="1" flipV="1">
            <a:off x="3962400" y="3733800"/>
            <a:ext cx="8382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35" name="Text Box 5"/>
          <p:cNvSpPr txBox="1">
            <a:spLocks noChangeArrowheads="1"/>
          </p:cNvSpPr>
          <p:nvPr/>
        </p:nvSpPr>
        <p:spPr bwMode="auto">
          <a:xfrm>
            <a:off x="4800600" y="4495800"/>
            <a:ext cx="335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use this convention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Objectives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Color models:  </a:t>
            </a:r>
            <a:r>
              <a:rPr lang="en-US" sz="2800">
                <a:latin typeface="Comic Sans MS" charset="0"/>
              </a:rPr>
              <a:t>RGB, HSV</a:t>
            </a:r>
            <a:endParaRPr lang="en-US">
              <a:latin typeface="Comic Sans MS" charset="0"/>
            </a:endParaRPr>
          </a:p>
          <a:p>
            <a:r>
              <a:rPr lang="en-US">
                <a:latin typeface="Comic Sans MS" charset="0"/>
              </a:rPr>
              <a:t>Digital images:  </a:t>
            </a:r>
            <a:r>
              <a:rPr lang="en-US" sz="2800">
                <a:latin typeface="Comic Sans MS" charset="0"/>
              </a:rPr>
              <a:t>bmp file format, cs155 image class conventions</a:t>
            </a:r>
          </a:p>
        </p:txBody>
      </p:sp>
      <p:sp>
        <p:nvSpPr>
          <p:cNvPr id="4915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ADBCD81-C6BF-F440-835A-1300A56B5C5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491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A7F135E-1FB8-9245-89C9-76EAE7577F40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411163" y="2433638"/>
            <a:ext cx="427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Wingdings" charset="0"/>
              </a:rPr>
              <a:t></a:t>
            </a:r>
            <a:endParaRPr lang="en-US"/>
          </a:p>
        </p:txBody>
      </p:sp>
      <p:sp>
        <p:nvSpPr>
          <p:cNvPr id="49159" name="TextBox 7"/>
          <p:cNvSpPr txBox="1">
            <a:spLocks noChangeArrowheads="1"/>
          </p:cNvSpPr>
          <p:nvPr/>
        </p:nvSpPr>
        <p:spPr bwMode="auto">
          <a:xfrm>
            <a:off x="381000" y="1905000"/>
            <a:ext cx="427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Wingdings" charset="0"/>
              </a:rPr>
              <a:t>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Next</a:t>
            </a:r>
          </a:p>
        </p:txBody>
      </p:sp>
      <p:sp>
        <p:nvSpPr>
          <p:cNvPr id="5017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971237C-7F06-574B-9A35-D1C5B726871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501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4D13D08-6579-E346-AB42-8190580462CC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50181" name="TextBox 5"/>
          <p:cNvSpPr txBox="1">
            <a:spLocks noChangeArrowheads="1"/>
          </p:cNvSpPr>
          <p:nvPr/>
        </p:nvSpPr>
        <p:spPr bwMode="auto">
          <a:xfrm>
            <a:off x="3711575" y="3124200"/>
            <a:ext cx="1481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Project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Reflection</a:t>
            </a:r>
          </a:p>
        </p:txBody>
      </p:sp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EB0C0CA-EF41-8443-9CB8-4E4532D5990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1E9484B-D00D-4049-ADCC-C78F78FFD6A8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9" name="Trapezoid 28"/>
          <p:cNvSpPr/>
          <p:nvPr/>
        </p:nvSpPr>
        <p:spPr bwMode="auto">
          <a:xfrm>
            <a:off x="2971800" y="2819400"/>
            <a:ext cx="2819400" cy="2590800"/>
          </a:xfrm>
          <a:prstGeom prst="trapezoid">
            <a:avLst/>
          </a:prstGeom>
          <a:solidFill>
            <a:srgbClr val="FFFF99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cxnSp>
        <p:nvCxnSpPr>
          <p:cNvPr id="20486" name="Straight Arrow Connector 30"/>
          <p:cNvCxnSpPr>
            <a:cxnSpLocks noChangeShapeType="1"/>
          </p:cNvCxnSpPr>
          <p:nvPr/>
        </p:nvCxnSpPr>
        <p:spPr bwMode="auto">
          <a:xfrm>
            <a:off x="2362200" y="2438400"/>
            <a:ext cx="1828800" cy="685800"/>
          </a:xfrm>
          <a:prstGeom prst="straightConnector1">
            <a:avLst/>
          </a:prstGeom>
          <a:noFill/>
          <a:ln w="127000">
            <a:solidFill>
              <a:srgbClr val="CC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7" name="Straight Arrow Connector 34"/>
          <p:cNvCxnSpPr>
            <a:cxnSpLocks noChangeShapeType="1"/>
          </p:cNvCxnSpPr>
          <p:nvPr/>
        </p:nvCxnSpPr>
        <p:spPr bwMode="auto">
          <a:xfrm>
            <a:off x="2255838" y="2865438"/>
            <a:ext cx="1828800" cy="685800"/>
          </a:xfrm>
          <a:prstGeom prst="straightConnector1">
            <a:avLst/>
          </a:prstGeom>
          <a:noFill/>
          <a:ln w="1270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8" name="Straight Arrow Connector 35"/>
          <p:cNvCxnSpPr>
            <a:cxnSpLocks noChangeShapeType="1"/>
          </p:cNvCxnSpPr>
          <p:nvPr/>
        </p:nvCxnSpPr>
        <p:spPr bwMode="auto">
          <a:xfrm>
            <a:off x="2149475" y="3292475"/>
            <a:ext cx="1828800" cy="685800"/>
          </a:xfrm>
          <a:prstGeom prst="straightConnector1">
            <a:avLst/>
          </a:prstGeom>
          <a:noFill/>
          <a:ln w="127000">
            <a:solidFill>
              <a:srgbClr val="33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9" name="Straight Arrow Connector 36"/>
          <p:cNvCxnSpPr>
            <a:cxnSpLocks noChangeShapeType="1"/>
          </p:cNvCxnSpPr>
          <p:nvPr/>
        </p:nvCxnSpPr>
        <p:spPr bwMode="auto">
          <a:xfrm>
            <a:off x="2041525" y="3717925"/>
            <a:ext cx="1828800" cy="685800"/>
          </a:xfrm>
          <a:prstGeom prst="straightConnector1">
            <a:avLst/>
          </a:prstGeom>
          <a:noFill/>
          <a:ln w="1270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0" name="Straight Arrow Connector 37"/>
          <p:cNvCxnSpPr>
            <a:cxnSpLocks noChangeShapeType="1"/>
          </p:cNvCxnSpPr>
          <p:nvPr/>
        </p:nvCxnSpPr>
        <p:spPr bwMode="auto">
          <a:xfrm>
            <a:off x="1935163" y="4144963"/>
            <a:ext cx="1828800" cy="685800"/>
          </a:xfrm>
          <a:prstGeom prst="straightConnector1">
            <a:avLst/>
          </a:prstGeom>
          <a:noFill/>
          <a:ln w="1270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1" name="Straight Arrow Connector 38"/>
          <p:cNvCxnSpPr>
            <a:cxnSpLocks noChangeShapeType="1"/>
          </p:cNvCxnSpPr>
          <p:nvPr/>
        </p:nvCxnSpPr>
        <p:spPr bwMode="auto">
          <a:xfrm>
            <a:off x="1828800" y="4572000"/>
            <a:ext cx="1828800" cy="68580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2" name="Straight Arrow Connector 40"/>
          <p:cNvCxnSpPr>
            <a:cxnSpLocks noChangeShapeType="1"/>
          </p:cNvCxnSpPr>
          <p:nvPr/>
        </p:nvCxnSpPr>
        <p:spPr bwMode="auto">
          <a:xfrm rot="5400000" flipH="1" flipV="1">
            <a:off x="3543300" y="2552700"/>
            <a:ext cx="2438400" cy="2057400"/>
          </a:xfrm>
          <a:prstGeom prst="straightConnector1">
            <a:avLst/>
          </a:prstGeom>
          <a:noFill/>
          <a:ln w="1270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Perception</a:t>
            </a:r>
          </a:p>
        </p:txBody>
      </p:sp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DD33400-A5AD-D149-B74C-4EBE40C5D68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9CD751D-96A0-6346-824E-C843717EF2A3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9" name="Trapezoid 28"/>
          <p:cNvSpPr/>
          <p:nvPr/>
        </p:nvSpPr>
        <p:spPr bwMode="auto">
          <a:xfrm>
            <a:off x="2971800" y="2819400"/>
            <a:ext cx="2819400" cy="2590800"/>
          </a:xfrm>
          <a:prstGeom prst="trapezoid">
            <a:avLst/>
          </a:prstGeom>
          <a:solidFill>
            <a:srgbClr val="FFFF99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cxnSp>
        <p:nvCxnSpPr>
          <p:cNvPr id="21510" name="Straight Arrow Connector 30"/>
          <p:cNvCxnSpPr>
            <a:cxnSpLocks noChangeShapeType="1"/>
          </p:cNvCxnSpPr>
          <p:nvPr/>
        </p:nvCxnSpPr>
        <p:spPr bwMode="auto">
          <a:xfrm>
            <a:off x="2362200" y="2438400"/>
            <a:ext cx="1828800" cy="685800"/>
          </a:xfrm>
          <a:prstGeom prst="straightConnector1">
            <a:avLst/>
          </a:prstGeom>
          <a:noFill/>
          <a:ln w="127000">
            <a:solidFill>
              <a:srgbClr val="CC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1" name="Straight Arrow Connector 34"/>
          <p:cNvCxnSpPr>
            <a:cxnSpLocks noChangeShapeType="1"/>
          </p:cNvCxnSpPr>
          <p:nvPr/>
        </p:nvCxnSpPr>
        <p:spPr bwMode="auto">
          <a:xfrm>
            <a:off x="2255838" y="2865438"/>
            <a:ext cx="1828800" cy="685800"/>
          </a:xfrm>
          <a:prstGeom prst="straightConnector1">
            <a:avLst/>
          </a:prstGeom>
          <a:noFill/>
          <a:ln w="1270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2" name="Straight Arrow Connector 35"/>
          <p:cNvCxnSpPr>
            <a:cxnSpLocks noChangeShapeType="1"/>
          </p:cNvCxnSpPr>
          <p:nvPr/>
        </p:nvCxnSpPr>
        <p:spPr bwMode="auto">
          <a:xfrm>
            <a:off x="2149475" y="3292475"/>
            <a:ext cx="1828800" cy="685800"/>
          </a:xfrm>
          <a:prstGeom prst="straightConnector1">
            <a:avLst/>
          </a:prstGeom>
          <a:noFill/>
          <a:ln w="127000">
            <a:solidFill>
              <a:srgbClr val="33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3" name="Straight Arrow Connector 36"/>
          <p:cNvCxnSpPr>
            <a:cxnSpLocks noChangeShapeType="1"/>
          </p:cNvCxnSpPr>
          <p:nvPr/>
        </p:nvCxnSpPr>
        <p:spPr bwMode="auto">
          <a:xfrm>
            <a:off x="2041525" y="3717925"/>
            <a:ext cx="1828800" cy="685800"/>
          </a:xfrm>
          <a:prstGeom prst="straightConnector1">
            <a:avLst/>
          </a:prstGeom>
          <a:noFill/>
          <a:ln w="1270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4" name="Straight Arrow Connector 37"/>
          <p:cNvCxnSpPr>
            <a:cxnSpLocks noChangeShapeType="1"/>
          </p:cNvCxnSpPr>
          <p:nvPr/>
        </p:nvCxnSpPr>
        <p:spPr bwMode="auto">
          <a:xfrm>
            <a:off x="1935163" y="4144963"/>
            <a:ext cx="1828800" cy="685800"/>
          </a:xfrm>
          <a:prstGeom prst="straightConnector1">
            <a:avLst/>
          </a:prstGeom>
          <a:noFill/>
          <a:ln w="1270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Straight Arrow Connector 38"/>
          <p:cNvCxnSpPr>
            <a:cxnSpLocks noChangeShapeType="1"/>
          </p:cNvCxnSpPr>
          <p:nvPr/>
        </p:nvCxnSpPr>
        <p:spPr bwMode="auto">
          <a:xfrm>
            <a:off x="1828800" y="4572000"/>
            <a:ext cx="1828800" cy="68580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6" name="Straight Arrow Connector 40"/>
          <p:cNvCxnSpPr>
            <a:cxnSpLocks noChangeShapeType="1"/>
          </p:cNvCxnSpPr>
          <p:nvPr/>
        </p:nvCxnSpPr>
        <p:spPr bwMode="auto">
          <a:xfrm rot="5400000" flipH="1" flipV="1">
            <a:off x="3543300" y="2552700"/>
            <a:ext cx="2438400" cy="2057400"/>
          </a:xfrm>
          <a:prstGeom prst="straightConnector1">
            <a:avLst/>
          </a:prstGeom>
          <a:noFill/>
          <a:ln w="1270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6"/>
          <p:cNvGrpSpPr>
            <a:grpSpLocks/>
          </p:cNvGrpSpPr>
          <p:nvPr/>
        </p:nvGrpSpPr>
        <p:grpSpPr bwMode="auto">
          <a:xfrm flipH="1">
            <a:off x="6019800" y="1981200"/>
            <a:ext cx="398463" cy="503238"/>
            <a:chOff x="720" y="2976"/>
            <a:chExt cx="432" cy="480"/>
          </a:xfrm>
          <a:solidFill>
            <a:schemeClr val="bg1"/>
          </a:solidFill>
        </p:grpSpPr>
        <p:sp>
          <p:nvSpPr>
            <p:cNvPr id="17" name="Oval 7"/>
            <p:cNvSpPr>
              <a:spLocks noChangeArrowheads="1"/>
            </p:cNvSpPr>
            <p:nvPr/>
          </p:nvSpPr>
          <p:spPr bwMode="auto">
            <a:xfrm>
              <a:off x="768" y="3072"/>
              <a:ext cx="384" cy="384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8" name="Oval 8"/>
            <p:cNvSpPr>
              <a:spLocks noChangeArrowheads="1"/>
            </p:cNvSpPr>
            <p:nvPr/>
          </p:nvSpPr>
          <p:spPr bwMode="auto">
            <a:xfrm>
              <a:off x="960" y="3168"/>
              <a:ext cx="192" cy="19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9" name="Freeform 9"/>
            <p:cNvSpPr>
              <a:spLocks/>
            </p:cNvSpPr>
            <p:nvPr/>
          </p:nvSpPr>
          <p:spPr bwMode="auto">
            <a:xfrm>
              <a:off x="768" y="3120"/>
              <a:ext cx="336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48"/>
                </a:cxn>
                <a:cxn ang="0">
                  <a:pos x="336" y="0"/>
                </a:cxn>
              </a:cxnLst>
              <a:rect l="0" t="0" r="r" b="b"/>
              <a:pathLst>
                <a:path w="336" h="144">
                  <a:moveTo>
                    <a:pt x="0" y="144"/>
                  </a:moveTo>
                  <a:cubicBezTo>
                    <a:pt x="44" y="108"/>
                    <a:pt x="88" y="72"/>
                    <a:pt x="144" y="48"/>
                  </a:cubicBezTo>
                  <a:cubicBezTo>
                    <a:pt x="200" y="24"/>
                    <a:pt x="268" y="12"/>
                    <a:pt x="336" y="0"/>
                  </a:cubicBezTo>
                </a:path>
              </a:pathLst>
            </a:custGeom>
            <a:grp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" name="Freeform 10"/>
            <p:cNvSpPr>
              <a:spLocks/>
            </p:cNvSpPr>
            <p:nvPr/>
          </p:nvSpPr>
          <p:spPr bwMode="auto">
            <a:xfrm>
              <a:off x="915" y="3008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grp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1008" y="2976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grp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768" y="3072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grp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3" name="Freeform 13"/>
            <p:cNvSpPr>
              <a:spLocks/>
            </p:cNvSpPr>
            <p:nvPr/>
          </p:nvSpPr>
          <p:spPr bwMode="auto">
            <a:xfrm>
              <a:off x="837" y="3024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grp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720" y="3120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grp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Sensation</a:t>
            </a:r>
          </a:p>
        </p:txBody>
      </p:sp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D9BEBEB-886F-794A-8E21-A0A7AB9282B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E90B56A-BCFE-A745-9E5D-FF966278C463}" type="slidenum">
              <a:rPr lang="en-US" sz="1400"/>
              <a:pPr eaLnBrk="1" hangingPunct="1"/>
              <a:t>6</a:t>
            </a:fld>
            <a:endParaRPr lang="en-US" sz="1400"/>
          </a:p>
        </p:txBody>
      </p:sp>
      <p:pic>
        <p:nvPicPr>
          <p:cNvPr id="22533" name="Picture 23" descr="300px-Eye-diagr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46400"/>
            <a:ext cx="28067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 descr="rodsCon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968625"/>
            <a:ext cx="1676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 flipV="1">
            <a:off x="2971800" y="3479800"/>
            <a:ext cx="533400" cy="746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1"/>
          <p:cNvCxnSpPr>
            <a:cxnSpLocks noChangeShapeType="1"/>
          </p:cNvCxnSpPr>
          <p:nvPr/>
        </p:nvCxnSpPr>
        <p:spPr bwMode="auto">
          <a:xfrm>
            <a:off x="4724400" y="3548063"/>
            <a:ext cx="1066800" cy="15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 flipV="1">
            <a:off x="4572000" y="3730625"/>
            <a:ext cx="1066800" cy="1524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486400" y="3121025"/>
            <a:ext cx="984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cones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3730625"/>
            <a:ext cx="823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rods</a:t>
            </a:r>
          </a:p>
        </p:txBody>
      </p:sp>
      <p:pic>
        <p:nvPicPr>
          <p:cNvPr id="40" name="Picture 39" descr="240px-Cones_SMJ2_E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524000"/>
            <a:ext cx="22860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flipV="1">
            <a:off x="6172200" y="2971800"/>
            <a:ext cx="304800" cy="2286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5791200" y="4724400"/>
            <a:ext cx="289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You</a:t>
            </a:r>
            <a:r>
              <a:rPr lang="ja-JP" altLang="en-US"/>
              <a:t>’</a:t>
            </a:r>
            <a:r>
              <a:rPr lang="en-US" altLang="ja-JP"/>
              <a:t>re a real </a:t>
            </a:r>
            <a:r>
              <a:rPr lang="en-US" altLang="ja-JP">
                <a:solidFill>
                  <a:srgbClr val="FF0000"/>
                </a:solidFill>
              </a:rPr>
              <a:t>t</a:t>
            </a:r>
            <a:r>
              <a:rPr lang="en-US" altLang="ja-JP">
                <a:solidFill>
                  <a:srgbClr val="92D050"/>
                </a:solidFill>
              </a:rPr>
              <a:t>r</a:t>
            </a:r>
            <a:r>
              <a:rPr lang="en-US" altLang="ja-JP">
                <a:solidFill>
                  <a:srgbClr val="00B0F0"/>
                </a:solidFill>
              </a:rPr>
              <a:t>i</a:t>
            </a:r>
            <a:r>
              <a:rPr lang="en-US" altLang="ja-JP">
                <a:solidFill>
                  <a:srgbClr val="FF0000"/>
                </a:solidFill>
              </a:rPr>
              <a:t>c</a:t>
            </a:r>
            <a:r>
              <a:rPr lang="en-US" altLang="ja-JP">
                <a:solidFill>
                  <a:srgbClr val="92D050"/>
                </a:solidFill>
              </a:rPr>
              <a:t>h</a:t>
            </a:r>
            <a:r>
              <a:rPr lang="en-US" altLang="ja-JP">
                <a:solidFill>
                  <a:srgbClr val="00B0F0"/>
                </a:solidFill>
              </a:rPr>
              <a:t>r</a:t>
            </a:r>
            <a:r>
              <a:rPr lang="en-US" altLang="ja-JP">
                <a:solidFill>
                  <a:srgbClr val="FF0000"/>
                </a:solidFill>
              </a:rPr>
              <a:t>o</a:t>
            </a:r>
            <a:r>
              <a:rPr lang="en-US" altLang="ja-JP">
                <a:solidFill>
                  <a:srgbClr val="92D050"/>
                </a:solidFill>
              </a:rPr>
              <a:t>m</a:t>
            </a:r>
            <a:r>
              <a:rPr lang="en-US" altLang="ja-JP">
                <a:solidFill>
                  <a:srgbClr val="00B0F0"/>
                </a:solidFill>
              </a:rPr>
              <a:t>a</a:t>
            </a:r>
            <a:r>
              <a:rPr lang="en-US" altLang="ja-JP">
                <a:solidFill>
                  <a:srgbClr val="FF0000"/>
                </a:solidFill>
              </a:rPr>
              <a:t>t</a:t>
            </a:r>
            <a:r>
              <a:rPr lang="en-US" altLang="ja-JP">
                <a:solidFill>
                  <a:srgbClr val="92D050"/>
                </a:solidFill>
              </a:rPr>
              <a:t>!</a:t>
            </a:r>
            <a:endParaRPr 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Light, Reflection, Sensation</a:t>
            </a:r>
          </a:p>
        </p:txBody>
      </p:sp>
      <p:pic>
        <p:nvPicPr>
          <p:cNvPr id="23554" name="Content Placeholder 6" descr="stimulus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2514600"/>
            <a:ext cx="6394450" cy="2062163"/>
          </a:xfrm>
        </p:spPr>
      </p:pic>
      <p:sp>
        <p:nvSpPr>
          <p:cNvPr id="2355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C032792-9EEF-3E48-AB8E-4626B9FD8BB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32011EC-CFC3-9340-8349-3F0C7731622B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3558" name="TextBox 7"/>
          <p:cNvSpPr txBox="1">
            <a:spLocks noChangeArrowheads="1"/>
          </p:cNvSpPr>
          <p:nvPr/>
        </p:nvSpPr>
        <p:spPr bwMode="auto">
          <a:xfrm>
            <a:off x="2133600" y="5105400"/>
            <a:ext cx="5119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Color is in the eye of the beholder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Human vision</a:t>
            </a:r>
          </a:p>
        </p:txBody>
      </p:sp>
      <p:pic>
        <p:nvPicPr>
          <p:cNvPr id="24578" name="Content Placeholder 6" descr="Gamut_full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2133600"/>
            <a:ext cx="2206625" cy="3132138"/>
          </a:xfrm>
        </p:spPr>
      </p:pic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54A6322-41CF-784C-8A51-DEB5A2FE283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9F13AC2-24F4-474B-9B04-7C3C487D818E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4582" name="TextBox 9"/>
          <p:cNvSpPr txBox="1">
            <a:spLocks noChangeArrowheads="1"/>
          </p:cNvSpPr>
          <p:nvPr/>
        </p:nvSpPr>
        <p:spPr bwMode="auto">
          <a:xfrm>
            <a:off x="4729163" y="2819400"/>
            <a:ext cx="34988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Tristimulus color space</a:t>
            </a:r>
          </a:p>
          <a:p>
            <a:pPr eaLnBrk="1" hangingPunct="1"/>
            <a:endParaRPr lang="en-US"/>
          </a:p>
        </p:txBody>
      </p:sp>
      <p:sp>
        <p:nvSpPr>
          <p:cNvPr id="24583" name="TextBox 7"/>
          <p:cNvSpPr txBox="1">
            <a:spLocks noChangeArrowheads="1"/>
          </p:cNvSpPr>
          <p:nvPr/>
        </p:nvSpPr>
        <p:spPr bwMode="auto">
          <a:xfrm>
            <a:off x="4572000" y="43434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3-paramater, additive color models</a:t>
            </a:r>
          </a:p>
        </p:txBody>
      </p:sp>
      <p:cxnSp>
        <p:nvCxnSpPr>
          <p:cNvPr id="24584" name="Straight Arrow Connector 9"/>
          <p:cNvCxnSpPr>
            <a:cxnSpLocks noChangeShapeType="1"/>
          </p:cNvCxnSpPr>
          <p:nvPr/>
        </p:nvCxnSpPr>
        <p:spPr bwMode="auto">
          <a:xfrm rot="5400000">
            <a:off x="5981701" y="3848100"/>
            <a:ext cx="990600" cy="31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RGB</a:t>
            </a:r>
          </a:p>
        </p:txBody>
      </p:sp>
      <p:pic>
        <p:nvPicPr>
          <p:cNvPr id="25602" name="Content Placeholder 6" descr="colorwheel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2362200"/>
            <a:ext cx="3810000" cy="2190750"/>
          </a:xfrm>
        </p:spPr>
      </p:pic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D1BC092-455B-2A44-9EA8-F64A522A255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CS155 Computer Graphics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1375AF8-2FCD-A14D-8442-070FD81EE3BD}" type="slidenum">
              <a:rPr lang="en-US" sz="1400"/>
              <a:pPr eaLnBrk="1" hangingPunct="1"/>
              <a:t>9</a:t>
            </a:fld>
            <a:endParaRPr lang="en-US" sz="1400"/>
          </a:p>
        </p:txBody>
      </p:sp>
      <p:pic>
        <p:nvPicPr>
          <p:cNvPr id="25606" name="Picture 7" descr="rgb_model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38100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5115</TotalTime>
  <Words>645</Words>
  <Application>Microsoft Macintosh PowerPoint</Application>
  <PresentationFormat>On-screen Show (4:3)</PresentationFormat>
  <Paragraphs>280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Comic Sans MS</vt:lpstr>
      <vt:lpstr>ＭＳ Ｐゴシック</vt:lpstr>
      <vt:lpstr>Arial</vt:lpstr>
      <vt:lpstr>Times New Roman</vt:lpstr>
      <vt:lpstr>Wingdings</vt:lpstr>
      <vt:lpstr>Symbol</vt:lpstr>
      <vt:lpstr>Default Design</vt:lpstr>
      <vt:lpstr>CS155 –  Z Sweedyk</vt:lpstr>
      <vt:lpstr>Objectives</vt:lpstr>
      <vt:lpstr>Light</vt:lpstr>
      <vt:lpstr>Reflection</vt:lpstr>
      <vt:lpstr>Perception</vt:lpstr>
      <vt:lpstr>Sensation</vt:lpstr>
      <vt:lpstr>Light, Reflection, Sensation</vt:lpstr>
      <vt:lpstr>Human vision</vt:lpstr>
      <vt:lpstr>RGB</vt:lpstr>
      <vt:lpstr>RGB Displays (LCD, CRT)</vt:lpstr>
      <vt:lpstr>RGB Gamut</vt:lpstr>
      <vt:lpstr>HSV </vt:lpstr>
      <vt:lpstr>Models</vt:lpstr>
      <vt:lpstr>Objectives</vt:lpstr>
      <vt:lpstr>Digital image</vt:lpstr>
      <vt:lpstr>Digital image fidelity</vt:lpstr>
      <vt:lpstr>Spatial sampling </vt:lpstr>
      <vt:lpstr>Nyquist criteria</vt:lpstr>
      <vt:lpstr>Jaggies</vt:lpstr>
      <vt:lpstr>Digital image fidelity</vt:lpstr>
      <vt:lpstr>Color quantization</vt:lpstr>
      <vt:lpstr>Bits per pixel</vt:lpstr>
      <vt:lpstr>cs155 conventions</vt:lpstr>
      <vt:lpstr>cs155 conventions</vt:lpstr>
      <vt:lpstr>bmp files</vt:lpstr>
      <vt:lpstr>harry24.bmp</vt:lpstr>
      <vt:lpstr>harry24.bmp</vt:lpstr>
      <vt:lpstr>harry24.bmp</vt:lpstr>
      <vt:lpstr>harry24.bmp image data</vt:lpstr>
      <vt:lpstr>cs155 conventions</vt:lpstr>
      <vt:lpstr>Color values: 8 bit</vt:lpstr>
      <vt:lpstr>Objectives</vt:lpstr>
      <vt:lpstr>Next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66</cp:revision>
  <dcterms:created xsi:type="dcterms:W3CDTF">2001-09-11T01:54:45Z</dcterms:created>
  <dcterms:modified xsi:type="dcterms:W3CDTF">2013-02-17T17:50:56Z</dcterms:modified>
</cp:coreProperties>
</file>