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798" r:id="rId3"/>
    <p:sldId id="619" r:id="rId4"/>
    <p:sldId id="303" r:id="rId5"/>
    <p:sldId id="466" r:id="rId6"/>
    <p:sldId id="1090" r:id="rId7"/>
    <p:sldId id="467" r:id="rId8"/>
    <p:sldId id="468" r:id="rId9"/>
    <p:sldId id="343" r:id="rId10"/>
    <p:sldId id="313" r:id="rId11"/>
    <p:sldId id="330" r:id="rId12"/>
    <p:sldId id="310" r:id="rId13"/>
    <p:sldId id="1082" r:id="rId14"/>
    <p:sldId id="807" r:id="rId15"/>
    <p:sldId id="808" r:id="rId16"/>
    <p:sldId id="810" r:id="rId17"/>
    <p:sldId id="1085" r:id="rId18"/>
    <p:sldId id="339" r:id="rId19"/>
    <p:sldId id="1062" r:id="rId20"/>
    <p:sldId id="1084" r:id="rId21"/>
    <p:sldId id="828" r:id="rId22"/>
    <p:sldId id="1074" r:id="rId23"/>
    <p:sldId id="940" r:id="rId24"/>
    <p:sldId id="1065" r:id="rId25"/>
    <p:sldId id="638" r:id="rId26"/>
    <p:sldId id="1087" r:id="rId27"/>
    <p:sldId id="332" r:id="rId28"/>
    <p:sldId id="348" r:id="rId29"/>
    <p:sldId id="1078" r:id="rId30"/>
    <p:sldId id="329" r:id="rId31"/>
    <p:sldId id="443" r:id="rId32"/>
    <p:sldId id="340" r:id="rId33"/>
    <p:sldId id="818" r:id="rId34"/>
    <p:sldId id="322" r:id="rId35"/>
    <p:sldId id="819" r:id="rId36"/>
    <p:sldId id="363" r:id="rId37"/>
    <p:sldId id="352" r:id="rId38"/>
    <p:sldId id="821" r:id="rId39"/>
    <p:sldId id="353" r:id="rId40"/>
    <p:sldId id="822" r:id="rId41"/>
    <p:sldId id="776" r:id="rId42"/>
    <p:sldId id="832" r:id="rId43"/>
    <p:sldId id="354" r:id="rId44"/>
    <p:sldId id="943" r:id="rId45"/>
    <p:sldId id="1070" r:id="rId46"/>
    <p:sldId id="1088" r:id="rId47"/>
    <p:sldId id="1075" r:id="rId48"/>
    <p:sldId id="1076" r:id="rId49"/>
    <p:sldId id="1077" r:id="rId50"/>
    <p:sldId id="1102" r:id="rId51"/>
    <p:sldId id="1096" r:id="rId52"/>
    <p:sldId id="1097" r:id="rId53"/>
    <p:sldId id="1098" r:id="rId54"/>
    <p:sldId id="1099" r:id="rId55"/>
    <p:sldId id="1100" r:id="rId56"/>
    <p:sldId id="1101" r:id="rId57"/>
    <p:sldId id="1103" r:id="rId5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3366"/>
    <a:srgbClr val="FF7C80"/>
    <a:srgbClr val="006699"/>
    <a:srgbClr val="FF5050"/>
    <a:srgbClr val="FF33CC"/>
    <a:srgbClr val="33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99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t" anchorCtr="0" compatLnSpc="1">
            <a:prstTxWarp prst="textNoShape">
              <a:avLst/>
            </a:prstTxWarp>
          </a:bodyPr>
          <a:lstStyle>
            <a:lvl1pPr algn="l" defTabSz="960438">
              <a:spcBef>
                <a:spcPct val="0"/>
              </a:spcBef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fld id="{7870A7CE-B047-6249-827A-B4085210182E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b" anchorCtr="0" compatLnSpc="1">
            <a:prstTxWarp prst="textNoShape">
              <a:avLst/>
            </a:prstTxWarp>
          </a:bodyPr>
          <a:lstStyle>
            <a:lvl1pPr algn="l" defTabSz="960438">
              <a:spcBef>
                <a:spcPct val="0"/>
              </a:spcBef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fld id="{7FE0B04C-DC99-3B44-A5D6-723EBC2D5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t" anchorCtr="0" compatLnSpc="1">
            <a:prstTxWarp prst="textNoShape">
              <a:avLst/>
            </a:prstTxWarp>
          </a:bodyPr>
          <a:lstStyle>
            <a:lvl1pPr algn="l" defTabSz="960438">
              <a:spcBef>
                <a:spcPct val="0"/>
              </a:spcBef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919F31D-AD6A-D64C-A5BE-94E69CE31FA4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b" anchorCtr="0" compatLnSpc="1">
            <a:prstTxWarp prst="textNoShape">
              <a:avLst/>
            </a:prstTxWarp>
          </a:bodyPr>
          <a:lstStyle>
            <a:lvl1pPr algn="l" defTabSz="960438">
              <a:spcBef>
                <a:spcPct val="0"/>
              </a:spcBef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6" tIns="48043" rIns="96086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spcBef>
                <a:spcPct val="0"/>
              </a:spcBef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78702F4-A670-9D4A-BBCE-633C60E5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6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 New Roman" charset="0"/>
              </a:rPr>
              <a:t>CS155 - Image Processing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4E0972B-ABE7-BD4E-8541-1E494E014F1E}" type="datetime1">
              <a:rPr lang="en-US" sz="1200">
                <a:latin typeface="Times New Roman" charset="0"/>
              </a:rPr>
              <a:pPr eaLnBrk="1" hangingPunct="1"/>
              <a:t>2/17/13</a:t>
            </a:fld>
            <a:endParaRPr lang="en-US" sz="1200">
              <a:latin typeface="Times New Roman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0438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defTabSz="96043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1BEC1AC-8C52-A44C-9A6A-FA2057C48328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74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A97D-7C13-5246-BC70-C15DCD4A84EE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0870-10D7-B74F-8EE8-6D8CCCD8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F3C6-1FA1-2747-B1CA-A8049EFFB16B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6B7F-F704-4A42-B8EB-AF8B4832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5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A04E-BCDC-8341-99E6-E55EBEE4E958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FE18-A5B4-1442-9963-C6253F85D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9B6D-85A3-674C-ADDB-E477E0DB5996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9A42-64FE-B149-9C50-B5B4A4DC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CC0F-62FD-D248-B92C-C793D416BF4D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1F65-1CDC-D94A-A21A-D04FF70D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1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26D2-0C30-AE42-ABB3-D50C00DF3BE7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FF39-9B0A-3D4F-AEC6-06E5E5811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880D-A7C9-374A-A459-652DC1F9F7FE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D3070-7069-484B-A73E-09BFC276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23B3-AB30-8243-A256-C074A52D797B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9A259-3191-A140-9658-003319FB0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mbria" charset="0"/>
              </a:defRPr>
            </a:lvl1pPr>
          </a:lstStyle>
          <a:p>
            <a:pPr>
              <a:defRPr/>
            </a:pPr>
            <a:fld id="{182C3DE7-B510-5F46-B82B-6917DEE72FDE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mbria" charset="0"/>
              </a:defRPr>
            </a:lvl1pPr>
          </a:lstStyle>
          <a:p>
            <a:pPr>
              <a:defRPr/>
            </a:pPr>
            <a:fld id="{BE99C0F3-2707-9048-BF7B-47F7BCEF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3102-BCC0-D445-A006-55A3E6CE8E75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97F9-22E9-DB44-B2A0-934C53237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7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0D6-E73C-3E46-BDC6-70E4EE094BB7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025F-074C-1E45-AA66-14AF5572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7791-A236-6B4D-8CB5-40D6ACEB02AF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F247-08B0-9849-A108-24B04B64D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cs typeface="+mn-cs"/>
              </a:defRPr>
            </a:lvl1pPr>
          </a:lstStyle>
          <a:p>
            <a:pPr>
              <a:defRPr/>
            </a:pPr>
            <a:fld id="{F272AAD0-EF96-1149-88E0-9D9AD1B928CE}" type="datetime1">
              <a:rPr lang="en-US"/>
              <a:pPr>
                <a:defRPr/>
              </a:pPr>
              <a:t>2/17/13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CS155 - Image Processing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cs typeface="+mn-cs"/>
              </a:defRPr>
            </a:lvl1pPr>
          </a:lstStyle>
          <a:p>
            <a:pPr>
              <a:defRPr/>
            </a:pPr>
            <a:fld id="{81BEF7B2-3FCE-224D-B4C4-2854C123B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6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pitchFamily="18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mbria" pitchFamily="18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mbria" pitchFamily="18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itchFamily="18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C98C14A-0F60-AE4F-8DF9-F4460A01E304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1795405-601E-3443-8EBE-E418EB3109BD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cs155 –  z sweedyk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09800" y="2819400"/>
            <a:ext cx="441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latin typeface="Cambria" charset="0"/>
              </a:rPr>
              <a:t>Digital image processing I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4DC89D0-6672-1C47-A0D4-731430606817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722AF4B-049B-E141-86E9-3824D98677E2}" type="slidenum">
              <a:rPr lang="en-US" sz="1400">
                <a:latin typeface="Cambria" charset="0"/>
              </a:rPr>
              <a:pPr eaLnBrk="1" hangingPunct="1"/>
              <a:t>10</a:t>
            </a:fld>
            <a:endParaRPr lang="en-US" sz="1400">
              <a:latin typeface="Cambria" charset="0"/>
            </a:endParaRPr>
          </a:p>
        </p:txBody>
      </p:sp>
      <p:pic>
        <p:nvPicPr>
          <p:cNvPr id="26627" name="Picture 6" descr="test_bright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brighten/darken</a:t>
            </a:r>
          </a:p>
        </p:txBody>
      </p:sp>
      <p:pic>
        <p:nvPicPr>
          <p:cNvPr id="26629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test_brighten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Group 10"/>
          <p:cNvGrpSpPr>
            <a:grpSpLocks/>
          </p:cNvGrpSpPr>
          <p:nvPr/>
        </p:nvGrpSpPr>
        <p:grpSpPr bwMode="auto">
          <a:xfrm>
            <a:off x="4419600" y="2971800"/>
            <a:ext cx="381000" cy="838200"/>
            <a:chOff x="2736" y="1872"/>
            <a:chExt cx="240" cy="528"/>
          </a:xfrm>
        </p:grpSpPr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V="1">
              <a:off x="2736" y="1872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2736" y="2256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01738" y="4343400"/>
            <a:ext cx="166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pixel (r,g,b)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70563" y="5257800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pixel (r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,g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,b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)</a:t>
            </a:r>
            <a:endParaRPr lang="en-US">
              <a:latin typeface="Cambria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16213" y="1295400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User inputs 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101F228-BEDB-9446-A093-DEAB10DA81CD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BEA3C99-9C3E-624B-A14C-5D61F001B8E7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types of techniques for today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simple pixel modification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latin typeface="Cambria" charset="0"/>
              </a:rPr>
              <a:t>interpolation/extrapolation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compositing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convolution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mbria" charset="0"/>
            </a:endParaRP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06363" y="1295400"/>
            <a:ext cx="42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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82A1483-E16D-3342-A692-C638DDE9EFA5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2D39E6B-A374-CF43-88A1-D285021306C5}" type="slidenum">
              <a:rPr lang="en-US" sz="1400">
                <a:latin typeface="Cambria" charset="0"/>
              </a:rPr>
              <a:pPr eaLnBrk="1" hangingPunct="1"/>
              <a:t>12</a:t>
            </a:fld>
            <a:endParaRPr lang="en-US" sz="1400">
              <a:latin typeface="Cambria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interpolation/extrapolation</a:t>
            </a:r>
            <a:endParaRPr lang="en-US" sz="2400">
              <a:latin typeface="Cambria" charset="0"/>
              <a:cs typeface="Arial" charset="0"/>
            </a:endParaRPr>
          </a:p>
        </p:txBody>
      </p:sp>
      <p:graphicFrame>
        <p:nvGraphicFramePr>
          <p:cNvPr id="65646" name="Group 110"/>
          <p:cNvGraphicFramePr>
            <a:graphicFrameLocks noGrp="1"/>
          </p:cNvGraphicFramePr>
          <p:nvPr/>
        </p:nvGraphicFramePr>
        <p:xfrm>
          <a:off x="1981200" y="1752600"/>
          <a:ext cx="1905000" cy="2073276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648" name="Group 112"/>
          <p:cNvGraphicFramePr>
            <a:graphicFrameLocks noGrp="1"/>
          </p:cNvGraphicFramePr>
          <p:nvPr/>
        </p:nvGraphicFramePr>
        <p:xfrm>
          <a:off x="4648200" y="2667000"/>
          <a:ext cx="3124200" cy="3022600"/>
        </p:xfrm>
        <a:graphic>
          <a:graphicData uri="http://schemas.openxmlformats.org/drawingml/2006/table">
            <a:tbl>
              <a:tblPr/>
              <a:tblGrid>
                <a:gridCol w="781050"/>
                <a:gridCol w="781050"/>
                <a:gridCol w="781050"/>
                <a:gridCol w="78105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 + (1-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647" name="Group 111"/>
          <p:cNvGraphicFramePr>
            <a:graphicFrameLocks noGrp="1"/>
          </p:cNvGraphicFramePr>
          <p:nvPr/>
        </p:nvGraphicFramePr>
        <p:xfrm>
          <a:off x="1981200" y="3962400"/>
          <a:ext cx="1905000" cy="2073276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0" name="Line 108"/>
          <p:cNvSpPr>
            <a:spLocks noChangeShapeType="1"/>
          </p:cNvSpPr>
          <p:nvPr/>
        </p:nvSpPr>
        <p:spPr bwMode="auto">
          <a:xfrm>
            <a:off x="2895600" y="2667000"/>
            <a:ext cx="2514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61" name="Line 109"/>
          <p:cNvSpPr>
            <a:spLocks noChangeShapeType="1"/>
          </p:cNvSpPr>
          <p:nvPr/>
        </p:nvSpPr>
        <p:spPr bwMode="auto">
          <a:xfrm flipV="1">
            <a:off x="2895600" y="4038600"/>
            <a:ext cx="2667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62" name="Text Box 113"/>
          <p:cNvSpPr txBox="1">
            <a:spLocks noChangeArrowheads="1"/>
          </p:cNvSpPr>
          <p:nvPr/>
        </p:nvSpPr>
        <p:spPr bwMode="auto">
          <a:xfrm>
            <a:off x="304800" y="22860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 image I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28763" name="Text Box 114"/>
          <p:cNvSpPr txBox="1">
            <a:spLocks noChangeArrowheads="1"/>
          </p:cNvSpPr>
          <p:nvPr/>
        </p:nvSpPr>
        <p:spPr bwMode="auto">
          <a:xfrm>
            <a:off x="304800" y="44196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 image I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8764" name="Text Box 115"/>
          <p:cNvSpPr txBox="1">
            <a:spLocks noChangeArrowheads="1"/>
          </p:cNvSpPr>
          <p:nvPr/>
        </p:nvSpPr>
        <p:spPr bwMode="auto">
          <a:xfrm>
            <a:off x="4953000" y="5715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 image</a:t>
            </a:r>
          </a:p>
        </p:txBody>
      </p:sp>
      <p:sp>
        <p:nvSpPr>
          <p:cNvPr id="28765" name="Text Box 118"/>
          <p:cNvSpPr txBox="1">
            <a:spLocks noChangeArrowheads="1"/>
          </p:cNvSpPr>
          <p:nvPr/>
        </p:nvSpPr>
        <p:spPr bwMode="auto">
          <a:xfrm>
            <a:off x="533400" y="1295400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 </a:t>
            </a:r>
            <a:r>
              <a:rPr lang="en-US">
                <a:latin typeface="Symbol" charset="0"/>
              </a:rPr>
              <a:t>a</a:t>
            </a:r>
            <a:endParaRPr lang="en-US"/>
          </a:p>
        </p:txBody>
      </p:sp>
      <p:sp>
        <p:nvSpPr>
          <p:cNvPr id="65655" name="Text Box 119"/>
          <p:cNvSpPr txBox="1">
            <a:spLocks noChangeArrowheads="1"/>
          </p:cNvSpPr>
          <p:nvPr/>
        </p:nvSpPr>
        <p:spPr bwMode="auto">
          <a:xfrm>
            <a:off x="5410200" y="1447800"/>
            <a:ext cx="3084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note:  all images have same dimensions and bits per pixel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Interpolation example</a:t>
            </a:r>
          </a:p>
        </p:txBody>
      </p:sp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89122FD-E8DD-F24D-A56C-CD14BF88404D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2C001F6-CF27-DF4D-B61F-CCD00E6FFF5D}" type="slidenum">
              <a:rPr lang="en-US" sz="1400">
                <a:latin typeface="Cambria" charset="0"/>
              </a:rPr>
              <a:pPr eaLnBrk="1" hangingPunct="1"/>
              <a:t>13</a:t>
            </a:fld>
            <a:endParaRPr lang="en-US" sz="1400">
              <a:latin typeface="Cambria" charset="0"/>
            </a:endParaRPr>
          </a:p>
        </p:txBody>
      </p:sp>
      <p:pic>
        <p:nvPicPr>
          <p:cNvPr id="5" name="Picture 4" descr="Kuen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a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51375" y="1981200"/>
            <a:ext cx="71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=0</a:t>
            </a:r>
          </a:p>
        </p:txBody>
      </p:sp>
      <p:pic>
        <p:nvPicPr>
          <p:cNvPr id="8" name="Picture 7" descr="Kuen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78375" y="3581400"/>
            <a:ext cx="71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=1</a:t>
            </a:r>
          </a:p>
        </p:txBody>
      </p:sp>
      <p:pic>
        <p:nvPicPr>
          <p:cNvPr id="10" name="Picture 9" descr="pa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99025" y="5105400"/>
            <a:ext cx="78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=.5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3886200"/>
            <a:ext cx="3036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Cambria" charset="0"/>
              </a:rPr>
              <a:t>interpolation:</a:t>
            </a:r>
          </a:p>
          <a:p>
            <a:pPr algn="l" eaLnBrk="1" hangingPunct="1"/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(paris)+(1-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)(geoff)</a:t>
            </a:r>
          </a:p>
        </p:txBody>
      </p:sp>
      <p:sp>
        <p:nvSpPr>
          <p:cNvPr id="15" name="Flowchart: Process 14"/>
          <p:cNvSpPr>
            <a:spLocks noChangeArrowheads="1"/>
          </p:cNvSpPr>
          <p:nvPr/>
        </p:nvSpPr>
        <p:spPr bwMode="auto">
          <a:xfrm>
            <a:off x="6172200" y="5105400"/>
            <a:ext cx="1447800" cy="1219200"/>
          </a:xfrm>
          <a:prstGeom prst="flowChartProcess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Multiply 15"/>
          <p:cNvSpPr/>
          <p:nvPr/>
        </p:nvSpPr>
        <p:spPr bwMode="auto">
          <a:xfrm>
            <a:off x="5943600" y="5029200"/>
            <a:ext cx="1676400" cy="13716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43813" y="5105400"/>
            <a:ext cx="1500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not appropriate for polite company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11764FD-0DB1-A749-BA93-4E22B2B78445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5ED48CA-6068-0446-965E-46F4DE799037}" type="slidenum">
              <a:rPr lang="en-US" sz="1400">
                <a:latin typeface="Cambria" charset="0"/>
              </a:rPr>
              <a:pPr eaLnBrk="1" hangingPunct="1"/>
              <a:t>14</a:t>
            </a:fld>
            <a:endParaRPr lang="en-US" sz="1400">
              <a:latin typeface="Cambria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Interpolation: </a:t>
            </a:r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>
                <a:latin typeface="Cambria" charset="0"/>
                <a:cs typeface="Arial" charset="0"/>
              </a:rPr>
              <a:t> in [0,1]</a:t>
            </a:r>
            <a:endParaRPr lang="en-US" sz="2400">
              <a:latin typeface="Cambria" charset="0"/>
              <a:cs typeface="Arial" charset="0"/>
            </a:endParaRPr>
          </a:p>
        </p:txBody>
      </p:sp>
      <p:sp>
        <p:nvSpPr>
          <p:cNvPr id="30724" name="Text Box 89"/>
          <p:cNvSpPr txBox="1">
            <a:spLocks noChangeArrowheads="1"/>
          </p:cNvSpPr>
          <p:nvPr/>
        </p:nvSpPr>
        <p:spPr bwMode="auto">
          <a:xfrm>
            <a:off x="1143000" y="2743200"/>
            <a:ext cx="229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30725" name="Text Box 90"/>
          <p:cNvSpPr txBox="1">
            <a:spLocks noChangeArrowheads="1"/>
          </p:cNvSpPr>
          <p:nvPr/>
        </p:nvSpPr>
        <p:spPr bwMode="auto">
          <a:xfrm>
            <a:off x="1295400" y="5257800"/>
            <a:ext cx="229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sp>
        <p:nvSpPr>
          <p:cNvPr id="30726" name="Text Box 91"/>
          <p:cNvSpPr txBox="1">
            <a:spLocks noChangeArrowheads="1"/>
          </p:cNvSpPr>
          <p:nvPr/>
        </p:nvSpPr>
        <p:spPr bwMode="auto">
          <a:xfrm>
            <a:off x="4876800" y="2057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30727" name="Picture 93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4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95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98464" name="Picture 96" descr="test_brighten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Line 97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2" name="Line 98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98467" name="Text Box 99"/>
          <p:cNvSpPr txBox="1">
            <a:spLocks noChangeArrowheads="1"/>
          </p:cNvSpPr>
          <p:nvPr/>
        </p:nvSpPr>
        <p:spPr bwMode="auto">
          <a:xfrm>
            <a:off x="4478338" y="4953000"/>
            <a:ext cx="453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interpolation blends 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and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464667E-34DF-7B44-9DE2-44E1CA4D08A3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D462A2E-6765-E94C-8ED8-436EC753D406}" type="slidenum">
              <a:rPr lang="en-US" sz="1400">
                <a:latin typeface="Cambria" charset="0"/>
              </a:rPr>
              <a:pPr eaLnBrk="1" hangingPunct="1"/>
              <a:t>15</a:t>
            </a:fld>
            <a:endParaRPr lang="en-US" sz="1400">
              <a:latin typeface="Cambria" charset="0"/>
            </a:endParaRPr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Extrapolation: </a:t>
            </a:r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>
                <a:latin typeface="Cambria" charset="0"/>
                <a:cs typeface="Arial" charset="0"/>
              </a:rPr>
              <a:t> &lt; 0 or </a:t>
            </a:r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>
                <a:latin typeface="Cambria" charset="0"/>
                <a:cs typeface="Arial" charset="0"/>
              </a:rPr>
              <a:t> &gt; 1</a:t>
            </a:r>
            <a:endParaRPr lang="en-US" sz="2400">
              <a:latin typeface="Cambria" charset="0"/>
              <a:cs typeface="Arial" charset="0"/>
            </a:endParaRPr>
          </a:p>
        </p:txBody>
      </p:sp>
      <p:sp>
        <p:nvSpPr>
          <p:cNvPr id="31748" name="Text Box 1027"/>
          <p:cNvSpPr txBox="1">
            <a:spLocks noChangeArrowheads="1"/>
          </p:cNvSpPr>
          <p:nvPr/>
        </p:nvSpPr>
        <p:spPr bwMode="auto">
          <a:xfrm>
            <a:off x="1143000" y="2743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31749" name="Text Box 1028"/>
          <p:cNvSpPr txBox="1">
            <a:spLocks noChangeArrowheads="1"/>
          </p:cNvSpPr>
          <p:nvPr/>
        </p:nvSpPr>
        <p:spPr bwMode="auto">
          <a:xfrm>
            <a:off x="1295400" y="5257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31750" name="Picture 1030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31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1032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3" name="Line 1034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4" name="Line 1035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5" name="Rectangle 1032"/>
          <p:cNvSpPr>
            <a:spLocks noChangeArrowheads="1"/>
          </p:cNvSpPr>
          <p:nvPr/>
        </p:nvSpPr>
        <p:spPr bwMode="auto">
          <a:xfrm>
            <a:off x="5257800" y="2819400"/>
            <a:ext cx="3352800" cy="1295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6" name="TextBox 15"/>
          <p:cNvSpPr txBox="1">
            <a:spLocks noChangeArrowheads="1"/>
          </p:cNvSpPr>
          <p:nvPr/>
        </p:nvSpPr>
        <p:spPr bwMode="auto">
          <a:xfrm>
            <a:off x="6629400" y="3200400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?</a:t>
            </a:r>
          </a:p>
        </p:txBody>
      </p:sp>
      <p:sp>
        <p:nvSpPr>
          <p:cNvPr id="31757" name="Text Box 91"/>
          <p:cNvSpPr txBox="1">
            <a:spLocks noChangeArrowheads="1"/>
          </p:cNvSpPr>
          <p:nvPr/>
        </p:nvSpPr>
        <p:spPr bwMode="auto">
          <a:xfrm>
            <a:off x="4876800" y="2057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 aI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(1-a)I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9E4ECF5-50F4-3C49-B9BE-B77AB90EF707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AC230E5-7A0E-6140-8042-8E2D2C731D05}" type="slidenum">
              <a:rPr lang="en-US" sz="1400">
                <a:latin typeface="Cambria" charset="0"/>
              </a:rPr>
              <a:pPr eaLnBrk="1" hangingPunct="1"/>
              <a:t>16</a:t>
            </a:fld>
            <a:endParaRPr lang="en-US" sz="1400">
              <a:latin typeface="Cambria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Extrapolation: </a:t>
            </a:r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>
                <a:latin typeface="Cambria" charset="0"/>
                <a:cs typeface="Arial" charset="0"/>
              </a:rPr>
              <a:t> &lt;0 </a:t>
            </a:r>
            <a:endParaRPr lang="en-US" sz="2400">
              <a:latin typeface="Cambria" charset="0"/>
              <a:cs typeface="Arial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95400" y="5257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5029200" y="2057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32775" name="Picture 6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1454" name="Rectangle 14"/>
          <p:cNvSpPr>
            <a:spLocks noChangeArrowheads="1"/>
          </p:cNvSpPr>
          <p:nvPr/>
        </p:nvSpPr>
        <p:spPr bwMode="auto">
          <a:xfrm>
            <a:off x="5334000" y="2743200"/>
            <a:ext cx="3352800" cy="1295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" name="Picture 15" descr="boredcat-isbo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Callout 19"/>
          <p:cNvSpPr>
            <a:spLocks noChangeArrowheads="1"/>
          </p:cNvSpPr>
          <p:nvPr/>
        </p:nvSpPr>
        <p:spPr bwMode="auto">
          <a:xfrm>
            <a:off x="6527800" y="4572000"/>
            <a:ext cx="966788" cy="388938"/>
          </a:xfrm>
          <a:prstGeom prst="wedgeEllipseCallout">
            <a:avLst>
              <a:gd name="adj1" fmla="val -49366"/>
              <a:gd name="adj2" fmla="val 13337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ho hum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E3D813-46B0-DD43-A104-4EB26E733746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69EEC1E-9855-0A4A-A4C1-548A7AFF094D}" type="slidenum">
              <a:rPr lang="en-US" sz="1400">
                <a:latin typeface="Cambria" charset="0"/>
              </a:rPr>
              <a:pPr eaLnBrk="1" hangingPunct="1"/>
              <a:t>17</a:t>
            </a:fld>
            <a:endParaRPr lang="en-US" sz="1400">
              <a:latin typeface="Cambria" charset="0"/>
            </a:endParaRPr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Extrapolation: </a:t>
            </a:r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>
                <a:latin typeface="Cambria" charset="0"/>
                <a:cs typeface="Arial" charset="0"/>
              </a:rPr>
              <a:t> &gt; 1</a:t>
            </a:r>
            <a:endParaRPr lang="en-US" sz="2400">
              <a:latin typeface="Cambria" charset="0"/>
              <a:cs typeface="Arial" charset="0"/>
            </a:endParaRPr>
          </a:p>
        </p:txBody>
      </p:sp>
      <p:sp>
        <p:nvSpPr>
          <p:cNvPr id="33796" name="Text Box 1027"/>
          <p:cNvSpPr txBox="1">
            <a:spLocks noChangeArrowheads="1"/>
          </p:cNvSpPr>
          <p:nvPr/>
        </p:nvSpPr>
        <p:spPr bwMode="auto">
          <a:xfrm>
            <a:off x="1143000" y="2743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33797" name="Text Box 1028"/>
          <p:cNvSpPr txBox="1">
            <a:spLocks noChangeArrowheads="1"/>
          </p:cNvSpPr>
          <p:nvPr/>
        </p:nvSpPr>
        <p:spPr bwMode="auto">
          <a:xfrm>
            <a:off x="1295400" y="5257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sp>
        <p:nvSpPr>
          <p:cNvPr id="33798" name="Text Box 1029"/>
          <p:cNvSpPr txBox="1">
            <a:spLocks noChangeArrowheads="1"/>
          </p:cNvSpPr>
          <p:nvPr/>
        </p:nvSpPr>
        <p:spPr bwMode="auto">
          <a:xfrm>
            <a:off x="4953000" y="2133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33799" name="Picture 1030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031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032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2" name="Line 1034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3" name="Line 1035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99404" name="Picture 1036" descr="test_brighte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9405" name="Text Box 1037"/>
          <p:cNvSpPr txBox="1">
            <a:spLocks noChangeArrowheads="1"/>
          </p:cNvSpPr>
          <p:nvPr/>
        </p:nvSpPr>
        <p:spPr bwMode="auto">
          <a:xfrm>
            <a:off x="4572000" y="1143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mbria" charset="0"/>
              </a:rPr>
              <a:t>extrapolation with </a:t>
            </a:r>
            <a:r>
              <a:rPr lang="en-US" sz="1800">
                <a:latin typeface="Symbol" charset="0"/>
              </a:rPr>
              <a:t>a</a:t>
            </a:r>
            <a:r>
              <a:rPr lang="en-US" sz="1800">
                <a:latin typeface="Cambria" charset="0"/>
              </a:rPr>
              <a:t>&gt;1 creates an image that moves I</a:t>
            </a:r>
            <a:r>
              <a:rPr lang="en-US" sz="1800" baseline="-25000">
                <a:latin typeface="Cambria" charset="0"/>
              </a:rPr>
              <a:t>0</a:t>
            </a:r>
            <a:r>
              <a:rPr lang="en-US" sz="1800">
                <a:latin typeface="Cambria" charset="0"/>
              </a:rPr>
              <a:t> away from I</a:t>
            </a:r>
            <a:r>
              <a:rPr lang="en-US" sz="1800" baseline="-25000">
                <a:latin typeface="Cambria" charset="0"/>
              </a:rPr>
              <a:t>1</a:t>
            </a:r>
            <a:endParaRPr lang="en-US" sz="1800">
              <a:latin typeface="Cambria" charset="0"/>
            </a:endParaRPr>
          </a:p>
        </p:txBody>
      </p:sp>
      <p:pic>
        <p:nvPicPr>
          <p:cNvPr id="15" name="Picture 14" descr="boredcat-isbor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Oval Callout 16"/>
          <p:cNvSpPr>
            <a:spLocks noChangeArrowheads="1"/>
          </p:cNvSpPr>
          <p:nvPr/>
        </p:nvSpPr>
        <p:spPr bwMode="auto">
          <a:xfrm>
            <a:off x="6600825" y="4648200"/>
            <a:ext cx="1504950" cy="476250"/>
          </a:xfrm>
          <a:prstGeom prst="wedgeEllipseCallout">
            <a:avLst>
              <a:gd name="adj1" fmla="val -51069"/>
              <a:gd name="adj2" fmla="val 55264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whatever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5" grpId="0" build="p" autoUpdateAnimBg="0"/>
      <p:bldP spid="194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BDB8A92-A021-9444-B703-D4F45CEE60CA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EBC83CA-2230-F748-9B7D-17CD6A978B4F}" type="slidenum">
              <a:rPr lang="en-US" sz="1400">
                <a:latin typeface="Cambria" charset="0"/>
              </a:rPr>
              <a:pPr eaLnBrk="1" hangingPunct="1"/>
              <a:t>18</a:t>
            </a:fld>
            <a:endParaRPr lang="en-US" sz="1400">
              <a:latin typeface="Cambria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Interpolation/extrapolation</a:t>
            </a:r>
            <a:endParaRPr lang="en-US" sz="2400">
              <a:latin typeface="Cambria" charset="0"/>
              <a:cs typeface="Arial" charset="0"/>
            </a:endParaRPr>
          </a:p>
        </p:txBody>
      </p:sp>
      <p:pic>
        <p:nvPicPr>
          <p:cNvPr id="34820" name="Picture 90" descr="test_bright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1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2" descr="test_brighten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95"/>
          <p:cNvGrpSpPr>
            <a:grpSpLocks/>
          </p:cNvGrpSpPr>
          <p:nvPr/>
        </p:nvGrpSpPr>
        <p:grpSpPr bwMode="auto">
          <a:xfrm>
            <a:off x="4343400" y="2667000"/>
            <a:ext cx="381000" cy="838200"/>
            <a:chOff x="2736" y="1872"/>
            <a:chExt cx="240" cy="528"/>
          </a:xfrm>
        </p:grpSpPr>
        <p:sp>
          <p:nvSpPr>
            <p:cNvPr id="34826" name="Line 96"/>
            <p:cNvSpPr>
              <a:spLocks noChangeShapeType="1"/>
            </p:cNvSpPr>
            <p:nvPr/>
          </p:nvSpPr>
          <p:spPr bwMode="auto">
            <a:xfrm flipV="1">
              <a:off x="2736" y="1872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7" name="Line 97"/>
            <p:cNvSpPr>
              <a:spLocks noChangeShapeType="1"/>
            </p:cNvSpPr>
            <p:nvPr/>
          </p:nvSpPr>
          <p:spPr bwMode="auto">
            <a:xfrm>
              <a:off x="2736" y="2256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685800" y="49530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We can use interpolation/extrapolation to brighten/darken</a:t>
            </a:r>
          </a:p>
        </p:txBody>
      </p:sp>
      <p:pic>
        <p:nvPicPr>
          <p:cNvPr id="34825" name="Picture 11" descr="dillydanc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1133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3576537-00DC-CD40-9914-9FA07AF9FEF7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37529CE-2127-9D44-A131-DCBE8CD6D632}" type="slidenum">
              <a:rPr lang="en-US" sz="1400">
                <a:latin typeface="Cambria" charset="0"/>
              </a:rPr>
              <a:pPr eaLnBrk="1" hangingPunct="1"/>
              <a:t>19</a:t>
            </a:fld>
            <a:endParaRPr lang="en-US" sz="1400">
              <a:latin typeface="Cambria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change contrast</a:t>
            </a:r>
          </a:p>
        </p:txBody>
      </p:sp>
      <p:pic>
        <p:nvPicPr>
          <p:cNvPr id="35844" name="Picture 3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test_contrast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test_contras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6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2736" y="1872"/>
            <a:chExt cx="240" cy="528"/>
          </a:xfrm>
        </p:grpSpPr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 flipV="1">
              <a:off x="2736" y="1872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2736" y="2256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3875" y="12954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3366"/>
                </a:solidFill>
                <a:latin typeface="Cambria" charset="0"/>
              </a:rPr>
              <a:t>What happens in the extreme?</a:t>
            </a:r>
          </a:p>
        </p:txBody>
      </p:sp>
      <p:cxnSp>
        <p:nvCxnSpPr>
          <p:cNvPr id="13" name="Elbow Connector 12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556000" y="812801"/>
            <a:ext cx="452437" cy="2341562"/>
          </a:xfrm>
          <a:prstGeom prst="bentConnector2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F6F13BE-9277-514B-9DBD-746315EF9A5E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1C7FB55-1FE3-7548-8029-D0B8521464DD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digital image processing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254375" y="3581400"/>
            <a:ext cx="1949450" cy="533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ip algorithm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514600" y="3848100"/>
            <a:ext cx="685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5257800" y="3848100"/>
            <a:ext cx="685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609600" y="365760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 image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5943600" y="3657600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 image</a:t>
            </a:r>
          </a:p>
        </p:txBody>
      </p:sp>
      <p:pic>
        <p:nvPicPr>
          <p:cNvPr id="689164" name="Picture 12" descr="Harry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9165" name="Picture 13" descr="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E8FEA73-178B-A748-A041-3D6D952D3CB3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992981E-214C-7041-9639-31718E00C9D9}" type="slidenum">
              <a:rPr lang="en-US" sz="1400">
                <a:latin typeface="Cambria" charset="0"/>
              </a:rPr>
              <a:pPr eaLnBrk="1" hangingPunct="1"/>
              <a:t>20</a:t>
            </a:fld>
            <a:endParaRPr lang="en-US" sz="1400">
              <a:latin typeface="Cambri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ambria" charset="0"/>
                <a:cs typeface="Arial" charset="0"/>
              </a:rPr>
              <a:t>Change contrast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19200" y="5181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4953000" y="2133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36871" name="Picture 6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6875" name="Picture 12" descr="test_contrast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1885950" y="4160838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30438" y="5791200"/>
            <a:ext cx="589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constant gray image with avg. intensity of I</a:t>
            </a:r>
            <a:r>
              <a:rPr lang="en-US" baseline="-25000">
                <a:latin typeface="Cambria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6B00218-5C05-FF4E-AC87-3D623AB7ADA4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AA6C416-18D3-2A46-AA3B-92A8FBD49A7F}" type="slidenum">
              <a:rPr lang="en-US" sz="1400">
                <a:latin typeface="Cambria" charset="0"/>
              </a:rPr>
              <a:pPr eaLnBrk="1" hangingPunct="1"/>
              <a:t>21</a:t>
            </a:fld>
            <a:endParaRPr lang="en-US" sz="1400">
              <a:latin typeface="Cambria" charset="0"/>
            </a:endParaRPr>
          </a:p>
        </p:txBody>
      </p:sp>
      <p:sp>
        <p:nvSpPr>
          <p:cNvPr id="37891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change saturation</a:t>
            </a:r>
          </a:p>
        </p:txBody>
      </p:sp>
      <p:pic>
        <p:nvPicPr>
          <p:cNvPr id="37892" name="Picture 2051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2052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2736" y="1872"/>
            <a:chExt cx="240" cy="528"/>
          </a:xfrm>
        </p:grpSpPr>
        <p:sp>
          <p:nvSpPr>
            <p:cNvPr id="37896" name="Line 2053"/>
            <p:cNvSpPr>
              <a:spLocks noChangeShapeType="1"/>
            </p:cNvSpPr>
            <p:nvPr/>
          </p:nvSpPr>
          <p:spPr bwMode="auto">
            <a:xfrm flipV="1">
              <a:off x="2736" y="1872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7" name="Line 2054"/>
            <p:cNvSpPr>
              <a:spLocks noChangeShapeType="1"/>
            </p:cNvSpPr>
            <p:nvPr/>
          </p:nvSpPr>
          <p:spPr bwMode="auto">
            <a:xfrm>
              <a:off x="2736" y="2256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7894" name="Picture 2055" descr="test_saturate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056" descr="test_saturat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D1A09D5-A5A2-CF4C-8D52-5775995E07BD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7C21E90-7E45-0B49-A208-414C6604D54D}" type="slidenum">
              <a:rPr lang="en-US" sz="1400">
                <a:latin typeface="Cambria" charset="0"/>
              </a:rPr>
              <a:pPr eaLnBrk="1" hangingPunct="1"/>
              <a:t>22</a:t>
            </a:fld>
            <a:endParaRPr lang="en-US" sz="1400">
              <a:latin typeface="Cambria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decrease</a:t>
            </a:r>
          </a:p>
        </p:txBody>
      </p:sp>
      <p:pic>
        <p:nvPicPr>
          <p:cNvPr id="38916" name="Picture 3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test_saturat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395663" y="3200400"/>
            <a:ext cx="153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saturation</a:t>
            </a:r>
          </a:p>
        </p:txBody>
      </p:sp>
      <p:pic>
        <p:nvPicPr>
          <p:cNvPr id="38919" name="Picture 6" descr="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test_contrast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3484563" y="5715000"/>
            <a:ext cx="127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contrast</a:t>
            </a: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304800" y="3810000"/>
            <a:ext cx="8305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8923" name="Picture 10" descr="test_contrast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32263"/>
            <a:ext cx="3397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1" descr="test_saturate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588" name="Text Box 12"/>
          <p:cNvSpPr txBox="1">
            <a:spLocks noChangeArrowheads="1"/>
          </p:cNvSpPr>
          <p:nvPr/>
        </p:nvSpPr>
        <p:spPr bwMode="auto">
          <a:xfrm>
            <a:off x="3779838" y="304800"/>
            <a:ext cx="417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5050"/>
                </a:solidFill>
                <a:latin typeface="Cambria" charset="0"/>
              </a:rPr>
              <a:t>What happens in the extreme?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B042C31-B87E-1542-85B7-43F6049C2EDF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4435F0-0452-264D-9F5C-F8016A75E91D}" type="slidenum">
              <a:rPr lang="en-US" sz="1400">
                <a:latin typeface="Cambria" charset="0"/>
              </a:rPr>
              <a:pPr eaLnBrk="1" hangingPunct="1"/>
              <a:t>23</a:t>
            </a:fld>
            <a:endParaRPr lang="en-US" sz="1400">
              <a:latin typeface="Cambria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5181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953000" y="2209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39942" name="Picture 6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9946" name="Picture 13" descr="test_saturate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Rectangle 15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Cambria" charset="0"/>
              </a:rPr>
              <a:t>Change the saturation</a:t>
            </a:r>
          </a:p>
        </p:txBody>
      </p:sp>
      <p:sp>
        <p:nvSpPr>
          <p:cNvPr id="39948" name="Text Box 18"/>
          <p:cNvSpPr txBox="1">
            <a:spLocks noChangeArrowheads="1"/>
          </p:cNvSpPr>
          <p:nvPr/>
        </p:nvSpPr>
        <p:spPr bwMode="auto">
          <a:xfrm>
            <a:off x="2038350" y="4084638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1813" y="5486400"/>
            <a:ext cx="3097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Grayscale version of I</a:t>
            </a:r>
            <a:r>
              <a:rPr lang="en-US" baseline="-25000">
                <a:latin typeface="Cambria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AFDFD17-B808-7B49-A853-E0A0262FAE8F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ED0BD6D-4DD5-DD40-83DF-45B3511F21AF}" type="slidenum">
              <a:rPr lang="en-US" sz="1400">
                <a:latin typeface="Cambria" charset="0"/>
              </a:rPr>
              <a:pPr eaLnBrk="1" hangingPunct="1"/>
              <a:t>24</a:t>
            </a:fld>
            <a:endParaRPr lang="en-US" sz="1400">
              <a:latin typeface="Cambria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143000" y="2743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0</a:t>
            </a:r>
            <a:endParaRPr lang="en-US">
              <a:latin typeface="Cambria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219200" y="5181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 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I</a:t>
            </a:r>
            <a:r>
              <a:rPr lang="en-US" baseline="-25000">
                <a:latin typeface="Cambria" charset="0"/>
              </a:rPr>
              <a:t>0</a:t>
            </a:r>
            <a:r>
              <a:rPr lang="en-US">
                <a:latin typeface="Cambria" charset="0"/>
              </a:rPr>
              <a:t> + (1-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)I</a:t>
            </a:r>
            <a:r>
              <a:rPr lang="en-US" baseline="-25000">
                <a:latin typeface="Cambria" charset="0"/>
              </a:rPr>
              <a:t>1</a:t>
            </a:r>
            <a:endParaRPr lang="en-US">
              <a:latin typeface="Cambria" charset="0"/>
            </a:endParaRPr>
          </a:p>
        </p:txBody>
      </p:sp>
      <p:pic>
        <p:nvPicPr>
          <p:cNvPr id="40966" name="Picture 5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762000" y="3657600"/>
            <a:ext cx="3352800" cy="1295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4114800" y="2057400"/>
            <a:ext cx="990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V="1">
            <a:off x="4191000" y="3352800"/>
            <a:ext cx="914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Cambria" charset="0"/>
              </a:rPr>
              <a:t>Invert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038350" y="4084638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?</a:t>
            </a:r>
          </a:p>
        </p:txBody>
      </p:sp>
      <p:pic>
        <p:nvPicPr>
          <p:cNvPr id="40972" name="Picture 12" descr="test_in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TextBox 13"/>
          <p:cNvSpPr txBox="1">
            <a:spLocks noChangeArrowheads="1"/>
          </p:cNvSpPr>
          <p:nvPr/>
        </p:nvSpPr>
        <p:spPr bwMode="auto">
          <a:xfrm>
            <a:off x="4038600" y="4800600"/>
            <a:ext cx="510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Cambria" charset="0"/>
              </a:rPr>
              <a:t>hint 1:  I</a:t>
            </a:r>
            <a:r>
              <a:rPr lang="en-US" baseline="-25000">
                <a:latin typeface="Cambria" charset="0"/>
              </a:rPr>
              <a:t>1</a:t>
            </a:r>
            <a:r>
              <a:rPr lang="en-US">
                <a:latin typeface="Cambria" charset="0"/>
              </a:rPr>
              <a:t> is a constant gray image</a:t>
            </a:r>
          </a:p>
          <a:p>
            <a:pPr algn="l" eaLnBrk="1" hangingPunct="1"/>
            <a:r>
              <a:rPr lang="en-US">
                <a:latin typeface="Cambria" charset="0"/>
              </a:rPr>
              <a:t>hint 2: </a:t>
            </a:r>
            <a:r>
              <a:rPr lang="en-US">
                <a:latin typeface="Symbol" charset="0"/>
              </a:rPr>
              <a:t>a</a:t>
            </a:r>
            <a:r>
              <a:rPr lang="en-US">
                <a:latin typeface="Cambria" charset="0"/>
              </a:rPr>
              <a:t> is constant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0F69F3D-3DE8-0B4B-979D-D0A3D5599581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3912AF0-A7F0-E746-A534-084A91E8312C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41987" name="Rectangle 71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a little computation</a:t>
            </a:r>
          </a:p>
        </p:txBody>
      </p:sp>
      <p:sp>
        <p:nvSpPr>
          <p:cNvPr id="41988" name="Rectangle 71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mbria" charset="0"/>
              </a:rPr>
              <a:t>interpolate/extrapolate: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Cambria" charset="0"/>
              </a:rPr>
              <a:t>			f(v) = </a:t>
            </a:r>
            <a:r>
              <a:rPr lang="en-US" sz="2400">
                <a:latin typeface="Cambria" charset="0"/>
                <a:sym typeface="Symbol" charset="0"/>
              </a:rPr>
              <a:t> v + (1-)x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Cambria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Cambria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mbria" charset="0"/>
              </a:rPr>
              <a:t>invert:  f(v)=1-v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Cambria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Cambria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Cambria" charset="0"/>
                <a:sym typeface="Symbol" charset="0"/>
              </a:rPr>
              <a:t>What should  and x be?</a:t>
            </a:r>
          </a:p>
        </p:txBody>
      </p:sp>
      <p:sp>
        <p:nvSpPr>
          <p:cNvPr id="41989" name="AutoShape 7172"/>
          <p:cNvSpPr>
            <a:spLocks noChangeArrowheads="1"/>
          </p:cNvSpPr>
          <p:nvPr/>
        </p:nvSpPr>
        <p:spPr bwMode="auto">
          <a:xfrm>
            <a:off x="1447800" y="2514600"/>
            <a:ext cx="533400" cy="762000"/>
          </a:xfrm>
          <a:prstGeom prst="upDownArrow">
            <a:avLst>
              <a:gd name="adj1" fmla="val 50000"/>
              <a:gd name="adj2" fmla="val 28571"/>
            </a:avLst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9783" name="Text Box 7175"/>
          <p:cNvSpPr txBox="1">
            <a:spLocks noChangeArrowheads="1"/>
          </p:cNvSpPr>
          <p:nvPr/>
        </p:nvSpPr>
        <p:spPr bwMode="auto">
          <a:xfrm>
            <a:off x="5029200" y="52578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  <a:sym typeface="Symbol" charset="0"/>
              </a:rPr>
              <a:t>=-1 and x=1/2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5654675" y="1524000"/>
            <a:ext cx="3379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  <a:latin typeface="Cambria" charset="0"/>
                <a:cs typeface="Arial" charset="0"/>
              </a:rPr>
              <a:t>v is color of pixel in I</a:t>
            </a:r>
            <a:r>
              <a:rPr lang="en-US" baseline="-25000">
                <a:solidFill>
                  <a:srgbClr val="800080"/>
                </a:solidFill>
                <a:latin typeface="Cambria" charset="0"/>
                <a:cs typeface="Arial" charset="0"/>
              </a:rPr>
              <a:t>0</a:t>
            </a:r>
          </a:p>
          <a:p>
            <a:pPr eaLnBrk="1" hangingPunct="1"/>
            <a:r>
              <a:rPr lang="en-US">
                <a:solidFill>
                  <a:srgbClr val="800080"/>
                </a:solidFill>
                <a:latin typeface="Cambria" charset="0"/>
                <a:cs typeface="Arial" charset="0"/>
              </a:rPr>
              <a:t>x is color of pixel in I</a:t>
            </a:r>
            <a:r>
              <a:rPr lang="en-US" baseline="-25000">
                <a:solidFill>
                  <a:srgbClr val="800080"/>
                </a:solidFill>
                <a:latin typeface="Cambria" charset="0"/>
                <a:cs typeface="Arial" charset="0"/>
              </a:rPr>
              <a:t>1</a:t>
            </a:r>
          </a:p>
          <a:p>
            <a:pPr eaLnBrk="1" hangingPunct="1"/>
            <a:endParaRPr lang="en-US" baseline="-25000">
              <a:solidFill>
                <a:srgbClr val="800080"/>
              </a:solidFill>
              <a:latin typeface="Cambria" charset="0"/>
              <a:cs typeface="Arial" charset="0"/>
            </a:endParaRPr>
          </a:p>
          <a:p>
            <a:pPr eaLnBrk="1" hangingPunct="1"/>
            <a:endParaRPr lang="en-US">
              <a:solidFill>
                <a:srgbClr val="800080"/>
              </a:solidFill>
              <a:latin typeface="Cambri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interpolation/extrapolation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blend</a:t>
            </a:r>
          </a:p>
          <a:p>
            <a:pPr eaLnBrk="1" hangingPunct="1"/>
            <a:r>
              <a:rPr lang="en-US">
                <a:latin typeface="Cambria" charset="0"/>
              </a:rPr>
              <a:t>brighten/darken</a:t>
            </a:r>
          </a:p>
          <a:p>
            <a:pPr eaLnBrk="1" hangingPunct="1"/>
            <a:r>
              <a:rPr lang="en-US">
                <a:latin typeface="Cambria" charset="0"/>
              </a:rPr>
              <a:t>change contrast</a:t>
            </a:r>
          </a:p>
          <a:p>
            <a:pPr eaLnBrk="1" hangingPunct="1"/>
            <a:r>
              <a:rPr lang="en-US">
                <a:latin typeface="Cambria" charset="0"/>
              </a:rPr>
              <a:t>change saturation</a:t>
            </a:r>
          </a:p>
          <a:p>
            <a:pPr eaLnBrk="1" hangingPunct="1"/>
            <a:r>
              <a:rPr lang="en-US">
                <a:latin typeface="Cambria" charset="0"/>
              </a:rPr>
              <a:t>noisify</a:t>
            </a:r>
          </a:p>
          <a:p>
            <a:pPr eaLnBrk="1" hangingPunct="1"/>
            <a:r>
              <a:rPr lang="en-US">
                <a:latin typeface="Cambria" charset="0"/>
              </a:rPr>
              <a:t>invert</a:t>
            </a:r>
          </a:p>
          <a:p>
            <a:pPr eaLnBrk="1" hangingPunct="1"/>
            <a:endParaRPr lang="en-US">
              <a:latin typeface="Cambria" charset="0"/>
            </a:endParaRPr>
          </a:p>
          <a:p>
            <a:pPr eaLnBrk="1" hangingPunct="1"/>
            <a:endParaRPr lang="en-US">
              <a:latin typeface="Cambria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7C160F4-8406-2944-B699-A4EB79948F30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C2CA97D-18FA-414B-BB67-0FE23F154330}" type="slidenum">
              <a:rPr lang="en-US" sz="1400">
                <a:latin typeface="Cambria" charset="0"/>
              </a:rPr>
              <a:pPr eaLnBrk="1" hangingPunct="1"/>
              <a:t>26</a:t>
            </a:fld>
            <a:endParaRPr lang="en-US" sz="1400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C1FF61C-1F9B-CE4F-BF0B-72D397C39312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0E67D92-B0D0-EE45-BC77-114180E364DA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type of techniques for today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simple pixel modification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interpolation/extrapolation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latin typeface="Cambria" charset="0"/>
              </a:rPr>
              <a:t>compositing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convolution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ambria" charset="0"/>
            </a:endParaRPr>
          </a:p>
        </p:txBody>
      </p: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106363" y="1295400"/>
            <a:ext cx="42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</a:t>
            </a:r>
            <a:endParaRPr lang="en-US"/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6200" y="1752600"/>
            <a:ext cx="42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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971C46-5DA6-4645-975A-C107C974EDEF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571B6EC-2D22-4547-ACD4-9C0D9D2D7C10}" type="slidenum">
              <a:rPr lang="en-US" sz="1400">
                <a:latin typeface="Cambria" charset="0"/>
              </a:rPr>
              <a:pPr eaLnBrk="1" hangingPunct="1"/>
              <a:t>28</a:t>
            </a:fld>
            <a:endParaRPr lang="en-US" sz="1400">
              <a:latin typeface="Cambria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compositing</a:t>
            </a:r>
          </a:p>
        </p:txBody>
      </p:sp>
      <p:pic>
        <p:nvPicPr>
          <p:cNvPr id="45060" name="Picture 5" descr="syanCo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60550"/>
            <a:ext cx="20129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jwuCo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2198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1968500" y="502920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Steve Yan</a:t>
            </a: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4797425" y="5029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Joanna Wu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034D119-4EF2-A740-A62F-400FF84A1465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09F3203-19EF-B041-ADA8-BE7F4E87A2FB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More composites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pic>
        <p:nvPicPr>
          <p:cNvPr id="46085" name="Picture 4" descr="shawn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048000" y="541020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Shawn Wallace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F2D3BCF-3612-8D42-9901-1067D8D3CF4D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7DA5FAF-BA0D-BB4A-BDB8-C41383FE0F7B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digital image processing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avoid/correct errors</a:t>
            </a:r>
          </a:p>
          <a:p>
            <a:pPr eaLnBrk="1" hangingPunct="1"/>
            <a:r>
              <a:rPr lang="en-US">
                <a:latin typeface="Cambria" charset="0"/>
              </a:rPr>
              <a:t>restore</a:t>
            </a:r>
          </a:p>
          <a:p>
            <a:pPr eaLnBrk="1" hangingPunct="1"/>
            <a:r>
              <a:rPr lang="en-US">
                <a:latin typeface="Cambria" charset="0"/>
              </a:rPr>
              <a:t>enhance</a:t>
            </a:r>
          </a:p>
          <a:p>
            <a:pPr eaLnBrk="1" hangingPunct="1"/>
            <a:r>
              <a:rPr lang="en-US">
                <a:latin typeface="Cambria" charset="0"/>
              </a:rPr>
              <a:t>analyze</a:t>
            </a:r>
          </a:p>
          <a:p>
            <a:pPr eaLnBrk="1" hangingPunct="1"/>
            <a:r>
              <a:rPr lang="en-US">
                <a:latin typeface="Cambria" charset="0"/>
              </a:rPr>
              <a:t>synthesize</a:t>
            </a:r>
          </a:p>
          <a:p>
            <a:pPr eaLnBrk="1" hangingPunct="1"/>
            <a:endParaRPr lang="en-US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EA24F6D-D231-C347-A731-3B6B621CA845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AF0E0BB-5B34-C147-A8FC-A34F7770FA9C}" type="slidenum">
              <a:rPr lang="en-US" sz="1400">
                <a:latin typeface="Cambria" charset="0"/>
              </a:rPr>
              <a:pPr eaLnBrk="1" hangingPunct="1"/>
              <a:t>30</a:t>
            </a:fld>
            <a:endParaRPr lang="en-US" sz="1400">
              <a:latin typeface="Cambria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compositing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1219200" y="1752600"/>
          <a:ext cx="1905000" cy="2073275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129" name="Group 89"/>
          <p:cNvGraphicFramePr>
            <a:graphicFrameLocks noGrp="1"/>
          </p:cNvGraphicFramePr>
          <p:nvPr/>
        </p:nvGraphicFramePr>
        <p:xfrm>
          <a:off x="5029200" y="2209800"/>
          <a:ext cx="3505200" cy="3167063"/>
        </p:xfrm>
        <a:graphic>
          <a:graphicData uri="http://schemas.openxmlformats.org/drawingml/2006/table">
            <a:tbl>
              <a:tblPr/>
              <a:tblGrid>
                <a:gridCol w="876300"/>
                <a:gridCol w="876300"/>
                <a:gridCol w="876300"/>
                <a:gridCol w="8763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ij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 + (1-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ij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64" name="Line 59"/>
          <p:cNvSpPr>
            <a:spLocks noChangeShapeType="1"/>
          </p:cNvSpPr>
          <p:nvPr/>
        </p:nvSpPr>
        <p:spPr bwMode="auto">
          <a:xfrm>
            <a:off x="2057400" y="2514600"/>
            <a:ext cx="3810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65" name="Line 60"/>
          <p:cNvSpPr>
            <a:spLocks noChangeShapeType="1"/>
          </p:cNvSpPr>
          <p:nvPr/>
        </p:nvSpPr>
        <p:spPr bwMode="auto">
          <a:xfrm flipV="1">
            <a:off x="2057400" y="3505200"/>
            <a:ext cx="3810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7101" name="Group 61"/>
          <p:cNvGraphicFramePr>
            <a:graphicFrameLocks noGrp="1"/>
          </p:cNvGraphicFramePr>
          <p:nvPr/>
        </p:nvGraphicFramePr>
        <p:xfrm>
          <a:off x="1219200" y="3962400"/>
          <a:ext cx="1905000" cy="2073275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94" name="Text Box 90"/>
          <p:cNvSpPr txBox="1">
            <a:spLocks noChangeArrowheads="1"/>
          </p:cNvSpPr>
          <p:nvPr/>
        </p:nvSpPr>
        <p:spPr bwMode="auto">
          <a:xfrm>
            <a:off x="3124200" y="14478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mbria" charset="0"/>
              </a:rPr>
              <a:t>generalization of interpolation in which a varies depending on pixel location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E667458-842B-5440-AD14-FE8F1F4659D2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657CCD9-8550-804E-9772-29D7FC0FC2FA}" type="slidenum">
              <a:rPr lang="en-US" sz="1400">
                <a:latin typeface="Cambria" charset="0"/>
              </a:rPr>
              <a:pPr eaLnBrk="1" hangingPunct="1"/>
              <a:t>31</a:t>
            </a:fld>
            <a:endParaRPr lang="en-US" sz="1400">
              <a:latin typeface="Cambria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compositing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  <a:cs typeface="Arial" charset="0"/>
              </a:rPr>
              <a:t>typically  </a:t>
            </a:r>
            <a:r>
              <a:rPr lang="en-US">
                <a:latin typeface="Cambria" charset="0"/>
                <a:cs typeface="Arial" charset="0"/>
                <a:sym typeface="Symbol" charset="0"/>
              </a:rPr>
              <a:t>  [0,1] so the array of  values can represented by a single channel image called a </a:t>
            </a:r>
            <a:r>
              <a:rPr lang="en-US" i="1">
                <a:latin typeface="Cambria" charset="0"/>
                <a:cs typeface="Arial" charset="0"/>
                <a:sym typeface="Symbol" charset="0"/>
              </a:rPr>
              <a:t>mask</a:t>
            </a:r>
          </a:p>
        </p:txBody>
      </p:sp>
      <p:pic>
        <p:nvPicPr>
          <p:cNvPr id="48133" name="Picture 5" descr="ethank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1562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k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15605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ma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13477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et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5208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 flipH="1" flipV="1">
            <a:off x="1828800" y="4191000"/>
            <a:ext cx="685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2971800" y="4114800"/>
            <a:ext cx="762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267200" y="51054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8983B17-1016-6F4C-932A-EF5FB2DF7E25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9EF73AE-4F62-4142-90EE-21305C7351CA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type of techniques for today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simple pixel modification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interpolation/extrapolation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compositing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latin typeface="Cambria" charset="0"/>
              </a:rPr>
              <a:t>convolution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ambria" charset="0"/>
            </a:endParaRP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106363" y="1295400"/>
            <a:ext cx="42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</a:t>
            </a:r>
            <a:endParaRPr lang="en-US"/>
          </a:p>
        </p:txBody>
      </p:sp>
      <p:sp>
        <p:nvSpPr>
          <p:cNvPr id="49158" name="TextBox 9"/>
          <p:cNvSpPr txBox="1">
            <a:spLocks noChangeArrowheads="1"/>
          </p:cNvSpPr>
          <p:nvPr/>
        </p:nvSpPr>
        <p:spPr bwMode="auto">
          <a:xfrm>
            <a:off x="76200" y="1752600"/>
            <a:ext cx="42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</a:t>
            </a:r>
            <a:endParaRPr lang="en-US"/>
          </a:p>
        </p:txBody>
      </p:sp>
      <p:sp>
        <p:nvSpPr>
          <p:cNvPr id="49159" name="TextBox 10"/>
          <p:cNvSpPr txBox="1">
            <a:spLocks noChangeArrowheads="1"/>
          </p:cNvSpPr>
          <p:nvPr/>
        </p:nvSpPr>
        <p:spPr bwMode="auto">
          <a:xfrm>
            <a:off x="76200" y="2281238"/>
            <a:ext cx="42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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F4BF5BC-B6DD-2D4E-B1E8-D9FADA8EFA1C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027FE15-EC1F-0042-97D4-B46C291615F3}" type="slidenum">
              <a:rPr lang="en-US" sz="1400">
                <a:latin typeface="Cambria" charset="0"/>
              </a:rPr>
              <a:pPr eaLnBrk="1" hangingPunct="1"/>
              <a:t>33</a:t>
            </a:fld>
            <a:endParaRPr lang="en-US" sz="1400">
              <a:latin typeface="Cambria" charset="0"/>
            </a:endParaRPr>
          </a:p>
        </p:txBody>
      </p:sp>
      <p:graphicFrame>
        <p:nvGraphicFramePr>
          <p:cNvPr id="710740" name="Group 84"/>
          <p:cNvGraphicFramePr>
            <a:graphicFrameLocks noGrp="1"/>
          </p:cNvGraphicFramePr>
          <p:nvPr/>
        </p:nvGraphicFramePr>
        <p:xfrm>
          <a:off x="838200" y="2667000"/>
          <a:ext cx="3619500" cy="34925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7239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convolution </a:t>
            </a:r>
          </a:p>
        </p:txBody>
      </p:sp>
      <p:graphicFrame>
        <p:nvGraphicFramePr>
          <p:cNvPr id="710698" name="Group 42"/>
          <p:cNvGraphicFramePr>
            <a:graphicFrameLocks noGrp="1"/>
          </p:cNvGraphicFramePr>
          <p:nvPr/>
        </p:nvGraphicFramePr>
        <p:xfrm>
          <a:off x="5105400" y="2667000"/>
          <a:ext cx="3619500" cy="34925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914400"/>
                <a:gridCol w="5334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v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’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58" name="Freeform 81"/>
          <p:cNvSpPr>
            <a:spLocks/>
          </p:cNvSpPr>
          <p:nvPr/>
        </p:nvSpPr>
        <p:spPr bwMode="auto">
          <a:xfrm>
            <a:off x="2819400" y="3657600"/>
            <a:ext cx="3962400" cy="533400"/>
          </a:xfrm>
          <a:custGeom>
            <a:avLst/>
            <a:gdLst>
              <a:gd name="T0" fmla="*/ 0 w 2496"/>
              <a:gd name="T1" fmla="*/ 2147483647 h 336"/>
              <a:gd name="T2" fmla="*/ 2147483647 w 2496"/>
              <a:gd name="T3" fmla="*/ 0 h 336"/>
              <a:gd name="T4" fmla="*/ 2147483647 w 2496"/>
              <a:gd name="T5" fmla="*/ 2147483647 h 336"/>
              <a:gd name="T6" fmla="*/ 0 60000 65536"/>
              <a:gd name="T7" fmla="*/ 0 60000 65536"/>
              <a:gd name="T8" fmla="*/ 0 60000 65536"/>
              <a:gd name="T9" fmla="*/ 0 w 2496"/>
              <a:gd name="T10" fmla="*/ 0 h 336"/>
              <a:gd name="T11" fmla="*/ 2496 w 249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336">
                <a:moveTo>
                  <a:pt x="0" y="336"/>
                </a:moveTo>
                <a:cubicBezTo>
                  <a:pt x="416" y="168"/>
                  <a:pt x="832" y="0"/>
                  <a:pt x="1248" y="0"/>
                </a:cubicBezTo>
                <a:cubicBezTo>
                  <a:pt x="1664" y="0"/>
                  <a:pt x="2080" y="168"/>
                  <a:pt x="2496" y="33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259" name="Text Box 82"/>
          <p:cNvSpPr txBox="1">
            <a:spLocks noChangeArrowheads="1"/>
          </p:cNvSpPr>
          <p:nvPr/>
        </p:nvSpPr>
        <p:spPr bwMode="auto">
          <a:xfrm>
            <a:off x="2057400" y="21336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50260" name="Text Box 83"/>
          <p:cNvSpPr txBox="1">
            <a:spLocks noChangeArrowheads="1"/>
          </p:cNvSpPr>
          <p:nvPr/>
        </p:nvSpPr>
        <p:spPr bwMode="auto">
          <a:xfrm>
            <a:off x="5943600" y="2209800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  <p:sp>
        <p:nvSpPr>
          <p:cNvPr id="50261" name="Text Box 85"/>
          <p:cNvSpPr txBox="1">
            <a:spLocks noChangeArrowheads="1"/>
          </p:cNvSpPr>
          <p:nvPr/>
        </p:nvSpPr>
        <p:spPr bwMode="auto">
          <a:xfrm>
            <a:off x="533400" y="1371600"/>
            <a:ext cx="781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ja-JP" altLang="en-US"/>
              <a:t>’</a:t>
            </a:r>
            <a:r>
              <a:rPr lang="en-US" altLang="ja-JP"/>
              <a:t> is a weighted sum of v and its neighbors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455A238-93E3-C845-A02A-E6BEA593DAF7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48EFC73-4320-144C-B9EA-91BEC5AC3D90}" type="slidenum">
              <a:rPr lang="en-US" sz="1400">
                <a:latin typeface="Cambria" charset="0"/>
              </a:rPr>
              <a:pPr eaLnBrk="1" hangingPunct="1"/>
              <a:t>34</a:t>
            </a:fld>
            <a:endParaRPr lang="en-US" sz="1400">
              <a:latin typeface="Cambria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weights given by </a:t>
            </a:r>
            <a:r>
              <a:rPr lang="ja-JP" altLang="en-US">
                <a:latin typeface="Cambria" charset="0"/>
                <a:cs typeface="Arial" charset="0"/>
              </a:rPr>
              <a:t>“</a:t>
            </a:r>
            <a:r>
              <a:rPr lang="en-US" altLang="ja-JP">
                <a:latin typeface="Cambria" charset="0"/>
                <a:cs typeface="Arial" charset="0"/>
              </a:rPr>
              <a:t>kernel"</a:t>
            </a:r>
            <a:endParaRPr lang="en-US">
              <a:latin typeface="Cambria" charset="0"/>
              <a:cs typeface="Arial" charset="0"/>
            </a:endParaRPr>
          </a:p>
        </p:txBody>
      </p:sp>
      <p:graphicFrame>
        <p:nvGraphicFramePr>
          <p:cNvPr id="77875" name="Group 51"/>
          <p:cNvGraphicFramePr>
            <a:graphicFrameLocks noGrp="1"/>
          </p:cNvGraphicFramePr>
          <p:nvPr/>
        </p:nvGraphicFramePr>
        <p:xfrm>
          <a:off x="2286000" y="1981200"/>
          <a:ext cx="4495800" cy="4038600"/>
        </p:xfrm>
        <a:graphic>
          <a:graphicData uri="http://schemas.openxmlformats.org/drawingml/2006/table">
            <a:tbl>
              <a:tblPr/>
              <a:tblGrid>
                <a:gridCol w="1444625"/>
                <a:gridCol w="1525588"/>
                <a:gridCol w="1525587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,-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-i,i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-i,i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i,i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22" name="Text Box 39"/>
          <p:cNvSpPr txBox="1">
            <a:spLocks noChangeArrowheads="1"/>
          </p:cNvSpPr>
          <p:nvPr/>
        </p:nvSpPr>
        <p:spPr bwMode="auto">
          <a:xfrm>
            <a:off x="4648200" y="2438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51223" name="Rectangle 42"/>
          <p:cNvSpPr>
            <a:spLocks noChangeArrowheads="1"/>
          </p:cNvSpPr>
          <p:nvPr/>
        </p:nvSpPr>
        <p:spPr bwMode="auto">
          <a:xfrm>
            <a:off x="4281488" y="3900488"/>
            <a:ext cx="228600" cy="228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24" name="Rectangle 43"/>
          <p:cNvSpPr>
            <a:spLocks noChangeArrowheads="1"/>
          </p:cNvSpPr>
          <p:nvPr/>
        </p:nvSpPr>
        <p:spPr bwMode="auto">
          <a:xfrm rot="5400000">
            <a:off x="2728913" y="3776663"/>
            <a:ext cx="423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1225" name="Rectangle 44"/>
          <p:cNvSpPr>
            <a:spLocks noChangeArrowheads="1"/>
          </p:cNvSpPr>
          <p:nvPr/>
        </p:nvSpPr>
        <p:spPr bwMode="auto">
          <a:xfrm>
            <a:off x="4205288" y="2209800"/>
            <a:ext cx="42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1226" name="Rectangle 45"/>
          <p:cNvSpPr>
            <a:spLocks noChangeArrowheads="1"/>
          </p:cNvSpPr>
          <p:nvPr/>
        </p:nvSpPr>
        <p:spPr bwMode="auto">
          <a:xfrm>
            <a:off x="4129088" y="4891088"/>
            <a:ext cx="423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1227" name="Rectangle 46"/>
          <p:cNvSpPr>
            <a:spLocks noChangeArrowheads="1"/>
          </p:cNvSpPr>
          <p:nvPr/>
        </p:nvSpPr>
        <p:spPr bwMode="auto">
          <a:xfrm rot="5400000">
            <a:off x="5776913" y="3776663"/>
            <a:ext cx="423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53AB412-83FA-5840-B4E1-486098F84513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1BAE525-7D4F-1D42-A143-46192B41DC17}" type="slidenum">
              <a:rPr lang="en-US" sz="1400">
                <a:latin typeface="Cambria" charset="0"/>
              </a:rPr>
              <a:pPr eaLnBrk="1" hangingPunct="1"/>
              <a:t>35</a:t>
            </a:fld>
            <a:endParaRPr lang="en-US" sz="1400">
              <a:latin typeface="Cambria" charset="0"/>
            </a:endParaRPr>
          </a:p>
        </p:txBody>
      </p:sp>
      <p:graphicFrame>
        <p:nvGraphicFramePr>
          <p:cNvPr id="711807" name="Group 127"/>
          <p:cNvGraphicFramePr>
            <a:graphicFrameLocks noGrp="1"/>
          </p:cNvGraphicFramePr>
          <p:nvPr/>
        </p:nvGraphicFramePr>
        <p:xfrm>
          <a:off x="685800" y="2667000"/>
          <a:ext cx="3771900" cy="3492500"/>
        </p:xfrm>
        <a:graphic>
          <a:graphicData uri="http://schemas.openxmlformats.org/drawingml/2006/table">
            <a:tbl>
              <a:tblPr/>
              <a:tblGrid>
                <a:gridCol w="793750"/>
                <a:gridCol w="714375"/>
                <a:gridCol w="755650"/>
                <a:gridCol w="754063"/>
                <a:gridCol w="75406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6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convolution </a:t>
            </a:r>
          </a:p>
        </p:txBody>
      </p:sp>
      <p:graphicFrame>
        <p:nvGraphicFramePr>
          <p:cNvPr id="711802" name="Group 122"/>
          <p:cNvGraphicFramePr>
            <a:graphicFrameLocks noGrp="1"/>
          </p:cNvGraphicFramePr>
          <p:nvPr/>
        </p:nvGraphicFramePr>
        <p:xfrm>
          <a:off x="0" y="1524000"/>
          <a:ext cx="2438400" cy="2146300"/>
        </p:xfrm>
        <a:graphic>
          <a:graphicData uri="http://schemas.openxmlformats.org/drawingml/2006/table">
            <a:tbl>
              <a:tblPr/>
              <a:tblGrid>
                <a:gridCol w="782638"/>
                <a:gridCol w="828675"/>
                <a:gridCol w="827087"/>
              </a:tblGrid>
              <a:tr h="773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-1,-1</a:t>
                      </a:r>
                    </a:p>
                  </a:txBody>
                  <a:tcPr marT="44915" marB="449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4915" marB="44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1,-1</a:t>
                      </a:r>
                    </a:p>
                  </a:txBody>
                  <a:tcPr marT="44915" marB="44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6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-1,0</a:t>
                      </a:r>
                    </a:p>
                  </a:txBody>
                  <a:tcPr marT="44915" marB="449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T="44915" marB="44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</a:t>
                      </a:r>
                    </a:p>
                  </a:txBody>
                  <a:tcPr marT="44915" marB="44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6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-1,1</a:t>
                      </a:r>
                    </a:p>
                  </a:txBody>
                  <a:tcPr marT="44915" marB="449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0,1</a:t>
                      </a:r>
                    </a:p>
                  </a:txBody>
                  <a:tcPr marT="44915" marB="44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1,1</a:t>
                      </a:r>
                    </a:p>
                  </a:txBody>
                  <a:tcPr marT="44915" marB="44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1805" name="Group 125"/>
          <p:cNvGraphicFramePr>
            <a:graphicFrameLocks noGrp="1"/>
          </p:cNvGraphicFramePr>
          <p:nvPr/>
        </p:nvGraphicFramePr>
        <p:xfrm>
          <a:off x="5105400" y="2667000"/>
          <a:ext cx="3619500" cy="34925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914400"/>
                <a:gridCol w="5334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24" name="Line 99"/>
          <p:cNvSpPr>
            <a:spLocks noChangeShapeType="1"/>
          </p:cNvSpPr>
          <p:nvPr/>
        </p:nvSpPr>
        <p:spPr bwMode="auto">
          <a:xfrm>
            <a:off x="2438400" y="1600200"/>
            <a:ext cx="41910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325" name="Line 100"/>
          <p:cNvSpPr>
            <a:spLocks noChangeShapeType="1"/>
          </p:cNvSpPr>
          <p:nvPr/>
        </p:nvSpPr>
        <p:spPr bwMode="auto">
          <a:xfrm>
            <a:off x="3733800" y="3429000"/>
            <a:ext cx="2819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03A84E6-D299-F54D-B8D9-3B0D6FA91C52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1490C3D-073D-F846-9CAE-3324C38EA0C7}" type="slidenum">
              <a:rPr lang="en-US" sz="1400">
                <a:latin typeface="Cambria" charset="0"/>
              </a:rPr>
              <a:pPr eaLnBrk="1" hangingPunct="1"/>
              <a:t>36</a:t>
            </a:fld>
            <a:endParaRPr lang="en-US" sz="1400">
              <a:latin typeface="Cambria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boundaries?</a:t>
            </a:r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/>
        </p:nvGraphicFramePr>
        <p:xfrm>
          <a:off x="914400" y="2514600"/>
          <a:ext cx="3619500" cy="3492500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7239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946" name="Group 42"/>
          <p:cNvGraphicFramePr>
            <a:graphicFrameLocks noGrp="1"/>
          </p:cNvGraphicFramePr>
          <p:nvPr/>
        </p:nvGraphicFramePr>
        <p:xfrm>
          <a:off x="5105400" y="2514600"/>
          <a:ext cx="3619500" cy="34925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30" name="Line 81"/>
          <p:cNvSpPr>
            <a:spLocks noChangeShapeType="1"/>
          </p:cNvSpPr>
          <p:nvPr/>
        </p:nvSpPr>
        <p:spPr bwMode="auto">
          <a:xfrm>
            <a:off x="4648200" y="441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4036" name="Group 132"/>
          <p:cNvGraphicFramePr>
            <a:graphicFrameLocks noGrp="1"/>
          </p:cNvGraphicFramePr>
          <p:nvPr/>
        </p:nvGraphicFramePr>
        <p:xfrm>
          <a:off x="228600" y="1828800"/>
          <a:ext cx="2133600" cy="2108200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FD5233D-735F-A24E-A49E-0A8F929F0E6C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6871E90-5B1E-E949-9208-F78516165F7D}" type="slidenum">
              <a:rPr lang="en-US" sz="1400">
                <a:latin typeface="Cambria" charset="0"/>
              </a:rPr>
              <a:pPr eaLnBrk="1" hangingPunct="1"/>
              <a:t>37</a:t>
            </a:fld>
            <a:endParaRPr lang="en-US" sz="1400">
              <a:latin typeface="Cambria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____________ kernel</a:t>
            </a:r>
          </a:p>
        </p:txBody>
      </p:sp>
      <p:graphicFrame>
        <p:nvGraphicFramePr>
          <p:cNvPr id="112662" name="Group 22"/>
          <p:cNvGraphicFramePr>
            <a:graphicFrameLocks noGrp="1"/>
          </p:cNvGraphicFramePr>
          <p:nvPr/>
        </p:nvGraphicFramePr>
        <p:xfrm>
          <a:off x="2743200" y="2209800"/>
          <a:ext cx="3276600" cy="26670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0CA3AE9-4F47-F340-90C3-A7FE5E21ED23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B578870-0C91-E346-AF0A-4FD28723C83C}" type="slidenum">
              <a:rPr lang="en-US" sz="1400">
                <a:latin typeface="Cambria" charset="0"/>
              </a:rPr>
              <a:pPr eaLnBrk="1" hangingPunct="1"/>
              <a:t>38</a:t>
            </a:fld>
            <a:endParaRPr lang="en-US" sz="1400">
              <a:latin typeface="Cambria" charset="0"/>
            </a:endParaRPr>
          </a:p>
        </p:txBody>
      </p:sp>
      <p:sp>
        <p:nvSpPr>
          <p:cNvPr id="552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edge detect</a:t>
            </a:r>
          </a:p>
        </p:txBody>
      </p:sp>
      <p:graphicFrame>
        <p:nvGraphicFramePr>
          <p:cNvPr id="713731" name="Group 1027"/>
          <p:cNvGraphicFramePr>
            <a:graphicFrameLocks noGrp="1"/>
          </p:cNvGraphicFramePr>
          <p:nvPr/>
        </p:nvGraphicFramePr>
        <p:xfrm>
          <a:off x="3276600" y="1447800"/>
          <a:ext cx="2286000" cy="19812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18" name="Picture 5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3663"/>
            <a:ext cx="3397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9" name="Line 6"/>
          <p:cNvSpPr>
            <a:spLocks noChangeShapeType="1"/>
          </p:cNvSpPr>
          <p:nvPr/>
        </p:nvSpPr>
        <p:spPr bwMode="auto">
          <a:xfrm>
            <a:off x="4267200" y="44370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320" name="Picture 7" descr="test_edgedet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03663"/>
            <a:ext cx="3397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F2481EA-F3CE-5044-8C51-EC255FCEBC5F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AF75EEF-85CA-0F49-8C37-80FC585FCD64}" type="slidenum">
              <a:rPr lang="en-US" sz="1400">
                <a:latin typeface="Cambria" charset="0"/>
              </a:rPr>
              <a:pPr eaLnBrk="1" hangingPunct="1"/>
              <a:t>39</a:t>
            </a:fld>
            <a:endParaRPr lang="en-US" sz="1400">
              <a:latin typeface="Cambria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_________kernel</a:t>
            </a: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/>
        </p:nvGraphicFramePr>
        <p:xfrm>
          <a:off x="2971800" y="2362200"/>
          <a:ext cx="2819400" cy="2057400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939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C5E46F8-4C18-A944-BB2A-97AC6C2ECDB1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C60CA9E-BD26-6A4D-8277-5AF296917E25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types of techniques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simple pixel modification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interpolation/extrapolation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compositing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convolution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dithering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warping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morphing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mbria" charset="0"/>
              </a:rPr>
              <a:t>misc. effects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" y="1143000"/>
            <a:ext cx="6858000" cy="228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28194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today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C020CC7-D9F7-A441-B5AB-5A25AE8B7E2E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4BAEFAB-3048-4E4D-90D9-41A14BA8C386}" type="slidenum">
              <a:rPr lang="en-US" sz="1400">
                <a:latin typeface="Cambria" charset="0"/>
              </a:rPr>
              <a:pPr eaLnBrk="1" hangingPunct="1"/>
              <a:t>40</a:t>
            </a:fld>
            <a:endParaRPr lang="en-US" sz="1400">
              <a:latin typeface="Cambria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blur kernel</a:t>
            </a:r>
          </a:p>
        </p:txBody>
      </p:sp>
      <p:graphicFrame>
        <p:nvGraphicFramePr>
          <p:cNvPr id="714755" name="Group 3"/>
          <p:cNvGraphicFramePr>
            <a:graphicFrameLocks noGrp="1"/>
          </p:cNvGraphicFramePr>
          <p:nvPr/>
        </p:nvGraphicFramePr>
        <p:xfrm>
          <a:off x="1905000" y="1371600"/>
          <a:ext cx="2438400" cy="167640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876800" y="18288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3x3 blox blur kernel</a:t>
            </a:r>
          </a:p>
        </p:txBody>
      </p:sp>
      <p:pic>
        <p:nvPicPr>
          <p:cNvPr id="57367" name="Picture 5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5063"/>
            <a:ext cx="3397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8" name="Line 6"/>
          <p:cNvSpPr>
            <a:spLocks noChangeShapeType="1"/>
          </p:cNvSpPr>
          <p:nvPr/>
        </p:nvSpPr>
        <p:spPr bwMode="auto">
          <a:xfrm>
            <a:off x="4267200" y="4208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69" name="Picture 7" descr="test_blur_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75063"/>
            <a:ext cx="3397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62200" y="5334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why blur?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4EE0D27-B865-B54E-9852-B6A174777ABC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00BC4CD-4AEA-1E43-A8EA-3A4B894F260A}" type="slidenum">
              <a:rPr lang="en-US" sz="1400">
                <a:latin typeface="Cambria" charset="0"/>
              </a:rPr>
              <a:pPr eaLnBrk="1" hangingPunct="1"/>
              <a:t>41</a:t>
            </a:fld>
            <a:endParaRPr lang="en-US" sz="1400">
              <a:latin typeface="Cambria" charset="0"/>
            </a:endParaRPr>
          </a:p>
        </p:txBody>
      </p:sp>
      <p:sp>
        <p:nvSpPr>
          <p:cNvPr id="583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jaggies</a:t>
            </a:r>
          </a:p>
        </p:txBody>
      </p:sp>
      <p:pic>
        <p:nvPicPr>
          <p:cNvPr id="58372" name="Picture 1039" descr="a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15118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40" descr="antial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15118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E6D01B0-FAE3-8040-A716-936F0B54FE2D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C758F24-3582-4542-BCC1-3F7D9AD754B3}" type="slidenum">
              <a:rPr lang="en-US" sz="1400">
                <a:latin typeface="Cambria" charset="0"/>
              </a:rPr>
              <a:pPr eaLnBrk="1" hangingPunct="1"/>
              <a:t>42</a:t>
            </a:fld>
            <a:endParaRPr lang="en-US" sz="1400">
              <a:latin typeface="Cambria" charset="0"/>
            </a:endParaRPr>
          </a:p>
        </p:txBody>
      </p:sp>
      <p:sp>
        <p:nvSpPr>
          <p:cNvPr id="593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5x5 box blur</a:t>
            </a:r>
          </a:p>
        </p:txBody>
      </p:sp>
      <p:graphicFrame>
        <p:nvGraphicFramePr>
          <p:cNvPr id="729153" name="Group 1089"/>
          <p:cNvGraphicFramePr>
            <a:graphicFrameLocks noGrp="1"/>
          </p:cNvGraphicFramePr>
          <p:nvPr/>
        </p:nvGraphicFramePr>
        <p:xfrm>
          <a:off x="2514600" y="1676400"/>
          <a:ext cx="3581400" cy="3492500"/>
        </p:xfrm>
        <a:graphic>
          <a:graphicData uri="http://schemas.openxmlformats.org/drawingml/2006/table">
            <a:tbl>
              <a:tblPr/>
              <a:tblGrid>
                <a:gridCol w="685800"/>
                <a:gridCol w="723900"/>
                <a:gridCol w="7239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9434" name="Text Box 1045"/>
          <p:cNvSpPr txBox="1">
            <a:spLocks noChangeArrowheads="1"/>
          </p:cNvSpPr>
          <p:nvPr/>
        </p:nvSpPr>
        <p:spPr bwMode="auto">
          <a:xfrm>
            <a:off x="4648200" y="2438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59435" name="Text Box 1090"/>
          <p:cNvSpPr txBox="1">
            <a:spLocks noChangeArrowheads="1"/>
          </p:cNvSpPr>
          <p:nvPr/>
        </p:nvSpPr>
        <p:spPr bwMode="auto">
          <a:xfrm>
            <a:off x="2286000" y="5410200"/>
            <a:ext cx="411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values should we use?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DEED404-BB6B-1441-AA4A-C933CA954D1A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1CB6D1-F050-8B4F-8EF2-D915C35543C7}" type="slidenum">
              <a:rPr lang="en-US" sz="1400">
                <a:latin typeface="Cambria" charset="0"/>
              </a:rPr>
              <a:pPr eaLnBrk="1" hangingPunct="1"/>
              <a:t>43</a:t>
            </a:fld>
            <a:endParaRPr lang="en-US" sz="1400">
              <a:latin typeface="Cambria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nXn box blur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/>
        </p:nvGraphicFramePr>
        <p:xfrm>
          <a:off x="1600200" y="2438400"/>
          <a:ext cx="2133600" cy="2095500"/>
        </p:xfrm>
        <a:graphic>
          <a:graphicData uri="http://schemas.openxmlformats.org/drawingml/2006/table">
            <a:tbl>
              <a:tblPr/>
              <a:tblGrid>
                <a:gridCol w="6858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38" name="Text Box 21"/>
          <p:cNvSpPr txBox="1">
            <a:spLocks noChangeArrowheads="1"/>
          </p:cNvSpPr>
          <p:nvPr/>
        </p:nvSpPr>
        <p:spPr bwMode="auto">
          <a:xfrm>
            <a:off x="4648200" y="2438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60439" name="Rectangle 22"/>
          <p:cNvSpPr>
            <a:spLocks noChangeArrowheads="1"/>
          </p:cNvSpPr>
          <p:nvPr/>
        </p:nvSpPr>
        <p:spPr bwMode="auto">
          <a:xfrm>
            <a:off x="2590800" y="3352800"/>
            <a:ext cx="228600" cy="228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0" name="Rectangle 23"/>
          <p:cNvSpPr>
            <a:spLocks noChangeArrowheads="1"/>
          </p:cNvSpPr>
          <p:nvPr/>
        </p:nvSpPr>
        <p:spPr bwMode="auto">
          <a:xfrm rot="5400000">
            <a:off x="1800225" y="3152775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60441" name="Rectangle 24"/>
          <p:cNvSpPr>
            <a:spLocks noChangeArrowheads="1"/>
          </p:cNvSpPr>
          <p:nvPr/>
        </p:nvSpPr>
        <p:spPr bwMode="auto">
          <a:xfrm>
            <a:off x="2438400" y="2362200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60442" name="Rectangle 25"/>
          <p:cNvSpPr>
            <a:spLocks noChangeArrowheads="1"/>
          </p:cNvSpPr>
          <p:nvPr/>
        </p:nvSpPr>
        <p:spPr bwMode="auto">
          <a:xfrm>
            <a:off x="2362200" y="3733800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60443" name="Rectangle 26"/>
          <p:cNvSpPr>
            <a:spLocks noChangeArrowheads="1"/>
          </p:cNvSpPr>
          <p:nvPr/>
        </p:nvSpPr>
        <p:spPr bwMode="auto">
          <a:xfrm rot="5400000">
            <a:off x="3171825" y="3152775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60444" name="Text Box 27"/>
          <p:cNvSpPr txBox="1">
            <a:spLocks noChangeArrowheads="1"/>
          </p:cNvSpPr>
          <p:nvPr/>
        </p:nvSpPr>
        <p:spPr bwMode="auto">
          <a:xfrm>
            <a:off x="4800600" y="3048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w=1/n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2819400" y="4876800"/>
            <a:ext cx="502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why is it important that the sum of the weights is 1?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F1252EB-2E11-A640-B755-1940BC2E08BD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C80064C-4209-EA42-A18D-5FC7240E1C65}" type="slidenum">
              <a:rPr lang="en-US" sz="1400">
                <a:latin typeface="Cambria" charset="0"/>
              </a:rPr>
              <a:pPr eaLnBrk="1" hangingPunct="1"/>
              <a:t>44</a:t>
            </a:fld>
            <a:endParaRPr lang="en-US" sz="1400">
              <a:latin typeface="Cambria" charset="0"/>
            </a:endParaRPr>
          </a:p>
        </p:txBody>
      </p:sp>
      <p:sp>
        <p:nvSpPr>
          <p:cNvPr id="614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box, triangle and guassian blurs</a:t>
            </a:r>
          </a:p>
        </p:txBody>
      </p:sp>
      <p:pic>
        <p:nvPicPr>
          <p:cNvPr id="61444" name="Picture 1027" descr="r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4034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028" descr="triangleBl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4034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029" descr="triangleBl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810000"/>
            <a:ext cx="24034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030" descr="gaussianBl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4034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2B0B715-1EDB-0F46-A7F2-DC8C8706EE60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3066BDB-65F0-204B-AB23-E2D0B9CC72C5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Gaussian blur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Cambria" charset="0"/>
              </a:rPr>
              <a:t>Kernel is based on 2d Gaussian function</a:t>
            </a: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</p:txBody>
      </p:sp>
      <p:pic>
        <p:nvPicPr>
          <p:cNvPr id="62469" name="Picture 6" descr="gaus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Group 22"/>
          <p:cNvGraphicFramePr>
            <a:graphicFrameLocks/>
          </p:cNvGraphicFramePr>
          <p:nvPr/>
        </p:nvGraphicFramePr>
        <p:xfrm>
          <a:off x="4724400" y="2819400"/>
          <a:ext cx="3276600" cy="22098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29200" y="3048000"/>
            <a:ext cx="2514600" cy="1606550"/>
            <a:chOff x="2320022" y="1905000"/>
            <a:chExt cx="4972268" cy="3324999"/>
          </a:xfrm>
        </p:grpSpPr>
        <p:sp>
          <p:nvSpPr>
            <p:cNvPr id="62491" name="Text Box 24"/>
            <p:cNvSpPr txBox="1">
              <a:spLocks noChangeArrowheads="1"/>
            </p:cNvSpPr>
            <p:nvPr/>
          </p:nvSpPr>
          <p:spPr bwMode="auto">
            <a:xfrm>
              <a:off x="4328272" y="3390900"/>
              <a:ext cx="6335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G(0,0)</a:t>
              </a:r>
            </a:p>
          </p:txBody>
        </p:sp>
        <p:sp>
          <p:nvSpPr>
            <p:cNvPr id="62492" name="Text Box 25"/>
            <p:cNvSpPr txBox="1">
              <a:spLocks noChangeArrowheads="1"/>
            </p:cNvSpPr>
            <p:nvPr/>
          </p:nvSpPr>
          <p:spPr bwMode="auto">
            <a:xfrm>
              <a:off x="4347929" y="1905000"/>
              <a:ext cx="67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G(0,-1)</a:t>
              </a:r>
            </a:p>
          </p:txBody>
        </p:sp>
        <p:sp>
          <p:nvSpPr>
            <p:cNvPr id="62493" name="Text Box 26"/>
            <p:cNvSpPr txBox="1">
              <a:spLocks noChangeArrowheads="1"/>
            </p:cNvSpPr>
            <p:nvPr/>
          </p:nvSpPr>
          <p:spPr bwMode="auto">
            <a:xfrm>
              <a:off x="4316489" y="4876800"/>
              <a:ext cx="6078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G(0,1)</a:t>
              </a:r>
            </a:p>
          </p:txBody>
        </p:sp>
        <p:sp>
          <p:nvSpPr>
            <p:cNvPr id="62494" name="Text Box 27"/>
            <p:cNvSpPr txBox="1">
              <a:spLocks noChangeArrowheads="1"/>
            </p:cNvSpPr>
            <p:nvPr/>
          </p:nvSpPr>
          <p:spPr bwMode="auto">
            <a:xfrm>
              <a:off x="2331804" y="3467100"/>
              <a:ext cx="67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G(-1,0)</a:t>
              </a:r>
            </a:p>
          </p:txBody>
        </p:sp>
        <p:sp>
          <p:nvSpPr>
            <p:cNvPr id="62495" name="Text Box 28"/>
            <p:cNvSpPr txBox="1">
              <a:spLocks noChangeArrowheads="1"/>
            </p:cNvSpPr>
            <p:nvPr/>
          </p:nvSpPr>
          <p:spPr bwMode="auto">
            <a:xfrm>
              <a:off x="2351462" y="1981200"/>
              <a:ext cx="7104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G(-1,-1)</a:t>
              </a:r>
            </a:p>
          </p:txBody>
        </p:sp>
        <p:sp>
          <p:nvSpPr>
            <p:cNvPr id="62496" name="Text Box 29"/>
            <p:cNvSpPr txBox="1">
              <a:spLocks noChangeArrowheads="1"/>
            </p:cNvSpPr>
            <p:nvPr/>
          </p:nvSpPr>
          <p:spPr bwMode="auto">
            <a:xfrm>
              <a:off x="2320022" y="4953000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G(-1,1)</a:t>
              </a:r>
            </a:p>
          </p:txBody>
        </p:sp>
        <p:sp>
          <p:nvSpPr>
            <p:cNvPr id="62497" name="Text Box 30"/>
            <p:cNvSpPr txBox="1">
              <a:spLocks noChangeArrowheads="1"/>
            </p:cNvSpPr>
            <p:nvPr/>
          </p:nvSpPr>
          <p:spPr bwMode="auto">
            <a:xfrm>
              <a:off x="6626302" y="3467100"/>
              <a:ext cx="6078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G(1,0)</a:t>
              </a:r>
            </a:p>
          </p:txBody>
        </p:sp>
        <p:sp>
          <p:nvSpPr>
            <p:cNvPr id="62498" name="Text Box 31"/>
            <p:cNvSpPr txBox="1">
              <a:spLocks noChangeArrowheads="1"/>
            </p:cNvSpPr>
            <p:nvPr/>
          </p:nvSpPr>
          <p:spPr bwMode="auto">
            <a:xfrm>
              <a:off x="6645959" y="1981200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G(1,-1)</a:t>
              </a:r>
            </a:p>
          </p:txBody>
        </p:sp>
        <p:sp>
          <p:nvSpPr>
            <p:cNvPr id="62499" name="Text Box 32"/>
            <p:cNvSpPr txBox="1">
              <a:spLocks noChangeArrowheads="1"/>
            </p:cNvSpPr>
            <p:nvPr/>
          </p:nvSpPr>
          <p:spPr bwMode="auto">
            <a:xfrm>
              <a:off x="6614519" y="4953000"/>
              <a:ext cx="5822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G(1,1)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38800" y="2362200"/>
            <a:ext cx="140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3x3 Example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419600" y="5257800"/>
            <a:ext cx="376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G(i,j) =  e</a:t>
            </a:r>
            <a:r>
              <a:rPr lang="en-US" sz="3200" baseline="30000"/>
              <a:t>-(i</a:t>
            </a:r>
            <a:r>
              <a:rPr lang="en-US" sz="3200" baseline="46000"/>
              <a:t>2</a:t>
            </a:r>
            <a:r>
              <a:rPr lang="en-US" sz="3200"/>
              <a:t> </a:t>
            </a:r>
            <a:r>
              <a:rPr lang="en-US" sz="3200" baseline="30000"/>
              <a:t>+</a:t>
            </a:r>
            <a:r>
              <a:rPr lang="en-US" sz="3200"/>
              <a:t> </a:t>
            </a:r>
            <a:r>
              <a:rPr lang="en-US" sz="3200" baseline="30000"/>
              <a:t>j</a:t>
            </a:r>
            <a:r>
              <a:rPr lang="en-US" sz="3200" baseline="46000"/>
              <a:t>2</a:t>
            </a:r>
            <a:r>
              <a:rPr lang="en-US" sz="3200" baseline="30000"/>
              <a:t>)/2</a:t>
            </a:r>
            <a:r>
              <a:rPr lang="en-US" sz="3200" baseline="30000">
                <a:sym typeface="Symbol" charset="0"/>
              </a:rPr>
              <a:t></a:t>
            </a:r>
            <a:r>
              <a:rPr lang="en-US" sz="3200" baseline="46000">
                <a:sym typeface="Symbo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C04AE04-39B7-9B4D-A138-B823845E2F66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7A33159-0F52-DD44-B88E-E4D63D592172}" type="slidenum">
              <a:rPr lang="en-US" sz="1400"/>
              <a:pPr eaLnBrk="1" hangingPunct="1"/>
              <a:t>46</a:t>
            </a:fld>
            <a:endParaRPr 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Gaussian blur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Cambria" charset="0"/>
              </a:rPr>
              <a:t>Kernel is based on 2d Gaussian function</a:t>
            </a: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>
              <a:latin typeface="Cambria" charset="0"/>
            </a:endParaRPr>
          </a:p>
        </p:txBody>
      </p:sp>
      <p:pic>
        <p:nvPicPr>
          <p:cNvPr id="63493" name="Picture 6" descr="gaus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Group 22"/>
          <p:cNvGraphicFramePr>
            <a:graphicFrameLocks/>
          </p:cNvGraphicFramePr>
          <p:nvPr/>
        </p:nvGraphicFramePr>
        <p:xfrm>
          <a:off x="4724400" y="2819400"/>
          <a:ext cx="3276600" cy="22098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3512" name="Group 18"/>
          <p:cNvGrpSpPr>
            <a:grpSpLocks/>
          </p:cNvGrpSpPr>
          <p:nvPr/>
        </p:nvGrpSpPr>
        <p:grpSpPr bwMode="auto">
          <a:xfrm>
            <a:off x="5029200" y="3048000"/>
            <a:ext cx="2514600" cy="1606550"/>
            <a:chOff x="2320022" y="1905000"/>
            <a:chExt cx="4972268" cy="3324999"/>
          </a:xfrm>
        </p:grpSpPr>
        <p:sp>
          <p:nvSpPr>
            <p:cNvPr id="63517" name="Text Box 24"/>
            <p:cNvSpPr txBox="1">
              <a:spLocks noChangeArrowheads="1"/>
            </p:cNvSpPr>
            <p:nvPr/>
          </p:nvSpPr>
          <p:spPr bwMode="auto">
            <a:xfrm>
              <a:off x="4328272" y="3390900"/>
              <a:ext cx="6335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G(0,0)</a:t>
              </a:r>
            </a:p>
          </p:txBody>
        </p:sp>
        <p:sp>
          <p:nvSpPr>
            <p:cNvPr id="63518" name="Text Box 25"/>
            <p:cNvSpPr txBox="1">
              <a:spLocks noChangeArrowheads="1"/>
            </p:cNvSpPr>
            <p:nvPr/>
          </p:nvSpPr>
          <p:spPr bwMode="auto">
            <a:xfrm>
              <a:off x="4347929" y="1905000"/>
              <a:ext cx="67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G(0,-1)</a:t>
              </a:r>
            </a:p>
          </p:txBody>
        </p:sp>
        <p:sp>
          <p:nvSpPr>
            <p:cNvPr id="63519" name="Text Box 26"/>
            <p:cNvSpPr txBox="1">
              <a:spLocks noChangeArrowheads="1"/>
            </p:cNvSpPr>
            <p:nvPr/>
          </p:nvSpPr>
          <p:spPr bwMode="auto">
            <a:xfrm>
              <a:off x="4316489" y="4876800"/>
              <a:ext cx="6078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G(0,1)</a:t>
              </a:r>
            </a:p>
          </p:txBody>
        </p:sp>
        <p:sp>
          <p:nvSpPr>
            <p:cNvPr id="63520" name="Text Box 27"/>
            <p:cNvSpPr txBox="1">
              <a:spLocks noChangeArrowheads="1"/>
            </p:cNvSpPr>
            <p:nvPr/>
          </p:nvSpPr>
          <p:spPr bwMode="auto">
            <a:xfrm>
              <a:off x="2331804" y="3467100"/>
              <a:ext cx="67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G(-1,0)</a:t>
              </a:r>
            </a:p>
          </p:txBody>
        </p:sp>
        <p:sp>
          <p:nvSpPr>
            <p:cNvPr id="63521" name="Text Box 28"/>
            <p:cNvSpPr txBox="1">
              <a:spLocks noChangeArrowheads="1"/>
            </p:cNvSpPr>
            <p:nvPr/>
          </p:nvSpPr>
          <p:spPr bwMode="auto">
            <a:xfrm>
              <a:off x="2351462" y="1981200"/>
              <a:ext cx="7104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G(-1,-1)</a:t>
              </a:r>
            </a:p>
          </p:txBody>
        </p:sp>
        <p:sp>
          <p:nvSpPr>
            <p:cNvPr id="63522" name="Text Box 29"/>
            <p:cNvSpPr txBox="1">
              <a:spLocks noChangeArrowheads="1"/>
            </p:cNvSpPr>
            <p:nvPr/>
          </p:nvSpPr>
          <p:spPr bwMode="auto">
            <a:xfrm>
              <a:off x="2320022" y="4953000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G(-1,1)</a:t>
              </a:r>
            </a:p>
          </p:txBody>
        </p:sp>
        <p:sp>
          <p:nvSpPr>
            <p:cNvPr id="63523" name="Text Box 30"/>
            <p:cNvSpPr txBox="1">
              <a:spLocks noChangeArrowheads="1"/>
            </p:cNvSpPr>
            <p:nvPr/>
          </p:nvSpPr>
          <p:spPr bwMode="auto">
            <a:xfrm>
              <a:off x="6626302" y="3467100"/>
              <a:ext cx="6078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G(1,0)</a:t>
              </a:r>
            </a:p>
          </p:txBody>
        </p:sp>
        <p:sp>
          <p:nvSpPr>
            <p:cNvPr id="63524" name="Text Box 31"/>
            <p:cNvSpPr txBox="1">
              <a:spLocks noChangeArrowheads="1"/>
            </p:cNvSpPr>
            <p:nvPr/>
          </p:nvSpPr>
          <p:spPr bwMode="auto">
            <a:xfrm>
              <a:off x="6645959" y="1981200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G(1,-1)</a:t>
              </a:r>
            </a:p>
          </p:txBody>
        </p:sp>
        <p:sp>
          <p:nvSpPr>
            <p:cNvPr id="63525" name="Text Box 32"/>
            <p:cNvSpPr txBox="1">
              <a:spLocks noChangeArrowheads="1"/>
            </p:cNvSpPr>
            <p:nvPr/>
          </p:nvSpPr>
          <p:spPr bwMode="auto">
            <a:xfrm>
              <a:off x="6614519" y="4953000"/>
              <a:ext cx="5822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G(1,1)</a:t>
              </a:r>
            </a:p>
          </p:txBody>
        </p:sp>
      </p:grpSp>
      <p:sp>
        <p:nvSpPr>
          <p:cNvPr id="63513" name="TextBox 28"/>
          <p:cNvSpPr txBox="1">
            <a:spLocks noChangeArrowheads="1"/>
          </p:cNvSpPr>
          <p:nvPr/>
        </p:nvSpPr>
        <p:spPr bwMode="auto">
          <a:xfrm>
            <a:off x="5638800" y="2362200"/>
            <a:ext cx="140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3x3 Example</a:t>
            </a:r>
          </a:p>
        </p:txBody>
      </p:sp>
      <p:sp>
        <p:nvSpPr>
          <p:cNvPr id="63514" name="Text Box 4"/>
          <p:cNvSpPr txBox="1">
            <a:spLocks noChangeArrowheads="1"/>
          </p:cNvSpPr>
          <p:nvPr/>
        </p:nvSpPr>
        <p:spPr bwMode="auto">
          <a:xfrm>
            <a:off x="4419600" y="5257800"/>
            <a:ext cx="376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G(i,j) =  e</a:t>
            </a:r>
            <a:r>
              <a:rPr lang="en-US" sz="3200" baseline="30000"/>
              <a:t>-(i</a:t>
            </a:r>
            <a:r>
              <a:rPr lang="en-US" sz="3200" baseline="46000"/>
              <a:t>2</a:t>
            </a:r>
            <a:r>
              <a:rPr lang="en-US" sz="3200"/>
              <a:t> </a:t>
            </a:r>
            <a:r>
              <a:rPr lang="en-US" sz="3200" baseline="30000"/>
              <a:t>+</a:t>
            </a:r>
            <a:r>
              <a:rPr lang="en-US" sz="3200"/>
              <a:t> </a:t>
            </a:r>
            <a:r>
              <a:rPr lang="en-US" sz="3200" baseline="30000"/>
              <a:t>j</a:t>
            </a:r>
            <a:r>
              <a:rPr lang="en-US" sz="3200" baseline="46000"/>
              <a:t>2</a:t>
            </a:r>
            <a:r>
              <a:rPr lang="en-US" sz="3200" baseline="30000"/>
              <a:t>)/2</a:t>
            </a:r>
            <a:r>
              <a:rPr lang="en-US" sz="3200" baseline="30000">
                <a:sym typeface="Symbol" charset="0"/>
              </a:rPr>
              <a:t></a:t>
            </a:r>
            <a:r>
              <a:rPr lang="en-US" sz="3200" baseline="46000">
                <a:sym typeface="Symbol" charset="0"/>
              </a:rPr>
              <a:t>2</a:t>
            </a:r>
          </a:p>
        </p:txBody>
      </p:sp>
      <p:sp>
        <p:nvSpPr>
          <p:cNvPr id="63515" name="TextBox 30"/>
          <p:cNvSpPr txBox="1">
            <a:spLocks noChangeArrowheads="1"/>
          </p:cNvSpPr>
          <p:nvPr/>
        </p:nvSpPr>
        <p:spPr bwMode="auto">
          <a:xfrm>
            <a:off x="533400" y="5257800"/>
            <a:ext cx="379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</a:rPr>
              <a:t>s</a:t>
            </a:r>
            <a:r>
              <a:rPr lang="en-US" sz="1800"/>
              <a:t> is a parameter that determines how quickly the function falls off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43200" y="6096000"/>
            <a:ext cx="274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3366"/>
                </a:solidFill>
              </a:rPr>
              <a:t>ANY PROBLEMS?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BF318F6-ED4C-A942-8FAF-A95997E1B875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1E9B7D1-8F34-0C4B-941D-6A2A8D842F4E}" type="slidenum">
              <a:rPr lang="en-US" sz="1400"/>
              <a:pPr eaLnBrk="1" hangingPunct="1"/>
              <a:t>47</a:t>
            </a:fld>
            <a:endParaRPr 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Normalize:  B=</a:t>
            </a:r>
            <a:r>
              <a:rPr lang="en-US">
                <a:latin typeface="Symbol" charset="0"/>
              </a:rPr>
              <a:t>S </a:t>
            </a:r>
            <a:r>
              <a:rPr lang="en-US">
                <a:latin typeface="Cambria" charset="0"/>
              </a:rPr>
              <a:t>G(i,j)</a:t>
            </a:r>
            <a:endParaRPr lang="en-US">
              <a:latin typeface="Symbol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>
              <a:latin typeface="Cambria" charset="0"/>
            </a:endParaRPr>
          </a:p>
          <a:p>
            <a:pPr eaLnBrk="1" hangingPunct="1">
              <a:buFontTx/>
              <a:buNone/>
            </a:pPr>
            <a:endParaRPr lang="en-US" sz="2800">
              <a:latin typeface="Cambria" charset="0"/>
            </a:endParaRPr>
          </a:p>
          <a:p>
            <a:pPr eaLnBrk="1" hangingPunct="1">
              <a:buFontTx/>
              <a:buNone/>
            </a:pPr>
            <a:r>
              <a:rPr lang="en-US" sz="2800">
                <a:latin typeface="Cambria" charset="0"/>
              </a:rPr>
              <a:t>             </a:t>
            </a:r>
          </a:p>
        </p:txBody>
      </p:sp>
      <p:graphicFrame>
        <p:nvGraphicFramePr>
          <p:cNvPr id="1049604" name="Group 4"/>
          <p:cNvGraphicFramePr>
            <a:graphicFrameLocks noGrp="1"/>
          </p:cNvGraphicFramePr>
          <p:nvPr>
            <p:ph sz="half" idx="2"/>
          </p:nvPr>
        </p:nvGraphicFramePr>
        <p:xfrm>
          <a:off x="1524000" y="1447800"/>
          <a:ext cx="6477000" cy="4572000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  <a:gridCol w="21590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35" name="Text Box 22"/>
          <p:cNvSpPr txBox="1">
            <a:spLocks noChangeArrowheads="1"/>
          </p:cNvSpPr>
          <p:nvPr/>
        </p:nvSpPr>
        <p:spPr bwMode="auto">
          <a:xfrm>
            <a:off x="3937000" y="3390900"/>
            <a:ext cx="141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G(0,0)/B</a:t>
            </a:r>
          </a:p>
        </p:txBody>
      </p:sp>
      <p:sp>
        <p:nvSpPr>
          <p:cNvPr id="64536" name="Text Box 23"/>
          <p:cNvSpPr txBox="1">
            <a:spLocks noChangeArrowheads="1"/>
          </p:cNvSpPr>
          <p:nvPr/>
        </p:nvSpPr>
        <p:spPr bwMode="auto">
          <a:xfrm>
            <a:off x="3937000" y="19050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G(0,-1)/B</a:t>
            </a:r>
          </a:p>
        </p:txBody>
      </p:sp>
      <p:sp>
        <p:nvSpPr>
          <p:cNvPr id="64537" name="Text Box 24"/>
          <p:cNvSpPr txBox="1">
            <a:spLocks noChangeArrowheads="1"/>
          </p:cNvSpPr>
          <p:nvPr/>
        </p:nvSpPr>
        <p:spPr bwMode="auto">
          <a:xfrm>
            <a:off x="3937000" y="48768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G(0,1)/B</a:t>
            </a:r>
          </a:p>
        </p:txBody>
      </p:sp>
      <p:sp>
        <p:nvSpPr>
          <p:cNvPr id="64538" name="Text Box 25"/>
          <p:cNvSpPr txBox="1">
            <a:spLocks noChangeArrowheads="1"/>
          </p:cNvSpPr>
          <p:nvPr/>
        </p:nvSpPr>
        <p:spPr bwMode="auto">
          <a:xfrm>
            <a:off x="1920875" y="34671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G(-1,0)/B</a:t>
            </a:r>
          </a:p>
        </p:txBody>
      </p:sp>
      <p:sp>
        <p:nvSpPr>
          <p:cNvPr id="64539" name="Text Box 26"/>
          <p:cNvSpPr txBox="1">
            <a:spLocks noChangeArrowheads="1"/>
          </p:cNvSpPr>
          <p:nvPr/>
        </p:nvSpPr>
        <p:spPr bwMode="auto">
          <a:xfrm>
            <a:off x="1920875" y="198120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G(-1,-1)/B</a:t>
            </a:r>
          </a:p>
        </p:txBody>
      </p:sp>
      <p:sp>
        <p:nvSpPr>
          <p:cNvPr id="64540" name="Text Box 27"/>
          <p:cNvSpPr txBox="1">
            <a:spLocks noChangeArrowheads="1"/>
          </p:cNvSpPr>
          <p:nvPr/>
        </p:nvSpPr>
        <p:spPr bwMode="auto">
          <a:xfrm>
            <a:off x="1920875" y="49530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G(-1,1)/B</a:t>
            </a:r>
          </a:p>
        </p:txBody>
      </p:sp>
      <p:sp>
        <p:nvSpPr>
          <p:cNvPr id="64541" name="Text Box 28"/>
          <p:cNvSpPr txBox="1">
            <a:spLocks noChangeArrowheads="1"/>
          </p:cNvSpPr>
          <p:nvPr/>
        </p:nvSpPr>
        <p:spPr bwMode="auto">
          <a:xfrm>
            <a:off x="6246813" y="34671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G(1,0)/B</a:t>
            </a:r>
          </a:p>
        </p:txBody>
      </p:sp>
      <p:sp>
        <p:nvSpPr>
          <p:cNvPr id="64542" name="Text Box 29"/>
          <p:cNvSpPr txBox="1">
            <a:spLocks noChangeArrowheads="1"/>
          </p:cNvSpPr>
          <p:nvPr/>
        </p:nvSpPr>
        <p:spPr bwMode="auto">
          <a:xfrm>
            <a:off x="6246813" y="1981200"/>
            <a:ext cx="144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G(1,-1)/B</a:t>
            </a:r>
          </a:p>
        </p:txBody>
      </p:sp>
      <p:sp>
        <p:nvSpPr>
          <p:cNvPr id="64543" name="Text Box 30"/>
          <p:cNvSpPr txBox="1">
            <a:spLocks noChangeArrowheads="1"/>
          </p:cNvSpPr>
          <p:nvPr/>
        </p:nvSpPr>
        <p:spPr bwMode="auto">
          <a:xfrm>
            <a:off x="6246813" y="4953000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G(1,1)/B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C008D93-D053-3B47-8F52-73749EF4208E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08E73EA-1FB9-FC4A-92C1-4BF77596041E}" type="slidenum">
              <a:rPr lang="en-US" sz="1400"/>
              <a:pPr eaLnBrk="1" hangingPunct="1"/>
              <a:t>48</a:t>
            </a:fld>
            <a:endParaRPr 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Summary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Interpolation/Extrapolation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	Used to change brightness, contrast, saturation, to negate, to noisify,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Convolution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	Used to edge detect, blur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Composite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	Used to synthesize new images from old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Cambri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mbria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5A30165-3119-5246-BA48-3992656156ED}" type="datetime1">
              <a:rPr lang="en-US" sz="1400"/>
              <a:pPr eaLnBrk="1" hangingPunct="1"/>
              <a:t>2/17/13</a:t>
            </a:fld>
            <a:endParaRPr lang="en-US" sz="1400"/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CF24B87-3891-3941-BADC-F50C0E66F769}" type="slidenum">
              <a:rPr lang="en-US" sz="1400"/>
              <a:pPr eaLnBrk="1" hangingPunct="1"/>
              <a:t>49</a:t>
            </a:fld>
            <a:endParaRPr 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Next time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</a:rPr>
              <a:t>Warping</a:t>
            </a:r>
          </a:p>
          <a:p>
            <a:pPr eaLnBrk="1" hangingPunct="1"/>
            <a:r>
              <a:rPr lang="en-US">
                <a:latin typeface="Cambria" charset="0"/>
              </a:rPr>
              <a:t>Dithering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6425" y="3886200"/>
            <a:ext cx="406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Now:  implementation details</a:t>
            </a:r>
          </a:p>
        </p:txBody>
      </p:sp>
      <p:pic>
        <p:nvPicPr>
          <p:cNvPr id="7" name="Picture 6" descr="baby_with_hamm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5846265-B1AD-D243-AA31-944307B66489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4C1AB32-1816-C642-9FC6-730FA7A446BD}" type="slidenum">
              <a:rPr lang="en-US" sz="1400">
                <a:latin typeface="Cambria" charset="0"/>
              </a:rPr>
              <a:pPr eaLnBrk="1" hangingPunct="1"/>
              <a:t>5</a:t>
            </a:fld>
            <a:endParaRPr lang="en-US" sz="1400">
              <a:latin typeface="Cambria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simple pixel modification</a:t>
            </a:r>
          </a:p>
        </p:txBody>
      </p:sp>
      <p:graphicFrame>
        <p:nvGraphicFramePr>
          <p:cNvPr id="262147" name="Group 3"/>
          <p:cNvGraphicFramePr>
            <a:graphicFrameLocks noGrp="1"/>
          </p:cNvGraphicFramePr>
          <p:nvPr/>
        </p:nvGraphicFramePr>
        <p:xfrm>
          <a:off x="838200" y="2514600"/>
          <a:ext cx="2895600" cy="27940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177" name="Group 33"/>
          <p:cNvGraphicFramePr>
            <a:graphicFrameLocks noGrp="1"/>
          </p:cNvGraphicFramePr>
          <p:nvPr/>
        </p:nvGraphicFramePr>
        <p:xfrm>
          <a:off x="5029200" y="2514600"/>
          <a:ext cx="2895600" cy="27940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1564" name="Freeform 61"/>
          <p:cNvSpPr>
            <a:spLocks/>
          </p:cNvSpPr>
          <p:nvPr/>
        </p:nvSpPr>
        <p:spPr bwMode="auto">
          <a:xfrm>
            <a:off x="2057400" y="2819400"/>
            <a:ext cx="3810000" cy="461963"/>
          </a:xfrm>
          <a:custGeom>
            <a:avLst/>
            <a:gdLst>
              <a:gd name="T0" fmla="*/ 0 w 2448"/>
              <a:gd name="T1" fmla="*/ 2147483647 h 392"/>
              <a:gd name="T2" fmla="*/ 2147483647 w 2448"/>
              <a:gd name="T3" fmla="*/ 2147483647 h 392"/>
              <a:gd name="T4" fmla="*/ 2147483647 w 2448"/>
              <a:gd name="T5" fmla="*/ 2147483647 h 392"/>
              <a:gd name="T6" fmla="*/ 0 60000 65536"/>
              <a:gd name="T7" fmla="*/ 0 60000 65536"/>
              <a:gd name="T8" fmla="*/ 0 60000 65536"/>
              <a:gd name="T9" fmla="*/ 0 w 2448"/>
              <a:gd name="T10" fmla="*/ 0 h 392"/>
              <a:gd name="T11" fmla="*/ 2448 w 2448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8" h="392">
                <a:moveTo>
                  <a:pt x="0" y="392"/>
                </a:moveTo>
                <a:cubicBezTo>
                  <a:pt x="540" y="204"/>
                  <a:pt x="1080" y="16"/>
                  <a:pt x="1488" y="8"/>
                </a:cubicBezTo>
                <a:cubicBezTo>
                  <a:pt x="1896" y="0"/>
                  <a:pt x="2172" y="172"/>
                  <a:pt x="2448" y="3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5" name="Text Box 62"/>
          <p:cNvSpPr txBox="1">
            <a:spLocks noChangeArrowheads="1"/>
          </p:cNvSpPr>
          <p:nvPr/>
        </p:nvSpPr>
        <p:spPr bwMode="auto">
          <a:xfrm>
            <a:off x="685800" y="5486400"/>
            <a:ext cx="746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mbria" charset="0"/>
              </a:rPr>
              <a:t>apply function </a:t>
            </a:r>
            <a:r>
              <a:rPr lang="en-US" sz="2000" b="1">
                <a:latin typeface="Cambria" charset="0"/>
              </a:rPr>
              <a:t>f</a:t>
            </a:r>
            <a:r>
              <a:rPr lang="en-US" sz="2000">
                <a:latin typeface="Cambria" charset="0"/>
              </a:rPr>
              <a:t> to each pixel of input image</a:t>
            </a:r>
          </a:p>
        </p:txBody>
      </p:sp>
      <p:sp>
        <p:nvSpPr>
          <p:cNvPr id="21566" name="Text Box 63"/>
          <p:cNvSpPr txBox="1">
            <a:spLocks noChangeArrowheads="1"/>
          </p:cNvSpPr>
          <p:nvPr/>
        </p:nvSpPr>
        <p:spPr bwMode="auto">
          <a:xfrm>
            <a:off x="12192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input image</a:t>
            </a:r>
          </a:p>
        </p:txBody>
      </p:sp>
      <p:sp>
        <p:nvSpPr>
          <p:cNvPr id="21567" name="Text Box 64"/>
          <p:cNvSpPr txBox="1">
            <a:spLocks noChangeArrowheads="1"/>
          </p:cNvSpPr>
          <p:nvPr/>
        </p:nvSpPr>
        <p:spPr bwMode="auto">
          <a:xfrm>
            <a:off x="53340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output image</a:t>
            </a:r>
          </a:p>
        </p:txBody>
      </p:sp>
      <p:sp>
        <p:nvSpPr>
          <p:cNvPr id="21568" name="Text Box 65"/>
          <p:cNvSpPr txBox="1">
            <a:spLocks noChangeArrowheads="1"/>
          </p:cNvSpPr>
          <p:nvPr/>
        </p:nvSpPr>
        <p:spPr bwMode="auto">
          <a:xfrm>
            <a:off x="2743200" y="1524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f:[0,1]</a:t>
            </a:r>
            <a:r>
              <a:rPr lang="en-US" baseline="30000">
                <a:latin typeface="Cambria" charset="0"/>
              </a:rPr>
              <a:t>3</a:t>
            </a:r>
            <a:r>
              <a:rPr lang="en-US">
                <a:latin typeface="Cambria" charset="0"/>
              </a:rPr>
              <a:t> -&gt; [0,1]</a:t>
            </a:r>
            <a:r>
              <a:rPr lang="en-US" baseline="30000">
                <a:latin typeface="Cambria" charset="0"/>
              </a:rPr>
              <a:t>3</a:t>
            </a:r>
            <a:endParaRPr lang="en-US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2C8F0FB-A5D3-8347-8F22-0BA1CA4742BF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BF03982-5179-9844-99FB-B80AC4B1B751}" type="slidenum">
              <a:rPr lang="en-US" sz="1400">
                <a:latin typeface="Cambria" charset="0"/>
              </a:rPr>
              <a:pPr eaLnBrk="1" hangingPunct="1"/>
              <a:t>50</a:t>
            </a:fld>
            <a:endParaRPr lang="en-US" sz="1400">
              <a:latin typeface="Cambria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threshold</a:t>
            </a:r>
          </a:p>
        </p:txBody>
      </p:sp>
      <p:sp>
        <p:nvSpPr>
          <p:cNvPr id="67588" name="Line 7"/>
          <p:cNvSpPr>
            <a:spLocks noChangeShapeType="1"/>
          </p:cNvSpPr>
          <p:nvPr/>
        </p:nvSpPr>
        <p:spPr bwMode="auto">
          <a:xfrm>
            <a:off x="4191000" y="29845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89" name="Picture 9" descr="Harry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22500"/>
            <a:ext cx="18462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Harry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225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563563" y="3962400"/>
            <a:ext cx="373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k bits per pixel per channel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5216525" y="3962400"/>
            <a:ext cx="361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1 bit per pixel per channel</a:t>
            </a:r>
          </a:p>
        </p:txBody>
      </p: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2109788" y="1295400"/>
            <a:ext cx="416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User inputs threshold T </a:t>
            </a:r>
            <a:r>
              <a:rPr lang="en-US">
                <a:latin typeface="Cambria" charset="0"/>
                <a:sym typeface="Symbol" charset="0"/>
              </a:rPr>
              <a:t> [0,1]</a:t>
            </a:r>
            <a:endParaRPr lang="en-US">
              <a:latin typeface="Cambria" charset="0"/>
            </a:endParaRPr>
          </a:p>
        </p:txBody>
      </p:sp>
      <p:sp>
        <p:nvSpPr>
          <p:cNvPr id="67594" name="TextBox 10"/>
          <p:cNvSpPr txBox="1">
            <a:spLocks noChangeArrowheads="1"/>
          </p:cNvSpPr>
          <p:nvPr/>
        </p:nvSpPr>
        <p:spPr bwMode="auto">
          <a:xfrm>
            <a:off x="1193800" y="4572000"/>
            <a:ext cx="181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pixel:  (r,g,b)</a:t>
            </a:r>
          </a:p>
        </p:txBody>
      </p:sp>
      <p:sp>
        <p:nvSpPr>
          <p:cNvPr id="67595" name="TextBox 11"/>
          <p:cNvSpPr txBox="1">
            <a:spLocks noChangeArrowheads="1"/>
          </p:cNvSpPr>
          <p:nvPr/>
        </p:nvSpPr>
        <p:spPr bwMode="auto">
          <a:xfrm>
            <a:off x="5527675" y="4572000"/>
            <a:ext cx="196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pixel:  (r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,g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,b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)</a:t>
            </a:r>
            <a:endParaRPr lang="en-US">
              <a:latin typeface="Cambria" charset="0"/>
            </a:endParaRPr>
          </a:p>
        </p:txBody>
      </p:sp>
      <p:sp>
        <p:nvSpPr>
          <p:cNvPr id="67596" name="TextBox 12"/>
          <p:cNvSpPr txBox="1">
            <a:spLocks noChangeArrowheads="1"/>
          </p:cNvSpPr>
          <p:nvPr/>
        </p:nvSpPr>
        <p:spPr bwMode="auto">
          <a:xfrm>
            <a:off x="5486400" y="5181600"/>
            <a:ext cx="2054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993366"/>
                </a:solidFill>
                <a:latin typeface="Cambria" charset="0"/>
              </a:rPr>
              <a:t>r</a:t>
            </a:r>
            <a:r>
              <a:rPr lang="ja-JP" altLang="en-US">
                <a:solidFill>
                  <a:srgbClr val="993366"/>
                </a:solidFill>
                <a:latin typeface="Cambria" charset="0"/>
              </a:rPr>
              <a:t>’</a:t>
            </a:r>
            <a:r>
              <a:rPr lang="en-US" altLang="ja-JP">
                <a:solidFill>
                  <a:srgbClr val="993366"/>
                </a:solidFill>
                <a:latin typeface="Cambria" charset="0"/>
              </a:rPr>
              <a:t>=0    if r≤T                      r</a:t>
            </a:r>
            <a:r>
              <a:rPr lang="ja-JP" altLang="en-US">
                <a:solidFill>
                  <a:srgbClr val="993366"/>
                </a:solidFill>
                <a:latin typeface="Cambria" charset="0"/>
              </a:rPr>
              <a:t>’</a:t>
            </a:r>
            <a:r>
              <a:rPr lang="en-US" altLang="ja-JP">
                <a:solidFill>
                  <a:srgbClr val="993366"/>
                </a:solidFill>
                <a:latin typeface="Cambria" charset="0"/>
              </a:rPr>
              <a:t>=1    else</a:t>
            </a:r>
          </a:p>
          <a:p>
            <a:pPr algn="l" eaLnBrk="1" hangingPunct="1"/>
            <a:r>
              <a:rPr lang="en-US">
                <a:solidFill>
                  <a:srgbClr val="993366"/>
                </a:solidFill>
                <a:latin typeface="Cambria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925493C-6842-6C48-A1B2-716872CC5730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87B3239-0409-DA4F-A0EC-0E13CDD69573}" type="slidenum">
              <a:rPr lang="en-US" sz="1400">
                <a:latin typeface="Cambria" charset="0"/>
              </a:rPr>
              <a:pPr eaLnBrk="1" hangingPunct="1"/>
              <a:t>51</a:t>
            </a:fld>
            <a:endParaRPr lang="en-US" sz="1400">
              <a:latin typeface="Cambria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threshold pseudo code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Image* threshold(Image* I, float T)</a:t>
            </a:r>
          </a:p>
          <a:p>
            <a:pPr lvl="1" algn="l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921557E-504D-6347-ACE3-CF25C0F19A74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EB58F8C-FD93-C34C-8200-5F1BBF4DC7CE}" type="slidenum">
              <a:rPr lang="en-US" sz="1400">
                <a:latin typeface="Cambria" charset="0"/>
              </a:rPr>
              <a:pPr eaLnBrk="1" hangingPunct="1"/>
              <a:t>52</a:t>
            </a:fld>
            <a:endParaRPr lang="en-US" sz="1400">
              <a:latin typeface="Cambria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threshold pseudo code</a:t>
            </a: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769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Image* threshold(Image* I, float T)</a:t>
            </a:r>
          </a:p>
          <a:p>
            <a:pPr algn="l" eaLnBrk="1" hangingPunct="1"/>
            <a:r>
              <a:rPr lang="en-US" b="1">
                <a:latin typeface="Miriam Fixed" charset="0"/>
                <a:cs typeface="Miriam Fixed" charset="0"/>
              </a:rPr>
              <a:t># Create  image I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 that has the same dimensions as I and 1 bit per pixel</a:t>
            </a:r>
          </a:p>
          <a:p>
            <a:pPr lvl="1" algn="l" eaLnBrk="1" hangingPunct="1"/>
            <a:endParaRPr lang="en-US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4343400"/>
            <a:ext cx="269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800080"/>
                </a:solidFill>
                <a:latin typeface="Cambria" charset="0"/>
              </a:rPr>
              <a:t>accessor functions:</a:t>
            </a:r>
          </a:p>
          <a:p>
            <a:pPr algn="l" eaLnBrk="1" hangingPunct="1"/>
            <a:r>
              <a:rPr lang="en-US">
                <a:solidFill>
                  <a:srgbClr val="800080"/>
                </a:solidFill>
                <a:latin typeface="Cambria" charset="0"/>
              </a:rPr>
              <a:t>I-&gt;getWidth()</a:t>
            </a:r>
          </a:p>
          <a:p>
            <a:pPr algn="l" eaLnBrk="1" hangingPunct="1"/>
            <a:r>
              <a:rPr lang="en-US">
                <a:solidFill>
                  <a:srgbClr val="800080"/>
                </a:solidFill>
                <a:latin typeface="Cambria" charset="0"/>
              </a:rPr>
              <a:t>I-getHeight()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3276600"/>
            <a:ext cx="532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  <a:latin typeface="Cambria" charset="0"/>
              </a:rPr>
              <a:t>Image constructor takes width, height, bits per pixel per channel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C163520-9B94-C440-9ACF-F1345E9E3FEE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4FD8D5E-7DA5-2746-9FDC-D289289202B8}" type="slidenum">
              <a:rPr lang="en-US" sz="1400">
                <a:latin typeface="Cambria" charset="0"/>
              </a:rPr>
              <a:pPr eaLnBrk="1" hangingPunct="1"/>
              <a:t>53</a:t>
            </a:fld>
            <a:endParaRPr lang="en-US" sz="1400">
              <a:latin typeface="Cambria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threshold pseudo code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0772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Image* threshold(Image* I,float T)</a:t>
            </a:r>
          </a:p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#Create  image I</a:t>
            </a:r>
            <a:r>
              <a:rPr lang="ja-JP" altLang="en-US">
                <a:latin typeface="Miriam Fixed" charset="0"/>
                <a:cs typeface="Miriam Fixed" charset="0"/>
              </a:rPr>
              <a:t>’</a:t>
            </a:r>
            <a:r>
              <a:rPr lang="en-US" altLang="ja-JP">
                <a:latin typeface="Miriam Fixed" charset="0"/>
                <a:cs typeface="Miriam Fixed" charset="0"/>
              </a:rPr>
              <a:t> that has the same dimensions as I and 1 bit per pixel</a:t>
            </a:r>
          </a:p>
          <a:p>
            <a:pPr algn="l" eaLnBrk="1" hangingPunct="1"/>
            <a:r>
              <a:rPr lang="en-US" b="1">
                <a:latin typeface="Miriam Fixed" charset="0"/>
                <a:cs typeface="Miriam Fixed" charset="0"/>
              </a:rPr>
              <a:t>for each pixel (i,j)</a:t>
            </a:r>
          </a:p>
          <a:p>
            <a:pPr lvl="1" algn="l" eaLnBrk="1" hangingPunct="1"/>
            <a:r>
              <a:rPr lang="en-US" b="1">
                <a:latin typeface="Miriam Fixed" charset="0"/>
                <a:cs typeface="Miriam Fixed" charset="0"/>
              </a:rPr>
              <a:t># get (r,g,b) values of pixel (i,j) in I</a:t>
            </a:r>
          </a:p>
          <a:p>
            <a:pPr lvl="1" algn="l" eaLnBrk="1" hangingPunct="1"/>
            <a:r>
              <a:rPr lang="en-US" b="1">
                <a:latin typeface="Miriam Fixed" charset="0"/>
                <a:cs typeface="Miriam Fixed" charset="0"/>
              </a:rPr>
              <a:t># compute (r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,g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,b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)</a:t>
            </a:r>
          </a:p>
          <a:p>
            <a:pPr lvl="1" algn="l" eaLnBrk="1" hangingPunct="1"/>
            <a:r>
              <a:rPr lang="en-US" b="1">
                <a:latin typeface="Miriam Fixed" charset="0"/>
                <a:cs typeface="Miriam Fixed" charset="0"/>
              </a:rPr>
              <a:t># set pixel (i,j) in output image to (r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,g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, b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r>
              <a:rPr lang="en-US" altLang="ja-JP" b="1">
                <a:latin typeface="Miriam Fixed" charset="0"/>
                <a:cs typeface="Miriam Fixed" charset="0"/>
              </a:rPr>
              <a:t>)</a:t>
            </a:r>
          </a:p>
          <a:p>
            <a:pPr algn="l" eaLnBrk="1" hangingPunct="1">
              <a:buFontTx/>
              <a:buChar char="•"/>
            </a:pPr>
            <a:endParaRPr lang="en-US">
              <a:latin typeface="Miriam Fixed" charset="0"/>
              <a:cs typeface="Miriam Fixed" charset="0"/>
            </a:endParaRPr>
          </a:p>
          <a:p>
            <a:pPr lvl="1" algn="l" eaLnBrk="1" hangingPunct="1"/>
            <a:endParaRPr lang="en-US">
              <a:latin typeface="Miriam Fixed" charset="0"/>
              <a:cs typeface="Miriam Fixed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5181600"/>
            <a:ext cx="2836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993366"/>
                </a:solidFill>
                <a:latin typeface="Cambria" charset="0"/>
              </a:rPr>
              <a:t>accessor functions:</a:t>
            </a:r>
          </a:p>
          <a:p>
            <a:pPr algn="l" eaLnBrk="1" hangingPunct="1"/>
            <a:r>
              <a:rPr lang="en-US" sz="2000">
                <a:solidFill>
                  <a:srgbClr val="993366"/>
                </a:solidFill>
                <a:latin typeface="Cambria" charset="0"/>
              </a:rPr>
              <a:t>I-&gt;getPixel(i,j)</a:t>
            </a:r>
          </a:p>
          <a:p>
            <a:pPr algn="l" eaLnBrk="1" hangingPunct="1"/>
            <a:r>
              <a:rPr lang="en-US" sz="2000">
                <a:solidFill>
                  <a:srgbClr val="993366"/>
                </a:solidFill>
                <a:latin typeface="Cambria" charset="0"/>
              </a:rPr>
              <a:t>I</a:t>
            </a:r>
            <a:r>
              <a:rPr lang="ja-JP" altLang="en-US" sz="2000">
                <a:solidFill>
                  <a:srgbClr val="993366"/>
                </a:solidFill>
                <a:latin typeface="Cambria" charset="0"/>
              </a:rPr>
              <a:t>’</a:t>
            </a:r>
            <a:r>
              <a:rPr lang="en-US" altLang="ja-JP" sz="2000">
                <a:solidFill>
                  <a:srgbClr val="993366"/>
                </a:solidFill>
                <a:latin typeface="Cambria" charset="0"/>
              </a:rPr>
              <a:t>-&gt;setPixel(i,j,newPixel)</a:t>
            </a:r>
            <a:endParaRPr lang="en-US" sz="2000">
              <a:solidFill>
                <a:srgbClr val="993366"/>
              </a:solidFill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3C6684F-1810-8741-8537-F4663CA62143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27B0C6A-7175-6342-BF46-24BDECD18552}" type="slidenum">
              <a:rPr lang="en-US" sz="1400">
                <a:latin typeface="Cambria" charset="0"/>
              </a:rPr>
              <a:pPr eaLnBrk="1" hangingPunct="1"/>
              <a:t>54</a:t>
            </a:fld>
            <a:endParaRPr lang="en-US" sz="1400">
              <a:latin typeface="Cambria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threshold pseudo code</a:t>
            </a: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077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Image* threshold(Image* I, float T)</a:t>
            </a:r>
          </a:p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# Create  image I</a:t>
            </a:r>
            <a:r>
              <a:rPr lang="ja-JP" altLang="en-US">
                <a:latin typeface="Miriam Fixed" charset="0"/>
                <a:cs typeface="Miriam Fixed" charset="0"/>
              </a:rPr>
              <a:t>’</a:t>
            </a:r>
            <a:r>
              <a:rPr lang="en-US" altLang="ja-JP">
                <a:latin typeface="Miriam Fixed" charset="0"/>
                <a:cs typeface="Miriam Fixed" charset="0"/>
              </a:rPr>
              <a:t> that has the same dimensions as I and 1 bit per pixel</a:t>
            </a:r>
          </a:p>
          <a:p>
            <a:pPr algn="l" eaLnBrk="1" hangingPunct="1"/>
            <a:r>
              <a:rPr lang="en-US">
                <a:latin typeface="Miriam Fixed" charset="0"/>
                <a:cs typeface="Miriam Fixed" charset="0"/>
              </a:rPr>
              <a:t>for each pixel (i,j) in I</a:t>
            </a:r>
          </a:p>
          <a:p>
            <a:pPr lvl="1" algn="l" eaLnBrk="1" hangingPunct="1"/>
            <a:r>
              <a:rPr lang="en-US">
                <a:latin typeface="Miriam Fixed" charset="0"/>
                <a:cs typeface="Miriam Fixed" charset="0"/>
              </a:rPr>
              <a:t># get (r,g,b) values of pixel (i,j) in I</a:t>
            </a:r>
          </a:p>
          <a:p>
            <a:pPr lvl="1" algn="l" eaLnBrk="1" hangingPunct="1"/>
            <a:r>
              <a:rPr lang="en-US">
                <a:latin typeface="Miriam Fixed" charset="0"/>
                <a:cs typeface="Miriam Fixed" charset="0"/>
              </a:rPr>
              <a:t># compute thresholded values (r</a:t>
            </a:r>
            <a:r>
              <a:rPr lang="ja-JP" altLang="en-US">
                <a:latin typeface="Miriam Fixed" charset="0"/>
                <a:cs typeface="Miriam Fixed" charset="0"/>
              </a:rPr>
              <a:t>’</a:t>
            </a:r>
            <a:r>
              <a:rPr lang="en-US" altLang="ja-JP">
                <a:latin typeface="Miriam Fixed" charset="0"/>
                <a:cs typeface="Miriam Fixed" charset="0"/>
              </a:rPr>
              <a:t>,g</a:t>
            </a:r>
            <a:r>
              <a:rPr lang="ja-JP" altLang="en-US">
                <a:latin typeface="Miriam Fixed" charset="0"/>
                <a:cs typeface="Miriam Fixed" charset="0"/>
              </a:rPr>
              <a:t>’</a:t>
            </a:r>
            <a:r>
              <a:rPr lang="en-US" altLang="ja-JP">
                <a:latin typeface="Miriam Fixed" charset="0"/>
                <a:cs typeface="Miriam Fixed" charset="0"/>
              </a:rPr>
              <a:t>,b</a:t>
            </a:r>
            <a:r>
              <a:rPr lang="ja-JP" altLang="en-US">
                <a:latin typeface="Miriam Fixed" charset="0"/>
                <a:cs typeface="Miriam Fixed" charset="0"/>
              </a:rPr>
              <a:t>’</a:t>
            </a:r>
            <a:r>
              <a:rPr lang="en-US" altLang="ja-JP">
                <a:latin typeface="Miriam Fixed" charset="0"/>
                <a:cs typeface="Miriam Fixed" charset="0"/>
              </a:rPr>
              <a:t>)</a:t>
            </a:r>
          </a:p>
          <a:p>
            <a:pPr lvl="1" algn="l" eaLnBrk="1" hangingPunct="1"/>
            <a:r>
              <a:rPr lang="en-US">
                <a:latin typeface="Miriam Fixed" charset="0"/>
                <a:cs typeface="Miriam Fixed" charset="0"/>
              </a:rPr>
              <a:t># set pixel (i,j) in output image</a:t>
            </a:r>
          </a:p>
          <a:p>
            <a:pPr algn="l" eaLnBrk="1" hangingPunct="1"/>
            <a:r>
              <a:rPr lang="en-US" b="1">
                <a:latin typeface="Miriam Fixed" charset="0"/>
                <a:cs typeface="Miriam Fixed" charset="0"/>
              </a:rPr>
              <a:t>#Return ptr to I</a:t>
            </a:r>
            <a:r>
              <a:rPr lang="ja-JP" altLang="en-US" b="1">
                <a:latin typeface="Miriam Fixed" charset="0"/>
                <a:cs typeface="Miriam Fixed" charset="0"/>
              </a:rPr>
              <a:t>’</a:t>
            </a:r>
            <a:endParaRPr lang="en-US" altLang="ja-JP" b="1">
              <a:latin typeface="Miriam Fixed" charset="0"/>
              <a:cs typeface="Miriam Fixed" charset="0"/>
            </a:endParaRPr>
          </a:p>
          <a:p>
            <a:pPr algn="l" eaLnBrk="1" hangingPunct="1">
              <a:buFontTx/>
              <a:buChar char="•"/>
            </a:pPr>
            <a:endParaRPr lang="en-US">
              <a:latin typeface="Miriam Fixed" charset="0"/>
              <a:cs typeface="Miriam Fixed" charset="0"/>
            </a:endParaRPr>
          </a:p>
          <a:p>
            <a:pPr algn="l" eaLnBrk="1" hangingPunct="1">
              <a:buFontTx/>
              <a:buChar char="•"/>
            </a:pPr>
            <a:endParaRPr lang="en-US">
              <a:latin typeface="Miriam Fixed" charset="0"/>
              <a:cs typeface="Miriam Fixed" charset="0"/>
            </a:endParaRPr>
          </a:p>
          <a:p>
            <a:pPr lvl="1" algn="l" eaLnBrk="1" hangingPunct="1"/>
            <a:endParaRPr lang="en-US">
              <a:latin typeface="Miriam Fixed" charset="0"/>
              <a:cs typeface="Miriam Fixed" charset="0"/>
            </a:endParaRPr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2209800" y="5715000"/>
            <a:ext cx="566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3366"/>
                </a:solidFill>
              </a:rPr>
              <a:t>We take care of memory management!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5CD0E14-9786-964E-8140-01862662153F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350A30B-488D-224F-95E2-CB542C83B512}" type="slidenum">
              <a:rPr lang="en-US" sz="1400">
                <a:latin typeface="Cambria" charset="0"/>
              </a:rPr>
              <a:pPr eaLnBrk="1" hangingPunct="1"/>
              <a:t>55</a:t>
            </a:fld>
            <a:endParaRPr lang="en-US" sz="1400">
              <a:latin typeface="Cambria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color values</a:t>
            </a: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1524000" y="2590800"/>
            <a:ext cx="4170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/>
              <a:t>0, 1, 2, ..., 2</a:t>
            </a:r>
            <a:r>
              <a:rPr lang="en-US" baseline="30000"/>
              <a:t>n</a:t>
            </a:r>
            <a:r>
              <a:rPr lang="en-US"/>
              <a:t> – 1</a:t>
            </a:r>
          </a:p>
          <a:p>
            <a:pPr algn="l" eaLnBrk="1" hangingPunct="1">
              <a:buFontTx/>
              <a:buAutoNum type="arabicPeriod"/>
            </a:pPr>
            <a:r>
              <a:rPr lang="en-US"/>
              <a:t>0, 1/(2</a:t>
            </a:r>
            <a:r>
              <a:rPr lang="en-US" baseline="30000"/>
              <a:t>n</a:t>
            </a:r>
            <a:r>
              <a:rPr lang="en-US"/>
              <a:t>-1), 2/(2</a:t>
            </a:r>
            <a:r>
              <a:rPr lang="en-US" baseline="30000"/>
              <a:t>n</a:t>
            </a:r>
            <a:r>
              <a:rPr lang="en-US"/>
              <a:t>-1), ... , 1</a:t>
            </a:r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 flipH="1" flipV="1">
            <a:off x="3962400" y="37338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4800600" y="4495800"/>
            <a:ext cx="335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we use this convention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404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 bits per pixel per channel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1371600" y="5410200"/>
            <a:ext cx="542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66"/>
                </a:solidFill>
              </a:rPr>
              <a:t>Is c</a:t>
            </a:r>
            <a:r>
              <a:rPr lang="en-US" baseline="-25000">
                <a:solidFill>
                  <a:srgbClr val="993366"/>
                </a:solidFill>
              </a:rPr>
              <a:t>r</a:t>
            </a:r>
            <a:r>
              <a:rPr lang="en-US">
                <a:solidFill>
                  <a:srgbClr val="993366"/>
                </a:solidFill>
                <a:sym typeface="Symbol" charset="0"/>
              </a:rPr>
              <a:t></a:t>
            </a:r>
            <a:r>
              <a:rPr lang="en-US">
                <a:solidFill>
                  <a:srgbClr val="993366"/>
                </a:solidFill>
              </a:rPr>
              <a:t>r + c</a:t>
            </a:r>
            <a:r>
              <a:rPr lang="en-US" baseline="-25000">
                <a:solidFill>
                  <a:srgbClr val="993366"/>
                </a:solidFill>
              </a:rPr>
              <a:t>g</a:t>
            </a:r>
            <a:r>
              <a:rPr lang="en-US">
                <a:solidFill>
                  <a:srgbClr val="993366"/>
                </a:solidFill>
              </a:rPr>
              <a:t> </a:t>
            </a:r>
            <a:r>
              <a:rPr lang="en-US">
                <a:solidFill>
                  <a:srgbClr val="993366"/>
                </a:solidFill>
                <a:sym typeface="Symbol" charset="0"/>
              </a:rPr>
              <a:t></a:t>
            </a:r>
            <a:r>
              <a:rPr lang="en-US">
                <a:solidFill>
                  <a:srgbClr val="993366"/>
                </a:solidFill>
              </a:rPr>
              <a:t> g + c</a:t>
            </a:r>
            <a:r>
              <a:rPr lang="en-US" baseline="-25000">
                <a:solidFill>
                  <a:srgbClr val="993366"/>
                </a:solidFill>
              </a:rPr>
              <a:t>b</a:t>
            </a:r>
            <a:r>
              <a:rPr lang="en-US">
                <a:solidFill>
                  <a:srgbClr val="993366"/>
                </a:solidFill>
              </a:rPr>
              <a:t> </a:t>
            </a:r>
            <a:r>
              <a:rPr lang="en-US">
                <a:solidFill>
                  <a:srgbClr val="993366"/>
                </a:solidFill>
                <a:sym typeface="Symbol" charset="0"/>
              </a:rPr>
              <a:t></a:t>
            </a:r>
            <a:r>
              <a:rPr lang="en-US">
                <a:solidFill>
                  <a:srgbClr val="993366"/>
                </a:solidFill>
              </a:rPr>
              <a:t> b a valid color?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387975" y="427038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3366"/>
                </a:solidFill>
              </a:rPr>
              <a:t>Wait!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29200" y="1905000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993366"/>
                </a:solidFill>
                <a:latin typeface="Cambria" charset="0"/>
              </a:rPr>
              <a:t>setPixel chooses the closest admissible value  provided you give it values in [0,1]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6E4F2DA-8AE8-E741-9F5C-EC70156B0F55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46EE241-CF96-3E48-AC11-CB717EFE61BB}" type="slidenum">
              <a:rPr lang="en-US" sz="1400">
                <a:latin typeface="Cambria" charset="0"/>
              </a:rPr>
              <a:pPr eaLnBrk="1" hangingPunct="1"/>
              <a:t>56</a:t>
            </a:fld>
            <a:endParaRPr lang="en-US" sz="1400">
              <a:latin typeface="Cambria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brighten</a:t>
            </a:r>
          </a:p>
        </p:txBody>
      </p:sp>
      <p:pic>
        <p:nvPicPr>
          <p:cNvPr id="73732" name="Picture 4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test_brighte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Line 11"/>
          <p:cNvSpPr>
            <a:spLocks noChangeShapeType="1"/>
          </p:cNvSpPr>
          <p:nvPr/>
        </p:nvSpPr>
        <p:spPr bwMode="auto">
          <a:xfrm flipV="1">
            <a:off x="4419600" y="29718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5" name="TextBox 12"/>
          <p:cNvSpPr txBox="1">
            <a:spLocks noChangeArrowheads="1"/>
          </p:cNvSpPr>
          <p:nvPr/>
        </p:nvSpPr>
        <p:spPr bwMode="auto">
          <a:xfrm>
            <a:off x="1106488" y="4343400"/>
            <a:ext cx="185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pixel (r,g,b)</a:t>
            </a:r>
          </a:p>
        </p:txBody>
      </p:sp>
      <p:sp>
        <p:nvSpPr>
          <p:cNvPr id="73736" name="TextBox 13"/>
          <p:cNvSpPr txBox="1">
            <a:spLocks noChangeArrowheads="1"/>
          </p:cNvSpPr>
          <p:nvPr/>
        </p:nvSpPr>
        <p:spPr bwMode="auto">
          <a:xfrm>
            <a:off x="5638800" y="3505200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pixel (r</a:t>
            </a:r>
            <a:r>
              <a:rPr lang="ja-JP" altLang="en-US"/>
              <a:t>’</a:t>
            </a:r>
            <a:r>
              <a:rPr lang="en-US" altLang="ja-JP"/>
              <a:t>,g</a:t>
            </a:r>
            <a:r>
              <a:rPr lang="ja-JP" altLang="en-US"/>
              <a:t>’</a:t>
            </a:r>
            <a:r>
              <a:rPr lang="en-US" altLang="ja-JP"/>
              <a:t>,b</a:t>
            </a:r>
            <a:r>
              <a:rPr lang="ja-JP" altLang="en-US"/>
              <a:t>’</a:t>
            </a:r>
            <a:r>
              <a:rPr lang="en-US" altLang="ja-JP"/>
              <a:t>)</a:t>
            </a:r>
            <a:endParaRPr lang="en-US"/>
          </a:p>
        </p:txBody>
      </p:sp>
      <p:sp>
        <p:nvSpPr>
          <p:cNvPr id="73737" name="TextBox 14"/>
          <p:cNvSpPr txBox="1">
            <a:spLocks noChangeArrowheads="1"/>
          </p:cNvSpPr>
          <p:nvPr/>
        </p:nvSpPr>
        <p:spPr bwMode="auto">
          <a:xfrm>
            <a:off x="2640013" y="129540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inputs </a:t>
            </a:r>
            <a:r>
              <a:rPr lang="en-US">
                <a:solidFill>
                  <a:srgbClr val="993366"/>
                </a:solidFill>
                <a:sym typeface="Symbol" charset="0"/>
              </a:rPr>
              <a:t>&gt;1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73738" name="TextBox 15"/>
          <p:cNvSpPr txBox="1">
            <a:spLocks noChangeArrowheads="1"/>
          </p:cNvSpPr>
          <p:nvPr/>
        </p:nvSpPr>
        <p:spPr bwMode="auto">
          <a:xfrm>
            <a:off x="6324600" y="3962400"/>
            <a:ext cx="887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3366"/>
                </a:solidFill>
              </a:rPr>
              <a:t>r</a:t>
            </a:r>
            <a:r>
              <a:rPr lang="ja-JP" altLang="en-US">
                <a:solidFill>
                  <a:srgbClr val="993366"/>
                </a:solidFill>
              </a:rPr>
              <a:t>’</a:t>
            </a:r>
            <a:r>
              <a:rPr lang="en-US" altLang="ja-JP">
                <a:solidFill>
                  <a:srgbClr val="993366"/>
                </a:solidFill>
              </a:rPr>
              <a:t>=</a:t>
            </a:r>
            <a:r>
              <a:rPr lang="en-US" altLang="ja-JP">
                <a:solidFill>
                  <a:srgbClr val="993366"/>
                </a:solidFill>
                <a:latin typeface="Symbol" charset="0"/>
              </a:rPr>
              <a:t>a</a:t>
            </a:r>
            <a:r>
              <a:rPr lang="en-US" altLang="ja-JP">
                <a:solidFill>
                  <a:srgbClr val="993366"/>
                </a:solidFill>
              </a:rPr>
              <a:t>r</a:t>
            </a:r>
          </a:p>
          <a:p>
            <a:pPr eaLnBrk="1" hangingPunct="1"/>
            <a:r>
              <a:rPr lang="en-US">
                <a:solidFill>
                  <a:srgbClr val="993366"/>
                </a:solidFill>
              </a:rPr>
              <a:t>etc.</a:t>
            </a:r>
          </a:p>
        </p:txBody>
      </p:sp>
      <p:sp>
        <p:nvSpPr>
          <p:cNvPr id="73739" name="Text Box 5"/>
          <p:cNvSpPr txBox="1">
            <a:spLocks noChangeArrowheads="1"/>
          </p:cNvSpPr>
          <p:nvPr/>
        </p:nvSpPr>
        <p:spPr bwMode="auto">
          <a:xfrm>
            <a:off x="3200400" y="4724400"/>
            <a:ext cx="2611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993366"/>
                </a:solidFill>
              </a:rPr>
              <a:t>Image class chooses closest admissible value provided it is between 0 and 1! If outside [0,1] </a:t>
            </a:r>
            <a:r>
              <a:rPr lang="en-US" sz="1600">
                <a:solidFill>
                  <a:srgbClr val="FF0000"/>
                </a:solidFill>
              </a:rPr>
              <a:t>#@!&amp;</a:t>
            </a:r>
          </a:p>
        </p:txBody>
      </p:sp>
      <p:sp>
        <p:nvSpPr>
          <p:cNvPr id="20494" name="TextBox 17"/>
          <p:cNvSpPr txBox="1">
            <a:spLocks noChangeArrowheads="1"/>
          </p:cNvSpPr>
          <p:nvPr/>
        </p:nvSpPr>
        <p:spPr bwMode="auto">
          <a:xfrm>
            <a:off x="6019800" y="5105400"/>
            <a:ext cx="265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clamp to [0,1], there is a built in clamp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Arial" charset="0"/>
              </a:rPr>
              <a:t>Project 1</a:t>
            </a:r>
          </a:p>
        </p:txBody>
      </p:sp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798F5BF-2C15-7E4F-A056-1B0C1144E819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02E9AC7-1B9E-2D45-A5C6-EC758739833E}" type="slidenum">
              <a:rPr lang="en-US" sz="1400">
                <a:latin typeface="Cambria" charset="0"/>
              </a:rPr>
              <a:pPr eaLnBrk="1" hangingPunct="1"/>
              <a:t>57</a:t>
            </a:fld>
            <a:endParaRPr lang="en-US" sz="1400">
              <a:latin typeface="Cambria" charset="0"/>
            </a:endParaRPr>
          </a:p>
        </p:txBody>
      </p:sp>
      <p:pic>
        <p:nvPicPr>
          <p:cNvPr id="74756" name="Picture 5" descr="pres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 descr="animated-gifs-fireworks-1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7" descr="animated-gifs-fireworks-1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8" descr="animated-gifs-fireworks-1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9" descr="animated-gifs-fireworks-1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11" descr="animated-gifs-fireworks-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2" descr="animated-gifs-fireworks-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3" descr="animated-gifs-fireworks-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14" descr="animated-gifs-fireworks-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7410788-7C60-954B-A948-2F1532E1033A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2B0BCDD-2CC5-1542-88A7-B19012E5A434}" type="slidenum">
              <a:rPr lang="en-US" sz="1400">
                <a:latin typeface="Cambria" charset="0"/>
              </a:rPr>
              <a:pPr eaLnBrk="1" hangingPunct="1"/>
              <a:t>6</a:t>
            </a:fld>
            <a:endParaRPr lang="en-US" sz="1400">
              <a:latin typeface="Cambria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threshold</a:t>
            </a:r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4191000" y="29845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3" name="Picture 9" descr="Harry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22500"/>
            <a:ext cx="18462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Harry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225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563563" y="3962400"/>
            <a:ext cx="373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k bits per pixel per channel</a:t>
            </a:r>
          </a:p>
        </p:txBody>
      </p:sp>
      <p:sp>
        <p:nvSpPr>
          <p:cNvPr id="22536" name="Text Box 16"/>
          <p:cNvSpPr txBox="1">
            <a:spLocks noChangeArrowheads="1"/>
          </p:cNvSpPr>
          <p:nvPr/>
        </p:nvSpPr>
        <p:spPr bwMode="auto">
          <a:xfrm>
            <a:off x="5216525" y="3962400"/>
            <a:ext cx="361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1 bit per pixel per channel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2109788" y="1295400"/>
            <a:ext cx="416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User inputs threshold T </a:t>
            </a:r>
            <a:r>
              <a:rPr lang="en-US">
                <a:latin typeface="Cambria" charset="0"/>
                <a:sym typeface="Symbol" charset="0"/>
              </a:rPr>
              <a:t> [0,1]</a:t>
            </a:r>
            <a:endParaRPr lang="en-US">
              <a:latin typeface="Cambria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93800" y="4572000"/>
            <a:ext cx="181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pixel:  (r,g,b)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27675" y="4572000"/>
            <a:ext cx="196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mbria" charset="0"/>
              </a:rPr>
              <a:t>pixel:  (r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,g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,b</a:t>
            </a:r>
            <a:r>
              <a:rPr lang="ja-JP" altLang="en-US">
                <a:latin typeface="Cambria" charset="0"/>
              </a:rPr>
              <a:t>’</a:t>
            </a:r>
            <a:r>
              <a:rPr lang="en-US" altLang="ja-JP">
                <a:latin typeface="Cambria" charset="0"/>
              </a:rPr>
              <a:t>)</a:t>
            </a:r>
            <a:endParaRPr lang="en-US">
              <a:latin typeface="Cambria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5181600"/>
            <a:ext cx="2054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993366"/>
                </a:solidFill>
                <a:latin typeface="Cambria" charset="0"/>
              </a:rPr>
              <a:t>r</a:t>
            </a:r>
            <a:r>
              <a:rPr lang="ja-JP" altLang="en-US">
                <a:solidFill>
                  <a:srgbClr val="993366"/>
                </a:solidFill>
                <a:latin typeface="Cambria" charset="0"/>
              </a:rPr>
              <a:t>’</a:t>
            </a:r>
            <a:r>
              <a:rPr lang="en-US" altLang="ja-JP">
                <a:solidFill>
                  <a:srgbClr val="993366"/>
                </a:solidFill>
                <a:latin typeface="Cambria" charset="0"/>
              </a:rPr>
              <a:t>=0    if r≤T                      r</a:t>
            </a:r>
            <a:r>
              <a:rPr lang="ja-JP" altLang="en-US">
                <a:solidFill>
                  <a:srgbClr val="993366"/>
                </a:solidFill>
                <a:latin typeface="Cambria" charset="0"/>
              </a:rPr>
              <a:t>’</a:t>
            </a:r>
            <a:r>
              <a:rPr lang="en-US" altLang="ja-JP">
                <a:solidFill>
                  <a:srgbClr val="993366"/>
                </a:solidFill>
                <a:latin typeface="Cambria" charset="0"/>
              </a:rPr>
              <a:t>=1    else</a:t>
            </a:r>
          </a:p>
          <a:p>
            <a:pPr algn="l" eaLnBrk="1" hangingPunct="1"/>
            <a:r>
              <a:rPr lang="en-US">
                <a:solidFill>
                  <a:srgbClr val="993366"/>
                </a:solidFill>
                <a:latin typeface="Cambria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7888039-8B91-CF4D-B31B-5241DA05724A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8F48352-0FCC-2F40-969F-30B300FECCCE}" type="slidenum">
              <a:rPr lang="en-US" sz="1400">
                <a:latin typeface="Cambria" charset="0"/>
              </a:rPr>
              <a:pPr eaLnBrk="1" hangingPunct="1"/>
              <a:t>7</a:t>
            </a:fld>
            <a:endParaRPr lang="en-US" sz="1400">
              <a:latin typeface="Cambria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convert to gray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4152900" y="324485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7" name="Picture 7" descr="Harry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27300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arr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9525"/>
            <a:ext cx="18462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5105400" y="4953000"/>
            <a:ext cx="342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r</a:t>
            </a:r>
            <a:r>
              <a:rPr lang="ja-JP" altLang="en-US"/>
              <a:t>’</a:t>
            </a:r>
            <a:r>
              <a:rPr lang="en-US" altLang="ja-JP"/>
              <a:t>=c</a:t>
            </a:r>
            <a:r>
              <a:rPr lang="en-US" altLang="ja-JP" baseline="-25000"/>
              <a:t>r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/>
              <a:t>r + c</a:t>
            </a:r>
            <a:r>
              <a:rPr lang="en-US" altLang="ja-JP" baseline="-25000"/>
              <a:t>g 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 baseline="-25000"/>
              <a:t> </a:t>
            </a:r>
            <a:r>
              <a:rPr lang="en-US" altLang="ja-JP"/>
              <a:t>g + c</a:t>
            </a:r>
            <a:r>
              <a:rPr lang="en-US" altLang="ja-JP" baseline="-25000"/>
              <a:t>b 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/>
              <a:t> b g</a:t>
            </a:r>
            <a:r>
              <a:rPr lang="ja-JP" altLang="en-US"/>
              <a:t>’</a:t>
            </a:r>
            <a:r>
              <a:rPr lang="en-US" altLang="ja-JP"/>
              <a:t>=c</a:t>
            </a:r>
            <a:r>
              <a:rPr lang="en-US" altLang="ja-JP" baseline="-25000"/>
              <a:t>r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/>
              <a:t>r + c</a:t>
            </a:r>
            <a:r>
              <a:rPr lang="en-US" altLang="ja-JP" baseline="-25000"/>
              <a:t>g 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 baseline="-25000"/>
              <a:t> </a:t>
            </a:r>
            <a:r>
              <a:rPr lang="en-US" altLang="ja-JP"/>
              <a:t>g + c</a:t>
            </a:r>
            <a:r>
              <a:rPr lang="en-US" altLang="ja-JP" baseline="-25000"/>
              <a:t>b 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/>
              <a:t> b b</a:t>
            </a:r>
            <a:r>
              <a:rPr lang="ja-JP" altLang="en-US"/>
              <a:t>’</a:t>
            </a:r>
            <a:r>
              <a:rPr lang="en-US" altLang="ja-JP"/>
              <a:t>=c</a:t>
            </a:r>
            <a:r>
              <a:rPr lang="en-US" altLang="ja-JP" baseline="-25000"/>
              <a:t>r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/>
              <a:t>r + c</a:t>
            </a:r>
            <a:r>
              <a:rPr lang="en-US" altLang="ja-JP" baseline="-25000"/>
              <a:t>g 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 baseline="-25000"/>
              <a:t> </a:t>
            </a:r>
            <a:r>
              <a:rPr lang="en-US" altLang="ja-JP"/>
              <a:t>g + c</a:t>
            </a:r>
            <a:r>
              <a:rPr lang="en-US" altLang="ja-JP" baseline="-25000"/>
              <a:t>b </a:t>
            </a:r>
            <a:r>
              <a:rPr lang="en-US" altLang="ja-JP">
                <a:sym typeface="Symbol" charset="0"/>
              </a:rPr>
              <a:t></a:t>
            </a:r>
            <a:r>
              <a:rPr lang="en-US" altLang="ja-JP"/>
              <a:t> b</a:t>
            </a:r>
          </a:p>
          <a:p>
            <a:pPr algn="l" eaLnBrk="1" hangingPunct="1"/>
            <a:endParaRPr lang="en-US"/>
          </a:p>
          <a:p>
            <a:pPr algn="l" eaLnBrk="1" hangingPunct="1"/>
            <a:endParaRPr lang="en-US"/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1219200" y="4343400"/>
            <a:ext cx="184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pixel (r,g,b)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599113" y="43434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pixel (r</a:t>
            </a:r>
            <a:r>
              <a:rPr lang="ja-JP" altLang="en-US"/>
              <a:t>’</a:t>
            </a:r>
            <a:r>
              <a:rPr lang="en-US" altLang="ja-JP"/>
              <a:t>,g</a:t>
            </a:r>
            <a:r>
              <a:rPr lang="ja-JP" altLang="en-US"/>
              <a:t>’</a:t>
            </a:r>
            <a:r>
              <a:rPr lang="en-US" altLang="ja-JP"/>
              <a:t>,b</a:t>
            </a:r>
            <a:r>
              <a:rPr lang="ja-JP" altLang="en-US"/>
              <a:t>’</a:t>
            </a:r>
            <a:r>
              <a:rPr lang="en-US" altLang="ja-JP"/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  <p:bldP spid="26318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F68EFC8-A543-A443-8D41-E8C7FFAAE16A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6CE2766-6EEA-F543-ADC6-F720580E63FC}" type="slidenum">
              <a:rPr lang="en-US" sz="1400">
                <a:latin typeface="Cambria" charset="0"/>
              </a:rPr>
              <a:pPr eaLnBrk="1" hangingPunct="1"/>
              <a:t>8</a:t>
            </a:fld>
            <a:endParaRPr lang="en-US" sz="1400">
              <a:latin typeface="Cambria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convert to gray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600200" y="26670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grey value:  c</a:t>
            </a:r>
            <a:r>
              <a:rPr lang="en-US" baseline="-25000"/>
              <a:t>r</a:t>
            </a:r>
            <a:r>
              <a:rPr lang="en-US">
                <a:sym typeface="Symbol" charset="0"/>
              </a:rPr>
              <a:t></a:t>
            </a:r>
            <a:r>
              <a:rPr lang="en-US"/>
              <a:t>r + c</a:t>
            </a:r>
            <a:r>
              <a:rPr lang="en-US" baseline="-25000"/>
              <a:t>g </a:t>
            </a:r>
            <a:r>
              <a:rPr lang="en-US">
                <a:sym typeface="Symbol" charset="0"/>
              </a:rPr>
              <a:t></a:t>
            </a:r>
            <a:r>
              <a:rPr lang="en-US" baseline="-25000"/>
              <a:t> </a:t>
            </a:r>
            <a:r>
              <a:rPr lang="en-US"/>
              <a:t>g + c</a:t>
            </a:r>
            <a:r>
              <a:rPr lang="en-US" baseline="-25000"/>
              <a:t>b </a:t>
            </a:r>
            <a:r>
              <a:rPr lang="en-US">
                <a:sym typeface="Symbol" charset="0"/>
              </a:rPr>
              <a:t></a:t>
            </a:r>
            <a:r>
              <a:rPr lang="en-US"/>
              <a:t> b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057400" y="3886200"/>
            <a:ext cx="485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r</a:t>
            </a:r>
            <a:r>
              <a:rPr lang="en-US"/>
              <a:t> = .2126,  c</a:t>
            </a:r>
            <a:r>
              <a:rPr lang="en-US" baseline="-25000"/>
              <a:t>g</a:t>
            </a:r>
            <a:r>
              <a:rPr lang="en-US"/>
              <a:t> = .7152,  c</a:t>
            </a:r>
            <a:r>
              <a:rPr lang="en-US" baseline="-25000"/>
              <a:t>b </a:t>
            </a:r>
            <a:r>
              <a:rPr lang="en-US"/>
              <a:t>= .0722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05AC108-3F16-4D49-AE8E-CA4BCB30B481}" type="datetime1">
              <a:rPr lang="en-US" sz="1400">
                <a:latin typeface="Cambria" charset="0"/>
              </a:rPr>
              <a:pPr eaLnBrk="1" hangingPunct="1"/>
              <a:t>2/17/13</a:t>
            </a:fld>
            <a:endParaRPr lang="en-US" sz="1400">
              <a:latin typeface="Cambria" charset="0"/>
            </a:endParaRP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C403884-94FC-2F44-8809-4899F17C2F56}" type="slidenum">
              <a:rPr lang="en-US" sz="1400">
                <a:latin typeface="Cambria" charset="0"/>
              </a:rPr>
              <a:pPr eaLnBrk="1" hangingPunct="1"/>
              <a:t>9</a:t>
            </a:fld>
            <a:endParaRPr lang="en-US" sz="1400">
              <a:latin typeface="Cambria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charset="0"/>
                <a:cs typeface="Arial" charset="0"/>
              </a:rPr>
              <a:t>invert</a:t>
            </a:r>
            <a:endParaRPr lang="en-US" sz="2400">
              <a:latin typeface="Cambria" charset="0"/>
              <a:cs typeface="Arial" charset="0"/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42672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5" name="Picture 6" descr="test_in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397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4343400"/>
            <a:ext cx="184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pixel (r,g,b)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99113" y="44196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pixel (r</a:t>
            </a:r>
            <a:r>
              <a:rPr lang="ja-JP" altLang="en-US"/>
              <a:t>’</a:t>
            </a:r>
            <a:r>
              <a:rPr lang="en-US" altLang="ja-JP"/>
              <a:t>,g</a:t>
            </a:r>
            <a:r>
              <a:rPr lang="ja-JP" altLang="en-US"/>
              <a:t>’</a:t>
            </a:r>
            <a:r>
              <a:rPr lang="en-US" altLang="ja-JP"/>
              <a:t>,b</a:t>
            </a:r>
            <a:r>
              <a:rPr lang="ja-JP" altLang="en-US"/>
              <a:t>’</a:t>
            </a:r>
            <a:r>
              <a:rPr lang="en-US" altLang="ja-JP"/>
              <a:t>)</a:t>
            </a: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5181600"/>
            <a:ext cx="958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3366"/>
                </a:solidFill>
              </a:rPr>
              <a:t>r</a:t>
            </a:r>
            <a:r>
              <a:rPr lang="ja-JP" altLang="en-US">
                <a:solidFill>
                  <a:srgbClr val="993366"/>
                </a:solidFill>
              </a:rPr>
              <a:t>’</a:t>
            </a:r>
            <a:r>
              <a:rPr lang="en-US" altLang="ja-JP">
                <a:solidFill>
                  <a:srgbClr val="993366"/>
                </a:solidFill>
              </a:rPr>
              <a:t>=1-r</a:t>
            </a:r>
          </a:p>
          <a:p>
            <a:pPr eaLnBrk="1" hangingPunct="1"/>
            <a:r>
              <a:rPr lang="en-US">
                <a:solidFill>
                  <a:srgbClr val="993366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21292</TotalTime>
  <Words>1852</Words>
  <Application>Microsoft Macintosh PowerPoint</Application>
  <PresentationFormat>On-screen Show (4:3)</PresentationFormat>
  <Paragraphs>504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Comic Sans MS</vt:lpstr>
      <vt:lpstr>ＭＳ Ｐゴシック</vt:lpstr>
      <vt:lpstr>Arial</vt:lpstr>
      <vt:lpstr>Cambria</vt:lpstr>
      <vt:lpstr>Times New Roman</vt:lpstr>
      <vt:lpstr>Symbol</vt:lpstr>
      <vt:lpstr>Wingdings</vt:lpstr>
      <vt:lpstr>Miriam Fixed</vt:lpstr>
      <vt:lpstr>Default Design</vt:lpstr>
      <vt:lpstr>cs155 –  z sweedyk</vt:lpstr>
      <vt:lpstr>digital image processing</vt:lpstr>
      <vt:lpstr>digital image processing</vt:lpstr>
      <vt:lpstr>types of techniques</vt:lpstr>
      <vt:lpstr>simple pixel modification</vt:lpstr>
      <vt:lpstr>threshold</vt:lpstr>
      <vt:lpstr>convert to gray</vt:lpstr>
      <vt:lpstr>convert to gray</vt:lpstr>
      <vt:lpstr>invert</vt:lpstr>
      <vt:lpstr>brighten/darken</vt:lpstr>
      <vt:lpstr>types of techniques for today</vt:lpstr>
      <vt:lpstr>interpolation/extrapolation</vt:lpstr>
      <vt:lpstr>Interpolation example</vt:lpstr>
      <vt:lpstr>Interpolation: a in [0,1]</vt:lpstr>
      <vt:lpstr>Extrapolation: a &lt; 0 or a &gt; 1</vt:lpstr>
      <vt:lpstr>Extrapolation: a &lt;0 </vt:lpstr>
      <vt:lpstr>Extrapolation: a &gt; 1</vt:lpstr>
      <vt:lpstr>Interpolation/extrapolation</vt:lpstr>
      <vt:lpstr>change contrast</vt:lpstr>
      <vt:lpstr>Change contrast</vt:lpstr>
      <vt:lpstr>change saturation</vt:lpstr>
      <vt:lpstr>decrease</vt:lpstr>
      <vt:lpstr>PowerPoint Presentation</vt:lpstr>
      <vt:lpstr>PowerPoint Presentation</vt:lpstr>
      <vt:lpstr>a little computation</vt:lpstr>
      <vt:lpstr>interpolation/extrapolation</vt:lpstr>
      <vt:lpstr>type of techniques for today</vt:lpstr>
      <vt:lpstr>compositing</vt:lpstr>
      <vt:lpstr>More composites</vt:lpstr>
      <vt:lpstr>compositing</vt:lpstr>
      <vt:lpstr>compositing</vt:lpstr>
      <vt:lpstr>type of techniques for today</vt:lpstr>
      <vt:lpstr>convolution </vt:lpstr>
      <vt:lpstr>weights given by “kernel"</vt:lpstr>
      <vt:lpstr>convolution </vt:lpstr>
      <vt:lpstr>boundaries?</vt:lpstr>
      <vt:lpstr>____________ kernel</vt:lpstr>
      <vt:lpstr>edge detect</vt:lpstr>
      <vt:lpstr>_________kernel</vt:lpstr>
      <vt:lpstr>blur kernel</vt:lpstr>
      <vt:lpstr>jaggies</vt:lpstr>
      <vt:lpstr>5x5 box blur</vt:lpstr>
      <vt:lpstr>nXn box blur</vt:lpstr>
      <vt:lpstr>box, triangle and guassian blurs</vt:lpstr>
      <vt:lpstr>Gaussian blur</vt:lpstr>
      <vt:lpstr>Gaussian blur</vt:lpstr>
      <vt:lpstr>Normalize:  B=S G(i,j)</vt:lpstr>
      <vt:lpstr>Summary</vt:lpstr>
      <vt:lpstr>Next time</vt:lpstr>
      <vt:lpstr>threshold</vt:lpstr>
      <vt:lpstr>threshold pseudo code</vt:lpstr>
      <vt:lpstr>threshold pseudo code</vt:lpstr>
      <vt:lpstr>threshold pseudo code</vt:lpstr>
      <vt:lpstr>threshold pseudo code</vt:lpstr>
      <vt:lpstr>color values</vt:lpstr>
      <vt:lpstr>brighten</vt:lpstr>
      <vt:lpstr>Project 1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CS155 – Lecture 2</dc:title>
  <dc:creator>z sweedyk</dc:creator>
  <cp:lastModifiedBy>Elizabeth Sweedyk</cp:lastModifiedBy>
  <cp:revision>185</cp:revision>
  <dcterms:created xsi:type="dcterms:W3CDTF">2001-09-11T01:54:45Z</dcterms:created>
  <dcterms:modified xsi:type="dcterms:W3CDTF">2013-02-17T17:50:22Z</dcterms:modified>
</cp:coreProperties>
</file>