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5"/>
  </p:notesMasterIdLst>
  <p:handoutMasterIdLst>
    <p:handoutMasterId r:id="rId96"/>
  </p:handoutMasterIdLst>
  <p:sldIdLst>
    <p:sldId id="256" r:id="rId2"/>
    <p:sldId id="857" r:id="rId3"/>
    <p:sldId id="1132" r:id="rId4"/>
    <p:sldId id="1133" r:id="rId5"/>
    <p:sldId id="1134" r:id="rId6"/>
    <p:sldId id="1135" r:id="rId7"/>
    <p:sldId id="1136" r:id="rId8"/>
    <p:sldId id="1137" r:id="rId9"/>
    <p:sldId id="1138" r:id="rId10"/>
    <p:sldId id="1139" r:id="rId11"/>
    <p:sldId id="1140" r:id="rId12"/>
    <p:sldId id="1141" r:id="rId13"/>
    <p:sldId id="1142" r:id="rId14"/>
    <p:sldId id="1143" r:id="rId15"/>
    <p:sldId id="1144" r:id="rId16"/>
    <p:sldId id="1145" r:id="rId17"/>
    <p:sldId id="1146" r:id="rId18"/>
    <p:sldId id="1147" r:id="rId19"/>
    <p:sldId id="1148" r:id="rId20"/>
    <p:sldId id="1149" r:id="rId21"/>
    <p:sldId id="1150" r:id="rId22"/>
    <p:sldId id="1151" r:id="rId23"/>
    <p:sldId id="1152" r:id="rId24"/>
    <p:sldId id="1153" r:id="rId25"/>
    <p:sldId id="1154" r:id="rId26"/>
    <p:sldId id="1155" r:id="rId27"/>
    <p:sldId id="1156" r:id="rId28"/>
    <p:sldId id="1157" r:id="rId29"/>
    <p:sldId id="1158" r:id="rId30"/>
    <p:sldId id="1159" r:id="rId31"/>
    <p:sldId id="1160" r:id="rId32"/>
    <p:sldId id="1161" r:id="rId33"/>
    <p:sldId id="1162" r:id="rId34"/>
    <p:sldId id="1007" r:id="rId35"/>
    <p:sldId id="1009" r:id="rId36"/>
    <p:sldId id="1008" r:id="rId37"/>
    <p:sldId id="1010" r:id="rId38"/>
    <p:sldId id="1073" r:id="rId39"/>
    <p:sldId id="1074" r:id="rId40"/>
    <p:sldId id="1075" r:id="rId41"/>
    <p:sldId id="1076" r:id="rId42"/>
    <p:sldId id="1080" r:id="rId43"/>
    <p:sldId id="1079" r:id="rId44"/>
    <p:sldId id="1082" r:id="rId45"/>
    <p:sldId id="865" r:id="rId46"/>
    <p:sldId id="866" r:id="rId47"/>
    <p:sldId id="867" r:id="rId48"/>
    <p:sldId id="948" r:id="rId49"/>
    <p:sldId id="869" r:id="rId50"/>
    <p:sldId id="872" r:id="rId51"/>
    <p:sldId id="871" r:id="rId52"/>
    <p:sldId id="1085" r:id="rId53"/>
    <p:sldId id="1086" r:id="rId54"/>
    <p:sldId id="1087" r:id="rId55"/>
    <p:sldId id="1088" r:id="rId56"/>
    <p:sldId id="1125" r:id="rId57"/>
    <p:sldId id="1089" r:id="rId58"/>
    <p:sldId id="1090" r:id="rId59"/>
    <p:sldId id="1091" r:id="rId60"/>
    <p:sldId id="1092" r:id="rId61"/>
    <p:sldId id="1093" r:id="rId62"/>
    <p:sldId id="1094" r:id="rId63"/>
    <p:sldId id="1095" r:id="rId64"/>
    <p:sldId id="1097" r:id="rId65"/>
    <p:sldId id="1129" r:id="rId66"/>
    <p:sldId id="1131" r:id="rId67"/>
    <p:sldId id="1098" r:id="rId68"/>
    <p:sldId id="1099" r:id="rId69"/>
    <p:sldId id="1100" r:id="rId70"/>
    <p:sldId id="1102" r:id="rId71"/>
    <p:sldId id="1103" r:id="rId72"/>
    <p:sldId id="1105" r:id="rId73"/>
    <p:sldId id="1106" r:id="rId74"/>
    <p:sldId id="1109" r:id="rId75"/>
    <p:sldId id="1126" r:id="rId76"/>
    <p:sldId id="1110" r:id="rId77"/>
    <p:sldId id="1111" r:id="rId78"/>
    <p:sldId id="1113" r:id="rId79"/>
    <p:sldId id="1114" r:id="rId80"/>
    <p:sldId id="1115" r:id="rId81"/>
    <p:sldId id="1116" r:id="rId82"/>
    <p:sldId id="1117" r:id="rId83"/>
    <p:sldId id="1121" r:id="rId84"/>
    <p:sldId id="1118" r:id="rId85"/>
    <p:sldId id="1120" r:id="rId86"/>
    <p:sldId id="1112" r:id="rId87"/>
    <p:sldId id="1107" r:id="rId88"/>
    <p:sldId id="1122" r:id="rId89"/>
    <p:sldId id="1123" r:id="rId90"/>
    <p:sldId id="899" r:id="rId91"/>
    <p:sldId id="960" r:id="rId92"/>
    <p:sldId id="1001" r:id="rId93"/>
    <p:sldId id="442" r:id="rId9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333333"/>
    <a:srgbClr val="B2B2B2"/>
    <a:srgbClr val="00FF00"/>
    <a:srgbClr val="330000"/>
    <a:srgbClr val="00FFFF"/>
    <a:srgbClr val="339966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26256"/>
    </p:cViewPr>
  </p:sorterViewPr>
  <p:notesViewPr>
    <p:cSldViewPr>
      <p:cViewPr varScale="1">
        <p:scale>
          <a:sx n="44" d="100"/>
          <a:sy n="44" d="100"/>
        </p:scale>
        <p:origin x="-1998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notesMaster" Target="notesMasters/notesMaster1.xml"/><Relationship Id="rId96" Type="http://schemas.openxmlformats.org/officeDocument/2006/relationships/handoutMaster" Target="handoutMasters/handoutMaster1.xml"/><Relationship Id="rId97" Type="http://schemas.openxmlformats.org/officeDocument/2006/relationships/printerSettings" Target="printerSettings/printerSettings1.bin"/><Relationship Id="rId98" Type="http://schemas.openxmlformats.org/officeDocument/2006/relationships/presProps" Target="presProps.xml"/><Relationship Id="rId9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theme" Target="theme/theme1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7.xml"/><Relationship Id="rId2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534AC48-E4C1-AA40-B449-4BF89C94939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E1ED5EBE-028E-3947-A498-85D2BC5A2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0375D145-CFE0-1B44-AA00-5F63A4BC4C6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B9A5259-6B9F-A44E-8B19-03C105166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7068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</a:rPr>
              <a:t>CS155 - Image Processing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C823F72-2A3C-B641-B3FF-38039AE57C98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504C34-D692-0F45-AFDD-25A49FB2366E}" type="slidenum">
              <a:rPr lang="en-US" sz="1200">
                <a:latin typeface="Times New Roman" charset="0"/>
              </a:rPr>
              <a:pPr eaLnBrk="1" hangingPunct="1"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843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</a:rPr>
              <a:t>CS155 - Image Processing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66CAAAC-618D-994F-B125-1DD942738DDD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7A831E0-AE2A-824A-B40B-03E1C019C8F0}" type="slidenum">
              <a:rPr lang="en-US" sz="1200">
                <a:latin typeface="Times New Roman" charset="0"/>
              </a:rPr>
              <a:pPr eaLnBrk="1" hangingPunct="1"/>
              <a:t>4</a:t>
            </a:fld>
            <a:endParaRPr lang="en-US" sz="1200">
              <a:latin typeface="Times New Roman" charset="0"/>
            </a:endParaRPr>
          </a:p>
        </p:txBody>
      </p:sp>
      <p:sp>
        <p:nvSpPr>
          <p:cNvPr id="2253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CS155 - Image Processing</a:t>
            </a:r>
            <a:endParaRPr lang="en-US"/>
          </a:p>
        </p:txBody>
      </p:sp>
      <p:sp>
        <p:nvSpPr>
          <p:cNvPr id="87044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A479AA9-AB1F-DA4C-BDEC-1E95EEFE7ADA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87045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6BF669C-6775-6240-A9B0-60AB33D94AB8}" type="slidenum">
              <a:rPr lang="en-US" sz="1200">
                <a:latin typeface="Times New Roman" charset="0"/>
              </a:rPr>
              <a:pPr eaLnBrk="1" hangingPunct="1"/>
              <a:t>66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39F0B-ECE5-6C42-A0CD-354CE3CE8F9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E9F2C-33BE-4243-BDA1-3BE3FCB93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3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25F1-B279-ED40-8C31-8F83722D108C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3EBDE-6736-0349-B091-B64CD9193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4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2286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7E9E3-3BEB-1E48-835B-70734B9E555C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C5178-FB6E-6C4E-938C-4D30D8CA9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61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95400"/>
            <a:ext cx="7772400" cy="4572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C2A55-1121-1241-9F2D-BF783CCCFF9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E0C2C-C261-EF40-87DC-C98E08728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01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295400"/>
            <a:ext cx="3810000" cy="4572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12954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BEC30-4309-A345-8417-4444106926AB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45956-DDC3-F249-83FE-956FE21ED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1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B4D14-98CF-E341-8263-4F6AC16A316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BC675-E672-7443-B1EC-35BCA3EB7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0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349C-968C-D245-A5BB-910024BB093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9B05E-FA8E-834B-BE9C-E074F2614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4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A749A-610B-424B-BDAB-56598AA23C4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1247F-23A3-8D4A-B3D5-82E231B0B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1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D817C-4047-D446-9179-11B4A34215A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8AA0-C988-224E-AC63-6A3F42FCD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9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C950E-314D-B54C-AB7D-C5A984D97E6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CC866-FBB0-6F4C-93C6-5CD551D20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5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C2548-2BB4-AA4C-B34B-C6E01A6A572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D5F81-D41F-3C4F-8D6A-CB0B6C1ED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7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E19C-7DC5-E148-8383-136D7DE12C0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49B08-C09C-4240-8834-A3177C820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0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136D1-75E1-8149-BA0E-B8091584ABA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F9275-88B6-024D-A2A3-63C873C9E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1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20D74CCA-2453-E342-B48D-ADA1F1AE296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3DE08572-29D3-E042-A8EB-C449B889A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609600" y="1066800"/>
            <a:ext cx="777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4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5.png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7FB3B0-E51A-1C46-B47A-6BD47601AD3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49C7347-18CA-744E-BA1B-7456DD448B15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digital image processing II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24FB93B-9AB2-C547-A92D-55A4519128E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97A3A41-5292-6E45-8ABD-8254BB8A1B7F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give image an infinite, black (or other default) border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solidFill>
                <a:srgbClr val="FF0000"/>
              </a:solidFill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FAB474-D5E9-B944-B3EA-6F09346E340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CEE78BE-645B-A245-854E-51B6F0691DA0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give image an infinite, black (or other default) border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solidFill>
                <a:srgbClr val="FF0000"/>
              </a:solidFill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resample input</a:t>
            </a: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solidFill>
                <a:srgbClr val="FF0000"/>
              </a:solidFill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BA8BEA6-2449-E245-911D-F1FC616E763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14F91F8-1504-5749-ABE1-CC90C730A34D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re-sample:  estimate input image at arbitrary non-pixel location</a:t>
            </a:r>
          </a:p>
        </p:txBody>
      </p:sp>
      <p:graphicFrame>
        <p:nvGraphicFramePr>
          <p:cNvPr id="519171" name="Group 3"/>
          <p:cNvGraphicFramePr>
            <a:graphicFrameLocks noGrp="1"/>
          </p:cNvGraphicFramePr>
          <p:nvPr/>
        </p:nvGraphicFramePr>
        <p:xfrm>
          <a:off x="1219200" y="1676400"/>
          <a:ext cx="5334000" cy="4206876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06680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55" name="Oval 56"/>
          <p:cNvSpPr>
            <a:spLocks noChangeArrowheads="1"/>
          </p:cNvSpPr>
          <p:nvPr/>
        </p:nvSpPr>
        <p:spPr bwMode="auto">
          <a:xfrm>
            <a:off x="4267200" y="2514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56" name="Rectangle 58"/>
          <p:cNvSpPr>
            <a:spLocks noChangeArrowheads="1"/>
          </p:cNvSpPr>
          <p:nvPr/>
        </p:nvSpPr>
        <p:spPr bwMode="auto">
          <a:xfrm>
            <a:off x="1143000" y="1447800"/>
            <a:ext cx="5638800" cy="487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ADEDADB-F8B9-164D-870B-DF3B19159A1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3AD583F-893F-9C40-855D-1945E5C68B3F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6144DB-E102-E943-8EDD-87E657EF838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162494F-9B6F-1F46-8472-83E21EB547C5}" type="slidenum">
              <a:rPr lang="en-US" sz="1400"/>
              <a:pPr eaLnBrk="1" hangingPunct="1"/>
              <a:t>14</a:t>
            </a:fld>
            <a:endParaRPr lang="en-US" sz="1400"/>
          </a:p>
        </p:txBody>
      </p:sp>
      <p:graphicFrame>
        <p:nvGraphicFramePr>
          <p:cNvPr id="521218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9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which way is up?</a:t>
            </a:r>
          </a:p>
        </p:txBody>
      </p:sp>
      <p:sp>
        <p:nvSpPr>
          <p:cNvPr id="32790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what are the coordinates of the pixels surrounding (x,y)?</a:t>
            </a:r>
          </a:p>
        </p:txBody>
      </p:sp>
      <p:sp>
        <p:nvSpPr>
          <p:cNvPr id="32791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92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39C9157-AD0E-6A46-8517-A539C72EF2B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42C71EF-C16D-C943-9E45-7CDEAB6739B3}" type="slidenum">
              <a:rPr lang="en-US" sz="1400"/>
              <a:pPr eaLnBrk="1" hangingPunct="1"/>
              <a:t>15</a:t>
            </a:fld>
            <a:endParaRPr lang="en-US" sz="1400"/>
          </a:p>
        </p:txBody>
      </p:sp>
      <p:graphicFrame>
        <p:nvGraphicFramePr>
          <p:cNvPr id="522242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13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which way is up?</a:t>
            </a:r>
          </a:p>
        </p:txBody>
      </p:sp>
      <p:sp>
        <p:nvSpPr>
          <p:cNvPr id="33814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what are the coordinates of the pixels surrounding (x,y)?</a:t>
            </a:r>
          </a:p>
        </p:txBody>
      </p:sp>
      <p:sp>
        <p:nvSpPr>
          <p:cNvPr id="33815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6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3817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3818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3819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3820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42A6D2A-801F-8F45-8F0C-C51AE749392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5C95F3E-3602-FF4F-9651-9FBA1BC363F3}" type="slidenum">
              <a:rPr lang="en-US" sz="1400"/>
              <a:pPr eaLnBrk="1" hangingPunct="1"/>
              <a:t>16</a:t>
            </a:fld>
            <a:endParaRPr lang="en-US" sz="1400"/>
          </a:p>
        </p:txBody>
      </p:sp>
      <p:graphicFrame>
        <p:nvGraphicFramePr>
          <p:cNvPr id="523266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7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nearest</a:t>
            </a:r>
          </a:p>
        </p:txBody>
      </p:sp>
      <p:sp>
        <p:nvSpPr>
          <p:cNvPr id="34838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Use color at </a:t>
            </a:r>
            <a:r>
              <a:rPr lang="ja-JP" altLang="en-US" sz="2800">
                <a:latin typeface="Comic Sans MS" charset="0"/>
              </a:rPr>
              <a:t>“</a:t>
            </a:r>
            <a:r>
              <a:rPr lang="en-US" altLang="ja-JP" sz="2800">
                <a:latin typeface="Comic Sans MS" charset="0"/>
              </a:rPr>
              <a:t>nearest</a:t>
            </a:r>
            <a:r>
              <a:rPr lang="ja-JP" altLang="en-US" sz="2800">
                <a:latin typeface="Comic Sans MS" charset="0"/>
              </a:rPr>
              <a:t>”</a:t>
            </a:r>
            <a:r>
              <a:rPr lang="en-US" altLang="ja-JP" sz="2800">
                <a:latin typeface="Comic Sans MS" charset="0"/>
              </a:rPr>
              <a:t> pixel value</a:t>
            </a:r>
          </a:p>
          <a:p>
            <a:pPr eaLnBrk="1" hangingPunct="1"/>
            <a:r>
              <a:rPr lang="en-US" sz="2800">
                <a:latin typeface="Comic Sans MS" charset="0"/>
              </a:rPr>
              <a:t>Implementation note:  just </a:t>
            </a:r>
            <a:r>
              <a:rPr lang="en-US" sz="2800">
                <a:solidFill>
                  <a:srgbClr val="FF0000"/>
                </a:solidFill>
                <a:latin typeface="Comic Sans MS" charset="0"/>
              </a:rPr>
              <a:t>round</a:t>
            </a:r>
            <a:r>
              <a:rPr lang="en-US" sz="2800">
                <a:latin typeface="Comic Sans MS" charset="0"/>
              </a:rPr>
              <a:t> x and y.</a:t>
            </a:r>
          </a:p>
        </p:txBody>
      </p:sp>
      <p:sp>
        <p:nvSpPr>
          <p:cNvPr id="34839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0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4934F26-B8C4-6346-8995-030EC5F3B1E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3DF8C17-6B10-7545-B666-A119C23BCB15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What color is the image at (x,y) using nearest sampling?</a:t>
            </a:r>
          </a:p>
        </p:txBody>
      </p:sp>
      <p:graphicFrame>
        <p:nvGraphicFramePr>
          <p:cNvPr id="987139" name="Group 3"/>
          <p:cNvGraphicFramePr>
            <a:graphicFrameLocks noGrp="1"/>
          </p:cNvGraphicFramePr>
          <p:nvPr/>
        </p:nvGraphicFramePr>
        <p:xfrm>
          <a:off x="1219200" y="1676400"/>
          <a:ext cx="5334000" cy="4206876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06680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5" name="Oval 56"/>
          <p:cNvSpPr>
            <a:spLocks noChangeArrowheads="1"/>
          </p:cNvSpPr>
          <p:nvPr/>
        </p:nvSpPr>
        <p:spPr bwMode="auto">
          <a:xfrm>
            <a:off x="4267200" y="2514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6" name="Rectangle 58"/>
          <p:cNvSpPr>
            <a:spLocks noChangeArrowheads="1"/>
          </p:cNvSpPr>
          <p:nvPr/>
        </p:nvSpPr>
        <p:spPr bwMode="auto">
          <a:xfrm>
            <a:off x="1143000" y="1447800"/>
            <a:ext cx="5638800" cy="487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77" name="Text Box 60"/>
          <p:cNvSpPr txBox="1">
            <a:spLocks noChangeArrowheads="1"/>
          </p:cNvSpPr>
          <p:nvPr/>
        </p:nvSpPr>
        <p:spPr bwMode="auto">
          <a:xfrm>
            <a:off x="4114800" y="2667000"/>
            <a:ext cx="828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98AF9A9-8E7C-9A42-B472-76AC02A36AE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9D3D1B2-9E87-7240-AFF4-D0C3A002D5E4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71FB60D-4F9E-784A-9802-23A1FEC30D4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1DE04B8-BC81-2B41-A37F-108BD5D62DE2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295400"/>
            <a:ext cx="3429000" cy="4572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en-US" sz="2400" b="1">
              <a:latin typeface="Comic Sans MS" charset="0"/>
              <a:sym typeface="Symbo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Weighted average of nearest neighbors.</a:t>
            </a:r>
          </a:p>
        </p:txBody>
      </p:sp>
      <p:graphicFrame>
        <p:nvGraphicFramePr>
          <p:cNvPr id="525316" name="Group 4"/>
          <p:cNvGraphicFramePr>
            <a:graphicFrameLocks noGrp="1"/>
          </p:cNvGraphicFramePr>
          <p:nvPr/>
        </p:nvGraphicFramePr>
        <p:xfrm>
          <a:off x="685800" y="16764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1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12" name="Text Box 23"/>
          <p:cNvSpPr txBox="1">
            <a:spLocks noChangeArrowheads="1"/>
          </p:cNvSpPr>
          <p:nvPr/>
        </p:nvSpPr>
        <p:spPr bwMode="auto">
          <a:xfrm>
            <a:off x="22860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39D1BE3-85D4-954B-BD37-DFE9527BBF0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2611AFC-78BC-BD47-BF29-8239C6C8B755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 of techniques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381000" y="3581400"/>
            <a:ext cx="3505200" cy="11430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2AA5FC-A60B-F443-92D3-B14CF9BA40B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688BDC3-3385-7143-AD41-F5B106E57253}" type="slidenum">
              <a:rPr lang="en-US" sz="1400"/>
              <a:pPr eaLnBrk="1" hangingPunct="1"/>
              <a:t>20</a:t>
            </a:fld>
            <a:endParaRPr lang="en-US" sz="1400"/>
          </a:p>
        </p:txBody>
      </p:sp>
      <p:graphicFrame>
        <p:nvGraphicFramePr>
          <p:cNvPr id="1017858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33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8934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38935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36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8937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8938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8939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8940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59DD6EF-118E-874B-95C7-FE2358D4136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CA3FACE-4DAB-EA42-B07A-46AC881C7279}" type="slidenum">
              <a:rPr lang="en-US" sz="1400"/>
              <a:pPr eaLnBrk="1" hangingPunct="1"/>
              <a:t>21</a:t>
            </a:fld>
            <a:endParaRPr lang="en-US" sz="1400"/>
          </a:p>
        </p:txBody>
      </p:sp>
      <p:graphicFrame>
        <p:nvGraphicFramePr>
          <p:cNvPr id="1018882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57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9958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39959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60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9961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9962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9963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9964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87BEDEA-EA5E-154B-A7CE-003DDA2AB55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0CB064D-1BF5-674D-AF36-5B7B5F671F4C}" type="slidenum">
              <a:rPr lang="en-US" sz="1400"/>
              <a:pPr eaLnBrk="1" hangingPunct="1"/>
              <a:t>22</a:t>
            </a:fld>
            <a:endParaRPr lang="en-US" sz="1400"/>
          </a:p>
        </p:txBody>
      </p:sp>
      <p:graphicFrame>
        <p:nvGraphicFramePr>
          <p:cNvPr id="1019906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81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0982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40983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4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0985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0986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0987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0988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886B259-69A0-C14A-AB72-2B8210DE084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19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BFBA34-69AE-9C48-AD47-44B720FD7A41}" type="slidenum">
              <a:rPr lang="en-US" sz="1400"/>
              <a:pPr eaLnBrk="1" hangingPunct="1"/>
              <a:t>23</a:t>
            </a:fld>
            <a:endParaRPr lang="en-US" sz="1400"/>
          </a:p>
        </p:txBody>
      </p:sp>
      <p:graphicFrame>
        <p:nvGraphicFramePr>
          <p:cNvPr id="1020930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05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2006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2800">
                <a:latin typeface="Comic Sans MS" charset="0"/>
              </a:rPr>
              <a:t>Interpolate to find values at:</a:t>
            </a:r>
          </a:p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</a:rPr>
              <a:t>	(x, </a:t>
            </a:r>
            <a:r>
              <a:rPr lang="en-US" sz="2800">
                <a:latin typeface="Comic Sans MS" charset="0"/>
                <a:sym typeface="Symbol" charset="0"/>
              </a:rPr>
              <a:t>y) and </a:t>
            </a:r>
          </a:p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  <a:sym typeface="Symbol" charset="0"/>
              </a:rPr>
              <a:t>	</a:t>
            </a:r>
            <a:r>
              <a:rPr lang="en-US" sz="2800">
                <a:latin typeface="Comic Sans MS" charset="0"/>
              </a:rPr>
              <a:t>(x, </a:t>
            </a:r>
            <a:r>
              <a:rPr lang="en-US" sz="2800">
                <a:latin typeface="Comic Sans MS" charset="0"/>
                <a:sym typeface="Symbol" charset="0"/>
              </a:rPr>
              <a:t>y+1) </a:t>
            </a:r>
            <a:endParaRPr lang="en-US" sz="2800">
              <a:latin typeface="Comic Sans MS" charset="0"/>
            </a:endParaRPr>
          </a:p>
          <a:p>
            <a:pPr marL="533400" indent="-533400" eaLnBrk="1" hangingPunct="1">
              <a:buFontTx/>
              <a:buNone/>
            </a:pPr>
            <a:endParaRPr lang="en-US" sz="2800">
              <a:latin typeface="Comic Sans MS" charset="0"/>
            </a:endParaRPr>
          </a:p>
        </p:txBody>
      </p:sp>
      <p:sp>
        <p:nvSpPr>
          <p:cNvPr id="42007" name="Oval 22"/>
          <p:cNvSpPr>
            <a:spLocks noChangeArrowheads="1"/>
          </p:cNvSpPr>
          <p:nvPr/>
        </p:nvSpPr>
        <p:spPr bwMode="auto">
          <a:xfrm>
            <a:off x="3119438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8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2009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2010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2011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2012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  <p:sp>
        <p:nvSpPr>
          <p:cNvPr id="42013" name="Oval 28"/>
          <p:cNvSpPr>
            <a:spLocks noChangeArrowheads="1"/>
          </p:cNvSpPr>
          <p:nvPr/>
        </p:nvSpPr>
        <p:spPr bwMode="auto">
          <a:xfrm>
            <a:off x="3119438" y="329565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4" name="Oval 29"/>
          <p:cNvSpPr>
            <a:spLocks noChangeArrowheads="1"/>
          </p:cNvSpPr>
          <p:nvPr/>
        </p:nvSpPr>
        <p:spPr bwMode="auto">
          <a:xfrm>
            <a:off x="3119438" y="220980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5" name="Line 30"/>
          <p:cNvSpPr>
            <a:spLocks noChangeShapeType="1"/>
          </p:cNvSpPr>
          <p:nvPr/>
        </p:nvSpPr>
        <p:spPr bwMode="auto">
          <a:xfrm>
            <a:off x="2743200" y="2286000"/>
            <a:ext cx="1371600" cy="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016" name="Line 31"/>
          <p:cNvSpPr>
            <a:spLocks noChangeShapeType="1"/>
          </p:cNvSpPr>
          <p:nvPr/>
        </p:nvSpPr>
        <p:spPr bwMode="auto">
          <a:xfrm>
            <a:off x="2743200" y="3381375"/>
            <a:ext cx="1371600" cy="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0960" name="Text Box 32"/>
          <p:cNvSpPr txBox="1">
            <a:spLocks noChangeArrowheads="1"/>
          </p:cNvSpPr>
          <p:nvPr/>
        </p:nvSpPr>
        <p:spPr bwMode="auto">
          <a:xfrm>
            <a:off x="5257800" y="5105400"/>
            <a:ext cx="308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How do you do that?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77076F5-8102-B043-99A2-BD26777E98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86DB787-1E24-C04F-8938-E2AC819D6B19}" type="slidenum">
              <a:rPr lang="en-US" sz="1400"/>
              <a:pPr eaLnBrk="1" hangingPunct="1"/>
              <a:t>24</a:t>
            </a:fld>
            <a:endParaRPr lang="en-US" sz="1400"/>
          </a:p>
        </p:txBody>
      </p:sp>
      <p:graphicFrame>
        <p:nvGraphicFramePr>
          <p:cNvPr id="1021954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29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3030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Two step process.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>
                <a:latin typeface="Comic Sans MS" charset="0"/>
              </a:rPr>
              <a:t>Interpolate to find values at: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(x, </a:t>
            </a:r>
            <a:r>
              <a:rPr lang="en-US" sz="2400">
                <a:latin typeface="Comic Sans MS" charset="0"/>
                <a:sym typeface="Symbol" charset="0"/>
              </a:rPr>
              <a:t>y) and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	</a:t>
            </a:r>
            <a:r>
              <a:rPr lang="en-US" sz="2400">
                <a:latin typeface="Comic Sans MS" charset="0"/>
              </a:rPr>
              <a:t>(x, </a:t>
            </a:r>
            <a:r>
              <a:rPr lang="en-US" sz="2400">
                <a:latin typeface="Comic Sans MS" charset="0"/>
                <a:sym typeface="Symbol" charset="0"/>
              </a:rPr>
              <a:t>y+1)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2.  Interpolate those values to find (x,y).</a:t>
            </a:r>
            <a:endParaRPr lang="en-US" sz="2400">
              <a:latin typeface="Comic Sans MS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400">
              <a:latin typeface="Comic Sans MS" charset="0"/>
            </a:endParaRPr>
          </a:p>
        </p:txBody>
      </p:sp>
      <p:sp>
        <p:nvSpPr>
          <p:cNvPr id="43031" name="Oval 22"/>
          <p:cNvSpPr>
            <a:spLocks noChangeArrowheads="1"/>
          </p:cNvSpPr>
          <p:nvPr/>
        </p:nvSpPr>
        <p:spPr bwMode="auto">
          <a:xfrm>
            <a:off x="3119438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32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3033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3034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3035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3036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  <p:sp>
        <p:nvSpPr>
          <p:cNvPr id="43037" name="Line 33"/>
          <p:cNvSpPr>
            <a:spLocks noChangeShapeType="1"/>
          </p:cNvSpPr>
          <p:nvPr/>
        </p:nvSpPr>
        <p:spPr bwMode="auto">
          <a:xfrm>
            <a:off x="3200400" y="2362200"/>
            <a:ext cx="0" cy="99060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038" name="Oval 28"/>
          <p:cNvSpPr>
            <a:spLocks noChangeArrowheads="1"/>
          </p:cNvSpPr>
          <p:nvPr/>
        </p:nvSpPr>
        <p:spPr bwMode="auto">
          <a:xfrm>
            <a:off x="3119438" y="329565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39" name="Oval 29"/>
          <p:cNvSpPr>
            <a:spLocks noChangeArrowheads="1"/>
          </p:cNvSpPr>
          <p:nvPr/>
        </p:nvSpPr>
        <p:spPr bwMode="auto">
          <a:xfrm>
            <a:off x="3119438" y="220980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744364F-8E34-EE4D-93D1-4C1093B8BA4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8C8C66A-61A7-2F4A-99C4-8B73285E8B03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28004DD-B716-C34C-88E6-959A48A0400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7848034-0FE3-034F-B3C4-42B0B5D078B6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 </a:t>
            </a:r>
          </a:p>
        </p:txBody>
      </p:sp>
      <p:graphicFrame>
        <p:nvGraphicFramePr>
          <p:cNvPr id="528387" name="Group 3"/>
          <p:cNvGraphicFramePr>
            <a:graphicFrameLocks noGrp="1"/>
          </p:cNvGraphicFramePr>
          <p:nvPr/>
        </p:nvGraphicFramePr>
        <p:xfrm>
          <a:off x="685800" y="1828800"/>
          <a:ext cx="3810000" cy="3292475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7" name="Oval 30"/>
          <p:cNvSpPr>
            <a:spLocks noChangeArrowheads="1"/>
          </p:cNvSpPr>
          <p:nvPr/>
        </p:nvSpPr>
        <p:spPr bwMode="auto">
          <a:xfrm>
            <a:off x="2362200" y="3657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88" name="Oval 31"/>
          <p:cNvSpPr>
            <a:spLocks noChangeArrowheads="1"/>
          </p:cNvSpPr>
          <p:nvPr/>
        </p:nvSpPr>
        <p:spPr bwMode="auto">
          <a:xfrm>
            <a:off x="2362200" y="2362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89" name="Oval 32"/>
          <p:cNvSpPr>
            <a:spLocks noChangeArrowheads="1"/>
          </p:cNvSpPr>
          <p:nvPr/>
        </p:nvSpPr>
        <p:spPr bwMode="auto">
          <a:xfrm>
            <a:off x="2362200" y="4038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0" name="Oval 33"/>
          <p:cNvSpPr>
            <a:spLocks noChangeArrowheads="1"/>
          </p:cNvSpPr>
          <p:nvPr/>
        </p:nvSpPr>
        <p:spPr bwMode="auto">
          <a:xfrm>
            <a:off x="2362200" y="4800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1" name="Oval 34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2" name="Text Box 35"/>
          <p:cNvSpPr txBox="1">
            <a:spLocks noChangeArrowheads="1"/>
          </p:cNvSpPr>
          <p:nvPr/>
        </p:nvSpPr>
        <p:spPr bwMode="auto">
          <a:xfrm>
            <a:off x="2286000" y="3429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5093" name="Text Box 36"/>
          <p:cNvSpPr txBox="1">
            <a:spLocks noChangeArrowheads="1"/>
          </p:cNvSpPr>
          <p:nvPr/>
        </p:nvSpPr>
        <p:spPr bwMode="auto">
          <a:xfrm>
            <a:off x="5105400" y="1905000"/>
            <a:ext cx="350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interpolate to find values at (x,</a:t>
            </a:r>
            <a:r>
              <a:rPr lang="en-US">
                <a:sym typeface="Symbol" charset="0"/>
              </a:rPr>
              <a:t>y+i)</a:t>
            </a:r>
            <a:endParaRPr lang="en-US"/>
          </a:p>
        </p:txBody>
      </p:sp>
      <p:sp>
        <p:nvSpPr>
          <p:cNvPr id="45094" name="Oval 37"/>
          <p:cNvSpPr>
            <a:spLocks noChangeArrowheads="1"/>
          </p:cNvSpPr>
          <p:nvPr/>
        </p:nvSpPr>
        <p:spPr bwMode="auto">
          <a:xfrm>
            <a:off x="533400" y="19812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5" name="Oval 38"/>
          <p:cNvSpPr>
            <a:spLocks noChangeArrowheads="1"/>
          </p:cNvSpPr>
          <p:nvPr/>
        </p:nvSpPr>
        <p:spPr bwMode="auto">
          <a:xfrm>
            <a:off x="609600" y="28194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6" name="Oval 39"/>
          <p:cNvSpPr>
            <a:spLocks noChangeArrowheads="1"/>
          </p:cNvSpPr>
          <p:nvPr/>
        </p:nvSpPr>
        <p:spPr bwMode="auto">
          <a:xfrm>
            <a:off x="609600" y="38100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7" name="Oval 40"/>
          <p:cNvSpPr>
            <a:spLocks noChangeArrowheads="1"/>
          </p:cNvSpPr>
          <p:nvPr/>
        </p:nvSpPr>
        <p:spPr bwMode="auto">
          <a:xfrm>
            <a:off x="609600" y="45720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3D06EE4-C4BE-FE4B-ADF3-E4A1D1E33F3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1CF7E9B-1C38-D249-9E57-2B6316C76B88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 </a:t>
            </a:r>
          </a:p>
        </p:txBody>
      </p:sp>
      <p:graphicFrame>
        <p:nvGraphicFramePr>
          <p:cNvPr id="529411" name="Group 3"/>
          <p:cNvGraphicFramePr>
            <a:graphicFrameLocks noGrp="1"/>
          </p:cNvGraphicFramePr>
          <p:nvPr/>
        </p:nvGraphicFramePr>
        <p:xfrm>
          <a:off x="685800" y="1828800"/>
          <a:ext cx="3810000" cy="3292475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11" name="Oval 30"/>
          <p:cNvSpPr>
            <a:spLocks noChangeArrowheads="1"/>
          </p:cNvSpPr>
          <p:nvPr/>
        </p:nvSpPr>
        <p:spPr bwMode="auto">
          <a:xfrm>
            <a:off x="2362200" y="3657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2" name="Oval 31"/>
          <p:cNvSpPr>
            <a:spLocks noChangeArrowheads="1"/>
          </p:cNvSpPr>
          <p:nvPr/>
        </p:nvSpPr>
        <p:spPr bwMode="auto">
          <a:xfrm>
            <a:off x="2362200" y="2362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3" name="Oval 32"/>
          <p:cNvSpPr>
            <a:spLocks noChangeArrowheads="1"/>
          </p:cNvSpPr>
          <p:nvPr/>
        </p:nvSpPr>
        <p:spPr bwMode="auto">
          <a:xfrm>
            <a:off x="2362200" y="4038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4" name="Oval 33"/>
          <p:cNvSpPr>
            <a:spLocks noChangeArrowheads="1"/>
          </p:cNvSpPr>
          <p:nvPr/>
        </p:nvSpPr>
        <p:spPr bwMode="auto">
          <a:xfrm>
            <a:off x="2362200" y="4800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5" name="Oval 34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6" name="Text Box 35"/>
          <p:cNvSpPr txBox="1">
            <a:spLocks noChangeArrowheads="1"/>
          </p:cNvSpPr>
          <p:nvPr/>
        </p:nvSpPr>
        <p:spPr bwMode="auto">
          <a:xfrm>
            <a:off x="2286000" y="3429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6117" name="Text Box 36"/>
          <p:cNvSpPr txBox="1">
            <a:spLocks noChangeArrowheads="1"/>
          </p:cNvSpPr>
          <p:nvPr/>
        </p:nvSpPr>
        <p:spPr bwMode="auto">
          <a:xfrm>
            <a:off x="5105400" y="1905000"/>
            <a:ext cx="35052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interpolate to find values at (x,</a:t>
            </a:r>
            <a:r>
              <a:rPr lang="en-US">
                <a:sym typeface="Symbol" charset="0"/>
              </a:rPr>
              <a:t>y+i)</a:t>
            </a:r>
            <a:endParaRPr lang="en-US"/>
          </a:p>
          <a:p>
            <a:pPr algn="l" eaLnBrk="1" hangingPunct="1"/>
            <a:r>
              <a:rPr lang="en-US">
                <a:sym typeface="Symbol" charset="0"/>
              </a:rPr>
              <a:t>2.  interpolate to find value at (x,y)</a:t>
            </a:r>
          </a:p>
        </p:txBody>
      </p:sp>
      <p:sp>
        <p:nvSpPr>
          <p:cNvPr id="46118" name="Oval 37"/>
          <p:cNvSpPr>
            <a:spLocks noChangeArrowheads="1"/>
          </p:cNvSpPr>
          <p:nvPr/>
        </p:nvSpPr>
        <p:spPr bwMode="auto">
          <a:xfrm rot="-5400000">
            <a:off x="533400" y="32766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9" name="Text Box 38"/>
          <p:cNvSpPr txBox="1">
            <a:spLocks noChangeArrowheads="1"/>
          </p:cNvSpPr>
          <p:nvPr/>
        </p:nvSpPr>
        <p:spPr bwMode="auto">
          <a:xfrm>
            <a:off x="2590800" y="5486400"/>
            <a:ext cx="547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Bicubic interpolation fits a cubic polynomial to the color values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4B34223-3A84-6441-9B0E-43516152917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DA5AAA-3912-014E-98D5-09D9ED10A5B3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bicubic: lagrangian  </a:t>
            </a:r>
          </a:p>
        </p:txBody>
      </p:sp>
      <p:sp>
        <p:nvSpPr>
          <p:cNvPr id="47108" name="Line 3"/>
          <p:cNvSpPr>
            <a:spLocks noChangeShapeType="1"/>
          </p:cNvSpPr>
          <p:nvPr/>
        </p:nvSpPr>
        <p:spPr bwMode="auto">
          <a:xfrm>
            <a:off x="1419225" y="2190750"/>
            <a:ext cx="1588" cy="300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>
            <a:off x="898525" y="4865688"/>
            <a:ext cx="381952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0" name="Oval 5"/>
          <p:cNvSpPr>
            <a:spLocks noChangeArrowheads="1"/>
          </p:cNvSpPr>
          <p:nvPr/>
        </p:nvSpPr>
        <p:spPr bwMode="auto">
          <a:xfrm>
            <a:off x="1709738" y="3995738"/>
            <a:ext cx="173037" cy="20161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1" name="Oval 6"/>
          <p:cNvSpPr>
            <a:spLocks noChangeArrowheads="1"/>
          </p:cNvSpPr>
          <p:nvPr/>
        </p:nvSpPr>
        <p:spPr bwMode="auto">
          <a:xfrm>
            <a:off x="2576513" y="4264025"/>
            <a:ext cx="174625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2" name="Oval 7"/>
          <p:cNvSpPr>
            <a:spLocks noChangeArrowheads="1"/>
          </p:cNvSpPr>
          <p:nvPr/>
        </p:nvSpPr>
        <p:spPr bwMode="auto">
          <a:xfrm>
            <a:off x="3387725" y="3795713"/>
            <a:ext cx="173038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3" name="Oval 8"/>
          <p:cNvSpPr>
            <a:spLocks noChangeArrowheads="1"/>
          </p:cNvSpPr>
          <p:nvPr/>
        </p:nvSpPr>
        <p:spPr bwMode="auto">
          <a:xfrm>
            <a:off x="4024313" y="3127375"/>
            <a:ext cx="173037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4" name="Text Box 9"/>
          <p:cNvSpPr txBox="1">
            <a:spLocks noChangeArrowheads="1"/>
          </p:cNvSpPr>
          <p:nvPr/>
        </p:nvSpPr>
        <p:spPr bwMode="auto">
          <a:xfrm>
            <a:off x="4724400" y="464820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47115" name="Text Box 10"/>
          <p:cNvSpPr txBox="1">
            <a:spLocks noChangeArrowheads="1"/>
          </p:cNvSpPr>
          <p:nvPr/>
        </p:nvSpPr>
        <p:spPr bwMode="auto">
          <a:xfrm>
            <a:off x="609600" y="20574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P(x)</a:t>
            </a:r>
          </a:p>
        </p:txBody>
      </p:sp>
      <p:sp>
        <p:nvSpPr>
          <p:cNvPr id="47116" name="Text Box 11"/>
          <p:cNvSpPr txBox="1">
            <a:spLocks noChangeArrowheads="1"/>
          </p:cNvSpPr>
          <p:nvPr/>
        </p:nvSpPr>
        <p:spPr bwMode="auto">
          <a:xfrm>
            <a:off x="5638800" y="2362200"/>
            <a:ext cx="22098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there is a unique cubic polynomial through any four distinct sample point</a:t>
            </a:r>
          </a:p>
        </p:txBody>
      </p:sp>
      <p:sp>
        <p:nvSpPr>
          <p:cNvPr id="47117" name="Text Box 12"/>
          <p:cNvSpPr txBox="1">
            <a:spLocks noChangeArrowheads="1"/>
          </p:cNvSpPr>
          <p:nvPr/>
        </p:nvSpPr>
        <p:spPr bwMode="auto">
          <a:xfrm>
            <a:off x="1447800" y="49530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  <a:r>
              <a:rPr lang="en-US" baseline="-25000"/>
              <a:t>0</a:t>
            </a:r>
            <a:r>
              <a:rPr lang="en-US"/>
              <a:t>      x</a:t>
            </a:r>
            <a:r>
              <a:rPr lang="en-US" baseline="-25000"/>
              <a:t>1</a:t>
            </a:r>
            <a:r>
              <a:rPr lang="en-US"/>
              <a:t>      x</a:t>
            </a:r>
            <a:r>
              <a:rPr lang="en-US" baseline="-25000"/>
              <a:t>2</a:t>
            </a:r>
            <a:r>
              <a:rPr lang="en-US"/>
              <a:t>      x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17526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9" name="Line 14"/>
          <p:cNvSpPr>
            <a:spLocks noChangeShapeType="1"/>
          </p:cNvSpPr>
          <p:nvPr/>
        </p:nvSpPr>
        <p:spPr bwMode="auto">
          <a:xfrm>
            <a:off x="25654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0" name="Line 15"/>
          <p:cNvSpPr>
            <a:spLocks noChangeShapeType="1"/>
          </p:cNvSpPr>
          <p:nvPr/>
        </p:nvSpPr>
        <p:spPr bwMode="auto">
          <a:xfrm>
            <a:off x="33782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1" name="Line 16"/>
          <p:cNvSpPr>
            <a:spLocks noChangeShapeType="1"/>
          </p:cNvSpPr>
          <p:nvPr/>
        </p:nvSpPr>
        <p:spPr bwMode="auto">
          <a:xfrm>
            <a:off x="41910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>
            <a:off x="11811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3" name="Line 18"/>
          <p:cNvSpPr>
            <a:spLocks noChangeShapeType="1"/>
          </p:cNvSpPr>
          <p:nvPr/>
        </p:nvSpPr>
        <p:spPr bwMode="auto">
          <a:xfrm>
            <a:off x="1181100" y="4419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4" name="Line 19"/>
          <p:cNvSpPr>
            <a:spLocks noChangeShapeType="1"/>
          </p:cNvSpPr>
          <p:nvPr/>
        </p:nvSpPr>
        <p:spPr bwMode="auto">
          <a:xfrm>
            <a:off x="1181100" y="3200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5" name="Line 20"/>
          <p:cNvSpPr>
            <a:spLocks noChangeShapeType="1"/>
          </p:cNvSpPr>
          <p:nvPr/>
        </p:nvSpPr>
        <p:spPr bwMode="auto">
          <a:xfrm>
            <a:off x="1181100" y="3733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6" name="Text Box 21"/>
          <p:cNvSpPr txBox="1">
            <a:spLocks noChangeArrowheads="1"/>
          </p:cNvSpPr>
          <p:nvPr/>
        </p:nvSpPr>
        <p:spPr bwMode="auto">
          <a:xfrm>
            <a:off x="533400" y="2819400"/>
            <a:ext cx="6858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  <a:r>
              <a:rPr lang="en-US" baseline="-25000"/>
              <a:t>3  </a:t>
            </a:r>
          </a:p>
          <a:p>
            <a:pPr eaLnBrk="1" hangingPunct="1"/>
            <a:r>
              <a:rPr lang="en-US" baseline="-25000"/>
              <a:t> </a:t>
            </a:r>
            <a:r>
              <a:rPr lang="en-US"/>
              <a:t>s</a:t>
            </a:r>
            <a:r>
              <a:rPr lang="en-US" baseline="-25000"/>
              <a:t>2</a:t>
            </a:r>
            <a:r>
              <a:rPr lang="en-US"/>
              <a:t>  s</a:t>
            </a:r>
            <a:r>
              <a:rPr lang="en-US" baseline="-25000"/>
              <a:t>0 </a:t>
            </a:r>
            <a:r>
              <a:rPr lang="en-US"/>
              <a:t> s</a:t>
            </a:r>
            <a:r>
              <a:rPr lang="en-US" baseline="-25000"/>
              <a:t>1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64DB094-1626-EA46-A416-3068BBA23D4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81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EFDD6AB-D2D1-4445-AE75-3DEA40A7F862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lagrange cubic polynomial</a:t>
            </a:r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>
            <a:off x="762000" y="26670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P(x) = </a:t>
            </a:r>
            <a:r>
              <a:rPr lang="en-US">
                <a:latin typeface="Symbol" charset="0"/>
              </a:rPr>
              <a:t>S</a:t>
            </a:r>
            <a:r>
              <a:rPr lang="en-US" baseline="-25000"/>
              <a:t>i=0,1,2,3</a:t>
            </a:r>
            <a:r>
              <a:rPr lang="en-US"/>
              <a:t> s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latin typeface="Symbol" charset="0"/>
              </a:rPr>
              <a:t>P </a:t>
            </a:r>
            <a:r>
              <a:rPr lang="en-US" baseline="-25000"/>
              <a:t>j=0,1,2,3</a:t>
            </a:r>
            <a:r>
              <a:rPr lang="en-US" baseline="-25000">
                <a:latin typeface="Symbol" charset="0"/>
              </a:rPr>
              <a:t>,</a:t>
            </a:r>
            <a:r>
              <a:rPr lang="en-US" baseline="-25000"/>
              <a:t>j</a:t>
            </a:r>
            <a:r>
              <a:rPr lang="en-US" baseline="-25000">
                <a:sym typeface="Symbol" charset="0"/>
              </a:rPr>
              <a:t>i </a:t>
            </a:r>
            <a:r>
              <a:rPr lang="en-US">
                <a:sym typeface="Symbol" charset="0"/>
              </a:rPr>
              <a:t>(x-x</a:t>
            </a:r>
            <a:r>
              <a:rPr lang="en-US" baseline="-25000">
                <a:sym typeface="Symbol" charset="0"/>
              </a:rPr>
              <a:t>j</a:t>
            </a:r>
            <a:r>
              <a:rPr lang="en-US">
                <a:sym typeface="Symbol" charset="0"/>
              </a:rPr>
              <a:t>)/(x</a:t>
            </a:r>
            <a:r>
              <a:rPr lang="en-US" baseline="-25000">
                <a:sym typeface="Symbol" charset="0"/>
              </a:rPr>
              <a:t>i</a:t>
            </a:r>
            <a:r>
              <a:rPr lang="en-US">
                <a:sym typeface="Symbol" charset="0"/>
              </a:rPr>
              <a:t>-x</a:t>
            </a:r>
            <a:r>
              <a:rPr lang="en-US" baseline="-25000">
                <a:sym typeface="Symbol" charset="0"/>
              </a:rPr>
              <a:t>j</a:t>
            </a:r>
            <a:r>
              <a:rPr lang="en-US">
                <a:sym typeface="Symbol" charset="0"/>
              </a:rPr>
              <a:t>)</a:t>
            </a:r>
            <a:endParaRPr lang="en-US">
              <a:latin typeface="Symbol" charset="0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1143000" y="44196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exercise:  what is the value of P(x</a:t>
            </a:r>
            <a:r>
              <a:rPr lang="en-US" baseline="-25000"/>
              <a:t>i</a:t>
            </a:r>
            <a:r>
              <a:rPr lang="en-US"/>
              <a:t>) i=0,1,2,3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5F7108A-7A00-B441-AB9E-76AD9B7A0B7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F492CF-EBA1-6848-9A8F-0AA4FF56AE45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types of techniques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how do you compute f</a:t>
            </a:r>
          </a:p>
        </p:txBody>
      </p:sp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3E5D1F3-1F0F-B04D-AB5D-F984AB1637D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57CDA2A-F6C1-3F4A-A6DA-DB19F417500B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2514600" y="2971800"/>
            <a:ext cx="3140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that is the fun part!!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8FC4571-EC79-0145-9C61-9E5DADF98D8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404430-50E6-0D45-8DE1-3F2035E39D65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9A1DB2C-5D99-6949-B01E-4904EC8C143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036E976-879B-DB41-9864-2DBD23C2A8D7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  <p:graphicFrame>
        <p:nvGraphicFramePr>
          <p:cNvPr id="533507" name="Group 3"/>
          <p:cNvGraphicFramePr>
            <a:graphicFrameLocks noGrp="1"/>
          </p:cNvGraphicFramePr>
          <p:nvPr/>
        </p:nvGraphicFramePr>
        <p:xfrm>
          <a:off x="990600" y="1828800"/>
          <a:ext cx="3886200" cy="3840163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55" name="Rectangle 54"/>
          <p:cNvSpPr>
            <a:spLocks noChangeArrowheads="1"/>
          </p:cNvSpPr>
          <p:nvPr/>
        </p:nvSpPr>
        <p:spPr bwMode="auto">
          <a:xfrm>
            <a:off x="1828800" y="1905000"/>
            <a:ext cx="2362200" cy="2667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6" name="Oval 55"/>
          <p:cNvSpPr>
            <a:spLocks noChangeArrowheads="1"/>
          </p:cNvSpPr>
          <p:nvPr/>
        </p:nvSpPr>
        <p:spPr bwMode="auto">
          <a:xfrm>
            <a:off x="2743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7" name="Text Box 56"/>
          <p:cNvSpPr txBox="1">
            <a:spLocks noChangeArrowheads="1"/>
          </p:cNvSpPr>
          <p:nvPr/>
        </p:nvSpPr>
        <p:spPr bwMode="auto">
          <a:xfrm>
            <a:off x="2743200" y="2971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51258" name="Text Box 57"/>
          <p:cNvSpPr txBox="1">
            <a:spLocks noChangeArrowheads="1"/>
          </p:cNvSpPr>
          <p:nvPr/>
        </p:nvSpPr>
        <p:spPr bwMode="auto">
          <a:xfrm>
            <a:off x="5334000" y="2209800"/>
            <a:ext cx="3352800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ym typeface="Symbol" charset="0"/>
              </a:rPr>
              <a:t>interpolate nearby samples using normalized gaussian weights</a:t>
            </a:r>
          </a:p>
          <a:p>
            <a:pPr algn="l" eaLnBrk="1" hangingPunct="1"/>
            <a:endParaRPr lang="en-US" sz="2000">
              <a:sym typeface="Symbol" charset="0"/>
            </a:endParaRPr>
          </a:p>
          <a:p>
            <a:pPr algn="l" eaLnBrk="1" hangingPunct="1"/>
            <a:r>
              <a:rPr lang="en-US" sz="2000">
                <a:sym typeface="Symbol" charset="0"/>
              </a:rPr>
              <a:t>Un-normalized weight at (i,j) in window is </a:t>
            </a:r>
          </a:p>
          <a:p>
            <a:pPr algn="l" eaLnBrk="1" hangingPunct="1"/>
            <a:r>
              <a:rPr lang="en-US" sz="2000">
                <a:sym typeface="Symbol" charset="0"/>
              </a:rPr>
              <a:t>exp[-((x-i)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+(y-j)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)/2</a:t>
            </a:r>
            <a:r>
              <a:rPr lang="en-US" sz="2000">
                <a:latin typeface="Symbol" charset="0"/>
                <a:sym typeface="Symbol" charset="0"/>
              </a:rPr>
              <a:t>s</a:t>
            </a:r>
            <a:r>
              <a:rPr lang="en-US" sz="2000" baseline="30000">
                <a:sym typeface="Symbol" charset="0"/>
              </a:rPr>
              <a:t>2]</a:t>
            </a:r>
            <a:endParaRPr lang="en-US" sz="2000">
              <a:sym typeface="Symbol" charset="0"/>
            </a:endParaRPr>
          </a:p>
        </p:txBody>
      </p:sp>
      <p:sp>
        <p:nvSpPr>
          <p:cNvPr id="533562" name="Text Box 58"/>
          <p:cNvSpPr txBox="1">
            <a:spLocks noChangeArrowheads="1"/>
          </p:cNvSpPr>
          <p:nvPr/>
        </p:nvSpPr>
        <p:spPr bwMode="auto">
          <a:xfrm>
            <a:off x="1981200" y="6096000"/>
            <a:ext cx="5030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User specifies size n (even) and </a:t>
            </a:r>
            <a:r>
              <a:rPr lang="en-US">
                <a:latin typeface="Symbol" charset="0"/>
              </a:rPr>
              <a:t>s.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6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9102A28-EC21-B14C-A3BF-66E98455BDA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42BD26B-1863-3A4A-8B3C-872C3A0F8807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 summary</a:t>
            </a: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0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31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52234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52235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685800" y="5334000"/>
            <a:ext cx="6934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Choose f, pixel (i,j) in output image is assigned value of input image at location f(i,j) (computed by resampling)</a:t>
            </a:r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 flipH="1">
            <a:off x="4038600" y="1371600"/>
            <a:ext cx="7620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F78ADAA-3F24-6D40-983C-30210FF4015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D42A959-6776-7049-BE7D-E24BF45351BE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pic>
        <p:nvPicPr>
          <p:cNvPr id="53252" name="Picture 7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3254" name="Picture 14" descr="homer1b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133600"/>
            <a:ext cx="17907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5" name="Text Box 15"/>
          <p:cNvSpPr txBox="1">
            <a:spLocks noChangeArrowheads="1"/>
          </p:cNvSpPr>
          <p:nvPr/>
        </p:nvSpPr>
        <p:spPr bwMode="auto">
          <a:xfrm>
            <a:off x="3200400" y="4495800"/>
            <a:ext cx="1895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</p:txBody>
      </p:sp>
      <p:sp>
        <p:nvSpPr>
          <p:cNvPr id="53256" name="Text Box 18"/>
          <p:cNvSpPr txBox="1">
            <a:spLocks noChangeArrowheads="1"/>
          </p:cNvSpPr>
          <p:nvPr/>
        </p:nvSpPr>
        <p:spPr bwMode="auto">
          <a:xfrm>
            <a:off x="5334000" y="2514600"/>
            <a:ext cx="32131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Dithering attempts to</a:t>
            </a:r>
          </a:p>
          <a:p>
            <a:pPr eaLnBrk="1" hangingPunct="1"/>
            <a:r>
              <a:rPr lang="en-US"/>
              <a:t>minimize quantization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BBC67B-908F-6444-9CCB-0655730937C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5BC5EB8-B89C-2443-B5C0-B3FBA87EF60A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pic>
        <p:nvPicPr>
          <p:cNvPr id="54276" name="Picture 3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4278" name="Picture 5" descr="homer1b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133600"/>
            <a:ext cx="17907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9" name="Text Box 6"/>
          <p:cNvSpPr txBox="1">
            <a:spLocks noChangeArrowheads="1"/>
          </p:cNvSpPr>
          <p:nvPr/>
        </p:nvSpPr>
        <p:spPr bwMode="auto">
          <a:xfrm>
            <a:off x="3200400" y="4495800"/>
            <a:ext cx="1895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</p:txBody>
      </p:sp>
      <p:pic>
        <p:nvPicPr>
          <p:cNvPr id="54280" name="Picture 7" descr="homer1bitFloy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098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Text Box 8"/>
          <p:cNvSpPr txBox="1">
            <a:spLocks noChangeArrowheads="1"/>
          </p:cNvSpPr>
          <p:nvPr/>
        </p:nvSpPr>
        <p:spPr bwMode="auto">
          <a:xfrm>
            <a:off x="6096000" y="4572000"/>
            <a:ext cx="1895475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  <a:p>
            <a:pPr eaLnBrk="1" hangingPunct="1"/>
            <a:r>
              <a:rPr lang="en-US"/>
              <a:t>dithered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2C6ACCC-B4D8-2C4A-9977-E7A1F8B7DEE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7109C5-8D6F-0047-BBB1-EFD397937356}" type="slidenum">
              <a:rPr lang="en-US" sz="1400"/>
              <a:pPr eaLnBrk="1" hangingPunct="1"/>
              <a:t>36</a:t>
            </a:fld>
            <a:endParaRPr lang="en-US" sz="14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55302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5306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55308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55309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68173B9-6FB8-E94D-8D46-BA01C9B7420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67EE8C-7204-D340-B55A-2B6A6DBCC86D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error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4114800" cy="4343400"/>
          </a:xfrm>
        </p:spPr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Let</a:t>
            </a:r>
            <a:r>
              <a:rPr lang="ja-JP" altLang="en-US">
                <a:latin typeface="Comic Sans MS" charset="0"/>
              </a:rPr>
              <a:t>’</a:t>
            </a:r>
            <a:r>
              <a:rPr lang="en-US" altLang="ja-JP">
                <a:latin typeface="Comic Sans MS" charset="0"/>
              </a:rPr>
              <a:t>s take a closer look at our quantization process</a:t>
            </a:r>
          </a:p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56325" name="Picture 5" descr="index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359727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D09493E-D60E-674C-AB97-AC24787EC2E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354EE3B-6F0A-8D43-8F43-4CA46394E534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grpSp>
        <p:nvGrpSpPr>
          <p:cNvPr id="57348" name="Group 26"/>
          <p:cNvGrpSpPr>
            <a:grpSpLocks/>
          </p:cNvGrpSpPr>
          <p:nvPr/>
        </p:nvGrpSpPr>
        <p:grpSpPr bwMode="auto">
          <a:xfrm>
            <a:off x="2514600" y="3886200"/>
            <a:ext cx="3657600" cy="2133600"/>
            <a:chOff x="838200" y="1219200"/>
            <a:chExt cx="7205666" cy="4696599"/>
          </a:xfrm>
        </p:grpSpPr>
        <p:grpSp>
          <p:nvGrpSpPr>
            <p:cNvPr id="57354" name="Group 25"/>
            <p:cNvGrpSpPr>
              <a:grpSpLocks/>
            </p:cNvGrpSpPr>
            <p:nvPr/>
          </p:nvGrpSpPr>
          <p:grpSpPr bwMode="auto">
            <a:xfrm>
              <a:off x="838200" y="1447800"/>
              <a:ext cx="7205666" cy="4467999"/>
              <a:chOff x="838200" y="1447800"/>
              <a:chExt cx="7205666" cy="4467999"/>
            </a:xfrm>
          </p:grpSpPr>
          <p:sp>
            <p:nvSpPr>
              <p:cNvPr id="57358" name="Line 3"/>
              <p:cNvSpPr>
                <a:spLocks noChangeShapeType="1"/>
              </p:cNvSpPr>
              <p:nvPr/>
            </p:nvSpPr>
            <p:spPr bwMode="auto">
              <a:xfrm flipH="1">
                <a:off x="1295400" y="5334000"/>
                <a:ext cx="30480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59" name="Line 4"/>
              <p:cNvSpPr>
                <a:spLocks noChangeShapeType="1"/>
              </p:cNvSpPr>
              <p:nvPr/>
            </p:nvSpPr>
            <p:spPr bwMode="auto">
              <a:xfrm>
                <a:off x="1905000" y="5334000"/>
                <a:ext cx="4267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0" name="Line 5"/>
              <p:cNvSpPr>
                <a:spLocks noChangeShapeType="1"/>
              </p:cNvSpPr>
              <p:nvPr/>
            </p:nvSpPr>
            <p:spPr bwMode="auto">
              <a:xfrm>
                <a:off x="2133600" y="2133600"/>
                <a:ext cx="0" cy="3352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1" name="Text Box 6"/>
              <p:cNvSpPr txBox="1">
                <a:spLocks noChangeArrowheads="1"/>
              </p:cNvSpPr>
              <p:nvPr/>
            </p:nvSpPr>
            <p:spPr bwMode="auto">
              <a:xfrm>
                <a:off x="6248400" y="4953000"/>
                <a:ext cx="15240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input level</a:t>
                </a:r>
              </a:p>
            </p:txBody>
          </p:sp>
          <p:sp>
            <p:nvSpPr>
              <p:cNvPr id="57362" name="Line 7"/>
              <p:cNvSpPr>
                <a:spLocks noChangeShapeType="1"/>
              </p:cNvSpPr>
              <p:nvPr/>
            </p:nvSpPr>
            <p:spPr bwMode="auto">
              <a:xfrm flipH="1">
                <a:off x="1866900" y="2590800"/>
                <a:ext cx="457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3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1447800"/>
                <a:ext cx="14478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output level</a:t>
                </a:r>
              </a:p>
            </p:txBody>
          </p:sp>
          <p:sp>
            <p:nvSpPr>
              <p:cNvPr id="57364" name="Line 9"/>
              <p:cNvSpPr>
                <a:spLocks noChangeShapeType="1"/>
              </p:cNvSpPr>
              <p:nvPr/>
            </p:nvSpPr>
            <p:spPr bwMode="auto">
              <a:xfrm flipH="1">
                <a:off x="2057400" y="5334000"/>
                <a:ext cx="1676400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5" name="Line 10"/>
              <p:cNvSpPr>
                <a:spLocks noChangeShapeType="1"/>
              </p:cNvSpPr>
              <p:nvPr/>
            </p:nvSpPr>
            <p:spPr bwMode="auto">
              <a:xfrm flipV="1">
                <a:off x="3733800" y="2590800"/>
                <a:ext cx="1524000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6" name="Line 11"/>
              <p:cNvSpPr>
                <a:spLocks noChangeShapeType="1"/>
              </p:cNvSpPr>
              <p:nvPr/>
            </p:nvSpPr>
            <p:spPr bwMode="auto">
              <a:xfrm>
                <a:off x="5257800" y="5181600"/>
                <a:ext cx="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7" name="Line 12"/>
              <p:cNvSpPr>
                <a:spLocks noChangeShapeType="1"/>
              </p:cNvSpPr>
              <p:nvPr/>
            </p:nvSpPr>
            <p:spPr bwMode="auto">
              <a:xfrm>
                <a:off x="2133600" y="5029200"/>
                <a:ext cx="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8" name="Line 13"/>
              <p:cNvSpPr>
                <a:spLocks noChangeShapeType="1"/>
              </p:cNvSpPr>
              <p:nvPr/>
            </p:nvSpPr>
            <p:spPr bwMode="auto">
              <a:xfrm>
                <a:off x="3733800" y="2590800"/>
                <a:ext cx="0" cy="274320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9" name="Text Box 14"/>
              <p:cNvSpPr txBox="1">
                <a:spLocks noChangeArrowheads="1"/>
              </p:cNvSpPr>
              <p:nvPr/>
            </p:nvSpPr>
            <p:spPr bwMode="auto">
              <a:xfrm>
                <a:off x="1828800" y="5638800"/>
                <a:ext cx="37338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0              1/2             1</a:t>
                </a:r>
              </a:p>
            </p:txBody>
          </p:sp>
          <p:sp>
            <p:nvSpPr>
              <p:cNvPr id="57370" name="Line 15"/>
              <p:cNvSpPr>
                <a:spLocks noChangeShapeType="1"/>
              </p:cNvSpPr>
              <p:nvPr/>
            </p:nvSpPr>
            <p:spPr bwMode="auto">
              <a:xfrm>
                <a:off x="3733800" y="5181600"/>
                <a:ext cx="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71" name="Text Box 16"/>
              <p:cNvSpPr txBox="1">
                <a:spLocks noChangeArrowheads="1"/>
              </p:cNvSpPr>
              <p:nvPr/>
            </p:nvSpPr>
            <p:spPr bwMode="auto">
              <a:xfrm>
                <a:off x="1257300" y="5029200"/>
                <a:ext cx="4572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0</a:t>
                </a:r>
              </a:p>
            </p:txBody>
          </p:sp>
          <p:sp>
            <p:nvSpPr>
              <p:cNvPr id="57372" name="Text Box 17"/>
              <p:cNvSpPr txBox="1">
                <a:spLocks noChangeArrowheads="1"/>
              </p:cNvSpPr>
              <p:nvPr/>
            </p:nvSpPr>
            <p:spPr bwMode="auto">
              <a:xfrm>
                <a:off x="1066800" y="2362200"/>
                <a:ext cx="8382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1</a:t>
                </a:r>
              </a:p>
            </p:txBody>
          </p:sp>
          <p:grpSp>
            <p:nvGrpSpPr>
              <p:cNvPr id="57373" name="Group 18"/>
              <p:cNvGrpSpPr>
                <a:grpSpLocks/>
              </p:cNvGrpSpPr>
              <p:nvPr/>
            </p:nvGrpSpPr>
            <p:grpSpPr bwMode="auto">
              <a:xfrm>
                <a:off x="6673853" y="3810000"/>
                <a:ext cx="1370013" cy="1143000"/>
                <a:chOff x="4348" y="2352"/>
                <a:chExt cx="863" cy="720"/>
              </a:xfrm>
            </p:grpSpPr>
            <p:sp>
              <p:nvSpPr>
                <p:cNvPr id="5737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348" y="2352"/>
                  <a:ext cx="863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200"/>
                    <a:t>any value in [0,1]</a:t>
                  </a:r>
                </a:p>
              </p:txBody>
            </p:sp>
            <p:sp>
              <p:nvSpPr>
                <p:cNvPr id="57375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4752" y="2640"/>
                  <a:ext cx="48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7355" name="Group 21"/>
            <p:cNvGrpSpPr>
              <a:grpSpLocks/>
            </p:cNvGrpSpPr>
            <p:nvPr/>
          </p:nvGrpSpPr>
          <p:grpSpPr bwMode="auto">
            <a:xfrm>
              <a:off x="2133600" y="1219200"/>
              <a:ext cx="4419600" cy="381000"/>
              <a:chOff x="1344" y="768"/>
              <a:chExt cx="2784" cy="240"/>
            </a:xfrm>
          </p:grpSpPr>
          <p:sp>
            <p:nvSpPr>
              <p:cNvPr id="57356" name="Text Box 22"/>
              <p:cNvSpPr txBox="1">
                <a:spLocks noChangeArrowheads="1"/>
              </p:cNvSpPr>
              <p:nvPr/>
            </p:nvSpPr>
            <p:spPr bwMode="auto">
              <a:xfrm>
                <a:off x="1680" y="768"/>
                <a:ext cx="2448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one of 2-discrete levels</a:t>
                </a:r>
              </a:p>
            </p:txBody>
          </p:sp>
          <p:sp>
            <p:nvSpPr>
              <p:cNvPr id="57357" name="Line 23"/>
              <p:cNvSpPr>
                <a:spLocks noChangeShapeType="1"/>
              </p:cNvSpPr>
              <p:nvPr/>
            </p:nvSpPr>
            <p:spPr bwMode="auto">
              <a:xfrm flipH="1">
                <a:off x="1344" y="912"/>
                <a:ext cx="43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57349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350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57353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57351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5619F83-D101-684D-94DD-8CD8BAEF168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CEE82EA-8937-1845-9A61-F8ACE2C951FE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58372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8373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374" name="TextBox 32"/>
          <p:cNvSpPr txBox="1">
            <a:spLocks noChangeArrowheads="1"/>
          </p:cNvSpPr>
          <p:nvPr/>
        </p:nvSpPr>
        <p:spPr bwMode="auto">
          <a:xfrm>
            <a:off x="6096000" y="1676400"/>
            <a:ext cx="7223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8375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58376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58385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6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7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58388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9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58390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58391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58392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58377" name="Group 47"/>
          <p:cNvGrpSpPr>
            <a:grpSpLocks/>
          </p:cNvGrpSpPr>
          <p:nvPr/>
        </p:nvGrpSpPr>
        <p:grpSpPr bwMode="auto">
          <a:xfrm>
            <a:off x="0" y="4343400"/>
            <a:ext cx="2362200" cy="1200150"/>
            <a:chOff x="304800" y="4267200"/>
            <a:chExt cx="2362200" cy="1200329"/>
          </a:xfrm>
        </p:grpSpPr>
        <p:sp>
          <p:nvSpPr>
            <p:cNvPr id="58383" name="TextBox 44"/>
            <p:cNvSpPr txBox="1">
              <a:spLocks noChangeArrowheads="1"/>
            </p:cNvSpPr>
            <p:nvPr/>
          </p:nvSpPr>
          <p:spPr bwMode="auto">
            <a:xfrm>
              <a:off x="304800" y="4267200"/>
              <a:ext cx="160020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Define 4 output levels</a:t>
              </a:r>
            </a:p>
          </p:txBody>
        </p:sp>
        <p:cxnSp>
          <p:nvCxnSpPr>
            <p:cNvPr id="58384" name="Straight Arrow Connector 46"/>
            <p:cNvCxnSpPr>
              <a:cxnSpLocks noChangeShapeType="1"/>
            </p:cNvCxnSpPr>
            <p:nvPr/>
          </p:nvCxnSpPr>
          <p:spPr bwMode="auto">
            <a:xfrm>
              <a:off x="1752600" y="5029200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58379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0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1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58382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63DCE3-0005-6C48-AD13-61311B87C17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09280F5-90EC-634C-84FA-D42D2EA46B9F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warp</a:t>
            </a:r>
          </a:p>
        </p:txBody>
      </p:sp>
      <p:pic>
        <p:nvPicPr>
          <p:cNvPr id="21508" name="Picture 3" descr="photo-whirled-9xsampl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3586163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4" descr="ethankell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34099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F72DD26-014D-5742-93E3-BD5DA7C0045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4491F10-3938-A842-8681-BAE4F3BE6BE5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59396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397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398" name="TextBox 32"/>
          <p:cNvSpPr txBox="1">
            <a:spLocks noChangeArrowheads="1"/>
          </p:cNvSpPr>
          <p:nvPr/>
        </p:nvSpPr>
        <p:spPr bwMode="auto">
          <a:xfrm>
            <a:off x="6096000" y="1676400"/>
            <a:ext cx="7223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9399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59400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59412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3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4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59415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6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59417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59418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59419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59401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59408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09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0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59411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sp>
        <p:nvSpPr>
          <p:cNvPr id="59402" name="TextBox 25"/>
          <p:cNvSpPr txBox="1">
            <a:spLocks noChangeArrowheads="1"/>
          </p:cNvSpPr>
          <p:nvPr/>
        </p:nvSpPr>
        <p:spPr bwMode="auto">
          <a:xfrm>
            <a:off x="4267200" y="3886200"/>
            <a:ext cx="2782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Define thresholds</a:t>
            </a:r>
          </a:p>
        </p:txBody>
      </p:sp>
      <p:cxnSp>
        <p:nvCxnSpPr>
          <p:cNvPr id="59403" name="Straight Arrow Connector 27"/>
          <p:cNvCxnSpPr>
            <a:cxnSpLocks noChangeShapeType="1"/>
          </p:cNvCxnSpPr>
          <p:nvPr/>
        </p:nvCxnSpPr>
        <p:spPr bwMode="auto">
          <a:xfrm rot="10800000" flipV="1">
            <a:off x="4495800" y="4495800"/>
            <a:ext cx="1143000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04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05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59406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cxnSp>
        <p:nvCxnSpPr>
          <p:cNvPr id="59407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B0CC60-D421-A041-9104-4FFBB608B0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D1BD06A-F4B5-3A4D-8FBC-CEFCF92778A2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6042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0421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2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0423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60451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2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3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60454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5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60456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60457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60458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60424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60447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48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49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0450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0425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6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0427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0428" name="TextBox 45"/>
          <p:cNvSpPr txBox="1">
            <a:spLocks noChangeArrowheads="1"/>
          </p:cNvSpPr>
          <p:nvPr/>
        </p:nvSpPr>
        <p:spPr bwMode="auto">
          <a:xfrm>
            <a:off x="3976688" y="6019800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0429" name="TextBox 47"/>
          <p:cNvSpPr txBox="1">
            <a:spLocks noChangeArrowheads="1"/>
          </p:cNvSpPr>
          <p:nvPr/>
        </p:nvSpPr>
        <p:spPr bwMode="auto">
          <a:xfrm>
            <a:off x="3200400" y="6019800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0430" name="TextBox 52"/>
          <p:cNvSpPr txBox="1">
            <a:spLocks noChangeArrowheads="1"/>
          </p:cNvSpPr>
          <p:nvPr/>
        </p:nvSpPr>
        <p:spPr bwMode="auto">
          <a:xfrm>
            <a:off x="4564063" y="6019800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0431" name="Straight Connector 53"/>
          <p:cNvCxnSpPr>
            <a:cxnSpLocks noChangeShapeType="1"/>
          </p:cNvCxnSpPr>
          <p:nvPr/>
        </p:nvCxnSpPr>
        <p:spPr bwMode="auto">
          <a:xfrm rot="5400000">
            <a:off x="33782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2" name="Straight Connector 54"/>
          <p:cNvCxnSpPr>
            <a:cxnSpLocks noChangeShapeType="1"/>
          </p:cNvCxnSpPr>
          <p:nvPr/>
        </p:nvCxnSpPr>
        <p:spPr bwMode="auto">
          <a:xfrm rot="5400000">
            <a:off x="41148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3" name="Straight Connector 56"/>
          <p:cNvCxnSpPr>
            <a:cxnSpLocks noChangeShapeType="1"/>
          </p:cNvCxnSpPr>
          <p:nvPr/>
        </p:nvCxnSpPr>
        <p:spPr bwMode="auto">
          <a:xfrm rot="5400000">
            <a:off x="466725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4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5" name="Straight Connector 46"/>
          <p:cNvCxnSpPr>
            <a:cxnSpLocks noChangeShapeType="1"/>
          </p:cNvCxnSpPr>
          <p:nvPr/>
        </p:nvCxnSpPr>
        <p:spPr bwMode="auto">
          <a:xfrm flipV="1">
            <a:off x="3124200" y="57912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6" name="Straight Connector 58"/>
          <p:cNvCxnSpPr>
            <a:cxnSpLocks noChangeShapeType="1"/>
          </p:cNvCxnSpPr>
          <p:nvPr/>
        </p:nvCxnSpPr>
        <p:spPr bwMode="auto">
          <a:xfrm>
            <a:off x="3505200" y="54102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7" name="Straight Connector 64"/>
          <p:cNvCxnSpPr>
            <a:cxnSpLocks noChangeShapeType="1"/>
          </p:cNvCxnSpPr>
          <p:nvPr/>
        </p:nvCxnSpPr>
        <p:spPr bwMode="auto">
          <a:xfrm rot="5400000">
            <a:off x="3314700" y="56007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8" name="Straight Connector 65"/>
          <p:cNvCxnSpPr>
            <a:cxnSpLocks noChangeShapeType="1"/>
          </p:cNvCxnSpPr>
          <p:nvPr/>
        </p:nvCxnSpPr>
        <p:spPr bwMode="auto">
          <a:xfrm rot="5400000">
            <a:off x="4033838" y="5143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9" name="Straight Connector 66"/>
          <p:cNvCxnSpPr>
            <a:cxnSpLocks noChangeShapeType="1"/>
          </p:cNvCxnSpPr>
          <p:nvPr/>
        </p:nvCxnSpPr>
        <p:spPr bwMode="auto">
          <a:xfrm rot="5400000">
            <a:off x="4838700" y="4762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40" name="Rectangle 70"/>
          <p:cNvSpPr>
            <a:spLocks noChangeArrowheads="1"/>
          </p:cNvSpPr>
          <p:nvPr/>
        </p:nvSpPr>
        <p:spPr bwMode="auto">
          <a:xfrm>
            <a:off x="5029200" y="1855788"/>
            <a:ext cx="2819400" cy="731837"/>
          </a:xfrm>
          <a:prstGeom prst="rect">
            <a:avLst/>
          </a:prstGeom>
          <a:solidFill>
            <a:srgbClr val="969696"/>
          </a:solidFill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1" name="Rectangle 71"/>
          <p:cNvSpPr>
            <a:spLocks noChangeArrowheads="1"/>
          </p:cNvSpPr>
          <p:nvPr/>
        </p:nvSpPr>
        <p:spPr bwMode="auto">
          <a:xfrm>
            <a:off x="5029200" y="2530475"/>
            <a:ext cx="2819400" cy="731838"/>
          </a:xfrm>
          <a:prstGeom prst="rect">
            <a:avLst/>
          </a:prstGeom>
          <a:solidFill>
            <a:srgbClr val="4D4D4D"/>
          </a:solidFill>
          <a:ln w="12700">
            <a:solidFill>
              <a:srgbClr val="4D4D4D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2" name="Rectangle 72"/>
          <p:cNvSpPr>
            <a:spLocks noChangeArrowheads="1"/>
          </p:cNvSpPr>
          <p:nvPr/>
        </p:nvSpPr>
        <p:spPr bwMode="auto">
          <a:xfrm>
            <a:off x="5029200" y="3200400"/>
            <a:ext cx="2819400" cy="32702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3" name="Rectangle 73"/>
          <p:cNvSpPr>
            <a:spLocks noChangeArrowheads="1"/>
          </p:cNvSpPr>
          <p:nvPr/>
        </p:nvSpPr>
        <p:spPr bwMode="auto">
          <a:xfrm>
            <a:off x="5029200" y="1524000"/>
            <a:ext cx="2819400" cy="327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0444" name="Straight Connector 82"/>
          <p:cNvCxnSpPr>
            <a:cxnSpLocks noChangeShapeType="1"/>
          </p:cNvCxnSpPr>
          <p:nvPr/>
        </p:nvCxnSpPr>
        <p:spPr bwMode="auto">
          <a:xfrm>
            <a:off x="4267200" y="49530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45" name="Straight Connector 83"/>
          <p:cNvCxnSpPr>
            <a:cxnSpLocks noChangeShapeType="1"/>
          </p:cNvCxnSpPr>
          <p:nvPr/>
        </p:nvCxnSpPr>
        <p:spPr bwMode="auto">
          <a:xfrm flipV="1">
            <a:off x="5029200" y="45720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46" name="TextBox 44"/>
          <p:cNvSpPr txBox="1">
            <a:spLocks noChangeArrowheads="1"/>
          </p:cNvSpPr>
          <p:nvPr/>
        </p:nvSpPr>
        <p:spPr bwMode="auto">
          <a:xfrm>
            <a:off x="6561138" y="4267200"/>
            <a:ext cx="779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OK?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4FE09C-5BFC-1744-8A7C-E8457953857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A3B689-EAA2-F444-8EE2-C87486376080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61444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1445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46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1447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61475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6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7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61478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9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61480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61481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61482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61448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61471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2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3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1474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1449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50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1451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1452" name="TextBox 45"/>
          <p:cNvSpPr txBox="1">
            <a:spLocks noChangeArrowheads="1"/>
          </p:cNvSpPr>
          <p:nvPr/>
        </p:nvSpPr>
        <p:spPr bwMode="auto">
          <a:xfrm>
            <a:off x="3976688" y="6019800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1453" name="TextBox 47"/>
          <p:cNvSpPr txBox="1">
            <a:spLocks noChangeArrowheads="1"/>
          </p:cNvSpPr>
          <p:nvPr/>
        </p:nvSpPr>
        <p:spPr bwMode="auto">
          <a:xfrm>
            <a:off x="3200400" y="6019800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1454" name="TextBox 52"/>
          <p:cNvSpPr txBox="1">
            <a:spLocks noChangeArrowheads="1"/>
          </p:cNvSpPr>
          <p:nvPr/>
        </p:nvSpPr>
        <p:spPr bwMode="auto">
          <a:xfrm>
            <a:off x="4564063" y="6019800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1455" name="Straight Connector 53"/>
          <p:cNvCxnSpPr>
            <a:cxnSpLocks noChangeShapeType="1"/>
          </p:cNvCxnSpPr>
          <p:nvPr/>
        </p:nvCxnSpPr>
        <p:spPr bwMode="auto">
          <a:xfrm rot="5400000">
            <a:off x="33782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6" name="Straight Connector 54"/>
          <p:cNvCxnSpPr>
            <a:cxnSpLocks noChangeShapeType="1"/>
          </p:cNvCxnSpPr>
          <p:nvPr/>
        </p:nvCxnSpPr>
        <p:spPr bwMode="auto">
          <a:xfrm rot="5400000">
            <a:off x="41148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7" name="Straight Connector 56"/>
          <p:cNvCxnSpPr>
            <a:cxnSpLocks noChangeShapeType="1"/>
          </p:cNvCxnSpPr>
          <p:nvPr/>
        </p:nvCxnSpPr>
        <p:spPr bwMode="auto">
          <a:xfrm rot="5400000">
            <a:off x="466725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8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9" name="Straight Connector 46"/>
          <p:cNvCxnSpPr>
            <a:cxnSpLocks noChangeShapeType="1"/>
          </p:cNvCxnSpPr>
          <p:nvPr/>
        </p:nvCxnSpPr>
        <p:spPr bwMode="auto">
          <a:xfrm flipV="1">
            <a:off x="3124200" y="57912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0" name="Straight Connector 58"/>
          <p:cNvCxnSpPr>
            <a:cxnSpLocks noChangeShapeType="1"/>
          </p:cNvCxnSpPr>
          <p:nvPr/>
        </p:nvCxnSpPr>
        <p:spPr bwMode="auto">
          <a:xfrm>
            <a:off x="3505200" y="54102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1" name="Straight Connector 64"/>
          <p:cNvCxnSpPr>
            <a:cxnSpLocks noChangeShapeType="1"/>
          </p:cNvCxnSpPr>
          <p:nvPr/>
        </p:nvCxnSpPr>
        <p:spPr bwMode="auto">
          <a:xfrm rot="5400000">
            <a:off x="3314700" y="56007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2" name="Straight Connector 65"/>
          <p:cNvCxnSpPr>
            <a:cxnSpLocks noChangeShapeType="1"/>
          </p:cNvCxnSpPr>
          <p:nvPr/>
        </p:nvCxnSpPr>
        <p:spPr bwMode="auto">
          <a:xfrm rot="5400000">
            <a:off x="4033838" y="5143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3" name="Straight Connector 66"/>
          <p:cNvCxnSpPr>
            <a:cxnSpLocks noChangeShapeType="1"/>
          </p:cNvCxnSpPr>
          <p:nvPr/>
        </p:nvCxnSpPr>
        <p:spPr bwMode="auto">
          <a:xfrm rot="5400000">
            <a:off x="4838700" y="4762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64" name="Rectangle 70"/>
          <p:cNvSpPr>
            <a:spLocks noChangeArrowheads="1"/>
          </p:cNvSpPr>
          <p:nvPr/>
        </p:nvSpPr>
        <p:spPr bwMode="auto">
          <a:xfrm>
            <a:off x="5029200" y="1855788"/>
            <a:ext cx="2819400" cy="731837"/>
          </a:xfrm>
          <a:prstGeom prst="rect">
            <a:avLst/>
          </a:prstGeom>
          <a:solidFill>
            <a:srgbClr val="969696"/>
          </a:solidFill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5" name="Rectangle 71"/>
          <p:cNvSpPr>
            <a:spLocks noChangeArrowheads="1"/>
          </p:cNvSpPr>
          <p:nvPr/>
        </p:nvSpPr>
        <p:spPr bwMode="auto">
          <a:xfrm>
            <a:off x="5029200" y="2530475"/>
            <a:ext cx="2819400" cy="731838"/>
          </a:xfrm>
          <a:prstGeom prst="rect">
            <a:avLst/>
          </a:prstGeom>
          <a:solidFill>
            <a:srgbClr val="4D4D4D"/>
          </a:solidFill>
          <a:ln w="12700">
            <a:solidFill>
              <a:srgbClr val="4D4D4D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6" name="Rectangle 72"/>
          <p:cNvSpPr>
            <a:spLocks noChangeArrowheads="1"/>
          </p:cNvSpPr>
          <p:nvPr/>
        </p:nvSpPr>
        <p:spPr bwMode="auto">
          <a:xfrm>
            <a:off x="5029200" y="3200400"/>
            <a:ext cx="2819400" cy="32702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7" name="Rectangle 73"/>
          <p:cNvSpPr>
            <a:spLocks noChangeArrowheads="1"/>
          </p:cNvSpPr>
          <p:nvPr/>
        </p:nvSpPr>
        <p:spPr bwMode="auto">
          <a:xfrm>
            <a:off x="5029200" y="1524000"/>
            <a:ext cx="2819400" cy="327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1468" name="Straight Connector 82"/>
          <p:cNvCxnSpPr>
            <a:cxnSpLocks noChangeShapeType="1"/>
          </p:cNvCxnSpPr>
          <p:nvPr/>
        </p:nvCxnSpPr>
        <p:spPr bwMode="auto">
          <a:xfrm>
            <a:off x="4267200" y="49530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9" name="Straight Connector 83"/>
          <p:cNvCxnSpPr>
            <a:cxnSpLocks noChangeShapeType="1"/>
          </p:cNvCxnSpPr>
          <p:nvPr/>
        </p:nvCxnSpPr>
        <p:spPr bwMode="auto">
          <a:xfrm flipV="1">
            <a:off x="5029200" y="45720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5564188" y="3886200"/>
            <a:ext cx="3579812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1: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outputs: 0,1, then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that minimize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55A9B4-2CAF-D243-8D8C-3F3AE97DB16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3EC433F-905E-0844-9AB5-ED413403A46E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Uniformly spaced thresholds</a:t>
            </a:r>
          </a:p>
        </p:txBody>
      </p:sp>
      <p:sp>
        <p:nvSpPr>
          <p:cNvPr id="62468" name="Line 3"/>
          <p:cNvSpPr>
            <a:spLocks noChangeShapeType="1"/>
          </p:cNvSpPr>
          <p:nvPr/>
        </p:nvSpPr>
        <p:spPr bwMode="auto">
          <a:xfrm flipH="1">
            <a:off x="1295400" y="53340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1676400" y="5257800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/>
        </p:nvSpPr>
        <p:spPr bwMode="auto">
          <a:xfrm>
            <a:off x="2133600" y="20574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6629400" y="4800600"/>
            <a:ext cx="152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intensity</a:t>
            </a: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144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level</a:t>
            </a:r>
          </a:p>
        </p:txBody>
      </p:sp>
      <p:sp>
        <p:nvSpPr>
          <p:cNvPr id="62473" name="Line 12"/>
          <p:cNvSpPr>
            <a:spLocks noChangeShapeType="1"/>
          </p:cNvSpPr>
          <p:nvPr/>
        </p:nvSpPr>
        <p:spPr bwMode="auto">
          <a:xfrm>
            <a:off x="59436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4" name="Text Box 16"/>
          <p:cNvSpPr txBox="1">
            <a:spLocks noChangeArrowheads="1"/>
          </p:cNvSpPr>
          <p:nvPr/>
        </p:nvSpPr>
        <p:spPr bwMode="auto">
          <a:xfrm>
            <a:off x="1981200" y="56388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0      ¼         ½          ¾         1</a:t>
            </a:r>
          </a:p>
        </p:txBody>
      </p:sp>
      <p:sp>
        <p:nvSpPr>
          <p:cNvPr id="62475" name="Line 17"/>
          <p:cNvSpPr>
            <a:spLocks noChangeShapeType="1"/>
          </p:cNvSpPr>
          <p:nvPr/>
        </p:nvSpPr>
        <p:spPr bwMode="auto">
          <a:xfrm>
            <a:off x="50292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6" name="Line 18"/>
          <p:cNvSpPr>
            <a:spLocks noChangeShapeType="1"/>
          </p:cNvSpPr>
          <p:nvPr/>
        </p:nvSpPr>
        <p:spPr bwMode="auto">
          <a:xfrm>
            <a:off x="39624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7" name="Line 19"/>
          <p:cNvSpPr>
            <a:spLocks noChangeShapeType="1"/>
          </p:cNvSpPr>
          <p:nvPr/>
        </p:nvSpPr>
        <p:spPr bwMode="auto">
          <a:xfrm>
            <a:off x="28956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295400" y="2286000"/>
            <a:ext cx="4572000" cy="2554288"/>
            <a:chOff x="1295400" y="2286000"/>
            <a:chExt cx="4572000" cy="2554545"/>
          </a:xfrm>
        </p:grpSpPr>
        <p:sp>
          <p:nvSpPr>
            <p:cNvPr id="62480" name="Line 8"/>
            <p:cNvSpPr>
              <a:spLocks noChangeShapeType="1"/>
            </p:cNvSpPr>
            <p:nvPr/>
          </p:nvSpPr>
          <p:spPr bwMode="auto">
            <a:xfrm flipH="1">
              <a:off x="2133600" y="48006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1" name="Line 9"/>
            <p:cNvSpPr>
              <a:spLocks noChangeShapeType="1"/>
            </p:cNvSpPr>
            <p:nvPr/>
          </p:nvSpPr>
          <p:spPr bwMode="auto">
            <a:xfrm flipV="1">
              <a:off x="4953000" y="2514600"/>
              <a:ext cx="914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2" name="Line 10"/>
            <p:cNvSpPr>
              <a:spLocks noChangeShapeType="1"/>
            </p:cNvSpPr>
            <p:nvPr/>
          </p:nvSpPr>
          <p:spPr bwMode="auto">
            <a:xfrm>
              <a:off x="2895600" y="3962400"/>
              <a:ext cx="990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3" name="Line 11"/>
            <p:cNvSpPr>
              <a:spLocks noChangeShapeType="1"/>
            </p:cNvSpPr>
            <p:nvPr/>
          </p:nvSpPr>
          <p:spPr bwMode="auto">
            <a:xfrm flipV="1">
              <a:off x="3886200" y="32004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4" name="Line 13"/>
            <p:cNvSpPr>
              <a:spLocks noChangeShapeType="1"/>
            </p:cNvSpPr>
            <p:nvPr/>
          </p:nvSpPr>
          <p:spPr bwMode="auto">
            <a:xfrm>
              <a:off x="2895600" y="39624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5" name="Line 14"/>
            <p:cNvSpPr>
              <a:spLocks noChangeShapeType="1"/>
            </p:cNvSpPr>
            <p:nvPr/>
          </p:nvSpPr>
          <p:spPr bwMode="auto">
            <a:xfrm>
              <a:off x="3886200" y="3276600"/>
              <a:ext cx="0" cy="7620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6" name="Line 15"/>
            <p:cNvSpPr>
              <a:spLocks noChangeShapeType="1"/>
            </p:cNvSpPr>
            <p:nvPr/>
          </p:nvSpPr>
          <p:spPr bwMode="auto">
            <a:xfrm flipH="1">
              <a:off x="4953000" y="2514600"/>
              <a:ext cx="0" cy="6858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7" name="TextBox 31"/>
            <p:cNvSpPr txBox="1">
              <a:spLocks noChangeArrowheads="1"/>
            </p:cNvSpPr>
            <p:nvPr/>
          </p:nvSpPr>
          <p:spPr bwMode="auto">
            <a:xfrm>
              <a:off x="1295400" y="2286000"/>
              <a:ext cx="540533" cy="25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5/8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3/8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1/8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257800" y="1524000"/>
            <a:ext cx="3408363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2: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 levels that minimize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10CBE0C-0AB8-944D-A497-B3E712A5674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5A396FB-8023-1A42-A9AC-DC667B96BCAF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quantization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553075" y="5411788"/>
            <a:ext cx="2524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5688013" y="3902075"/>
            <a:ext cx="0" cy="1581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4" name="Line 7"/>
          <p:cNvSpPr>
            <a:spLocks noChangeShapeType="1"/>
          </p:cNvSpPr>
          <p:nvPr/>
        </p:nvSpPr>
        <p:spPr bwMode="auto">
          <a:xfrm flipH="1">
            <a:off x="5530850" y="4117975"/>
            <a:ext cx="269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3495" name="Group 29"/>
          <p:cNvGrpSpPr>
            <a:grpSpLocks/>
          </p:cNvGrpSpPr>
          <p:nvPr/>
        </p:nvGrpSpPr>
        <p:grpSpPr bwMode="auto">
          <a:xfrm>
            <a:off x="5057775" y="4010025"/>
            <a:ext cx="495300" cy="1417638"/>
            <a:chOff x="816" y="1440"/>
            <a:chExt cx="528" cy="1893"/>
          </a:xfrm>
        </p:grpSpPr>
        <p:sp>
          <p:nvSpPr>
            <p:cNvPr id="63536" name="Text Box 24"/>
            <p:cNvSpPr txBox="1">
              <a:spLocks noChangeArrowheads="1"/>
            </p:cNvSpPr>
            <p:nvPr/>
          </p:nvSpPr>
          <p:spPr bwMode="auto">
            <a:xfrm>
              <a:off x="936" y="3120"/>
              <a:ext cx="28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63537" name="Text Box 27"/>
            <p:cNvSpPr txBox="1">
              <a:spLocks noChangeArrowheads="1"/>
            </p:cNvSpPr>
            <p:nvPr/>
          </p:nvSpPr>
          <p:spPr bwMode="auto">
            <a:xfrm>
              <a:off x="816" y="1440"/>
              <a:ext cx="52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</p:grpSp>
      <p:grpSp>
        <p:nvGrpSpPr>
          <p:cNvPr id="63496" name="Group 52"/>
          <p:cNvGrpSpPr>
            <a:grpSpLocks/>
          </p:cNvGrpSpPr>
          <p:nvPr/>
        </p:nvGrpSpPr>
        <p:grpSpPr bwMode="auto">
          <a:xfrm>
            <a:off x="4922838" y="4402138"/>
            <a:ext cx="914400" cy="685800"/>
            <a:chOff x="1295400" y="3200401"/>
            <a:chExt cx="1257300" cy="1252894"/>
          </a:xfrm>
        </p:grpSpPr>
        <p:sp>
          <p:nvSpPr>
            <p:cNvPr id="63532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533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534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2" cy="389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3535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3497" name="Straight Connector 30"/>
          <p:cNvCxnSpPr>
            <a:cxnSpLocks noChangeShapeType="1"/>
          </p:cNvCxnSpPr>
          <p:nvPr/>
        </p:nvCxnSpPr>
        <p:spPr bwMode="auto">
          <a:xfrm rot="5400000">
            <a:off x="77803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498" name="TextBox 35"/>
          <p:cNvSpPr txBox="1">
            <a:spLocks noChangeArrowheads="1"/>
          </p:cNvSpPr>
          <p:nvPr/>
        </p:nvSpPr>
        <p:spPr bwMode="auto">
          <a:xfrm>
            <a:off x="5532438" y="5635625"/>
            <a:ext cx="293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3499" name="TextBox 41"/>
          <p:cNvSpPr txBox="1">
            <a:spLocks noChangeArrowheads="1"/>
          </p:cNvSpPr>
          <p:nvPr/>
        </p:nvSpPr>
        <p:spPr bwMode="auto">
          <a:xfrm>
            <a:off x="7742238" y="5635625"/>
            <a:ext cx="265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3500" name="TextBox 45"/>
          <p:cNvSpPr txBox="1">
            <a:spLocks noChangeArrowheads="1"/>
          </p:cNvSpPr>
          <p:nvPr/>
        </p:nvSpPr>
        <p:spPr bwMode="auto">
          <a:xfrm>
            <a:off x="6537325" y="5635625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3501" name="TextBox 47"/>
          <p:cNvSpPr txBox="1">
            <a:spLocks noChangeArrowheads="1"/>
          </p:cNvSpPr>
          <p:nvPr/>
        </p:nvSpPr>
        <p:spPr bwMode="auto">
          <a:xfrm>
            <a:off x="5761038" y="5635625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3502" name="TextBox 52"/>
          <p:cNvSpPr txBox="1">
            <a:spLocks noChangeArrowheads="1"/>
          </p:cNvSpPr>
          <p:nvPr/>
        </p:nvSpPr>
        <p:spPr bwMode="auto">
          <a:xfrm>
            <a:off x="7124700" y="5635625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3503" name="Straight Connector 53"/>
          <p:cNvCxnSpPr>
            <a:cxnSpLocks noChangeShapeType="1"/>
          </p:cNvCxnSpPr>
          <p:nvPr/>
        </p:nvCxnSpPr>
        <p:spPr bwMode="auto">
          <a:xfrm rot="5400000">
            <a:off x="59388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4" name="Straight Connector 54"/>
          <p:cNvCxnSpPr>
            <a:cxnSpLocks noChangeShapeType="1"/>
          </p:cNvCxnSpPr>
          <p:nvPr/>
        </p:nvCxnSpPr>
        <p:spPr bwMode="auto">
          <a:xfrm rot="5400000">
            <a:off x="66754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5" name="Straight Connector 56"/>
          <p:cNvCxnSpPr>
            <a:cxnSpLocks noChangeShapeType="1"/>
          </p:cNvCxnSpPr>
          <p:nvPr/>
        </p:nvCxnSpPr>
        <p:spPr bwMode="auto">
          <a:xfrm rot="5400000">
            <a:off x="722788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6" name="Straight Connector 57"/>
          <p:cNvCxnSpPr>
            <a:cxnSpLocks noChangeShapeType="1"/>
          </p:cNvCxnSpPr>
          <p:nvPr/>
        </p:nvCxnSpPr>
        <p:spPr bwMode="auto">
          <a:xfrm rot="5400000">
            <a:off x="55705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7" name="Straight Connector 46"/>
          <p:cNvCxnSpPr>
            <a:cxnSpLocks noChangeShapeType="1"/>
          </p:cNvCxnSpPr>
          <p:nvPr/>
        </p:nvCxnSpPr>
        <p:spPr bwMode="auto">
          <a:xfrm flipV="1">
            <a:off x="5684838" y="5407025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8" name="Straight Connector 58"/>
          <p:cNvCxnSpPr>
            <a:cxnSpLocks noChangeShapeType="1"/>
          </p:cNvCxnSpPr>
          <p:nvPr/>
        </p:nvCxnSpPr>
        <p:spPr bwMode="auto">
          <a:xfrm>
            <a:off x="6065838" y="5026025"/>
            <a:ext cx="741362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9" name="Straight Connector 64"/>
          <p:cNvCxnSpPr>
            <a:cxnSpLocks noChangeShapeType="1"/>
          </p:cNvCxnSpPr>
          <p:nvPr/>
        </p:nvCxnSpPr>
        <p:spPr bwMode="auto">
          <a:xfrm rot="5400000">
            <a:off x="5875338" y="52165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0" name="Straight Connector 65"/>
          <p:cNvCxnSpPr>
            <a:cxnSpLocks noChangeShapeType="1"/>
          </p:cNvCxnSpPr>
          <p:nvPr/>
        </p:nvCxnSpPr>
        <p:spPr bwMode="auto">
          <a:xfrm rot="5400000">
            <a:off x="6594475" y="47593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1" name="Straight Connector 66"/>
          <p:cNvCxnSpPr>
            <a:cxnSpLocks noChangeShapeType="1"/>
          </p:cNvCxnSpPr>
          <p:nvPr/>
        </p:nvCxnSpPr>
        <p:spPr bwMode="auto">
          <a:xfrm rot="5400000">
            <a:off x="7399338" y="43783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2" name="Straight Connector 82"/>
          <p:cNvCxnSpPr>
            <a:cxnSpLocks noChangeShapeType="1"/>
          </p:cNvCxnSpPr>
          <p:nvPr/>
        </p:nvCxnSpPr>
        <p:spPr bwMode="auto">
          <a:xfrm>
            <a:off x="6827838" y="4568825"/>
            <a:ext cx="741362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3" name="Straight Connector 83"/>
          <p:cNvCxnSpPr>
            <a:cxnSpLocks noChangeShapeType="1"/>
          </p:cNvCxnSpPr>
          <p:nvPr/>
        </p:nvCxnSpPr>
        <p:spPr bwMode="auto">
          <a:xfrm flipV="1">
            <a:off x="7589838" y="4187825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762000" y="1447800"/>
            <a:ext cx="3579813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1: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outputs: 0,1, then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that minimize error</a:t>
            </a:r>
          </a:p>
        </p:txBody>
      </p:sp>
      <p:sp>
        <p:nvSpPr>
          <p:cNvPr id="63515" name="Line 3"/>
          <p:cNvSpPr>
            <a:spLocks noChangeShapeType="1"/>
          </p:cNvSpPr>
          <p:nvPr/>
        </p:nvSpPr>
        <p:spPr bwMode="auto">
          <a:xfrm flipH="1">
            <a:off x="1146175" y="5448300"/>
            <a:ext cx="1555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6" name="Line 4"/>
          <p:cNvSpPr>
            <a:spLocks noChangeShapeType="1"/>
          </p:cNvSpPr>
          <p:nvPr/>
        </p:nvSpPr>
        <p:spPr bwMode="auto">
          <a:xfrm>
            <a:off x="1455738" y="5448300"/>
            <a:ext cx="2166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7" name="Line 5"/>
          <p:cNvSpPr>
            <a:spLocks noChangeShapeType="1"/>
          </p:cNvSpPr>
          <p:nvPr/>
        </p:nvSpPr>
        <p:spPr bwMode="auto">
          <a:xfrm>
            <a:off x="1571625" y="3994150"/>
            <a:ext cx="0" cy="152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8" name="Line 7"/>
          <p:cNvSpPr>
            <a:spLocks noChangeShapeType="1"/>
          </p:cNvSpPr>
          <p:nvPr/>
        </p:nvSpPr>
        <p:spPr bwMode="auto">
          <a:xfrm flipH="1">
            <a:off x="1436688" y="4202113"/>
            <a:ext cx="231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9" name="Line 9"/>
          <p:cNvSpPr>
            <a:spLocks noChangeShapeType="1"/>
          </p:cNvSpPr>
          <p:nvPr/>
        </p:nvSpPr>
        <p:spPr bwMode="auto">
          <a:xfrm flipH="1">
            <a:off x="1533525" y="5448300"/>
            <a:ext cx="8509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0" name="Line 10"/>
          <p:cNvSpPr>
            <a:spLocks noChangeShapeType="1"/>
          </p:cNvSpPr>
          <p:nvPr/>
        </p:nvSpPr>
        <p:spPr bwMode="auto">
          <a:xfrm flipV="1">
            <a:off x="2384425" y="4202113"/>
            <a:ext cx="77311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1" name="Line 11"/>
          <p:cNvSpPr>
            <a:spLocks noChangeShapeType="1"/>
          </p:cNvSpPr>
          <p:nvPr/>
        </p:nvSpPr>
        <p:spPr bwMode="auto">
          <a:xfrm>
            <a:off x="3157538" y="537845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2" name="Line 12"/>
          <p:cNvSpPr>
            <a:spLocks noChangeShapeType="1"/>
          </p:cNvSpPr>
          <p:nvPr/>
        </p:nvSpPr>
        <p:spPr bwMode="auto">
          <a:xfrm>
            <a:off x="1571625" y="5308600"/>
            <a:ext cx="0" cy="277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3" name="Line 13"/>
          <p:cNvSpPr>
            <a:spLocks noChangeShapeType="1"/>
          </p:cNvSpPr>
          <p:nvPr/>
        </p:nvSpPr>
        <p:spPr bwMode="auto">
          <a:xfrm>
            <a:off x="2384425" y="4202113"/>
            <a:ext cx="0" cy="12461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4" name="Text Box 14"/>
          <p:cNvSpPr txBox="1">
            <a:spLocks noChangeArrowheads="1"/>
          </p:cNvSpPr>
          <p:nvPr/>
        </p:nvSpPr>
        <p:spPr bwMode="auto">
          <a:xfrm>
            <a:off x="1417638" y="5586413"/>
            <a:ext cx="1895475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0              1/2             1</a:t>
            </a:r>
          </a:p>
        </p:txBody>
      </p:sp>
      <p:sp>
        <p:nvSpPr>
          <p:cNvPr id="63525" name="Line 15"/>
          <p:cNvSpPr>
            <a:spLocks noChangeShapeType="1"/>
          </p:cNvSpPr>
          <p:nvPr/>
        </p:nvSpPr>
        <p:spPr bwMode="auto">
          <a:xfrm>
            <a:off x="2384425" y="537845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6" name="Text Box 16"/>
          <p:cNvSpPr txBox="1">
            <a:spLocks noChangeArrowheads="1"/>
          </p:cNvSpPr>
          <p:nvPr/>
        </p:nvSpPr>
        <p:spPr bwMode="auto">
          <a:xfrm>
            <a:off x="1127125" y="5308600"/>
            <a:ext cx="231775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0</a:t>
            </a:r>
          </a:p>
        </p:txBody>
      </p:sp>
      <p:sp>
        <p:nvSpPr>
          <p:cNvPr id="63527" name="Text Box 17"/>
          <p:cNvSpPr txBox="1">
            <a:spLocks noChangeArrowheads="1"/>
          </p:cNvSpPr>
          <p:nvPr/>
        </p:nvSpPr>
        <p:spPr bwMode="auto">
          <a:xfrm>
            <a:off x="1030288" y="4097338"/>
            <a:ext cx="4254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1</a:t>
            </a:r>
          </a:p>
        </p:txBody>
      </p:sp>
      <p:sp>
        <p:nvSpPr>
          <p:cNvPr id="63528" name="TextBox 132"/>
          <p:cNvSpPr txBox="1">
            <a:spLocks noChangeArrowheads="1"/>
          </p:cNvSpPr>
          <p:nvPr/>
        </p:nvSpPr>
        <p:spPr bwMode="auto">
          <a:xfrm>
            <a:off x="1981200" y="2667000"/>
            <a:ext cx="827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</a:t>
            </a:r>
          </a:p>
        </p:txBody>
      </p:sp>
      <p:sp>
        <p:nvSpPr>
          <p:cNvPr id="63529" name="TextBox 133"/>
          <p:cNvSpPr txBox="1">
            <a:spLocks noChangeArrowheads="1"/>
          </p:cNvSpPr>
          <p:nvPr/>
        </p:nvSpPr>
        <p:spPr bwMode="auto">
          <a:xfrm>
            <a:off x="6223000" y="2667000"/>
            <a:ext cx="877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 bit</a:t>
            </a:r>
          </a:p>
        </p:txBody>
      </p:sp>
      <p:cxnSp>
        <p:nvCxnSpPr>
          <p:cNvPr id="63530" name="Straight Arrow Connector 135"/>
          <p:cNvCxnSpPr>
            <a:cxnSpLocks noChangeShapeType="1"/>
          </p:cNvCxnSpPr>
          <p:nvPr/>
        </p:nvCxnSpPr>
        <p:spPr bwMode="auto">
          <a:xfrm>
            <a:off x="3124200" y="2895600"/>
            <a:ext cx="25908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31" name="TextBox 136"/>
          <p:cNvSpPr txBox="1">
            <a:spLocks noChangeArrowheads="1"/>
          </p:cNvSpPr>
          <p:nvPr/>
        </p:nvSpPr>
        <p:spPr bwMode="auto">
          <a:xfrm>
            <a:off x="3048000" y="2895600"/>
            <a:ext cx="2606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add new output levels, don</a:t>
            </a:r>
            <a:r>
              <a:rPr lang="ja-JP" altLang="en-US" sz="1600"/>
              <a:t>’</a:t>
            </a:r>
            <a:r>
              <a:rPr lang="en-US" altLang="ja-JP" sz="1600"/>
              <a:t>t change existing ones</a:t>
            </a:r>
            <a:endParaRPr lang="en-US" sz="16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CA6B62-1A65-DE4E-BFDC-3AA4D72C86E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F6EB25D-CA94-C341-813B-E9E5DEB0DB5E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n- level uniform quantization</a:t>
            </a:r>
          </a:p>
        </p:txBody>
      </p:sp>
      <p:sp>
        <p:nvSpPr>
          <p:cNvPr id="64516" name="Line 3"/>
          <p:cNvSpPr>
            <a:spLocks noChangeShapeType="1"/>
          </p:cNvSpPr>
          <p:nvPr/>
        </p:nvSpPr>
        <p:spPr bwMode="auto">
          <a:xfrm>
            <a:off x="2667000" y="4800600"/>
            <a:ext cx="3589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7" name="Line 4"/>
          <p:cNvSpPr>
            <a:spLocks noChangeShapeType="1"/>
          </p:cNvSpPr>
          <p:nvPr/>
        </p:nvSpPr>
        <p:spPr bwMode="auto">
          <a:xfrm flipH="1">
            <a:off x="2816225" y="2362200"/>
            <a:ext cx="3175" cy="255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8" name="Text Box 5"/>
          <p:cNvSpPr txBox="1">
            <a:spLocks noChangeArrowheads="1"/>
          </p:cNvSpPr>
          <p:nvPr/>
        </p:nvSpPr>
        <p:spPr bwMode="auto">
          <a:xfrm>
            <a:off x="2644775" y="4964113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4800600" y="4953000"/>
            <a:ext cx="512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64520" name="Line 7"/>
          <p:cNvSpPr>
            <a:spLocks noChangeShapeType="1"/>
          </p:cNvSpPr>
          <p:nvPr/>
        </p:nvSpPr>
        <p:spPr bwMode="auto">
          <a:xfrm>
            <a:off x="4953000" y="46482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1" name="Text Box 8"/>
          <p:cNvSpPr txBox="1">
            <a:spLocks noChangeArrowheads="1"/>
          </p:cNvSpPr>
          <p:nvPr/>
        </p:nvSpPr>
        <p:spPr bwMode="auto">
          <a:xfrm>
            <a:off x="6324600" y="4343400"/>
            <a:ext cx="16732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intensity</a:t>
            </a:r>
          </a:p>
        </p:txBody>
      </p:sp>
      <p:sp>
        <p:nvSpPr>
          <p:cNvPr id="64522" name="Line 9"/>
          <p:cNvSpPr>
            <a:spLocks noChangeShapeType="1"/>
          </p:cNvSpPr>
          <p:nvPr/>
        </p:nvSpPr>
        <p:spPr bwMode="auto">
          <a:xfrm flipH="1">
            <a:off x="2667000" y="2743200"/>
            <a:ext cx="342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3" name="Text Box 10"/>
          <p:cNvSpPr txBox="1">
            <a:spLocks noChangeArrowheads="1"/>
          </p:cNvSpPr>
          <p:nvPr/>
        </p:nvSpPr>
        <p:spPr bwMode="auto">
          <a:xfrm>
            <a:off x="1905000" y="1447800"/>
            <a:ext cx="152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intensity</a:t>
            </a:r>
          </a:p>
        </p:txBody>
      </p:sp>
      <p:sp>
        <p:nvSpPr>
          <p:cNvPr id="64524" name="Text Box 11"/>
          <p:cNvSpPr txBox="1">
            <a:spLocks noChangeArrowheads="1"/>
          </p:cNvSpPr>
          <p:nvPr/>
        </p:nvSpPr>
        <p:spPr bwMode="auto">
          <a:xfrm>
            <a:off x="2286000" y="46482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64525" name="Text Box 12"/>
          <p:cNvSpPr txBox="1">
            <a:spLocks noChangeArrowheads="1"/>
          </p:cNvSpPr>
          <p:nvPr/>
        </p:nvSpPr>
        <p:spPr bwMode="auto">
          <a:xfrm>
            <a:off x="1981200" y="25146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64526" name="Line 13"/>
          <p:cNvSpPr>
            <a:spLocks noChangeShapeType="1"/>
          </p:cNvSpPr>
          <p:nvPr/>
        </p:nvSpPr>
        <p:spPr bwMode="auto">
          <a:xfrm flipV="1">
            <a:off x="2819400" y="2514600"/>
            <a:ext cx="2362200" cy="2286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Line 14"/>
          <p:cNvSpPr>
            <a:spLocks noChangeShapeType="1"/>
          </p:cNvSpPr>
          <p:nvPr/>
        </p:nvSpPr>
        <p:spPr bwMode="auto">
          <a:xfrm>
            <a:off x="4953000" y="26670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8" name="Line 15"/>
          <p:cNvSpPr>
            <a:spLocks noChangeShapeType="1"/>
          </p:cNvSpPr>
          <p:nvPr/>
        </p:nvSpPr>
        <p:spPr bwMode="auto">
          <a:xfrm rot="5400000">
            <a:off x="3886200" y="16764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9" name="Line 16"/>
          <p:cNvSpPr>
            <a:spLocks noChangeShapeType="1"/>
          </p:cNvSpPr>
          <p:nvPr/>
        </p:nvSpPr>
        <p:spPr bwMode="auto">
          <a:xfrm>
            <a:off x="2667000" y="3962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0" name="Line 17"/>
          <p:cNvSpPr>
            <a:spLocks noChangeShapeType="1"/>
          </p:cNvSpPr>
          <p:nvPr/>
        </p:nvSpPr>
        <p:spPr bwMode="auto">
          <a:xfrm>
            <a:off x="2667000" y="3581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1" name="Line 18"/>
          <p:cNvSpPr>
            <a:spLocks noChangeShapeType="1"/>
          </p:cNvSpPr>
          <p:nvPr/>
        </p:nvSpPr>
        <p:spPr bwMode="auto">
          <a:xfrm>
            <a:off x="2743200" y="3962400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2" name="Line 19"/>
          <p:cNvSpPr>
            <a:spLocks noChangeShapeType="1"/>
          </p:cNvSpPr>
          <p:nvPr/>
        </p:nvSpPr>
        <p:spPr bwMode="auto">
          <a:xfrm>
            <a:off x="2819400" y="3581400"/>
            <a:ext cx="12954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3" name="Line 20"/>
          <p:cNvSpPr>
            <a:spLocks noChangeShapeType="1"/>
          </p:cNvSpPr>
          <p:nvPr/>
        </p:nvSpPr>
        <p:spPr bwMode="auto">
          <a:xfrm>
            <a:off x="3657600" y="3962400"/>
            <a:ext cx="0" cy="838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4" name="Line 21"/>
          <p:cNvSpPr>
            <a:spLocks noChangeShapeType="1"/>
          </p:cNvSpPr>
          <p:nvPr/>
        </p:nvSpPr>
        <p:spPr bwMode="auto">
          <a:xfrm>
            <a:off x="4114800" y="3581400"/>
            <a:ext cx="0" cy="1219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5" name="Line 22"/>
          <p:cNvSpPr>
            <a:spLocks noChangeShapeType="1"/>
          </p:cNvSpPr>
          <p:nvPr/>
        </p:nvSpPr>
        <p:spPr bwMode="auto">
          <a:xfrm>
            <a:off x="3886200" y="4648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6" name="Text Box 23"/>
          <p:cNvSpPr txBox="1">
            <a:spLocks noChangeArrowheads="1"/>
          </p:cNvSpPr>
          <p:nvPr/>
        </p:nvSpPr>
        <p:spPr bwMode="auto">
          <a:xfrm>
            <a:off x="3581400" y="49530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</a:t>
            </a:r>
            <a:r>
              <a:rPr lang="en-US" baseline="30000"/>
              <a:t>n</a:t>
            </a:r>
            <a:r>
              <a:rPr lang="en-US" baseline="-25000"/>
              <a:t>i+1</a:t>
            </a:r>
            <a:endParaRPr lang="en-US"/>
          </a:p>
        </p:txBody>
      </p:sp>
      <p:sp>
        <p:nvSpPr>
          <p:cNvPr id="64537" name="Text Box 24"/>
          <p:cNvSpPr txBox="1">
            <a:spLocks noChangeArrowheads="1"/>
          </p:cNvSpPr>
          <p:nvPr/>
        </p:nvSpPr>
        <p:spPr bwMode="auto">
          <a:xfrm>
            <a:off x="1676400" y="3276600"/>
            <a:ext cx="91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</a:t>
            </a:r>
            <a:r>
              <a:rPr lang="en-US" baseline="30000"/>
              <a:t>n</a:t>
            </a:r>
            <a:r>
              <a:rPr lang="en-US" baseline="-25000"/>
              <a:t>i+1</a:t>
            </a:r>
          </a:p>
          <a:p>
            <a:pPr eaLnBrk="1" hangingPunct="1"/>
            <a:r>
              <a:rPr lang="en-US"/>
              <a:t>L</a:t>
            </a:r>
            <a:r>
              <a:rPr lang="en-US" baseline="30000"/>
              <a:t>n</a:t>
            </a:r>
            <a:r>
              <a:rPr lang="en-US" baseline="-25000"/>
              <a:t>i   </a:t>
            </a:r>
            <a:endParaRPr lang="en-US"/>
          </a:p>
        </p:txBody>
      </p:sp>
      <p:sp>
        <p:nvSpPr>
          <p:cNvPr id="64538" name="Line 25"/>
          <p:cNvSpPr>
            <a:spLocks noChangeShapeType="1"/>
          </p:cNvSpPr>
          <p:nvPr/>
        </p:nvSpPr>
        <p:spPr bwMode="auto">
          <a:xfrm>
            <a:off x="3657600" y="3962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9" name="Line 26"/>
          <p:cNvSpPr>
            <a:spLocks noChangeShapeType="1"/>
          </p:cNvSpPr>
          <p:nvPr/>
        </p:nvSpPr>
        <p:spPr bwMode="auto">
          <a:xfrm flipV="1">
            <a:off x="3886200" y="3581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40" name="Line 27"/>
          <p:cNvSpPr>
            <a:spLocks noChangeShapeType="1"/>
          </p:cNvSpPr>
          <p:nvPr/>
        </p:nvSpPr>
        <p:spPr bwMode="auto">
          <a:xfrm>
            <a:off x="3886200" y="3581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7004" name="Text Box 28"/>
          <p:cNvSpPr txBox="1">
            <a:spLocks noChangeArrowheads="1"/>
          </p:cNvSpPr>
          <p:nvPr/>
        </p:nvSpPr>
        <p:spPr bwMode="auto">
          <a:xfrm>
            <a:off x="304800" y="3276600"/>
            <a:ext cx="1371600" cy="8509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evenly spaced</a:t>
            </a:r>
          </a:p>
        </p:txBody>
      </p:sp>
      <p:sp>
        <p:nvSpPr>
          <p:cNvPr id="767005" name="Text Box 29"/>
          <p:cNvSpPr txBox="1">
            <a:spLocks noChangeArrowheads="1"/>
          </p:cNvSpPr>
          <p:nvPr/>
        </p:nvSpPr>
        <p:spPr bwMode="auto">
          <a:xfrm>
            <a:off x="2743200" y="5562600"/>
            <a:ext cx="2286000" cy="485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midpoints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7004" grpId="0" animBg="1" autoUpdateAnimBg="0"/>
      <p:bldP spid="767005" grpId="0" animBg="1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211CE5A-6464-694D-A95B-8F7B63A3981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4CBED37-2C5D-D143-AAC6-D93FF0663553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n-level uniform quantization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output levels:</a:t>
            </a:r>
          </a:p>
          <a:p>
            <a:pPr lvl="1" eaLnBrk="1" hangingPunct="1">
              <a:buFontTx/>
              <a:buNone/>
            </a:pPr>
            <a:r>
              <a:rPr lang="en-US">
                <a:latin typeface="Comic Sans MS" charset="0"/>
              </a:rPr>
              <a:t>  </a:t>
            </a:r>
            <a:r>
              <a:rPr lang="en-US" sz="2400">
                <a:latin typeface="Comic Sans MS" charset="0"/>
              </a:rPr>
              <a:t>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 =  i/(n-1), i = 0, ,…, n-1</a:t>
            </a:r>
          </a:p>
          <a:p>
            <a:pPr eaLnBrk="1" hangingPunct="1"/>
            <a:r>
              <a:rPr lang="en-US">
                <a:latin typeface="Comic Sans MS" charset="0"/>
              </a:rPr>
              <a:t>thresholds:  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</a:rPr>
              <a:t>T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 =  (L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i-1 </a:t>
            </a:r>
            <a:r>
              <a:rPr lang="en-US" sz="2400">
                <a:latin typeface="Comic Sans MS" charset="0"/>
              </a:rPr>
              <a:t>+ 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)/2 =  (2i-1)/2(n-1), i = 1, …, n-1</a:t>
            </a:r>
            <a:r>
              <a:rPr lang="en-US">
                <a:latin typeface="Comic Sans MS" charset="0"/>
              </a:rPr>
              <a:t>       </a:t>
            </a:r>
          </a:p>
          <a:p>
            <a:pPr eaLnBrk="1" hangingPunct="1"/>
            <a:r>
              <a:rPr lang="en-US">
                <a:latin typeface="Comic Sans MS" charset="0"/>
                <a:sym typeface="Symbol" charset="0"/>
              </a:rPr>
              <a:t>quantization function: 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Q</a:t>
            </a:r>
            <a:r>
              <a:rPr lang="en-US" sz="2400" baseline="-25000">
                <a:latin typeface="Comic Sans MS" charset="0"/>
                <a:sym typeface="Symbol" charset="0"/>
              </a:rPr>
              <a:t>n</a:t>
            </a:r>
            <a:r>
              <a:rPr lang="en-US" sz="2400">
                <a:latin typeface="Comic Sans MS" charset="0"/>
                <a:sym typeface="Symbol" charset="0"/>
              </a:rPr>
              <a:t>:[0,1]  {0,1/(n-1), 2/(n-1), …, 1}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Q</a:t>
            </a:r>
            <a:r>
              <a:rPr lang="en-US" sz="2400" baseline="-25000">
                <a:latin typeface="Comic Sans MS" charset="0"/>
                <a:sym typeface="Symbol" charset="0"/>
              </a:rPr>
              <a:t>n</a:t>
            </a:r>
            <a:r>
              <a:rPr lang="en-US" sz="2400">
                <a:latin typeface="Comic Sans MS" charset="0"/>
                <a:sym typeface="Symbol" charset="0"/>
              </a:rPr>
              <a:t>(v) = v(n-1) + 0.5/(n-1)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5DCCAEC-0D47-794B-B48E-89ED9497741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57F78F6-5F15-E74D-B072-3562CE0DF06C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error</a:t>
            </a:r>
          </a:p>
        </p:txBody>
      </p:sp>
      <p:grpSp>
        <p:nvGrpSpPr>
          <p:cNvPr id="66564" name="Group 3"/>
          <p:cNvGrpSpPr>
            <a:grpSpLocks/>
          </p:cNvGrpSpPr>
          <p:nvPr/>
        </p:nvGrpSpPr>
        <p:grpSpPr bwMode="auto">
          <a:xfrm>
            <a:off x="1524000" y="1524000"/>
            <a:ext cx="3048000" cy="4386263"/>
            <a:chOff x="0" y="1115"/>
            <a:chExt cx="1920" cy="2763"/>
          </a:xfrm>
        </p:grpSpPr>
        <p:pic>
          <p:nvPicPr>
            <p:cNvPr id="66568" name="Picture 4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569" name="Text Box 5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8 bits per pixel   per channel</a:t>
              </a:r>
            </a:p>
          </p:txBody>
        </p:sp>
      </p:grpSp>
      <p:grpSp>
        <p:nvGrpSpPr>
          <p:cNvPr id="66565" name="Group 6"/>
          <p:cNvGrpSpPr>
            <a:grpSpLocks/>
          </p:cNvGrpSpPr>
          <p:nvPr/>
        </p:nvGrpSpPr>
        <p:grpSpPr bwMode="auto">
          <a:xfrm>
            <a:off x="4708525" y="1538288"/>
            <a:ext cx="3063875" cy="4371975"/>
            <a:chOff x="2006" y="1124"/>
            <a:chExt cx="1930" cy="2754"/>
          </a:xfrm>
        </p:grpSpPr>
        <p:pic>
          <p:nvPicPr>
            <p:cNvPr id="66566" name="Picture 7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567" name="Text Box 8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  per channel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FB20080-0EFE-8444-93DD-E12A84AA794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BE27283-E78A-B04C-9E3A-C06957E00187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Comic Sans MS" charset="0"/>
              </a:rPr>
              <a:t>Dithering:  reduce error by adding noise before quantization</a:t>
            </a:r>
          </a:p>
        </p:txBody>
      </p:sp>
      <p:pic>
        <p:nvPicPr>
          <p:cNvPr id="67588" name="Picture 3" descr="gr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57200" y="4191000"/>
            <a:ext cx="2286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8 bits per pixel per channel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543300" y="1905000"/>
            <a:ext cx="1828800" cy="3473450"/>
            <a:chOff x="2232" y="1200"/>
            <a:chExt cx="1152" cy="2188"/>
          </a:xfrm>
        </p:grpSpPr>
        <p:pic>
          <p:nvPicPr>
            <p:cNvPr id="67594" name="Picture 4" descr="gra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2" y="12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595" name="Text Box 6"/>
            <p:cNvSpPr txBox="1">
              <a:spLocks noChangeArrowheads="1"/>
            </p:cNvSpPr>
            <p:nvPr/>
          </p:nvSpPr>
          <p:spPr bwMode="auto">
            <a:xfrm>
              <a:off x="2256" y="2640"/>
              <a:ext cx="1104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 per pixel per channel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400800" y="1905000"/>
            <a:ext cx="2057400" cy="4625975"/>
            <a:chOff x="4032" y="1200"/>
            <a:chExt cx="1296" cy="2914"/>
          </a:xfrm>
        </p:grpSpPr>
        <p:pic>
          <p:nvPicPr>
            <p:cNvPr id="67592" name="Picture 7" descr="gra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2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593" name="Text Box 8"/>
            <p:cNvSpPr txBox="1">
              <a:spLocks noChangeArrowheads="1"/>
            </p:cNvSpPr>
            <p:nvPr/>
          </p:nvSpPr>
          <p:spPr bwMode="auto">
            <a:xfrm>
              <a:off x="4032" y="2544"/>
              <a:ext cx="1296" cy="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 per pixel per channel </a:t>
              </a:r>
            </a:p>
            <a:p>
              <a:pPr eaLnBrk="1" hangingPunct="1"/>
              <a:r>
                <a:rPr lang="en-US"/>
                <a:t>NOISIFIED then quantized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CC378D2-2E92-534B-8624-C539C440EEA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3623E17-64D6-BE43-A537-FF50F7B1F3EA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random dither</a:t>
            </a:r>
          </a:p>
        </p:txBody>
      </p:sp>
      <p:sp>
        <p:nvSpPr>
          <p:cNvPr id="68612" name="Rectangle 3"/>
          <p:cNvSpPr>
            <a:spLocks noChangeArrowheads="1"/>
          </p:cNvSpPr>
          <p:nvPr>
            <p:ph type="body" idx="1"/>
          </p:nvPr>
        </p:nvSpPr>
        <p:spPr>
          <a:xfrm>
            <a:off x="381000" y="1066800"/>
            <a:ext cx="8534400" cy="48006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sz="2400">
              <a:latin typeface="Comic Sans MS" charset="0"/>
            </a:endParaRPr>
          </a:p>
        </p:txBody>
      </p:sp>
      <p:grpSp>
        <p:nvGrpSpPr>
          <p:cNvPr id="68613" name="Group 4"/>
          <p:cNvGrpSpPr>
            <a:grpSpLocks/>
          </p:cNvGrpSpPr>
          <p:nvPr/>
        </p:nvGrpSpPr>
        <p:grpSpPr bwMode="auto">
          <a:xfrm>
            <a:off x="0" y="1770063"/>
            <a:ext cx="3048000" cy="4386262"/>
            <a:chOff x="0" y="1115"/>
            <a:chExt cx="1920" cy="2763"/>
          </a:xfrm>
        </p:grpSpPr>
        <p:pic>
          <p:nvPicPr>
            <p:cNvPr id="68620" name="Picture 5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21" name="Text Box 6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8 bits per pixel   per channel</a:t>
              </a:r>
            </a:p>
          </p:txBody>
        </p:sp>
      </p:grpSp>
      <p:grpSp>
        <p:nvGrpSpPr>
          <p:cNvPr id="68614" name="Group 7"/>
          <p:cNvGrpSpPr>
            <a:grpSpLocks/>
          </p:cNvGrpSpPr>
          <p:nvPr/>
        </p:nvGrpSpPr>
        <p:grpSpPr bwMode="auto">
          <a:xfrm>
            <a:off x="3184525" y="1784350"/>
            <a:ext cx="3063875" cy="4371975"/>
            <a:chOff x="2006" y="1124"/>
            <a:chExt cx="1930" cy="2754"/>
          </a:xfrm>
        </p:grpSpPr>
        <p:pic>
          <p:nvPicPr>
            <p:cNvPr id="68618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19" name="Text Box 9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  per channel</a:t>
              </a:r>
            </a:p>
          </p:txBody>
        </p:sp>
      </p:grpSp>
      <p:grpSp>
        <p:nvGrpSpPr>
          <p:cNvPr id="68615" name="Group 10"/>
          <p:cNvGrpSpPr>
            <a:grpSpLocks/>
          </p:cNvGrpSpPr>
          <p:nvPr/>
        </p:nvGrpSpPr>
        <p:grpSpPr bwMode="auto">
          <a:xfrm>
            <a:off x="6096000" y="1766888"/>
            <a:ext cx="3048000" cy="4389437"/>
            <a:chOff x="3840" y="1113"/>
            <a:chExt cx="1920" cy="2765"/>
          </a:xfrm>
        </p:grpSpPr>
        <p:pic>
          <p:nvPicPr>
            <p:cNvPr id="68616" name="Picture 11" descr="homer1bitNoi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8" y="1113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17" name="Text Box 12"/>
            <p:cNvSpPr txBox="1">
              <a:spLocks noChangeArrowheads="1"/>
            </p:cNvSpPr>
            <p:nvPr/>
          </p:nvSpPr>
          <p:spPr bwMode="auto">
            <a:xfrm>
              <a:off x="384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per channel noisy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F5EEE6A-C896-DB45-8B0B-A597386DCC3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CF28431-7A73-B44E-92BD-9F5DDE1DCDD5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forward warp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8" name="Freeform 5"/>
          <p:cNvSpPr>
            <a:spLocks/>
          </p:cNvSpPr>
          <p:nvPr/>
        </p:nvSpPr>
        <p:spPr bwMode="auto">
          <a:xfrm>
            <a:off x="1981200" y="15240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1905000" y="34290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1905000" y="3276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6670675" y="18700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3200400" y="1447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3563" name="Oval 10"/>
          <p:cNvSpPr>
            <a:spLocks noChangeArrowheads="1"/>
          </p:cNvSpPr>
          <p:nvPr/>
        </p:nvSpPr>
        <p:spPr bwMode="auto">
          <a:xfrm>
            <a:off x="6858000" y="20574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685800" y="54864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f maps points in input image to the plane</a:t>
            </a:r>
          </a:p>
        </p:txBody>
      </p:sp>
      <p:sp>
        <p:nvSpPr>
          <p:cNvPr id="23565" name="Line 12"/>
          <p:cNvSpPr>
            <a:spLocks noChangeShapeType="1"/>
          </p:cNvSpPr>
          <p:nvPr/>
        </p:nvSpPr>
        <p:spPr bwMode="auto">
          <a:xfrm>
            <a:off x="4114800" y="1371600"/>
            <a:ext cx="0" cy="396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D00A6BD-8790-B748-9E38-F6969C5912B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0931318-4E15-0B49-AF1E-D0F6C7881AEE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random dither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for each pixel in the input image</a:t>
            </a:r>
          </a:p>
          <a:p>
            <a:pPr eaLnBrk="1" hangingPunct="1"/>
            <a:r>
              <a:rPr lang="en-US">
                <a:latin typeface="Comic Sans MS" charset="0"/>
              </a:rPr>
              <a:t>add random noise in [-</a:t>
            </a:r>
            <a:r>
              <a:rPr lang="en-US">
                <a:latin typeface="Comic Sans MS" charset="0"/>
                <a:sym typeface="Symbol" charset="0"/>
              </a:rPr>
              <a:t>, ] </a:t>
            </a:r>
            <a:r>
              <a:rPr lang="en-US">
                <a:latin typeface="Comic Sans MS" charset="0"/>
              </a:rPr>
              <a:t>to pixel value </a:t>
            </a:r>
            <a:r>
              <a:rPr lang="en-US" sz="2000">
                <a:latin typeface="Comic Sans MS" charset="0"/>
              </a:rPr>
              <a:t>(</a:t>
            </a:r>
            <a:r>
              <a:rPr lang="en-US" sz="2000">
                <a:latin typeface="Comic Sans MS" charset="0"/>
                <a:sym typeface="Symbol" charset="0"/>
              </a:rPr>
              <a:t> depends on number of bits, i.e. dist. between thresholds)</a:t>
            </a:r>
            <a:endParaRPr lang="en-US" sz="2000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clamp value to [0,1]</a:t>
            </a:r>
          </a:p>
          <a:p>
            <a:pPr eaLnBrk="1" hangingPunct="1"/>
            <a:r>
              <a:rPr lang="en-US">
                <a:latin typeface="Comic Sans MS" charset="0"/>
              </a:rPr>
              <a:t>uniformly quantize new 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1B72EC0-9109-4444-B72C-A0656B89A77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06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BCBE0B9-BDB4-904A-A818-ED839CC4336C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comparison</a:t>
            </a:r>
          </a:p>
        </p:txBody>
      </p:sp>
      <p:sp>
        <p:nvSpPr>
          <p:cNvPr id="70660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70661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70662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3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4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5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70666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70668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70669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1E0B66E-2C0F-E14A-BDED-0338A474B30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16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21E335-8888-2D40-AF12-ADF24134968F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1251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1266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13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14" name="Text Box 33"/>
          <p:cNvSpPr txBox="1">
            <a:spLocks noChangeArrowheads="1"/>
          </p:cNvSpPr>
          <p:nvPr/>
        </p:nvSpPr>
        <p:spPr bwMode="auto">
          <a:xfrm>
            <a:off x="685800" y="1524000"/>
            <a:ext cx="75438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Start at upper left corner of image.</a:t>
            </a:r>
          </a:p>
          <a:p>
            <a:pPr algn="l" eaLnBrk="1" hangingPunct="1"/>
            <a:r>
              <a:rPr lang="en-US"/>
              <a:t>Quantize I</a:t>
            </a:r>
            <a:r>
              <a:rPr lang="en-US" baseline="-25000"/>
              <a:t>00 </a:t>
            </a:r>
            <a:r>
              <a:rPr lang="en-US"/>
              <a:t>using uniform quantization.</a:t>
            </a:r>
            <a:endParaRPr lang="en-US" b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E733E09-BEB4-0E4B-9305-F90D7200162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27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2AF5E1E-D175-914C-8666-45F4FBCFE082}" type="slidenum">
              <a:rPr lang="en-US" sz="1400"/>
              <a:pPr eaLnBrk="1" hangingPunct="1"/>
              <a:t>53</a:t>
            </a:fld>
            <a:endParaRPr lang="en-US" sz="1400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</a:t>
            </a:r>
          </a:p>
        </p:txBody>
      </p:sp>
      <p:graphicFrame>
        <p:nvGraphicFramePr>
          <p:cNvPr id="822275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290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37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38" name="Text Box 33"/>
          <p:cNvSpPr txBox="1">
            <a:spLocks noChangeArrowheads="1"/>
          </p:cNvSpPr>
          <p:nvPr/>
        </p:nvSpPr>
        <p:spPr bwMode="auto">
          <a:xfrm>
            <a:off x="457200" y="15240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this introduces some error ... suppose Q</a:t>
            </a:r>
            <a:r>
              <a:rPr lang="en-US" baseline="-25000"/>
              <a:t>00 </a:t>
            </a:r>
            <a:r>
              <a:rPr lang="en-US"/>
              <a:t>is too dark</a:t>
            </a:r>
            <a:endParaRPr lang="en-US" baseline="-25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59D5896-58FE-DC41-A599-0A6CB2AC482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37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AF801C9-6786-3246-B0D7-6BB6D68CE661}" type="slidenum">
              <a:rPr lang="en-US" sz="1400"/>
              <a:pPr eaLnBrk="1" hangingPunct="1"/>
              <a:t>54</a:t>
            </a:fld>
            <a:endParaRPr lang="en-US" sz="1400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3299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3314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61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62" name="Text Box 33"/>
          <p:cNvSpPr txBox="1">
            <a:spLocks noChangeArrowheads="1"/>
          </p:cNvSpPr>
          <p:nvPr/>
        </p:nvSpPr>
        <p:spPr bwMode="auto">
          <a:xfrm>
            <a:off x="457200" y="16764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can compensate by brightening the neighbors of I</a:t>
            </a:r>
            <a:r>
              <a:rPr lang="en-US" baseline="-25000"/>
              <a:t>00 </a:t>
            </a:r>
            <a:r>
              <a:rPr lang="en-US"/>
              <a:t>before we quantize them.</a:t>
            </a:r>
            <a:endParaRPr lang="en-US" baseline="-25000"/>
          </a:p>
        </p:txBody>
      </p:sp>
      <p:sp>
        <p:nvSpPr>
          <p:cNvPr id="73763" name="Rectangle 34"/>
          <p:cNvSpPr>
            <a:spLocks noChangeArrowheads="1"/>
          </p:cNvSpPr>
          <p:nvPr/>
        </p:nvSpPr>
        <p:spPr bwMode="auto">
          <a:xfrm>
            <a:off x="1905000" y="3276600"/>
            <a:ext cx="1295400" cy="2667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3764" name="Rectangle 35"/>
          <p:cNvSpPr>
            <a:spLocks noChangeArrowheads="1"/>
          </p:cNvSpPr>
          <p:nvPr/>
        </p:nvSpPr>
        <p:spPr bwMode="auto">
          <a:xfrm>
            <a:off x="609600" y="4572000"/>
            <a:ext cx="2590800" cy="1371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CD64DD8-E891-F646-BE67-8EC7BB0DC55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996B230-66D8-0C47-A225-003E2A782D60}" type="slidenum">
              <a:rPr lang="en-US" sz="1400"/>
              <a:pPr eaLnBrk="1" hangingPunct="1"/>
              <a:t>55</a:t>
            </a:fld>
            <a:endParaRPr lang="en-US" sz="1400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4323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4338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785" name="Text Box 32"/>
          <p:cNvSpPr txBox="1">
            <a:spLocks noChangeArrowheads="1"/>
          </p:cNvSpPr>
          <p:nvPr/>
        </p:nvSpPr>
        <p:spPr bwMode="auto">
          <a:xfrm>
            <a:off x="457200" y="16764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now continue quantization on modified image</a:t>
            </a:r>
            <a:endParaRPr lang="en-US" baseline="-25000"/>
          </a:p>
        </p:txBody>
      </p:sp>
      <p:sp>
        <p:nvSpPr>
          <p:cNvPr id="74786" name="Rectangle 33"/>
          <p:cNvSpPr>
            <a:spLocks noChangeArrowheads="1"/>
          </p:cNvSpPr>
          <p:nvPr/>
        </p:nvSpPr>
        <p:spPr bwMode="auto">
          <a:xfrm>
            <a:off x="1905000" y="3276600"/>
            <a:ext cx="1295400" cy="2667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787" name="Rectangle 34"/>
          <p:cNvSpPr>
            <a:spLocks noChangeArrowheads="1"/>
          </p:cNvSpPr>
          <p:nvPr/>
        </p:nvSpPr>
        <p:spPr bwMode="auto">
          <a:xfrm>
            <a:off x="609600" y="4572000"/>
            <a:ext cx="2590800" cy="1371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C8C038B-45DE-1541-8B85-B95B91F4BCB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152BF6-421C-8C40-A761-A1E95DB8CC80}" type="slidenum">
              <a:rPr lang="en-US" sz="1400"/>
              <a:pPr eaLnBrk="1" hangingPunct="1"/>
              <a:t>56</a:t>
            </a:fld>
            <a:endParaRPr lang="en-US" sz="1400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7578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781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75788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75782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3582194" y="2515394"/>
            <a:ext cx="1141412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5783" name="Picture 33" descr="floydGradation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281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5784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3657600" y="4038600"/>
            <a:ext cx="1066800" cy="9144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785" name="TextBox 36"/>
          <p:cNvSpPr txBox="1">
            <a:spLocks noChangeArrowheads="1"/>
          </p:cNvSpPr>
          <p:nvPr/>
        </p:nvSpPr>
        <p:spPr bwMode="auto">
          <a:xfrm>
            <a:off x="5638800" y="1066800"/>
            <a:ext cx="1463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standard</a:t>
            </a:r>
          </a:p>
        </p:txBody>
      </p:sp>
      <p:sp>
        <p:nvSpPr>
          <p:cNvPr id="75786" name="TextBox 37"/>
          <p:cNvSpPr txBox="1">
            <a:spLocks noChangeArrowheads="1"/>
          </p:cNvSpPr>
          <p:nvPr/>
        </p:nvSpPr>
        <p:spPr bwMode="auto">
          <a:xfrm>
            <a:off x="5348288" y="5943600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diffusion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46E7E4-ECCF-AD4C-97F8-25347566E27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0ACAAEE-CD5F-A343-B3D5-34896F0160D2}" type="slidenum">
              <a:rPr lang="en-US" sz="1400"/>
              <a:pPr eaLnBrk="1" hangingPunct="1"/>
              <a:t>57</a:t>
            </a:fld>
            <a:endParaRPr lang="en-US" sz="1400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now for the details</a:t>
            </a:r>
          </a:p>
        </p:txBody>
      </p:sp>
      <p:graphicFrame>
        <p:nvGraphicFramePr>
          <p:cNvPr id="825347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5362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833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34" name="Text Box 33"/>
          <p:cNvSpPr txBox="1">
            <a:spLocks noChangeArrowheads="1"/>
          </p:cNvSpPr>
          <p:nvPr/>
        </p:nvSpPr>
        <p:spPr bwMode="auto">
          <a:xfrm>
            <a:off x="381000" y="18288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I</a:t>
            </a:r>
            <a:r>
              <a:rPr lang="en-US" baseline="-25000"/>
              <a:t>00 </a:t>
            </a:r>
            <a:r>
              <a:rPr lang="en-US"/>
              <a:t>using uniform quantization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E7EC749-7572-7B41-A767-69CB305D687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ABB5B0A-0F8A-F94B-8C8B-6A651906CBB3}" type="slidenum">
              <a:rPr lang="en-US" sz="1400"/>
              <a:pPr eaLnBrk="1" hangingPunct="1"/>
              <a:t>58</a:t>
            </a:fld>
            <a:endParaRPr lang="en-US" sz="1400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6371" name="Group 3"/>
          <p:cNvGraphicFramePr>
            <a:graphicFrameLocks noGrp="1"/>
          </p:cNvGraphicFramePr>
          <p:nvPr/>
        </p:nvGraphicFramePr>
        <p:xfrm>
          <a:off x="4953000" y="2819400"/>
          <a:ext cx="3829050" cy="26162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6386" name="Group 18"/>
          <p:cNvGraphicFramePr>
            <a:graphicFrameLocks noGrp="1"/>
          </p:cNvGraphicFramePr>
          <p:nvPr/>
        </p:nvGraphicFramePr>
        <p:xfrm>
          <a:off x="914400" y="2819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57" name="Text Box 32"/>
          <p:cNvSpPr txBox="1">
            <a:spLocks noChangeArrowheads="1"/>
          </p:cNvSpPr>
          <p:nvPr/>
        </p:nvSpPr>
        <p:spPr bwMode="auto">
          <a:xfrm>
            <a:off x="1371600" y="2209800"/>
            <a:ext cx="662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distribute error e</a:t>
            </a:r>
            <a:r>
              <a:rPr lang="en-US" sz="1600" baseline="-25000"/>
              <a:t>00</a:t>
            </a:r>
            <a:r>
              <a:rPr lang="en-US" sz="1600"/>
              <a:t>=I</a:t>
            </a:r>
            <a:r>
              <a:rPr lang="en-US" sz="1600" baseline="-25000"/>
              <a:t>00</a:t>
            </a:r>
            <a:r>
              <a:rPr lang="en-US" sz="1600"/>
              <a:t> – Q</a:t>
            </a:r>
            <a:r>
              <a:rPr lang="en-US" sz="1600" baseline="-25000"/>
              <a:t>00</a:t>
            </a:r>
            <a:r>
              <a:rPr lang="en-US" sz="1600"/>
              <a:t> to neighbors not yet quantized</a:t>
            </a:r>
          </a:p>
        </p:txBody>
      </p:sp>
      <p:sp>
        <p:nvSpPr>
          <p:cNvPr id="77858" name="Text Box 33"/>
          <p:cNvSpPr txBox="1">
            <a:spLocks noChangeArrowheads="1"/>
          </p:cNvSpPr>
          <p:nvPr/>
        </p:nvSpPr>
        <p:spPr bwMode="auto">
          <a:xfrm>
            <a:off x="2362200" y="3581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7859" name="Text Box 34"/>
          <p:cNvSpPr txBox="1">
            <a:spLocks noChangeArrowheads="1"/>
          </p:cNvSpPr>
          <p:nvPr/>
        </p:nvSpPr>
        <p:spPr bwMode="auto">
          <a:xfrm>
            <a:off x="990600" y="4343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7860" name="Text Box 35"/>
          <p:cNvSpPr txBox="1">
            <a:spLocks noChangeArrowheads="1"/>
          </p:cNvSpPr>
          <p:nvPr/>
        </p:nvSpPr>
        <p:spPr bwMode="auto">
          <a:xfrm>
            <a:off x="22860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82982" name="Text Box 36"/>
          <p:cNvSpPr txBox="1">
            <a:spLocks noChangeArrowheads="1"/>
          </p:cNvSpPr>
          <p:nvPr/>
        </p:nvSpPr>
        <p:spPr bwMode="auto">
          <a:xfrm>
            <a:off x="2438400" y="5638800"/>
            <a:ext cx="3505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latin typeface="Symbol" pitchFamily="18" charset="2"/>
                <a:ea typeface="+mn-ea"/>
                <a:cs typeface="+mn-cs"/>
              </a:rPr>
              <a:t>a+b+c+d</a:t>
            </a:r>
            <a:r>
              <a:rPr lang="en-US" dirty="0">
                <a:latin typeface="Symbol" pitchFamily="18" charset="2"/>
                <a:ea typeface="+mn-ea"/>
                <a:cs typeface="+mn-cs"/>
              </a:rPr>
              <a:t>=</a:t>
            </a: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77862" name="Line 37"/>
          <p:cNvSpPr>
            <a:spLocks noChangeShapeType="1"/>
          </p:cNvSpPr>
          <p:nvPr/>
        </p:nvSpPr>
        <p:spPr bwMode="auto">
          <a:xfrm>
            <a:off x="1600200" y="3962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3" name="Line 38"/>
          <p:cNvSpPr>
            <a:spLocks noChangeShapeType="1"/>
          </p:cNvSpPr>
          <p:nvPr/>
        </p:nvSpPr>
        <p:spPr bwMode="auto">
          <a:xfrm>
            <a:off x="1828800" y="39624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4" name="Line 39"/>
          <p:cNvSpPr>
            <a:spLocks noChangeShapeType="1"/>
          </p:cNvSpPr>
          <p:nvPr/>
        </p:nvSpPr>
        <p:spPr bwMode="auto">
          <a:xfrm flipH="1">
            <a:off x="609600" y="3962400"/>
            <a:ext cx="533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5" name="Line 40"/>
          <p:cNvSpPr>
            <a:spLocks noChangeShapeType="1"/>
          </p:cNvSpPr>
          <p:nvPr/>
        </p:nvSpPr>
        <p:spPr bwMode="auto">
          <a:xfrm>
            <a:off x="2057400" y="3733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6" name="Text Box 41"/>
          <p:cNvSpPr txBox="1">
            <a:spLocks noChangeArrowheads="1"/>
          </p:cNvSpPr>
          <p:nvPr/>
        </p:nvSpPr>
        <p:spPr bwMode="auto">
          <a:xfrm>
            <a:off x="0" y="4267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Symbol" charset="0"/>
              </a:rPr>
              <a:t>b</a:t>
            </a:r>
            <a:r>
              <a:rPr lang="en-US" sz="1800"/>
              <a:t>e</a:t>
            </a:r>
            <a:r>
              <a:rPr lang="en-US" sz="1800" baseline="-25000"/>
              <a:t>00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0375" y="1295400"/>
            <a:ext cx="840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for example,  I</a:t>
            </a:r>
            <a:r>
              <a:rPr lang="en-US" baseline="-25000"/>
              <a:t>00</a:t>
            </a:r>
            <a:r>
              <a:rPr lang="en-US"/>
              <a:t>=(.2,.6,.1), Q</a:t>
            </a:r>
            <a:r>
              <a:rPr lang="en-US" baseline="-25000"/>
              <a:t>00</a:t>
            </a:r>
            <a:r>
              <a:rPr lang="en-US"/>
              <a:t>=(0,1,0), then e</a:t>
            </a:r>
            <a:r>
              <a:rPr lang="en-US" baseline="-25000"/>
              <a:t>00</a:t>
            </a:r>
            <a:r>
              <a:rPr lang="en-US"/>
              <a:t>=(.2,-.4,.1)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C7F71D4-02CB-1045-9C27-EEFC9DA1B18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B64F2B-EC45-7D44-ABD8-76D505637554}" type="slidenum">
              <a:rPr lang="en-US" sz="1400"/>
              <a:pPr eaLnBrk="1" hangingPunct="1"/>
              <a:t>59</a:t>
            </a:fld>
            <a:endParaRPr lang="en-US" sz="1400"/>
          </a:p>
        </p:txBody>
      </p:sp>
      <p:graphicFrame>
        <p:nvGraphicFramePr>
          <p:cNvPr id="827394" name="Group 2"/>
          <p:cNvGraphicFramePr>
            <a:graphicFrameLocks noGrp="1"/>
          </p:cNvGraphicFramePr>
          <p:nvPr/>
        </p:nvGraphicFramePr>
        <p:xfrm>
          <a:off x="609600" y="2819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65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7409" name="Group 17"/>
          <p:cNvGraphicFramePr>
            <a:graphicFrameLocks noGrp="1"/>
          </p:cNvGraphicFramePr>
          <p:nvPr/>
        </p:nvGraphicFramePr>
        <p:xfrm>
          <a:off x="4724400" y="2819400"/>
          <a:ext cx="3829050" cy="26162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81" name="Text Box 32"/>
          <p:cNvSpPr txBox="1">
            <a:spLocks noChangeArrowheads="1"/>
          </p:cNvSpPr>
          <p:nvPr/>
        </p:nvSpPr>
        <p:spPr bwMode="auto">
          <a:xfrm>
            <a:off x="1905000" y="36576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2" name="Text Box 33"/>
          <p:cNvSpPr txBox="1">
            <a:spLocks noChangeArrowheads="1"/>
          </p:cNvSpPr>
          <p:nvPr/>
        </p:nvSpPr>
        <p:spPr bwMode="auto">
          <a:xfrm>
            <a:off x="6096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3" name="Text Box 34"/>
          <p:cNvSpPr txBox="1">
            <a:spLocks noChangeArrowheads="1"/>
          </p:cNvSpPr>
          <p:nvPr/>
        </p:nvSpPr>
        <p:spPr bwMode="auto">
          <a:xfrm>
            <a:off x="19050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4" name="Freeform 35"/>
          <p:cNvSpPr>
            <a:spLocks/>
          </p:cNvSpPr>
          <p:nvPr/>
        </p:nvSpPr>
        <p:spPr bwMode="auto">
          <a:xfrm>
            <a:off x="2667000" y="20574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85" name="Text Box 36"/>
          <p:cNvSpPr txBox="1">
            <a:spLocks noChangeArrowheads="1"/>
          </p:cNvSpPr>
          <p:nvPr/>
        </p:nvSpPr>
        <p:spPr bwMode="auto">
          <a:xfrm>
            <a:off x="685800" y="1676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I</a:t>
            </a:r>
            <a:r>
              <a:rPr lang="en-US" baseline="-25000"/>
              <a:t>01</a:t>
            </a:r>
            <a:r>
              <a:rPr lang="en-US"/>
              <a:t> + </a:t>
            </a:r>
            <a:r>
              <a:rPr lang="en-US">
                <a:latin typeface="Symbol" charset="0"/>
              </a:rPr>
              <a:t>a</a:t>
            </a:r>
            <a:r>
              <a:rPr lang="en-US"/>
              <a:t>e</a:t>
            </a:r>
            <a:r>
              <a:rPr lang="en-US" baseline="-25000"/>
              <a:t>00</a:t>
            </a:r>
            <a:endParaRPr lang="en-US"/>
          </a:p>
        </p:txBody>
      </p:sp>
      <p:sp>
        <p:nvSpPr>
          <p:cNvPr id="78886" name="TextBox 11"/>
          <p:cNvSpPr txBox="1">
            <a:spLocks noChangeArrowheads="1"/>
          </p:cNvSpPr>
          <p:nvPr/>
        </p:nvSpPr>
        <p:spPr bwMode="auto">
          <a:xfrm>
            <a:off x="4800600" y="31242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DONE</a:t>
            </a:r>
          </a:p>
        </p:txBody>
      </p:sp>
      <p:sp>
        <p:nvSpPr>
          <p:cNvPr id="78887" name="TextBox 12"/>
          <p:cNvSpPr txBox="1">
            <a:spLocks noChangeArrowheads="1"/>
          </p:cNvSpPr>
          <p:nvPr/>
        </p:nvSpPr>
        <p:spPr bwMode="auto">
          <a:xfrm>
            <a:off x="685800" y="31242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DONE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2E7DCAD-D28D-2F4F-9932-E90BDEE07D8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5D6370C-0EF6-E342-BB54-58943D1DA204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forward warp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1066800" y="21336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5029200" y="21336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143000" y="1676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image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5181600" y="1600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image</a:t>
            </a:r>
          </a:p>
        </p:txBody>
      </p:sp>
      <p:sp>
        <p:nvSpPr>
          <p:cNvPr id="24584" name="Oval 7"/>
          <p:cNvSpPr>
            <a:spLocks noChangeArrowheads="1"/>
          </p:cNvSpPr>
          <p:nvPr/>
        </p:nvSpPr>
        <p:spPr bwMode="auto">
          <a:xfrm>
            <a:off x="6172200" y="3352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6324600" y="3200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4586" name="Freeform 9"/>
          <p:cNvSpPr>
            <a:spLocks/>
          </p:cNvSpPr>
          <p:nvPr/>
        </p:nvSpPr>
        <p:spPr bwMode="auto">
          <a:xfrm>
            <a:off x="1752600" y="2133600"/>
            <a:ext cx="4419600" cy="1219200"/>
          </a:xfrm>
          <a:custGeom>
            <a:avLst/>
            <a:gdLst>
              <a:gd name="T0" fmla="*/ 2147483647 w 2784"/>
              <a:gd name="T1" fmla="*/ 2147483647 h 768"/>
              <a:gd name="T2" fmla="*/ 2147483647 w 2784"/>
              <a:gd name="T3" fmla="*/ 2147483647 h 768"/>
              <a:gd name="T4" fmla="*/ 0 w 2784"/>
              <a:gd name="T5" fmla="*/ 2147483647 h 768"/>
              <a:gd name="T6" fmla="*/ 0 60000 65536"/>
              <a:gd name="T7" fmla="*/ 0 60000 65536"/>
              <a:gd name="T8" fmla="*/ 0 60000 65536"/>
              <a:gd name="T9" fmla="*/ 0 w 2784"/>
              <a:gd name="T10" fmla="*/ 0 h 768"/>
              <a:gd name="T11" fmla="*/ 2784 w 2784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84" h="768">
                <a:moveTo>
                  <a:pt x="2784" y="768"/>
                </a:moveTo>
                <a:cubicBezTo>
                  <a:pt x="2440" y="432"/>
                  <a:pt x="2096" y="96"/>
                  <a:pt x="1632" y="48"/>
                </a:cubicBezTo>
                <a:cubicBezTo>
                  <a:pt x="1168" y="0"/>
                  <a:pt x="272" y="408"/>
                  <a:pt x="0" y="48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7" name="Oval 10"/>
          <p:cNvSpPr>
            <a:spLocks noChangeArrowheads="1"/>
          </p:cNvSpPr>
          <p:nvPr/>
        </p:nvSpPr>
        <p:spPr bwMode="auto">
          <a:xfrm>
            <a:off x="1676400" y="2895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4114800" y="16002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  <a:r>
              <a:rPr lang="en-US" baseline="30000"/>
              <a:t>-1</a:t>
            </a:r>
            <a:r>
              <a:rPr lang="en-US"/>
              <a:t>(i,j)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1066800" y="5105400"/>
            <a:ext cx="624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pixel at (i,j) in output image is assigned the value at location f</a:t>
            </a:r>
            <a:r>
              <a:rPr lang="en-US" baseline="30000"/>
              <a:t>-1</a:t>
            </a:r>
            <a:r>
              <a:rPr lang="en-US"/>
              <a:t>(i,j) in input image</a:t>
            </a:r>
          </a:p>
        </p:txBody>
      </p:sp>
      <p:sp>
        <p:nvSpPr>
          <p:cNvPr id="24590" name="Line 13"/>
          <p:cNvSpPr>
            <a:spLocks noChangeShapeType="1"/>
          </p:cNvSpPr>
          <p:nvPr/>
        </p:nvSpPr>
        <p:spPr bwMode="auto">
          <a:xfrm>
            <a:off x="4114800" y="1371600"/>
            <a:ext cx="0" cy="3581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953000" y="3581400"/>
            <a:ext cx="4800600" cy="2362200"/>
          </a:xfrm>
          <a:prstGeom prst="rect">
            <a:avLst/>
          </a:prstGeom>
        </p:spPr>
        <p:txBody>
          <a:bodyPr tIns="137160"/>
          <a:lstStyle/>
          <a:p>
            <a:pPr marL="609600" indent="-609600" algn="l">
              <a:spcBef>
                <a:spcPct val="20000"/>
              </a:spcBef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if f is not bijective </a:t>
            </a:r>
          </a:p>
          <a:p>
            <a:pPr marL="990600" lvl="1" indent="-533400" algn="l">
              <a:spcBef>
                <a:spcPct val="20000"/>
              </a:spcBef>
              <a:buFontTx/>
              <a:buAutoNum type="arabicPeriod"/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f</a:t>
            </a:r>
            <a:r>
              <a:rPr lang="en-US" sz="1800" kern="0" baseline="3000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-1</a:t>
            </a: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(i,j) may not be defined</a:t>
            </a:r>
          </a:p>
          <a:p>
            <a:pPr marL="990600" lvl="1" indent="-533400" algn="l">
              <a:spcBef>
                <a:spcPct val="20000"/>
              </a:spcBef>
              <a:buFontTx/>
              <a:buAutoNum type="arabicPeriod"/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f</a:t>
            </a:r>
            <a:r>
              <a:rPr lang="en-US" sz="1800" kern="0" baseline="3000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-1</a:t>
            </a: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(i,j) may not be unique</a:t>
            </a:r>
            <a:endParaRPr lang="en-US" sz="1800" kern="0" dirty="0">
              <a:solidFill>
                <a:srgbClr val="CC0066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6FFD054-A19D-EA49-886E-4C282EF2E50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8A82E59-CBF2-E549-BBA4-83258C1A7F08}" type="slidenum">
              <a:rPr lang="en-US" sz="1400"/>
              <a:pPr eaLnBrk="1" hangingPunct="1"/>
              <a:t>60</a:t>
            </a:fld>
            <a:endParaRPr lang="en-US" sz="1400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8419" name="Group 3"/>
          <p:cNvGraphicFramePr>
            <a:graphicFrameLocks noGrp="1"/>
          </p:cNvGraphicFramePr>
          <p:nvPr/>
        </p:nvGraphicFramePr>
        <p:xfrm>
          <a:off x="5029200" y="2438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8433" name="Group 17"/>
          <p:cNvGraphicFramePr>
            <a:graphicFrameLocks noGrp="1"/>
          </p:cNvGraphicFramePr>
          <p:nvPr/>
        </p:nvGraphicFramePr>
        <p:xfrm>
          <a:off x="990600" y="2438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904" name="Text Box 31"/>
          <p:cNvSpPr txBox="1">
            <a:spLocks noChangeArrowheads="1"/>
          </p:cNvSpPr>
          <p:nvPr/>
        </p:nvSpPr>
        <p:spPr bwMode="auto">
          <a:xfrm>
            <a:off x="1676400" y="167640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distribute error: e</a:t>
            </a:r>
            <a:r>
              <a:rPr lang="en-US" baseline="-25000"/>
              <a:t>01 </a:t>
            </a:r>
            <a:r>
              <a:rPr lang="en-US"/>
              <a:t>= I</a:t>
            </a:r>
            <a:r>
              <a:rPr lang="en-US" baseline="-25000"/>
              <a:t>01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/>
              <a:t>e</a:t>
            </a:r>
            <a:r>
              <a:rPr lang="en-US" baseline="-25000"/>
              <a:t>00</a:t>
            </a:r>
            <a:r>
              <a:rPr lang="en-US"/>
              <a:t> – Q</a:t>
            </a:r>
            <a:r>
              <a:rPr lang="en-US" baseline="-25000"/>
              <a:t>01</a:t>
            </a:r>
            <a:endParaRPr lang="en-US"/>
          </a:p>
        </p:txBody>
      </p:sp>
      <p:sp>
        <p:nvSpPr>
          <p:cNvPr id="79905" name="Text Box 32"/>
          <p:cNvSpPr txBox="1">
            <a:spLocks noChangeArrowheads="1"/>
          </p:cNvSpPr>
          <p:nvPr/>
        </p:nvSpPr>
        <p:spPr bwMode="auto">
          <a:xfrm>
            <a:off x="2286000" y="3048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11</a:t>
            </a:r>
            <a:endParaRPr lang="en-US" sz="1800">
              <a:latin typeface="Symbol" charset="0"/>
            </a:endParaRPr>
          </a:p>
        </p:txBody>
      </p: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990600" y="3886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 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b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/>
          </a:p>
        </p:txBody>
      </p:sp>
      <p:sp>
        <p:nvSpPr>
          <p:cNvPr id="79907" name="Text Box 34"/>
          <p:cNvSpPr txBox="1">
            <a:spLocks noChangeArrowheads="1"/>
          </p:cNvSpPr>
          <p:nvPr/>
        </p:nvSpPr>
        <p:spPr bwMode="auto">
          <a:xfrm>
            <a:off x="2209800" y="3886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 baseline="-25000">
              <a:latin typeface="Symbol" charset="0"/>
            </a:endParaRPr>
          </a:p>
        </p:txBody>
      </p:sp>
      <p:sp>
        <p:nvSpPr>
          <p:cNvPr id="79908" name="Text Box 35"/>
          <p:cNvSpPr txBox="1">
            <a:spLocks noChangeArrowheads="1"/>
          </p:cNvSpPr>
          <p:nvPr/>
        </p:nvSpPr>
        <p:spPr bwMode="auto">
          <a:xfrm>
            <a:off x="3505200" y="3124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>
              <a:latin typeface="Symbol" charset="0"/>
            </a:endParaRPr>
          </a:p>
        </p:txBody>
      </p:sp>
      <p:sp>
        <p:nvSpPr>
          <p:cNvPr id="79909" name="Text Box 36"/>
          <p:cNvSpPr txBox="1">
            <a:spLocks noChangeArrowheads="1"/>
          </p:cNvSpPr>
          <p:nvPr/>
        </p:nvSpPr>
        <p:spPr bwMode="auto">
          <a:xfrm>
            <a:off x="3657600" y="3886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d</a:t>
            </a:r>
            <a:r>
              <a:rPr lang="en-US" sz="2000"/>
              <a:t>e</a:t>
            </a:r>
            <a:r>
              <a:rPr lang="en-US" sz="2000" baseline="-25000"/>
              <a:t>01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BE014EF-43E7-2B42-B2CC-3702478A63C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08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73546DD-F024-9A45-961F-5B33E69F9133}" type="slidenum">
              <a:rPr lang="en-US" sz="1400"/>
              <a:pPr eaLnBrk="1" hangingPunct="1"/>
              <a:t>61</a:t>
            </a:fld>
            <a:endParaRPr lang="en-US" sz="1400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9443" name="Group 3"/>
          <p:cNvGraphicFramePr>
            <a:graphicFrameLocks noGrp="1"/>
          </p:cNvGraphicFramePr>
          <p:nvPr/>
        </p:nvGraphicFramePr>
        <p:xfrm>
          <a:off x="3810000" y="1600200"/>
          <a:ext cx="3810000" cy="3886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28" name="Text Box 31"/>
          <p:cNvSpPr txBox="1">
            <a:spLocks noChangeArrowheads="1"/>
          </p:cNvSpPr>
          <p:nvPr/>
        </p:nvSpPr>
        <p:spPr bwMode="auto">
          <a:xfrm>
            <a:off x="609600" y="2514600"/>
            <a:ext cx="2667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contributions by upper &amp; left neighbors</a:t>
            </a:r>
          </a:p>
        </p:txBody>
      </p:sp>
      <p:grpSp>
        <p:nvGrpSpPr>
          <p:cNvPr id="80929" name="Group 32"/>
          <p:cNvGrpSpPr>
            <a:grpSpLocks/>
          </p:cNvGrpSpPr>
          <p:nvPr/>
        </p:nvGrpSpPr>
        <p:grpSpPr bwMode="auto">
          <a:xfrm flipV="1">
            <a:off x="5334000" y="3200400"/>
            <a:ext cx="1905000" cy="914400"/>
            <a:chOff x="3312" y="2592"/>
            <a:chExt cx="1200" cy="576"/>
          </a:xfrm>
        </p:grpSpPr>
        <p:sp>
          <p:nvSpPr>
            <p:cNvPr id="80930" name="Line 33"/>
            <p:cNvSpPr>
              <a:spLocks noChangeShapeType="1"/>
            </p:cNvSpPr>
            <p:nvPr/>
          </p:nvSpPr>
          <p:spPr bwMode="auto">
            <a:xfrm>
              <a:off x="3312" y="2592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1" name="Line 34"/>
            <p:cNvSpPr>
              <a:spLocks noChangeShapeType="1"/>
            </p:cNvSpPr>
            <p:nvPr/>
          </p:nvSpPr>
          <p:spPr bwMode="auto">
            <a:xfrm flipV="1">
              <a:off x="3408" y="2688"/>
              <a:ext cx="33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2" name="Line 35"/>
            <p:cNvSpPr>
              <a:spLocks noChangeShapeType="1"/>
            </p:cNvSpPr>
            <p:nvPr/>
          </p:nvSpPr>
          <p:spPr bwMode="auto">
            <a:xfrm flipV="1">
              <a:off x="3840" y="2688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3" name="Line 36"/>
            <p:cNvSpPr>
              <a:spLocks noChangeShapeType="1"/>
            </p:cNvSpPr>
            <p:nvPr/>
          </p:nvSpPr>
          <p:spPr bwMode="auto">
            <a:xfrm flipH="1" flipV="1">
              <a:off x="4032" y="2688"/>
              <a:ext cx="48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0E3FF3A-E618-FF4A-82EB-BB4C0A9C0CB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AA867D5-8EEF-2E46-A726-89C064558CE2}" type="slidenum">
              <a:rPr lang="en-US" sz="1400"/>
              <a:pPr eaLnBrk="1" hangingPunct="1"/>
              <a:t>62</a:t>
            </a:fld>
            <a:endParaRPr lang="en-US" sz="140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30467" name="Group 3"/>
          <p:cNvGraphicFramePr>
            <a:graphicFrameLocks noGrp="1"/>
          </p:cNvGraphicFramePr>
          <p:nvPr/>
        </p:nvGraphicFramePr>
        <p:xfrm>
          <a:off x="3810000" y="1600200"/>
          <a:ext cx="3810000" cy="3886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52" name="Text Box 31"/>
          <p:cNvSpPr txBox="1">
            <a:spLocks noChangeArrowheads="1"/>
          </p:cNvSpPr>
          <p:nvPr/>
        </p:nvSpPr>
        <p:spPr bwMode="auto">
          <a:xfrm>
            <a:off x="609600" y="2514600"/>
            <a:ext cx="2667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 is important:  distribute error to pixels that have not been quantized</a:t>
            </a:r>
          </a:p>
        </p:txBody>
      </p:sp>
      <p:grpSp>
        <p:nvGrpSpPr>
          <p:cNvPr id="81953" name="Group 32"/>
          <p:cNvGrpSpPr>
            <a:grpSpLocks/>
          </p:cNvGrpSpPr>
          <p:nvPr/>
        </p:nvGrpSpPr>
        <p:grpSpPr bwMode="auto">
          <a:xfrm flipV="1">
            <a:off x="4038600" y="2133600"/>
            <a:ext cx="3124200" cy="1828800"/>
            <a:chOff x="2496" y="1968"/>
            <a:chExt cx="1968" cy="1152"/>
          </a:xfrm>
        </p:grpSpPr>
        <p:sp>
          <p:nvSpPr>
            <p:cNvPr id="81954" name="Line 33"/>
            <p:cNvSpPr>
              <a:spLocks noChangeShapeType="1"/>
            </p:cNvSpPr>
            <p:nvPr/>
          </p:nvSpPr>
          <p:spPr bwMode="auto">
            <a:xfrm>
              <a:off x="2496" y="3120"/>
              <a:ext cx="19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5" name="Line 34"/>
            <p:cNvSpPr>
              <a:spLocks noChangeShapeType="1"/>
            </p:cNvSpPr>
            <p:nvPr/>
          </p:nvSpPr>
          <p:spPr bwMode="auto">
            <a:xfrm>
              <a:off x="2496" y="2544"/>
              <a:ext cx="19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6" name="Line 35"/>
            <p:cNvSpPr>
              <a:spLocks noChangeShapeType="1"/>
            </p:cNvSpPr>
            <p:nvPr/>
          </p:nvSpPr>
          <p:spPr bwMode="auto">
            <a:xfrm>
              <a:off x="2496" y="1968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7" name="Line 36"/>
            <p:cNvSpPr>
              <a:spLocks noChangeShapeType="1"/>
            </p:cNvSpPr>
            <p:nvPr/>
          </p:nvSpPr>
          <p:spPr bwMode="auto">
            <a:xfrm flipH="1" flipV="1">
              <a:off x="2544" y="2592"/>
              <a:ext cx="1872" cy="48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8" name="Line 37"/>
            <p:cNvSpPr>
              <a:spLocks noChangeShapeType="1"/>
            </p:cNvSpPr>
            <p:nvPr/>
          </p:nvSpPr>
          <p:spPr bwMode="auto">
            <a:xfrm flipH="1" flipV="1">
              <a:off x="2496" y="2016"/>
              <a:ext cx="1872" cy="48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9FB246C-551A-9A46-BD43-0FA248C8946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29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76B9DE7-ED5F-2D49-96AB-218F3760B9D4}" type="slidenum">
              <a:rPr lang="en-US" sz="1400"/>
              <a:pPr eaLnBrk="1" hangingPunct="1"/>
              <a:t>63</a:t>
            </a:fld>
            <a:endParaRPr lang="en-US" sz="1400"/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floyd-steinberg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295400"/>
            <a:ext cx="35052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a =  7/16 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b =  3/16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c =  5/16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d =  1/16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B24708F-E13A-CE43-AB24-052E94B0B46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39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2B900A0-8318-474C-8E77-0194BD21CE26}" type="slidenum">
              <a:rPr lang="en-US" sz="1400"/>
              <a:pPr eaLnBrk="1" hangingPunct="1"/>
              <a:t>64</a:t>
            </a:fld>
            <a:endParaRPr lang="en-US" sz="140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983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242D00C-1DA3-904E-806E-9C7BFB3797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04394C9-B1FB-2A46-8648-9A897635C352}" type="slidenum">
              <a:rPr lang="en-US" sz="1400"/>
              <a:pPr eaLnBrk="1" hangingPunct="1"/>
              <a:t>65</a:t>
            </a:fld>
            <a:endParaRPr lang="en-US" sz="1400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007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  <p:sp>
        <p:nvSpPr>
          <p:cNvPr id="85008" name="Text Box 53"/>
          <p:cNvSpPr txBox="1">
            <a:spLocks noChangeArrowheads="1"/>
          </p:cNvSpPr>
          <p:nvPr/>
        </p:nvSpPr>
        <p:spPr bwMode="auto">
          <a:xfrm>
            <a:off x="1447800" y="2286000"/>
            <a:ext cx="298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(1/2 quantizes to 0)</a:t>
            </a:r>
          </a:p>
        </p:txBody>
      </p:sp>
      <p:graphicFrame>
        <p:nvGraphicFramePr>
          <p:cNvPr id="19" name="Group 41"/>
          <p:cNvGraphicFramePr>
            <a:graphicFrameLocks/>
          </p:cNvGraphicFramePr>
          <p:nvPr/>
        </p:nvGraphicFramePr>
        <p:xfrm>
          <a:off x="10668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41"/>
          <p:cNvGraphicFramePr>
            <a:graphicFrameLocks/>
          </p:cNvGraphicFramePr>
          <p:nvPr/>
        </p:nvGraphicFramePr>
        <p:xfrm>
          <a:off x="46482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0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5031" name="Elbow Connector 22"/>
          <p:cNvCxnSpPr>
            <a:cxnSpLocks noChangeShapeType="1"/>
          </p:cNvCxnSpPr>
          <p:nvPr/>
        </p:nvCxnSpPr>
        <p:spPr bwMode="auto">
          <a:xfrm>
            <a:off x="1600200" y="3048000"/>
            <a:ext cx="3581400" cy="762000"/>
          </a:xfrm>
          <a:prstGeom prst="bentConnector3">
            <a:avLst>
              <a:gd name="adj1" fmla="val 100019"/>
            </a:avLst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2" name="Straight Connector 25"/>
          <p:cNvCxnSpPr>
            <a:cxnSpLocks noChangeShapeType="1"/>
          </p:cNvCxnSpPr>
          <p:nvPr/>
        </p:nvCxnSpPr>
        <p:spPr bwMode="auto">
          <a:xfrm>
            <a:off x="1600200" y="3048000"/>
            <a:ext cx="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0" y="6019800"/>
            <a:ext cx="2500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  ½ - 0 = ½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41638" y="3505200"/>
            <a:ext cx="87153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/2 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68338" y="5181600"/>
            <a:ext cx="84613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</a:rPr>
              <a:t>c</a:t>
            </a:r>
            <a:r>
              <a:rPr lang="en-US"/>
              <a:t>/2 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55938" y="5105400"/>
            <a:ext cx="830262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</a:rPr>
              <a:t>d</a:t>
            </a:r>
            <a:r>
              <a:rPr lang="en-US"/>
              <a:t>/2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  <p:bldP spid="14" grpId="0" animBg="1"/>
      <p:bldP spid="15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6103003-E281-F244-A6CB-EE41405542C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60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74A92B8-E108-C94E-ADE6-BE7C2A6140DA}" type="slidenum">
              <a:rPr lang="en-US" sz="1400"/>
              <a:pPr eaLnBrk="1" hangingPunct="1"/>
              <a:t>66</a:t>
            </a:fld>
            <a:endParaRPr lang="en-US" sz="1400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6031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  <p:sp>
        <p:nvSpPr>
          <p:cNvPr id="86032" name="Text Box 53"/>
          <p:cNvSpPr txBox="1">
            <a:spLocks noChangeArrowheads="1"/>
          </p:cNvSpPr>
          <p:nvPr/>
        </p:nvSpPr>
        <p:spPr bwMode="auto">
          <a:xfrm>
            <a:off x="1447800" y="2286000"/>
            <a:ext cx="298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(1/2 quantizes to 0)</a:t>
            </a:r>
          </a:p>
        </p:txBody>
      </p:sp>
      <p:graphicFrame>
        <p:nvGraphicFramePr>
          <p:cNvPr id="19" name="Group 41"/>
          <p:cNvGraphicFramePr>
            <a:graphicFrameLocks/>
          </p:cNvGraphicFramePr>
          <p:nvPr/>
        </p:nvGraphicFramePr>
        <p:xfrm>
          <a:off x="1066800" y="3733800"/>
          <a:ext cx="2133600" cy="1849438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799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</a:t>
                      </a: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(1+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94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(1+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1+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41"/>
          <p:cNvGraphicFramePr>
            <a:graphicFrameLocks/>
          </p:cNvGraphicFramePr>
          <p:nvPr/>
        </p:nvGraphicFramePr>
        <p:xfrm>
          <a:off x="46482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0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1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6055" name="Elbow Connector 22"/>
          <p:cNvCxnSpPr>
            <a:cxnSpLocks noChangeShapeType="1"/>
          </p:cNvCxnSpPr>
          <p:nvPr/>
        </p:nvCxnSpPr>
        <p:spPr bwMode="auto">
          <a:xfrm>
            <a:off x="2743200" y="3124200"/>
            <a:ext cx="3581400" cy="762000"/>
          </a:xfrm>
          <a:prstGeom prst="bentConnector3">
            <a:avLst>
              <a:gd name="adj1" fmla="val 100019"/>
            </a:avLst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6" name="Straight Connector 25"/>
          <p:cNvCxnSpPr>
            <a:cxnSpLocks noChangeShapeType="1"/>
          </p:cNvCxnSpPr>
          <p:nvPr/>
        </p:nvCxnSpPr>
        <p:spPr bwMode="auto">
          <a:xfrm>
            <a:off x="2743200" y="3124200"/>
            <a:ext cx="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7" name="Straight Connector 3"/>
          <p:cNvCxnSpPr>
            <a:cxnSpLocks noChangeShapeType="1"/>
          </p:cNvCxnSpPr>
          <p:nvPr/>
        </p:nvCxnSpPr>
        <p:spPr bwMode="auto">
          <a:xfrm>
            <a:off x="2362200" y="4114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8" name="Straight Connector 17"/>
          <p:cNvCxnSpPr>
            <a:cxnSpLocks noChangeShapeType="1"/>
          </p:cNvCxnSpPr>
          <p:nvPr/>
        </p:nvCxnSpPr>
        <p:spPr bwMode="auto">
          <a:xfrm>
            <a:off x="1295400" y="4876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9" name="Straight Connector 20"/>
          <p:cNvCxnSpPr>
            <a:cxnSpLocks noChangeShapeType="1"/>
          </p:cNvCxnSpPr>
          <p:nvPr/>
        </p:nvCxnSpPr>
        <p:spPr bwMode="auto">
          <a:xfrm>
            <a:off x="2438400" y="4876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185988" y="6019800"/>
            <a:ext cx="4224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  (1+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)/2 -1  = -(1-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)/2 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5750" y="5181600"/>
            <a:ext cx="1611313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-</a:t>
            </a:r>
            <a:r>
              <a:rPr lang="en-US">
                <a:latin typeface="Symbol" charset="0"/>
              </a:rPr>
              <a:t>b(1-a) </a:t>
            </a:r>
            <a:r>
              <a:rPr lang="en-US"/>
              <a:t>/2 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703513" y="5176838"/>
            <a:ext cx="1535112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-</a:t>
            </a:r>
            <a:r>
              <a:rPr lang="en-US">
                <a:latin typeface="Symbol" charset="0"/>
              </a:rPr>
              <a:t>c(1-a)</a:t>
            </a:r>
            <a:r>
              <a:rPr lang="en-US"/>
              <a:t>/2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5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8C4CE35-49C5-2C4B-B392-12B2E05FC22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47F980-7D05-564F-B1F5-EAFE70B655EA}" type="slidenum">
              <a:rPr lang="en-US" sz="1400"/>
              <a:pPr eaLnBrk="1" hangingPunct="1"/>
              <a:t>67</a:t>
            </a:fld>
            <a:endParaRPr lang="en-US" sz="1400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floyd-steinberg: example</a:t>
            </a:r>
          </a:p>
        </p:txBody>
      </p:sp>
      <p:graphicFrame>
        <p:nvGraphicFramePr>
          <p:cNvPr id="832515" name="Group 3"/>
          <p:cNvGraphicFramePr>
            <a:graphicFrameLocks noGrp="1"/>
          </p:cNvGraphicFramePr>
          <p:nvPr/>
        </p:nvGraphicFramePr>
        <p:xfrm>
          <a:off x="914400" y="2286000"/>
          <a:ext cx="2209800" cy="2057400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079" name="Line 14"/>
          <p:cNvSpPr>
            <a:spLocks noChangeShapeType="1"/>
          </p:cNvSpPr>
          <p:nvPr/>
        </p:nvSpPr>
        <p:spPr bwMode="auto">
          <a:xfrm>
            <a:off x="3429000" y="33528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32527" name="Group 15"/>
          <p:cNvGraphicFramePr>
            <a:graphicFrameLocks noGrp="1"/>
          </p:cNvGraphicFramePr>
          <p:nvPr/>
        </p:nvGraphicFramePr>
        <p:xfrm>
          <a:off x="4876800" y="2286000"/>
          <a:ext cx="2209800" cy="2057400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Floyd-Steinberg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Important implementation details!</a:t>
            </a:r>
          </a:p>
          <a:p>
            <a:pPr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Order matters!  </a:t>
            </a:r>
            <a:r>
              <a:rPr lang="en-US" sz="1800" dirty="0" smtClean="0">
                <a:ea typeface="+mn-ea"/>
                <a:cs typeface="+mn-cs"/>
              </a:rPr>
              <a:t>Make sure you propagate error to un-quantized pixels.</a:t>
            </a:r>
          </a:p>
          <a:p>
            <a:pPr marL="514350" indent="-514350">
              <a:buFontTx/>
              <a:buAutoNum type="arabicPeriod"/>
              <a:defRPr/>
            </a:pPr>
            <a:endParaRPr lang="en-US" sz="1800" dirty="0" smtClean="0">
              <a:ea typeface="+mn-ea"/>
              <a:cs typeface="+mn-cs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Store error in float matrix!  </a:t>
            </a:r>
            <a:r>
              <a:rPr lang="en-US" sz="1800" dirty="0" smtClean="0">
                <a:ea typeface="+mn-ea"/>
                <a:cs typeface="+mn-cs"/>
              </a:rPr>
              <a:t>If you store in image class object the error will be quantized/clamped.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8909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A079258-465A-204A-9FD0-8DE86ABCECE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90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28D8292-8296-8E40-B1D1-72E404F3419A}" type="slidenum">
              <a:rPr lang="en-US" sz="1400"/>
              <a:pPr eaLnBrk="1" hangingPunct="1"/>
              <a:t>68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4B280EB-E916-8E43-99C6-D5FE0DD51FB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01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03610E8-2A41-CE40-97D7-03AF61C8F5EC}" type="slidenum">
              <a:rPr lang="en-US" sz="1400"/>
              <a:pPr eaLnBrk="1" hangingPunct="1"/>
              <a:t>69</a:t>
            </a:fld>
            <a:endParaRPr lang="en-US" sz="1400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comparison</a:t>
            </a:r>
          </a:p>
        </p:txBody>
      </p:sp>
      <p:sp>
        <p:nvSpPr>
          <p:cNvPr id="90116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90117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90118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9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1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90122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3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90124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90125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CD0FF2E-2AD5-7045-9905-789ADC40C3B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7DAA19B-B142-CB43-942A-5BEB9AFD4D6F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6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7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5610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5611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685800" y="54864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f maps points in output image to the plane</a:t>
            </a:r>
          </a:p>
        </p:txBody>
      </p:sp>
      <p:sp>
        <p:nvSpPr>
          <p:cNvPr id="25613" name="Line 12"/>
          <p:cNvSpPr>
            <a:spLocks noChangeShapeType="1"/>
          </p:cNvSpPr>
          <p:nvPr/>
        </p:nvSpPr>
        <p:spPr bwMode="auto">
          <a:xfrm>
            <a:off x="4114800" y="13716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22CBA21-4A12-C845-9C99-044BF914E5C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11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3A62248-3AB3-5A48-90AB-17FBDA6E59E3}" type="slidenum">
              <a:rPr lang="en-US" sz="1400"/>
              <a:pPr eaLnBrk="1" hangingPunct="1"/>
              <a:t>70</a:t>
            </a:fld>
            <a:endParaRPr lang="en-US" sz="1400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ordered dither</a:t>
            </a:r>
          </a:p>
        </p:txBody>
      </p:sp>
      <p:grpSp>
        <p:nvGrpSpPr>
          <p:cNvPr id="91140" name="Group 4"/>
          <p:cNvGrpSpPr>
            <a:grpSpLocks/>
          </p:cNvGrpSpPr>
          <p:nvPr/>
        </p:nvGrpSpPr>
        <p:grpSpPr bwMode="auto">
          <a:xfrm>
            <a:off x="0" y="1947863"/>
            <a:ext cx="3048000" cy="3902075"/>
            <a:chOff x="0" y="1115"/>
            <a:chExt cx="1920" cy="2458"/>
          </a:xfrm>
        </p:grpSpPr>
        <p:pic>
          <p:nvPicPr>
            <p:cNvPr id="91147" name="Picture 5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8" name="Text Box 6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8 bits/pixel/channel</a:t>
              </a:r>
            </a:p>
          </p:txBody>
        </p:sp>
      </p:grpSp>
      <p:grpSp>
        <p:nvGrpSpPr>
          <p:cNvPr id="91141" name="Group 7"/>
          <p:cNvGrpSpPr>
            <a:grpSpLocks/>
          </p:cNvGrpSpPr>
          <p:nvPr/>
        </p:nvGrpSpPr>
        <p:grpSpPr bwMode="auto">
          <a:xfrm>
            <a:off x="3184525" y="1962150"/>
            <a:ext cx="3063875" cy="3887788"/>
            <a:chOff x="2006" y="1124"/>
            <a:chExt cx="1930" cy="2449"/>
          </a:xfrm>
        </p:grpSpPr>
        <p:pic>
          <p:nvPicPr>
            <p:cNvPr id="91145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6" name="Text Box 9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 bits/pixel/channel</a:t>
              </a:r>
            </a:p>
          </p:txBody>
        </p:sp>
      </p:grpSp>
      <p:sp>
        <p:nvSpPr>
          <p:cNvPr id="91142" name="Text Box 12"/>
          <p:cNvSpPr txBox="1">
            <a:spLocks noChangeArrowheads="1"/>
          </p:cNvSpPr>
          <p:nvPr/>
        </p:nvSpPr>
        <p:spPr bwMode="auto">
          <a:xfrm>
            <a:off x="6248400" y="5511800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1 bits/pixel/channel ordered dither</a:t>
            </a:r>
          </a:p>
        </p:txBody>
      </p:sp>
      <p:pic>
        <p:nvPicPr>
          <p:cNvPr id="91143" name="Picture 6" descr="homer1bitOrder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06600"/>
            <a:ext cx="28194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756275" y="1143000"/>
            <a:ext cx="33877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Intuition:  do better on homogenous blocks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Uniform quantization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638800" y="19050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</a:tbl>
          </a:graphicData>
        </a:graphic>
      </p:graphicFrame>
      <p:sp>
        <p:nvSpPr>
          <p:cNvPr id="921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928EB3-F1D0-F64D-9984-BEBE0C374E7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21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886490B-7747-254D-AEAC-96A0D5B10698}" type="slidenum">
              <a:rPr lang="en-US" sz="1400"/>
              <a:pPr eaLnBrk="1" hangingPunct="1"/>
              <a:t>71</a:t>
            </a:fld>
            <a:endParaRPr lang="en-US" sz="1400"/>
          </a:p>
        </p:txBody>
      </p:sp>
      <p:pic>
        <p:nvPicPr>
          <p:cNvPr id="92175" name="Picture 5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198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6" name="Text Box 6"/>
          <p:cNvSpPr txBox="1">
            <a:spLocks noChangeArrowheads="1"/>
          </p:cNvSpPr>
          <p:nvPr/>
        </p:nvSpPr>
        <p:spPr bwMode="auto">
          <a:xfrm>
            <a:off x="1219200" y="3352800"/>
            <a:ext cx="2286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8 bits/pixel/channel</a:t>
            </a: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3048000" y="2590800"/>
            <a:ext cx="2362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86400" y="1371600"/>
            <a:ext cx="301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2x2  block of pixels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21400" y="3429000"/>
            <a:ext cx="150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(.1, .8, .2)</a:t>
            </a:r>
          </a:p>
        </p:txBody>
      </p:sp>
      <p:graphicFrame>
        <p:nvGraphicFramePr>
          <p:cNvPr id="15" name="Content Placeholder 10"/>
          <p:cNvGraphicFramePr>
            <a:graphicFrameLocks/>
          </p:cNvGraphicFramePr>
          <p:nvPr/>
        </p:nvGraphicFramePr>
        <p:xfrm>
          <a:off x="5638800" y="44958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7775" y="6172200"/>
            <a:ext cx="109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(0,1,0)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47800" y="3962400"/>
            <a:ext cx="2209800" cy="2395538"/>
            <a:chOff x="2006" y="1124"/>
            <a:chExt cx="2073" cy="2632"/>
          </a:xfrm>
        </p:grpSpPr>
        <p:pic>
          <p:nvPicPr>
            <p:cNvPr id="92198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99" name="Text Box 9"/>
            <p:cNvSpPr txBox="1">
              <a:spLocks noChangeArrowheads="1"/>
            </p:cNvSpPr>
            <p:nvPr/>
          </p:nvSpPr>
          <p:spPr bwMode="auto">
            <a:xfrm>
              <a:off x="2016" y="3384"/>
              <a:ext cx="2063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 bit/pixel/channel</a:t>
              </a:r>
            </a:p>
          </p:txBody>
        </p:sp>
      </p:grp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048000" y="25146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3" name="Straight Arrow Connector 22"/>
          <p:cNvCxnSpPr>
            <a:cxnSpLocks noChangeShapeType="1"/>
          </p:cNvCxnSpPr>
          <p:nvPr/>
        </p:nvCxnSpPr>
        <p:spPr bwMode="auto">
          <a:xfrm rot="5400000">
            <a:off x="6629401" y="4267200"/>
            <a:ext cx="457200" cy="3175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010400" y="4038600"/>
            <a:ext cx="176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 bit/pixel/channel</a:t>
            </a:r>
          </a:p>
        </p:txBody>
      </p: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rot="10800000">
            <a:off x="3124200" y="5334000"/>
            <a:ext cx="21336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048000" y="52578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  <p:bldP spid="21" grpId="0" animBg="1"/>
      <p:bldP spid="24" grpId="0"/>
      <p:bldP spid="29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1B7CE1B-1AB5-1E42-8F5C-279D4BEC48D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31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E0C53CC-040D-C44A-85D1-DFDDFBAF075C}" type="slidenum">
              <a:rPr lang="en-US" sz="1400"/>
              <a:pPr eaLnBrk="1" hangingPunct="1"/>
              <a:t>72</a:t>
            </a:fld>
            <a:endParaRPr lang="en-US" sz="1400"/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Uniform quantization  </a:t>
            </a:r>
            <a:r>
              <a:rPr lang="en-US" sz="1800">
                <a:latin typeface="Comic Sans MS" charset="0"/>
              </a:rPr>
              <a:t>(one bit, one channel)</a:t>
            </a:r>
          </a:p>
        </p:txBody>
      </p:sp>
      <p:graphicFrame>
        <p:nvGraphicFramePr>
          <p:cNvPr id="780291" name="Group 3"/>
          <p:cNvGraphicFramePr>
            <a:graphicFrameLocks noGrp="1"/>
          </p:cNvGraphicFramePr>
          <p:nvPr/>
        </p:nvGraphicFramePr>
        <p:xfrm>
          <a:off x="1524000" y="26670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0302" name="Group 14"/>
          <p:cNvGraphicFramePr>
            <a:graphicFrameLocks noGrp="1"/>
          </p:cNvGraphicFramePr>
          <p:nvPr/>
        </p:nvGraphicFramePr>
        <p:xfrm>
          <a:off x="4343400" y="26670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3210" name="Text Box 25"/>
          <p:cNvSpPr txBox="1">
            <a:spLocks noChangeArrowheads="1"/>
          </p:cNvSpPr>
          <p:nvPr/>
        </p:nvSpPr>
        <p:spPr bwMode="auto">
          <a:xfrm>
            <a:off x="250825" y="1600200"/>
            <a:ext cx="8313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 homogeneous 2x2 block is quantized in one of two ways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FA71B0B-0B24-DE49-BD19-14B15B315ED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42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11913A4-0921-FB4D-8E5D-31A1A163A71E}" type="slidenum">
              <a:rPr lang="en-US" sz="1400"/>
              <a:pPr eaLnBrk="1" hangingPunct="1"/>
              <a:t>73</a:t>
            </a:fld>
            <a:endParaRPr lang="en-US" sz="1400"/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There are 16 possible ways to quantize a 2x2  block! </a:t>
            </a:r>
          </a:p>
        </p:txBody>
      </p:sp>
      <p:graphicFrame>
        <p:nvGraphicFramePr>
          <p:cNvPr id="857151" name="Group 63"/>
          <p:cNvGraphicFramePr>
            <a:graphicFrameLocks noGrp="1"/>
          </p:cNvGraphicFramePr>
          <p:nvPr/>
        </p:nvGraphicFramePr>
        <p:xfrm>
          <a:off x="5410200" y="17526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02" name="Group 14"/>
          <p:cNvGraphicFramePr>
            <a:graphicFrameLocks noGrp="1"/>
          </p:cNvGraphicFramePr>
          <p:nvPr/>
        </p:nvGraphicFramePr>
        <p:xfrm>
          <a:off x="3048000" y="1676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13" name="Group 25"/>
          <p:cNvGraphicFramePr>
            <a:graphicFrameLocks noGrp="1"/>
          </p:cNvGraphicFramePr>
          <p:nvPr/>
        </p:nvGraphicFramePr>
        <p:xfrm>
          <a:off x="1828800" y="3962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24" name="Group 36"/>
          <p:cNvGraphicFramePr>
            <a:graphicFrameLocks noGrp="1"/>
          </p:cNvGraphicFramePr>
          <p:nvPr/>
        </p:nvGraphicFramePr>
        <p:xfrm>
          <a:off x="609600" y="1676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35" name="Group 47"/>
          <p:cNvGraphicFramePr>
            <a:graphicFrameLocks noGrp="1"/>
          </p:cNvGraphicFramePr>
          <p:nvPr/>
        </p:nvGraphicFramePr>
        <p:xfrm>
          <a:off x="4419600" y="3962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4267" name="Text Box 64"/>
          <p:cNvSpPr txBox="1">
            <a:spLocks noChangeArrowheads="1"/>
          </p:cNvSpPr>
          <p:nvPr/>
        </p:nvSpPr>
        <p:spPr bwMode="auto">
          <a:xfrm>
            <a:off x="762000" y="47244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B4FB532-5B63-784A-9321-E5414A03110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52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5CE850-5A35-3B42-959F-B3B0913C0E42}" type="slidenum">
              <a:rPr lang="en-US" sz="1400"/>
              <a:pPr eaLnBrk="1" hangingPunct="1"/>
              <a:t>74</a:t>
            </a:fld>
            <a:endParaRPr lang="en-US" sz="1400"/>
          </a:p>
        </p:txBody>
      </p:sp>
      <p:sp>
        <p:nvSpPr>
          <p:cNvPr id="9523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And there are 5 block-quantization levels available!</a:t>
            </a:r>
          </a:p>
        </p:txBody>
      </p:sp>
      <p:graphicFrame>
        <p:nvGraphicFramePr>
          <p:cNvPr id="859139" name="Group 1027"/>
          <p:cNvGraphicFramePr>
            <a:graphicFrameLocks noGrp="1"/>
          </p:cNvGraphicFramePr>
          <p:nvPr/>
        </p:nvGraphicFramePr>
        <p:xfrm>
          <a:off x="61722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50" name="Group 1038"/>
          <p:cNvGraphicFramePr>
            <a:graphicFrameLocks noGrp="1"/>
          </p:cNvGraphicFramePr>
          <p:nvPr/>
        </p:nvGraphicFramePr>
        <p:xfrm>
          <a:off x="34290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61" name="Group 1049"/>
          <p:cNvGraphicFramePr>
            <a:graphicFrameLocks noGrp="1"/>
          </p:cNvGraphicFramePr>
          <p:nvPr/>
        </p:nvGraphicFramePr>
        <p:xfrm>
          <a:off x="4800600" y="42672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72" name="Group 1060"/>
          <p:cNvGraphicFramePr>
            <a:graphicFrameLocks noGrp="1"/>
          </p:cNvGraphicFramePr>
          <p:nvPr/>
        </p:nvGraphicFramePr>
        <p:xfrm>
          <a:off x="7620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83" name="Group 1071"/>
          <p:cNvGraphicFramePr>
            <a:graphicFrameLocks noGrp="1"/>
          </p:cNvGraphicFramePr>
          <p:nvPr/>
        </p:nvGraphicFramePr>
        <p:xfrm>
          <a:off x="1828800" y="4343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291" name="Text Box 1082"/>
          <p:cNvSpPr txBox="1">
            <a:spLocks noChangeArrowheads="1"/>
          </p:cNvSpPr>
          <p:nvPr/>
        </p:nvSpPr>
        <p:spPr bwMode="auto">
          <a:xfrm>
            <a:off x="1295400" y="16002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95292" name="Text Box 1083"/>
          <p:cNvSpPr txBox="1">
            <a:spLocks noChangeArrowheads="1"/>
          </p:cNvSpPr>
          <p:nvPr/>
        </p:nvSpPr>
        <p:spPr bwMode="auto">
          <a:xfrm>
            <a:off x="6705600" y="16002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1/2</a:t>
            </a:r>
          </a:p>
        </p:txBody>
      </p:sp>
      <p:sp>
        <p:nvSpPr>
          <p:cNvPr id="95293" name="Text Box 1084"/>
          <p:cNvSpPr txBox="1">
            <a:spLocks noChangeArrowheads="1"/>
          </p:cNvSpPr>
          <p:nvPr/>
        </p:nvSpPr>
        <p:spPr bwMode="auto">
          <a:xfrm>
            <a:off x="2362200" y="57150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95294" name="Text Box 1085"/>
          <p:cNvSpPr txBox="1">
            <a:spLocks noChangeArrowheads="1"/>
          </p:cNvSpPr>
          <p:nvPr/>
        </p:nvSpPr>
        <p:spPr bwMode="auto">
          <a:xfrm>
            <a:off x="5257800" y="5638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3/4</a:t>
            </a:r>
          </a:p>
        </p:txBody>
      </p:sp>
      <p:sp>
        <p:nvSpPr>
          <p:cNvPr id="95295" name="Text Box 1086"/>
          <p:cNvSpPr txBox="1">
            <a:spLocks noChangeArrowheads="1"/>
          </p:cNvSpPr>
          <p:nvPr/>
        </p:nvSpPr>
        <p:spPr bwMode="auto">
          <a:xfrm>
            <a:off x="3733800" y="152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1/4</a:t>
            </a:r>
          </a:p>
        </p:txBody>
      </p:sp>
      <p:sp>
        <p:nvSpPr>
          <p:cNvPr id="18" name="Isosceles Triangle 17"/>
          <p:cNvSpPr>
            <a:spLocks noChangeArrowheads="1"/>
          </p:cNvSpPr>
          <p:nvPr/>
        </p:nvSpPr>
        <p:spPr bwMode="auto">
          <a:xfrm flipV="1">
            <a:off x="2362200" y="1447800"/>
            <a:ext cx="6400800" cy="54102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29400" y="4495800"/>
            <a:ext cx="251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these never get used in homogenous regions in uniform quantization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3A75F4A-BA37-2041-9678-796070B32D8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037D16-37E9-4D4A-87D1-141579B2D579}" type="slidenum">
              <a:rPr lang="en-US" sz="1400"/>
              <a:pPr eaLnBrk="1" hangingPunct="1"/>
              <a:t>75</a:t>
            </a:fld>
            <a:endParaRPr lang="en-US" sz="1400"/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9626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6261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96268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96262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3582194" y="2515394"/>
            <a:ext cx="1141412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263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3657600" y="4038600"/>
            <a:ext cx="1066800" cy="9144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264" name="TextBox 36"/>
          <p:cNvSpPr txBox="1">
            <a:spLocks noChangeArrowheads="1"/>
          </p:cNvSpPr>
          <p:nvPr/>
        </p:nvSpPr>
        <p:spPr bwMode="auto">
          <a:xfrm>
            <a:off x="5638800" y="1066800"/>
            <a:ext cx="1463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standard</a:t>
            </a:r>
          </a:p>
        </p:txBody>
      </p:sp>
      <p:sp>
        <p:nvSpPr>
          <p:cNvPr id="96265" name="TextBox 37"/>
          <p:cNvSpPr txBox="1">
            <a:spLocks noChangeArrowheads="1"/>
          </p:cNvSpPr>
          <p:nvPr/>
        </p:nvSpPr>
        <p:spPr bwMode="auto">
          <a:xfrm>
            <a:off x="5354638" y="5943600"/>
            <a:ext cx="233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 dither</a:t>
            </a:r>
          </a:p>
        </p:txBody>
      </p:sp>
      <p:pic>
        <p:nvPicPr>
          <p:cNvPr id="96266" name="Picture 15" descr="ordered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46525"/>
            <a:ext cx="281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ordered dither</a:t>
            </a:r>
          </a:p>
        </p:txBody>
      </p:sp>
      <p:sp>
        <p:nvSpPr>
          <p:cNvPr id="9728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6C44D29-0D9F-2744-8D52-59184A713FE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D62F33F-3BAD-FB48-96F5-3FA323561D49}" type="slidenum">
              <a:rPr lang="en-US" sz="1400"/>
              <a:pPr eaLnBrk="1" hangingPunct="1"/>
              <a:t>76</a:t>
            </a:fld>
            <a:endParaRPr lang="en-US" sz="140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57400" y="1524000"/>
          <a:ext cx="1600200" cy="114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105400" y="1524000"/>
          <a:ext cx="1600200" cy="114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97306" name="Straight Arrow Connector 7"/>
          <p:cNvCxnSpPr>
            <a:cxnSpLocks noChangeShapeType="1"/>
          </p:cNvCxnSpPr>
          <p:nvPr/>
        </p:nvCxnSpPr>
        <p:spPr bwMode="auto">
          <a:xfrm>
            <a:off x="3962400" y="2097088"/>
            <a:ext cx="838200" cy="1587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307" name="TextBox 8"/>
          <p:cNvSpPr txBox="1">
            <a:spLocks noChangeArrowheads="1"/>
          </p:cNvSpPr>
          <p:nvPr/>
        </p:nvSpPr>
        <p:spPr bwMode="auto">
          <a:xfrm>
            <a:off x="533400" y="1866900"/>
            <a:ext cx="68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red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57400" y="30432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05400" y="30432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3962400" y="3616325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77825" y="3386138"/>
            <a:ext cx="993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green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057400" y="46434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105400" y="46434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4041775" y="5216525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63563" y="4986338"/>
            <a:ext cx="781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blue</a:t>
            </a:r>
          </a:p>
        </p:txBody>
      </p:sp>
      <p:sp>
        <p:nvSpPr>
          <p:cNvPr id="97356" name="TextBox 17"/>
          <p:cNvSpPr txBox="1">
            <a:spLocks noChangeArrowheads="1"/>
          </p:cNvSpPr>
          <p:nvPr/>
        </p:nvSpPr>
        <p:spPr bwMode="auto">
          <a:xfrm>
            <a:off x="7158038" y="1981200"/>
            <a:ext cx="59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985000" y="3505200"/>
            <a:ext cx="941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(3/4)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158038" y="4876800"/>
            <a:ext cx="59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9" grpId="0"/>
      <p:bldP spid="20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5" name="Picture 6" descr="homer1bitOrde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38600"/>
            <a:ext cx="18288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Ordered dither: quantize blocks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638800" y="19050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</a:tbl>
          </a:graphicData>
        </a:graphic>
      </p:graphicFrame>
      <p:sp>
        <p:nvSpPr>
          <p:cNvPr id="983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DCD86ED-FB44-2E44-A96C-A329C7D3299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83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9323534-0931-5C49-BE6A-F7FEB7400753}" type="slidenum">
              <a:rPr lang="en-US" sz="1400"/>
              <a:pPr eaLnBrk="1" hangingPunct="1"/>
              <a:t>77</a:t>
            </a:fld>
            <a:endParaRPr lang="en-US" sz="1400"/>
          </a:p>
        </p:txBody>
      </p:sp>
      <p:pic>
        <p:nvPicPr>
          <p:cNvPr id="98320" name="Picture 5" descr="hom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198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21" name="Text Box 6"/>
          <p:cNvSpPr txBox="1">
            <a:spLocks noChangeArrowheads="1"/>
          </p:cNvSpPr>
          <p:nvPr/>
        </p:nvSpPr>
        <p:spPr bwMode="auto">
          <a:xfrm>
            <a:off x="1219200" y="3352800"/>
            <a:ext cx="2286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8 bits/pixel/channel</a:t>
            </a: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3048000" y="2590800"/>
            <a:ext cx="2362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86400" y="1371600"/>
            <a:ext cx="301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2x2  block of pixels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45213" y="3429000"/>
            <a:ext cx="145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(.1, .8, .1)</a:t>
            </a:r>
          </a:p>
        </p:txBody>
      </p:sp>
      <p:graphicFrame>
        <p:nvGraphicFramePr>
          <p:cNvPr id="15" name="Content Placeholder 10"/>
          <p:cNvGraphicFramePr>
            <a:graphicFrameLocks/>
          </p:cNvGraphicFramePr>
          <p:nvPr/>
        </p:nvGraphicFramePr>
        <p:xfrm>
          <a:off x="5638800" y="44958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7775" y="6172200"/>
            <a:ext cx="109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(0,1,0)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048000" y="25146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3" name="Straight Arrow Connector 22"/>
          <p:cNvCxnSpPr>
            <a:cxnSpLocks noChangeShapeType="1"/>
          </p:cNvCxnSpPr>
          <p:nvPr/>
        </p:nvCxnSpPr>
        <p:spPr bwMode="auto">
          <a:xfrm rot="5400000">
            <a:off x="6629401" y="4267200"/>
            <a:ext cx="457200" cy="3175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010400" y="4038600"/>
            <a:ext cx="176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 bit/pixel/channel</a:t>
            </a:r>
          </a:p>
        </p:txBody>
      </p: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rot="10800000">
            <a:off x="3124200" y="5334000"/>
            <a:ext cx="21336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048000" y="52578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  <p:bldP spid="21" grpId="0" animBg="1"/>
      <p:bldP spid="24" grpId="0"/>
      <p:bldP spid="29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8C3BECA-ADC2-9944-9D4B-DE0214388E7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0E3CCF4-E747-A84F-B41D-B3B681F32A94}" type="slidenum">
              <a:rPr lang="en-US" sz="1400"/>
              <a:pPr eaLnBrk="1" hangingPunct="1"/>
              <a:t>78</a:t>
            </a:fld>
            <a:endParaRPr lang="en-US" sz="1400"/>
          </a:p>
        </p:txBody>
      </p:sp>
      <p:sp>
        <p:nvSpPr>
          <p:cNvPr id="993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how should we quantize this homogenous 2x2 block?</a:t>
            </a:r>
          </a:p>
        </p:txBody>
      </p:sp>
      <p:graphicFrame>
        <p:nvGraphicFramePr>
          <p:cNvPr id="859139" name="Group 1027"/>
          <p:cNvGraphicFramePr>
            <a:graphicFrameLocks noGrp="1"/>
          </p:cNvGraphicFramePr>
          <p:nvPr/>
        </p:nvGraphicFramePr>
        <p:xfrm>
          <a:off x="7086600" y="2895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50" name="Group 1038"/>
          <p:cNvGraphicFramePr>
            <a:graphicFrameLocks noGrp="1"/>
          </p:cNvGraphicFramePr>
          <p:nvPr/>
        </p:nvGraphicFramePr>
        <p:xfrm>
          <a:off x="5257800" y="1905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61" name="Group 1049"/>
          <p:cNvGraphicFramePr>
            <a:graphicFrameLocks noGrp="1"/>
          </p:cNvGraphicFramePr>
          <p:nvPr/>
        </p:nvGraphicFramePr>
        <p:xfrm>
          <a:off x="6248400" y="4572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72" name="Group 1060"/>
          <p:cNvGraphicFramePr>
            <a:graphicFrameLocks noGrp="1"/>
          </p:cNvGraphicFramePr>
          <p:nvPr/>
        </p:nvGraphicFramePr>
        <p:xfrm>
          <a:off x="3276600" y="2819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83" name="Group 1071"/>
          <p:cNvGraphicFramePr>
            <a:graphicFrameLocks noGrp="1"/>
          </p:cNvGraphicFramePr>
          <p:nvPr/>
        </p:nvGraphicFramePr>
        <p:xfrm>
          <a:off x="3962400" y="44958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9387" name="Text Box 1082"/>
          <p:cNvSpPr txBox="1">
            <a:spLocks noChangeArrowheads="1"/>
          </p:cNvSpPr>
          <p:nvPr/>
        </p:nvSpPr>
        <p:spPr bwMode="auto">
          <a:xfrm>
            <a:off x="3810000" y="22860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99388" name="Text Box 1083"/>
          <p:cNvSpPr txBox="1">
            <a:spLocks noChangeArrowheads="1"/>
          </p:cNvSpPr>
          <p:nvPr/>
        </p:nvSpPr>
        <p:spPr bwMode="auto">
          <a:xfrm>
            <a:off x="7620000" y="23622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1/2</a:t>
            </a:r>
          </a:p>
        </p:txBody>
      </p:sp>
      <p:sp>
        <p:nvSpPr>
          <p:cNvPr id="99389" name="Text Box 1084"/>
          <p:cNvSpPr txBox="1">
            <a:spLocks noChangeArrowheads="1"/>
          </p:cNvSpPr>
          <p:nvPr/>
        </p:nvSpPr>
        <p:spPr bwMode="auto">
          <a:xfrm>
            <a:off x="3429000" y="50292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99390" name="Text Box 1085"/>
          <p:cNvSpPr txBox="1">
            <a:spLocks noChangeArrowheads="1"/>
          </p:cNvSpPr>
          <p:nvPr/>
        </p:nvSpPr>
        <p:spPr bwMode="auto">
          <a:xfrm>
            <a:off x="7924800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3/4</a:t>
            </a:r>
          </a:p>
        </p:txBody>
      </p:sp>
      <p:sp>
        <p:nvSpPr>
          <p:cNvPr id="99391" name="Text Box 1086"/>
          <p:cNvSpPr txBox="1">
            <a:spLocks noChangeArrowheads="1"/>
          </p:cNvSpPr>
          <p:nvPr/>
        </p:nvSpPr>
        <p:spPr bwMode="auto">
          <a:xfrm>
            <a:off x="5562600" y="1295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1/4</a:t>
            </a:r>
          </a:p>
        </p:txBody>
      </p:sp>
      <p:graphicFrame>
        <p:nvGraphicFramePr>
          <p:cNvPr id="859213" name="Group 1101"/>
          <p:cNvGraphicFramePr>
            <a:graphicFrameLocks noGrp="1"/>
          </p:cNvGraphicFramePr>
          <p:nvPr/>
        </p:nvGraphicFramePr>
        <p:xfrm>
          <a:off x="457200" y="3048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99403" name="Line 1102"/>
          <p:cNvSpPr>
            <a:spLocks noChangeShapeType="1"/>
          </p:cNvSpPr>
          <p:nvPr/>
        </p:nvSpPr>
        <p:spPr bwMode="auto">
          <a:xfrm>
            <a:off x="2743200" y="1371600"/>
            <a:ext cx="0" cy="464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B46B9EA-538C-1447-8ECE-6C3ADBFA3CC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03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B17E19B-764D-2140-B263-5A6A8FABAC3B}" type="slidenum">
              <a:rPr lang="en-US" sz="1400"/>
              <a:pPr eaLnBrk="1" hangingPunct="1"/>
              <a:t>79</a:t>
            </a:fld>
            <a:endParaRPr lang="en-US" sz="1400"/>
          </a:p>
        </p:txBody>
      </p:sp>
      <p:sp>
        <p:nvSpPr>
          <p:cNvPr id="10035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graphicFrame>
        <p:nvGraphicFramePr>
          <p:cNvPr id="860163" name="Group 1027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74" name="Group 1038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85" name="Group 1049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96" name="Group 1060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207" name="Group 1071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0411" name="Text Box 1088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0412" name="Text Box 1089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aphicFrame>
        <p:nvGraphicFramePr>
          <p:cNvPr id="860231" name="Group 1095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0424" name="Line 1106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0425" name="Text Box 1107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grpSp>
        <p:nvGrpSpPr>
          <p:cNvPr id="100426" name="Group 1108"/>
          <p:cNvGrpSpPr>
            <a:grpSpLocks/>
          </p:cNvGrpSpPr>
          <p:nvPr/>
        </p:nvGrpSpPr>
        <p:grpSpPr bwMode="auto">
          <a:xfrm>
            <a:off x="2627313" y="4648200"/>
            <a:ext cx="5983287" cy="457200"/>
            <a:chOff x="1655" y="2880"/>
            <a:chExt cx="3769" cy="288"/>
          </a:xfrm>
        </p:grpSpPr>
        <p:sp>
          <p:nvSpPr>
            <p:cNvPr id="100434" name="Text Box 1109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0435" name="Text Box 1110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0436" name="Text Box 1111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0437" name="Text Box 1112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0438" name="Text Box 1113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pSp>
        <p:nvGrpSpPr>
          <p:cNvPr id="100427" name="Group 1114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0428" name="Text Box 1115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0429" name="AutoShape 1116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0" name="AutoShape 1117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1" name="AutoShape 1118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2" name="AutoShape 1119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3" name="AutoShape 1120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8A2C776-2A47-EA46-A512-06728F834FD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10F318E-C675-6047-AD1E-B55888BF03D8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0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6635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685800" y="5334000"/>
            <a:ext cx="6934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pixel (i,j) in output image is assigned value of input image at location f(i,j)</a:t>
            </a:r>
          </a:p>
        </p:txBody>
      </p:sp>
      <p:sp>
        <p:nvSpPr>
          <p:cNvPr id="26637" name="Line 12"/>
          <p:cNvSpPr>
            <a:spLocks noChangeShapeType="1"/>
          </p:cNvSpPr>
          <p:nvPr/>
        </p:nvSpPr>
        <p:spPr bwMode="auto">
          <a:xfrm flipH="1">
            <a:off x="4038600" y="1371600"/>
            <a:ext cx="7620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F63F5E4-335E-D642-B184-E98E04C7F7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13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7CBC2DA-5DE4-DC4E-A719-B0799B2554C2}" type="slidenum">
              <a:rPr lang="en-US" sz="1400"/>
              <a:pPr eaLnBrk="1" hangingPunct="1"/>
              <a:t>80</a:t>
            </a:fld>
            <a:endParaRPr lang="en-US" sz="1400"/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graphicFrame>
        <p:nvGraphicFramePr>
          <p:cNvPr id="1005571" name="Group 3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582" name="Group 14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593" name="Group 25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604" name="Group 36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615" name="Group 47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1435" name="Text Box 58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1436" name="Text Box 59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aphicFrame>
        <p:nvGraphicFramePr>
          <p:cNvPr id="1005628" name="Group 60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1448" name="Line 71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1449" name="Text Box 72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101450" name="Oval 73"/>
          <p:cNvSpPr>
            <a:spLocks noChangeArrowheads="1"/>
          </p:cNvSpPr>
          <p:nvPr/>
        </p:nvSpPr>
        <p:spPr bwMode="auto">
          <a:xfrm>
            <a:off x="2286000" y="39624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1" name="Oval 74"/>
          <p:cNvSpPr>
            <a:spLocks noChangeArrowheads="1"/>
          </p:cNvSpPr>
          <p:nvPr/>
        </p:nvSpPr>
        <p:spPr bwMode="auto">
          <a:xfrm>
            <a:off x="37338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2" name="Oval 75"/>
          <p:cNvSpPr>
            <a:spLocks noChangeArrowheads="1"/>
          </p:cNvSpPr>
          <p:nvPr/>
        </p:nvSpPr>
        <p:spPr bwMode="auto">
          <a:xfrm>
            <a:off x="51054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3" name="Oval 76"/>
          <p:cNvSpPr>
            <a:spLocks noChangeArrowheads="1"/>
          </p:cNvSpPr>
          <p:nvPr/>
        </p:nvSpPr>
        <p:spPr bwMode="auto">
          <a:xfrm>
            <a:off x="65532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4" name="Oval 77"/>
          <p:cNvSpPr>
            <a:spLocks noChangeArrowheads="1"/>
          </p:cNvSpPr>
          <p:nvPr/>
        </p:nvSpPr>
        <p:spPr bwMode="auto">
          <a:xfrm>
            <a:off x="78486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5" name="Text Box 78"/>
          <p:cNvSpPr txBox="1">
            <a:spLocks noChangeArrowheads="1"/>
          </p:cNvSpPr>
          <p:nvPr/>
        </p:nvSpPr>
        <p:spPr bwMode="auto">
          <a:xfrm>
            <a:off x="5029200" y="1143000"/>
            <a:ext cx="3438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another way of looking at it</a:t>
            </a:r>
          </a:p>
        </p:txBody>
      </p:sp>
      <p:grpSp>
        <p:nvGrpSpPr>
          <p:cNvPr id="101456" name="Group 79"/>
          <p:cNvGrpSpPr>
            <a:grpSpLocks/>
          </p:cNvGrpSpPr>
          <p:nvPr/>
        </p:nvGrpSpPr>
        <p:grpSpPr bwMode="auto">
          <a:xfrm>
            <a:off x="2627313" y="4648200"/>
            <a:ext cx="5983287" cy="457200"/>
            <a:chOff x="1655" y="2880"/>
            <a:chExt cx="3769" cy="288"/>
          </a:xfrm>
        </p:grpSpPr>
        <p:sp>
          <p:nvSpPr>
            <p:cNvPr id="101466" name="Text Box 80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1467" name="Text Box 81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1468" name="Text Box 82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1469" name="Text Box 83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1470" name="Text Box 84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pSp>
        <p:nvGrpSpPr>
          <p:cNvPr id="101457" name="Group 85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1460" name="Text Box 86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1461" name="AutoShape 87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2" name="AutoShape 88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3" name="AutoShape 89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4" name="AutoShape 90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5" name="AutoShape 91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1458" name="Oval 92"/>
          <p:cNvSpPr>
            <a:spLocks noChangeArrowheads="1"/>
          </p:cNvSpPr>
          <p:nvPr/>
        </p:nvSpPr>
        <p:spPr bwMode="auto">
          <a:xfrm>
            <a:off x="0" y="1676400"/>
            <a:ext cx="1524000" cy="11430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9" name="Text Box 93"/>
          <p:cNvSpPr txBox="1">
            <a:spLocks noChangeArrowheads="1"/>
          </p:cNvSpPr>
          <p:nvPr/>
        </p:nvSpPr>
        <p:spPr bwMode="auto">
          <a:xfrm>
            <a:off x="1295400" y="5334000"/>
            <a:ext cx="721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Position 0 quantization rule: v≤1/8 output 0, else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1A69C6-03EC-524C-894C-01A5A551807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24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67E8883-9F38-6F46-AFDC-1A7AFA0CE045}" type="slidenum">
              <a:rPr lang="en-US" sz="1400"/>
              <a:pPr eaLnBrk="1" hangingPunct="1"/>
              <a:t>81</a:t>
            </a:fld>
            <a:endParaRPr lang="en-US" sz="1400"/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homogenous block quantization rule</a:t>
            </a:r>
          </a:p>
        </p:txBody>
      </p:sp>
      <p:graphicFrame>
        <p:nvGraphicFramePr>
          <p:cNvPr id="1006595" name="Group 3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06" name="Group 14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17" name="Group 25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28" name="Group 36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39" name="Group 47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02459" name="Group 58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2489" name="Text Box 59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2490" name="AutoShape 60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1" name="AutoShape 61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2" name="AutoShape 62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3" name="AutoShape 63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4" name="AutoShape 64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2460" name="Text Box 65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2461" name="Text Box 66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pSp>
        <p:nvGrpSpPr>
          <p:cNvPr id="102462" name="Group 67"/>
          <p:cNvGrpSpPr>
            <a:grpSpLocks/>
          </p:cNvGrpSpPr>
          <p:nvPr/>
        </p:nvGrpSpPr>
        <p:grpSpPr bwMode="auto">
          <a:xfrm>
            <a:off x="2627313" y="4572000"/>
            <a:ext cx="5983287" cy="457200"/>
            <a:chOff x="1655" y="2880"/>
            <a:chExt cx="3769" cy="288"/>
          </a:xfrm>
        </p:grpSpPr>
        <p:sp>
          <p:nvSpPr>
            <p:cNvPr id="102484" name="Text Box 68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2485" name="Text Box 69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2486" name="Text Box 70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2487" name="Text Box 71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2488" name="Text Box 72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aphicFrame>
        <p:nvGraphicFramePr>
          <p:cNvPr id="1006665" name="Group 73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2474" name="Line 84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75" name="Text Box 85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102476" name="Oval 86"/>
          <p:cNvSpPr>
            <a:spLocks noChangeArrowheads="1"/>
          </p:cNvSpPr>
          <p:nvPr/>
        </p:nvSpPr>
        <p:spPr bwMode="auto">
          <a:xfrm>
            <a:off x="2743200" y="34290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7" name="Oval 87"/>
          <p:cNvSpPr>
            <a:spLocks noChangeArrowheads="1"/>
          </p:cNvSpPr>
          <p:nvPr/>
        </p:nvSpPr>
        <p:spPr bwMode="auto">
          <a:xfrm>
            <a:off x="41910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8" name="Oval 88"/>
          <p:cNvSpPr>
            <a:spLocks noChangeArrowheads="1"/>
          </p:cNvSpPr>
          <p:nvPr/>
        </p:nvSpPr>
        <p:spPr bwMode="auto">
          <a:xfrm>
            <a:off x="55626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9" name="Oval 89"/>
          <p:cNvSpPr>
            <a:spLocks noChangeArrowheads="1"/>
          </p:cNvSpPr>
          <p:nvPr/>
        </p:nvSpPr>
        <p:spPr bwMode="auto">
          <a:xfrm>
            <a:off x="70104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0" name="Oval 90"/>
          <p:cNvSpPr>
            <a:spLocks noChangeArrowheads="1"/>
          </p:cNvSpPr>
          <p:nvPr/>
        </p:nvSpPr>
        <p:spPr bwMode="auto">
          <a:xfrm>
            <a:off x="83058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1" name="Text Box 91"/>
          <p:cNvSpPr txBox="1">
            <a:spLocks noChangeArrowheads="1"/>
          </p:cNvSpPr>
          <p:nvPr/>
        </p:nvSpPr>
        <p:spPr bwMode="auto">
          <a:xfrm>
            <a:off x="5105400" y="1219200"/>
            <a:ext cx="3438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another way of looking at it</a:t>
            </a:r>
          </a:p>
        </p:txBody>
      </p:sp>
      <p:sp>
        <p:nvSpPr>
          <p:cNvPr id="102482" name="Oval 92"/>
          <p:cNvSpPr>
            <a:spLocks noChangeArrowheads="1"/>
          </p:cNvSpPr>
          <p:nvPr/>
        </p:nvSpPr>
        <p:spPr bwMode="auto">
          <a:xfrm>
            <a:off x="914400" y="1066800"/>
            <a:ext cx="1524000" cy="11430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3" name="Text Box 93"/>
          <p:cNvSpPr txBox="1">
            <a:spLocks noChangeArrowheads="1"/>
          </p:cNvSpPr>
          <p:nvPr/>
        </p:nvSpPr>
        <p:spPr bwMode="auto">
          <a:xfrm>
            <a:off x="1017588" y="5486400"/>
            <a:ext cx="7764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Position 1 quantization rule: 1/8v≤3/8 output 0, else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2493CA9-495D-F547-B35A-78BE5C02F65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34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E671C04-7A9F-CE49-9CB5-4A87A359847E}" type="slidenum">
              <a:rPr lang="en-US" sz="1400"/>
              <a:pPr eaLnBrk="1" hangingPunct="1"/>
              <a:t>82</a:t>
            </a:fld>
            <a:endParaRPr lang="en-US" sz="1400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sp>
        <p:nvSpPr>
          <p:cNvPr id="103428" name="Line 32"/>
          <p:cNvSpPr>
            <a:spLocks noChangeShapeType="1"/>
          </p:cNvSpPr>
          <p:nvPr/>
        </p:nvSpPr>
        <p:spPr bwMode="auto">
          <a:xfrm>
            <a:off x="2362200" y="35052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03429" name="Group 56"/>
          <p:cNvGrpSpPr>
            <a:grpSpLocks/>
          </p:cNvGrpSpPr>
          <p:nvPr/>
        </p:nvGrpSpPr>
        <p:grpSpPr bwMode="auto">
          <a:xfrm>
            <a:off x="2362200" y="1676400"/>
            <a:ext cx="5715000" cy="3505200"/>
            <a:chOff x="762000" y="1981200"/>
            <a:chExt cx="6783388" cy="4114800"/>
          </a:xfrm>
        </p:grpSpPr>
        <p:sp>
          <p:nvSpPr>
            <p:cNvPr id="103443" name="Text Box 3"/>
            <p:cNvSpPr txBox="1">
              <a:spLocks noChangeArrowheads="1"/>
            </p:cNvSpPr>
            <p:nvPr/>
          </p:nvSpPr>
          <p:spPr bwMode="auto">
            <a:xfrm>
              <a:off x="1143000" y="3429000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44" name="Text Box 4"/>
            <p:cNvSpPr txBox="1">
              <a:spLocks noChangeArrowheads="1"/>
            </p:cNvSpPr>
            <p:nvPr/>
          </p:nvSpPr>
          <p:spPr bwMode="auto">
            <a:xfrm>
              <a:off x="3463925" y="34702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45" name="Line 5"/>
            <p:cNvSpPr>
              <a:spLocks noChangeShapeType="1"/>
            </p:cNvSpPr>
            <p:nvPr/>
          </p:nvSpPr>
          <p:spPr bwMode="auto">
            <a:xfrm>
              <a:off x="12509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6" name="Line 6"/>
            <p:cNvSpPr>
              <a:spLocks noChangeShapeType="1"/>
            </p:cNvSpPr>
            <p:nvPr/>
          </p:nvSpPr>
          <p:spPr bwMode="auto">
            <a:xfrm>
              <a:off x="1335088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7" name="Line 7"/>
            <p:cNvSpPr>
              <a:spLocks noChangeShapeType="1"/>
            </p:cNvSpPr>
            <p:nvPr/>
          </p:nvSpPr>
          <p:spPr bwMode="auto">
            <a:xfrm>
              <a:off x="3233738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8" name="Text Box 8"/>
            <p:cNvSpPr txBox="1">
              <a:spLocks noChangeArrowheads="1"/>
            </p:cNvSpPr>
            <p:nvPr/>
          </p:nvSpPr>
          <p:spPr bwMode="auto">
            <a:xfrm>
              <a:off x="857250" y="3300413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49" name="Text Box 9"/>
            <p:cNvSpPr txBox="1">
              <a:spLocks noChangeArrowheads="1"/>
            </p:cNvSpPr>
            <p:nvPr/>
          </p:nvSpPr>
          <p:spPr bwMode="auto">
            <a:xfrm>
              <a:off x="838200" y="25146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0" name="Line 10"/>
            <p:cNvSpPr>
              <a:spLocks noChangeShapeType="1"/>
            </p:cNvSpPr>
            <p:nvPr/>
          </p:nvSpPr>
          <p:spPr bwMode="auto">
            <a:xfrm>
              <a:off x="52895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1" name="Line 11"/>
            <p:cNvSpPr>
              <a:spLocks noChangeShapeType="1"/>
            </p:cNvSpPr>
            <p:nvPr/>
          </p:nvSpPr>
          <p:spPr bwMode="auto">
            <a:xfrm>
              <a:off x="5372100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2" name="Text Box 12"/>
            <p:cNvSpPr txBox="1">
              <a:spLocks noChangeArrowheads="1"/>
            </p:cNvSpPr>
            <p:nvPr/>
          </p:nvSpPr>
          <p:spPr bwMode="auto">
            <a:xfrm>
              <a:off x="5289550" y="57308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53" name="Text Box 13"/>
            <p:cNvSpPr txBox="1">
              <a:spLocks noChangeArrowheads="1"/>
            </p:cNvSpPr>
            <p:nvPr/>
          </p:nvSpPr>
          <p:spPr bwMode="auto">
            <a:xfrm>
              <a:off x="7121525" y="57308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4" name="Line 14"/>
            <p:cNvSpPr>
              <a:spLocks noChangeShapeType="1"/>
            </p:cNvSpPr>
            <p:nvPr/>
          </p:nvSpPr>
          <p:spPr bwMode="auto">
            <a:xfrm>
              <a:off x="7270750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5" name="Text Box 15"/>
            <p:cNvSpPr txBox="1">
              <a:spLocks noChangeArrowheads="1"/>
            </p:cNvSpPr>
            <p:nvPr/>
          </p:nvSpPr>
          <p:spPr bwMode="auto">
            <a:xfrm>
              <a:off x="4894263" y="5562600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56" name="Text Box 16"/>
            <p:cNvSpPr txBox="1">
              <a:spLocks noChangeArrowheads="1"/>
            </p:cNvSpPr>
            <p:nvPr/>
          </p:nvSpPr>
          <p:spPr bwMode="auto">
            <a:xfrm>
              <a:off x="48768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7" name="Line 17"/>
            <p:cNvSpPr>
              <a:spLocks noChangeShapeType="1"/>
            </p:cNvSpPr>
            <p:nvPr/>
          </p:nvSpPr>
          <p:spPr bwMode="auto">
            <a:xfrm>
              <a:off x="12509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8" name="Line 18"/>
            <p:cNvSpPr>
              <a:spLocks noChangeShapeType="1"/>
            </p:cNvSpPr>
            <p:nvPr/>
          </p:nvSpPr>
          <p:spPr bwMode="auto">
            <a:xfrm>
              <a:off x="1335088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9" name="Text Box 19"/>
            <p:cNvSpPr txBox="1">
              <a:spLocks noChangeArrowheads="1"/>
            </p:cNvSpPr>
            <p:nvPr/>
          </p:nvSpPr>
          <p:spPr bwMode="auto">
            <a:xfrm>
              <a:off x="1250950" y="5730875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0" name="Text Box 20"/>
            <p:cNvSpPr txBox="1">
              <a:spLocks noChangeArrowheads="1"/>
            </p:cNvSpPr>
            <p:nvPr/>
          </p:nvSpPr>
          <p:spPr bwMode="auto">
            <a:xfrm>
              <a:off x="3082925" y="57308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1" name="Line 21"/>
            <p:cNvSpPr>
              <a:spLocks noChangeShapeType="1"/>
            </p:cNvSpPr>
            <p:nvPr/>
          </p:nvSpPr>
          <p:spPr bwMode="auto">
            <a:xfrm>
              <a:off x="3233738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2" name="Text Box 22"/>
            <p:cNvSpPr txBox="1">
              <a:spLocks noChangeArrowheads="1"/>
            </p:cNvSpPr>
            <p:nvPr/>
          </p:nvSpPr>
          <p:spPr bwMode="auto">
            <a:xfrm>
              <a:off x="857250" y="5562600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3" name="Text Box 23"/>
            <p:cNvSpPr txBox="1">
              <a:spLocks noChangeArrowheads="1"/>
            </p:cNvSpPr>
            <p:nvPr/>
          </p:nvSpPr>
          <p:spPr bwMode="auto">
            <a:xfrm>
              <a:off x="8382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4" name="Text Box 24"/>
            <p:cNvSpPr txBox="1">
              <a:spLocks noChangeArrowheads="1"/>
            </p:cNvSpPr>
            <p:nvPr/>
          </p:nvSpPr>
          <p:spPr bwMode="auto">
            <a:xfrm>
              <a:off x="5181600" y="34702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5" name="Text Box 25"/>
            <p:cNvSpPr txBox="1">
              <a:spLocks noChangeArrowheads="1"/>
            </p:cNvSpPr>
            <p:nvPr/>
          </p:nvSpPr>
          <p:spPr bwMode="auto">
            <a:xfrm>
              <a:off x="7175500" y="34702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6" name="Line 26"/>
            <p:cNvSpPr>
              <a:spLocks noChangeShapeType="1"/>
            </p:cNvSpPr>
            <p:nvPr/>
          </p:nvSpPr>
          <p:spPr bwMode="auto">
            <a:xfrm>
              <a:off x="52895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7" name="Line 27"/>
            <p:cNvSpPr>
              <a:spLocks noChangeShapeType="1"/>
            </p:cNvSpPr>
            <p:nvPr/>
          </p:nvSpPr>
          <p:spPr bwMode="auto">
            <a:xfrm>
              <a:off x="5372100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8" name="Line 28"/>
            <p:cNvSpPr>
              <a:spLocks noChangeShapeType="1"/>
            </p:cNvSpPr>
            <p:nvPr/>
          </p:nvSpPr>
          <p:spPr bwMode="auto">
            <a:xfrm>
              <a:off x="7270750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9" name="Text Box 29"/>
            <p:cNvSpPr txBox="1">
              <a:spLocks noChangeArrowheads="1"/>
            </p:cNvSpPr>
            <p:nvPr/>
          </p:nvSpPr>
          <p:spPr bwMode="auto">
            <a:xfrm>
              <a:off x="4894263" y="3300413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70" name="Text Box 30"/>
            <p:cNvSpPr txBox="1">
              <a:spLocks noChangeArrowheads="1"/>
            </p:cNvSpPr>
            <p:nvPr/>
          </p:nvSpPr>
          <p:spPr bwMode="auto">
            <a:xfrm>
              <a:off x="4876800" y="25908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71" name="Line 31"/>
            <p:cNvSpPr>
              <a:spLocks noChangeShapeType="1"/>
            </p:cNvSpPr>
            <p:nvPr/>
          </p:nvSpPr>
          <p:spPr bwMode="auto">
            <a:xfrm>
              <a:off x="4391025" y="2209800"/>
              <a:ext cx="0" cy="3886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72" name="Text Box 33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0</a:t>
              </a:r>
            </a:p>
          </p:txBody>
        </p:sp>
        <p:sp>
          <p:nvSpPr>
            <p:cNvPr id="103473" name="Text Box 34"/>
            <p:cNvSpPr txBox="1">
              <a:spLocks noChangeArrowheads="1"/>
            </p:cNvSpPr>
            <p:nvPr/>
          </p:nvSpPr>
          <p:spPr bwMode="auto">
            <a:xfrm>
              <a:off x="48768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1</a:t>
              </a:r>
            </a:p>
          </p:txBody>
        </p:sp>
        <p:sp>
          <p:nvSpPr>
            <p:cNvPr id="103474" name="Text Box 35"/>
            <p:cNvSpPr txBox="1">
              <a:spLocks noChangeArrowheads="1"/>
            </p:cNvSpPr>
            <p:nvPr/>
          </p:nvSpPr>
          <p:spPr bwMode="auto">
            <a:xfrm>
              <a:off x="7620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2</a:t>
              </a:r>
            </a:p>
          </p:txBody>
        </p:sp>
        <p:sp>
          <p:nvSpPr>
            <p:cNvPr id="103475" name="Text Box 36"/>
            <p:cNvSpPr txBox="1">
              <a:spLocks noChangeArrowheads="1"/>
            </p:cNvSpPr>
            <p:nvPr/>
          </p:nvSpPr>
          <p:spPr bwMode="auto">
            <a:xfrm>
              <a:off x="48768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 type 3</a:t>
              </a:r>
            </a:p>
          </p:txBody>
        </p:sp>
        <p:sp>
          <p:nvSpPr>
            <p:cNvPr id="103476" name="Text Box 37"/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1/8</a:t>
              </a:r>
            </a:p>
          </p:txBody>
        </p:sp>
        <p:sp>
          <p:nvSpPr>
            <p:cNvPr id="103477" name="Text Box 38"/>
            <p:cNvSpPr txBox="1">
              <a:spLocks noChangeArrowheads="1"/>
            </p:cNvSpPr>
            <p:nvPr/>
          </p:nvSpPr>
          <p:spPr bwMode="auto">
            <a:xfrm>
              <a:off x="58674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3/8</a:t>
              </a:r>
            </a:p>
          </p:txBody>
        </p:sp>
        <p:sp>
          <p:nvSpPr>
            <p:cNvPr id="103478" name="Text Box 39"/>
            <p:cNvSpPr txBox="1">
              <a:spLocks noChangeArrowheads="1"/>
            </p:cNvSpPr>
            <p:nvPr/>
          </p:nvSpPr>
          <p:spPr bwMode="auto">
            <a:xfrm>
              <a:off x="2133600" y="5729288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5/8</a:t>
              </a:r>
            </a:p>
          </p:txBody>
        </p:sp>
        <p:sp>
          <p:nvSpPr>
            <p:cNvPr id="103479" name="Line 40"/>
            <p:cNvSpPr>
              <a:spLocks noChangeShapeType="1"/>
            </p:cNvSpPr>
            <p:nvPr/>
          </p:nvSpPr>
          <p:spPr bwMode="auto">
            <a:xfrm>
              <a:off x="1371600" y="57150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0" name="Line 41"/>
            <p:cNvSpPr>
              <a:spLocks noChangeShapeType="1"/>
            </p:cNvSpPr>
            <p:nvPr/>
          </p:nvSpPr>
          <p:spPr bwMode="auto">
            <a:xfrm>
              <a:off x="2514600" y="49530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1" name="Line 42"/>
            <p:cNvSpPr>
              <a:spLocks noChangeShapeType="1"/>
            </p:cNvSpPr>
            <p:nvPr/>
          </p:nvSpPr>
          <p:spPr bwMode="auto">
            <a:xfrm>
              <a:off x="2514600" y="4953000"/>
              <a:ext cx="0" cy="7620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2" name="Line 43"/>
            <p:cNvSpPr>
              <a:spLocks noChangeShapeType="1"/>
            </p:cNvSpPr>
            <p:nvPr/>
          </p:nvSpPr>
          <p:spPr bwMode="auto">
            <a:xfrm>
              <a:off x="1295400" y="3429000"/>
              <a:ext cx="533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3" name="Line 44"/>
            <p:cNvSpPr>
              <a:spLocks noChangeShapeType="1"/>
            </p:cNvSpPr>
            <p:nvPr/>
          </p:nvSpPr>
          <p:spPr bwMode="auto">
            <a:xfrm>
              <a:off x="1828800" y="25908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4" name="Line 45"/>
            <p:cNvSpPr>
              <a:spLocks noChangeShapeType="1"/>
            </p:cNvSpPr>
            <p:nvPr/>
          </p:nvSpPr>
          <p:spPr bwMode="auto">
            <a:xfrm>
              <a:off x="1828800" y="25908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5" name="Line 46"/>
            <p:cNvSpPr>
              <a:spLocks noChangeShapeType="1"/>
            </p:cNvSpPr>
            <p:nvPr/>
          </p:nvSpPr>
          <p:spPr bwMode="auto">
            <a:xfrm>
              <a:off x="5334000" y="3429000"/>
              <a:ext cx="838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6" name="Line 47"/>
            <p:cNvSpPr>
              <a:spLocks noChangeShapeType="1"/>
            </p:cNvSpPr>
            <p:nvPr/>
          </p:nvSpPr>
          <p:spPr bwMode="auto">
            <a:xfrm>
              <a:off x="6172200" y="26670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7" name="Line 48"/>
            <p:cNvSpPr>
              <a:spLocks noChangeShapeType="1"/>
            </p:cNvSpPr>
            <p:nvPr/>
          </p:nvSpPr>
          <p:spPr bwMode="auto">
            <a:xfrm>
              <a:off x="6172200" y="26670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8" name="Line 49"/>
            <p:cNvSpPr>
              <a:spLocks noChangeShapeType="1"/>
            </p:cNvSpPr>
            <p:nvPr/>
          </p:nvSpPr>
          <p:spPr bwMode="auto">
            <a:xfrm>
              <a:off x="5410200" y="5715000"/>
              <a:ext cx="1447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9" name="Line 50"/>
            <p:cNvSpPr>
              <a:spLocks noChangeShapeType="1"/>
            </p:cNvSpPr>
            <p:nvPr/>
          </p:nvSpPr>
          <p:spPr bwMode="auto">
            <a:xfrm>
              <a:off x="6781800" y="5029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90" name="Line 51"/>
            <p:cNvSpPr>
              <a:spLocks noChangeShapeType="1"/>
            </p:cNvSpPr>
            <p:nvPr/>
          </p:nvSpPr>
          <p:spPr bwMode="auto">
            <a:xfrm>
              <a:off x="6781800" y="5029200"/>
              <a:ext cx="0" cy="68580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91" name="Text Box 52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</p:txBody>
        </p:sp>
      </p:grp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8200" y="5562600"/>
            <a:ext cx="785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00000"/>
                </a:solidFill>
              </a:rPr>
              <a:t>We can use this quantize rule for non-uniform blocks!</a:t>
            </a:r>
          </a:p>
        </p:txBody>
      </p:sp>
      <p:sp>
        <p:nvSpPr>
          <p:cNvPr id="103431" name="Text Box 65"/>
          <p:cNvSpPr txBox="1">
            <a:spLocks noChangeArrowheads="1"/>
          </p:cNvSpPr>
          <p:nvPr/>
        </p:nvSpPr>
        <p:spPr bwMode="auto">
          <a:xfrm>
            <a:off x="304800" y="3063875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graphicFrame>
        <p:nvGraphicFramePr>
          <p:cNvPr id="59" name="Group 73"/>
          <p:cNvGraphicFramePr>
            <a:graphicFrameLocks noGrp="1"/>
          </p:cNvGraphicFramePr>
          <p:nvPr/>
        </p:nvGraphicFramePr>
        <p:xfrm>
          <a:off x="228600" y="1692275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6A94667-949C-0143-A58C-9A822F328C7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985D4A4-0AEA-734F-8DF9-9C9CED97F592}" type="slidenum">
              <a:rPr lang="en-US" sz="1400"/>
              <a:pPr eaLnBrk="1" hangingPunct="1"/>
              <a:t>83</a:t>
            </a:fld>
            <a:endParaRPr lang="en-US" sz="1400"/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block quantization rule</a:t>
            </a:r>
          </a:p>
        </p:txBody>
      </p:sp>
      <p:sp>
        <p:nvSpPr>
          <p:cNvPr id="104452" name="Line 32"/>
          <p:cNvSpPr>
            <a:spLocks noChangeShapeType="1"/>
          </p:cNvSpPr>
          <p:nvPr/>
        </p:nvSpPr>
        <p:spPr bwMode="auto">
          <a:xfrm>
            <a:off x="2362200" y="35052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04453" name="Group 56"/>
          <p:cNvGrpSpPr>
            <a:grpSpLocks/>
          </p:cNvGrpSpPr>
          <p:nvPr/>
        </p:nvGrpSpPr>
        <p:grpSpPr bwMode="auto">
          <a:xfrm>
            <a:off x="2362200" y="1676400"/>
            <a:ext cx="5715000" cy="3505200"/>
            <a:chOff x="762000" y="1981200"/>
            <a:chExt cx="6783388" cy="4114800"/>
          </a:xfrm>
        </p:grpSpPr>
        <p:sp>
          <p:nvSpPr>
            <p:cNvPr id="104467" name="Text Box 3"/>
            <p:cNvSpPr txBox="1">
              <a:spLocks noChangeArrowheads="1"/>
            </p:cNvSpPr>
            <p:nvPr/>
          </p:nvSpPr>
          <p:spPr bwMode="auto">
            <a:xfrm>
              <a:off x="1143000" y="3429000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68" name="Text Box 4"/>
            <p:cNvSpPr txBox="1">
              <a:spLocks noChangeArrowheads="1"/>
            </p:cNvSpPr>
            <p:nvPr/>
          </p:nvSpPr>
          <p:spPr bwMode="auto">
            <a:xfrm>
              <a:off x="3463925" y="34702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69" name="Line 5"/>
            <p:cNvSpPr>
              <a:spLocks noChangeShapeType="1"/>
            </p:cNvSpPr>
            <p:nvPr/>
          </p:nvSpPr>
          <p:spPr bwMode="auto">
            <a:xfrm>
              <a:off x="12509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0" name="Line 6"/>
            <p:cNvSpPr>
              <a:spLocks noChangeShapeType="1"/>
            </p:cNvSpPr>
            <p:nvPr/>
          </p:nvSpPr>
          <p:spPr bwMode="auto">
            <a:xfrm>
              <a:off x="1335088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1" name="Line 7"/>
            <p:cNvSpPr>
              <a:spLocks noChangeShapeType="1"/>
            </p:cNvSpPr>
            <p:nvPr/>
          </p:nvSpPr>
          <p:spPr bwMode="auto">
            <a:xfrm>
              <a:off x="3233738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2" name="Text Box 8"/>
            <p:cNvSpPr txBox="1">
              <a:spLocks noChangeArrowheads="1"/>
            </p:cNvSpPr>
            <p:nvPr/>
          </p:nvSpPr>
          <p:spPr bwMode="auto">
            <a:xfrm>
              <a:off x="857250" y="3300413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73" name="Text Box 9"/>
            <p:cNvSpPr txBox="1">
              <a:spLocks noChangeArrowheads="1"/>
            </p:cNvSpPr>
            <p:nvPr/>
          </p:nvSpPr>
          <p:spPr bwMode="auto">
            <a:xfrm>
              <a:off x="838200" y="25146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74" name="Line 10"/>
            <p:cNvSpPr>
              <a:spLocks noChangeShapeType="1"/>
            </p:cNvSpPr>
            <p:nvPr/>
          </p:nvSpPr>
          <p:spPr bwMode="auto">
            <a:xfrm>
              <a:off x="52895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5" name="Line 11"/>
            <p:cNvSpPr>
              <a:spLocks noChangeShapeType="1"/>
            </p:cNvSpPr>
            <p:nvPr/>
          </p:nvSpPr>
          <p:spPr bwMode="auto">
            <a:xfrm>
              <a:off x="5372100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6" name="Text Box 12"/>
            <p:cNvSpPr txBox="1">
              <a:spLocks noChangeArrowheads="1"/>
            </p:cNvSpPr>
            <p:nvPr/>
          </p:nvSpPr>
          <p:spPr bwMode="auto">
            <a:xfrm>
              <a:off x="5289550" y="57308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77" name="Text Box 13"/>
            <p:cNvSpPr txBox="1">
              <a:spLocks noChangeArrowheads="1"/>
            </p:cNvSpPr>
            <p:nvPr/>
          </p:nvSpPr>
          <p:spPr bwMode="auto">
            <a:xfrm>
              <a:off x="7121525" y="57308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78" name="Line 14"/>
            <p:cNvSpPr>
              <a:spLocks noChangeShapeType="1"/>
            </p:cNvSpPr>
            <p:nvPr/>
          </p:nvSpPr>
          <p:spPr bwMode="auto">
            <a:xfrm>
              <a:off x="7270750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9" name="Text Box 15"/>
            <p:cNvSpPr txBox="1">
              <a:spLocks noChangeArrowheads="1"/>
            </p:cNvSpPr>
            <p:nvPr/>
          </p:nvSpPr>
          <p:spPr bwMode="auto">
            <a:xfrm>
              <a:off x="4894263" y="5562600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0" name="Text Box 16"/>
            <p:cNvSpPr txBox="1">
              <a:spLocks noChangeArrowheads="1"/>
            </p:cNvSpPr>
            <p:nvPr/>
          </p:nvSpPr>
          <p:spPr bwMode="auto">
            <a:xfrm>
              <a:off x="48768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1" name="Line 17"/>
            <p:cNvSpPr>
              <a:spLocks noChangeShapeType="1"/>
            </p:cNvSpPr>
            <p:nvPr/>
          </p:nvSpPr>
          <p:spPr bwMode="auto">
            <a:xfrm>
              <a:off x="12509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2" name="Line 18"/>
            <p:cNvSpPr>
              <a:spLocks noChangeShapeType="1"/>
            </p:cNvSpPr>
            <p:nvPr/>
          </p:nvSpPr>
          <p:spPr bwMode="auto">
            <a:xfrm>
              <a:off x="1335088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3" name="Text Box 19"/>
            <p:cNvSpPr txBox="1">
              <a:spLocks noChangeArrowheads="1"/>
            </p:cNvSpPr>
            <p:nvPr/>
          </p:nvSpPr>
          <p:spPr bwMode="auto">
            <a:xfrm>
              <a:off x="1250950" y="5730875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4" name="Text Box 20"/>
            <p:cNvSpPr txBox="1">
              <a:spLocks noChangeArrowheads="1"/>
            </p:cNvSpPr>
            <p:nvPr/>
          </p:nvSpPr>
          <p:spPr bwMode="auto">
            <a:xfrm>
              <a:off x="3082925" y="57308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5" name="Line 21"/>
            <p:cNvSpPr>
              <a:spLocks noChangeShapeType="1"/>
            </p:cNvSpPr>
            <p:nvPr/>
          </p:nvSpPr>
          <p:spPr bwMode="auto">
            <a:xfrm>
              <a:off x="3233738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6" name="Text Box 22"/>
            <p:cNvSpPr txBox="1">
              <a:spLocks noChangeArrowheads="1"/>
            </p:cNvSpPr>
            <p:nvPr/>
          </p:nvSpPr>
          <p:spPr bwMode="auto">
            <a:xfrm>
              <a:off x="857250" y="5562600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7" name="Text Box 23"/>
            <p:cNvSpPr txBox="1">
              <a:spLocks noChangeArrowheads="1"/>
            </p:cNvSpPr>
            <p:nvPr/>
          </p:nvSpPr>
          <p:spPr bwMode="auto">
            <a:xfrm>
              <a:off x="8382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8" name="Text Box 24"/>
            <p:cNvSpPr txBox="1">
              <a:spLocks noChangeArrowheads="1"/>
            </p:cNvSpPr>
            <p:nvPr/>
          </p:nvSpPr>
          <p:spPr bwMode="auto">
            <a:xfrm>
              <a:off x="5181600" y="34702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9" name="Text Box 25"/>
            <p:cNvSpPr txBox="1">
              <a:spLocks noChangeArrowheads="1"/>
            </p:cNvSpPr>
            <p:nvPr/>
          </p:nvSpPr>
          <p:spPr bwMode="auto">
            <a:xfrm>
              <a:off x="7175500" y="34702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90" name="Line 26"/>
            <p:cNvSpPr>
              <a:spLocks noChangeShapeType="1"/>
            </p:cNvSpPr>
            <p:nvPr/>
          </p:nvSpPr>
          <p:spPr bwMode="auto">
            <a:xfrm>
              <a:off x="52895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1" name="Line 27"/>
            <p:cNvSpPr>
              <a:spLocks noChangeShapeType="1"/>
            </p:cNvSpPr>
            <p:nvPr/>
          </p:nvSpPr>
          <p:spPr bwMode="auto">
            <a:xfrm>
              <a:off x="5372100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2" name="Line 28"/>
            <p:cNvSpPr>
              <a:spLocks noChangeShapeType="1"/>
            </p:cNvSpPr>
            <p:nvPr/>
          </p:nvSpPr>
          <p:spPr bwMode="auto">
            <a:xfrm>
              <a:off x="7270750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3" name="Text Box 29"/>
            <p:cNvSpPr txBox="1">
              <a:spLocks noChangeArrowheads="1"/>
            </p:cNvSpPr>
            <p:nvPr/>
          </p:nvSpPr>
          <p:spPr bwMode="auto">
            <a:xfrm>
              <a:off x="4894263" y="3300413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94" name="Text Box 30"/>
            <p:cNvSpPr txBox="1">
              <a:spLocks noChangeArrowheads="1"/>
            </p:cNvSpPr>
            <p:nvPr/>
          </p:nvSpPr>
          <p:spPr bwMode="auto">
            <a:xfrm>
              <a:off x="4876800" y="25908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95" name="Line 31"/>
            <p:cNvSpPr>
              <a:spLocks noChangeShapeType="1"/>
            </p:cNvSpPr>
            <p:nvPr/>
          </p:nvSpPr>
          <p:spPr bwMode="auto">
            <a:xfrm>
              <a:off x="4391025" y="2209800"/>
              <a:ext cx="0" cy="3886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6" name="Text Box 33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0</a:t>
              </a:r>
            </a:p>
          </p:txBody>
        </p:sp>
        <p:sp>
          <p:nvSpPr>
            <p:cNvPr id="104497" name="Text Box 34"/>
            <p:cNvSpPr txBox="1">
              <a:spLocks noChangeArrowheads="1"/>
            </p:cNvSpPr>
            <p:nvPr/>
          </p:nvSpPr>
          <p:spPr bwMode="auto">
            <a:xfrm>
              <a:off x="48768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1</a:t>
              </a:r>
            </a:p>
          </p:txBody>
        </p:sp>
        <p:sp>
          <p:nvSpPr>
            <p:cNvPr id="104498" name="Text Box 35"/>
            <p:cNvSpPr txBox="1">
              <a:spLocks noChangeArrowheads="1"/>
            </p:cNvSpPr>
            <p:nvPr/>
          </p:nvSpPr>
          <p:spPr bwMode="auto">
            <a:xfrm>
              <a:off x="7620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2</a:t>
              </a:r>
            </a:p>
          </p:txBody>
        </p:sp>
        <p:sp>
          <p:nvSpPr>
            <p:cNvPr id="104499" name="Text Box 36"/>
            <p:cNvSpPr txBox="1">
              <a:spLocks noChangeArrowheads="1"/>
            </p:cNvSpPr>
            <p:nvPr/>
          </p:nvSpPr>
          <p:spPr bwMode="auto">
            <a:xfrm>
              <a:off x="48768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 type 3</a:t>
              </a:r>
            </a:p>
          </p:txBody>
        </p:sp>
        <p:sp>
          <p:nvSpPr>
            <p:cNvPr id="104500" name="Text Box 37"/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1/8</a:t>
              </a:r>
            </a:p>
          </p:txBody>
        </p:sp>
        <p:sp>
          <p:nvSpPr>
            <p:cNvPr id="104501" name="Text Box 38"/>
            <p:cNvSpPr txBox="1">
              <a:spLocks noChangeArrowheads="1"/>
            </p:cNvSpPr>
            <p:nvPr/>
          </p:nvSpPr>
          <p:spPr bwMode="auto">
            <a:xfrm>
              <a:off x="58674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3/8</a:t>
              </a:r>
            </a:p>
          </p:txBody>
        </p:sp>
        <p:sp>
          <p:nvSpPr>
            <p:cNvPr id="104502" name="Text Box 39"/>
            <p:cNvSpPr txBox="1">
              <a:spLocks noChangeArrowheads="1"/>
            </p:cNvSpPr>
            <p:nvPr/>
          </p:nvSpPr>
          <p:spPr bwMode="auto">
            <a:xfrm>
              <a:off x="2133600" y="5729288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5/8</a:t>
              </a:r>
            </a:p>
          </p:txBody>
        </p:sp>
        <p:sp>
          <p:nvSpPr>
            <p:cNvPr id="104503" name="Line 40"/>
            <p:cNvSpPr>
              <a:spLocks noChangeShapeType="1"/>
            </p:cNvSpPr>
            <p:nvPr/>
          </p:nvSpPr>
          <p:spPr bwMode="auto">
            <a:xfrm>
              <a:off x="1371600" y="57150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4" name="Line 41"/>
            <p:cNvSpPr>
              <a:spLocks noChangeShapeType="1"/>
            </p:cNvSpPr>
            <p:nvPr/>
          </p:nvSpPr>
          <p:spPr bwMode="auto">
            <a:xfrm>
              <a:off x="2514600" y="49530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5" name="Line 42"/>
            <p:cNvSpPr>
              <a:spLocks noChangeShapeType="1"/>
            </p:cNvSpPr>
            <p:nvPr/>
          </p:nvSpPr>
          <p:spPr bwMode="auto">
            <a:xfrm>
              <a:off x="2514600" y="4953000"/>
              <a:ext cx="0" cy="7620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6" name="Line 43"/>
            <p:cNvSpPr>
              <a:spLocks noChangeShapeType="1"/>
            </p:cNvSpPr>
            <p:nvPr/>
          </p:nvSpPr>
          <p:spPr bwMode="auto">
            <a:xfrm>
              <a:off x="1295400" y="3429000"/>
              <a:ext cx="533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7" name="Line 44"/>
            <p:cNvSpPr>
              <a:spLocks noChangeShapeType="1"/>
            </p:cNvSpPr>
            <p:nvPr/>
          </p:nvSpPr>
          <p:spPr bwMode="auto">
            <a:xfrm>
              <a:off x="1828800" y="25908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8" name="Line 45"/>
            <p:cNvSpPr>
              <a:spLocks noChangeShapeType="1"/>
            </p:cNvSpPr>
            <p:nvPr/>
          </p:nvSpPr>
          <p:spPr bwMode="auto">
            <a:xfrm>
              <a:off x="1828800" y="25908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9" name="Line 46"/>
            <p:cNvSpPr>
              <a:spLocks noChangeShapeType="1"/>
            </p:cNvSpPr>
            <p:nvPr/>
          </p:nvSpPr>
          <p:spPr bwMode="auto">
            <a:xfrm>
              <a:off x="5334000" y="3429000"/>
              <a:ext cx="838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0" name="Line 47"/>
            <p:cNvSpPr>
              <a:spLocks noChangeShapeType="1"/>
            </p:cNvSpPr>
            <p:nvPr/>
          </p:nvSpPr>
          <p:spPr bwMode="auto">
            <a:xfrm>
              <a:off x="6172200" y="26670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1" name="Line 48"/>
            <p:cNvSpPr>
              <a:spLocks noChangeShapeType="1"/>
            </p:cNvSpPr>
            <p:nvPr/>
          </p:nvSpPr>
          <p:spPr bwMode="auto">
            <a:xfrm>
              <a:off x="6172200" y="26670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2" name="Line 49"/>
            <p:cNvSpPr>
              <a:spLocks noChangeShapeType="1"/>
            </p:cNvSpPr>
            <p:nvPr/>
          </p:nvSpPr>
          <p:spPr bwMode="auto">
            <a:xfrm>
              <a:off x="5410200" y="5715000"/>
              <a:ext cx="1447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3" name="Line 50"/>
            <p:cNvSpPr>
              <a:spLocks noChangeShapeType="1"/>
            </p:cNvSpPr>
            <p:nvPr/>
          </p:nvSpPr>
          <p:spPr bwMode="auto">
            <a:xfrm>
              <a:off x="6781800" y="5029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4" name="Line 51"/>
            <p:cNvSpPr>
              <a:spLocks noChangeShapeType="1"/>
            </p:cNvSpPr>
            <p:nvPr/>
          </p:nvSpPr>
          <p:spPr bwMode="auto">
            <a:xfrm>
              <a:off x="6781800" y="5029200"/>
              <a:ext cx="0" cy="68580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5" name="Text Box 52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</p:txBody>
        </p:sp>
      </p:grpSp>
      <p:sp>
        <p:nvSpPr>
          <p:cNvPr id="104454" name="TextBox 55"/>
          <p:cNvSpPr txBox="1">
            <a:spLocks noChangeArrowheads="1"/>
          </p:cNvSpPr>
          <p:nvPr/>
        </p:nvSpPr>
        <p:spPr bwMode="auto">
          <a:xfrm>
            <a:off x="838200" y="5562600"/>
            <a:ext cx="785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00000"/>
                </a:solidFill>
              </a:rPr>
              <a:t>We can use this quantize rule for non-uniform blocks!</a:t>
            </a:r>
          </a:p>
        </p:txBody>
      </p:sp>
      <p:sp>
        <p:nvSpPr>
          <p:cNvPr id="104455" name="Text Box 65"/>
          <p:cNvSpPr txBox="1">
            <a:spLocks noChangeArrowheads="1"/>
          </p:cNvSpPr>
          <p:nvPr/>
        </p:nvSpPr>
        <p:spPr bwMode="auto">
          <a:xfrm>
            <a:off x="304800" y="3063875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graphicFrame>
        <p:nvGraphicFramePr>
          <p:cNvPr id="59" name="Group 73"/>
          <p:cNvGraphicFramePr>
            <a:graphicFrameLocks noGrp="1"/>
          </p:cNvGraphicFramePr>
          <p:nvPr/>
        </p:nvGraphicFramePr>
        <p:xfrm>
          <a:off x="228600" y="1692275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56931DD-FE48-B940-8AB4-D7EF67677E7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CB2EA2-C527-0F47-BBA7-99452B3EC34A}" type="slidenum">
              <a:rPr lang="en-US" sz="1400"/>
              <a:pPr eaLnBrk="1" hangingPunct="1"/>
              <a:t>84</a:t>
            </a:fld>
            <a:endParaRPr lang="en-US" sz="1400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rule SIMPLIFIED</a:t>
            </a:r>
          </a:p>
        </p:txBody>
      </p:sp>
      <p:sp>
        <p:nvSpPr>
          <p:cNvPr id="105476" name="Text Box 3"/>
          <p:cNvSpPr txBox="1">
            <a:spLocks noChangeArrowheads="1"/>
          </p:cNvSpPr>
          <p:nvPr/>
        </p:nvSpPr>
        <p:spPr bwMode="auto">
          <a:xfrm>
            <a:off x="3251200" y="4773613"/>
            <a:ext cx="2905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0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5572125" y="48148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105478" name="Line 5"/>
          <p:cNvSpPr>
            <a:spLocks noChangeShapeType="1"/>
          </p:cNvSpPr>
          <p:nvPr/>
        </p:nvSpPr>
        <p:spPr bwMode="auto">
          <a:xfrm>
            <a:off x="3359150" y="4762500"/>
            <a:ext cx="2136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79" name="Line 6"/>
          <p:cNvSpPr>
            <a:spLocks noChangeShapeType="1"/>
          </p:cNvSpPr>
          <p:nvPr/>
        </p:nvSpPr>
        <p:spPr bwMode="auto">
          <a:xfrm>
            <a:off x="3443288" y="3883025"/>
            <a:ext cx="0" cy="933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0" name="Line 7"/>
          <p:cNvSpPr>
            <a:spLocks noChangeShapeType="1"/>
          </p:cNvSpPr>
          <p:nvPr/>
        </p:nvSpPr>
        <p:spPr bwMode="auto">
          <a:xfrm>
            <a:off x="5341938" y="4706938"/>
            <a:ext cx="0" cy="109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1" name="Text Box 8"/>
          <p:cNvSpPr txBox="1">
            <a:spLocks noChangeArrowheads="1"/>
          </p:cNvSpPr>
          <p:nvPr/>
        </p:nvSpPr>
        <p:spPr bwMode="auto">
          <a:xfrm>
            <a:off x="2965450" y="4645025"/>
            <a:ext cx="246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0</a:t>
            </a:r>
          </a:p>
        </p:txBody>
      </p:sp>
      <p:sp>
        <p:nvSpPr>
          <p:cNvPr id="105482" name="Text Box 9"/>
          <p:cNvSpPr txBox="1">
            <a:spLocks noChangeArrowheads="1"/>
          </p:cNvSpPr>
          <p:nvPr/>
        </p:nvSpPr>
        <p:spPr bwMode="auto">
          <a:xfrm>
            <a:off x="2946400" y="38592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105483" name="Text Box 33"/>
          <p:cNvSpPr txBox="1">
            <a:spLocks noChangeArrowheads="1"/>
          </p:cNvSpPr>
          <p:nvPr/>
        </p:nvSpPr>
        <p:spPr bwMode="auto">
          <a:xfrm>
            <a:off x="2946400" y="3325813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All locations</a:t>
            </a:r>
          </a:p>
        </p:txBody>
      </p:sp>
      <p:sp>
        <p:nvSpPr>
          <p:cNvPr id="105484" name="Text Box 37"/>
          <p:cNvSpPr txBox="1">
            <a:spLocks noChangeArrowheads="1"/>
          </p:cNvSpPr>
          <p:nvPr/>
        </p:nvSpPr>
        <p:spPr bwMode="auto">
          <a:xfrm>
            <a:off x="4114800" y="4800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1/2</a:t>
            </a:r>
          </a:p>
        </p:txBody>
      </p:sp>
      <p:sp>
        <p:nvSpPr>
          <p:cNvPr id="105485" name="Line 43"/>
          <p:cNvSpPr>
            <a:spLocks noChangeShapeType="1"/>
          </p:cNvSpPr>
          <p:nvPr/>
        </p:nvSpPr>
        <p:spPr bwMode="auto">
          <a:xfrm flipV="1">
            <a:off x="3403600" y="4772025"/>
            <a:ext cx="1016000" cy="1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6" name="Line 44"/>
          <p:cNvSpPr>
            <a:spLocks noChangeShapeType="1"/>
          </p:cNvSpPr>
          <p:nvPr/>
        </p:nvSpPr>
        <p:spPr bwMode="auto">
          <a:xfrm flipV="1">
            <a:off x="4419600" y="39624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7" name="Line 45"/>
          <p:cNvSpPr>
            <a:spLocks noChangeShapeType="1"/>
          </p:cNvSpPr>
          <p:nvPr/>
        </p:nvSpPr>
        <p:spPr bwMode="auto">
          <a:xfrm>
            <a:off x="4419600" y="3962400"/>
            <a:ext cx="0" cy="8382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5488" name="Text Box 53"/>
          <p:cNvSpPr txBox="1">
            <a:spLocks noChangeArrowheads="1"/>
          </p:cNvSpPr>
          <p:nvPr/>
        </p:nvSpPr>
        <p:spPr bwMode="auto">
          <a:xfrm>
            <a:off x="1295400" y="1752600"/>
            <a:ext cx="6061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add (3-2j)/8 to value at location type j then quantize using uniform rule.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2D6B2B3-6D12-904B-93FC-99588ACD2BD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64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EE9AAA1-5ACE-2246-9A6E-AB5DA40C99BE}" type="slidenum">
              <a:rPr lang="en-US" sz="1400"/>
              <a:pPr eaLnBrk="1" hangingPunct="1"/>
              <a:t>85</a:t>
            </a:fld>
            <a:endParaRPr lang="en-US" sz="1400"/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2x2 Ordered dither 1 bit quantization</a:t>
            </a:r>
          </a:p>
        </p:txBody>
      </p:sp>
      <p:sp>
        <p:nvSpPr>
          <p:cNvPr id="106500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3841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/>
              <a:t>Classify pixel location as type 0,1,2, or 3 </a:t>
            </a:r>
          </a:p>
        </p:txBody>
      </p:sp>
      <p:graphicFrame>
        <p:nvGraphicFramePr>
          <p:cNvPr id="956420" name="Group 4"/>
          <p:cNvGraphicFramePr>
            <a:graphicFrameLocks noGrp="1"/>
          </p:cNvGraphicFramePr>
          <p:nvPr/>
        </p:nvGraphicFramePr>
        <p:xfrm>
          <a:off x="4572000" y="1600200"/>
          <a:ext cx="3657600" cy="2755900"/>
        </p:xfrm>
        <a:graphic>
          <a:graphicData uri="http://schemas.openxmlformats.org/drawingml/2006/table">
            <a:tbl>
              <a:tblPr/>
              <a:tblGrid>
                <a:gridCol w="615950"/>
                <a:gridCol w="569913"/>
                <a:gridCol w="617537"/>
                <a:gridCol w="617538"/>
                <a:gridCol w="619125"/>
                <a:gridCol w="617537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38" name="Rectangle 41"/>
          <p:cNvSpPr>
            <a:spLocks noChangeArrowheads="1"/>
          </p:cNvSpPr>
          <p:nvPr/>
        </p:nvSpPr>
        <p:spPr bwMode="auto">
          <a:xfrm>
            <a:off x="45720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39" name="Rectangle 42"/>
          <p:cNvSpPr>
            <a:spLocks noChangeArrowheads="1"/>
          </p:cNvSpPr>
          <p:nvPr/>
        </p:nvSpPr>
        <p:spPr bwMode="auto">
          <a:xfrm>
            <a:off x="57912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0" name="Rectangle 43"/>
          <p:cNvSpPr>
            <a:spLocks noChangeArrowheads="1"/>
          </p:cNvSpPr>
          <p:nvPr/>
        </p:nvSpPr>
        <p:spPr bwMode="auto">
          <a:xfrm>
            <a:off x="70104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1" name="Rectangle 44"/>
          <p:cNvSpPr>
            <a:spLocks noChangeArrowheads="1"/>
          </p:cNvSpPr>
          <p:nvPr/>
        </p:nvSpPr>
        <p:spPr bwMode="auto">
          <a:xfrm>
            <a:off x="45720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2" name="Rectangle 45"/>
          <p:cNvSpPr>
            <a:spLocks noChangeArrowheads="1"/>
          </p:cNvSpPr>
          <p:nvPr/>
        </p:nvSpPr>
        <p:spPr bwMode="auto">
          <a:xfrm>
            <a:off x="57912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3" name="Rectangle 46"/>
          <p:cNvSpPr>
            <a:spLocks noChangeArrowheads="1"/>
          </p:cNvSpPr>
          <p:nvPr/>
        </p:nvSpPr>
        <p:spPr bwMode="auto">
          <a:xfrm>
            <a:off x="70104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4" name="Rectangle 47"/>
          <p:cNvSpPr>
            <a:spLocks noChangeArrowheads="1"/>
          </p:cNvSpPr>
          <p:nvPr/>
        </p:nvSpPr>
        <p:spPr bwMode="auto">
          <a:xfrm>
            <a:off x="838200" y="3962400"/>
            <a:ext cx="70866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l">
              <a:buFontTx/>
              <a:buAutoNum type="arabicPeriod" startAt="2"/>
            </a:pPr>
            <a:endParaRPr lang="en-US" sz="2000"/>
          </a:p>
          <a:p>
            <a:pPr marL="457200" indent="-457200" algn="l">
              <a:buFontTx/>
              <a:buAutoNum type="arabicPeriod" startAt="2"/>
            </a:pPr>
            <a:r>
              <a:rPr lang="en-US" sz="2000"/>
              <a:t>a.  Add [3-2j]/8 to pixel value in location of type j</a:t>
            </a:r>
          </a:p>
          <a:p>
            <a:pPr marL="914400" lvl="1" indent="-457200" algn="l">
              <a:buFontTx/>
              <a:buAutoNum type="alphaLcPeriod" startAt="2"/>
            </a:pPr>
            <a:r>
              <a:rPr lang="en-US" sz="2000"/>
              <a:t>clamp to [0,1]</a:t>
            </a:r>
          </a:p>
          <a:p>
            <a:pPr marL="914400" lvl="1" indent="-457200" algn="l">
              <a:buFontTx/>
              <a:buAutoNum type="alphaLcPeriod" startAt="2"/>
            </a:pPr>
            <a:r>
              <a:rPr lang="en-US" sz="2000"/>
              <a:t>use uniform quantization rule	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F92436B-E710-EF44-A0EF-377B1572837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75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6BC78DF-BA56-F246-BB2C-C94263985A6D}" type="slidenum">
              <a:rPr lang="en-US" sz="1400"/>
              <a:pPr eaLnBrk="1" hangingPunct="1"/>
              <a:t>86</a:t>
            </a:fld>
            <a:endParaRPr lang="en-US" sz="1400"/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Ordered dither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endParaRPr lang="en-US">
              <a:latin typeface="Comic Sans MS" charset="0"/>
            </a:endParaRPr>
          </a:p>
          <a:p>
            <a:pPr marL="609600" indent="-6096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latin typeface="Comic Sans MS" charset="0"/>
              </a:rPr>
              <a:t>KxK ordered dither for n bit quantization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1600200"/>
            <a:ext cx="1838325" cy="1524000"/>
            <a:chOff x="336" y="1008"/>
            <a:chExt cx="1158" cy="960"/>
          </a:xfrm>
        </p:grpSpPr>
        <p:sp>
          <p:nvSpPr>
            <p:cNvPr id="107529" name="Rectangle 4"/>
            <p:cNvSpPr>
              <a:spLocks noChangeArrowheads="1"/>
            </p:cNvSpPr>
            <p:nvPr/>
          </p:nvSpPr>
          <p:spPr bwMode="auto">
            <a:xfrm>
              <a:off x="336" y="1536"/>
              <a:ext cx="672" cy="43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7530" name="Text Box 5"/>
            <p:cNvSpPr txBox="1">
              <a:spLocks noChangeArrowheads="1"/>
            </p:cNvSpPr>
            <p:nvPr/>
          </p:nvSpPr>
          <p:spPr bwMode="auto">
            <a:xfrm>
              <a:off x="479" y="1008"/>
              <a:ext cx="101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Block size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343400" y="2514600"/>
            <a:ext cx="3975100" cy="1973263"/>
            <a:chOff x="2736" y="1584"/>
            <a:chExt cx="2504" cy="1243"/>
          </a:xfrm>
        </p:grpSpPr>
        <p:sp>
          <p:nvSpPr>
            <p:cNvPr id="107527" name="Rectangle 7"/>
            <p:cNvSpPr>
              <a:spLocks noChangeArrowheads="1"/>
            </p:cNvSpPr>
            <p:nvPr/>
          </p:nvSpPr>
          <p:spPr bwMode="auto">
            <a:xfrm>
              <a:off x="3264" y="1584"/>
              <a:ext cx="672" cy="33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7528" name="Text Box 8"/>
            <p:cNvSpPr txBox="1">
              <a:spLocks noChangeArrowheads="1"/>
            </p:cNvSpPr>
            <p:nvPr/>
          </p:nvSpPr>
          <p:spPr bwMode="auto">
            <a:xfrm>
              <a:off x="2736" y="2304"/>
              <a:ext cx="250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Number of bits for each channel</a:t>
              </a:r>
              <a:endParaRPr lang="en-US" baseline="3000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Date Placeholder 2"/>
          <p:cNvSpPr>
            <a:spLocks noGrp="1"/>
          </p:cNvSpPr>
          <p:nvPr>
            <p:ph type="dt" sz="quarter" idx="10"/>
          </p:nvPr>
        </p:nvSpPr>
        <p:spPr>
          <a:xfrm>
            <a:off x="609600" y="61722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30C9968-1264-EC47-9195-C7999A1294F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85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4181345-8418-5442-8260-DDAF4FE42F91}" type="slidenum">
              <a:rPr lang="en-US" sz="1400"/>
              <a:pPr eaLnBrk="1" hangingPunct="1"/>
              <a:t>87</a:t>
            </a:fld>
            <a:endParaRPr lang="en-US" sz="1400"/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2x2, 2 bit:</a:t>
            </a:r>
          </a:p>
        </p:txBody>
      </p:sp>
      <p:graphicFrame>
        <p:nvGraphicFramePr>
          <p:cNvPr id="857151" name="Group 63"/>
          <p:cNvGraphicFramePr>
            <a:graphicFrameLocks noGrp="1"/>
          </p:cNvGraphicFramePr>
          <p:nvPr/>
        </p:nvGraphicFramePr>
        <p:xfrm>
          <a:off x="41910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02" name="Group 14"/>
          <p:cNvGraphicFramePr>
            <a:graphicFrameLocks noGrp="1"/>
          </p:cNvGraphicFramePr>
          <p:nvPr/>
        </p:nvGraphicFramePr>
        <p:xfrm>
          <a:off x="24384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24" name="Group 36"/>
          <p:cNvGraphicFramePr>
            <a:graphicFrameLocks noGrp="1"/>
          </p:cNvGraphicFramePr>
          <p:nvPr/>
        </p:nvGraphicFramePr>
        <p:xfrm>
          <a:off x="609600" y="1219200"/>
          <a:ext cx="1219200" cy="1036638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35" name="Group 47"/>
          <p:cNvGraphicFramePr>
            <a:graphicFrameLocks noGrp="1"/>
          </p:cNvGraphicFramePr>
          <p:nvPr/>
        </p:nvGraphicFramePr>
        <p:xfrm>
          <a:off x="647700" y="4978400"/>
          <a:ext cx="1143000" cy="965200"/>
        </p:xfrm>
        <a:graphic>
          <a:graphicData uri="http://schemas.openxmlformats.org/drawingml/2006/table">
            <a:tbl>
              <a:tblPr/>
              <a:tblGrid>
                <a:gridCol w="571500"/>
                <a:gridCol w="5715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8592" name="TextBox 10"/>
          <p:cNvSpPr txBox="1">
            <a:spLocks noChangeArrowheads="1"/>
          </p:cNvSpPr>
          <p:nvPr/>
        </p:nvSpPr>
        <p:spPr bwMode="auto">
          <a:xfrm>
            <a:off x="2514600" y="381000"/>
            <a:ext cx="509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C0066"/>
                </a:solidFill>
              </a:rPr>
              <a:t>2 bits output levels:  0, 1/3, 2/3, 1</a:t>
            </a:r>
          </a:p>
        </p:txBody>
      </p:sp>
      <p:graphicFrame>
        <p:nvGraphicFramePr>
          <p:cNvPr id="12" name="Group 63"/>
          <p:cNvGraphicFramePr>
            <a:graphicFrameLocks noGrp="1"/>
          </p:cNvGraphicFramePr>
          <p:nvPr/>
        </p:nvGraphicFramePr>
        <p:xfrm>
          <a:off x="59436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63"/>
          <p:cNvGraphicFramePr>
            <a:graphicFrameLocks noGrp="1"/>
          </p:cNvGraphicFramePr>
          <p:nvPr/>
        </p:nvGraphicFramePr>
        <p:xfrm>
          <a:off x="6096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Group 63"/>
          <p:cNvGraphicFramePr>
            <a:graphicFrameLocks noGrp="1"/>
          </p:cNvGraphicFramePr>
          <p:nvPr/>
        </p:nvGraphicFramePr>
        <p:xfrm>
          <a:off x="6096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Group 63"/>
          <p:cNvGraphicFramePr>
            <a:graphicFrameLocks noGrp="1"/>
          </p:cNvGraphicFramePr>
          <p:nvPr/>
        </p:nvGraphicFramePr>
        <p:xfrm>
          <a:off x="24130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63"/>
          <p:cNvGraphicFramePr>
            <a:graphicFrameLocks noGrp="1"/>
          </p:cNvGraphicFramePr>
          <p:nvPr/>
        </p:nvGraphicFramePr>
        <p:xfrm>
          <a:off x="41402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63"/>
          <p:cNvGraphicFramePr>
            <a:graphicFrameLocks noGrp="1"/>
          </p:cNvGraphicFramePr>
          <p:nvPr/>
        </p:nvGraphicFramePr>
        <p:xfrm>
          <a:off x="59436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Group 63"/>
          <p:cNvGraphicFramePr>
            <a:graphicFrameLocks noGrp="1"/>
          </p:cNvGraphicFramePr>
          <p:nvPr/>
        </p:nvGraphicFramePr>
        <p:xfrm>
          <a:off x="24384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Group 63"/>
          <p:cNvGraphicFramePr>
            <a:graphicFrameLocks noGrp="1"/>
          </p:cNvGraphicFramePr>
          <p:nvPr/>
        </p:nvGraphicFramePr>
        <p:xfrm>
          <a:off x="41910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Group 63"/>
          <p:cNvGraphicFramePr>
            <a:graphicFrameLocks noGrp="1"/>
          </p:cNvGraphicFramePr>
          <p:nvPr/>
        </p:nvGraphicFramePr>
        <p:xfrm>
          <a:off x="59436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08692" name="TextBox 20"/>
          <p:cNvSpPr txBox="1">
            <a:spLocks noChangeArrowheads="1"/>
          </p:cNvSpPr>
          <p:nvPr/>
        </p:nvSpPr>
        <p:spPr bwMode="auto">
          <a:xfrm>
            <a:off x="3048000" y="5334000"/>
            <a:ext cx="4194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You can figure out for n bit!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kxk, n bit</a:t>
            </a:r>
          </a:p>
        </p:txBody>
      </p:sp>
      <p:sp>
        <p:nvSpPr>
          <p:cNvPr id="10957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4A2D6A4-5F20-3240-A175-D675570BB49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313032E-2F6E-FE4F-BFA5-D9758A29A52D}" type="slidenum">
              <a:rPr lang="en-US" sz="1400"/>
              <a:pPr eaLnBrk="1" hangingPunct="1"/>
              <a:t>88</a:t>
            </a:fld>
            <a:endParaRPr lang="en-US" sz="1400"/>
          </a:p>
        </p:txBody>
      </p:sp>
      <p:sp>
        <p:nvSpPr>
          <p:cNvPr id="109572" name="TextBox 4"/>
          <p:cNvSpPr txBox="1">
            <a:spLocks noChangeArrowheads="1"/>
          </p:cNvSpPr>
          <p:nvPr/>
        </p:nvSpPr>
        <p:spPr bwMode="auto">
          <a:xfrm>
            <a:off x="2209800" y="1524000"/>
            <a:ext cx="323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pattern matters!</a:t>
            </a:r>
          </a:p>
        </p:txBody>
      </p:sp>
      <p:graphicFrame>
        <p:nvGraphicFramePr>
          <p:cNvPr id="6" name="Group 73"/>
          <p:cNvGraphicFramePr>
            <a:graphicFrameLocks noGrp="1"/>
          </p:cNvGraphicFramePr>
          <p:nvPr/>
        </p:nvGraphicFramePr>
        <p:xfrm>
          <a:off x="685800" y="3200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2"/>
          <p:cNvGraphicFramePr>
            <a:graphicFrameLocks noGrp="1"/>
          </p:cNvGraphicFramePr>
          <p:nvPr/>
        </p:nvGraphicFramePr>
        <p:xfrm>
          <a:off x="3581400" y="2209800"/>
          <a:ext cx="5257800" cy="383540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</a:tblGrid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2590800" y="37338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38400" y="3200400"/>
            <a:ext cx="1012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Bayes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581400" y="2209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172200" y="2209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581400" y="4114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172200" y="4114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6F452C3-6C07-F94A-A310-CEF4D39E00F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05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2447BD7-8D70-794D-99BD-62B06AB8AE09}" type="slidenum">
              <a:rPr lang="en-US" sz="1400"/>
              <a:pPr eaLnBrk="1" hangingPunct="1"/>
              <a:t>89</a:t>
            </a:fld>
            <a:endParaRPr lang="en-US" sz="1400"/>
          </a:p>
        </p:txBody>
      </p:sp>
      <p:graphicFrame>
        <p:nvGraphicFramePr>
          <p:cNvPr id="804866" name="Group 2"/>
          <p:cNvGraphicFramePr>
            <a:graphicFrameLocks noGrp="1"/>
          </p:cNvGraphicFramePr>
          <p:nvPr/>
        </p:nvGraphicFramePr>
        <p:xfrm>
          <a:off x="1219200" y="1828800"/>
          <a:ext cx="6096000" cy="40640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0622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Bayer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ordered 4x4:  pixel location</a:t>
            </a:r>
            <a:endParaRPr lang="en-US" sz="32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1484F58-2413-EB4E-B935-22CA3E33640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47FB090-F797-1C43-9FB6-9D405C720442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E6D48CE-E310-0247-A9B5-A327838725A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16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435AECD-2CC4-E944-8B4C-17EC4085A2AA}" type="slidenum">
              <a:rPr lang="en-US" sz="1400"/>
              <a:pPr eaLnBrk="1" hangingPunct="1"/>
              <a:t>90</a:t>
            </a:fld>
            <a:endParaRPr lang="en-US" sz="1400"/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4x4, 1 bit: </a:t>
            </a:r>
          </a:p>
        </p:txBody>
      </p:sp>
      <p:graphicFrame>
        <p:nvGraphicFramePr>
          <p:cNvPr id="801796" name="Group 4"/>
          <p:cNvGraphicFramePr>
            <a:graphicFrameLocks noGrp="1"/>
          </p:cNvGraphicFramePr>
          <p:nvPr/>
        </p:nvGraphicFramePr>
        <p:xfrm>
          <a:off x="3048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23" name="Group 31"/>
          <p:cNvGraphicFramePr>
            <a:graphicFrameLocks noGrp="1"/>
          </p:cNvGraphicFramePr>
          <p:nvPr/>
        </p:nvGraphicFramePr>
        <p:xfrm>
          <a:off x="25146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50" name="Group 58"/>
          <p:cNvGraphicFramePr>
            <a:graphicFrameLocks noGrp="1"/>
          </p:cNvGraphicFramePr>
          <p:nvPr/>
        </p:nvGraphicFramePr>
        <p:xfrm>
          <a:off x="47244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77" name="Group 85"/>
          <p:cNvGraphicFramePr>
            <a:graphicFrameLocks noGrp="1"/>
          </p:cNvGraphicFramePr>
          <p:nvPr/>
        </p:nvGraphicFramePr>
        <p:xfrm>
          <a:off x="69342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33" name="Group 141"/>
          <p:cNvGraphicFramePr>
            <a:graphicFrameLocks noGrp="1"/>
          </p:cNvGraphicFramePr>
          <p:nvPr/>
        </p:nvGraphicFramePr>
        <p:xfrm>
          <a:off x="69342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61" name="Group 169"/>
          <p:cNvGraphicFramePr>
            <a:graphicFrameLocks noGrp="1"/>
          </p:cNvGraphicFramePr>
          <p:nvPr/>
        </p:nvGraphicFramePr>
        <p:xfrm>
          <a:off x="47244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91" name="Group 199"/>
          <p:cNvGraphicFramePr>
            <a:graphicFrameLocks noGrp="1"/>
          </p:cNvGraphicFramePr>
          <p:nvPr/>
        </p:nvGraphicFramePr>
        <p:xfrm>
          <a:off x="25146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1809" name="Text Box 200"/>
          <p:cNvSpPr txBox="1">
            <a:spLocks noChangeArrowheads="1"/>
          </p:cNvSpPr>
          <p:nvPr/>
        </p:nvSpPr>
        <p:spPr bwMode="auto">
          <a:xfrm>
            <a:off x="762000" y="47244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...</a:t>
            </a:r>
          </a:p>
        </p:txBody>
      </p:sp>
      <p:sp>
        <p:nvSpPr>
          <p:cNvPr id="111810" name="TextBox 13"/>
          <p:cNvSpPr txBox="1">
            <a:spLocks noChangeArrowheads="1"/>
          </p:cNvSpPr>
          <p:nvPr/>
        </p:nvSpPr>
        <p:spPr bwMode="auto">
          <a:xfrm>
            <a:off x="2057400" y="5943600"/>
            <a:ext cx="436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You can figure out 4x4, n bit!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3946333-24C1-EA4A-9C5B-F86A895F4BE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26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1197123-8D3E-DF44-B7E9-A0F5E55234D6}" type="slidenum">
              <a:rPr lang="en-US" sz="1400"/>
              <a:pPr eaLnBrk="1" hangingPunct="1"/>
              <a:t>91</a:t>
            </a:fld>
            <a:endParaRPr lang="en-US" sz="140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KxK, n bit</a:t>
            </a:r>
          </a:p>
        </p:txBody>
      </p:sp>
      <p:sp>
        <p:nvSpPr>
          <p:cNvPr id="112644" name="TextBox 5"/>
          <p:cNvSpPr txBox="1">
            <a:spLocks noChangeArrowheads="1"/>
          </p:cNvSpPr>
          <p:nvPr/>
        </p:nvSpPr>
        <p:spPr bwMode="auto">
          <a:xfrm>
            <a:off x="457200" y="1676400"/>
            <a:ext cx="7924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Determine the pattern</a:t>
            </a:r>
          </a:p>
          <a:p>
            <a:pPr algn="l" eaLnBrk="1" hangingPunct="1">
              <a:buFontTx/>
              <a:buAutoNum type="arabicPeriod"/>
            </a:pPr>
            <a:r>
              <a:rPr lang="en-US"/>
              <a:t>Compute the number of block-simulated levels </a:t>
            </a:r>
          </a:p>
          <a:p>
            <a:pPr algn="l" eaLnBrk="1" hangingPunct="1"/>
            <a:r>
              <a:rPr lang="en-US"/>
              <a:t>	(i.e. how many different kxk blocks can be output)</a:t>
            </a:r>
          </a:p>
          <a:p>
            <a:pPr algn="l" eaLnBrk="1" hangingPunct="1">
              <a:buFontTx/>
              <a:buAutoNum type="arabicPeriod" startAt="3"/>
            </a:pPr>
            <a:r>
              <a:rPr lang="en-US"/>
              <a:t>Compute the thresholds between blocks</a:t>
            </a:r>
          </a:p>
          <a:p>
            <a:pPr algn="l" eaLnBrk="1" hangingPunct="1">
              <a:buFontTx/>
              <a:buAutoNum type="arabicPeriod" startAt="3"/>
            </a:pPr>
            <a:r>
              <a:rPr lang="en-US"/>
              <a:t>Compute the offset (noise) based on block location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E035D03-A8FF-4D4C-AAE6-90F88870236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36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BFFD9CE-2E66-6A4A-82B9-EFB5ABBD6515}" type="slidenum">
              <a:rPr lang="en-US" sz="1400"/>
              <a:pPr eaLnBrk="1" hangingPunct="1"/>
              <a:t>92</a:t>
            </a:fld>
            <a:endParaRPr lang="en-US" sz="1400"/>
          </a:p>
        </p:txBody>
      </p:sp>
      <p:sp>
        <p:nvSpPr>
          <p:cNvPr id="11366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Ordered Dither: n levels, kxk neighborhood</a:t>
            </a:r>
          </a:p>
        </p:txBody>
      </p:sp>
      <p:sp>
        <p:nvSpPr>
          <p:cNvPr id="113668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If we have n output levels and use kxk dithering neighborhoods we can simulate a total of (n-1)*k</a:t>
            </a:r>
            <a:r>
              <a:rPr lang="en-US" baseline="30000">
                <a:latin typeface="Comic Sans MS" charset="0"/>
              </a:rPr>
              <a:t>2</a:t>
            </a:r>
            <a:r>
              <a:rPr lang="en-US">
                <a:latin typeface="Comic Sans MS" charset="0"/>
              </a:rPr>
              <a:t>+1 output levels.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D71AF5-D8D6-4645-9C19-9F0AE86F66C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2BE72F-6C5B-D84C-A21B-0BA1D8C1D4E3}" type="slidenum">
              <a:rPr lang="en-US" sz="1400"/>
              <a:pPr eaLnBrk="1" hangingPunct="1"/>
              <a:t>93</a:t>
            </a:fld>
            <a:endParaRPr lang="en-US" sz="1400"/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types of techniques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21796</TotalTime>
  <Words>3758</Words>
  <Application>Microsoft Macintosh PowerPoint</Application>
  <PresentationFormat>On-screen Show (4:3)</PresentationFormat>
  <Paragraphs>1501</Paragraphs>
  <Slides>93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9" baseType="lpstr">
      <vt:lpstr>Comic Sans MS</vt:lpstr>
      <vt:lpstr>ＭＳ Ｐゴシック</vt:lpstr>
      <vt:lpstr>Arial</vt:lpstr>
      <vt:lpstr>Times New Roman</vt:lpstr>
      <vt:lpstr>Symbol</vt:lpstr>
      <vt:lpstr>Default Design</vt:lpstr>
      <vt:lpstr>cs155 –  z sweedyk</vt:lpstr>
      <vt:lpstr>type of techniques</vt:lpstr>
      <vt:lpstr>types of techniques</vt:lpstr>
      <vt:lpstr>warp</vt:lpstr>
      <vt:lpstr>forward warp</vt:lpstr>
      <vt:lpstr>forward warp</vt:lpstr>
      <vt:lpstr>backward warp</vt:lpstr>
      <vt:lpstr>backward warp</vt:lpstr>
      <vt:lpstr>backward warp: problems</vt:lpstr>
      <vt:lpstr>backward warp: problems</vt:lpstr>
      <vt:lpstr>backward warp: problems</vt:lpstr>
      <vt:lpstr>re-sample:  estimate input image at arbitrary non-pixel location</vt:lpstr>
      <vt:lpstr>re-sample</vt:lpstr>
      <vt:lpstr>which way is up?</vt:lpstr>
      <vt:lpstr>which way is up?</vt:lpstr>
      <vt:lpstr>nearest</vt:lpstr>
      <vt:lpstr>What color is the image at (x,y) using nearest sampling?</vt:lpstr>
      <vt:lpstr>re-sample</vt:lpstr>
      <vt:lpstr>bilinear interpolation</vt:lpstr>
      <vt:lpstr>Bilinear interpolation</vt:lpstr>
      <vt:lpstr>Bilinear interpolation</vt:lpstr>
      <vt:lpstr>Bilinear interpolation</vt:lpstr>
      <vt:lpstr>Bilinear interpolation</vt:lpstr>
      <vt:lpstr>Bilinear interpolation</vt:lpstr>
      <vt:lpstr>re-sample</vt:lpstr>
      <vt:lpstr>bicubic </vt:lpstr>
      <vt:lpstr>bicubic </vt:lpstr>
      <vt:lpstr>bicubic: lagrangian  </vt:lpstr>
      <vt:lpstr>lagrange cubic polynomial</vt:lpstr>
      <vt:lpstr>how do you compute f</vt:lpstr>
      <vt:lpstr>re-sample</vt:lpstr>
      <vt:lpstr>gaussian</vt:lpstr>
      <vt:lpstr>backward warp summary</vt:lpstr>
      <vt:lpstr>dithering</vt:lpstr>
      <vt:lpstr>dithering</vt:lpstr>
      <vt:lpstr>dithering</vt:lpstr>
      <vt:lpstr>Quantization error</vt:lpstr>
      <vt:lpstr>1 bit quantization</vt:lpstr>
      <vt:lpstr>2 bit quantization</vt:lpstr>
      <vt:lpstr>2 bit quantization</vt:lpstr>
      <vt:lpstr>2 bit quantization</vt:lpstr>
      <vt:lpstr>2 bit quantization</vt:lpstr>
      <vt:lpstr>Uniformly spaced thresholds</vt:lpstr>
      <vt:lpstr>quantization</vt:lpstr>
      <vt:lpstr>n- level uniform quantization</vt:lpstr>
      <vt:lpstr>n-level uniform quantization</vt:lpstr>
      <vt:lpstr>quantization error</vt:lpstr>
      <vt:lpstr>Dithering:  reduce error by adding noise before quantization</vt:lpstr>
      <vt:lpstr>random dither</vt:lpstr>
      <vt:lpstr>random dither</vt:lpstr>
      <vt:lpstr>comparison</vt:lpstr>
      <vt:lpstr>error-diffusion dither intuition</vt:lpstr>
      <vt:lpstr>error-diffusion dither</vt:lpstr>
      <vt:lpstr>error-diffusion dither intuition</vt:lpstr>
      <vt:lpstr>error-diffusion dither intuition</vt:lpstr>
      <vt:lpstr>1 bit quantization</vt:lpstr>
      <vt:lpstr>now for the details</vt:lpstr>
      <vt:lpstr>error diffusion dither</vt:lpstr>
      <vt:lpstr>error diffusion dither</vt:lpstr>
      <vt:lpstr>error diffusion dither</vt:lpstr>
      <vt:lpstr>error diffusion dither</vt:lpstr>
      <vt:lpstr>error diffusion dither</vt:lpstr>
      <vt:lpstr>floyd-steinberg</vt:lpstr>
      <vt:lpstr>Exercise:  Floyd-Steinberg</vt:lpstr>
      <vt:lpstr>Exercise:  Floyd-Steinberg</vt:lpstr>
      <vt:lpstr>Exercise:  Floyd-Steinberg</vt:lpstr>
      <vt:lpstr>floyd-steinberg: example</vt:lpstr>
      <vt:lpstr>Floyd-Steinberg</vt:lpstr>
      <vt:lpstr>comparison</vt:lpstr>
      <vt:lpstr>ordered dither</vt:lpstr>
      <vt:lpstr>Uniform quantization</vt:lpstr>
      <vt:lpstr>Uniform quantization  (one bit, one channel)</vt:lpstr>
      <vt:lpstr>There are 16 possible ways to quantize a 2x2  block! </vt:lpstr>
      <vt:lpstr>And there are 5 block-quantization levels available!</vt:lpstr>
      <vt:lpstr>1 bit quantization</vt:lpstr>
      <vt:lpstr>ordered dither</vt:lpstr>
      <vt:lpstr>Ordered dither: quantize blocks</vt:lpstr>
      <vt:lpstr>how should we quantize this homogenous 2x2 block?</vt:lpstr>
      <vt:lpstr>homogeneous block quantization rule</vt:lpstr>
      <vt:lpstr>homogeneous block quantization rule</vt:lpstr>
      <vt:lpstr>homogenous block quantization rule</vt:lpstr>
      <vt:lpstr>homogeneous block quantization rule</vt:lpstr>
      <vt:lpstr>block quantization rule</vt:lpstr>
      <vt:lpstr>quantization rule SIMPLIFIED</vt:lpstr>
      <vt:lpstr>2x2 Ordered dither 1 bit quantization</vt:lpstr>
      <vt:lpstr>Ordered dither</vt:lpstr>
      <vt:lpstr>2x2, 2 bit:</vt:lpstr>
      <vt:lpstr>kxk, n bit</vt:lpstr>
      <vt:lpstr>Bayer’s ordered 4x4:  pixel location</vt:lpstr>
      <vt:lpstr>4x4, 1 bit: </vt:lpstr>
      <vt:lpstr>KxK, n bit</vt:lpstr>
      <vt:lpstr>Ordered Dither: n levels, kxk neighborhood</vt:lpstr>
      <vt:lpstr>types of techniques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179</cp:revision>
  <dcterms:created xsi:type="dcterms:W3CDTF">2001-09-11T01:54:45Z</dcterms:created>
  <dcterms:modified xsi:type="dcterms:W3CDTF">2013-02-17T17:49:35Z</dcterms:modified>
</cp:coreProperties>
</file>