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5"/>
  </p:notesMasterIdLst>
  <p:handoutMasterIdLst>
    <p:handoutMasterId r:id="rId96"/>
  </p:handoutMasterIdLst>
  <p:sldIdLst>
    <p:sldId id="256" r:id="rId2"/>
    <p:sldId id="857" r:id="rId3"/>
    <p:sldId id="1132" r:id="rId4"/>
    <p:sldId id="1133" r:id="rId5"/>
    <p:sldId id="1134" r:id="rId6"/>
    <p:sldId id="1135" r:id="rId7"/>
    <p:sldId id="1136" r:id="rId8"/>
    <p:sldId id="1137" r:id="rId9"/>
    <p:sldId id="1138" r:id="rId10"/>
    <p:sldId id="1139" r:id="rId11"/>
    <p:sldId id="1140" r:id="rId12"/>
    <p:sldId id="1141" r:id="rId13"/>
    <p:sldId id="1142" r:id="rId14"/>
    <p:sldId id="1143" r:id="rId15"/>
    <p:sldId id="1144" r:id="rId16"/>
    <p:sldId id="1145" r:id="rId17"/>
    <p:sldId id="1146" r:id="rId18"/>
    <p:sldId id="1147" r:id="rId19"/>
    <p:sldId id="1148" r:id="rId20"/>
    <p:sldId id="1149" r:id="rId21"/>
    <p:sldId id="1150" r:id="rId22"/>
    <p:sldId id="1151" r:id="rId23"/>
    <p:sldId id="1152" r:id="rId24"/>
    <p:sldId id="1153" r:id="rId25"/>
    <p:sldId id="1154" r:id="rId26"/>
    <p:sldId id="1155" r:id="rId27"/>
    <p:sldId id="1156" r:id="rId28"/>
    <p:sldId id="1157" r:id="rId29"/>
    <p:sldId id="1158" r:id="rId30"/>
    <p:sldId id="1159" r:id="rId31"/>
    <p:sldId id="1160" r:id="rId32"/>
    <p:sldId id="1161" r:id="rId33"/>
    <p:sldId id="1162" r:id="rId34"/>
    <p:sldId id="1007" r:id="rId35"/>
    <p:sldId id="1009" r:id="rId36"/>
    <p:sldId id="1008" r:id="rId37"/>
    <p:sldId id="1010" r:id="rId38"/>
    <p:sldId id="1073" r:id="rId39"/>
    <p:sldId id="1074" r:id="rId40"/>
    <p:sldId id="1075" r:id="rId41"/>
    <p:sldId id="1076" r:id="rId42"/>
    <p:sldId id="1080" r:id="rId43"/>
    <p:sldId id="1079" r:id="rId44"/>
    <p:sldId id="1082" r:id="rId45"/>
    <p:sldId id="865" r:id="rId46"/>
    <p:sldId id="866" r:id="rId47"/>
    <p:sldId id="867" r:id="rId48"/>
    <p:sldId id="948" r:id="rId49"/>
    <p:sldId id="869" r:id="rId50"/>
    <p:sldId id="872" r:id="rId51"/>
    <p:sldId id="871" r:id="rId52"/>
    <p:sldId id="1085" r:id="rId53"/>
    <p:sldId id="1086" r:id="rId54"/>
    <p:sldId id="1087" r:id="rId55"/>
    <p:sldId id="1088" r:id="rId56"/>
    <p:sldId id="1125" r:id="rId57"/>
    <p:sldId id="1089" r:id="rId58"/>
    <p:sldId id="1090" r:id="rId59"/>
    <p:sldId id="1091" r:id="rId60"/>
    <p:sldId id="1092" r:id="rId61"/>
    <p:sldId id="1093" r:id="rId62"/>
    <p:sldId id="1094" r:id="rId63"/>
    <p:sldId id="1095" r:id="rId64"/>
    <p:sldId id="1097" r:id="rId65"/>
    <p:sldId id="1129" r:id="rId66"/>
    <p:sldId id="1131" r:id="rId67"/>
    <p:sldId id="1098" r:id="rId68"/>
    <p:sldId id="1099" r:id="rId69"/>
    <p:sldId id="1100" r:id="rId70"/>
    <p:sldId id="1102" r:id="rId71"/>
    <p:sldId id="1103" r:id="rId72"/>
    <p:sldId id="1105" r:id="rId73"/>
    <p:sldId id="1106" r:id="rId74"/>
    <p:sldId id="1109" r:id="rId75"/>
    <p:sldId id="1126" r:id="rId76"/>
    <p:sldId id="1110" r:id="rId77"/>
    <p:sldId id="1111" r:id="rId78"/>
    <p:sldId id="1113" r:id="rId79"/>
    <p:sldId id="1114" r:id="rId80"/>
    <p:sldId id="1115" r:id="rId81"/>
    <p:sldId id="1116" r:id="rId82"/>
    <p:sldId id="1117" r:id="rId83"/>
    <p:sldId id="1121" r:id="rId84"/>
    <p:sldId id="1118" r:id="rId85"/>
    <p:sldId id="1120" r:id="rId86"/>
    <p:sldId id="1112" r:id="rId87"/>
    <p:sldId id="1107" r:id="rId88"/>
    <p:sldId id="1122" r:id="rId89"/>
    <p:sldId id="1123" r:id="rId90"/>
    <p:sldId id="899" r:id="rId91"/>
    <p:sldId id="960" r:id="rId92"/>
    <p:sldId id="1001" r:id="rId93"/>
    <p:sldId id="442" r:id="rId94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333333"/>
    <a:srgbClr val="B2B2B2"/>
    <a:srgbClr val="00FF00"/>
    <a:srgbClr val="330000"/>
    <a:srgbClr val="00FFFF"/>
    <a:srgbClr val="339966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2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300" d="100"/>
        <a:sy n="300" d="100"/>
      </p:scale>
      <p:origin x="0" y="0"/>
    </p:cViewPr>
  </p:notesTextViewPr>
  <p:sorterViewPr>
    <p:cViewPr>
      <p:scale>
        <a:sx n="66" d="100"/>
        <a:sy n="66" d="100"/>
      </p:scale>
      <p:origin x="0" y="26256"/>
    </p:cViewPr>
  </p:sorterViewPr>
  <p:notesViewPr>
    <p:cSldViewPr>
      <p:cViewPr varScale="1">
        <p:scale>
          <a:sx n="44" d="100"/>
          <a:sy n="44" d="100"/>
        </p:scale>
        <p:origin x="-1998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notesMaster" Target="notesMasters/notesMaster1.xml"/><Relationship Id="rId96" Type="http://schemas.openxmlformats.org/officeDocument/2006/relationships/handoutMaster" Target="handoutMasters/handoutMaster1.xml"/><Relationship Id="rId97" Type="http://schemas.openxmlformats.org/officeDocument/2006/relationships/printerSettings" Target="printerSettings/printerSettings1.bin"/><Relationship Id="rId98" Type="http://schemas.openxmlformats.org/officeDocument/2006/relationships/presProps" Target="presProps.xml"/><Relationship Id="rId9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00" Type="http://schemas.openxmlformats.org/officeDocument/2006/relationships/theme" Target="theme/theme1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7.xml"/><Relationship Id="rId2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t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2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t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B51EE338-DCB9-804F-94D4-8D595B9F0C35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b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2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b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9F1C5FF5-DFC3-1743-859E-86657B1AC2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5027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t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t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9EFB3102-AF36-3246-B6FC-1F18FF7C723F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1638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59300"/>
            <a:ext cx="53625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b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b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550315DF-98E9-0A42-B0D9-453871CAC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19667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latin typeface="Times New Roman" charset="0"/>
              </a:rPr>
              <a:t>CS155 - Image Processing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F74E688-6ABE-8B44-BC5A-2776727B1773}" type="datetime1">
              <a:rPr lang="en-US" sz="1200">
                <a:latin typeface="Times New Roman" charset="0"/>
              </a:rPr>
              <a:pPr eaLnBrk="1" hangingPunct="1"/>
              <a:t>2/17/13</a:t>
            </a:fld>
            <a:endParaRPr lang="en-US" sz="1200">
              <a:latin typeface="Times New Roman" charset="0"/>
            </a:endParaRPr>
          </a:p>
        </p:txBody>
      </p:sp>
      <p:sp>
        <p:nvSpPr>
          <p:cNvPr id="1843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DBE87E1-91FC-3242-BCFF-EF95120F0C2B}" type="slidenum">
              <a:rPr lang="en-US" sz="1200">
                <a:latin typeface="Times New Roman" charset="0"/>
              </a:rPr>
              <a:pPr eaLnBrk="1" hangingPunct="1"/>
              <a:t>1</a:t>
            </a:fld>
            <a:endParaRPr lang="en-US" sz="1200">
              <a:latin typeface="Times New Roman" charset="0"/>
            </a:endParaRPr>
          </a:p>
        </p:txBody>
      </p:sp>
      <p:sp>
        <p:nvSpPr>
          <p:cNvPr id="1843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latin typeface="Times New Roman" charset="0"/>
              </a:rPr>
              <a:t>CS155 - Image Processing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F48EAEA-286A-E345-AD22-C1D2FB8772FB}" type="datetime1">
              <a:rPr lang="en-US" sz="1200">
                <a:latin typeface="Times New Roman" charset="0"/>
              </a:rPr>
              <a:pPr eaLnBrk="1" hangingPunct="1"/>
              <a:t>2/17/13</a:t>
            </a:fld>
            <a:endParaRPr lang="en-US" sz="1200">
              <a:latin typeface="Times New Roman" charset="0"/>
            </a:endParaRP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3A69109-B493-2F43-A79E-8F61AD872D10}" type="slidenum">
              <a:rPr lang="en-US" sz="1200">
                <a:latin typeface="Times New Roman" charset="0"/>
              </a:rPr>
              <a:pPr eaLnBrk="1" hangingPunct="1"/>
              <a:t>4</a:t>
            </a:fld>
            <a:endParaRPr lang="en-US" sz="1200">
              <a:latin typeface="Times New Roman" charset="0"/>
            </a:endParaRPr>
          </a:p>
        </p:txBody>
      </p:sp>
      <p:sp>
        <p:nvSpPr>
          <p:cNvPr id="2253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CS155 - Image Processing</a:t>
            </a:r>
            <a:endParaRPr lang="en-US"/>
          </a:p>
        </p:txBody>
      </p:sp>
      <p:sp>
        <p:nvSpPr>
          <p:cNvPr id="87044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FFD0148-C042-2B4C-993D-7A132902DC70}" type="datetime1">
              <a:rPr lang="en-US" sz="1200">
                <a:latin typeface="Times New Roman" charset="0"/>
              </a:rPr>
              <a:pPr eaLnBrk="1" hangingPunct="1"/>
              <a:t>2/17/13</a:t>
            </a:fld>
            <a:endParaRPr lang="en-US" sz="1200">
              <a:latin typeface="Times New Roman" charset="0"/>
            </a:endParaRPr>
          </a:p>
        </p:txBody>
      </p:sp>
      <p:sp>
        <p:nvSpPr>
          <p:cNvPr id="87045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9A1F0C2-C60D-9941-95FC-8B9672DF683B}" type="slidenum">
              <a:rPr lang="en-US" sz="1200">
                <a:latin typeface="Times New Roman" charset="0"/>
              </a:rPr>
              <a:pPr eaLnBrk="1" hangingPunct="1"/>
              <a:t>66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FFDB7-B3A9-114A-88BD-6721DA994FC0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1FCD1-D45C-9A48-9EF2-73A24A79B5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943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29CC9-2E3F-F943-BAD5-C4568C845CE3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F1A55-17EF-9542-82EF-99E5A555DB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549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38900" y="2286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6EBBE-3920-3D4A-8F3F-682143F98043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8F80E-B23B-EC43-A5F0-361B08E76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14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295400"/>
            <a:ext cx="7772400" cy="45720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C04E4-918A-D74B-9576-2BEF19DC7601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D4D7C-712F-2745-9B99-BA8CBF0465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383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09600" y="1295400"/>
            <a:ext cx="3810000" cy="45720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0" y="1295400"/>
            <a:ext cx="38100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D711A-3989-9549-B68F-293746933428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FF703-6223-134A-ABD4-8E0F60FC93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618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B062E-7B42-474A-BFD5-33F4D1568BC4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323A1-FC2C-894F-9187-C474668312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779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7EF7B-E44C-D74A-ACA5-07C38A194978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BD5FE3-2099-1A4B-8FE2-C079F6858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509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2954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FB103-BAE4-8741-B264-6CB43ABC6551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6FDED-FAC4-1041-AD6C-89C26FE36F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15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3B581-E52C-A743-85C3-7C5ECACD3B42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FEA43-2FA6-974B-B35C-44B5E1F50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656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D0B74-AF88-1942-B49B-8DE6DCD82ABF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3FEC9-3B82-5B49-B1B8-C78A0D38D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997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A5EE3-490C-2444-AB08-F3AF70359DBB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55017-B170-2346-99EF-AE08A6E72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657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771C3-9E9E-2246-B798-8ACE97DEB6CB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57B20-0DE6-584E-A949-C588F90135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780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78021-1DEB-DB4C-B8F6-F9FAB2099039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55E7C-F084-9D41-BF6F-4414B26D52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870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954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cs typeface="+mn-cs"/>
              </a:defRPr>
            </a:lvl1pPr>
          </a:lstStyle>
          <a:p>
            <a:pPr>
              <a:defRPr/>
            </a:pPr>
            <a:fld id="{A99635DF-B229-2947-8544-6B71FAE15B8F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cs typeface="+mn-cs"/>
              </a:defRPr>
            </a:lvl1pPr>
          </a:lstStyle>
          <a:p>
            <a:pPr>
              <a:defRPr/>
            </a:pPr>
            <a:fld id="{879CEFA7-5BEF-9A45-988C-B65FF856EE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609600" y="1066800"/>
            <a:ext cx="777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3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3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Relationship Id="rId3" Type="http://schemas.openxmlformats.org/officeDocument/2006/relationships/image" Target="../media/image14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3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Relationship Id="rId3" Type="http://schemas.openxmlformats.org/officeDocument/2006/relationships/image" Target="../media/image15.png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3.png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3BBC41D-C8DE-5846-BFF0-1D84127F2C05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0F0F2BC-0735-1943-B8DB-A342DEAB245E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cs155 –  z sweedyk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209800" y="2819400"/>
            <a:ext cx="44196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/>
              <a:t>digital image processing II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C1CAB3B-7FDC-EA43-8803-26BC0BFB25E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066F411-FF50-0D48-98BB-D0689220F4CE}" type="slidenum">
              <a:rPr lang="en-US" sz="1400"/>
              <a:pPr eaLnBrk="1" hangingPunct="1"/>
              <a:t>10</a:t>
            </a:fld>
            <a:endParaRPr lang="en-US" sz="140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backward warp: problems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tIns="137160"/>
          <a:lstStyle/>
          <a:p>
            <a:pPr marL="990600" lvl="1" indent="-533400" eaLnBrk="1" hangingPunct="1">
              <a:buFontTx/>
              <a:buAutoNum type="arabicPeriod"/>
            </a:pPr>
            <a:r>
              <a:rPr lang="en-US">
                <a:latin typeface="Comic Sans MS" charset="0"/>
              </a:rPr>
              <a:t>f(i,j) may lie outside the input image area</a:t>
            </a:r>
          </a:p>
          <a:p>
            <a:pPr marL="1371600" lvl="2" indent="-457200" eaLnBrk="1" hangingPunct="1">
              <a:buFontTx/>
              <a:buNone/>
            </a:pPr>
            <a:r>
              <a:rPr lang="en-US">
                <a:solidFill>
                  <a:srgbClr val="FF0000"/>
                </a:solidFill>
                <a:latin typeface="Comic Sans MS" charset="0"/>
              </a:rPr>
              <a:t>solution: give image an infinite, black (or other default) border</a:t>
            </a:r>
          </a:p>
          <a:p>
            <a:pPr marL="1371600" lvl="2" indent="-457200" eaLnBrk="1" hangingPunct="1">
              <a:buFontTx/>
              <a:buNone/>
            </a:pPr>
            <a:endParaRPr lang="en-US">
              <a:solidFill>
                <a:srgbClr val="FF0000"/>
              </a:solidFill>
              <a:latin typeface="Comic Sans MS" charset="0"/>
            </a:endParaRPr>
          </a:p>
          <a:p>
            <a:pPr marL="990600" lvl="1" indent="-533400" eaLnBrk="1" hangingPunct="1">
              <a:buFontTx/>
              <a:buAutoNum type="arabicPeriod" startAt="2"/>
            </a:pPr>
            <a:r>
              <a:rPr lang="en-US">
                <a:latin typeface="Comic Sans MS" charset="0"/>
              </a:rPr>
              <a:t>f(i,j) may not lie on a sample of the input image</a:t>
            </a:r>
          </a:p>
          <a:p>
            <a:pPr marL="1371600" lvl="2" indent="-457200"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marL="1371600" lvl="2" indent="-457200" eaLnBrk="1" hangingPunct="1">
              <a:buFontTx/>
              <a:buAutoNum type="arabicPeriod"/>
            </a:pPr>
            <a:endParaRPr lang="en-US"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B9E7A77-EA47-BF42-9A34-89CD76355B5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9379729-61FA-2D49-A932-60C95E606FF6}" type="slidenum">
              <a:rPr lang="en-US" sz="1400"/>
              <a:pPr eaLnBrk="1" hangingPunct="1"/>
              <a:t>11</a:t>
            </a:fld>
            <a:endParaRPr lang="en-US" sz="14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backward warp: problems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tIns="137160"/>
          <a:lstStyle/>
          <a:p>
            <a:pPr marL="990600" lvl="1" indent="-533400" eaLnBrk="1" hangingPunct="1">
              <a:buFontTx/>
              <a:buAutoNum type="arabicPeriod"/>
            </a:pPr>
            <a:r>
              <a:rPr lang="en-US">
                <a:latin typeface="Comic Sans MS" charset="0"/>
              </a:rPr>
              <a:t>f(i,j) may lie outside the input image area</a:t>
            </a:r>
          </a:p>
          <a:p>
            <a:pPr marL="1371600" lvl="2" indent="-457200" eaLnBrk="1" hangingPunct="1">
              <a:buFontTx/>
              <a:buNone/>
            </a:pPr>
            <a:r>
              <a:rPr lang="en-US">
                <a:solidFill>
                  <a:srgbClr val="FF0000"/>
                </a:solidFill>
                <a:latin typeface="Comic Sans MS" charset="0"/>
              </a:rPr>
              <a:t>solution: give image an infinite, black (or other default) border</a:t>
            </a:r>
          </a:p>
          <a:p>
            <a:pPr marL="1371600" lvl="2" indent="-457200" eaLnBrk="1" hangingPunct="1">
              <a:buFontTx/>
              <a:buNone/>
            </a:pPr>
            <a:endParaRPr lang="en-US">
              <a:solidFill>
                <a:srgbClr val="FF0000"/>
              </a:solidFill>
              <a:latin typeface="Comic Sans MS" charset="0"/>
            </a:endParaRPr>
          </a:p>
          <a:p>
            <a:pPr marL="990600" lvl="1" indent="-533400" eaLnBrk="1" hangingPunct="1">
              <a:buFontTx/>
              <a:buAutoNum type="arabicPeriod" startAt="2"/>
            </a:pPr>
            <a:r>
              <a:rPr lang="en-US">
                <a:latin typeface="Comic Sans MS" charset="0"/>
              </a:rPr>
              <a:t>f(i,j) may not lie on a sample of the input image</a:t>
            </a:r>
          </a:p>
          <a:p>
            <a:pPr marL="1371600" lvl="2" indent="-457200" eaLnBrk="1" hangingPunct="1">
              <a:buFontTx/>
              <a:buNone/>
            </a:pPr>
            <a:r>
              <a:rPr lang="en-US">
                <a:solidFill>
                  <a:srgbClr val="FF0000"/>
                </a:solidFill>
                <a:latin typeface="Comic Sans MS" charset="0"/>
              </a:rPr>
              <a:t>solution: resample input</a:t>
            </a:r>
          </a:p>
          <a:p>
            <a:pPr marL="1371600" lvl="2" indent="-457200" eaLnBrk="1" hangingPunct="1">
              <a:buFontTx/>
              <a:buAutoNum type="arabicPeriod"/>
            </a:pPr>
            <a:endParaRPr lang="en-US">
              <a:solidFill>
                <a:srgbClr val="FF0000"/>
              </a:solidFill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F5C3C5D-7EDD-6E40-90F5-8297BAA78FF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07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B11ECFF-0392-0B4D-84DC-52ED4BB98F9E}" type="slidenum">
              <a:rPr lang="en-US" sz="1400"/>
              <a:pPr eaLnBrk="1" hangingPunct="1"/>
              <a:t>12</a:t>
            </a:fld>
            <a:endParaRPr lang="en-US" sz="140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re-sample:  estimate input image at arbitrary non-pixel location</a:t>
            </a:r>
          </a:p>
        </p:txBody>
      </p:sp>
      <p:graphicFrame>
        <p:nvGraphicFramePr>
          <p:cNvPr id="519171" name="Group 3"/>
          <p:cNvGraphicFramePr>
            <a:graphicFrameLocks noGrp="1"/>
          </p:cNvGraphicFramePr>
          <p:nvPr/>
        </p:nvGraphicFramePr>
        <p:xfrm>
          <a:off x="1219200" y="1676400"/>
          <a:ext cx="5334000" cy="4206876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  <a:gridCol w="1066800"/>
                <a:gridCol w="1066800"/>
                <a:gridCol w="1066800"/>
              </a:tblGrid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755" name="Oval 56"/>
          <p:cNvSpPr>
            <a:spLocks noChangeArrowheads="1"/>
          </p:cNvSpPr>
          <p:nvPr/>
        </p:nvSpPr>
        <p:spPr bwMode="auto">
          <a:xfrm>
            <a:off x="4267200" y="2514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56" name="Rectangle 58"/>
          <p:cNvSpPr>
            <a:spLocks noChangeArrowheads="1"/>
          </p:cNvSpPr>
          <p:nvPr/>
        </p:nvSpPr>
        <p:spPr bwMode="auto">
          <a:xfrm>
            <a:off x="1143000" y="1447800"/>
            <a:ext cx="5638800" cy="4876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6DE26E8-F33B-5F43-A193-858634CFEE4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DCAD069-720D-704D-93B4-0FE39F72E5A9}" type="slidenum">
              <a:rPr lang="en-US" sz="1400"/>
              <a:pPr eaLnBrk="1" hangingPunct="1"/>
              <a:t>13</a:t>
            </a:fld>
            <a:endParaRPr lang="en-US" sz="140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re-sample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interpolate based on nearby samples </a:t>
            </a:r>
          </a:p>
          <a:p>
            <a:pPr lvl="1" eaLnBrk="1" hangingPunct="1"/>
            <a:r>
              <a:rPr lang="en-US">
                <a:latin typeface="Comic Sans MS" charset="0"/>
              </a:rPr>
              <a:t>nearest</a:t>
            </a:r>
          </a:p>
          <a:p>
            <a:pPr lvl="1" eaLnBrk="1" hangingPunct="1"/>
            <a:r>
              <a:rPr lang="en-US">
                <a:latin typeface="Comic Sans MS" charset="0"/>
              </a:rPr>
              <a:t>bilinear</a:t>
            </a:r>
          </a:p>
          <a:p>
            <a:pPr lvl="1" eaLnBrk="1" hangingPunct="1"/>
            <a:r>
              <a:rPr lang="en-US">
                <a:latin typeface="Comic Sans MS" charset="0"/>
              </a:rPr>
              <a:t>bicubic</a:t>
            </a:r>
          </a:p>
          <a:p>
            <a:pPr lvl="1" eaLnBrk="1" hangingPunct="1"/>
            <a:r>
              <a:rPr lang="en-US">
                <a:latin typeface="Comic Sans MS" charset="0"/>
              </a:rPr>
              <a:t>gaussian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1A80835-3475-7240-BF74-FC515398141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277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DF9845D-FFF0-8545-B1AA-FC8AA381D15C}" type="slidenum">
              <a:rPr lang="en-US" sz="1400"/>
              <a:pPr eaLnBrk="1" hangingPunct="1"/>
              <a:t>14</a:t>
            </a:fld>
            <a:endParaRPr lang="en-US" sz="1400"/>
          </a:p>
        </p:txBody>
      </p:sp>
      <p:graphicFrame>
        <p:nvGraphicFramePr>
          <p:cNvPr id="521218" name="Group 2"/>
          <p:cNvGraphicFramePr>
            <a:graphicFrameLocks noGrp="1"/>
          </p:cNvGraphicFramePr>
          <p:nvPr/>
        </p:nvGraphicFramePr>
        <p:xfrm>
          <a:off x="762000" y="1752600"/>
          <a:ext cx="4038600" cy="3352800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789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which way is up?</a:t>
            </a:r>
          </a:p>
        </p:txBody>
      </p:sp>
      <p:sp>
        <p:nvSpPr>
          <p:cNvPr id="32790" name="Rectangle 21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981200"/>
            <a:ext cx="3810000" cy="2743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latin typeface="Comic Sans MS" charset="0"/>
              </a:rPr>
              <a:t>what are the coordinates of the pixels surrounding (x,y)?</a:t>
            </a:r>
          </a:p>
        </p:txBody>
      </p:sp>
      <p:sp>
        <p:nvSpPr>
          <p:cNvPr id="32791" name="Oval 22"/>
          <p:cNvSpPr>
            <a:spLocks noChangeArrowheads="1"/>
          </p:cNvSpPr>
          <p:nvPr/>
        </p:nvSpPr>
        <p:spPr bwMode="auto">
          <a:xfrm>
            <a:off x="3124200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92" name="Text Box 23"/>
          <p:cNvSpPr txBox="1">
            <a:spLocks noChangeArrowheads="1"/>
          </p:cNvSpPr>
          <p:nvPr/>
        </p:nvSpPr>
        <p:spPr bwMode="auto">
          <a:xfrm>
            <a:off x="2362200" y="2667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0B5C101-E9A9-A743-9E2F-8193610E8C8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379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F310007-3DEC-EC49-9F49-0D07E2851E70}" type="slidenum">
              <a:rPr lang="en-US" sz="1400"/>
              <a:pPr eaLnBrk="1" hangingPunct="1"/>
              <a:t>15</a:t>
            </a:fld>
            <a:endParaRPr lang="en-US" sz="1400"/>
          </a:p>
        </p:txBody>
      </p:sp>
      <p:graphicFrame>
        <p:nvGraphicFramePr>
          <p:cNvPr id="522242" name="Group 2"/>
          <p:cNvGraphicFramePr>
            <a:graphicFrameLocks noGrp="1"/>
          </p:cNvGraphicFramePr>
          <p:nvPr/>
        </p:nvGraphicFramePr>
        <p:xfrm>
          <a:off x="762000" y="1752600"/>
          <a:ext cx="4038600" cy="3352800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13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which way is up?</a:t>
            </a:r>
          </a:p>
        </p:txBody>
      </p:sp>
      <p:sp>
        <p:nvSpPr>
          <p:cNvPr id="33814" name="Rectangle 21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981200"/>
            <a:ext cx="3810000" cy="2743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>
                <a:latin typeface="Comic Sans MS" charset="0"/>
              </a:rPr>
              <a:t>what are the coordinates of the pixels surrounding (x,y)?</a:t>
            </a:r>
          </a:p>
        </p:txBody>
      </p:sp>
      <p:sp>
        <p:nvSpPr>
          <p:cNvPr id="33815" name="Oval 22"/>
          <p:cNvSpPr>
            <a:spLocks noChangeArrowheads="1"/>
          </p:cNvSpPr>
          <p:nvPr/>
        </p:nvSpPr>
        <p:spPr bwMode="auto">
          <a:xfrm>
            <a:off x="3124200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16" name="Text Box 23"/>
          <p:cNvSpPr txBox="1">
            <a:spLocks noChangeArrowheads="1"/>
          </p:cNvSpPr>
          <p:nvPr/>
        </p:nvSpPr>
        <p:spPr bwMode="auto">
          <a:xfrm>
            <a:off x="2362200" y="2667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33817" name="Text Box 24"/>
          <p:cNvSpPr txBox="1">
            <a:spLocks noChangeArrowheads="1"/>
          </p:cNvSpPr>
          <p:nvPr/>
        </p:nvSpPr>
        <p:spPr bwMode="auto">
          <a:xfrm>
            <a:off x="19050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(x,y)</a:t>
            </a:r>
            <a:endParaRPr lang="en-US" sz="2000"/>
          </a:p>
        </p:txBody>
      </p:sp>
      <p:sp>
        <p:nvSpPr>
          <p:cNvPr id="33818" name="Text Box 25"/>
          <p:cNvSpPr txBox="1">
            <a:spLocks noChangeArrowheads="1"/>
          </p:cNvSpPr>
          <p:nvPr/>
        </p:nvSpPr>
        <p:spPr bwMode="auto">
          <a:xfrm>
            <a:off x="32766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(x+1,y)</a:t>
            </a:r>
            <a:endParaRPr lang="en-US" sz="2000"/>
          </a:p>
        </p:txBody>
      </p:sp>
      <p:sp>
        <p:nvSpPr>
          <p:cNvPr id="33819" name="Text Box 26"/>
          <p:cNvSpPr txBox="1">
            <a:spLocks noChangeArrowheads="1"/>
          </p:cNvSpPr>
          <p:nvPr/>
        </p:nvSpPr>
        <p:spPr bwMode="auto">
          <a:xfrm>
            <a:off x="33528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(x+1,y+1)</a:t>
            </a:r>
            <a:endParaRPr lang="en-US" sz="2000"/>
          </a:p>
        </p:txBody>
      </p:sp>
      <p:sp>
        <p:nvSpPr>
          <p:cNvPr id="33820" name="Text Box 27"/>
          <p:cNvSpPr txBox="1">
            <a:spLocks noChangeArrowheads="1"/>
          </p:cNvSpPr>
          <p:nvPr/>
        </p:nvSpPr>
        <p:spPr bwMode="auto">
          <a:xfrm>
            <a:off x="17526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(x,y+1)</a:t>
            </a:r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AB0AF80-633C-F74F-992E-1093802E367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481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84AB813-5465-D444-9985-8F434787B4A7}" type="slidenum">
              <a:rPr lang="en-US" sz="1400"/>
              <a:pPr eaLnBrk="1" hangingPunct="1"/>
              <a:t>16</a:t>
            </a:fld>
            <a:endParaRPr lang="en-US" sz="1400"/>
          </a:p>
        </p:txBody>
      </p:sp>
      <p:graphicFrame>
        <p:nvGraphicFramePr>
          <p:cNvPr id="523266" name="Group 2"/>
          <p:cNvGraphicFramePr>
            <a:graphicFrameLocks noGrp="1"/>
          </p:cNvGraphicFramePr>
          <p:nvPr/>
        </p:nvGraphicFramePr>
        <p:xfrm>
          <a:off x="762000" y="1752600"/>
          <a:ext cx="4038600" cy="3352800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837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nearest</a:t>
            </a:r>
          </a:p>
        </p:txBody>
      </p:sp>
      <p:sp>
        <p:nvSpPr>
          <p:cNvPr id="34838" name="Rectangle 21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981200"/>
            <a:ext cx="3810000" cy="2743200"/>
          </a:xfrm>
        </p:spPr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Use color at </a:t>
            </a:r>
            <a:r>
              <a:rPr lang="ja-JP" altLang="en-US" sz="2800">
                <a:latin typeface="Comic Sans MS" charset="0"/>
              </a:rPr>
              <a:t>“</a:t>
            </a:r>
            <a:r>
              <a:rPr lang="en-US" altLang="ja-JP" sz="2800">
                <a:latin typeface="Comic Sans MS" charset="0"/>
              </a:rPr>
              <a:t>nearest</a:t>
            </a:r>
            <a:r>
              <a:rPr lang="ja-JP" altLang="en-US" sz="2800">
                <a:latin typeface="Comic Sans MS" charset="0"/>
              </a:rPr>
              <a:t>”</a:t>
            </a:r>
            <a:r>
              <a:rPr lang="en-US" altLang="ja-JP" sz="2800">
                <a:latin typeface="Comic Sans MS" charset="0"/>
              </a:rPr>
              <a:t> pixel value</a:t>
            </a:r>
          </a:p>
          <a:p>
            <a:pPr eaLnBrk="1" hangingPunct="1"/>
            <a:r>
              <a:rPr lang="en-US" sz="2800">
                <a:latin typeface="Comic Sans MS" charset="0"/>
              </a:rPr>
              <a:t>Implementation note:  just </a:t>
            </a:r>
            <a:r>
              <a:rPr lang="en-US" sz="2800">
                <a:solidFill>
                  <a:srgbClr val="FF0000"/>
                </a:solidFill>
                <a:latin typeface="Comic Sans MS" charset="0"/>
              </a:rPr>
              <a:t>round</a:t>
            </a:r>
            <a:r>
              <a:rPr lang="en-US" sz="2800">
                <a:latin typeface="Comic Sans MS" charset="0"/>
              </a:rPr>
              <a:t> x and y.</a:t>
            </a:r>
          </a:p>
        </p:txBody>
      </p:sp>
      <p:sp>
        <p:nvSpPr>
          <p:cNvPr id="34839" name="Oval 22"/>
          <p:cNvSpPr>
            <a:spLocks noChangeArrowheads="1"/>
          </p:cNvSpPr>
          <p:nvPr/>
        </p:nvSpPr>
        <p:spPr bwMode="auto">
          <a:xfrm>
            <a:off x="3124200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40" name="Text Box 23"/>
          <p:cNvSpPr txBox="1">
            <a:spLocks noChangeArrowheads="1"/>
          </p:cNvSpPr>
          <p:nvPr/>
        </p:nvSpPr>
        <p:spPr bwMode="auto">
          <a:xfrm>
            <a:off x="2362200" y="2667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342DA65-1E84-B440-B32A-30F8D9CBB6E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58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7065F91-5F83-F845-B1A1-4D9EDBC8FF80}" type="slidenum">
              <a:rPr lang="en-US" sz="1400"/>
              <a:pPr eaLnBrk="1" hangingPunct="1"/>
              <a:t>17</a:t>
            </a:fld>
            <a:endParaRPr lang="en-US" sz="140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What color is the image at (x,y) using nearest sampling?</a:t>
            </a:r>
          </a:p>
        </p:txBody>
      </p:sp>
      <p:graphicFrame>
        <p:nvGraphicFramePr>
          <p:cNvPr id="987139" name="Group 3"/>
          <p:cNvGraphicFramePr>
            <a:graphicFrameLocks noGrp="1"/>
          </p:cNvGraphicFramePr>
          <p:nvPr/>
        </p:nvGraphicFramePr>
        <p:xfrm>
          <a:off x="1219200" y="1676400"/>
          <a:ext cx="5334000" cy="4206876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  <a:gridCol w="1066800"/>
                <a:gridCol w="1066800"/>
                <a:gridCol w="1066800"/>
              </a:tblGrid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75" name="Oval 56"/>
          <p:cNvSpPr>
            <a:spLocks noChangeArrowheads="1"/>
          </p:cNvSpPr>
          <p:nvPr/>
        </p:nvSpPr>
        <p:spPr bwMode="auto">
          <a:xfrm>
            <a:off x="4267200" y="2514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76" name="Rectangle 58"/>
          <p:cNvSpPr>
            <a:spLocks noChangeArrowheads="1"/>
          </p:cNvSpPr>
          <p:nvPr/>
        </p:nvSpPr>
        <p:spPr bwMode="auto">
          <a:xfrm>
            <a:off x="1143000" y="1447800"/>
            <a:ext cx="5638800" cy="4876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77" name="Text Box 60"/>
          <p:cNvSpPr txBox="1">
            <a:spLocks noChangeArrowheads="1"/>
          </p:cNvSpPr>
          <p:nvPr/>
        </p:nvSpPr>
        <p:spPr bwMode="auto">
          <a:xfrm>
            <a:off x="4114800" y="2667000"/>
            <a:ext cx="828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A228A36-858C-4D4B-B386-2E9DB6C1CDAF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182C6F4-C444-2640-9EFA-DD6E60746E7C}" type="slidenum">
              <a:rPr lang="en-US" sz="1400"/>
              <a:pPr eaLnBrk="1" hangingPunct="1"/>
              <a:t>18</a:t>
            </a:fld>
            <a:endParaRPr lang="en-US" sz="140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re-sample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interpolate based on nearby samples </a:t>
            </a:r>
          </a:p>
          <a:p>
            <a:pPr lvl="1" eaLnBrk="1" hangingPunct="1"/>
            <a:r>
              <a:rPr lang="en-US">
                <a:latin typeface="Comic Sans MS" charset="0"/>
              </a:rPr>
              <a:t>nearest</a:t>
            </a:r>
          </a:p>
          <a:p>
            <a:pPr lvl="1" eaLnBrk="1" hangingPunct="1"/>
            <a:r>
              <a:rPr lang="en-US" b="1">
                <a:latin typeface="Comic Sans MS" charset="0"/>
              </a:rPr>
              <a:t>bilinear</a:t>
            </a:r>
          </a:p>
          <a:p>
            <a:pPr lvl="1" eaLnBrk="1" hangingPunct="1"/>
            <a:r>
              <a:rPr lang="en-US">
                <a:latin typeface="Comic Sans MS" charset="0"/>
              </a:rPr>
              <a:t>bicubic</a:t>
            </a:r>
          </a:p>
          <a:p>
            <a:pPr lvl="1" eaLnBrk="1" hangingPunct="1"/>
            <a:r>
              <a:rPr lang="en-US">
                <a:latin typeface="Comic Sans MS" charset="0"/>
              </a:rPr>
              <a:t>gaussian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FBB84A5-42AE-A64B-9F0D-CB1810890D01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789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593C7B4-2D83-444D-A80D-753C1A0EB251}" type="slidenum">
              <a:rPr lang="en-US" sz="1400"/>
              <a:pPr eaLnBrk="1" hangingPunct="1"/>
              <a:t>19</a:t>
            </a:fld>
            <a:endParaRPr lang="en-US" sz="140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bilinear interpolation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295400"/>
            <a:ext cx="3429000" cy="45720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endParaRPr lang="en-US" sz="2400" b="1">
              <a:latin typeface="Comic Sans MS" charset="0"/>
              <a:sym typeface="Symbol" charset="0"/>
            </a:endParaRPr>
          </a:p>
          <a:p>
            <a:pPr marL="533400" indent="-533400" eaLnBrk="1" hangingPunct="1">
              <a:buFontTx/>
              <a:buNone/>
            </a:pPr>
            <a:r>
              <a:rPr lang="en-US" sz="2400">
                <a:latin typeface="Comic Sans MS" charset="0"/>
                <a:sym typeface="Symbol" charset="0"/>
              </a:rPr>
              <a:t>Weighted average of nearest neighbors.</a:t>
            </a:r>
          </a:p>
        </p:txBody>
      </p:sp>
      <p:graphicFrame>
        <p:nvGraphicFramePr>
          <p:cNvPr id="525316" name="Group 4"/>
          <p:cNvGraphicFramePr>
            <a:graphicFrameLocks noGrp="1"/>
          </p:cNvGraphicFramePr>
          <p:nvPr/>
        </p:nvGraphicFramePr>
        <p:xfrm>
          <a:off x="685800" y="1676400"/>
          <a:ext cx="4038600" cy="3352800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11" name="Oval 22"/>
          <p:cNvSpPr>
            <a:spLocks noChangeArrowheads="1"/>
          </p:cNvSpPr>
          <p:nvPr/>
        </p:nvSpPr>
        <p:spPr bwMode="auto">
          <a:xfrm>
            <a:off x="3124200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912" name="Text Box 23"/>
          <p:cNvSpPr txBox="1">
            <a:spLocks noChangeArrowheads="1"/>
          </p:cNvSpPr>
          <p:nvPr/>
        </p:nvSpPr>
        <p:spPr bwMode="auto">
          <a:xfrm>
            <a:off x="2286000" y="2667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B3CAE84-BC81-CD43-89A7-3EF6D3AEA1AF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7A2A300-3C21-D243-88BC-01ACBD2AB525}" type="slidenum">
              <a:rPr lang="en-US" sz="1400"/>
              <a:pPr eaLnBrk="1" hangingPunct="1"/>
              <a:t>2</a:t>
            </a:fld>
            <a:endParaRPr lang="en-US" sz="14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type of techniques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  <a:latin typeface="Comic Sans MS" charset="0"/>
              </a:rPr>
              <a:t>simple pixel modification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  <a:latin typeface="Comic Sans MS" charset="0"/>
              </a:rPr>
              <a:t>interpolation/extrapolation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  <a:latin typeface="Comic Sans MS" charset="0"/>
              </a:rPr>
              <a:t>compositing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  <a:latin typeface="Comic Sans MS" charset="0"/>
              </a:rPr>
              <a:t>convolution</a:t>
            </a:r>
          </a:p>
          <a:p>
            <a:pPr eaLnBrk="1" hangingPunct="1">
              <a:lnSpc>
                <a:spcPct val="90000"/>
              </a:lnSpc>
            </a:pPr>
            <a:r>
              <a:rPr lang="en-US" sz="3600">
                <a:latin typeface="Comic Sans MS" charset="0"/>
              </a:rPr>
              <a:t>dithering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warping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morphing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misc. effects</a:t>
            </a:r>
          </a:p>
        </p:txBody>
      </p:sp>
      <p:sp>
        <p:nvSpPr>
          <p:cNvPr id="19461" name="Rectangle 4"/>
          <p:cNvSpPr>
            <a:spLocks noChangeArrowheads="1"/>
          </p:cNvSpPr>
          <p:nvPr/>
        </p:nvSpPr>
        <p:spPr bwMode="auto">
          <a:xfrm>
            <a:off x="381000" y="3581400"/>
            <a:ext cx="3505200" cy="11430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B36FAEF-1B93-324B-93E1-035B81A2E2C4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891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94640BB-3CDF-C941-9054-1CBAF157DF10}" type="slidenum">
              <a:rPr lang="en-US" sz="1400"/>
              <a:pPr eaLnBrk="1" hangingPunct="1"/>
              <a:t>20</a:t>
            </a:fld>
            <a:endParaRPr lang="en-US" sz="1400"/>
          </a:p>
        </p:txBody>
      </p:sp>
      <p:graphicFrame>
        <p:nvGraphicFramePr>
          <p:cNvPr id="1017858" name="Group 2"/>
          <p:cNvGraphicFramePr>
            <a:graphicFrameLocks noGrp="1"/>
          </p:cNvGraphicFramePr>
          <p:nvPr/>
        </p:nvGraphicFramePr>
        <p:xfrm>
          <a:off x="762000" y="1752600"/>
          <a:ext cx="4038600" cy="3352800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33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Bilinear interpolation</a:t>
            </a:r>
          </a:p>
        </p:txBody>
      </p:sp>
      <p:sp>
        <p:nvSpPr>
          <p:cNvPr id="38934" name="Rectangle 21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981200"/>
            <a:ext cx="3810000" cy="2743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>
                <a:latin typeface="Comic Sans MS" charset="0"/>
              </a:rPr>
              <a:t>Two step process.</a:t>
            </a:r>
          </a:p>
        </p:txBody>
      </p:sp>
      <p:sp>
        <p:nvSpPr>
          <p:cNvPr id="38935" name="Oval 22"/>
          <p:cNvSpPr>
            <a:spLocks noChangeArrowheads="1"/>
          </p:cNvSpPr>
          <p:nvPr/>
        </p:nvSpPr>
        <p:spPr bwMode="auto">
          <a:xfrm>
            <a:off x="3124200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36" name="Text Box 23"/>
          <p:cNvSpPr txBox="1">
            <a:spLocks noChangeArrowheads="1"/>
          </p:cNvSpPr>
          <p:nvPr/>
        </p:nvSpPr>
        <p:spPr bwMode="auto">
          <a:xfrm>
            <a:off x="2362200" y="2667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38937" name="Text Box 24"/>
          <p:cNvSpPr txBox="1">
            <a:spLocks noChangeArrowheads="1"/>
          </p:cNvSpPr>
          <p:nvPr/>
        </p:nvSpPr>
        <p:spPr bwMode="auto">
          <a:xfrm>
            <a:off x="19050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(x,y)</a:t>
            </a:r>
            <a:endParaRPr lang="en-US" sz="2000"/>
          </a:p>
        </p:txBody>
      </p:sp>
      <p:sp>
        <p:nvSpPr>
          <p:cNvPr id="38938" name="Text Box 25"/>
          <p:cNvSpPr txBox="1">
            <a:spLocks noChangeArrowheads="1"/>
          </p:cNvSpPr>
          <p:nvPr/>
        </p:nvSpPr>
        <p:spPr bwMode="auto">
          <a:xfrm>
            <a:off x="32766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(x+1,y)</a:t>
            </a:r>
            <a:endParaRPr lang="en-US" sz="2000"/>
          </a:p>
        </p:txBody>
      </p:sp>
      <p:sp>
        <p:nvSpPr>
          <p:cNvPr id="38939" name="Text Box 26"/>
          <p:cNvSpPr txBox="1">
            <a:spLocks noChangeArrowheads="1"/>
          </p:cNvSpPr>
          <p:nvPr/>
        </p:nvSpPr>
        <p:spPr bwMode="auto">
          <a:xfrm>
            <a:off x="33528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(x+1,y+1)</a:t>
            </a:r>
            <a:endParaRPr lang="en-US" sz="2000"/>
          </a:p>
        </p:txBody>
      </p:sp>
      <p:sp>
        <p:nvSpPr>
          <p:cNvPr id="38940" name="Text Box 27"/>
          <p:cNvSpPr txBox="1">
            <a:spLocks noChangeArrowheads="1"/>
          </p:cNvSpPr>
          <p:nvPr/>
        </p:nvSpPr>
        <p:spPr bwMode="auto">
          <a:xfrm>
            <a:off x="17526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(x,y+1)</a:t>
            </a:r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9458911-7637-4340-9FC4-0A6E75E34CD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993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32026A9-3F50-5545-A699-35827B98FBDF}" type="slidenum">
              <a:rPr lang="en-US" sz="1400"/>
              <a:pPr eaLnBrk="1" hangingPunct="1"/>
              <a:t>21</a:t>
            </a:fld>
            <a:endParaRPr lang="en-US" sz="1400"/>
          </a:p>
        </p:txBody>
      </p:sp>
      <p:graphicFrame>
        <p:nvGraphicFramePr>
          <p:cNvPr id="1018882" name="Group 2"/>
          <p:cNvGraphicFramePr>
            <a:graphicFrameLocks noGrp="1"/>
          </p:cNvGraphicFramePr>
          <p:nvPr/>
        </p:nvGraphicFramePr>
        <p:xfrm>
          <a:off x="762000" y="1752600"/>
          <a:ext cx="4038600" cy="3352800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957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Bilinear interpolation</a:t>
            </a:r>
          </a:p>
        </p:txBody>
      </p:sp>
      <p:sp>
        <p:nvSpPr>
          <p:cNvPr id="39958" name="Rectangle 21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981200"/>
            <a:ext cx="3810000" cy="2743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>
                <a:latin typeface="Comic Sans MS" charset="0"/>
              </a:rPr>
              <a:t>Two step process.</a:t>
            </a:r>
          </a:p>
        </p:txBody>
      </p:sp>
      <p:sp>
        <p:nvSpPr>
          <p:cNvPr id="39959" name="Oval 22"/>
          <p:cNvSpPr>
            <a:spLocks noChangeArrowheads="1"/>
          </p:cNvSpPr>
          <p:nvPr/>
        </p:nvSpPr>
        <p:spPr bwMode="auto">
          <a:xfrm>
            <a:off x="3124200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60" name="Text Box 23"/>
          <p:cNvSpPr txBox="1">
            <a:spLocks noChangeArrowheads="1"/>
          </p:cNvSpPr>
          <p:nvPr/>
        </p:nvSpPr>
        <p:spPr bwMode="auto">
          <a:xfrm>
            <a:off x="2362200" y="2667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39961" name="Text Box 24"/>
          <p:cNvSpPr txBox="1">
            <a:spLocks noChangeArrowheads="1"/>
          </p:cNvSpPr>
          <p:nvPr/>
        </p:nvSpPr>
        <p:spPr bwMode="auto">
          <a:xfrm>
            <a:off x="19050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(x,y)</a:t>
            </a:r>
            <a:endParaRPr lang="en-US" sz="2000"/>
          </a:p>
        </p:txBody>
      </p:sp>
      <p:sp>
        <p:nvSpPr>
          <p:cNvPr id="39962" name="Text Box 25"/>
          <p:cNvSpPr txBox="1">
            <a:spLocks noChangeArrowheads="1"/>
          </p:cNvSpPr>
          <p:nvPr/>
        </p:nvSpPr>
        <p:spPr bwMode="auto">
          <a:xfrm>
            <a:off x="32766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(x+1,y)</a:t>
            </a:r>
            <a:endParaRPr lang="en-US" sz="2000"/>
          </a:p>
        </p:txBody>
      </p:sp>
      <p:sp>
        <p:nvSpPr>
          <p:cNvPr id="39963" name="Text Box 26"/>
          <p:cNvSpPr txBox="1">
            <a:spLocks noChangeArrowheads="1"/>
          </p:cNvSpPr>
          <p:nvPr/>
        </p:nvSpPr>
        <p:spPr bwMode="auto">
          <a:xfrm>
            <a:off x="33528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(x+1,y+1)</a:t>
            </a:r>
            <a:endParaRPr lang="en-US" sz="2000"/>
          </a:p>
        </p:txBody>
      </p:sp>
      <p:sp>
        <p:nvSpPr>
          <p:cNvPr id="39964" name="Text Box 27"/>
          <p:cNvSpPr txBox="1">
            <a:spLocks noChangeArrowheads="1"/>
          </p:cNvSpPr>
          <p:nvPr/>
        </p:nvSpPr>
        <p:spPr bwMode="auto">
          <a:xfrm>
            <a:off x="17526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(x,y+1)</a:t>
            </a:r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1FD4385-061A-094F-AAF2-AAA7CEEF491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096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53C0C36-5F52-4E45-AF6B-F68BDFCA2CE3}" type="slidenum">
              <a:rPr lang="en-US" sz="1400"/>
              <a:pPr eaLnBrk="1" hangingPunct="1"/>
              <a:t>22</a:t>
            </a:fld>
            <a:endParaRPr lang="en-US" sz="1400"/>
          </a:p>
        </p:txBody>
      </p:sp>
      <p:graphicFrame>
        <p:nvGraphicFramePr>
          <p:cNvPr id="1019906" name="Group 2"/>
          <p:cNvGraphicFramePr>
            <a:graphicFrameLocks noGrp="1"/>
          </p:cNvGraphicFramePr>
          <p:nvPr/>
        </p:nvGraphicFramePr>
        <p:xfrm>
          <a:off x="762000" y="1752600"/>
          <a:ext cx="4038600" cy="3352800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981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Bilinear interpolation</a:t>
            </a:r>
          </a:p>
        </p:txBody>
      </p:sp>
      <p:sp>
        <p:nvSpPr>
          <p:cNvPr id="40982" name="Rectangle 21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981200"/>
            <a:ext cx="3810000" cy="2743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>
                <a:latin typeface="Comic Sans MS" charset="0"/>
              </a:rPr>
              <a:t>Two step process.</a:t>
            </a:r>
          </a:p>
        </p:txBody>
      </p:sp>
      <p:sp>
        <p:nvSpPr>
          <p:cNvPr id="40983" name="Oval 22"/>
          <p:cNvSpPr>
            <a:spLocks noChangeArrowheads="1"/>
          </p:cNvSpPr>
          <p:nvPr/>
        </p:nvSpPr>
        <p:spPr bwMode="auto">
          <a:xfrm>
            <a:off x="3124200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84" name="Text Box 23"/>
          <p:cNvSpPr txBox="1">
            <a:spLocks noChangeArrowheads="1"/>
          </p:cNvSpPr>
          <p:nvPr/>
        </p:nvSpPr>
        <p:spPr bwMode="auto">
          <a:xfrm>
            <a:off x="2362200" y="2667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40985" name="Text Box 24"/>
          <p:cNvSpPr txBox="1">
            <a:spLocks noChangeArrowheads="1"/>
          </p:cNvSpPr>
          <p:nvPr/>
        </p:nvSpPr>
        <p:spPr bwMode="auto">
          <a:xfrm>
            <a:off x="19050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(x,y)</a:t>
            </a:r>
            <a:endParaRPr lang="en-US" sz="2000"/>
          </a:p>
        </p:txBody>
      </p:sp>
      <p:sp>
        <p:nvSpPr>
          <p:cNvPr id="40986" name="Text Box 25"/>
          <p:cNvSpPr txBox="1">
            <a:spLocks noChangeArrowheads="1"/>
          </p:cNvSpPr>
          <p:nvPr/>
        </p:nvSpPr>
        <p:spPr bwMode="auto">
          <a:xfrm>
            <a:off x="32766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(x+1,y)</a:t>
            </a:r>
            <a:endParaRPr lang="en-US" sz="2000"/>
          </a:p>
        </p:txBody>
      </p:sp>
      <p:sp>
        <p:nvSpPr>
          <p:cNvPr id="40987" name="Text Box 26"/>
          <p:cNvSpPr txBox="1">
            <a:spLocks noChangeArrowheads="1"/>
          </p:cNvSpPr>
          <p:nvPr/>
        </p:nvSpPr>
        <p:spPr bwMode="auto">
          <a:xfrm>
            <a:off x="33528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(x+1,y+1)</a:t>
            </a:r>
            <a:endParaRPr lang="en-US" sz="2000"/>
          </a:p>
        </p:txBody>
      </p:sp>
      <p:sp>
        <p:nvSpPr>
          <p:cNvPr id="40988" name="Text Box 27"/>
          <p:cNvSpPr txBox="1">
            <a:spLocks noChangeArrowheads="1"/>
          </p:cNvSpPr>
          <p:nvPr/>
        </p:nvSpPr>
        <p:spPr bwMode="auto">
          <a:xfrm>
            <a:off x="17526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(x,y+1)</a:t>
            </a:r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1C527CB-F6F4-FB47-8179-05A3F697A1A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198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3300299-D06E-014B-A7D3-0B6C657C1638}" type="slidenum">
              <a:rPr lang="en-US" sz="1400"/>
              <a:pPr eaLnBrk="1" hangingPunct="1"/>
              <a:t>23</a:t>
            </a:fld>
            <a:endParaRPr lang="en-US" sz="1400"/>
          </a:p>
        </p:txBody>
      </p:sp>
      <p:graphicFrame>
        <p:nvGraphicFramePr>
          <p:cNvPr id="1020930" name="Group 2"/>
          <p:cNvGraphicFramePr>
            <a:graphicFrameLocks noGrp="1"/>
          </p:cNvGraphicFramePr>
          <p:nvPr/>
        </p:nvGraphicFramePr>
        <p:xfrm>
          <a:off x="762000" y="1752600"/>
          <a:ext cx="4038600" cy="3352800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005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Bilinear interpolation</a:t>
            </a:r>
          </a:p>
        </p:txBody>
      </p:sp>
      <p:sp>
        <p:nvSpPr>
          <p:cNvPr id="42006" name="Rectangle 21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981200"/>
            <a:ext cx="3810000" cy="27432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sz="2800">
                <a:latin typeface="Comic Sans MS" charset="0"/>
              </a:rPr>
              <a:t>Two step process.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sz="2800">
                <a:latin typeface="Comic Sans MS" charset="0"/>
              </a:rPr>
              <a:t>Interpolate to find values at:</a:t>
            </a:r>
          </a:p>
          <a:p>
            <a:pPr marL="533400" indent="-533400" eaLnBrk="1" hangingPunct="1">
              <a:buFontTx/>
              <a:buNone/>
            </a:pPr>
            <a:r>
              <a:rPr lang="en-US" sz="2800">
                <a:latin typeface="Comic Sans MS" charset="0"/>
              </a:rPr>
              <a:t>	(x, </a:t>
            </a:r>
            <a:r>
              <a:rPr lang="en-US" sz="2800">
                <a:latin typeface="Comic Sans MS" charset="0"/>
                <a:sym typeface="Symbol" charset="0"/>
              </a:rPr>
              <a:t>y) and </a:t>
            </a:r>
          </a:p>
          <a:p>
            <a:pPr marL="533400" indent="-533400" eaLnBrk="1" hangingPunct="1">
              <a:buFontTx/>
              <a:buNone/>
            </a:pPr>
            <a:r>
              <a:rPr lang="en-US" sz="2800">
                <a:latin typeface="Comic Sans MS" charset="0"/>
                <a:sym typeface="Symbol" charset="0"/>
              </a:rPr>
              <a:t>	</a:t>
            </a:r>
            <a:r>
              <a:rPr lang="en-US" sz="2800">
                <a:latin typeface="Comic Sans MS" charset="0"/>
              </a:rPr>
              <a:t>(x, </a:t>
            </a:r>
            <a:r>
              <a:rPr lang="en-US" sz="2800">
                <a:latin typeface="Comic Sans MS" charset="0"/>
                <a:sym typeface="Symbol" charset="0"/>
              </a:rPr>
              <a:t>y+1) </a:t>
            </a:r>
            <a:endParaRPr lang="en-US" sz="2800">
              <a:latin typeface="Comic Sans MS" charset="0"/>
            </a:endParaRPr>
          </a:p>
          <a:p>
            <a:pPr marL="533400" indent="-533400" eaLnBrk="1" hangingPunct="1">
              <a:buFontTx/>
              <a:buNone/>
            </a:pPr>
            <a:endParaRPr lang="en-US" sz="2800">
              <a:latin typeface="Comic Sans MS" charset="0"/>
            </a:endParaRPr>
          </a:p>
        </p:txBody>
      </p:sp>
      <p:sp>
        <p:nvSpPr>
          <p:cNvPr id="42007" name="Oval 22"/>
          <p:cNvSpPr>
            <a:spLocks noChangeArrowheads="1"/>
          </p:cNvSpPr>
          <p:nvPr/>
        </p:nvSpPr>
        <p:spPr bwMode="auto">
          <a:xfrm>
            <a:off x="3119438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08" name="Text Box 23"/>
          <p:cNvSpPr txBox="1">
            <a:spLocks noChangeArrowheads="1"/>
          </p:cNvSpPr>
          <p:nvPr/>
        </p:nvSpPr>
        <p:spPr bwMode="auto">
          <a:xfrm>
            <a:off x="2362200" y="2667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42009" name="Text Box 24"/>
          <p:cNvSpPr txBox="1">
            <a:spLocks noChangeArrowheads="1"/>
          </p:cNvSpPr>
          <p:nvPr/>
        </p:nvSpPr>
        <p:spPr bwMode="auto">
          <a:xfrm>
            <a:off x="19050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(x,y)</a:t>
            </a:r>
            <a:endParaRPr lang="en-US" sz="2000"/>
          </a:p>
        </p:txBody>
      </p:sp>
      <p:sp>
        <p:nvSpPr>
          <p:cNvPr id="42010" name="Text Box 25"/>
          <p:cNvSpPr txBox="1">
            <a:spLocks noChangeArrowheads="1"/>
          </p:cNvSpPr>
          <p:nvPr/>
        </p:nvSpPr>
        <p:spPr bwMode="auto">
          <a:xfrm>
            <a:off x="32766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(x+1,y)</a:t>
            </a:r>
            <a:endParaRPr lang="en-US" sz="2000"/>
          </a:p>
        </p:txBody>
      </p:sp>
      <p:sp>
        <p:nvSpPr>
          <p:cNvPr id="42011" name="Text Box 26"/>
          <p:cNvSpPr txBox="1">
            <a:spLocks noChangeArrowheads="1"/>
          </p:cNvSpPr>
          <p:nvPr/>
        </p:nvSpPr>
        <p:spPr bwMode="auto">
          <a:xfrm>
            <a:off x="33528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(x+1,y+1)</a:t>
            </a:r>
            <a:endParaRPr lang="en-US" sz="2000"/>
          </a:p>
        </p:txBody>
      </p:sp>
      <p:sp>
        <p:nvSpPr>
          <p:cNvPr id="42012" name="Text Box 27"/>
          <p:cNvSpPr txBox="1">
            <a:spLocks noChangeArrowheads="1"/>
          </p:cNvSpPr>
          <p:nvPr/>
        </p:nvSpPr>
        <p:spPr bwMode="auto">
          <a:xfrm>
            <a:off x="17526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(x,y+1)</a:t>
            </a:r>
            <a:endParaRPr lang="en-US" sz="2000"/>
          </a:p>
        </p:txBody>
      </p:sp>
      <p:sp>
        <p:nvSpPr>
          <p:cNvPr id="42013" name="Oval 28"/>
          <p:cNvSpPr>
            <a:spLocks noChangeArrowheads="1"/>
          </p:cNvSpPr>
          <p:nvPr/>
        </p:nvSpPr>
        <p:spPr bwMode="auto">
          <a:xfrm>
            <a:off x="3119438" y="3295650"/>
            <a:ext cx="1524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14" name="Oval 29"/>
          <p:cNvSpPr>
            <a:spLocks noChangeArrowheads="1"/>
          </p:cNvSpPr>
          <p:nvPr/>
        </p:nvSpPr>
        <p:spPr bwMode="auto">
          <a:xfrm>
            <a:off x="3119438" y="2209800"/>
            <a:ext cx="1524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15" name="Line 30"/>
          <p:cNvSpPr>
            <a:spLocks noChangeShapeType="1"/>
          </p:cNvSpPr>
          <p:nvPr/>
        </p:nvSpPr>
        <p:spPr bwMode="auto">
          <a:xfrm>
            <a:off x="2743200" y="2286000"/>
            <a:ext cx="1371600" cy="0"/>
          </a:xfrm>
          <a:prstGeom prst="line">
            <a:avLst/>
          </a:prstGeom>
          <a:noFill/>
          <a:ln w="12700" cap="rnd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2016" name="Line 31"/>
          <p:cNvSpPr>
            <a:spLocks noChangeShapeType="1"/>
          </p:cNvSpPr>
          <p:nvPr/>
        </p:nvSpPr>
        <p:spPr bwMode="auto">
          <a:xfrm>
            <a:off x="2743200" y="3381375"/>
            <a:ext cx="1371600" cy="0"/>
          </a:xfrm>
          <a:prstGeom prst="line">
            <a:avLst/>
          </a:prstGeom>
          <a:noFill/>
          <a:ln w="12700" cap="rnd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20960" name="Text Box 32"/>
          <p:cNvSpPr txBox="1">
            <a:spLocks noChangeArrowheads="1"/>
          </p:cNvSpPr>
          <p:nvPr/>
        </p:nvSpPr>
        <p:spPr bwMode="auto">
          <a:xfrm>
            <a:off x="5257800" y="5105400"/>
            <a:ext cx="3082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How do you do that?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096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EB6B29A-E9A6-374A-9F52-1D0638DA73E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30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B714E7B-8037-E549-9DE3-9F928EB899BC}" type="slidenum">
              <a:rPr lang="en-US" sz="1400"/>
              <a:pPr eaLnBrk="1" hangingPunct="1"/>
              <a:t>24</a:t>
            </a:fld>
            <a:endParaRPr lang="en-US" sz="1400"/>
          </a:p>
        </p:txBody>
      </p:sp>
      <p:graphicFrame>
        <p:nvGraphicFramePr>
          <p:cNvPr id="1021954" name="Group 2"/>
          <p:cNvGraphicFramePr>
            <a:graphicFrameLocks noGrp="1"/>
          </p:cNvGraphicFramePr>
          <p:nvPr/>
        </p:nvGraphicFramePr>
        <p:xfrm>
          <a:off x="762000" y="1752600"/>
          <a:ext cx="4038600" cy="3352800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029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Bilinear interpolation</a:t>
            </a:r>
          </a:p>
        </p:txBody>
      </p:sp>
      <p:sp>
        <p:nvSpPr>
          <p:cNvPr id="43030" name="Rectangle 21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981200"/>
            <a:ext cx="3810000" cy="27432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charset="0"/>
              </a:rPr>
              <a:t>Two step process.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>
                <a:latin typeface="Comic Sans MS" charset="0"/>
              </a:rPr>
              <a:t>Interpolate to find values at: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charset="0"/>
              </a:rPr>
              <a:t>	(x, </a:t>
            </a:r>
            <a:r>
              <a:rPr lang="en-US" sz="2400">
                <a:latin typeface="Comic Sans MS" charset="0"/>
                <a:sym typeface="Symbol" charset="0"/>
              </a:rPr>
              <a:t>y) and 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charset="0"/>
                <a:sym typeface="Symbol" charset="0"/>
              </a:rPr>
              <a:t>	</a:t>
            </a:r>
            <a:r>
              <a:rPr lang="en-US" sz="2400">
                <a:latin typeface="Comic Sans MS" charset="0"/>
              </a:rPr>
              <a:t>(x, </a:t>
            </a:r>
            <a:r>
              <a:rPr lang="en-US" sz="2400">
                <a:latin typeface="Comic Sans MS" charset="0"/>
                <a:sym typeface="Symbol" charset="0"/>
              </a:rPr>
              <a:t>y+1) 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charset="0"/>
                <a:sym typeface="Symbol" charset="0"/>
              </a:rPr>
              <a:t>2.  Interpolate those values to find (x,y).</a:t>
            </a:r>
            <a:endParaRPr lang="en-US" sz="2400">
              <a:latin typeface="Comic Sans MS" charset="0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sz="2400">
              <a:latin typeface="Comic Sans MS" charset="0"/>
            </a:endParaRPr>
          </a:p>
        </p:txBody>
      </p:sp>
      <p:sp>
        <p:nvSpPr>
          <p:cNvPr id="43031" name="Oval 22"/>
          <p:cNvSpPr>
            <a:spLocks noChangeArrowheads="1"/>
          </p:cNvSpPr>
          <p:nvPr/>
        </p:nvSpPr>
        <p:spPr bwMode="auto">
          <a:xfrm>
            <a:off x="3119438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032" name="Text Box 23"/>
          <p:cNvSpPr txBox="1">
            <a:spLocks noChangeArrowheads="1"/>
          </p:cNvSpPr>
          <p:nvPr/>
        </p:nvSpPr>
        <p:spPr bwMode="auto">
          <a:xfrm>
            <a:off x="2362200" y="26670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43033" name="Text Box 24"/>
          <p:cNvSpPr txBox="1">
            <a:spLocks noChangeArrowheads="1"/>
          </p:cNvSpPr>
          <p:nvPr/>
        </p:nvSpPr>
        <p:spPr bwMode="auto">
          <a:xfrm>
            <a:off x="19050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(x,y)</a:t>
            </a:r>
            <a:endParaRPr lang="en-US" sz="2000"/>
          </a:p>
        </p:txBody>
      </p:sp>
      <p:sp>
        <p:nvSpPr>
          <p:cNvPr id="43034" name="Text Box 25"/>
          <p:cNvSpPr txBox="1">
            <a:spLocks noChangeArrowheads="1"/>
          </p:cNvSpPr>
          <p:nvPr/>
        </p:nvSpPr>
        <p:spPr bwMode="auto">
          <a:xfrm>
            <a:off x="3276600" y="1752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(x+1,y)</a:t>
            </a:r>
            <a:endParaRPr lang="en-US" sz="2000"/>
          </a:p>
        </p:txBody>
      </p:sp>
      <p:sp>
        <p:nvSpPr>
          <p:cNvPr id="43035" name="Text Box 26"/>
          <p:cNvSpPr txBox="1">
            <a:spLocks noChangeArrowheads="1"/>
          </p:cNvSpPr>
          <p:nvPr/>
        </p:nvSpPr>
        <p:spPr bwMode="auto">
          <a:xfrm>
            <a:off x="33528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(x+1,y+1)</a:t>
            </a:r>
            <a:endParaRPr lang="en-US" sz="2000"/>
          </a:p>
        </p:txBody>
      </p:sp>
      <p:sp>
        <p:nvSpPr>
          <p:cNvPr id="43036" name="Text Box 27"/>
          <p:cNvSpPr txBox="1">
            <a:spLocks noChangeArrowheads="1"/>
          </p:cNvSpPr>
          <p:nvPr/>
        </p:nvSpPr>
        <p:spPr bwMode="auto">
          <a:xfrm>
            <a:off x="1752600" y="3505200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ym typeface="Symbol" charset="0"/>
              </a:rPr>
              <a:t>(x,y+1)</a:t>
            </a:r>
            <a:endParaRPr lang="en-US" sz="2000"/>
          </a:p>
        </p:txBody>
      </p:sp>
      <p:sp>
        <p:nvSpPr>
          <p:cNvPr id="43037" name="Line 33"/>
          <p:cNvSpPr>
            <a:spLocks noChangeShapeType="1"/>
          </p:cNvSpPr>
          <p:nvPr/>
        </p:nvSpPr>
        <p:spPr bwMode="auto">
          <a:xfrm>
            <a:off x="3200400" y="2362200"/>
            <a:ext cx="0" cy="990600"/>
          </a:xfrm>
          <a:prstGeom prst="line">
            <a:avLst/>
          </a:prstGeom>
          <a:noFill/>
          <a:ln w="12700" cap="rnd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3038" name="Oval 28"/>
          <p:cNvSpPr>
            <a:spLocks noChangeArrowheads="1"/>
          </p:cNvSpPr>
          <p:nvPr/>
        </p:nvSpPr>
        <p:spPr bwMode="auto">
          <a:xfrm>
            <a:off x="3119438" y="3295650"/>
            <a:ext cx="1524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039" name="Oval 29"/>
          <p:cNvSpPr>
            <a:spLocks noChangeArrowheads="1"/>
          </p:cNvSpPr>
          <p:nvPr/>
        </p:nvSpPr>
        <p:spPr bwMode="auto">
          <a:xfrm>
            <a:off x="3119438" y="2209800"/>
            <a:ext cx="152400" cy="152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62C7A9A-90C0-9C45-8E8A-71DB83E308E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219D1F5-AD60-774B-8360-263C4F0D7AC4}" type="slidenum">
              <a:rPr lang="en-US" sz="1400"/>
              <a:pPr eaLnBrk="1" hangingPunct="1"/>
              <a:t>25</a:t>
            </a:fld>
            <a:endParaRPr lang="en-US" sz="140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re-sample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interpolate based on nearby samples </a:t>
            </a:r>
          </a:p>
          <a:p>
            <a:pPr lvl="1" eaLnBrk="1" hangingPunct="1"/>
            <a:r>
              <a:rPr lang="en-US">
                <a:latin typeface="Comic Sans MS" charset="0"/>
              </a:rPr>
              <a:t>nearest</a:t>
            </a:r>
          </a:p>
          <a:p>
            <a:pPr lvl="1" eaLnBrk="1" hangingPunct="1"/>
            <a:r>
              <a:rPr lang="en-US">
                <a:latin typeface="Comic Sans MS" charset="0"/>
              </a:rPr>
              <a:t>bilinear</a:t>
            </a:r>
          </a:p>
          <a:p>
            <a:pPr lvl="1" eaLnBrk="1" hangingPunct="1"/>
            <a:r>
              <a:rPr lang="en-US" b="1">
                <a:latin typeface="Comic Sans MS" charset="0"/>
              </a:rPr>
              <a:t>bicubic</a:t>
            </a:r>
          </a:p>
          <a:p>
            <a:pPr lvl="1" eaLnBrk="1" hangingPunct="1"/>
            <a:r>
              <a:rPr lang="en-US">
                <a:latin typeface="Comic Sans MS" charset="0"/>
              </a:rPr>
              <a:t>gaussian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43FFE5E-6792-0C4D-AAD5-C758DED8C2A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50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A7B67AE-C1CC-664F-B2B4-D58A5F41A536}" type="slidenum">
              <a:rPr lang="en-US" sz="1400"/>
              <a:pPr eaLnBrk="1" hangingPunct="1"/>
              <a:t>26</a:t>
            </a:fld>
            <a:endParaRPr lang="en-US" sz="140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bicubic </a:t>
            </a:r>
          </a:p>
        </p:txBody>
      </p:sp>
      <p:graphicFrame>
        <p:nvGraphicFramePr>
          <p:cNvPr id="528387" name="Group 3"/>
          <p:cNvGraphicFramePr>
            <a:graphicFrameLocks noGrp="1"/>
          </p:cNvGraphicFramePr>
          <p:nvPr/>
        </p:nvGraphicFramePr>
        <p:xfrm>
          <a:off x="685800" y="1828800"/>
          <a:ext cx="3810000" cy="3292475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  <a:gridCol w="952500"/>
                <a:gridCol w="952500"/>
              </a:tblGrid>
              <a:tr h="8231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1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1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1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087" name="Oval 30"/>
          <p:cNvSpPr>
            <a:spLocks noChangeArrowheads="1"/>
          </p:cNvSpPr>
          <p:nvPr/>
        </p:nvSpPr>
        <p:spPr bwMode="auto">
          <a:xfrm>
            <a:off x="2362200" y="3657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88" name="Oval 31"/>
          <p:cNvSpPr>
            <a:spLocks noChangeArrowheads="1"/>
          </p:cNvSpPr>
          <p:nvPr/>
        </p:nvSpPr>
        <p:spPr bwMode="auto">
          <a:xfrm>
            <a:off x="2362200" y="2362200"/>
            <a:ext cx="152400" cy="1524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89" name="Oval 32"/>
          <p:cNvSpPr>
            <a:spLocks noChangeArrowheads="1"/>
          </p:cNvSpPr>
          <p:nvPr/>
        </p:nvSpPr>
        <p:spPr bwMode="auto">
          <a:xfrm>
            <a:off x="2362200" y="4038600"/>
            <a:ext cx="152400" cy="1524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90" name="Oval 33"/>
          <p:cNvSpPr>
            <a:spLocks noChangeArrowheads="1"/>
          </p:cNvSpPr>
          <p:nvPr/>
        </p:nvSpPr>
        <p:spPr bwMode="auto">
          <a:xfrm>
            <a:off x="2362200" y="4800600"/>
            <a:ext cx="152400" cy="1524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91" name="Oval 34"/>
          <p:cNvSpPr>
            <a:spLocks noChangeArrowheads="1"/>
          </p:cNvSpPr>
          <p:nvPr/>
        </p:nvSpPr>
        <p:spPr bwMode="auto">
          <a:xfrm>
            <a:off x="2362200" y="3124200"/>
            <a:ext cx="152400" cy="1524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92" name="Text Box 35"/>
          <p:cNvSpPr txBox="1">
            <a:spLocks noChangeArrowheads="1"/>
          </p:cNvSpPr>
          <p:nvPr/>
        </p:nvSpPr>
        <p:spPr bwMode="auto">
          <a:xfrm>
            <a:off x="2286000" y="34290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45093" name="Text Box 36"/>
          <p:cNvSpPr txBox="1">
            <a:spLocks noChangeArrowheads="1"/>
          </p:cNvSpPr>
          <p:nvPr/>
        </p:nvSpPr>
        <p:spPr bwMode="auto">
          <a:xfrm>
            <a:off x="5105400" y="1905000"/>
            <a:ext cx="3505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Tx/>
              <a:buAutoNum type="arabicPeriod"/>
            </a:pPr>
            <a:r>
              <a:rPr lang="en-US"/>
              <a:t>interpolate to find values at (x,</a:t>
            </a:r>
            <a:r>
              <a:rPr lang="en-US">
                <a:sym typeface="Symbol" charset="0"/>
              </a:rPr>
              <a:t>y+i)</a:t>
            </a:r>
            <a:endParaRPr lang="en-US"/>
          </a:p>
        </p:txBody>
      </p:sp>
      <p:sp>
        <p:nvSpPr>
          <p:cNvPr id="45094" name="Oval 37"/>
          <p:cNvSpPr>
            <a:spLocks noChangeArrowheads="1"/>
          </p:cNvSpPr>
          <p:nvPr/>
        </p:nvSpPr>
        <p:spPr bwMode="auto">
          <a:xfrm>
            <a:off x="533400" y="1981200"/>
            <a:ext cx="3962400" cy="762000"/>
          </a:xfrm>
          <a:prstGeom prst="ellips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95" name="Oval 38"/>
          <p:cNvSpPr>
            <a:spLocks noChangeArrowheads="1"/>
          </p:cNvSpPr>
          <p:nvPr/>
        </p:nvSpPr>
        <p:spPr bwMode="auto">
          <a:xfrm>
            <a:off x="609600" y="2819400"/>
            <a:ext cx="3962400" cy="762000"/>
          </a:xfrm>
          <a:prstGeom prst="ellips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96" name="Oval 39"/>
          <p:cNvSpPr>
            <a:spLocks noChangeArrowheads="1"/>
          </p:cNvSpPr>
          <p:nvPr/>
        </p:nvSpPr>
        <p:spPr bwMode="auto">
          <a:xfrm>
            <a:off x="609600" y="3810000"/>
            <a:ext cx="3962400" cy="762000"/>
          </a:xfrm>
          <a:prstGeom prst="ellips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97" name="Oval 40"/>
          <p:cNvSpPr>
            <a:spLocks noChangeArrowheads="1"/>
          </p:cNvSpPr>
          <p:nvPr/>
        </p:nvSpPr>
        <p:spPr bwMode="auto">
          <a:xfrm>
            <a:off x="609600" y="4572000"/>
            <a:ext cx="3962400" cy="762000"/>
          </a:xfrm>
          <a:prstGeom prst="ellips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574DFA5-0457-984F-9DEC-A6C60951043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60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6D877A7-259D-0041-B83C-E26011CE6182}" type="slidenum">
              <a:rPr lang="en-US" sz="1400"/>
              <a:pPr eaLnBrk="1" hangingPunct="1"/>
              <a:t>27</a:t>
            </a:fld>
            <a:endParaRPr lang="en-US" sz="140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bicubic </a:t>
            </a:r>
          </a:p>
        </p:txBody>
      </p:sp>
      <p:graphicFrame>
        <p:nvGraphicFramePr>
          <p:cNvPr id="529411" name="Group 3"/>
          <p:cNvGraphicFramePr>
            <a:graphicFrameLocks noGrp="1"/>
          </p:cNvGraphicFramePr>
          <p:nvPr/>
        </p:nvGraphicFramePr>
        <p:xfrm>
          <a:off x="685800" y="1828800"/>
          <a:ext cx="3810000" cy="3292475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  <a:gridCol w="952500"/>
                <a:gridCol w="952500"/>
              </a:tblGrid>
              <a:tr h="8231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1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1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1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111" name="Oval 30"/>
          <p:cNvSpPr>
            <a:spLocks noChangeArrowheads="1"/>
          </p:cNvSpPr>
          <p:nvPr/>
        </p:nvSpPr>
        <p:spPr bwMode="auto">
          <a:xfrm>
            <a:off x="2362200" y="3657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12" name="Oval 31"/>
          <p:cNvSpPr>
            <a:spLocks noChangeArrowheads="1"/>
          </p:cNvSpPr>
          <p:nvPr/>
        </p:nvSpPr>
        <p:spPr bwMode="auto">
          <a:xfrm>
            <a:off x="2362200" y="2362200"/>
            <a:ext cx="152400" cy="1524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13" name="Oval 32"/>
          <p:cNvSpPr>
            <a:spLocks noChangeArrowheads="1"/>
          </p:cNvSpPr>
          <p:nvPr/>
        </p:nvSpPr>
        <p:spPr bwMode="auto">
          <a:xfrm>
            <a:off x="2362200" y="4038600"/>
            <a:ext cx="152400" cy="1524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14" name="Oval 33"/>
          <p:cNvSpPr>
            <a:spLocks noChangeArrowheads="1"/>
          </p:cNvSpPr>
          <p:nvPr/>
        </p:nvSpPr>
        <p:spPr bwMode="auto">
          <a:xfrm>
            <a:off x="2362200" y="4800600"/>
            <a:ext cx="152400" cy="1524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15" name="Oval 34"/>
          <p:cNvSpPr>
            <a:spLocks noChangeArrowheads="1"/>
          </p:cNvSpPr>
          <p:nvPr/>
        </p:nvSpPr>
        <p:spPr bwMode="auto">
          <a:xfrm>
            <a:off x="2362200" y="3124200"/>
            <a:ext cx="152400" cy="1524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16" name="Text Box 35"/>
          <p:cNvSpPr txBox="1">
            <a:spLocks noChangeArrowheads="1"/>
          </p:cNvSpPr>
          <p:nvPr/>
        </p:nvSpPr>
        <p:spPr bwMode="auto">
          <a:xfrm>
            <a:off x="2286000" y="34290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46117" name="Text Box 36"/>
          <p:cNvSpPr txBox="1">
            <a:spLocks noChangeArrowheads="1"/>
          </p:cNvSpPr>
          <p:nvPr/>
        </p:nvSpPr>
        <p:spPr bwMode="auto">
          <a:xfrm>
            <a:off x="5105400" y="1905000"/>
            <a:ext cx="3505200" cy="173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Tx/>
              <a:buAutoNum type="arabicPeriod"/>
            </a:pPr>
            <a:r>
              <a:rPr lang="en-US"/>
              <a:t>interpolate to find values at (x,</a:t>
            </a:r>
            <a:r>
              <a:rPr lang="en-US">
                <a:sym typeface="Symbol" charset="0"/>
              </a:rPr>
              <a:t>y+i)</a:t>
            </a:r>
            <a:endParaRPr lang="en-US"/>
          </a:p>
          <a:p>
            <a:pPr algn="l" eaLnBrk="1" hangingPunct="1"/>
            <a:r>
              <a:rPr lang="en-US">
                <a:sym typeface="Symbol" charset="0"/>
              </a:rPr>
              <a:t>2.  interpolate to find value at (x,y)</a:t>
            </a:r>
          </a:p>
        </p:txBody>
      </p:sp>
      <p:sp>
        <p:nvSpPr>
          <p:cNvPr id="46118" name="Oval 37"/>
          <p:cNvSpPr>
            <a:spLocks noChangeArrowheads="1"/>
          </p:cNvSpPr>
          <p:nvPr/>
        </p:nvSpPr>
        <p:spPr bwMode="auto">
          <a:xfrm rot="-5400000">
            <a:off x="533400" y="3276600"/>
            <a:ext cx="3962400" cy="762000"/>
          </a:xfrm>
          <a:prstGeom prst="ellips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119" name="Text Box 38"/>
          <p:cNvSpPr txBox="1">
            <a:spLocks noChangeArrowheads="1"/>
          </p:cNvSpPr>
          <p:nvPr/>
        </p:nvSpPr>
        <p:spPr bwMode="auto">
          <a:xfrm>
            <a:off x="2590800" y="5486400"/>
            <a:ext cx="5476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Bicubic interpolation fits a cubic polynomial to the color values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AD6133E-EDF4-834A-96A5-9482F2A738C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71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5C1D598-C836-5D45-BF51-D11E4BEA7823}" type="slidenum">
              <a:rPr lang="en-US" sz="1400"/>
              <a:pPr eaLnBrk="1" hangingPunct="1"/>
              <a:t>28</a:t>
            </a:fld>
            <a:endParaRPr lang="en-US" sz="140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bicubic: lagrangian  </a:t>
            </a:r>
          </a:p>
        </p:txBody>
      </p:sp>
      <p:sp>
        <p:nvSpPr>
          <p:cNvPr id="47108" name="Line 3"/>
          <p:cNvSpPr>
            <a:spLocks noChangeShapeType="1"/>
          </p:cNvSpPr>
          <p:nvPr/>
        </p:nvSpPr>
        <p:spPr bwMode="auto">
          <a:xfrm>
            <a:off x="1419225" y="2190750"/>
            <a:ext cx="1588" cy="3009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09" name="Line 4"/>
          <p:cNvSpPr>
            <a:spLocks noChangeShapeType="1"/>
          </p:cNvSpPr>
          <p:nvPr/>
        </p:nvSpPr>
        <p:spPr bwMode="auto">
          <a:xfrm>
            <a:off x="898525" y="4865688"/>
            <a:ext cx="3819525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10" name="Oval 5"/>
          <p:cNvSpPr>
            <a:spLocks noChangeArrowheads="1"/>
          </p:cNvSpPr>
          <p:nvPr/>
        </p:nvSpPr>
        <p:spPr bwMode="auto">
          <a:xfrm>
            <a:off x="1709738" y="3995738"/>
            <a:ext cx="173037" cy="201612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111" name="Oval 6"/>
          <p:cNvSpPr>
            <a:spLocks noChangeArrowheads="1"/>
          </p:cNvSpPr>
          <p:nvPr/>
        </p:nvSpPr>
        <p:spPr bwMode="auto">
          <a:xfrm>
            <a:off x="2576513" y="4264025"/>
            <a:ext cx="174625" cy="200025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112" name="Oval 7"/>
          <p:cNvSpPr>
            <a:spLocks noChangeArrowheads="1"/>
          </p:cNvSpPr>
          <p:nvPr/>
        </p:nvSpPr>
        <p:spPr bwMode="auto">
          <a:xfrm>
            <a:off x="3387725" y="3795713"/>
            <a:ext cx="173038" cy="200025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113" name="Oval 8"/>
          <p:cNvSpPr>
            <a:spLocks noChangeArrowheads="1"/>
          </p:cNvSpPr>
          <p:nvPr/>
        </p:nvSpPr>
        <p:spPr bwMode="auto">
          <a:xfrm>
            <a:off x="4024313" y="3127375"/>
            <a:ext cx="173037" cy="200025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114" name="Text Box 9"/>
          <p:cNvSpPr txBox="1">
            <a:spLocks noChangeArrowheads="1"/>
          </p:cNvSpPr>
          <p:nvPr/>
        </p:nvSpPr>
        <p:spPr bwMode="auto">
          <a:xfrm>
            <a:off x="4724400" y="4648200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x</a:t>
            </a:r>
          </a:p>
        </p:txBody>
      </p:sp>
      <p:sp>
        <p:nvSpPr>
          <p:cNvPr id="47115" name="Text Box 10"/>
          <p:cNvSpPr txBox="1">
            <a:spLocks noChangeArrowheads="1"/>
          </p:cNvSpPr>
          <p:nvPr/>
        </p:nvSpPr>
        <p:spPr bwMode="auto">
          <a:xfrm>
            <a:off x="609600" y="2057400"/>
            <a:ext cx="809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P(x)</a:t>
            </a:r>
          </a:p>
        </p:txBody>
      </p:sp>
      <p:sp>
        <p:nvSpPr>
          <p:cNvPr id="47116" name="Text Box 11"/>
          <p:cNvSpPr txBox="1">
            <a:spLocks noChangeArrowheads="1"/>
          </p:cNvSpPr>
          <p:nvPr/>
        </p:nvSpPr>
        <p:spPr bwMode="auto">
          <a:xfrm>
            <a:off x="5638800" y="2362200"/>
            <a:ext cx="22098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there is a unique cubic polynomial through any four distinct sample point</a:t>
            </a:r>
          </a:p>
        </p:txBody>
      </p:sp>
      <p:sp>
        <p:nvSpPr>
          <p:cNvPr id="47117" name="Text Box 12"/>
          <p:cNvSpPr txBox="1">
            <a:spLocks noChangeArrowheads="1"/>
          </p:cNvSpPr>
          <p:nvPr/>
        </p:nvSpPr>
        <p:spPr bwMode="auto">
          <a:xfrm>
            <a:off x="1447800" y="49530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x</a:t>
            </a:r>
            <a:r>
              <a:rPr lang="en-US" baseline="-25000"/>
              <a:t>0</a:t>
            </a:r>
            <a:r>
              <a:rPr lang="en-US"/>
              <a:t>      x</a:t>
            </a:r>
            <a:r>
              <a:rPr lang="en-US" baseline="-25000"/>
              <a:t>1</a:t>
            </a:r>
            <a:r>
              <a:rPr lang="en-US"/>
              <a:t>      x</a:t>
            </a:r>
            <a:r>
              <a:rPr lang="en-US" baseline="-25000"/>
              <a:t>2</a:t>
            </a:r>
            <a:r>
              <a:rPr lang="en-US"/>
              <a:t>      x</a:t>
            </a:r>
            <a:r>
              <a:rPr lang="en-US" baseline="-25000"/>
              <a:t>3</a:t>
            </a:r>
            <a:endParaRPr lang="en-US"/>
          </a:p>
        </p:txBody>
      </p:sp>
      <p:sp>
        <p:nvSpPr>
          <p:cNvPr id="47118" name="Line 13"/>
          <p:cNvSpPr>
            <a:spLocks noChangeShapeType="1"/>
          </p:cNvSpPr>
          <p:nvPr/>
        </p:nvSpPr>
        <p:spPr bwMode="auto">
          <a:xfrm>
            <a:off x="1752600" y="47625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19" name="Line 14"/>
          <p:cNvSpPr>
            <a:spLocks noChangeShapeType="1"/>
          </p:cNvSpPr>
          <p:nvPr/>
        </p:nvSpPr>
        <p:spPr bwMode="auto">
          <a:xfrm>
            <a:off x="2565400" y="47625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20" name="Line 15"/>
          <p:cNvSpPr>
            <a:spLocks noChangeShapeType="1"/>
          </p:cNvSpPr>
          <p:nvPr/>
        </p:nvSpPr>
        <p:spPr bwMode="auto">
          <a:xfrm>
            <a:off x="3378200" y="47625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21" name="Line 16"/>
          <p:cNvSpPr>
            <a:spLocks noChangeShapeType="1"/>
          </p:cNvSpPr>
          <p:nvPr/>
        </p:nvSpPr>
        <p:spPr bwMode="auto">
          <a:xfrm>
            <a:off x="4191000" y="47625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22" name="Line 17"/>
          <p:cNvSpPr>
            <a:spLocks noChangeShapeType="1"/>
          </p:cNvSpPr>
          <p:nvPr/>
        </p:nvSpPr>
        <p:spPr bwMode="auto">
          <a:xfrm>
            <a:off x="11811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23" name="Line 18"/>
          <p:cNvSpPr>
            <a:spLocks noChangeShapeType="1"/>
          </p:cNvSpPr>
          <p:nvPr/>
        </p:nvSpPr>
        <p:spPr bwMode="auto">
          <a:xfrm>
            <a:off x="1181100" y="4419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24" name="Line 19"/>
          <p:cNvSpPr>
            <a:spLocks noChangeShapeType="1"/>
          </p:cNvSpPr>
          <p:nvPr/>
        </p:nvSpPr>
        <p:spPr bwMode="auto">
          <a:xfrm>
            <a:off x="1181100" y="32004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25" name="Line 20"/>
          <p:cNvSpPr>
            <a:spLocks noChangeShapeType="1"/>
          </p:cNvSpPr>
          <p:nvPr/>
        </p:nvSpPr>
        <p:spPr bwMode="auto">
          <a:xfrm>
            <a:off x="1181100" y="37338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126" name="Text Box 21"/>
          <p:cNvSpPr txBox="1">
            <a:spLocks noChangeArrowheads="1"/>
          </p:cNvSpPr>
          <p:nvPr/>
        </p:nvSpPr>
        <p:spPr bwMode="auto">
          <a:xfrm>
            <a:off x="533400" y="2819400"/>
            <a:ext cx="685800" cy="173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</a:t>
            </a:r>
            <a:r>
              <a:rPr lang="en-US" baseline="-25000"/>
              <a:t>3  </a:t>
            </a:r>
          </a:p>
          <a:p>
            <a:pPr eaLnBrk="1" hangingPunct="1"/>
            <a:r>
              <a:rPr lang="en-US" baseline="-25000"/>
              <a:t> </a:t>
            </a:r>
            <a:r>
              <a:rPr lang="en-US"/>
              <a:t>s</a:t>
            </a:r>
            <a:r>
              <a:rPr lang="en-US" baseline="-25000"/>
              <a:t>2</a:t>
            </a:r>
            <a:r>
              <a:rPr lang="en-US"/>
              <a:t>  s</a:t>
            </a:r>
            <a:r>
              <a:rPr lang="en-US" baseline="-25000"/>
              <a:t>0 </a:t>
            </a:r>
            <a:r>
              <a:rPr lang="en-US"/>
              <a:t> s</a:t>
            </a:r>
            <a:r>
              <a:rPr lang="en-US" baseline="-25000"/>
              <a:t>1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6E02875-F26C-8542-A2AF-F9F23706DF8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81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4193EEC-7DDB-9640-B182-6A96D0E3E94E}" type="slidenum">
              <a:rPr lang="en-US" sz="1400"/>
              <a:pPr eaLnBrk="1" hangingPunct="1"/>
              <a:t>29</a:t>
            </a:fld>
            <a:endParaRPr lang="en-US" sz="140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lagrange cubic polynomial</a:t>
            </a:r>
          </a:p>
        </p:txBody>
      </p:sp>
      <p:sp>
        <p:nvSpPr>
          <p:cNvPr id="48132" name="Text Box 3"/>
          <p:cNvSpPr txBox="1">
            <a:spLocks noChangeArrowheads="1"/>
          </p:cNvSpPr>
          <p:nvPr/>
        </p:nvSpPr>
        <p:spPr bwMode="auto">
          <a:xfrm>
            <a:off x="762000" y="266700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P(x) = </a:t>
            </a:r>
            <a:r>
              <a:rPr lang="en-US">
                <a:latin typeface="Symbol" charset="0"/>
              </a:rPr>
              <a:t>S</a:t>
            </a:r>
            <a:r>
              <a:rPr lang="en-US" baseline="-25000"/>
              <a:t>i=0,1,2,3</a:t>
            </a:r>
            <a:r>
              <a:rPr lang="en-US"/>
              <a:t> s</a:t>
            </a:r>
            <a:r>
              <a:rPr lang="en-US" baseline="-25000"/>
              <a:t>i</a:t>
            </a:r>
            <a:r>
              <a:rPr lang="en-US"/>
              <a:t> </a:t>
            </a:r>
            <a:r>
              <a:rPr lang="en-US">
                <a:latin typeface="Symbol" charset="0"/>
              </a:rPr>
              <a:t>P </a:t>
            </a:r>
            <a:r>
              <a:rPr lang="en-US" baseline="-25000"/>
              <a:t>j=0,1,2,3</a:t>
            </a:r>
            <a:r>
              <a:rPr lang="en-US" baseline="-25000">
                <a:latin typeface="Symbol" charset="0"/>
              </a:rPr>
              <a:t>,</a:t>
            </a:r>
            <a:r>
              <a:rPr lang="en-US" baseline="-25000"/>
              <a:t>j</a:t>
            </a:r>
            <a:r>
              <a:rPr lang="en-US" baseline="-25000">
                <a:sym typeface="Symbol" charset="0"/>
              </a:rPr>
              <a:t>i </a:t>
            </a:r>
            <a:r>
              <a:rPr lang="en-US">
                <a:sym typeface="Symbol" charset="0"/>
              </a:rPr>
              <a:t>(x-x</a:t>
            </a:r>
            <a:r>
              <a:rPr lang="en-US" baseline="-25000">
                <a:sym typeface="Symbol" charset="0"/>
              </a:rPr>
              <a:t>j</a:t>
            </a:r>
            <a:r>
              <a:rPr lang="en-US">
                <a:sym typeface="Symbol" charset="0"/>
              </a:rPr>
              <a:t>)/(x</a:t>
            </a:r>
            <a:r>
              <a:rPr lang="en-US" baseline="-25000">
                <a:sym typeface="Symbol" charset="0"/>
              </a:rPr>
              <a:t>i</a:t>
            </a:r>
            <a:r>
              <a:rPr lang="en-US">
                <a:sym typeface="Symbol" charset="0"/>
              </a:rPr>
              <a:t>-x</a:t>
            </a:r>
            <a:r>
              <a:rPr lang="en-US" baseline="-25000">
                <a:sym typeface="Symbol" charset="0"/>
              </a:rPr>
              <a:t>j</a:t>
            </a:r>
            <a:r>
              <a:rPr lang="en-US">
                <a:sym typeface="Symbol" charset="0"/>
              </a:rPr>
              <a:t>)</a:t>
            </a:r>
            <a:endParaRPr lang="en-US">
              <a:latin typeface="Symbol" charset="0"/>
            </a:endParaRPr>
          </a:p>
        </p:txBody>
      </p:sp>
      <p:sp>
        <p:nvSpPr>
          <p:cNvPr id="48133" name="Text Box 4"/>
          <p:cNvSpPr txBox="1">
            <a:spLocks noChangeArrowheads="1"/>
          </p:cNvSpPr>
          <p:nvPr/>
        </p:nvSpPr>
        <p:spPr bwMode="auto">
          <a:xfrm>
            <a:off x="1143000" y="4419600"/>
            <a:ext cx="723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exercise:  what is the value of P(x</a:t>
            </a:r>
            <a:r>
              <a:rPr lang="en-US" baseline="-25000"/>
              <a:t>i</a:t>
            </a:r>
            <a:r>
              <a:rPr lang="en-US"/>
              <a:t>) i=0,1,2,3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07CBF48-575D-3646-967F-E6197178462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68D6339-F571-D24D-B2D9-C69A1E0C6F77}" type="slidenum">
              <a:rPr lang="en-US" sz="1400"/>
              <a:pPr eaLnBrk="1" hangingPunct="1"/>
              <a:t>3</a:t>
            </a:fld>
            <a:endParaRPr 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types of techniques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  <a:latin typeface="Comic Sans MS" charset="0"/>
              </a:rPr>
              <a:t>simple pixel modification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  <a:latin typeface="Comic Sans MS" charset="0"/>
              </a:rPr>
              <a:t>interpolation/extrapolation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  <a:latin typeface="Comic Sans MS" charset="0"/>
              </a:rPr>
              <a:t>compositing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  <a:latin typeface="Comic Sans MS" charset="0"/>
              </a:rPr>
              <a:t>convolution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  <a:latin typeface="Comic Sans MS" charset="0"/>
              </a:rPr>
              <a:t>dithering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b="1">
                <a:latin typeface="Comic Sans MS" charset="0"/>
              </a:rPr>
              <a:t>warping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morphing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misc. effects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how do you compute f</a:t>
            </a:r>
          </a:p>
        </p:txBody>
      </p:sp>
      <p:sp>
        <p:nvSpPr>
          <p:cNvPr id="49154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7E1F397-F2B6-1243-8FF5-EA8FD9D6174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E082135-75E4-C64C-B11E-4FF3B466BC2F}" type="slidenum">
              <a:rPr lang="en-US" sz="1400"/>
              <a:pPr eaLnBrk="1" hangingPunct="1"/>
              <a:t>30</a:t>
            </a:fld>
            <a:endParaRPr lang="en-US" sz="1400"/>
          </a:p>
        </p:txBody>
      </p:sp>
      <p:sp>
        <p:nvSpPr>
          <p:cNvPr id="49156" name="TextBox 4"/>
          <p:cNvSpPr txBox="1">
            <a:spLocks noChangeArrowheads="1"/>
          </p:cNvSpPr>
          <p:nvPr/>
        </p:nvSpPr>
        <p:spPr bwMode="auto">
          <a:xfrm>
            <a:off x="2514600" y="2971800"/>
            <a:ext cx="3140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that is the fun part!!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1691AAB-B192-FB42-A0C3-10CF0F6DE933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E130816-E96D-8947-A75A-8E14426DAEC4}" type="slidenum">
              <a:rPr lang="en-US" sz="1400"/>
              <a:pPr eaLnBrk="1" hangingPunct="1"/>
              <a:t>31</a:t>
            </a:fld>
            <a:endParaRPr lang="en-US" sz="140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re-sample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interpolate based on nearby samples </a:t>
            </a:r>
          </a:p>
          <a:p>
            <a:pPr lvl="1" eaLnBrk="1" hangingPunct="1"/>
            <a:r>
              <a:rPr lang="en-US">
                <a:latin typeface="Comic Sans MS" charset="0"/>
              </a:rPr>
              <a:t>nearest</a:t>
            </a:r>
          </a:p>
          <a:p>
            <a:pPr lvl="1" eaLnBrk="1" hangingPunct="1"/>
            <a:r>
              <a:rPr lang="en-US">
                <a:latin typeface="Comic Sans MS" charset="0"/>
              </a:rPr>
              <a:t>bilinear</a:t>
            </a:r>
          </a:p>
          <a:p>
            <a:pPr lvl="1" eaLnBrk="1" hangingPunct="1"/>
            <a:r>
              <a:rPr lang="en-US">
                <a:latin typeface="Comic Sans MS" charset="0"/>
              </a:rPr>
              <a:t>bicubic</a:t>
            </a:r>
          </a:p>
          <a:p>
            <a:pPr lvl="1" eaLnBrk="1" hangingPunct="1"/>
            <a:r>
              <a:rPr lang="en-US" b="1">
                <a:latin typeface="Comic Sans MS" charset="0"/>
              </a:rPr>
              <a:t>gaussian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58D961F-885E-1248-A02F-9BA8F491AB76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12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5BDC463-BBF5-D24A-A120-C759BEFA8E55}" type="slidenum">
              <a:rPr lang="en-US" sz="1400"/>
              <a:pPr eaLnBrk="1" hangingPunct="1"/>
              <a:t>32</a:t>
            </a:fld>
            <a:endParaRPr lang="en-US" sz="1400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gaussian</a:t>
            </a:r>
          </a:p>
        </p:txBody>
      </p:sp>
      <p:graphicFrame>
        <p:nvGraphicFramePr>
          <p:cNvPr id="533507" name="Group 3"/>
          <p:cNvGraphicFramePr>
            <a:graphicFrameLocks noGrp="1"/>
          </p:cNvGraphicFramePr>
          <p:nvPr/>
        </p:nvGraphicFramePr>
        <p:xfrm>
          <a:off x="990600" y="1828800"/>
          <a:ext cx="3886200" cy="3840163"/>
        </p:xfrm>
        <a:graphic>
          <a:graphicData uri="http://schemas.openxmlformats.org/drawingml/2006/table">
            <a:tbl>
              <a:tblPr/>
              <a:tblGrid>
                <a:gridCol w="647700"/>
                <a:gridCol w="647700"/>
                <a:gridCol w="647700"/>
                <a:gridCol w="647700"/>
                <a:gridCol w="647700"/>
                <a:gridCol w="647700"/>
              </a:tblGrid>
              <a:tr h="640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.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255" name="Rectangle 54"/>
          <p:cNvSpPr>
            <a:spLocks noChangeArrowheads="1"/>
          </p:cNvSpPr>
          <p:nvPr/>
        </p:nvSpPr>
        <p:spPr bwMode="auto">
          <a:xfrm>
            <a:off x="1828800" y="1905000"/>
            <a:ext cx="2362200" cy="26670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56" name="Oval 55"/>
          <p:cNvSpPr>
            <a:spLocks noChangeArrowheads="1"/>
          </p:cNvSpPr>
          <p:nvPr/>
        </p:nvSpPr>
        <p:spPr bwMode="auto">
          <a:xfrm>
            <a:off x="2743200" y="32004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57" name="Text Box 56"/>
          <p:cNvSpPr txBox="1">
            <a:spLocks noChangeArrowheads="1"/>
          </p:cNvSpPr>
          <p:nvPr/>
        </p:nvSpPr>
        <p:spPr bwMode="auto">
          <a:xfrm>
            <a:off x="2743200" y="29718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51258" name="Text Box 57"/>
          <p:cNvSpPr txBox="1">
            <a:spLocks noChangeArrowheads="1"/>
          </p:cNvSpPr>
          <p:nvPr/>
        </p:nvSpPr>
        <p:spPr bwMode="auto">
          <a:xfrm>
            <a:off x="5334000" y="2209800"/>
            <a:ext cx="3352800" cy="298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ym typeface="Symbol" charset="0"/>
              </a:rPr>
              <a:t>interpolate nearby samples using normalized gaussian weights</a:t>
            </a:r>
          </a:p>
          <a:p>
            <a:pPr algn="l" eaLnBrk="1" hangingPunct="1"/>
            <a:endParaRPr lang="en-US" sz="2000">
              <a:sym typeface="Symbol" charset="0"/>
            </a:endParaRPr>
          </a:p>
          <a:p>
            <a:pPr algn="l" eaLnBrk="1" hangingPunct="1"/>
            <a:r>
              <a:rPr lang="en-US" sz="2000">
                <a:sym typeface="Symbol" charset="0"/>
              </a:rPr>
              <a:t>Un-normalized weight at (i,j) in window is </a:t>
            </a:r>
          </a:p>
          <a:p>
            <a:pPr algn="l" eaLnBrk="1" hangingPunct="1"/>
            <a:r>
              <a:rPr lang="en-US" sz="2000">
                <a:sym typeface="Symbol" charset="0"/>
              </a:rPr>
              <a:t>exp[-((x-i)</a:t>
            </a:r>
            <a:r>
              <a:rPr lang="en-US" sz="2000" baseline="30000">
                <a:sym typeface="Symbol" charset="0"/>
              </a:rPr>
              <a:t>2</a:t>
            </a:r>
            <a:r>
              <a:rPr lang="en-US" sz="2000">
                <a:sym typeface="Symbol" charset="0"/>
              </a:rPr>
              <a:t>+(y-j)</a:t>
            </a:r>
            <a:r>
              <a:rPr lang="en-US" sz="2000" baseline="30000">
                <a:sym typeface="Symbol" charset="0"/>
              </a:rPr>
              <a:t>2</a:t>
            </a:r>
            <a:r>
              <a:rPr lang="en-US" sz="2000">
                <a:sym typeface="Symbol" charset="0"/>
              </a:rPr>
              <a:t>)/2</a:t>
            </a:r>
            <a:r>
              <a:rPr lang="en-US" sz="2000">
                <a:latin typeface="Symbol" charset="0"/>
                <a:sym typeface="Symbol" charset="0"/>
              </a:rPr>
              <a:t>s</a:t>
            </a:r>
            <a:r>
              <a:rPr lang="en-US" sz="2000" baseline="30000">
                <a:sym typeface="Symbol" charset="0"/>
              </a:rPr>
              <a:t>2]</a:t>
            </a:r>
            <a:endParaRPr lang="en-US" sz="2000">
              <a:sym typeface="Symbol" charset="0"/>
            </a:endParaRPr>
          </a:p>
        </p:txBody>
      </p:sp>
      <p:sp>
        <p:nvSpPr>
          <p:cNvPr id="533562" name="Text Box 58"/>
          <p:cNvSpPr txBox="1">
            <a:spLocks noChangeArrowheads="1"/>
          </p:cNvSpPr>
          <p:nvPr/>
        </p:nvSpPr>
        <p:spPr bwMode="auto">
          <a:xfrm>
            <a:off x="1981200" y="6096000"/>
            <a:ext cx="5030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User specifies size n (even) and </a:t>
            </a:r>
            <a:r>
              <a:rPr lang="en-US">
                <a:latin typeface="Symbol" charset="0"/>
              </a:rPr>
              <a:t>s.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356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3D03EF3-2B46-1441-84C0-A04336A0093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22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9ED3B18-894E-9044-BC3A-07B446AA9649}" type="slidenum">
              <a:rPr lang="en-US" sz="1400"/>
              <a:pPr eaLnBrk="1" hangingPunct="1"/>
              <a:t>33</a:t>
            </a:fld>
            <a:endParaRPr lang="en-US" sz="1400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backward warp summary</a:t>
            </a:r>
          </a:p>
        </p:txBody>
      </p:sp>
      <p:sp>
        <p:nvSpPr>
          <p:cNvPr id="52228" name="Rectangle 3"/>
          <p:cNvSpPr>
            <a:spLocks noChangeArrowheads="1"/>
          </p:cNvSpPr>
          <p:nvPr/>
        </p:nvSpPr>
        <p:spPr bwMode="auto">
          <a:xfrm>
            <a:off x="990600" y="2438400"/>
            <a:ext cx="2438400" cy="2819400"/>
          </a:xfrm>
          <a:prstGeom prst="rect">
            <a:avLst/>
          </a:prstGeom>
          <a:noFill/>
          <a:ln w="2857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4953000" y="2438400"/>
            <a:ext cx="2438400" cy="2819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30" name="Freeform 5"/>
          <p:cNvSpPr>
            <a:spLocks/>
          </p:cNvSpPr>
          <p:nvPr/>
        </p:nvSpPr>
        <p:spPr bwMode="auto">
          <a:xfrm flipH="1">
            <a:off x="990600" y="1676400"/>
            <a:ext cx="4876800" cy="1981200"/>
          </a:xfrm>
          <a:custGeom>
            <a:avLst/>
            <a:gdLst>
              <a:gd name="T0" fmla="*/ 0 w 3072"/>
              <a:gd name="T1" fmla="*/ 2147483647 h 1248"/>
              <a:gd name="T2" fmla="*/ 2147483647 w 3072"/>
              <a:gd name="T3" fmla="*/ 2147483647 h 1248"/>
              <a:gd name="T4" fmla="*/ 2147483647 w 3072"/>
              <a:gd name="T5" fmla="*/ 2147483647 h 1248"/>
              <a:gd name="T6" fmla="*/ 0 60000 65536"/>
              <a:gd name="T7" fmla="*/ 0 60000 65536"/>
              <a:gd name="T8" fmla="*/ 0 60000 65536"/>
              <a:gd name="T9" fmla="*/ 0 w 3072"/>
              <a:gd name="T10" fmla="*/ 0 h 1248"/>
              <a:gd name="T11" fmla="*/ 3072 w 3072"/>
              <a:gd name="T12" fmla="*/ 1248 h 12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72" h="1248">
                <a:moveTo>
                  <a:pt x="0" y="1248"/>
                </a:moveTo>
                <a:cubicBezTo>
                  <a:pt x="416" y="768"/>
                  <a:pt x="832" y="288"/>
                  <a:pt x="1344" y="144"/>
                </a:cubicBezTo>
                <a:cubicBezTo>
                  <a:pt x="1856" y="0"/>
                  <a:pt x="2464" y="192"/>
                  <a:pt x="3072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2231" name="Oval 6"/>
          <p:cNvSpPr>
            <a:spLocks noChangeArrowheads="1"/>
          </p:cNvSpPr>
          <p:nvPr/>
        </p:nvSpPr>
        <p:spPr bwMode="auto">
          <a:xfrm>
            <a:off x="5867400" y="3733800"/>
            <a:ext cx="152400" cy="152400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32" name="Text Box 7"/>
          <p:cNvSpPr txBox="1">
            <a:spLocks noChangeArrowheads="1"/>
          </p:cNvSpPr>
          <p:nvPr/>
        </p:nvSpPr>
        <p:spPr bwMode="auto">
          <a:xfrm>
            <a:off x="5867400" y="3581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(i,j)</a:t>
            </a:r>
          </a:p>
        </p:txBody>
      </p:sp>
      <p:sp>
        <p:nvSpPr>
          <p:cNvPr id="52233" name="Text Box 8"/>
          <p:cNvSpPr txBox="1">
            <a:spLocks noChangeArrowheads="1"/>
          </p:cNvSpPr>
          <p:nvPr/>
        </p:nvSpPr>
        <p:spPr bwMode="auto">
          <a:xfrm>
            <a:off x="-76200" y="17526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52234" name="Text Box 9"/>
          <p:cNvSpPr txBox="1">
            <a:spLocks noChangeArrowheads="1"/>
          </p:cNvSpPr>
          <p:nvPr/>
        </p:nvSpPr>
        <p:spPr bwMode="auto">
          <a:xfrm>
            <a:off x="4495800" y="1676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</a:t>
            </a:r>
          </a:p>
        </p:txBody>
      </p:sp>
      <p:sp>
        <p:nvSpPr>
          <p:cNvPr id="52235" name="Oval 10"/>
          <p:cNvSpPr>
            <a:spLocks noChangeArrowheads="1"/>
          </p:cNvSpPr>
          <p:nvPr/>
        </p:nvSpPr>
        <p:spPr bwMode="auto">
          <a:xfrm>
            <a:off x="796925" y="2244725"/>
            <a:ext cx="152400" cy="152400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36" name="Text Box 11"/>
          <p:cNvSpPr txBox="1">
            <a:spLocks noChangeArrowheads="1"/>
          </p:cNvSpPr>
          <p:nvPr/>
        </p:nvSpPr>
        <p:spPr bwMode="auto">
          <a:xfrm>
            <a:off x="685800" y="5334000"/>
            <a:ext cx="6934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lvl="1" eaLnBrk="1" hangingPunct="1"/>
            <a:r>
              <a:rPr lang="en-US"/>
              <a:t>Choose f, pixel (i,j) in output image is assigned value of input image at location f(i,j) (computed by resampling)</a:t>
            </a:r>
          </a:p>
        </p:txBody>
      </p:sp>
      <p:sp>
        <p:nvSpPr>
          <p:cNvPr id="52237" name="Line 12"/>
          <p:cNvSpPr>
            <a:spLocks noChangeShapeType="1"/>
          </p:cNvSpPr>
          <p:nvPr/>
        </p:nvSpPr>
        <p:spPr bwMode="auto">
          <a:xfrm flipH="1">
            <a:off x="4038600" y="1371600"/>
            <a:ext cx="76200" cy="388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2256B92-796C-B748-B399-05093C0EE14A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32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464C80D-3F22-8F49-BF44-ED4A3FA5A1F0}" type="slidenum">
              <a:rPr lang="en-US" sz="1400"/>
              <a:pPr eaLnBrk="1" hangingPunct="1"/>
              <a:t>34</a:t>
            </a:fld>
            <a:endParaRPr lang="en-US" sz="1400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dithering</a:t>
            </a:r>
          </a:p>
        </p:txBody>
      </p:sp>
      <p:pic>
        <p:nvPicPr>
          <p:cNvPr id="53252" name="Picture 7" descr="homer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3" name="Text Box 8"/>
          <p:cNvSpPr txBox="1">
            <a:spLocks noChangeArrowheads="1"/>
          </p:cNvSpPr>
          <p:nvPr/>
        </p:nvSpPr>
        <p:spPr bwMode="auto">
          <a:xfrm>
            <a:off x="-7938" y="4572000"/>
            <a:ext cx="20081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original</a:t>
            </a:r>
          </a:p>
          <a:p>
            <a:pPr eaLnBrk="1" hangingPunct="1"/>
            <a:r>
              <a:rPr lang="en-US"/>
              <a:t>8 bits/pixel/</a:t>
            </a:r>
          </a:p>
          <a:p>
            <a:pPr eaLnBrk="1" hangingPunct="1"/>
            <a:r>
              <a:rPr lang="en-US"/>
              <a:t>channel</a:t>
            </a:r>
          </a:p>
        </p:txBody>
      </p:sp>
      <p:pic>
        <p:nvPicPr>
          <p:cNvPr id="53254" name="Picture 14" descr="homer1b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133600"/>
            <a:ext cx="1790700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5" name="Text Box 15"/>
          <p:cNvSpPr txBox="1">
            <a:spLocks noChangeArrowheads="1"/>
          </p:cNvSpPr>
          <p:nvPr/>
        </p:nvSpPr>
        <p:spPr bwMode="auto">
          <a:xfrm>
            <a:off x="3200400" y="4495800"/>
            <a:ext cx="18954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bits per pixel   per channel</a:t>
            </a:r>
          </a:p>
        </p:txBody>
      </p:sp>
      <p:sp>
        <p:nvSpPr>
          <p:cNvPr id="53256" name="Text Box 18"/>
          <p:cNvSpPr txBox="1">
            <a:spLocks noChangeArrowheads="1"/>
          </p:cNvSpPr>
          <p:nvPr/>
        </p:nvSpPr>
        <p:spPr bwMode="auto">
          <a:xfrm>
            <a:off x="5334000" y="2514600"/>
            <a:ext cx="32131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Dithering attempts to</a:t>
            </a:r>
          </a:p>
          <a:p>
            <a:pPr eaLnBrk="1" hangingPunct="1"/>
            <a:r>
              <a:rPr lang="en-US"/>
              <a:t>minimize quantization error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D48A306-5349-4A43-81E4-72299DCCF454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42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58D53D6-7606-4647-BB5F-C1BE703C6010}" type="slidenum">
              <a:rPr lang="en-US" sz="1400"/>
              <a:pPr eaLnBrk="1" hangingPunct="1"/>
              <a:t>35</a:t>
            </a:fld>
            <a:endParaRPr lang="en-US" sz="1400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dithering</a:t>
            </a:r>
          </a:p>
        </p:txBody>
      </p:sp>
      <p:pic>
        <p:nvPicPr>
          <p:cNvPr id="54276" name="Picture 3" descr="homer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7" name="Text Box 4"/>
          <p:cNvSpPr txBox="1">
            <a:spLocks noChangeArrowheads="1"/>
          </p:cNvSpPr>
          <p:nvPr/>
        </p:nvSpPr>
        <p:spPr bwMode="auto">
          <a:xfrm>
            <a:off x="-7938" y="4572000"/>
            <a:ext cx="20081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original</a:t>
            </a:r>
          </a:p>
          <a:p>
            <a:pPr eaLnBrk="1" hangingPunct="1"/>
            <a:r>
              <a:rPr lang="en-US"/>
              <a:t>8 bits/pixel/</a:t>
            </a:r>
          </a:p>
          <a:p>
            <a:pPr eaLnBrk="1" hangingPunct="1"/>
            <a:r>
              <a:rPr lang="en-US"/>
              <a:t>channel</a:t>
            </a:r>
          </a:p>
        </p:txBody>
      </p:sp>
      <p:pic>
        <p:nvPicPr>
          <p:cNvPr id="54278" name="Picture 5" descr="homer1b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133600"/>
            <a:ext cx="1790700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9" name="Text Box 6"/>
          <p:cNvSpPr txBox="1">
            <a:spLocks noChangeArrowheads="1"/>
          </p:cNvSpPr>
          <p:nvPr/>
        </p:nvSpPr>
        <p:spPr bwMode="auto">
          <a:xfrm>
            <a:off x="3200400" y="4495800"/>
            <a:ext cx="18954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bits per pixel   per channel</a:t>
            </a:r>
          </a:p>
        </p:txBody>
      </p:sp>
      <p:pic>
        <p:nvPicPr>
          <p:cNvPr id="54280" name="Picture 7" descr="homer1bitFloy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2098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81" name="Text Box 8"/>
          <p:cNvSpPr txBox="1">
            <a:spLocks noChangeArrowheads="1"/>
          </p:cNvSpPr>
          <p:nvPr/>
        </p:nvSpPr>
        <p:spPr bwMode="auto">
          <a:xfrm>
            <a:off x="6096000" y="4572000"/>
            <a:ext cx="1895475" cy="173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bits per pixel   per channel</a:t>
            </a:r>
          </a:p>
          <a:p>
            <a:pPr eaLnBrk="1" hangingPunct="1"/>
            <a:r>
              <a:rPr lang="en-US"/>
              <a:t>dithered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B06168A-65A8-7448-A1B1-F7E3EEEDA23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52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DDDF5CB-F7C4-2943-81BB-9C5EAFA6D172}" type="slidenum">
              <a:rPr lang="en-US" sz="1400"/>
              <a:pPr eaLnBrk="1" hangingPunct="1"/>
              <a:t>36</a:t>
            </a:fld>
            <a:endParaRPr lang="en-US" sz="1400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dithering</a:t>
            </a:r>
          </a:p>
        </p:txBody>
      </p:sp>
      <p:sp>
        <p:nvSpPr>
          <p:cNvPr id="55300" name="Text Box 3"/>
          <p:cNvSpPr txBox="1">
            <a:spLocks noChangeArrowheads="1"/>
          </p:cNvSpPr>
          <p:nvPr/>
        </p:nvSpPr>
        <p:spPr bwMode="auto">
          <a:xfrm>
            <a:off x="4191000" y="45720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ordered</a:t>
            </a:r>
          </a:p>
        </p:txBody>
      </p:sp>
      <p:sp>
        <p:nvSpPr>
          <p:cNvPr id="55301" name="Text Box 4"/>
          <p:cNvSpPr txBox="1">
            <a:spLocks noChangeArrowheads="1"/>
          </p:cNvSpPr>
          <p:nvPr/>
        </p:nvSpPr>
        <p:spPr bwMode="auto">
          <a:xfrm>
            <a:off x="6096000" y="45720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error-diffusion</a:t>
            </a:r>
          </a:p>
        </p:txBody>
      </p:sp>
      <p:pic>
        <p:nvPicPr>
          <p:cNvPr id="55302" name="Picture 5" descr="homer1bitFloy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3" name="Picture 6" descr="homer1bitOrder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9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4" name="Picture 7" descr="homer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5" name="Text Box 8"/>
          <p:cNvSpPr txBox="1">
            <a:spLocks noChangeArrowheads="1"/>
          </p:cNvSpPr>
          <p:nvPr/>
        </p:nvSpPr>
        <p:spPr bwMode="auto">
          <a:xfrm>
            <a:off x="-7938" y="4572000"/>
            <a:ext cx="20081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original</a:t>
            </a:r>
          </a:p>
          <a:p>
            <a:pPr eaLnBrk="1" hangingPunct="1"/>
            <a:r>
              <a:rPr lang="en-US"/>
              <a:t>8 bits/pixel/</a:t>
            </a:r>
          </a:p>
          <a:p>
            <a:pPr eaLnBrk="1" hangingPunct="1"/>
            <a:r>
              <a:rPr lang="en-US"/>
              <a:t>channel</a:t>
            </a:r>
          </a:p>
        </p:txBody>
      </p:sp>
      <p:pic>
        <p:nvPicPr>
          <p:cNvPr id="55306" name="Picture 9" descr="homer1bitNoise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6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7" name="Text Box 10"/>
          <p:cNvSpPr txBox="1">
            <a:spLocks noChangeArrowheads="1"/>
          </p:cNvSpPr>
          <p:nvPr/>
        </p:nvSpPr>
        <p:spPr bwMode="auto">
          <a:xfrm>
            <a:off x="2438400" y="4572000"/>
            <a:ext cx="1222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random</a:t>
            </a:r>
          </a:p>
        </p:txBody>
      </p:sp>
      <p:sp>
        <p:nvSpPr>
          <p:cNvPr id="55308" name="Text Box 11"/>
          <p:cNvSpPr txBox="1">
            <a:spLocks noChangeArrowheads="1"/>
          </p:cNvSpPr>
          <p:nvPr/>
        </p:nvSpPr>
        <p:spPr bwMode="auto">
          <a:xfrm>
            <a:off x="3962400" y="56388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bit/pixel/channel</a:t>
            </a:r>
          </a:p>
        </p:txBody>
      </p:sp>
      <p:sp>
        <p:nvSpPr>
          <p:cNvPr id="55309" name="AutoShape 12"/>
          <p:cNvSpPr>
            <a:spLocks/>
          </p:cNvSpPr>
          <p:nvPr/>
        </p:nvSpPr>
        <p:spPr bwMode="auto">
          <a:xfrm rot="5400000" flipH="1">
            <a:off x="5067300" y="1866900"/>
            <a:ext cx="838200" cy="6705600"/>
          </a:xfrm>
          <a:prstGeom prst="leftBrace">
            <a:avLst>
              <a:gd name="adj1" fmla="val 666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8102B43-E634-204D-B5BD-EC39EDF21ED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63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21FCEAD-24B0-E349-BDFA-6F559DBA2D47}" type="slidenum">
              <a:rPr lang="en-US" sz="1400"/>
              <a:pPr eaLnBrk="1" hangingPunct="1"/>
              <a:t>37</a:t>
            </a:fld>
            <a:endParaRPr lang="en-US" sz="1400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Quantization error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4114800" cy="4343400"/>
          </a:xfrm>
        </p:spPr>
        <p:txBody>
          <a:bodyPr/>
          <a:lstStyle/>
          <a:p>
            <a:pPr eaLnBrk="1" hangingPunct="1"/>
            <a:endParaRPr lang="en-US">
              <a:latin typeface="Comic Sans MS" charset="0"/>
            </a:endParaRPr>
          </a:p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Let</a:t>
            </a:r>
            <a:r>
              <a:rPr lang="ja-JP" altLang="en-US">
                <a:latin typeface="Comic Sans MS" charset="0"/>
              </a:rPr>
              <a:t>’</a:t>
            </a:r>
            <a:r>
              <a:rPr lang="en-US" altLang="ja-JP">
                <a:latin typeface="Comic Sans MS" charset="0"/>
              </a:rPr>
              <a:t>s take a closer look at our quantization process</a:t>
            </a:r>
          </a:p>
          <a:p>
            <a:pPr eaLnBrk="1" hangingPunct="1"/>
            <a:endParaRPr lang="en-US">
              <a:latin typeface="Comic Sans MS" charset="0"/>
            </a:endParaRPr>
          </a:p>
        </p:txBody>
      </p:sp>
      <p:pic>
        <p:nvPicPr>
          <p:cNvPr id="56325" name="Picture 5" descr="index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828800"/>
            <a:ext cx="3597275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F628D9D-02BB-2E4F-A014-177AF02A620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73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4320216-B0DA-4E43-B00B-DE643E4595DB}" type="slidenum">
              <a:rPr lang="en-US" sz="1400"/>
              <a:pPr eaLnBrk="1" hangingPunct="1"/>
              <a:t>38</a:t>
            </a:fld>
            <a:endParaRPr lang="en-US" sz="1400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1 bit quantization</a:t>
            </a:r>
            <a:endParaRPr lang="en-US" sz="3600">
              <a:latin typeface="Comic Sans MS" charset="0"/>
            </a:endParaRPr>
          </a:p>
        </p:txBody>
      </p:sp>
      <p:grpSp>
        <p:nvGrpSpPr>
          <p:cNvPr id="57348" name="Group 26"/>
          <p:cNvGrpSpPr>
            <a:grpSpLocks/>
          </p:cNvGrpSpPr>
          <p:nvPr/>
        </p:nvGrpSpPr>
        <p:grpSpPr bwMode="auto">
          <a:xfrm>
            <a:off x="2514600" y="3886200"/>
            <a:ext cx="3657600" cy="2133600"/>
            <a:chOff x="838200" y="1219200"/>
            <a:chExt cx="7205666" cy="4696599"/>
          </a:xfrm>
        </p:grpSpPr>
        <p:grpSp>
          <p:nvGrpSpPr>
            <p:cNvPr id="57354" name="Group 25"/>
            <p:cNvGrpSpPr>
              <a:grpSpLocks/>
            </p:cNvGrpSpPr>
            <p:nvPr/>
          </p:nvGrpSpPr>
          <p:grpSpPr bwMode="auto">
            <a:xfrm>
              <a:off x="838200" y="1447800"/>
              <a:ext cx="7205666" cy="4467999"/>
              <a:chOff x="838200" y="1447800"/>
              <a:chExt cx="7205666" cy="4467999"/>
            </a:xfrm>
          </p:grpSpPr>
          <p:sp>
            <p:nvSpPr>
              <p:cNvPr id="57358" name="Line 3"/>
              <p:cNvSpPr>
                <a:spLocks noChangeShapeType="1"/>
              </p:cNvSpPr>
              <p:nvPr/>
            </p:nvSpPr>
            <p:spPr bwMode="auto">
              <a:xfrm flipH="1">
                <a:off x="1295400" y="5334000"/>
                <a:ext cx="304800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59" name="Line 4"/>
              <p:cNvSpPr>
                <a:spLocks noChangeShapeType="1"/>
              </p:cNvSpPr>
              <p:nvPr/>
            </p:nvSpPr>
            <p:spPr bwMode="auto">
              <a:xfrm>
                <a:off x="1905000" y="5334000"/>
                <a:ext cx="42672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60" name="Line 5"/>
              <p:cNvSpPr>
                <a:spLocks noChangeShapeType="1"/>
              </p:cNvSpPr>
              <p:nvPr/>
            </p:nvSpPr>
            <p:spPr bwMode="auto">
              <a:xfrm>
                <a:off x="2133600" y="2133600"/>
                <a:ext cx="0" cy="33528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61" name="Text Box 6"/>
              <p:cNvSpPr txBox="1">
                <a:spLocks noChangeArrowheads="1"/>
              </p:cNvSpPr>
              <p:nvPr/>
            </p:nvSpPr>
            <p:spPr bwMode="auto">
              <a:xfrm>
                <a:off x="6248400" y="4953000"/>
                <a:ext cx="1524000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200"/>
                  <a:t>input level</a:t>
                </a:r>
              </a:p>
            </p:txBody>
          </p:sp>
          <p:sp>
            <p:nvSpPr>
              <p:cNvPr id="57362" name="Line 7"/>
              <p:cNvSpPr>
                <a:spLocks noChangeShapeType="1"/>
              </p:cNvSpPr>
              <p:nvPr/>
            </p:nvSpPr>
            <p:spPr bwMode="auto">
              <a:xfrm flipH="1">
                <a:off x="1866900" y="2590800"/>
                <a:ext cx="4572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63" name="Text Box 8"/>
              <p:cNvSpPr txBox="1">
                <a:spLocks noChangeArrowheads="1"/>
              </p:cNvSpPr>
              <p:nvPr/>
            </p:nvSpPr>
            <p:spPr bwMode="auto">
              <a:xfrm>
                <a:off x="838200" y="1447800"/>
                <a:ext cx="1447800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200"/>
                  <a:t>output level</a:t>
                </a:r>
              </a:p>
            </p:txBody>
          </p:sp>
          <p:sp>
            <p:nvSpPr>
              <p:cNvPr id="57364" name="Line 9"/>
              <p:cNvSpPr>
                <a:spLocks noChangeShapeType="1"/>
              </p:cNvSpPr>
              <p:nvPr/>
            </p:nvSpPr>
            <p:spPr bwMode="auto">
              <a:xfrm flipH="1">
                <a:off x="2057400" y="5334000"/>
                <a:ext cx="1676400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65" name="Line 10"/>
              <p:cNvSpPr>
                <a:spLocks noChangeShapeType="1"/>
              </p:cNvSpPr>
              <p:nvPr/>
            </p:nvSpPr>
            <p:spPr bwMode="auto">
              <a:xfrm flipV="1">
                <a:off x="3733800" y="2590800"/>
                <a:ext cx="1524000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66" name="Line 11"/>
              <p:cNvSpPr>
                <a:spLocks noChangeShapeType="1"/>
              </p:cNvSpPr>
              <p:nvPr/>
            </p:nvSpPr>
            <p:spPr bwMode="auto">
              <a:xfrm>
                <a:off x="5257800" y="5181600"/>
                <a:ext cx="0" cy="3810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67" name="Line 12"/>
              <p:cNvSpPr>
                <a:spLocks noChangeShapeType="1"/>
              </p:cNvSpPr>
              <p:nvPr/>
            </p:nvSpPr>
            <p:spPr bwMode="auto">
              <a:xfrm>
                <a:off x="2133600" y="5029200"/>
                <a:ext cx="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68" name="Line 13"/>
              <p:cNvSpPr>
                <a:spLocks noChangeShapeType="1"/>
              </p:cNvSpPr>
              <p:nvPr/>
            </p:nvSpPr>
            <p:spPr bwMode="auto">
              <a:xfrm>
                <a:off x="3733800" y="2590800"/>
                <a:ext cx="0" cy="274320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69" name="Text Box 14"/>
              <p:cNvSpPr txBox="1">
                <a:spLocks noChangeArrowheads="1"/>
              </p:cNvSpPr>
              <p:nvPr/>
            </p:nvSpPr>
            <p:spPr bwMode="auto">
              <a:xfrm>
                <a:off x="1828800" y="5638800"/>
                <a:ext cx="3733800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200"/>
                  <a:t>0              1/2             1</a:t>
                </a:r>
              </a:p>
            </p:txBody>
          </p:sp>
          <p:sp>
            <p:nvSpPr>
              <p:cNvPr id="57370" name="Line 15"/>
              <p:cNvSpPr>
                <a:spLocks noChangeShapeType="1"/>
              </p:cNvSpPr>
              <p:nvPr/>
            </p:nvSpPr>
            <p:spPr bwMode="auto">
              <a:xfrm>
                <a:off x="3733800" y="5181600"/>
                <a:ext cx="0" cy="3810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371" name="Text Box 16"/>
              <p:cNvSpPr txBox="1">
                <a:spLocks noChangeArrowheads="1"/>
              </p:cNvSpPr>
              <p:nvPr/>
            </p:nvSpPr>
            <p:spPr bwMode="auto">
              <a:xfrm>
                <a:off x="1257300" y="5029200"/>
                <a:ext cx="457200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200"/>
                  <a:t>0</a:t>
                </a:r>
              </a:p>
            </p:txBody>
          </p:sp>
          <p:sp>
            <p:nvSpPr>
              <p:cNvPr id="57372" name="Text Box 17"/>
              <p:cNvSpPr txBox="1">
                <a:spLocks noChangeArrowheads="1"/>
              </p:cNvSpPr>
              <p:nvPr/>
            </p:nvSpPr>
            <p:spPr bwMode="auto">
              <a:xfrm>
                <a:off x="1066800" y="2362200"/>
                <a:ext cx="838200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200"/>
                  <a:t>1</a:t>
                </a:r>
              </a:p>
            </p:txBody>
          </p:sp>
          <p:grpSp>
            <p:nvGrpSpPr>
              <p:cNvPr id="57373" name="Group 18"/>
              <p:cNvGrpSpPr>
                <a:grpSpLocks/>
              </p:cNvGrpSpPr>
              <p:nvPr/>
            </p:nvGrpSpPr>
            <p:grpSpPr bwMode="auto">
              <a:xfrm>
                <a:off x="6673853" y="3810000"/>
                <a:ext cx="1370013" cy="1143000"/>
                <a:chOff x="4348" y="2352"/>
                <a:chExt cx="863" cy="720"/>
              </a:xfrm>
            </p:grpSpPr>
            <p:sp>
              <p:nvSpPr>
                <p:cNvPr id="57374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348" y="2352"/>
                  <a:ext cx="863" cy="1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1200"/>
                    <a:t>any value in [0,1]</a:t>
                  </a:r>
                </a:p>
              </p:txBody>
            </p:sp>
            <p:sp>
              <p:nvSpPr>
                <p:cNvPr id="57375" name="Line 20"/>
                <p:cNvSpPr>
                  <a:spLocks noChangeShapeType="1"/>
                </p:cNvSpPr>
                <p:nvPr/>
              </p:nvSpPr>
              <p:spPr bwMode="auto">
                <a:xfrm flipH="1">
                  <a:off x="4752" y="2640"/>
                  <a:ext cx="48" cy="43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57355" name="Group 21"/>
            <p:cNvGrpSpPr>
              <a:grpSpLocks/>
            </p:cNvGrpSpPr>
            <p:nvPr/>
          </p:nvGrpSpPr>
          <p:grpSpPr bwMode="auto">
            <a:xfrm>
              <a:off x="2133600" y="1219200"/>
              <a:ext cx="4419600" cy="381000"/>
              <a:chOff x="1344" y="768"/>
              <a:chExt cx="2784" cy="240"/>
            </a:xfrm>
          </p:grpSpPr>
          <p:sp>
            <p:nvSpPr>
              <p:cNvPr id="57356" name="Text Box 22"/>
              <p:cNvSpPr txBox="1">
                <a:spLocks noChangeArrowheads="1"/>
              </p:cNvSpPr>
              <p:nvPr/>
            </p:nvSpPr>
            <p:spPr bwMode="auto">
              <a:xfrm>
                <a:off x="1680" y="768"/>
                <a:ext cx="2448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200"/>
                  <a:t>one of 2-discrete levels</a:t>
                </a:r>
              </a:p>
            </p:txBody>
          </p:sp>
          <p:sp>
            <p:nvSpPr>
              <p:cNvPr id="57357" name="Line 23"/>
              <p:cNvSpPr>
                <a:spLocks noChangeShapeType="1"/>
              </p:cNvSpPr>
              <p:nvPr/>
            </p:nvSpPr>
            <p:spPr bwMode="auto">
              <a:xfrm flipH="1">
                <a:off x="1344" y="912"/>
                <a:ext cx="43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pic>
        <p:nvPicPr>
          <p:cNvPr id="57349" name="Picture 28" descr="gradie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0"/>
            <a:ext cx="2819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7350" name="Group 31"/>
          <p:cNvGrpSpPr>
            <a:grpSpLocks/>
          </p:cNvGrpSpPr>
          <p:nvPr/>
        </p:nvGrpSpPr>
        <p:grpSpPr bwMode="auto">
          <a:xfrm>
            <a:off x="4876800" y="1524000"/>
            <a:ext cx="2819400" cy="1981200"/>
            <a:chOff x="4267200" y="1524000"/>
            <a:chExt cx="2819400" cy="1981200"/>
          </a:xfrm>
        </p:grpSpPr>
        <p:sp>
          <p:nvSpPr>
            <p:cNvPr id="30" name="Rectangle 29"/>
            <p:cNvSpPr/>
            <p:nvPr/>
          </p:nvSpPr>
          <p:spPr bwMode="auto">
            <a:xfrm>
              <a:off x="4267200" y="1524000"/>
              <a:ext cx="2819400" cy="990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57353" name="Rectangle 30"/>
            <p:cNvSpPr>
              <a:spLocks noChangeArrowheads="1"/>
            </p:cNvSpPr>
            <p:nvPr/>
          </p:nvSpPr>
          <p:spPr bwMode="auto">
            <a:xfrm>
              <a:off x="4267200" y="2514600"/>
              <a:ext cx="2819400" cy="99060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cxnSp>
        <p:nvCxnSpPr>
          <p:cNvPr id="57351" name="Straight Arrow Connector 33"/>
          <p:cNvCxnSpPr>
            <a:cxnSpLocks noChangeShapeType="1"/>
          </p:cNvCxnSpPr>
          <p:nvPr/>
        </p:nvCxnSpPr>
        <p:spPr bwMode="auto">
          <a:xfrm>
            <a:off x="3810000" y="2438400"/>
            <a:ext cx="838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F756111-642F-3F44-BDD6-CD5313EF5A6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83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FA3AA04-16C8-6042-B82D-51D37AE7CBE8}" type="slidenum">
              <a:rPr lang="en-US" sz="1400"/>
              <a:pPr eaLnBrk="1" hangingPunct="1"/>
              <a:t>39</a:t>
            </a:fld>
            <a:endParaRPr lang="en-US" sz="1400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2 bit quantization</a:t>
            </a:r>
            <a:endParaRPr lang="en-US" sz="3600">
              <a:latin typeface="Comic Sans MS" charset="0"/>
            </a:endParaRPr>
          </a:p>
        </p:txBody>
      </p:sp>
      <p:pic>
        <p:nvPicPr>
          <p:cNvPr id="58372" name="Picture 28" descr="gradie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0"/>
            <a:ext cx="2819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8373" name="Straight Arrow Connector 33"/>
          <p:cNvCxnSpPr>
            <a:cxnSpLocks noChangeShapeType="1"/>
          </p:cNvCxnSpPr>
          <p:nvPr/>
        </p:nvCxnSpPr>
        <p:spPr bwMode="auto">
          <a:xfrm>
            <a:off x="3810000" y="2438400"/>
            <a:ext cx="838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374" name="TextBox 32"/>
          <p:cNvSpPr txBox="1">
            <a:spLocks noChangeArrowheads="1"/>
          </p:cNvSpPr>
          <p:nvPr/>
        </p:nvSpPr>
        <p:spPr bwMode="auto">
          <a:xfrm>
            <a:off x="6096000" y="1676400"/>
            <a:ext cx="72231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58375" name="Rectangle 34"/>
          <p:cNvSpPr>
            <a:spLocks noChangeArrowheads="1"/>
          </p:cNvSpPr>
          <p:nvPr/>
        </p:nvSpPr>
        <p:spPr bwMode="auto">
          <a:xfrm>
            <a:off x="5029200" y="1524000"/>
            <a:ext cx="2819400" cy="1981200"/>
          </a:xfrm>
          <a:prstGeom prst="rect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58376" name="Group 35"/>
          <p:cNvGrpSpPr>
            <a:grpSpLocks/>
          </p:cNvGrpSpPr>
          <p:nvPr/>
        </p:nvGrpSpPr>
        <p:grpSpPr bwMode="auto">
          <a:xfrm>
            <a:off x="2362200" y="3962400"/>
            <a:ext cx="4191000" cy="1905000"/>
            <a:chOff x="1066800" y="1371600"/>
            <a:chExt cx="7086600" cy="4038600"/>
          </a:xfrm>
        </p:grpSpPr>
        <p:sp>
          <p:nvSpPr>
            <p:cNvPr id="58385" name="Line 4"/>
            <p:cNvSpPr>
              <a:spLocks noChangeShapeType="1"/>
            </p:cNvSpPr>
            <p:nvPr/>
          </p:nvSpPr>
          <p:spPr bwMode="auto">
            <a:xfrm>
              <a:off x="2133600" y="5257800"/>
              <a:ext cx="426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8386" name="Line 5"/>
            <p:cNvSpPr>
              <a:spLocks noChangeShapeType="1"/>
            </p:cNvSpPr>
            <p:nvPr/>
          </p:nvSpPr>
          <p:spPr bwMode="auto">
            <a:xfrm>
              <a:off x="2362200" y="2057400"/>
              <a:ext cx="0" cy="3352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8387" name="Text Box 6"/>
            <p:cNvSpPr txBox="1">
              <a:spLocks noChangeArrowheads="1"/>
            </p:cNvSpPr>
            <p:nvPr/>
          </p:nvSpPr>
          <p:spPr bwMode="auto">
            <a:xfrm>
              <a:off x="6629400" y="4800600"/>
              <a:ext cx="1524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input level</a:t>
              </a:r>
            </a:p>
          </p:txBody>
        </p:sp>
        <p:sp>
          <p:nvSpPr>
            <p:cNvPr id="58388" name="Line 7"/>
            <p:cNvSpPr>
              <a:spLocks noChangeShapeType="1"/>
            </p:cNvSpPr>
            <p:nvPr/>
          </p:nvSpPr>
          <p:spPr bwMode="auto">
            <a:xfrm flipH="1">
              <a:off x="2095500" y="25146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8389" name="Text Box 8"/>
            <p:cNvSpPr txBox="1">
              <a:spLocks noChangeArrowheads="1"/>
            </p:cNvSpPr>
            <p:nvPr/>
          </p:nvSpPr>
          <p:spPr bwMode="auto">
            <a:xfrm>
              <a:off x="1066800" y="1371600"/>
              <a:ext cx="1447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output level</a:t>
              </a:r>
            </a:p>
          </p:txBody>
        </p:sp>
        <p:grpSp>
          <p:nvGrpSpPr>
            <p:cNvPr id="58390" name="Group 29"/>
            <p:cNvGrpSpPr>
              <a:grpSpLocks/>
            </p:cNvGrpSpPr>
            <p:nvPr/>
          </p:nvGrpSpPr>
          <p:grpSpPr bwMode="auto">
            <a:xfrm>
              <a:off x="1295400" y="2286000"/>
              <a:ext cx="838200" cy="3005138"/>
              <a:chOff x="816" y="1440"/>
              <a:chExt cx="528" cy="1893"/>
            </a:xfrm>
          </p:grpSpPr>
          <p:sp>
            <p:nvSpPr>
              <p:cNvPr id="58391" name="Text Box 24"/>
              <p:cNvSpPr txBox="1">
                <a:spLocks noChangeArrowheads="1"/>
              </p:cNvSpPr>
              <p:nvPr/>
            </p:nvSpPr>
            <p:spPr bwMode="auto">
              <a:xfrm>
                <a:off x="936" y="3120"/>
                <a:ext cx="28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/>
                  <a:t>0</a:t>
                </a:r>
              </a:p>
            </p:txBody>
          </p:sp>
          <p:sp>
            <p:nvSpPr>
              <p:cNvPr id="58392" name="Text Box 27"/>
              <p:cNvSpPr txBox="1">
                <a:spLocks noChangeArrowheads="1"/>
              </p:cNvSpPr>
              <p:nvPr/>
            </p:nvSpPr>
            <p:spPr bwMode="auto">
              <a:xfrm>
                <a:off x="816" y="1440"/>
                <a:ext cx="52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/>
                  <a:t>1</a:t>
                </a:r>
              </a:p>
            </p:txBody>
          </p:sp>
        </p:grpSp>
      </p:grpSp>
      <p:grpSp>
        <p:nvGrpSpPr>
          <p:cNvPr id="58377" name="Group 47"/>
          <p:cNvGrpSpPr>
            <a:grpSpLocks/>
          </p:cNvGrpSpPr>
          <p:nvPr/>
        </p:nvGrpSpPr>
        <p:grpSpPr bwMode="auto">
          <a:xfrm>
            <a:off x="0" y="4343400"/>
            <a:ext cx="2362200" cy="1200150"/>
            <a:chOff x="304800" y="4267200"/>
            <a:chExt cx="2362200" cy="1200329"/>
          </a:xfrm>
        </p:grpSpPr>
        <p:sp>
          <p:nvSpPr>
            <p:cNvPr id="58383" name="TextBox 44"/>
            <p:cNvSpPr txBox="1">
              <a:spLocks noChangeArrowheads="1"/>
            </p:cNvSpPr>
            <p:nvPr/>
          </p:nvSpPr>
          <p:spPr bwMode="auto">
            <a:xfrm>
              <a:off x="304800" y="4267200"/>
              <a:ext cx="1600200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Define 4 output levels</a:t>
              </a:r>
            </a:p>
          </p:txBody>
        </p:sp>
        <p:cxnSp>
          <p:nvCxnSpPr>
            <p:cNvPr id="58384" name="Straight Arrow Connector 46"/>
            <p:cNvCxnSpPr>
              <a:cxnSpLocks noChangeShapeType="1"/>
            </p:cNvCxnSpPr>
            <p:nvPr/>
          </p:nvCxnSpPr>
          <p:spPr bwMode="auto">
            <a:xfrm>
              <a:off x="1752600" y="5029200"/>
              <a:ext cx="914400" cy="1588"/>
            </a:xfrm>
            <a:prstGeom prst="straightConnector1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52"/>
          <p:cNvGrpSpPr>
            <a:grpSpLocks/>
          </p:cNvGrpSpPr>
          <p:nvPr/>
        </p:nvGrpSpPr>
        <p:grpSpPr bwMode="auto">
          <a:xfrm>
            <a:off x="2362200" y="4786313"/>
            <a:ext cx="914400" cy="685800"/>
            <a:chOff x="1295400" y="3200401"/>
            <a:chExt cx="1257300" cy="1252896"/>
          </a:xfrm>
        </p:grpSpPr>
        <p:sp>
          <p:nvSpPr>
            <p:cNvPr id="58379" name="Line 9"/>
            <p:cNvSpPr>
              <a:spLocks noChangeShapeType="1"/>
            </p:cNvSpPr>
            <p:nvPr/>
          </p:nvSpPr>
          <p:spPr bwMode="auto">
            <a:xfrm flipH="1">
              <a:off x="2095500" y="34290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8380" name="Line 10"/>
            <p:cNvSpPr>
              <a:spLocks noChangeShapeType="1"/>
            </p:cNvSpPr>
            <p:nvPr/>
          </p:nvSpPr>
          <p:spPr bwMode="auto">
            <a:xfrm flipH="1">
              <a:off x="2095500" y="43434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8381" name="Text Box 27"/>
            <p:cNvSpPr txBox="1">
              <a:spLocks noChangeArrowheads="1"/>
            </p:cNvSpPr>
            <p:nvPr/>
          </p:nvSpPr>
          <p:spPr bwMode="auto">
            <a:xfrm>
              <a:off x="1447800" y="4064001"/>
              <a:ext cx="685801" cy="389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1/3 </a:t>
              </a:r>
            </a:p>
          </p:txBody>
        </p:sp>
        <p:sp>
          <p:nvSpPr>
            <p:cNvPr id="58382" name="Text Box 28"/>
            <p:cNvSpPr txBox="1">
              <a:spLocks noChangeArrowheads="1"/>
            </p:cNvSpPr>
            <p:nvPr/>
          </p:nvSpPr>
          <p:spPr bwMode="auto">
            <a:xfrm>
              <a:off x="1295400" y="3200401"/>
              <a:ext cx="838200" cy="5060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  2/3 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2F2EABD-482B-9B46-9C03-043EC3B7E171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15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20257EF-252E-B74F-BC2E-85138C1E8012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warp</a:t>
            </a:r>
          </a:p>
        </p:txBody>
      </p:sp>
      <p:pic>
        <p:nvPicPr>
          <p:cNvPr id="21508" name="Picture 3" descr="photo-whirled-9xsampl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600200"/>
            <a:ext cx="3586163" cy="392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4" descr="ethankell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340995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9BCA73C-F964-A84D-A03E-907E5091F2C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593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93C5696-19B6-444D-97AC-D6311DE4D7C8}" type="slidenum">
              <a:rPr lang="en-US" sz="1400"/>
              <a:pPr eaLnBrk="1" hangingPunct="1"/>
              <a:t>40</a:t>
            </a:fld>
            <a:endParaRPr lang="en-US" sz="1400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2 bit quantization</a:t>
            </a:r>
            <a:endParaRPr lang="en-US" sz="3600">
              <a:latin typeface="Comic Sans MS" charset="0"/>
            </a:endParaRPr>
          </a:p>
        </p:txBody>
      </p:sp>
      <p:pic>
        <p:nvPicPr>
          <p:cNvPr id="59396" name="Picture 28" descr="gradie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0"/>
            <a:ext cx="2819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9397" name="Straight Arrow Connector 33"/>
          <p:cNvCxnSpPr>
            <a:cxnSpLocks noChangeShapeType="1"/>
          </p:cNvCxnSpPr>
          <p:nvPr/>
        </p:nvCxnSpPr>
        <p:spPr bwMode="auto">
          <a:xfrm>
            <a:off x="3810000" y="2438400"/>
            <a:ext cx="838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9398" name="TextBox 32"/>
          <p:cNvSpPr txBox="1">
            <a:spLocks noChangeArrowheads="1"/>
          </p:cNvSpPr>
          <p:nvPr/>
        </p:nvSpPr>
        <p:spPr bwMode="auto">
          <a:xfrm>
            <a:off x="6096000" y="1676400"/>
            <a:ext cx="72231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59399" name="Rectangle 34"/>
          <p:cNvSpPr>
            <a:spLocks noChangeArrowheads="1"/>
          </p:cNvSpPr>
          <p:nvPr/>
        </p:nvSpPr>
        <p:spPr bwMode="auto">
          <a:xfrm>
            <a:off x="5029200" y="1524000"/>
            <a:ext cx="2819400" cy="1981200"/>
          </a:xfrm>
          <a:prstGeom prst="rect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59400" name="Group 35"/>
          <p:cNvGrpSpPr>
            <a:grpSpLocks/>
          </p:cNvGrpSpPr>
          <p:nvPr/>
        </p:nvGrpSpPr>
        <p:grpSpPr bwMode="auto">
          <a:xfrm>
            <a:off x="2362200" y="3962400"/>
            <a:ext cx="4191000" cy="1905000"/>
            <a:chOff x="1066800" y="1371600"/>
            <a:chExt cx="7086600" cy="4038600"/>
          </a:xfrm>
        </p:grpSpPr>
        <p:sp>
          <p:nvSpPr>
            <p:cNvPr id="59412" name="Line 4"/>
            <p:cNvSpPr>
              <a:spLocks noChangeShapeType="1"/>
            </p:cNvSpPr>
            <p:nvPr/>
          </p:nvSpPr>
          <p:spPr bwMode="auto">
            <a:xfrm>
              <a:off x="2133600" y="5257800"/>
              <a:ext cx="426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9413" name="Line 5"/>
            <p:cNvSpPr>
              <a:spLocks noChangeShapeType="1"/>
            </p:cNvSpPr>
            <p:nvPr/>
          </p:nvSpPr>
          <p:spPr bwMode="auto">
            <a:xfrm>
              <a:off x="2362200" y="2057400"/>
              <a:ext cx="0" cy="3352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9414" name="Text Box 6"/>
            <p:cNvSpPr txBox="1">
              <a:spLocks noChangeArrowheads="1"/>
            </p:cNvSpPr>
            <p:nvPr/>
          </p:nvSpPr>
          <p:spPr bwMode="auto">
            <a:xfrm>
              <a:off x="6629400" y="4800600"/>
              <a:ext cx="1524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input level</a:t>
              </a:r>
            </a:p>
          </p:txBody>
        </p:sp>
        <p:sp>
          <p:nvSpPr>
            <p:cNvPr id="59415" name="Line 7"/>
            <p:cNvSpPr>
              <a:spLocks noChangeShapeType="1"/>
            </p:cNvSpPr>
            <p:nvPr/>
          </p:nvSpPr>
          <p:spPr bwMode="auto">
            <a:xfrm flipH="1">
              <a:off x="2095500" y="25146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9416" name="Text Box 8"/>
            <p:cNvSpPr txBox="1">
              <a:spLocks noChangeArrowheads="1"/>
            </p:cNvSpPr>
            <p:nvPr/>
          </p:nvSpPr>
          <p:spPr bwMode="auto">
            <a:xfrm>
              <a:off x="1066800" y="1371600"/>
              <a:ext cx="1447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output level</a:t>
              </a:r>
            </a:p>
          </p:txBody>
        </p:sp>
        <p:grpSp>
          <p:nvGrpSpPr>
            <p:cNvPr id="59417" name="Group 29"/>
            <p:cNvGrpSpPr>
              <a:grpSpLocks/>
            </p:cNvGrpSpPr>
            <p:nvPr/>
          </p:nvGrpSpPr>
          <p:grpSpPr bwMode="auto">
            <a:xfrm>
              <a:off x="1295400" y="2286000"/>
              <a:ext cx="838200" cy="3005138"/>
              <a:chOff x="816" y="1440"/>
              <a:chExt cx="528" cy="1893"/>
            </a:xfrm>
          </p:grpSpPr>
          <p:sp>
            <p:nvSpPr>
              <p:cNvPr id="59418" name="Text Box 24"/>
              <p:cNvSpPr txBox="1">
                <a:spLocks noChangeArrowheads="1"/>
              </p:cNvSpPr>
              <p:nvPr/>
            </p:nvSpPr>
            <p:spPr bwMode="auto">
              <a:xfrm>
                <a:off x="936" y="3120"/>
                <a:ext cx="28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/>
                  <a:t>0</a:t>
                </a:r>
              </a:p>
            </p:txBody>
          </p:sp>
          <p:sp>
            <p:nvSpPr>
              <p:cNvPr id="59419" name="Text Box 27"/>
              <p:cNvSpPr txBox="1">
                <a:spLocks noChangeArrowheads="1"/>
              </p:cNvSpPr>
              <p:nvPr/>
            </p:nvSpPr>
            <p:spPr bwMode="auto">
              <a:xfrm>
                <a:off x="816" y="1440"/>
                <a:ext cx="52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/>
                  <a:t>1</a:t>
                </a:r>
              </a:p>
            </p:txBody>
          </p:sp>
        </p:grpSp>
      </p:grpSp>
      <p:grpSp>
        <p:nvGrpSpPr>
          <p:cNvPr id="59401" name="Group 52"/>
          <p:cNvGrpSpPr>
            <a:grpSpLocks/>
          </p:cNvGrpSpPr>
          <p:nvPr/>
        </p:nvGrpSpPr>
        <p:grpSpPr bwMode="auto">
          <a:xfrm>
            <a:off x="2362200" y="4786313"/>
            <a:ext cx="914400" cy="685800"/>
            <a:chOff x="1295400" y="3200401"/>
            <a:chExt cx="1257300" cy="1252896"/>
          </a:xfrm>
        </p:grpSpPr>
        <p:sp>
          <p:nvSpPr>
            <p:cNvPr id="59408" name="Line 9"/>
            <p:cNvSpPr>
              <a:spLocks noChangeShapeType="1"/>
            </p:cNvSpPr>
            <p:nvPr/>
          </p:nvSpPr>
          <p:spPr bwMode="auto">
            <a:xfrm flipH="1">
              <a:off x="2095500" y="34290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9409" name="Line 10"/>
            <p:cNvSpPr>
              <a:spLocks noChangeShapeType="1"/>
            </p:cNvSpPr>
            <p:nvPr/>
          </p:nvSpPr>
          <p:spPr bwMode="auto">
            <a:xfrm flipH="1">
              <a:off x="2095500" y="43434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9410" name="Text Box 27"/>
            <p:cNvSpPr txBox="1">
              <a:spLocks noChangeArrowheads="1"/>
            </p:cNvSpPr>
            <p:nvPr/>
          </p:nvSpPr>
          <p:spPr bwMode="auto">
            <a:xfrm>
              <a:off x="1447800" y="4064001"/>
              <a:ext cx="685801" cy="389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1/3 </a:t>
              </a:r>
            </a:p>
          </p:txBody>
        </p:sp>
        <p:sp>
          <p:nvSpPr>
            <p:cNvPr id="59411" name="Text Box 28"/>
            <p:cNvSpPr txBox="1">
              <a:spLocks noChangeArrowheads="1"/>
            </p:cNvSpPr>
            <p:nvPr/>
          </p:nvSpPr>
          <p:spPr bwMode="auto">
            <a:xfrm>
              <a:off x="1295400" y="3200401"/>
              <a:ext cx="838200" cy="5060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  2/3 </a:t>
              </a:r>
            </a:p>
          </p:txBody>
        </p:sp>
      </p:grpSp>
      <p:sp>
        <p:nvSpPr>
          <p:cNvPr id="59402" name="TextBox 25"/>
          <p:cNvSpPr txBox="1">
            <a:spLocks noChangeArrowheads="1"/>
          </p:cNvSpPr>
          <p:nvPr/>
        </p:nvSpPr>
        <p:spPr bwMode="auto">
          <a:xfrm>
            <a:off x="4267200" y="3886200"/>
            <a:ext cx="27828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Define thresholds</a:t>
            </a:r>
          </a:p>
        </p:txBody>
      </p:sp>
      <p:cxnSp>
        <p:nvCxnSpPr>
          <p:cNvPr id="59403" name="Straight Arrow Connector 27"/>
          <p:cNvCxnSpPr>
            <a:cxnSpLocks noChangeShapeType="1"/>
          </p:cNvCxnSpPr>
          <p:nvPr/>
        </p:nvCxnSpPr>
        <p:spPr bwMode="auto">
          <a:xfrm rot="10800000" flipV="1">
            <a:off x="4495800" y="4495800"/>
            <a:ext cx="1143000" cy="99060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404" name="Straight Connector 30"/>
          <p:cNvCxnSpPr>
            <a:cxnSpLocks noChangeShapeType="1"/>
          </p:cNvCxnSpPr>
          <p:nvPr/>
        </p:nvCxnSpPr>
        <p:spPr bwMode="auto">
          <a:xfrm rot="5400000">
            <a:off x="52197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9405" name="TextBox 35"/>
          <p:cNvSpPr txBox="1">
            <a:spLocks noChangeArrowheads="1"/>
          </p:cNvSpPr>
          <p:nvPr/>
        </p:nvSpPr>
        <p:spPr bwMode="auto">
          <a:xfrm>
            <a:off x="2971800" y="6019800"/>
            <a:ext cx="2936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0</a:t>
            </a:r>
          </a:p>
        </p:txBody>
      </p:sp>
      <p:sp>
        <p:nvSpPr>
          <p:cNvPr id="59406" name="TextBox 41"/>
          <p:cNvSpPr txBox="1">
            <a:spLocks noChangeArrowheads="1"/>
          </p:cNvSpPr>
          <p:nvPr/>
        </p:nvSpPr>
        <p:spPr bwMode="auto">
          <a:xfrm>
            <a:off x="5181600" y="6019800"/>
            <a:ext cx="2651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</a:t>
            </a:r>
          </a:p>
        </p:txBody>
      </p:sp>
      <p:cxnSp>
        <p:nvCxnSpPr>
          <p:cNvPr id="59407" name="Straight Connector 57"/>
          <p:cNvCxnSpPr>
            <a:cxnSpLocks noChangeShapeType="1"/>
          </p:cNvCxnSpPr>
          <p:nvPr/>
        </p:nvCxnSpPr>
        <p:spPr bwMode="auto">
          <a:xfrm rot="5400000">
            <a:off x="30099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26858E3-EBDB-EB41-A275-7E0E7CE2288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04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157CA23-0120-3641-ABBE-2C8A4892B9B6}" type="slidenum">
              <a:rPr lang="en-US" sz="1400"/>
              <a:pPr eaLnBrk="1" hangingPunct="1"/>
              <a:t>41</a:t>
            </a:fld>
            <a:endParaRPr lang="en-US" sz="1400"/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2 bit quantization</a:t>
            </a:r>
            <a:endParaRPr lang="en-US" sz="3600">
              <a:latin typeface="Comic Sans MS" charset="0"/>
            </a:endParaRPr>
          </a:p>
        </p:txBody>
      </p:sp>
      <p:pic>
        <p:nvPicPr>
          <p:cNvPr id="60420" name="Picture 28" descr="gradie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0"/>
            <a:ext cx="2819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0421" name="Straight Arrow Connector 33"/>
          <p:cNvCxnSpPr>
            <a:cxnSpLocks noChangeShapeType="1"/>
          </p:cNvCxnSpPr>
          <p:nvPr/>
        </p:nvCxnSpPr>
        <p:spPr bwMode="auto">
          <a:xfrm>
            <a:off x="3810000" y="2438400"/>
            <a:ext cx="838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0422" name="Rectangle 34"/>
          <p:cNvSpPr>
            <a:spLocks noChangeArrowheads="1"/>
          </p:cNvSpPr>
          <p:nvPr/>
        </p:nvSpPr>
        <p:spPr bwMode="auto">
          <a:xfrm>
            <a:off x="5029200" y="1524000"/>
            <a:ext cx="2819400" cy="1981200"/>
          </a:xfrm>
          <a:prstGeom prst="rect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60423" name="Group 35"/>
          <p:cNvGrpSpPr>
            <a:grpSpLocks/>
          </p:cNvGrpSpPr>
          <p:nvPr/>
        </p:nvGrpSpPr>
        <p:grpSpPr bwMode="auto">
          <a:xfrm>
            <a:off x="2362200" y="3962400"/>
            <a:ext cx="4191000" cy="1905000"/>
            <a:chOff x="1066800" y="1371600"/>
            <a:chExt cx="7086600" cy="4038600"/>
          </a:xfrm>
        </p:grpSpPr>
        <p:sp>
          <p:nvSpPr>
            <p:cNvPr id="60451" name="Line 4"/>
            <p:cNvSpPr>
              <a:spLocks noChangeShapeType="1"/>
            </p:cNvSpPr>
            <p:nvPr/>
          </p:nvSpPr>
          <p:spPr bwMode="auto">
            <a:xfrm>
              <a:off x="2133600" y="5257800"/>
              <a:ext cx="426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0452" name="Line 5"/>
            <p:cNvSpPr>
              <a:spLocks noChangeShapeType="1"/>
            </p:cNvSpPr>
            <p:nvPr/>
          </p:nvSpPr>
          <p:spPr bwMode="auto">
            <a:xfrm>
              <a:off x="2362200" y="2057400"/>
              <a:ext cx="0" cy="3352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0453" name="Text Box 6"/>
            <p:cNvSpPr txBox="1">
              <a:spLocks noChangeArrowheads="1"/>
            </p:cNvSpPr>
            <p:nvPr/>
          </p:nvSpPr>
          <p:spPr bwMode="auto">
            <a:xfrm>
              <a:off x="6629400" y="4800600"/>
              <a:ext cx="1524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input level</a:t>
              </a:r>
            </a:p>
          </p:txBody>
        </p:sp>
        <p:sp>
          <p:nvSpPr>
            <p:cNvPr id="60454" name="Line 7"/>
            <p:cNvSpPr>
              <a:spLocks noChangeShapeType="1"/>
            </p:cNvSpPr>
            <p:nvPr/>
          </p:nvSpPr>
          <p:spPr bwMode="auto">
            <a:xfrm flipH="1">
              <a:off x="2095500" y="25146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0455" name="Text Box 8"/>
            <p:cNvSpPr txBox="1">
              <a:spLocks noChangeArrowheads="1"/>
            </p:cNvSpPr>
            <p:nvPr/>
          </p:nvSpPr>
          <p:spPr bwMode="auto">
            <a:xfrm>
              <a:off x="1066800" y="1371600"/>
              <a:ext cx="1447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output level</a:t>
              </a:r>
            </a:p>
          </p:txBody>
        </p:sp>
        <p:grpSp>
          <p:nvGrpSpPr>
            <p:cNvPr id="60456" name="Group 29"/>
            <p:cNvGrpSpPr>
              <a:grpSpLocks/>
            </p:cNvGrpSpPr>
            <p:nvPr/>
          </p:nvGrpSpPr>
          <p:grpSpPr bwMode="auto">
            <a:xfrm>
              <a:off x="1295400" y="2286000"/>
              <a:ext cx="838200" cy="3005138"/>
              <a:chOff x="816" y="1440"/>
              <a:chExt cx="528" cy="1893"/>
            </a:xfrm>
          </p:grpSpPr>
          <p:sp>
            <p:nvSpPr>
              <p:cNvPr id="60457" name="Text Box 24"/>
              <p:cNvSpPr txBox="1">
                <a:spLocks noChangeArrowheads="1"/>
              </p:cNvSpPr>
              <p:nvPr/>
            </p:nvSpPr>
            <p:spPr bwMode="auto">
              <a:xfrm>
                <a:off x="936" y="3120"/>
                <a:ext cx="28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/>
                  <a:t>0</a:t>
                </a:r>
              </a:p>
            </p:txBody>
          </p:sp>
          <p:sp>
            <p:nvSpPr>
              <p:cNvPr id="60458" name="Text Box 27"/>
              <p:cNvSpPr txBox="1">
                <a:spLocks noChangeArrowheads="1"/>
              </p:cNvSpPr>
              <p:nvPr/>
            </p:nvSpPr>
            <p:spPr bwMode="auto">
              <a:xfrm>
                <a:off x="816" y="1440"/>
                <a:ext cx="52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/>
                  <a:t>1</a:t>
                </a:r>
              </a:p>
            </p:txBody>
          </p:sp>
        </p:grpSp>
      </p:grpSp>
      <p:grpSp>
        <p:nvGrpSpPr>
          <p:cNvPr id="60424" name="Group 52"/>
          <p:cNvGrpSpPr>
            <a:grpSpLocks/>
          </p:cNvGrpSpPr>
          <p:nvPr/>
        </p:nvGrpSpPr>
        <p:grpSpPr bwMode="auto">
          <a:xfrm>
            <a:off x="2362200" y="4786313"/>
            <a:ext cx="914400" cy="685800"/>
            <a:chOff x="1295400" y="3200401"/>
            <a:chExt cx="1257300" cy="1252896"/>
          </a:xfrm>
        </p:grpSpPr>
        <p:sp>
          <p:nvSpPr>
            <p:cNvPr id="60447" name="Line 9"/>
            <p:cNvSpPr>
              <a:spLocks noChangeShapeType="1"/>
            </p:cNvSpPr>
            <p:nvPr/>
          </p:nvSpPr>
          <p:spPr bwMode="auto">
            <a:xfrm flipH="1">
              <a:off x="2095500" y="34290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0448" name="Line 10"/>
            <p:cNvSpPr>
              <a:spLocks noChangeShapeType="1"/>
            </p:cNvSpPr>
            <p:nvPr/>
          </p:nvSpPr>
          <p:spPr bwMode="auto">
            <a:xfrm flipH="1">
              <a:off x="2095500" y="43434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0449" name="Text Box 27"/>
            <p:cNvSpPr txBox="1">
              <a:spLocks noChangeArrowheads="1"/>
            </p:cNvSpPr>
            <p:nvPr/>
          </p:nvSpPr>
          <p:spPr bwMode="auto">
            <a:xfrm>
              <a:off x="1447800" y="4064001"/>
              <a:ext cx="685801" cy="389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1/3 </a:t>
              </a:r>
            </a:p>
          </p:txBody>
        </p:sp>
        <p:sp>
          <p:nvSpPr>
            <p:cNvPr id="60450" name="Text Box 28"/>
            <p:cNvSpPr txBox="1">
              <a:spLocks noChangeArrowheads="1"/>
            </p:cNvSpPr>
            <p:nvPr/>
          </p:nvSpPr>
          <p:spPr bwMode="auto">
            <a:xfrm>
              <a:off x="1295400" y="3200401"/>
              <a:ext cx="838200" cy="5060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  2/3 </a:t>
              </a:r>
            </a:p>
          </p:txBody>
        </p:sp>
      </p:grpSp>
      <p:cxnSp>
        <p:nvCxnSpPr>
          <p:cNvPr id="60425" name="Straight Connector 30"/>
          <p:cNvCxnSpPr>
            <a:cxnSpLocks noChangeShapeType="1"/>
          </p:cNvCxnSpPr>
          <p:nvPr/>
        </p:nvCxnSpPr>
        <p:spPr bwMode="auto">
          <a:xfrm rot="5400000">
            <a:off x="52197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0426" name="TextBox 35"/>
          <p:cNvSpPr txBox="1">
            <a:spLocks noChangeArrowheads="1"/>
          </p:cNvSpPr>
          <p:nvPr/>
        </p:nvSpPr>
        <p:spPr bwMode="auto">
          <a:xfrm>
            <a:off x="2971800" y="6019800"/>
            <a:ext cx="2936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0</a:t>
            </a:r>
          </a:p>
        </p:txBody>
      </p:sp>
      <p:sp>
        <p:nvSpPr>
          <p:cNvPr id="60427" name="TextBox 41"/>
          <p:cNvSpPr txBox="1">
            <a:spLocks noChangeArrowheads="1"/>
          </p:cNvSpPr>
          <p:nvPr/>
        </p:nvSpPr>
        <p:spPr bwMode="auto">
          <a:xfrm>
            <a:off x="5181600" y="6019800"/>
            <a:ext cx="2651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</a:t>
            </a:r>
          </a:p>
        </p:txBody>
      </p:sp>
      <p:sp>
        <p:nvSpPr>
          <p:cNvPr id="60428" name="TextBox 45"/>
          <p:cNvSpPr txBox="1">
            <a:spLocks noChangeArrowheads="1"/>
          </p:cNvSpPr>
          <p:nvPr/>
        </p:nvSpPr>
        <p:spPr bwMode="auto">
          <a:xfrm>
            <a:off x="3976688" y="6019800"/>
            <a:ext cx="4651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1/2</a:t>
            </a:r>
          </a:p>
        </p:txBody>
      </p:sp>
      <p:sp>
        <p:nvSpPr>
          <p:cNvPr id="60429" name="TextBox 47"/>
          <p:cNvSpPr txBox="1">
            <a:spLocks noChangeArrowheads="1"/>
          </p:cNvSpPr>
          <p:nvPr/>
        </p:nvSpPr>
        <p:spPr bwMode="auto">
          <a:xfrm>
            <a:off x="3200400" y="6019800"/>
            <a:ext cx="4651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1/6</a:t>
            </a:r>
          </a:p>
        </p:txBody>
      </p:sp>
      <p:sp>
        <p:nvSpPr>
          <p:cNvPr id="60430" name="TextBox 52"/>
          <p:cNvSpPr txBox="1">
            <a:spLocks noChangeArrowheads="1"/>
          </p:cNvSpPr>
          <p:nvPr/>
        </p:nvSpPr>
        <p:spPr bwMode="auto">
          <a:xfrm>
            <a:off x="4564063" y="6019800"/>
            <a:ext cx="49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5/6</a:t>
            </a:r>
          </a:p>
        </p:txBody>
      </p:sp>
      <p:cxnSp>
        <p:nvCxnSpPr>
          <p:cNvPr id="60431" name="Straight Connector 53"/>
          <p:cNvCxnSpPr>
            <a:cxnSpLocks noChangeShapeType="1"/>
          </p:cNvCxnSpPr>
          <p:nvPr/>
        </p:nvCxnSpPr>
        <p:spPr bwMode="auto">
          <a:xfrm rot="5400000">
            <a:off x="33782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32" name="Straight Connector 54"/>
          <p:cNvCxnSpPr>
            <a:cxnSpLocks noChangeShapeType="1"/>
          </p:cNvCxnSpPr>
          <p:nvPr/>
        </p:nvCxnSpPr>
        <p:spPr bwMode="auto">
          <a:xfrm rot="5400000">
            <a:off x="41148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33" name="Straight Connector 56"/>
          <p:cNvCxnSpPr>
            <a:cxnSpLocks noChangeShapeType="1"/>
          </p:cNvCxnSpPr>
          <p:nvPr/>
        </p:nvCxnSpPr>
        <p:spPr bwMode="auto">
          <a:xfrm rot="5400000">
            <a:off x="466725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34" name="Straight Connector 57"/>
          <p:cNvCxnSpPr>
            <a:cxnSpLocks noChangeShapeType="1"/>
          </p:cNvCxnSpPr>
          <p:nvPr/>
        </p:nvCxnSpPr>
        <p:spPr bwMode="auto">
          <a:xfrm rot="5400000">
            <a:off x="30099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35" name="Straight Connector 46"/>
          <p:cNvCxnSpPr>
            <a:cxnSpLocks noChangeShapeType="1"/>
          </p:cNvCxnSpPr>
          <p:nvPr/>
        </p:nvCxnSpPr>
        <p:spPr bwMode="auto">
          <a:xfrm flipV="1">
            <a:off x="3124200" y="5791200"/>
            <a:ext cx="365125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36" name="Straight Connector 58"/>
          <p:cNvCxnSpPr>
            <a:cxnSpLocks noChangeShapeType="1"/>
          </p:cNvCxnSpPr>
          <p:nvPr/>
        </p:nvCxnSpPr>
        <p:spPr bwMode="auto">
          <a:xfrm>
            <a:off x="3505200" y="5410200"/>
            <a:ext cx="741363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37" name="Straight Connector 64"/>
          <p:cNvCxnSpPr>
            <a:cxnSpLocks noChangeShapeType="1"/>
          </p:cNvCxnSpPr>
          <p:nvPr/>
        </p:nvCxnSpPr>
        <p:spPr bwMode="auto">
          <a:xfrm rot="5400000">
            <a:off x="3314700" y="5600700"/>
            <a:ext cx="381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38" name="Straight Connector 65"/>
          <p:cNvCxnSpPr>
            <a:cxnSpLocks noChangeShapeType="1"/>
          </p:cNvCxnSpPr>
          <p:nvPr/>
        </p:nvCxnSpPr>
        <p:spPr bwMode="auto">
          <a:xfrm rot="5400000">
            <a:off x="4033838" y="5143500"/>
            <a:ext cx="381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39" name="Straight Connector 66"/>
          <p:cNvCxnSpPr>
            <a:cxnSpLocks noChangeShapeType="1"/>
          </p:cNvCxnSpPr>
          <p:nvPr/>
        </p:nvCxnSpPr>
        <p:spPr bwMode="auto">
          <a:xfrm rot="5400000">
            <a:off x="4838700" y="4762500"/>
            <a:ext cx="381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0440" name="Rectangle 70"/>
          <p:cNvSpPr>
            <a:spLocks noChangeArrowheads="1"/>
          </p:cNvSpPr>
          <p:nvPr/>
        </p:nvSpPr>
        <p:spPr bwMode="auto">
          <a:xfrm>
            <a:off x="5029200" y="1855788"/>
            <a:ext cx="2819400" cy="731837"/>
          </a:xfrm>
          <a:prstGeom prst="rect">
            <a:avLst/>
          </a:prstGeom>
          <a:solidFill>
            <a:srgbClr val="969696"/>
          </a:solidFill>
          <a:ln w="12700">
            <a:solidFill>
              <a:schemeClr val="bg2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0441" name="Rectangle 71"/>
          <p:cNvSpPr>
            <a:spLocks noChangeArrowheads="1"/>
          </p:cNvSpPr>
          <p:nvPr/>
        </p:nvSpPr>
        <p:spPr bwMode="auto">
          <a:xfrm>
            <a:off x="5029200" y="2530475"/>
            <a:ext cx="2819400" cy="731838"/>
          </a:xfrm>
          <a:prstGeom prst="rect">
            <a:avLst/>
          </a:prstGeom>
          <a:solidFill>
            <a:srgbClr val="4D4D4D"/>
          </a:solidFill>
          <a:ln w="12700">
            <a:solidFill>
              <a:srgbClr val="4D4D4D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0442" name="Rectangle 72"/>
          <p:cNvSpPr>
            <a:spLocks noChangeArrowheads="1"/>
          </p:cNvSpPr>
          <p:nvPr/>
        </p:nvSpPr>
        <p:spPr bwMode="auto">
          <a:xfrm>
            <a:off x="5029200" y="3200400"/>
            <a:ext cx="2819400" cy="327025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0443" name="Rectangle 73"/>
          <p:cNvSpPr>
            <a:spLocks noChangeArrowheads="1"/>
          </p:cNvSpPr>
          <p:nvPr/>
        </p:nvSpPr>
        <p:spPr bwMode="auto">
          <a:xfrm>
            <a:off x="5029200" y="1524000"/>
            <a:ext cx="2819400" cy="32702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cxnSp>
        <p:nvCxnSpPr>
          <p:cNvPr id="60444" name="Straight Connector 82"/>
          <p:cNvCxnSpPr>
            <a:cxnSpLocks noChangeShapeType="1"/>
          </p:cNvCxnSpPr>
          <p:nvPr/>
        </p:nvCxnSpPr>
        <p:spPr bwMode="auto">
          <a:xfrm>
            <a:off x="4267200" y="4953000"/>
            <a:ext cx="741363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45" name="Straight Connector 83"/>
          <p:cNvCxnSpPr>
            <a:cxnSpLocks noChangeShapeType="1"/>
          </p:cNvCxnSpPr>
          <p:nvPr/>
        </p:nvCxnSpPr>
        <p:spPr bwMode="auto">
          <a:xfrm flipV="1">
            <a:off x="5029200" y="4572000"/>
            <a:ext cx="365125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0446" name="TextBox 44"/>
          <p:cNvSpPr txBox="1">
            <a:spLocks noChangeArrowheads="1"/>
          </p:cNvSpPr>
          <p:nvPr/>
        </p:nvSpPr>
        <p:spPr bwMode="auto">
          <a:xfrm>
            <a:off x="6561138" y="4267200"/>
            <a:ext cx="779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OK?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0E9B3F3-C706-954E-B376-30C84D8C124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14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B501D8E-E44A-864B-8AF7-0726AEEE8C1B}" type="slidenum">
              <a:rPr lang="en-US" sz="1400"/>
              <a:pPr eaLnBrk="1" hangingPunct="1"/>
              <a:t>42</a:t>
            </a:fld>
            <a:endParaRPr lang="en-US" sz="1400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2 bit quantization</a:t>
            </a:r>
            <a:endParaRPr lang="en-US" sz="3600">
              <a:latin typeface="Comic Sans MS" charset="0"/>
            </a:endParaRPr>
          </a:p>
        </p:txBody>
      </p:sp>
      <p:pic>
        <p:nvPicPr>
          <p:cNvPr id="61444" name="Picture 28" descr="gradie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0"/>
            <a:ext cx="2819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1445" name="Straight Arrow Connector 33"/>
          <p:cNvCxnSpPr>
            <a:cxnSpLocks noChangeShapeType="1"/>
          </p:cNvCxnSpPr>
          <p:nvPr/>
        </p:nvCxnSpPr>
        <p:spPr bwMode="auto">
          <a:xfrm>
            <a:off x="3810000" y="2438400"/>
            <a:ext cx="838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446" name="Rectangle 34"/>
          <p:cNvSpPr>
            <a:spLocks noChangeArrowheads="1"/>
          </p:cNvSpPr>
          <p:nvPr/>
        </p:nvSpPr>
        <p:spPr bwMode="auto">
          <a:xfrm>
            <a:off x="5029200" y="1524000"/>
            <a:ext cx="2819400" cy="1981200"/>
          </a:xfrm>
          <a:prstGeom prst="rect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61447" name="Group 35"/>
          <p:cNvGrpSpPr>
            <a:grpSpLocks/>
          </p:cNvGrpSpPr>
          <p:nvPr/>
        </p:nvGrpSpPr>
        <p:grpSpPr bwMode="auto">
          <a:xfrm>
            <a:off x="2362200" y="3962400"/>
            <a:ext cx="4191000" cy="1905000"/>
            <a:chOff x="1066800" y="1371600"/>
            <a:chExt cx="7086600" cy="4038600"/>
          </a:xfrm>
        </p:grpSpPr>
        <p:sp>
          <p:nvSpPr>
            <p:cNvPr id="61475" name="Line 4"/>
            <p:cNvSpPr>
              <a:spLocks noChangeShapeType="1"/>
            </p:cNvSpPr>
            <p:nvPr/>
          </p:nvSpPr>
          <p:spPr bwMode="auto">
            <a:xfrm>
              <a:off x="2133600" y="5257800"/>
              <a:ext cx="426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1476" name="Line 5"/>
            <p:cNvSpPr>
              <a:spLocks noChangeShapeType="1"/>
            </p:cNvSpPr>
            <p:nvPr/>
          </p:nvSpPr>
          <p:spPr bwMode="auto">
            <a:xfrm>
              <a:off x="2362200" y="2057400"/>
              <a:ext cx="0" cy="3352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1477" name="Text Box 6"/>
            <p:cNvSpPr txBox="1">
              <a:spLocks noChangeArrowheads="1"/>
            </p:cNvSpPr>
            <p:nvPr/>
          </p:nvSpPr>
          <p:spPr bwMode="auto">
            <a:xfrm>
              <a:off x="6629400" y="4800600"/>
              <a:ext cx="1524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input level</a:t>
              </a:r>
            </a:p>
          </p:txBody>
        </p:sp>
        <p:sp>
          <p:nvSpPr>
            <p:cNvPr id="61478" name="Line 7"/>
            <p:cNvSpPr>
              <a:spLocks noChangeShapeType="1"/>
            </p:cNvSpPr>
            <p:nvPr/>
          </p:nvSpPr>
          <p:spPr bwMode="auto">
            <a:xfrm flipH="1">
              <a:off x="2095500" y="25146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1479" name="Text Box 8"/>
            <p:cNvSpPr txBox="1">
              <a:spLocks noChangeArrowheads="1"/>
            </p:cNvSpPr>
            <p:nvPr/>
          </p:nvSpPr>
          <p:spPr bwMode="auto">
            <a:xfrm>
              <a:off x="1066800" y="1371600"/>
              <a:ext cx="14478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output level</a:t>
              </a:r>
            </a:p>
          </p:txBody>
        </p:sp>
        <p:grpSp>
          <p:nvGrpSpPr>
            <p:cNvPr id="61480" name="Group 29"/>
            <p:cNvGrpSpPr>
              <a:grpSpLocks/>
            </p:cNvGrpSpPr>
            <p:nvPr/>
          </p:nvGrpSpPr>
          <p:grpSpPr bwMode="auto">
            <a:xfrm>
              <a:off x="1295400" y="2286000"/>
              <a:ext cx="838200" cy="3005138"/>
              <a:chOff x="816" y="1440"/>
              <a:chExt cx="528" cy="1893"/>
            </a:xfrm>
          </p:grpSpPr>
          <p:sp>
            <p:nvSpPr>
              <p:cNvPr id="61481" name="Text Box 24"/>
              <p:cNvSpPr txBox="1">
                <a:spLocks noChangeArrowheads="1"/>
              </p:cNvSpPr>
              <p:nvPr/>
            </p:nvSpPr>
            <p:spPr bwMode="auto">
              <a:xfrm>
                <a:off x="936" y="3120"/>
                <a:ext cx="28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/>
                  <a:t>0</a:t>
                </a:r>
              </a:p>
            </p:txBody>
          </p:sp>
          <p:sp>
            <p:nvSpPr>
              <p:cNvPr id="61482" name="Text Box 27"/>
              <p:cNvSpPr txBox="1">
                <a:spLocks noChangeArrowheads="1"/>
              </p:cNvSpPr>
              <p:nvPr/>
            </p:nvSpPr>
            <p:spPr bwMode="auto">
              <a:xfrm>
                <a:off x="816" y="1440"/>
                <a:ext cx="52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600"/>
                  <a:t>1</a:t>
                </a:r>
              </a:p>
            </p:txBody>
          </p:sp>
        </p:grpSp>
      </p:grpSp>
      <p:grpSp>
        <p:nvGrpSpPr>
          <p:cNvPr id="61448" name="Group 52"/>
          <p:cNvGrpSpPr>
            <a:grpSpLocks/>
          </p:cNvGrpSpPr>
          <p:nvPr/>
        </p:nvGrpSpPr>
        <p:grpSpPr bwMode="auto">
          <a:xfrm>
            <a:off x="2362200" y="4786313"/>
            <a:ext cx="914400" cy="685800"/>
            <a:chOff x="1295400" y="3200401"/>
            <a:chExt cx="1257300" cy="1252896"/>
          </a:xfrm>
        </p:grpSpPr>
        <p:sp>
          <p:nvSpPr>
            <p:cNvPr id="61471" name="Line 9"/>
            <p:cNvSpPr>
              <a:spLocks noChangeShapeType="1"/>
            </p:cNvSpPr>
            <p:nvPr/>
          </p:nvSpPr>
          <p:spPr bwMode="auto">
            <a:xfrm flipH="1">
              <a:off x="2095500" y="34290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1472" name="Line 10"/>
            <p:cNvSpPr>
              <a:spLocks noChangeShapeType="1"/>
            </p:cNvSpPr>
            <p:nvPr/>
          </p:nvSpPr>
          <p:spPr bwMode="auto">
            <a:xfrm flipH="1">
              <a:off x="2095500" y="43434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1473" name="Text Box 27"/>
            <p:cNvSpPr txBox="1">
              <a:spLocks noChangeArrowheads="1"/>
            </p:cNvSpPr>
            <p:nvPr/>
          </p:nvSpPr>
          <p:spPr bwMode="auto">
            <a:xfrm>
              <a:off x="1447800" y="4064001"/>
              <a:ext cx="685801" cy="389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1/3 </a:t>
              </a:r>
            </a:p>
          </p:txBody>
        </p:sp>
        <p:sp>
          <p:nvSpPr>
            <p:cNvPr id="61474" name="Text Box 28"/>
            <p:cNvSpPr txBox="1">
              <a:spLocks noChangeArrowheads="1"/>
            </p:cNvSpPr>
            <p:nvPr/>
          </p:nvSpPr>
          <p:spPr bwMode="auto">
            <a:xfrm>
              <a:off x="1295400" y="3200401"/>
              <a:ext cx="838200" cy="5060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  2/3 </a:t>
              </a:r>
            </a:p>
          </p:txBody>
        </p:sp>
      </p:grpSp>
      <p:cxnSp>
        <p:nvCxnSpPr>
          <p:cNvPr id="61449" name="Straight Connector 30"/>
          <p:cNvCxnSpPr>
            <a:cxnSpLocks noChangeShapeType="1"/>
          </p:cNvCxnSpPr>
          <p:nvPr/>
        </p:nvCxnSpPr>
        <p:spPr bwMode="auto">
          <a:xfrm rot="5400000">
            <a:off x="52197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450" name="TextBox 35"/>
          <p:cNvSpPr txBox="1">
            <a:spLocks noChangeArrowheads="1"/>
          </p:cNvSpPr>
          <p:nvPr/>
        </p:nvSpPr>
        <p:spPr bwMode="auto">
          <a:xfrm>
            <a:off x="2971800" y="6019800"/>
            <a:ext cx="2936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0</a:t>
            </a:r>
          </a:p>
        </p:txBody>
      </p:sp>
      <p:sp>
        <p:nvSpPr>
          <p:cNvPr id="61451" name="TextBox 41"/>
          <p:cNvSpPr txBox="1">
            <a:spLocks noChangeArrowheads="1"/>
          </p:cNvSpPr>
          <p:nvPr/>
        </p:nvSpPr>
        <p:spPr bwMode="auto">
          <a:xfrm>
            <a:off x="5181600" y="6019800"/>
            <a:ext cx="2651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</a:t>
            </a:r>
          </a:p>
        </p:txBody>
      </p:sp>
      <p:sp>
        <p:nvSpPr>
          <p:cNvPr id="61452" name="TextBox 45"/>
          <p:cNvSpPr txBox="1">
            <a:spLocks noChangeArrowheads="1"/>
          </p:cNvSpPr>
          <p:nvPr/>
        </p:nvSpPr>
        <p:spPr bwMode="auto">
          <a:xfrm>
            <a:off x="3976688" y="6019800"/>
            <a:ext cx="4651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1/2</a:t>
            </a:r>
          </a:p>
        </p:txBody>
      </p:sp>
      <p:sp>
        <p:nvSpPr>
          <p:cNvPr id="61453" name="TextBox 47"/>
          <p:cNvSpPr txBox="1">
            <a:spLocks noChangeArrowheads="1"/>
          </p:cNvSpPr>
          <p:nvPr/>
        </p:nvSpPr>
        <p:spPr bwMode="auto">
          <a:xfrm>
            <a:off x="3200400" y="6019800"/>
            <a:ext cx="4651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1/6</a:t>
            </a:r>
          </a:p>
        </p:txBody>
      </p:sp>
      <p:sp>
        <p:nvSpPr>
          <p:cNvPr id="61454" name="TextBox 52"/>
          <p:cNvSpPr txBox="1">
            <a:spLocks noChangeArrowheads="1"/>
          </p:cNvSpPr>
          <p:nvPr/>
        </p:nvSpPr>
        <p:spPr bwMode="auto">
          <a:xfrm>
            <a:off x="4564063" y="6019800"/>
            <a:ext cx="49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5/6</a:t>
            </a:r>
          </a:p>
        </p:txBody>
      </p:sp>
      <p:cxnSp>
        <p:nvCxnSpPr>
          <p:cNvPr id="61455" name="Straight Connector 53"/>
          <p:cNvCxnSpPr>
            <a:cxnSpLocks noChangeShapeType="1"/>
          </p:cNvCxnSpPr>
          <p:nvPr/>
        </p:nvCxnSpPr>
        <p:spPr bwMode="auto">
          <a:xfrm rot="5400000">
            <a:off x="33782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56" name="Straight Connector 54"/>
          <p:cNvCxnSpPr>
            <a:cxnSpLocks noChangeShapeType="1"/>
          </p:cNvCxnSpPr>
          <p:nvPr/>
        </p:nvCxnSpPr>
        <p:spPr bwMode="auto">
          <a:xfrm rot="5400000">
            <a:off x="41148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57" name="Straight Connector 56"/>
          <p:cNvCxnSpPr>
            <a:cxnSpLocks noChangeShapeType="1"/>
          </p:cNvCxnSpPr>
          <p:nvPr/>
        </p:nvCxnSpPr>
        <p:spPr bwMode="auto">
          <a:xfrm rot="5400000">
            <a:off x="466725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58" name="Straight Connector 57"/>
          <p:cNvCxnSpPr>
            <a:cxnSpLocks noChangeShapeType="1"/>
          </p:cNvCxnSpPr>
          <p:nvPr/>
        </p:nvCxnSpPr>
        <p:spPr bwMode="auto">
          <a:xfrm rot="5400000">
            <a:off x="3009900" y="5786438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59" name="Straight Connector 46"/>
          <p:cNvCxnSpPr>
            <a:cxnSpLocks noChangeShapeType="1"/>
          </p:cNvCxnSpPr>
          <p:nvPr/>
        </p:nvCxnSpPr>
        <p:spPr bwMode="auto">
          <a:xfrm flipV="1">
            <a:off x="3124200" y="5791200"/>
            <a:ext cx="365125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0" name="Straight Connector 58"/>
          <p:cNvCxnSpPr>
            <a:cxnSpLocks noChangeShapeType="1"/>
          </p:cNvCxnSpPr>
          <p:nvPr/>
        </p:nvCxnSpPr>
        <p:spPr bwMode="auto">
          <a:xfrm>
            <a:off x="3505200" y="5410200"/>
            <a:ext cx="741363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1" name="Straight Connector 64"/>
          <p:cNvCxnSpPr>
            <a:cxnSpLocks noChangeShapeType="1"/>
          </p:cNvCxnSpPr>
          <p:nvPr/>
        </p:nvCxnSpPr>
        <p:spPr bwMode="auto">
          <a:xfrm rot="5400000">
            <a:off x="3314700" y="5600700"/>
            <a:ext cx="381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2" name="Straight Connector 65"/>
          <p:cNvCxnSpPr>
            <a:cxnSpLocks noChangeShapeType="1"/>
          </p:cNvCxnSpPr>
          <p:nvPr/>
        </p:nvCxnSpPr>
        <p:spPr bwMode="auto">
          <a:xfrm rot="5400000">
            <a:off x="4033838" y="5143500"/>
            <a:ext cx="381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3" name="Straight Connector 66"/>
          <p:cNvCxnSpPr>
            <a:cxnSpLocks noChangeShapeType="1"/>
          </p:cNvCxnSpPr>
          <p:nvPr/>
        </p:nvCxnSpPr>
        <p:spPr bwMode="auto">
          <a:xfrm rot="5400000">
            <a:off x="4838700" y="4762500"/>
            <a:ext cx="381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464" name="Rectangle 70"/>
          <p:cNvSpPr>
            <a:spLocks noChangeArrowheads="1"/>
          </p:cNvSpPr>
          <p:nvPr/>
        </p:nvSpPr>
        <p:spPr bwMode="auto">
          <a:xfrm>
            <a:off x="5029200" y="1855788"/>
            <a:ext cx="2819400" cy="731837"/>
          </a:xfrm>
          <a:prstGeom prst="rect">
            <a:avLst/>
          </a:prstGeom>
          <a:solidFill>
            <a:srgbClr val="969696"/>
          </a:solidFill>
          <a:ln w="12700">
            <a:solidFill>
              <a:schemeClr val="bg2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1465" name="Rectangle 71"/>
          <p:cNvSpPr>
            <a:spLocks noChangeArrowheads="1"/>
          </p:cNvSpPr>
          <p:nvPr/>
        </p:nvSpPr>
        <p:spPr bwMode="auto">
          <a:xfrm>
            <a:off x="5029200" y="2530475"/>
            <a:ext cx="2819400" cy="731838"/>
          </a:xfrm>
          <a:prstGeom prst="rect">
            <a:avLst/>
          </a:prstGeom>
          <a:solidFill>
            <a:srgbClr val="4D4D4D"/>
          </a:solidFill>
          <a:ln w="12700">
            <a:solidFill>
              <a:srgbClr val="4D4D4D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1466" name="Rectangle 72"/>
          <p:cNvSpPr>
            <a:spLocks noChangeArrowheads="1"/>
          </p:cNvSpPr>
          <p:nvPr/>
        </p:nvSpPr>
        <p:spPr bwMode="auto">
          <a:xfrm>
            <a:off x="5029200" y="3200400"/>
            <a:ext cx="2819400" cy="327025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1467" name="Rectangle 73"/>
          <p:cNvSpPr>
            <a:spLocks noChangeArrowheads="1"/>
          </p:cNvSpPr>
          <p:nvPr/>
        </p:nvSpPr>
        <p:spPr bwMode="auto">
          <a:xfrm>
            <a:off x="5029200" y="1524000"/>
            <a:ext cx="2819400" cy="32702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cxnSp>
        <p:nvCxnSpPr>
          <p:cNvPr id="61468" name="Straight Connector 82"/>
          <p:cNvCxnSpPr>
            <a:cxnSpLocks noChangeShapeType="1"/>
          </p:cNvCxnSpPr>
          <p:nvPr/>
        </p:nvCxnSpPr>
        <p:spPr bwMode="auto">
          <a:xfrm>
            <a:off x="4267200" y="4953000"/>
            <a:ext cx="741363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9" name="Straight Connector 83"/>
          <p:cNvCxnSpPr>
            <a:cxnSpLocks noChangeShapeType="1"/>
          </p:cNvCxnSpPr>
          <p:nvPr/>
        </p:nvCxnSpPr>
        <p:spPr bwMode="auto">
          <a:xfrm flipV="1">
            <a:off x="5029200" y="4572000"/>
            <a:ext cx="365125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" name="TextBox 44"/>
          <p:cNvSpPr txBox="1"/>
          <p:nvPr/>
        </p:nvSpPr>
        <p:spPr>
          <a:xfrm>
            <a:off x="5564188" y="3886200"/>
            <a:ext cx="3579812" cy="9540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Algorithm 1:</a:t>
            </a:r>
          </a:p>
          <a:p>
            <a:pPr marL="457200" indent="-457200" algn="l">
              <a:buFontTx/>
              <a:buAutoNum type="arabicPeriod"/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outputs: 0,1, then uniformly spaced</a:t>
            </a:r>
          </a:p>
          <a:p>
            <a:pPr marL="457200" indent="-457200" algn="l">
              <a:buFontTx/>
              <a:buAutoNum type="arabicPeriod"/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thresholds that minimize error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9869C95-820E-C94B-B774-DB34C5E8FA25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24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92FA3F8-2C98-0C4F-822C-EAF83D7440E3}" type="slidenum">
              <a:rPr lang="en-US" sz="1400"/>
              <a:pPr eaLnBrk="1" hangingPunct="1"/>
              <a:t>43</a:t>
            </a:fld>
            <a:endParaRPr lang="en-US" sz="1400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Uniformly spaced thresholds</a:t>
            </a:r>
          </a:p>
        </p:txBody>
      </p:sp>
      <p:sp>
        <p:nvSpPr>
          <p:cNvPr id="62468" name="Line 3"/>
          <p:cNvSpPr>
            <a:spLocks noChangeShapeType="1"/>
          </p:cNvSpPr>
          <p:nvPr/>
        </p:nvSpPr>
        <p:spPr bwMode="auto">
          <a:xfrm flipH="1">
            <a:off x="1295400" y="5334000"/>
            <a:ext cx="304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469" name="Line 4"/>
          <p:cNvSpPr>
            <a:spLocks noChangeShapeType="1"/>
          </p:cNvSpPr>
          <p:nvPr/>
        </p:nvSpPr>
        <p:spPr bwMode="auto">
          <a:xfrm>
            <a:off x="1676400" y="5257800"/>
            <a:ext cx="472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470" name="Line 5"/>
          <p:cNvSpPr>
            <a:spLocks noChangeShapeType="1"/>
          </p:cNvSpPr>
          <p:nvPr/>
        </p:nvSpPr>
        <p:spPr bwMode="auto">
          <a:xfrm>
            <a:off x="2133600" y="2057400"/>
            <a:ext cx="0" cy="3352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471" name="Text Box 6"/>
          <p:cNvSpPr txBox="1">
            <a:spLocks noChangeArrowheads="1"/>
          </p:cNvSpPr>
          <p:nvPr/>
        </p:nvSpPr>
        <p:spPr bwMode="auto">
          <a:xfrm>
            <a:off x="6629400" y="4800600"/>
            <a:ext cx="152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input intensity</a:t>
            </a:r>
          </a:p>
        </p:txBody>
      </p:sp>
      <p:sp>
        <p:nvSpPr>
          <p:cNvPr id="62472" name="Text Box 7"/>
          <p:cNvSpPr txBox="1">
            <a:spLocks noChangeArrowheads="1"/>
          </p:cNvSpPr>
          <p:nvPr/>
        </p:nvSpPr>
        <p:spPr bwMode="auto">
          <a:xfrm>
            <a:off x="1066800" y="1295400"/>
            <a:ext cx="1447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output level</a:t>
            </a:r>
          </a:p>
        </p:txBody>
      </p:sp>
      <p:sp>
        <p:nvSpPr>
          <p:cNvPr id="62473" name="Line 12"/>
          <p:cNvSpPr>
            <a:spLocks noChangeShapeType="1"/>
          </p:cNvSpPr>
          <p:nvPr/>
        </p:nvSpPr>
        <p:spPr bwMode="auto">
          <a:xfrm>
            <a:off x="5943600" y="5105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474" name="Text Box 16"/>
          <p:cNvSpPr txBox="1">
            <a:spLocks noChangeArrowheads="1"/>
          </p:cNvSpPr>
          <p:nvPr/>
        </p:nvSpPr>
        <p:spPr bwMode="auto">
          <a:xfrm>
            <a:off x="1981200" y="5638800"/>
            <a:ext cx="464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0      ¼         ½          ¾         1</a:t>
            </a:r>
          </a:p>
        </p:txBody>
      </p:sp>
      <p:sp>
        <p:nvSpPr>
          <p:cNvPr id="62475" name="Line 17"/>
          <p:cNvSpPr>
            <a:spLocks noChangeShapeType="1"/>
          </p:cNvSpPr>
          <p:nvPr/>
        </p:nvSpPr>
        <p:spPr bwMode="auto">
          <a:xfrm>
            <a:off x="5029200" y="5105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476" name="Line 18"/>
          <p:cNvSpPr>
            <a:spLocks noChangeShapeType="1"/>
          </p:cNvSpPr>
          <p:nvPr/>
        </p:nvSpPr>
        <p:spPr bwMode="auto">
          <a:xfrm>
            <a:off x="3962400" y="5105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477" name="Line 19"/>
          <p:cNvSpPr>
            <a:spLocks noChangeShapeType="1"/>
          </p:cNvSpPr>
          <p:nvPr/>
        </p:nvSpPr>
        <p:spPr bwMode="auto">
          <a:xfrm>
            <a:off x="2895600" y="5105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295400" y="2286000"/>
            <a:ext cx="4572000" cy="2554288"/>
            <a:chOff x="1295400" y="2286000"/>
            <a:chExt cx="4572000" cy="2554545"/>
          </a:xfrm>
        </p:grpSpPr>
        <p:sp>
          <p:nvSpPr>
            <p:cNvPr id="62480" name="Line 8"/>
            <p:cNvSpPr>
              <a:spLocks noChangeShapeType="1"/>
            </p:cNvSpPr>
            <p:nvPr/>
          </p:nvSpPr>
          <p:spPr bwMode="auto">
            <a:xfrm flipH="1">
              <a:off x="2133600" y="4800600"/>
              <a:ext cx="7620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81" name="Line 9"/>
            <p:cNvSpPr>
              <a:spLocks noChangeShapeType="1"/>
            </p:cNvSpPr>
            <p:nvPr/>
          </p:nvSpPr>
          <p:spPr bwMode="auto">
            <a:xfrm flipV="1">
              <a:off x="4953000" y="2514600"/>
              <a:ext cx="9144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82" name="Line 10"/>
            <p:cNvSpPr>
              <a:spLocks noChangeShapeType="1"/>
            </p:cNvSpPr>
            <p:nvPr/>
          </p:nvSpPr>
          <p:spPr bwMode="auto">
            <a:xfrm>
              <a:off x="2895600" y="3962400"/>
              <a:ext cx="9906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83" name="Line 11"/>
            <p:cNvSpPr>
              <a:spLocks noChangeShapeType="1"/>
            </p:cNvSpPr>
            <p:nvPr/>
          </p:nvSpPr>
          <p:spPr bwMode="auto">
            <a:xfrm flipV="1">
              <a:off x="3886200" y="3200400"/>
              <a:ext cx="10668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84" name="Line 13"/>
            <p:cNvSpPr>
              <a:spLocks noChangeShapeType="1"/>
            </p:cNvSpPr>
            <p:nvPr/>
          </p:nvSpPr>
          <p:spPr bwMode="auto">
            <a:xfrm>
              <a:off x="2895600" y="3962400"/>
              <a:ext cx="0" cy="8382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85" name="Line 14"/>
            <p:cNvSpPr>
              <a:spLocks noChangeShapeType="1"/>
            </p:cNvSpPr>
            <p:nvPr/>
          </p:nvSpPr>
          <p:spPr bwMode="auto">
            <a:xfrm>
              <a:off x="3886200" y="3276600"/>
              <a:ext cx="0" cy="7620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86" name="Line 15"/>
            <p:cNvSpPr>
              <a:spLocks noChangeShapeType="1"/>
            </p:cNvSpPr>
            <p:nvPr/>
          </p:nvSpPr>
          <p:spPr bwMode="auto">
            <a:xfrm flipH="1">
              <a:off x="4953000" y="2514600"/>
              <a:ext cx="0" cy="6858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487" name="TextBox 31"/>
            <p:cNvSpPr txBox="1">
              <a:spLocks noChangeArrowheads="1"/>
            </p:cNvSpPr>
            <p:nvPr/>
          </p:nvSpPr>
          <p:spPr bwMode="auto">
            <a:xfrm>
              <a:off x="1295400" y="2286000"/>
              <a:ext cx="540533" cy="2554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7/8</a:t>
              </a:r>
            </a:p>
            <a:p>
              <a:pPr eaLnBrk="1" hangingPunct="1"/>
              <a:endParaRPr lang="en-US" sz="1600"/>
            </a:p>
            <a:p>
              <a:pPr eaLnBrk="1" hangingPunct="1"/>
              <a:r>
                <a:rPr lang="en-US" sz="1600"/>
                <a:t>5/8</a:t>
              </a:r>
            </a:p>
            <a:p>
              <a:pPr eaLnBrk="1" hangingPunct="1"/>
              <a:endParaRPr lang="en-US" sz="1600"/>
            </a:p>
            <a:p>
              <a:pPr eaLnBrk="1" hangingPunct="1"/>
              <a:r>
                <a:rPr lang="en-US" sz="1600"/>
                <a:t>3/8</a:t>
              </a:r>
            </a:p>
            <a:p>
              <a:pPr eaLnBrk="1" hangingPunct="1"/>
              <a:endParaRPr lang="en-US" sz="1600"/>
            </a:p>
            <a:p>
              <a:pPr eaLnBrk="1" hangingPunct="1"/>
              <a:r>
                <a:rPr lang="en-US" sz="1600"/>
                <a:t>1/8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5257800" y="1524000"/>
            <a:ext cx="3408363" cy="9540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Algorithm 2:</a:t>
            </a:r>
          </a:p>
          <a:p>
            <a:pPr marL="457200" indent="-457200" algn="l">
              <a:buFontTx/>
              <a:buAutoNum type="arabicPeriod"/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thresholds uniformly spaced</a:t>
            </a:r>
          </a:p>
          <a:p>
            <a:pPr marL="457200" indent="-457200" algn="l">
              <a:buFontTx/>
              <a:buAutoNum type="arabicPeriod"/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output levels that minimize error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BD50511-E591-F34D-8D12-360AB27F65C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34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4002576-9B37-544D-8163-6E443303C3DC}" type="slidenum">
              <a:rPr lang="en-US" sz="1400"/>
              <a:pPr eaLnBrk="1" hangingPunct="1"/>
              <a:t>44</a:t>
            </a:fld>
            <a:endParaRPr lang="en-US" sz="1400"/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quantization</a:t>
            </a: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5553075" y="5411788"/>
            <a:ext cx="25241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>
            <a:off x="5688013" y="3902075"/>
            <a:ext cx="0" cy="1581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494" name="Line 7"/>
          <p:cNvSpPr>
            <a:spLocks noChangeShapeType="1"/>
          </p:cNvSpPr>
          <p:nvPr/>
        </p:nvSpPr>
        <p:spPr bwMode="auto">
          <a:xfrm flipH="1">
            <a:off x="5530850" y="4117975"/>
            <a:ext cx="269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63495" name="Group 29"/>
          <p:cNvGrpSpPr>
            <a:grpSpLocks/>
          </p:cNvGrpSpPr>
          <p:nvPr/>
        </p:nvGrpSpPr>
        <p:grpSpPr bwMode="auto">
          <a:xfrm>
            <a:off x="5057775" y="4010025"/>
            <a:ext cx="495300" cy="1417638"/>
            <a:chOff x="816" y="1440"/>
            <a:chExt cx="528" cy="1893"/>
          </a:xfrm>
        </p:grpSpPr>
        <p:sp>
          <p:nvSpPr>
            <p:cNvPr id="63536" name="Text Box 24"/>
            <p:cNvSpPr txBox="1">
              <a:spLocks noChangeArrowheads="1"/>
            </p:cNvSpPr>
            <p:nvPr/>
          </p:nvSpPr>
          <p:spPr bwMode="auto">
            <a:xfrm>
              <a:off x="936" y="3120"/>
              <a:ext cx="288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63537" name="Text Box 27"/>
            <p:cNvSpPr txBox="1">
              <a:spLocks noChangeArrowheads="1"/>
            </p:cNvSpPr>
            <p:nvPr/>
          </p:nvSpPr>
          <p:spPr bwMode="auto">
            <a:xfrm>
              <a:off x="816" y="1440"/>
              <a:ext cx="528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</p:grpSp>
      <p:grpSp>
        <p:nvGrpSpPr>
          <p:cNvPr id="63496" name="Group 52"/>
          <p:cNvGrpSpPr>
            <a:grpSpLocks/>
          </p:cNvGrpSpPr>
          <p:nvPr/>
        </p:nvGrpSpPr>
        <p:grpSpPr bwMode="auto">
          <a:xfrm>
            <a:off x="4922838" y="4402138"/>
            <a:ext cx="914400" cy="685800"/>
            <a:chOff x="1295400" y="3200401"/>
            <a:chExt cx="1257300" cy="1252894"/>
          </a:xfrm>
        </p:grpSpPr>
        <p:sp>
          <p:nvSpPr>
            <p:cNvPr id="63532" name="Line 9"/>
            <p:cNvSpPr>
              <a:spLocks noChangeShapeType="1"/>
            </p:cNvSpPr>
            <p:nvPr/>
          </p:nvSpPr>
          <p:spPr bwMode="auto">
            <a:xfrm flipH="1">
              <a:off x="2095500" y="34290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3533" name="Line 10"/>
            <p:cNvSpPr>
              <a:spLocks noChangeShapeType="1"/>
            </p:cNvSpPr>
            <p:nvPr/>
          </p:nvSpPr>
          <p:spPr bwMode="auto">
            <a:xfrm flipH="1">
              <a:off x="2095500" y="4343400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3534" name="Text Box 27"/>
            <p:cNvSpPr txBox="1">
              <a:spLocks noChangeArrowheads="1"/>
            </p:cNvSpPr>
            <p:nvPr/>
          </p:nvSpPr>
          <p:spPr bwMode="auto">
            <a:xfrm>
              <a:off x="1447800" y="4064001"/>
              <a:ext cx="685802" cy="389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1/3 </a:t>
              </a:r>
            </a:p>
          </p:txBody>
        </p:sp>
        <p:sp>
          <p:nvSpPr>
            <p:cNvPr id="63535" name="Text Box 28"/>
            <p:cNvSpPr txBox="1">
              <a:spLocks noChangeArrowheads="1"/>
            </p:cNvSpPr>
            <p:nvPr/>
          </p:nvSpPr>
          <p:spPr bwMode="auto">
            <a:xfrm>
              <a:off x="1295400" y="3200401"/>
              <a:ext cx="838200" cy="5060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/>
                <a:t>  2/3 </a:t>
              </a:r>
            </a:p>
          </p:txBody>
        </p:sp>
      </p:grpSp>
      <p:cxnSp>
        <p:nvCxnSpPr>
          <p:cNvPr id="63497" name="Straight Connector 30"/>
          <p:cNvCxnSpPr>
            <a:cxnSpLocks noChangeShapeType="1"/>
          </p:cNvCxnSpPr>
          <p:nvPr/>
        </p:nvCxnSpPr>
        <p:spPr bwMode="auto">
          <a:xfrm rot="5400000">
            <a:off x="7780338" y="5402263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498" name="TextBox 35"/>
          <p:cNvSpPr txBox="1">
            <a:spLocks noChangeArrowheads="1"/>
          </p:cNvSpPr>
          <p:nvPr/>
        </p:nvSpPr>
        <p:spPr bwMode="auto">
          <a:xfrm>
            <a:off x="5532438" y="5635625"/>
            <a:ext cx="2936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0</a:t>
            </a:r>
          </a:p>
        </p:txBody>
      </p:sp>
      <p:sp>
        <p:nvSpPr>
          <p:cNvPr id="63499" name="TextBox 41"/>
          <p:cNvSpPr txBox="1">
            <a:spLocks noChangeArrowheads="1"/>
          </p:cNvSpPr>
          <p:nvPr/>
        </p:nvSpPr>
        <p:spPr bwMode="auto">
          <a:xfrm>
            <a:off x="7742238" y="5635625"/>
            <a:ext cx="2651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</a:t>
            </a:r>
          </a:p>
        </p:txBody>
      </p:sp>
      <p:sp>
        <p:nvSpPr>
          <p:cNvPr id="63500" name="TextBox 45"/>
          <p:cNvSpPr txBox="1">
            <a:spLocks noChangeArrowheads="1"/>
          </p:cNvSpPr>
          <p:nvPr/>
        </p:nvSpPr>
        <p:spPr bwMode="auto">
          <a:xfrm>
            <a:off x="6537325" y="5635625"/>
            <a:ext cx="4651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1/2</a:t>
            </a:r>
          </a:p>
        </p:txBody>
      </p:sp>
      <p:sp>
        <p:nvSpPr>
          <p:cNvPr id="63501" name="TextBox 47"/>
          <p:cNvSpPr txBox="1">
            <a:spLocks noChangeArrowheads="1"/>
          </p:cNvSpPr>
          <p:nvPr/>
        </p:nvSpPr>
        <p:spPr bwMode="auto">
          <a:xfrm>
            <a:off x="5761038" y="5635625"/>
            <a:ext cx="4651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1/6</a:t>
            </a:r>
          </a:p>
        </p:txBody>
      </p:sp>
      <p:sp>
        <p:nvSpPr>
          <p:cNvPr id="63502" name="TextBox 52"/>
          <p:cNvSpPr txBox="1">
            <a:spLocks noChangeArrowheads="1"/>
          </p:cNvSpPr>
          <p:nvPr/>
        </p:nvSpPr>
        <p:spPr bwMode="auto">
          <a:xfrm>
            <a:off x="7124700" y="5635625"/>
            <a:ext cx="49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5/6</a:t>
            </a:r>
          </a:p>
        </p:txBody>
      </p:sp>
      <p:cxnSp>
        <p:nvCxnSpPr>
          <p:cNvPr id="63503" name="Straight Connector 53"/>
          <p:cNvCxnSpPr>
            <a:cxnSpLocks noChangeShapeType="1"/>
          </p:cNvCxnSpPr>
          <p:nvPr/>
        </p:nvCxnSpPr>
        <p:spPr bwMode="auto">
          <a:xfrm rot="5400000">
            <a:off x="5938838" y="5402263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04" name="Straight Connector 54"/>
          <p:cNvCxnSpPr>
            <a:cxnSpLocks noChangeShapeType="1"/>
          </p:cNvCxnSpPr>
          <p:nvPr/>
        </p:nvCxnSpPr>
        <p:spPr bwMode="auto">
          <a:xfrm rot="5400000">
            <a:off x="6675438" y="5402263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05" name="Straight Connector 56"/>
          <p:cNvCxnSpPr>
            <a:cxnSpLocks noChangeShapeType="1"/>
          </p:cNvCxnSpPr>
          <p:nvPr/>
        </p:nvCxnSpPr>
        <p:spPr bwMode="auto">
          <a:xfrm rot="5400000">
            <a:off x="7227888" y="5402263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06" name="Straight Connector 57"/>
          <p:cNvCxnSpPr>
            <a:cxnSpLocks noChangeShapeType="1"/>
          </p:cNvCxnSpPr>
          <p:nvPr/>
        </p:nvCxnSpPr>
        <p:spPr bwMode="auto">
          <a:xfrm rot="5400000">
            <a:off x="5570538" y="5402263"/>
            <a:ext cx="228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07" name="Straight Connector 46"/>
          <p:cNvCxnSpPr>
            <a:cxnSpLocks noChangeShapeType="1"/>
          </p:cNvCxnSpPr>
          <p:nvPr/>
        </p:nvCxnSpPr>
        <p:spPr bwMode="auto">
          <a:xfrm flipV="1">
            <a:off x="5684838" y="5407025"/>
            <a:ext cx="365125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08" name="Straight Connector 58"/>
          <p:cNvCxnSpPr>
            <a:cxnSpLocks noChangeShapeType="1"/>
          </p:cNvCxnSpPr>
          <p:nvPr/>
        </p:nvCxnSpPr>
        <p:spPr bwMode="auto">
          <a:xfrm>
            <a:off x="6065838" y="5026025"/>
            <a:ext cx="741362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09" name="Straight Connector 64"/>
          <p:cNvCxnSpPr>
            <a:cxnSpLocks noChangeShapeType="1"/>
          </p:cNvCxnSpPr>
          <p:nvPr/>
        </p:nvCxnSpPr>
        <p:spPr bwMode="auto">
          <a:xfrm rot="5400000">
            <a:off x="5875338" y="5216525"/>
            <a:ext cx="381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10" name="Straight Connector 65"/>
          <p:cNvCxnSpPr>
            <a:cxnSpLocks noChangeShapeType="1"/>
          </p:cNvCxnSpPr>
          <p:nvPr/>
        </p:nvCxnSpPr>
        <p:spPr bwMode="auto">
          <a:xfrm rot="5400000">
            <a:off x="6594475" y="4759325"/>
            <a:ext cx="381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11" name="Straight Connector 66"/>
          <p:cNvCxnSpPr>
            <a:cxnSpLocks noChangeShapeType="1"/>
          </p:cNvCxnSpPr>
          <p:nvPr/>
        </p:nvCxnSpPr>
        <p:spPr bwMode="auto">
          <a:xfrm rot="5400000">
            <a:off x="7399338" y="4378325"/>
            <a:ext cx="3810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12" name="Straight Connector 82"/>
          <p:cNvCxnSpPr>
            <a:cxnSpLocks noChangeShapeType="1"/>
          </p:cNvCxnSpPr>
          <p:nvPr/>
        </p:nvCxnSpPr>
        <p:spPr bwMode="auto">
          <a:xfrm>
            <a:off x="6827838" y="4568825"/>
            <a:ext cx="741362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13" name="Straight Connector 83"/>
          <p:cNvCxnSpPr>
            <a:cxnSpLocks noChangeShapeType="1"/>
          </p:cNvCxnSpPr>
          <p:nvPr/>
        </p:nvCxnSpPr>
        <p:spPr bwMode="auto">
          <a:xfrm flipV="1">
            <a:off x="7589838" y="4187825"/>
            <a:ext cx="365125" cy="0"/>
          </a:xfrm>
          <a:prstGeom prst="line">
            <a:avLst/>
          </a:prstGeom>
          <a:noFill/>
          <a:ln w="793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" name="TextBox 44"/>
          <p:cNvSpPr txBox="1"/>
          <p:nvPr/>
        </p:nvSpPr>
        <p:spPr>
          <a:xfrm>
            <a:off x="762000" y="1447800"/>
            <a:ext cx="3579813" cy="9540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Algorithm 1:</a:t>
            </a:r>
          </a:p>
          <a:p>
            <a:pPr marL="457200" indent="-457200" algn="l">
              <a:buFontTx/>
              <a:buAutoNum type="arabicPeriod"/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outputs: 0,1, then uniformly spaced</a:t>
            </a:r>
          </a:p>
          <a:p>
            <a:pPr marL="457200" indent="-457200" algn="l">
              <a:buFontTx/>
              <a:buAutoNum type="arabicPeriod"/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thresholds that minimize error</a:t>
            </a:r>
          </a:p>
        </p:txBody>
      </p:sp>
      <p:sp>
        <p:nvSpPr>
          <p:cNvPr id="63515" name="Line 3"/>
          <p:cNvSpPr>
            <a:spLocks noChangeShapeType="1"/>
          </p:cNvSpPr>
          <p:nvPr/>
        </p:nvSpPr>
        <p:spPr bwMode="auto">
          <a:xfrm flipH="1">
            <a:off x="1146175" y="5448300"/>
            <a:ext cx="155575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16" name="Line 4"/>
          <p:cNvSpPr>
            <a:spLocks noChangeShapeType="1"/>
          </p:cNvSpPr>
          <p:nvPr/>
        </p:nvSpPr>
        <p:spPr bwMode="auto">
          <a:xfrm>
            <a:off x="1455738" y="5448300"/>
            <a:ext cx="21669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17" name="Line 5"/>
          <p:cNvSpPr>
            <a:spLocks noChangeShapeType="1"/>
          </p:cNvSpPr>
          <p:nvPr/>
        </p:nvSpPr>
        <p:spPr bwMode="auto">
          <a:xfrm>
            <a:off x="1571625" y="3994150"/>
            <a:ext cx="0" cy="1522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18" name="Line 7"/>
          <p:cNvSpPr>
            <a:spLocks noChangeShapeType="1"/>
          </p:cNvSpPr>
          <p:nvPr/>
        </p:nvSpPr>
        <p:spPr bwMode="auto">
          <a:xfrm flipH="1">
            <a:off x="1436688" y="4202113"/>
            <a:ext cx="231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19" name="Line 9"/>
          <p:cNvSpPr>
            <a:spLocks noChangeShapeType="1"/>
          </p:cNvSpPr>
          <p:nvPr/>
        </p:nvSpPr>
        <p:spPr bwMode="auto">
          <a:xfrm flipH="1">
            <a:off x="1533525" y="5448300"/>
            <a:ext cx="8509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20" name="Line 10"/>
          <p:cNvSpPr>
            <a:spLocks noChangeShapeType="1"/>
          </p:cNvSpPr>
          <p:nvPr/>
        </p:nvSpPr>
        <p:spPr bwMode="auto">
          <a:xfrm flipV="1">
            <a:off x="2384425" y="4202113"/>
            <a:ext cx="77311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21" name="Line 11"/>
          <p:cNvSpPr>
            <a:spLocks noChangeShapeType="1"/>
          </p:cNvSpPr>
          <p:nvPr/>
        </p:nvSpPr>
        <p:spPr bwMode="auto">
          <a:xfrm>
            <a:off x="3157538" y="5378450"/>
            <a:ext cx="0" cy="173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22" name="Line 12"/>
          <p:cNvSpPr>
            <a:spLocks noChangeShapeType="1"/>
          </p:cNvSpPr>
          <p:nvPr/>
        </p:nvSpPr>
        <p:spPr bwMode="auto">
          <a:xfrm>
            <a:off x="1571625" y="5308600"/>
            <a:ext cx="0" cy="2778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23" name="Line 13"/>
          <p:cNvSpPr>
            <a:spLocks noChangeShapeType="1"/>
          </p:cNvSpPr>
          <p:nvPr/>
        </p:nvSpPr>
        <p:spPr bwMode="auto">
          <a:xfrm>
            <a:off x="2384425" y="4202113"/>
            <a:ext cx="0" cy="1246187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24" name="Text Box 14"/>
          <p:cNvSpPr txBox="1">
            <a:spLocks noChangeArrowheads="1"/>
          </p:cNvSpPr>
          <p:nvPr/>
        </p:nvSpPr>
        <p:spPr bwMode="auto">
          <a:xfrm>
            <a:off x="1417638" y="5586413"/>
            <a:ext cx="1895475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/>
              <a:t>0              1/2             1</a:t>
            </a:r>
          </a:p>
        </p:txBody>
      </p:sp>
      <p:sp>
        <p:nvSpPr>
          <p:cNvPr id="63525" name="Line 15"/>
          <p:cNvSpPr>
            <a:spLocks noChangeShapeType="1"/>
          </p:cNvSpPr>
          <p:nvPr/>
        </p:nvSpPr>
        <p:spPr bwMode="auto">
          <a:xfrm>
            <a:off x="2384425" y="5378450"/>
            <a:ext cx="0" cy="173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26" name="Text Box 16"/>
          <p:cNvSpPr txBox="1">
            <a:spLocks noChangeArrowheads="1"/>
          </p:cNvSpPr>
          <p:nvPr/>
        </p:nvSpPr>
        <p:spPr bwMode="auto">
          <a:xfrm>
            <a:off x="1127125" y="5308600"/>
            <a:ext cx="231775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/>
              <a:t>0</a:t>
            </a:r>
          </a:p>
        </p:txBody>
      </p:sp>
      <p:sp>
        <p:nvSpPr>
          <p:cNvPr id="63527" name="Text Box 17"/>
          <p:cNvSpPr txBox="1">
            <a:spLocks noChangeArrowheads="1"/>
          </p:cNvSpPr>
          <p:nvPr/>
        </p:nvSpPr>
        <p:spPr bwMode="auto">
          <a:xfrm>
            <a:off x="1030288" y="4097338"/>
            <a:ext cx="4254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/>
              <a:t>1</a:t>
            </a:r>
          </a:p>
        </p:txBody>
      </p:sp>
      <p:sp>
        <p:nvSpPr>
          <p:cNvPr id="63528" name="TextBox 132"/>
          <p:cNvSpPr txBox="1">
            <a:spLocks noChangeArrowheads="1"/>
          </p:cNvSpPr>
          <p:nvPr/>
        </p:nvSpPr>
        <p:spPr bwMode="auto">
          <a:xfrm>
            <a:off x="1981200" y="2667000"/>
            <a:ext cx="8270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bit</a:t>
            </a:r>
          </a:p>
        </p:txBody>
      </p:sp>
      <p:sp>
        <p:nvSpPr>
          <p:cNvPr id="63529" name="TextBox 133"/>
          <p:cNvSpPr txBox="1">
            <a:spLocks noChangeArrowheads="1"/>
          </p:cNvSpPr>
          <p:nvPr/>
        </p:nvSpPr>
        <p:spPr bwMode="auto">
          <a:xfrm>
            <a:off x="6223000" y="2667000"/>
            <a:ext cx="8778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2 bit</a:t>
            </a:r>
          </a:p>
        </p:txBody>
      </p:sp>
      <p:cxnSp>
        <p:nvCxnSpPr>
          <p:cNvPr id="63530" name="Straight Arrow Connector 135"/>
          <p:cNvCxnSpPr>
            <a:cxnSpLocks noChangeShapeType="1"/>
          </p:cNvCxnSpPr>
          <p:nvPr/>
        </p:nvCxnSpPr>
        <p:spPr bwMode="auto">
          <a:xfrm>
            <a:off x="3124200" y="2895600"/>
            <a:ext cx="25908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531" name="TextBox 136"/>
          <p:cNvSpPr txBox="1">
            <a:spLocks noChangeArrowheads="1"/>
          </p:cNvSpPr>
          <p:nvPr/>
        </p:nvSpPr>
        <p:spPr bwMode="auto">
          <a:xfrm>
            <a:off x="3048000" y="2895600"/>
            <a:ext cx="26066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add new output levels, don</a:t>
            </a:r>
            <a:r>
              <a:rPr lang="ja-JP" altLang="en-US" sz="1600"/>
              <a:t>’</a:t>
            </a:r>
            <a:r>
              <a:rPr lang="en-US" altLang="ja-JP" sz="1600"/>
              <a:t>t change existing ones</a:t>
            </a:r>
            <a:endParaRPr lang="en-US" sz="16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E9F105C-8E16-CB42-9D27-4E9E974D5FD6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45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2BD33DC-9513-A747-A7C4-6377BA5D7F7E}" type="slidenum">
              <a:rPr lang="en-US" sz="1400"/>
              <a:pPr eaLnBrk="1" hangingPunct="1"/>
              <a:t>45</a:t>
            </a:fld>
            <a:endParaRPr lang="en-US" sz="1400"/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n- level uniform quantization</a:t>
            </a:r>
          </a:p>
        </p:txBody>
      </p:sp>
      <p:sp>
        <p:nvSpPr>
          <p:cNvPr id="64516" name="Line 3"/>
          <p:cNvSpPr>
            <a:spLocks noChangeShapeType="1"/>
          </p:cNvSpPr>
          <p:nvPr/>
        </p:nvSpPr>
        <p:spPr bwMode="auto">
          <a:xfrm>
            <a:off x="2667000" y="4800600"/>
            <a:ext cx="35893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17" name="Line 4"/>
          <p:cNvSpPr>
            <a:spLocks noChangeShapeType="1"/>
          </p:cNvSpPr>
          <p:nvPr/>
        </p:nvSpPr>
        <p:spPr bwMode="auto">
          <a:xfrm flipH="1">
            <a:off x="2816225" y="2362200"/>
            <a:ext cx="3175" cy="255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18" name="Text Box 5"/>
          <p:cNvSpPr txBox="1">
            <a:spLocks noChangeArrowheads="1"/>
          </p:cNvSpPr>
          <p:nvPr/>
        </p:nvSpPr>
        <p:spPr bwMode="auto">
          <a:xfrm>
            <a:off x="2644775" y="4964113"/>
            <a:ext cx="400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0</a:t>
            </a:r>
          </a:p>
        </p:txBody>
      </p:sp>
      <p:sp>
        <p:nvSpPr>
          <p:cNvPr id="64519" name="Text Box 6"/>
          <p:cNvSpPr txBox="1">
            <a:spLocks noChangeArrowheads="1"/>
          </p:cNvSpPr>
          <p:nvPr/>
        </p:nvSpPr>
        <p:spPr bwMode="auto">
          <a:xfrm>
            <a:off x="4800600" y="4953000"/>
            <a:ext cx="512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</a:t>
            </a:r>
          </a:p>
        </p:txBody>
      </p:sp>
      <p:sp>
        <p:nvSpPr>
          <p:cNvPr id="64520" name="Line 7"/>
          <p:cNvSpPr>
            <a:spLocks noChangeShapeType="1"/>
          </p:cNvSpPr>
          <p:nvPr/>
        </p:nvSpPr>
        <p:spPr bwMode="auto">
          <a:xfrm>
            <a:off x="4953000" y="4648200"/>
            <a:ext cx="0" cy="195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21" name="Text Box 8"/>
          <p:cNvSpPr txBox="1">
            <a:spLocks noChangeArrowheads="1"/>
          </p:cNvSpPr>
          <p:nvPr/>
        </p:nvSpPr>
        <p:spPr bwMode="auto">
          <a:xfrm>
            <a:off x="6324600" y="4343400"/>
            <a:ext cx="16732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input intensity</a:t>
            </a:r>
          </a:p>
        </p:txBody>
      </p:sp>
      <p:sp>
        <p:nvSpPr>
          <p:cNvPr id="64522" name="Line 9"/>
          <p:cNvSpPr>
            <a:spLocks noChangeShapeType="1"/>
          </p:cNvSpPr>
          <p:nvPr/>
        </p:nvSpPr>
        <p:spPr bwMode="auto">
          <a:xfrm flipH="1">
            <a:off x="2667000" y="2743200"/>
            <a:ext cx="342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23" name="Text Box 10"/>
          <p:cNvSpPr txBox="1">
            <a:spLocks noChangeArrowheads="1"/>
          </p:cNvSpPr>
          <p:nvPr/>
        </p:nvSpPr>
        <p:spPr bwMode="auto">
          <a:xfrm>
            <a:off x="1905000" y="1447800"/>
            <a:ext cx="152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output intensity</a:t>
            </a:r>
          </a:p>
        </p:txBody>
      </p:sp>
      <p:sp>
        <p:nvSpPr>
          <p:cNvPr id="64524" name="Text Box 11"/>
          <p:cNvSpPr txBox="1">
            <a:spLocks noChangeArrowheads="1"/>
          </p:cNvSpPr>
          <p:nvPr/>
        </p:nvSpPr>
        <p:spPr bwMode="auto">
          <a:xfrm>
            <a:off x="2286000" y="4648200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0</a:t>
            </a:r>
          </a:p>
        </p:txBody>
      </p:sp>
      <p:sp>
        <p:nvSpPr>
          <p:cNvPr id="64525" name="Text Box 12"/>
          <p:cNvSpPr txBox="1">
            <a:spLocks noChangeArrowheads="1"/>
          </p:cNvSpPr>
          <p:nvPr/>
        </p:nvSpPr>
        <p:spPr bwMode="auto">
          <a:xfrm>
            <a:off x="1981200" y="25146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</a:t>
            </a:r>
          </a:p>
        </p:txBody>
      </p:sp>
      <p:sp>
        <p:nvSpPr>
          <p:cNvPr id="64526" name="Line 13"/>
          <p:cNvSpPr>
            <a:spLocks noChangeShapeType="1"/>
          </p:cNvSpPr>
          <p:nvPr/>
        </p:nvSpPr>
        <p:spPr bwMode="auto">
          <a:xfrm flipV="1">
            <a:off x="2819400" y="2514600"/>
            <a:ext cx="2362200" cy="22860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27" name="Line 14"/>
          <p:cNvSpPr>
            <a:spLocks noChangeShapeType="1"/>
          </p:cNvSpPr>
          <p:nvPr/>
        </p:nvSpPr>
        <p:spPr bwMode="auto">
          <a:xfrm>
            <a:off x="4953000" y="2667000"/>
            <a:ext cx="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28" name="Line 15"/>
          <p:cNvSpPr>
            <a:spLocks noChangeShapeType="1"/>
          </p:cNvSpPr>
          <p:nvPr/>
        </p:nvSpPr>
        <p:spPr bwMode="auto">
          <a:xfrm rot="5400000">
            <a:off x="3886200" y="1676400"/>
            <a:ext cx="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29" name="Line 16"/>
          <p:cNvSpPr>
            <a:spLocks noChangeShapeType="1"/>
          </p:cNvSpPr>
          <p:nvPr/>
        </p:nvSpPr>
        <p:spPr bwMode="auto">
          <a:xfrm>
            <a:off x="2667000" y="39624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30" name="Line 17"/>
          <p:cNvSpPr>
            <a:spLocks noChangeShapeType="1"/>
          </p:cNvSpPr>
          <p:nvPr/>
        </p:nvSpPr>
        <p:spPr bwMode="auto">
          <a:xfrm>
            <a:off x="2667000" y="35814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31" name="Line 18"/>
          <p:cNvSpPr>
            <a:spLocks noChangeShapeType="1"/>
          </p:cNvSpPr>
          <p:nvPr/>
        </p:nvSpPr>
        <p:spPr bwMode="auto">
          <a:xfrm>
            <a:off x="2743200" y="3962400"/>
            <a:ext cx="9906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32" name="Line 19"/>
          <p:cNvSpPr>
            <a:spLocks noChangeShapeType="1"/>
          </p:cNvSpPr>
          <p:nvPr/>
        </p:nvSpPr>
        <p:spPr bwMode="auto">
          <a:xfrm>
            <a:off x="2819400" y="3581400"/>
            <a:ext cx="12954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33" name="Line 20"/>
          <p:cNvSpPr>
            <a:spLocks noChangeShapeType="1"/>
          </p:cNvSpPr>
          <p:nvPr/>
        </p:nvSpPr>
        <p:spPr bwMode="auto">
          <a:xfrm>
            <a:off x="3657600" y="3962400"/>
            <a:ext cx="0" cy="8382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34" name="Line 21"/>
          <p:cNvSpPr>
            <a:spLocks noChangeShapeType="1"/>
          </p:cNvSpPr>
          <p:nvPr/>
        </p:nvSpPr>
        <p:spPr bwMode="auto">
          <a:xfrm>
            <a:off x="4114800" y="3581400"/>
            <a:ext cx="0" cy="12192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35" name="Line 22"/>
          <p:cNvSpPr>
            <a:spLocks noChangeShapeType="1"/>
          </p:cNvSpPr>
          <p:nvPr/>
        </p:nvSpPr>
        <p:spPr bwMode="auto">
          <a:xfrm>
            <a:off x="3886200" y="46482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36" name="Text Box 23"/>
          <p:cNvSpPr txBox="1">
            <a:spLocks noChangeArrowheads="1"/>
          </p:cNvSpPr>
          <p:nvPr/>
        </p:nvSpPr>
        <p:spPr bwMode="auto">
          <a:xfrm>
            <a:off x="3581400" y="4953000"/>
            <a:ext cx="83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</a:t>
            </a:r>
            <a:r>
              <a:rPr lang="en-US" baseline="30000"/>
              <a:t>n</a:t>
            </a:r>
            <a:r>
              <a:rPr lang="en-US" baseline="-25000"/>
              <a:t>i+1</a:t>
            </a:r>
            <a:endParaRPr lang="en-US"/>
          </a:p>
        </p:txBody>
      </p:sp>
      <p:sp>
        <p:nvSpPr>
          <p:cNvPr id="64537" name="Text Box 24"/>
          <p:cNvSpPr txBox="1">
            <a:spLocks noChangeArrowheads="1"/>
          </p:cNvSpPr>
          <p:nvPr/>
        </p:nvSpPr>
        <p:spPr bwMode="auto">
          <a:xfrm>
            <a:off x="1676400" y="3276600"/>
            <a:ext cx="914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L</a:t>
            </a:r>
            <a:r>
              <a:rPr lang="en-US" baseline="30000"/>
              <a:t>n</a:t>
            </a:r>
            <a:r>
              <a:rPr lang="en-US" baseline="-25000"/>
              <a:t>i+1</a:t>
            </a:r>
          </a:p>
          <a:p>
            <a:pPr eaLnBrk="1" hangingPunct="1"/>
            <a:r>
              <a:rPr lang="en-US"/>
              <a:t>L</a:t>
            </a:r>
            <a:r>
              <a:rPr lang="en-US" baseline="30000"/>
              <a:t>n</a:t>
            </a:r>
            <a:r>
              <a:rPr lang="en-US" baseline="-25000"/>
              <a:t>i   </a:t>
            </a:r>
            <a:endParaRPr lang="en-US"/>
          </a:p>
        </p:txBody>
      </p:sp>
      <p:sp>
        <p:nvSpPr>
          <p:cNvPr id="64538" name="Line 25"/>
          <p:cNvSpPr>
            <a:spLocks noChangeShapeType="1"/>
          </p:cNvSpPr>
          <p:nvPr/>
        </p:nvSpPr>
        <p:spPr bwMode="auto">
          <a:xfrm>
            <a:off x="3657600" y="3962400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39" name="Line 26"/>
          <p:cNvSpPr>
            <a:spLocks noChangeShapeType="1"/>
          </p:cNvSpPr>
          <p:nvPr/>
        </p:nvSpPr>
        <p:spPr bwMode="auto">
          <a:xfrm flipV="1">
            <a:off x="3886200" y="3581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40" name="Line 27"/>
          <p:cNvSpPr>
            <a:spLocks noChangeShapeType="1"/>
          </p:cNvSpPr>
          <p:nvPr/>
        </p:nvSpPr>
        <p:spPr bwMode="auto">
          <a:xfrm>
            <a:off x="3886200" y="3581400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67004" name="Text Box 28"/>
          <p:cNvSpPr txBox="1">
            <a:spLocks noChangeArrowheads="1"/>
          </p:cNvSpPr>
          <p:nvPr/>
        </p:nvSpPr>
        <p:spPr bwMode="auto">
          <a:xfrm>
            <a:off x="304800" y="3276600"/>
            <a:ext cx="1371600" cy="8509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evenly spaced</a:t>
            </a:r>
          </a:p>
        </p:txBody>
      </p:sp>
      <p:sp>
        <p:nvSpPr>
          <p:cNvPr id="767005" name="Text Box 29"/>
          <p:cNvSpPr txBox="1">
            <a:spLocks noChangeArrowheads="1"/>
          </p:cNvSpPr>
          <p:nvPr/>
        </p:nvSpPr>
        <p:spPr bwMode="auto">
          <a:xfrm>
            <a:off x="2743200" y="5562600"/>
            <a:ext cx="2286000" cy="48577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midpoints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7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7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7004" grpId="0" animBg="1" autoUpdateAnimBg="0"/>
      <p:bldP spid="767005" grpId="0" animBg="1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A52D427-7FE9-1B4F-A50B-83D178DC53A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55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7BE7B7E-D2B0-B547-BBBB-36A3CAED07D0}" type="slidenum">
              <a:rPr lang="en-US" sz="1400"/>
              <a:pPr eaLnBrk="1" hangingPunct="1"/>
              <a:t>46</a:t>
            </a:fld>
            <a:endParaRPr lang="en-US" sz="1400"/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n-level uniform quantization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output levels:</a:t>
            </a:r>
          </a:p>
          <a:p>
            <a:pPr lvl="1" eaLnBrk="1" hangingPunct="1">
              <a:buFontTx/>
              <a:buNone/>
            </a:pPr>
            <a:r>
              <a:rPr lang="en-US">
                <a:latin typeface="Comic Sans MS" charset="0"/>
              </a:rPr>
              <a:t>  </a:t>
            </a:r>
            <a:r>
              <a:rPr lang="en-US" sz="2400">
                <a:latin typeface="Comic Sans MS" charset="0"/>
              </a:rPr>
              <a:t>L</a:t>
            </a:r>
            <a:r>
              <a:rPr lang="en-US" sz="2400" baseline="30000">
                <a:latin typeface="Comic Sans MS" charset="0"/>
              </a:rPr>
              <a:t>n</a:t>
            </a:r>
            <a:r>
              <a:rPr lang="en-US" sz="2400" baseline="-25000">
                <a:latin typeface="Comic Sans MS" charset="0"/>
              </a:rPr>
              <a:t>i</a:t>
            </a:r>
            <a:r>
              <a:rPr lang="en-US" sz="2400">
                <a:latin typeface="Comic Sans MS" charset="0"/>
              </a:rPr>
              <a:t> =  i/(n-1), i = 0, ,…, n-1</a:t>
            </a:r>
          </a:p>
          <a:p>
            <a:pPr eaLnBrk="1" hangingPunct="1"/>
            <a:r>
              <a:rPr lang="en-US">
                <a:latin typeface="Comic Sans MS" charset="0"/>
              </a:rPr>
              <a:t>thresholds:  </a:t>
            </a:r>
          </a:p>
          <a:p>
            <a:pPr lvl="1" eaLnBrk="1" hangingPunct="1">
              <a:buFontTx/>
              <a:buNone/>
            </a:pPr>
            <a:r>
              <a:rPr lang="en-US" sz="2400">
                <a:latin typeface="Comic Sans MS" charset="0"/>
              </a:rPr>
              <a:t>T</a:t>
            </a:r>
            <a:r>
              <a:rPr lang="en-US" sz="2400" baseline="30000">
                <a:latin typeface="Comic Sans MS" charset="0"/>
              </a:rPr>
              <a:t>n</a:t>
            </a:r>
            <a:r>
              <a:rPr lang="en-US" sz="2400" baseline="-25000">
                <a:latin typeface="Comic Sans MS" charset="0"/>
              </a:rPr>
              <a:t>i</a:t>
            </a:r>
            <a:r>
              <a:rPr lang="en-US" sz="2400">
                <a:latin typeface="Comic Sans MS" charset="0"/>
              </a:rPr>
              <a:t> =  (L</a:t>
            </a:r>
            <a:r>
              <a:rPr lang="en-US" sz="2400" baseline="30000">
                <a:latin typeface="Comic Sans MS" charset="0"/>
              </a:rPr>
              <a:t>n</a:t>
            </a:r>
            <a:r>
              <a:rPr lang="en-US" sz="2400" baseline="-25000">
                <a:latin typeface="Comic Sans MS" charset="0"/>
              </a:rPr>
              <a:t>i-1 </a:t>
            </a:r>
            <a:r>
              <a:rPr lang="en-US" sz="2400">
                <a:latin typeface="Comic Sans MS" charset="0"/>
              </a:rPr>
              <a:t>+ L</a:t>
            </a:r>
            <a:r>
              <a:rPr lang="en-US" sz="2400" baseline="30000">
                <a:latin typeface="Comic Sans MS" charset="0"/>
              </a:rPr>
              <a:t>n</a:t>
            </a:r>
            <a:r>
              <a:rPr lang="en-US" sz="2400" baseline="-25000">
                <a:latin typeface="Comic Sans MS" charset="0"/>
              </a:rPr>
              <a:t>i</a:t>
            </a:r>
            <a:r>
              <a:rPr lang="en-US" sz="2400">
                <a:latin typeface="Comic Sans MS" charset="0"/>
              </a:rPr>
              <a:t>)/2 =  (2i-1)/2(n-1), i = 1, …, n-1</a:t>
            </a:r>
            <a:r>
              <a:rPr lang="en-US">
                <a:latin typeface="Comic Sans MS" charset="0"/>
              </a:rPr>
              <a:t>       </a:t>
            </a:r>
          </a:p>
          <a:p>
            <a:pPr eaLnBrk="1" hangingPunct="1"/>
            <a:r>
              <a:rPr lang="en-US">
                <a:latin typeface="Comic Sans MS" charset="0"/>
                <a:sym typeface="Symbol" charset="0"/>
              </a:rPr>
              <a:t>quantization function: </a:t>
            </a:r>
          </a:p>
          <a:p>
            <a:pPr lvl="1" eaLnBrk="1" hangingPunct="1">
              <a:buFontTx/>
              <a:buNone/>
            </a:pPr>
            <a:r>
              <a:rPr lang="en-US" sz="2400">
                <a:latin typeface="Comic Sans MS" charset="0"/>
                <a:sym typeface="Symbol" charset="0"/>
              </a:rPr>
              <a:t>Q</a:t>
            </a:r>
            <a:r>
              <a:rPr lang="en-US" sz="2400" baseline="-25000">
                <a:latin typeface="Comic Sans MS" charset="0"/>
                <a:sym typeface="Symbol" charset="0"/>
              </a:rPr>
              <a:t>n</a:t>
            </a:r>
            <a:r>
              <a:rPr lang="en-US" sz="2400">
                <a:latin typeface="Comic Sans MS" charset="0"/>
                <a:sym typeface="Symbol" charset="0"/>
              </a:rPr>
              <a:t>:[0,1]  {0,1/(n-1), 2/(n-1), …, 1}</a:t>
            </a:r>
          </a:p>
          <a:p>
            <a:pPr lvl="1" eaLnBrk="1" hangingPunct="1">
              <a:buFontTx/>
              <a:buNone/>
            </a:pPr>
            <a:r>
              <a:rPr lang="en-US" sz="2400">
                <a:latin typeface="Comic Sans MS" charset="0"/>
                <a:sym typeface="Symbol" charset="0"/>
              </a:rPr>
              <a:t>Q</a:t>
            </a:r>
            <a:r>
              <a:rPr lang="en-US" sz="2400" baseline="-25000">
                <a:latin typeface="Comic Sans MS" charset="0"/>
                <a:sym typeface="Symbol" charset="0"/>
              </a:rPr>
              <a:t>n</a:t>
            </a:r>
            <a:r>
              <a:rPr lang="en-US" sz="2400">
                <a:latin typeface="Comic Sans MS" charset="0"/>
                <a:sym typeface="Symbol" charset="0"/>
              </a:rPr>
              <a:t>(v) = v(n-1) + 0.5/(n-1)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2C8274E-FEFE-274E-AB75-B43269C47774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65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6B729D0-339A-004E-A466-970D789BE445}" type="slidenum">
              <a:rPr lang="en-US" sz="1400"/>
              <a:pPr eaLnBrk="1" hangingPunct="1"/>
              <a:t>47</a:t>
            </a:fld>
            <a:endParaRPr lang="en-US" sz="1400"/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quantization error</a:t>
            </a:r>
          </a:p>
        </p:txBody>
      </p:sp>
      <p:grpSp>
        <p:nvGrpSpPr>
          <p:cNvPr id="66564" name="Group 3"/>
          <p:cNvGrpSpPr>
            <a:grpSpLocks/>
          </p:cNvGrpSpPr>
          <p:nvPr/>
        </p:nvGrpSpPr>
        <p:grpSpPr bwMode="auto">
          <a:xfrm>
            <a:off x="1524000" y="1524000"/>
            <a:ext cx="3048000" cy="4386263"/>
            <a:chOff x="0" y="1115"/>
            <a:chExt cx="1920" cy="2763"/>
          </a:xfrm>
        </p:grpSpPr>
        <p:pic>
          <p:nvPicPr>
            <p:cNvPr id="66568" name="Picture 4" descr="homer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" y="1115"/>
              <a:ext cx="1814" cy="2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6569" name="Text Box 5"/>
            <p:cNvSpPr txBox="1">
              <a:spLocks noChangeArrowheads="1"/>
            </p:cNvSpPr>
            <p:nvPr/>
          </p:nvSpPr>
          <p:spPr bwMode="auto">
            <a:xfrm>
              <a:off x="0" y="3360"/>
              <a:ext cx="192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8 bits per pixel   per channel</a:t>
              </a:r>
            </a:p>
          </p:txBody>
        </p:sp>
      </p:grpSp>
      <p:grpSp>
        <p:nvGrpSpPr>
          <p:cNvPr id="66565" name="Group 6"/>
          <p:cNvGrpSpPr>
            <a:grpSpLocks/>
          </p:cNvGrpSpPr>
          <p:nvPr/>
        </p:nvGrpSpPr>
        <p:grpSpPr bwMode="auto">
          <a:xfrm>
            <a:off x="4708525" y="1538288"/>
            <a:ext cx="3063875" cy="4371975"/>
            <a:chOff x="2006" y="1124"/>
            <a:chExt cx="1930" cy="2754"/>
          </a:xfrm>
        </p:grpSpPr>
        <p:pic>
          <p:nvPicPr>
            <p:cNvPr id="66566" name="Picture 7" descr="homer1bi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6" y="1124"/>
              <a:ext cx="1814" cy="2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6567" name="Text Box 8"/>
            <p:cNvSpPr txBox="1">
              <a:spLocks noChangeArrowheads="1"/>
            </p:cNvSpPr>
            <p:nvPr/>
          </p:nvSpPr>
          <p:spPr bwMode="auto">
            <a:xfrm>
              <a:off x="2016" y="3360"/>
              <a:ext cx="192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 bits per pixel   per channel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5FF13A9-AF55-9647-9CE8-A2C7D7FE850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75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BCB5BAF-FAAA-C34C-BE72-7CB7F234FD48}" type="slidenum">
              <a:rPr lang="en-US" sz="1400"/>
              <a:pPr eaLnBrk="1" hangingPunct="1"/>
              <a:t>48</a:t>
            </a:fld>
            <a:endParaRPr lang="en-US" sz="1400"/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000">
                <a:latin typeface="Comic Sans MS" charset="0"/>
              </a:rPr>
              <a:t>Dithering:  reduce error by adding noise before quantization</a:t>
            </a:r>
          </a:p>
        </p:txBody>
      </p:sp>
      <p:pic>
        <p:nvPicPr>
          <p:cNvPr id="67588" name="Picture 3" descr="gr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457200" y="4191000"/>
            <a:ext cx="2286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8 bits per pixel per channel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543300" y="1905000"/>
            <a:ext cx="1828800" cy="3473450"/>
            <a:chOff x="2232" y="1200"/>
            <a:chExt cx="1152" cy="2188"/>
          </a:xfrm>
        </p:grpSpPr>
        <p:pic>
          <p:nvPicPr>
            <p:cNvPr id="67594" name="Picture 4" descr="gray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32" y="1200"/>
              <a:ext cx="1152" cy="1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7595" name="Text Box 6"/>
            <p:cNvSpPr txBox="1">
              <a:spLocks noChangeArrowheads="1"/>
            </p:cNvSpPr>
            <p:nvPr/>
          </p:nvSpPr>
          <p:spPr bwMode="auto">
            <a:xfrm>
              <a:off x="2256" y="2640"/>
              <a:ext cx="1104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 bit per pixel per channel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6400800" y="1905000"/>
            <a:ext cx="2057400" cy="4625975"/>
            <a:chOff x="4032" y="1200"/>
            <a:chExt cx="1296" cy="2914"/>
          </a:xfrm>
        </p:grpSpPr>
        <p:pic>
          <p:nvPicPr>
            <p:cNvPr id="67592" name="Picture 7" descr="gray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0" y="1200"/>
              <a:ext cx="1152" cy="1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7593" name="Text Box 8"/>
            <p:cNvSpPr txBox="1">
              <a:spLocks noChangeArrowheads="1"/>
            </p:cNvSpPr>
            <p:nvPr/>
          </p:nvSpPr>
          <p:spPr bwMode="auto">
            <a:xfrm>
              <a:off x="4032" y="2544"/>
              <a:ext cx="1296" cy="1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 bit per pixel per channel </a:t>
              </a:r>
            </a:p>
            <a:p>
              <a:pPr eaLnBrk="1" hangingPunct="1"/>
              <a:r>
                <a:rPr lang="en-US"/>
                <a:t>NOISIFIED then quantized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15029EA-D66A-A84C-ABF1-9D8392FF302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86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4753926-8346-3046-9036-80C3E82FB3F3}" type="slidenum">
              <a:rPr lang="en-US" sz="1400"/>
              <a:pPr eaLnBrk="1" hangingPunct="1"/>
              <a:t>49</a:t>
            </a:fld>
            <a:endParaRPr lang="en-US" sz="1400"/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random dither</a:t>
            </a:r>
          </a:p>
        </p:txBody>
      </p:sp>
      <p:sp>
        <p:nvSpPr>
          <p:cNvPr id="68612" name="Rectangle 3"/>
          <p:cNvSpPr>
            <a:spLocks noChangeArrowheads="1"/>
          </p:cNvSpPr>
          <p:nvPr>
            <p:ph type="body" idx="1"/>
          </p:nvPr>
        </p:nvSpPr>
        <p:spPr>
          <a:xfrm>
            <a:off x="381000" y="1066800"/>
            <a:ext cx="8534400" cy="4800600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sz="2400">
              <a:latin typeface="Comic Sans MS" charset="0"/>
            </a:endParaRPr>
          </a:p>
        </p:txBody>
      </p:sp>
      <p:grpSp>
        <p:nvGrpSpPr>
          <p:cNvPr id="68613" name="Group 4"/>
          <p:cNvGrpSpPr>
            <a:grpSpLocks/>
          </p:cNvGrpSpPr>
          <p:nvPr/>
        </p:nvGrpSpPr>
        <p:grpSpPr bwMode="auto">
          <a:xfrm>
            <a:off x="0" y="1770063"/>
            <a:ext cx="3048000" cy="4386262"/>
            <a:chOff x="0" y="1115"/>
            <a:chExt cx="1920" cy="2763"/>
          </a:xfrm>
        </p:grpSpPr>
        <p:pic>
          <p:nvPicPr>
            <p:cNvPr id="68620" name="Picture 5" descr="homer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" y="1115"/>
              <a:ext cx="1814" cy="2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8621" name="Text Box 6"/>
            <p:cNvSpPr txBox="1">
              <a:spLocks noChangeArrowheads="1"/>
            </p:cNvSpPr>
            <p:nvPr/>
          </p:nvSpPr>
          <p:spPr bwMode="auto">
            <a:xfrm>
              <a:off x="0" y="3360"/>
              <a:ext cx="192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8 bits per pixel   per channel</a:t>
              </a:r>
            </a:p>
          </p:txBody>
        </p:sp>
      </p:grpSp>
      <p:grpSp>
        <p:nvGrpSpPr>
          <p:cNvPr id="68614" name="Group 7"/>
          <p:cNvGrpSpPr>
            <a:grpSpLocks/>
          </p:cNvGrpSpPr>
          <p:nvPr/>
        </p:nvGrpSpPr>
        <p:grpSpPr bwMode="auto">
          <a:xfrm>
            <a:off x="3184525" y="1784350"/>
            <a:ext cx="3063875" cy="4371975"/>
            <a:chOff x="2006" y="1124"/>
            <a:chExt cx="1930" cy="2754"/>
          </a:xfrm>
        </p:grpSpPr>
        <p:pic>
          <p:nvPicPr>
            <p:cNvPr id="68618" name="Picture 8" descr="homer1bi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6" y="1124"/>
              <a:ext cx="1814" cy="2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8619" name="Text Box 9"/>
            <p:cNvSpPr txBox="1">
              <a:spLocks noChangeArrowheads="1"/>
            </p:cNvSpPr>
            <p:nvPr/>
          </p:nvSpPr>
          <p:spPr bwMode="auto">
            <a:xfrm>
              <a:off x="2016" y="3360"/>
              <a:ext cx="192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 bits per pixel   per channel</a:t>
              </a:r>
            </a:p>
          </p:txBody>
        </p:sp>
      </p:grpSp>
      <p:grpSp>
        <p:nvGrpSpPr>
          <p:cNvPr id="68615" name="Group 10"/>
          <p:cNvGrpSpPr>
            <a:grpSpLocks/>
          </p:cNvGrpSpPr>
          <p:nvPr/>
        </p:nvGrpSpPr>
        <p:grpSpPr bwMode="auto">
          <a:xfrm>
            <a:off x="6096000" y="1766888"/>
            <a:ext cx="3048000" cy="4389437"/>
            <a:chOff x="3840" y="1113"/>
            <a:chExt cx="1920" cy="2765"/>
          </a:xfrm>
        </p:grpSpPr>
        <p:pic>
          <p:nvPicPr>
            <p:cNvPr id="68616" name="Picture 11" descr="homer1bitNoi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98" y="1113"/>
              <a:ext cx="1814" cy="2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8617" name="Text Box 12"/>
            <p:cNvSpPr txBox="1">
              <a:spLocks noChangeArrowheads="1"/>
            </p:cNvSpPr>
            <p:nvPr/>
          </p:nvSpPr>
          <p:spPr bwMode="auto">
            <a:xfrm>
              <a:off x="3840" y="3360"/>
              <a:ext cx="192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 bits per pixel per channel noisy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03ED916-5299-C84E-AC33-F00F1FE62AC1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35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B692E58-3673-3E4B-B2C7-6E8424BC9340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forward warp</a:t>
            </a: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990600" y="2438400"/>
            <a:ext cx="2438400" cy="2819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4953000" y="2438400"/>
            <a:ext cx="2438400" cy="2819400"/>
          </a:xfrm>
          <a:prstGeom prst="rect">
            <a:avLst/>
          </a:prstGeom>
          <a:noFill/>
          <a:ln w="2857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58" name="Freeform 5"/>
          <p:cNvSpPr>
            <a:spLocks/>
          </p:cNvSpPr>
          <p:nvPr/>
        </p:nvSpPr>
        <p:spPr bwMode="auto">
          <a:xfrm>
            <a:off x="1981200" y="1524000"/>
            <a:ext cx="4876800" cy="1981200"/>
          </a:xfrm>
          <a:custGeom>
            <a:avLst/>
            <a:gdLst>
              <a:gd name="T0" fmla="*/ 0 w 3072"/>
              <a:gd name="T1" fmla="*/ 2147483647 h 1248"/>
              <a:gd name="T2" fmla="*/ 2147483647 w 3072"/>
              <a:gd name="T3" fmla="*/ 2147483647 h 1248"/>
              <a:gd name="T4" fmla="*/ 2147483647 w 3072"/>
              <a:gd name="T5" fmla="*/ 2147483647 h 1248"/>
              <a:gd name="T6" fmla="*/ 0 60000 65536"/>
              <a:gd name="T7" fmla="*/ 0 60000 65536"/>
              <a:gd name="T8" fmla="*/ 0 60000 65536"/>
              <a:gd name="T9" fmla="*/ 0 w 3072"/>
              <a:gd name="T10" fmla="*/ 0 h 1248"/>
              <a:gd name="T11" fmla="*/ 3072 w 3072"/>
              <a:gd name="T12" fmla="*/ 1248 h 12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72" h="1248">
                <a:moveTo>
                  <a:pt x="0" y="1248"/>
                </a:moveTo>
                <a:cubicBezTo>
                  <a:pt x="416" y="768"/>
                  <a:pt x="832" y="288"/>
                  <a:pt x="1344" y="144"/>
                </a:cubicBezTo>
                <a:cubicBezTo>
                  <a:pt x="1856" y="0"/>
                  <a:pt x="2464" y="192"/>
                  <a:pt x="3072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59" name="Oval 6"/>
          <p:cNvSpPr>
            <a:spLocks noChangeArrowheads="1"/>
          </p:cNvSpPr>
          <p:nvPr/>
        </p:nvSpPr>
        <p:spPr bwMode="auto">
          <a:xfrm>
            <a:off x="1905000" y="3429000"/>
            <a:ext cx="152400" cy="152400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60" name="Text Box 7"/>
          <p:cNvSpPr txBox="1">
            <a:spLocks noChangeArrowheads="1"/>
          </p:cNvSpPr>
          <p:nvPr/>
        </p:nvSpPr>
        <p:spPr bwMode="auto">
          <a:xfrm>
            <a:off x="1905000" y="32766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(i,j)</a:t>
            </a:r>
          </a:p>
        </p:txBody>
      </p:sp>
      <p:sp>
        <p:nvSpPr>
          <p:cNvPr id="23561" name="Text Box 8"/>
          <p:cNvSpPr txBox="1">
            <a:spLocks noChangeArrowheads="1"/>
          </p:cNvSpPr>
          <p:nvPr/>
        </p:nvSpPr>
        <p:spPr bwMode="auto">
          <a:xfrm>
            <a:off x="6670675" y="1870075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23562" name="Text Box 9"/>
          <p:cNvSpPr txBox="1">
            <a:spLocks noChangeArrowheads="1"/>
          </p:cNvSpPr>
          <p:nvPr/>
        </p:nvSpPr>
        <p:spPr bwMode="auto">
          <a:xfrm>
            <a:off x="3200400" y="1447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</a:t>
            </a:r>
          </a:p>
        </p:txBody>
      </p:sp>
      <p:sp>
        <p:nvSpPr>
          <p:cNvPr id="23563" name="Oval 10"/>
          <p:cNvSpPr>
            <a:spLocks noChangeArrowheads="1"/>
          </p:cNvSpPr>
          <p:nvPr/>
        </p:nvSpPr>
        <p:spPr bwMode="auto">
          <a:xfrm>
            <a:off x="6858000" y="2057400"/>
            <a:ext cx="152400" cy="152400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64" name="Text Box 11"/>
          <p:cNvSpPr txBox="1">
            <a:spLocks noChangeArrowheads="1"/>
          </p:cNvSpPr>
          <p:nvPr/>
        </p:nvSpPr>
        <p:spPr bwMode="auto">
          <a:xfrm>
            <a:off x="685800" y="5486400"/>
            <a:ext cx="693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lvl="1" eaLnBrk="1" hangingPunct="1"/>
            <a:r>
              <a:rPr lang="en-US"/>
              <a:t>f maps points in input image to the plane</a:t>
            </a:r>
          </a:p>
        </p:txBody>
      </p:sp>
      <p:sp>
        <p:nvSpPr>
          <p:cNvPr id="23565" name="Line 12"/>
          <p:cNvSpPr>
            <a:spLocks noChangeShapeType="1"/>
          </p:cNvSpPr>
          <p:nvPr/>
        </p:nvSpPr>
        <p:spPr bwMode="auto">
          <a:xfrm>
            <a:off x="4114800" y="1371600"/>
            <a:ext cx="0" cy="396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1B23823-0D05-B241-8C2D-BCD838810B1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696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DA3AAD2-DB88-C244-A23F-D7A7E7C47615}" type="slidenum">
              <a:rPr lang="en-US" sz="1400"/>
              <a:pPr eaLnBrk="1" hangingPunct="1"/>
              <a:t>50</a:t>
            </a:fld>
            <a:endParaRPr lang="en-US" sz="1400"/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random dither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for each pixel in the input image</a:t>
            </a:r>
          </a:p>
          <a:p>
            <a:pPr eaLnBrk="1" hangingPunct="1"/>
            <a:r>
              <a:rPr lang="en-US">
                <a:latin typeface="Comic Sans MS" charset="0"/>
              </a:rPr>
              <a:t>add random noise in [-</a:t>
            </a:r>
            <a:r>
              <a:rPr lang="en-US">
                <a:latin typeface="Comic Sans MS" charset="0"/>
                <a:sym typeface="Symbol" charset="0"/>
              </a:rPr>
              <a:t>, ] </a:t>
            </a:r>
            <a:r>
              <a:rPr lang="en-US">
                <a:latin typeface="Comic Sans MS" charset="0"/>
              </a:rPr>
              <a:t>to pixel value </a:t>
            </a:r>
            <a:r>
              <a:rPr lang="en-US" sz="2000">
                <a:latin typeface="Comic Sans MS" charset="0"/>
              </a:rPr>
              <a:t>(</a:t>
            </a:r>
            <a:r>
              <a:rPr lang="en-US" sz="2000">
                <a:latin typeface="Comic Sans MS" charset="0"/>
                <a:sym typeface="Symbol" charset="0"/>
              </a:rPr>
              <a:t> depends on number of bits, i.e. dist. between thresholds)</a:t>
            </a:r>
            <a:endParaRPr lang="en-US" sz="2000">
              <a:latin typeface="Comic Sans MS" charset="0"/>
            </a:endParaRPr>
          </a:p>
          <a:p>
            <a:pPr eaLnBrk="1" hangingPunct="1"/>
            <a:r>
              <a:rPr lang="en-US">
                <a:latin typeface="Comic Sans MS" charset="0"/>
              </a:rPr>
              <a:t>clamp value to [0,1]</a:t>
            </a:r>
          </a:p>
          <a:p>
            <a:pPr eaLnBrk="1" hangingPunct="1"/>
            <a:r>
              <a:rPr lang="en-US">
                <a:latin typeface="Comic Sans MS" charset="0"/>
              </a:rPr>
              <a:t>uniformly quantize new value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C40CA68-8FAF-864F-A0E8-B62AADCD603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06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D0B5019-C98D-F84D-9C5A-A417110F46D1}" type="slidenum">
              <a:rPr lang="en-US" sz="1400"/>
              <a:pPr eaLnBrk="1" hangingPunct="1"/>
              <a:t>51</a:t>
            </a:fld>
            <a:endParaRPr lang="en-US" sz="1400"/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comparison</a:t>
            </a:r>
          </a:p>
        </p:txBody>
      </p:sp>
      <p:sp>
        <p:nvSpPr>
          <p:cNvPr id="70660" name="Text Box 3"/>
          <p:cNvSpPr txBox="1">
            <a:spLocks noChangeArrowheads="1"/>
          </p:cNvSpPr>
          <p:nvPr/>
        </p:nvSpPr>
        <p:spPr bwMode="auto">
          <a:xfrm>
            <a:off x="4191000" y="45720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ordered</a:t>
            </a:r>
          </a:p>
        </p:txBody>
      </p:sp>
      <p:sp>
        <p:nvSpPr>
          <p:cNvPr id="70661" name="Text Box 4"/>
          <p:cNvSpPr txBox="1">
            <a:spLocks noChangeArrowheads="1"/>
          </p:cNvSpPr>
          <p:nvPr/>
        </p:nvSpPr>
        <p:spPr bwMode="auto">
          <a:xfrm>
            <a:off x="6096000" y="45720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error-diffusion</a:t>
            </a:r>
          </a:p>
        </p:txBody>
      </p:sp>
      <p:pic>
        <p:nvPicPr>
          <p:cNvPr id="70662" name="Picture 5" descr="homer1bitFloy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663" name="Picture 6" descr="homer1bitOrder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9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664" name="Picture 7" descr="homer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65" name="Text Box 8"/>
          <p:cNvSpPr txBox="1">
            <a:spLocks noChangeArrowheads="1"/>
          </p:cNvSpPr>
          <p:nvPr/>
        </p:nvSpPr>
        <p:spPr bwMode="auto">
          <a:xfrm>
            <a:off x="-7938" y="4572000"/>
            <a:ext cx="20081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original</a:t>
            </a:r>
          </a:p>
          <a:p>
            <a:pPr eaLnBrk="1" hangingPunct="1"/>
            <a:r>
              <a:rPr lang="en-US"/>
              <a:t>8 bits/pixel/</a:t>
            </a:r>
          </a:p>
          <a:p>
            <a:pPr eaLnBrk="1" hangingPunct="1"/>
            <a:r>
              <a:rPr lang="en-US"/>
              <a:t>channel</a:t>
            </a:r>
          </a:p>
        </p:txBody>
      </p:sp>
      <p:pic>
        <p:nvPicPr>
          <p:cNvPr id="70666" name="Picture 9" descr="homer1bitNoise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6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67" name="Text Box 10"/>
          <p:cNvSpPr txBox="1">
            <a:spLocks noChangeArrowheads="1"/>
          </p:cNvSpPr>
          <p:nvPr/>
        </p:nvSpPr>
        <p:spPr bwMode="auto">
          <a:xfrm>
            <a:off x="2438400" y="4572000"/>
            <a:ext cx="1222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random</a:t>
            </a:r>
          </a:p>
        </p:txBody>
      </p:sp>
      <p:sp>
        <p:nvSpPr>
          <p:cNvPr id="70668" name="Text Box 11"/>
          <p:cNvSpPr txBox="1">
            <a:spLocks noChangeArrowheads="1"/>
          </p:cNvSpPr>
          <p:nvPr/>
        </p:nvSpPr>
        <p:spPr bwMode="auto">
          <a:xfrm>
            <a:off x="3962400" y="56388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bit/pixel/channel</a:t>
            </a:r>
          </a:p>
        </p:txBody>
      </p:sp>
      <p:sp>
        <p:nvSpPr>
          <p:cNvPr id="70669" name="AutoShape 12"/>
          <p:cNvSpPr>
            <a:spLocks/>
          </p:cNvSpPr>
          <p:nvPr/>
        </p:nvSpPr>
        <p:spPr bwMode="auto">
          <a:xfrm rot="5400000" flipH="1">
            <a:off x="5067300" y="1866900"/>
            <a:ext cx="838200" cy="6705600"/>
          </a:xfrm>
          <a:prstGeom prst="leftBrace">
            <a:avLst>
              <a:gd name="adj1" fmla="val 666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23D67A4-DCA9-C646-B6CB-867C85B5CE2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16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6A4714E-A702-804C-8C50-5520878511F4}" type="slidenum">
              <a:rPr lang="en-US" sz="1400"/>
              <a:pPr eaLnBrk="1" hangingPunct="1"/>
              <a:t>52</a:t>
            </a:fld>
            <a:endParaRPr lang="en-US" sz="1400"/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error-diffusion dither intuition</a:t>
            </a:r>
          </a:p>
        </p:txBody>
      </p:sp>
      <p:graphicFrame>
        <p:nvGraphicFramePr>
          <p:cNvPr id="821251" name="Group 3"/>
          <p:cNvGraphicFramePr>
            <a:graphicFrameLocks noGrp="1"/>
          </p:cNvGraphicFramePr>
          <p:nvPr/>
        </p:nvGraphicFramePr>
        <p:xfrm>
          <a:off x="4876800" y="3276600"/>
          <a:ext cx="3829050" cy="2619375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3236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5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1266" name="Group 18"/>
          <p:cNvGraphicFramePr>
            <a:graphicFrameLocks noGrp="1"/>
          </p:cNvGraphicFramePr>
          <p:nvPr/>
        </p:nvGraphicFramePr>
        <p:xfrm>
          <a:off x="609600" y="3276600"/>
          <a:ext cx="3829050" cy="26670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713" name="Freeform 32"/>
          <p:cNvSpPr>
            <a:spLocks/>
          </p:cNvSpPr>
          <p:nvPr/>
        </p:nvSpPr>
        <p:spPr bwMode="auto">
          <a:xfrm>
            <a:off x="1143000" y="2514600"/>
            <a:ext cx="4191000" cy="609600"/>
          </a:xfrm>
          <a:custGeom>
            <a:avLst/>
            <a:gdLst>
              <a:gd name="T0" fmla="*/ 0 w 2640"/>
              <a:gd name="T1" fmla="*/ 2147483647 h 384"/>
              <a:gd name="T2" fmla="*/ 2147483647 w 2640"/>
              <a:gd name="T3" fmla="*/ 0 h 384"/>
              <a:gd name="T4" fmla="*/ 2147483647 w 2640"/>
              <a:gd name="T5" fmla="*/ 2147483647 h 384"/>
              <a:gd name="T6" fmla="*/ 0 60000 65536"/>
              <a:gd name="T7" fmla="*/ 0 60000 65536"/>
              <a:gd name="T8" fmla="*/ 0 60000 65536"/>
              <a:gd name="T9" fmla="*/ 0 w 2640"/>
              <a:gd name="T10" fmla="*/ 0 h 384"/>
              <a:gd name="T11" fmla="*/ 2640 w 2640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0" h="384">
                <a:moveTo>
                  <a:pt x="0" y="384"/>
                </a:moveTo>
                <a:cubicBezTo>
                  <a:pt x="548" y="192"/>
                  <a:pt x="1096" y="0"/>
                  <a:pt x="1536" y="0"/>
                </a:cubicBezTo>
                <a:cubicBezTo>
                  <a:pt x="1976" y="0"/>
                  <a:pt x="2456" y="320"/>
                  <a:pt x="2640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14" name="Text Box 33"/>
          <p:cNvSpPr txBox="1">
            <a:spLocks noChangeArrowheads="1"/>
          </p:cNvSpPr>
          <p:nvPr/>
        </p:nvSpPr>
        <p:spPr bwMode="auto">
          <a:xfrm>
            <a:off x="685800" y="1524000"/>
            <a:ext cx="75438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Start at upper left corner of image.</a:t>
            </a:r>
          </a:p>
          <a:p>
            <a:pPr algn="l" eaLnBrk="1" hangingPunct="1"/>
            <a:r>
              <a:rPr lang="en-US"/>
              <a:t>Quantize I</a:t>
            </a:r>
            <a:r>
              <a:rPr lang="en-US" baseline="-25000"/>
              <a:t>00 </a:t>
            </a:r>
            <a:r>
              <a:rPr lang="en-US"/>
              <a:t>using uniform quantization.</a:t>
            </a:r>
            <a:endParaRPr lang="en-US" b="1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678AEBE-E6AE-BD43-89FD-DE72177F7BA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27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555DF95-8673-6646-B6C8-FF8232A5EAA1}" type="slidenum">
              <a:rPr lang="en-US" sz="1400"/>
              <a:pPr eaLnBrk="1" hangingPunct="1"/>
              <a:t>53</a:t>
            </a:fld>
            <a:endParaRPr lang="en-US" sz="1400"/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error-diffusion dither</a:t>
            </a:r>
          </a:p>
        </p:txBody>
      </p:sp>
      <p:graphicFrame>
        <p:nvGraphicFramePr>
          <p:cNvPr id="822275" name="Group 3"/>
          <p:cNvGraphicFramePr>
            <a:graphicFrameLocks noGrp="1"/>
          </p:cNvGraphicFramePr>
          <p:nvPr/>
        </p:nvGraphicFramePr>
        <p:xfrm>
          <a:off x="4876800" y="3276600"/>
          <a:ext cx="3829050" cy="2619375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3236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5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2290" name="Group 18"/>
          <p:cNvGraphicFramePr>
            <a:graphicFrameLocks noGrp="1"/>
          </p:cNvGraphicFramePr>
          <p:nvPr/>
        </p:nvGraphicFramePr>
        <p:xfrm>
          <a:off x="609600" y="3276600"/>
          <a:ext cx="3829050" cy="26670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737" name="Freeform 32"/>
          <p:cNvSpPr>
            <a:spLocks/>
          </p:cNvSpPr>
          <p:nvPr/>
        </p:nvSpPr>
        <p:spPr bwMode="auto">
          <a:xfrm>
            <a:off x="1143000" y="2514600"/>
            <a:ext cx="4191000" cy="609600"/>
          </a:xfrm>
          <a:custGeom>
            <a:avLst/>
            <a:gdLst>
              <a:gd name="T0" fmla="*/ 0 w 2640"/>
              <a:gd name="T1" fmla="*/ 2147483647 h 384"/>
              <a:gd name="T2" fmla="*/ 2147483647 w 2640"/>
              <a:gd name="T3" fmla="*/ 0 h 384"/>
              <a:gd name="T4" fmla="*/ 2147483647 w 2640"/>
              <a:gd name="T5" fmla="*/ 2147483647 h 384"/>
              <a:gd name="T6" fmla="*/ 0 60000 65536"/>
              <a:gd name="T7" fmla="*/ 0 60000 65536"/>
              <a:gd name="T8" fmla="*/ 0 60000 65536"/>
              <a:gd name="T9" fmla="*/ 0 w 2640"/>
              <a:gd name="T10" fmla="*/ 0 h 384"/>
              <a:gd name="T11" fmla="*/ 2640 w 2640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0" h="384">
                <a:moveTo>
                  <a:pt x="0" y="384"/>
                </a:moveTo>
                <a:cubicBezTo>
                  <a:pt x="548" y="192"/>
                  <a:pt x="1096" y="0"/>
                  <a:pt x="1536" y="0"/>
                </a:cubicBezTo>
                <a:cubicBezTo>
                  <a:pt x="1976" y="0"/>
                  <a:pt x="2456" y="320"/>
                  <a:pt x="2640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738" name="Text Box 33"/>
          <p:cNvSpPr txBox="1">
            <a:spLocks noChangeArrowheads="1"/>
          </p:cNvSpPr>
          <p:nvPr/>
        </p:nvSpPr>
        <p:spPr bwMode="auto">
          <a:xfrm>
            <a:off x="457200" y="1524000"/>
            <a:ext cx="7543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this introduces some error ... suppose Q</a:t>
            </a:r>
            <a:r>
              <a:rPr lang="en-US" baseline="-25000"/>
              <a:t>00 </a:t>
            </a:r>
            <a:r>
              <a:rPr lang="en-US"/>
              <a:t>is too dark</a:t>
            </a:r>
            <a:endParaRPr lang="en-US" baseline="-25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212F942-B1C4-1A41-9E0D-6B5E59E6BFD6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37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5D612BE-2403-EA4B-93B3-6BF005FB52B8}" type="slidenum">
              <a:rPr lang="en-US" sz="1400"/>
              <a:pPr eaLnBrk="1" hangingPunct="1"/>
              <a:t>54</a:t>
            </a:fld>
            <a:endParaRPr lang="en-US" sz="1400"/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error-diffusion dither intuition</a:t>
            </a:r>
          </a:p>
        </p:txBody>
      </p:sp>
      <p:graphicFrame>
        <p:nvGraphicFramePr>
          <p:cNvPr id="823299" name="Group 3"/>
          <p:cNvGraphicFramePr>
            <a:graphicFrameLocks noGrp="1"/>
          </p:cNvGraphicFramePr>
          <p:nvPr/>
        </p:nvGraphicFramePr>
        <p:xfrm>
          <a:off x="4876800" y="3276600"/>
          <a:ext cx="3829050" cy="2619375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3236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5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3314" name="Group 18"/>
          <p:cNvGraphicFramePr>
            <a:graphicFrameLocks noGrp="1"/>
          </p:cNvGraphicFramePr>
          <p:nvPr/>
        </p:nvGraphicFramePr>
        <p:xfrm>
          <a:off x="609600" y="3276600"/>
          <a:ext cx="3829050" cy="26670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761" name="Freeform 32"/>
          <p:cNvSpPr>
            <a:spLocks/>
          </p:cNvSpPr>
          <p:nvPr/>
        </p:nvSpPr>
        <p:spPr bwMode="auto">
          <a:xfrm>
            <a:off x="1143000" y="2514600"/>
            <a:ext cx="4191000" cy="609600"/>
          </a:xfrm>
          <a:custGeom>
            <a:avLst/>
            <a:gdLst>
              <a:gd name="T0" fmla="*/ 0 w 2640"/>
              <a:gd name="T1" fmla="*/ 2147483647 h 384"/>
              <a:gd name="T2" fmla="*/ 2147483647 w 2640"/>
              <a:gd name="T3" fmla="*/ 0 h 384"/>
              <a:gd name="T4" fmla="*/ 2147483647 w 2640"/>
              <a:gd name="T5" fmla="*/ 2147483647 h 384"/>
              <a:gd name="T6" fmla="*/ 0 60000 65536"/>
              <a:gd name="T7" fmla="*/ 0 60000 65536"/>
              <a:gd name="T8" fmla="*/ 0 60000 65536"/>
              <a:gd name="T9" fmla="*/ 0 w 2640"/>
              <a:gd name="T10" fmla="*/ 0 h 384"/>
              <a:gd name="T11" fmla="*/ 2640 w 2640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0" h="384">
                <a:moveTo>
                  <a:pt x="0" y="384"/>
                </a:moveTo>
                <a:cubicBezTo>
                  <a:pt x="548" y="192"/>
                  <a:pt x="1096" y="0"/>
                  <a:pt x="1536" y="0"/>
                </a:cubicBezTo>
                <a:cubicBezTo>
                  <a:pt x="1976" y="0"/>
                  <a:pt x="2456" y="320"/>
                  <a:pt x="2640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3762" name="Text Box 33"/>
          <p:cNvSpPr txBox="1">
            <a:spLocks noChangeArrowheads="1"/>
          </p:cNvSpPr>
          <p:nvPr/>
        </p:nvSpPr>
        <p:spPr bwMode="auto">
          <a:xfrm>
            <a:off x="457200" y="1676400"/>
            <a:ext cx="8001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we can compensate by brightening the neighbors of I</a:t>
            </a:r>
            <a:r>
              <a:rPr lang="en-US" baseline="-25000"/>
              <a:t>00 </a:t>
            </a:r>
            <a:r>
              <a:rPr lang="en-US"/>
              <a:t>before we quantize them.</a:t>
            </a:r>
            <a:endParaRPr lang="en-US" baseline="-25000"/>
          </a:p>
        </p:txBody>
      </p:sp>
      <p:sp>
        <p:nvSpPr>
          <p:cNvPr id="73763" name="Rectangle 34"/>
          <p:cNvSpPr>
            <a:spLocks noChangeArrowheads="1"/>
          </p:cNvSpPr>
          <p:nvPr/>
        </p:nvSpPr>
        <p:spPr bwMode="auto">
          <a:xfrm>
            <a:off x="1905000" y="3276600"/>
            <a:ext cx="1295400" cy="26670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3764" name="Rectangle 35"/>
          <p:cNvSpPr>
            <a:spLocks noChangeArrowheads="1"/>
          </p:cNvSpPr>
          <p:nvPr/>
        </p:nvSpPr>
        <p:spPr bwMode="auto">
          <a:xfrm>
            <a:off x="609600" y="4572000"/>
            <a:ext cx="2590800" cy="13716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2F8E6CC-907E-C249-883D-F3E7898763E4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47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BE796FA-9D99-9748-A1E0-15909C16AD34}" type="slidenum">
              <a:rPr lang="en-US" sz="1400"/>
              <a:pPr eaLnBrk="1" hangingPunct="1"/>
              <a:t>55</a:t>
            </a:fld>
            <a:endParaRPr lang="en-US" sz="1400"/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error-diffusion dither intuition</a:t>
            </a:r>
          </a:p>
        </p:txBody>
      </p:sp>
      <p:graphicFrame>
        <p:nvGraphicFramePr>
          <p:cNvPr id="824323" name="Group 3"/>
          <p:cNvGraphicFramePr>
            <a:graphicFrameLocks noGrp="1"/>
          </p:cNvGraphicFramePr>
          <p:nvPr/>
        </p:nvGraphicFramePr>
        <p:xfrm>
          <a:off x="4876800" y="3276600"/>
          <a:ext cx="3829050" cy="2619375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3236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5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4338" name="Group 18"/>
          <p:cNvGraphicFramePr>
            <a:graphicFrameLocks noGrp="1"/>
          </p:cNvGraphicFramePr>
          <p:nvPr/>
        </p:nvGraphicFramePr>
        <p:xfrm>
          <a:off x="609600" y="3276600"/>
          <a:ext cx="3829050" cy="26670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5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4785" name="Text Box 32"/>
          <p:cNvSpPr txBox="1">
            <a:spLocks noChangeArrowheads="1"/>
          </p:cNvSpPr>
          <p:nvPr/>
        </p:nvSpPr>
        <p:spPr bwMode="auto">
          <a:xfrm>
            <a:off x="457200" y="1676400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now continue quantization on modified image</a:t>
            </a:r>
            <a:endParaRPr lang="en-US" baseline="-25000"/>
          </a:p>
        </p:txBody>
      </p:sp>
      <p:sp>
        <p:nvSpPr>
          <p:cNvPr id="74786" name="Rectangle 33"/>
          <p:cNvSpPr>
            <a:spLocks noChangeArrowheads="1"/>
          </p:cNvSpPr>
          <p:nvPr/>
        </p:nvSpPr>
        <p:spPr bwMode="auto">
          <a:xfrm>
            <a:off x="1905000" y="3276600"/>
            <a:ext cx="1295400" cy="26670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4787" name="Rectangle 34"/>
          <p:cNvSpPr>
            <a:spLocks noChangeArrowheads="1"/>
          </p:cNvSpPr>
          <p:nvPr/>
        </p:nvSpPr>
        <p:spPr bwMode="auto">
          <a:xfrm>
            <a:off x="609600" y="4572000"/>
            <a:ext cx="2590800" cy="13716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EBC7143-C8A3-C343-BDE7-FF331DD0280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577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180EE0E-4C07-8F47-8B2F-D03AD79B5047}" type="slidenum">
              <a:rPr lang="en-US" sz="1400"/>
              <a:pPr eaLnBrk="1" hangingPunct="1"/>
              <a:t>56</a:t>
            </a:fld>
            <a:endParaRPr lang="en-US" sz="1400"/>
          </a:p>
        </p:txBody>
      </p:sp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1 bit quantization</a:t>
            </a:r>
            <a:endParaRPr lang="en-US" sz="3600">
              <a:latin typeface="Comic Sans MS" charset="0"/>
            </a:endParaRPr>
          </a:p>
        </p:txBody>
      </p:sp>
      <p:pic>
        <p:nvPicPr>
          <p:cNvPr id="75780" name="Picture 28" descr="gradie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19400"/>
            <a:ext cx="2819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5781" name="Group 31"/>
          <p:cNvGrpSpPr>
            <a:grpSpLocks/>
          </p:cNvGrpSpPr>
          <p:nvPr/>
        </p:nvGrpSpPr>
        <p:grpSpPr bwMode="auto">
          <a:xfrm>
            <a:off x="4876800" y="1524000"/>
            <a:ext cx="2819400" cy="1981200"/>
            <a:chOff x="4267200" y="1524000"/>
            <a:chExt cx="2819400" cy="1981200"/>
          </a:xfrm>
        </p:grpSpPr>
        <p:sp>
          <p:nvSpPr>
            <p:cNvPr id="30" name="Rectangle 29"/>
            <p:cNvSpPr/>
            <p:nvPr/>
          </p:nvSpPr>
          <p:spPr bwMode="auto">
            <a:xfrm>
              <a:off x="4267200" y="1524000"/>
              <a:ext cx="2819400" cy="990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75788" name="Rectangle 30"/>
            <p:cNvSpPr>
              <a:spLocks noChangeArrowheads="1"/>
            </p:cNvSpPr>
            <p:nvPr/>
          </p:nvSpPr>
          <p:spPr bwMode="auto">
            <a:xfrm>
              <a:off x="4267200" y="2514600"/>
              <a:ext cx="2819400" cy="99060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cxnSp>
        <p:nvCxnSpPr>
          <p:cNvPr id="75782" name="Straight Arrow Connector 33"/>
          <p:cNvCxnSpPr>
            <a:cxnSpLocks noChangeShapeType="1"/>
          </p:cNvCxnSpPr>
          <p:nvPr/>
        </p:nvCxnSpPr>
        <p:spPr bwMode="auto">
          <a:xfrm rot="5400000" flipH="1" flipV="1">
            <a:off x="3582194" y="2515394"/>
            <a:ext cx="1141412" cy="99060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75783" name="Picture 33" descr="floydGradation.bmp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962400"/>
            <a:ext cx="28194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5784" name="Straight Arrow Connector 33"/>
          <p:cNvCxnSpPr>
            <a:cxnSpLocks noChangeShapeType="1"/>
          </p:cNvCxnSpPr>
          <p:nvPr/>
        </p:nvCxnSpPr>
        <p:spPr bwMode="auto">
          <a:xfrm rot="16200000" flipH="1">
            <a:off x="3657600" y="4038600"/>
            <a:ext cx="1066800" cy="91440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5785" name="TextBox 36"/>
          <p:cNvSpPr txBox="1">
            <a:spLocks noChangeArrowheads="1"/>
          </p:cNvSpPr>
          <p:nvPr/>
        </p:nvSpPr>
        <p:spPr bwMode="auto">
          <a:xfrm>
            <a:off x="5638800" y="1066800"/>
            <a:ext cx="1463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standard</a:t>
            </a:r>
          </a:p>
        </p:txBody>
      </p:sp>
      <p:sp>
        <p:nvSpPr>
          <p:cNvPr id="75786" name="TextBox 37"/>
          <p:cNvSpPr txBox="1">
            <a:spLocks noChangeArrowheads="1"/>
          </p:cNvSpPr>
          <p:nvPr/>
        </p:nvSpPr>
        <p:spPr bwMode="auto">
          <a:xfrm>
            <a:off x="5348288" y="5943600"/>
            <a:ext cx="234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error diffusion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05E53C2-D392-8A41-8C47-CECC4AD953F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68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3297C6A-C3C0-D248-8BDE-0DF893DC39A4}" type="slidenum">
              <a:rPr lang="en-US" sz="1400"/>
              <a:pPr eaLnBrk="1" hangingPunct="1"/>
              <a:t>57</a:t>
            </a:fld>
            <a:endParaRPr lang="en-US" sz="1400"/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now for the details</a:t>
            </a:r>
          </a:p>
        </p:txBody>
      </p:sp>
      <p:graphicFrame>
        <p:nvGraphicFramePr>
          <p:cNvPr id="825347" name="Group 3"/>
          <p:cNvGraphicFramePr>
            <a:graphicFrameLocks noGrp="1"/>
          </p:cNvGraphicFramePr>
          <p:nvPr/>
        </p:nvGraphicFramePr>
        <p:xfrm>
          <a:off x="4876800" y="3276600"/>
          <a:ext cx="3829050" cy="2619375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3236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5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4852" marB="4485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5362" name="Group 18"/>
          <p:cNvGraphicFramePr>
            <a:graphicFrameLocks noGrp="1"/>
          </p:cNvGraphicFramePr>
          <p:nvPr/>
        </p:nvGraphicFramePr>
        <p:xfrm>
          <a:off x="609600" y="3276600"/>
          <a:ext cx="3829050" cy="26670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6833" name="Freeform 32"/>
          <p:cNvSpPr>
            <a:spLocks/>
          </p:cNvSpPr>
          <p:nvPr/>
        </p:nvSpPr>
        <p:spPr bwMode="auto">
          <a:xfrm>
            <a:off x="1143000" y="2514600"/>
            <a:ext cx="4191000" cy="609600"/>
          </a:xfrm>
          <a:custGeom>
            <a:avLst/>
            <a:gdLst>
              <a:gd name="T0" fmla="*/ 0 w 2640"/>
              <a:gd name="T1" fmla="*/ 2147483647 h 384"/>
              <a:gd name="T2" fmla="*/ 2147483647 w 2640"/>
              <a:gd name="T3" fmla="*/ 0 h 384"/>
              <a:gd name="T4" fmla="*/ 2147483647 w 2640"/>
              <a:gd name="T5" fmla="*/ 2147483647 h 384"/>
              <a:gd name="T6" fmla="*/ 0 60000 65536"/>
              <a:gd name="T7" fmla="*/ 0 60000 65536"/>
              <a:gd name="T8" fmla="*/ 0 60000 65536"/>
              <a:gd name="T9" fmla="*/ 0 w 2640"/>
              <a:gd name="T10" fmla="*/ 0 h 384"/>
              <a:gd name="T11" fmla="*/ 2640 w 2640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0" h="384">
                <a:moveTo>
                  <a:pt x="0" y="384"/>
                </a:moveTo>
                <a:cubicBezTo>
                  <a:pt x="548" y="192"/>
                  <a:pt x="1096" y="0"/>
                  <a:pt x="1536" y="0"/>
                </a:cubicBezTo>
                <a:cubicBezTo>
                  <a:pt x="1976" y="0"/>
                  <a:pt x="2456" y="320"/>
                  <a:pt x="2640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6834" name="Text Box 33"/>
          <p:cNvSpPr txBox="1">
            <a:spLocks noChangeArrowheads="1"/>
          </p:cNvSpPr>
          <p:nvPr/>
        </p:nvSpPr>
        <p:spPr bwMode="auto">
          <a:xfrm>
            <a:off x="381000" y="18288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quantize I</a:t>
            </a:r>
            <a:r>
              <a:rPr lang="en-US" baseline="-25000"/>
              <a:t>00 </a:t>
            </a:r>
            <a:r>
              <a:rPr lang="en-US"/>
              <a:t>using uniform quantization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687C1F2-9C37-A448-9E8B-00F7393B8DA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78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E44B63D-33FD-6541-9846-8634F684492D}" type="slidenum">
              <a:rPr lang="en-US" sz="1400"/>
              <a:pPr eaLnBrk="1" hangingPunct="1"/>
              <a:t>58</a:t>
            </a:fld>
            <a:endParaRPr lang="en-US" sz="1400"/>
          </a:p>
        </p:txBody>
      </p:sp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error diffusion dither</a:t>
            </a:r>
          </a:p>
        </p:txBody>
      </p:sp>
      <p:graphicFrame>
        <p:nvGraphicFramePr>
          <p:cNvPr id="826371" name="Group 3"/>
          <p:cNvGraphicFramePr>
            <a:graphicFrameLocks noGrp="1"/>
          </p:cNvGraphicFramePr>
          <p:nvPr/>
        </p:nvGraphicFramePr>
        <p:xfrm>
          <a:off x="4953000" y="2819400"/>
          <a:ext cx="3829050" cy="26162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0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6386" name="Group 18"/>
          <p:cNvGraphicFramePr>
            <a:graphicFrameLocks noGrp="1"/>
          </p:cNvGraphicFramePr>
          <p:nvPr/>
        </p:nvGraphicFramePr>
        <p:xfrm>
          <a:off x="914400" y="2819400"/>
          <a:ext cx="3829050" cy="25908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7857" name="Text Box 32"/>
          <p:cNvSpPr txBox="1">
            <a:spLocks noChangeArrowheads="1"/>
          </p:cNvSpPr>
          <p:nvPr/>
        </p:nvSpPr>
        <p:spPr bwMode="auto">
          <a:xfrm>
            <a:off x="1371600" y="2209800"/>
            <a:ext cx="6629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distribute error e</a:t>
            </a:r>
            <a:r>
              <a:rPr lang="en-US" sz="1600" baseline="-25000"/>
              <a:t>00</a:t>
            </a:r>
            <a:r>
              <a:rPr lang="en-US" sz="1600"/>
              <a:t>=I</a:t>
            </a:r>
            <a:r>
              <a:rPr lang="en-US" sz="1600" baseline="-25000"/>
              <a:t>00</a:t>
            </a:r>
            <a:r>
              <a:rPr lang="en-US" sz="1600"/>
              <a:t> – Q</a:t>
            </a:r>
            <a:r>
              <a:rPr lang="en-US" sz="1600" baseline="-25000"/>
              <a:t>00</a:t>
            </a:r>
            <a:r>
              <a:rPr lang="en-US" sz="1600"/>
              <a:t> to neighbors not yet quantized</a:t>
            </a:r>
          </a:p>
        </p:txBody>
      </p:sp>
      <p:sp>
        <p:nvSpPr>
          <p:cNvPr id="77858" name="Text Box 33"/>
          <p:cNvSpPr txBox="1">
            <a:spLocks noChangeArrowheads="1"/>
          </p:cNvSpPr>
          <p:nvPr/>
        </p:nvSpPr>
        <p:spPr bwMode="auto">
          <a:xfrm>
            <a:off x="2362200" y="35814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a</a:t>
            </a:r>
            <a:r>
              <a:rPr lang="en-US" sz="1800"/>
              <a:t>e</a:t>
            </a:r>
            <a:r>
              <a:rPr lang="en-US" sz="1800" baseline="-25000"/>
              <a:t>00</a:t>
            </a:r>
            <a:endParaRPr lang="en-US" sz="1800">
              <a:latin typeface="Symbol" charset="0"/>
            </a:endParaRPr>
          </a:p>
        </p:txBody>
      </p:sp>
      <p:sp>
        <p:nvSpPr>
          <p:cNvPr id="77859" name="Text Box 34"/>
          <p:cNvSpPr txBox="1">
            <a:spLocks noChangeArrowheads="1"/>
          </p:cNvSpPr>
          <p:nvPr/>
        </p:nvSpPr>
        <p:spPr bwMode="auto">
          <a:xfrm>
            <a:off x="990600" y="43434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c</a:t>
            </a:r>
            <a:r>
              <a:rPr lang="en-US" sz="1800"/>
              <a:t>e</a:t>
            </a:r>
            <a:r>
              <a:rPr lang="en-US" sz="1800" baseline="-25000"/>
              <a:t>00</a:t>
            </a:r>
            <a:endParaRPr lang="en-US" sz="1800">
              <a:latin typeface="Symbol" charset="0"/>
            </a:endParaRPr>
          </a:p>
        </p:txBody>
      </p:sp>
      <p:sp>
        <p:nvSpPr>
          <p:cNvPr id="77860" name="Text Box 35"/>
          <p:cNvSpPr txBox="1">
            <a:spLocks noChangeArrowheads="1"/>
          </p:cNvSpPr>
          <p:nvPr/>
        </p:nvSpPr>
        <p:spPr bwMode="auto">
          <a:xfrm>
            <a:off x="2286000" y="42672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d</a:t>
            </a:r>
            <a:r>
              <a:rPr lang="en-US" sz="1800"/>
              <a:t>e</a:t>
            </a:r>
            <a:r>
              <a:rPr lang="en-US" sz="1800" baseline="-25000"/>
              <a:t>00</a:t>
            </a:r>
            <a:endParaRPr lang="en-US" sz="1800">
              <a:latin typeface="Symbol" charset="0"/>
            </a:endParaRPr>
          </a:p>
        </p:txBody>
      </p:sp>
      <p:sp>
        <p:nvSpPr>
          <p:cNvPr id="82982" name="Text Box 36"/>
          <p:cNvSpPr txBox="1">
            <a:spLocks noChangeArrowheads="1"/>
          </p:cNvSpPr>
          <p:nvPr/>
        </p:nvSpPr>
        <p:spPr bwMode="auto">
          <a:xfrm>
            <a:off x="2438400" y="5638800"/>
            <a:ext cx="35052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 err="1">
                <a:latin typeface="Symbol" pitchFamily="18" charset="2"/>
                <a:ea typeface="+mn-ea"/>
                <a:cs typeface="+mn-cs"/>
              </a:rPr>
              <a:t>a+b+c+d</a:t>
            </a:r>
            <a:r>
              <a:rPr lang="en-US" dirty="0">
                <a:latin typeface="Symbol" pitchFamily="18" charset="2"/>
                <a:ea typeface="+mn-ea"/>
                <a:cs typeface="+mn-cs"/>
              </a:rPr>
              <a:t>=</a:t>
            </a:r>
            <a:r>
              <a:rPr lang="en-US" dirty="0">
                <a:latin typeface="+mn-lt"/>
                <a:ea typeface="+mn-ea"/>
                <a:cs typeface="+mn-cs"/>
              </a:rPr>
              <a:t>1</a:t>
            </a:r>
          </a:p>
        </p:txBody>
      </p:sp>
      <p:sp>
        <p:nvSpPr>
          <p:cNvPr id="77862" name="Line 37"/>
          <p:cNvSpPr>
            <a:spLocks noChangeShapeType="1"/>
          </p:cNvSpPr>
          <p:nvPr/>
        </p:nvSpPr>
        <p:spPr bwMode="auto">
          <a:xfrm>
            <a:off x="1600200" y="39624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63" name="Line 38"/>
          <p:cNvSpPr>
            <a:spLocks noChangeShapeType="1"/>
          </p:cNvSpPr>
          <p:nvPr/>
        </p:nvSpPr>
        <p:spPr bwMode="auto">
          <a:xfrm>
            <a:off x="1828800" y="3962400"/>
            <a:ext cx="7620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64" name="Line 39"/>
          <p:cNvSpPr>
            <a:spLocks noChangeShapeType="1"/>
          </p:cNvSpPr>
          <p:nvPr/>
        </p:nvSpPr>
        <p:spPr bwMode="auto">
          <a:xfrm flipH="1">
            <a:off x="609600" y="3962400"/>
            <a:ext cx="533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65" name="Line 40"/>
          <p:cNvSpPr>
            <a:spLocks noChangeShapeType="1"/>
          </p:cNvSpPr>
          <p:nvPr/>
        </p:nvSpPr>
        <p:spPr bwMode="auto">
          <a:xfrm>
            <a:off x="2057400" y="37338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866" name="Text Box 41"/>
          <p:cNvSpPr txBox="1">
            <a:spLocks noChangeArrowheads="1"/>
          </p:cNvSpPr>
          <p:nvPr/>
        </p:nvSpPr>
        <p:spPr bwMode="auto">
          <a:xfrm>
            <a:off x="0" y="42672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Symbol" charset="0"/>
              </a:rPr>
              <a:t>b</a:t>
            </a:r>
            <a:r>
              <a:rPr lang="en-US" sz="1800"/>
              <a:t>e</a:t>
            </a:r>
            <a:r>
              <a:rPr lang="en-US" sz="1800" baseline="-25000"/>
              <a:t>00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60375" y="1295400"/>
            <a:ext cx="8408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for example,  I</a:t>
            </a:r>
            <a:r>
              <a:rPr lang="en-US" baseline="-25000"/>
              <a:t>00</a:t>
            </a:r>
            <a:r>
              <a:rPr lang="en-US"/>
              <a:t>=(.2,.6,.1), Q</a:t>
            </a:r>
            <a:r>
              <a:rPr lang="en-US" baseline="-25000"/>
              <a:t>00</a:t>
            </a:r>
            <a:r>
              <a:rPr lang="en-US"/>
              <a:t>=(0,1,0), then e</a:t>
            </a:r>
            <a:r>
              <a:rPr lang="en-US" baseline="-25000"/>
              <a:t>00</a:t>
            </a:r>
            <a:r>
              <a:rPr lang="en-US"/>
              <a:t>=(.2,-.4,.1)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3925048-E155-E346-B617-092E4C1FF133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88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E11AF4E-5D67-2148-A2AA-5BC4A24171E9}" type="slidenum">
              <a:rPr lang="en-US" sz="1400"/>
              <a:pPr eaLnBrk="1" hangingPunct="1"/>
              <a:t>59</a:t>
            </a:fld>
            <a:endParaRPr lang="en-US" sz="1400"/>
          </a:p>
        </p:txBody>
      </p:sp>
      <p:graphicFrame>
        <p:nvGraphicFramePr>
          <p:cNvPr id="827394" name="Group 2"/>
          <p:cNvGraphicFramePr>
            <a:graphicFrameLocks noGrp="1"/>
          </p:cNvGraphicFramePr>
          <p:nvPr/>
        </p:nvGraphicFramePr>
        <p:xfrm>
          <a:off x="609600" y="2819400"/>
          <a:ext cx="3829050" cy="25908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8865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error diffusion dither</a:t>
            </a:r>
          </a:p>
        </p:txBody>
      </p:sp>
      <p:graphicFrame>
        <p:nvGraphicFramePr>
          <p:cNvPr id="827409" name="Group 17"/>
          <p:cNvGraphicFramePr>
            <a:graphicFrameLocks noGrp="1"/>
          </p:cNvGraphicFramePr>
          <p:nvPr/>
        </p:nvGraphicFramePr>
        <p:xfrm>
          <a:off x="4724400" y="2819400"/>
          <a:ext cx="3829050" cy="26162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6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0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8881" name="Text Box 32"/>
          <p:cNvSpPr txBox="1">
            <a:spLocks noChangeArrowheads="1"/>
          </p:cNvSpPr>
          <p:nvPr/>
        </p:nvSpPr>
        <p:spPr bwMode="auto">
          <a:xfrm>
            <a:off x="1905000" y="36576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a</a:t>
            </a:r>
            <a:r>
              <a:rPr lang="en-US" sz="1800"/>
              <a:t>e</a:t>
            </a:r>
            <a:r>
              <a:rPr lang="en-US" sz="1800" baseline="-25000"/>
              <a:t>00</a:t>
            </a:r>
            <a:endParaRPr lang="en-US" sz="1800">
              <a:latin typeface="Symbol" charset="0"/>
            </a:endParaRPr>
          </a:p>
        </p:txBody>
      </p:sp>
      <p:sp>
        <p:nvSpPr>
          <p:cNvPr id="78882" name="Text Box 33"/>
          <p:cNvSpPr txBox="1">
            <a:spLocks noChangeArrowheads="1"/>
          </p:cNvSpPr>
          <p:nvPr/>
        </p:nvSpPr>
        <p:spPr bwMode="auto">
          <a:xfrm>
            <a:off x="609600" y="42672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c</a:t>
            </a:r>
            <a:r>
              <a:rPr lang="en-US" sz="1800"/>
              <a:t>e</a:t>
            </a:r>
            <a:r>
              <a:rPr lang="en-US" sz="1800" baseline="-25000"/>
              <a:t>00</a:t>
            </a:r>
            <a:endParaRPr lang="en-US" sz="1800">
              <a:latin typeface="Symbol" charset="0"/>
            </a:endParaRPr>
          </a:p>
        </p:txBody>
      </p:sp>
      <p:sp>
        <p:nvSpPr>
          <p:cNvPr id="78883" name="Text Box 34"/>
          <p:cNvSpPr txBox="1">
            <a:spLocks noChangeArrowheads="1"/>
          </p:cNvSpPr>
          <p:nvPr/>
        </p:nvSpPr>
        <p:spPr bwMode="auto">
          <a:xfrm>
            <a:off x="1905000" y="42672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d</a:t>
            </a:r>
            <a:r>
              <a:rPr lang="en-US" sz="1800"/>
              <a:t>e</a:t>
            </a:r>
            <a:r>
              <a:rPr lang="en-US" sz="1800" baseline="-25000"/>
              <a:t>00</a:t>
            </a:r>
            <a:endParaRPr lang="en-US" sz="1800">
              <a:latin typeface="Symbol" charset="0"/>
            </a:endParaRPr>
          </a:p>
        </p:txBody>
      </p:sp>
      <p:sp>
        <p:nvSpPr>
          <p:cNvPr id="78884" name="Freeform 35"/>
          <p:cNvSpPr>
            <a:spLocks/>
          </p:cNvSpPr>
          <p:nvPr/>
        </p:nvSpPr>
        <p:spPr bwMode="auto">
          <a:xfrm>
            <a:off x="2667000" y="2057400"/>
            <a:ext cx="4191000" cy="609600"/>
          </a:xfrm>
          <a:custGeom>
            <a:avLst/>
            <a:gdLst>
              <a:gd name="T0" fmla="*/ 0 w 2640"/>
              <a:gd name="T1" fmla="*/ 2147483647 h 384"/>
              <a:gd name="T2" fmla="*/ 2147483647 w 2640"/>
              <a:gd name="T3" fmla="*/ 0 h 384"/>
              <a:gd name="T4" fmla="*/ 2147483647 w 2640"/>
              <a:gd name="T5" fmla="*/ 2147483647 h 384"/>
              <a:gd name="T6" fmla="*/ 0 60000 65536"/>
              <a:gd name="T7" fmla="*/ 0 60000 65536"/>
              <a:gd name="T8" fmla="*/ 0 60000 65536"/>
              <a:gd name="T9" fmla="*/ 0 w 2640"/>
              <a:gd name="T10" fmla="*/ 0 h 384"/>
              <a:gd name="T11" fmla="*/ 2640 w 2640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0" h="384">
                <a:moveTo>
                  <a:pt x="0" y="384"/>
                </a:moveTo>
                <a:cubicBezTo>
                  <a:pt x="548" y="192"/>
                  <a:pt x="1096" y="0"/>
                  <a:pt x="1536" y="0"/>
                </a:cubicBezTo>
                <a:cubicBezTo>
                  <a:pt x="1976" y="0"/>
                  <a:pt x="2456" y="320"/>
                  <a:pt x="2640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8885" name="Text Box 36"/>
          <p:cNvSpPr txBox="1">
            <a:spLocks noChangeArrowheads="1"/>
          </p:cNvSpPr>
          <p:nvPr/>
        </p:nvSpPr>
        <p:spPr bwMode="auto">
          <a:xfrm>
            <a:off x="685800" y="16764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quantize I</a:t>
            </a:r>
            <a:r>
              <a:rPr lang="en-US" baseline="-25000"/>
              <a:t>01</a:t>
            </a:r>
            <a:r>
              <a:rPr lang="en-US"/>
              <a:t> + </a:t>
            </a:r>
            <a:r>
              <a:rPr lang="en-US">
                <a:latin typeface="Symbol" charset="0"/>
              </a:rPr>
              <a:t>a</a:t>
            </a:r>
            <a:r>
              <a:rPr lang="en-US"/>
              <a:t>e</a:t>
            </a:r>
            <a:r>
              <a:rPr lang="en-US" baseline="-25000"/>
              <a:t>00</a:t>
            </a:r>
            <a:endParaRPr lang="en-US"/>
          </a:p>
        </p:txBody>
      </p:sp>
      <p:sp>
        <p:nvSpPr>
          <p:cNvPr id="78886" name="TextBox 11"/>
          <p:cNvSpPr txBox="1">
            <a:spLocks noChangeArrowheads="1"/>
          </p:cNvSpPr>
          <p:nvPr/>
        </p:nvSpPr>
        <p:spPr bwMode="auto">
          <a:xfrm>
            <a:off x="4800600" y="3124200"/>
            <a:ext cx="1090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DONE</a:t>
            </a:r>
          </a:p>
        </p:txBody>
      </p:sp>
      <p:sp>
        <p:nvSpPr>
          <p:cNvPr id="78887" name="TextBox 12"/>
          <p:cNvSpPr txBox="1">
            <a:spLocks noChangeArrowheads="1"/>
          </p:cNvSpPr>
          <p:nvPr/>
        </p:nvSpPr>
        <p:spPr bwMode="auto">
          <a:xfrm>
            <a:off x="685800" y="3124200"/>
            <a:ext cx="1090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DONE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4790D40-29A9-AC4B-B904-0E1DAE590AB3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213DFDC-FD03-2C41-BF7F-B38885D8A07B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forward warp</a:t>
            </a: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1066800" y="2133600"/>
            <a:ext cx="2438400" cy="2819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5029200" y="2133600"/>
            <a:ext cx="2438400" cy="2819400"/>
          </a:xfrm>
          <a:prstGeom prst="rect">
            <a:avLst/>
          </a:prstGeom>
          <a:noFill/>
          <a:ln w="2857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1143000" y="16764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input image</a:t>
            </a:r>
          </a:p>
        </p:txBody>
      </p:sp>
      <p:sp>
        <p:nvSpPr>
          <p:cNvPr id="24583" name="Text Box 6"/>
          <p:cNvSpPr txBox="1">
            <a:spLocks noChangeArrowheads="1"/>
          </p:cNvSpPr>
          <p:nvPr/>
        </p:nvSpPr>
        <p:spPr bwMode="auto">
          <a:xfrm>
            <a:off x="5181600" y="16002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output image</a:t>
            </a:r>
          </a:p>
        </p:txBody>
      </p:sp>
      <p:sp>
        <p:nvSpPr>
          <p:cNvPr id="24584" name="Oval 7"/>
          <p:cNvSpPr>
            <a:spLocks noChangeArrowheads="1"/>
          </p:cNvSpPr>
          <p:nvPr/>
        </p:nvSpPr>
        <p:spPr bwMode="auto">
          <a:xfrm>
            <a:off x="6172200" y="3352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5" name="Text Box 8"/>
          <p:cNvSpPr txBox="1">
            <a:spLocks noChangeArrowheads="1"/>
          </p:cNvSpPr>
          <p:nvPr/>
        </p:nvSpPr>
        <p:spPr bwMode="auto">
          <a:xfrm>
            <a:off x="6324600" y="32004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(i,j)</a:t>
            </a:r>
          </a:p>
        </p:txBody>
      </p:sp>
      <p:sp>
        <p:nvSpPr>
          <p:cNvPr id="24586" name="Freeform 9"/>
          <p:cNvSpPr>
            <a:spLocks/>
          </p:cNvSpPr>
          <p:nvPr/>
        </p:nvSpPr>
        <p:spPr bwMode="auto">
          <a:xfrm>
            <a:off x="1752600" y="2133600"/>
            <a:ext cx="4419600" cy="1219200"/>
          </a:xfrm>
          <a:custGeom>
            <a:avLst/>
            <a:gdLst>
              <a:gd name="T0" fmla="*/ 2147483647 w 2784"/>
              <a:gd name="T1" fmla="*/ 2147483647 h 768"/>
              <a:gd name="T2" fmla="*/ 2147483647 w 2784"/>
              <a:gd name="T3" fmla="*/ 2147483647 h 768"/>
              <a:gd name="T4" fmla="*/ 0 w 2784"/>
              <a:gd name="T5" fmla="*/ 2147483647 h 768"/>
              <a:gd name="T6" fmla="*/ 0 60000 65536"/>
              <a:gd name="T7" fmla="*/ 0 60000 65536"/>
              <a:gd name="T8" fmla="*/ 0 60000 65536"/>
              <a:gd name="T9" fmla="*/ 0 w 2784"/>
              <a:gd name="T10" fmla="*/ 0 h 768"/>
              <a:gd name="T11" fmla="*/ 2784 w 2784"/>
              <a:gd name="T12" fmla="*/ 768 h 7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84" h="768">
                <a:moveTo>
                  <a:pt x="2784" y="768"/>
                </a:moveTo>
                <a:cubicBezTo>
                  <a:pt x="2440" y="432"/>
                  <a:pt x="2096" y="96"/>
                  <a:pt x="1632" y="48"/>
                </a:cubicBezTo>
                <a:cubicBezTo>
                  <a:pt x="1168" y="0"/>
                  <a:pt x="272" y="408"/>
                  <a:pt x="0" y="48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587" name="Oval 10"/>
          <p:cNvSpPr>
            <a:spLocks noChangeArrowheads="1"/>
          </p:cNvSpPr>
          <p:nvPr/>
        </p:nvSpPr>
        <p:spPr bwMode="auto">
          <a:xfrm>
            <a:off x="1676400" y="2895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8" name="Text Box 11"/>
          <p:cNvSpPr txBox="1">
            <a:spLocks noChangeArrowheads="1"/>
          </p:cNvSpPr>
          <p:nvPr/>
        </p:nvSpPr>
        <p:spPr bwMode="auto">
          <a:xfrm>
            <a:off x="4114800" y="16002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</a:t>
            </a:r>
            <a:r>
              <a:rPr lang="en-US" baseline="30000"/>
              <a:t>-1</a:t>
            </a:r>
            <a:r>
              <a:rPr lang="en-US"/>
              <a:t>(i,j)</a:t>
            </a:r>
          </a:p>
        </p:txBody>
      </p:sp>
      <p:sp>
        <p:nvSpPr>
          <p:cNvPr id="24589" name="Text Box 12"/>
          <p:cNvSpPr txBox="1">
            <a:spLocks noChangeArrowheads="1"/>
          </p:cNvSpPr>
          <p:nvPr/>
        </p:nvSpPr>
        <p:spPr bwMode="auto">
          <a:xfrm>
            <a:off x="1066800" y="5105400"/>
            <a:ext cx="6248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pixel at (i,j) in output image is assigned the value at location f</a:t>
            </a:r>
            <a:r>
              <a:rPr lang="en-US" baseline="30000"/>
              <a:t>-1</a:t>
            </a:r>
            <a:r>
              <a:rPr lang="en-US"/>
              <a:t>(i,j) in input image</a:t>
            </a:r>
          </a:p>
        </p:txBody>
      </p:sp>
      <p:sp>
        <p:nvSpPr>
          <p:cNvPr id="24590" name="Line 13"/>
          <p:cNvSpPr>
            <a:spLocks noChangeShapeType="1"/>
          </p:cNvSpPr>
          <p:nvPr/>
        </p:nvSpPr>
        <p:spPr bwMode="auto">
          <a:xfrm>
            <a:off x="4114800" y="1371600"/>
            <a:ext cx="0" cy="3581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4953000" y="3581400"/>
            <a:ext cx="4800600" cy="2362200"/>
          </a:xfrm>
          <a:prstGeom prst="rect">
            <a:avLst/>
          </a:prstGeom>
        </p:spPr>
        <p:txBody>
          <a:bodyPr tIns="137160"/>
          <a:lstStyle/>
          <a:p>
            <a:pPr marL="609600" indent="-609600" algn="l">
              <a:spcBef>
                <a:spcPct val="20000"/>
              </a:spcBef>
              <a:defRPr/>
            </a:pPr>
            <a:r>
              <a:rPr lang="en-US" sz="1800" kern="0">
                <a:solidFill>
                  <a:srgbClr val="CC0066"/>
                </a:solidFill>
                <a:latin typeface="+mn-lt"/>
                <a:ea typeface="+mn-ea"/>
                <a:cs typeface="+mn-cs"/>
              </a:rPr>
              <a:t>if f is not bijective </a:t>
            </a:r>
          </a:p>
          <a:p>
            <a:pPr marL="990600" lvl="1" indent="-533400" algn="l">
              <a:spcBef>
                <a:spcPct val="20000"/>
              </a:spcBef>
              <a:buFontTx/>
              <a:buAutoNum type="arabicPeriod"/>
              <a:defRPr/>
            </a:pPr>
            <a:r>
              <a:rPr lang="en-US" sz="1800" kern="0">
                <a:solidFill>
                  <a:srgbClr val="CC0066"/>
                </a:solidFill>
                <a:latin typeface="+mn-lt"/>
                <a:ea typeface="+mn-ea"/>
                <a:cs typeface="+mn-cs"/>
              </a:rPr>
              <a:t>f</a:t>
            </a:r>
            <a:r>
              <a:rPr lang="en-US" sz="1800" kern="0" baseline="30000">
                <a:solidFill>
                  <a:srgbClr val="CC0066"/>
                </a:solidFill>
                <a:latin typeface="+mn-lt"/>
                <a:ea typeface="+mn-ea"/>
                <a:cs typeface="+mn-cs"/>
              </a:rPr>
              <a:t>-1</a:t>
            </a:r>
            <a:r>
              <a:rPr lang="en-US" sz="1800" kern="0">
                <a:solidFill>
                  <a:srgbClr val="CC0066"/>
                </a:solidFill>
                <a:latin typeface="+mn-lt"/>
                <a:ea typeface="+mn-ea"/>
                <a:cs typeface="+mn-cs"/>
              </a:rPr>
              <a:t>(i,j) may not be defined</a:t>
            </a:r>
          </a:p>
          <a:p>
            <a:pPr marL="990600" lvl="1" indent="-533400" algn="l">
              <a:spcBef>
                <a:spcPct val="20000"/>
              </a:spcBef>
              <a:buFontTx/>
              <a:buAutoNum type="arabicPeriod"/>
              <a:defRPr/>
            </a:pPr>
            <a:r>
              <a:rPr lang="en-US" sz="1800" kern="0">
                <a:solidFill>
                  <a:srgbClr val="CC0066"/>
                </a:solidFill>
                <a:latin typeface="+mn-lt"/>
                <a:ea typeface="+mn-ea"/>
                <a:cs typeface="+mn-cs"/>
              </a:rPr>
              <a:t>f</a:t>
            </a:r>
            <a:r>
              <a:rPr lang="en-US" sz="1800" kern="0" baseline="30000">
                <a:solidFill>
                  <a:srgbClr val="CC0066"/>
                </a:solidFill>
                <a:latin typeface="+mn-lt"/>
                <a:ea typeface="+mn-ea"/>
                <a:cs typeface="+mn-cs"/>
              </a:rPr>
              <a:t>-1</a:t>
            </a:r>
            <a:r>
              <a:rPr lang="en-US" sz="1800" kern="0">
                <a:solidFill>
                  <a:srgbClr val="CC0066"/>
                </a:solidFill>
                <a:latin typeface="+mn-lt"/>
                <a:ea typeface="+mn-ea"/>
                <a:cs typeface="+mn-cs"/>
              </a:rPr>
              <a:t>(i,j) may not be unique</a:t>
            </a:r>
            <a:endParaRPr lang="en-US" sz="1800" kern="0" dirty="0">
              <a:solidFill>
                <a:srgbClr val="CC0066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05341F7-037A-8D47-82F1-32AF041C17A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798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95EEEDD-48B8-C14E-BCAE-8060E7016FB8}" type="slidenum">
              <a:rPr lang="en-US" sz="1400"/>
              <a:pPr eaLnBrk="1" hangingPunct="1"/>
              <a:t>60</a:t>
            </a:fld>
            <a:endParaRPr lang="en-US" sz="1400"/>
          </a:p>
        </p:txBody>
      </p: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error diffusion dither</a:t>
            </a:r>
          </a:p>
        </p:txBody>
      </p:sp>
      <p:graphicFrame>
        <p:nvGraphicFramePr>
          <p:cNvPr id="828419" name="Group 3"/>
          <p:cNvGraphicFramePr>
            <a:graphicFrameLocks noGrp="1"/>
          </p:cNvGraphicFramePr>
          <p:nvPr/>
        </p:nvGraphicFramePr>
        <p:xfrm>
          <a:off x="5029200" y="2438400"/>
          <a:ext cx="3829050" cy="25908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8433" name="Group 17"/>
          <p:cNvGraphicFramePr>
            <a:graphicFrameLocks noGrp="1"/>
          </p:cNvGraphicFramePr>
          <p:nvPr/>
        </p:nvGraphicFramePr>
        <p:xfrm>
          <a:off x="990600" y="2438400"/>
          <a:ext cx="3829050" cy="2590800"/>
        </p:xfrm>
        <a:graphic>
          <a:graphicData uri="http://schemas.openxmlformats.org/drawingml/2006/table">
            <a:tbl>
              <a:tblPr/>
              <a:tblGrid>
                <a:gridCol w="1276350"/>
                <a:gridCol w="1276350"/>
                <a:gridCol w="1276350"/>
              </a:tblGrid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I</a:t>
                      </a:r>
                      <a:r>
                        <a:rPr kumimoji="0" lang="en-US" sz="3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9904" name="Text Box 31"/>
          <p:cNvSpPr txBox="1">
            <a:spLocks noChangeArrowheads="1"/>
          </p:cNvSpPr>
          <p:nvPr/>
        </p:nvSpPr>
        <p:spPr bwMode="auto">
          <a:xfrm>
            <a:off x="1676400" y="1676400"/>
            <a:ext cx="541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distribute error: e</a:t>
            </a:r>
            <a:r>
              <a:rPr lang="en-US" baseline="-25000"/>
              <a:t>01 </a:t>
            </a:r>
            <a:r>
              <a:rPr lang="en-US"/>
              <a:t>= I</a:t>
            </a:r>
            <a:r>
              <a:rPr lang="en-US" baseline="-25000"/>
              <a:t>01</a:t>
            </a:r>
            <a:r>
              <a:rPr lang="en-US"/>
              <a:t>+</a:t>
            </a:r>
            <a:r>
              <a:rPr lang="en-US">
                <a:latin typeface="Symbol" charset="0"/>
              </a:rPr>
              <a:t>a</a:t>
            </a:r>
            <a:r>
              <a:rPr lang="en-US"/>
              <a:t>e</a:t>
            </a:r>
            <a:r>
              <a:rPr lang="en-US" baseline="-25000"/>
              <a:t>00</a:t>
            </a:r>
            <a:r>
              <a:rPr lang="en-US"/>
              <a:t> – Q</a:t>
            </a:r>
            <a:r>
              <a:rPr lang="en-US" baseline="-25000"/>
              <a:t>01</a:t>
            </a:r>
            <a:endParaRPr lang="en-US"/>
          </a:p>
        </p:txBody>
      </p:sp>
      <p:sp>
        <p:nvSpPr>
          <p:cNvPr id="79905" name="Text Box 32"/>
          <p:cNvSpPr txBox="1">
            <a:spLocks noChangeArrowheads="1"/>
          </p:cNvSpPr>
          <p:nvPr/>
        </p:nvSpPr>
        <p:spPr bwMode="auto">
          <a:xfrm>
            <a:off x="2286000" y="30480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a</a:t>
            </a:r>
            <a:r>
              <a:rPr lang="en-US" sz="1800"/>
              <a:t>e</a:t>
            </a:r>
            <a:r>
              <a:rPr lang="en-US" sz="1800" baseline="-25000"/>
              <a:t>11</a:t>
            </a:r>
            <a:endParaRPr lang="en-US" sz="1800">
              <a:latin typeface="Symbol" charset="0"/>
            </a:endParaRPr>
          </a:p>
        </p:txBody>
      </p:sp>
      <p:sp>
        <p:nvSpPr>
          <p:cNvPr id="79906" name="Text Box 33"/>
          <p:cNvSpPr txBox="1">
            <a:spLocks noChangeArrowheads="1"/>
          </p:cNvSpPr>
          <p:nvPr/>
        </p:nvSpPr>
        <p:spPr bwMode="auto">
          <a:xfrm>
            <a:off x="990600" y="38862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c</a:t>
            </a:r>
            <a:r>
              <a:rPr lang="en-US" sz="1800"/>
              <a:t>e</a:t>
            </a:r>
            <a:r>
              <a:rPr lang="en-US" sz="1800" baseline="-25000"/>
              <a:t>00 </a:t>
            </a:r>
            <a:r>
              <a:rPr lang="en-US" sz="1800"/>
              <a:t>+</a:t>
            </a:r>
            <a:r>
              <a:rPr lang="en-US" sz="1800">
                <a:latin typeface="Symbol" charset="0"/>
              </a:rPr>
              <a:t>b</a:t>
            </a:r>
            <a:r>
              <a:rPr lang="en-US" sz="1800"/>
              <a:t>e</a:t>
            </a:r>
            <a:r>
              <a:rPr lang="en-US" sz="1800" baseline="-25000"/>
              <a:t>01</a:t>
            </a:r>
            <a:endParaRPr lang="en-US" sz="1800"/>
          </a:p>
        </p:txBody>
      </p:sp>
      <p:sp>
        <p:nvSpPr>
          <p:cNvPr id="79907" name="Text Box 34"/>
          <p:cNvSpPr txBox="1">
            <a:spLocks noChangeArrowheads="1"/>
          </p:cNvSpPr>
          <p:nvPr/>
        </p:nvSpPr>
        <p:spPr bwMode="auto">
          <a:xfrm>
            <a:off x="2209800" y="38862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d</a:t>
            </a:r>
            <a:r>
              <a:rPr lang="en-US" sz="1800"/>
              <a:t>e</a:t>
            </a:r>
            <a:r>
              <a:rPr lang="en-US" sz="1800" baseline="-25000"/>
              <a:t>00</a:t>
            </a:r>
            <a:r>
              <a:rPr lang="en-US" sz="1800"/>
              <a:t>+</a:t>
            </a:r>
            <a:r>
              <a:rPr lang="en-US" sz="1800">
                <a:latin typeface="Symbol" charset="0"/>
              </a:rPr>
              <a:t>c</a:t>
            </a:r>
            <a:r>
              <a:rPr lang="en-US" sz="1800"/>
              <a:t>e</a:t>
            </a:r>
            <a:r>
              <a:rPr lang="en-US" sz="1800" baseline="-25000"/>
              <a:t>01</a:t>
            </a:r>
            <a:endParaRPr lang="en-US" sz="1800" baseline="-25000">
              <a:latin typeface="Symbol" charset="0"/>
            </a:endParaRPr>
          </a:p>
        </p:txBody>
      </p:sp>
      <p:sp>
        <p:nvSpPr>
          <p:cNvPr id="79908" name="Text Box 35"/>
          <p:cNvSpPr txBox="1">
            <a:spLocks noChangeArrowheads="1"/>
          </p:cNvSpPr>
          <p:nvPr/>
        </p:nvSpPr>
        <p:spPr bwMode="auto">
          <a:xfrm>
            <a:off x="3505200" y="31242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a</a:t>
            </a:r>
            <a:r>
              <a:rPr lang="en-US" sz="1800"/>
              <a:t>e</a:t>
            </a:r>
            <a:r>
              <a:rPr lang="en-US" sz="1800" baseline="-25000"/>
              <a:t>01</a:t>
            </a:r>
            <a:endParaRPr lang="en-US" sz="1800">
              <a:latin typeface="Symbol" charset="0"/>
            </a:endParaRPr>
          </a:p>
        </p:txBody>
      </p:sp>
      <p:sp>
        <p:nvSpPr>
          <p:cNvPr id="79909" name="Text Box 36"/>
          <p:cNvSpPr txBox="1">
            <a:spLocks noChangeArrowheads="1"/>
          </p:cNvSpPr>
          <p:nvPr/>
        </p:nvSpPr>
        <p:spPr bwMode="auto">
          <a:xfrm>
            <a:off x="3657600" y="38862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Symbol" charset="0"/>
              </a:rPr>
              <a:t>d</a:t>
            </a:r>
            <a:r>
              <a:rPr lang="en-US" sz="2000"/>
              <a:t>e</a:t>
            </a:r>
            <a:r>
              <a:rPr lang="en-US" sz="2000" baseline="-25000"/>
              <a:t>01</a:t>
            </a:r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A77468B-15C0-994B-B808-E2D957AE0C6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808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0C5107E-E4C7-6542-AD47-087EB2C6B81B}" type="slidenum">
              <a:rPr lang="en-US" sz="1400"/>
              <a:pPr eaLnBrk="1" hangingPunct="1"/>
              <a:t>61</a:t>
            </a:fld>
            <a:endParaRPr lang="en-US" sz="1400"/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error diffusion dither</a:t>
            </a:r>
          </a:p>
        </p:txBody>
      </p:sp>
      <p:graphicFrame>
        <p:nvGraphicFramePr>
          <p:cNvPr id="829443" name="Group 3"/>
          <p:cNvGraphicFramePr>
            <a:graphicFrameLocks noGrp="1"/>
          </p:cNvGraphicFramePr>
          <p:nvPr/>
        </p:nvGraphicFramePr>
        <p:xfrm>
          <a:off x="3810000" y="1600200"/>
          <a:ext cx="3810000" cy="3886200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  <a:gridCol w="952500"/>
                <a:gridCol w="952500"/>
              </a:tblGrid>
              <a:tr h="957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63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9763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63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0928" name="Text Box 31"/>
          <p:cNvSpPr txBox="1">
            <a:spLocks noChangeArrowheads="1"/>
          </p:cNvSpPr>
          <p:nvPr/>
        </p:nvSpPr>
        <p:spPr bwMode="auto">
          <a:xfrm>
            <a:off x="609600" y="2514600"/>
            <a:ext cx="2667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error contributions by upper &amp; left neighbors</a:t>
            </a:r>
          </a:p>
        </p:txBody>
      </p:sp>
      <p:grpSp>
        <p:nvGrpSpPr>
          <p:cNvPr id="80929" name="Group 32"/>
          <p:cNvGrpSpPr>
            <a:grpSpLocks/>
          </p:cNvGrpSpPr>
          <p:nvPr/>
        </p:nvGrpSpPr>
        <p:grpSpPr bwMode="auto">
          <a:xfrm flipV="1">
            <a:off x="5334000" y="3200400"/>
            <a:ext cx="1905000" cy="914400"/>
            <a:chOff x="3312" y="2592"/>
            <a:chExt cx="1200" cy="576"/>
          </a:xfrm>
        </p:grpSpPr>
        <p:sp>
          <p:nvSpPr>
            <p:cNvPr id="80930" name="Line 33"/>
            <p:cNvSpPr>
              <a:spLocks noChangeShapeType="1"/>
            </p:cNvSpPr>
            <p:nvPr/>
          </p:nvSpPr>
          <p:spPr bwMode="auto">
            <a:xfrm>
              <a:off x="3312" y="2592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0931" name="Line 34"/>
            <p:cNvSpPr>
              <a:spLocks noChangeShapeType="1"/>
            </p:cNvSpPr>
            <p:nvPr/>
          </p:nvSpPr>
          <p:spPr bwMode="auto">
            <a:xfrm flipV="1">
              <a:off x="3408" y="2688"/>
              <a:ext cx="336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0932" name="Line 35"/>
            <p:cNvSpPr>
              <a:spLocks noChangeShapeType="1"/>
            </p:cNvSpPr>
            <p:nvPr/>
          </p:nvSpPr>
          <p:spPr bwMode="auto">
            <a:xfrm flipV="1">
              <a:off x="3840" y="2688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0933" name="Line 36"/>
            <p:cNvSpPr>
              <a:spLocks noChangeShapeType="1"/>
            </p:cNvSpPr>
            <p:nvPr/>
          </p:nvSpPr>
          <p:spPr bwMode="auto">
            <a:xfrm flipH="1" flipV="1">
              <a:off x="4032" y="2688"/>
              <a:ext cx="48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BA808F7-64AC-154B-B1A4-BC36E2AB68A1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819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2396E0B-C012-7647-BF0A-0A7005A3C5C7}" type="slidenum">
              <a:rPr lang="en-US" sz="1400"/>
              <a:pPr eaLnBrk="1" hangingPunct="1"/>
              <a:t>62</a:t>
            </a:fld>
            <a:endParaRPr lang="en-US" sz="1400"/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error diffusion dither</a:t>
            </a:r>
          </a:p>
        </p:txBody>
      </p:sp>
      <p:graphicFrame>
        <p:nvGraphicFramePr>
          <p:cNvPr id="830467" name="Group 3"/>
          <p:cNvGraphicFramePr>
            <a:graphicFrameLocks noGrp="1"/>
          </p:cNvGraphicFramePr>
          <p:nvPr/>
        </p:nvGraphicFramePr>
        <p:xfrm>
          <a:off x="3810000" y="1600200"/>
          <a:ext cx="3810000" cy="3886200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  <a:gridCol w="952500"/>
                <a:gridCol w="952500"/>
              </a:tblGrid>
              <a:tr h="957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63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63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63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1952" name="Text Box 31"/>
          <p:cNvSpPr txBox="1">
            <a:spLocks noChangeArrowheads="1"/>
          </p:cNvSpPr>
          <p:nvPr/>
        </p:nvSpPr>
        <p:spPr bwMode="auto">
          <a:xfrm>
            <a:off x="609600" y="2514600"/>
            <a:ext cx="2667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order is important:  distribute error to pixels that have not been quantized</a:t>
            </a:r>
          </a:p>
        </p:txBody>
      </p:sp>
      <p:grpSp>
        <p:nvGrpSpPr>
          <p:cNvPr id="81953" name="Group 32"/>
          <p:cNvGrpSpPr>
            <a:grpSpLocks/>
          </p:cNvGrpSpPr>
          <p:nvPr/>
        </p:nvGrpSpPr>
        <p:grpSpPr bwMode="auto">
          <a:xfrm flipV="1">
            <a:off x="4038600" y="2133600"/>
            <a:ext cx="3124200" cy="1828800"/>
            <a:chOff x="2496" y="1968"/>
            <a:chExt cx="1968" cy="1152"/>
          </a:xfrm>
        </p:grpSpPr>
        <p:sp>
          <p:nvSpPr>
            <p:cNvPr id="81954" name="Line 33"/>
            <p:cNvSpPr>
              <a:spLocks noChangeShapeType="1"/>
            </p:cNvSpPr>
            <p:nvPr/>
          </p:nvSpPr>
          <p:spPr bwMode="auto">
            <a:xfrm>
              <a:off x="2496" y="3120"/>
              <a:ext cx="19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1955" name="Line 34"/>
            <p:cNvSpPr>
              <a:spLocks noChangeShapeType="1"/>
            </p:cNvSpPr>
            <p:nvPr/>
          </p:nvSpPr>
          <p:spPr bwMode="auto">
            <a:xfrm>
              <a:off x="2496" y="2544"/>
              <a:ext cx="19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1956" name="Line 35"/>
            <p:cNvSpPr>
              <a:spLocks noChangeShapeType="1"/>
            </p:cNvSpPr>
            <p:nvPr/>
          </p:nvSpPr>
          <p:spPr bwMode="auto">
            <a:xfrm>
              <a:off x="2496" y="1968"/>
              <a:ext cx="8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1957" name="Line 36"/>
            <p:cNvSpPr>
              <a:spLocks noChangeShapeType="1"/>
            </p:cNvSpPr>
            <p:nvPr/>
          </p:nvSpPr>
          <p:spPr bwMode="auto">
            <a:xfrm flipH="1" flipV="1">
              <a:off x="2544" y="2592"/>
              <a:ext cx="1872" cy="48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1958" name="Line 37"/>
            <p:cNvSpPr>
              <a:spLocks noChangeShapeType="1"/>
            </p:cNvSpPr>
            <p:nvPr/>
          </p:nvSpPr>
          <p:spPr bwMode="auto">
            <a:xfrm flipH="1" flipV="1">
              <a:off x="2496" y="2016"/>
              <a:ext cx="1872" cy="48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5B62CFD-1032-0446-8272-1D498C9252D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829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6B2ADD7-24CB-E942-88B4-2C5686BD08D8}" type="slidenum">
              <a:rPr lang="en-US" sz="1400"/>
              <a:pPr eaLnBrk="1" hangingPunct="1"/>
              <a:t>63</a:t>
            </a:fld>
            <a:endParaRPr lang="en-US" sz="1400"/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floyd-steinberg</a:t>
            </a:r>
          </a:p>
        </p:txBody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295400"/>
            <a:ext cx="3505200" cy="457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>
                <a:latin typeface="Symbol" charset="0"/>
              </a:rPr>
              <a:t>a =  7/16 </a:t>
            </a:r>
          </a:p>
          <a:p>
            <a:pPr eaLnBrk="1" hangingPunct="1">
              <a:buFontTx/>
              <a:buNone/>
            </a:pPr>
            <a:r>
              <a:rPr lang="en-US">
                <a:latin typeface="Symbol" charset="0"/>
              </a:rPr>
              <a:t>b =  3/16</a:t>
            </a:r>
          </a:p>
          <a:p>
            <a:pPr eaLnBrk="1" hangingPunct="1">
              <a:buFontTx/>
              <a:buNone/>
            </a:pPr>
            <a:r>
              <a:rPr lang="en-US">
                <a:latin typeface="Symbol" charset="0"/>
              </a:rPr>
              <a:t>c =  5/16</a:t>
            </a:r>
          </a:p>
          <a:p>
            <a:pPr eaLnBrk="1" hangingPunct="1">
              <a:buFontTx/>
              <a:buNone/>
            </a:pPr>
            <a:r>
              <a:rPr lang="en-US">
                <a:latin typeface="Symbol" charset="0"/>
              </a:rPr>
              <a:t>d =  1/16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1225981-E90E-C546-8071-83C812DA547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839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C7A7A1A-2D97-4646-B103-BF566F1EB36D}" type="slidenum">
              <a:rPr lang="en-US" sz="1400"/>
              <a:pPr eaLnBrk="1" hangingPunct="1"/>
              <a:t>64</a:t>
            </a:fld>
            <a:endParaRPr lang="en-US" sz="1400"/>
          </a:p>
        </p:txBody>
      </p:sp>
      <p:sp>
        <p:nvSpPr>
          <p:cNvPr id="839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Exercise:  Floyd-Steinberg</a:t>
            </a:r>
          </a:p>
        </p:txBody>
      </p:sp>
      <p:graphicFrame>
        <p:nvGraphicFramePr>
          <p:cNvPr id="984105" name="Group 41"/>
          <p:cNvGraphicFramePr>
            <a:graphicFrameLocks noGrp="1"/>
          </p:cNvGraphicFramePr>
          <p:nvPr>
            <p:ph idx="1"/>
          </p:nvPr>
        </p:nvGraphicFramePr>
        <p:xfrm>
          <a:off x="5943600" y="1219200"/>
          <a:ext cx="2133600" cy="1600200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3983" name="Text Box 52"/>
          <p:cNvSpPr txBox="1">
            <a:spLocks noChangeArrowheads="1"/>
          </p:cNvSpPr>
          <p:nvPr/>
        </p:nvSpPr>
        <p:spPr bwMode="auto">
          <a:xfrm>
            <a:off x="441325" y="1752600"/>
            <a:ext cx="5341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Quantize (1 bit) &amp; dither this image: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EDA7312-C943-1842-AEA5-CB8C7C62E6B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849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6C4DF64-D9F8-1F46-9194-1C5FF084DDC8}" type="slidenum">
              <a:rPr lang="en-US" sz="1400"/>
              <a:pPr eaLnBrk="1" hangingPunct="1"/>
              <a:t>65</a:t>
            </a:fld>
            <a:endParaRPr lang="en-US" sz="1400"/>
          </a:p>
        </p:txBody>
      </p:sp>
      <p:sp>
        <p:nvSpPr>
          <p:cNvPr id="849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Exercise:  Floyd-Steinberg</a:t>
            </a:r>
          </a:p>
        </p:txBody>
      </p:sp>
      <p:graphicFrame>
        <p:nvGraphicFramePr>
          <p:cNvPr id="984105" name="Group 41"/>
          <p:cNvGraphicFramePr>
            <a:graphicFrameLocks noGrp="1"/>
          </p:cNvGraphicFramePr>
          <p:nvPr>
            <p:ph idx="1"/>
          </p:nvPr>
        </p:nvGraphicFramePr>
        <p:xfrm>
          <a:off x="5943600" y="1219200"/>
          <a:ext cx="2133600" cy="1600200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5007" name="Text Box 52"/>
          <p:cNvSpPr txBox="1">
            <a:spLocks noChangeArrowheads="1"/>
          </p:cNvSpPr>
          <p:nvPr/>
        </p:nvSpPr>
        <p:spPr bwMode="auto">
          <a:xfrm>
            <a:off x="441325" y="1752600"/>
            <a:ext cx="5341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Quantize (1 bit) &amp; dither this image:</a:t>
            </a:r>
          </a:p>
        </p:txBody>
      </p:sp>
      <p:sp>
        <p:nvSpPr>
          <p:cNvPr id="85008" name="Text Box 53"/>
          <p:cNvSpPr txBox="1">
            <a:spLocks noChangeArrowheads="1"/>
          </p:cNvSpPr>
          <p:nvPr/>
        </p:nvSpPr>
        <p:spPr bwMode="auto">
          <a:xfrm>
            <a:off x="1447800" y="2286000"/>
            <a:ext cx="2984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(1/2 quantizes to 0)</a:t>
            </a:r>
          </a:p>
        </p:txBody>
      </p:sp>
      <p:graphicFrame>
        <p:nvGraphicFramePr>
          <p:cNvPr id="19" name="Group 41"/>
          <p:cNvGraphicFramePr>
            <a:graphicFrameLocks/>
          </p:cNvGraphicFramePr>
          <p:nvPr/>
        </p:nvGraphicFramePr>
        <p:xfrm>
          <a:off x="1066800" y="3733800"/>
          <a:ext cx="2133600" cy="1600200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Group 41"/>
          <p:cNvGraphicFramePr>
            <a:graphicFrameLocks/>
          </p:cNvGraphicFramePr>
          <p:nvPr/>
        </p:nvGraphicFramePr>
        <p:xfrm>
          <a:off x="4648200" y="3733800"/>
          <a:ext cx="2133600" cy="1600200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0 </a:t>
                      </a:r>
                      <a:endParaRPr kumimoji="0" lang="en-US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 </a:t>
                      </a:r>
                      <a:endParaRPr kumimoji="0" lang="en-US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 </a:t>
                      </a:r>
                      <a:endParaRPr kumimoji="0" lang="en-US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 </a:t>
                      </a:r>
                      <a:endParaRPr kumimoji="0" lang="en-US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85031" name="Elbow Connector 22"/>
          <p:cNvCxnSpPr>
            <a:cxnSpLocks noChangeShapeType="1"/>
          </p:cNvCxnSpPr>
          <p:nvPr/>
        </p:nvCxnSpPr>
        <p:spPr bwMode="auto">
          <a:xfrm>
            <a:off x="1600200" y="3048000"/>
            <a:ext cx="3581400" cy="762000"/>
          </a:xfrm>
          <a:prstGeom prst="bentConnector3">
            <a:avLst>
              <a:gd name="adj1" fmla="val 100019"/>
            </a:avLst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32" name="Straight Connector 25"/>
          <p:cNvCxnSpPr>
            <a:cxnSpLocks noChangeShapeType="1"/>
          </p:cNvCxnSpPr>
          <p:nvPr/>
        </p:nvCxnSpPr>
        <p:spPr bwMode="auto">
          <a:xfrm>
            <a:off x="1600200" y="3048000"/>
            <a:ext cx="0" cy="7620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048000" y="6019800"/>
            <a:ext cx="2500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Error   ½ - 0 = ½  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941638" y="3505200"/>
            <a:ext cx="871537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+</a:t>
            </a:r>
            <a:r>
              <a:rPr lang="en-US">
                <a:latin typeface="Symbol" charset="0"/>
                <a:cs typeface="Symbol" charset="0"/>
              </a:rPr>
              <a:t>a</a:t>
            </a:r>
            <a:r>
              <a:rPr lang="en-US"/>
              <a:t>/2 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68338" y="5181600"/>
            <a:ext cx="846137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+</a:t>
            </a:r>
            <a:r>
              <a:rPr lang="en-US">
                <a:latin typeface="Symbol" charset="0"/>
              </a:rPr>
              <a:t>c</a:t>
            </a:r>
            <a:r>
              <a:rPr lang="en-US"/>
              <a:t>/2  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055938" y="5105400"/>
            <a:ext cx="830262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+</a:t>
            </a:r>
            <a:r>
              <a:rPr lang="en-US">
                <a:latin typeface="Symbol" charset="0"/>
              </a:rPr>
              <a:t>d</a:t>
            </a:r>
            <a:r>
              <a:rPr lang="en-US"/>
              <a:t>/2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 animBg="1"/>
      <p:bldP spid="14" grpId="0" animBg="1"/>
      <p:bldP spid="15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8929C3E-FE41-FD4E-A3D4-89E2F806D1F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860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7BF3189-073D-9946-BD8D-F16038DBC610}" type="slidenum">
              <a:rPr lang="en-US" sz="1400"/>
              <a:pPr eaLnBrk="1" hangingPunct="1"/>
              <a:t>66</a:t>
            </a:fld>
            <a:endParaRPr lang="en-US" sz="1400"/>
          </a:p>
        </p:txBody>
      </p:sp>
      <p:sp>
        <p:nvSpPr>
          <p:cNvPr id="860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Exercise:  Floyd-Steinberg</a:t>
            </a:r>
          </a:p>
        </p:txBody>
      </p:sp>
      <p:graphicFrame>
        <p:nvGraphicFramePr>
          <p:cNvPr id="984105" name="Group 41"/>
          <p:cNvGraphicFramePr>
            <a:graphicFrameLocks noGrp="1"/>
          </p:cNvGraphicFramePr>
          <p:nvPr>
            <p:ph idx="1"/>
          </p:nvPr>
        </p:nvGraphicFramePr>
        <p:xfrm>
          <a:off x="5943600" y="1219200"/>
          <a:ext cx="2133600" cy="1600200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6031" name="Text Box 52"/>
          <p:cNvSpPr txBox="1">
            <a:spLocks noChangeArrowheads="1"/>
          </p:cNvSpPr>
          <p:nvPr/>
        </p:nvSpPr>
        <p:spPr bwMode="auto">
          <a:xfrm>
            <a:off x="441325" y="1752600"/>
            <a:ext cx="5341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Quantize (1 bit) &amp; dither this image:</a:t>
            </a:r>
          </a:p>
        </p:txBody>
      </p:sp>
      <p:sp>
        <p:nvSpPr>
          <p:cNvPr id="86032" name="Text Box 53"/>
          <p:cNvSpPr txBox="1">
            <a:spLocks noChangeArrowheads="1"/>
          </p:cNvSpPr>
          <p:nvPr/>
        </p:nvSpPr>
        <p:spPr bwMode="auto">
          <a:xfrm>
            <a:off x="1447800" y="2286000"/>
            <a:ext cx="2984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(1/2 quantizes to 0)</a:t>
            </a:r>
          </a:p>
        </p:txBody>
      </p:sp>
      <p:graphicFrame>
        <p:nvGraphicFramePr>
          <p:cNvPr id="19" name="Group 41"/>
          <p:cNvGraphicFramePr>
            <a:graphicFrameLocks/>
          </p:cNvGraphicFramePr>
          <p:nvPr/>
        </p:nvGraphicFramePr>
        <p:xfrm>
          <a:off x="1066800" y="3733800"/>
          <a:ext cx="2133600" cy="1849438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7999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</a:t>
                      </a:r>
                      <a:r>
                        <a:rPr kumimoji="0" lang="en-US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 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(1+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charset="2"/>
                          <a:ea typeface="ＭＳ Ｐゴシック" charset="0"/>
                          <a:cs typeface="Symbol" charset="2"/>
                        </a:rPr>
                        <a:t>a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2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94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(1+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charset="2"/>
                          <a:ea typeface="ＭＳ Ｐゴシック" charset="0"/>
                          <a:cs typeface="Symbol" charset="2"/>
                        </a:rPr>
                        <a:t>c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2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 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1+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charset="2"/>
                          <a:ea typeface="ＭＳ Ｐゴシック" charset="0"/>
                          <a:cs typeface="Symbol" charset="2"/>
                        </a:rPr>
                        <a:t>d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2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Group 41"/>
          <p:cNvGraphicFramePr>
            <a:graphicFrameLocks/>
          </p:cNvGraphicFramePr>
          <p:nvPr/>
        </p:nvGraphicFramePr>
        <p:xfrm>
          <a:off x="4648200" y="3733800"/>
          <a:ext cx="2133600" cy="1600200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</a:tblGrid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0 </a:t>
                      </a:r>
                      <a:endParaRPr kumimoji="0" lang="en-US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 1</a:t>
                      </a:r>
                      <a:endParaRPr kumimoji="0" lang="en-US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 </a:t>
                      </a:r>
                      <a:endParaRPr kumimoji="0" lang="en-US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 </a:t>
                      </a:r>
                      <a:endParaRPr kumimoji="0" lang="en-US" sz="4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86055" name="Elbow Connector 22"/>
          <p:cNvCxnSpPr>
            <a:cxnSpLocks noChangeShapeType="1"/>
          </p:cNvCxnSpPr>
          <p:nvPr/>
        </p:nvCxnSpPr>
        <p:spPr bwMode="auto">
          <a:xfrm>
            <a:off x="2743200" y="3124200"/>
            <a:ext cx="3581400" cy="762000"/>
          </a:xfrm>
          <a:prstGeom prst="bentConnector3">
            <a:avLst>
              <a:gd name="adj1" fmla="val 100019"/>
            </a:avLst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6056" name="Straight Connector 25"/>
          <p:cNvCxnSpPr>
            <a:cxnSpLocks noChangeShapeType="1"/>
          </p:cNvCxnSpPr>
          <p:nvPr/>
        </p:nvCxnSpPr>
        <p:spPr bwMode="auto">
          <a:xfrm>
            <a:off x="2743200" y="3124200"/>
            <a:ext cx="0" cy="7620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6057" name="Straight Connector 3"/>
          <p:cNvCxnSpPr>
            <a:cxnSpLocks noChangeShapeType="1"/>
          </p:cNvCxnSpPr>
          <p:nvPr/>
        </p:nvCxnSpPr>
        <p:spPr bwMode="auto">
          <a:xfrm>
            <a:off x="2362200" y="4114800"/>
            <a:ext cx="609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6058" name="Straight Connector 17"/>
          <p:cNvCxnSpPr>
            <a:cxnSpLocks noChangeShapeType="1"/>
          </p:cNvCxnSpPr>
          <p:nvPr/>
        </p:nvCxnSpPr>
        <p:spPr bwMode="auto">
          <a:xfrm>
            <a:off x="1295400" y="4876800"/>
            <a:ext cx="609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6059" name="Straight Connector 20"/>
          <p:cNvCxnSpPr>
            <a:cxnSpLocks noChangeShapeType="1"/>
          </p:cNvCxnSpPr>
          <p:nvPr/>
        </p:nvCxnSpPr>
        <p:spPr bwMode="auto">
          <a:xfrm>
            <a:off x="2438400" y="4876800"/>
            <a:ext cx="609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185988" y="6019800"/>
            <a:ext cx="42243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Error   (1+</a:t>
            </a:r>
            <a:r>
              <a:rPr lang="en-US">
                <a:latin typeface="Symbol" charset="0"/>
                <a:cs typeface="Symbol" charset="0"/>
              </a:rPr>
              <a:t>a</a:t>
            </a:r>
            <a:r>
              <a:rPr lang="en-US"/>
              <a:t>)/2 -1  = -(1-</a:t>
            </a:r>
            <a:r>
              <a:rPr lang="en-US">
                <a:latin typeface="Symbol" charset="0"/>
                <a:cs typeface="Symbol" charset="0"/>
              </a:rPr>
              <a:t>a</a:t>
            </a:r>
            <a:r>
              <a:rPr lang="en-US"/>
              <a:t>)/2  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85750" y="5181600"/>
            <a:ext cx="1611313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-</a:t>
            </a:r>
            <a:r>
              <a:rPr lang="en-US">
                <a:latin typeface="Symbol" charset="0"/>
              </a:rPr>
              <a:t>b(1-a) </a:t>
            </a:r>
            <a:r>
              <a:rPr lang="en-US"/>
              <a:t>/2  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703513" y="5176838"/>
            <a:ext cx="1535112" cy="461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-</a:t>
            </a:r>
            <a:r>
              <a:rPr lang="en-US">
                <a:latin typeface="Symbol" charset="0"/>
              </a:rPr>
              <a:t>c(1-a)</a:t>
            </a:r>
            <a:r>
              <a:rPr lang="en-US"/>
              <a:t>/2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 animBg="1"/>
      <p:bldP spid="25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F2AE2F9-49A7-5646-B4A9-CC2B36CB015A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880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CAF649E-1D21-2E4C-9542-A91196FFE79C}" type="slidenum">
              <a:rPr lang="en-US" sz="1400"/>
              <a:pPr eaLnBrk="1" hangingPunct="1"/>
              <a:t>67</a:t>
            </a:fld>
            <a:endParaRPr lang="en-US" sz="1400"/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floyd-steinberg: example</a:t>
            </a:r>
          </a:p>
        </p:txBody>
      </p:sp>
      <p:graphicFrame>
        <p:nvGraphicFramePr>
          <p:cNvPr id="832515" name="Group 3"/>
          <p:cNvGraphicFramePr>
            <a:graphicFrameLocks noGrp="1"/>
          </p:cNvGraphicFramePr>
          <p:nvPr/>
        </p:nvGraphicFramePr>
        <p:xfrm>
          <a:off x="914400" y="2286000"/>
          <a:ext cx="2209800" cy="2057400"/>
        </p:xfrm>
        <a:graphic>
          <a:graphicData uri="http://schemas.openxmlformats.org/drawingml/2006/table">
            <a:tbl>
              <a:tblPr/>
              <a:tblGrid>
                <a:gridCol w="1104900"/>
                <a:gridCol w="1104900"/>
              </a:tblGrid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0"/>
                        </a:rPr>
                        <a:t>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8079" name="Line 14"/>
          <p:cNvSpPr>
            <a:spLocks noChangeShapeType="1"/>
          </p:cNvSpPr>
          <p:nvPr/>
        </p:nvSpPr>
        <p:spPr bwMode="auto">
          <a:xfrm>
            <a:off x="3429000" y="335280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832527" name="Group 15"/>
          <p:cNvGraphicFramePr>
            <a:graphicFrameLocks noGrp="1"/>
          </p:cNvGraphicFramePr>
          <p:nvPr/>
        </p:nvGraphicFramePr>
        <p:xfrm>
          <a:off x="4876800" y="2286000"/>
          <a:ext cx="2209800" cy="2057400"/>
        </p:xfrm>
        <a:graphic>
          <a:graphicData uri="http://schemas.openxmlformats.org/drawingml/2006/table">
            <a:tbl>
              <a:tblPr/>
              <a:tblGrid>
                <a:gridCol w="1104900"/>
                <a:gridCol w="1104900"/>
              </a:tblGrid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Floyd-Steinberg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r>
              <a:rPr lang="en-US" dirty="0" smtClean="0">
                <a:ea typeface="+mn-ea"/>
                <a:cs typeface="+mn-cs"/>
              </a:rPr>
              <a:t>Important implementation details!</a:t>
            </a:r>
          </a:p>
          <a:p>
            <a:pPr>
              <a:buFontTx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marL="514350" indent="-514350">
              <a:buFontTx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Order matters!  </a:t>
            </a:r>
            <a:r>
              <a:rPr lang="en-US" sz="1800" dirty="0" smtClean="0">
                <a:ea typeface="+mn-ea"/>
                <a:cs typeface="+mn-cs"/>
              </a:rPr>
              <a:t>Make sure you propagate error to un-quantized pixels.</a:t>
            </a:r>
          </a:p>
          <a:p>
            <a:pPr marL="514350" indent="-514350">
              <a:buFontTx/>
              <a:buAutoNum type="arabicPeriod"/>
              <a:defRPr/>
            </a:pPr>
            <a:endParaRPr lang="en-US" sz="1800" dirty="0" smtClean="0">
              <a:ea typeface="+mn-ea"/>
              <a:cs typeface="+mn-cs"/>
            </a:endParaRPr>
          </a:p>
          <a:p>
            <a:pPr marL="514350" indent="-514350">
              <a:buFontTx/>
              <a:buAutoNum type="arabicPeriod"/>
              <a:defRPr/>
            </a:pPr>
            <a:r>
              <a:rPr lang="en-US" dirty="0" smtClean="0">
                <a:ea typeface="+mn-ea"/>
                <a:cs typeface="+mn-cs"/>
              </a:rPr>
              <a:t>Store error in float matrix!  </a:t>
            </a:r>
            <a:r>
              <a:rPr lang="en-US" sz="1800" dirty="0" smtClean="0">
                <a:ea typeface="+mn-ea"/>
                <a:cs typeface="+mn-cs"/>
              </a:rPr>
              <a:t>If you store in image class object the error will be quantized/clamped.</a:t>
            </a:r>
            <a:endParaRPr lang="en-US" sz="1800" dirty="0">
              <a:ea typeface="+mn-ea"/>
              <a:cs typeface="+mn-cs"/>
            </a:endParaRPr>
          </a:p>
        </p:txBody>
      </p:sp>
      <p:sp>
        <p:nvSpPr>
          <p:cNvPr id="8909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E0FB6C9-663A-3643-8A0D-7E5E70086D6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890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4441C0E-7767-8144-8FAA-C75111C36BC4}" type="slidenum">
              <a:rPr lang="en-US" sz="1400"/>
              <a:pPr eaLnBrk="1" hangingPunct="1"/>
              <a:t>68</a:t>
            </a:fld>
            <a:endParaRPr lang="en-US" sz="1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69ABB33-3C70-B44B-A9E0-DB11AA2E297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011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C0C9ED7-5D15-E941-AE7B-E80EABB98764}" type="slidenum">
              <a:rPr lang="en-US" sz="1400"/>
              <a:pPr eaLnBrk="1" hangingPunct="1"/>
              <a:t>69</a:t>
            </a:fld>
            <a:endParaRPr lang="en-US" sz="1400"/>
          </a:p>
        </p:txBody>
      </p:sp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comparison</a:t>
            </a:r>
          </a:p>
        </p:txBody>
      </p:sp>
      <p:sp>
        <p:nvSpPr>
          <p:cNvPr id="90116" name="Text Box 3"/>
          <p:cNvSpPr txBox="1">
            <a:spLocks noChangeArrowheads="1"/>
          </p:cNvSpPr>
          <p:nvPr/>
        </p:nvSpPr>
        <p:spPr bwMode="auto">
          <a:xfrm>
            <a:off x="4191000" y="45720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ordered</a:t>
            </a:r>
          </a:p>
        </p:txBody>
      </p:sp>
      <p:sp>
        <p:nvSpPr>
          <p:cNvPr id="90117" name="Text Box 4"/>
          <p:cNvSpPr txBox="1">
            <a:spLocks noChangeArrowheads="1"/>
          </p:cNvSpPr>
          <p:nvPr/>
        </p:nvSpPr>
        <p:spPr bwMode="auto">
          <a:xfrm>
            <a:off x="6096000" y="45720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error-diffusion</a:t>
            </a:r>
          </a:p>
        </p:txBody>
      </p:sp>
      <p:pic>
        <p:nvPicPr>
          <p:cNvPr id="90118" name="Picture 5" descr="homer1bitFloy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19" name="Picture 6" descr="homer1bitOrder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9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20" name="Picture 7" descr="homer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21" name="Text Box 8"/>
          <p:cNvSpPr txBox="1">
            <a:spLocks noChangeArrowheads="1"/>
          </p:cNvSpPr>
          <p:nvPr/>
        </p:nvSpPr>
        <p:spPr bwMode="auto">
          <a:xfrm>
            <a:off x="-7938" y="4572000"/>
            <a:ext cx="20081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original</a:t>
            </a:r>
          </a:p>
          <a:p>
            <a:pPr eaLnBrk="1" hangingPunct="1"/>
            <a:r>
              <a:rPr lang="en-US"/>
              <a:t>8 bits/pixel/</a:t>
            </a:r>
          </a:p>
          <a:p>
            <a:pPr eaLnBrk="1" hangingPunct="1"/>
            <a:r>
              <a:rPr lang="en-US"/>
              <a:t>channel</a:t>
            </a:r>
          </a:p>
        </p:txBody>
      </p:sp>
      <p:pic>
        <p:nvPicPr>
          <p:cNvPr id="90122" name="Picture 9" descr="homer1bitNoise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600" y="2133600"/>
            <a:ext cx="1901825" cy="230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23" name="Text Box 10"/>
          <p:cNvSpPr txBox="1">
            <a:spLocks noChangeArrowheads="1"/>
          </p:cNvSpPr>
          <p:nvPr/>
        </p:nvSpPr>
        <p:spPr bwMode="auto">
          <a:xfrm>
            <a:off x="2438400" y="4572000"/>
            <a:ext cx="1222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random</a:t>
            </a:r>
          </a:p>
        </p:txBody>
      </p:sp>
      <p:sp>
        <p:nvSpPr>
          <p:cNvPr id="90124" name="Text Box 11"/>
          <p:cNvSpPr txBox="1">
            <a:spLocks noChangeArrowheads="1"/>
          </p:cNvSpPr>
          <p:nvPr/>
        </p:nvSpPr>
        <p:spPr bwMode="auto">
          <a:xfrm>
            <a:off x="3962400" y="56388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bit/pixel/channel</a:t>
            </a:r>
          </a:p>
        </p:txBody>
      </p:sp>
      <p:sp>
        <p:nvSpPr>
          <p:cNvPr id="90125" name="AutoShape 12"/>
          <p:cNvSpPr>
            <a:spLocks/>
          </p:cNvSpPr>
          <p:nvPr/>
        </p:nvSpPr>
        <p:spPr bwMode="auto">
          <a:xfrm rot="5400000" flipH="1">
            <a:off x="5067300" y="1866900"/>
            <a:ext cx="838200" cy="6705600"/>
          </a:xfrm>
          <a:prstGeom prst="leftBrace">
            <a:avLst>
              <a:gd name="adj1" fmla="val 666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F4C005C-FC68-DD44-8AFF-F2D57B90A04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56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B350D40-AF63-AE4A-BD0F-1CA450ED84EA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backward warp</a:t>
            </a:r>
          </a:p>
        </p:txBody>
      </p:sp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990600" y="2438400"/>
            <a:ext cx="2438400" cy="2819400"/>
          </a:xfrm>
          <a:prstGeom prst="rect">
            <a:avLst/>
          </a:prstGeom>
          <a:noFill/>
          <a:ln w="2857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5" name="Rectangle 4"/>
          <p:cNvSpPr>
            <a:spLocks noChangeArrowheads="1"/>
          </p:cNvSpPr>
          <p:nvPr/>
        </p:nvSpPr>
        <p:spPr bwMode="auto">
          <a:xfrm>
            <a:off x="4953000" y="2438400"/>
            <a:ext cx="2438400" cy="2819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6" name="Freeform 5"/>
          <p:cNvSpPr>
            <a:spLocks/>
          </p:cNvSpPr>
          <p:nvPr/>
        </p:nvSpPr>
        <p:spPr bwMode="auto">
          <a:xfrm flipH="1">
            <a:off x="990600" y="1676400"/>
            <a:ext cx="4876800" cy="1981200"/>
          </a:xfrm>
          <a:custGeom>
            <a:avLst/>
            <a:gdLst>
              <a:gd name="T0" fmla="*/ 0 w 3072"/>
              <a:gd name="T1" fmla="*/ 2147483647 h 1248"/>
              <a:gd name="T2" fmla="*/ 2147483647 w 3072"/>
              <a:gd name="T3" fmla="*/ 2147483647 h 1248"/>
              <a:gd name="T4" fmla="*/ 2147483647 w 3072"/>
              <a:gd name="T5" fmla="*/ 2147483647 h 1248"/>
              <a:gd name="T6" fmla="*/ 0 60000 65536"/>
              <a:gd name="T7" fmla="*/ 0 60000 65536"/>
              <a:gd name="T8" fmla="*/ 0 60000 65536"/>
              <a:gd name="T9" fmla="*/ 0 w 3072"/>
              <a:gd name="T10" fmla="*/ 0 h 1248"/>
              <a:gd name="T11" fmla="*/ 3072 w 3072"/>
              <a:gd name="T12" fmla="*/ 1248 h 12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72" h="1248">
                <a:moveTo>
                  <a:pt x="0" y="1248"/>
                </a:moveTo>
                <a:cubicBezTo>
                  <a:pt x="416" y="768"/>
                  <a:pt x="832" y="288"/>
                  <a:pt x="1344" y="144"/>
                </a:cubicBezTo>
                <a:cubicBezTo>
                  <a:pt x="1856" y="0"/>
                  <a:pt x="2464" y="192"/>
                  <a:pt x="3072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07" name="Oval 6"/>
          <p:cNvSpPr>
            <a:spLocks noChangeArrowheads="1"/>
          </p:cNvSpPr>
          <p:nvPr/>
        </p:nvSpPr>
        <p:spPr bwMode="auto">
          <a:xfrm>
            <a:off x="5867400" y="3733800"/>
            <a:ext cx="152400" cy="152400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8" name="Text Box 7"/>
          <p:cNvSpPr txBox="1">
            <a:spLocks noChangeArrowheads="1"/>
          </p:cNvSpPr>
          <p:nvPr/>
        </p:nvSpPr>
        <p:spPr bwMode="auto">
          <a:xfrm>
            <a:off x="5867400" y="3581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(i,j)</a:t>
            </a:r>
          </a:p>
        </p:txBody>
      </p:sp>
      <p:sp>
        <p:nvSpPr>
          <p:cNvPr id="25609" name="Text Box 8"/>
          <p:cNvSpPr txBox="1">
            <a:spLocks noChangeArrowheads="1"/>
          </p:cNvSpPr>
          <p:nvPr/>
        </p:nvSpPr>
        <p:spPr bwMode="auto">
          <a:xfrm>
            <a:off x="-76200" y="17526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25610" name="Text Box 9"/>
          <p:cNvSpPr txBox="1">
            <a:spLocks noChangeArrowheads="1"/>
          </p:cNvSpPr>
          <p:nvPr/>
        </p:nvSpPr>
        <p:spPr bwMode="auto">
          <a:xfrm>
            <a:off x="4495800" y="1676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</a:t>
            </a:r>
          </a:p>
        </p:txBody>
      </p:sp>
      <p:sp>
        <p:nvSpPr>
          <p:cNvPr id="25611" name="Oval 10"/>
          <p:cNvSpPr>
            <a:spLocks noChangeArrowheads="1"/>
          </p:cNvSpPr>
          <p:nvPr/>
        </p:nvSpPr>
        <p:spPr bwMode="auto">
          <a:xfrm>
            <a:off x="796925" y="2244725"/>
            <a:ext cx="152400" cy="152400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12" name="Text Box 11"/>
          <p:cNvSpPr txBox="1">
            <a:spLocks noChangeArrowheads="1"/>
          </p:cNvSpPr>
          <p:nvPr/>
        </p:nvSpPr>
        <p:spPr bwMode="auto">
          <a:xfrm>
            <a:off x="685800" y="5486400"/>
            <a:ext cx="693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lvl="1" eaLnBrk="1" hangingPunct="1"/>
            <a:r>
              <a:rPr lang="en-US"/>
              <a:t>f maps points in output image to the plane</a:t>
            </a:r>
          </a:p>
        </p:txBody>
      </p:sp>
      <p:sp>
        <p:nvSpPr>
          <p:cNvPr id="25613" name="Line 12"/>
          <p:cNvSpPr>
            <a:spLocks noChangeShapeType="1"/>
          </p:cNvSpPr>
          <p:nvPr/>
        </p:nvSpPr>
        <p:spPr bwMode="auto">
          <a:xfrm>
            <a:off x="4114800" y="1371600"/>
            <a:ext cx="0" cy="419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5611968-F1EA-BF45-8C28-2AD9804880C5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11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D4C5CE5-FDDA-F94D-AA6C-51077C6C5437}" type="slidenum">
              <a:rPr lang="en-US" sz="1400"/>
              <a:pPr eaLnBrk="1" hangingPunct="1"/>
              <a:t>70</a:t>
            </a:fld>
            <a:endParaRPr lang="en-US" sz="1400"/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ordered dither</a:t>
            </a:r>
          </a:p>
        </p:txBody>
      </p:sp>
      <p:grpSp>
        <p:nvGrpSpPr>
          <p:cNvPr id="91140" name="Group 4"/>
          <p:cNvGrpSpPr>
            <a:grpSpLocks/>
          </p:cNvGrpSpPr>
          <p:nvPr/>
        </p:nvGrpSpPr>
        <p:grpSpPr bwMode="auto">
          <a:xfrm>
            <a:off x="0" y="1947863"/>
            <a:ext cx="3048000" cy="3902075"/>
            <a:chOff x="0" y="1115"/>
            <a:chExt cx="1920" cy="2458"/>
          </a:xfrm>
        </p:grpSpPr>
        <p:pic>
          <p:nvPicPr>
            <p:cNvPr id="91147" name="Picture 5" descr="homer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" y="1115"/>
              <a:ext cx="1814" cy="2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1148" name="Text Box 6"/>
            <p:cNvSpPr txBox="1">
              <a:spLocks noChangeArrowheads="1"/>
            </p:cNvSpPr>
            <p:nvPr/>
          </p:nvSpPr>
          <p:spPr bwMode="auto">
            <a:xfrm>
              <a:off x="0" y="3360"/>
              <a:ext cx="192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8 bits/pixel/channel</a:t>
              </a:r>
            </a:p>
          </p:txBody>
        </p:sp>
      </p:grpSp>
      <p:grpSp>
        <p:nvGrpSpPr>
          <p:cNvPr id="91141" name="Group 7"/>
          <p:cNvGrpSpPr>
            <a:grpSpLocks/>
          </p:cNvGrpSpPr>
          <p:nvPr/>
        </p:nvGrpSpPr>
        <p:grpSpPr bwMode="auto">
          <a:xfrm>
            <a:off x="3184525" y="1962150"/>
            <a:ext cx="3063875" cy="3887788"/>
            <a:chOff x="2006" y="1124"/>
            <a:chExt cx="1930" cy="2449"/>
          </a:xfrm>
        </p:grpSpPr>
        <p:pic>
          <p:nvPicPr>
            <p:cNvPr id="91145" name="Picture 8" descr="homer1bi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6" y="1124"/>
              <a:ext cx="1814" cy="2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1146" name="Text Box 9"/>
            <p:cNvSpPr txBox="1">
              <a:spLocks noChangeArrowheads="1"/>
            </p:cNvSpPr>
            <p:nvPr/>
          </p:nvSpPr>
          <p:spPr bwMode="auto">
            <a:xfrm>
              <a:off x="2016" y="3360"/>
              <a:ext cx="192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 bits/pixel/channel</a:t>
              </a:r>
            </a:p>
          </p:txBody>
        </p:sp>
      </p:grpSp>
      <p:sp>
        <p:nvSpPr>
          <p:cNvPr id="91142" name="Text Box 12"/>
          <p:cNvSpPr txBox="1">
            <a:spLocks noChangeArrowheads="1"/>
          </p:cNvSpPr>
          <p:nvPr/>
        </p:nvSpPr>
        <p:spPr bwMode="auto">
          <a:xfrm>
            <a:off x="6248400" y="5511800"/>
            <a:ext cx="2667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1 bits/pixel/channel ordered dither</a:t>
            </a:r>
          </a:p>
        </p:txBody>
      </p:sp>
      <p:pic>
        <p:nvPicPr>
          <p:cNvPr id="91143" name="Picture 6" descr="homer1bitOrdere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006600"/>
            <a:ext cx="2819400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756275" y="1143000"/>
            <a:ext cx="33877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Intuition:  do better on homogenous blocks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Uniform quantization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5638800" y="1905000"/>
          <a:ext cx="2362200" cy="1503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100"/>
                <a:gridCol w="1181100"/>
              </a:tblGrid>
              <a:tr h="75168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339966"/>
                    </a:solidFill>
                  </a:tcPr>
                </a:tc>
              </a:tr>
              <a:tr h="75168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339966"/>
                    </a:solidFill>
                  </a:tcPr>
                </a:tc>
              </a:tr>
            </a:tbl>
          </a:graphicData>
        </a:graphic>
      </p:graphicFrame>
      <p:sp>
        <p:nvSpPr>
          <p:cNvPr id="921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2EDFFC6-51C2-1C48-B552-841BFF22A25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21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AA5F1F5-F60E-1E4C-8C83-5E0456B522C7}" type="slidenum">
              <a:rPr lang="en-US" sz="1400"/>
              <a:pPr eaLnBrk="1" hangingPunct="1"/>
              <a:t>71</a:t>
            </a:fld>
            <a:endParaRPr lang="en-US" sz="1400"/>
          </a:p>
        </p:txBody>
      </p:sp>
      <p:pic>
        <p:nvPicPr>
          <p:cNvPr id="92175" name="Picture 5" descr="homer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295400"/>
            <a:ext cx="19812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76" name="Text Box 6"/>
          <p:cNvSpPr txBox="1">
            <a:spLocks noChangeArrowheads="1"/>
          </p:cNvSpPr>
          <p:nvPr/>
        </p:nvSpPr>
        <p:spPr bwMode="auto">
          <a:xfrm>
            <a:off x="1219200" y="3352800"/>
            <a:ext cx="2286000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8 bits/pixel/channel</a:t>
            </a:r>
          </a:p>
        </p:txBody>
      </p:sp>
      <p:cxnSp>
        <p:nvCxnSpPr>
          <p:cNvPr id="10" name="Straight Arrow Connector 9"/>
          <p:cNvCxnSpPr>
            <a:cxnSpLocks noChangeShapeType="1"/>
          </p:cNvCxnSpPr>
          <p:nvPr/>
        </p:nvCxnSpPr>
        <p:spPr bwMode="auto">
          <a:xfrm>
            <a:off x="3048000" y="2590800"/>
            <a:ext cx="2362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486400" y="1371600"/>
            <a:ext cx="3016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2x2  block of pixels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121400" y="3429000"/>
            <a:ext cx="1504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(.1, .8, .2)</a:t>
            </a:r>
          </a:p>
        </p:txBody>
      </p:sp>
      <p:graphicFrame>
        <p:nvGraphicFramePr>
          <p:cNvPr id="15" name="Content Placeholder 10"/>
          <p:cNvGraphicFramePr>
            <a:graphicFrameLocks/>
          </p:cNvGraphicFramePr>
          <p:nvPr/>
        </p:nvGraphicFramePr>
        <p:xfrm>
          <a:off x="5638800" y="4495800"/>
          <a:ext cx="2362200" cy="1503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100"/>
                <a:gridCol w="1181100"/>
              </a:tblGrid>
              <a:tr h="75168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00FF00"/>
                    </a:solidFill>
                  </a:tcPr>
                </a:tc>
              </a:tr>
              <a:tr h="75168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327775" y="6172200"/>
            <a:ext cx="1092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(0,1,0)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447800" y="3962400"/>
            <a:ext cx="2209800" cy="2395538"/>
            <a:chOff x="2006" y="1124"/>
            <a:chExt cx="2073" cy="2632"/>
          </a:xfrm>
        </p:grpSpPr>
        <p:pic>
          <p:nvPicPr>
            <p:cNvPr id="92198" name="Picture 8" descr="homer1bi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6" y="1124"/>
              <a:ext cx="1814" cy="2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199" name="Text Box 9"/>
            <p:cNvSpPr txBox="1">
              <a:spLocks noChangeArrowheads="1"/>
            </p:cNvSpPr>
            <p:nvPr/>
          </p:nvSpPr>
          <p:spPr bwMode="auto">
            <a:xfrm>
              <a:off x="2016" y="3384"/>
              <a:ext cx="2063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 bit/pixel/channel</a:t>
              </a:r>
            </a:p>
          </p:txBody>
        </p:sp>
      </p:grp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048000" y="2514600"/>
            <a:ext cx="76200" cy="76200"/>
          </a:xfrm>
          <a:prstGeom prst="rect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cxnSp>
        <p:nvCxnSpPr>
          <p:cNvPr id="23" name="Straight Arrow Connector 22"/>
          <p:cNvCxnSpPr>
            <a:cxnSpLocks noChangeShapeType="1"/>
          </p:cNvCxnSpPr>
          <p:nvPr/>
        </p:nvCxnSpPr>
        <p:spPr bwMode="auto">
          <a:xfrm rot="5400000">
            <a:off x="6629401" y="4267200"/>
            <a:ext cx="457200" cy="3175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7010400" y="4038600"/>
            <a:ext cx="176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 bit/pixel/channel</a:t>
            </a:r>
          </a:p>
        </p:txBody>
      </p:sp>
      <p:cxnSp>
        <p:nvCxnSpPr>
          <p:cNvPr id="28" name="Straight Arrow Connector 27"/>
          <p:cNvCxnSpPr>
            <a:cxnSpLocks noChangeShapeType="1"/>
          </p:cNvCxnSpPr>
          <p:nvPr/>
        </p:nvCxnSpPr>
        <p:spPr bwMode="auto">
          <a:xfrm rot="10800000">
            <a:off x="3124200" y="5334000"/>
            <a:ext cx="21336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3048000" y="5257800"/>
            <a:ext cx="76200" cy="76200"/>
          </a:xfrm>
          <a:prstGeom prst="rect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7" grpId="0"/>
      <p:bldP spid="21" grpId="0" animBg="1"/>
      <p:bldP spid="24" grpId="0"/>
      <p:bldP spid="29" grpId="0" animBg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D7634E1-A4FB-934B-89E4-69B1819DD59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318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663E084-6F16-E049-A730-A8514FF08A10}" type="slidenum">
              <a:rPr lang="en-US" sz="1400"/>
              <a:pPr eaLnBrk="1" hangingPunct="1"/>
              <a:t>72</a:t>
            </a:fld>
            <a:endParaRPr lang="en-US" sz="1400"/>
          </a:p>
        </p:txBody>
      </p:sp>
      <p:sp>
        <p:nvSpPr>
          <p:cNvPr id="931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Uniform quantization  </a:t>
            </a:r>
            <a:r>
              <a:rPr lang="en-US" sz="1800">
                <a:latin typeface="Comic Sans MS" charset="0"/>
              </a:rPr>
              <a:t>(one bit, one channel)</a:t>
            </a:r>
          </a:p>
        </p:txBody>
      </p:sp>
      <p:graphicFrame>
        <p:nvGraphicFramePr>
          <p:cNvPr id="780291" name="Group 3"/>
          <p:cNvGraphicFramePr>
            <a:graphicFrameLocks noGrp="1"/>
          </p:cNvGraphicFramePr>
          <p:nvPr/>
        </p:nvGraphicFramePr>
        <p:xfrm>
          <a:off x="1524000" y="2667000"/>
          <a:ext cx="2057400" cy="1727200"/>
        </p:xfrm>
        <a:graphic>
          <a:graphicData uri="http://schemas.openxmlformats.org/drawingml/2006/table">
            <a:tbl>
              <a:tblPr/>
              <a:tblGrid>
                <a:gridCol w="1028700"/>
                <a:gridCol w="102870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80302" name="Group 14"/>
          <p:cNvGraphicFramePr>
            <a:graphicFrameLocks noGrp="1"/>
          </p:cNvGraphicFramePr>
          <p:nvPr/>
        </p:nvGraphicFramePr>
        <p:xfrm>
          <a:off x="4343400" y="2667000"/>
          <a:ext cx="2057400" cy="1727200"/>
        </p:xfrm>
        <a:graphic>
          <a:graphicData uri="http://schemas.openxmlformats.org/drawingml/2006/table">
            <a:tbl>
              <a:tblPr/>
              <a:tblGrid>
                <a:gridCol w="1028700"/>
                <a:gridCol w="102870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3210" name="Text Box 25"/>
          <p:cNvSpPr txBox="1">
            <a:spLocks noChangeArrowheads="1"/>
          </p:cNvSpPr>
          <p:nvPr/>
        </p:nvSpPr>
        <p:spPr bwMode="auto">
          <a:xfrm>
            <a:off x="250825" y="1600200"/>
            <a:ext cx="8313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 homogeneous 2x2 block is quantized in one of two ways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151AD8F-6077-414C-92F5-8817801F9AF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42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795623E-C50E-984E-BB34-5E2BE74BB68E}" type="slidenum">
              <a:rPr lang="en-US" sz="1400"/>
              <a:pPr eaLnBrk="1" hangingPunct="1"/>
              <a:t>73</a:t>
            </a:fld>
            <a:endParaRPr lang="en-US" sz="1400"/>
          </a:p>
        </p:txBody>
      </p:sp>
      <p:sp>
        <p:nvSpPr>
          <p:cNvPr id="942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There are 16 possible ways to quantize a 2x2  block! </a:t>
            </a:r>
          </a:p>
        </p:txBody>
      </p:sp>
      <p:graphicFrame>
        <p:nvGraphicFramePr>
          <p:cNvPr id="857151" name="Group 63"/>
          <p:cNvGraphicFramePr>
            <a:graphicFrameLocks noGrp="1"/>
          </p:cNvGraphicFramePr>
          <p:nvPr/>
        </p:nvGraphicFramePr>
        <p:xfrm>
          <a:off x="5410200" y="1752600"/>
          <a:ext cx="2057400" cy="1727200"/>
        </p:xfrm>
        <a:graphic>
          <a:graphicData uri="http://schemas.openxmlformats.org/drawingml/2006/table">
            <a:tbl>
              <a:tblPr/>
              <a:tblGrid>
                <a:gridCol w="1028700"/>
                <a:gridCol w="102870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7102" name="Group 14"/>
          <p:cNvGraphicFramePr>
            <a:graphicFrameLocks noGrp="1"/>
          </p:cNvGraphicFramePr>
          <p:nvPr/>
        </p:nvGraphicFramePr>
        <p:xfrm>
          <a:off x="3048000" y="1676400"/>
          <a:ext cx="2057400" cy="1727200"/>
        </p:xfrm>
        <a:graphic>
          <a:graphicData uri="http://schemas.openxmlformats.org/drawingml/2006/table">
            <a:tbl>
              <a:tblPr/>
              <a:tblGrid>
                <a:gridCol w="1028700"/>
                <a:gridCol w="102870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7113" name="Group 25"/>
          <p:cNvGraphicFramePr>
            <a:graphicFrameLocks noGrp="1"/>
          </p:cNvGraphicFramePr>
          <p:nvPr/>
        </p:nvGraphicFramePr>
        <p:xfrm>
          <a:off x="1828800" y="3962400"/>
          <a:ext cx="2057400" cy="1727200"/>
        </p:xfrm>
        <a:graphic>
          <a:graphicData uri="http://schemas.openxmlformats.org/drawingml/2006/table">
            <a:tbl>
              <a:tblPr/>
              <a:tblGrid>
                <a:gridCol w="1028700"/>
                <a:gridCol w="102870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7124" name="Group 36"/>
          <p:cNvGraphicFramePr>
            <a:graphicFrameLocks noGrp="1"/>
          </p:cNvGraphicFramePr>
          <p:nvPr/>
        </p:nvGraphicFramePr>
        <p:xfrm>
          <a:off x="609600" y="1676400"/>
          <a:ext cx="2057400" cy="1727200"/>
        </p:xfrm>
        <a:graphic>
          <a:graphicData uri="http://schemas.openxmlformats.org/drawingml/2006/table">
            <a:tbl>
              <a:tblPr/>
              <a:tblGrid>
                <a:gridCol w="1028700"/>
                <a:gridCol w="102870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7135" name="Group 47"/>
          <p:cNvGraphicFramePr>
            <a:graphicFrameLocks noGrp="1"/>
          </p:cNvGraphicFramePr>
          <p:nvPr/>
        </p:nvGraphicFramePr>
        <p:xfrm>
          <a:off x="4419600" y="3962400"/>
          <a:ext cx="2057400" cy="1727200"/>
        </p:xfrm>
        <a:graphic>
          <a:graphicData uri="http://schemas.openxmlformats.org/drawingml/2006/table">
            <a:tbl>
              <a:tblPr/>
              <a:tblGrid>
                <a:gridCol w="1028700"/>
                <a:gridCol w="102870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4267" name="Text Box 64"/>
          <p:cNvSpPr txBox="1">
            <a:spLocks noChangeArrowheads="1"/>
          </p:cNvSpPr>
          <p:nvPr/>
        </p:nvSpPr>
        <p:spPr bwMode="auto">
          <a:xfrm>
            <a:off x="762000" y="4724400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...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416492E-9281-5647-9CB9-CF9B4CD69CC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523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89D0700-8B2E-8649-8D16-6F702F4A572F}" type="slidenum">
              <a:rPr lang="en-US" sz="1400"/>
              <a:pPr eaLnBrk="1" hangingPunct="1"/>
              <a:t>74</a:t>
            </a:fld>
            <a:endParaRPr lang="en-US" sz="1400"/>
          </a:p>
        </p:txBody>
      </p:sp>
      <p:sp>
        <p:nvSpPr>
          <p:cNvPr id="9523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And there are 5 block-quantization levels available!</a:t>
            </a:r>
          </a:p>
        </p:txBody>
      </p:sp>
      <p:graphicFrame>
        <p:nvGraphicFramePr>
          <p:cNvPr id="859139" name="Group 1027"/>
          <p:cNvGraphicFramePr>
            <a:graphicFrameLocks noGrp="1"/>
          </p:cNvGraphicFramePr>
          <p:nvPr/>
        </p:nvGraphicFramePr>
        <p:xfrm>
          <a:off x="6172200" y="21336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9150" name="Group 1038"/>
          <p:cNvGraphicFramePr>
            <a:graphicFrameLocks noGrp="1"/>
          </p:cNvGraphicFramePr>
          <p:nvPr/>
        </p:nvGraphicFramePr>
        <p:xfrm>
          <a:off x="3429000" y="21336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9161" name="Group 1049"/>
          <p:cNvGraphicFramePr>
            <a:graphicFrameLocks noGrp="1"/>
          </p:cNvGraphicFramePr>
          <p:nvPr/>
        </p:nvGraphicFramePr>
        <p:xfrm>
          <a:off x="4800600" y="42672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9172" name="Group 1060"/>
          <p:cNvGraphicFramePr>
            <a:graphicFrameLocks noGrp="1"/>
          </p:cNvGraphicFramePr>
          <p:nvPr/>
        </p:nvGraphicFramePr>
        <p:xfrm>
          <a:off x="762000" y="21336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9183" name="Group 1071"/>
          <p:cNvGraphicFramePr>
            <a:graphicFrameLocks noGrp="1"/>
          </p:cNvGraphicFramePr>
          <p:nvPr/>
        </p:nvGraphicFramePr>
        <p:xfrm>
          <a:off x="1828800" y="43434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5291" name="Text Box 1082"/>
          <p:cNvSpPr txBox="1">
            <a:spLocks noChangeArrowheads="1"/>
          </p:cNvSpPr>
          <p:nvPr/>
        </p:nvSpPr>
        <p:spPr bwMode="auto">
          <a:xfrm>
            <a:off x="1295400" y="1600200"/>
            <a:ext cx="496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0</a:t>
            </a:r>
          </a:p>
        </p:txBody>
      </p:sp>
      <p:sp>
        <p:nvSpPr>
          <p:cNvPr id="95292" name="Text Box 1083"/>
          <p:cNvSpPr txBox="1">
            <a:spLocks noChangeArrowheads="1"/>
          </p:cNvSpPr>
          <p:nvPr/>
        </p:nvSpPr>
        <p:spPr bwMode="auto">
          <a:xfrm>
            <a:off x="6705600" y="1600200"/>
            <a:ext cx="869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1/2</a:t>
            </a:r>
          </a:p>
        </p:txBody>
      </p:sp>
      <p:sp>
        <p:nvSpPr>
          <p:cNvPr id="95293" name="Text Box 1084"/>
          <p:cNvSpPr txBox="1">
            <a:spLocks noChangeArrowheads="1"/>
          </p:cNvSpPr>
          <p:nvPr/>
        </p:nvSpPr>
        <p:spPr bwMode="auto">
          <a:xfrm>
            <a:off x="2362200" y="5715000"/>
            <a:ext cx="496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</a:t>
            </a:r>
          </a:p>
        </p:txBody>
      </p:sp>
      <p:sp>
        <p:nvSpPr>
          <p:cNvPr id="95294" name="Text Box 1085"/>
          <p:cNvSpPr txBox="1">
            <a:spLocks noChangeArrowheads="1"/>
          </p:cNvSpPr>
          <p:nvPr/>
        </p:nvSpPr>
        <p:spPr bwMode="auto">
          <a:xfrm>
            <a:off x="5257800" y="5638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3/4</a:t>
            </a:r>
          </a:p>
        </p:txBody>
      </p:sp>
      <p:sp>
        <p:nvSpPr>
          <p:cNvPr id="95295" name="Text Box 1086"/>
          <p:cNvSpPr txBox="1">
            <a:spLocks noChangeArrowheads="1"/>
          </p:cNvSpPr>
          <p:nvPr/>
        </p:nvSpPr>
        <p:spPr bwMode="auto">
          <a:xfrm>
            <a:off x="3733800" y="15240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1/4</a:t>
            </a:r>
          </a:p>
        </p:txBody>
      </p:sp>
      <p:sp>
        <p:nvSpPr>
          <p:cNvPr id="18" name="Isosceles Triangle 17"/>
          <p:cNvSpPr>
            <a:spLocks noChangeArrowheads="1"/>
          </p:cNvSpPr>
          <p:nvPr/>
        </p:nvSpPr>
        <p:spPr bwMode="auto">
          <a:xfrm flipV="1">
            <a:off x="2362200" y="1447800"/>
            <a:ext cx="6400800" cy="5410200"/>
          </a:xfrm>
          <a:prstGeom prst="triangle">
            <a:avLst>
              <a:gd name="adj" fmla="val 50000"/>
            </a:avLst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629400" y="4495800"/>
            <a:ext cx="2514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these never get used in homogenous regions in uniform quantization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7508082-F309-4A40-ADFA-D3AEF14725C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625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605061B-57D9-7345-A567-35C4B41E2CF3}" type="slidenum">
              <a:rPr lang="en-US" sz="1400"/>
              <a:pPr eaLnBrk="1" hangingPunct="1"/>
              <a:t>75</a:t>
            </a:fld>
            <a:endParaRPr lang="en-US" sz="1400"/>
          </a:p>
        </p:txBody>
      </p:sp>
      <p:sp>
        <p:nvSpPr>
          <p:cNvPr id="962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1 bit quantization</a:t>
            </a:r>
            <a:endParaRPr lang="en-US" sz="3600">
              <a:latin typeface="Comic Sans MS" charset="0"/>
            </a:endParaRPr>
          </a:p>
        </p:txBody>
      </p:sp>
      <p:pic>
        <p:nvPicPr>
          <p:cNvPr id="96260" name="Picture 28" descr="gradie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19400"/>
            <a:ext cx="28194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6261" name="Group 31"/>
          <p:cNvGrpSpPr>
            <a:grpSpLocks/>
          </p:cNvGrpSpPr>
          <p:nvPr/>
        </p:nvGrpSpPr>
        <p:grpSpPr bwMode="auto">
          <a:xfrm>
            <a:off x="4876800" y="1524000"/>
            <a:ext cx="2819400" cy="1981200"/>
            <a:chOff x="4267200" y="1524000"/>
            <a:chExt cx="2819400" cy="1981200"/>
          </a:xfrm>
        </p:grpSpPr>
        <p:sp>
          <p:nvSpPr>
            <p:cNvPr id="30" name="Rectangle 29"/>
            <p:cNvSpPr/>
            <p:nvPr/>
          </p:nvSpPr>
          <p:spPr bwMode="auto">
            <a:xfrm>
              <a:off x="4267200" y="1524000"/>
              <a:ext cx="2819400" cy="990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96268" name="Rectangle 30"/>
            <p:cNvSpPr>
              <a:spLocks noChangeArrowheads="1"/>
            </p:cNvSpPr>
            <p:nvPr/>
          </p:nvSpPr>
          <p:spPr bwMode="auto">
            <a:xfrm>
              <a:off x="4267200" y="2514600"/>
              <a:ext cx="2819400" cy="99060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cxnSp>
        <p:nvCxnSpPr>
          <p:cNvPr id="96262" name="Straight Arrow Connector 33"/>
          <p:cNvCxnSpPr>
            <a:cxnSpLocks noChangeShapeType="1"/>
          </p:cNvCxnSpPr>
          <p:nvPr/>
        </p:nvCxnSpPr>
        <p:spPr bwMode="auto">
          <a:xfrm rot="5400000" flipH="1" flipV="1">
            <a:off x="3582194" y="2515394"/>
            <a:ext cx="1141412" cy="99060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263" name="Straight Arrow Connector 33"/>
          <p:cNvCxnSpPr>
            <a:cxnSpLocks noChangeShapeType="1"/>
          </p:cNvCxnSpPr>
          <p:nvPr/>
        </p:nvCxnSpPr>
        <p:spPr bwMode="auto">
          <a:xfrm rot="16200000" flipH="1">
            <a:off x="3657600" y="4038600"/>
            <a:ext cx="1066800" cy="914400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6264" name="TextBox 36"/>
          <p:cNvSpPr txBox="1">
            <a:spLocks noChangeArrowheads="1"/>
          </p:cNvSpPr>
          <p:nvPr/>
        </p:nvSpPr>
        <p:spPr bwMode="auto">
          <a:xfrm>
            <a:off x="5638800" y="1066800"/>
            <a:ext cx="1463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standard</a:t>
            </a:r>
          </a:p>
        </p:txBody>
      </p:sp>
      <p:sp>
        <p:nvSpPr>
          <p:cNvPr id="96265" name="TextBox 37"/>
          <p:cNvSpPr txBox="1">
            <a:spLocks noChangeArrowheads="1"/>
          </p:cNvSpPr>
          <p:nvPr/>
        </p:nvSpPr>
        <p:spPr bwMode="auto">
          <a:xfrm>
            <a:off x="5354638" y="5943600"/>
            <a:ext cx="233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ordered dither</a:t>
            </a:r>
          </a:p>
        </p:txBody>
      </p:sp>
      <p:pic>
        <p:nvPicPr>
          <p:cNvPr id="96266" name="Picture 15" descr="ordered.bmp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946525"/>
            <a:ext cx="28194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ordered dither</a:t>
            </a:r>
          </a:p>
        </p:txBody>
      </p:sp>
      <p:sp>
        <p:nvSpPr>
          <p:cNvPr id="97282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8BDF3EA-4B3E-4F49-9236-4C29128799AF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72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38C0949-8D11-6346-888F-DA6FBE203435}" type="slidenum">
              <a:rPr lang="en-US" sz="1400"/>
              <a:pPr eaLnBrk="1" hangingPunct="1"/>
              <a:t>76</a:t>
            </a:fld>
            <a:endParaRPr lang="en-US" sz="140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057400" y="1524000"/>
          <a:ext cx="1600200" cy="1147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"/>
                <a:gridCol w="800100"/>
              </a:tblGrid>
              <a:tr h="573882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  <a:tr h="573882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105400" y="1524000"/>
          <a:ext cx="1600200" cy="1147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"/>
                <a:gridCol w="800100"/>
              </a:tblGrid>
              <a:tr h="573882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  <a:tr h="573882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</a:tbl>
          </a:graphicData>
        </a:graphic>
      </p:graphicFrame>
      <p:cxnSp>
        <p:nvCxnSpPr>
          <p:cNvPr id="97306" name="Straight Arrow Connector 7"/>
          <p:cNvCxnSpPr>
            <a:cxnSpLocks noChangeShapeType="1"/>
          </p:cNvCxnSpPr>
          <p:nvPr/>
        </p:nvCxnSpPr>
        <p:spPr bwMode="auto">
          <a:xfrm>
            <a:off x="3962400" y="2097088"/>
            <a:ext cx="838200" cy="1587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7307" name="TextBox 8"/>
          <p:cNvSpPr txBox="1">
            <a:spLocks noChangeArrowheads="1"/>
          </p:cNvSpPr>
          <p:nvPr/>
        </p:nvSpPr>
        <p:spPr bwMode="auto">
          <a:xfrm>
            <a:off x="533400" y="1866900"/>
            <a:ext cx="681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red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057400" y="3043238"/>
          <a:ext cx="1600200" cy="114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"/>
                <a:gridCol w="800100"/>
              </a:tblGrid>
              <a:tr h="573881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.8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.8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  <a:tr h="573881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.8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.8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105400" y="3043238"/>
          <a:ext cx="1600200" cy="114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"/>
                <a:gridCol w="800100"/>
              </a:tblGrid>
              <a:tr h="573881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  <a:tr h="573881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</a:tbl>
          </a:graphicData>
        </a:graphic>
      </p:graphicFrame>
      <p:cxnSp>
        <p:nvCxnSpPr>
          <p:cNvPr id="12" name="Straight Arrow Connector 11"/>
          <p:cNvCxnSpPr>
            <a:cxnSpLocks noChangeShapeType="1"/>
          </p:cNvCxnSpPr>
          <p:nvPr/>
        </p:nvCxnSpPr>
        <p:spPr bwMode="auto">
          <a:xfrm>
            <a:off x="3962400" y="3616325"/>
            <a:ext cx="838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77825" y="3386138"/>
            <a:ext cx="993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green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2057400" y="4643438"/>
          <a:ext cx="1600200" cy="114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"/>
                <a:gridCol w="800100"/>
              </a:tblGrid>
              <a:tr h="573881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  <a:tr h="573881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.1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5105400" y="4643438"/>
          <a:ext cx="1600200" cy="114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"/>
                <a:gridCol w="800100"/>
              </a:tblGrid>
              <a:tr h="573881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  <a:tr h="573881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noFill/>
                  </a:tcPr>
                </a:tc>
              </a:tr>
            </a:tbl>
          </a:graphicData>
        </a:graphic>
      </p:graphicFrame>
      <p:cxnSp>
        <p:nvCxnSpPr>
          <p:cNvPr id="16" name="Straight Arrow Connector 15"/>
          <p:cNvCxnSpPr>
            <a:cxnSpLocks noChangeShapeType="1"/>
          </p:cNvCxnSpPr>
          <p:nvPr/>
        </p:nvCxnSpPr>
        <p:spPr bwMode="auto">
          <a:xfrm>
            <a:off x="4041775" y="5216525"/>
            <a:ext cx="838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63563" y="4986338"/>
            <a:ext cx="781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blue</a:t>
            </a:r>
          </a:p>
        </p:txBody>
      </p:sp>
      <p:sp>
        <p:nvSpPr>
          <p:cNvPr id="97356" name="TextBox 17"/>
          <p:cNvSpPr txBox="1">
            <a:spLocks noChangeArrowheads="1"/>
          </p:cNvSpPr>
          <p:nvPr/>
        </p:nvSpPr>
        <p:spPr bwMode="auto">
          <a:xfrm>
            <a:off x="7158038" y="1981200"/>
            <a:ext cx="596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(0)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985000" y="3505200"/>
            <a:ext cx="9413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(3/4)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7158038" y="4876800"/>
            <a:ext cx="596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(0)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9" grpId="0"/>
      <p:bldP spid="20" grpId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5" name="Picture 6" descr="homer1bitOrder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038600"/>
            <a:ext cx="1828800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83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</a:rPr>
              <a:t>Ordered dither: quantize blocks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5638800" y="1905000"/>
          <a:ext cx="2362200" cy="1503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100"/>
                <a:gridCol w="1181100"/>
              </a:tblGrid>
              <a:tr h="75168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339966"/>
                    </a:solidFill>
                  </a:tcPr>
                </a:tc>
              </a:tr>
              <a:tr h="75168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339966"/>
                    </a:solidFill>
                  </a:tcPr>
                </a:tc>
              </a:tr>
            </a:tbl>
          </a:graphicData>
        </a:graphic>
      </p:graphicFrame>
      <p:sp>
        <p:nvSpPr>
          <p:cNvPr id="983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4C2E838-9F6F-EE48-8C56-60CB789C2A0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83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99A2CDC-350E-0F49-B042-879029373A3C}" type="slidenum">
              <a:rPr lang="en-US" sz="1400"/>
              <a:pPr eaLnBrk="1" hangingPunct="1"/>
              <a:t>77</a:t>
            </a:fld>
            <a:endParaRPr lang="en-US" sz="1400"/>
          </a:p>
        </p:txBody>
      </p:sp>
      <p:pic>
        <p:nvPicPr>
          <p:cNvPr id="98320" name="Picture 5" descr="hom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295400"/>
            <a:ext cx="19812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8321" name="Text Box 6"/>
          <p:cNvSpPr txBox="1">
            <a:spLocks noChangeArrowheads="1"/>
          </p:cNvSpPr>
          <p:nvPr/>
        </p:nvSpPr>
        <p:spPr bwMode="auto">
          <a:xfrm>
            <a:off x="1219200" y="3352800"/>
            <a:ext cx="2286000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8 bits/pixel/channel</a:t>
            </a:r>
          </a:p>
        </p:txBody>
      </p:sp>
      <p:cxnSp>
        <p:nvCxnSpPr>
          <p:cNvPr id="10" name="Straight Arrow Connector 9"/>
          <p:cNvCxnSpPr>
            <a:cxnSpLocks noChangeShapeType="1"/>
          </p:cNvCxnSpPr>
          <p:nvPr/>
        </p:nvCxnSpPr>
        <p:spPr bwMode="auto">
          <a:xfrm>
            <a:off x="3048000" y="2590800"/>
            <a:ext cx="2362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486400" y="1371600"/>
            <a:ext cx="3016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2x2  block of pixels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145213" y="3429000"/>
            <a:ext cx="14557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(.1, .8, .1)</a:t>
            </a:r>
          </a:p>
        </p:txBody>
      </p:sp>
      <p:graphicFrame>
        <p:nvGraphicFramePr>
          <p:cNvPr id="15" name="Content Placeholder 10"/>
          <p:cNvGraphicFramePr>
            <a:graphicFrameLocks/>
          </p:cNvGraphicFramePr>
          <p:nvPr/>
        </p:nvGraphicFramePr>
        <p:xfrm>
          <a:off x="5638800" y="4495800"/>
          <a:ext cx="2362200" cy="1503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100"/>
                <a:gridCol w="1181100"/>
              </a:tblGrid>
              <a:tr h="75168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00FF00"/>
                    </a:solidFill>
                  </a:tcPr>
                </a:tc>
              </a:tr>
              <a:tr h="75168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0" marB="45710"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327775" y="6172200"/>
            <a:ext cx="1092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(0,1,0)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048000" y="2514600"/>
            <a:ext cx="76200" cy="76200"/>
          </a:xfrm>
          <a:prstGeom prst="rect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cxnSp>
        <p:nvCxnSpPr>
          <p:cNvPr id="23" name="Straight Arrow Connector 22"/>
          <p:cNvCxnSpPr>
            <a:cxnSpLocks noChangeShapeType="1"/>
          </p:cNvCxnSpPr>
          <p:nvPr/>
        </p:nvCxnSpPr>
        <p:spPr bwMode="auto">
          <a:xfrm rot="5400000">
            <a:off x="6629401" y="4267200"/>
            <a:ext cx="457200" cy="3175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7010400" y="4038600"/>
            <a:ext cx="1765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1 bit/pixel/channel</a:t>
            </a:r>
          </a:p>
        </p:txBody>
      </p:sp>
      <p:cxnSp>
        <p:nvCxnSpPr>
          <p:cNvPr id="28" name="Straight Arrow Connector 27"/>
          <p:cNvCxnSpPr>
            <a:cxnSpLocks noChangeShapeType="1"/>
          </p:cNvCxnSpPr>
          <p:nvPr/>
        </p:nvCxnSpPr>
        <p:spPr bwMode="auto">
          <a:xfrm rot="10800000">
            <a:off x="3124200" y="5334000"/>
            <a:ext cx="21336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3048000" y="5257800"/>
            <a:ext cx="76200" cy="76200"/>
          </a:xfrm>
          <a:prstGeom prst="rect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7" grpId="0"/>
      <p:bldP spid="21" grpId="0" animBg="1"/>
      <p:bldP spid="24" grpId="0"/>
      <p:bldP spid="29" grpId="0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BF14B64-D04B-3E4C-BE5D-5CA3091122C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993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CB67879-A1A8-1243-9590-4F8F4E315415}" type="slidenum">
              <a:rPr lang="en-US" sz="1400"/>
              <a:pPr eaLnBrk="1" hangingPunct="1"/>
              <a:t>78</a:t>
            </a:fld>
            <a:endParaRPr lang="en-US" sz="1400"/>
          </a:p>
        </p:txBody>
      </p:sp>
      <p:sp>
        <p:nvSpPr>
          <p:cNvPr id="99331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how should we quantize this homogenous 2x2 block?</a:t>
            </a:r>
          </a:p>
        </p:txBody>
      </p:sp>
      <p:graphicFrame>
        <p:nvGraphicFramePr>
          <p:cNvPr id="859139" name="Group 1027"/>
          <p:cNvGraphicFramePr>
            <a:graphicFrameLocks noGrp="1"/>
          </p:cNvGraphicFramePr>
          <p:nvPr/>
        </p:nvGraphicFramePr>
        <p:xfrm>
          <a:off x="7086600" y="28956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9150" name="Group 1038"/>
          <p:cNvGraphicFramePr>
            <a:graphicFrameLocks noGrp="1"/>
          </p:cNvGraphicFramePr>
          <p:nvPr/>
        </p:nvGraphicFramePr>
        <p:xfrm>
          <a:off x="5257800" y="19050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9161" name="Group 1049"/>
          <p:cNvGraphicFramePr>
            <a:graphicFrameLocks noGrp="1"/>
          </p:cNvGraphicFramePr>
          <p:nvPr/>
        </p:nvGraphicFramePr>
        <p:xfrm>
          <a:off x="6248400" y="45720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9172" name="Group 1060"/>
          <p:cNvGraphicFramePr>
            <a:graphicFrameLocks noGrp="1"/>
          </p:cNvGraphicFramePr>
          <p:nvPr/>
        </p:nvGraphicFramePr>
        <p:xfrm>
          <a:off x="3276600" y="28194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9183" name="Group 1071"/>
          <p:cNvGraphicFramePr>
            <a:graphicFrameLocks noGrp="1"/>
          </p:cNvGraphicFramePr>
          <p:nvPr/>
        </p:nvGraphicFramePr>
        <p:xfrm>
          <a:off x="3962400" y="44958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9387" name="Text Box 1082"/>
          <p:cNvSpPr txBox="1">
            <a:spLocks noChangeArrowheads="1"/>
          </p:cNvSpPr>
          <p:nvPr/>
        </p:nvSpPr>
        <p:spPr bwMode="auto">
          <a:xfrm>
            <a:off x="3810000" y="2286000"/>
            <a:ext cx="496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0</a:t>
            </a:r>
          </a:p>
        </p:txBody>
      </p:sp>
      <p:sp>
        <p:nvSpPr>
          <p:cNvPr id="99388" name="Text Box 1083"/>
          <p:cNvSpPr txBox="1">
            <a:spLocks noChangeArrowheads="1"/>
          </p:cNvSpPr>
          <p:nvPr/>
        </p:nvSpPr>
        <p:spPr bwMode="auto">
          <a:xfrm>
            <a:off x="7620000" y="2362200"/>
            <a:ext cx="869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1/2</a:t>
            </a:r>
          </a:p>
        </p:txBody>
      </p:sp>
      <p:sp>
        <p:nvSpPr>
          <p:cNvPr id="99389" name="Text Box 1084"/>
          <p:cNvSpPr txBox="1">
            <a:spLocks noChangeArrowheads="1"/>
          </p:cNvSpPr>
          <p:nvPr/>
        </p:nvSpPr>
        <p:spPr bwMode="auto">
          <a:xfrm>
            <a:off x="3429000" y="5029200"/>
            <a:ext cx="496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</a:t>
            </a:r>
          </a:p>
        </p:txBody>
      </p:sp>
      <p:sp>
        <p:nvSpPr>
          <p:cNvPr id="99390" name="Text Box 1085"/>
          <p:cNvSpPr txBox="1">
            <a:spLocks noChangeArrowheads="1"/>
          </p:cNvSpPr>
          <p:nvPr/>
        </p:nvSpPr>
        <p:spPr bwMode="auto">
          <a:xfrm>
            <a:off x="7924800" y="5029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3/4</a:t>
            </a:r>
          </a:p>
        </p:txBody>
      </p:sp>
      <p:sp>
        <p:nvSpPr>
          <p:cNvPr id="99391" name="Text Box 1086"/>
          <p:cNvSpPr txBox="1">
            <a:spLocks noChangeArrowheads="1"/>
          </p:cNvSpPr>
          <p:nvPr/>
        </p:nvSpPr>
        <p:spPr bwMode="auto">
          <a:xfrm>
            <a:off x="5562600" y="12954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1/4</a:t>
            </a:r>
          </a:p>
        </p:txBody>
      </p:sp>
      <p:graphicFrame>
        <p:nvGraphicFramePr>
          <p:cNvPr id="859213" name="Group 1101"/>
          <p:cNvGraphicFramePr>
            <a:graphicFrameLocks noGrp="1"/>
          </p:cNvGraphicFramePr>
          <p:nvPr/>
        </p:nvGraphicFramePr>
        <p:xfrm>
          <a:off x="457200" y="30480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99403" name="Line 1102"/>
          <p:cNvSpPr>
            <a:spLocks noChangeShapeType="1"/>
          </p:cNvSpPr>
          <p:nvPr/>
        </p:nvSpPr>
        <p:spPr bwMode="auto">
          <a:xfrm>
            <a:off x="2743200" y="1371600"/>
            <a:ext cx="0" cy="4648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4F5DD8B-6073-1C43-997D-8FE09FD753A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03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A232ABA-AB9F-3746-87D5-57BD7D3CE9E9}" type="slidenum">
              <a:rPr lang="en-US" sz="1400"/>
              <a:pPr eaLnBrk="1" hangingPunct="1"/>
              <a:t>79</a:t>
            </a:fld>
            <a:endParaRPr lang="en-US" sz="1400"/>
          </a:p>
        </p:txBody>
      </p:sp>
      <p:sp>
        <p:nvSpPr>
          <p:cNvPr id="10035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homogeneous block quantization rule</a:t>
            </a:r>
          </a:p>
        </p:txBody>
      </p:sp>
      <p:graphicFrame>
        <p:nvGraphicFramePr>
          <p:cNvPr id="860163" name="Group 1027"/>
          <p:cNvGraphicFramePr>
            <a:graphicFrameLocks noGrp="1"/>
          </p:cNvGraphicFramePr>
          <p:nvPr/>
        </p:nvGraphicFramePr>
        <p:xfrm>
          <a:off x="52244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60174" name="Group 1038"/>
          <p:cNvGraphicFramePr>
            <a:graphicFrameLocks noGrp="1"/>
          </p:cNvGraphicFramePr>
          <p:nvPr/>
        </p:nvGraphicFramePr>
        <p:xfrm>
          <a:off x="37766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60185" name="Group 1049"/>
          <p:cNvGraphicFramePr>
            <a:graphicFrameLocks noGrp="1"/>
          </p:cNvGraphicFramePr>
          <p:nvPr/>
        </p:nvGraphicFramePr>
        <p:xfrm>
          <a:off x="66722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60196" name="Group 1060"/>
          <p:cNvGraphicFramePr>
            <a:graphicFrameLocks noGrp="1"/>
          </p:cNvGraphicFramePr>
          <p:nvPr/>
        </p:nvGraphicFramePr>
        <p:xfrm>
          <a:off x="24050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60207" name="Group 1071"/>
          <p:cNvGraphicFramePr>
            <a:graphicFrameLocks noGrp="1"/>
          </p:cNvGraphicFramePr>
          <p:nvPr/>
        </p:nvGraphicFramePr>
        <p:xfrm>
          <a:off x="79676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0411" name="Text Box 1088"/>
          <p:cNvSpPr txBox="1">
            <a:spLocks noChangeArrowheads="1"/>
          </p:cNvSpPr>
          <p:nvPr/>
        </p:nvSpPr>
        <p:spPr bwMode="auto">
          <a:xfrm>
            <a:off x="533400" y="2667000"/>
            <a:ext cx="121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block input</a:t>
            </a:r>
          </a:p>
        </p:txBody>
      </p:sp>
      <p:sp>
        <p:nvSpPr>
          <p:cNvPr id="100412" name="Text Box 1089"/>
          <p:cNvSpPr txBox="1">
            <a:spLocks noChangeArrowheads="1"/>
          </p:cNvSpPr>
          <p:nvPr/>
        </p:nvSpPr>
        <p:spPr bwMode="auto">
          <a:xfrm>
            <a:off x="457200" y="3733800"/>
            <a:ext cx="13509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block output</a:t>
            </a:r>
          </a:p>
        </p:txBody>
      </p:sp>
      <p:graphicFrame>
        <p:nvGraphicFramePr>
          <p:cNvPr id="860231" name="Group 1095"/>
          <p:cNvGraphicFramePr>
            <a:graphicFrameLocks noGrp="1"/>
          </p:cNvGraphicFramePr>
          <p:nvPr/>
        </p:nvGraphicFramePr>
        <p:xfrm>
          <a:off x="457200" y="12954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100424" name="Line 1106"/>
          <p:cNvSpPr>
            <a:spLocks noChangeShapeType="1"/>
          </p:cNvSpPr>
          <p:nvPr/>
        </p:nvSpPr>
        <p:spPr bwMode="auto">
          <a:xfrm>
            <a:off x="2438400" y="1905000"/>
            <a:ext cx="5715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0425" name="Text Box 1107"/>
          <p:cNvSpPr txBox="1">
            <a:spLocks noChangeArrowheads="1"/>
          </p:cNvSpPr>
          <p:nvPr/>
        </p:nvSpPr>
        <p:spPr bwMode="auto">
          <a:xfrm>
            <a:off x="4483100" y="1417638"/>
            <a:ext cx="331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</a:p>
        </p:txBody>
      </p:sp>
      <p:grpSp>
        <p:nvGrpSpPr>
          <p:cNvPr id="100426" name="Group 1108"/>
          <p:cNvGrpSpPr>
            <a:grpSpLocks/>
          </p:cNvGrpSpPr>
          <p:nvPr/>
        </p:nvGrpSpPr>
        <p:grpSpPr bwMode="auto">
          <a:xfrm>
            <a:off x="2627313" y="4648200"/>
            <a:ext cx="5983287" cy="457200"/>
            <a:chOff x="1655" y="2880"/>
            <a:chExt cx="3769" cy="288"/>
          </a:xfrm>
        </p:grpSpPr>
        <p:sp>
          <p:nvSpPr>
            <p:cNvPr id="100434" name="Text Box 1109"/>
            <p:cNvSpPr txBox="1">
              <a:spLocks noChangeArrowheads="1"/>
            </p:cNvSpPr>
            <p:nvPr/>
          </p:nvSpPr>
          <p:spPr bwMode="auto">
            <a:xfrm>
              <a:off x="1655" y="2880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0</a:t>
              </a:r>
            </a:p>
          </p:txBody>
        </p:sp>
        <p:sp>
          <p:nvSpPr>
            <p:cNvPr id="100435" name="Text Box 1110"/>
            <p:cNvSpPr txBox="1">
              <a:spLocks noChangeArrowheads="1"/>
            </p:cNvSpPr>
            <p:nvPr/>
          </p:nvSpPr>
          <p:spPr bwMode="auto">
            <a:xfrm>
              <a:off x="2413" y="2880"/>
              <a:ext cx="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1/4</a:t>
              </a:r>
            </a:p>
          </p:txBody>
        </p:sp>
        <p:sp>
          <p:nvSpPr>
            <p:cNvPr id="100436" name="Text Box 1111"/>
            <p:cNvSpPr txBox="1">
              <a:spLocks noChangeArrowheads="1"/>
            </p:cNvSpPr>
            <p:nvPr/>
          </p:nvSpPr>
          <p:spPr bwMode="auto">
            <a:xfrm>
              <a:off x="3346" y="2880"/>
              <a:ext cx="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1/2</a:t>
              </a:r>
            </a:p>
          </p:txBody>
        </p:sp>
        <p:sp>
          <p:nvSpPr>
            <p:cNvPr id="100437" name="Text Box 1112"/>
            <p:cNvSpPr txBox="1">
              <a:spLocks noChangeArrowheads="1"/>
            </p:cNvSpPr>
            <p:nvPr/>
          </p:nvSpPr>
          <p:spPr bwMode="auto">
            <a:xfrm>
              <a:off x="4264" y="2880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3/4</a:t>
              </a:r>
            </a:p>
          </p:txBody>
        </p:sp>
        <p:sp>
          <p:nvSpPr>
            <p:cNvPr id="100438" name="Text Box 1113"/>
            <p:cNvSpPr txBox="1">
              <a:spLocks noChangeArrowheads="1"/>
            </p:cNvSpPr>
            <p:nvPr/>
          </p:nvSpPr>
          <p:spPr bwMode="auto">
            <a:xfrm>
              <a:off x="5222" y="2880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</a:t>
              </a:r>
            </a:p>
          </p:txBody>
        </p:sp>
      </p:grpSp>
      <p:grpSp>
        <p:nvGrpSpPr>
          <p:cNvPr id="100427" name="Group 1114"/>
          <p:cNvGrpSpPr>
            <a:grpSpLocks/>
          </p:cNvGrpSpPr>
          <p:nvPr/>
        </p:nvGrpSpPr>
        <p:grpSpPr bwMode="auto">
          <a:xfrm>
            <a:off x="2052638" y="2819400"/>
            <a:ext cx="7089775" cy="533400"/>
            <a:chOff x="1293" y="1776"/>
            <a:chExt cx="4466" cy="336"/>
          </a:xfrm>
        </p:grpSpPr>
        <p:sp>
          <p:nvSpPr>
            <p:cNvPr id="100428" name="Text Box 1115"/>
            <p:cNvSpPr txBox="1">
              <a:spLocks noChangeArrowheads="1"/>
            </p:cNvSpPr>
            <p:nvPr/>
          </p:nvSpPr>
          <p:spPr bwMode="auto">
            <a:xfrm>
              <a:off x="1293" y="1776"/>
              <a:ext cx="44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/>
                <a:t> 0           1/8         3/8           5/8          7/8       1 </a:t>
              </a:r>
            </a:p>
          </p:txBody>
        </p:sp>
        <p:sp>
          <p:nvSpPr>
            <p:cNvPr id="100429" name="AutoShape 1116"/>
            <p:cNvSpPr>
              <a:spLocks/>
            </p:cNvSpPr>
            <p:nvPr/>
          </p:nvSpPr>
          <p:spPr bwMode="auto">
            <a:xfrm rot="-5400000">
              <a:off x="1793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30" name="AutoShape 1117"/>
            <p:cNvSpPr>
              <a:spLocks/>
            </p:cNvSpPr>
            <p:nvPr/>
          </p:nvSpPr>
          <p:spPr bwMode="auto">
            <a:xfrm rot="-5400000">
              <a:off x="4385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31" name="AutoShape 1118"/>
            <p:cNvSpPr>
              <a:spLocks/>
            </p:cNvSpPr>
            <p:nvPr/>
          </p:nvSpPr>
          <p:spPr bwMode="auto">
            <a:xfrm rot="-5400000">
              <a:off x="3521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32" name="AutoShape 1119"/>
            <p:cNvSpPr>
              <a:spLocks/>
            </p:cNvSpPr>
            <p:nvPr/>
          </p:nvSpPr>
          <p:spPr bwMode="auto">
            <a:xfrm rot="-5400000">
              <a:off x="5249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0433" name="AutoShape 1120"/>
            <p:cNvSpPr>
              <a:spLocks/>
            </p:cNvSpPr>
            <p:nvPr/>
          </p:nvSpPr>
          <p:spPr bwMode="auto">
            <a:xfrm rot="-5400000">
              <a:off x="2657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7BFC6BA-BD64-9748-B4F2-160F7DC3AE44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ABABF41-253D-D347-832A-9D20D937D80B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backward warp</a:t>
            </a:r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990600" y="2438400"/>
            <a:ext cx="2438400" cy="2819400"/>
          </a:xfrm>
          <a:prstGeom prst="rect">
            <a:avLst/>
          </a:prstGeom>
          <a:noFill/>
          <a:ln w="2857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4953000" y="2438400"/>
            <a:ext cx="2438400" cy="2819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0" name="Freeform 5"/>
          <p:cNvSpPr>
            <a:spLocks/>
          </p:cNvSpPr>
          <p:nvPr/>
        </p:nvSpPr>
        <p:spPr bwMode="auto">
          <a:xfrm flipH="1">
            <a:off x="990600" y="1676400"/>
            <a:ext cx="4876800" cy="1981200"/>
          </a:xfrm>
          <a:custGeom>
            <a:avLst/>
            <a:gdLst>
              <a:gd name="T0" fmla="*/ 0 w 3072"/>
              <a:gd name="T1" fmla="*/ 2147483647 h 1248"/>
              <a:gd name="T2" fmla="*/ 2147483647 w 3072"/>
              <a:gd name="T3" fmla="*/ 2147483647 h 1248"/>
              <a:gd name="T4" fmla="*/ 2147483647 w 3072"/>
              <a:gd name="T5" fmla="*/ 2147483647 h 1248"/>
              <a:gd name="T6" fmla="*/ 0 60000 65536"/>
              <a:gd name="T7" fmla="*/ 0 60000 65536"/>
              <a:gd name="T8" fmla="*/ 0 60000 65536"/>
              <a:gd name="T9" fmla="*/ 0 w 3072"/>
              <a:gd name="T10" fmla="*/ 0 h 1248"/>
              <a:gd name="T11" fmla="*/ 3072 w 3072"/>
              <a:gd name="T12" fmla="*/ 1248 h 12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72" h="1248">
                <a:moveTo>
                  <a:pt x="0" y="1248"/>
                </a:moveTo>
                <a:cubicBezTo>
                  <a:pt x="416" y="768"/>
                  <a:pt x="832" y="288"/>
                  <a:pt x="1344" y="144"/>
                </a:cubicBezTo>
                <a:cubicBezTo>
                  <a:pt x="1856" y="0"/>
                  <a:pt x="2464" y="192"/>
                  <a:pt x="3072" y="38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1" name="Oval 6"/>
          <p:cNvSpPr>
            <a:spLocks noChangeArrowheads="1"/>
          </p:cNvSpPr>
          <p:nvPr/>
        </p:nvSpPr>
        <p:spPr bwMode="auto">
          <a:xfrm>
            <a:off x="5867400" y="3733800"/>
            <a:ext cx="152400" cy="152400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2" name="Text Box 7"/>
          <p:cNvSpPr txBox="1">
            <a:spLocks noChangeArrowheads="1"/>
          </p:cNvSpPr>
          <p:nvPr/>
        </p:nvSpPr>
        <p:spPr bwMode="auto">
          <a:xfrm>
            <a:off x="5867400" y="3581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(i,j)</a:t>
            </a:r>
          </a:p>
        </p:txBody>
      </p:sp>
      <p:sp>
        <p:nvSpPr>
          <p:cNvPr id="26633" name="Text Box 8"/>
          <p:cNvSpPr txBox="1">
            <a:spLocks noChangeArrowheads="1"/>
          </p:cNvSpPr>
          <p:nvPr/>
        </p:nvSpPr>
        <p:spPr bwMode="auto">
          <a:xfrm>
            <a:off x="-76200" y="17526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(x,y)</a:t>
            </a:r>
          </a:p>
        </p:txBody>
      </p:sp>
      <p:sp>
        <p:nvSpPr>
          <p:cNvPr id="26634" name="Text Box 9"/>
          <p:cNvSpPr txBox="1">
            <a:spLocks noChangeArrowheads="1"/>
          </p:cNvSpPr>
          <p:nvPr/>
        </p:nvSpPr>
        <p:spPr bwMode="auto">
          <a:xfrm>
            <a:off x="4495800" y="1676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</a:t>
            </a:r>
          </a:p>
        </p:txBody>
      </p:sp>
      <p:sp>
        <p:nvSpPr>
          <p:cNvPr id="26635" name="Oval 10"/>
          <p:cNvSpPr>
            <a:spLocks noChangeArrowheads="1"/>
          </p:cNvSpPr>
          <p:nvPr/>
        </p:nvSpPr>
        <p:spPr bwMode="auto">
          <a:xfrm>
            <a:off x="796925" y="2244725"/>
            <a:ext cx="152400" cy="152400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6" name="Text Box 11"/>
          <p:cNvSpPr txBox="1">
            <a:spLocks noChangeArrowheads="1"/>
          </p:cNvSpPr>
          <p:nvPr/>
        </p:nvSpPr>
        <p:spPr bwMode="auto">
          <a:xfrm>
            <a:off x="685800" y="5334000"/>
            <a:ext cx="6934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lvl="1" eaLnBrk="1" hangingPunct="1"/>
            <a:r>
              <a:rPr lang="en-US"/>
              <a:t>pixel (i,j) in output image is assigned value of input image at location f(i,j)</a:t>
            </a:r>
          </a:p>
        </p:txBody>
      </p:sp>
      <p:sp>
        <p:nvSpPr>
          <p:cNvPr id="26637" name="Line 12"/>
          <p:cNvSpPr>
            <a:spLocks noChangeShapeType="1"/>
          </p:cNvSpPr>
          <p:nvPr/>
        </p:nvSpPr>
        <p:spPr bwMode="auto">
          <a:xfrm flipH="1">
            <a:off x="4038600" y="1371600"/>
            <a:ext cx="76200" cy="388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9ED350C-45E2-1742-A09F-704335D97DE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13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DEA684F-1305-A645-9E4A-DB5BDEADA99D}" type="slidenum">
              <a:rPr lang="en-US" sz="1400"/>
              <a:pPr eaLnBrk="1" hangingPunct="1"/>
              <a:t>80</a:t>
            </a:fld>
            <a:endParaRPr lang="en-US" sz="1400"/>
          </a:p>
        </p:txBody>
      </p:sp>
      <p:sp>
        <p:nvSpPr>
          <p:cNvPr id="1013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homogeneous block quantization rule</a:t>
            </a:r>
          </a:p>
        </p:txBody>
      </p:sp>
      <p:graphicFrame>
        <p:nvGraphicFramePr>
          <p:cNvPr id="1005571" name="Group 3"/>
          <p:cNvGraphicFramePr>
            <a:graphicFrameLocks noGrp="1"/>
          </p:cNvGraphicFramePr>
          <p:nvPr/>
        </p:nvGraphicFramePr>
        <p:xfrm>
          <a:off x="52244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5582" name="Group 14"/>
          <p:cNvGraphicFramePr>
            <a:graphicFrameLocks noGrp="1"/>
          </p:cNvGraphicFramePr>
          <p:nvPr/>
        </p:nvGraphicFramePr>
        <p:xfrm>
          <a:off x="37766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5593" name="Group 25"/>
          <p:cNvGraphicFramePr>
            <a:graphicFrameLocks noGrp="1"/>
          </p:cNvGraphicFramePr>
          <p:nvPr/>
        </p:nvGraphicFramePr>
        <p:xfrm>
          <a:off x="66722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5604" name="Group 36"/>
          <p:cNvGraphicFramePr>
            <a:graphicFrameLocks noGrp="1"/>
          </p:cNvGraphicFramePr>
          <p:nvPr/>
        </p:nvGraphicFramePr>
        <p:xfrm>
          <a:off x="24050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5615" name="Group 47"/>
          <p:cNvGraphicFramePr>
            <a:graphicFrameLocks noGrp="1"/>
          </p:cNvGraphicFramePr>
          <p:nvPr/>
        </p:nvGraphicFramePr>
        <p:xfrm>
          <a:off x="79676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1435" name="Text Box 58"/>
          <p:cNvSpPr txBox="1">
            <a:spLocks noChangeArrowheads="1"/>
          </p:cNvSpPr>
          <p:nvPr/>
        </p:nvSpPr>
        <p:spPr bwMode="auto">
          <a:xfrm>
            <a:off x="533400" y="2667000"/>
            <a:ext cx="121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block input</a:t>
            </a:r>
          </a:p>
        </p:txBody>
      </p:sp>
      <p:sp>
        <p:nvSpPr>
          <p:cNvPr id="101436" name="Text Box 59"/>
          <p:cNvSpPr txBox="1">
            <a:spLocks noChangeArrowheads="1"/>
          </p:cNvSpPr>
          <p:nvPr/>
        </p:nvSpPr>
        <p:spPr bwMode="auto">
          <a:xfrm>
            <a:off x="457200" y="3733800"/>
            <a:ext cx="13509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block output</a:t>
            </a:r>
          </a:p>
        </p:txBody>
      </p:sp>
      <p:graphicFrame>
        <p:nvGraphicFramePr>
          <p:cNvPr id="1005628" name="Group 60"/>
          <p:cNvGraphicFramePr>
            <a:graphicFrameLocks noGrp="1"/>
          </p:cNvGraphicFramePr>
          <p:nvPr/>
        </p:nvGraphicFramePr>
        <p:xfrm>
          <a:off x="457200" y="12954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101448" name="Line 71"/>
          <p:cNvSpPr>
            <a:spLocks noChangeShapeType="1"/>
          </p:cNvSpPr>
          <p:nvPr/>
        </p:nvSpPr>
        <p:spPr bwMode="auto">
          <a:xfrm>
            <a:off x="2438400" y="1905000"/>
            <a:ext cx="5715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1449" name="Text Box 72"/>
          <p:cNvSpPr txBox="1">
            <a:spLocks noChangeArrowheads="1"/>
          </p:cNvSpPr>
          <p:nvPr/>
        </p:nvSpPr>
        <p:spPr bwMode="auto">
          <a:xfrm>
            <a:off x="4483100" y="1417638"/>
            <a:ext cx="331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</a:p>
        </p:txBody>
      </p:sp>
      <p:sp>
        <p:nvSpPr>
          <p:cNvPr id="101450" name="Oval 73"/>
          <p:cNvSpPr>
            <a:spLocks noChangeArrowheads="1"/>
          </p:cNvSpPr>
          <p:nvPr/>
        </p:nvSpPr>
        <p:spPr bwMode="auto">
          <a:xfrm>
            <a:off x="2286000" y="39624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1451" name="Oval 74"/>
          <p:cNvSpPr>
            <a:spLocks noChangeArrowheads="1"/>
          </p:cNvSpPr>
          <p:nvPr/>
        </p:nvSpPr>
        <p:spPr bwMode="auto">
          <a:xfrm>
            <a:off x="3733800" y="40386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1452" name="Oval 75"/>
          <p:cNvSpPr>
            <a:spLocks noChangeArrowheads="1"/>
          </p:cNvSpPr>
          <p:nvPr/>
        </p:nvSpPr>
        <p:spPr bwMode="auto">
          <a:xfrm>
            <a:off x="5105400" y="40386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1453" name="Oval 76"/>
          <p:cNvSpPr>
            <a:spLocks noChangeArrowheads="1"/>
          </p:cNvSpPr>
          <p:nvPr/>
        </p:nvSpPr>
        <p:spPr bwMode="auto">
          <a:xfrm>
            <a:off x="6553200" y="40386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1454" name="Oval 77"/>
          <p:cNvSpPr>
            <a:spLocks noChangeArrowheads="1"/>
          </p:cNvSpPr>
          <p:nvPr/>
        </p:nvSpPr>
        <p:spPr bwMode="auto">
          <a:xfrm>
            <a:off x="7848600" y="40386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1455" name="Text Box 78"/>
          <p:cNvSpPr txBox="1">
            <a:spLocks noChangeArrowheads="1"/>
          </p:cNvSpPr>
          <p:nvPr/>
        </p:nvSpPr>
        <p:spPr bwMode="auto">
          <a:xfrm>
            <a:off x="5029200" y="1143000"/>
            <a:ext cx="3438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</a:rPr>
              <a:t>another way of looking at it</a:t>
            </a:r>
          </a:p>
        </p:txBody>
      </p:sp>
      <p:grpSp>
        <p:nvGrpSpPr>
          <p:cNvPr id="101456" name="Group 79"/>
          <p:cNvGrpSpPr>
            <a:grpSpLocks/>
          </p:cNvGrpSpPr>
          <p:nvPr/>
        </p:nvGrpSpPr>
        <p:grpSpPr bwMode="auto">
          <a:xfrm>
            <a:off x="2627313" y="4648200"/>
            <a:ext cx="5983287" cy="457200"/>
            <a:chOff x="1655" y="2880"/>
            <a:chExt cx="3769" cy="288"/>
          </a:xfrm>
        </p:grpSpPr>
        <p:sp>
          <p:nvSpPr>
            <p:cNvPr id="101466" name="Text Box 80"/>
            <p:cNvSpPr txBox="1">
              <a:spLocks noChangeArrowheads="1"/>
            </p:cNvSpPr>
            <p:nvPr/>
          </p:nvSpPr>
          <p:spPr bwMode="auto">
            <a:xfrm>
              <a:off x="1655" y="2880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0</a:t>
              </a:r>
            </a:p>
          </p:txBody>
        </p:sp>
        <p:sp>
          <p:nvSpPr>
            <p:cNvPr id="101467" name="Text Box 81"/>
            <p:cNvSpPr txBox="1">
              <a:spLocks noChangeArrowheads="1"/>
            </p:cNvSpPr>
            <p:nvPr/>
          </p:nvSpPr>
          <p:spPr bwMode="auto">
            <a:xfrm>
              <a:off x="2413" y="2880"/>
              <a:ext cx="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1/4</a:t>
              </a:r>
            </a:p>
          </p:txBody>
        </p:sp>
        <p:sp>
          <p:nvSpPr>
            <p:cNvPr id="101468" name="Text Box 82"/>
            <p:cNvSpPr txBox="1">
              <a:spLocks noChangeArrowheads="1"/>
            </p:cNvSpPr>
            <p:nvPr/>
          </p:nvSpPr>
          <p:spPr bwMode="auto">
            <a:xfrm>
              <a:off x="3346" y="2880"/>
              <a:ext cx="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1/2</a:t>
              </a:r>
            </a:p>
          </p:txBody>
        </p:sp>
        <p:sp>
          <p:nvSpPr>
            <p:cNvPr id="101469" name="Text Box 83"/>
            <p:cNvSpPr txBox="1">
              <a:spLocks noChangeArrowheads="1"/>
            </p:cNvSpPr>
            <p:nvPr/>
          </p:nvSpPr>
          <p:spPr bwMode="auto">
            <a:xfrm>
              <a:off x="4264" y="2880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3/4</a:t>
              </a:r>
            </a:p>
          </p:txBody>
        </p:sp>
        <p:sp>
          <p:nvSpPr>
            <p:cNvPr id="101470" name="Text Box 84"/>
            <p:cNvSpPr txBox="1">
              <a:spLocks noChangeArrowheads="1"/>
            </p:cNvSpPr>
            <p:nvPr/>
          </p:nvSpPr>
          <p:spPr bwMode="auto">
            <a:xfrm>
              <a:off x="5222" y="2880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</a:t>
              </a:r>
            </a:p>
          </p:txBody>
        </p:sp>
      </p:grpSp>
      <p:grpSp>
        <p:nvGrpSpPr>
          <p:cNvPr id="101457" name="Group 85"/>
          <p:cNvGrpSpPr>
            <a:grpSpLocks/>
          </p:cNvGrpSpPr>
          <p:nvPr/>
        </p:nvGrpSpPr>
        <p:grpSpPr bwMode="auto">
          <a:xfrm>
            <a:off x="2052638" y="2819400"/>
            <a:ext cx="7089775" cy="533400"/>
            <a:chOff x="1293" y="1776"/>
            <a:chExt cx="4466" cy="336"/>
          </a:xfrm>
        </p:grpSpPr>
        <p:sp>
          <p:nvSpPr>
            <p:cNvPr id="101460" name="Text Box 86"/>
            <p:cNvSpPr txBox="1">
              <a:spLocks noChangeArrowheads="1"/>
            </p:cNvSpPr>
            <p:nvPr/>
          </p:nvSpPr>
          <p:spPr bwMode="auto">
            <a:xfrm>
              <a:off x="1293" y="1776"/>
              <a:ext cx="44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/>
                <a:t> 0           1/8         3/8           5/8          7/8       1 </a:t>
              </a:r>
            </a:p>
          </p:txBody>
        </p:sp>
        <p:sp>
          <p:nvSpPr>
            <p:cNvPr id="101461" name="AutoShape 87"/>
            <p:cNvSpPr>
              <a:spLocks/>
            </p:cNvSpPr>
            <p:nvPr/>
          </p:nvSpPr>
          <p:spPr bwMode="auto">
            <a:xfrm rot="-5400000">
              <a:off x="1793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1462" name="AutoShape 88"/>
            <p:cNvSpPr>
              <a:spLocks/>
            </p:cNvSpPr>
            <p:nvPr/>
          </p:nvSpPr>
          <p:spPr bwMode="auto">
            <a:xfrm rot="-5400000">
              <a:off x="4385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1463" name="AutoShape 89"/>
            <p:cNvSpPr>
              <a:spLocks/>
            </p:cNvSpPr>
            <p:nvPr/>
          </p:nvSpPr>
          <p:spPr bwMode="auto">
            <a:xfrm rot="-5400000">
              <a:off x="3521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1464" name="AutoShape 90"/>
            <p:cNvSpPr>
              <a:spLocks/>
            </p:cNvSpPr>
            <p:nvPr/>
          </p:nvSpPr>
          <p:spPr bwMode="auto">
            <a:xfrm rot="-5400000">
              <a:off x="5249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1465" name="AutoShape 91"/>
            <p:cNvSpPr>
              <a:spLocks/>
            </p:cNvSpPr>
            <p:nvPr/>
          </p:nvSpPr>
          <p:spPr bwMode="auto">
            <a:xfrm rot="-5400000">
              <a:off x="2657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01458" name="Oval 92"/>
          <p:cNvSpPr>
            <a:spLocks noChangeArrowheads="1"/>
          </p:cNvSpPr>
          <p:nvPr/>
        </p:nvSpPr>
        <p:spPr bwMode="auto">
          <a:xfrm>
            <a:off x="0" y="1676400"/>
            <a:ext cx="1524000" cy="11430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1459" name="Text Box 93"/>
          <p:cNvSpPr txBox="1">
            <a:spLocks noChangeArrowheads="1"/>
          </p:cNvSpPr>
          <p:nvPr/>
        </p:nvSpPr>
        <p:spPr bwMode="auto">
          <a:xfrm>
            <a:off x="1295400" y="5334000"/>
            <a:ext cx="7212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Position 0 quantization rule: v≤1/8 output 0, else 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0126E2A-0745-C94B-AEBE-03248813F4A4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24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2D4555E-40D5-2345-87E7-04FA0F2F38FC}" type="slidenum">
              <a:rPr lang="en-US" sz="1400"/>
              <a:pPr eaLnBrk="1" hangingPunct="1"/>
              <a:t>81</a:t>
            </a:fld>
            <a:endParaRPr lang="en-US" sz="1400"/>
          </a:p>
        </p:txBody>
      </p:sp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homogenous block quantization rule</a:t>
            </a:r>
          </a:p>
        </p:txBody>
      </p:sp>
      <p:graphicFrame>
        <p:nvGraphicFramePr>
          <p:cNvPr id="1006595" name="Group 3"/>
          <p:cNvGraphicFramePr>
            <a:graphicFrameLocks noGrp="1"/>
          </p:cNvGraphicFramePr>
          <p:nvPr/>
        </p:nvGraphicFramePr>
        <p:xfrm>
          <a:off x="52244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6606" name="Group 14"/>
          <p:cNvGraphicFramePr>
            <a:graphicFrameLocks noGrp="1"/>
          </p:cNvGraphicFramePr>
          <p:nvPr/>
        </p:nvGraphicFramePr>
        <p:xfrm>
          <a:off x="37766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6617" name="Group 25"/>
          <p:cNvGraphicFramePr>
            <a:graphicFrameLocks noGrp="1"/>
          </p:cNvGraphicFramePr>
          <p:nvPr/>
        </p:nvGraphicFramePr>
        <p:xfrm>
          <a:off x="66722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6628" name="Group 36"/>
          <p:cNvGraphicFramePr>
            <a:graphicFrameLocks noGrp="1"/>
          </p:cNvGraphicFramePr>
          <p:nvPr/>
        </p:nvGraphicFramePr>
        <p:xfrm>
          <a:off x="24050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6639" name="Group 47"/>
          <p:cNvGraphicFramePr>
            <a:graphicFrameLocks noGrp="1"/>
          </p:cNvGraphicFramePr>
          <p:nvPr/>
        </p:nvGraphicFramePr>
        <p:xfrm>
          <a:off x="7967663" y="3581400"/>
          <a:ext cx="914400" cy="9906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02459" name="Group 58"/>
          <p:cNvGrpSpPr>
            <a:grpSpLocks/>
          </p:cNvGrpSpPr>
          <p:nvPr/>
        </p:nvGrpSpPr>
        <p:grpSpPr bwMode="auto">
          <a:xfrm>
            <a:off x="2052638" y="2819400"/>
            <a:ext cx="7089775" cy="533400"/>
            <a:chOff x="1293" y="1776"/>
            <a:chExt cx="4466" cy="336"/>
          </a:xfrm>
        </p:grpSpPr>
        <p:sp>
          <p:nvSpPr>
            <p:cNvPr id="102489" name="Text Box 59"/>
            <p:cNvSpPr txBox="1">
              <a:spLocks noChangeArrowheads="1"/>
            </p:cNvSpPr>
            <p:nvPr/>
          </p:nvSpPr>
          <p:spPr bwMode="auto">
            <a:xfrm>
              <a:off x="1293" y="1776"/>
              <a:ext cx="44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/>
              <a:r>
                <a:rPr lang="en-US"/>
                <a:t> 0           1/8         3/8           5/8          7/8       1 </a:t>
              </a:r>
            </a:p>
          </p:txBody>
        </p:sp>
        <p:sp>
          <p:nvSpPr>
            <p:cNvPr id="102490" name="AutoShape 60"/>
            <p:cNvSpPr>
              <a:spLocks/>
            </p:cNvSpPr>
            <p:nvPr/>
          </p:nvSpPr>
          <p:spPr bwMode="auto">
            <a:xfrm rot="-5400000">
              <a:off x="1793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2491" name="AutoShape 61"/>
            <p:cNvSpPr>
              <a:spLocks/>
            </p:cNvSpPr>
            <p:nvPr/>
          </p:nvSpPr>
          <p:spPr bwMode="auto">
            <a:xfrm rot="-5400000">
              <a:off x="4385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2492" name="AutoShape 62"/>
            <p:cNvSpPr>
              <a:spLocks/>
            </p:cNvSpPr>
            <p:nvPr/>
          </p:nvSpPr>
          <p:spPr bwMode="auto">
            <a:xfrm rot="-5400000">
              <a:off x="3521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2493" name="AutoShape 63"/>
            <p:cNvSpPr>
              <a:spLocks/>
            </p:cNvSpPr>
            <p:nvPr/>
          </p:nvSpPr>
          <p:spPr bwMode="auto">
            <a:xfrm rot="-5400000">
              <a:off x="5249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2494" name="AutoShape 64"/>
            <p:cNvSpPr>
              <a:spLocks/>
            </p:cNvSpPr>
            <p:nvPr/>
          </p:nvSpPr>
          <p:spPr bwMode="auto">
            <a:xfrm rot="-5400000">
              <a:off x="2657" y="1800"/>
              <a:ext cx="96" cy="528"/>
            </a:xfrm>
            <a:prstGeom prst="lef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02460" name="Text Box 65"/>
          <p:cNvSpPr txBox="1">
            <a:spLocks noChangeArrowheads="1"/>
          </p:cNvSpPr>
          <p:nvPr/>
        </p:nvSpPr>
        <p:spPr bwMode="auto">
          <a:xfrm>
            <a:off x="533400" y="2667000"/>
            <a:ext cx="121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block input</a:t>
            </a:r>
          </a:p>
        </p:txBody>
      </p:sp>
      <p:sp>
        <p:nvSpPr>
          <p:cNvPr id="102461" name="Text Box 66"/>
          <p:cNvSpPr txBox="1">
            <a:spLocks noChangeArrowheads="1"/>
          </p:cNvSpPr>
          <p:nvPr/>
        </p:nvSpPr>
        <p:spPr bwMode="auto">
          <a:xfrm>
            <a:off x="457200" y="3733800"/>
            <a:ext cx="13509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block output</a:t>
            </a:r>
          </a:p>
        </p:txBody>
      </p:sp>
      <p:grpSp>
        <p:nvGrpSpPr>
          <p:cNvPr id="102462" name="Group 67"/>
          <p:cNvGrpSpPr>
            <a:grpSpLocks/>
          </p:cNvGrpSpPr>
          <p:nvPr/>
        </p:nvGrpSpPr>
        <p:grpSpPr bwMode="auto">
          <a:xfrm>
            <a:off x="2627313" y="4572000"/>
            <a:ext cx="5983287" cy="457200"/>
            <a:chOff x="1655" y="2880"/>
            <a:chExt cx="3769" cy="288"/>
          </a:xfrm>
        </p:grpSpPr>
        <p:sp>
          <p:nvSpPr>
            <p:cNvPr id="102484" name="Text Box 68"/>
            <p:cNvSpPr txBox="1">
              <a:spLocks noChangeArrowheads="1"/>
            </p:cNvSpPr>
            <p:nvPr/>
          </p:nvSpPr>
          <p:spPr bwMode="auto">
            <a:xfrm>
              <a:off x="1655" y="2880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0</a:t>
              </a:r>
            </a:p>
          </p:txBody>
        </p:sp>
        <p:sp>
          <p:nvSpPr>
            <p:cNvPr id="102485" name="Text Box 69"/>
            <p:cNvSpPr txBox="1">
              <a:spLocks noChangeArrowheads="1"/>
            </p:cNvSpPr>
            <p:nvPr/>
          </p:nvSpPr>
          <p:spPr bwMode="auto">
            <a:xfrm>
              <a:off x="2413" y="2880"/>
              <a:ext cx="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1/4</a:t>
              </a:r>
            </a:p>
          </p:txBody>
        </p:sp>
        <p:sp>
          <p:nvSpPr>
            <p:cNvPr id="102486" name="Text Box 70"/>
            <p:cNvSpPr txBox="1">
              <a:spLocks noChangeArrowheads="1"/>
            </p:cNvSpPr>
            <p:nvPr/>
          </p:nvSpPr>
          <p:spPr bwMode="auto">
            <a:xfrm>
              <a:off x="3346" y="2880"/>
              <a:ext cx="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1/2</a:t>
              </a:r>
            </a:p>
          </p:txBody>
        </p:sp>
        <p:sp>
          <p:nvSpPr>
            <p:cNvPr id="102487" name="Text Box 71"/>
            <p:cNvSpPr txBox="1">
              <a:spLocks noChangeArrowheads="1"/>
            </p:cNvSpPr>
            <p:nvPr/>
          </p:nvSpPr>
          <p:spPr bwMode="auto">
            <a:xfrm>
              <a:off x="4264" y="2880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3/4</a:t>
              </a:r>
            </a:p>
          </p:txBody>
        </p:sp>
        <p:sp>
          <p:nvSpPr>
            <p:cNvPr id="102488" name="Text Box 72"/>
            <p:cNvSpPr txBox="1">
              <a:spLocks noChangeArrowheads="1"/>
            </p:cNvSpPr>
            <p:nvPr/>
          </p:nvSpPr>
          <p:spPr bwMode="auto">
            <a:xfrm>
              <a:off x="5222" y="2880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1</a:t>
              </a:r>
            </a:p>
          </p:txBody>
        </p:sp>
      </p:grpSp>
      <p:graphicFrame>
        <p:nvGraphicFramePr>
          <p:cNvPr id="1006665" name="Group 73"/>
          <p:cNvGraphicFramePr>
            <a:graphicFrameLocks noGrp="1"/>
          </p:cNvGraphicFramePr>
          <p:nvPr/>
        </p:nvGraphicFramePr>
        <p:xfrm>
          <a:off x="457200" y="12954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102474" name="Line 84"/>
          <p:cNvSpPr>
            <a:spLocks noChangeShapeType="1"/>
          </p:cNvSpPr>
          <p:nvPr/>
        </p:nvSpPr>
        <p:spPr bwMode="auto">
          <a:xfrm>
            <a:off x="2438400" y="1905000"/>
            <a:ext cx="5715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2475" name="Text Box 85"/>
          <p:cNvSpPr txBox="1">
            <a:spLocks noChangeArrowheads="1"/>
          </p:cNvSpPr>
          <p:nvPr/>
        </p:nvSpPr>
        <p:spPr bwMode="auto">
          <a:xfrm>
            <a:off x="4483100" y="1417638"/>
            <a:ext cx="331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</a:p>
        </p:txBody>
      </p:sp>
      <p:sp>
        <p:nvSpPr>
          <p:cNvPr id="102476" name="Oval 86"/>
          <p:cNvSpPr>
            <a:spLocks noChangeArrowheads="1"/>
          </p:cNvSpPr>
          <p:nvPr/>
        </p:nvSpPr>
        <p:spPr bwMode="auto">
          <a:xfrm>
            <a:off x="2743200" y="34290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77" name="Oval 87"/>
          <p:cNvSpPr>
            <a:spLocks noChangeArrowheads="1"/>
          </p:cNvSpPr>
          <p:nvPr/>
        </p:nvSpPr>
        <p:spPr bwMode="auto">
          <a:xfrm>
            <a:off x="4191000" y="35052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78" name="Oval 88"/>
          <p:cNvSpPr>
            <a:spLocks noChangeArrowheads="1"/>
          </p:cNvSpPr>
          <p:nvPr/>
        </p:nvSpPr>
        <p:spPr bwMode="auto">
          <a:xfrm>
            <a:off x="5562600" y="35052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79" name="Oval 89"/>
          <p:cNvSpPr>
            <a:spLocks noChangeArrowheads="1"/>
          </p:cNvSpPr>
          <p:nvPr/>
        </p:nvSpPr>
        <p:spPr bwMode="auto">
          <a:xfrm>
            <a:off x="7010400" y="35052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80" name="Oval 90"/>
          <p:cNvSpPr>
            <a:spLocks noChangeArrowheads="1"/>
          </p:cNvSpPr>
          <p:nvPr/>
        </p:nvSpPr>
        <p:spPr bwMode="auto">
          <a:xfrm>
            <a:off x="8305800" y="3505200"/>
            <a:ext cx="609600" cy="6096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81" name="Text Box 91"/>
          <p:cNvSpPr txBox="1">
            <a:spLocks noChangeArrowheads="1"/>
          </p:cNvSpPr>
          <p:nvPr/>
        </p:nvSpPr>
        <p:spPr bwMode="auto">
          <a:xfrm>
            <a:off x="5105400" y="1219200"/>
            <a:ext cx="3438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</a:rPr>
              <a:t>another way of looking at it</a:t>
            </a:r>
          </a:p>
        </p:txBody>
      </p:sp>
      <p:sp>
        <p:nvSpPr>
          <p:cNvPr id="102482" name="Oval 92"/>
          <p:cNvSpPr>
            <a:spLocks noChangeArrowheads="1"/>
          </p:cNvSpPr>
          <p:nvPr/>
        </p:nvSpPr>
        <p:spPr bwMode="auto">
          <a:xfrm>
            <a:off x="914400" y="1066800"/>
            <a:ext cx="1524000" cy="11430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83" name="Text Box 93"/>
          <p:cNvSpPr txBox="1">
            <a:spLocks noChangeArrowheads="1"/>
          </p:cNvSpPr>
          <p:nvPr/>
        </p:nvSpPr>
        <p:spPr bwMode="auto">
          <a:xfrm>
            <a:off x="1017588" y="5486400"/>
            <a:ext cx="7764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Position 1 quantization rule: 1/8v≤3/8 output 0, else 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8CEAEA1-096E-8846-AE56-9F77C2A53A71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34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B9DFF70-4D14-FB48-9ECD-76AB9FC4037B}" type="slidenum">
              <a:rPr lang="en-US" sz="1400"/>
              <a:pPr eaLnBrk="1" hangingPunct="1"/>
              <a:t>82</a:t>
            </a:fld>
            <a:endParaRPr lang="en-US" sz="1400"/>
          </a:p>
        </p:txBody>
      </p:sp>
      <p:sp>
        <p:nvSpPr>
          <p:cNvPr id="1034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homogeneous block quantization rule</a:t>
            </a:r>
          </a:p>
        </p:txBody>
      </p:sp>
      <p:sp>
        <p:nvSpPr>
          <p:cNvPr id="103428" name="Line 32"/>
          <p:cNvSpPr>
            <a:spLocks noChangeShapeType="1"/>
          </p:cNvSpPr>
          <p:nvPr/>
        </p:nvSpPr>
        <p:spPr bwMode="auto">
          <a:xfrm>
            <a:off x="2362200" y="3505200"/>
            <a:ext cx="5867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103429" name="Group 56"/>
          <p:cNvGrpSpPr>
            <a:grpSpLocks/>
          </p:cNvGrpSpPr>
          <p:nvPr/>
        </p:nvGrpSpPr>
        <p:grpSpPr bwMode="auto">
          <a:xfrm>
            <a:off x="2362200" y="1676400"/>
            <a:ext cx="5715000" cy="3505200"/>
            <a:chOff x="762000" y="1981200"/>
            <a:chExt cx="6783388" cy="4114800"/>
          </a:xfrm>
        </p:grpSpPr>
        <p:sp>
          <p:nvSpPr>
            <p:cNvPr id="103443" name="Text Box 3"/>
            <p:cNvSpPr txBox="1">
              <a:spLocks noChangeArrowheads="1"/>
            </p:cNvSpPr>
            <p:nvPr/>
          </p:nvSpPr>
          <p:spPr bwMode="auto">
            <a:xfrm>
              <a:off x="1143000" y="3429000"/>
              <a:ext cx="29051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3444" name="Text Box 4"/>
            <p:cNvSpPr txBox="1">
              <a:spLocks noChangeArrowheads="1"/>
            </p:cNvSpPr>
            <p:nvPr/>
          </p:nvSpPr>
          <p:spPr bwMode="auto">
            <a:xfrm>
              <a:off x="3463925" y="3470275"/>
              <a:ext cx="37147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3445" name="Line 5"/>
            <p:cNvSpPr>
              <a:spLocks noChangeShapeType="1"/>
            </p:cNvSpPr>
            <p:nvPr/>
          </p:nvSpPr>
          <p:spPr bwMode="auto">
            <a:xfrm>
              <a:off x="1250950" y="3417888"/>
              <a:ext cx="2136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46" name="Line 6"/>
            <p:cNvSpPr>
              <a:spLocks noChangeShapeType="1"/>
            </p:cNvSpPr>
            <p:nvPr/>
          </p:nvSpPr>
          <p:spPr bwMode="auto">
            <a:xfrm>
              <a:off x="1335088" y="2538413"/>
              <a:ext cx="0" cy="933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47" name="Line 7"/>
            <p:cNvSpPr>
              <a:spLocks noChangeShapeType="1"/>
            </p:cNvSpPr>
            <p:nvPr/>
          </p:nvSpPr>
          <p:spPr bwMode="auto">
            <a:xfrm>
              <a:off x="3233738" y="3362325"/>
              <a:ext cx="0" cy="1095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48" name="Text Box 8"/>
            <p:cNvSpPr txBox="1">
              <a:spLocks noChangeArrowheads="1"/>
            </p:cNvSpPr>
            <p:nvPr/>
          </p:nvSpPr>
          <p:spPr bwMode="auto">
            <a:xfrm>
              <a:off x="857250" y="3300413"/>
              <a:ext cx="24606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3449" name="Text Box 9"/>
            <p:cNvSpPr txBox="1">
              <a:spLocks noChangeArrowheads="1"/>
            </p:cNvSpPr>
            <p:nvPr/>
          </p:nvSpPr>
          <p:spPr bwMode="auto">
            <a:xfrm>
              <a:off x="838200" y="2514600"/>
              <a:ext cx="330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3450" name="Line 10"/>
            <p:cNvSpPr>
              <a:spLocks noChangeShapeType="1"/>
            </p:cNvSpPr>
            <p:nvPr/>
          </p:nvSpPr>
          <p:spPr bwMode="auto">
            <a:xfrm>
              <a:off x="5289550" y="5678488"/>
              <a:ext cx="2136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51" name="Line 11"/>
            <p:cNvSpPr>
              <a:spLocks noChangeShapeType="1"/>
            </p:cNvSpPr>
            <p:nvPr/>
          </p:nvSpPr>
          <p:spPr bwMode="auto">
            <a:xfrm>
              <a:off x="5372100" y="4800600"/>
              <a:ext cx="0" cy="933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52" name="Text Box 12"/>
            <p:cNvSpPr txBox="1">
              <a:spLocks noChangeArrowheads="1"/>
            </p:cNvSpPr>
            <p:nvPr/>
          </p:nvSpPr>
          <p:spPr bwMode="auto">
            <a:xfrm>
              <a:off x="5289550" y="5730875"/>
              <a:ext cx="2889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3453" name="Text Box 13"/>
            <p:cNvSpPr txBox="1">
              <a:spLocks noChangeArrowheads="1"/>
            </p:cNvSpPr>
            <p:nvPr/>
          </p:nvSpPr>
          <p:spPr bwMode="auto">
            <a:xfrm>
              <a:off x="7121525" y="5730875"/>
              <a:ext cx="36988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3454" name="Line 14"/>
            <p:cNvSpPr>
              <a:spLocks noChangeShapeType="1"/>
            </p:cNvSpPr>
            <p:nvPr/>
          </p:nvSpPr>
          <p:spPr bwMode="auto">
            <a:xfrm>
              <a:off x="7270750" y="5624513"/>
              <a:ext cx="0" cy="1095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55" name="Text Box 15"/>
            <p:cNvSpPr txBox="1">
              <a:spLocks noChangeArrowheads="1"/>
            </p:cNvSpPr>
            <p:nvPr/>
          </p:nvSpPr>
          <p:spPr bwMode="auto">
            <a:xfrm>
              <a:off x="4894263" y="5562600"/>
              <a:ext cx="24765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3456" name="Text Box 16"/>
            <p:cNvSpPr txBox="1">
              <a:spLocks noChangeArrowheads="1"/>
            </p:cNvSpPr>
            <p:nvPr/>
          </p:nvSpPr>
          <p:spPr bwMode="auto">
            <a:xfrm>
              <a:off x="4876800" y="4910138"/>
              <a:ext cx="330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3457" name="Line 17"/>
            <p:cNvSpPr>
              <a:spLocks noChangeShapeType="1"/>
            </p:cNvSpPr>
            <p:nvPr/>
          </p:nvSpPr>
          <p:spPr bwMode="auto">
            <a:xfrm>
              <a:off x="1250950" y="5678488"/>
              <a:ext cx="2136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58" name="Line 18"/>
            <p:cNvSpPr>
              <a:spLocks noChangeShapeType="1"/>
            </p:cNvSpPr>
            <p:nvPr/>
          </p:nvSpPr>
          <p:spPr bwMode="auto">
            <a:xfrm>
              <a:off x="1335088" y="4800600"/>
              <a:ext cx="0" cy="933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59" name="Text Box 19"/>
            <p:cNvSpPr txBox="1">
              <a:spLocks noChangeArrowheads="1"/>
            </p:cNvSpPr>
            <p:nvPr/>
          </p:nvSpPr>
          <p:spPr bwMode="auto">
            <a:xfrm>
              <a:off x="1250950" y="5730875"/>
              <a:ext cx="29051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3460" name="Text Box 20"/>
            <p:cNvSpPr txBox="1">
              <a:spLocks noChangeArrowheads="1"/>
            </p:cNvSpPr>
            <p:nvPr/>
          </p:nvSpPr>
          <p:spPr bwMode="auto">
            <a:xfrm>
              <a:off x="3082925" y="5730875"/>
              <a:ext cx="37147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3461" name="Line 21"/>
            <p:cNvSpPr>
              <a:spLocks noChangeShapeType="1"/>
            </p:cNvSpPr>
            <p:nvPr/>
          </p:nvSpPr>
          <p:spPr bwMode="auto">
            <a:xfrm>
              <a:off x="3233738" y="5624513"/>
              <a:ext cx="0" cy="1095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62" name="Text Box 22"/>
            <p:cNvSpPr txBox="1">
              <a:spLocks noChangeArrowheads="1"/>
            </p:cNvSpPr>
            <p:nvPr/>
          </p:nvSpPr>
          <p:spPr bwMode="auto">
            <a:xfrm>
              <a:off x="857250" y="5562600"/>
              <a:ext cx="24606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3463" name="Text Box 23"/>
            <p:cNvSpPr txBox="1">
              <a:spLocks noChangeArrowheads="1"/>
            </p:cNvSpPr>
            <p:nvPr/>
          </p:nvSpPr>
          <p:spPr bwMode="auto">
            <a:xfrm>
              <a:off x="838200" y="4910138"/>
              <a:ext cx="330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3464" name="Text Box 24"/>
            <p:cNvSpPr txBox="1">
              <a:spLocks noChangeArrowheads="1"/>
            </p:cNvSpPr>
            <p:nvPr/>
          </p:nvSpPr>
          <p:spPr bwMode="auto">
            <a:xfrm>
              <a:off x="5181600" y="3470275"/>
              <a:ext cx="2889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3465" name="Text Box 25"/>
            <p:cNvSpPr txBox="1">
              <a:spLocks noChangeArrowheads="1"/>
            </p:cNvSpPr>
            <p:nvPr/>
          </p:nvSpPr>
          <p:spPr bwMode="auto">
            <a:xfrm>
              <a:off x="7175500" y="3470275"/>
              <a:ext cx="36988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3466" name="Line 26"/>
            <p:cNvSpPr>
              <a:spLocks noChangeShapeType="1"/>
            </p:cNvSpPr>
            <p:nvPr/>
          </p:nvSpPr>
          <p:spPr bwMode="auto">
            <a:xfrm>
              <a:off x="5289550" y="3417888"/>
              <a:ext cx="2136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67" name="Line 27"/>
            <p:cNvSpPr>
              <a:spLocks noChangeShapeType="1"/>
            </p:cNvSpPr>
            <p:nvPr/>
          </p:nvSpPr>
          <p:spPr bwMode="auto">
            <a:xfrm>
              <a:off x="5372100" y="2538413"/>
              <a:ext cx="0" cy="933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68" name="Line 28"/>
            <p:cNvSpPr>
              <a:spLocks noChangeShapeType="1"/>
            </p:cNvSpPr>
            <p:nvPr/>
          </p:nvSpPr>
          <p:spPr bwMode="auto">
            <a:xfrm>
              <a:off x="7270750" y="3362325"/>
              <a:ext cx="0" cy="1095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69" name="Text Box 29"/>
            <p:cNvSpPr txBox="1">
              <a:spLocks noChangeArrowheads="1"/>
            </p:cNvSpPr>
            <p:nvPr/>
          </p:nvSpPr>
          <p:spPr bwMode="auto">
            <a:xfrm>
              <a:off x="4894263" y="3300413"/>
              <a:ext cx="24765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3470" name="Text Box 30"/>
            <p:cNvSpPr txBox="1">
              <a:spLocks noChangeArrowheads="1"/>
            </p:cNvSpPr>
            <p:nvPr/>
          </p:nvSpPr>
          <p:spPr bwMode="auto">
            <a:xfrm>
              <a:off x="4876800" y="2590800"/>
              <a:ext cx="330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3471" name="Line 31"/>
            <p:cNvSpPr>
              <a:spLocks noChangeShapeType="1"/>
            </p:cNvSpPr>
            <p:nvPr/>
          </p:nvSpPr>
          <p:spPr bwMode="auto">
            <a:xfrm>
              <a:off x="4391025" y="2209800"/>
              <a:ext cx="0" cy="3886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3472" name="Text Box 33"/>
            <p:cNvSpPr txBox="1">
              <a:spLocks noChangeArrowheads="1"/>
            </p:cNvSpPr>
            <p:nvPr/>
          </p:nvSpPr>
          <p:spPr bwMode="auto">
            <a:xfrm>
              <a:off x="838200" y="1981200"/>
              <a:ext cx="2667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Location type 0</a:t>
              </a:r>
            </a:p>
          </p:txBody>
        </p:sp>
        <p:sp>
          <p:nvSpPr>
            <p:cNvPr id="103473" name="Text Box 34"/>
            <p:cNvSpPr txBox="1">
              <a:spLocks noChangeArrowheads="1"/>
            </p:cNvSpPr>
            <p:nvPr/>
          </p:nvSpPr>
          <p:spPr bwMode="auto">
            <a:xfrm>
              <a:off x="4876800" y="1981200"/>
              <a:ext cx="2667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Location type 1</a:t>
              </a:r>
            </a:p>
          </p:txBody>
        </p:sp>
        <p:sp>
          <p:nvSpPr>
            <p:cNvPr id="103474" name="Text Box 35"/>
            <p:cNvSpPr txBox="1">
              <a:spLocks noChangeArrowheads="1"/>
            </p:cNvSpPr>
            <p:nvPr/>
          </p:nvSpPr>
          <p:spPr bwMode="auto">
            <a:xfrm>
              <a:off x="762000" y="4114800"/>
              <a:ext cx="2667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Location type 2</a:t>
              </a:r>
            </a:p>
          </p:txBody>
        </p:sp>
        <p:sp>
          <p:nvSpPr>
            <p:cNvPr id="103475" name="Text Box 36"/>
            <p:cNvSpPr txBox="1">
              <a:spLocks noChangeArrowheads="1"/>
            </p:cNvSpPr>
            <p:nvPr/>
          </p:nvSpPr>
          <p:spPr bwMode="auto">
            <a:xfrm>
              <a:off x="4876800" y="4114800"/>
              <a:ext cx="2667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Location  type 3</a:t>
              </a:r>
            </a:p>
          </p:txBody>
        </p:sp>
        <p:sp>
          <p:nvSpPr>
            <p:cNvPr id="103476" name="Text Box 37"/>
            <p:cNvSpPr txBox="1">
              <a:spLocks noChangeArrowheads="1"/>
            </p:cNvSpPr>
            <p:nvPr/>
          </p:nvSpPr>
          <p:spPr bwMode="auto">
            <a:xfrm>
              <a:off x="1524000" y="3429000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1/8</a:t>
              </a:r>
            </a:p>
          </p:txBody>
        </p:sp>
        <p:sp>
          <p:nvSpPr>
            <p:cNvPr id="103477" name="Text Box 38"/>
            <p:cNvSpPr txBox="1">
              <a:spLocks noChangeArrowheads="1"/>
            </p:cNvSpPr>
            <p:nvPr/>
          </p:nvSpPr>
          <p:spPr bwMode="auto">
            <a:xfrm>
              <a:off x="5867400" y="3429000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3/8</a:t>
              </a:r>
            </a:p>
          </p:txBody>
        </p:sp>
        <p:sp>
          <p:nvSpPr>
            <p:cNvPr id="103478" name="Text Box 39"/>
            <p:cNvSpPr txBox="1">
              <a:spLocks noChangeArrowheads="1"/>
            </p:cNvSpPr>
            <p:nvPr/>
          </p:nvSpPr>
          <p:spPr bwMode="auto">
            <a:xfrm>
              <a:off x="2133600" y="5729288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5/8</a:t>
              </a:r>
            </a:p>
          </p:txBody>
        </p:sp>
        <p:sp>
          <p:nvSpPr>
            <p:cNvPr id="103479" name="Line 40"/>
            <p:cNvSpPr>
              <a:spLocks noChangeShapeType="1"/>
            </p:cNvSpPr>
            <p:nvPr/>
          </p:nvSpPr>
          <p:spPr bwMode="auto">
            <a:xfrm>
              <a:off x="1371600" y="5715000"/>
              <a:ext cx="11430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0" name="Line 41"/>
            <p:cNvSpPr>
              <a:spLocks noChangeShapeType="1"/>
            </p:cNvSpPr>
            <p:nvPr/>
          </p:nvSpPr>
          <p:spPr bwMode="auto">
            <a:xfrm>
              <a:off x="2514600" y="4953000"/>
              <a:ext cx="7620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1" name="Line 42"/>
            <p:cNvSpPr>
              <a:spLocks noChangeShapeType="1"/>
            </p:cNvSpPr>
            <p:nvPr/>
          </p:nvSpPr>
          <p:spPr bwMode="auto">
            <a:xfrm>
              <a:off x="2514600" y="4953000"/>
              <a:ext cx="0" cy="76200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2" name="Line 43"/>
            <p:cNvSpPr>
              <a:spLocks noChangeShapeType="1"/>
            </p:cNvSpPr>
            <p:nvPr/>
          </p:nvSpPr>
          <p:spPr bwMode="auto">
            <a:xfrm>
              <a:off x="1295400" y="3429000"/>
              <a:ext cx="5334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3" name="Line 44"/>
            <p:cNvSpPr>
              <a:spLocks noChangeShapeType="1"/>
            </p:cNvSpPr>
            <p:nvPr/>
          </p:nvSpPr>
          <p:spPr bwMode="auto">
            <a:xfrm>
              <a:off x="1828800" y="2590800"/>
              <a:ext cx="11430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4" name="Line 45"/>
            <p:cNvSpPr>
              <a:spLocks noChangeShapeType="1"/>
            </p:cNvSpPr>
            <p:nvPr/>
          </p:nvSpPr>
          <p:spPr bwMode="auto">
            <a:xfrm>
              <a:off x="1828800" y="2590800"/>
              <a:ext cx="0" cy="8382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5" name="Line 46"/>
            <p:cNvSpPr>
              <a:spLocks noChangeShapeType="1"/>
            </p:cNvSpPr>
            <p:nvPr/>
          </p:nvSpPr>
          <p:spPr bwMode="auto">
            <a:xfrm>
              <a:off x="5334000" y="3429000"/>
              <a:ext cx="8382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6" name="Line 47"/>
            <p:cNvSpPr>
              <a:spLocks noChangeShapeType="1"/>
            </p:cNvSpPr>
            <p:nvPr/>
          </p:nvSpPr>
          <p:spPr bwMode="auto">
            <a:xfrm>
              <a:off x="6172200" y="2667000"/>
              <a:ext cx="10668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7" name="Line 48"/>
            <p:cNvSpPr>
              <a:spLocks noChangeShapeType="1"/>
            </p:cNvSpPr>
            <p:nvPr/>
          </p:nvSpPr>
          <p:spPr bwMode="auto">
            <a:xfrm>
              <a:off x="6172200" y="2667000"/>
              <a:ext cx="0" cy="8382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8" name="Line 49"/>
            <p:cNvSpPr>
              <a:spLocks noChangeShapeType="1"/>
            </p:cNvSpPr>
            <p:nvPr/>
          </p:nvSpPr>
          <p:spPr bwMode="auto">
            <a:xfrm>
              <a:off x="5410200" y="5715000"/>
              <a:ext cx="14478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89" name="Line 50"/>
            <p:cNvSpPr>
              <a:spLocks noChangeShapeType="1"/>
            </p:cNvSpPr>
            <p:nvPr/>
          </p:nvSpPr>
          <p:spPr bwMode="auto">
            <a:xfrm>
              <a:off x="6781800" y="5029200"/>
              <a:ext cx="4572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90" name="Line 51"/>
            <p:cNvSpPr>
              <a:spLocks noChangeShapeType="1"/>
            </p:cNvSpPr>
            <p:nvPr/>
          </p:nvSpPr>
          <p:spPr bwMode="auto">
            <a:xfrm>
              <a:off x="6781800" y="5029200"/>
              <a:ext cx="0" cy="68580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3491" name="Text Box 52"/>
            <p:cNvSpPr txBox="1">
              <a:spLocks noChangeArrowheads="1"/>
            </p:cNvSpPr>
            <p:nvPr/>
          </p:nvSpPr>
          <p:spPr bwMode="auto">
            <a:xfrm>
              <a:off x="6400800" y="5715000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7/8</a:t>
              </a:r>
            </a:p>
          </p:txBody>
        </p:sp>
      </p:grp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838200" y="5562600"/>
            <a:ext cx="7854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C00000"/>
                </a:solidFill>
              </a:rPr>
              <a:t>We can use this quantize rule for non-uniform blocks!</a:t>
            </a:r>
          </a:p>
        </p:txBody>
      </p:sp>
      <p:sp>
        <p:nvSpPr>
          <p:cNvPr id="103431" name="Text Box 65"/>
          <p:cNvSpPr txBox="1">
            <a:spLocks noChangeArrowheads="1"/>
          </p:cNvSpPr>
          <p:nvPr/>
        </p:nvSpPr>
        <p:spPr bwMode="auto">
          <a:xfrm>
            <a:off x="304800" y="3063875"/>
            <a:ext cx="121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block input</a:t>
            </a:r>
          </a:p>
        </p:txBody>
      </p:sp>
      <p:graphicFrame>
        <p:nvGraphicFramePr>
          <p:cNvPr id="59" name="Group 73"/>
          <p:cNvGraphicFramePr>
            <a:graphicFrameLocks noGrp="1"/>
          </p:cNvGraphicFramePr>
          <p:nvPr/>
        </p:nvGraphicFramePr>
        <p:xfrm>
          <a:off x="228600" y="1692275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6" grpId="1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5C11D24-5CA6-7A49-9B49-DEDFE2B60A8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44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4EDB3F3-A30B-B54E-8122-0763A9381C76}" type="slidenum">
              <a:rPr lang="en-US" sz="1400"/>
              <a:pPr eaLnBrk="1" hangingPunct="1"/>
              <a:t>83</a:t>
            </a:fld>
            <a:endParaRPr lang="en-US" sz="1400"/>
          </a:p>
        </p:txBody>
      </p:sp>
      <p:sp>
        <p:nvSpPr>
          <p:cNvPr id="1044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block quantization rule</a:t>
            </a:r>
          </a:p>
        </p:txBody>
      </p:sp>
      <p:sp>
        <p:nvSpPr>
          <p:cNvPr id="104452" name="Line 32"/>
          <p:cNvSpPr>
            <a:spLocks noChangeShapeType="1"/>
          </p:cNvSpPr>
          <p:nvPr/>
        </p:nvSpPr>
        <p:spPr bwMode="auto">
          <a:xfrm>
            <a:off x="2362200" y="3505200"/>
            <a:ext cx="5867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104453" name="Group 56"/>
          <p:cNvGrpSpPr>
            <a:grpSpLocks/>
          </p:cNvGrpSpPr>
          <p:nvPr/>
        </p:nvGrpSpPr>
        <p:grpSpPr bwMode="auto">
          <a:xfrm>
            <a:off x="2362200" y="1676400"/>
            <a:ext cx="5715000" cy="3505200"/>
            <a:chOff x="762000" y="1981200"/>
            <a:chExt cx="6783388" cy="4114800"/>
          </a:xfrm>
        </p:grpSpPr>
        <p:sp>
          <p:nvSpPr>
            <p:cNvPr id="104467" name="Text Box 3"/>
            <p:cNvSpPr txBox="1">
              <a:spLocks noChangeArrowheads="1"/>
            </p:cNvSpPr>
            <p:nvPr/>
          </p:nvSpPr>
          <p:spPr bwMode="auto">
            <a:xfrm>
              <a:off x="1143000" y="3429000"/>
              <a:ext cx="29051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4468" name="Text Box 4"/>
            <p:cNvSpPr txBox="1">
              <a:spLocks noChangeArrowheads="1"/>
            </p:cNvSpPr>
            <p:nvPr/>
          </p:nvSpPr>
          <p:spPr bwMode="auto">
            <a:xfrm>
              <a:off x="3463925" y="3470275"/>
              <a:ext cx="37147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4469" name="Line 5"/>
            <p:cNvSpPr>
              <a:spLocks noChangeShapeType="1"/>
            </p:cNvSpPr>
            <p:nvPr/>
          </p:nvSpPr>
          <p:spPr bwMode="auto">
            <a:xfrm>
              <a:off x="1250950" y="3417888"/>
              <a:ext cx="2136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70" name="Line 6"/>
            <p:cNvSpPr>
              <a:spLocks noChangeShapeType="1"/>
            </p:cNvSpPr>
            <p:nvPr/>
          </p:nvSpPr>
          <p:spPr bwMode="auto">
            <a:xfrm>
              <a:off x="1335088" y="2538413"/>
              <a:ext cx="0" cy="933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71" name="Line 7"/>
            <p:cNvSpPr>
              <a:spLocks noChangeShapeType="1"/>
            </p:cNvSpPr>
            <p:nvPr/>
          </p:nvSpPr>
          <p:spPr bwMode="auto">
            <a:xfrm>
              <a:off x="3233738" y="3362325"/>
              <a:ext cx="0" cy="1095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72" name="Text Box 8"/>
            <p:cNvSpPr txBox="1">
              <a:spLocks noChangeArrowheads="1"/>
            </p:cNvSpPr>
            <p:nvPr/>
          </p:nvSpPr>
          <p:spPr bwMode="auto">
            <a:xfrm>
              <a:off x="857250" y="3300413"/>
              <a:ext cx="24606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4473" name="Text Box 9"/>
            <p:cNvSpPr txBox="1">
              <a:spLocks noChangeArrowheads="1"/>
            </p:cNvSpPr>
            <p:nvPr/>
          </p:nvSpPr>
          <p:spPr bwMode="auto">
            <a:xfrm>
              <a:off x="838200" y="2514600"/>
              <a:ext cx="330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4474" name="Line 10"/>
            <p:cNvSpPr>
              <a:spLocks noChangeShapeType="1"/>
            </p:cNvSpPr>
            <p:nvPr/>
          </p:nvSpPr>
          <p:spPr bwMode="auto">
            <a:xfrm>
              <a:off x="5289550" y="5678488"/>
              <a:ext cx="2136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75" name="Line 11"/>
            <p:cNvSpPr>
              <a:spLocks noChangeShapeType="1"/>
            </p:cNvSpPr>
            <p:nvPr/>
          </p:nvSpPr>
          <p:spPr bwMode="auto">
            <a:xfrm>
              <a:off x="5372100" y="4800600"/>
              <a:ext cx="0" cy="933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76" name="Text Box 12"/>
            <p:cNvSpPr txBox="1">
              <a:spLocks noChangeArrowheads="1"/>
            </p:cNvSpPr>
            <p:nvPr/>
          </p:nvSpPr>
          <p:spPr bwMode="auto">
            <a:xfrm>
              <a:off x="5289550" y="5730875"/>
              <a:ext cx="2889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4477" name="Text Box 13"/>
            <p:cNvSpPr txBox="1">
              <a:spLocks noChangeArrowheads="1"/>
            </p:cNvSpPr>
            <p:nvPr/>
          </p:nvSpPr>
          <p:spPr bwMode="auto">
            <a:xfrm>
              <a:off x="7121525" y="5730875"/>
              <a:ext cx="36988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4478" name="Line 14"/>
            <p:cNvSpPr>
              <a:spLocks noChangeShapeType="1"/>
            </p:cNvSpPr>
            <p:nvPr/>
          </p:nvSpPr>
          <p:spPr bwMode="auto">
            <a:xfrm>
              <a:off x="7270750" y="5624513"/>
              <a:ext cx="0" cy="1095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79" name="Text Box 15"/>
            <p:cNvSpPr txBox="1">
              <a:spLocks noChangeArrowheads="1"/>
            </p:cNvSpPr>
            <p:nvPr/>
          </p:nvSpPr>
          <p:spPr bwMode="auto">
            <a:xfrm>
              <a:off x="4894263" y="5562600"/>
              <a:ext cx="24765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4480" name="Text Box 16"/>
            <p:cNvSpPr txBox="1">
              <a:spLocks noChangeArrowheads="1"/>
            </p:cNvSpPr>
            <p:nvPr/>
          </p:nvSpPr>
          <p:spPr bwMode="auto">
            <a:xfrm>
              <a:off x="4876800" y="4910138"/>
              <a:ext cx="330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4481" name="Line 17"/>
            <p:cNvSpPr>
              <a:spLocks noChangeShapeType="1"/>
            </p:cNvSpPr>
            <p:nvPr/>
          </p:nvSpPr>
          <p:spPr bwMode="auto">
            <a:xfrm>
              <a:off x="1250950" y="5678488"/>
              <a:ext cx="2136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82" name="Line 18"/>
            <p:cNvSpPr>
              <a:spLocks noChangeShapeType="1"/>
            </p:cNvSpPr>
            <p:nvPr/>
          </p:nvSpPr>
          <p:spPr bwMode="auto">
            <a:xfrm>
              <a:off x="1335088" y="4800600"/>
              <a:ext cx="0" cy="933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83" name="Text Box 19"/>
            <p:cNvSpPr txBox="1">
              <a:spLocks noChangeArrowheads="1"/>
            </p:cNvSpPr>
            <p:nvPr/>
          </p:nvSpPr>
          <p:spPr bwMode="auto">
            <a:xfrm>
              <a:off x="1250950" y="5730875"/>
              <a:ext cx="29051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4484" name="Text Box 20"/>
            <p:cNvSpPr txBox="1">
              <a:spLocks noChangeArrowheads="1"/>
            </p:cNvSpPr>
            <p:nvPr/>
          </p:nvSpPr>
          <p:spPr bwMode="auto">
            <a:xfrm>
              <a:off x="3082925" y="5730875"/>
              <a:ext cx="37147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4485" name="Line 21"/>
            <p:cNvSpPr>
              <a:spLocks noChangeShapeType="1"/>
            </p:cNvSpPr>
            <p:nvPr/>
          </p:nvSpPr>
          <p:spPr bwMode="auto">
            <a:xfrm>
              <a:off x="3233738" y="5624513"/>
              <a:ext cx="0" cy="1095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86" name="Text Box 22"/>
            <p:cNvSpPr txBox="1">
              <a:spLocks noChangeArrowheads="1"/>
            </p:cNvSpPr>
            <p:nvPr/>
          </p:nvSpPr>
          <p:spPr bwMode="auto">
            <a:xfrm>
              <a:off x="857250" y="5562600"/>
              <a:ext cx="24606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4487" name="Text Box 23"/>
            <p:cNvSpPr txBox="1">
              <a:spLocks noChangeArrowheads="1"/>
            </p:cNvSpPr>
            <p:nvPr/>
          </p:nvSpPr>
          <p:spPr bwMode="auto">
            <a:xfrm>
              <a:off x="838200" y="4910138"/>
              <a:ext cx="330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4488" name="Text Box 24"/>
            <p:cNvSpPr txBox="1">
              <a:spLocks noChangeArrowheads="1"/>
            </p:cNvSpPr>
            <p:nvPr/>
          </p:nvSpPr>
          <p:spPr bwMode="auto">
            <a:xfrm>
              <a:off x="5181600" y="3470275"/>
              <a:ext cx="2889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4489" name="Text Box 25"/>
            <p:cNvSpPr txBox="1">
              <a:spLocks noChangeArrowheads="1"/>
            </p:cNvSpPr>
            <p:nvPr/>
          </p:nvSpPr>
          <p:spPr bwMode="auto">
            <a:xfrm>
              <a:off x="7175500" y="3470275"/>
              <a:ext cx="36988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4490" name="Line 26"/>
            <p:cNvSpPr>
              <a:spLocks noChangeShapeType="1"/>
            </p:cNvSpPr>
            <p:nvPr/>
          </p:nvSpPr>
          <p:spPr bwMode="auto">
            <a:xfrm>
              <a:off x="5289550" y="3417888"/>
              <a:ext cx="21367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91" name="Line 27"/>
            <p:cNvSpPr>
              <a:spLocks noChangeShapeType="1"/>
            </p:cNvSpPr>
            <p:nvPr/>
          </p:nvSpPr>
          <p:spPr bwMode="auto">
            <a:xfrm>
              <a:off x="5372100" y="2538413"/>
              <a:ext cx="0" cy="933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92" name="Line 28"/>
            <p:cNvSpPr>
              <a:spLocks noChangeShapeType="1"/>
            </p:cNvSpPr>
            <p:nvPr/>
          </p:nvSpPr>
          <p:spPr bwMode="auto">
            <a:xfrm>
              <a:off x="7270750" y="3362325"/>
              <a:ext cx="0" cy="1095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93" name="Text Box 29"/>
            <p:cNvSpPr txBox="1">
              <a:spLocks noChangeArrowheads="1"/>
            </p:cNvSpPr>
            <p:nvPr/>
          </p:nvSpPr>
          <p:spPr bwMode="auto">
            <a:xfrm>
              <a:off x="4894263" y="3300413"/>
              <a:ext cx="24765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104494" name="Text Box 30"/>
            <p:cNvSpPr txBox="1">
              <a:spLocks noChangeArrowheads="1"/>
            </p:cNvSpPr>
            <p:nvPr/>
          </p:nvSpPr>
          <p:spPr bwMode="auto">
            <a:xfrm>
              <a:off x="4876800" y="2590800"/>
              <a:ext cx="330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104495" name="Line 31"/>
            <p:cNvSpPr>
              <a:spLocks noChangeShapeType="1"/>
            </p:cNvSpPr>
            <p:nvPr/>
          </p:nvSpPr>
          <p:spPr bwMode="auto">
            <a:xfrm>
              <a:off x="4391025" y="2209800"/>
              <a:ext cx="0" cy="3886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4496" name="Text Box 33"/>
            <p:cNvSpPr txBox="1">
              <a:spLocks noChangeArrowheads="1"/>
            </p:cNvSpPr>
            <p:nvPr/>
          </p:nvSpPr>
          <p:spPr bwMode="auto">
            <a:xfrm>
              <a:off x="838200" y="1981200"/>
              <a:ext cx="2667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Location type 0</a:t>
              </a:r>
            </a:p>
          </p:txBody>
        </p:sp>
        <p:sp>
          <p:nvSpPr>
            <p:cNvPr id="104497" name="Text Box 34"/>
            <p:cNvSpPr txBox="1">
              <a:spLocks noChangeArrowheads="1"/>
            </p:cNvSpPr>
            <p:nvPr/>
          </p:nvSpPr>
          <p:spPr bwMode="auto">
            <a:xfrm>
              <a:off x="4876800" y="1981200"/>
              <a:ext cx="2667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Location type 1</a:t>
              </a:r>
            </a:p>
          </p:txBody>
        </p:sp>
        <p:sp>
          <p:nvSpPr>
            <p:cNvPr id="104498" name="Text Box 35"/>
            <p:cNvSpPr txBox="1">
              <a:spLocks noChangeArrowheads="1"/>
            </p:cNvSpPr>
            <p:nvPr/>
          </p:nvSpPr>
          <p:spPr bwMode="auto">
            <a:xfrm>
              <a:off x="762000" y="4114800"/>
              <a:ext cx="2667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Location type 2</a:t>
              </a:r>
            </a:p>
          </p:txBody>
        </p:sp>
        <p:sp>
          <p:nvSpPr>
            <p:cNvPr id="104499" name="Text Box 36"/>
            <p:cNvSpPr txBox="1">
              <a:spLocks noChangeArrowheads="1"/>
            </p:cNvSpPr>
            <p:nvPr/>
          </p:nvSpPr>
          <p:spPr bwMode="auto">
            <a:xfrm>
              <a:off x="4876800" y="4114800"/>
              <a:ext cx="26670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Location  type 3</a:t>
              </a:r>
            </a:p>
          </p:txBody>
        </p:sp>
        <p:sp>
          <p:nvSpPr>
            <p:cNvPr id="104500" name="Text Box 37"/>
            <p:cNvSpPr txBox="1">
              <a:spLocks noChangeArrowheads="1"/>
            </p:cNvSpPr>
            <p:nvPr/>
          </p:nvSpPr>
          <p:spPr bwMode="auto">
            <a:xfrm>
              <a:off x="1524000" y="3429000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1/8</a:t>
              </a:r>
            </a:p>
          </p:txBody>
        </p:sp>
        <p:sp>
          <p:nvSpPr>
            <p:cNvPr id="104501" name="Text Box 38"/>
            <p:cNvSpPr txBox="1">
              <a:spLocks noChangeArrowheads="1"/>
            </p:cNvSpPr>
            <p:nvPr/>
          </p:nvSpPr>
          <p:spPr bwMode="auto">
            <a:xfrm>
              <a:off x="5867400" y="3429000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3/8</a:t>
              </a:r>
            </a:p>
          </p:txBody>
        </p:sp>
        <p:sp>
          <p:nvSpPr>
            <p:cNvPr id="104502" name="Text Box 39"/>
            <p:cNvSpPr txBox="1">
              <a:spLocks noChangeArrowheads="1"/>
            </p:cNvSpPr>
            <p:nvPr/>
          </p:nvSpPr>
          <p:spPr bwMode="auto">
            <a:xfrm>
              <a:off x="2133600" y="5729288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5/8</a:t>
              </a:r>
            </a:p>
          </p:txBody>
        </p:sp>
        <p:sp>
          <p:nvSpPr>
            <p:cNvPr id="104503" name="Line 40"/>
            <p:cNvSpPr>
              <a:spLocks noChangeShapeType="1"/>
            </p:cNvSpPr>
            <p:nvPr/>
          </p:nvSpPr>
          <p:spPr bwMode="auto">
            <a:xfrm>
              <a:off x="1371600" y="5715000"/>
              <a:ext cx="11430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04" name="Line 41"/>
            <p:cNvSpPr>
              <a:spLocks noChangeShapeType="1"/>
            </p:cNvSpPr>
            <p:nvPr/>
          </p:nvSpPr>
          <p:spPr bwMode="auto">
            <a:xfrm>
              <a:off x="2514600" y="4953000"/>
              <a:ext cx="7620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05" name="Line 42"/>
            <p:cNvSpPr>
              <a:spLocks noChangeShapeType="1"/>
            </p:cNvSpPr>
            <p:nvPr/>
          </p:nvSpPr>
          <p:spPr bwMode="auto">
            <a:xfrm>
              <a:off x="2514600" y="4953000"/>
              <a:ext cx="0" cy="76200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06" name="Line 43"/>
            <p:cNvSpPr>
              <a:spLocks noChangeShapeType="1"/>
            </p:cNvSpPr>
            <p:nvPr/>
          </p:nvSpPr>
          <p:spPr bwMode="auto">
            <a:xfrm>
              <a:off x="1295400" y="3429000"/>
              <a:ext cx="5334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07" name="Line 44"/>
            <p:cNvSpPr>
              <a:spLocks noChangeShapeType="1"/>
            </p:cNvSpPr>
            <p:nvPr/>
          </p:nvSpPr>
          <p:spPr bwMode="auto">
            <a:xfrm>
              <a:off x="1828800" y="2590800"/>
              <a:ext cx="11430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08" name="Line 45"/>
            <p:cNvSpPr>
              <a:spLocks noChangeShapeType="1"/>
            </p:cNvSpPr>
            <p:nvPr/>
          </p:nvSpPr>
          <p:spPr bwMode="auto">
            <a:xfrm>
              <a:off x="1828800" y="2590800"/>
              <a:ext cx="0" cy="8382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09" name="Line 46"/>
            <p:cNvSpPr>
              <a:spLocks noChangeShapeType="1"/>
            </p:cNvSpPr>
            <p:nvPr/>
          </p:nvSpPr>
          <p:spPr bwMode="auto">
            <a:xfrm>
              <a:off x="5334000" y="3429000"/>
              <a:ext cx="8382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10" name="Line 47"/>
            <p:cNvSpPr>
              <a:spLocks noChangeShapeType="1"/>
            </p:cNvSpPr>
            <p:nvPr/>
          </p:nvSpPr>
          <p:spPr bwMode="auto">
            <a:xfrm>
              <a:off x="6172200" y="2667000"/>
              <a:ext cx="10668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11" name="Line 48"/>
            <p:cNvSpPr>
              <a:spLocks noChangeShapeType="1"/>
            </p:cNvSpPr>
            <p:nvPr/>
          </p:nvSpPr>
          <p:spPr bwMode="auto">
            <a:xfrm>
              <a:off x="6172200" y="2667000"/>
              <a:ext cx="0" cy="8382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12" name="Line 49"/>
            <p:cNvSpPr>
              <a:spLocks noChangeShapeType="1"/>
            </p:cNvSpPr>
            <p:nvPr/>
          </p:nvSpPr>
          <p:spPr bwMode="auto">
            <a:xfrm>
              <a:off x="5410200" y="5715000"/>
              <a:ext cx="14478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13" name="Line 50"/>
            <p:cNvSpPr>
              <a:spLocks noChangeShapeType="1"/>
            </p:cNvSpPr>
            <p:nvPr/>
          </p:nvSpPr>
          <p:spPr bwMode="auto">
            <a:xfrm>
              <a:off x="6781800" y="5029200"/>
              <a:ext cx="4572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14" name="Line 51"/>
            <p:cNvSpPr>
              <a:spLocks noChangeShapeType="1"/>
            </p:cNvSpPr>
            <p:nvPr/>
          </p:nvSpPr>
          <p:spPr bwMode="auto">
            <a:xfrm>
              <a:off x="6781800" y="5029200"/>
              <a:ext cx="0" cy="68580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4515" name="Text Box 52"/>
            <p:cNvSpPr txBox="1">
              <a:spLocks noChangeArrowheads="1"/>
            </p:cNvSpPr>
            <p:nvPr/>
          </p:nvSpPr>
          <p:spPr bwMode="auto">
            <a:xfrm>
              <a:off x="6400800" y="5715000"/>
              <a:ext cx="6096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7/8</a:t>
              </a:r>
            </a:p>
          </p:txBody>
        </p:sp>
      </p:grpSp>
      <p:sp>
        <p:nvSpPr>
          <p:cNvPr id="104454" name="TextBox 55"/>
          <p:cNvSpPr txBox="1">
            <a:spLocks noChangeArrowheads="1"/>
          </p:cNvSpPr>
          <p:nvPr/>
        </p:nvSpPr>
        <p:spPr bwMode="auto">
          <a:xfrm>
            <a:off x="838200" y="5562600"/>
            <a:ext cx="7854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C00000"/>
                </a:solidFill>
              </a:rPr>
              <a:t>We can use this quantize rule for non-uniform blocks!</a:t>
            </a:r>
          </a:p>
        </p:txBody>
      </p:sp>
      <p:sp>
        <p:nvSpPr>
          <p:cNvPr id="104455" name="Text Box 65"/>
          <p:cNvSpPr txBox="1">
            <a:spLocks noChangeArrowheads="1"/>
          </p:cNvSpPr>
          <p:nvPr/>
        </p:nvSpPr>
        <p:spPr bwMode="auto">
          <a:xfrm>
            <a:off x="304800" y="3063875"/>
            <a:ext cx="121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block input</a:t>
            </a:r>
          </a:p>
        </p:txBody>
      </p:sp>
      <p:graphicFrame>
        <p:nvGraphicFramePr>
          <p:cNvPr id="59" name="Group 73"/>
          <p:cNvGraphicFramePr>
            <a:graphicFrameLocks noGrp="1"/>
          </p:cNvGraphicFramePr>
          <p:nvPr/>
        </p:nvGraphicFramePr>
        <p:xfrm>
          <a:off x="228600" y="1692275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6586799-A339-534C-84A2-E47FF09486E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54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E9E8702-8519-544D-8611-CBAB82A0A53D}" type="slidenum">
              <a:rPr lang="en-US" sz="1400"/>
              <a:pPr eaLnBrk="1" hangingPunct="1"/>
              <a:t>84</a:t>
            </a:fld>
            <a:endParaRPr lang="en-US" sz="1400"/>
          </a:p>
        </p:txBody>
      </p:sp>
      <p:sp>
        <p:nvSpPr>
          <p:cNvPr id="1054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quantization rule SIMPLIFIED</a:t>
            </a:r>
          </a:p>
        </p:txBody>
      </p:sp>
      <p:sp>
        <p:nvSpPr>
          <p:cNvPr id="105476" name="Text Box 3"/>
          <p:cNvSpPr txBox="1">
            <a:spLocks noChangeArrowheads="1"/>
          </p:cNvSpPr>
          <p:nvPr/>
        </p:nvSpPr>
        <p:spPr bwMode="auto">
          <a:xfrm>
            <a:off x="3251200" y="4773613"/>
            <a:ext cx="2905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0</a:t>
            </a:r>
          </a:p>
        </p:txBody>
      </p:sp>
      <p:sp>
        <p:nvSpPr>
          <p:cNvPr id="105477" name="Text Box 4"/>
          <p:cNvSpPr txBox="1">
            <a:spLocks noChangeArrowheads="1"/>
          </p:cNvSpPr>
          <p:nvPr/>
        </p:nvSpPr>
        <p:spPr bwMode="auto">
          <a:xfrm>
            <a:off x="5572125" y="4814888"/>
            <a:ext cx="3714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</a:t>
            </a:r>
          </a:p>
        </p:txBody>
      </p:sp>
      <p:sp>
        <p:nvSpPr>
          <p:cNvPr id="105478" name="Line 5"/>
          <p:cNvSpPr>
            <a:spLocks noChangeShapeType="1"/>
          </p:cNvSpPr>
          <p:nvPr/>
        </p:nvSpPr>
        <p:spPr bwMode="auto">
          <a:xfrm>
            <a:off x="3359150" y="4762500"/>
            <a:ext cx="2136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5479" name="Line 6"/>
          <p:cNvSpPr>
            <a:spLocks noChangeShapeType="1"/>
          </p:cNvSpPr>
          <p:nvPr/>
        </p:nvSpPr>
        <p:spPr bwMode="auto">
          <a:xfrm>
            <a:off x="3443288" y="3883025"/>
            <a:ext cx="0" cy="933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5480" name="Line 7"/>
          <p:cNvSpPr>
            <a:spLocks noChangeShapeType="1"/>
          </p:cNvSpPr>
          <p:nvPr/>
        </p:nvSpPr>
        <p:spPr bwMode="auto">
          <a:xfrm>
            <a:off x="5341938" y="4706938"/>
            <a:ext cx="0" cy="1095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5481" name="Text Box 8"/>
          <p:cNvSpPr txBox="1">
            <a:spLocks noChangeArrowheads="1"/>
          </p:cNvSpPr>
          <p:nvPr/>
        </p:nvSpPr>
        <p:spPr bwMode="auto">
          <a:xfrm>
            <a:off x="2965450" y="4645025"/>
            <a:ext cx="2460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0</a:t>
            </a:r>
          </a:p>
        </p:txBody>
      </p:sp>
      <p:sp>
        <p:nvSpPr>
          <p:cNvPr id="105482" name="Text Box 9"/>
          <p:cNvSpPr txBox="1">
            <a:spLocks noChangeArrowheads="1"/>
          </p:cNvSpPr>
          <p:nvPr/>
        </p:nvSpPr>
        <p:spPr bwMode="auto">
          <a:xfrm>
            <a:off x="2946400" y="3859213"/>
            <a:ext cx="330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</a:t>
            </a:r>
          </a:p>
        </p:txBody>
      </p:sp>
      <p:sp>
        <p:nvSpPr>
          <p:cNvPr id="105483" name="Text Box 33"/>
          <p:cNvSpPr txBox="1">
            <a:spLocks noChangeArrowheads="1"/>
          </p:cNvSpPr>
          <p:nvPr/>
        </p:nvSpPr>
        <p:spPr bwMode="auto">
          <a:xfrm>
            <a:off x="2946400" y="3325813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All locations</a:t>
            </a:r>
          </a:p>
        </p:txBody>
      </p:sp>
      <p:sp>
        <p:nvSpPr>
          <p:cNvPr id="105484" name="Text Box 37"/>
          <p:cNvSpPr txBox="1">
            <a:spLocks noChangeArrowheads="1"/>
          </p:cNvSpPr>
          <p:nvPr/>
        </p:nvSpPr>
        <p:spPr bwMode="auto">
          <a:xfrm>
            <a:off x="4114800" y="48006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1/2</a:t>
            </a:r>
          </a:p>
        </p:txBody>
      </p:sp>
      <p:sp>
        <p:nvSpPr>
          <p:cNvPr id="105485" name="Line 43"/>
          <p:cNvSpPr>
            <a:spLocks noChangeShapeType="1"/>
          </p:cNvSpPr>
          <p:nvPr/>
        </p:nvSpPr>
        <p:spPr bwMode="auto">
          <a:xfrm flipV="1">
            <a:off x="3403600" y="4772025"/>
            <a:ext cx="1016000" cy="15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5486" name="Line 44"/>
          <p:cNvSpPr>
            <a:spLocks noChangeShapeType="1"/>
          </p:cNvSpPr>
          <p:nvPr/>
        </p:nvSpPr>
        <p:spPr bwMode="auto">
          <a:xfrm flipV="1">
            <a:off x="4419600" y="3962400"/>
            <a:ext cx="762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5487" name="Line 45"/>
          <p:cNvSpPr>
            <a:spLocks noChangeShapeType="1"/>
          </p:cNvSpPr>
          <p:nvPr/>
        </p:nvSpPr>
        <p:spPr bwMode="auto">
          <a:xfrm>
            <a:off x="4419600" y="3962400"/>
            <a:ext cx="0" cy="83820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5488" name="Text Box 53"/>
          <p:cNvSpPr txBox="1">
            <a:spLocks noChangeArrowheads="1"/>
          </p:cNvSpPr>
          <p:nvPr/>
        </p:nvSpPr>
        <p:spPr bwMode="auto">
          <a:xfrm>
            <a:off x="1295400" y="1752600"/>
            <a:ext cx="60610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add (3-2j)/8 to value at location type j then quantize using uniform rule.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4D73735-BD94-A641-B4AC-4630D9F84D3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64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4B51CBBC-6660-5246-8F12-0E6C93427266}" type="slidenum">
              <a:rPr lang="en-US" sz="1400"/>
              <a:pPr eaLnBrk="1" hangingPunct="1"/>
              <a:t>85</a:t>
            </a:fld>
            <a:endParaRPr lang="en-US" sz="1400"/>
          </a:p>
        </p:txBody>
      </p:sp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2x2 Ordered dither 1 bit quantization</a:t>
            </a:r>
          </a:p>
        </p:txBody>
      </p:sp>
      <p:sp>
        <p:nvSpPr>
          <p:cNvPr id="106500" name="Text Box 3"/>
          <p:cNvSpPr txBox="1">
            <a:spLocks noChangeArrowheads="1"/>
          </p:cNvSpPr>
          <p:nvPr/>
        </p:nvSpPr>
        <p:spPr bwMode="auto">
          <a:xfrm>
            <a:off x="685800" y="1600200"/>
            <a:ext cx="3841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US"/>
              <a:t>Classify pixel location as type 0,1,2, or 3 </a:t>
            </a:r>
          </a:p>
        </p:txBody>
      </p:sp>
      <p:graphicFrame>
        <p:nvGraphicFramePr>
          <p:cNvPr id="956420" name="Group 4"/>
          <p:cNvGraphicFramePr>
            <a:graphicFrameLocks noGrp="1"/>
          </p:cNvGraphicFramePr>
          <p:nvPr/>
        </p:nvGraphicFramePr>
        <p:xfrm>
          <a:off x="4572000" y="1600200"/>
          <a:ext cx="3657600" cy="2755900"/>
        </p:xfrm>
        <a:graphic>
          <a:graphicData uri="http://schemas.openxmlformats.org/drawingml/2006/table">
            <a:tbl>
              <a:tblPr/>
              <a:tblGrid>
                <a:gridCol w="615950"/>
                <a:gridCol w="569913"/>
                <a:gridCol w="617537"/>
                <a:gridCol w="617538"/>
                <a:gridCol w="619125"/>
                <a:gridCol w="617537"/>
              </a:tblGrid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6538" name="Rectangle 41"/>
          <p:cNvSpPr>
            <a:spLocks noChangeArrowheads="1"/>
          </p:cNvSpPr>
          <p:nvPr/>
        </p:nvSpPr>
        <p:spPr bwMode="auto">
          <a:xfrm>
            <a:off x="4572000" y="1600200"/>
            <a:ext cx="1219200" cy="13716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6539" name="Rectangle 42"/>
          <p:cNvSpPr>
            <a:spLocks noChangeArrowheads="1"/>
          </p:cNvSpPr>
          <p:nvPr/>
        </p:nvSpPr>
        <p:spPr bwMode="auto">
          <a:xfrm>
            <a:off x="5791200" y="1600200"/>
            <a:ext cx="1219200" cy="13716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6540" name="Rectangle 43"/>
          <p:cNvSpPr>
            <a:spLocks noChangeArrowheads="1"/>
          </p:cNvSpPr>
          <p:nvPr/>
        </p:nvSpPr>
        <p:spPr bwMode="auto">
          <a:xfrm>
            <a:off x="7010400" y="1600200"/>
            <a:ext cx="1219200" cy="13716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6541" name="Rectangle 44"/>
          <p:cNvSpPr>
            <a:spLocks noChangeArrowheads="1"/>
          </p:cNvSpPr>
          <p:nvPr/>
        </p:nvSpPr>
        <p:spPr bwMode="auto">
          <a:xfrm>
            <a:off x="4572000" y="2971800"/>
            <a:ext cx="1219200" cy="13716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6542" name="Rectangle 45"/>
          <p:cNvSpPr>
            <a:spLocks noChangeArrowheads="1"/>
          </p:cNvSpPr>
          <p:nvPr/>
        </p:nvSpPr>
        <p:spPr bwMode="auto">
          <a:xfrm>
            <a:off x="5791200" y="2971800"/>
            <a:ext cx="1219200" cy="13716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6543" name="Rectangle 46"/>
          <p:cNvSpPr>
            <a:spLocks noChangeArrowheads="1"/>
          </p:cNvSpPr>
          <p:nvPr/>
        </p:nvSpPr>
        <p:spPr bwMode="auto">
          <a:xfrm>
            <a:off x="7010400" y="2971800"/>
            <a:ext cx="1219200" cy="13716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6544" name="Rectangle 47"/>
          <p:cNvSpPr>
            <a:spLocks noChangeArrowheads="1"/>
          </p:cNvSpPr>
          <p:nvPr/>
        </p:nvSpPr>
        <p:spPr bwMode="auto">
          <a:xfrm>
            <a:off x="838200" y="3962400"/>
            <a:ext cx="70866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algn="l">
              <a:buFontTx/>
              <a:buAutoNum type="arabicPeriod" startAt="2"/>
            </a:pPr>
            <a:endParaRPr lang="en-US" sz="2000"/>
          </a:p>
          <a:p>
            <a:pPr marL="457200" indent="-457200" algn="l">
              <a:buFontTx/>
              <a:buAutoNum type="arabicPeriod" startAt="2"/>
            </a:pPr>
            <a:r>
              <a:rPr lang="en-US" sz="2000"/>
              <a:t>a.  Add [3-2j]/8 to pixel value in location of type j</a:t>
            </a:r>
          </a:p>
          <a:p>
            <a:pPr marL="914400" lvl="1" indent="-457200" algn="l">
              <a:buFontTx/>
              <a:buAutoNum type="alphaLcPeriod" startAt="2"/>
            </a:pPr>
            <a:r>
              <a:rPr lang="en-US" sz="2000"/>
              <a:t>clamp to [0,1]</a:t>
            </a:r>
          </a:p>
          <a:p>
            <a:pPr marL="914400" lvl="1" indent="-457200" algn="l">
              <a:buFontTx/>
              <a:buAutoNum type="alphaLcPeriod" startAt="2"/>
            </a:pPr>
            <a:r>
              <a:rPr lang="en-US" sz="2000"/>
              <a:t>use uniform quantization rule	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02EEABE-F30E-ED4D-B1E7-C40AC5B28E1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75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9C8E317-BB64-C049-90D7-CD2CD6083C5D}" type="slidenum">
              <a:rPr lang="en-US" sz="1400"/>
              <a:pPr eaLnBrk="1" hangingPunct="1"/>
              <a:t>86</a:t>
            </a:fld>
            <a:endParaRPr lang="en-US" sz="1400"/>
          </a:p>
        </p:txBody>
      </p:sp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Ordered dither</a:t>
            </a:r>
          </a:p>
        </p:txBody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endParaRPr lang="en-US">
              <a:latin typeface="Comic Sans MS" charset="0"/>
            </a:endParaRPr>
          </a:p>
          <a:p>
            <a:pPr marL="609600" indent="-609600"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>
                <a:latin typeface="Comic Sans MS" charset="0"/>
              </a:rPr>
              <a:t>KxK ordered dither for n bit quantization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33400" y="1600200"/>
            <a:ext cx="1838325" cy="1524000"/>
            <a:chOff x="336" y="1008"/>
            <a:chExt cx="1158" cy="960"/>
          </a:xfrm>
        </p:grpSpPr>
        <p:sp>
          <p:nvSpPr>
            <p:cNvPr id="107529" name="Rectangle 4"/>
            <p:cNvSpPr>
              <a:spLocks noChangeArrowheads="1"/>
            </p:cNvSpPr>
            <p:nvPr/>
          </p:nvSpPr>
          <p:spPr bwMode="auto">
            <a:xfrm>
              <a:off x="336" y="1536"/>
              <a:ext cx="672" cy="432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7530" name="Text Box 5"/>
            <p:cNvSpPr txBox="1">
              <a:spLocks noChangeArrowheads="1"/>
            </p:cNvSpPr>
            <p:nvPr/>
          </p:nvSpPr>
          <p:spPr bwMode="auto">
            <a:xfrm>
              <a:off x="479" y="1008"/>
              <a:ext cx="101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Block size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4343400" y="2514600"/>
            <a:ext cx="3975100" cy="1973263"/>
            <a:chOff x="2736" y="1584"/>
            <a:chExt cx="2504" cy="1243"/>
          </a:xfrm>
        </p:grpSpPr>
        <p:sp>
          <p:nvSpPr>
            <p:cNvPr id="107527" name="Rectangle 7"/>
            <p:cNvSpPr>
              <a:spLocks noChangeArrowheads="1"/>
            </p:cNvSpPr>
            <p:nvPr/>
          </p:nvSpPr>
          <p:spPr bwMode="auto">
            <a:xfrm>
              <a:off x="3264" y="1584"/>
              <a:ext cx="672" cy="336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7528" name="Text Box 8"/>
            <p:cNvSpPr txBox="1">
              <a:spLocks noChangeArrowheads="1"/>
            </p:cNvSpPr>
            <p:nvPr/>
          </p:nvSpPr>
          <p:spPr bwMode="auto">
            <a:xfrm>
              <a:off x="2736" y="2304"/>
              <a:ext cx="2504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Number of bits for each channel</a:t>
              </a:r>
              <a:endParaRPr lang="en-US" baseline="30000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Date Placeholder 2"/>
          <p:cNvSpPr>
            <a:spLocks noGrp="1"/>
          </p:cNvSpPr>
          <p:nvPr>
            <p:ph type="dt" sz="quarter" idx="10"/>
          </p:nvPr>
        </p:nvSpPr>
        <p:spPr>
          <a:xfrm>
            <a:off x="609600" y="61722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9B77F87-BB4C-864D-9092-78D427C0D43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854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CF23246-876D-5942-A64A-82A72FDCDF03}" type="slidenum">
              <a:rPr lang="en-US" sz="1400"/>
              <a:pPr eaLnBrk="1" hangingPunct="1"/>
              <a:t>87</a:t>
            </a:fld>
            <a:endParaRPr lang="en-US" sz="1400"/>
          </a:p>
        </p:txBody>
      </p:sp>
      <p:sp>
        <p:nvSpPr>
          <p:cNvPr id="1085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2x2, 2 bit:</a:t>
            </a:r>
          </a:p>
        </p:txBody>
      </p:sp>
      <p:graphicFrame>
        <p:nvGraphicFramePr>
          <p:cNvPr id="857151" name="Group 63"/>
          <p:cNvGraphicFramePr>
            <a:graphicFrameLocks noGrp="1"/>
          </p:cNvGraphicFramePr>
          <p:nvPr/>
        </p:nvGraphicFramePr>
        <p:xfrm>
          <a:off x="4191000" y="1219200"/>
          <a:ext cx="1219200" cy="10668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7102" name="Group 14"/>
          <p:cNvGraphicFramePr>
            <a:graphicFrameLocks noGrp="1"/>
          </p:cNvGraphicFramePr>
          <p:nvPr/>
        </p:nvGraphicFramePr>
        <p:xfrm>
          <a:off x="2438400" y="1219200"/>
          <a:ext cx="1219200" cy="10668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7124" name="Group 36"/>
          <p:cNvGraphicFramePr>
            <a:graphicFrameLocks noGrp="1"/>
          </p:cNvGraphicFramePr>
          <p:nvPr/>
        </p:nvGraphicFramePr>
        <p:xfrm>
          <a:off x="609600" y="1219200"/>
          <a:ext cx="1219200" cy="1036638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7135" name="Group 47"/>
          <p:cNvGraphicFramePr>
            <a:graphicFrameLocks noGrp="1"/>
          </p:cNvGraphicFramePr>
          <p:nvPr/>
        </p:nvGraphicFramePr>
        <p:xfrm>
          <a:off x="647700" y="4978400"/>
          <a:ext cx="1143000" cy="965200"/>
        </p:xfrm>
        <a:graphic>
          <a:graphicData uri="http://schemas.openxmlformats.org/drawingml/2006/table">
            <a:tbl>
              <a:tblPr/>
              <a:tblGrid>
                <a:gridCol w="571500"/>
                <a:gridCol w="571500"/>
              </a:tblGrid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8592" name="TextBox 10"/>
          <p:cNvSpPr txBox="1">
            <a:spLocks noChangeArrowheads="1"/>
          </p:cNvSpPr>
          <p:nvPr/>
        </p:nvSpPr>
        <p:spPr bwMode="auto">
          <a:xfrm>
            <a:off x="2514600" y="381000"/>
            <a:ext cx="5092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CC0066"/>
                </a:solidFill>
              </a:rPr>
              <a:t>2 bits output levels:  0, 1/3, 2/3, 1</a:t>
            </a:r>
          </a:p>
        </p:txBody>
      </p:sp>
      <p:graphicFrame>
        <p:nvGraphicFramePr>
          <p:cNvPr id="12" name="Group 63"/>
          <p:cNvGraphicFramePr>
            <a:graphicFrameLocks noGrp="1"/>
          </p:cNvGraphicFramePr>
          <p:nvPr/>
        </p:nvGraphicFramePr>
        <p:xfrm>
          <a:off x="5943600" y="1219200"/>
          <a:ext cx="1219200" cy="10668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Group 63"/>
          <p:cNvGraphicFramePr>
            <a:graphicFrameLocks noGrp="1"/>
          </p:cNvGraphicFramePr>
          <p:nvPr/>
        </p:nvGraphicFramePr>
        <p:xfrm>
          <a:off x="609600" y="3740150"/>
          <a:ext cx="12192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Group 63"/>
          <p:cNvGraphicFramePr>
            <a:graphicFrameLocks noGrp="1"/>
          </p:cNvGraphicFramePr>
          <p:nvPr/>
        </p:nvGraphicFramePr>
        <p:xfrm>
          <a:off x="609600" y="2503488"/>
          <a:ext cx="12192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Group 63"/>
          <p:cNvGraphicFramePr>
            <a:graphicFrameLocks noGrp="1"/>
          </p:cNvGraphicFramePr>
          <p:nvPr/>
        </p:nvGraphicFramePr>
        <p:xfrm>
          <a:off x="2413000" y="2503488"/>
          <a:ext cx="12192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Group 63"/>
          <p:cNvGraphicFramePr>
            <a:graphicFrameLocks noGrp="1"/>
          </p:cNvGraphicFramePr>
          <p:nvPr/>
        </p:nvGraphicFramePr>
        <p:xfrm>
          <a:off x="4140200" y="2503488"/>
          <a:ext cx="12192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Group 63"/>
          <p:cNvGraphicFramePr>
            <a:graphicFrameLocks noGrp="1"/>
          </p:cNvGraphicFramePr>
          <p:nvPr/>
        </p:nvGraphicFramePr>
        <p:xfrm>
          <a:off x="5943600" y="2503488"/>
          <a:ext cx="12192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Group 63"/>
          <p:cNvGraphicFramePr>
            <a:graphicFrameLocks noGrp="1"/>
          </p:cNvGraphicFramePr>
          <p:nvPr/>
        </p:nvGraphicFramePr>
        <p:xfrm>
          <a:off x="2438400" y="3740150"/>
          <a:ext cx="12192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Group 63"/>
          <p:cNvGraphicFramePr>
            <a:graphicFrameLocks noGrp="1"/>
          </p:cNvGraphicFramePr>
          <p:nvPr/>
        </p:nvGraphicFramePr>
        <p:xfrm>
          <a:off x="4191000" y="3740150"/>
          <a:ext cx="12192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Group 63"/>
          <p:cNvGraphicFramePr>
            <a:graphicFrameLocks noGrp="1"/>
          </p:cNvGraphicFramePr>
          <p:nvPr/>
        </p:nvGraphicFramePr>
        <p:xfrm>
          <a:off x="5943600" y="3740150"/>
          <a:ext cx="12192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2/3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  <p:sp>
        <p:nvSpPr>
          <p:cNvPr id="108692" name="TextBox 20"/>
          <p:cNvSpPr txBox="1">
            <a:spLocks noChangeArrowheads="1"/>
          </p:cNvSpPr>
          <p:nvPr/>
        </p:nvSpPr>
        <p:spPr bwMode="auto">
          <a:xfrm>
            <a:off x="3048000" y="5334000"/>
            <a:ext cx="4194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You can figure out for n bit!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</a:rPr>
              <a:t>kxk, n bit</a:t>
            </a:r>
          </a:p>
        </p:txBody>
      </p:sp>
      <p:sp>
        <p:nvSpPr>
          <p:cNvPr id="109570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E7BBBE5-20AB-294F-ABD0-2FC7C9353B46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095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9E56CB2-1B88-4C4E-9460-BC60B6901563}" type="slidenum">
              <a:rPr lang="en-US" sz="1400"/>
              <a:pPr eaLnBrk="1" hangingPunct="1"/>
              <a:t>88</a:t>
            </a:fld>
            <a:endParaRPr lang="en-US" sz="1400"/>
          </a:p>
        </p:txBody>
      </p:sp>
      <p:sp>
        <p:nvSpPr>
          <p:cNvPr id="109572" name="TextBox 4"/>
          <p:cNvSpPr txBox="1">
            <a:spLocks noChangeArrowheads="1"/>
          </p:cNvSpPr>
          <p:nvPr/>
        </p:nvSpPr>
        <p:spPr bwMode="auto">
          <a:xfrm>
            <a:off x="2209800" y="1524000"/>
            <a:ext cx="3235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The pattern matters!</a:t>
            </a:r>
          </a:p>
        </p:txBody>
      </p:sp>
      <p:graphicFrame>
        <p:nvGraphicFramePr>
          <p:cNvPr id="6" name="Group 73"/>
          <p:cNvGraphicFramePr>
            <a:graphicFrameLocks noGrp="1"/>
          </p:cNvGraphicFramePr>
          <p:nvPr/>
        </p:nvGraphicFramePr>
        <p:xfrm>
          <a:off x="685800" y="3200400"/>
          <a:ext cx="1676400" cy="12954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Group 2"/>
          <p:cNvGraphicFramePr>
            <a:graphicFrameLocks noGrp="1"/>
          </p:cNvGraphicFramePr>
          <p:nvPr/>
        </p:nvGraphicFramePr>
        <p:xfrm>
          <a:off x="3581400" y="2209800"/>
          <a:ext cx="5257800" cy="3835400"/>
        </p:xfrm>
        <a:graphic>
          <a:graphicData uri="http://schemas.openxmlformats.org/drawingml/2006/table">
            <a:tbl>
              <a:tblPr/>
              <a:tblGrid>
                <a:gridCol w="1314450"/>
                <a:gridCol w="1314450"/>
                <a:gridCol w="1314450"/>
                <a:gridCol w="1314450"/>
              </a:tblGrid>
              <a:tr h="958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58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58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58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9" name="Straight Arrow Connector 8"/>
          <p:cNvCxnSpPr>
            <a:cxnSpLocks noChangeShapeType="1"/>
          </p:cNvCxnSpPr>
          <p:nvPr/>
        </p:nvCxnSpPr>
        <p:spPr bwMode="auto">
          <a:xfrm>
            <a:off x="2590800" y="3733800"/>
            <a:ext cx="8382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438400" y="3200400"/>
            <a:ext cx="1012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Bayes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581400" y="2209800"/>
            <a:ext cx="2590800" cy="1905000"/>
          </a:xfrm>
          <a:prstGeom prst="rect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172200" y="2209800"/>
            <a:ext cx="2590800" cy="1905000"/>
          </a:xfrm>
          <a:prstGeom prst="rect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581400" y="4114800"/>
            <a:ext cx="2590800" cy="1905000"/>
          </a:xfrm>
          <a:prstGeom prst="rect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172200" y="4114800"/>
            <a:ext cx="2590800" cy="1905000"/>
          </a:xfrm>
          <a:prstGeom prst="rect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 animBg="1"/>
      <p:bldP spid="14" grpId="0" animBg="1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EFDBE98-67B4-334A-ABF0-312C07912816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105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D2F1D78-718F-9848-A6CB-2F1E4CDAB576}" type="slidenum">
              <a:rPr lang="en-US" sz="1400"/>
              <a:pPr eaLnBrk="1" hangingPunct="1"/>
              <a:t>89</a:t>
            </a:fld>
            <a:endParaRPr lang="en-US" sz="1400"/>
          </a:p>
        </p:txBody>
      </p:sp>
      <p:graphicFrame>
        <p:nvGraphicFramePr>
          <p:cNvPr id="804866" name="Group 2"/>
          <p:cNvGraphicFramePr>
            <a:graphicFrameLocks noGrp="1"/>
          </p:cNvGraphicFramePr>
          <p:nvPr/>
        </p:nvGraphicFramePr>
        <p:xfrm>
          <a:off x="1219200" y="1828800"/>
          <a:ext cx="6096000" cy="4064000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</a:tblGrid>
              <a:tr h="101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0622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Bayer</a:t>
            </a:r>
            <a:r>
              <a:rPr lang="ja-JP" altLang="en-US" sz="3200">
                <a:latin typeface="Comic Sans MS" charset="0"/>
              </a:rPr>
              <a:t>’</a:t>
            </a:r>
            <a:r>
              <a:rPr lang="en-US" altLang="ja-JP" sz="3200">
                <a:latin typeface="Comic Sans MS" charset="0"/>
              </a:rPr>
              <a:t>s ordered 4x4:  pixel location</a:t>
            </a:r>
            <a:endParaRPr lang="en-US" sz="3200"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AC57BFC-3587-754B-91AC-407F02AF417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C22A36D-9F63-AA40-8027-1F87F41781EF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backward warp: problems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tIns="137160"/>
          <a:lstStyle/>
          <a:p>
            <a:pPr marL="990600" lvl="1" indent="-533400" eaLnBrk="1" hangingPunct="1">
              <a:buFontTx/>
              <a:buAutoNum type="arabicPeriod"/>
            </a:pPr>
            <a:r>
              <a:rPr lang="en-US">
                <a:latin typeface="Comic Sans MS" charset="0"/>
              </a:rPr>
              <a:t>f(i,j) may lie outside the input image area</a:t>
            </a:r>
          </a:p>
          <a:p>
            <a:pPr marL="1371600" lvl="2" indent="-457200"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marL="1371600" lvl="2" indent="-457200"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marL="1371600" lvl="2" indent="-457200"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marL="990600" lvl="1" indent="-533400" eaLnBrk="1" hangingPunct="1">
              <a:buFontTx/>
              <a:buAutoNum type="arabicPeriod" startAt="2"/>
            </a:pPr>
            <a:r>
              <a:rPr lang="en-US">
                <a:latin typeface="Comic Sans MS" charset="0"/>
              </a:rPr>
              <a:t>f(i,j) may not lie on a sample of the input image</a:t>
            </a:r>
          </a:p>
          <a:p>
            <a:pPr marL="1371600" lvl="2" indent="-457200" eaLnBrk="1" hangingPunct="1">
              <a:buFontTx/>
              <a:buAutoNum type="arabicPeriod"/>
            </a:pPr>
            <a:endParaRPr lang="en-US"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C199B09-DFB4-5742-99A0-371025CB92D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116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15A5C82-C7AA-A241-83F7-BAE22BBAE655}" type="slidenum">
              <a:rPr lang="en-US" sz="1400"/>
              <a:pPr eaLnBrk="1" hangingPunct="1"/>
              <a:t>90</a:t>
            </a:fld>
            <a:endParaRPr lang="en-US" sz="1400"/>
          </a:p>
        </p:txBody>
      </p:sp>
      <p:sp>
        <p:nvSpPr>
          <p:cNvPr id="1116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Comic Sans MS" charset="0"/>
              </a:rPr>
              <a:t>4x4, 1 bit: </a:t>
            </a:r>
          </a:p>
        </p:txBody>
      </p:sp>
      <p:graphicFrame>
        <p:nvGraphicFramePr>
          <p:cNvPr id="801796" name="Group 4"/>
          <p:cNvGraphicFramePr>
            <a:graphicFrameLocks noGrp="1"/>
          </p:cNvGraphicFramePr>
          <p:nvPr/>
        </p:nvGraphicFramePr>
        <p:xfrm>
          <a:off x="304800" y="1905000"/>
          <a:ext cx="1981200" cy="1676400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  <a:gridCol w="495300"/>
                <a:gridCol w="495300"/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01823" name="Group 31"/>
          <p:cNvGraphicFramePr>
            <a:graphicFrameLocks noGrp="1"/>
          </p:cNvGraphicFramePr>
          <p:nvPr/>
        </p:nvGraphicFramePr>
        <p:xfrm>
          <a:off x="2514600" y="1905000"/>
          <a:ext cx="1981200" cy="1676400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  <a:gridCol w="495300"/>
                <a:gridCol w="495300"/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01850" name="Group 58"/>
          <p:cNvGraphicFramePr>
            <a:graphicFrameLocks noGrp="1"/>
          </p:cNvGraphicFramePr>
          <p:nvPr/>
        </p:nvGraphicFramePr>
        <p:xfrm>
          <a:off x="4724400" y="1905000"/>
          <a:ext cx="1981200" cy="1676400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  <a:gridCol w="495300"/>
                <a:gridCol w="495300"/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01877" name="Group 85"/>
          <p:cNvGraphicFramePr>
            <a:graphicFrameLocks noGrp="1"/>
          </p:cNvGraphicFramePr>
          <p:nvPr/>
        </p:nvGraphicFramePr>
        <p:xfrm>
          <a:off x="6934200" y="1905000"/>
          <a:ext cx="1981200" cy="1676400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  <a:gridCol w="495300"/>
                <a:gridCol w="495300"/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01933" name="Group 141"/>
          <p:cNvGraphicFramePr>
            <a:graphicFrameLocks noGrp="1"/>
          </p:cNvGraphicFramePr>
          <p:nvPr/>
        </p:nvGraphicFramePr>
        <p:xfrm>
          <a:off x="6934200" y="4114800"/>
          <a:ext cx="1981200" cy="1676400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  <a:gridCol w="495300"/>
                <a:gridCol w="495300"/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01961" name="Group 169"/>
          <p:cNvGraphicFramePr>
            <a:graphicFrameLocks noGrp="1"/>
          </p:cNvGraphicFramePr>
          <p:nvPr/>
        </p:nvGraphicFramePr>
        <p:xfrm>
          <a:off x="4724400" y="4114800"/>
          <a:ext cx="1981200" cy="1676400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  <a:gridCol w="495300"/>
                <a:gridCol w="495300"/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01991" name="Group 199"/>
          <p:cNvGraphicFramePr>
            <a:graphicFrameLocks noGrp="1"/>
          </p:cNvGraphicFramePr>
          <p:nvPr/>
        </p:nvGraphicFramePr>
        <p:xfrm>
          <a:off x="2514600" y="4114800"/>
          <a:ext cx="1981200" cy="1676400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  <a:gridCol w="495300"/>
                <a:gridCol w="495300"/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1809" name="Text Box 200"/>
          <p:cNvSpPr txBox="1">
            <a:spLocks noChangeArrowheads="1"/>
          </p:cNvSpPr>
          <p:nvPr/>
        </p:nvSpPr>
        <p:spPr bwMode="auto">
          <a:xfrm>
            <a:off x="762000" y="4724400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...</a:t>
            </a:r>
          </a:p>
        </p:txBody>
      </p:sp>
      <p:sp>
        <p:nvSpPr>
          <p:cNvPr id="111810" name="TextBox 13"/>
          <p:cNvSpPr txBox="1">
            <a:spLocks noChangeArrowheads="1"/>
          </p:cNvSpPr>
          <p:nvPr/>
        </p:nvSpPr>
        <p:spPr bwMode="auto">
          <a:xfrm>
            <a:off x="2057400" y="5943600"/>
            <a:ext cx="4368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You can figure out 4x4, n bit!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1BA0665-21D5-674B-8332-A969316E69D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126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62631D0-E5EB-9647-82A4-4E3CAAC315BA}" type="slidenum">
              <a:rPr lang="en-US" sz="1400"/>
              <a:pPr eaLnBrk="1" hangingPunct="1"/>
              <a:t>91</a:t>
            </a:fld>
            <a:endParaRPr lang="en-US" sz="1400"/>
          </a:p>
        </p:txBody>
      </p:sp>
      <p:sp>
        <p:nvSpPr>
          <p:cNvPr id="1126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KxK, n bit</a:t>
            </a:r>
          </a:p>
        </p:txBody>
      </p:sp>
      <p:sp>
        <p:nvSpPr>
          <p:cNvPr id="112644" name="TextBox 5"/>
          <p:cNvSpPr txBox="1">
            <a:spLocks noChangeArrowheads="1"/>
          </p:cNvSpPr>
          <p:nvPr/>
        </p:nvSpPr>
        <p:spPr bwMode="auto">
          <a:xfrm>
            <a:off x="457200" y="1676400"/>
            <a:ext cx="79248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Tx/>
              <a:buAutoNum type="arabicPeriod"/>
            </a:pPr>
            <a:r>
              <a:rPr lang="en-US"/>
              <a:t>Determine the pattern</a:t>
            </a:r>
          </a:p>
          <a:p>
            <a:pPr algn="l" eaLnBrk="1" hangingPunct="1">
              <a:buFontTx/>
              <a:buAutoNum type="arabicPeriod"/>
            </a:pPr>
            <a:r>
              <a:rPr lang="en-US"/>
              <a:t>Compute the number of block-simulated levels </a:t>
            </a:r>
          </a:p>
          <a:p>
            <a:pPr algn="l" eaLnBrk="1" hangingPunct="1"/>
            <a:r>
              <a:rPr lang="en-US"/>
              <a:t>	(i.e. how many different kxk blocks can be output)</a:t>
            </a:r>
          </a:p>
          <a:p>
            <a:pPr algn="l" eaLnBrk="1" hangingPunct="1">
              <a:buFontTx/>
              <a:buAutoNum type="arabicPeriod" startAt="3"/>
            </a:pPr>
            <a:r>
              <a:rPr lang="en-US"/>
              <a:t>Compute the thresholds between blocks</a:t>
            </a:r>
          </a:p>
          <a:p>
            <a:pPr algn="l" eaLnBrk="1" hangingPunct="1">
              <a:buFontTx/>
              <a:buAutoNum type="arabicPeriod" startAt="3"/>
            </a:pPr>
            <a:r>
              <a:rPr lang="en-US"/>
              <a:t>Compute the offset (noise) based on block location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D9F76CD-2D89-1B4A-B0C3-4BA681B0B34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136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9C3E45D-EA73-544E-8602-C6D6F1C5780D}" type="slidenum">
              <a:rPr lang="en-US" sz="1400"/>
              <a:pPr eaLnBrk="1" hangingPunct="1"/>
              <a:t>92</a:t>
            </a:fld>
            <a:endParaRPr lang="en-US" sz="1400"/>
          </a:p>
        </p:txBody>
      </p:sp>
      <p:sp>
        <p:nvSpPr>
          <p:cNvPr id="113667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Ordered Dither: n levels, kxk neighborhood</a:t>
            </a:r>
          </a:p>
        </p:txBody>
      </p:sp>
      <p:sp>
        <p:nvSpPr>
          <p:cNvPr id="113668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eaLnBrk="1" hangingPunct="1">
              <a:buFontTx/>
              <a:buNone/>
            </a:pPr>
            <a:endParaRPr lang="en-US">
              <a:latin typeface="Comic Sans MS" charset="0"/>
            </a:endParaRPr>
          </a:p>
          <a:p>
            <a:pPr eaLnBrk="1" hangingPunct="1">
              <a:buFontTx/>
              <a:buNone/>
            </a:pPr>
            <a:r>
              <a:rPr lang="en-US">
                <a:latin typeface="Comic Sans MS" charset="0"/>
              </a:rPr>
              <a:t>If we have n output levels and use kxk dithering neighborhoods we can simulate a total of (n-1)*k</a:t>
            </a:r>
            <a:r>
              <a:rPr lang="en-US" baseline="30000">
                <a:latin typeface="Comic Sans MS" charset="0"/>
              </a:rPr>
              <a:t>2</a:t>
            </a:r>
            <a:r>
              <a:rPr lang="en-US">
                <a:latin typeface="Comic Sans MS" charset="0"/>
              </a:rPr>
              <a:t>+1 output levels.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023C3EB-EB81-BE4F-89FB-7BC44C9A116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146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0D1B48A-BF3F-E144-82CE-532408514665}" type="slidenum">
              <a:rPr lang="en-US" sz="1400"/>
              <a:pPr eaLnBrk="1" hangingPunct="1"/>
              <a:t>93</a:t>
            </a:fld>
            <a:endParaRPr lang="en-US" sz="1400"/>
          </a:p>
        </p:txBody>
      </p:sp>
      <p:sp>
        <p:nvSpPr>
          <p:cNvPr id="1146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types of techniques</a:t>
            </a:r>
          </a:p>
        </p:txBody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simple pixel modification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interpolation/extrapolation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compositing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convolution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dithering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warping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b="1">
                <a:latin typeface="Comic Sans MS" charset="0"/>
              </a:rPr>
              <a:t>morphing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misc. effects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21796</TotalTime>
  <Words>3758</Words>
  <Application>Microsoft Macintosh PowerPoint</Application>
  <PresentationFormat>On-screen Show (4:3)</PresentationFormat>
  <Paragraphs>1501</Paragraphs>
  <Slides>93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93</vt:i4>
      </vt:variant>
    </vt:vector>
  </HeadingPairs>
  <TitlesOfParts>
    <vt:vector size="99" baseType="lpstr">
      <vt:lpstr>Comic Sans MS</vt:lpstr>
      <vt:lpstr>ＭＳ Ｐゴシック</vt:lpstr>
      <vt:lpstr>Arial</vt:lpstr>
      <vt:lpstr>Times New Roman</vt:lpstr>
      <vt:lpstr>Symbol</vt:lpstr>
      <vt:lpstr>Default Design</vt:lpstr>
      <vt:lpstr>cs155 –  z sweedyk</vt:lpstr>
      <vt:lpstr>type of techniques</vt:lpstr>
      <vt:lpstr>types of techniques</vt:lpstr>
      <vt:lpstr>warp</vt:lpstr>
      <vt:lpstr>forward warp</vt:lpstr>
      <vt:lpstr>forward warp</vt:lpstr>
      <vt:lpstr>backward warp</vt:lpstr>
      <vt:lpstr>backward warp</vt:lpstr>
      <vt:lpstr>backward warp: problems</vt:lpstr>
      <vt:lpstr>backward warp: problems</vt:lpstr>
      <vt:lpstr>backward warp: problems</vt:lpstr>
      <vt:lpstr>re-sample:  estimate input image at arbitrary non-pixel location</vt:lpstr>
      <vt:lpstr>re-sample</vt:lpstr>
      <vt:lpstr>which way is up?</vt:lpstr>
      <vt:lpstr>which way is up?</vt:lpstr>
      <vt:lpstr>nearest</vt:lpstr>
      <vt:lpstr>What color is the image at (x,y) using nearest sampling?</vt:lpstr>
      <vt:lpstr>re-sample</vt:lpstr>
      <vt:lpstr>bilinear interpolation</vt:lpstr>
      <vt:lpstr>Bilinear interpolation</vt:lpstr>
      <vt:lpstr>Bilinear interpolation</vt:lpstr>
      <vt:lpstr>Bilinear interpolation</vt:lpstr>
      <vt:lpstr>Bilinear interpolation</vt:lpstr>
      <vt:lpstr>Bilinear interpolation</vt:lpstr>
      <vt:lpstr>re-sample</vt:lpstr>
      <vt:lpstr>bicubic </vt:lpstr>
      <vt:lpstr>bicubic </vt:lpstr>
      <vt:lpstr>bicubic: lagrangian  </vt:lpstr>
      <vt:lpstr>lagrange cubic polynomial</vt:lpstr>
      <vt:lpstr>how do you compute f</vt:lpstr>
      <vt:lpstr>re-sample</vt:lpstr>
      <vt:lpstr>gaussian</vt:lpstr>
      <vt:lpstr>backward warp summary</vt:lpstr>
      <vt:lpstr>dithering</vt:lpstr>
      <vt:lpstr>dithering</vt:lpstr>
      <vt:lpstr>dithering</vt:lpstr>
      <vt:lpstr>Quantization error</vt:lpstr>
      <vt:lpstr>1 bit quantization</vt:lpstr>
      <vt:lpstr>2 bit quantization</vt:lpstr>
      <vt:lpstr>2 bit quantization</vt:lpstr>
      <vt:lpstr>2 bit quantization</vt:lpstr>
      <vt:lpstr>2 bit quantization</vt:lpstr>
      <vt:lpstr>Uniformly spaced thresholds</vt:lpstr>
      <vt:lpstr>quantization</vt:lpstr>
      <vt:lpstr>n- level uniform quantization</vt:lpstr>
      <vt:lpstr>n-level uniform quantization</vt:lpstr>
      <vt:lpstr>quantization error</vt:lpstr>
      <vt:lpstr>Dithering:  reduce error by adding noise before quantization</vt:lpstr>
      <vt:lpstr>random dither</vt:lpstr>
      <vt:lpstr>random dither</vt:lpstr>
      <vt:lpstr>comparison</vt:lpstr>
      <vt:lpstr>error-diffusion dither intuition</vt:lpstr>
      <vt:lpstr>error-diffusion dither</vt:lpstr>
      <vt:lpstr>error-diffusion dither intuition</vt:lpstr>
      <vt:lpstr>error-diffusion dither intuition</vt:lpstr>
      <vt:lpstr>1 bit quantization</vt:lpstr>
      <vt:lpstr>now for the details</vt:lpstr>
      <vt:lpstr>error diffusion dither</vt:lpstr>
      <vt:lpstr>error diffusion dither</vt:lpstr>
      <vt:lpstr>error diffusion dither</vt:lpstr>
      <vt:lpstr>error diffusion dither</vt:lpstr>
      <vt:lpstr>error diffusion dither</vt:lpstr>
      <vt:lpstr>floyd-steinberg</vt:lpstr>
      <vt:lpstr>Exercise:  Floyd-Steinberg</vt:lpstr>
      <vt:lpstr>Exercise:  Floyd-Steinberg</vt:lpstr>
      <vt:lpstr>Exercise:  Floyd-Steinberg</vt:lpstr>
      <vt:lpstr>floyd-steinberg: example</vt:lpstr>
      <vt:lpstr>Floyd-Steinberg</vt:lpstr>
      <vt:lpstr>comparison</vt:lpstr>
      <vt:lpstr>ordered dither</vt:lpstr>
      <vt:lpstr>Uniform quantization</vt:lpstr>
      <vt:lpstr>Uniform quantization  (one bit, one channel)</vt:lpstr>
      <vt:lpstr>There are 16 possible ways to quantize a 2x2  block! </vt:lpstr>
      <vt:lpstr>And there are 5 block-quantization levels available!</vt:lpstr>
      <vt:lpstr>1 bit quantization</vt:lpstr>
      <vt:lpstr>ordered dither</vt:lpstr>
      <vt:lpstr>Ordered dither: quantize blocks</vt:lpstr>
      <vt:lpstr>how should we quantize this homogenous 2x2 block?</vt:lpstr>
      <vt:lpstr>homogeneous block quantization rule</vt:lpstr>
      <vt:lpstr>homogeneous block quantization rule</vt:lpstr>
      <vt:lpstr>homogenous block quantization rule</vt:lpstr>
      <vt:lpstr>homogeneous block quantization rule</vt:lpstr>
      <vt:lpstr>block quantization rule</vt:lpstr>
      <vt:lpstr>quantization rule SIMPLIFIED</vt:lpstr>
      <vt:lpstr>2x2 Ordered dither 1 bit quantization</vt:lpstr>
      <vt:lpstr>Ordered dither</vt:lpstr>
      <vt:lpstr>2x2, 2 bit:</vt:lpstr>
      <vt:lpstr>kxk, n bit</vt:lpstr>
      <vt:lpstr>Bayer’s ordered 4x4:  pixel location</vt:lpstr>
      <vt:lpstr>4x4, 1 bit: </vt:lpstr>
      <vt:lpstr>KxK, n bit</vt:lpstr>
      <vt:lpstr>Ordered Dither: n levels, kxk neighborhood</vt:lpstr>
      <vt:lpstr>types of techniques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CS155 – Lecture 2</dc:title>
  <dc:creator>z sweedyk</dc:creator>
  <cp:lastModifiedBy>Elizabeth Sweedyk</cp:lastModifiedBy>
  <cp:revision>179</cp:revision>
  <dcterms:created xsi:type="dcterms:W3CDTF">2001-09-11T01:54:45Z</dcterms:created>
  <dcterms:modified xsi:type="dcterms:W3CDTF">2013-02-17T17:50:02Z</dcterms:modified>
</cp:coreProperties>
</file>