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442" r:id="rId3"/>
    <p:sldId id="1015" r:id="rId4"/>
    <p:sldId id="1072" r:id="rId5"/>
    <p:sldId id="1074" r:id="rId6"/>
    <p:sldId id="1028" r:id="rId7"/>
    <p:sldId id="1042" r:id="rId8"/>
    <p:sldId id="1078" r:id="rId9"/>
    <p:sldId id="1041" r:id="rId10"/>
    <p:sldId id="1043" r:id="rId11"/>
    <p:sldId id="1069" r:id="rId12"/>
    <p:sldId id="1044" r:id="rId13"/>
    <p:sldId id="1040" r:id="rId14"/>
    <p:sldId id="1025" r:id="rId15"/>
    <p:sldId id="1070" r:id="rId16"/>
    <p:sldId id="1081" r:id="rId17"/>
    <p:sldId id="1082" r:id="rId18"/>
    <p:sldId id="1083" r:id="rId19"/>
    <p:sldId id="1084" r:id="rId20"/>
    <p:sldId id="1085" r:id="rId21"/>
    <p:sldId id="1075" r:id="rId22"/>
    <p:sldId id="1076" r:id="rId23"/>
    <p:sldId id="1087" r:id="rId24"/>
    <p:sldId id="1088" r:id="rId25"/>
    <p:sldId id="1077" r:id="rId26"/>
    <p:sldId id="1089" r:id="rId27"/>
    <p:sldId id="1079" r:id="rId28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C0099"/>
    <a:srgbClr val="006699"/>
    <a:srgbClr val="FF9900"/>
    <a:srgbClr val="FF7C80"/>
    <a:srgbClr val="FF5050"/>
    <a:srgbClr val="FF33CC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-1998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6.xml"/><Relationship Id="rId4" Type="http://schemas.openxmlformats.org/officeDocument/2006/relationships/slide" Target="slides/slide17.xml"/><Relationship Id="rId5" Type="http://schemas.openxmlformats.org/officeDocument/2006/relationships/slide" Target="slides/slide18.xml"/><Relationship Id="rId6" Type="http://schemas.openxmlformats.org/officeDocument/2006/relationships/slide" Target="slides/slide19.xml"/><Relationship Id="rId7" Type="http://schemas.openxmlformats.org/officeDocument/2006/relationships/slide" Target="slides/slide20.xml"/><Relationship Id="rId8" Type="http://schemas.openxmlformats.org/officeDocument/2006/relationships/slide" Target="slides/slide23.xml"/><Relationship Id="rId9" Type="http://schemas.openxmlformats.org/officeDocument/2006/relationships/slide" Target="slides/slide24.xml"/><Relationship Id="rId10" Type="http://schemas.openxmlformats.org/officeDocument/2006/relationships/slide" Target="slides/slide25.xml"/><Relationship Id="rId11" Type="http://schemas.openxmlformats.org/officeDocument/2006/relationships/slide" Target="slides/slide26.xml"/><Relationship Id="rId1" Type="http://schemas.openxmlformats.org/officeDocument/2006/relationships/slide" Target="slides/slide6.xml"/><Relationship Id="rId2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smtClean="0">
                <a:cs typeface="+mn-cs"/>
              </a:defRPr>
            </a:lvl1pPr>
          </a:lstStyle>
          <a:p>
            <a:pPr>
              <a:defRPr/>
            </a:pPr>
            <a:fld id="{AF22EC18-1C39-D545-BCF9-673952C91985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smtClean="0">
                <a:cs typeface="+mn-cs"/>
              </a:defRPr>
            </a:lvl1pPr>
          </a:lstStyle>
          <a:p>
            <a:pPr>
              <a:defRPr/>
            </a:pPr>
            <a:fld id="{63B9B0CE-748C-4546-9FD7-9764F7DB4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60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61A9723-89E0-CD4E-B86D-7269B6A9BCFC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59300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l" defTabSz="960438">
              <a:spcBef>
                <a:spcPct val="0"/>
              </a:spcBef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86" tIns="48043" rIns="96086" bIns="48043" numCol="1" anchor="b" anchorCtr="0" compatLnSpc="1">
            <a:prstTxWarp prst="textNoShape">
              <a:avLst/>
            </a:prstTxWarp>
          </a:bodyPr>
          <a:lstStyle>
            <a:lvl1pPr algn="r" defTabSz="960438">
              <a:spcBef>
                <a:spcPct val="0"/>
              </a:spcBef>
              <a:defRPr sz="1200" smtClean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E1C0B937-02CB-E244-A4BD-3B598DCE1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9543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>
                <a:latin typeface="Times New Roman" charset="0"/>
              </a:rPr>
              <a:t>CS155 - Image Processing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A35FA3B-3720-9844-9914-923D7BE2DED9}" type="datetime1">
              <a:rPr lang="en-US" sz="1200">
                <a:latin typeface="Times New Roman" charset="0"/>
              </a:rPr>
              <a:pPr eaLnBrk="1" hangingPunct="1"/>
              <a:t>2/17/13</a:t>
            </a:fld>
            <a:endParaRPr lang="en-US" sz="1200">
              <a:latin typeface="Times New Roman" charset="0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0438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defTabSz="960438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3696D77-A0CE-AC4F-B48E-90CEDA5C83AC}" type="slidenum">
              <a:rPr lang="en-US" sz="1200">
                <a:latin typeface="Times New Roman" charset="0"/>
              </a:rPr>
              <a:pPr eaLnBrk="1" hangingPunct="1"/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638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A7E3B-606D-7343-B093-D7DB463F7E5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DE13F-7A3A-DE41-8402-B28177CC41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8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5768A-2CB9-5646-98ED-F8B3583B28BF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F52CF-4DE4-1B4D-9924-5028EFA2B4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4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8900" y="2286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ACC87-E2CA-AC42-92B1-B2DF0444328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67018-8035-C146-9E6E-4F4FCE522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9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378DA-B807-9249-886D-C47CDCB21C3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2E017-1512-F045-9027-79AAF1ED40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5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A98EC-025B-CF4E-9C5F-50F1C3D99291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96AB7-5142-D14E-AB1B-8E43C9F95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2954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23A95-141B-7641-8D4A-29B933D6B0D6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88FE7-81FB-5744-9423-9E51DF11E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5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FDA77-C698-ED42-893F-233616C6E390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E4A04-CCDB-9948-9A8B-6D3732281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19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27F63-EF18-BD4A-8102-CCBA616C0B6E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6DB08-D64B-854E-B712-0CAE90713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9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08C09-F879-F747-B2FB-301876F316C4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A437A-9213-F64B-8425-2051A0079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03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37944-C5CA-DD4D-B1B3-55D3450DC0E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A1D4-FD05-1240-9450-CF271E854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1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5E43C-F688-0A4B-B093-CAA62626DFBD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CFA32-A587-F14E-BD23-E279FFCB3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60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22AACB0A-9693-8E49-8D09-9804DCA095A9}" type="datetime1">
              <a:rPr lang="en-US"/>
              <a:pPr>
                <a:defRPr/>
              </a:pPr>
              <a:t>2/17/13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omic Sans MS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CS155 - Image Processing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cs typeface="+mn-cs"/>
              </a:defRPr>
            </a:lvl1pPr>
          </a:lstStyle>
          <a:p>
            <a:pPr>
              <a:defRPr/>
            </a:pPr>
            <a:fld id="{49CBAD4E-D3EC-F340-8B49-35C860D81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609600" y="1066800"/>
            <a:ext cx="7772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youtube.com/watch?v=Hm2BdCbZkKY&amp;feature=channe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C96FBF3-1D1F-634F-A9EC-D2DD17AB2A3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359C29F-FE82-3045-AD32-E16DDF6D4998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cs155 –  z sweedyk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09800" y="2819400"/>
            <a:ext cx="44196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digital image processing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5E454FB-2D67-D542-B05F-EE00F2AC4B74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DAE5E38-343B-954B-8A11-D77A30840E67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457200"/>
            <a:ext cx="8839200" cy="12192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5604" name="Picture 6" descr="DS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Line 7"/>
          <p:cNvSpPr>
            <a:spLocks noChangeShapeType="1"/>
          </p:cNvSpPr>
          <p:nvPr/>
        </p:nvSpPr>
        <p:spPr bwMode="auto">
          <a:xfrm>
            <a:off x="1676400" y="3200400"/>
            <a:ext cx="6705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5606" name="Text Box 8"/>
          <p:cNvSpPr txBox="1">
            <a:spLocks noChangeArrowheads="1"/>
          </p:cNvSpPr>
          <p:nvPr/>
        </p:nvSpPr>
        <p:spPr bwMode="auto">
          <a:xfrm>
            <a:off x="3962400" y="2286000"/>
            <a:ext cx="1144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warp 2</a:t>
            </a:r>
          </a:p>
        </p:txBody>
      </p:sp>
      <p:sp>
        <p:nvSpPr>
          <p:cNvPr id="25607" name="Text Box 9"/>
          <p:cNvSpPr txBox="1">
            <a:spLocks noChangeArrowheads="1"/>
          </p:cNvSpPr>
          <p:nvPr/>
        </p:nvSpPr>
        <p:spPr bwMode="auto">
          <a:xfrm>
            <a:off x="7162800" y="3276600"/>
            <a:ext cx="620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0%</a:t>
            </a:r>
          </a:p>
        </p:txBody>
      </p:sp>
      <p:sp>
        <p:nvSpPr>
          <p:cNvPr id="25608" name="Text Box 10"/>
          <p:cNvSpPr txBox="1">
            <a:spLocks noChangeArrowheads="1"/>
          </p:cNvSpPr>
          <p:nvPr/>
        </p:nvSpPr>
        <p:spPr bwMode="auto">
          <a:xfrm>
            <a:off x="4191000" y="3200400"/>
            <a:ext cx="80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50%</a:t>
            </a:r>
          </a:p>
        </p:txBody>
      </p:sp>
      <p:sp>
        <p:nvSpPr>
          <p:cNvPr id="25609" name="Text Box 11"/>
          <p:cNvSpPr txBox="1">
            <a:spLocks noChangeArrowheads="1"/>
          </p:cNvSpPr>
          <p:nvPr/>
        </p:nvSpPr>
        <p:spPr bwMode="auto">
          <a:xfrm>
            <a:off x="1143000" y="3276600"/>
            <a:ext cx="94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100%</a:t>
            </a:r>
          </a:p>
        </p:txBody>
      </p:sp>
      <p:pic>
        <p:nvPicPr>
          <p:cNvPr id="25610" name="Picture 12" descr="DS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3" descr="DS1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D2105B9-AEC0-2949-B2B1-2BDBD922984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8E9FF1-B7DF-0446-B2E3-2EACA4229135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0" y="457200"/>
            <a:ext cx="8839200" cy="12192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6628" name="Picture 3" descr="S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6" descr="DS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8"/>
          <p:cNvSpPr txBox="1">
            <a:spLocks noChangeArrowheads="1"/>
          </p:cNvSpPr>
          <p:nvPr/>
        </p:nvSpPr>
        <p:spPr bwMode="auto">
          <a:xfrm>
            <a:off x="1489075" y="0"/>
            <a:ext cx="5951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blend:  </a:t>
            </a:r>
            <a:r>
              <a:rPr lang="en-US">
                <a:latin typeface="Symbol" charset="0"/>
              </a:rPr>
              <a:t>a</a:t>
            </a:r>
            <a:r>
              <a:rPr lang="en-US"/>
              <a:t>(t),  output = </a:t>
            </a:r>
            <a:r>
              <a:rPr lang="en-US">
                <a:latin typeface="Symbol" charset="0"/>
              </a:rPr>
              <a:t>a</a:t>
            </a:r>
            <a:r>
              <a:rPr lang="en-US"/>
              <a:t>(t)I</a:t>
            </a:r>
            <a:r>
              <a:rPr lang="en-US" baseline="-25000"/>
              <a:t>0</a:t>
            </a:r>
            <a:r>
              <a:rPr lang="en-US"/>
              <a:t> + (1-</a:t>
            </a:r>
            <a:r>
              <a:rPr lang="en-US">
                <a:latin typeface="Symbol" charset="0"/>
              </a:rPr>
              <a:t>a</a:t>
            </a:r>
            <a:r>
              <a:rPr lang="en-US"/>
              <a:t>(t))I</a:t>
            </a:r>
            <a:r>
              <a:rPr lang="en-US" baseline="-25000"/>
              <a:t>1</a:t>
            </a:r>
          </a:p>
        </p:txBody>
      </p:sp>
      <p:sp>
        <p:nvSpPr>
          <p:cNvPr id="26631" name="Text Box 11"/>
          <p:cNvSpPr txBox="1">
            <a:spLocks noChangeArrowheads="1"/>
          </p:cNvSpPr>
          <p:nvPr/>
        </p:nvSpPr>
        <p:spPr bwMode="auto">
          <a:xfrm>
            <a:off x="1295400" y="3200400"/>
            <a:ext cx="638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a=1</a:t>
            </a:r>
          </a:p>
        </p:txBody>
      </p:sp>
      <p:pic>
        <p:nvPicPr>
          <p:cNvPr id="26632" name="Picture 12" descr="DS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13" descr="DS1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3" descr="S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4" descr="SD1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5" descr="SD5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7" name="Text Box 11"/>
          <p:cNvSpPr txBox="1">
            <a:spLocks noChangeArrowheads="1"/>
          </p:cNvSpPr>
          <p:nvPr/>
        </p:nvSpPr>
        <p:spPr bwMode="auto">
          <a:xfrm>
            <a:off x="4159250" y="3200400"/>
            <a:ext cx="763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a=.5</a:t>
            </a:r>
          </a:p>
        </p:txBody>
      </p:sp>
      <p:sp>
        <p:nvSpPr>
          <p:cNvPr id="26638" name="Text Box 11"/>
          <p:cNvSpPr txBox="1">
            <a:spLocks noChangeArrowheads="1"/>
          </p:cNvSpPr>
          <p:nvPr/>
        </p:nvSpPr>
        <p:spPr bwMode="auto">
          <a:xfrm>
            <a:off x="6938963" y="3200400"/>
            <a:ext cx="687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a=0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59E332F-BE67-3044-BE38-32701E9F5FDE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293BAA1A-F413-1A45-AD78-53D4EB3F37DC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0" y="457200"/>
            <a:ext cx="8839200" cy="12192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7652" name="Picture 3" descr="S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6" descr="DS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5814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12" descr="DS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6576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15" descr="fab-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0574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6" name="Text Box 16"/>
          <p:cNvSpPr txBox="1">
            <a:spLocks noChangeArrowheads="1"/>
          </p:cNvSpPr>
          <p:nvPr/>
        </p:nvSpPr>
        <p:spPr bwMode="auto">
          <a:xfrm>
            <a:off x="4114800" y="5257800"/>
            <a:ext cx="80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50%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8130D20-968B-784B-A469-C864D3D5425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EE95651-965E-5B45-8696-70EF9E9D1E30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04800" y="457200"/>
            <a:ext cx="8534400" cy="17526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8676" name="Picture 2" descr="mor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84213"/>
            <a:ext cx="5614987" cy="548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Box 5"/>
          <p:cNvSpPr txBox="1">
            <a:spLocks noChangeArrowheads="1"/>
          </p:cNvSpPr>
          <p:nvPr/>
        </p:nvSpPr>
        <p:spPr bwMode="auto">
          <a:xfrm>
            <a:off x="2903538" y="228600"/>
            <a:ext cx="3127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computing the warps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030"/>
          <p:cNvSpPr>
            <a:spLocks noChangeArrowheads="1"/>
          </p:cNvSpPr>
          <p:nvPr/>
        </p:nvSpPr>
        <p:spPr bwMode="auto">
          <a:xfrm>
            <a:off x="1905000" y="41910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698" name="Rectangle 1029"/>
          <p:cNvSpPr>
            <a:spLocks noChangeArrowheads="1"/>
          </p:cNvSpPr>
          <p:nvPr/>
        </p:nvSpPr>
        <p:spPr bwMode="auto">
          <a:xfrm>
            <a:off x="1905000" y="13716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5504D02-4D5B-A345-AC1D-417190DCC279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C37AE38-11A8-2F46-8CCB-1224BA64F544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2970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computing the warps:  one feature</a:t>
            </a:r>
          </a:p>
        </p:txBody>
      </p:sp>
      <p:sp>
        <p:nvSpPr>
          <p:cNvPr id="29702" name="Rectangle 1027"/>
          <p:cNvSpPr>
            <a:spLocks noChangeArrowheads="1"/>
          </p:cNvSpPr>
          <p:nvPr/>
        </p:nvSpPr>
        <p:spPr bwMode="auto">
          <a:xfrm>
            <a:off x="2105025" y="15240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3" name="Oval 1028"/>
          <p:cNvSpPr>
            <a:spLocks noChangeArrowheads="1"/>
          </p:cNvSpPr>
          <p:nvPr/>
        </p:nvSpPr>
        <p:spPr bwMode="auto">
          <a:xfrm>
            <a:off x="2133600" y="4343400"/>
            <a:ext cx="1905000" cy="1600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9704" name="Text Box 1031"/>
          <p:cNvSpPr txBox="1">
            <a:spLocks noChangeArrowheads="1"/>
          </p:cNvSpPr>
          <p:nvPr/>
        </p:nvSpPr>
        <p:spPr bwMode="auto">
          <a:xfrm>
            <a:off x="157163" y="1981200"/>
            <a:ext cx="1217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image 1</a:t>
            </a:r>
          </a:p>
        </p:txBody>
      </p:sp>
      <p:sp>
        <p:nvSpPr>
          <p:cNvPr id="29705" name="Text Box 1032"/>
          <p:cNvSpPr txBox="1">
            <a:spLocks noChangeArrowheads="1"/>
          </p:cNvSpPr>
          <p:nvPr/>
        </p:nvSpPr>
        <p:spPr bwMode="auto">
          <a:xfrm>
            <a:off x="322263" y="5181600"/>
            <a:ext cx="126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image 2</a:t>
            </a:r>
          </a:p>
        </p:txBody>
      </p:sp>
      <p:sp>
        <p:nvSpPr>
          <p:cNvPr id="29706" name="Line 1033"/>
          <p:cNvSpPr>
            <a:spLocks noChangeShapeType="1"/>
          </p:cNvSpPr>
          <p:nvPr/>
        </p:nvSpPr>
        <p:spPr bwMode="auto">
          <a:xfrm flipV="1">
            <a:off x="2105025" y="1524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7" name="Line 1034"/>
          <p:cNvSpPr>
            <a:spLocks noChangeShapeType="1"/>
          </p:cNvSpPr>
          <p:nvPr/>
        </p:nvSpPr>
        <p:spPr bwMode="auto">
          <a:xfrm rot="3511198" flipV="1">
            <a:off x="2551906" y="4229894"/>
            <a:ext cx="158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8" name="Text Box 1035"/>
          <p:cNvSpPr txBox="1">
            <a:spLocks noChangeArrowheads="1"/>
          </p:cNvSpPr>
          <p:nvPr/>
        </p:nvSpPr>
        <p:spPr bwMode="auto">
          <a:xfrm>
            <a:off x="4572000" y="28956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features specified by directed line segments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feature moves in time</a:t>
            </a:r>
          </a:p>
        </p:txBody>
      </p:sp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F8B58D4-9B65-FB48-BEDC-6E3513226A2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C5B1979-E927-784D-A822-7F19D5EA2589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30724" name="Rectangle 1029"/>
          <p:cNvSpPr>
            <a:spLocks noChangeArrowheads="1"/>
          </p:cNvSpPr>
          <p:nvPr/>
        </p:nvSpPr>
        <p:spPr bwMode="auto">
          <a:xfrm>
            <a:off x="3810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5" name="Rectangle 1030"/>
          <p:cNvSpPr>
            <a:spLocks noChangeArrowheads="1"/>
          </p:cNvSpPr>
          <p:nvPr/>
        </p:nvSpPr>
        <p:spPr bwMode="auto">
          <a:xfrm>
            <a:off x="64008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6" name="Line 1033"/>
          <p:cNvSpPr>
            <a:spLocks noChangeShapeType="1"/>
          </p:cNvSpPr>
          <p:nvPr/>
        </p:nvSpPr>
        <p:spPr bwMode="auto">
          <a:xfrm flipV="1">
            <a:off x="581025" y="2743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7" name="Line 1034"/>
          <p:cNvSpPr>
            <a:spLocks noChangeShapeType="1"/>
          </p:cNvSpPr>
          <p:nvPr/>
        </p:nvSpPr>
        <p:spPr bwMode="auto">
          <a:xfrm rot="3511198" flipV="1">
            <a:off x="7047706" y="2629694"/>
            <a:ext cx="158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8" name="Rectangle 1029"/>
          <p:cNvSpPr>
            <a:spLocks noChangeArrowheads="1"/>
          </p:cNvSpPr>
          <p:nvPr/>
        </p:nvSpPr>
        <p:spPr bwMode="auto">
          <a:xfrm>
            <a:off x="35052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29" name="Line 1033"/>
          <p:cNvSpPr>
            <a:spLocks noChangeShapeType="1"/>
          </p:cNvSpPr>
          <p:nvPr/>
        </p:nvSpPr>
        <p:spPr bwMode="auto">
          <a:xfrm flipV="1">
            <a:off x="3705225" y="2743200"/>
            <a:ext cx="0" cy="533400"/>
          </a:xfrm>
          <a:prstGeom prst="line">
            <a:avLst/>
          </a:prstGeom>
          <a:noFill/>
          <a:ln w="9525">
            <a:solidFill>
              <a:srgbClr val="990099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0" name="Rectangle 1030"/>
          <p:cNvSpPr>
            <a:spLocks noChangeArrowheads="1"/>
          </p:cNvSpPr>
          <p:nvPr/>
        </p:nvSpPr>
        <p:spPr bwMode="auto">
          <a:xfrm>
            <a:off x="35052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31" name="Line 1034"/>
          <p:cNvSpPr>
            <a:spLocks noChangeShapeType="1"/>
          </p:cNvSpPr>
          <p:nvPr/>
        </p:nvSpPr>
        <p:spPr bwMode="auto">
          <a:xfrm rot="3511198" flipV="1">
            <a:off x="4152106" y="2629694"/>
            <a:ext cx="1588" cy="533400"/>
          </a:xfrm>
          <a:prstGeom prst="line">
            <a:avLst/>
          </a:prstGeom>
          <a:noFill/>
          <a:ln w="9525">
            <a:solidFill>
              <a:srgbClr val="990099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30732" name="Straight Arrow Connector 17"/>
          <p:cNvCxnSpPr>
            <a:cxnSpLocks noChangeShapeType="1"/>
          </p:cNvCxnSpPr>
          <p:nvPr/>
        </p:nvCxnSpPr>
        <p:spPr bwMode="auto">
          <a:xfrm rot="5400000" flipH="1" flipV="1">
            <a:off x="3695700" y="2857500"/>
            <a:ext cx="381000" cy="1524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33" name="TextBox 18"/>
          <p:cNvSpPr txBox="1">
            <a:spLocks noChangeArrowheads="1"/>
          </p:cNvSpPr>
          <p:nvPr/>
        </p:nvSpPr>
        <p:spPr bwMode="auto">
          <a:xfrm>
            <a:off x="1092200" y="4724400"/>
            <a:ext cx="625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0%</a:t>
            </a:r>
          </a:p>
        </p:txBody>
      </p:sp>
      <p:sp>
        <p:nvSpPr>
          <p:cNvPr id="30734" name="TextBox 19"/>
          <p:cNvSpPr txBox="1">
            <a:spLocks noChangeArrowheads="1"/>
          </p:cNvSpPr>
          <p:nvPr/>
        </p:nvSpPr>
        <p:spPr bwMode="auto">
          <a:xfrm>
            <a:off x="6950075" y="4724400"/>
            <a:ext cx="95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100%</a:t>
            </a:r>
          </a:p>
        </p:txBody>
      </p:sp>
      <p:sp>
        <p:nvSpPr>
          <p:cNvPr id="30735" name="TextBox 20"/>
          <p:cNvSpPr txBox="1">
            <a:spLocks noChangeArrowheads="1"/>
          </p:cNvSpPr>
          <p:nvPr/>
        </p:nvSpPr>
        <p:spPr bwMode="auto">
          <a:xfrm>
            <a:off x="4097338" y="4724400"/>
            <a:ext cx="81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50%</a:t>
            </a:r>
          </a:p>
        </p:txBody>
      </p:sp>
      <p:sp>
        <p:nvSpPr>
          <p:cNvPr id="30736" name="TextBox 21"/>
          <p:cNvSpPr txBox="1">
            <a:spLocks noChangeArrowheads="1"/>
          </p:cNvSpPr>
          <p:nvPr/>
        </p:nvSpPr>
        <p:spPr bwMode="auto">
          <a:xfrm>
            <a:off x="2895600" y="5334000"/>
            <a:ext cx="332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Interpolate endpoints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CA2F9FD-8BA8-BA44-804E-E92A06B7E33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0093AC-8CAB-BC4E-B152-B88605C10CCA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31747" name="Text Box 11"/>
          <p:cNvSpPr txBox="1">
            <a:spLocks noChangeArrowheads="1"/>
          </p:cNvSpPr>
          <p:nvPr/>
        </p:nvSpPr>
        <p:spPr bwMode="auto">
          <a:xfrm>
            <a:off x="4930775" y="50292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warped image</a:t>
            </a:r>
          </a:p>
        </p:txBody>
      </p:sp>
      <p:sp>
        <p:nvSpPr>
          <p:cNvPr id="31748" name="Text Box 12"/>
          <p:cNvSpPr txBox="1">
            <a:spLocks noChangeArrowheads="1"/>
          </p:cNvSpPr>
          <p:nvPr/>
        </p:nvSpPr>
        <p:spPr bwMode="auto">
          <a:xfrm>
            <a:off x="2133600" y="51054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source</a:t>
            </a:r>
          </a:p>
        </p:txBody>
      </p:sp>
      <p:sp>
        <p:nvSpPr>
          <p:cNvPr id="31749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chemeClr val="tx2"/>
                </a:solidFill>
              </a:rPr>
              <a:t>computing warped image</a:t>
            </a:r>
          </a:p>
        </p:txBody>
      </p:sp>
      <p:sp>
        <p:nvSpPr>
          <p:cNvPr id="31750" name="Rectangle 1029"/>
          <p:cNvSpPr>
            <a:spLocks noChangeArrowheads="1"/>
          </p:cNvSpPr>
          <p:nvPr/>
        </p:nvSpPr>
        <p:spPr bwMode="auto">
          <a:xfrm>
            <a:off x="16764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1" name="Rectangle 1027"/>
          <p:cNvSpPr>
            <a:spLocks noChangeArrowheads="1"/>
          </p:cNvSpPr>
          <p:nvPr/>
        </p:nvSpPr>
        <p:spPr bwMode="auto">
          <a:xfrm>
            <a:off x="1876425" y="29718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2" name="Line 1033"/>
          <p:cNvSpPr>
            <a:spLocks noChangeShapeType="1"/>
          </p:cNvSpPr>
          <p:nvPr/>
        </p:nvSpPr>
        <p:spPr bwMode="auto">
          <a:xfrm flipV="1">
            <a:off x="1876425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3" name="Rectangle 1029"/>
          <p:cNvSpPr>
            <a:spLocks noChangeArrowheads="1"/>
          </p:cNvSpPr>
          <p:nvPr/>
        </p:nvSpPr>
        <p:spPr bwMode="auto">
          <a:xfrm>
            <a:off x="45720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1754" name="Line 1033"/>
          <p:cNvSpPr>
            <a:spLocks noChangeShapeType="1"/>
          </p:cNvSpPr>
          <p:nvPr/>
        </p:nvSpPr>
        <p:spPr bwMode="auto">
          <a:xfrm flipV="1">
            <a:off x="4953000" y="30480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A59EF00-E0D0-F740-975D-4D628D43889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409073E-935D-9349-B27B-1B183951217B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32771" name="Text Box 11"/>
          <p:cNvSpPr txBox="1">
            <a:spLocks noChangeArrowheads="1"/>
          </p:cNvSpPr>
          <p:nvPr/>
        </p:nvSpPr>
        <p:spPr bwMode="auto">
          <a:xfrm>
            <a:off x="4930775" y="50292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warped image</a:t>
            </a:r>
          </a:p>
        </p:txBody>
      </p:sp>
      <p:sp>
        <p:nvSpPr>
          <p:cNvPr id="32772" name="Text Box 12"/>
          <p:cNvSpPr txBox="1">
            <a:spLocks noChangeArrowheads="1"/>
          </p:cNvSpPr>
          <p:nvPr/>
        </p:nvSpPr>
        <p:spPr bwMode="auto">
          <a:xfrm>
            <a:off x="2133600" y="51054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source</a:t>
            </a:r>
          </a:p>
        </p:txBody>
      </p:sp>
      <p:sp>
        <p:nvSpPr>
          <p:cNvPr id="32773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chemeClr val="tx2"/>
                </a:solidFill>
              </a:rPr>
              <a:t>computing warped image at p</a:t>
            </a:r>
          </a:p>
        </p:txBody>
      </p:sp>
      <p:sp>
        <p:nvSpPr>
          <p:cNvPr id="32774" name="Rectangle 1029"/>
          <p:cNvSpPr>
            <a:spLocks noChangeArrowheads="1"/>
          </p:cNvSpPr>
          <p:nvPr/>
        </p:nvSpPr>
        <p:spPr bwMode="auto">
          <a:xfrm>
            <a:off x="16764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5" name="Rectangle 1027"/>
          <p:cNvSpPr>
            <a:spLocks noChangeArrowheads="1"/>
          </p:cNvSpPr>
          <p:nvPr/>
        </p:nvSpPr>
        <p:spPr bwMode="auto">
          <a:xfrm>
            <a:off x="1876425" y="29718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6" name="Line 1033"/>
          <p:cNvSpPr>
            <a:spLocks noChangeShapeType="1"/>
          </p:cNvSpPr>
          <p:nvPr/>
        </p:nvSpPr>
        <p:spPr bwMode="auto">
          <a:xfrm flipV="1">
            <a:off x="1876425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7" name="Rectangle 1029"/>
          <p:cNvSpPr>
            <a:spLocks noChangeArrowheads="1"/>
          </p:cNvSpPr>
          <p:nvPr/>
        </p:nvSpPr>
        <p:spPr bwMode="auto">
          <a:xfrm>
            <a:off x="45720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2778" name="Line 1033"/>
          <p:cNvSpPr>
            <a:spLocks noChangeShapeType="1"/>
          </p:cNvSpPr>
          <p:nvPr/>
        </p:nvSpPr>
        <p:spPr bwMode="auto">
          <a:xfrm flipV="1">
            <a:off x="4953000" y="30480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9" name="Oval 23"/>
          <p:cNvSpPr>
            <a:spLocks noChangeArrowheads="1"/>
          </p:cNvSpPr>
          <p:nvPr/>
        </p:nvSpPr>
        <p:spPr bwMode="auto">
          <a:xfrm>
            <a:off x="5334000" y="3962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80" name="TextBox 24"/>
          <p:cNvSpPr txBox="1">
            <a:spLocks noChangeArrowheads="1"/>
          </p:cNvSpPr>
          <p:nvPr/>
        </p:nvSpPr>
        <p:spPr bwMode="auto">
          <a:xfrm>
            <a:off x="5441950" y="380523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142FFE4-E607-2942-AA93-F6B494E5357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68F37D5-40ED-614B-945C-F1B3673FDA00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4930775" y="50292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warped image</a:t>
            </a:r>
          </a:p>
        </p:txBody>
      </p:sp>
      <p:sp>
        <p:nvSpPr>
          <p:cNvPr id="33796" name="Text Box 12"/>
          <p:cNvSpPr txBox="1">
            <a:spLocks noChangeArrowheads="1"/>
          </p:cNvSpPr>
          <p:nvPr/>
        </p:nvSpPr>
        <p:spPr bwMode="auto">
          <a:xfrm>
            <a:off x="2133600" y="51054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source</a:t>
            </a:r>
          </a:p>
        </p:txBody>
      </p:sp>
      <p:sp>
        <p:nvSpPr>
          <p:cNvPr id="33797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chemeClr val="tx2"/>
                </a:solidFill>
              </a:rPr>
              <a:t>computing warped image at p</a:t>
            </a:r>
          </a:p>
        </p:txBody>
      </p:sp>
      <p:sp>
        <p:nvSpPr>
          <p:cNvPr id="33798" name="Rectangle 1029"/>
          <p:cNvSpPr>
            <a:spLocks noChangeArrowheads="1"/>
          </p:cNvSpPr>
          <p:nvPr/>
        </p:nvSpPr>
        <p:spPr bwMode="auto">
          <a:xfrm>
            <a:off x="16764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9" name="Rectangle 1027"/>
          <p:cNvSpPr>
            <a:spLocks noChangeArrowheads="1"/>
          </p:cNvSpPr>
          <p:nvPr/>
        </p:nvSpPr>
        <p:spPr bwMode="auto">
          <a:xfrm>
            <a:off x="1876425" y="29718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0" name="Line 1033"/>
          <p:cNvSpPr>
            <a:spLocks noChangeShapeType="1"/>
          </p:cNvSpPr>
          <p:nvPr/>
        </p:nvSpPr>
        <p:spPr bwMode="auto">
          <a:xfrm flipV="1">
            <a:off x="1876425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1" name="Rectangle 1029"/>
          <p:cNvSpPr>
            <a:spLocks noChangeArrowheads="1"/>
          </p:cNvSpPr>
          <p:nvPr/>
        </p:nvSpPr>
        <p:spPr bwMode="auto">
          <a:xfrm>
            <a:off x="45720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2" name="Line 1033"/>
          <p:cNvSpPr>
            <a:spLocks noChangeShapeType="1"/>
          </p:cNvSpPr>
          <p:nvPr/>
        </p:nvSpPr>
        <p:spPr bwMode="auto">
          <a:xfrm flipV="1">
            <a:off x="4953000" y="30480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3" name="Oval 23"/>
          <p:cNvSpPr>
            <a:spLocks noChangeArrowheads="1"/>
          </p:cNvSpPr>
          <p:nvPr/>
        </p:nvSpPr>
        <p:spPr bwMode="auto">
          <a:xfrm>
            <a:off x="5334000" y="3962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804" name="TextBox 24"/>
          <p:cNvSpPr txBox="1">
            <a:spLocks noChangeArrowheads="1"/>
          </p:cNvSpPr>
          <p:nvPr/>
        </p:nvSpPr>
        <p:spPr bwMode="auto">
          <a:xfrm>
            <a:off x="5441950" y="380523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cxnSp>
        <p:nvCxnSpPr>
          <p:cNvPr id="33805" name="Straight Connector 14"/>
          <p:cNvCxnSpPr>
            <a:cxnSpLocks noChangeShapeType="1"/>
          </p:cNvCxnSpPr>
          <p:nvPr/>
        </p:nvCxnSpPr>
        <p:spPr bwMode="auto">
          <a:xfrm rot="5400000" flipH="1" flipV="1">
            <a:off x="4076700" y="2781300"/>
            <a:ext cx="1828800" cy="12954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806" name="Straight Connector 16"/>
          <p:cNvCxnSpPr>
            <a:cxnSpLocks noChangeShapeType="1"/>
          </p:cNvCxnSpPr>
          <p:nvPr/>
        </p:nvCxnSpPr>
        <p:spPr bwMode="auto">
          <a:xfrm rot="10800000">
            <a:off x="4821238" y="3676650"/>
            <a:ext cx="533400" cy="3333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7" name="Oval 27"/>
          <p:cNvSpPr>
            <a:spLocks noChangeArrowheads="1"/>
          </p:cNvSpPr>
          <p:nvPr/>
        </p:nvSpPr>
        <p:spPr bwMode="auto">
          <a:xfrm>
            <a:off x="4767263" y="36353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1777DAE-DF92-FE4B-B867-6080232491E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FE42758-A267-B340-8601-F9A2BDDF586F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34819" name="Text Box 11"/>
          <p:cNvSpPr txBox="1">
            <a:spLocks noChangeArrowheads="1"/>
          </p:cNvSpPr>
          <p:nvPr/>
        </p:nvSpPr>
        <p:spPr bwMode="auto">
          <a:xfrm>
            <a:off x="4930775" y="50292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warped image</a:t>
            </a:r>
          </a:p>
        </p:txBody>
      </p:sp>
      <p:sp>
        <p:nvSpPr>
          <p:cNvPr id="34820" name="Text Box 12"/>
          <p:cNvSpPr txBox="1">
            <a:spLocks noChangeArrowheads="1"/>
          </p:cNvSpPr>
          <p:nvPr/>
        </p:nvSpPr>
        <p:spPr bwMode="auto">
          <a:xfrm>
            <a:off x="2133600" y="51054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source</a:t>
            </a:r>
          </a:p>
        </p:txBody>
      </p:sp>
      <p:sp>
        <p:nvSpPr>
          <p:cNvPr id="34821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chemeClr val="tx2"/>
                </a:solidFill>
              </a:rPr>
              <a:t>computing warped image at p</a:t>
            </a:r>
          </a:p>
        </p:txBody>
      </p:sp>
      <p:sp>
        <p:nvSpPr>
          <p:cNvPr id="34822" name="Rectangle 1029"/>
          <p:cNvSpPr>
            <a:spLocks noChangeArrowheads="1"/>
          </p:cNvSpPr>
          <p:nvPr/>
        </p:nvSpPr>
        <p:spPr bwMode="auto">
          <a:xfrm>
            <a:off x="16764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3" name="Rectangle 1027"/>
          <p:cNvSpPr>
            <a:spLocks noChangeArrowheads="1"/>
          </p:cNvSpPr>
          <p:nvPr/>
        </p:nvSpPr>
        <p:spPr bwMode="auto">
          <a:xfrm>
            <a:off x="1876425" y="29718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4" name="Line 1033"/>
          <p:cNvSpPr>
            <a:spLocks noChangeShapeType="1"/>
          </p:cNvSpPr>
          <p:nvPr/>
        </p:nvSpPr>
        <p:spPr bwMode="auto">
          <a:xfrm flipV="1">
            <a:off x="1876425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5" name="Rectangle 1029"/>
          <p:cNvSpPr>
            <a:spLocks noChangeArrowheads="1"/>
          </p:cNvSpPr>
          <p:nvPr/>
        </p:nvSpPr>
        <p:spPr bwMode="auto">
          <a:xfrm>
            <a:off x="45720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826" name="Line 1033"/>
          <p:cNvSpPr>
            <a:spLocks noChangeShapeType="1"/>
          </p:cNvSpPr>
          <p:nvPr/>
        </p:nvSpPr>
        <p:spPr bwMode="auto">
          <a:xfrm flipV="1">
            <a:off x="4953000" y="30480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4827" name="Oval 23"/>
          <p:cNvSpPr>
            <a:spLocks noChangeArrowheads="1"/>
          </p:cNvSpPr>
          <p:nvPr/>
        </p:nvSpPr>
        <p:spPr bwMode="auto">
          <a:xfrm>
            <a:off x="5334000" y="3962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4828" name="TextBox 24"/>
          <p:cNvSpPr txBox="1">
            <a:spLocks noChangeArrowheads="1"/>
          </p:cNvSpPr>
          <p:nvPr/>
        </p:nvSpPr>
        <p:spPr bwMode="auto">
          <a:xfrm>
            <a:off x="5441950" y="380523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cxnSp>
        <p:nvCxnSpPr>
          <p:cNvPr id="34829" name="Straight Connector 14"/>
          <p:cNvCxnSpPr>
            <a:cxnSpLocks noChangeShapeType="1"/>
          </p:cNvCxnSpPr>
          <p:nvPr/>
        </p:nvCxnSpPr>
        <p:spPr bwMode="auto">
          <a:xfrm rot="5400000" flipH="1" flipV="1">
            <a:off x="4076700" y="2781300"/>
            <a:ext cx="1828800" cy="12954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30" name="Straight Connector 16"/>
          <p:cNvCxnSpPr>
            <a:cxnSpLocks noChangeShapeType="1"/>
          </p:cNvCxnSpPr>
          <p:nvPr/>
        </p:nvCxnSpPr>
        <p:spPr bwMode="auto">
          <a:xfrm rot="10800000">
            <a:off x="4821238" y="3676650"/>
            <a:ext cx="533400" cy="3333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1" name="TextBox 25"/>
          <p:cNvSpPr txBox="1">
            <a:spLocks noChangeArrowheads="1"/>
          </p:cNvSpPr>
          <p:nvPr/>
        </p:nvSpPr>
        <p:spPr bwMode="auto">
          <a:xfrm>
            <a:off x="5029200" y="3424238"/>
            <a:ext cx="333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34832" name="TextBox 17"/>
          <p:cNvSpPr txBox="1">
            <a:spLocks noChangeArrowheads="1"/>
          </p:cNvSpPr>
          <p:nvPr/>
        </p:nvSpPr>
        <p:spPr bwMode="auto">
          <a:xfrm>
            <a:off x="381000" y="1524000"/>
            <a:ext cx="83708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 is fraction along line containing feature (tail=0, head=1)</a:t>
            </a:r>
          </a:p>
          <a:p>
            <a:pPr eaLnBrk="1" hangingPunct="1"/>
            <a:r>
              <a:rPr lang="en-US"/>
              <a:t>v is distance to line containing feature</a:t>
            </a:r>
          </a:p>
          <a:p>
            <a:pPr eaLnBrk="1" hangingPunct="1"/>
            <a:endParaRPr lang="en-US"/>
          </a:p>
        </p:txBody>
      </p:sp>
      <p:sp>
        <p:nvSpPr>
          <p:cNvPr id="34833" name="TextBox 26"/>
          <p:cNvSpPr txBox="1">
            <a:spLocks noChangeArrowheads="1"/>
          </p:cNvSpPr>
          <p:nvPr/>
        </p:nvSpPr>
        <p:spPr bwMode="auto">
          <a:xfrm>
            <a:off x="4572000" y="3124200"/>
            <a:ext cx="344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</a:t>
            </a:r>
          </a:p>
        </p:txBody>
      </p:sp>
      <p:sp>
        <p:nvSpPr>
          <p:cNvPr id="34834" name="Oval 27"/>
          <p:cNvSpPr>
            <a:spLocks noChangeArrowheads="1"/>
          </p:cNvSpPr>
          <p:nvPr/>
        </p:nvSpPr>
        <p:spPr bwMode="auto">
          <a:xfrm>
            <a:off x="4767263" y="36353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61F1836-508A-1D48-AFFD-7DC8F2E3B61B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52B3E8C-C226-6645-B292-005C650A8397}" type="slidenum">
              <a:rPr lang="en-US" sz="1400"/>
              <a:pPr eaLnBrk="1" hangingPunct="1"/>
              <a:t>2</a:t>
            </a:fld>
            <a:endParaRPr 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types of techniques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simple pixel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interpolation/extrapolation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compositing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convolution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dithering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warping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omic Sans MS" charset="0"/>
              </a:rPr>
              <a:t>misc. effects</a:t>
            </a:r>
          </a:p>
          <a:p>
            <a:pPr eaLnBrk="1" hangingPunct="1">
              <a:lnSpc>
                <a:spcPct val="90000"/>
              </a:lnSpc>
            </a:pPr>
            <a:r>
              <a:rPr lang="en-US" b="1">
                <a:latin typeface="Comic Sans MS" charset="0"/>
              </a:rPr>
              <a:t>morphing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Comic Sans MS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119503E-06D0-7C49-B888-4A3A2B618F3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1EB389-4EB3-0A4F-889B-3A3136CDCB58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35843" name="Text Box 11"/>
          <p:cNvSpPr txBox="1">
            <a:spLocks noChangeArrowheads="1"/>
          </p:cNvSpPr>
          <p:nvPr/>
        </p:nvSpPr>
        <p:spPr bwMode="auto">
          <a:xfrm>
            <a:off x="4930775" y="50292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warped image</a:t>
            </a:r>
          </a:p>
        </p:txBody>
      </p:sp>
      <p:sp>
        <p:nvSpPr>
          <p:cNvPr id="35844" name="Text Box 12"/>
          <p:cNvSpPr txBox="1">
            <a:spLocks noChangeArrowheads="1"/>
          </p:cNvSpPr>
          <p:nvPr/>
        </p:nvSpPr>
        <p:spPr bwMode="auto">
          <a:xfrm>
            <a:off x="2133600" y="51054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source</a:t>
            </a:r>
          </a:p>
        </p:txBody>
      </p:sp>
      <p:sp>
        <p:nvSpPr>
          <p:cNvPr id="35845" name="Rectangle 27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600">
                <a:solidFill>
                  <a:schemeClr val="tx2"/>
                </a:solidFill>
              </a:rPr>
              <a:t>computing warped image at p</a:t>
            </a:r>
          </a:p>
        </p:txBody>
      </p:sp>
      <p:sp>
        <p:nvSpPr>
          <p:cNvPr id="35846" name="Rectangle 1029"/>
          <p:cNvSpPr>
            <a:spLocks noChangeArrowheads="1"/>
          </p:cNvSpPr>
          <p:nvPr/>
        </p:nvSpPr>
        <p:spPr bwMode="auto">
          <a:xfrm>
            <a:off x="16764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7" name="Rectangle 1027"/>
          <p:cNvSpPr>
            <a:spLocks noChangeArrowheads="1"/>
          </p:cNvSpPr>
          <p:nvPr/>
        </p:nvSpPr>
        <p:spPr bwMode="auto">
          <a:xfrm>
            <a:off x="1876425" y="29718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8" name="Line 1033"/>
          <p:cNvSpPr>
            <a:spLocks noChangeShapeType="1"/>
          </p:cNvSpPr>
          <p:nvPr/>
        </p:nvSpPr>
        <p:spPr bwMode="auto">
          <a:xfrm flipV="1">
            <a:off x="1876425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9" name="Rectangle 1029"/>
          <p:cNvSpPr>
            <a:spLocks noChangeArrowheads="1"/>
          </p:cNvSpPr>
          <p:nvPr/>
        </p:nvSpPr>
        <p:spPr bwMode="auto">
          <a:xfrm>
            <a:off x="4572000" y="28194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50" name="Line 1033"/>
          <p:cNvSpPr>
            <a:spLocks noChangeShapeType="1"/>
          </p:cNvSpPr>
          <p:nvPr/>
        </p:nvSpPr>
        <p:spPr bwMode="auto">
          <a:xfrm flipV="1">
            <a:off x="4953000" y="3048000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1" name="Oval 23"/>
          <p:cNvSpPr>
            <a:spLocks noChangeArrowheads="1"/>
          </p:cNvSpPr>
          <p:nvPr/>
        </p:nvSpPr>
        <p:spPr bwMode="auto">
          <a:xfrm>
            <a:off x="5334000" y="3962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5852" name="TextBox 24"/>
          <p:cNvSpPr txBox="1">
            <a:spLocks noChangeArrowheads="1"/>
          </p:cNvSpPr>
          <p:nvPr/>
        </p:nvSpPr>
        <p:spPr bwMode="auto">
          <a:xfrm>
            <a:off x="5441950" y="3805238"/>
            <a:ext cx="349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</a:p>
        </p:txBody>
      </p:sp>
      <p:cxnSp>
        <p:nvCxnSpPr>
          <p:cNvPr id="35853" name="Straight Connector 14"/>
          <p:cNvCxnSpPr>
            <a:cxnSpLocks noChangeShapeType="1"/>
          </p:cNvCxnSpPr>
          <p:nvPr/>
        </p:nvCxnSpPr>
        <p:spPr bwMode="auto">
          <a:xfrm rot="5400000" flipH="1" flipV="1">
            <a:off x="4076700" y="2781300"/>
            <a:ext cx="1828800" cy="129540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4" name="Straight Connector 16"/>
          <p:cNvCxnSpPr>
            <a:cxnSpLocks noChangeShapeType="1"/>
          </p:cNvCxnSpPr>
          <p:nvPr/>
        </p:nvCxnSpPr>
        <p:spPr bwMode="auto">
          <a:xfrm rot="10800000">
            <a:off x="4821238" y="3676650"/>
            <a:ext cx="533400" cy="3333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5" name="TextBox 25"/>
          <p:cNvSpPr txBox="1">
            <a:spLocks noChangeArrowheads="1"/>
          </p:cNvSpPr>
          <p:nvPr/>
        </p:nvSpPr>
        <p:spPr bwMode="auto">
          <a:xfrm>
            <a:off x="5029200" y="3424238"/>
            <a:ext cx="333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  <p:sp>
        <p:nvSpPr>
          <p:cNvPr id="35856" name="TextBox 17"/>
          <p:cNvSpPr txBox="1">
            <a:spLocks noChangeArrowheads="1"/>
          </p:cNvSpPr>
          <p:nvPr/>
        </p:nvSpPr>
        <p:spPr bwMode="auto">
          <a:xfrm>
            <a:off x="381000" y="1524000"/>
            <a:ext cx="83708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 is fraction along line containing feature (tail=0, head=1)</a:t>
            </a:r>
          </a:p>
          <a:p>
            <a:pPr eaLnBrk="1" hangingPunct="1"/>
            <a:r>
              <a:rPr lang="en-US"/>
              <a:t>v is distance to line containing feature</a:t>
            </a:r>
          </a:p>
          <a:p>
            <a:pPr eaLnBrk="1" hangingPunct="1"/>
            <a:endParaRPr lang="en-US"/>
          </a:p>
        </p:txBody>
      </p:sp>
      <p:sp>
        <p:nvSpPr>
          <p:cNvPr id="35857" name="TextBox 26"/>
          <p:cNvSpPr txBox="1">
            <a:spLocks noChangeArrowheads="1"/>
          </p:cNvSpPr>
          <p:nvPr/>
        </p:nvSpPr>
        <p:spPr bwMode="auto">
          <a:xfrm>
            <a:off x="4572000" y="3124200"/>
            <a:ext cx="344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</a:t>
            </a:r>
          </a:p>
        </p:txBody>
      </p:sp>
      <p:sp>
        <p:nvSpPr>
          <p:cNvPr id="35858" name="Oval 27"/>
          <p:cNvSpPr>
            <a:spLocks noChangeArrowheads="1"/>
          </p:cNvSpPr>
          <p:nvPr/>
        </p:nvSpPr>
        <p:spPr bwMode="auto">
          <a:xfrm>
            <a:off x="4767263" y="36353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35859" name="Straight Connector 29"/>
          <p:cNvCxnSpPr>
            <a:cxnSpLocks noChangeShapeType="1"/>
          </p:cNvCxnSpPr>
          <p:nvPr/>
        </p:nvCxnSpPr>
        <p:spPr bwMode="auto">
          <a:xfrm rot="5400000">
            <a:off x="1227138" y="3390900"/>
            <a:ext cx="1295400" cy="0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60" name="Oval 30"/>
          <p:cNvSpPr>
            <a:spLocks noChangeArrowheads="1"/>
          </p:cNvSpPr>
          <p:nvPr/>
        </p:nvSpPr>
        <p:spPr bwMode="auto">
          <a:xfrm>
            <a:off x="1849438" y="3694113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5861" name="TextBox 31"/>
          <p:cNvSpPr txBox="1">
            <a:spLocks noChangeArrowheads="1"/>
          </p:cNvSpPr>
          <p:nvPr/>
        </p:nvSpPr>
        <p:spPr bwMode="auto">
          <a:xfrm>
            <a:off x="1295400" y="3352800"/>
            <a:ext cx="401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u’</a:t>
            </a:r>
          </a:p>
        </p:txBody>
      </p:sp>
      <p:sp>
        <p:nvSpPr>
          <p:cNvPr id="35862" name="Oval 33"/>
          <p:cNvSpPr>
            <a:spLocks noChangeArrowheads="1"/>
          </p:cNvSpPr>
          <p:nvPr/>
        </p:nvSpPr>
        <p:spPr bwMode="auto">
          <a:xfrm>
            <a:off x="2514600" y="36576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35863" name="Straight Connector 34"/>
          <p:cNvCxnSpPr>
            <a:cxnSpLocks noChangeShapeType="1"/>
          </p:cNvCxnSpPr>
          <p:nvPr/>
        </p:nvCxnSpPr>
        <p:spPr bwMode="auto">
          <a:xfrm rot="10800000">
            <a:off x="1905000" y="37338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64" name="TextBox 36"/>
          <p:cNvSpPr txBox="1">
            <a:spLocks noChangeArrowheads="1"/>
          </p:cNvSpPr>
          <p:nvPr/>
        </p:nvSpPr>
        <p:spPr bwMode="auto">
          <a:xfrm>
            <a:off x="2743200" y="34290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ja-JP" altLang="en-US"/>
              <a:t>’</a:t>
            </a:r>
            <a:endParaRPr lang="en-US"/>
          </a:p>
        </p:txBody>
      </p:sp>
      <p:sp>
        <p:nvSpPr>
          <p:cNvPr id="35865" name="TextBox 25"/>
          <p:cNvSpPr txBox="1">
            <a:spLocks noChangeArrowheads="1"/>
          </p:cNvSpPr>
          <p:nvPr/>
        </p:nvSpPr>
        <p:spPr bwMode="auto">
          <a:xfrm>
            <a:off x="1981200" y="3276600"/>
            <a:ext cx="33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v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030"/>
          <p:cNvSpPr>
            <a:spLocks noChangeArrowheads="1"/>
          </p:cNvSpPr>
          <p:nvPr/>
        </p:nvSpPr>
        <p:spPr bwMode="auto">
          <a:xfrm>
            <a:off x="1905000" y="41910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6" name="Rectangle 1029"/>
          <p:cNvSpPr>
            <a:spLocks noChangeArrowheads="1"/>
          </p:cNvSpPr>
          <p:nvPr/>
        </p:nvSpPr>
        <p:spPr bwMode="auto">
          <a:xfrm>
            <a:off x="1905000" y="1371600"/>
            <a:ext cx="23622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6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E4A0F5E6-9515-EF44-893C-E16390B57FE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0B404AC-949A-ED44-A616-44D672EA1FEB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3686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>
                <a:latin typeface="Comic Sans MS" charset="0"/>
              </a:rPr>
              <a:t>computing the warps:  multiple feature</a:t>
            </a:r>
          </a:p>
        </p:txBody>
      </p:sp>
      <p:sp>
        <p:nvSpPr>
          <p:cNvPr id="36870" name="Rectangle 1027"/>
          <p:cNvSpPr>
            <a:spLocks noChangeArrowheads="1"/>
          </p:cNvSpPr>
          <p:nvPr/>
        </p:nvSpPr>
        <p:spPr bwMode="auto">
          <a:xfrm>
            <a:off x="2105025" y="1524000"/>
            <a:ext cx="19812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006699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1" name="Oval 1028"/>
          <p:cNvSpPr>
            <a:spLocks noChangeArrowheads="1"/>
          </p:cNvSpPr>
          <p:nvPr/>
        </p:nvSpPr>
        <p:spPr bwMode="auto">
          <a:xfrm>
            <a:off x="2133600" y="4343400"/>
            <a:ext cx="1905000" cy="1600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6872" name="Text Box 1031"/>
          <p:cNvSpPr txBox="1">
            <a:spLocks noChangeArrowheads="1"/>
          </p:cNvSpPr>
          <p:nvPr/>
        </p:nvSpPr>
        <p:spPr bwMode="auto">
          <a:xfrm>
            <a:off x="157163" y="1981200"/>
            <a:ext cx="1217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image 1</a:t>
            </a:r>
          </a:p>
        </p:txBody>
      </p:sp>
      <p:sp>
        <p:nvSpPr>
          <p:cNvPr id="36873" name="Text Box 1032"/>
          <p:cNvSpPr txBox="1">
            <a:spLocks noChangeArrowheads="1"/>
          </p:cNvSpPr>
          <p:nvPr/>
        </p:nvSpPr>
        <p:spPr bwMode="auto">
          <a:xfrm>
            <a:off x="322263" y="5181600"/>
            <a:ext cx="126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/>
              <a:t>image 2</a:t>
            </a:r>
          </a:p>
        </p:txBody>
      </p:sp>
      <p:sp>
        <p:nvSpPr>
          <p:cNvPr id="36874" name="Line 1033"/>
          <p:cNvSpPr>
            <a:spLocks noChangeShapeType="1"/>
          </p:cNvSpPr>
          <p:nvPr/>
        </p:nvSpPr>
        <p:spPr bwMode="auto">
          <a:xfrm flipV="1">
            <a:off x="2105025" y="1524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75" name="Line 1034"/>
          <p:cNvSpPr>
            <a:spLocks noChangeShapeType="1"/>
          </p:cNvSpPr>
          <p:nvPr/>
        </p:nvSpPr>
        <p:spPr bwMode="auto">
          <a:xfrm rot="3511198" flipV="1">
            <a:off x="2551906" y="4229894"/>
            <a:ext cx="158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76" name="Text Box 1035"/>
          <p:cNvSpPr txBox="1">
            <a:spLocks noChangeArrowheads="1"/>
          </p:cNvSpPr>
          <p:nvPr/>
        </p:nvSpPr>
        <p:spPr bwMode="auto">
          <a:xfrm>
            <a:off x="4572000" y="28956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/>
              <a:t>features specified by directed line segments</a:t>
            </a:r>
          </a:p>
        </p:txBody>
      </p:sp>
      <p:cxnSp>
        <p:nvCxnSpPr>
          <p:cNvPr id="36877" name="Straight Arrow Connector 14"/>
          <p:cNvCxnSpPr>
            <a:cxnSpLocks noChangeShapeType="1"/>
          </p:cNvCxnSpPr>
          <p:nvPr/>
        </p:nvCxnSpPr>
        <p:spPr bwMode="auto">
          <a:xfrm>
            <a:off x="2362200" y="5654675"/>
            <a:ext cx="457200" cy="288925"/>
          </a:xfrm>
          <a:prstGeom prst="straightConnector1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8" name="Straight Arrow Connector 17"/>
          <p:cNvCxnSpPr>
            <a:cxnSpLocks noChangeShapeType="1"/>
          </p:cNvCxnSpPr>
          <p:nvPr/>
        </p:nvCxnSpPr>
        <p:spPr bwMode="auto">
          <a:xfrm>
            <a:off x="2133600" y="3124200"/>
            <a:ext cx="533400" cy="1588"/>
          </a:xfrm>
          <a:prstGeom prst="straightConnector1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Comic Sans MS" charset="0"/>
              </a:rPr>
              <a:t>features move in time</a:t>
            </a:r>
          </a:p>
        </p:txBody>
      </p:sp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DB87C25-0D4D-8442-84A2-758234C4376F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78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84D9D8DA-0FD9-C940-ACFD-8294FEBFBC58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37892" name="Rectangle 1029"/>
          <p:cNvSpPr>
            <a:spLocks noChangeArrowheads="1"/>
          </p:cNvSpPr>
          <p:nvPr/>
        </p:nvSpPr>
        <p:spPr bwMode="auto">
          <a:xfrm>
            <a:off x="3810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3" name="Rectangle 1030"/>
          <p:cNvSpPr>
            <a:spLocks noChangeArrowheads="1"/>
          </p:cNvSpPr>
          <p:nvPr/>
        </p:nvSpPr>
        <p:spPr bwMode="auto">
          <a:xfrm>
            <a:off x="64008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4" name="Line 1033"/>
          <p:cNvSpPr>
            <a:spLocks noChangeShapeType="1"/>
          </p:cNvSpPr>
          <p:nvPr/>
        </p:nvSpPr>
        <p:spPr bwMode="auto">
          <a:xfrm flipV="1">
            <a:off x="581025" y="27432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5" name="Line 1034"/>
          <p:cNvSpPr>
            <a:spLocks noChangeShapeType="1"/>
          </p:cNvSpPr>
          <p:nvPr/>
        </p:nvSpPr>
        <p:spPr bwMode="auto">
          <a:xfrm rot="3511198" flipV="1">
            <a:off x="7047706" y="2629694"/>
            <a:ext cx="1588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6" name="Rectangle 1029"/>
          <p:cNvSpPr>
            <a:spLocks noChangeArrowheads="1"/>
          </p:cNvSpPr>
          <p:nvPr/>
        </p:nvSpPr>
        <p:spPr bwMode="auto">
          <a:xfrm>
            <a:off x="35052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7" name="Line 1033"/>
          <p:cNvSpPr>
            <a:spLocks noChangeShapeType="1"/>
          </p:cNvSpPr>
          <p:nvPr/>
        </p:nvSpPr>
        <p:spPr bwMode="auto">
          <a:xfrm flipV="1">
            <a:off x="3705225" y="2743200"/>
            <a:ext cx="0" cy="533400"/>
          </a:xfrm>
          <a:prstGeom prst="line">
            <a:avLst/>
          </a:prstGeom>
          <a:noFill/>
          <a:ln w="9525">
            <a:solidFill>
              <a:srgbClr val="990099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898" name="Rectangle 1030"/>
          <p:cNvSpPr>
            <a:spLocks noChangeArrowheads="1"/>
          </p:cNvSpPr>
          <p:nvPr/>
        </p:nvSpPr>
        <p:spPr bwMode="auto">
          <a:xfrm>
            <a:off x="3505200" y="2590800"/>
            <a:ext cx="23622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7899" name="Line 1034"/>
          <p:cNvSpPr>
            <a:spLocks noChangeShapeType="1"/>
          </p:cNvSpPr>
          <p:nvPr/>
        </p:nvSpPr>
        <p:spPr bwMode="auto">
          <a:xfrm rot="3511198" flipV="1">
            <a:off x="4152106" y="2629694"/>
            <a:ext cx="1588" cy="533400"/>
          </a:xfrm>
          <a:prstGeom prst="line">
            <a:avLst/>
          </a:prstGeom>
          <a:noFill/>
          <a:ln w="9525">
            <a:solidFill>
              <a:srgbClr val="990099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cxnSp>
        <p:nvCxnSpPr>
          <p:cNvPr id="37900" name="Straight Arrow Connector 17"/>
          <p:cNvCxnSpPr>
            <a:cxnSpLocks noChangeShapeType="1"/>
          </p:cNvCxnSpPr>
          <p:nvPr/>
        </p:nvCxnSpPr>
        <p:spPr bwMode="auto">
          <a:xfrm rot="5400000" flipH="1" flipV="1">
            <a:off x="3695700" y="2857500"/>
            <a:ext cx="381000" cy="1524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901" name="TextBox 18"/>
          <p:cNvSpPr txBox="1">
            <a:spLocks noChangeArrowheads="1"/>
          </p:cNvSpPr>
          <p:nvPr/>
        </p:nvSpPr>
        <p:spPr bwMode="auto">
          <a:xfrm>
            <a:off x="1092200" y="4724400"/>
            <a:ext cx="625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0%</a:t>
            </a:r>
          </a:p>
        </p:txBody>
      </p:sp>
      <p:sp>
        <p:nvSpPr>
          <p:cNvPr id="37902" name="TextBox 19"/>
          <p:cNvSpPr txBox="1">
            <a:spLocks noChangeArrowheads="1"/>
          </p:cNvSpPr>
          <p:nvPr/>
        </p:nvSpPr>
        <p:spPr bwMode="auto">
          <a:xfrm>
            <a:off x="6950075" y="4724400"/>
            <a:ext cx="95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100%</a:t>
            </a:r>
          </a:p>
        </p:txBody>
      </p:sp>
      <p:sp>
        <p:nvSpPr>
          <p:cNvPr id="37903" name="TextBox 20"/>
          <p:cNvSpPr txBox="1">
            <a:spLocks noChangeArrowheads="1"/>
          </p:cNvSpPr>
          <p:nvPr/>
        </p:nvSpPr>
        <p:spPr bwMode="auto">
          <a:xfrm>
            <a:off x="4097338" y="4724400"/>
            <a:ext cx="81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50%</a:t>
            </a:r>
          </a:p>
        </p:txBody>
      </p:sp>
      <p:sp>
        <p:nvSpPr>
          <p:cNvPr id="37904" name="TextBox 21"/>
          <p:cNvSpPr txBox="1">
            <a:spLocks noChangeArrowheads="1"/>
          </p:cNvSpPr>
          <p:nvPr/>
        </p:nvSpPr>
        <p:spPr bwMode="auto">
          <a:xfrm>
            <a:off x="2895600" y="5334000"/>
            <a:ext cx="332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Interpolate endpoints</a:t>
            </a:r>
          </a:p>
        </p:txBody>
      </p:sp>
      <p:cxnSp>
        <p:nvCxnSpPr>
          <p:cNvPr id="37905" name="Straight Arrow Connector 17"/>
          <p:cNvCxnSpPr>
            <a:cxnSpLocks noChangeShapeType="1"/>
          </p:cNvCxnSpPr>
          <p:nvPr/>
        </p:nvCxnSpPr>
        <p:spPr bwMode="auto">
          <a:xfrm>
            <a:off x="6781800" y="4038600"/>
            <a:ext cx="457200" cy="288925"/>
          </a:xfrm>
          <a:prstGeom prst="straightConnector1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6" name="Straight Arrow Connector 18"/>
          <p:cNvCxnSpPr>
            <a:cxnSpLocks noChangeShapeType="1"/>
          </p:cNvCxnSpPr>
          <p:nvPr/>
        </p:nvCxnSpPr>
        <p:spPr bwMode="auto">
          <a:xfrm>
            <a:off x="685800" y="4267200"/>
            <a:ext cx="533400" cy="1588"/>
          </a:xfrm>
          <a:prstGeom prst="straightConnector1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7" name="Straight Arrow Connector 19"/>
          <p:cNvCxnSpPr>
            <a:cxnSpLocks noChangeShapeType="1"/>
          </p:cNvCxnSpPr>
          <p:nvPr/>
        </p:nvCxnSpPr>
        <p:spPr bwMode="auto">
          <a:xfrm>
            <a:off x="3886200" y="3962400"/>
            <a:ext cx="457200" cy="288925"/>
          </a:xfrm>
          <a:prstGeom prst="straightConnector1">
            <a:avLst/>
          </a:prstGeom>
          <a:noFill/>
          <a:ln w="12700">
            <a:solidFill>
              <a:srgbClr val="CC0099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8" name="Straight Arrow Connector 20"/>
          <p:cNvCxnSpPr>
            <a:cxnSpLocks noChangeShapeType="1"/>
          </p:cNvCxnSpPr>
          <p:nvPr/>
        </p:nvCxnSpPr>
        <p:spPr bwMode="auto">
          <a:xfrm>
            <a:off x="3810000" y="4343400"/>
            <a:ext cx="533400" cy="1588"/>
          </a:xfrm>
          <a:prstGeom prst="straightConnector1">
            <a:avLst/>
          </a:prstGeom>
          <a:noFill/>
          <a:ln w="12700">
            <a:solidFill>
              <a:srgbClr val="CC0099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9" name="Straight Arrow Connector 22"/>
          <p:cNvCxnSpPr>
            <a:cxnSpLocks noChangeShapeType="1"/>
          </p:cNvCxnSpPr>
          <p:nvPr/>
        </p:nvCxnSpPr>
        <p:spPr bwMode="auto">
          <a:xfrm>
            <a:off x="3794125" y="4157663"/>
            <a:ext cx="609600" cy="152400"/>
          </a:xfrm>
          <a:prstGeom prst="straightConnector1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C4FF18E-85B7-5E44-ADBA-4A3646AD9828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25A030E-EE04-104A-A2FC-B67DABFCA243}" type="slidenum">
              <a:rPr lang="en-US" sz="1400"/>
              <a:pPr eaLnBrk="1" hangingPunct="1"/>
              <a:t>23</a:t>
            </a:fld>
            <a:endParaRPr lang="en-US" sz="1400"/>
          </a:p>
        </p:txBody>
      </p:sp>
      <p:grpSp>
        <p:nvGrpSpPr>
          <p:cNvPr id="38915" name="Group 27"/>
          <p:cNvGrpSpPr>
            <a:grpSpLocks/>
          </p:cNvGrpSpPr>
          <p:nvPr/>
        </p:nvGrpSpPr>
        <p:grpSpPr bwMode="auto">
          <a:xfrm>
            <a:off x="4876800" y="2743200"/>
            <a:ext cx="2133600" cy="3048000"/>
            <a:chOff x="1104" y="1584"/>
            <a:chExt cx="1344" cy="1920"/>
          </a:xfrm>
        </p:grpSpPr>
        <p:sp>
          <p:nvSpPr>
            <p:cNvPr id="38927" name="Rectangle 3"/>
            <p:cNvSpPr>
              <a:spLocks noChangeArrowheads="1"/>
            </p:cNvSpPr>
            <p:nvPr/>
          </p:nvSpPr>
          <p:spPr bwMode="auto">
            <a:xfrm>
              <a:off x="110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28" name="Line 7"/>
            <p:cNvSpPr>
              <a:spLocks noChangeShapeType="1"/>
            </p:cNvSpPr>
            <p:nvPr/>
          </p:nvSpPr>
          <p:spPr bwMode="auto">
            <a:xfrm flipV="1">
              <a:off x="1488" y="1968"/>
              <a:ext cx="206" cy="6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29" name="Text Box 11"/>
            <p:cNvSpPr txBox="1">
              <a:spLocks noChangeArrowheads="1"/>
            </p:cNvSpPr>
            <p:nvPr/>
          </p:nvSpPr>
          <p:spPr bwMode="auto">
            <a:xfrm>
              <a:off x="1248" y="3216"/>
              <a:ext cx="1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destination</a:t>
              </a:r>
            </a:p>
          </p:txBody>
        </p:sp>
        <p:sp>
          <p:nvSpPr>
            <p:cNvPr id="38930" name="Text Box 13"/>
            <p:cNvSpPr txBox="1">
              <a:spLocks noChangeArrowheads="1"/>
            </p:cNvSpPr>
            <p:nvPr/>
          </p:nvSpPr>
          <p:spPr bwMode="auto">
            <a:xfrm>
              <a:off x="1968" y="2304"/>
              <a:ext cx="2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38931" name="Oval 14"/>
            <p:cNvSpPr>
              <a:spLocks noChangeArrowheads="1"/>
            </p:cNvSpPr>
            <p:nvPr/>
          </p:nvSpPr>
          <p:spPr bwMode="auto">
            <a:xfrm>
              <a:off x="1872" y="240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2" name="Line 17"/>
            <p:cNvSpPr>
              <a:spLocks noChangeShapeType="1"/>
            </p:cNvSpPr>
            <p:nvPr/>
          </p:nvSpPr>
          <p:spPr bwMode="auto">
            <a:xfrm>
              <a:off x="1536" y="2976"/>
              <a:ext cx="480" cy="0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8916" name="Group 28"/>
          <p:cNvGrpSpPr>
            <a:grpSpLocks/>
          </p:cNvGrpSpPr>
          <p:nvPr/>
        </p:nvGrpSpPr>
        <p:grpSpPr bwMode="auto">
          <a:xfrm>
            <a:off x="1600200" y="2743200"/>
            <a:ext cx="2133600" cy="3048000"/>
            <a:chOff x="3024" y="1584"/>
            <a:chExt cx="1344" cy="1920"/>
          </a:xfrm>
        </p:grpSpPr>
        <p:sp>
          <p:nvSpPr>
            <p:cNvPr id="38922" name="Rectangle 4"/>
            <p:cNvSpPr>
              <a:spLocks noChangeArrowheads="1"/>
            </p:cNvSpPr>
            <p:nvPr/>
          </p:nvSpPr>
          <p:spPr bwMode="auto">
            <a:xfrm>
              <a:off x="302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23" name="Line 10"/>
            <p:cNvSpPr>
              <a:spLocks noChangeShapeType="1"/>
            </p:cNvSpPr>
            <p:nvPr/>
          </p:nvSpPr>
          <p:spPr bwMode="auto">
            <a:xfrm flipV="1">
              <a:off x="3264" y="1824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3408" y="3216"/>
              <a:ext cx="7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source</a:t>
              </a:r>
            </a:p>
          </p:txBody>
        </p:sp>
        <p:sp>
          <p:nvSpPr>
            <p:cNvPr id="38925" name="Line 20"/>
            <p:cNvSpPr>
              <a:spLocks noChangeShapeType="1"/>
            </p:cNvSpPr>
            <p:nvPr/>
          </p:nvSpPr>
          <p:spPr bwMode="auto">
            <a:xfrm>
              <a:off x="3504" y="2640"/>
              <a:ext cx="480" cy="336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8926" name="Oval 21"/>
            <p:cNvSpPr>
              <a:spLocks noChangeArrowheads="1"/>
            </p:cNvSpPr>
            <p:nvPr/>
          </p:nvSpPr>
          <p:spPr bwMode="auto">
            <a:xfrm>
              <a:off x="3744" y="23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8917" name="Text Box 23"/>
          <p:cNvSpPr txBox="1">
            <a:spLocks noChangeArrowheads="1"/>
          </p:cNvSpPr>
          <p:nvPr/>
        </p:nvSpPr>
        <p:spPr bwMode="auto">
          <a:xfrm>
            <a:off x="914400" y="1524000"/>
            <a:ext cx="746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2000"/>
              <a:t>compute p</a:t>
            </a:r>
            <a:r>
              <a:rPr lang="ja-JP" altLang="en-US" sz="2000"/>
              <a:t>’</a:t>
            </a:r>
            <a:r>
              <a:rPr lang="en-US" altLang="ja-JP" sz="2000"/>
              <a:t> for each feature using one-feature algorithm</a:t>
            </a:r>
            <a:endParaRPr lang="en-US" sz="2000"/>
          </a:p>
        </p:txBody>
      </p:sp>
      <p:sp>
        <p:nvSpPr>
          <p:cNvPr id="38918" name="Rectangle 26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200">
                <a:solidFill>
                  <a:schemeClr val="tx2"/>
                </a:solidFill>
              </a:rPr>
              <a:t>Computing the warped image</a:t>
            </a:r>
          </a:p>
        </p:txBody>
      </p:sp>
      <p:sp>
        <p:nvSpPr>
          <p:cNvPr id="38919" name="Oval 25"/>
          <p:cNvSpPr>
            <a:spLocks noChangeArrowheads="1"/>
          </p:cNvSpPr>
          <p:nvPr/>
        </p:nvSpPr>
        <p:spPr bwMode="auto">
          <a:xfrm>
            <a:off x="4876800" y="3048000"/>
            <a:ext cx="2743200" cy="1752600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8920" name="TextBox 26"/>
          <p:cNvSpPr txBox="1">
            <a:spLocks noChangeArrowheads="1"/>
          </p:cNvSpPr>
          <p:nvPr/>
        </p:nvSpPr>
        <p:spPr bwMode="auto">
          <a:xfrm>
            <a:off x="2895600" y="3505200"/>
            <a:ext cx="49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</a:t>
            </a:r>
            <a:r>
              <a:rPr lang="ja-JP" altLang="en-US"/>
              <a:t>’</a:t>
            </a:r>
            <a:r>
              <a:rPr lang="en-US" altLang="ja-JP" baseline="-25000"/>
              <a:t>1</a:t>
            </a:r>
            <a:endParaRPr lang="en-US"/>
          </a:p>
        </p:txBody>
      </p:sp>
      <p:sp>
        <p:nvSpPr>
          <p:cNvPr id="38921" name="Oval 27"/>
          <p:cNvSpPr>
            <a:spLocks noChangeArrowheads="1"/>
          </p:cNvSpPr>
          <p:nvPr/>
        </p:nvSpPr>
        <p:spPr bwMode="auto">
          <a:xfrm>
            <a:off x="1143000" y="2438400"/>
            <a:ext cx="3124200" cy="1828800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B068E9B-A571-1745-B67E-11CBC8934E97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039A1B2-B981-9C40-AD19-88A9B1E4D67E}" type="slidenum">
              <a:rPr lang="en-US" sz="1400"/>
              <a:pPr eaLnBrk="1" hangingPunct="1"/>
              <a:t>24</a:t>
            </a:fld>
            <a:endParaRPr lang="en-US" sz="1400"/>
          </a:p>
        </p:txBody>
      </p:sp>
      <p:grpSp>
        <p:nvGrpSpPr>
          <p:cNvPr id="39939" name="Group 27"/>
          <p:cNvGrpSpPr>
            <a:grpSpLocks/>
          </p:cNvGrpSpPr>
          <p:nvPr/>
        </p:nvGrpSpPr>
        <p:grpSpPr bwMode="auto">
          <a:xfrm>
            <a:off x="4876800" y="2743200"/>
            <a:ext cx="2133600" cy="3048000"/>
            <a:chOff x="1104" y="1584"/>
            <a:chExt cx="1344" cy="1920"/>
          </a:xfrm>
        </p:grpSpPr>
        <p:sp>
          <p:nvSpPr>
            <p:cNvPr id="39951" name="Rectangle 3"/>
            <p:cNvSpPr>
              <a:spLocks noChangeArrowheads="1"/>
            </p:cNvSpPr>
            <p:nvPr/>
          </p:nvSpPr>
          <p:spPr bwMode="auto">
            <a:xfrm>
              <a:off x="110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Line 7"/>
            <p:cNvSpPr>
              <a:spLocks noChangeShapeType="1"/>
            </p:cNvSpPr>
            <p:nvPr/>
          </p:nvSpPr>
          <p:spPr bwMode="auto">
            <a:xfrm flipV="1">
              <a:off x="1488" y="1968"/>
              <a:ext cx="206" cy="6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3" name="Text Box 11"/>
            <p:cNvSpPr txBox="1">
              <a:spLocks noChangeArrowheads="1"/>
            </p:cNvSpPr>
            <p:nvPr/>
          </p:nvSpPr>
          <p:spPr bwMode="auto">
            <a:xfrm>
              <a:off x="1248" y="3216"/>
              <a:ext cx="1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destination</a:t>
              </a:r>
            </a:p>
          </p:txBody>
        </p:sp>
        <p:sp>
          <p:nvSpPr>
            <p:cNvPr id="39954" name="Text Box 13"/>
            <p:cNvSpPr txBox="1">
              <a:spLocks noChangeArrowheads="1"/>
            </p:cNvSpPr>
            <p:nvPr/>
          </p:nvSpPr>
          <p:spPr bwMode="auto">
            <a:xfrm>
              <a:off x="1968" y="2304"/>
              <a:ext cx="2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39955" name="Oval 14"/>
            <p:cNvSpPr>
              <a:spLocks noChangeArrowheads="1"/>
            </p:cNvSpPr>
            <p:nvPr/>
          </p:nvSpPr>
          <p:spPr bwMode="auto">
            <a:xfrm>
              <a:off x="1872" y="240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Line 17"/>
            <p:cNvSpPr>
              <a:spLocks noChangeShapeType="1"/>
            </p:cNvSpPr>
            <p:nvPr/>
          </p:nvSpPr>
          <p:spPr bwMode="auto">
            <a:xfrm>
              <a:off x="1536" y="2976"/>
              <a:ext cx="480" cy="0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9940" name="Group 28"/>
          <p:cNvGrpSpPr>
            <a:grpSpLocks/>
          </p:cNvGrpSpPr>
          <p:nvPr/>
        </p:nvGrpSpPr>
        <p:grpSpPr bwMode="auto">
          <a:xfrm>
            <a:off x="1600200" y="2743200"/>
            <a:ext cx="2133600" cy="3048000"/>
            <a:chOff x="3024" y="1584"/>
            <a:chExt cx="1344" cy="1920"/>
          </a:xfrm>
        </p:grpSpPr>
        <p:sp>
          <p:nvSpPr>
            <p:cNvPr id="39946" name="Rectangle 4"/>
            <p:cNvSpPr>
              <a:spLocks noChangeArrowheads="1"/>
            </p:cNvSpPr>
            <p:nvPr/>
          </p:nvSpPr>
          <p:spPr bwMode="auto">
            <a:xfrm>
              <a:off x="302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Line 10"/>
            <p:cNvSpPr>
              <a:spLocks noChangeShapeType="1"/>
            </p:cNvSpPr>
            <p:nvPr/>
          </p:nvSpPr>
          <p:spPr bwMode="auto">
            <a:xfrm flipV="1">
              <a:off x="3264" y="1824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3408" y="3216"/>
              <a:ext cx="7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source</a:t>
              </a:r>
            </a:p>
          </p:txBody>
        </p:sp>
        <p:sp>
          <p:nvSpPr>
            <p:cNvPr id="39949" name="Line 20"/>
            <p:cNvSpPr>
              <a:spLocks noChangeShapeType="1"/>
            </p:cNvSpPr>
            <p:nvPr/>
          </p:nvSpPr>
          <p:spPr bwMode="auto">
            <a:xfrm>
              <a:off x="3504" y="2640"/>
              <a:ext cx="480" cy="336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Oval 22"/>
            <p:cNvSpPr>
              <a:spLocks noChangeArrowheads="1"/>
            </p:cNvSpPr>
            <p:nvPr/>
          </p:nvSpPr>
          <p:spPr bwMode="auto">
            <a:xfrm>
              <a:off x="4080" y="2496"/>
              <a:ext cx="96" cy="96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1" name="Rectangle 26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200">
                <a:solidFill>
                  <a:schemeClr val="tx2"/>
                </a:solidFill>
              </a:rPr>
              <a:t>Computing the warped image</a:t>
            </a:r>
          </a:p>
        </p:txBody>
      </p:sp>
      <p:sp>
        <p:nvSpPr>
          <p:cNvPr id="39942" name="Oval 26"/>
          <p:cNvSpPr>
            <a:spLocks noChangeAspect="1"/>
          </p:cNvSpPr>
          <p:nvPr/>
        </p:nvSpPr>
        <p:spPr bwMode="auto">
          <a:xfrm rot="2340000">
            <a:off x="5659438" y="3776663"/>
            <a:ext cx="914400" cy="1600200"/>
          </a:xfrm>
          <a:prstGeom prst="ellipse">
            <a:avLst/>
          </a:prstGeom>
          <a:noFill/>
          <a:ln w="127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943" name="Oval 27"/>
          <p:cNvSpPr>
            <a:spLocks noChangeAspect="1"/>
          </p:cNvSpPr>
          <p:nvPr/>
        </p:nvSpPr>
        <p:spPr bwMode="auto">
          <a:xfrm rot="2340000">
            <a:off x="2417763" y="3767138"/>
            <a:ext cx="914400" cy="1600200"/>
          </a:xfrm>
          <a:prstGeom prst="ellipse">
            <a:avLst/>
          </a:prstGeom>
          <a:noFill/>
          <a:ln w="12700">
            <a:solidFill>
              <a:srgbClr val="33CC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9944" name="TextBox 28"/>
          <p:cNvSpPr txBox="1">
            <a:spLocks noChangeArrowheads="1"/>
          </p:cNvSpPr>
          <p:nvPr/>
        </p:nvSpPr>
        <p:spPr bwMode="auto">
          <a:xfrm>
            <a:off x="2743200" y="4038600"/>
            <a:ext cx="53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33CC33"/>
                </a:solidFill>
              </a:rPr>
              <a:t>p</a:t>
            </a:r>
            <a:r>
              <a:rPr lang="ja-JP" altLang="en-US">
                <a:solidFill>
                  <a:srgbClr val="33CC33"/>
                </a:solidFill>
              </a:rPr>
              <a:t>’</a:t>
            </a:r>
            <a:r>
              <a:rPr lang="en-US" altLang="ja-JP" baseline="-25000">
                <a:solidFill>
                  <a:srgbClr val="33CC33"/>
                </a:solidFill>
              </a:rPr>
              <a:t>2</a:t>
            </a:r>
            <a:endParaRPr lang="en-US">
              <a:solidFill>
                <a:srgbClr val="33CC33"/>
              </a:solidFill>
            </a:endParaRPr>
          </a:p>
        </p:txBody>
      </p:sp>
      <p:sp>
        <p:nvSpPr>
          <p:cNvPr id="39945" name="Text Box 23"/>
          <p:cNvSpPr txBox="1">
            <a:spLocks noChangeArrowheads="1"/>
          </p:cNvSpPr>
          <p:nvPr/>
        </p:nvSpPr>
        <p:spPr bwMode="auto">
          <a:xfrm>
            <a:off x="914400" y="1524000"/>
            <a:ext cx="746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2000"/>
              <a:t>compute p</a:t>
            </a:r>
            <a:r>
              <a:rPr lang="ja-JP" altLang="en-US" sz="2000"/>
              <a:t>’</a:t>
            </a:r>
            <a:r>
              <a:rPr lang="en-US" altLang="ja-JP" sz="2000"/>
              <a:t> for each feature using one-feature algorithm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281339E-50FE-5447-9045-CBC8AE3E9600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6924146-B1BB-2647-BBD3-44858D445CE1}" type="slidenum">
              <a:rPr lang="en-US" sz="1400"/>
              <a:pPr eaLnBrk="1" hangingPunct="1"/>
              <a:t>25</a:t>
            </a:fld>
            <a:endParaRPr lang="en-US" sz="1400"/>
          </a:p>
        </p:txBody>
      </p:sp>
      <p:grpSp>
        <p:nvGrpSpPr>
          <p:cNvPr id="40963" name="Group 27"/>
          <p:cNvGrpSpPr>
            <a:grpSpLocks/>
          </p:cNvGrpSpPr>
          <p:nvPr/>
        </p:nvGrpSpPr>
        <p:grpSpPr bwMode="auto">
          <a:xfrm>
            <a:off x="4876800" y="2743200"/>
            <a:ext cx="2133600" cy="3048000"/>
            <a:chOff x="1104" y="1584"/>
            <a:chExt cx="1344" cy="1920"/>
          </a:xfrm>
        </p:grpSpPr>
        <p:sp>
          <p:nvSpPr>
            <p:cNvPr id="40976" name="Rectangle 3"/>
            <p:cNvSpPr>
              <a:spLocks noChangeArrowheads="1"/>
            </p:cNvSpPr>
            <p:nvPr/>
          </p:nvSpPr>
          <p:spPr bwMode="auto">
            <a:xfrm>
              <a:off x="110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77" name="Line 7"/>
            <p:cNvSpPr>
              <a:spLocks noChangeShapeType="1"/>
            </p:cNvSpPr>
            <p:nvPr/>
          </p:nvSpPr>
          <p:spPr bwMode="auto">
            <a:xfrm flipV="1">
              <a:off x="1488" y="1968"/>
              <a:ext cx="206" cy="6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78" name="Text Box 11"/>
            <p:cNvSpPr txBox="1">
              <a:spLocks noChangeArrowheads="1"/>
            </p:cNvSpPr>
            <p:nvPr/>
          </p:nvSpPr>
          <p:spPr bwMode="auto">
            <a:xfrm>
              <a:off x="1248" y="3216"/>
              <a:ext cx="1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destination</a:t>
              </a:r>
            </a:p>
          </p:txBody>
        </p:sp>
        <p:sp>
          <p:nvSpPr>
            <p:cNvPr id="40979" name="Text Box 13"/>
            <p:cNvSpPr txBox="1">
              <a:spLocks noChangeArrowheads="1"/>
            </p:cNvSpPr>
            <p:nvPr/>
          </p:nvSpPr>
          <p:spPr bwMode="auto">
            <a:xfrm>
              <a:off x="1968" y="2304"/>
              <a:ext cx="2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40980" name="Oval 14"/>
            <p:cNvSpPr>
              <a:spLocks noChangeArrowheads="1"/>
            </p:cNvSpPr>
            <p:nvPr/>
          </p:nvSpPr>
          <p:spPr bwMode="auto">
            <a:xfrm>
              <a:off x="1872" y="240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81" name="Line 17"/>
            <p:cNvSpPr>
              <a:spLocks noChangeShapeType="1"/>
            </p:cNvSpPr>
            <p:nvPr/>
          </p:nvSpPr>
          <p:spPr bwMode="auto">
            <a:xfrm>
              <a:off x="1536" y="2976"/>
              <a:ext cx="480" cy="0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0964" name="Group 28"/>
          <p:cNvGrpSpPr>
            <a:grpSpLocks/>
          </p:cNvGrpSpPr>
          <p:nvPr/>
        </p:nvGrpSpPr>
        <p:grpSpPr bwMode="auto">
          <a:xfrm>
            <a:off x="1600200" y="2743200"/>
            <a:ext cx="2133600" cy="3048000"/>
            <a:chOff x="3024" y="1584"/>
            <a:chExt cx="1344" cy="1920"/>
          </a:xfrm>
        </p:grpSpPr>
        <p:sp>
          <p:nvSpPr>
            <p:cNvPr id="40970" name="Rectangle 4"/>
            <p:cNvSpPr>
              <a:spLocks noChangeArrowheads="1"/>
            </p:cNvSpPr>
            <p:nvPr/>
          </p:nvSpPr>
          <p:spPr bwMode="auto">
            <a:xfrm>
              <a:off x="302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71" name="Line 10"/>
            <p:cNvSpPr>
              <a:spLocks noChangeShapeType="1"/>
            </p:cNvSpPr>
            <p:nvPr/>
          </p:nvSpPr>
          <p:spPr bwMode="auto">
            <a:xfrm flipV="1">
              <a:off x="3264" y="1824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72" name="Text Box 12"/>
            <p:cNvSpPr txBox="1">
              <a:spLocks noChangeArrowheads="1"/>
            </p:cNvSpPr>
            <p:nvPr/>
          </p:nvSpPr>
          <p:spPr bwMode="auto">
            <a:xfrm>
              <a:off x="3408" y="3216"/>
              <a:ext cx="7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source</a:t>
              </a:r>
            </a:p>
          </p:txBody>
        </p:sp>
        <p:sp>
          <p:nvSpPr>
            <p:cNvPr id="40973" name="Line 20"/>
            <p:cNvSpPr>
              <a:spLocks noChangeShapeType="1"/>
            </p:cNvSpPr>
            <p:nvPr/>
          </p:nvSpPr>
          <p:spPr bwMode="auto">
            <a:xfrm>
              <a:off x="3504" y="2640"/>
              <a:ext cx="480" cy="336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0974" name="Oval 21"/>
            <p:cNvSpPr>
              <a:spLocks noChangeArrowheads="1"/>
            </p:cNvSpPr>
            <p:nvPr/>
          </p:nvSpPr>
          <p:spPr bwMode="auto">
            <a:xfrm>
              <a:off x="3744" y="23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975" name="Oval 22"/>
            <p:cNvSpPr>
              <a:spLocks noChangeArrowheads="1"/>
            </p:cNvSpPr>
            <p:nvPr/>
          </p:nvSpPr>
          <p:spPr bwMode="auto">
            <a:xfrm>
              <a:off x="4080" y="2496"/>
              <a:ext cx="96" cy="96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0965" name="Rectangle 26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200">
                <a:solidFill>
                  <a:schemeClr val="tx2"/>
                </a:solidFill>
              </a:rPr>
              <a:t>Computing the warped image</a:t>
            </a:r>
          </a:p>
        </p:txBody>
      </p:sp>
      <p:sp>
        <p:nvSpPr>
          <p:cNvPr id="21" name="Oval 27"/>
          <p:cNvSpPr>
            <a:spLocks noChangeArrowheads="1"/>
          </p:cNvSpPr>
          <p:nvPr/>
        </p:nvSpPr>
        <p:spPr bwMode="auto">
          <a:xfrm>
            <a:off x="2971800" y="4038600"/>
            <a:ext cx="152400" cy="15240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rot="16200000" flipH="1">
            <a:off x="2971800" y="3886200"/>
            <a:ext cx="228600" cy="533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600200" y="1676400"/>
            <a:ext cx="547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2000"/>
              <a:t>take weighted average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200400" y="35052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p</a:t>
            </a:r>
            <a:r>
              <a:rPr lang="ja-JP" altLang="en-US">
                <a:solidFill>
                  <a:srgbClr val="FF0000"/>
                </a:solidFill>
              </a:rPr>
              <a:t>’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187C1FF-57EC-A54E-806E-B40479652EC1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87A8155-D76D-584A-AB05-38B47EEC01DC}" type="slidenum">
              <a:rPr lang="en-US" sz="1400"/>
              <a:pPr eaLnBrk="1" hangingPunct="1"/>
              <a:t>26</a:t>
            </a:fld>
            <a:endParaRPr lang="en-US" sz="1400"/>
          </a:p>
        </p:txBody>
      </p:sp>
      <p:grpSp>
        <p:nvGrpSpPr>
          <p:cNvPr id="41987" name="Group 27"/>
          <p:cNvGrpSpPr>
            <a:grpSpLocks/>
          </p:cNvGrpSpPr>
          <p:nvPr/>
        </p:nvGrpSpPr>
        <p:grpSpPr bwMode="auto">
          <a:xfrm>
            <a:off x="4876800" y="2743200"/>
            <a:ext cx="2133600" cy="3048000"/>
            <a:chOff x="1104" y="1584"/>
            <a:chExt cx="1344" cy="1920"/>
          </a:xfrm>
        </p:grpSpPr>
        <p:sp>
          <p:nvSpPr>
            <p:cNvPr id="42001" name="Rectangle 3"/>
            <p:cNvSpPr>
              <a:spLocks noChangeArrowheads="1"/>
            </p:cNvSpPr>
            <p:nvPr/>
          </p:nvSpPr>
          <p:spPr bwMode="auto">
            <a:xfrm>
              <a:off x="110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002" name="Line 7"/>
            <p:cNvSpPr>
              <a:spLocks noChangeShapeType="1"/>
            </p:cNvSpPr>
            <p:nvPr/>
          </p:nvSpPr>
          <p:spPr bwMode="auto">
            <a:xfrm flipV="1">
              <a:off x="1488" y="1968"/>
              <a:ext cx="206" cy="6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2003" name="Text Box 11"/>
            <p:cNvSpPr txBox="1">
              <a:spLocks noChangeArrowheads="1"/>
            </p:cNvSpPr>
            <p:nvPr/>
          </p:nvSpPr>
          <p:spPr bwMode="auto">
            <a:xfrm>
              <a:off x="1248" y="3216"/>
              <a:ext cx="1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destination</a:t>
              </a:r>
            </a:p>
          </p:txBody>
        </p:sp>
        <p:sp>
          <p:nvSpPr>
            <p:cNvPr id="42004" name="Text Box 13"/>
            <p:cNvSpPr txBox="1">
              <a:spLocks noChangeArrowheads="1"/>
            </p:cNvSpPr>
            <p:nvPr/>
          </p:nvSpPr>
          <p:spPr bwMode="auto">
            <a:xfrm>
              <a:off x="1968" y="2304"/>
              <a:ext cx="21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>
                  <a:solidFill>
                    <a:srgbClr val="FF0000"/>
                  </a:solidFill>
                </a:rPr>
                <a:t>p</a:t>
              </a:r>
            </a:p>
          </p:txBody>
        </p:sp>
        <p:sp>
          <p:nvSpPr>
            <p:cNvPr id="42005" name="Oval 14"/>
            <p:cNvSpPr>
              <a:spLocks noChangeArrowheads="1"/>
            </p:cNvSpPr>
            <p:nvPr/>
          </p:nvSpPr>
          <p:spPr bwMode="auto">
            <a:xfrm>
              <a:off x="1872" y="240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006" name="Line 17"/>
            <p:cNvSpPr>
              <a:spLocks noChangeShapeType="1"/>
            </p:cNvSpPr>
            <p:nvPr/>
          </p:nvSpPr>
          <p:spPr bwMode="auto">
            <a:xfrm>
              <a:off x="1536" y="2976"/>
              <a:ext cx="480" cy="0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1988" name="Group 28"/>
          <p:cNvGrpSpPr>
            <a:grpSpLocks/>
          </p:cNvGrpSpPr>
          <p:nvPr/>
        </p:nvGrpSpPr>
        <p:grpSpPr bwMode="auto">
          <a:xfrm>
            <a:off x="1600200" y="2743200"/>
            <a:ext cx="2133600" cy="3048000"/>
            <a:chOff x="3024" y="1584"/>
            <a:chExt cx="1344" cy="1920"/>
          </a:xfrm>
        </p:grpSpPr>
        <p:sp>
          <p:nvSpPr>
            <p:cNvPr id="41995" name="Rectangle 4"/>
            <p:cNvSpPr>
              <a:spLocks noChangeArrowheads="1"/>
            </p:cNvSpPr>
            <p:nvPr/>
          </p:nvSpPr>
          <p:spPr bwMode="auto">
            <a:xfrm>
              <a:off x="3024" y="1584"/>
              <a:ext cx="1344" cy="16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1996" name="Line 10"/>
            <p:cNvSpPr>
              <a:spLocks noChangeShapeType="1"/>
            </p:cNvSpPr>
            <p:nvPr/>
          </p:nvSpPr>
          <p:spPr bwMode="auto">
            <a:xfrm flipV="1">
              <a:off x="3264" y="1824"/>
              <a:ext cx="57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997" name="Text Box 12"/>
            <p:cNvSpPr txBox="1">
              <a:spLocks noChangeArrowheads="1"/>
            </p:cNvSpPr>
            <p:nvPr/>
          </p:nvSpPr>
          <p:spPr bwMode="auto">
            <a:xfrm>
              <a:off x="3408" y="3216"/>
              <a:ext cx="7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/>
                <a:t>source</a:t>
              </a:r>
            </a:p>
          </p:txBody>
        </p:sp>
        <p:sp>
          <p:nvSpPr>
            <p:cNvPr id="41998" name="Line 20"/>
            <p:cNvSpPr>
              <a:spLocks noChangeShapeType="1"/>
            </p:cNvSpPr>
            <p:nvPr/>
          </p:nvSpPr>
          <p:spPr bwMode="auto">
            <a:xfrm>
              <a:off x="3504" y="2640"/>
              <a:ext cx="480" cy="336"/>
            </a:xfrm>
            <a:prstGeom prst="line">
              <a:avLst/>
            </a:prstGeom>
            <a:noFill/>
            <a:ln w="9525">
              <a:solidFill>
                <a:srgbClr val="33CC33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41999" name="Oval 21"/>
            <p:cNvSpPr>
              <a:spLocks noChangeArrowheads="1"/>
            </p:cNvSpPr>
            <p:nvPr/>
          </p:nvSpPr>
          <p:spPr bwMode="auto">
            <a:xfrm>
              <a:off x="3744" y="23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2000" name="Oval 22"/>
            <p:cNvSpPr>
              <a:spLocks noChangeArrowheads="1"/>
            </p:cNvSpPr>
            <p:nvPr/>
          </p:nvSpPr>
          <p:spPr bwMode="auto">
            <a:xfrm>
              <a:off x="4080" y="2496"/>
              <a:ext cx="96" cy="96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1989" name="Text Box 23"/>
          <p:cNvSpPr txBox="1">
            <a:spLocks noChangeArrowheads="1"/>
          </p:cNvSpPr>
          <p:nvPr/>
        </p:nvSpPr>
        <p:spPr bwMode="auto">
          <a:xfrm>
            <a:off x="1600200" y="1371600"/>
            <a:ext cx="5478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2000"/>
              <a:t>compute p</a:t>
            </a:r>
            <a:r>
              <a:rPr lang="ja-JP" altLang="en-US" sz="2000"/>
              <a:t>’</a:t>
            </a:r>
            <a:r>
              <a:rPr lang="en-US" altLang="ja-JP" sz="2000"/>
              <a:t> for each feature using one feature algorithm</a:t>
            </a:r>
            <a:endParaRPr lang="en-US" sz="2000"/>
          </a:p>
        </p:txBody>
      </p:sp>
      <p:sp>
        <p:nvSpPr>
          <p:cNvPr id="41990" name="Rectangle 26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en-US" sz="3200">
                <a:solidFill>
                  <a:schemeClr val="tx2"/>
                </a:solidFill>
              </a:rPr>
              <a:t>Computing the warped image</a:t>
            </a:r>
          </a:p>
        </p:txBody>
      </p:sp>
      <p:sp>
        <p:nvSpPr>
          <p:cNvPr id="21" name="Oval 27"/>
          <p:cNvSpPr>
            <a:spLocks noChangeArrowheads="1"/>
          </p:cNvSpPr>
          <p:nvPr/>
        </p:nvSpPr>
        <p:spPr bwMode="auto">
          <a:xfrm>
            <a:off x="2971800" y="4038600"/>
            <a:ext cx="152400" cy="152400"/>
          </a:xfrm>
          <a:prstGeom prst="ellipse">
            <a:avLst/>
          </a:prstGeom>
          <a:solidFill>
            <a:srgbClr val="FF0000"/>
          </a:solidFill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 rot="16200000" flipH="1">
            <a:off x="2971800" y="3886200"/>
            <a:ext cx="228600" cy="533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600200" y="2057400"/>
            <a:ext cx="5478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sz="2000"/>
              <a:t>take weighted average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200400" y="3429000"/>
            <a:ext cx="40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p</a:t>
            </a:r>
            <a:r>
              <a:rPr lang="ja-JP" altLang="en-US">
                <a:solidFill>
                  <a:srgbClr val="FF0000"/>
                </a:solidFill>
              </a:rPr>
              <a:t>’</a:t>
            </a:r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Lab today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charset="0"/>
              </a:rPr>
              <a:t>Morphing lab: construct features for class morph film</a:t>
            </a:r>
          </a:p>
        </p:txBody>
      </p:sp>
      <p:sp>
        <p:nvSpPr>
          <p:cNvPr id="4301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FCAEB24-3331-3E41-9156-F2E7183F502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D6F977-0E69-D543-8F60-62C65EFE108C}" type="slidenum">
              <a:rPr lang="en-US" sz="1400"/>
              <a:pPr eaLnBrk="1" hangingPunct="1"/>
              <a:t>27</a:t>
            </a:fld>
            <a:endParaRPr 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A8F1252-C769-444E-B0A1-7DC5A88D4EE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84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79C9C76-A5BD-E74E-B5FE-81132AA38189}" type="slidenum">
              <a:rPr lang="en-US" sz="1400"/>
              <a:pPr eaLnBrk="1" hangingPunct="1"/>
              <a:t>3</a:t>
            </a:fld>
            <a:endParaRPr lang="en-US" sz="1400"/>
          </a:p>
        </p:txBody>
      </p:sp>
      <p:sp>
        <p:nvSpPr>
          <p:cNvPr id="1843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morphing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3581400" y="2895600"/>
            <a:ext cx="1874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hlinkClick r:id="rId2"/>
              </a:rPr>
              <a:t>morphVideo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860B4A2-CF4C-994D-9D95-3AABCCF015BD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B6653DF-4C15-9B4D-8FB3-9D6B3676B168}" type="slidenum">
              <a:rPr lang="en-US" sz="1400"/>
              <a:pPr eaLnBrk="1" hangingPunct="1"/>
              <a:t>4</a:t>
            </a:fld>
            <a:endParaRPr lang="en-US" sz="14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Morphing</a:t>
            </a:r>
          </a:p>
        </p:txBody>
      </p:sp>
      <p:pic>
        <p:nvPicPr>
          <p:cNvPr id="19460" name="Picture 3" descr="fabi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 descr="fabi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462" name="Straight Arrow Connector 10"/>
          <p:cNvCxnSpPr>
            <a:cxnSpLocks noChangeShapeType="1"/>
          </p:cNvCxnSpPr>
          <p:nvPr/>
        </p:nvCxnSpPr>
        <p:spPr bwMode="auto">
          <a:xfrm>
            <a:off x="3429000" y="3048000"/>
            <a:ext cx="2438400" cy="1588"/>
          </a:xfrm>
          <a:prstGeom prst="straightConnector1">
            <a:avLst/>
          </a:prstGeom>
          <a:noFill/>
          <a:ln w="127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3" name="TextBox 12"/>
          <p:cNvSpPr txBox="1">
            <a:spLocks noChangeArrowheads="1"/>
          </p:cNvSpPr>
          <p:nvPr/>
        </p:nvSpPr>
        <p:spPr bwMode="auto">
          <a:xfrm>
            <a:off x="1828800" y="5562600"/>
            <a:ext cx="4864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transform image 1 into image 2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971A468D-4742-9748-A402-6F0D550892AC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86B2B33-CF0B-3F4A-9C95-566F8260A5CE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mic Sans MS" charset="0"/>
              </a:rPr>
              <a:t>Blending</a:t>
            </a:r>
          </a:p>
        </p:txBody>
      </p:sp>
      <p:pic>
        <p:nvPicPr>
          <p:cNvPr id="20484" name="Picture 3" descr="fabi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71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4" descr="fabi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6" name="Group 8"/>
          <p:cNvGrpSpPr>
            <a:grpSpLocks/>
          </p:cNvGrpSpPr>
          <p:nvPr/>
        </p:nvGrpSpPr>
        <p:grpSpPr bwMode="auto">
          <a:xfrm>
            <a:off x="3221038" y="4611688"/>
            <a:ext cx="2671762" cy="2246312"/>
            <a:chOff x="2271190" y="2926644"/>
            <a:chExt cx="4317180" cy="3577968"/>
          </a:xfrm>
        </p:grpSpPr>
        <p:sp>
          <p:nvSpPr>
            <p:cNvPr id="20490" name="Line 4"/>
            <p:cNvSpPr>
              <a:spLocks noChangeShapeType="1"/>
            </p:cNvSpPr>
            <p:nvPr/>
          </p:nvSpPr>
          <p:spPr bwMode="auto">
            <a:xfrm flipV="1">
              <a:off x="2743200" y="5638800"/>
              <a:ext cx="3352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Text Box 5"/>
            <p:cNvSpPr txBox="1">
              <a:spLocks noChangeArrowheads="1"/>
            </p:cNvSpPr>
            <p:nvPr/>
          </p:nvSpPr>
          <p:spPr bwMode="auto">
            <a:xfrm>
              <a:off x="6096000" y="5410200"/>
              <a:ext cx="492370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>
                <a:spcBef>
                  <a:spcPct val="0"/>
                </a:spcBef>
              </a:pPr>
              <a:r>
                <a:rPr lang="en-US" sz="2000"/>
                <a:t>t</a:t>
              </a:r>
            </a:p>
          </p:txBody>
        </p:sp>
        <p:sp>
          <p:nvSpPr>
            <p:cNvPr id="20492" name="Text Box 6"/>
            <p:cNvSpPr txBox="1">
              <a:spLocks noChangeArrowheads="1"/>
            </p:cNvSpPr>
            <p:nvPr/>
          </p:nvSpPr>
          <p:spPr bwMode="auto">
            <a:xfrm>
              <a:off x="2663911" y="2926644"/>
              <a:ext cx="559676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 eaLnBrk="1" hangingPunct="1">
                <a:spcBef>
                  <a:spcPct val="0"/>
                </a:spcBef>
              </a:pPr>
              <a:r>
                <a:rPr lang="en-US" sz="2000">
                  <a:latin typeface="Symbol" charset="0"/>
                </a:rPr>
                <a:t>a</a:t>
              </a:r>
              <a:endParaRPr lang="en-US" sz="2000"/>
            </a:p>
          </p:txBody>
        </p:sp>
        <p:sp>
          <p:nvSpPr>
            <p:cNvPr id="20493" name="Line 7"/>
            <p:cNvSpPr>
              <a:spLocks noChangeShapeType="1"/>
            </p:cNvSpPr>
            <p:nvPr/>
          </p:nvSpPr>
          <p:spPr bwMode="auto">
            <a:xfrm flipV="1">
              <a:off x="2924175" y="3675063"/>
              <a:ext cx="2019300" cy="19446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0494" name="Line 8"/>
            <p:cNvSpPr>
              <a:spLocks noChangeShapeType="1"/>
            </p:cNvSpPr>
            <p:nvPr/>
          </p:nvSpPr>
          <p:spPr bwMode="auto">
            <a:xfrm>
              <a:off x="2816225" y="3675063"/>
              <a:ext cx="2730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5" name="Text Box 9"/>
            <p:cNvSpPr txBox="1">
              <a:spLocks noChangeArrowheads="1"/>
            </p:cNvSpPr>
            <p:nvPr/>
          </p:nvSpPr>
          <p:spPr bwMode="auto">
            <a:xfrm>
              <a:off x="2356436" y="3462338"/>
              <a:ext cx="484604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sz="2000"/>
                <a:t>1</a:t>
              </a:r>
            </a:p>
          </p:txBody>
        </p:sp>
        <p:sp>
          <p:nvSpPr>
            <p:cNvPr id="20496" name="Text Box 10"/>
            <p:cNvSpPr txBox="1">
              <a:spLocks noChangeArrowheads="1"/>
            </p:cNvSpPr>
            <p:nvPr/>
          </p:nvSpPr>
          <p:spPr bwMode="auto">
            <a:xfrm>
              <a:off x="2565284" y="5837238"/>
              <a:ext cx="660633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sz="2000"/>
                <a:t>t</a:t>
              </a:r>
              <a:r>
                <a:rPr lang="en-US" sz="2000" baseline="-25000"/>
                <a:t>0</a:t>
              </a:r>
              <a:endParaRPr lang="en-US" sz="2000"/>
            </a:p>
          </p:txBody>
        </p:sp>
        <p:sp>
          <p:nvSpPr>
            <p:cNvPr id="20497" name="Text Box 11"/>
            <p:cNvSpPr txBox="1">
              <a:spLocks noChangeArrowheads="1"/>
            </p:cNvSpPr>
            <p:nvPr/>
          </p:nvSpPr>
          <p:spPr bwMode="auto">
            <a:xfrm>
              <a:off x="4778037" y="5867400"/>
              <a:ext cx="616627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sz="2000"/>
                <a:t>t</a:t>
              </a:r>
              <a:r>
                <a:rPr lang="en-US" sz="2000" baseline="-25000"/>
                <a:t>1</a:t>
              </a:r>
              <a:endParaRPr lang="en-US" sz="2000"/>
            </a:p>
          </p:txBody>
        </p:sp>
        <p:sp>
          <p:nvSpPr>
            <p:cNvPr id="20498" name="Line 12"/>
            <p:cNvSpPr>
              <a:spLocks noChangeShapeType="1"/>
            </p:cNvSpPr>
            <p:nvPr/>
          </p:nvSpPr>
          <p:spPr bwMode="auto">
            <a:xfrm>
              <a:off x="5029200" y="55626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499" name="Text Box 13"/>
            <p:cNvSpPr txBox="1">
              <a:spLocks noChangeArrowheads="1"/>
            </p:cNvSpPr>
            <p:nvPr/>
          </p:nvSpPr>
          <p:spPr bwMode="auto">
            <a:xfrm>
              <a:off x="2271190" y="5410200"/>
              <a:ext cx="551908" cy="63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sz="2000"/>
                <a:t>0</a:t>
              </a:r>
            </a:p>
          </p:txBody>
        </p:sp>
        <p:sp>
          <p:nvSpPr>
            <p:cNvPr id="20500" name="Line 14"/>
            <p:cNvSpPr>
              <a:spLocks noChangeShapeType="1"/>
            </p:cNvSpPr>
            <p:nvPr/>
          </p:nvSpPr>
          <p:spPr bwMode="auto">
            <a:xfrm flipV="1">
              <a:off x="2895599" y="3533422"/>
              <a:ext cx="0" cy="2330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20487" name="Rectangle 22"/>
          <p:cNvSpPr>
            <a:spLocks noChangeArrowheads="1"/>
          </p:cNvSpPr>
          <p:nvPr/>
        </p:nvSpPr>
        <p:spPr bwMode="auto">
          <a:xfrm>
            <a:off x="3276600" y="1371600"/>
            <a:ext cx="2590800" cy="3200400"/>
          </a:xfrm>
          <a:prstGeom prst="rect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488" name="Rectangle 23"/>
          <p:cNvSpPr>
            <a:spLocks noChangeArrowheads="1"/>
          </p:cNvSpPr>
          <p:nvPr/>
        </p:nvSpPr>
        <p:spPr bwMode="auto">
          <a:xfrm>
            <a:off x="3898900" y="2971800"/>
            <a:ext cx="1409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charset="0"/>
              <a:buNone/>
            </a:pPr>
            <a:r>
              <a:rPr lang="en-US" sz="2000">
                <a:latin typeface="Symbol" charset="0"/>
              </a:rPr>
              <a:t>a</a:t>
            </a:r>
            <a:r>
              <a:rPr lang="en-US" sz="2000"/>
              <a:t>I</a:t>
            </a:r>
            <a:r>
              <a:rPr lang="en-US" sz="2000" baseline="-25000"/>
              <a:t>0</a:t>
            </a:r>
            <a:r>
              <a:rPr lang="en-US" sz="2000"/>
              <a:t>+(1-</a:t>
            </a:r>
            <a:r>
              <a:rPr lang="en-US" sz="2000">
                <a:latin typeface="Symbol" charset="0"/>
              </a:rPr>
              <a:t>a</a:t>
            </a:r>
            <a:r>
              <a:rPr lang="en-US" sz="2000"/>
              <a:t>I</a:t>
            </a:r>
            <a:r>
              <a:rPr lang="en-US" sz="2000" baseline="-25000"/>
              <a:t>1</a:t>
            </a:r>
            <a:endParaRPr lang="en-US" sz="2000">
              <a:latin typeface="Symbol" charset="0"/>
            </a:endParaRPr>
          </a:p>
        </p:txBody>
      </p:sp>
      <p:pic>
        <p:nvPicPr>
          <p:cNvPr id="25" name="Picture 6" descr="midBa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371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70DF4294-55B9-644C-91F2-4B2ADF2A6675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FF961D-A9CE-0044-8205-9F687AD8790A}" type="slidenum">
              <a:rPr lang="en-US" sz="1400"/>
              <a:pPr eaLnBrk="1" hangingPunct="1"/>
              <a:t>6</a:t>
            </a:fld>
            <a:endParaRPr lang="en-US" sz="1400"/>
          </a:p>
        </p:txBody>
      </p:sp>
      <p:pic>
        <p:nvPicPr>
          <p:cNvPr id="21507" name="Picture 11" descr="fabi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381000" y="685800"/>
            <a:ext cx="8763000" cy="10668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1509" name="Picture 5" descr="midB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8" descr="fab-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766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1" name="Text Box 9"/>
          <p:cNvSpPr txBox="1">
            <a:spLocks noChangeArrowheads="1"/>
          </p:cNvSpPr>
          <p:nvPr/>
        </p:nvSpPr>
        <p:spPr bwMode="auto">
          <a:xfrm>
            <a:off x="5967413" y="381000"/>
            <a:ext cx="966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Blend</a:t>
            </a: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>
            <a:off x="5791200" y="5638800"/>
            <a:ext cx="296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Morph=Warp+Blend</a:t>
            </a:r>
          </a:p>
        </p:txBody>
      </p:sp>
      <p:pic>
        <p:nvPicPr>
          <p:cNvPr id="21513" name="Picture 12" descr="fabio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C72C8AAB-231F-EC46-BA92-C1064982B26A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30EB1866-EBA3-E44B-BF5C-F97AC69F36DB}" type="slidenum">
              <a:rPr lang="en-US" sz="1400"/>
              <a:pPr eaLnBrk="1" hangingPunct="1"/>
              <a:t>7</a:t>
            </a:fld>
            <a:endParaRPr lang="en-US" sz="1400"/>
          </a:p>
        </p:txBody>
      </p:sp>
      <p:pic>
        <p:nvPicPr>
          <p:cNvPr id="22531" name="Picture 2" descr="fabi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8" descr="fabi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2568575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Line 10"/>
          <p:cNvSpPr>
            <a:spLocks noChangeShapeType="1"/>
          </p:cNvSpPr>
          <p:nvPr/>
        </p:nvSpPr>
        <p:spPr bwMode="auto">
          <a:xfrm>
            <a:off x="3581400" y="3886200"/>
            <a:ext cx="2133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34" name="Text Box 11"/>
          <p:cNvSpPr txBox="1">
            <a:spLocks noChangeArrowheads="1"/>
          </p:cNvSpPr>
          <p:nvPr/>
        </p:nvSpPr>
        <p:spPr bwMode="auto">
          <a:xfrm>
            <a:off x="3429000" y="2971800"/>
            <a:ext cx="2297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Warp features</a:t>
            </a: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684213" y="381000"/>
            <a:ext cx="4421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/>
              <a:t>Morph = Warp + Blend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0C66D1-D3A9-204C-9406-D3459CB562B6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D16D571-0F28-5249-8945-035D1BE7A776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04800" y="457200"/>
            <a:ext cx="8534400" cy="17526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3556" name="Picture 2" descr="mor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84213"/>
            <a:ext cx="5614987" cy="548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TextBox 5"/>
          <p:cNvSpPr txBox="1">
            <a:spLocks noChangeArrowheads="1"/>
          </p:cNvSpPr>
          <p:nvPr/>
        </p:nvSpPr>
        <p:spPr bwMode="auto">
          <a:xfrm>
            <a:off x="2970213" y="228600"/>
            <a:ext cx="2994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specifying the warp</a:t>
            </a:r>
          </a:p>
        </p:txBody>
      </p:sp>
      <p:sp>
        <p:nvSpPr>
          <p:cNvPr id="23558" name="TextBox 6"/>
          <p:cNvSpPr txBox="1">
            <a:spLocks noChangeArrowheads="1"/>
          </p:cNvSpPr>
          <p:nvPr/>
        </p:nvSpPr>
        <p:spPr bwMode="auto">
          <a:xfrm>
            <a:off x="2209800" y="4876800"/>
            <a:ext cx="4829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matching directed line segments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819400" y="1905000"/>
            <a:ext cx="304800" cy="3810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5410200" y="2057400"/>
            <a:ext cx="304800" cy="3810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072795E5-7E2E-154D-AAE4-D4FDE939EB32}" type="datetime1">
              <a:rPr lang="en-US" sz="1400"/>
              <a:pPr eaLnBrk="1" hangingPunct="1"/>
              <a:t>2/17/13</a:t>
            </a:fld>
            <a:endParaRPr lang="en-US" sz="1400"/>
          </a:p>
        </p:txBody>
      </p:sp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B0AEF7E4-F24F-144E-96F2-9F58697B2789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457200"/>
            <a:ext cx="8839200" cy="1219200"/>
          </a:xfrm>
          <a:prstGeom prst="rect">
            <a:avLst/>
          </a:prstGeom>
          <a:solidFill>
            <a:srgbClr val="FF9900"/>
          </a:solidFill>
          <a:ln w="12700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4580" name="Picture 3" descr="SD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 descr="SD1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5" descr="SD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762000"/>
            <a:ext cx="1905000" cy="237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1219200" y="609600"/>
            <a:ext cx="6705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191000" y="3657600"/>
            <a:ext cx="109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warp 1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295400" y="228600"/>
            <a:ext cx="620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0%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962400" y="228600"/>
            <a:ext cx="80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50%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6553200" y="228600"/>
            <a:ext cx="94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20078</TotalTime>
  <Words>419</Words>
  <Application>Microsoft Macintosh PowerPoint</Application>
  <PresentationFormat>On-screen Show (4:3)</PresentationFormat>
  <Paragraphs>175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Comic Sans MS</vt:lpstr>
      <vt:lpstr>ＭＳ Ｐゴシック</vt:lpstr>
      <vt:lpstr>Arial</vt:lpstr>
      <vt:lpstr>Times New Roman</vt:lpstr>
      <vt:lpstr>Symbol</vt:lpstr>
      <vt:lpstr>Wingdings</vt:lpstr>
      <vt:lpstr>Default Design</vt:lpstr>
      <vt:lpstr>cs155 –  z sweedyk</vt:lpstr>
      <vt:lpstr>types of techniques</vt:lpstr>
      <vt:lpstr>morphing</vt:lpstr>
      <vt:lpstr>Morphing</vt:lpstr>
      <vt:lpstr>Blending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computing the warps:  one feature</vt:lpstr>
      <vt:lpstr>feature moves in time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computing the warps:  multiple feature</vt:lpstr>
      <vt:lpstr>features move in time</vt:lpstr>
      <vt:lpstr>PowerPoint Presentation</vt:lpstr>
      <vt:lpstr>PowerPoint Presentation</vt:lpstr>
      <vt:lpstr>PowerPoint Presentation</vt:lpstr>
      <vt:lpstr>PowerPoint Presentation</vt:lpstr>
      <vt:lpstr>Lab today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CS155 – Lecture 2</dc:title>
  <dc:creator>z sweedyk</dc:creator>
  <cp:lastModifiedBy>Elizabeth Sweedyk</cp:lastModifiedBy>
  <cp:revision>146</cp:revision>
  <dcterms:created xsi:type="dcterms:W3CDTF">2001-09-11T01:54:45Z</dcterms:created>
  <dcterms:modified xsi:type="dcterms:W3CDTF">2013-02-17T17:53:30Z</dcterms:modified>
</cp:coreProperties>
</file>