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60" r:id="rId4"/>
    <p:sldId id="262" r:id="rId5"/>
    <p:sldId id="261" r:id="rId6"/>
    <p:sldId id="265" r:id="rId7"/>
    <p:sldId id="269" r:id="rId8"/>
    <p:sldId id="272" r:id="rId9"/>
    <p:sldId id="268" r:id="rId10"/>
    <p:sldId id="273" r:id="rId11"/>
    <p:sldId id="274" r:id="rId12"/>
    <p:sldId id="259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5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70C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4" autoAdjust="0"/>
    <p:restoredTop sz="94660"/>
  </p:normalViewPr>
  <p:slideViewPr>
    <p:cSldViewPr>
      <p:cViewPr varScale="1">
        <p:scale>
          <a:sx n="92" d="100"/>
          <a:sy n="92" d="100"/>
        </p:scale>
        <p:origin x="-1640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F19CD-3229-408C-B3A0-17E1457A090C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49158-BC78-420D-A4BC-2BB0E3F3F5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55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49158-BC78-420D-A4BC-2BB0E3F3F5D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B722A-57FC-492D-BB78-513C755D3D2F}" type="datetimeFigureOut">
              <a:rPr lang="en-US" smtClean="0"/>
              <a:pPr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974B-7C1A-4E1B-A758-EBDF5AC7B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Relationship Id="rId3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5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5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2.jpeg"/><Relationship Id="rId5" Type="http://schemas.openxmlformats.org/officeDocument/2006/relationships/image" Target="../media/image14.jpeg"/><Relationship Id="rId6" Type="http://schemas.openxmlformats.org/officeDocument/2006/relationships/image" Target="../media/image11.jpeg"/><Relationship Id="rId7" Type="http://schemas.openxmlformats.org/officeDocument/2006/relationships/image" Target="../media/image13.jpeg"/><Relationship Id="rId8" Type="http://schemas.openxmlformats.org/officeDocument/2006/relationships/image" Target="../media/image16.jpeg"/><Relationship Id="rId9" Type="http://schemas.microsoft.com/office/2007/relationships/hdphoto" Target="../media/hdphoto1.wdp"/><Relationship Id="rId10" Type="http://schemas.openxmlformats.org/officeDocument/2006/relationships/image" Target="../media/image17.jpeg"/><Relationship Id="rId11" Type="http://schemas.microsoft.com/office/2007/relationships/hdphoto" Target="../media/hdphoto2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12.jpeg"/><Relationship Id="rId5" Type="http://schemas.openxmlformats.org/officeDocument/2006/relationships/image" Target="../media/image14.jpeg"/><Relationship Id="rId6" Type="http://schemas.openxmlformats.org/officeDocument/2006/relationships/image" Target="../media/image11.jpeg"/><Relationship Id="rId7" Type="http://schemas.openxmlformats.org/officeDocument/2006/relationships/image" Target="../media/image13.jpeg"/><Relationship Id="rId8" Type="http://schemas.openxmlformats.org/officeDocument/2006/relationships/image" Target="../media/image18.jpeg"/><Relationship Id="rId9" Type="http://schemas.openxmlformats.org/officeDocument/2006/relationships/image" Target="../media/image19.jpeg"/><Relationship Id="rId10" Type="http://schemas.openxmlformats.org/officeDocument/2006/relationships/image" Target="../media/image7.jpeg"/><Relationship Id="rId11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4" Type="http://schemas.openxmlformats.org/officeDocument/2006/relationships/image" Target="../media/image7.jpeg"/><Relationship Id="rId5" Type="http://schemas.openxmlformats.org/officeDocument/2006/relationships/image" Target="../media/image5.jpeg"/><Relationship Id="rId6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OpenGL tricks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blending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//set alpha of red triangle to</a:t>
            </a:r>
          </a:p>
          <a:p>
            <a:pPr>
              <a:buNone/>
            </a:pPr>
            <a:r>
              <a:rPr lang="en-US" sz="2400" dirty="0" smtClean="0"/>
              <a:t>// .5,.5,.5</a:t>
            </a:r>
          </a:p>
          <a:p>
            <a:pPr>
              <a:buNone/>
            </a:pPr>
            <a:r>
              <a:rPr lang="en-US" sz="2400" dirty="0" err="1" smtClean="0"/>
              <a:t>glEnable</a:t>
            </a:r>
            <a:r>
              <a:rPr lang="en-US" sz="2400" dirty="0" smtClean="0"/>
              <a:t>(GL_BLENDING);</a:t>
            </a:r>
          </a:p>
          <a:p>
            <a:pPr>
              <a:buNone/>
            </a:pPr>
            <a:r>
              <a:rPr lang="en-US" sz="2400" dirty="0" err="1" smtClean="0"/>
              <a:t>glBlendFunc</a:t>
            </a:r>
            <a:r>
              <a:rPr lang="en-US" sz="2400" dirty="0" smtClean="0"/>
              <a:t>(</a:t>
            </a:r>
            <a:r>
              <a:rPr lang="en-US" sz="2400" i="1" dirty="0" smtClean="0">
                <a:solidFill>
                  <a:srgbClr val="FFC000"/>
                </a:solidFill>
              </a:rPr>
              <a:t>GL_SRC_ALPHA, ONE_MINUS_SRC_ALPHA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// draw red triangle</a:t>
            </a:r>
          </a:p>
          <a:p>
            <a:pPr>
              <a:buNone/>
            </a:pPr>
            <a:r>
              <a:rPr lang="en-US" sz="2400" dirty="0" err="1" smtClean="0"/>
              <a:t>glDisable</a:t>
            </a:r>
            <a:r>
              <a:rPr lang="en-US" sz="2400" dirty="0" smtClean="0"/>
              <a:t>(GL_BLENDING)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4343400"/>
            <a:ext cx="1447800" cy="144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>
            <a:off x="1563329" y="46812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038600" y="4267200"/>
            <a:ext cx="4182427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pixel  passes depth test</a:t>
            </a:r>
          </a:p>
          <a:p>
            <a:r>
              <a:rPr lang="en-US" dirty="0" smtClean="0"/>
              <a:t>     replace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r>
              <a:rPr lang="en-US" dirty="0" smtClean="0"/>
              <a:t>  with .5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S</a:t>
            </a:r>
            <a:r>
              <a:rPr lang="en-US" dirty="0" smtClean="0"/>
              <a:t> + .5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endParaRPr lang="en-US" baseline="-25000" dirty="0" smtClean="0"/>
          </a:p>
          <a:p>
            <a:endParaRPr lang="en-US" baseline="-25000" dirty="0" smtClean="0"/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s</a:t>
            </a:r>
            <a:r>
              <a:rPr lang="en-US" dirty="0" smtClean="0"/>
              <a:t>  is color of source (the red triangle)</a:t>
            </a:r>
          </a:p>
          <a:p>
            <a:r>
              <a:rPr lang="en-US" dirty="0" err="1" smtClean="0"/>
              <a:t>c</a:t>
            </a:r>
            <a:r>
              <a:rPr lang="en-US" baseline="-25000" dirty="0" err="1" smtClean="0"/>
              <a:t>d</a:t>
            </a:r>
            <a:r>
              <a:rPr lang="en-US" dirty="0" smtClean="0"/>
              <a:t> is color of destination (the frame buffer)</a:t>
            </a:r>
          </a:p>
          <a:p>
            <a:r>
              <a:rPr lang="en-US" dirty="0" smtClean="0"/>
              <a:t>     </a:t>
            </a:r>
            <a:endParaRPr lang="en-US" dirty="0"/>
          </a:p>
        </p:txBody>
      </p:sp>
      <p:sp>
        <p:nvSpPr>
          <p:cNvPr id="9" name="Isosceles Triangle 8"/>
          <p:cNvSpPr/>
          <p:nvPr/>
        </p:nvSpPr>
        <p:spPr>
          <a:xfrm>
            <a:off x="1371600" y="4448355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 matters: red first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648200" y="2069068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362200" y="2069068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Isosceles Triangle 39"/>
          <p:cNvSpPr/>
          <p:nvPr/>
        </p:nvSpPr>
        <p:spPr>
          <a:xfrm>
            <a:off x="2506541" y="2175748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4792541" y="2175748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572000" y="39624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286000" y="39624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2430341" y="40690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4716341" y="40690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2630129" y="43002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4992329" y="4300220"/>
            <a:ext cx="653845" cy="820420"/>
          </a:xfrm>
          <a:prstGeom prst="triangle">
            <a:avLst/>
          </a:prstGeom>
          <a:noFill/>
          <a:ln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textures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33800" y="1752600"/>
            <a:ext cx="4691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Order matters! Reflection lab further illustrates!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</a:t>
            </a:r>
            <a:endParaRPr lang="en-US" dirty="0"/>
          </a:p>
        </p:txBody>
      </p:sp>
      <p:pic>
        <p:nvPicPr>
          <p:cNvPr id="6" name="Content Placeholder 5" descr="completeTo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52600"/>
            <a:ext cx="3857625" cy="3838575"/>
          </a:xfrm>
        </p:spPr>
      </p:pic>
      <p:pic>
        <p:nvPicPr>
          <p:cNvPr id="7" name="Picture 6" descr="complet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1752600"/>
            <a:ext cx="3829050" cy="3829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1</a:t>
            </a:r>
            <a:endParaRPr lang="en-US" dirty="0"/>
          </a:p>
        </p:txBody>
      </p:sp>
      <p:pic>
        <p:nvPicPr>
          <p:cNvPr id="6" name="Content Placeholder 5" descr="frameTwoCub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2040" y="1905000"/>
            <a:ext cx="1837921" cy="1828800"/>
          </a:xfrm>
        </p:spPr>
      </p:pic>
      <p:pic>
        <p:nvPicPr>
          <p:cNvPr id="7" name="Picture 6" descr="frameCub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05000"/>
            <a:ext cx="1828800" cy="18333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38862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0042" y="3886200"/>
            <a:ext cx="245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 and reflected cube</a:t>
            </a:r>
            <a:endParaRPr lang="en-US" dirty="0"/>
          </a:p>
        </p:txBody>
      </p:sp>
      <p:pic>
        <p:nvPicPr>
          <p:cNvPr id="11" name="Picture 10" descr="completeTopTransparentFlo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1905000"/>
            <a:ext cx="1828800" cy="18333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92626" y="3886200"/>
            <a:ext cx="2565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cube, reflected cube, and</a:t>
            </a:r>
          </a:p>
          <a:p>
            <a:pPr algn="ctr"/>
            <a:r>
              <a:rPr lang="en-US" dirty="0" smtClean="0"/>
              <a:t>blended floor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1</a:t>
            </a:r>
            <a:endParaRPr lang="en-US" dirty="0"/>
          </a:p>
        </p:txBody>
      </p:sp>
      <p:pic>
        <p:nvPicPr>
          <p:cNvPr id="6" name="Content Placeholder 5" descr="frameTwoCub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2040" y="1905000"/>
            <a:ext cx="1837921" cy="1828800"/>
          </a:xfrm>
        </p:spPr>
      </p:pic>
      <p:pic>
        <p:nvPicPr>
          <p:cNvPr id="7" name="Picture 6" descr="frameCub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1905000"/>
            <a:ext cx="1828800" cy="18333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14400" y="388620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60042" y="3886200"/>
            <a:ext cx="245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cube and reflected cube</a:t>
            </a:r>
            <a:endParaRPr lang="en-US" dirty="0"/>
          </a:p>
        </p:txBody>
      </p:sp>
      <p:pic>
        <p:nvPicPr>
          <p:cNvPr id="11" name="Picture 10" descr="completeTopTransparentFloo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1905000"/>
            <a:ext cx="1828800" cy="18333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892626" y="3886200"/>
            <a:ext cx="25655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cube, reflected cube, and</a:t>
            </a:r>
          </a:p>
          <a:p>
            <a:pPr algn="ctr"/>
            <a:r>
              <a:rPr lang="en-US" dirty="0" smtClean="0"/>
              <a:t>blend floor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19400" y="5257800"/>
            <a:ext cx="9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Problem </a:t>
            </a:r>
            <a:endParaRPr lang="en-US" dirty="0"/>
          </a:p>
        </p:txBody>
      </p:sp>
      <p:pic>
        <p:nvPicPr>
          <p:cNvPr id="15" name="Picture 14" descr="completeBottomTransparentFloo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5800" y="4572000"/>
            <a:ext cx="1985010" cy="19800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Stencil buffer</a:t>
            </a:r>
            <a:endParaRPr lang="en-US" dirty="0"/>
          </a:p>
        </p:txBody>
      </p:sp>
      <p:pic>
        <p:nvPicPr>
          <p:cNvPr id="4" name="Content Placeholder 3" descr="stencilFlo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0" y="1600200"/>
            <a:ext cx="1837945" cy="1828800"/>
          </a:xfrm>
        </p:spPr>
      </p:pic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4648200" y="1600200"/>
            <a:ext cx="1837944" cy="1828800"/>
          </a:xfrm>
          <a:prstGeom prst="rect">
            <a:avLst/>
          </a:prstGeom>
        </p:spPr>
      </p:pic>
      <p:pic>
        <p:nvPicPr>
          <p:cNvPr id="8" name="Picture 7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04198" y="3962400"/>
            <a:ext cx="1819747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66397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86600" y="3048000"/>
            <a:ext cx="17084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 values: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background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top of floor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bottom of floor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Step 1:  draw top and bottom of floor into stencil buffer</a:t>
            </a:r>
            <a:endParaRPr lang="en-US" sz="2800" dirty="0"/>
          </a:p>
        </p:txBody>
      </p:sp>
      <p:pic>
        <p:nvPicPr>
          <p:cNvPr id="4" name="Content Placeholder 3" descr="stencilFloo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37945" cy="1828800"/>
          </a:xfrm>
        </p:spPr>
      </p:pic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3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8" name="Picture 7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99398" y="3962400"/>
            <a:ext cx="1819747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81200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981200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Step 2:  draw original cube in frame/depth buffers over background or top of floor</a:t>
            </a:r>
            <a:endParaRPr lang="en-US" sz="2800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6" name="Picture 25" descr="stencilCube.jpg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24161" y="1600200"/>
            <a:ext cx="1824239" cy="1828800"/>
          </a:xfrm>
          <a:prstGeom prst="rect">
            <a:avLst/>
          </a:prstGeom>
        </p:spPr>
      </p:pic>
      <p:pic>
        <p:nvPicPr>
          <p:cNvPr id="29" name="Content Placeholder 28" descr="stencilCubeBottom.jpg"/>
          <p:cNvPicPr>
            <a:picLocks noGrp="1" noChangeAspect="1"/>
          </p:cNvPicPr>
          <p:nvPr>
            <p:ph idx="1"/>
          </p:nvPr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19600" y="3962400"/>
            <a:ext cx="1833349" cy="1828800"/>
          </a:xfrm>
        </p:spPr>
      </p:pic>
      <p:sp>
        <p:nvSpPr>
          <p:cNvPr id="3" name="Parallelogram 2"/>
          <p:cNvSpPr/>
          <p:nvPr/>
        </p:nvSpPr>
        <p:spPr>
          <a:xfrm rot="20460000">
            <a:off x="5016997" y="4797523"/>
            <a:ext cx="838200" cy="533400"/>
          </a:xfrm>
          <a:prstGeom prst="parallelogram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Parallelogram 22"/>
          <p:cNvSpPr/>
          <p:nvPr/>
        </p:nvSpPr>
        <p:spPr>
          <a:xfrm rot="20460000">
            <a:off x="2502396" y="4815796"/>
            <a:ext cx="838200" cy="533400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Step 3:  draw reflected cube in frame/depth/stencil buffers on top floor pixels</a:t>
            </a:r>
            <a:endParaRPr lang="en-US" sz="3200" dirty="0"/>
          </a:p>
        </p:txBody>
      </p:sp>
      <p:pic>
        <p:nvPicPr>
          <p:cNvPr id="6" name="Picture 5" descr="stencilFloorBlack.jpg"/>
          <p:cNvPicPr>
            <a:picLocks noChangeAspect="1"/>
          </p:cNvPicPr>
          <p:nvPr/>
        </p:nvPicPr>
        <p:blipFill>
          <a:blip r:embed="rId4" cstate="print">
            <a:grayscl/>
          </a:blip>
          <a:stretch>
            <a:fillRect/>
          </a:stretch>
        </p:blipFill>
        <p:spPr>
          <a:xfrm>
            <a:off x="6696456" y="1600200"/>
            <a:ext cx="1837944" cy="1828800"/>
          </a:xfrm>
          <a:prstGeom prst="rect">
            <a:avLst/>
          </a:prstGeom>
        </p:spPr>
      </p:pic>
      <p:pic>
        <p:nvPicPr>
          <p:cNvPr id="9" name="Picture 8" descr="stencilFloorBotto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714653" y="3962400"/>
            <a:ext cx="1819747" cy="18288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pic>
        <p:nvPicPr>
          <p:cNvPr id="15" name="Content Placeholder 3" descr="stencilFloo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10455" y="1600200"/>
            <a:ext cx="1837945" cy="1828800"/>
          </a:xfrm>
          <a:prstGeom prst="rect">
            <a:avLst/>
          </a:prstGeom>
        </p:spPr>
      </p:pic>
      <p:pic>
        <p:nvPicPr>
          <p:cNvPr id="16" name="Picture 15" descr="stencilFloorBottom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8653" y="3962400"/>
            <a:ext cx="1819747" cy="18288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410455" y="16002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410455" y="3962400"/>
            <a:ext cx="1828800" cy="1828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648200" y="6019800"/>
            <a:ext cx="1369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010400" y="6019800"/>
            <a:ext cx="1362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stencilBuffer</a:t>
            </a:r>
            <a:endParaRPr lang="en-US" dirty="0"/>
          </a:p>
        </p:txBody>
      </p:sp>
      <p:pic>
        <p:nvPicPr>
          <p:cNvPr id="26" name="Picture 25" descr="stencilCube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424161" y="1600200"/>
            <a:ext cx="1824239" cy="1828800"/>
          </a:xfrm>
          <a:prstGeom prst="rect">
            <a:avLst/>
          </a:prstGeom>
        </p:spPr>
      </p:pic>
      <p:pic>
        <p:nvPicPr>
          <p:cNvPr id="29" name="Content Placeholder 28" descr="stencilCubeBottom.jpg"/>
          <p:cNvPicPr>
            <a:picLocks noGrp="1" noChangeAspect="1"/>
          </p:cNvPicPr>
          <p:nvPr>
            <p:ph idx="1"/>
          </p:nvPr>
        </p:nvPicPr>
        <p:blipFill>
          <a:blip r:embed="rId9" cstate="print"/>
          <a:stretch>
            <a:fillRect/>
          </a:stretch>
        </p:blipFill>
        <p:spPr>
          <a:xfrm>
            <a:off x="4419600" y="3962400"/>
            <a:ext cx="1833349" cy="1828800"/>
          </a:xfrm>
        </p:spPr>
      </p:pic>
      <p:pic>
        <p:nvPicPr>
          <p:cNvPr id="23" name="Picture 22" descr="frameTwoCubes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981200" y="1600200"/>
            <a:ext cx="1837921" cy="1828800"/>
          </a:xfrm>
          <a:prstGeom prst="rect">
            <a:avLst/>
          </a:prstGeom>
        </p:spPr>
      </p:pic>
      <p:pic>
        <p:nvPicPr>
          <p:cNvPr id="24" name="Picture 23" descr="depthTwoCubes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10479" y="1600200"/>
            <a:ext cx="1837921" cy="1828800"/>
          </a:xfrm>
          <a:prstGeom prst="rect">
            <a:avLst/>
          </a:prstGeom>
        </p:spPr>
      </p:pic>
      <p:sp>
        <p:nvSpPr>
          <p:cNvPr id="28" name="Parallelogram 27"/>
          <p:cNvSpPr/>
          <p:nvPr/>
        </p:nvSpPr>
        <p:spPr>
          <a:xfrm rot="20460000">
            <a:off x="5016997" y="4797523"/>
            <a:ext cx="838200" cy="533400"/>
          </a:xfrm>
          <a:prstGeom prst="parallelogram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Parallelogram 29"/>
          <p:cNvSpPr/>
          <p:nvPr/>
        </p:nvSpPr>
        <p:spPr>
          <a:xfrm rot="20460000">
            <a:off x="2502396" y="4815796"/>
            <a:ext cx="838200" cy="533400"/>
          </a:xfrm>
          <a:prstGeom prst="parallelogram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 smtClean="0"/>
              <a:t>billboards</a:t>
            </a:r>
          </a:p>
          <a:p>
            <a:r>
              <a:rPr lang="en-US" dirty="0" smtClean="0"/>
              <a:t>textures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frameCub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1200" y="1600200"/>
            <a:ext cx="1828991" cy="1833563"/>
          </a:xfrm>
          <a:prstGeom prst="rect">
            <a:avLst/>
          </a:prstGeom>
        </p:spPr>
      </p:pic>
      <p:pic>
        <p:nvPicPr>
          <p:cNvPr id="27" name="Picture 26" descr="cubeBot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3962400"/>
            <a:ext cx="1833349" cy="1828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Step 4:  draw floor, blending with reflected cube pixel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2590800"/>
            <a:ext cx="992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top view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800" y="4724400"/>
            <a:ext cx="1372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133600" y="6019800"/>
            <a:ext cx="136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pic>
        <p:nvPicPr>
          <p:cNvPr id="23" name="Picture 22" descr="frameTwoCub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81200" y="1600200"/>
            <a:ext cx="1837921" cy="1828800"/>
          </a:xfrm>
          <a:prstGeom prst="rect">
            <a:avLst/>
          </a:prstGeom>
        </p:spPr>
      </p:pic>
      <p:pic>
        <p:nvPicPr>
          <p:cNvPr id="28" name="Picture 27" descr="completeTo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972124" y="1600200"/>
            <a:ext cx="1837876" cy="1828800"/>
          </a:xfrm>
          <a:prstGeom prst="rect">
            <a:avLst/>
          </a:prstGeom>
        </p:spPr>
      </p:pic>
      <p:pic>
        <p:nvPicPr>
          <p:cNvPr id="30" name="Picture 29" descr="completeBottom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81200" y="3962400"/>
            <a:ext cx="1828800" cy="1828800"/>
          </a:xfrm>
          <a:prstGeom prst="rect">
            <a:avLst/>
          </a:prstGeom>
        </p:spPr>
      </p:pic>
      <p:sp>
        <p:nvSpPr>
          <p:cNvPr id="31" name="Content Placeholder 3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transparency</a:t>
            </a:r>
          </a:p>
          <a:p>
            <a:r>
              <a:rPr lang="en-US" dirty="0" smtClean="0"/>
              <a:t>reflections</a:t>
            </a:r>
          </a:p>
          <a:p>
            <a:r>
              <a:rPr lang="en-US" dirty="0" smtClean="0"/>
              <a:t>mirror</a:t>
            </a:r>
          </a:p>
          <a:p>
            <a:r>
              <a:rPr lang="en-US" dirty="0" smtClean="0"/>
              <a:t>shadows</a:t>
            </a:r>
          </a:p>
          <a:p>
            <a:r>
              <a:rPr lang="en-US" dirty="0"/>
              <a:t>b</a:t>
            </a:r>
            <a:r>
              <a:rPr lang="en-US" dirty="0" smtClean="0"/>
              <a:t>illboards</a:t>
            </a:r>
          </a:p>
          <a:p>
            <a:r>
              <a:rPr lang="en-US" dirty="0" smtClean="0"/>
              <a:t>textures</a:t>
            </a:r>
          </a:p>
          <a:p>
            <a:r>
              <a:rPr lang="en-US" dirty="0" smtClean="0"/>
              <a:t>bump mapping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800600" y="4114800"/>
            <a:ext cx="1105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6" name="Right Brace 5"/>
          <p:cNvSpPr/>
          <p:nvPr/>
        </p:nvSpPr>
        <p:spPr>
          <a:xfrm>
            <a:off x="3733800" y="3048000"/>
            <a:ext cx="685800" cy="266700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800600" y="1981200"/>
            <a:ext cx="4174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NOW:  REFLECTION LAB, demo it and</a:t>
            </a:r>
          </a:p>
          <a:p>
            <a:r>
              <a:rPr lang="en-US" dirty="0" smtClean="0"/>
              <a:t>Snowman </a:t>
            </a:r>
            <a:r>
              <a:rPr lang="en-US" dirty="0" err="1" smtClean="0"/>
              <a:t>redux</a:t>
            </a:r>
            <a:r>
              <a:rPr lang="en-US" dirty="0" smtClean="0"/>
              <a:t> before end of </a:t>
            </a:r>
            <a:r>
              <a:rPr lang="en-US" smtClean="0"/>
              <a:t>class today.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Reminder of pipeline principles</a:t>
            </a:r>
          </a:p>
          <a:p>
            <a:r>
              <a:rPr lang="en-US" dirty="0" smtClean="0"/>
              <a:t>Specifying alpha</a:t>
            </a:r>
          </a:p>
          <a:p>
            <a:r>
              <a:rPr lang="en-US" dirty="0" smtClean="0"/>
              <a:t>Setting up blending</a:t>
            </a:r>
          </a:p>
          <a:p>
            <a:r>
              <a:rPr lang="en-US" dirty="0" smtClean="0"/>
              <a:t>The order of it all…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 rendering overview</a:t>
            </a:r>
            <a:endParaRPr lang="en-US" dirty="0"/>
          </a:p>
        </p:txBody>
      </p:sp>
      <p:pic>
        <p:nvPicPr>
          <p:cNvPr id="8" name="Content Placeholder 7" descr="frustumWithTriang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63800" y="2362199"/>
            <a:ext cx="1837877" cy="1828800"/>
          </a:xfrm>
        </p:spPr>
      </p:pic>
      <p:pic>
        <p:nvPicPr>
          <p:cNvPr id="10" name="Picture 9" descr="frustumWithProjectedTriang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31877" y="2362199"/>
            <a:ext cx="1819724" cy="1828800"/>
          </a:xfrm>
          <a:prstGeom prst="rect">
            <a:avLst/>
          </a:prstGeom>
        </p:spPr>
      </p:pic>
      <p:pic>
        <p:nvPicPr>
          <p:cNvPr id="15" name="Picture 14" descr="renderedTriang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81800" y="2499359"/>
            <a:ext cx="1532059" cy="155448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0" y="4267200"/>
            <a:ext cx="19992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state:</a:t>
            </a:r>
          </a:p>
          <a:p>
            <a:r>
              <a:rPr lang="en-US" dirty="0" smtClean="0"/>
              <a:t>view volume,</a:t>
            </a:r>
          </a:p>
          <a:p>
            <a:r>
              <a:rPr lang="en-US" dirty="0" smtClean="0"/>
              <a:t>viewport transform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  <p:pic>
        <p:nvPicPr>
          <p:cNvPr id="12" name="Picture 11" descr="frustu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4800" y="2362199"/>
            <a:ext cx="1828800" cy="182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590800" y="4343400"/>
            <a:ext cx="155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define triangle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4343400"/>
            <a:ext cx="1632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vertices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4343400"/>
            <a:ext cx="2300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render to frame buffer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81200" y="5791200"/>
            <a:ext cx="589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</a:t>
            </a:r>
            <a:endParaRPr lang="en-US" dirty="0"/>
          </a:p>
        </p:txBody>
      </p:sp>
      <p:sp>
        <p:nvSpPr>
          <p:cNvPr id="21" name="Right Brace 20"/>
          <p:cNvSpPr/>
          <p:nvPr/>
        </p:nvSpPr>
        <p:spPr>
          <a:xfrm rot="5400000">
            <a:off x="2095500" y="36957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867400" y="5791200"/>
            <a:ext cx="1655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Pipeline System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 rot="5400000">
            <a:off x="6286500" y="3695700"/>
            <a:ext cx="304800" cy="3581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19" grpId="0"/>
      <p:bldP spid="21" grpId="0" animBg="1"/>
      <p:bldP spid="22" grpId="0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38400" y="19812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34144" y="19812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1905000" y="2590800"/>
            <a:ext cx="2362200" cy="2286000"/>
            <a:chOff x="1905000" y="2590800"/>
            <a:chExt cx="2362200" cy="2286000"/>
          </a:xfrm>
        </p:grpSpPr>
        <p:sp>
          <p:nvSpPr>
            <p:cNvPr id="8" name="Rectangle 7"/>
            <p:cNvSpPr/>
            <p:nvPr/>
          </p:nvSpPr>
          <p:spPr>
            <a:xfrm>
              <a:off x="1905000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800600" y="2590800"/>
            <a:ext cx="2362200" cy="2286000"/>
            <a:chOff x="4800600" y="2590800"/>
            <a:chExt cx="2362200" cy="2286000"/>
          </a:xfrm>
        </p:grpSpPr>
        <p:sp>
          <p:nvSpPr>
            <p:cNvPr id="12" name="Rectangle 11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Isosceles Triangle 12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772400" y="2895600"/>
            <a:ext cx="45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-∞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flipH="1">
            <a:off x="6781800" y="3080266"/>
            <a:ext cx="990600" cy="4393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400800" y="5257800"/>
            <a:ext cx="1849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in 3d space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096000" y="4038600"/>
            <a:ext cx="381000" cy="11430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4958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438400" y="3657600"/>
            <a:ext cx="1447800" cy="1447800"/>
            <a:chOff x="2029326" y="2590800"/>
            <a:chExt cx="2362200" cy="2286000"/>
          </a:xfrm>
        </p:grpSpPr>
        <p:sp>
          <p:nvSpPr>
            <p:cNvPr id="30" name="Rectangle 29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582741" y="3740528"/>
            <a:ext cx="1295400" cy="358242"/>
            <a:chOff x="2286000" y="4548248"/>
            <a:chExt cx="1295400" cy="358242"/>
          </a:xfrm>
        </p:grpSpPr>
        <p:sp>
          <p:nvSpPr>
            <p:cNvPr id="10" name="Isosceles Triangle 9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640141" y="3740528"/>
            <a:ext cx="1295400" cy="358242"/>
            <a:chOff x="2286000" y="4548248"/>
            <a:chExt cx="1295400" cy="358242"/>
          </a:xfrm>
        </p:grpSpPr>
        <p:sp>
          <p:nvSpPr>
            <p:cNvPr id="16" name="Isosceles Triangle 1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981200" y="5638800"/>
            <a:ext cx="5032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pixels drawn provided they pass the depth test.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2438400" y="1981200"/>
            <a:ext cx="1447800" cy="1447800"/>
            <a:chOff x="1905000" y="2590800"/>
            <a:chExt cx="2362200" cy="2286000"/>
          </a:xfrm>
        </p:grpSpPr>
        <p:sp>
          <p:nvSpPr>
            <p:cNvPr id="24" name="Rectangle 23"/>
            <p:cNvSpPr/>
            <p:nvPr/>
          </p:nvSpPr>
          <p:spPr>
            <a:xfrm>
              <a:off x="1905000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Isosceles Triangle 24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495800" y="1981200"/>
            <a:ext cx="1447800" cy="1447800"/>
            <a:chOff x="4800600" y="2590800"/>
            <a:chExt cx="2362200" cy="2286000"/>
          </a:xfrm>
        </p:grpSpPr>
        <p:sp>
          <p:nvSpPr>
            <p:cNvPr id="27" name="Rectangle 26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2"/>
          <p:cNvGrpSpPr/>
          <p:nvPr/>
        </p:nvGrpSpPr>
        <p:grpSpPr>
          <a:xfrm>
            <a:off x="19050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28"/>
          <p:cNvGrpSpPr/>
          <p:nvPr/>
        </p:nvGrpSpPr>
        <p:grpSpPr>
          <a:xfrm>
            <a:off x="304800" y="3657600"/>
            <a:ext cx="1447800" cy="1447800"/>
            <a:chOff x="2029326" y="2590800"/>
            <a:chExt cx="2362200" cy="2286000"/>
          </a:xfrm>
        </p:grpSpPr>
        <p:sp>
          <p:nvSpPr>
            <p:cNvPr id="30" name="Rectangle 29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Buffering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10" name="Isosceles Triangle 9"/>
          <p:cNvSpPr/>
          <p:nvPr/>
        </p:nvSpPr>
        <p:spPr>
          <a:xfrm>
            <a:off x="449141" y="3764280"/>
            <a:ext cx="1295400" cy="304800"/>
          </a:xfrm>
          <a:prstGeom prst="triangle">
            <a:avLst/>
          </a:prstGeom>
          <a:solidFill>
            <a:srgbClr val="FF000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2049341" y="37642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5257800"/>
            <a:ext cx="282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in front of blue.</a:t>
            </a:r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4495800" y="1828800"/>
            <a:ext cx="1447800" cy="1447800"/>
            <a:chOff x="4800600" y="2590800"/>
            <a:chExt cx="2362200" cy="2286000"/>
          </a:xfrm>
        </p:grpSpPr>
        <p:sp>
          <p:nvSpPr>
            <p:cNvPr id="33" name="Rectangle 32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438400" y="1828800"/>
            <a:ext cx="1447800" cy="1447800"/>
            <a:chOff x="2029326" y="2590800"/>
            <a:chExt cx="2362200" cy="2286000"/>
          </a:xfrm>
        </p:grpSpPr>
        <p:sp>
          <p:nvSpPr>
            <p:cNvPr id="38" name="Rectangle 37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582741" y="1911728"/>
            <a:ext cx="1295400" cy="358242"/>
            <a:chOff x="2286000" y="4548248"/>
            <a:chExt cx="1295400" cy="358242"/>
          </a:xfrm>
        </p:grpSpPr>
        <p:sp>
          <p:nvSpPr>
            <p:cNvPr id="41" name="Isosceles Triangle 40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640141" y="1911728"/>
            <a:ext cx="1295400" cy="358242"/>
            <a:chOff x="2286000" y="4548248"/>
            <a:chExt cx="1295400" cy="358242"/>
          </a:xfrm>
        </p:grpSpPr>
        <p:sp>
          <p:nvSpPr>
            <p:cNvPr id="46" name="Isosceles Triangle 4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67600" y="36576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67400" y="36576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>
            <a:off x="6011741" y="3764280"/>
            <a:ext cx="1295400" cy="304800"/>
          </a:xfrm>
          <a:prstGeom prst="triangle">
            <a:avLst/>
          </a:prstGeom>
          <a:solidFill>
            <a:srgbClr val="FF0000"/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7611941" y="3764280"/>
            <a:ext cx="1295400" cy="304800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5257800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behind blue.</a:t>
            </a:r>
            <a:endParaRPr lang="en-US" dirty="0"/>
          </a:p>
        </p:txBody>
      </p:sp>
      <p:sp>
        <p:nvSpPr>
          <p:cNvPr id="55" name="Isosceles Triangle 54"/>
          <p:cNvSpPr/>
          <p:nvPr/>
        </p:nvSpPr>
        <p:spPr>
          <a:xfrm>
            <a:off x="6211529" y="39954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7887929" y="3995420"/>
            <a:ext cx="653845" cy="820420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3886200" y="4648200"/>
            <a:ext cx="1447800" cy="1447800"/>
            <a:chOff x="2438400" y="3657600"/>
            <a:chExt cx="1447800" cy="1447800"/>
          </a:xfrm>
        </p:grpSpPr>
        <p:grpSp>
          <p:nvGrpSpPr>
            <p:cNvPr id="61" name="Group 28"/>
            <p:cNvGrpSpPr/>
            <p:nvPr/>
          </p:nvGrpSpPr>
          <p:grpSpPr>
            <a:xfrm>
              <a:off x="2438400" y="3657600"/>
              <a:ext cx="1447800" cy="1447800"/>
              <a:chOff x="2029326" y="2590800"/>
              <a:chExt cx="2362200" cy="2286000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2029326" y="2590800"/>
                <a:ext cx="2362200" cy="2286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Isosceles Triangle 64"/>
              <p:cNvSpPr/>
              <p:nvPr/>
            </p:nvSpPr>
            <p:spPr>
              <a:xfrm>
                <a:off x="2590800" y="3124200"/>
                <a:ext cx="1066800" cy="1295400"/>
              </a:xfrm>
              <a:prstGeom prst="triangl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2" name="Isosceles Triangle 61"/>
            <p:cNvSpPr/>
            <p:nvPr/>
          </p:nvSpPr>
          <p:spPr>
            <a:xfrm>
              <a:off x="2582741" y="3764280"/>
              <a:ext cx="1295400" cy="304800"/>
            </a:xfrm>
            <a:prstGeom prst="triangle">
              <a:avLst/>
            </a:prstGeom>
            <a:solidFill>
              <a:srgbClr val="FF0000"/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ight Triangle 62"/>
            <p:cNvSpPr/>
            <p:nvPr/>
          </p:nvSpPr>
          <p:spPr>
            <a:xfrm>
              <a:off x="3103133" y="3932465"/>
              <a:ext cx="152400" cy="457200"/>
            </a:xfrm>
            <a:prstGeom prst="rtTriangl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3733800" y="6172200"/>
            <a:ext cx="1858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 something else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2"/>
          <p:cNvGrpSpPr/>
          <p:nvPr/>
        </p:nvGrpSpPr>
        <p:grpSpPr>
          <a:xfrm>
            <a:off x="1905000" y="3657600"/>
            <a:ext cx="1447800" cy="1447800"/>
            <a:chOff x="4800600" y="2590800"/>
            <a:chExt cx="2362200" cy="2286000"/>
          </a:xfrm>
        </p:grpSpPr>
        <p:sp>
          <p:nvSpPr>
            <p:cNvPr id="34" name="Rectangle 33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4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Blending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22282" y="1371600"/>
            <a:ext cx="136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 buffer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32082" y="1371600"/>
            <a:ext cx="136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depth buffer</a:t>
            </a:r>
            <a:endParaRPr lang="en-US" dirty="0"/>
          </a:p>
        </p:txBody>
      </p:sp>
      <p:sp>
        <p:nvSpPr>
          <p:cNvPr id="16" name="Isosceles Triangle 15"/>
          <p:cNvSpPr/>
          <p:nvPr/>
        </p:nvSpPr>
        <p:spPr>
          <a:xfrm>
            <a:off x="2049341" y="3764280"/>
            <a:ext cx="1295400" cy="304800"/>
          </a:xfrm>
          <a:prstGeom prst="triangle">
            <a:avLst/>
          </a:prstGeom>
          <a:solidFill>
            <a:schemeClr val="bg2">
              <a:lumMod val="90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81000" y="5257800"/>
            <a:ext cx="2829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in front of blue.</a:t>
            </a:r>
            <a:endParaRPr lang="en-US" dirty="0"/>
          </a:p>
        </p:txBody>
      </p:sp>
      <p:grpSp>
        <p:nvGrpSpPr>
          <p:cNvPr id="5" name="Group 28"/>
          <p:cNvGrpSpPr/>
          <p:nvPr/>
        </p:nvGrpSpPr>
        <p:grpSpPr>
          <a:xfrm>
            <a:off x="4495800" y="1828800"/>
            <a:ext cx="1447800" cy="1447800"/>
            <a:chOff x="4800600" y="2590800"/>
            <a:chExt cx="2362200" cy="2286000"/>
          </a:xfrm>
        </p:grpSpPr>
        <p:sp>
          <p:nvSpPr>
            <p:cNvPr id="33" name="Rectangle 32"/>
            <p:cNvSpPr/>
            <p:nvPr/>
          </p:nvSpPr>
          <p:spPr>
            <a:xfrm>
              <a:off x="4800600" y="2590800"/>
              <a:ext cx="2362200" cy="228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Isosceles Triangle 35"/>
            <p:cNvSpPr/>
            <p:nvPr/>
          </p:nvSpPr>
          <p:spPr>
            <a:xfrm>
              <a:off x="5486400" y="3124200"/>
              <a:ext cx="1066800" cy="1295400"/>
            </a:xfrm>
            <a:prstGeom prst="triangl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36"/>
          <p:cNvGrpSpPr/>
          <p:nvPr/>
        </p:nvGrpSpPr>
        <p:grpSpPr>
          <a:xfrm>
            <a:off x="2438400" y="1828800"/>
            <a:ext cx="1447800" cy="1447800"/>
            <a:chOff x="2029326" y="2590800"/>
            <a:chExt cx="2362200" cy="2286000"/>
          </a:xfrm>
        </p:grpSpPr>
        <p:sp>
          <p:nvSpPr>
            <p:cNvPr id="38" name="Rectangle 37"/>
            <p:cNvSpPr/>
            <p:nvPr/>
          </p:nvSpPr>
          <p:spPr>
            <a:xfrm>
              <a:off x="2029326" y="2590800"/>
              <a:ext cx="2362200" cy="2286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38"/>
            <p:cNvSpPr/>
            <p:nvPr/>
          </p:nvSpPr>
          <p:spPr>
            <a:xfrm>
              <a:off x="2590800" y="3124200"/>
              <a:ext cx="1066800" cy="129540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2582741" y="1911728"/>
            <a:ext cx="1295400" cy="358242"/>
            <a:chOff x="2286000" y="4548248"/>
            <a:chExt cx="1295400" cy="358242"/>
          </a:xfrm>
        </p:grpSpPr>
        <p:sp>
          <p:nvSpPr>
            <p:cNvPr id="41" name="Isosceles Triangle 40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44"/>
          <p:cNvGrpSpPr/>
          <p:nvPr/>
        </p:nvGrpSpPr>
        <p:grpSpPr>
          <a:xfrm>
            <a:off x="4640141" y="1911728"/>
            <a:ext cx="1295400" cy="358242"/>
            <a:chOff x="2286000" y="4548248"/>
            <a:chExt cx="1295400" cy="358242"/>
          </a:xfrm>
        </p:grpSpPr>
        <p:sp>
          <p:nvSpPr>
            <p:cNvPr id="46" name="Isosceles Triangle 45"/>
            <p:cNvSpPr/>
            <p:nvPr/>
          </p:nvSpPr>
          <p:spPr>
            <a:xfrm>
              <a:off x="2286000" y="4572000"/>
              <a:ext cx="1295400" cy="304800"/>
            </a:xfrm>
            <a:prstGeom prst="triangle">
              <a:avLst/>
            </a:pr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2286000" y="4830290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2889662" y="4548248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505200" y="4812476"/>
              <a:ext cx="76200" cy="762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Rectangle 50"/>
          <p:cNvSpPr/>
          <p:nvPr/>
        </p:nvSpPr>
        <p:spPr>
          <a:xfrm>
            <a:off x="7467600" y="3657600"/>
            <a:ext cx="1447800" cy="14478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5867400" y="3657600"/>
            <a:ext cx="1447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Isosceles Triangle 55"/>
          <p:cNvSpPr/>
          <p:nvPr/>
        </p:nvSpPr>
        <p:spPr>
          <a:xfrm>
            <a:off x="6011741" y="3764280"/>
            <a:ext cx="1295400" cy="304800"/>
          </a:xfrm>
          <a:prstGeom prst="triangle">
            <a:avLst/>
          </a:prstGeom>
          <a:solidFill>
            <a:srgbClr val="FF0000">
              <a:alpha val="54118"/>
            </a:srgb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/>
          <p:cNvSpPr/>
          <p:nvPr/>
        </p:nvSpPr>
        <p:spPr>
          <a:xfrm>
            <a:off x="7611941" y="3764280"/>
            <a:ext cx="1295400" cy="304800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5943600" y="5257800"/>
            <a:ext cx="2546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Red triangle behind blue.</a:t>
            </a:r>
            <a:endParaRPr lang="en-US" dirty="0"/>
          </a:p>
        </p:txBody>
      </p:sp>
      <p:sp>
        <p:nvSpPr>
          <p:cNvPr id="55" name="Isosceles Triangle 54"/>
          <p:cNvSpPr/>
          <p:nvPr/>
        </p:nvSpPr>
        <p:spPr>
          <a:xfrm>
            <a:off x="6211529" y="3995420"/>
            <a:ext cx="653845" cy="82042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7887929" y="3995420"/>
            <a:ext cx="653845" cy="820420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179285" y="5879068"/>
            <a:ext cx="43228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can make red triangle semi-transparent.</a:t>
            </a:r>
          </a:p>
          <a:p>
            <a:r>
              <a:rPr lang="en-US" dirty="0" smtClean="0"/>
              <a:t>Note effect in the two cases.</a:t>
            </a:r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304800" y="3657600"/>
            <a:ext cx="1447800" cy="1447800"/>
            <a:chOff x="304800" y="3657600"/>
            <a:chExt cx="1447800" cy="1447800"/>
          </a:xfrm>
        </p:grpSpPr>
        <p:sp>
          <p:nvSpPr>
            <p:cNvPr id="69" name="Rectangle 68"/>
            <p:cNvSpPr/>
            <p:nvPr/>
          </p:nvSpPr>
          <p:spPr>
            <a:xfrm>
              <a:off x="304800" y="3657600"/>
              <a:ext cx="1447800" cy="1447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Isosceles Triangle 69"/>
            <p:cNvSpPr/>
            <p:nvPr/>
          </p:nvSpPr>
          <p:spPr>
            <a:xfrm>
              <a:off x="648929" y="3995420"/>
              <a:ext cx="653845" cy="820420"/>
            </a:xfrm>
            <a:prstGeom prst="triangl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Isosceles Triangle 70"/>
            <p:cNvSpPr/>
            <p:nvPr/>
          </p:nvSpPr>
          <p:spPr>
            <a:xfrm>
              <a:off x="457200" y="3762555"/>
              <a:ext cx="1295400" cy="304800"/>
            </a:xfrm>
            <a:prstGeom prst="triangle">
              <a:avLst/>
            </a:prstGeom>
            <a:solidFill>
              <a:srgbClr val="FF0000">
                <a:alpha val="54118"/>
              </a:srgbClr>
            </a:solidFill>
            <a:ln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blending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//set alpha of red triangle to</a:t>
            </a:r>
          </a:p>
          <a:p>
            <a:pPr>
              <a:buNone/>
            </a:pPr>
            <a:r>
              <a:rPr lang="en-US" sz="2400" dirty="0" smtClean="0"/>
              <a:t>// .5,.5,.5</a:t>
            </a:r>
          </a:p>
          <a:p>
            <a:pPr>
              <a:buNone/>
            </a:pPr>
            <a:r>
              <a:rPr lang="en-US" sz="2400" dirty="0" err="1" smtClean="0"/>
              <a:t>glEnable</a:t>
            </a:r>
            <a:r>
              <a:rPr lang="en-US" sz="2400" dirty="0" smtClean="0"/>
              <a:t>(GL_BLENDING);</a:t>
            </a:r>
          </a:p>
          <a:p>
            <a:pPr>
              <a:buNone/>
            </a:pPr>
            <a:r>
              <a:rPr lang="en-US" sz="2400" dirty="0" err="1" smtClean="0"/>
              <a:t>glBlendFunc</a:t>
            </a:r>
            <a:r>
              <a:rPr lang="en-US" sz="2400" dirty="0" smtClean="0"/>
              <a:t>(</a:t>
            </a:r>
            <a:r>
              <a:rPr lang="en-US" sz="2400" i="1" dirty="0" err="1" smtClean="0">
                <a:solidFill>
                  <a:srgbClr val="FFC000"/>
                </a:solidFill>
              </a:rPr>
              <a:t>sfactor</a:t>
            </a:r>
            <a:r>
              <a:rPr lang="en-US" sz="2400" dirty="0" err="1" smtClean="0"/>
              <a:t>,</a:t>
            </a:r>
            <a:r>
              <a:rPr lang="en-US" sz="2400" i="1" dirty="0" err="1" smtClean="0">
                <a:solidFill>
                  <a:srgbClr val="FFC000"/>
                </a:solidFill>
              </a:rPr>
              <a:t>dfactor</a:t>
            </a:r>
            <a:r>
              <a:rPr lang="en-US" sz="2400" dirty="0" smtClean="0"/>
              <a:t>);</a:t>
            </a:r>
          </a:p>
          <a:p>
            <a:pPr>
              <a:buNone/>
            </a:pPr>
            <a:r>
              <a:rPr lang="en-US" sz="2400" dirty="0" smtClean="0"/>
              <a:t>// draw red triangle</a:t>
            </a:r>
          </a:p>
          <a:p>
            <a:pPr>
              <a:buNone/>
            </a:pPr>
            <a:r>
              <a:rPr lang="en-US" sz="2400" dirty="0" err="1" smtClean="0"/>
              <a:t>glDisable</a:t>
            </a:r>
            <a:r>
              <a:rPr lang="en-US" sz="2400" dirty="0" smtClean="0"/>
              <a:t>(GL_BLENDING)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953000" y="1600200"/>
            <a:ext cx="371531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 smtClean="0"/>
              <a:t>GL_ZERO,</a:t>
            </a:r>
          </a:p>
          <a:p>
            <a:pPr>
              <a:buNone/>
            </a:pPr>
            <a:r>
              <a:rPr lang="en-US" dirty="0" smtClean="0"/>
              <a:t>GL_ONE,</a:t>
            </a:r>
          </a:p>
          <a:p>
            <a:pPr>
              <a:buNone/>
            </a:pPr>
            <a:r>
              <a:rPr lang="en-US" dirty="0" smtClean="0"/>
              <a:t>GL_SRC_COLOR,</a:t>
            </a:r>
          </a:p>
          <a:p>
            <a:pPr>
              <a:buNone/>
            </a:pPr>
            <a:r>
              <a:rPr lang="en-US" dirty="0" smtClean="0"/>
              <a:t>GL_ONE_MINUS_SRC_COLOR,</a:t>
            </a:r>
          </a:p>
          <a:p>
            <a:pPr>
              <a:buNone/>
            </a:pPr>
            <a:r>
              <a:rPr lang="en-US" dirty="0" smtClean="0"/>
              <a:t>GL_DST_COLOR,</a:t>
            </a:r>
          </a:p>
          <a:p>
            <a:pPr>
              <a:buNone/>
            </a:pPr>
            <a:r>
              <a:rPr lang="en-US" dirty="0" smtClean="0"/>
              <a:t>GL_ONE_MINUS_DST_COLOR,</a:t>
            </a:r>
          </a:p>
          <a:p>
            <a:pPr>
              <a:buNone/>
            </a:pPr>
            <a:r>
              <a:rPr lang="en-US" dirty="0" smtClean="0"/>
              <a:t>GL_SRC_ALPHA,</a:t>
            </a:r>
          </a:p>
          <a:p>
            <a:pPr>
              <a:buNone/>
            </a:pPr>
            <a:r>
              <a:rPr lang="en-US" dirty="0" smtClean="0"/>
              <a:t>GL_ONE_MINUS_SRC_ALPHA,</a:t>
            </a:r>
          </a:p>
          <a:p>
            <a:pPr>
              <a:buNone/>
            </a:pPr>
            <a:r>
              <a:rPr lang="en-US" dirty="0" smtClean="0"/>
              <a:t>GL_DST_ALPHA,</a:t>
            </a:r>
          </a:p>
          <a:p>
            <a:pPr>
              <a:buNone/>
            </a:pPr>
            <a:r>
              <a:rPr lang="en-US" dirty="0" smtClean="0"/>
              <a:t>GL_ONE_MINUS_DST_ALPHA,</a:t>
            </a:r>
          </a:p>
          <a:p>
            <a:pPr>
              <a:buNone/>
            </a:pPr>
            <a:r>
              <a:rPr lang="en-US" dirty="0" smtClean="0"/>
              <a:t>GL_CONSTANT_COLOR,</a:t>
            </a:r>
          </a:p>
          <a:p>
            <a:pPr>
              <a:buNone/>
            </a:pPr>
            <a:r>
              <a:rPr lang="en-US" dirty="0" smtClean="0"/>
              <a:t>GL_ONE_MINUS_CONSTANT_COLOR,</a:t>
            </a:r>
          </a:p>
          <a:p>
            <a:pPr>
              <a:buNone/>
            </a:pPr>
            <a:r>
              <a:rPr lang="en-US" dirty="0" smtClean="0"/>
              <a:t>GL_CONSTANT_ALPHA,</a:t>
            </a:r>
          </a:p>
          <a:p>
            <a:pPr>
              <a:buNone/>
            </a:pPr>
            <a:r>
              <a:rPr lang="en-US" dirty="0" smtClean="0"/>
              <a:t>GL_ONE_MINUS_CONSTANT_ALPHA, </a:t>
            </a:r>
          </a:p>
          <a:p>
            <a:pPr>
              <a:buNone/>
            </a:pPr>
            <a:r>
              <a:rPr lang="en-US" dirty="0" smtClean="0"/>
              <a:t>GL_SRC_ALPHA_SATURATE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4343400" y="2971800"/>
            <a:ext cx="6096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478</Words>
  <Application>Microsoft Macintosh PowerPoint</Application>
  <PresentationFormat>On-screen Show (4:3)</PresentationFormat>
  <Paragraphs>153</Paragraphs>
  <Slides>21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OpenGL tricks</vt:lpstr>
      <vt:lpstr>PowerPoint Presentation</vt:lpstr>
      <vt:lpstr>Transparency basics</vt:lpstr>
      <vt:lpstr>Pipeline rendering overview</vt:lpstr>
      <vt:lpstr>Depth Buffering</vt:lpstr>
      <vt:lpstr>Depth Buffering</vt:lpstr>
      <vt:lpstr>Depth Buffering</vt:lpstr>
      <vt:lpstr>Blending</vt:lpstr>
      <vt:lpstr>Setting up blending parameters</vt:lpstr>
      <vt:lpstr>Setting up blending parameters</vt:lpstr>
      <vt:lpstr>Order matters: red first</vt:lpstr>
      <vt:lpstr>PowerPoint Presentation</vt:lpstr>
      <vt:lpstr>Reflections</vt:lpstr>
      <vt:lpstr>Take 1</vt:lpstr>
      <vt:lpstr>Take 1</vt:lpstr>
      <vt:lpstr>Stencil buffer</vt:lpstr>
      <vt:lpstr>Step 1:  draw top and bottom of floor into stencil buffer</vt:lpstr>
      <vt:lpstr>Step 2:  draw original cube in frame/depth buffers over background or top of floor</vt:lpstr>
      <vt:lpstr>Step 3:  draw reflected cube in frame/depth/stencil buffers on top floor pixels</vt:lpstr>
      <vt:lpstr>Step 4:  draw floor, blending with reflected cube pixel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OpenGL tricks</dc:title>
  <dc:creator>z</dc:creator>
  <cp:lastModifiedBy>Elizabeth Sweedyk</cp:lastModifiedBy>
  <cp:revision>11</cp:revision>
  <dcterms:created xsi:type="dcterms:W3CDTF">2011-10-22T14:27:02Z</dcterms:created>
  <dcterms:modified xsi:type="dcterms:W3CDTF">2013-03-14T18:05:15Z</dcterms:modified>
</cp:coreProperties>
</file>