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6" r:id="rId2"/>
    <p:sldId id="257" r:id="rId3"/>
    <p:sldId id="287" r:id="rId4"/>
    <p:sldId id="311" r:id="rId5"/>
    <p:sldId id="312" r:id="rId6"/>
    <p:sldId id="313" r:id="rId7"/>
    <p:sldId id="332" r:id="rId8"/>
    <p:sldId id="331" r:id="rId9"/>
    <p:sldId id="314" r:id="rId10"/>
    <p:sldId id="310" r:id="rId11"/>
    <p:sldId id="319" r:id="rId12"/>
    <p:sldId id="321" r:id="rId13"/>
    <p:sldId id="315" r:id="rId14"/>
    <p:sldId id="318" r:id="rId15"/>
    <p:sldId id="322" r:id="rId16"/>
    <p:sldId id="324" r:id="rId17"/>
    <p:sldId id="325" r:id="rId18"/>
    <p:sldId id="326" r:id="rId19"/>
    <p:sldId id="327" r:id="rId20"/>
    <p:sldId id="328" r:id="rId21"/>
    <p:sldId id="329" r:id="rId22"/>
    <p:sldId id="334" r:id="rId23"/>
    <p:sldId id="333" r:id="rId24"/>
    <p:sldId id="335" r:id="rId25"/>
    <p:sldId id="336" r:id="rId26"/>
    <p:sldId id="330" r:id="rId27"/>
    <p:sldId id="281" r:id="rId28"/>
    <p:sldId id="337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notesMaster" Target="notesMasters/notesMaster1.xml"/><Relationship Id="rId31" Type="http://schemas.openxmlformats.org/officeDocument/2006/relationships/printerSettings" Target="printerSettings/printerSettings1.bin"/><Relationship Id="rId32" Type="http://schemas.openxmlformats.org/officeDocument/2006/relationships/presProps" Target="pres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viewProps" Target="viewProps.xml"/><Relationship Id="rId34" Type="http://schemas.openxmlformats.org/officeDocument/2006/relationships/theme" Target="theme/theme1.xml"/><Relationship Id="rId3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19649D-4E87-4841-B19E-4638EBB07824}" type="datetimeFigureOut">
              <a:rPr lang="en-US" smtClean="0"/>
              <a:t>2/24/13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BA656F-77A9-944B-B45F-0DBFEC8799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7429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BA656F-77A9-944B-B45F-0DBFEC87994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8481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BA656F-77A9-944B-B45F-0DBFEC879945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8481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BA656F-77A9-944B-B45F-0DBFEC879945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84812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BA656F-77A9-944B-B45F-0DBFEC879945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84812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BA656F-77A9-944B-B45F-0DBFEC879945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84812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BA656F-77A9-944B-B45F-0DBFEC879945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84812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BA656F-77A9-944B-B45F-0DBFEC879945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84812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BA656F-77A9-944B-B45F-0DBFEC879945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84812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BA656F-77A9-944B-B45F-0DBFEC879945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84812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BA656F-77A9-944B-B45F-0DBFEC879945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8481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BA656F-77A9-944B-B45F-0DBFEC87994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8481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BA656F-77A9-944B-B45F-0DBFEC87994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8481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BA656F-77A9-944B-B45F-0DBFEC87994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8481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BA656F-77A9-944B-B45F-0DBFEC87994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8481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BA656F-77A9-944B-B45F-0DBFEC87994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8481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BA656F-77A9-944B-B45F-0DBFEC87994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8481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BA656F-77A9-944B-B45F-0DBFEC87994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8481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BA656F-77A9-944B-B45F-0DBFEC87994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8481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115BB-38A9-42A6-A29F-09C74479918F}" type="datetimeFigureOut">
              <a:rPr lang="en-US" smtClean="0"/>
              <a:pPr/>
              <a:t>2/24/13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684EE-CDCF-404E-9601-7DE5DE645D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115BB-38A9-42A6-A29F-09C74479918F}" type="datetimeFigureOut">
              <a:rPr lang="en-US" smtClean="0"/>
              <a:pPr/>
              <a:t>2/24/13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684EE-CDCF-404E-9601-7DE5DE645D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115BB-38A9-42A6-A29F-09C74479918F}" type="datetimeFigureOut">
              <a:rPr lang="en-US" smtClean="0"/>
              <a:pPr/>
              <a:t>2/24/13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684EE-CDCF-404E-9601-7DE5DE645D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115BB-38A9-42A6-A29F-09C74479918F}" type="datetimeFigureOut">
              <a:rPr lang="en-US" smtClean="0"/>
              <a:pPr/>
              <a:t>2/24/13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684EE-CDCF-404E-9601-7DE5DE645D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115BB-38A9-42A6-A29F-09C74479918F}" type="datetimeFigureOut">
              <a:rPr lang="en-US" smtClean="0"/>
              <a:pPr/>
              <a:t>2/24/13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684EE-CDCF-404E-9601-7DE5DE645D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115BB-38A9-42A6-A29F-09C74479918F}" type="datetimeFigureOut">
              <a:rPr lang="en-US" smtClean="0"/>
              <a:pPr/>
              <a:t>2/24/13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684EE-CDCF-404E-9601-7DE5DE645D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115BB-38A9-42A6-A29F-09C74479918F}" type="datetimeFigureOut">
              <a:rPr lang="en-US" smtClean="0"/>
              <a:pPr/>
              <a:t>2/24/13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684EE-CDCF-404E-9601-7DE5DE645D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115BB-38A9-42A6-A29F-09C74479918F}" type="datetimeFigureOut">
              <a:rPr lang="en-US" smtClean="0"/>
              <a:pPr/>
              <a:t>2/24/13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684EE-CDCF-404E-9601-7DE5DE645D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115BB-38A9-42A6-A29F-09C74479918F}" type="datetimeFigureOut">
              <a:rPr lang="en-US" smtClean="0"/>
              <a:pPr/>
              <a:t>2/24/13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684EE-CDCF-404E-9601-7DE5DE645D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115BB-38A9-42A6-A29F-09C74479918F}" type="datetimeFigureOut">
              <a:rPr lang="en-US" smtClean="0"/>
              <a:pPr/>
              <a:t>2/24/13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684EE-CDCF-404E-9601-7DE5DE645D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115BB-38A9-42A6-A29F-09C74479918F}" type="datetimeFigureOut">
              <a:rPr lang="en-US" smtClean="0"/>
              <a:pPr/>
              <a:t>2/24/13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684EE-CDCF-404E-9601-7DE5DE645D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omic Sans MS" pitchFamily="66" charset="0"/>
              </a:defRPr>
            </a:lvl1pPr>
          </a:lstStyle>
          <a:p>
            <a:fld id="{D9A115BB-38A9-42A6-A29F-09C74479918F}" type="datetimeFigureOut">
              <a:rPr lang="en-US" smtClean="0"/>
              <a:pPr/>
              <a:t>2/24/13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omic Sans MS" pitchFamily="66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omic Sans MS" pitchFamily="66" charset="0"/>
              </a:defRPr>
            </a:lvl1pPr>
          </a:lstStyle>
          <a:p>
            <a:fld id="{63A684EE-CDCF-404E-9601-7DE5DE645DA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Comic Sans MS" pitchFamily="66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2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Pipeline rendering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Projection</a:t>
            </a:r>
            <a:endParaRPr lang="en-US" dirty="0"/>
          </a:p>
        </p:txBody>
      </p:sp>
      <p:pic>
        <p:nvPicPr>
          <p:cNvPr id="10" name="Picture 9" descr="frustumWithProjectedTriang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248400" y="2634734"/>
            <a:ext cx="1819724" cy="1828800"/>
          </a:xfrm>
          <a:prstGeom prst="rect">
            <a:avLst/>
          </a:prstGeom>
        </p:spPr>
      </p:pic>
      <p:sp>
        <p:nvSpPr>
          <p:cNvPr id="21" name="Right Brace 20"/>
          <p:cNvSpPr/>
          <p:nvPr/>
        </p:nvSpPr>
        <p:spPr>
          <a:xfrm rot="5400000">
            <a:off x="4550223" y="6374369"/>
            <a:ext cx="304800" cy="3581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6705600" y="4583668"/>
            <a:ext cx="10373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3D world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914400" y="2819400"/>
            <a:ext cx="1524000" cy="1524000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838200" y="4724400"/>
            <a:ext cx="18703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Projected vertices</a:t>
            </a:r>
            <a:endParaRPr lang="en-US" dirty="0"/>
          </a:p>
        </p:txBody>
      </p:sp>
      <p:sp>
        <p:nvSpPr>
          <p:cNvPr id="26" name="Oval 25"/>
          <p:cNvSpPr/>
          <p:nvPr/>
        </p:nvSpPr>
        <p:spPr>
          <a:xfrm>
            <a:off x="1600200" y="2971800"/>
            <a:ext cx="152400" cy="152400"/>
          </a:xfrm>
          <a:prstGeom prst="ellipse">
            <a:avLst/>
          </a:prstGeom>
          <a:solidFill>
            <a:srgbClr val="FFFFFF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2074564" y="3844322"/>
            <a:ext cx="152400" cy="152400"/>
          </a:xfrm>
          <a:prstGeom prst="ellipse">
            <a:avLst/>
          </a:prstGeom>
          <a:solidFill>
            <a:srgbClr val="FFFFFF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1007764" y="3810000"/>
            <a:ext cx="152400" cy="152400"/>
          </a:xfrm>
          <a:prstGeom prst="ellipse">
            <a:avLst/>
          </a:prstGeom>
          <a:solidFill>
            <a:srgbClr val="FFFFFF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" name="Straight Arrow Connector 28"/>
          <p:cNvCxnSpPr/>
          <p:nvPr/>
        </p:nvCxnSpPr>
        <p:spPr>
          <a:xfrm flipH="1">
            <a:off x="3124200" y="3962400"/>
            <a:ext cx="22098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05855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Straight Connector 17"/>
          <p:cNvCxnSpPr/>
          <p:nvPr/>
        </p:nvCxnSpPr>
        <p:spPr>
          <a:xfrm>
            <a:off x="3505200" y="3962400"/>
            <a:ext cx="0" cy="1066800"/>
          </a:xfrm>
          <a:prstGeom prst="line">
            <a:avLst/>
          </a:prstGeom>
          <a:ln>
            <a:solidFill>
              <a:srgbClr val="59595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3505200" y="5029200"/>
            <a:ext cx="1066800" cy="228600"/>
          </a:xfrm>
          <a:prstGeom prst="line">
            <a:avLst/>
          </a:prstGeom>
          <a:ln>
            <a:solidFill>
              <a:srgbClr val="59595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2743200" y="5029200"/>
            <a:ext cx="762000" cy="457200"/>
          </a:xfrm>
          <a:prstGeom prst="line">
            <a:avLst/>
          </a:prstGeom>
          <a:ln>
            <a:solidFill>
              <a:srgbClr val="59595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86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view volume: frustum</a:t>
            </a:r>
            <a:endParaRPr lang="en-US" sz="3200" dirty="0"/>
          </a:p>
        </p:txBody>
      </p:sp>
      <p:sp>
        <p:nvSpPr>
          <p:cNvPr id="36872" name="Line 8"/>
          <p:cNvSpPr>
            <a:spLocks noChangeShapeType="1"/>
          </p:cNvSpPr>
          <p:nvPr/>
        </p:nvSpPr>
        <p:spPr bwMode="auto">
          <a:xfrm flipV="1">
            <a:off x="4724400" y="3733800"/>
            <a:ext cx="1143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3" name="Line 9"/>
          <p:cNvSpPr>
            <a:spLocks noChangeShapeType="1"/>
          </p:cNvSpPr>
          <p:nvPr/>
        </p:nvSpPr>
        <p:spPr bwMode="auto">
          <a:xfrm>
            <a:off x="4648200" y="4343400"/>
            <a:ext cx="9144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4" name="Line 10"/>
          <p:cNvSpPr>
            <a:spLocks noChangeShapeType="1"/>
          </p:cNvSpPr>
          <p:nvPr/>
        </p:nvSpPr>
        <p:spPr bwMode="auto">
          <a:xfrm>
            <a:off x="4648200" y="36576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5" name="Line 11"/>
          <p:cNvSpPr>
            <a:spLocks noChangeShapeType="1"/>
          </p:cNvSpPr>
          <p:nvPr/>
        </p:nvSpPr>
        <p:spPr bwMode="auto">
          <a:xfrm>
            <a:off x="5562600" y="41148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6" name="Line 12"/>
          <p:cNvSpPr>
            <a:spLocks noChangeShapeType="1"/>
          </p:cNvSpPr>
          <p:nvPr/>
        </p:nvSpPr>
        <p:spPr bwMode="auto">
          <a:xfrm>
            <a:off x="4648200" y="3657600"/>
            <a:ext cx="914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7" name="Line 13"/>
          <p:cNvSpPr>
            <a:spLocks noChangeShapeType="1"/>
          </p:cNvSpPr>
          <p:nvPr/>
        </p:nvSpPr>
        <p:spPr bwMode="auto">
          <a:xfrm>
            <a:off x="5867400" y="3733800"/>
            <a:ext cx="18288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8" name="Line 14"/>
          <p:cNvSpPr>
            <a:spLocks noChangeShapeType="1"/>
          </p:cNvSpPr>
          <p:nvPr/>
        </p:nvSpPr>
        <p:spPr bwMode="auto">
          <a:xfrm flipV="1">
            <a:off x="5867400" y="22098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9" name="Line 15"/>
          <p:cNvSpPr>
            <a:spLocks noChangeShapeType="1"/>
          </p:cNvSpPr>
          <p:nvPr/>
        </p:nvSpPr>
        <p:spPr bwMode="auto">
          <a:xfrm flipV="1">
            <a:off x="7696200" y="31242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80" name="Line 16"/>
          <p:cNvSpPr>
            <a:spLocks noChangeShapeType="1"/>
          </p:cNvSpPr>
          <p:nvPr/>
        </p:nvSpPr>
        <p:spPr bwMode="auto">
          <a:xfrm>
            <a:off x="5867400" y="2209800"/>
            <a:ext cx="18288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82" name="Freeform 18"/>
          <p:cNvSpPr>
            <a:spLocks/>
          </p:cNvSpPr>
          <p:nvPr/>
        </p:nvSpPr>
        <p:spPr bwMode="auto">
          <a:xfrm>
            <a:off x="4648200" y="2209800"/>
            <a:ext cx="3048000" cy="2667000"/>
          </a:xfrm>
          <a:custGeom>
            <a:avLst/>
            <a:gdLst/>
            <a:ahLst/>
            <a:cxnLst>
              <a:cxn ang="0">
                <a:pos x="0" y="912"/>
              </a:cxn>
              <a:cxn ang="0">
                <a:pos x="0" y="1344"/>
              </a:cxn>
              <a:cxn ang="0">
                <a:pos x="576" y="1680"/>
              </a:cxn>
              <a:cxn ang="0">
                <a:pos x="1920" y="1536"/>
              </a:cxn>
              <a:cxn ang="0">
                <a:pos x="1920" y="576"/>
              </a:cxn>
              <a:cxn ang="0">
                <a:pos x="768" y="0"/>
              </a:cxn>
              <a:cxn ang="0">
                <a:pos x="0" y="912"/>
              </a:cxn>
            </a:cxnLst>
            <a:rect l="0" t="0" r="r" b="b"/>
            <a:pathLst>
              <a:path w="1920" h="1680">
                <a:moveTo>
                  <a:pt x="0" y="912"/>
                </a:moveTo>
                <a:lnTo>
                  <a:pt x="0" y="1344"/>
                </a:lnTo>
                <a:lnTo>
                  <a:pt x="576" y="1680"/>
                </a:lnTo>
                <a:lnTo>
                  <a:pt x="1920" y="1536"/>
                </a:lnTo>
                <a:lnTo>
                  <a:pt x="1920" y="576"/>
                </a:lnTo>
                <a:lnTo>
                  <a:pt x="768" y="0"/>
                </a:lnTo>
                <a:lnTo>
                  <a:pt x="0" y="912"/>
                </a:lnTo>
                <a:close/>
              </a:path>
            </a:pathLst>
          </a:custGeom>
          <a:solidFill>
            <a:schemeClr val="folHlink">
              <a:alpha val="50000"/>
            </a:schemeClr>
          </a:solidFill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6884" name="Text Box 20"/>
          <p:cNvSpPr txBox="1">
            <a:spLocks noChangeArrowheads="1"/>
          </p:cNvSpPr>
          <p:nvPr/>
        </p:nvSpPr>
        <p:spPr bwMode="auto">
          <a:xfrm>
            <a:off x="1524000" y="5867400"/>
            <a:ext cx="1828800" cy="52322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>
                <a:latin typeface="Comic Sans MS" pitchFamily="66" charset="0"/>
              </a:rPr>
              <a:t>frustum centerline aligned with z axis</a:t>
            </a:r>
          </a:p>
        </p:txBody>
      </p:sp>
      <p:sp>
        <p:nvSpPr>
          <p:cNvPr id="36885" name="Text Box 21"/>
          <p:cNvSpPr txBox="1">
            <a:spLocks noChangeArrowheads="1"/>
          </p:cNvSpPr>
          <p:nvPr/>
        </p:nvSpPr>
        <p:spPr bwMode="auto">
          <a:xfrm>
            <a:off x="1752600" y="4419600"/>
            <a:ext cx="1752600" cy="4572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latin typeface="Comic Sans MS" pitchFamily="66" charset="0"/>
              </a:rPr>
              <a:t>viewpoint</a:t>
            </a:r>
          </a:p>
        </p:txBody>
      </p:sp>
      <p:sp>
        <p:nvSpPr>
          <p:cNvPr id="36886" name="Line 22"/>
          <p:cNvSpPr>
            <a:spLocks noChangeShapeType="1"/>
          </p:cNvSpPr>
          <p:nvPr/>
        </p:nvSpPr>
        <p:spPr bwMode="auto">
          <a:xfrm flipH="1">
            <a:off x="5562600" y="3124200"/>
            <a:ext cx="2133600" cy="99060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36887" name="Line 23"/>
          <p:cNvSpPr>
            <a:spLocks noChangeShapeType="1"/>
          </p:cNvSpPr>
          <p:nvPr/>
        </p:nvSpPr>
        <p:spPr bwMode="auto">
          <a:xfrm>
            <a:off x="4648200" y="3657600"/>
            <a:ext cx="914400" cy="45720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6888" name="Freeform 24"/>
          <p:cNvSpPr>
            <a:spLocks/>
          </p:cNvSpPr>
          <p:nvPr/>
        </p:nvSpPr>
        <p:spPr bwMode="auto">
          <a:xfrm>
            <a:off x="4648200" y="3657600"/>
            <a:ext cx="914400" cy="12192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432"/>
              </a:cxn>
              <a:cxn ang="0">
                <a:pos x="576" y="768"/>
              </a:cxn>
              <a:cxn ang="0">
                <a:pos x="576" y="288"/>
              </a:cxn>
              <a:cxn ang="0">
                <a:pos x="0" y="0"/>
              </a:cxn>
            </a:cxnLst>
            <a:rect l="0" t="0" r="r" b="b"/>
            <a:pathLst>
              <a:path w="576" h="768">
                <a:moveTo>
                  <a:pt x="0" y="0"/>
                </a:moveTo>
                <a:lnTo>
                  <a:pt x="0" y="432"/>
                </a:lnTo>
                <a:lnTo>
                  <a:pt x="576" y="768"/>
                </a:lnTo>
                <a:lnTo>
                  <a:pt x="576" y="288"/>
                </a:lnTo>
                <a:lnTo>
                  <a:pt x="0" y="0"/>
                </a:lnTo>
                <a:close/>
              </a:path>
            </a:pathLst>
          </a:custGeom>
          <a:noFill/>
          <a:ln w="762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6889" name="Line 25"/>
          <p:cNvSpPr>
            <a:spLocks noChangeShapeType="1"/>
          </p:cNvSpPr>
          <p:nvPr/>
        </p:nvSpPr>
        <p:spPr bwMode="auto">
          <a:xfrm>
            <a:off x="3657600" y="3048000"/>
            <a:ext cx="1295400" cy="990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36890" name="Text Box 26"/>
          <p:cNvSpPr txBox="1">
            <a:spLocks noChangeArrowheads="1"/>
          </p:cNvSpPr>
          <p:nvPr/>
        </p:nvSpPr>
        <p:spPr bwMode="auto">
          <a:xfrm>
            <a:off x="2743200" y="2286000"/>
            <a:ext cx="1447800" cy="82232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latin typeface="Comic Sans MS" pitchFamily="66" charset="0"/>
              </a:rPr>
              <a:t>view window</a:t>
            </a:r>
          </a:p>
        </p:txBody>
      </p:sp>
      <p:sp>
        <p:nvSpPr>
          <p:cNvPr id="36896" name="Text Box 32"/>
          <p:cNvSpPr txBox="1">
            <a:spLocks noChangeArrowheads="1"/>
          </p:cNvSpPr>
          <p:nvPr/>
        </p:nvSpPr>
        <p:spPr bwMode="auto">
          <a:xfrm>
            <a:off x="2514600" y="4800600"/>
            <a:ext cx="898525" cy="36671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>
                <a:latin typeface="Comic Sans MS" pitchFamily="66" charset="0"/>
              </a:rPr>
              <a:t>(0,0,0)</a:t>
            </a:r>
          </a:p>
        </p:txBody>
      </p:sp>
      <p:sp>
        <p:nvSpPr>
          <p:cNvPr id="36898" name="Text Box 34"/>
          <p:cNvSpPr txBox="1">
            <a:spLocks noChangeArrowheads="1"/>
          </p:cNvSpPr>
          <p:nvPr/>
        </p:nvSpPr>
        <p:spPr bwMode="auto">
          <a:xfrm>
            <a:off x="2232025" y="5527675"/>
            <a:ext cx="415925" cy="36671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+z</a:t>
            </a:r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3505200" y="2209800"/>
            <a:ext cx="2362200" cy="2819400"/>
          </a:xfrm>
          <a:prstGeom prst="line">
            <a:avLst/>
          </a:prstGeom>
          <a:ln w="76200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36886" idx="0"/>
          </p:cNvCxnSpPr>
          <p:nvPr/>
        </p:nvCxnSpPr>
        <p:spPr>
          <a:xfrm flipH="1">
            <a:off x="3505200" y="3124200"/>
            <a:ext cx="4191000" cy="1905000"/>
          </a:xfrm>
          <a:prstGeom prst="line">
            <a:avLst/>
          </a:prstGeom>
          <a:ln w="76200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3505200" y="4648200"/>
            <a:ext cx="4191000" cy="381000"/>
          </a:xfrm>
          <a:prstGeom prst="line">
            <a:avLst/>
          </a:prstGeom>
          <a:ln w="76200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H="1">
            <a:off x="3581400" y="4343400"/>
            <a:ext cx="1066800" cy="609600"/>
          </a:xfrm>
          <a:prstGeom prst="line">
            <a:avLst/>
          </a:prstGeom>
          <a:ln w="76200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3429000" y="4953000"/>
            <a:ext cx="152400" cy="152400"/>
          </a:xfrm>
          <a:prstGeom prst="ellipse">
            <a:avLst/>
          </a:prstGeom>
          <a:solidFill>
            <a:srgbClr val="000000"/>
          </a:solidFill>
          <a:ln>
            <a:solidFill>
              <a:srgbClr val="59595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2646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Straight Connector 17"/>
          <p:cNvCxnSpPr/>
          <p:nvPr/>
        </p:nvCxnSpPr>
        <p:spPr>
          <a:xfrm>
            <a:off x="3505200" y="3962400"/>
            <a:ext cx="0" cy="1066800"/>
          </a:xfrm>
          <a:prstGeom prst="line">
            <a:avLst/>
          </a:prstGeom>
          <a:ln>
            <a:solidFill>
              <a:srgbClr val="59595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3505200" y="5029200"/>
            <a:ext cx="1066800" cy="228600"/>
          </a:xfrm>
          <a:prstGeom prst="line">
            <a:avLst/>
          </a:prstGeom>
          <a:ln>
            <a:solidFill>
              <a:srgbClr val="59595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2743200" y="5029200"/>
            <a:ext cx="762000" cy="457200"/>
          </a:xfrm>
          <a:prstGeom prst="line">
            <a:avLst/>
          </a:prstGeom>
          <a:ln>
            <a:solidFill>
              <a:srgbClr val="59595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86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view volume: frustum</a:t>
            </a:r>
            <a:endParaRPr lang="en-US" sz="3200" dirty="0"/>
          </a:p>
        </p:txBody>
      </p:sp>
      <p:sp>
        <p:nvSpPr>
          <p:cNvPr id="36872" name="Line 8"/>
          <p:cNvSpPr>
            <a:spLocks noChangeShapeType="1"/>
          </p:cNvSpPr>
          <p:nvPr/>
        </p:nvSpPr>
        <p:spPr bwMode="auto">
          <a:xfrm flipV="1">
            <a:off x="4724400" y="3733800"/>
            <a:ext cx="1143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3" name="Line 9"/>
          <p:cNvSpPr>
            <a:spLocks noChangeShapeType="1"/>
          </p:cNvSpPr>
          <p:nvPr/>
        </p:nvSpPr>
        <p:spPr bwMode="auto">
          <a:xfrm>
            <a:off x="4648200" y="4343400"/>
            <a:ext cx="9144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4" name="Line 10"/>
          <p:cNvSpPr>
            <a:spLocks noChangeShapeType="1"/>
          </p:cNvSpPr>
          <p:nvPr/>
        </p:nvSpPr>
        <p:spPr bwMode="auto">
          <a:xfrm>
            <a:off x="4648200" y="36576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5" name="Line 11"/>
          <p:cNvSpPr>
            <a:spLocks noChangeShapeType="1"/>
          </p:cNvSpPr>
          <p:nvPr/>
        </p:nvSpPr>
        <p:spPr bwMode="auto">
          <a:xfrm>
            <a:off x="5562600" y="41148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6" name="Line 12"/>
          <p:cNvSpPr>
            <a:spLocks noChangeShapeType="1"/>
          </p:cNvSpPr>
          <p:nvPr/>
        </p:nvSpPr>
        <p:spPr bwMode="auto">
          <a:xfrm>
            <a:off x="4648200" y="3657600"/>
            <a:ext cx="914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7" name="Line 13"/>
          <p:cNvSpPr>
            <a:spLocks noChangeShapeType="1"/>
          </p:cNvSpPr>
          <p:nvPr/>
        </p:nvSpPr>
        <p:spPr bwMode="auto">
          <a:xfrm>
            <a:off x="5867400" y="3733800"/>
            <a:ext cx="18288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8" name="Line 14"/>
          <p:cNvSpPr>
            <a:spLocks noChangeShapeType="1"/>
          </p:cNvSpPr>
          <p:nvPr/>
        </p:nvSpPr>
        <p:spPr bwMode="auto">
          <a:xfrm flipV="1">
            <a:off x="5867400" y="22098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9" name="Line 15"/>
          <p:cNvSpPr>
            <a:spLocks noChangeShapeType="1"/>
          </p:cNvSpPr>
          <p:nvPr/>
        </p:nvSpPr>
        <p:spPr bwMode="auto">
          <a:xfrm flipV="1">
            <a:off x="7696200" y="31242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80" name="Line 16"/>
          <p:cNvSpPr>
            <a:spLocks noChangeShapeType="1"/>
          </p:cNvSpPr>
          <p:nvPr/>
        </p:nvSpPr>
        <p:spPr bwMode="auto">
          <a:xfrm>
            <a:off x="5867400" y="2209800"/>
            <a:ext cx="18288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82" name="Freeform 18"/>
          <p:cNvSpPr>
            <a:spLocks/>
          </p:cNvSpPr>
          <p:nvPr/>
        </p:nvSpPr>
        <p:spPr bwMode="auto">
          <a:xfrm>
            <a:off x="4648200" y="2209800"/>
            <a:ext cx="3048000" cy="2667000"/>
          </a:xfrm>
          <a:custGeom>
            <a:avLst/>
            <a:gdLst/>
            <a:ahLst/>
            <a:cxnLst>
              <a:cxn ang="0">
                <a:pos x="0" y="912"/>
              </a:cxn>
              <a:cxn ang="0">
                <a:pos x="0" y="1344"/>
              </a:cxn>
              <a:cxn ang="0">
                <a:pos x="576" y="1680"/>
              </a:cxn>
              <a:cxn ang="0">
                <a:pos x="1920" y="1536"/>
              </a:cxn>
              <a:cxn ang="0">
                <a:pos x="1920" y="576"/>
              </a:cxn>
              <a:cxn ang="0">
                <a:pos x="768" y="0"/>
              </a:cxn>
              <a:cxn ang="0">
                <a:pos x="0" y="912"/>
              </a:cxn>
            </a:cxnLst>
            <a:rect l="0" t="0" r="r" b="b"/>
            <a:pathLst>
              <a:path w="1920" h="1680">
                <a:moveTo>
                  <a:pt x="0" y="912"/>
                </a:moveTo>
                <a:lnTo>
                  <a:pt x="0" y="1344"/>
                </a:lnTo>
                <a:lnTo>
                  <a:pt x="576" y="1680"/>
                </a:lnTo>
                <a:lnTo>
                  <a:pt x="1920" y="1536"/>
                </a:lnTo>
                <a:lnTo>
                  <a:pt x="1920" y="576"/>
                </a:lnTo>
                <a:lnTo>
                  <a:pt x="768" y="0"/>
                </a:lnTo>
                <a:lnTo>
                  <a:pt x="0" y="912"/>
                </a:lnTo>
                <a:close/>
              </a:path>
            </a:pathLst>
          </a:custGeom>
          <a:solidFill>
            <a:schemeClr val="folHlink">
              <a:alpha val="50000"/>
            </a:schemeClr>
          </a:solidFill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6884" name="Text Box 20"/>
          <p:cNvSpPr txBox="1">
            <a:spLocks noChangeArrowheads="1"/>
          </p:cNvSpPr>
          <p:nvPr/>
        </p:nvSpPr>
        <p:spPr bwMode="auto">
          <a:xfrm>
            <a:off x="1524000" y="5867400"/>
            <a:ext cx="1828800" cy="52322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>
                <a:latin typeface="Comic Sans MS" pitchFamily="66" charset="0"/>
              </a:rPr>
              <a:t>frustum centerline aligned with z axis</a:t>
            </a:r>
          </a:p>
        </p:txBody>
      </p:sp>
      <p:sp>
        <p:nvSpPr>
          <p:cNvPr id="36885" name="Text Box 21"/>
          <p:cNvSpPr txBox="1">
            <a:spLocks noChangeArrowheads="1"/>
          </p:cNvSpPr>
          <p:nvPr/>
        </p:nvSpPr>
        <p:spPr bwMode="auto">
          <a:xfrm>
            <a:off x="1752600" y="4419600"/>
            <a:ext cx="1752600" cy="4572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latin typeface="Comic Sans MS" pitchFamily="66" charset="0"/>
              </a:rPr>
              <a:t>viewpoint</a:t>
            </a:r>
          </a:p>
        </p:txBody>
      </p:sp>
      <p:sp>
        <p:nvSpPr>
          <p:cNvPr id="36886" name="Line 22"/>
          <p:cNvSpPr>
            <a:spLocks noChangeShapeType="1"/>
          </p:cNvSpPr>
          <p:nvPr/>
        </p:nvSpPr>
        <p:spPr bwMode="auto">
          <a:xfrm flipH="1">
            <a:off x="5562600" y="3124200"/>
            <a:ext cx="2133600" cy="99060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36887" name="Line 23"/>
          <p:cNvSpPr>
            <a:spLocks noChangeShapeType="1"/>
          </p:cNvSpPr>
          <p:nvPr/>
        </p:nvSpPr>
        <p:spPr bwMode="auto">
          <a:xfrm>
            <a:off x="4648200" y="3657600"/>
            <a:ext cx="914400" cy="45720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6888" name="Freeform 24"/>
          <p:cNvSpPr>
            <a:spLocks/>
          </p:cNvSpPr>
          <p:nvPr/>
        </p:nvSpPr>
        <p:spPr bwMode="auto">
          <a:xfrm>
            <a:off x="4648200" y="3657600"/>
            <a:ext cx="914400" cy="12192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432"/>
              </a:cxn>
              <a:cxn ang="0">
                <a:pos x="576" y="768"/>
              </a:cxn>
              <a:cxn ang="0">
                <a:pos x="576" y="288"/>
              </a:cxn>
              <a:cxn ang="0">
                <a:pos x="0" y="0"/>
              </a:cxn>
            </a:cxnLst>
            <a:rect l="0" t="0" r="r" b="b"/>
            <a:pathLst>
              <a:path w="576" h="768">
                <a:moveTo>
                  <a:pt x="0" y="0"/>
                </a:moveTo>
                <a:lnTo>
                  <a:pt x="0" y="432"/>
                </a:lnTo>
                <a:lnTo>
                  <a:pt x="576" y="768"/>
                </a:lnTo>
                <a:lnTo>
                  <a:pt x="576" y="288"/>
                </a:lnTo>
                <a:lnTo>
                  <a:pt x="0" y="0"/>
                </a:lnTo>
                <a:close/>
              </a:path>
            </a:pathLst>
          </a:custGeom>
          <a:noFill/>
          <a:ln w="762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6889" name="Line 25"/>
          <p:cNvSpPr>
            <a:spLocks noChangeShapeType="1"/>
          </p:cNvSpPr>
          <p:nvPr/>
        </p:nvSpPr>
        <p:spPr bwMode="auto">
          <a:xfrm>
            <a:off x="3657600" y="3048000"/>
            <a:ext cx="1295400" cy="990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36890" name="Text Box 26"/>
          <p:cNvSpPr txBox="1">
            <a:spLocks noChangeArrowheads="1"/>
          </p:cNvSpPr>
          <p:nvPr/>
        </p:nvSpPr>
        <p:spPr bwMode="auto">
          <a:xfrm>
            <a:off x="2743200" y="2286000"/>
            <a:ext cx="1447800" cy="82232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latin typeface="Comic Sans MS" pitchFamily="66" charset="0"/>
              </a:rPr>
              <a:t>view window</a:t>
            </a:r>
          </a:p>
        </p:txBody>
      </p:sp>
      <p:sp>
        <p:nvSpPr>
          <p:cNvPr id="36896" name="Text Box 32"/>
          <p:cNvSpPr txBox="1">
            <a:spLocks noChangeArrowheads="1"/>
          </p:cNvSpPr>
          <p:nvPr/>
        </p:nvSpPr>
        <p:spPr bwMode="auto">
          <a:xfrm>
            <a:off x="2514600" y="4800600"/>
            <a:ext cx="898525" cy="36671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>
                <a:latin typeface="Comic Sans MS" pitchFamily="66" charset="0"/>
              </a:rPr>
              <a:t>(0,0,0)</a:t>
            </a:r>
          </a:p>
        </p:txBody>
      </p:sp>
      <p:sp>
        <p:nvSpPr>
          <p:cNvPr id="36898" name="Text Box 34"/>
          <p:cNvSpPr txBox="1">
            <a:spLocks noChangeArrowheads="1"/>
          </p:cNvSpPr>
          <p:nvPr/>
        </p:nvSpPr>
        <p:spPr bwMode="auto">
          <a:xfrm>
            <a:off x="2232025" y="5527675"/>
            <a:ext cx="415925" cy="36671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+z</a:t>
            </a:r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3505200" y="2209800"/>
            <a:ext cx="2362200" cy="2819400"/>
          </a:xfrm>
          <a:prstGeom prst="line">
            <a:avLst/>
          </a:prstGeom>
          <a:ln w="76200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36886" idx="0"/>
          </p:cNvCxnSpPr>
          <p:nvPr/>
        </p:nvCxnSpPr>
        <p:spPr>
          <a:xfrm flipH="1">
            <a:off x="3505200" y="3124200"/>
            <a:ext cx="4191000" cy="1905000"/>
          </a:xfrm>
          <a:prstGeom prst="line">
            <a:avLst/>
          </a:prstGeom>
          <a:ln w="76200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3505200" y="4648200"/>
            <a:ext cx="4191000" cy="381000"/>
          </a:xfrm>
          <a:prstGeom prst="line">
            <a:avLst/>
          </a:prstGeom>
          <a:ln w="76200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H="1">
            <a:off x="3581400" y="4343400"/>
            <a:ext cx="1066800" cy="609600"/>
          </a:xfrm>
          <a:prstGeom prst="line">
            <a:avLst/>
          </a:prstGeom>
          <a:ln w="76200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3429000" y="4953000"/>
            <a:ext cx="152400" cy="152400"/>
          </a:xfrm>
          <a:prstGeom prst="ellipse">
            <a:avLst/>
          </a:prstGeom>
          <a:solidFill>
            <a:srgbClr val="000000"/>
          </a:solidFill>
          <a:ln>
            <a:solidFill>
              <a:srgbClr val="59595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Line 27"/>
          <p:cNvSpPr>
            <a:spLocks noChangeShapeType="1"/>
          </p:cNvSpPr>
          <p:nvPr/>
        </p:nvSpPr>
        <p:spPr bwMode="auto">
          <a:xfrm flipV="1">
            <a:off x="3733800" y="4495800"/>
            <a:ext cx="1447800" cy="685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1" name="Line 28"/>
          <p:cNvSpPr>
            <a:spLocks noChangeShapeType="1"/>
          </p:cNvSpPr>
          <p:nvPr/>
        </p:nvSpPr>
        <p:spPr bwMode="auto">
          <a:xfrm flipV="1">
            <a:off x="4038600" y="4191000"/>
            <a:ext cx="2895600" cy="1371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2" name="Text Box 29"/>
          <p:cNvSpPr txBox="1">
            <a:spLocks noChangeArrowheads="1"/>
          </p:cNvSpPr>
          <p:nvPr/>
        </p:nvSpPr>
        <p:spPr bwMode="auto">
          <a:xfrm>
            <a:off x="4495800" y="4724400"/>
            <a:ext cx="501650" cy="277813"/>
          </a:xfrm>
          <a:prstGeom prst="rect">
            <a:avLst/>
          </a:prstGeom>
          <a:solidFill>
            <a:schemeClr val="bg1"/>
          </a:solidFill>
          <a:ln w="317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dirty="0">
                <a:latin typeface="Comic Sans MS" pitchFamily="66" charset="0"/>
              </a:rPr>
              <a:t>near</a:t>
            </a:r>
          </a:p>
        </p:txBody>
      </p:sp>
      <p:sp>
        <p:nvSpPr>
          <p:cNvPr id="33" name="Text Box 30"/>
          <p:cNvSpPr txBox="1">
            <a:spLocks noChangeArrowheads="1"/>
          </p:cNvSpPr>
          <p:nvPr/>
        </p:nvSpPr>
        <p:spPr bwMode="auto">
          <a:xfrm>
            <a:off x="6011863" y="4416425"/>
            <a:ext cx="415925" cy="277813"/>
          </a:xfrm>
          <a:prstGeom prst="rect">
            <a:avLst/>
          </a:prstGeom>
          <a:solidFill>
            <a:schemeClr val="bg1"/>
          </a:solidFill>
          <a:ln w="317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latin typeface="Comic Sans MS" pitchFamily="66" charset="0"/>
              </a:rPr>
              <a:t>far</a:t>
            </a:r>
          </a:p>
        </p:txBody>
      </p:sp>
    </p:spTree>
    <p:extLst>
      <p:ext uri="{BB962C8B-B14F-4D97-AF65-F5344CB8AC3E}">
        <p14:creationId xmlns:p14="http://schemas.microsoft.com/office/powerpoint/2010/main" val="13660278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Projection on view plane </a:t>
            </a:r>
            <a:endParaRPr lang="en-US" dirty="0"/>
          </a:p>
        </p:txBody>
      </p:sp>
      <p:pic>
        <p:nvPicPr>
          <p:cNvPr id="10" name="Picture 9" descr="frustumWithProjectedTriang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828800" y="1524000"/>
            <a:ext cx="5107669" cy="5133144"/>
          </a:xfrm>
          <a:prstGeom prst="rect">
            <a:avLst/>
          </a:prstGeom>
        </p:spPr>
      </p:pic>
      <p:sp>
        <p:nvSpPr>
          <p:cNvPr id="21" name="Right Brace 20"/>
          <p:cNvSpPr/>
          <p:nvPr/>
        </p:nvSpPr>
        <p:spPr>
          <a:xfrm rot="5400000">
            <a:off x="4550223" y="6374369"/>
            <a:ext cx="304800" cy="3581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971800" y="2514600"/>
            <a:ext cx="595498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err="1"/>
              <a:t>x</a:t>
            </a:r>
            <a:r>
              <a:rPr lang="en-US" dirty="0" err="1" smtClean="0"/>
              <a:t>,y,z</a:t>
            </a:r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3443270" y="2859930"/>
            <a:ext cx="852302" cy="50113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1828800" y="3505200"/>
            <a:ext cx="993143" cy="36933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?, ?,near</a:t>
            </a:r>
            <a:endParaRPr lang="en-US" dirty="0"/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2743200" y="3788598"/>
            <a:ext cx="852302" cy="50113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2819400" y="5105400"/>
            <a:ext cx="228600" cy="2286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057400" y="5334000"/>
            <a:ext cx="7908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(0,0,0)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72259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Projection on view plane </a:t>
            </a:r>
            <a:endParaRPr lang="en-US" dirty="0"/>
          </a:p>
        </p:txBody>
      </p:sp>
      <p:pic>
        <p:nvPicPr>
          <p:cNvPr id="10" name="Picture 9" descr="frustumWithProjectedTriang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828800" y="1524000"/>
            <a:ext cx="5107669" cy="5133144"/>
          </a:xfrm>
          <a:prstGeom prst="rect">
            <a:avLst/>
          </a:prstGeom>
        </p:spPr>
      </p:pic>
      <p:sp>
        <p:nvSpPr>
          <p:cNvPr id="21" name="Right Brace 20"/>
          <p:cNvSpPr/>
          <p:nvPr/>
        </p:nvSpPr>
        <p:spPr>
          <a:xfrm rot="5400000">
            <a:off x="4550223" y="6374369"/>
            <a:ext cx="304800" cy="3581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971800" y="2514600"/>
            <a:ext cx="595498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err="1"/>
              <a:t>x</a:t>
            </a:r>
            <a:r>
              <a:rPr lang="en-US" dirty="0" err="1" smtClean="0"/>
              <a:t>,y,z</a:t>
            </a:r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3443270" y="2859930"/>
            <a:ext cx="852302" cy="50113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685800" y="3352800"/>
            <a:ext cx="2428870" cy="36933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x*near/z, y*near/</a:t>
            </a:r>
            <a:r>
              <a:rPr lang="en-US" dirty="0" err="1" smtClean="0"/>
              <a:t>z,near</a:t>
            </a:r>
            <a:endParaRPr lang="en-US" dirty="0"/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2743200" y="3788598"/>
            <a:ext cx="852302" cy="50113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2819400" y="5105400"/>
            <a:ext cx="228600" cy="2286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057400" y="5334000"/>
            <a:ext cx="7908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(0,0,0)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3599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Pipeline rendering overview</a:t>
            </a:r>
            <a:endParaRPr lang="en-US" dirty="0"/>
          </a:p>
        </p:txBody>
      </p:sp>
      <p:pic>
        <p:nvPicPr>
          <p:cNvPr id="10" name="Picture 9" descr="frustumWithProjectedTriang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248400" y="2634734"/>
            <a:ext cx="1819724" cy="1828800"/>
          </a:xfrm>
          <a:prstGeom prst="rect">
            <a:avLst/>
          </a:prstGeom>
        </p:spPr>
      </p:pic>
      <p:pic>
        <p:nvPicPr>
          <p:cNvPr id="15" name="Picture 14" descr="renderedTriangl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944503" y="2771894"/>
            <a:ext cx="1532059" cy="1554480"/>
          </a:xfrm>
          <a:prstGeom prst="rect">
            <a:avLst/>
          </a:prstGeom>
        </p:spPr>
      </p:pic>
      <p:sp>
        <p:nvSpPr>
          <p:cNvPr id="21" name="Right Brace 20"/>
          <p:cNvSpPr/>
          <p:nvPr/>
        </p:nvSpPr>
        <p:spPr>
          <a:xfrm rot="5400000">
            <a:off x="4550223" y="6374369"/>
            <a:ext cx="304800" cy="3581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066800" y="4572000"/>
            <a:ext cx="14057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Frame buffer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200400" y="2971800"/>
            <a:ext cx="19800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 smtClean="0"/>
              <a:t>Project vertices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Scan convert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6705600" y="4583668"/>
            <a:ext cx="10373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3D world</a:t>
            </a:r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3124200" y="3962400"/>
            <a:ext cx="22098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048000" y="5867400"/>
            <a:ext cx="2852063" cy="369332"/>
          </a:xfrm>
          <a:prstGeom prst="rect">
            <a:avLst/>
          </a:prstGeom>
          <a:solidFill>
            <a:srgbClr val="000000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HIDDEN SURFACE REMOVAL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13" name="Right Triangle 12"/>
          <p:cNvSpPr/>
          <p:nvPr/>
        </p:nvSpPr>
        <p:spPr>
          <a:xfrm>
            <a:off x="6934200" y="3200400"/>
            <a:ext cx="228600" cy="228600"/>
          </a:xfrm>
          <a:prstGeom prst="rt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1875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Pipeline rendering overview</a:t>
            </a:r>
            <a:endParaRPr lang="en-US" dirty="0"/>
          </a:p>
        </p:txBody>
      </p:sp>
      <p:pic>
        <p:nvPicPr>
          <p:cNvPr id="10" name="Picture 9" descr="frustumWithProjectedTriang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248400" y="2634734"/>
            <a:ext cx="1819724" cy="1828800"/>
          </a:xfrm>
          <a:prstGeom prst="rect">
            <a:avLst/>
          </a:prstGeom>
        </p:spPr>
      </p:pic>
      <p:pic>
        <p:nvPicPr>
          <p:cNvPr id="15" name="Picture 14" descr="renderedTriangl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944503" y="2771894"/>
            <a:ext cx="1532059" cy="1554480"/>
          </a:xfrm>
          <a:prstGeom prst="rect">
            <a:avLst/>
          </a:prstGeom>
        </p:spPr>
      </p:pic>
      <p:sp>
        <p:nvSpPr>
          <p:cNvPr id="21" name="Right Brace 20"/>
          <p:cNvSpPr/>
          <p:nvPr/>
        </p:nvSpPr>
        <p:spPr>
          <a:xfrm rot="5400000">
            <a:off x="4550223" y="6374369"/>
            <a:ext cx="304800" cy="3581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990600" y="4343400"/>
            <a:ext cx="14057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Frame buffer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200400" y="2971800"/>
            <a:ext cx="19800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 smtClean="0"/>
              <a:t>Project vertices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Scan convert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6705600" y="4583668"/>
            <a:ext cx="10373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3D world</a:t>
            </a:r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3124200" y="3962400"/>
            <a:ext cx="22098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Picture 10" descr="renderedTriangle.jpg"/>
          <p:cNvPicPr>
            <a:picLocks noChangeAspect="1"/>
          </p:cNvPicPr>
          <p:nvPr/>
        </p:nvPicPr>
        <p:blipFill>
          <a:blip r:embed="rId4" cstate="print">
            <a:grayscl/>
          </a:blip>
          <a:stretch>
            <a:fillRect/>
          </a:stretch>
        </p:blipFill>
        <p:spPr>
          <a:xfrm>
            <a:off x="990600" y="4876800"/>
            <a:ext cx="1532059" cy="155448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295400" y="6400800"/>
            <a:ext cx="917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Z buffer</a:t>
            </a:r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1905000" y="5791200"/>
            <a:ext cx="10668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124200" y="5410200"/>
            <a:ext cx="3657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Z-coordinate corresponding to location on </a:t>
            </a:r>
            <a:r>
              <a:rPr lang="en-US" dirty="0" smtClean="0"/>
              <a:t>the triangle </a:t>
            </a:r>
            <a:r>
              <a:rPr lang="en-US" dirty="0" smtClean="0"/>
              <a:t>in 3D world </a:t>
            </a:r>
            <a:r>
              <a:rPr lang="en-US" dirty="0" smtClean="0"/>
              <a:t> </a:t>
            </a:r>
            <a:r>
              <a:rPr lang="en-US" dirty="0" smtClean="0"/>
              <a:t>(sort of)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4487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Projection on view plane </a:t>
            </a:r>
            <a:endParaRPr lang="en-US" dirty="0"/>
          </a:p>
        </p:txBody>
      </p:sp>
      <p:pic>
        <p:nvPicPr>
          <p:cNvPr id="10" name="Picture 9" descr="frustumWithProjectedTriang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828800" y="1524000"/>
            <a:ext cx="5107669" cy="5133144"/>
          </a:xfrm>
          <a:prstGeom prst="rect">
            <a:avLst/>
          </a:prstGeom>
        </p:spPr>
      </p:pic>
      <p:sp>
        <p:nvSpPr>
          <p:cNvPr id="21" name="Right Brace 20"/>
          <p:cNvSpPr/>
          <p:nvPr/>
        </p:nvSpPr>
        <p:spPr>
          <a:xfrm rot="5400000">
            <a:off x="4550223" y="6374369"/>
            <a:ext cx="304800" cy="3581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971800" y="2514600"/>
            <a:ext cx="595498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err="1"/>
              <a:t>x</a:t>
            </a:r>
            <a:r>
              <a:rPr lang="en-US" dirty="0" err="1" smtClean="0"/>
              <a:t>,y,z</a:t>
            </a:r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3443270" y="2859930"/>
            <a:ext cx="852302" cy="50113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685800" y="3352800"/>
            <a:ext cx="2428870" cy="36933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x*near/z, y*near/</a:t>
            </a:r>
            <a:r>
              <a:rPr lang="en-US" dirty="0" err="1" smtClean="0"/>
              <a:t>z,near</a:t>
            </a:r>
            <a:endParaRPr lang="en-US" dirty="0"/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2743200" y="3788598"/>
            <a:ext cx="852302" cy="50113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2819400" y="5105400"/>
            <a:ext cx="228600" cy="2286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057400" y="5334000"/>
            <a:ext cx="7908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(0,0,0)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762000" y="3810000"/>
            <a:ext cx="9669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Depth: z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56498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Scan conversion</a:t>
            </a:r>
            <a:endParaRPr lang="en-US" dirty="0"/>
          </a:p>
        </p:txBody>
      </p:sp>
      <p:sp>
        <p:nvSpPr>
          <p:cNvPr id="21" name="Right Brace 20"/>
          <p:cNvSpPr/>
          <p:nvPr/>
        </p:nvSpPr>
        <p:spPr>
          <a:xfrm rot="5400000">
            <a:off x="4550223" y="6374369"/>
            <a:ext cx="304800" cy="3581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590800" y="1828800"/>
            <a:ext cx="4114800" cy="3810000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9" name="Straight Connector 8"/>
          <p:cNvCxnSpPr>
            <a:stCxn id="5" idx="3"/>
            <a:endCxn id="13" idx="7"/>
          </p:cNvCxnSpPr>
          <p:nvPr/>
        </p:nvCxnSpPr>
        <p:spPr>
          <a:xfrm flipH="1">
            <a:off x="3194104" y="2535005"/>
            <a:ext cx="1308614" cy="1826090"/>
          </a:xfrm>
          <a:prstGeom prst="line">
            <a:avLst/>
          </a:prstGeom>
          <a:ln>
            <a:solidFill>
              <a:srgbClr val="FFFFFF"/>
            </a:solidFill>
            <a:prstDash val="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5" idx="5"/>
            <a:endCxn id="12" idx="1"/>
          </p:cNvCxnSpPr>
          <p:nvPr/>
        </p:nvCxnSpPr>
        <p:spPr>
          <a:xfrm>
            <a:off x="4793681" y="2535005"/>
            <a:ext cx="989820" cy="1911895"/>
          </a:xfrm>
          <a:prstGeom prst="line">
            <a:avLst/>
          </a:prstGeom>
          <a:ln>
            <a:solidFill>
              <a:srgbClr val="FFFFFF"/>
            </a:solidFill>
            <a:prstDash val="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3208020" y="4495800"/>
            <a:ext cx="2468880" cy="190500"/>
          </a:xfrm>
          <a:prstGeom prst="line">
            <a:avLst/>
          </a:prstGeom>
          <a:ln>
            <a:solidFill>
              <a:srgbClr val="FFFFFF"/>
            </a:solidFill>
            <a:prstDash val="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Oval 4"/>
          <p:cNvSpPr/>
          <p:nvPr/>
        </p:nvSpPr>
        <p:spPr>
          <a:xfrm>
            <a:off x="4442460" y="2209800"/>
            <a:ext cx="411480" cy="381000"/>
          </a:xfrm>
          <a:prstGeom prst="ellipse">
            <a:avLst/>
          </a:prstGeom>
          <a:solidFill>
            <a:srgbClr val="FFFFFF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5723243" y="4391105"/>
            <a:ext cx="411480" cy="381000"/>
          </a:xfrm>
          <a:prstGeom prst="ellipse">
            <a:avLst/>
          </a:prstGeom>
          <a:solidFill>
            <a:srgbClr val="FFFFFF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2842883" y="4305300"/>
            <a:ext cx="411480" cy="381000"/>
          </a:xfrm>
          <a:prstGeom prst="ellipse">
            <a:avLst/>
          </a:prstGeom>
          <a:solidFill>
            <a:srgbClr val="FFFFFF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2590800" y="3505200"/>
            <a:ext cx="1219200" cy="0"/>
          </a:xfrm>
          <a:prstGeom prst="straightConnector1">
            <a:avLst/>
          </a:prstGeom>
          <a:ln w="57150" cmpd="sng">
            <a:solidFill>
              <a:srgbClr val="FF6600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3810000" y="3505200"/>
            <a:ext cx="1447800" cy="0"/>
          </a:xfrm>
          <a:prstGeom prst="straightConnector1">
            <a:avLst/>
          </a:prstGeom>
          <a:ln w="76200" cmpd="sng">
            <a:solidFill>
              <a:srgbClr val="FF6600"/>
            </a:solidFill>
            <a:prstDash val="soli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257800" y="3505200"/>
            <a:ext cx="1447800" cy="0"/>
          </a:xfrm>
          <a:prstGeom prst="straightConnector1">
            <a:avLst/>
          </a:prstGeom>
          <a:ln w="57150" cmpd="sng">
            <a:solidFill>
              <a:srgbClr val="FF6600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3505200" y="1828800"/>
            <a:ext cx="1045554" cy="369332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Depth=z</a:t>
            </a:r>
            <a:r>
              <a:rPr lang="en-US" baseline="-25000" dirty="0" smtClean="0">
                <a:solidFill>
                  <a:schemeClr val="bg1"/>
                </a:solidFill>
              </a:rPr>
              <a:t>0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828800" y="4648200"/>
            <a:ext cx="1045554" cy="369332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Depth=z</a:t>
            </a:r>
            <a:r>
              <a:rPr lang="en-US" baseline="-25000" dirty="0">
                <a:solidFill>
                  <a:schemeClr val="bg1"/>
                </a:solidFill>
              </a:rPr>
              <a:t>1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248400" y="4724400"/>
            <a:ext cx="1045554" cy="369332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Depth=z</a:t>
            </a:r>
            <a:r>
              <a:rPr lang="en-US" baseline="-25000" dirty="0">
                <a:solidFill>
                  <a:schemeClr val="bg1"/>
                </a:solidFill>
              </a:rPr>
              <a:t>2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13481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Scan conversion</a:t>
            </a:r>
            <a:endParaRPr lang="en-US" dirty="0"/>
          </a:p>
        </p:txBody>
      </p:sp>
      <p:sp>
        <p:nvSpPr>
          <p:cNvPr id="21" name="Right Brace 20"/>
          <p:cNvSpPr/>
          <p:nvPr/>
        </p:nvSpPr>
        <p:spPr>
          <a:xfrm rot="5400000">
            <a:off x="4550223" y="6374369"/>
            <a:ext cx="304800" cy="3581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590800" y="1828800"/>
            <a:ext cx="4114800" cy="3810000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9" name="Straight Connector 8"/>
          <p:cNvCxnSpPr>
            <a:stCxn id="5" idx="3"/>
            <a:endCxn id="13" idx="7"/>
          </p:cNvCxnSpPr>
          <p:nvPr/>
        </p:nvCxnSpPr>
        <p:spPr>
          <a:xfrm flipH="1">
            <a:off x="3194104" y="2535005"/>
            <a:ext cx="1308614" cy="1826090"/>
          </a:xfrm>
          <a:prstGeom prst="line">
            <a:avLst/>
          </a:prstGeom>
          <a:ln>
            <a:solidFill>
              <a:srgbClr val="FFFFFF"/>
            </a:solidFill>
            <a:prstDash val="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5" idx="5"/>
            <a:endCxn id="12" idx="1"/>
          </p:cNvCxnSpPr>
          <p:nvPr/>
        </p:nvCxnSpPr>
        <p:spPr>
          <a:xfrm>
            <a:off x="4793681" y="2535005"/>
            <a:ext cx="989820" cy="1911895"/>
          </a:xfrm>
          <a:prstGeom prst="line">
            <a:avLst/>
          </a:prstGeom>
          <a:ln>
            <a:solidFill>
              <a:srgbClr val="FFFFFF"/>
            </a:solidFill>
            <a:prstDash val="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3208020" y="4495800"/>
            <a:ext cx="2468880" cy="190500"/>
          </a:xfrm>
          <a:prstGeom prst="line">
            <a:avLst/>
          </a:prstGeom>
          <a:ln>
            <a:solidFill>
              <a:srgbClr val="FFFFFF"/>
            </a:solidFill>
            <a:prstDash val="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Oval 4"/>
          <p:cNvSpPr/>
          <p:nvPr/>
        </p:nvSpPr>
        <p:spPr>
          <a:xfrm>
            <a:off x="4442460" y="2209800"/>
            <a:ext cx="411480" cy="381000"/>
          </a:xfrm>
          <a:prstGeom prst="ellipse">
            <a:avLst/>
          </a:prstGeom>
          <a:solidFill>
            <a:srgbClr val="FFFFFF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5723243" y="4391105"/>
            <a:ext cx="411480" cy="381000"/>
          </a:xfrm>
          <a:prstGeom prst="ellipse">
            <a:avLst/>
          </a:prstGeom>
          <a:solidFill>
            <a:srgbClr val="FFFFFF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2842883" y="4305300"/>
            <a:ext cx="411480" cy="381000"/>
          </a:xfrm>
          <a:prstGeom prst="ellipse">
            <a:avLst/>
          </a:prstGeom>
          <a:solidFill>
            <a:srgbClr val="FFFFFF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2590800" y="3505200"/>
            <a:ext cx="1219200" cy="0"/>
          </a:xfrm>
          <a:prstGeom prst="straightConnector1">
            <a:avLst/>
          </a:prstGeom>
          <a:ln w="57150" cmpd="sng">
            <a:solidFill>
              <a:srgbClr val="FF6600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3810000" y="3505200"/>
            <a:ext cx="1447800" cy="0"/>
          </a:xfrm>
          <a:prstGeom prst="straightConnector1">
            <a:avLst/>
          </a:prstGeom>
          <a:ln w="76200" cmpd="sng">
            <a:solidFill>
              <a:srgbClr val="FF6600"/>
            </a:solidFill>
            <a:prstDash val="soli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257800" y="3505200"/>
            <a:ext cx="1447800" cy="0"/>
          </a:xfrm>
          <a:prstGeom prst="straightConnector1">
            <a:avLst/>
          </a:prstGeom>
          <a:ln w="57150" cmpd="sng">
            <a:solidFill>
              <a:srgbClr val="FF6600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3505200" y="1828800"/>
            <a:ext cx="1045554" cy="369332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Depth=z</a:t>
            </a:r>
            <a:r>
              <a:rPr lang="en-US" baseline="-25000" dirty="0" smtClean="0">
                <a:solidFill>
                  <a:schemeClr val="bg1"/>
                </a:solidFill>
              </a:rPr>
              <a:t>0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828800" y="4648200"/>
            <a:ext cx="1045554" cy="369332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Depth=z</a:t>
            </a:r>
            <a:r>
              <a:rPr lang="en-US" baseline="-25000" dirty="0">
                <a:solidFill>
                  <a:schemeClr val="bg1"/>
                </a:solidFill>
              </a:rPr>
              <a:t>1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248400" y="4724400"/>
            <a:ext cx="1045554" cy="369332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Depth=z</a:t>
            </a:r>
            <a:r>
              <a:rPr lang="en-US" baseline="-25000" dirty="0">
                <a:solidFill>
                  <a:schemeClr val="bg1"/>
                </a:solidFill>
              </a:rPr>
              <a:t>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200" y="2667000"/>
            <a:ext cx="3613301" cy="369332"/>
          </a:xfrm>
          <a:prstGeom prst="rect">
            <a:avLst/>
          </a:prstGeom>
          <a:solidFill>
            <a:srgbClr val="000000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Interpolate z</a:t>
            </a:r>
            <a:r>
              <a:rPr lang="en-US" baseline="-25000" dirty="0" smtClean="0">
                <a:solidFill>
                  <a:srgbClr val="FFFF00"/>
                </a:solidFill>
              </a:rPr>
              <a:t>0 </a:t>
            </a:r>
            <a:r>
              <a:rPr lang="en-US" dirty="0" smtClean="0">
                <a:solidFill>
                  <a:srgbClr val="FFFF00"/>
                </a:solidFill>
              </a:rPr>
              <a:t>and z</a:t>
            </a:r>
            <a:r>
              <a:rPr lang="en-US" baseline="-25000" dirty="0" smtClean="0">
                <a:solidFill>
                  <a:srgbClr val="FFFF00"/>
                </a:solidFill>
              </a:rPr>
              <a:t>1</a:t>
            </a:r>
            <a:r>
              <a:rPr lang="en-US" dirty="0" smtClean="0">
                <a:solidFill>
                  <a:srgbClr val="FFFF00"/>
                </a:solidFill>
              </a:rPr>
              <a:t> to find depth=</a:t>
            </a:r>
            <a:r>
              <a:rPr lang="en-US" dirty="0" err="1" smtClean="0">
                <a:solidFill>
                  <a:srgbClr val="FFFF00"/>
                </a:solidFill>
              </a:rPr>
              <a:t>z</a:t>
            </a:r>
            <a:r>
              <a:rPr lang="en-US" baseline="-25000" dirty="0" err="1">
                <a:solidFill>
                  <a:srgbClr val="FFFF00"/>
                </a:solidFill>
              </a:rPr>
              <a:t>L</a:t>
            </a:r>
            <a:endParaRPr lang="en-US" dirty="0">
              <a:solidFill>
                <a:srgbClr val="FFFF00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3352800" y="2971800"/>
            <a:ext cx="381000" cy="457200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334000" y="2819400"/>
            <a:ext cx="3613301" cy="369332"/>
          </a:xfrm>
          <a:prstGeom prst="rect">
            <a:avLst/>
          </a:prstGeom>
          <a:solidFill>
            <a:srgbClr val="000000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Interpolate z</a:t>
            </a:r>
            <a:r>
              <a:rPr lang="en-US" baseline="-25000" dirty="0" smtClean="0">
                <a:solidFill>
                  <a:srgbClr val="FFFF00"/>
                </a:solidFill>
              </a:rPr>
              <a:t>0 </a:t>
            </a:r>
            <a:r>
              <a:rPr lang="en-US" dirty="0" smtClean="0">
                <a:solidFill>
                  <a:srgbClr val="FFFF00"/>
                </a:solidFill>
              </a:rPr>
              <a:t>and z</a:t>
            </a:r>
            <a:r>
              <a:rPr lang="en-US" baseline="-25000" dirty="0">
                <a:solidFill>
                  <a:srgbClr val="FFFF00"/>
                </a:solidFill>
              </a:rPr>
              <a:t>2</a:t>
            </a:r>
            <a:r>
              <a:rPr lang="en-US" dirty="0" smtClean="0">
                <a:solidFill>
                  <a:srgbClr val="FFFF00"/>
                </a:solidFill>
              </a:rPr>
              <a:t> to find depth=</a:t>
            </a:r>
            <a:r>
              <a:rPr lang="en-US" dirty="0" err="1" smtClean="0">
                <a:solidFill>
                  <a:srgbClr val="FFFF00"/>
                </a:solidFill>
              </a:rPr>
              <a:t>z</a:t>
            </a:r>
            <a:r>
              <a:rPr lang="en-US" baseline="-25000" dirty="0" err="1" smtClean="0">
                <a:solidFill>
                  <a:srgbClr val="FFFF00"/>
                </a:solidFill>
              </a:rPr>
              <a:t>R</a:t>
            </a:r>
            <a:endParaRPr lang="en-US" dirty="0">
              <a:solidFill>
                <a:srgbClr val="FFFF00"/>
              </a:solidFill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5257800" y="3200400"/>
            <a:ext cx="152400" cy="304800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58802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Pipeline vs. Ray tracing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Pipeline:  Fast, low quality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Ray tracing: Slow, high quality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752600" y="1447800"/>
            <a:ext cx="1735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OpenGL, DirectX</a:t>
            </a:r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 rot="5400000" flipH="1" flipV="1">
            <a:off x="2552700" y="1257300"/>
            <a:ext cx="228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5486400" y="2514600"/>
            <a:ext cx="34810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 little clunky by today’s standards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Scan conversion</a:t>
            </a:r>
            <a:endParaRPr lang="en-US" dirty="0"/>
          </a:p>
        </p:txBody>
      </p:sp>
      <p:sp>
        <p:nvSpPr>
          <p:cNvPr id="21" name="Right Brace 20"/>
          <p:cNvSpPr/>
          <p:nvPr/>
        </p:nvSpPr>
        <p:spPr>
          <a:xfrm rot="5400000">
            <a:off x="4550223" y="6374369"/>
            <a:ext cx="304800" cy="3581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590800" y="1828800"/>
            <a:ext cx="4114800" cy="3810000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9" name="Straight Connector 8"/>
          <p:cNvCxnSpPr>
            <a:stCxn id="5" idx="3"/>
            <a:endCxn id="13" idx="7"/>
          </p:cNvCxnSpPr>
          <p:nvPr/>
        </p:nvCxnSpPr>
        <p:spPr>
          <a:xfrm flipH="1">
            <a:off x="3194104" y="2535005"/>
            <a:ext cx="1308614" cy="1826090"/>
          </a:xfrm>
          <a:prstGeom prst="line">
            <a:avLst/>
          </a:prstGeom>
          <a:ln>
            <a:solidFill>
              <a:srgbClr val="FFFFFF"/>
            </a:solidFill>
            <a:prstDash val="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5" idx="5"/>
            <a:endCxn id="12" idx="1"/>
          </p:cNvCxnSpPr>
          <p:nvPr/>
        </p:nvCxnSpPr>
        <p:spPr>
          <a:xfrm>
            <a:off x="4793681" y="2535005"/>
            <a:ext cx="989820" cy="1911895"/>
          </a:xfrm>
          <a:prstGeom prst="line">
            <a:avLst/>
          </a:prstGeom>
          <a:ln>
            <a:solidFill>
              <a:srgbClr val="FFFFFF"/>
            </a:solidFill>
            <a:prstDash val="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3208020" y="4495800"/>
            <a:ext cx="2468880" cy="190500"/>
          </a:xfrm>
          <a:prstGeom prst="line">
            <a:avLst/>
          </a:prstGeom>
          <a:ln>
            <a:solidFill>
              <a:srgbClr val="FFFFFF"/>
            </a:solidFill>
            <a:prstDash val="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Oval 4"/>
          <p:cNvSpPr/>
          <p:nvPr/>
        </p:nvSpPr>
        <p:spPr>
          <a:xfrm>
            <a:off x="4442460" y="2209800"/>
            <a:ext cx="411480" cy="381000"/>
          </a:xfrm>
          <a:prstGeom prst="ellipse">
            <a:avLst/>
          </a:prstGeom>
          <a:solidFill>
            <a:srgbClr val="FFFFFF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5723243" y="4391105"/>
            <a:ext cx="411480" cy="381000"/>
          </a:xfrm>
          <a:prstGeom prst="ellipse">
            <a:avLst/>
          </a:prstGeom>
          <a:solidFill>
            <a:srgbClr val="FFFFFF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2842883" y="4305300"/>
            <a:ext cx="411480" cy="381000"/>
          </a:xfrm>
          <a:prstGeom prst="ellipse">
            <a:avLst/>
          </a:prstGeom>
          <a:solidFill>
            <a:srgbClr val="FFFFFF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2590800" y="3505200"/>
            <a:ext cx="1219200" cy="0"/>
          </a:xfrm>
          <a:prstGeom prst="straightConnector1">
            <a:avLst/>
          </a:prstGeom>
          <a:ln w="57150" cmpd="sng">
            <a:solidFill>
              <a:srgbClr val="FF6600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3810000" y="3505200"/>
            <a:ext cx="1447800" cy="0"/>
          </a:xfrm>
          <a:prstGeom prst="straightConnector1">
            <a:avLst/>
          </a:prstGeom>
          <a:ln w="76200" cmpd="sng">
            <a:solidFill>
              <a:srgbClr val="FF6600"/>
            </a:solidFill>
            <a:prstDash val="soli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257800" y="3505200"/>
            <a:ext cx="1447800" cy="0"/>
          </a:xfrm>
          <a:prstGeom prst="straightConnector1">
            <a:avLst/>
          </a:prstGeom>
          <a:ln w="57150" cmpd="sng">
            <a:solidFill>
              <a:srgbClr val="FF6600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2743200" y="5715000"/>
            <a:ext cx="3886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If depth is less than what is in the z-buffer write to the frame buffer &amp; the z-buffer, otherwise ignore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505200" y="1828800"/>
            <a:ext cx="1045554" cy="369332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Depth=z</a:t>
            </a:r>
            <a:r>
              <a:rPr lang="en-US" baseline="-25000" dirty="0" smtClean="0">
                <a:solidFill>
                  <a:schemeClr val="bg1"/>
                </a:solidFill>
              </a:rPr>
              <a:t>0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828800" y="4648200"/>
            <a:ext cx="1045554" cy="369332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Depth=z</a:t>
            </a:r>
            <a:r>
              <a:rPr lang="en-US" baseline="-25000" dirty="0">
                <a:solidFill>
                  <a:schemeClr val="bg1"/>
                </a:solidFill>
              </a:rPr>
              <a:t>1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248400" y="4724400"/>
            <a:ext cx="1045554" cy="369332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Depth=z</a:t>
            </a:r>
            <a:r>
              <a:rPr lang="en-US" baseline="-25000" dirty="0">
                <a:solidFill>
                  <a:schemeClr val="bg1"/>
                </a:solidFill>
              </a:rPr>
              <a:t>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200" y="2667000"/>
            <a:ext cx="3613301" cy="369332"/>
          </a:xfrm>
          <a:prstGeom prst="rect">
            <a:avLst/>
          </a:prstGeom>
          <a:solidFill>
            <a:srgbClr val="000000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Interpolate z</a:t>
            </a:r>
            <a:r>
              <a:rPr lang="en-US" baseline="-25000" dirty="0" smtClean="0">
                <a:solidFill>
                  <a:srgbClr val="FFFF00"/>
                </a:solidFill>
              </a:rPr>
              <a:t>0 </a:t>
            </a:r>
            <a:r>
              <a:rPr lang="en-US" dirty="0" smtClean="0">
                <a:solidFill>
                  <a:srgbClr val="FFFF00"/>
                </a:solidFill>
              </a:rPr>
              <a:t>and z</a:t>
            </a:r>
            <a:r>
              <a:rPr lang="en-US" baseline="-25000" dirty="0" smtClean="0">
                <a:solidFill>
                  <a:srgbClr val="FFFF00"/>
                </a:solidFill>
              </a:rPr>
              <a:t>1</a:t>
            </a:r>
            <a:r>
              <a:rPr lang="en-US" dirty="0" smtClean="0">
                <a:solidFill>
                  <a:srgbClr val="FFFF00"/>
                </a:solidFill>
              </a:rPr>
              <a:t> to find depth=</a:t>
            </a:r>
            <a:r>
              <a:rPr lang="en-US" dirty="0" err="1" smtClean="0">
                <a:solidFill>
                  <a:srgbClr val="FFFF00"/>
                </a:solidFill>
              </a:rPr>
              <a:t>z</a:t>
            </a:r>
            <a:r>
              <a:rPr lang="en-US" baseline="-25000" dirty="0" err="1">
                <a:solidFill>
                  <a:srgbClr val="FFFF00"/>
                </a:solidFill>
              </a:rPr>
              <a:t>L</a:t>
            </a:r>
            <a:endParaRPr lang="en-US" dirty="0">
              <a:solidFill>
                <a:srgbClr val="FFFF00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3352800" y="2971800"/>
            <a:ext cx="381000" cy="457200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334000" y="2819400"/>
            <a:ext cx="3613301" cy="369332"/>
          </a:xfrm>
          <a:prstGeom prst="rect">
            <a:avLst/>
          </a:prstGeom>
          <a:solidFill>
            <a:srgbClr val="000000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Interpolate z</a:t>
            </a:r>
            <a:r>
              <a:rPr lang="en-US" baseline="-25000" dirty="0" smtClean="0">
                <a:solidFill>
                  <a:srgbClr val="FFFF00"/>
                </a:solidFill>
              </a:rPr>
              <a:t>0 </a:t>
            </a:r>
            <a:r>
              <a:rPr lang="en-US" dirty="0" smtClean="0">
                <a:solidFill>
                  <a:srgbClr val="FFFF00"/>
                </a:solidFill>
              </a:rPr>
              <a:t>and z</a:t>
            </a:r>
            <a:r>
              <a:rPr lang="en-US" baseline="-25000" dirty="0">
                <a:solidFill>
                  <a:srgbClr val="FFFF00"/>
                </a:solidFill>
              </a:rPr>
              <a:t>2</a:t>
            </a:r>
            <a:r>
              <a:rPr lang="en-US" dirty="0" smtClean="0">
                <a:solidFill>
                  <a:srgbClr val="FFFF00"/>
                </a:solidFill>
              </a:rPr>
              <a:t> to find depth=</a:t>
            </a:r>
            <a:r>
              <a:rPr lang="en-US" dirty="0" err="1" smtClean="0">
                <a:solidFill>
                  <a:srgbClr val="FFFF00"/>
                </a:solidFill>
              </a:rPr>
              <a:t>z</a:t>
            </a:r>
            <a:r>
              <a:rPr lang="en-US" baseline="-25000" dirty="0" err="1" smtClean="0">
                <a:solidFill>
                  <a:srgbClr val="FFFF00"/>
                </a:solidFill>
              </a:rPr>
              <a:t>R</a:t>
            </a:r>
            <a:endParaRPr lang="en-US" dirty="0">
              <a:solidFill>
                <a:srgbClr val="FFFF00"/>
              </a:solidFill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5257800" y="3200400"/>
            <a:ext cx="152400" cy="304800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381000" y="2209800"/>
            <a:ext cx="3613301" cy="369332"/>
          </a:xfrm>
          <a:prstGeom prst="rect">
            <a:avLst/>
          </a:prstGeom>
          <a:solidFill>
            <a:srgbClr val="000000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Interpolate </a:t>
            </a:r>
            <a:r>
              <a:rPr lang="en-US" dirty="0" err="1" smtClean="0">
                <a:solidFill>
                  <a:srgbClr val="FFFF00"/>
                </a:solidFill>
              </a:rPr>
              <a:t>z</a:t>
            </a:r>
            <a:r>
              <a:rPr lang="en-US" baseline="-25000" dirty="0" err="1" smtClean="0">
                <a:solidFill>
                  <a:srgbClr val="FFFF00"/>
                </a:solidFill>
              </a:rPr>
              <a:t>L</a:t>
            </a:r>
            <a:r>
              <a:rPr lang="en-US" dirty="0" smtClean="0">
                <a:solidFill>
                  <a:srgbClr val="FFFF00"/>
                </a:solidFill>
              </a:rPr>
              <a:t> and </a:t>
            </a:r>
            <a:r>
              <a:rPr lang="en-US" dirty="0" err="1" smtClean="0">
                <a:solidFill>
                  <a:srgbClr val="FFFF00"/>
                </a:solidFill>
              </a:rPr>
              <a:t>z</a:t>
            </a:r>
            <a:r>
              <a:rPr lang="en-US" baseline="-25000" dirty="0" err="1">
                <a:solidFill>
                  <a:srgbClr val="FFFF00"/>
                </a:solidFill>
              </a:rPr>
              <a:t>R</a:t>
            </a:r>
            <a:r>
              <a:rPr lang="en-US" dirty="0" smtClean="0">
                <a:solidFill>
                  <a:srgbClr val="FFFF00"/>
                </a:solidFill>
              </a:rPr>
              <a:t> to find depth=z</a:t>
            </a:r>
            <a:endParaRPr lang="en-US" dirty="0">
              <a:solidFill>
                <a:srgbClr val="FFFF00"/>
              </a:solidFill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3886200" y="2514600"/>
            <a:ext cx="609600" cy="914400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65632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Pipeline rendering overview</a:t>
            </a:r>
            <a:endParaRPr lang="en-US" dirty="0"/>
          </a:p>
        </p:txBody>
      </p:sp>
      <p:pic>
        <p:nvPicPr>
          <p:cNvPr id="10" name="Picture 9" descr="frustumWithProjectedTriang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248400" y="2634734"/>
            <a:ext cx="1819724" cy="1828800"/>
          </a:xfrm>
          <a:prstGeom prst="rect">
            <a:avLst/>
          </a:prstGeom>
        </p:spPr>
      </p:pic>
      <p:pic>
        <p:nvPicPr>
          <p:cNvPr id="15" name="Picture 14" descr="renderedTriangl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944503" y="2771894"/>
            <a:ext cx="1532059" cy="1554480"/>
          </a:xfrm>
          <a:prstGeom prst="rect">
            <a:avLst/>
          </a:prstGeom>
        </p:spPr>
      </p:pic>
      <p:sp>
        <p:nvSpPr>
          <p:cNvPr id="21" name="Right Brace 20"/>
          <p:cNvSpPr/>
          <p:nvPr/>
        </p:nvSpPr>
        <p:spPr>
          <a:xfrm rot="5400000">
            <a:off x="4550223" y="6374369"/>
            <a:ext cx="304800" cy="3581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990600" y="4343400"/>
            <a:ext cx="14057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Frame buffer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200400" y="2971800"/>
            <a:ext cx="19800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 smtClean="0"/>
              <a:t>Project vertices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Scan convert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6705600" y="4583668"/>
            <a:ext cx="10373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3D world</a:t>
            </a:r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3124200" y="3962400"/>
            <a:ext cx="22098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Picture 10" descr="renderedTriangle.jpg"/>
          <p:cNvPicPr>
            <a:picLocks noChangeAspect="1"/>
          </p:cNvPicPr>
          <p:nvPr/>
        </p:nvPicPr>
        <p:blipFill>
          <a:blip r:embed="rId4" cstate="print">
            <a:grayscl/>
          </a:blip>
          <a:stretch>
            <a:fillRect/>
          </a:stretch>
        </p:blipFill>
        <p:spPr>
          <a:xfrm>
            <a:off x="990600" y="4876800"/>
            <a:ext cx="1532059" cy="155448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295400" y="6400800"/>
            <a:ext cx="917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Z buffer</a:t>
            </a:r>
            <a:endParaRPr lang="en-US" dirty="0"/>
          </a:p>
        </p:txBody>
      </p:sp>
      <p:cxnSp>
        <p:nvCxnSpPr>
          <p:cNvPr id="8" name="Straight Arrow Connector 7"/>
          <p:cNvCxnSpPr>
            <a:stCxn id="9" idx="1"/>
          </p:cNvCxnSpPr>
          <p:nvPr/>
        </p:nvCxnSpPr>
        <p:spPr>
          <a:xfrm flipH="1">
            <a:off x="1447800" y="1895565"/>
            <a:ext cx="457200" cy="100003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905000" y="1295400"/>
            <a:ext cx="3657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While rendering the red triangle, only write the pixel to frame buffer if its depth is smaller than what is already in the z buffer.</a:t>
            </a:r>
            <a:endParaRPr lang="en-US" dirty="0"/>
          </a:p>
        </p:txBody>
      </p:sp>
      <p:sp>
        <p:nvSpPr>
          <p:cNvPr id="5" name="Right Triangle 4"/>
          <p:cNvSpPr/>
          <p:nvPr/>
        </p:nvSpPr>
        <p:spPr>
          <a:xfrm>
            <a:off x="1219200" y="2971800"/>
            <a:ext cx="533400" cy="457200"/>
          </a:xfrm>
          <a:prstGeom prst="rtTriangle">
            <a:avLst/>
          </a:prstGeom>
          <a:solidFill>
            <a:srgbClr val="FF0000"/>
          </a:solidFill>
          <a:ln w="38100" cmpd="sng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ight Triangle 18"/>
          <p:cNvSpPr/>
          <p:nvPr/>
        </p:nvSpPr>
        <p:spPr>
          <a:xfrm>
            <a:off x="1295400" y="5029200"/>
            <a:ext cx="533400" cy="457200"/>
          </a:xfrm>
          <a:prstGeom prst="rtTriangle">
            <a:avLst/>
          </a:prstGeom>
          <a:solidFill>
            <a:schemeClr val="bg1">
              <a:lumMod val="85000"/>
            </a:schemeClr>
          </a:solidFill>
          <a:ln w="38100" cmpd="sng">
            <a:noFill/>
            <a:prstDash val="dot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2743200" y="5029200"/>
            <a:ext cx="3657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When a pixel is rendered to the frame buffer, update the z buffer accordingly.</a:t>
            </a:r>
            <a:endParaRPr lang="en-US" dirty="0"/>
          </a:p>
        </p:txBody>
      </p:sp>
      <p:sp>
        <p:nvSpPr>
          <p:cNvPr id="22" name="Right Triangle 21"/>
          <p:cNvSpPr/>
          <p:nvPr/>
        </p:nvSpPr>
        <p:spPr>
          <a:xfrm>
            <a:off x="6934200" y="3200400"/>
            <a:ext cx="228600" cy="228600"/>
          </a:xfrm>
          <a:prstGeom prst="rt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5072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Pipeline rendering overview</a:t>
            </a:r>
            <a:endParaRPr lang="en-US" dirty="0"/>
          </a:p>
        </p:txBody>
      </p:sp>
      <p:pic>
        <p:nvPicPr>
          <p:cNvPr id="10" name="Picture 9" descr="frustumWithProjectedTriang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248400" y="2634734"/>
            <a:ext cx="1819724" cy="1828800"/>
          </a:xfrm>
          <a:prstGeom prst="rect">
            <a:avLst/>
          </a:prstGeom>
        </p:spPr>
      </p:pic>
      <p:pic>
        <p:nvPicPr>
          <p:cNvPr id="15" name="Picture 14" descr="renderedTriangl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944503" y="2771894"/>
            <a:ext cx="1532059" cy="1554480"/>
          </a:xfrm>
          <a:prstGeom prst="rect">
            <a:avLst/>
          </a:prstGeom>
        </p:spPr>
      </p:pic>
      <p:sp>
        <p:nvSpPr>
          <p:cNvPr id="21" name="Right Brace 20"/>
          <p:cNvSpPr/>
          <p:nvPr/>
        </p:nvSpPr>
        <p:spPr>
          <a:xfrm rot="5400000">
            <a:off x="4550223" y="6374369"/>
            <a:ext cx="304800" cy="3581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990600" y="4343400"/>
            <a:ext cx="14057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Frame buffer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200400" y="2971800"/>
            <a:ext cx="19800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 smtClean="0"/>
              <a:t>Project vertices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Scan convert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6705600" y="4583668"/>
            <a:ext cx="10373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3D world</a:t>
            </a:r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3124200" y="3962400"/>
            <a:ext cx="22098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Picture 10" descr="renderedTriangle.jpg"/>
          <p:cNvPicPr>
            <a:picLocks noChangeAspect="1"/>
          </p:cNvPicPr>
          <p:nvPr/>
        </p:nvPicPr>
        <p:blipFill>
          <a:blip r:embed="rId4" cstate="print">
            <a:grayscl/>
          </a:blip>
          <a:stretch>
            <a:fillRect/>
          </a:stretch>
        </p:blipFill>
        <p:spPr>
          <a:xfrm>
            <a:off x="990600" y="4876800"/>
            <a:ext cx="1532059" cy="155448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295400" y="6400800"/>
            <a:ext cx="917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Z buffer</a:t>
            </a:r>
            <a:endParaRPr lang="en-US" dirty="0"/>
          </a:p>
        </p:txBody>
      </p:sp>
      <p:sp>
        <p:nvSpPr>
          <p:cNvPr id="14" name="Right Triangle 13"/>
          <p:cNvSpPr/>
          <p:nvPr/>
        </p:nvSpPr>
        <p:spPr>
          <a:xfrm>
            <a:off x="6934200" y="3200400"/>
            <a:ext cx="228600" cy="228600"/>
          </a:xfrm>
          <a:prstGeom prst="rt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Triangle 4"/>
          <p:cNvSpPr/>
          <p:nvPr/>
        </p:nvSpPr>
        <p:spPr>
          <a:xfrm>
            <a:off x="1219200" y="2971800"/>
            <a:ext cx="533400" cy="457200"/>
          </a:xfrm>
          <a:prstGeom prst="rtTriangle">
            <a:avLst/>
          </a:prstGeom>
          <a:solidFill>
            <a:srgbClr val="FF6600"/>
          </a:solidFill>
          <a:ln w="3175" cmpd="sng">
            <a:solidFill>
              <a:srgbClr val="FF6600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>
            <a:off x="1295400" y="5029200"/>
            <a:ext cx="533400" cy="457200"/>
          </a:xfrm>
          <a:prstGeom prst="rtTriangle">
            <a:avLst/>
          </a:prstGeom>
          <a:solidFill>
            <a:schemeClr val="bg1">
              <a:lumMod val="85000"/>
            </a:schemeClr>
          </a:solidFill>
          <a:ln w="38100" cmpd="sng">
            <a:noFill/>
            <a:prstDash val="dot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Isosceles Triangle 5"/>
          <p:cNvSpPr/>
          <p:nvPr/>
        </p:nvSpPr>
        <p:spPr>
          <a:xfrm>
            <a:off x="7086600" y="2667000"/>
            <a:ext cx="304800" cy="457200"/>
          </a:xfrm>
          <a:prstGeom prst="triangle">
            <a:avLst/>
          </a:prstGeom>
          <a:solidFill>
            <a:srgbClr val="CCFFCC"/>
          </a:solidFill>
          <a:ln>
            <a:solidFill>
              <a:srgbClr val="CCFF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7161018" y="2851930"/>
            <a:ext cx="160421" cy="4456"/>
          </a:xfrm>
          <a:prstGeom prst="line">
            <a:avLst/>
          </a:prstGeom>
          <a:ln w="3175" cmpd="sng">
            <a:solidFill>
              <a:schemeClr val="tx1"/>
            </a:solidFill>
            <a:prstDash val="lg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09166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1295400" y="1600200"/>
            <a:ext cx="2133600" cy="2362200"/>
            <a:chOff x="609600" y="3429000"/>
            <a:chExt cx="3124200" cy="2362200"/>
          </a:xfrm>
        </p:grpSpPr>
        <p:sp>
          <p:nvSpPr>
            <p:cNvPr id="4" name="Isosceles Triangle 3"/>
            <p:cNvSpPr/>
            <p:nvPr/>
          </p:nvSpPr>
          <p:spPr>
            <a:xfrm>
              <a:off x="685800" y="3505200"/>
              <a:ext cx="2971800" cy="2209800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/>
            <p:cNvSpPr/>
            <p:nvPr/>
          </p:nvSpPr>
          <p:spPr>
            <a:xfrm>
              <a:off x="2100350" y="3429000"/>
              <a:ext cx="152400" cy="152400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/>
            <p:cNvSpPr/>
            <p:nvPr/>
          </p:nvSpPr>
          <p:spPr>
            <a:xfrm>
              <a:off x="3581400" y="5638800"/>
              <a:ext cx="152400" cy="152400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609600" y="5638800"/>
              <a:ext cx="152400" cy="152400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Clipping</a:t>
            </a:r>
            <a:endParaRPr lang="en-US" dirty="0"/>
          </a:p>
        </p:txBody>
      </p:sp>
      <p:sp>
        <p:nvSpPr>
          <p:cNvPr id="3" name="Cube 2"/>
          <p:cNvSpPr/>
          <p:nvPr/>
        </p:nvSpPr>
        <p:spPr>
          <a:xfrm>
            <a:off x="990600" y="2362200"/>
            <a:ext cx="3124200" cy="2590800"/>
          </a:xfrm>
          <a:prstGeom prst="cube">
            <a:avLst/>
          </a:prstGeom>
          <a:solidFill>
            <a:schemeClr val="accent1">
              <a:alpha val="7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4419600" y="3352800"/>
            <a:ext cx="1219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Isosceles Triangle 15"/>
          <p:cNvSpPr/>
          <p:nvPr/>
        </p:nvSpPr>
        <p:spPr>
          <a:xfrm>
            <a:off x="1866900" y="1663700"/>
            <a:ext cx="990600" cy="10668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6096000" y="1600200"/>
            <a:ext cx="2133600" cy="2362200"/>
            <a:chOff x="609600" y="3429000"/>
            <a:chExt cx="3124200" cy="2362200"/>
          </a:xfrm>
        </p:grpSpPr>
        <p:sp>
          <p:nvSpPr>
            <p:cNvPr id="18" name="Isosceles Triangle 17"/>
            <p:cNvSpPr/>
            <p:nvPr/>
          </p:nvSpPr>
          <p:spPr>
            <a:xfrm>
              <a:off x="685800" y="3505200"/>
              <a:ext cx="2971800" cy="2209800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/>
            <p:cNvSpPr/>
            <p:nvPr/>
          </p:nvSpPr>
          <p:spPr>
            <a:xfrm>
              <a:off x="2100350" y="3429000"/>
              <a:ext cx="152400" cy="152400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/>
            <p:cNvSpPr/>
            <p:nvPr/>
          </p:nvSpPr>
          <p:spPr>
            <a:xfrm>
              <a:off x="3581400" y="5638800"/>
              <a:ext cx="152400" cy="152400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/>
            <p:cNvSpPr/>
            <p:nvPr/>
          </p:nvSpPr>
          <p:spPr>
            <a:xfrm>
              <a:off x="609600" y="5638800"/>
              <a:ext cx="152400" cy="152400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" name="Cube 21"/>
          <p:cNvSpPr/>
          <p:nvPr/>
        </p:nvSpPr>
        <p:spPr>
          <a:xfrm>
            <a:off x="5791200" y="2362200"/>
            <a:ext cx="3124200" cy="2590800"/>
          </a:xfrm>
          <a:prstGeom prst="cube">
            <a:avLst/>
          </a:prstGeom>
          <a:solidFill>
            <a:schemeClr val="accent1">
              <a:alpha val="7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Isosceles Triangle 22"/>
          <p:cNvSpPr/>
          <p:nvPr/>
        </p:nvSpPr>
        <p:spPr>
          <a:xfrm>
            <a:off x="6667500" y="1663700"/>
            <a:ext cx="990600" cy="1066800"/>
          </a:xfrm>
          <a:prstGeom prst="triangle">
            <a:avLst/>
          </a:prstGeom>
          <a:pattFill prst="zigZag">
            <a:fgClr>
              <a:schemeClr val="accent1"/>
            </a:fgClr>
            <a:bgClr>
              <a:prstClr val="white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6629400" y="2628900"/>
            <a:ext cx="152400" cy="1524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7556500" y="2654300"/>
            <a:ext cx="152400" cy="1524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7391400" y="1219200"/>
            <a:ext cx="137160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Throw this part away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08985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Pipeline rendering overview</a:t>
            </a:r>
            <a:endParaRPr lang="en-US" dirty="0"/>
          </a:p>
        </p:txBody>
      </p:sp>
      <p:pic>
        <p:nvPicPr>
          <p:cNvPr id="10" name="Picture 9" descr="frustumWithProjectedTriang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248400" y="2634734"/>
            <a:ext cx="1819724" cy="1828800"/>
          </a:xfrm>
          <a:prstGeom prst="rect">
            <a:avLst/>
          </a:prstGeom>
        </p:spPr>
      </p:pic>
      <p:pic>
        <p:nvPicPr>
          <p:cNvPr id="15" name="Picture 14" descr="renderedTriangl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298644" y="2771894"/>
            <a:ext cx="1532059" cy="1554480"/>
          </a:xfrm>
          <a:prstGeom prst="rect">
            <a:avLst/>
          </a:prstGeom>
        </p:spPr>
      </p:pic>
      <p:sp>
        <p:nvSpPr>
          <p:cNvPr id="21" name="Right Brace 20"/>
          <p:cNvSpPr/>
          <p:nvPr/>
        </p:nvSpPr>
        <p:spPr>
          <a:xfrm rot="5400000">
            <a:off x="4550223" y="6374369"/>
            <a:ext cx="304800" cy="3581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344741" y="4343400"/>
            <a:ext cx="14057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Frame buffer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876800" y="3200400"/>
            <a:ext cx="13388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1. Project vertices</a:t>
            </a:r>
          </a:p>
          <a:p>
            <a:r>
              <a:rPr lang="en-US" sz="1200" dirty="0" smtClean="0"/>
              <a:t>2. Scan convert</a:t>
            </a:r>
            <a:endParaRPr lang="en-US" sz="1200" dirty="0"/>
          </a:p>
        </p:txBody>
      </p:sp>
      <p:sp>
        <p:nvSpPr>
          <p:cNvPr id="17" name="TextBox 16"/>
          <p:cNvSpPr txBox="1"/>
          <p:nvPr/>
        </p:nvSpPr>
        <p:spPr>
          <a:xfrm>
            <a:off x="6705600" y="4583668"/>
            <a:ext cx="10373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3D world</a:t>
            </a:r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5029200" y="2895600"/>
            <a:ext cx="9144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Picture 10" descr="renderedTriangle.jpg"/>
          <p:cNvPicPr>
            <a:picLocks noChangeAspect="1"/>
          </p:cNvPicPr>
          <p:nvPr/>
        </p:nvPicPr>
        <p:blipFill>
          <a:blip r:embed="rId4" cstate="print">
            <a:grayscl/>
          </a:blip>
          <a:stretch>
            <a:fillRect/>
          </a:stretch>
        </p:blipFill>
        <p:spPr>
          <a:xfrm>
            <a:off x="3344741" y="4876800"/>
            <a:ext cx="1532059" cy="155448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649541" y="6400800"/>
            <a:ext cx="917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Z buffer</a:t>
            </a:r>
            <a:endParaRPr lang="en-US" dirty="0"/>
          </a:p>
        </p:txBody>
      </p:sp>
      <p:sp>
        <p:nvSpPr>
          <p:cNvPr id="14" name="Right Triangle 13"/>
          <p:cNvSpPr/>
          <p:nvPr/>
        </p:nvSpPr>
        <p:spPr>
          <a:xfrm>
            <a:off x="6934200" y="3200400"/>
            <a:ext cx="228600" cy="228600"/>
          </a:xfrm>
          <a:prstGeom prst="rt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Triangle 4"/>
          <p:cNvSpPr/>
          <p:nvPr/>
        </p:nvSpPr>
        <p:spPr>
          <a:xfrm>
            <a:off x="3573341" y="2971800"/>
            <a:ext cx="533400" cy="457200"/>
          </a:xfrm>
          <a:prstGeom prst="rtTriangle">
            <a:avLst/>
          </a:prstGeom>
          <a:solidFill>
            <a:srgbClr val="FF6600"/>
          </a:solidFill>
          <a:ln w="3175" cmpd="sng">
            <a:solidFill>
              <a:srgbClr val="FF6600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>
            <a:off x="3649541" y="5029200"/>
            <a:ext cx="533400" cy="457200"/>
          </a:xfrm>
          <a:prstGeom prst="rtTriangle">
            <a:avLst/>
          </a:prstGeom>
          <a:solidFill>
            <a:schemeClr val="bg1">
              <a:lumMod val="85000"/>
            </a:schemeClr>
          </a:solidFill>
          <a:ln w="38100" cmpd="sng">
            <a:noFill/>
            <a:prstDash val="dot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3" name="Picture 22" descr="renderedTriangl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81000" y="2819400"/>
            <a:ext cx="1532059" cy="1554480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685800" y="4419600"/>
            <a:ext cx="8197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Screen</a:t>
            </a:r>
            <a:endParaRPr lang="en-US" dirty="0"/>
          </a:p>
        </p:txBody>
      </p:sp>
      <p:sp>
        <p:nvSpPr>
          <p:cNvPr id="25" name="Right Triangle 24"/>
          <p:cNvSpPr/>
          <p:nvPr/>
        </p:nvSpPr>
        <p:spPr>
          <a:xfrm>
            <a:off x="655697" y="3019306"/>
            <a:ext cx="533400" cy="457200"/>
          </a:xfrm>
          <a:prstGeom prst="rtTriangle">
            <a:avLst/>
          </a:prstGeom>
          <a:solidFill>
            <a:srgbClr val="FF6600"/>
          </a:solidFill>
          <a:ln w="3175" cmpd="sng">
            <a:solidFill>
              <a:srgbClr val="FF6600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" name="Straight Arrow Connector 25"/>
          <p:cNvCxnSpPr/>
          <p:nvPr/>
        </p:nvCxnSpPr>
        <p:spPr>
          <a:xfrm flipH="1">
            <a:off x="2057400" y="3048000"/>
            <a:ext cx="9144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2209800" y="3200400"/>
            <a:ext cx="5437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Write 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2036880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447800" y="4419600"/>
            <a:ext cx="119872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Window in</a:t>
            </a:r>
          </a:p>
          <a:p>
            <a:pPr algn="ctr"/>
            <a:r>
              <a:rPr lang="en-US" dirty="0" smtClean="0"/>
              <a:t>Screen</a:t>
            </a:r>
          </a:p>
          <a:p>
            <a:pPr algn="ctr"/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1287341" y="2819400"/>
            <a:ext cx="1532059" cy="1554480"/>
            <a:chOff x="1287341" y="2819400"/>
            <a:chExt cx="1532059" cy="1554480"/>
          </a:xfrm>
        </p:grpSpPr>
        <p:pic>
          <p:nvPicPr>
            <p:cNvPr id="4" name="Picture 3" descr="renderedTriangle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287341" y="2819400"/>
              <a:ext cx="1532059" cy="1554480"/>
            </a:xfrm>
            <a:prstGeom prst="rect">
              <a:avLst/>
            </a:prstGeom>
          </p:spPr>
        </p:pic>
        <p:sp>
          <p:nvSpPr>
            <p:cNvPr id="6" name="Right Triangle 5"/>
            <p:cNvSpPr/>
            <p:nvPr/>
          </p:nvSpPr>
          <p:spPr>
            <a:xfrm>
              <a:off x="1562038" y="3019306"/>
              <a:ext cx="533400" cy="457200"/>
            </a:xfrm>
            <a:prstGeom prst="rtTriangle">
              <a:avLst/>
            </a:prstGeom>
            <a:solidFill>
              <a:srgbClr val="FF6600"/>
            </a:solidFill>
            <a:ln w="3175" cmpd="sng">
              <a:solidFill>
                <a:srgbClr val="FF6600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3352800" y="3810000"/>
            <a:ext cx="12151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User resize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5105400" y="3429000"/>
            <a:ext cx="1752600" cy="533400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3048000" y="3581400"/>
            <a:ext cx="1828800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76576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5791200" y="2057400"/>
            <a:ext cx="1371600" cy="533400"/>
          </a:xfrm>
          <a:prstGeom prst="rect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447800" y="2590800"/>
            <a:ext cx="119872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Window in</a:t>
            </a:r>
          </a:p>
          <a:p>
            <a:pPr algn="ctr"/>
            <a:r>
              <a:rPr lang="en-US" dirty="0" smtClean="0"/>
              <a:t>Screen</a:t>
            </a:r>
          </a:p>
          <a:p>
            <a:pPr algn="ctr"/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1287341" y="990600"/>
            <a:ext cx="1532059" cy="1554480"/>
            <a:chOff x="1287341" y="2819400"/>
            <a:chExt cx="1532059" cy="1554480"/>
          </a:xfrm>
        </p:grpSpPr>
        <p:pic>
          <p:nvPicPr>
            <p:cNvPr id="4" name="Picture 3" descr="renderedTriangle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287341" y="2819400"/>
              <a:ext cx="1532059" cy="1554480"/>
            </a:xfrm>
            <a:prstGeom prst="rect">
              <a:avLst/>
            </a:prstGeom>
          </p:spPr>
        </p:pic>
        <p:sp>
          <p:nvSpPr>
            <p:cNvPr id="6" name="Right Triangle 5"/>
            <p:cNvSpPr/>
            <p:nvPr/>
          </p:nvSpPr>
          <p:spPr>
            <a:xfrm>
              <a:off x="1562038" y="3019306"/>
              <a:ext cx="533400" cy="457200"/>
            </a:xfrm>
            <a:prstGeom prst="rtTriangle">
              <a:avLst/>
            </a:prstGeom>
            <a:solidFill>
              <a:srgbClr val="FF6600"/>
            </a:solidFill>
            <a:ln w="3175" cmpd="sng">
              <a:solidFill>
                <a:srgbClr val="FF6600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5791201" y="914400"/>
            <a:ext cx="1371599" cy="533400"/>
            <a:chOff x="1287341" y="2819400"/>
            <a:chExt cx="1532059" cy="1554480"/>
          </a:xfrm>
        </p:grpSpPr>
        <p:pic>
          <p:nvPicPr>
            <p:cNvPr id="10" name="Picture 9" descr="renderedTriangle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287341" y="2819400"/>
              <a:ext cx="1532059" cy="1554480"/>
            </a:xfrm>
            <a:prstGeom prst="rect">
              <a:avLst/>
            </a:prstGeom>
          </p:spPr>
        </p:pic>
        <p:sp>
          <p:nvSpPr>
            <p:cNvPr id="11" name="Right Triangle 10"/>
            <p:cNvSpPr/>
            <p:nvPr/>
          </p:nvSpPr>
          <p:spPr>
            <a:xfrm>
              <a:off x="1562038" y="3019306"/>
              <a:ext cx="533400" cy="457200"/>
            </a:xfrm>
            <a:prstGeom prst="rtTriangle">
              <a:avLst/>
            </a:prstGeom>
            <a:solidFill>
              <a:srgbClr val="FF6600"/>
            </a:solidFill>
            <a:ln w="3175" cmpd="sng">
              <a:solidFill>
                <a:srgbClr val="FF6600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5791201" y="2057400"/>
            <a:ext cx="685800" cy="533400"/>
            <a:chOff x="1287341" y="2819400"/>
            <a:chExt cx="1532059" cy="1554480"/>
          </a:xfrm>
        </p:grpSpPr>
        <p:pic>
          <p:nvPicPr>
            <p:cNvPr id="13" name="Picture 12" descr="renderedTriangle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287341" y="2819400"/>
              <a:ext cx="1532059" cy="1554480"/>
            </a:xfrm>
            <a:prstGeom prst="rect">
              <a:avLst/>
            </a:prstGeom>
          </p:spPr>
        </p:pic>
        <p:sp>
          <p:nvSpPr>
            <p:cNvPr id="14" name="Right Triangle 13"/>
            <p:cNvSpPr/>
            <p:nvPr/>
          </p:nvSpPr>
          <p:spPr>
            <a:xfrm>
              <a:off x="1562038" y="3019306"/>
              <a:ext cx="533400" cy="457200"/>
            </a:xfrm>
            <a:prstGeom prst="rtTriangle">
              <a:avLst/>
            </a:prstGeom>
            <a:solidFill>
              <a:srgbClr val="FF6600"/>
            </a:solidFill>
            <a:ln w="3175" cmpd="sng">
              <a:solidFill>
                <a:srgbClr val="FF6600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7" name="Straight Arrow Connector 16"/>
          <p:cNvCxnSpPr/>
          <p:nvPr/>
        </p:nvCxnSpPr>
        <p:spPr>
          <a:xfrm flipV="1">
            <a:off x="2971800" y="1219200"/>
            <a:ext cx="2667000" cy="381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2971800" y="1600200"/>
            <a:ext cx="2667000" cy="685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Line 8"/>
          <p:cNvSpPr>
            <a:spLocks noChangeShapeType="1"/>
          </p:cNvSpPr>
          <p:nvPr/>
        </p:nvSpPr>
        <p:spPr bwMode="auto">
          <a:xfrm flipV="1">
            <a:off x="4724400" y="4849812"/>
            <a:ext cx="1143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" name="Line 9"/>
          <p:cNvSpPr>
            <a:spLocks noChangeShapeType="1"/>
          </p:cNvSpPr>
          <p:nvPr/>
        </p:nvSpPr>
        <p:spPr bwMode="auto">
          <a:xfrm>
            <a:off x="4648200" y="5459412"/>
            <a:ext cx="9144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" name="Line 10"/>
          <p:cNvSpPr>
            <a:spLocks noChangeShapeType="1"/>
          </p:cNvSpPr>
          <p:nvPr/>
        </p:nvSpPr>
        <p:spPr bwMode="auto">
          <a:xfrm>
            <a:off x="4648200" y="4773612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" name="Line 11"/>
          <p:cNvSpPr>
            <a:spLocks noChangeShapeType="1"/>
          </p:cNvSpPr>
          <p:nvPr/>
        </p:nvSpPr>
        <p:spPr bwMode="auto">
          <a:xfrm>
            <a:off x="5562600" y="5230812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" name="Line 12"/>
          <p:cNvSpPr>
            <a:spLocks noChangeShapeType="1"/>
          </p:cNvSpPr>
          <p:nvPr/>
        </p:nvSpPr>
        <p:spPr bwMode="auto">
          <a:xfrm>
            <a:off x="4648200" y="4773612"/>
            <a:ext cx="914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" name="Line 13"/>
          <p:cNvSpPr>
            <a:spLocks noChangeShapeType="1"/>
          </p:cNvSpPr>
          <p:nvPr/>
        </p:nvSpPr>
        <p:spPr bwMode="auto">
          <a:xfrm>
            <a:off x="5867400" y="4849812"/>
            <a:ext cx="18288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" name="Line 14"/>
          <p:cNvSpPr>
            <a:spLocks noChangeShapeType="1"/>
          </p:cNvSpPr>
          <p:nvPr/>
        </p:nvSpPr>
        <p:spPr bwMode="auto">
          <a:xfrm flipV="1">
            <a:off x="5867400" y="3325812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" name="Line 15"/>
          <p:cNvSpPr>
            <a:spLocks noChangeShapeType="1"/>
          </p:cNvSpPr>
          <p:nvPr/>
        </p:nvSpPr>
        <p:spPr bwMode="auto">
          <a:xfrm flipV="1">
            <a:off x="7696200" y="4240212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" name="Line 16"/>
          <p:cNvSpPr>
            <a:spLocks noChangeShapeType="1"/>
          </p:cNvSpPr>
          <p:nvPr/>
        </p:nvSpPr>
        <p:spPr bwMode="auto">
          <a:xfrm>
            <a:off x="5867400" y="3325812"/>
            <a:ext cx="18288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" name="Freeform 18"/>
          <p:cNvSpPr>
            <a:spLocks/>
          </p:cNvSpPr>
          <p:nvPr/>
        </p:nvSpPr>
        <p:spPr bwMode="auto">
          <a:xfrm>
            <a:off x="4648200" y="3325812"/>
            <a:ext cx="3048000" cy="2667000"/>
          </a:xfrm>
          <a:custGeom>
            <a:avLst/>
            <a:gdLst/>
            <a:ahLst/>
            <a:cxnLst>
              <a:cxn ang="0">
                <a:pos x="0" y="912"/>
              </a:cxn>
              <a:cxn ang="0">
                <a:pos x="0" y="1344"/>
              </a:cxn>
              <a:cxn ang="0">
                <a:pos x="576" y="1680"/>
              </a:cxn>
              <a:cxn ang="0">
                <a:pos x="1920" y="1536"/>
              </a:cxn>
              <a:cxn ang="0">
                <a:pos x="1920" y="576"/>
              </a:cxn>
              <a:cxn ang="0">
                <a:pos x="768" y="0"/>
              </a:cxn>
              <a:cxn ang="0">
                <a:pos x="0" y="912"/>
              </a:cxn>
            </a:cxnLst>
            <a:rect l="0" t="0" r="r" b="b"/>
            <a:pathLst>
              <a:path w="1920" h="1680">
                <a:moveTo>
                  <a:pt x="0" y="912"/>
                </a:moveTo>
                <a:lnTo>
                  <a:pt x="0" y="1344"/>
                </a:lnTo>
                <a:lnTo>
                  <a:pt x="576" y="1680"/>
                </a:lnTo>
                <a:lnTo>
                  <a:pt x="1920" y="1536"/>
                </a:lnTo>
                <a:lnTo>
                  <a:pt x="1920" y="576"/>
                </a:lnTo>
                <a:lnTo>
                  <a:pt x="768" y="0"/>
                </a:lnTo>
                <a:lnTo>
                  <a:pt x="0" y="912"/>
                </a:lnTo>
                <a:close/>
              </a:path>
            </a:pathLst>
          </a:custGeom>
          <a:solidFill>
            <a:schemeClr val="folHlink">
              <a:alpha val="50000"/>
            </a:schemeClr>
          </a:solidFill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5" name="Line 22"/>
          <p:cNvSpPr>
            <a:spLocks noChangeShapeType="1"/>
          </p:cNvSpPr>
          <p:nvPr/>
        </p:nvSpPr>
        <p:spPr bwMode="auto">
          <a:xfrm flipH="1">
            <a:off x="5562600" y="4240212"/>
            <a:ext cx="2133600" cy="99060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36" name="Line 23"/>
          <p:cNvSpPr>
            <a:spLocks noChangeShapeType="1"/>
          </p:cNvSpPr>
          <p:nvPr/>
        </p:nvSpPr>
        <p:spPr bwMode="auto">
          <a:xfrm>
            <a:off x="4648200" y="4773612"/>
            <a:ext cx="914400" cy="45720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7" name="Freeform 24"/>
          <p:cNvSpPr>
            <a:spLocks/>
          </p:cNvSpPr>
          <p:nvPr/>
        </p:nvSpPr>
        <p:spPr bwMode="auto">
          <a:xfrm>
            <a:off x="4648200" y="4773612"/>
            <a:ext cx="914400" cy="12192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432"/>
              </a:cxn>
              <a:cxn ang="0">
                <a:pos x="576" y="768"/>
              </a:cxn>
              <a:cxn ang="0">
                <a:pos x="576" y="288"/>
              </a:cxn>
              <a:cxn ang="0">
                <a:pos x="0" y="0"/>
              </a:cxn>
            </a:cxnLst>
            <a:rect l="0" t="0" r="r" b="b"/>
            <a:pathLst>
              <a:path w="576" h="768">
                <a:moveTo>
                  <a:pt x="0" y="0"/>
                </a:moveTo>
                <a:lnTo>
                  <a:pt x="0" y="432"/>
                </a:lnTo>
                <a:lnTo>
                  <a:pt x="576" y="768"/>
                </a:lnTo>
                <a:lnTo>
                  <a:pt x="576" y="288"/>
                </a:lnTo>
                <a:lnTo>
                  <a:pt x="0" y="0"/>
                </a:lnTo>
                <a:close/>
              </a:path>
            </a:pathLst>
          </a:custGeom>
          <a:noFill/>
          <a:ln w="762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9" name="Text Box 26"/>
          <p:cNvSpPr txBox="1">
            <a:spLocks noChangeArrowheads="1"/>
          </p:cNvSpPr>
          <p:nvPr/>
        </p:nvSpPr>
        <p:spPr bwMode="auto">
          <a:xfrm>
            <a:off x="1371600" y="3886200"/>
            <a:ext cx="2971800" cy="120032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 smtClean="0">
                <a:latin typeface="Comic Sans MS" pitchFamily="66" charset="0"/>
              </a:rPr>
              <a:t>Re-size view window and re-render scene</a:t>
            </a:r>
            <a:endParaRPr lang="en-US" sz="2400" dirty="0">
              <a:latin typeface="Comic Sans MS" pitchFamily="66" charset="0"/>
            </a:endParaRPr>
          </a:p>
        </p:txBody>
      </p:sp>
      <p:cxnSp>
        <p:nvCxnSpPr>
          <p:cNvPr id="42" name="Straight Connector 41"/>
          <p:cNvCxnSpPr/>
          <p:nvPr/>
        </p:nvCxnSpPr>
        <p:spPr>
          <a:xfrm flipH="1">
            <a:off x="3505200" y="3325812"/>
            <a:ext cx="2362200" cy="2819400"/>
          </a:xfrm>
          <a:prstGeom prst="line">
            <a:avLst/>
          </a:prstGeom>
          <a:ln w="76200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stCxn id="35" idx="0"/>
          </p:cNvCxnSpPr>
          <p:nvPr/>
        </p:nvCxnSpPr>
        <p:spPr>
          <a:xfrm flipH="1">
            <a:off x="3505200" y="4240212"/>
            <a:ext cx="4191000" cy="1905000"/>
          </a:xfrm>
          <a:prstGeom prst="line">
            <a:avLst/>
          </a:prstGeom>
          <a:ln w="76200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H="1">
            <a:off x="3505200" y="5764212"/>
            <a:ext cx="4191000" cy="381000"/>
          </a:xfrm>
          <a:prstGeom prst="line">
            <a:avLst/>
          </a:prstGeom>
          <a:ln w="76200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H="1">
            <a:off x="3581400" y="5459412"/>
            <a:ext cx="1066800" cy="609600"/>
          </a:xfrm>
          <a:prstGeom prst="line">
            <a:avLst/>
          </a:prstGeom>
          <a:ln w="76200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Oval 45"/>
          <p:cNvSpPr/>
          <p:nvPr/>
        </p:nvSpPr>
        <p:spPr>
          <a:xfrm>
            <a:off x="3429000" y="6069012"/>
            <a:ext cx="152400" cy="152400"/>
          </a:xfrm>
          <a:prstGeom prst="ellipse">
            <a:avLst/>
          </a:prstGeom>
          <a:solidFill>
            <a:srgbClr val="000000"/>
          </a:solidFill>
          <a:ln>
            <a:solidFill>
              <a:srgbClr val="59595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7" name="Straight Arrow Connector 46"/>
          <p:cNvCxnSpPr/>
          <p:nvPr/>
        </p:nvCxnSpPr>
        <p:spPr>
          <a:xfrm>
            <a:off x="3048000" y="1676400"/>
            <a:ext cx="1752600" cy="346877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39929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Pipeline rendering overview</a:t>
            </a:r>
            <a:endParaRPr lang="en-US" dirty="0"/>
          </a:p>
        </p:txBody>
      </p:sp>
      <p:pic>
        <p:nvPicPr>
          <p:cNvPr id="10" name="Picture 9" descr="frustumWithProjectedTriangl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352800" y="2362199"/>
            <a:ext cx="1819724" cy="1828800"/>
          </a:xfrm>
          <a:prstGeom prst="rect">
            <a:avLst/>
          </a:prstGeom>
        </p:spPr>
      </p:pic>
      <p:pic>
        <p:nvPicPr>
          <p:cNvPr id="15" name="Picture 14" descr="renderedTriang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502723" y="2499359"/>
            <a:ext cx="1532059" cy="1554480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381000" y="4267200"/>
            <a:ext cx="2500316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 smtClean="0"/>
          </a:p>
          <a:p>
            <a:r>
              <a:rPr lang="en-US" dirty="0" smtClean="0"/>
              <a:t>Frustum</a:t>
            </a:r>
          </a:p>
          <a:p>
            <a:r>
              <a:rPr lang="en-US" dirty="0" smtClean="0"/>
              <a:t>Resize action</a:t>
            </a:r>
          </a:p>
          <a:p>
            <a:r>
              <a:rPr lang="en-US" dirty="0" smtClean="0"/>
              <a:t>How to map </a:t>
            </a:r>
            <a:r>
              <a:rPr lang="en-US" dirty="0" err="1" smtClean="0"/>
              <a:t>fb</a:t>
            </a:r>
            <a:r>
              <a:rPr lang="en-US" dirty="0" smtClean="0"/>
              <a:t> to screen</a:t>
            </a:r>
          </a:p>
          <a:p>
            <a:r>
              <a:rPr lang="en-US" dirty="0" smtClean="0"/>
              <a:t>Triangle vertices/colors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3445323" y="4507468"/>
            <a:ext cx="16326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project vertices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5410200" y="4507468"/>
            <a:ext cx="1531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  <a:r>
              <a:rPr lang="en-US" dirty="0" smtClean="0"/>
              <a:t>  scan convert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762000" y="6248400"/>
            <a:ext cx="5892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YOU</a:t>
            </a:r>
            <a:endParaRPr lang="en-US" dirty="0"/>
          </a:p>
        </p:txBody>
      </p:sp>
      <p:sp>
        <p:nvSpPr>
          <p:cNvPr id="21" name="Right Brace 20"/>
          <p:cNvSpPr/>
          <p:nvPr/>
        </p:nvSpPr>
        <p:spPr>
          <a:xfrm rot="5400000">
            <a:off x="946666" y="5377934"/>
            <a:ext cx="468868" cy="14478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5334000" y="6172200"/>
            <a:ext cx="16558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Pipeline System</a:t>
            </a:r>
            <a:endParaRPr lang="en-US" dirty="0"/>
          </a:p>
        </p:txBody>
      </p:sp>
      <p:sp>
        <p:nvSpPr>
          <p:cNvPr id="23" name="Right Brace 22"/>
          <p:cNvSpPr/>
          <p:nvPr/>
        </p:nvSpPr>
        <p:spPr>
          <a:xfrm rot="5400000">
            <a:off x="5709166" y="3206234"/>
            <a:ext cx="697468" cy="5105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Content Placeholder 7" descr="frustumWithTriangle.jpg"/>
          <p:cNvPicPr>
            <a:picLocks noGrp="1" noChangeAspect="1"/>
          </p:cNvPicPr>
          <p:nvPr>
            <p:ph idx="1"/>
          </p:nvPr>
        </p:nvPicPr>
        <p:blipFill>
          <a:blip r:embed="rId4" cstate="print"/>
          <a:stretch>
            <a:fillRect/>
          </a:stretch>
        </p:blipFill>
        <p:spPr>
          <a:xfrm>
            <a:off x="228600" y="2362200"/>
            <a:ext cx="1837877" cy="1828800"/>
          </a:xfrm>
        </p:spPr>
      </p:pic>
      <p:pic>
        <p:nvPicPr>
          <p:cNvPr id="20" name="Picture 19" descr="renderedTriang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96200" y="2895600"/>
            <a:ext cx="690930" cy="70104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391400" y="4507468"/>
            <a:ext cx="15980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</a:t>
            </a:r>
            <a:r>
              <a:rPr lang="en-US" dirty="0" smtClean="0"/>
              <a:t>rite to screen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 rot="16200000">
            <a:off x="774647" y="5702353"/>
            <a:ext cx="3440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495800" y="5257800"/>
            <a:ext cx="2928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When it some time to draw…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8" grpId="0"/>
      <p:bldP spid="22" grpId="0"/>
      <p:bldP spid="23" grpId="0" animBg="1"/>
      <p:bldP spid="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Pipeline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33400" y="2514600"/>
            <a:ext cx="2971800" cy="1981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principles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419600" y="2514600"/>
            <a:ext cx="2971800" cy="1981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API</a:t>
            </a:r>
          </a:p>
          <a:p>
            <a:pPr algn="ctr"/>
            <a:r>
              <a:rPr lang="en-US" dirty="0" smtClean="0"/>
              <a:t>(OpenGL)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600200" y="4648200"/>
            <a:ext cx="8420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lecture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648200" y="4648200"/>
            <a:ext cx="25699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labs, proj3, a little lecture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800600" y="5410200"/>
            <a:ext cx="24511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“The Red Book” (online)</a:t>
            </a:r>
            <a:endParaRPr lang="en-US" dirty="0"/>
          </a:p>
        </p:txBody>
      </p:sp>
      <p:pic>
        <p:nvPicPr>
          <p:cNvPr id="10" name="Picture 9" descr="redBoo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15200" y="5029200"/>
            <a:ext cx="1169988" cy="159543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343400" y="1905000"/>
            <a:ext cx="36224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Lab: Now it’s time to look at the API!</a:t>
            </a:r>
          </a:p>
        </p:txBody>
      </p:sp>
    </p:spTree>
    <p:extLst>
      <p:ext uri="{BB962C8B-B14F-4D97-AF65-F5344CB8AC3E}">
        <p14:creationId xmlns:p14="http://schemas.microsoft.com/office/powerpoint/2010/main" val="37580363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Pipeline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33400" y="2514600"/>
            <a:ext cx="2971800" cy="1981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principles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419600" y="2514600"/>
            <a:ext cx="2971800" cy="1981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API</a:t>
            </a:r>
          </a:p>
          <a:p>
            <a:pPr algn="ctr"/>
            <a:r>
              <a:rPr lang="en-US" dirty="0" smtClean="0"/>
              <a:t>(OpenGL)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600200" y="4648200"/>
            <a:ext cx="8420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lecture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648200" y="4648200"/>
            <a:ext cx="25699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labs, proj3, a little lecture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800600" y="5410200"/>
            <a:ext cx="24511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“The Red Book” (online)</a:t>
            </a:r>
            <a:endParaRPr lang="en-US" dirty="0"/>
          </a:p>
        </p:txBody>
      </p:sp>
      <p:pic>
        <p:nvPicPr>
          <p:cNvPr id="10" name="Picture 9" descr="redBoo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15200" y="5029200"/>
            <a:ext cx="1169988" cy="159543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Pipeline rendering overview</a:t>
            </a:r>
            <a:endParaRPr lang="en-US" dirty="0"/>
          </a:p>
        </p:txBody>
      </p:sp>
      <p:pic>
        <p:nvPicPr>
          <p:cNvPr id="10" name="Picture 9" descr="frustumWithProjectedTriang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248400" y="2634734"/>
            <a:ext cx="1819724" cy="1828800"/>
          </a:xfrm>
          <a:prstGeom prst="rect">
            <a:avLst/>
          </a:prstGeom>
        </p:spPr>
      </p:pic>
      <p:pic>
        <p:nvPicPr>
          <p:cNvPr id="15" name="Picture 14" descr="renderedTriangl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944503" y="2771894"/>
            <a:ext cx="1532059" cy="1554480"/>
          </a:xfrm>
          <a:prstGeom prst="rect">
            <a:avLst/>
          </a:prstGeom>
        </p:spPr>
      </p:pic>
      <p:sp>
        <p:nvSpPr>
          <p:cNvPr id="21" name="Right Brace 20"/>
          <p:cNvSpPr/>
          <p:nvPr/>
        </p:nvSpPr>
        <p:spPr>
          <a:xfrm rot="5400000">
            <a:off x="4550223" y="6374369"/>
            <a:ext cx="304800" cy="3581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066800" y="4572000"/>
            <a:ext cx="14057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Frame buffer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200400" y="2971800"/>
            <a:ext cx="19800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 smtClean="0"/>
              <a:t>Project vertices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Scan convert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6705600" y="4583668"/>
            <a:ext cx="10373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3D world</a:t>
            </a:r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3124200" y="3962400"/>
            <a:ext cx="22098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3200400" y="3276600"/>
            <a:ext cx="2057400" cy="381000"/>
          </a:xfrm>
          <a:prstGeom prst="rect">
            <a:avLst/>
          </a:prstGeom>
          <a:noFill/>
          <a:ln w="57150" cmpd="sng">
            <a:solidFill>
              <a:srgbClr val="FF66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6038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7" grpId="0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6705600" y="2819400"/>
            <a:ext cx="1524000" cy="1524000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Scan conversion</a:t>
            </a:r>
            <a:endParaRPr lang="en-US" dirty="0"/>
          </a:p>
        </p:txBody>
      </p:sp>
      <p:pic>
        <p:nvPicPr>
          <p:cNvPr id="15" name="Picture 14" descr="renderedTriang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44503" y="2771894"/>
            <a:ext cx="1532059" cy="1554480"/>
          </a:xfrm>
          <a:prstGeom prst="rect">
            <a:avLst/>
          </a:prstGeom>
        </p:spPr>
      </p:pic>
      <p:sp>
        <p:nvSpPr>
          <p:cNvPr id="21" name="Right Brace 20"/>
          <p:cNvSpPr/>
          <p:nvPr/>
        </p:nvSpPr>
        <p:spPr>
          <a:xfrm rot="5400000">
            <a:off x="4550223" y="6374369"/>
            <a:ext cx="304800" cy="3581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990600" y="4572000"/>
            <a:ext cx="14057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Frame buffer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6629400" y="4572000"/>
            <a:ext cx="18703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Projected vertices</a:t>
            </a:r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3124200" y="3962400"/>
            <a:ext cx="22098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Oval 4"/>
          <p:cNvSpPr/>
          <p:nvPr/>
        </p:nvSpPr>
        <p:spPr>
          <a:xfrm>
            <a:off x="7391400" y="2971800"/>
            <a:ext cx="152400" cy="152400"/>
          </a:xfrm>
          <a:prstGeom prst="ellipse">
            <a:avLst/>
          </a:prstGeom>
          <a:solidFill>
            <a:srgbClr val="FFFFFF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7865764" y="3844322"/>
            <a:ext cx="152400" cy="152400"/>
          </a:xfrm>
          <a:prstGeom prst="ellipse">
            <a:avLst/>
          </a:prstGeom>
          <a:solidFill>
            <a:srgbClr val="FFFFFF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6798964" y="3810000"/>
            <a:ext cx="152400" cy="152400"/>
          </a:xfrm>
          <a:prstGeom prst="ellipse">
            <a:avLst/>
          </a:prstGeom>
          <a:solidFill>
            <a:srgbClr val="FFFFFF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727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Scan conversion</a:t>
            </a:r>
            <a:endParaRPr lang="en-US" dirty="0"/>
          </a:p>
        </p:txBody>
      </p:sp>
      <p:sp>
        <p:nvSpPr>
          <p:cNvPr id="21" name="Right Brace 20"/>
          <p:cNvSpPr/>
          <p:nvPr/>
        </p:nvSpPr>
        <p:spPr>
          <a:xfrm rot="5400000">
            <a:off x="4550223" y="6374369"/>
            <a:ext cx="304800" cy="3581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590800" y="1828800"/>
            <a:ext cx="4114800" cy="3810000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>
            <a:stCxn id="5" idx="3"/>
            <a:endCxn id="13" idx="7"/>
          </p:cNvCxnSpPr>
          <p:nvPr/>
        </p:nvCxnSpPr>
        <p:spPr>
          <a:xfrm flipH="1">
            <a:off x="3194104" y="2535005"/>
            <a:ext cx="1308614" cy="1826090"/>
          </a:xfrm>
          <a:prstGeom prst="line">
            <a:avLst/>
          </a:prstGeom>
          <a:ln>
            <a:solidFill>
              <a:srgbClr val="FFFFFF"/>
            </a:solidFill>
            <a:prstDash val="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5" idx="5"/>
            <a:endCxn id="12" idx="1"/>
          </p:cNvCxnSpPr>
          <p:nvPr/>
        </p:nvCxnSpPr>
        <p:spPr>
          <a:xfrm>
            <a:off x="4793681" y="2535005"/>
            <a:ext cx="989820" cy="1911895"/>
          </a:xfrm>
          <a:prstGeom prst="line">
            <a:avLst/>
          </a:prstGeom>
          <a:ln>
            <a:solidFill>
              <a:srgbClr val="FFFFFF"/>
            </a:solidFill>
            <a:prstDash val="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3208020" y="4495800"/>
            <a:ext cx="2468880" cy="190500"/>
          </a:xfrm>
          <a:prstGeom prst="line">
            <a:avLst/>
          </a:prstGeom>
          <a:ln>
            <a:solidFill>
              <a:srgbClr val="FFFFFF"/>
            </a:solidFill>
            <a:prstDash val="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Oval 4"/>
          <p:cNvSpPr/>
          <p:nvPr/>
        </p:nvSpPr>
        <p:spPr>
          <a:xfrm>
            <a:off x="4442460" y="2209800"/>
            <a:ext cx="411480" cy="381000"/>
          </a:xfrm>
          <a:prstGeom prst="ellipse">
            <a:avLst/>
          </a:prstGeom>
          <a:solidFill>
            <a:srgbClr val="FFFFFF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5723243" y="4391105"/>
            <a:ext cx="411480" cy="381000"/>
          </a:xfrm>
          <a:prstGeom prst="ellipse">
            <a:avLst/>
          </a:prstGeom>
          <a:solidFill>
            <a:srgbClr val="FFFFFF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2842883" y="4305300"/>
            <a:ext cx="411480" cy="381000"/>
          </a:xfrm>
          <a:prstGeom prst="ellipse">
            <a:avLst/>
          </a:prstGeom>
          <a:solidFill>
            <a:srgbClr val="FFFFFF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2590800" y="3505200"/>
            <a:ext cx="1219200" cy="0"/>
          </a:xfrm>
          <a:prstGeom prst="straightConnector1">
            <a:avLst/>
          </a:prstGeom>
          <a:ln w="57150" cmpd="sng">
            <a:solidFill>
              <a:srgbClr val="FF6600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3810000" y="3505200"/>
            <a:ext cx="1447800" cy="0"/>
          </a:xfrm>
          <a:prstGeom prst="straightConnector1">
            <a:avLst/>
          </a:prstGeom>
          <a:ln w="76200" cmpd="sng">
            <a:solidFill>
              <a:srgbClr val="FF6600"/>
            </a:solidFill>
            <a:prstDash val="soli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257800" y="3505200"/>
            <a:ext cx="1447800" cy="0"/>
          </a:xfrm>
          <a:prstGeom prst="straightConnector1">
            <a:avLst/>
          </a:prstGeom>
          <a:ln w="57150" cmpd="sng">
            <a:solidFill>
              <a:srgbClr val="FF6600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2743200" y="5715000"/>
            <a:ext cx="3886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For each row of pixels, </a:t>
            </a:r>
          </a:p>
          <a:p>
            <a:r>
              <a:rPr lang="en-US" dirty="0" smtClean="0"/>
              <a:t>find intersection with triangle edges, </a:t>
            </a:r>
          </a:p>
          <a:p>
            <a:r>
              <a:rPr lang="en-US" dirty="0" smtClean="0"/>
              <a:t>switch between pixel off and pixel 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27214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Scan conversion</a:t>
            </a:r>
            <a:endParaRPr lang="en-US" dirty="0"/>
          </a:p>
        </p:txBody>
      </p:sp>
      <p:sp>
        <p:nvSpPr>
          <p:cNvPr id="21" name="Right Brace 20"/>
          <p:cNvSpPr/>
          <p:nvPr/>
        </p:nvSpPr>
        <p:spPr>
          <a:xfrm rot="5400000">
            <a:off x="4550223" y="6374369"/>
            <a:ext cx="304800" cy="3581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590800" y="1828800"/>
            <a:ext cx="4114800" cy="3810000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>
            <a:stCxn id="5" idx="3"/>
            <a:endCxn id="13" idx="7"/>
          </p:cNvCxnSpPr>
          <p:nvPr/>
        </p:nvCxnSpPr>
        <p:spPr>
          <a:xfrm flipH="1">
            <a:off x="3194104" y="2535005"/>
            <a:ext cx="1308614" cy="1826090"/>
          </a:xfrm>
          <a:prstGeom prst="line">
            <a:avLst/>
          </a:prstGeom>
          <a:ln>
            <a:solidFill>
              <a:srgbClr val="FFFFFF"/>
            </a:solidFill>
            <a:prstDash val="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5" idx="5"/>
            <a:endCxn id="12" idx="1"/>
          </p:cNvCxnSpPr>
          <p:nvPr/>
        </p:nvCxnSpPr>
        <p:spPr>
          <a:xfrm>
            <a:off x="4793681" y="2535005"/>
            <a:ext cx="989820" cy="1911895"/>
          </a:xfrm>
          <a:prstGeom prst="line">
            <a:avLst/>
          </a:prstGeom>
          <a:ln>
            <a:solidFill>
              <a:srgbClr val="FFFFFF"/>
            </a:solidFill>
            <a:prstDash val="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3208020" y="4495800"/>
            <a:ext cx="2468880" cy="190500"/>
          </a:xfrm>
          <a:prstGeom prst="line">
            <a:avLst/>
          </a:prstGeom>
          <a:ln>
            <a:solidFill>
              <a:srgbClr val="FFFFFF"/>
            </a:solidFill>
            <a:prstDash val="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Oval 4"/>
          <p:cNvSpPr/>
          <p:nvPr/>
        </p:nvSpPr>
        <p:spPr>
          <a:xfrm>
            <a:off x="4442460" y="2209800"/>
            <a:ext cx="411480" cy="381000"/>
          </a:xfrm>
          <a:prstGeom prst="ellipse">
            <a:avLst/>
          </a:prstGeom>
          <a:solidFill>
            <a:srgbClr val="FFFFFF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5723243" y="4391105"/>
            <a:ext cx="411480" cy="381000"/>
          </a:xfrm>
          <a:prstGeom prst="ellipse">
            <a:avLst/>
          </a:prstGeom>
          <a:solidFill>
            <a:srgbClr val="FFFFFF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2842883" y="4305300"/>
            <a:ext cx="411480" cy="381000"/>
          </a:xfrm>
          <a:prstGeom prst="ellipse">
            <a:avLst/>
          </a:prstGeom>
          <a:solidFill>
            <a:srgbClr val="FFFFFF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2590800" y="3505200"/>
            <a:ext cx="1219200" cy="0"/>
          </a:xfrm>
          <a:prstGeom prst="straightConnector1">
            <a:avLst/>
          </a:prstGeom>
          <a:ln w="57150" cmpd="sng">
            <a:solidFill>
              <a:srgbClr val="FF6600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3810000" y="3505200"/>
            <a:ext cx="1447800" cy="0"/>
          </a:xfrm>
          <a:prstGeom prst="straightConnector1">
            <a:avLst/>
          </a:prstGeom>
          <a:ln w="76200" cmpd="sng">
            <a:solidFill>
              <a:srgbClr val="FF6600"/>
            </a:solidFill>
            <a:prstDash val="soli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257800" y="3505200"/>
            <a:ext cx="1447800" cy="0"/>
          </a:xfrm>
          <a:prstGeom prst="straightConnector1">
            <a:avLst/>
          </a:prstGeom>
          <a:ln w="57150" cmpd="sng">
            <a:solidFill>
              <a:srgbClr val="FF6600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2743200" y="5715000"/>
            <a:ext cx="3886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For each row of pixels, </a:t>
            </a:r>
          </a:p>
          <a:p>
            <a:r>
              <a:rPr lang="en-US" dirty="0" smtClean="0"/>
              <a:t>find intersection with triangle edges, </a:t>
            </a:r>
          </a:p>
          <a:p>
            <a:r>
              <a:rPr lang="en-US" dirty="0" smtClean="0"/>
              <a:t>switch between pixel off and pixel on,</a:t>
            </a:r>
          </a:p>
          <a:p>
            <a:r>
              <a:rPr lang="en-US" dirty="0" smtClean="0"/>
              <a:t>Interpolate color based on vertex color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3505200" y="1828800"/>
            <a:ext cx="975222" cy="369332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Color=</a:t>
            </a:r>
            <a:r>
              <a:rPr lang="en-US" dirty="0">
                <a:solidFill>
                  <a:schemeClr val="bg1"/>
                </a:solidFill>
              </a:rPr>
              <a:t>c</a:t>
            </a:r>
            <a:r>
              <a:rPr lang="en-US" baseline="-25000" dirty="0" smtClean="0">
                <a:solidFill>
                  <a:schemeClr val="bg1"/>
                </a:solidFill>
              </a:rPr>
              <a:t>0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905000" y="4648200"/>
            <a:ext cx="979755" cy="369332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Color=</a:t>
            </a:r>
            <a:r>
              <a:rPr lang="en-US" dirty="0">
                <a:solidFill>
                  <a:schemeClr val="bg1"/>
                </a:solidFill>
              </a:rPr>
              <a:t>c</a:t>
            </a:r>
            <a:r>
              <a:rPr lang="en-US" baseline="-25000" dirty="0" smtClean="0">
                <a:solidFill>
                  <a:schemeClr val="bg1"/>
                </a:solidFill>
              </a:rPr>
              <a:t>1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248400" y="4724400"/>
            <a:ext cx="979755" cy="369332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Color=c</a:t>
            </a:r>
            <a:r>
              <a:rPr lang="en-US" baseline="-25000" dirty="0" smtClean="0">
                <a:solidFill>
                  <a:schemeClr val="bg1"/>
                </a:solidFill>
              </a:rPr>
              <a:t>2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67248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Scan conversion</a:t>
            </a:r>
            <a:endParaRPr lang="en-US" dirty="0"/>
          </a:p>
        </p:txBody>
      </p:sp>
      <p:sp>
        <p:nvSpPr>
          <p:cNvPr id="21" name="Right Brace 20"/>
          <p:cNvSpPr/>
          <p:nvPr/>
        </p:nvSpPr>
        <p:spPr>
          <a:xfrm rot="5400000">
            <a:off x="4550223" y="6374369"/>
            <a:ext cx="304800" cy="3581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590800" y="1828800"/>
            <a:ext cx="4114800" cy="3810000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>
            <a:stCxn id="5" idx="3"/>
            <a:endCxn id="13" idx="7"/>
          </p:cNvCxnSpPr>
          <p:nvPr/>
        </p:nvCxnSpPr>
        <p:spPr>
          <a:xfrm flipH="1">
            <a:off x="3194104" y="2535005"/>
            <a:ext cx="1308614" cy="1826090"/>
          </a:xfrm>
          <a:prstGeom prst="line">
            <a:avLst/>
          </a:prstGeom>
          <a:ln>
            <a:solidFill>
              <a:srgbClr val="FFFFFF"/>
            </a:solidFill>
            <a:prstDash val="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5" idx="5"/>
            <a:endCxn id="12" idx="1"/>
          </p:cNvCxnSpPr>
          <p:nvPr/>
        </p:nvCxnSpPr>
        <p:spPr>
          <a:xfrm>
            <a:off x="4793681" y="2535005"/>
            <a:ext cx="989820" cy="1911895"/>
          </a:xfrm>
          <a:prstGeom prst="line">
            <a:avLst/>
          </a:prstGeom>
          <a:ln>
            <a:solidFill>
              <a:srgbClr val="FFFFFF"/>
            </a:solidFill>
            <a:prstDash val="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3208020" y="4495800"/>
            <a:ext cx="2468880" cy="190500"/>
          </a:xfrm>
          <a:prstGeom prst="line">
            <a:avLst/>
          </a:prstGeom>
          <a:ln>
            <a:solidFill>
              <a:srgbClr val="FFFFFF"/>
            </a:solidFill>
            <a:prstDash val="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Oval 4"/>
          <p:cNvSpPr/>
          <p:nvPr/>
        </p:nvSpPr>
        <p:spPr>
          <a:xfrm>
            <a:off x="4442460" y="2209800"/>
            <a:ext cx="411480" cy="381000"/>
          </a:xfrm>
          <a:prstGeom prst="ellipse">
            <a:avLst/>
          </a:prstGeom>
          <a:solidFill>
            <a:srgbClr val="FFFFFF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5723243" y="4391105"/>
            <a:ext cx="411480" cy="381000"/>
          </a:xfrm>
          <a:prstGeom prst="ellipse">
            <a:avLst/>
          </a:prstGeom>
          <a:solidFill>
            <a:srgbClr val="FFFFFF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2842883" y="4305300"/>
            <a:ext cx="411480" cy="381000"/>
          </a:xfrm>
          <a:prstGeom prst="ellipse">
            <a:avLst/>
          </a:prstGeom>
          <a:solidFill>
            <a:srgbClr val="FFFFFF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2590800" y="3505200"/>
            <a:ext cx="1219200" cy="0"/>
          </a:xfrm>
          <a:prstGeom prst="straightConnector1">
            <a:avLst/>
          </a:prstGeom>
          <a:ln w="57150" cmpd="sng">
            <a:solidFill>
              <a:srgbClr val="FF6600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3810000" y="3505200"/>
            <a:ext cx="1447800" cy="0"/>
          </a:xfrm>
          <a:prstGeom prst="straightConnector1">
            <a:avLst/>
          </a:prstGeom>
          <a:ln w="76200" cmpd="sng">
            <a:solidFill>
              <a:srgbClr val="FF6600"/>
            </a:solidFill>
            <a:prstDash val="soli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257800" y="3505200"/>
            <a:ext cx="1447800" cy="0"/>
          </a:xfrm>
          <a:prstGeom prst="straightConnector1">
            <a:avLst/>
          </a:prstGeom>
          <a:ln w="57150" cmpd="sng">
            <a:solidFill>
              <a:srgbClr val="FF6600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2743200" y="5715000"/>
            <a:ext cx="3886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For each row of pixels, </a:t>
            </a:r>
          </a:p>
          <a:p>
            <a:r>
              <a:rPr lang="en-US" dirty="0" smtClean="0"/>
              <a:t>find intersection with triangle edges, </a:t>
            </a:r>
          </a:p>
          <a:p>
            <a:r>
              <a:rPr lang="en-US" dirty="0" smtClean="0"/>
              <a:t>switch between pixel off and pixel on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76200" y="2667000"/>
            <a:ext cx="3551085" cy="369332"/>
          </a:xfrm>
          <a:prstGeom prst="rect">
            <a:avLst/>
          </a:prstGeom>
          <a:solidFill>
            <a:srgbClr val="000000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Interpolate c</a:t>
            </a:r>
            <a:r>
              <a:rPr lang="en-US" baseline="-25000" dirty="0" smtClean="0">
                <a:solidFill>
                  <a:srgbClr val="FFFF00"/>
                </a:solidFill>
              </a:rPr>
              <a:t>0 </a:t>
            </a:r>
            <a:r>
              <a:rPr lang="en-US" dirty="0" smtClean="0">
                <a:solidFill>
                  <a:srgbClr val="FFFF00"/>
                </a:solidFill>
              </a:rPr>
              <a:t>and c</a:t>
            </a:r>
            <a:r>
              <a:rPr lang="en-US" baseline="-25000" dirty="0" smtClean="0">
                <a:solidFill>
                  <a:srgbClr val="FFFF00"/>
                </a:solidFill>
              </a:rPr>
              <a:t>1</a:t>
            </a:r>
            <a:r>
              <a:rPr lang="en-US" dirty="0" smtClean="0">
                <a:solidFill>
                  <a:srgbClr val="FFFF00"/>
                </a:solidFill>
              </a:rPr>
              <a:t> to find color=</a:t>
            </a:r>
            <a:r>
              <a:rPr lang="en-US" dirty="0" err="1">
                <a:solidFill>
                  <a:srgbClr val="FFFF00"/>
                </a:solidFill>
              </a:rPr>
              <a:t>c</a:t>
            </a:r>
            <a:r>
              <a:rPr lang="en-US" baseline="-25000" dirty="0" err="1" smtClean="0">
                <a:solidFill>
                  <a:srgbClr val="FFFF00"/>
                </a:solidFill>
              </a:rPr>
              <a:t>L</a:t>
            </a:r>
            <a:endParaRPr lang="en-US" dirty="0">
              <a:solidFill>
                <a:srgbClr val="FFFF00"/>
              </a:solidFill>
            </a:endParaRPr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3352800" y="2971800"/>
            <a:ext cx="381000" cy="457200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334000" y="2819400"/>
            <a:ext cx="3570208" cy="369332"/>
          </a:xfrm>
          <a:prstGeom prst="rect">
            <a:avLst/>
          </a:prstGeom>
          <a:solidFill>
            <a:srgbClr val="000000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Interpolate c</a:t>
            </a:r>
            <a:r>
              <a:rPr lang="en-US" baseline="-25000" dirty="0" smtClean="0">
                <a:solidFill>
                  <a:srgbClr val="FFFF00"/>
                </a:solidFill>
              </a:rPr>
              <a:t>0 </a:t>
            </a:r>
            <a:r>
              <a:rPr lang="en-US" dirty="0" smtClean="0">
                <a:solidFill>
                  <a:srgbClr val="FFFF00"/>
                </a:solidFill>
              </a:rPr>
              <a:t>and c</a:t>
            </a:r>
            <a:r>
              <a:rPr lang="en-US" baseline="-25000" dirty="0" smtClean="0">
                <a:solidFill>
                  <a:srgbClr val="FFFF00"/>
                </a:solidFill>
              </a:rPr>
              <a:t>2</a:t>
            </a:r>
            <a:r>
              <a:rPr lang="en-US" dirty="0" smtClean="0">
                <a:solidFill>
                  <a:srgbClr val="FFFF00"/>
                </a:solidFill>
              </a:rPr>
              <a:t> to find color=</a:t>
            </a:r>
            <a:r>
              <a:rPr lang="en-US" dirty="0" err="1">
                <a:solidFill>
                  <a:srgbClr val="FFFF00"/>
                </a:solidFill>
              </a:rPr>
              <a:t>c</a:t>
            </a:r>
            <a:r>
              <a:rPr lang="en-US" baseline="-25000" dirty="0" err="1" smtClean="0">
                <a:solidFill>
                  <a:srgbClr val="FFFF00"/>
                </a:solidFill>
              </a:rPr>
              <a:t>R</a:t>
            </a:r>
            <a:endParaRPr lang="en-US" dirty="0">
              <a:solidFill>
                <a:srgbClr val="FFFF00"/>
              </a:solidFill>
            </a:endParaRPr>
          </a:p>
        </p:txBody>
      </p:sp>
      <p:cxnSp>
        <p:nvCxnSpPr>
          <p:cNvPr id="27" name="Straight Arrow Connector 26"/>
          <p:cNvCxnSpPr/>
          <p:nvPr/>
        </p:nvCxnSpPr>
        <p:spPr>
          <a:xfrm flipH="1">
            <a:off x="5257800" y="3200400"/>
            <a:ext cx="152400" cy="304800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81000" y="2209800"/>
            <a:ext cx="4017784" cy="369332"/>
          </a:xfrm>
          <a:prstGeom prst="rect">
            <a:avLst/>
          </a:prstGeom>
          <a:solidFill>
            <a:srgbClr val="000000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Interpolate </a:t>
            </a:r>
            <a:r>
              <a:rPr lang="en-US" dirty="0" err="1">
                <a:solidFill>
                  <a:srgbClr val="FFFF00"/>
                </a:solidFill>
              </a:rPr>
              <a:t>c</a:t>
            </a:r>
            <a:r>
              <a:rPr lang="en-US" baseline="-25000" dirty="0" err="1" smtClean="0">
                <a:solidFill>
                  <a:srgbClr val="FFFF00"/>
                </a:solidFill>
              </a:rPr>
              <a:t>L</a:t>
            </a:r>
            <a:r>
              <a:rPr lang="en-US" dirty="0" smtClean="0">
                <a:solidFill>
                  <a:srgbClr val="FFFF00"/>
                </a:solidFill>
              </a:rPr>
              <a:t> and </a:t>
            </a:r>
            <a:r>
              <a:rPr lang="en-US" dirty="0" err="1">
                <a:solidFill>
                  <a:srgbClr val="FFFF00"/>
                </a:solidFill>
              </a:rPr>
              <a:t>c</a:t>
            </a:r>
            <a:r>
              <a:rPr lang="en-US" baseline="-25000" dirty="0" err="1" smtClean="0">
                <a:solidFill>
                  <a:srgbClr val="FFFF00"/>
                </a:solidFill>
              </a:rPr>
              <a:t>R</a:t>
            </a:r>
            <a:r>
              <a:rPr lang="en-US" dirty="0" smtClean="0">
                <a:solidFill>
                  <a:srgbClr val="FFFF00"/>
                </a:solidFill>
              </a:rPr>
              <a:t> to find color at pixel</a:t>
            </a:r>
            <a:endParaRPr lang="en-US" dirty="0">
              <a:solidFill>
                <a:srgbClr val="FFFF00"/>
              </a:solidFill>
            </a:endParaRPr>
          </a:p>
        </p:txBody>
      </p:sp>
      <p:cxnSp>
        <p:nvCxnSpPr>
          <p:cNvPr id="29" name="Straight Arrow Connector 28"/>
          <p:cNvCxnSpPr/>
          <p:nvPr/>
        </p:nvCxnSpPr>
        <p:spPr>
          <a:xfrm>
            <a:off x="3886200" y="2514600"/>
            <a:ext cx="609600" cy="914400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3505200" y="1828800"/>
            <a:ext cx="975222" cy="369332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Color=</a:t>
            </a:r>
            <a:r>
              <a:rPr lang="en-US" dirty="0">
                <a:solidFill>
                  <a:schemeClr val="bg1"/>
                </a:solidFill>
              </a:rPr>
              <a:t>c</a:t>
            </a:r>
            <a:r>
              <a:rPr lang="en-US" baseline="-25000" dirty="0" smtClean="0">
                <a:solidFill>
                  <a:schemeClr val="bg1"/>
                </a:solidFill>
              </a:rPr>
              <a:t>0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905000" y="4648200"/>
            <a:ext cx="979755" cy="369332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Color=</a:t>
            </a:r>
            <a:r>
              <a:rPr lang="en-US" dirty="0">
                <a:solidFill>
                  <a:schemeClr val="bg1"/>
                </a:solidFill>
              </a:rPr>
              <a:t>c</a:t>
            </a:r>
            <a:r>
              <a:rPr lang="en-US" baseline="-25000" dirty="0" smtClean="0">
                <a:solidFill>
                  <a:schemeClr val="bg1"/>
                </a:solidFill>
              </a:rPr>
              <a:t>1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248400" y="4724400"/>
            <a:ext cx="979755" cy="369332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Color=c</a:t>
            </a:r>
            <a:r>
              <a:rPr lang="en-US" baseline="-25000" dirty="0" smtClean="0">
                <a:solidFill>
                  <a:schemeClr val="bg1"/>
                </a:solidFill>
              </a:rPr>
              <a:t>2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80064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Pipeline rendering overview</a:t>
            </a:r>
            <a:endParaRPr lang="en-US" dirty="0"/>
          </a:p>
        </p:txBody>
      </p:sp>
      <p:pic>
        <p:nvPicPr>
          <p:cNvPr id="10" name="Picture 9" descr="frustumWithProjectedTriang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248400" y="2634734"/>
            <a:ext cx="1819724" cy="1828800"/>
          </a:xfrm>
          <a:prstGeom prst="rect">
            <a:avLst/>
          </a:prstGeom>
        </p:spPr>
      </p:pic>
      <p:pic>
        <p:nvPicPr>
          <p:cNvPr id="15" name="Picture 14" descr="renderedTriangl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944503" y="2771894"/>
            <a:ext cx="1532059" cy="1554480"/>
          </a:xfrm>
          <a:prstGeom prst="rect">
            <a:avLst/>
          </a:prstGeom>
        </p:spPr>
      </p:pic>
      <p:sp>
        <p:nvSpPr>
          <p:cNvPr id="21" name="Right Brace 20"/>
          <p:cNvSpPr/>
          <p:nvPr/>
        </p:nvSpPr>
        <p:spPr>
          <a:xfrm rot="5400000">
            <a:off x="4550223" y="6374369"/>
            <a:ext cx="304800" cy="3581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066800" y="4572000"/>
            <a:ext cx="14057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Frame buffer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200400" y="2971800"/>
            <a:ext cx="19800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 smtClean="0"/>
              <a:t>Project vertices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Scan convert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6705600" y="4583668"/>
            <a:ext cx="10373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3D world</a:t>
            </a:r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3124200" y="3962400"/>
            <a:ext cx="22098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3200400" y="2971800"/>
            <a:ext cx="2057400" cy="381000"/>
          </a:xfrm>
          <a:prstGeom prst="rect">
            <a:avLst/>
          </a:prstGeom>
          <a:noFill/>
          <a:ln w="57150" cmpd="sng">
            <a:solidFill>
              <a:srgbClr val="FF66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1409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699</TotalTime>
  <Words>650</Words>
  <Application>Microsoft Macintosh PowerPoint</Application>
  <PresentationFormat>On-screen Show (4:3)</PresentationFormat>
  <Paragraphs>180</Paragraphs>
  <Slides>28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Office Theme</vt:lpstr>
      <vt:lpstr>Pipeline rendering</vt:lpstr>
      <vt:lpstr>Pipeline vs. Ray tracing</vt:lpstr>
      <vt:lpstr>Pipeline</vt:lpstr>
      <vt:lpstr>Pipeline rendering overview</vt:lpstr>
      <vt:lpstr>Scan conversion</vt:lpstr>
      <vt:lpstr>Scan conversion</vt:lpstr>
      <vt:lpstr>Scan conversion</vt:lpstr>
      <vt:lpstr>Scan conversion</vt:lpstr>
      <vt:lpstr>Pipeline rendering overview</vt:lpstr>
      <vt:lpstr>Projection</vt:lpstr>
      <vt:lpstr>view volume: frustum</vt:lpstr>
      <vt:lpstr>view volume: frustum</vt:lpstr>
      <vt:lpstr>Projection on view plane </vt:lpstr>
      <vt:lpstr>Projection on view plane </vt:lpstr>
      <vt:lpstr>Pipeline rendering overview</vt:lpstr>
      <vt:lpstr>Pipeline rendering overview</vt:lpstr>
      <vt:lpstr>Projection on view plane </vt:lpstr>
      <vt:lpstr>Scan conversion</vt:lpstr>
      <vt:lpstr>Scan conversion</vt:lpstr>
      <vt:lpstr>Scan conversion</vt:lpstr>
      <vt:lpstr>Pipeline rendering overview</vt:lpstr>
      <vt:lpstr>Pipeline rendering overview</vt:lpstr>
      <vt:lpstr>Clipping</vt:lpstr>
      <vt:lpstr>Pipeline rendering overview</vt:lpstr>
      <vt:lpstr>PowerPoint Presentation</vt:lpstr>
      <vt:lpstr>PowerPoint Presentation</vt:lpstr>
      <vt:lpstr>Pipeline rendering overview</vt:lpstr>
      <vt:lpstr>Pipeline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z</dc:creator>
  <cp:lastModifiedBy>Elizabeth Sweedyk</cp:lastModifiedBy>
  <cp:revision>33</cp:revision>
  <dcterms:created xsi:type="dcterms:W3CDTF">2010-10-06T15:40:06Z</dcterms:created>
  <dcterms:modified xsi:type="dcterms:W3CDTF">2013-02-24T20:47:43Z</dcterms:modified>
</cp:coreProperties>
</file>