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9"/>
  </p:notesMasterIdLst>
  <p:handoutMasterIdLst>
    <p:handoutMasterId r:id="rId70"/>
  </p:handoutMasterIdLst>
  <p:sldIdLst>
    <p:sldId id="256" r:id="rId2"/>
    <p:sldId id="1082" r:id="rId3"/>
    <p:sldId id="1087" r:id="rId4"/>
    <p:sldId id="1094" r:id="rId5"/>
    <p:sldId id="335" r:id="rId6"/>
    <p:sldId id="842" r:id="rId7"/>
    <p:sldId id="943" r:id="rId8"/>
    <p:sldId id="944" r:id="rId9"/>
    <p:sldId id="1003" r:id="rId10"/>
    <p:sldId id="945" r:id="rId11"/>
    <p:sldId id="1015" r:id="rId12"/>
    <p:sldId id="946" r:id="rId13"/>
    <p:sldId id="1033" r:id="rId14"/>
    <p:sldId id="1019" r:id="rId15"/>
    <p:sldId id="1021" r:id="rId16"/>
    <p:sldId id="1023" r:id="rId17"/>
    <p:sldId id="1024" r:id="rId18"/>
    <p:sldId id="1025" r:id="rId19"/>
    <p:sldId id="1026" r:id="rId20"/>
    <p:sldId id="1027" r:id="rId21"/>
    <p:sldId id="1030" r:id="rId22"/>
    <p:sldId id="1029" r:id="rId23"/>
    <p:sldId id="1031" r:id="rId24"/>
    <p:sldId id="1028" r:id="rId25"/>
    <p:sldId id="1032" r:id="rId26"/>
    <p:sldId id="1004" r:id="rId27"/>
    <p:sldId id="931" r:id="rId28"/>
    <p:sldId id="919" r:id="rId29"/>
    <p:sldId id="936" r:id="rId30"/>
    <p:sldId id="1088" r:id="rId31"/>
    <p:sldId id="1089" r:id="rId32"/>
    <p:sldId id="1034" r:id="rId33"/>
    <p:sldId id="975" r:id="rId34"/>
    <p:sldId id="978" r:id="rId35"/>
    <p:sldId id="958" r:id="rId36"/>
    <p:sldId id="959" r:id="rId37"/>
    <p:sldId id="960" r:id="rId38"/>
    <p:sldId id="961" r:id="rId39"/>
    <p:sldId id="976" r:id="rId40"/>
    <p:sldId id="1092" r:id="rId41"/>
    <p:sldId id="1090" r:id="rId42"/>
    <p:sldId id="964" r:id="rId43"/>
    <p:sldId id="1093" r:id="rId44"/>
    <p:sldId id="965" r:id="rId45"/>
    <p:sldId id="980" r:id="rId46"/>
    <p:sldId id="967" r:id="rId47"/>
    <p:sldId id="981" r:id="rId48"/>
    <p:sldId id="968" r:id="rId49"/>
    <p:sldId id="982" r:id="rId50"/>
    <p:sldId id="969" r:id="rId51"/>
    <p:sldId id="971" r:id="rId52"/>
    <p:sldId id="985" r:id="rId53"/>
    <p:sldId id="1083" r:id="rId54"/>
    <p:sldId id="1084" r:id="rId55"/>
    <p:sldId id="972" r:id="rId56"/>
    <p:sldId id="1035" r:id="rId57"/>
    <p:sldId id="988" r:id="rId58"/>
    <p:sldId id="989" r:id="rId59"/>
    <p:sldId id="990" r:id="rId60"/>
    <p:sldId id="991" r:id="rId61"/>
    <p:sldId id="993" r:id="rId62"/>
    <p:sldId id="994" r:id="rId63"/>
    <p:sldId id="995" r:id="rId64"/>
    <p:sldId id="998" r:id="rId65"/>
    <p:sldId id="1036" r:id="rId66"/>
    <p:sldId id="1008" r:id="rId67"/>
    <p:sldId id="1095" r:id="rId68"/>
  </p:sldIdLst>
  <p:sldSz cx="9144000" cy="6858000" type="screen4x3"/>
  <p:notesSz cx="7010400" cy="9296400"/>
  <p:defaultTextStyle>
    <a:defPPr>
      <a:defRPr lang="en-US"/>
    </a:defPPr>
    <a:lvl1pPr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33CC"/>
    <a:srgbClr val="FF7C80"/>
    <a:srgbClr val="006699"/>
    <a:srgbClr val="FF5050"/>
    <a:srgbClr val="EAEAEA"/>
    <a:srgbClr val="990099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7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978"/>
    </p:cViewPr>
  </p:sorterViewPr>
  <p:notesViewPr>
    <p:cSldViewPr>
      <p:cViewPr varScale="1">
        <p:scale>
          <a:sx n="49" d="100"/>
          <a:sy n="49" d="100"/>
        </p:scale>
        <p:origin x="-1746" y="-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notesMaster" Target="notesMasters/notesMaster1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handoutMaster" Target="handoutMasters/handoutMaster1.xml"/><Relationship Id="rId71" Type="http://schemas.openxmlformats.org/officeDocument/2006/relationships/printerSettings" Target="printerSettings/printerSettings1.bin"/><Relationship Id="rId72" Type="http://schemas.openxmlformats.org/officeDocument/2006/relationships/presProps" Target="pres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viewProps" Target="viewProps.xml"/><Relationship Id="rId74" Type="http://schemas.openxmlformats.org/officeDocument/2006/relationships/theme" Target="theme/theme1.xml"/><Relationship Id="rId75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10.xml"/><Relationship Id="rId4" Type="http://schemas.openxmlformats.org/officeDocument/2006/relationships/slide" Target="slides/slide12.xml"/><Relationship Id="rId5" Type="http://schemas.openxmlformats.org/officeDocument/2006/relationships/slide" Target="slides/slide26.xml"/><Relationship Id="rId6" Type="http://schemas.openxmlformats.org/officeDocument/2006/relationships/slide" Target="slides/slide54.xml"/><Relationship Id="rId1" Type="http://schemas.openxmlformats.org/officeDocument/2006/relationships/slide" Target="slides/slide2.xml"/><Relationship Id="rId2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l" defTabSz="931863">
              <a:spcBef>
                <a:spcPct val="0"/>
              </a:spcBef>
              <a:defRPr sz="13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defRPr sz="1300" smtClean="0">
                <a:cs typeface="+mn-cs"/>
              </a:defRPr>
            </a:lvl1pPr>
          </a:lstStyle>
          <a:p>
            <a:pPr>
              <a:defRPr/>
            </a:pPr>
            <a:fld id="{0161C863-4C15-B64F-A118-FC36FCB5DFDD}" type="datetime1">
              <a:rPr lang="en-US"/>
              <a:pPr>
                <a:defRPr/>
              </a:pPr>
              <a:t>2/19/13</a:t>
            </a:fld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285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l" defTabSz="931863">
              <a:spcBef>
                <a:spcPct val="0"/>
              </a:spcBef>
              <a:defRPr sz="13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285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defRPr sz="1300" smtClean="0">
                <a:cs typeface="+mn-cs"/>
              </a:defRPr>
            </a:lvl1pPr>
          </a:lstStyle>
          <a:p>
            <a:pPr>
              <a:defRPr/>
            </a:pPr>
            <a:fld id="{EF4452AD-1765-BA45-8184-B55F27B89C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265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l" defTabSz="931863">
              <a:spcBef>
                <a:spcPct val="0"/>
              </a:spcBef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defRPr sz="1300" smtClean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654F6CF9-CE3B-E143-9C35-C8A82AE639D0}" type="datetime1">
              <a:rPr lang="en-US"/>
              <a:pPr>
                <a:defRPr/>
              </a:pPr>
              <a:t>2/19/13</a:t>
            </a:fld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16425"/>
            <a:ext cx="5143500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285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l" defTabSz="931863">
              <a:spcBef>
                <a:spcPct val="0"/>
              </a:spcBef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285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defRPr sz="1300" smtClean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46D365DF-D213-BB47-9A5C-6E04BFB22A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179809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defTabSz="93186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defTabSz="93186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defTabSz="93186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defTabSz="93186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300">
                <a:latin typeface="Times New Roman" charset="0"/>
              </a:rPr>
              <a:t>CS155 - Ray Tracing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defTabSz="93186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defTabSz="93186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defTabSz="93186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defTabSz="93186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B6A1C930-C772-EB42-94FD-CF2DBDEBB132}" type="datetime1">
              <a:rPr lang="en-US" sz="1300">
                <a:latin typeface="Times New Roman" charset="0"/>
              </a:rPr>
              <a:pPr eaLnBrk="1" hangingPunct="1"/>
              <a:t>2/19/13</a:t>
            </a:fld>
            <a:endParaRPr lang="en-US" sz="1300">
              <a:latin typeface="Times New Roman" charset="0"/>
            </a:endParaRPr>
          </a:p>
        </p:txBody>
      </p:sp>
      <p:sp>
        <p:nvSpPr>
          <p:cNvPr id="1741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defTabSz="93186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defTabSz="93186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defTabSz="93186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defTabSz="931863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C9303F8-FD95-AB49-911E-239676A4B85D}" type="slidenum">
              <a:rPr lang="en-US" sz="1300">
                <a:latin typeface="Times New Roman" charset="0"/>
              </a:rPr>
              <a:pPr eaLnBrk="1" hangingPunct="1"/>
              <a:t>1</a:t>
            </a:fld>
            <a:endParaRPr lang="en-US" sz="1300">
              <a:latin typeface="Times New Roman" charset="0"/>
            </a:endParaRPr>
          </a:p>
        </p:txBody>
      </p:sp>
      <p:sp>
        <p:nvSpPr>
          <p:cNvPr id="174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0E48E4-6A23-7446-A1B7-ED90902032F1}" type="datetime1">
              <a:rPr lang="en-US"/>
              <a:pPr>
                <a:defRPr/>
              </a:pPr>
              <a:t>2/19/13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AEE589-F507-7B4E-96D6-42BB0AC177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223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9A913-161D-6449-9D24-233CB8AE0BD2}" type="datetime1">
              <a:rPr lang="en-US"/>
              <a:pPr>
                <a:defRPr/>
              </a:pPr>
              <a:t>2/19/13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5C2CDE-9B6A-8942-89E9-EE33E12EF2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53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18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1BD910-1F04-8549-B990-63886A116A6B}" type="datetime1">
              <a:rPr lang="en-US"/>
              <a:pPr>
                <a:defRPr/>
              </a:pPr>
              <a:t>2/19/13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29FCB-4671-504E-A657-37A21914C9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8658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6764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764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72803F-529D-BC45-A07E-1C0563F7AEBF}" type="datetime1">
              <a:rPr lang="en-US"/>
              <a:pPr>
                <a:defRPr/>
              </a:pPr>
              <a:t>2/19/13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90EECD-C912-2046-8E49-89F6B813DC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372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1D4D9D-0FD1-DB46-AE4F-E92C085A0317}" type="datetime1">
              <a:rPr lang="en-US"/>
              <a:pPr>
                <a:defRPr/>
              </a:pPr>
              <a:t>2/19/13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46AC7-075B-7E4B-893C-BEDA4B596D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281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F199E4-2916-0A47-8696-9F15638EE47B}" type="datetime1">
              <a:rPr lang="en-US"/>
              <a:pPr>
                <a:defRPr/>
              </a:pPr>
              <a:t>2/19/13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122532-20B0-1247-8941-02A0ED3773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747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28CAAA-66B4-0B44-8D70-51C72DE58384}" type="datetime1">
              <a:rPr lang="en-US"/>
              <a:pPr>
                <a:defRPr/>
              </a:pPr>
              <a:t>2/19/13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AC55E2-9A89-F943-B501-5AE78EB2F5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254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C0F385-0271-8440-B42E-E7864F90F37A}" type="datetime1">
              <a:rPr lang="en-US"/>
              <a:pPr>
                <a:defRPr/>
              </a:pPr>
              <a:t>2/19/13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78FECC-D43D-DF4B-B868-144A31104B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739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BA7281-AC00-2D48-8C4A-929BDAED42AA}" type="datetime1">
              <a:rPr lang="en-US"/>
              <a:pPr>
                <a:defRPr/>
              </a:pPr>
              <a:t>2/19/13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6A5E51-F40D-6743-A56C-593BBE03FE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064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491444-C024-B542-BCD3-B5ADD2F5D60F}" type="datetime1">
              <a:rPr lang="en-US"/>
              <a:pPr>
                <a:defRPr/>
              </a:pPr>
              <a:t>2/19/13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BB095D-539F-D24D-94B8-57831C2E43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940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507A53-5D59-9B43-B9AF-85F78362816B}" type="datetime1">
              <a:rPr lang="en-US"/>
              <a:pPr>
                <a:defRPr/>
              </a:pPr>
              <a:t>2/19/13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D708C4-6602-234F-8A5A-4DAA29490A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537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0E160F-107A-5B46-AF80-284CA8CD5E60}" type="datetime1">
              <a:rPr lang="en-US"/>
              <a:pPr>
                <a:defRPr/>
              </a:pPr>
              <a:t>2/19/13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865880-5816-7C42-8426-C327309CAC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421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 smtClean="0">
                <a:cs typeface="+mn-cs"/>
              </a:defRPr>
            </a:lvl1pPr>
          </a:lstStyle>
          <a:p>
            <a:pPr>
              <a:defRPr/>
            </a:pPr>
            <a:fld id="{FF307E91-8659-7A4E-9315-2185CA79E188}" type="datetime1">
              <a:rPr lang="en-US"/>
              <a:pPr>
                <a:defRPr/>
              </a:pPr>
              <a:t>2/19/13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>
                <a:cs typeface="+mn-cs"/>
              </a:defRPr>
            </a:lvl1pPr>
          </a:lstStyle>
          <a:p>
            <a:pPr>
              <a:defRPr/>
            </a:pPr>
            <a:fld id="{E3B89919-6DD5-6441-8F87-DDBF9D37B7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685800" y="1371600"/>
            <a:ext cx="7696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7.jpeg"/><Relationship Id="rId5" Type="http://schemas.openxmlformats.org/officeDocument/2006/relationships/image" Target="../media/image13.jpeg"/><Relationship Id="rId6" Type="http://schemas.openxmlformats.org/officeDocument/2006/relationships/image" Target="../media/image14.jpeg"/><Relationship Id="rId7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2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eg"/><Relationship Id="rId3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4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9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e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3" Type="http://schemas.openxmlformats.org/officeDocument/2006/relationships/image" Target="../media/image13.jpeg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1.png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Relationship Id="rId3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cs155 –  z sweedyk</a:t>
            </a:r>
          </a:p>
        </p:txBody>
      </p:sp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2209800" y="2819400"/>
            <a:ext cx="441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400"/>
              <a:t>ray tracing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point (or positional) light </a:t>
            </a:r>
          </a:p>
        </p:txBody>
      </p:sp>
      <p:sp>
        <p:nvSpPr>
          <p:cNvPr id="26626" name="AutoShape 4"/>
          <p:cNvSpPr>
            <a:spLocks noChangeArrowheads="1"/>
          </p:cNvSpPr>
          <p:nvPr/>
        </p:nvSpPr>
        <p:spPr bwMode="auto">
          <a:xfrm>
            <a:off x="838200" y="2362200"/>
            <a:ext cx="990600" cy="914400"/>
          </a:xfrm>
          <a:prstGeom prst="cube">
            <a:avLst>
              <a:gd name="adj" fmla="val 25000"/>
            </a:avLst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71115" name="Rectangle 11"/>
          <p:cNvSpPr>
            <a:spLocks noChangeArrowheads="1"/>
          </p:cNvSpPr>
          <p:nvPr/>
        </p:nvSpPr>
        <p:spPr bwMode="auto">
          <a:xfrm>
            <a:off x="533400" y="5116513"/>
            <a:ext cx="7848600" cy="143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US" sz="1600"/>
              <a:t>#light_point -n PointLight1 --</a:t>
            </a:r>
          </a:p>
          <a:p>
            <a:pPr algn="l"/>
            <a:r>
              <a:rPr lang="en-US" sz="1600"/>
              <a:t>      1.0	1.0	1.0	              // light color</a:t>
            </a:r>
          </a:p>
          <a:p>
            <a:pPr algn="l"/>
            <a:r>
              <a:rPr lang="en-US" sz="1600"/>
              <a:t>      0.0 	0.0	0.0	              // light position	</a:t>
            </a:r>
          </a:p>
          <a:p>
            <a:pPr algn="l"/>
            <a:r>
              <a:rPr lang="en-US" sz="1600"/>
              <a:t>     1.0	0.5	0.0 	              //const, linear, quad attenuation</a:t>
            </a:r>
          </a:p>
        </p:txBody>
      </p:sp>
      <p:sp>
        <p:nvSpPr>
          <p:cNvPr id="26628" name="Text Box 12"/>
          <p:cNvSpPr txBox="1">
            <a:spLocks noChangeArrowheads="1"/>
          </p:cNvSpPr>
          <p:nvPr/>
        </p:nvSpPr>
        <p:spPr bwMode="auto">
          <a:xfrm>
            <a:off x="2057400" y="2133600"/>
            <a:ext cx="32004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light positioned in scene emanates uniformly in all directions; intensity falls off with distance</a:t>
            </a:r>
          </a:p>
        </p:txBody>
      </p:sp>
      <p:sp>
        <p:nvSpPr>
          <p:cNvPr id="26629" name="Line 15"/>
          <p:cNvSpPr>
            <a:spLocks noChangeShapeType="1"/>
          </p:cNvSpPr>
          <p:nvPr/>
        </p:nvSpPr>
        <p:spPr bwMode="auto">
          <a:xfrm flipV="1">
            <a:off x="2362200" y="32766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30" name="Line 16"/>
          <p:cNvSpPr>
            <a:spLocks noChangeShapeType="1"/>
          </p:cNvSpPr>
          <p:nvPr/>
        </p:nvSpPr>
        <p:spPr bwMode="auto">
          <a:xfrm>
            <a:off x="2590800" y="4572000"/>
            <a:ext cx="3810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6631" name="Line 17"/>
          <p:cNvSpPr>
            <a:spLocks noChangeShapeType="1"/>
          </p:cNvSpPr>
          <p:nvPr/>
        </p:nvSpPr>
        <p:spPr bwMode="auto">
          <a:xfrm>
            <a:off x="2819400" y="41910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6632" name="Line 18"/>
          <p:cNvSpPr>
            <a:spLocks noChangeShapeType="1"/>
          </p:cNvSpPr>
          <p:nvPr/>
        </p:nvSpPr>
        <p:spPr bwMode="auto">
          <a:xfrm flipV="1">
            <a:off x="2667000" y="3505200"/>
            <a:ext cx="3810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6633" name="Line 20"/>
          <p:cNvSpPr>
            <a:spLocks noChangeShapeType="1"/>
          </p:cNvSpPr>
          <p:nvPr/>
        </p:nvSpPr>
        <p:spPr bwMode="auto">
          <a:xfrm flipH="1">
            <a:off x="1524000" y="4495800"/>
            <a:ext cx="3810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6634" name="Line 21"/>
          <p:cNvSpPr>
            <a:spLocks noChangeShapeType="1"/>
          </p:cNvSpPr>
          <p:nvPr/>
        </p:nvSpPr>
        <p:spPr bwMode="auto">
          <a:xfrm flipH="1" flipV="1">
            <a:off x="1219200" y="41910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6635" name="Line 22"/>
          <p:cNvSpPr>
            <a:spLocks noChangeShapeType="1"/>
          </p:cNvSpPr>
          <p:nvPr/>
        </p:nvSpPr>
        <p:spPr bwMode="auto">
          <a:xfrm>
            <a:off x="2286000" y="46482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36" name="Line 23"/>
          <p:cNvSpPr>
            <a:spLocks noChangeShapeType="1"/>
          </p:cNvSpPr>
          <p:nvPr/>
        </p:nvSpPr>
        <p:spPr bwMode="auto">
          <a:xfrm flipH="1" flipV="1">
            <a:off x="1447800" y="3429000"/>
            <a:ext cx="3810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6637" name="Oval 24"/>
          <p:cNvSpPr>
            <a:spLocks noChangeArrowheads="1"/>
          </p:cNvSpPr>
          <p:nvPr/>
        </p:nvSpPr>
        <p:spPr bwMode="auto">
          <a:xfrm>
            <a:off x="3657600" y="3962400"/>
            <a:ext cx="754063" cy="6381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6638" name="Rectangle 25"/>
          <p:cNvSpPr>
            <a:spLocks noChangeArrowheads="1"/>
          </p:cNvSpPr>
          <p:nvPr/>
        </p:nvSpPr>
        <p:spPr bwMode="auto">
          <a:xfrm>
            <a:off x="304800" y="1752600"/>
            <a:ext cx="5334000" cy="3352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1071131" name="Picture 27" descr="pointSamp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828800"/>
            <a:ext cx="3141663" cy="314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0" name="Picture 19" descr="bulb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0900" y="3810000"/>
            <a:ext cx="4191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1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1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11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directional vs. point</a:t>
            </a:r>
          </a:p>
        </p:txBody>
      </p:sp>
      <p:sp>
        <p:nvSpPr>
          <p:cNvPr id="27650" name="Text Box 5"/>
          <p:cNvSpPr txBox="1">
            <a:spLocks noChangeArrowheads="1"/>
          </p:cNvSpPr>
          <p:nvPr/>
        </p:nvSpPr>
        <p:spPr bwMode="auto">
          <a:xfrm>
            <a:off x="1366838" y="5867400"/>
            <a:ext cx="19097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Directional light</a:t>
            </a:r>
          </a:p>
        </p:txBody>
      </p:sp>
      <p:sp>
        <p:nvSpPr>
          <p:cNvPr id="27651" name="Text Box 6"/>
          <p:cNvSpPr txBox="1">
            <a:spLocks noChangeArrowheads="1"/>
          </p:cNvSpPr>
          <p:nvPr/>
        </p:nvSpPr>
        <p:spPr bwMode="auto">
          <a:xfrm>
            <a:off x="6075363" y="5867400"/>
            <a:ext cx="12684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Point light</a:t>
            </a:r>
          </a:p>
        </p:txBody>
      </p:sp>
      <p:pic>
        <p:nvPicPr>
          <p:cNvPr id="27652" name="Picture 9" descr="pointSamp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752600"/>
            <a:ext cx="3692525" cy="369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3" name="Picture 10" descr="dirSamp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2600"/>
            <a:ext cx="3692525" cy="369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spot light</a:t>
            </a:r>
          </a:p>
        </p:txBody>
      </p:sp>
      <p:grpSp>
        <p:nvGrpSpPr>
          <p:cNvPr id="28674" name="Group 13"/>
          <p:cNvGrpSpPr>
            <a:grpSpLocks/>
          </p:cNvGrpSpPr>
          <p:nvPr/>
        </p:nvGrpSpPr>
        <p:grpSpPr bwMode="auto">
          <a:xfrm>
            <a:off x="990600" y="1676400"/>
            <a:ext cx="3200400" cy="2819400"/>
            <a:chOff x="624" y="1152"/>
            <a:chExt cx="2448" cy="2352"/>
          </a:xfrm>
        </p:grpSpPr>
        <p:sp>
          <p:nvSpPr>
            <p:cNvPr id="28680" name="AutoShape 4"/>
            <p:cNvSpPr>
              <a:spLocks noChangeArrowheads="1"/>
            </p:cNvSpPr>
            <p:nvPr/>
          </p:nvSpPr>
          <p:spPr bwMode="auto">
            <a:xfrm>
              <a:off x="1200" y="2304"/>
              <a:ext cx="624" cy="576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681" name="Oval 5"/>
            <p:cNvSpPr>
              <a:spLocks noChangeArrowheads="1"/>
            </p:cNvSpPr>
            <p:nvPr/>
          </p:nvSpPr>
          <p:spPr bwMode="auto">
            <a:xfrm>
              <a:off x="624" y="1247"/>
              <a:ext cx="96" cy="96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8682" name="AutoShape 6"/>
            <p:cNvSpPr>
              <a:spLocks noChangeArrowheads="1"/>
            </p:cNvSpPr>
            <p:nvPr/>
          </p:nvSpPr>
          <p:spPr bwMode="auto">
            <a:xfrm rot="-2088333">
              <a:off x="672" y="1152"/>
              <a:ext cx="1057" cy="1903"/>
            </a:xfrm>
            <a:prstGeom prst="triangle">
              <a:avLst>
                <a:gd name="adj" fmla="val 50000"/>
              </a:avLst>
            </a:prstGeom>
            <a:solidFill>
              <a:srgbClr val="FFFF00">
                <a:alpha val="50195"/>
              </a:srgb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8683" name="Line 7"/>
            <p:cNvSpPr>
              <a:spLocks noChangeShapeType="1"/>
            </p:cNvSpPr>
            <p:nvPr/>
          </p:nvSpPr>
          <p:spPr bwMode="auto">
            <a:xfrm>
              <a:off x="741" y="1406"/>
              <a:ext cx="408" cy="57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8684" name="Line 8"/>
            <p:cNvSpPr>
              <a:spLocks noChangeShapeType="1"/>
            </p:cNvSpPr>
            <p:nvPr/>
          </p:nvSpPr>
          <p:spPr bwMode="auto">
            <a:xfrm>
              <a:off x="1131" y="1968"/>
              <a:ext cx="1008" cy="14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grpSp>
          <p:nvGrpSpPr>
            <p:cNvPr id="28685" name="Group 9"/>
            <p:cNvGrpSpPr>
              <a:grpSpLocks/>
            </p:cNvGrpSpPr>
            <p:nvPr/>
          </p:nvGrpSpPr>
          <p:grpSpPr bwMode="auto">
            <a:xfrm rot="8644763">
              <a:off x="960" y="2880"/>
              <a:ext cx="2112" cy="624"/>
              <a:chOff x="960" y="2736"/>
              <a:chExt cx="3456" cy="1232"/>
            </a:xfrm>
          </p:grpSpPr>
          <p:sp>
            <p:nvSpPr>
              <p:cNvPr id="28686" name="Freeform 10"/>
              <p:cNvSpPr>
                <a:spLocks/>
              </p:cNvSpPr>
              <p:nvPr/>
            </p:nvSpPr>
            <p:spPr bwMode="auto">
              <a:xfrm>
                <a:off x="960" y="2736"/>
                <a:ext cx="1728" cy="1232"/>
              </a:xfrm>
              <a:custGeom>
                <a:avLst/>
                <a:gdLst>
                  <a:gd name="T0" fmla="*/ 0 w 1728"/>
                  <a:gd name="T1" fmla="*/ 1152 h 1232"/>
                  <a:gd name="T2" fmla="*/ 816 w 1728"/>
                  <a:gd name="T3" fmla="*/ 1152 h 1232"/>
                  <a:gd name="T4" fmla="*/ 1296 w 1728"/>
                  <a:gd name="T5" fmla="*/ 672 h 1232"/>
                  <a:gd name="T6" fmla="*/ 1536 w 1728"/>
                  <a:gd name="T7" fmla="*/ 144 h 1232"/>
                  <a:gd name="T8" fmla="*/ 1728 w 1728"/>
                  <a:gd name="T9" fmla="*/ 0 h 12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28"/>
                  <a:gd name="T16" fmla="*/ 0 h 1232"/>
                  <a:gd name="T17" fmla="*/ 1728 w 1728"/>
                  <a:gd name="T18" fmla="*/ 1232 h 12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28" h="1232">
                    <a:moveTo>
                      <a:pt x="0" y="1152"/>
                    </a:moveTo>
                    <a:cubicBezTo>
                      <a:pt x="300" y="1192"/>
                      <a:pt x="600" y="1232"/>
                      <a:pt x="816" y="1152"/>
                    </a:cubicBezTo>
                    <a:cubicBezTo>
                      <a:pt x="1032" y="1072"/>
                      <a:pt x="1176" y="840"/>
                      <a:pt x="1296" y="672"/>
                    </a:cubicBezTo>
                    <a:cubicBezTo>
                      <a:pt x="1416" y="504"/>
                      <a:pt x="1464" y="256"/>
                      <a:pt x="1536" y="144"/>
                    </a:cubicBezTo>
                    <a:cubicBezTo>
                      <a:pt x="1608" y="32"/>
                      <a:pt x="1668" y="16"/>
                      <a:pt x="1728" y="0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8687" name="Freeform 11"/>
              <p:cNvSpPr>
                <a:spLocks/>
              </p:cNvSpPr>
              <p:nvPr/>
            </p:nvSpPr>
            <p:spPr bwMode="auto">
              <a:xfrm flipH="1">
                <a:off x="2688" y="2736"/>
                <a:ext cx="1728" cy="1232"/>
              </a:xfrm>
              <a:custGeom>
                <a:avLst/>
                <a:gdLst>
                  <a:gd name="T0" fmla="*/ 0 w 1728"/>
                  <a:gd name="T1" fmla="*/ 1152 h 1232"/>
                  <a:gd name="T2" fmla="*/ 816 w 1728"/>
                  <a:gd name="T3" fmla="*/ 1152 h 1232"/>
                  <a:gd name="T4" fmla="*/ 1296 w 1728"/>
                  <a:gd name="T5" fmla="*/ 672 h 1232"/>
                  <a:gd name="T6" fmla="*/ 1536 w 1728"/>
                  <a:gd name="T7" fmla="*/ 144 h 1232"/>
                  <a:gd name="T8" fmla="*/ 1728 w 1728"/>
                  <a:gd name="T9" fmla="*/ 0 h 12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28"/>
                  <a:gd name="T16" fmla="*/ 0 h 1232"/>
                  <a:gd name="T17" fmla="*/ 1728 w 1728"/>
                  <a:gd name="T18" fmla="*/ 1232 h 12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28" h="1232">
                    <a:moveTo>
                      <a:pt x="0" y="1152"/>
                    </a:moveTo>
                    <a:cubicBezTo>
                      <a:pt x="300" y="1192"/>
                      <a:pt x="600" y="1232"/>
                      <a:pt x="816" y="1152"/>
                    </a:cubicBezTo>
                    <a:cubicBezTo>
                      <a:pt x="1032" y="1072"/>
                      <a:pt x="1176" y="840"/>
                      <a:pt x="1296" y="672"/>
                    </a:cubicBezTo>
                    <a:cubicBezTo>
                      <a:pt x="1416" y="504"/>
                      <a:pt x="1464" y="256"/>
                      <a:pt x="1536" y="144"/>
                    </a:cubicBezTo>
                    <a:cubicBezTo>
                      <a:pt x="1608" y="32"/>
                      <a:pt x="1668" y="16"/>
                      <a:pt x="1728" y="0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1072140" name="Rectangle 12"/>
          <p:cNvSpPr>
            <a:spLocks noChangeArrowheads="1"/>
          </p:cNvSpPr>
          <p:nvPr/>
        </p:nvSpPr>
        <p:spPr bwMode="auto">
          <a:xfrm>
            <a:off x="762000" y="5181600"/>
            <a:ext cx="7772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en-US" sz="1400"/>
              <a:t>#light_spot -n SpotLight1 --</a:t>
            </a:r>
          </a:p>
          <a:p>
            <a:pPr marL="342900" indent="-342900" algn="l">
              <a:spcBef>
                <a:spcPct val="20000"/>
              </a:spcBef>
            </a:pPr>
            <a:r>
              <a:rPr lang="en-US" sz="1400"/>
              <a:t>	1.0	1.0	1.0		// light color</a:t>
            </a:r>
          </a:p>
          <a:p>
            <a:pPr marL="342900" indent="-342900" algn="l">
              <a:spcBef>
                <a:spcPct val="20000"/>
              </a:spcBef>
            </a:pPr>
            <a:r>
              <a:rPr lang="en-US" sz="1400"/>
              <a:t>	-10.0	0.0	0.0	                 // light position</a:t>
            </a:r>
          </a:p>
          <a:p>
            <a:pPr marL="342900" indent="-342900" algn="l">
              <a:spcBef>
                <a:spcPct val="20000"/>
              </a:spcBef>
            </a:pPr>
            <a:r>
              <a:rPr lang="en-US" sz="1400"/>
              <a:t>	1.0	0.0	0.0		// center of beam</a:t>
            </a:r>
          </a:p>
          <a:p>
            <a:pPr marL="342900" indent="-342900" algn="l">
              <a:spcBef>
                <a:spcPct val="20000"/>
              </a:spcBef>
            </a:pPr>
            <a:r>
              <a:rPr lang="en-US" sz="1400"/>
              <a:t>	1.0	0.0	0.0		// const, linear, quad attenuation</a:t>
            </a:r>
          </a:p>
          <a:p>
            <a:pPr marL="342900" indent="-342900" algn="l">
              <a:spcBef>
                <a:spcPct val="20000"/>
              </a:spcBef>
            </a:pPr>
            <a:r>
              <a:rPr lang="en-US" sz="1400"/>
              <a:t>	20.0	0.0			// cutoff (degrees)  dropoff</a:t>
            </a:r>
          </a:p>
        </p:txBody>
      </p:sp>
      <p:sp>
        <p:nvSpPr>
          <p:cNvPr id="28676" name="Text Box 14"/>
          <p:cNvSpPr txBox="1">
            <a:spLocks noChangeArrowheads="1"/>
          </p:cNvSpPr>
          <p:nvPr/>
        </p:nvSpPr>
        <p:spPr bwMode="auto">
          <a:xfrm>
            <a:off x="2057400" y="1828800"/>
            <a:ext cx="211296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point light with focused beam</a:t>
            </a:r>
          </a:p>
        </p:txBody>
      </p:sp>
      <p:sp>
        <p:nvSpPr>
          <p:cNvPr id="28677" name="Rectangle 1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endParaRPr lang="en-US" sz="2800">
              <a:latin typeface="Comic Sans MS" charset="0"/>
            </a:endParaRPr>
          </a:p>
        </p:txBody>
      </p:sp>
      <p:pic>
        <p:nvPicPr>
          <p:cNvPr id="1072144" name="Picture 16" descr="spotSamp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981200"/>
            <a:ext cx="28194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9" name="Rectangle 25"/>
          <p:cNvSpPr>
            <a:spLocks noChangeArrowheads="1"/>
          </p:cNvSpPr>
          <p:nvPr/>
        </p:nvSpPr>
        <p:spPr bwMode="auto">
          <a:xfrm>
            <a:off x="304800" y="1752600"/>
            <a:ext cx="3932238" cy="3352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2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2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214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Light comparison (lab)</a:t>
            </a:r>
          </a:p>
        </p:txBody>
      </p:sp>
      <p:pic>
        <p:nvPicPr>
          <p:cNvPr id="29698" name="Picture 3" descr="C:\Users\z\Documents\courses\cs155\labs\rtLighting_files\img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4114800"/>
            <a:ext cx="2286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699" name="Picture 4" descr="C:\Users\z\Documents\courses\cs155\labs\rtLighting_files\img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524000"/>
            <a:ext cx="2286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0" name="Picture 5" descr="C:\Users\z\Documents\courses\cs155\labs\rtLighting_files\img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4700" y="1524000"/>
            <a:ext cx="2286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1" name="Picture 6" descr="C:\Users\z\Documents\courses\cs155\labs\rtLighting_files\img4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114800"/>
            <a:ext cx="2286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2" name="Picture 7" descr="C:\Users\z\Documents\courses\cs155\labs\rtLighting_files\img5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114800"/>
            <a:ext cx="2286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3" name="Picture 8" descr="C:\Users\z\Documents\courses\cs155\labs\rtLighting_files\img6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24000"/>
            <a:ext cx="2286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color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>
                <a:latin typeface="Comic Sans MS" charset="0"/>
              </a:rPr>
              <a:t>color at intersection point depends on</a:t>
            </a:r>
          </a:p>
          <a:p>
            <a:pPr lvl="1" eaLnBrk="1" hangingPunct="1"/>
            <a:r>
              <a:rPr lang="en-US">
                <a:latin typeface="Comic Sans MS" charset="0"/>
              </a:rPr>
              <a:t>lights in scene</a:t>
            </a:r>
          </a:p>
          <a:p>
            <a:pPr lvl="1" eaLnBrk="1" hangingPunct="1"/>
            <a:r>
              <a:rPr lang="en-US">
                <a:latin typeface="Comic Sans MS" charset="0"/>
              </a:rPr>
              <a:t>material properties of surface</a:t>
            </a:r>
          </a:p>
          <a:p>
            <a:pPr lvl="1" eaLnBrk="1" hangingPunct="1"/>
            <a:r>
              <a:rPr lang="en-US">
                <a:latin typeface="Comic Sans MS" charset="0"/>
              </a:rPr>
              <a:t>geometry of lights, viewer, surface</a:t>
            </a:r>
          </a:p>
          <a:p>
            <a:pPr lvl="1" eaLnBrk="1" hangingPunct="1"/>
            <a:r>
              <a:rPr lang="en-US">
                <a:latin typeface="Comic Sans MS" charset="0"/>
              </a:rPr>
              <a:t>other objects in scene</a:t>
            </a:r>
          </a:p>
        </p:txBody>
      </p:sp>
      <p:sp>
        <p:nvSpPr>
          <p:cNvPr id="30723" name="Rectangle 5"/>
          <p:cNvSpPr>
            <a:spLocks noChangeArrowheads="1"/>
          </p:cNvSpPr>
          <p:nvPr/>
        </p:nvSpPr>
        <p:spPr bwMode="auto">
          <a:xfrm>
            <a:off x="990600" y="2209800"/>
            <a:ext cx="6400800" cy="1524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24" name="Text Box 6"/>
          <p:cNvSpPr txBox="1">
            <a:spLocks noChangeArrowheads="1"/>
          </p:cNvSpPr>
          <p:nvPr/>
        </p:nvSpPr>
        <p:spPr bwMode="auto">
          <a:xfrm>
            <a:off x="7453313" y="2590800"/>
            <a:ext cx="16287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ray casting</a:t>
            </a:r>
          </a:p>
        </p:txBody>
      </p:sp>
      <p:sp>
        <p:nvSpPr>
          <p:cNvPr id="30725" name="Text Box 7"/>
          <p:cNvSpPr txBox="1">
            <a:spLocks noChangeArrowheads="1"/>
          </p:cNvSpPr>
          <p:nvPr/>
        </p:nvSpPr>
        <p:spPr bwMode="auto">
          <a:xfrm>
            <a:off x="7502525" y="3810000"/>
            <a:ext cx="1530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recursive ray tracing</a:t>
            </a:r>
          </a:p>
        </p:txBody>
      </p:sp>
      <p:pic>
        <p:nvPicPr>
          <p:cNvPr id="30726" name="Picture 6" descr="img6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4419600"/>
            <a:ext cx="2286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7" name="Picture 7" descr="img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419600"/>
            <a:ext cx="2286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8" name="Rectangle 1"/>
          <p:cNvSpPr>
            <a:spLocks noChangeArrowheads="1"/>
          </p:cNvSpPr>
          <p:nvPr/>
        </p:nvSpPr>
        <p:spPr bwMode="auto">
          <a:xfrm>
            <a:off x="990600" y="2743200"/>
            <a:ext cx="5791200" cy="533400"/>
          </a:xfrm>
          <a:prstGeom prst="rect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material properties</a:t>
            </a:r>
          </a:p>
        </p:txBody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>
              <a:latin typeface="Comic Sans MS" charset="0"/>
            </a:endParaRPr>
          </a:p>
          <a:p>
            <a:pPr eaLnBrk="1" hangingPunct="1"/>
            <a:r>
              <a:rPr lang="en-US">
                <a:latin typeface="Comic Sans MS" charset="0"/>
              </a:rPr>
              <a:t>ambient response</a:t>
            </a:r>
          </a:p>
          <a:p>
            <a:pPr eaLnBrk="1" hangingPunct="1"/>
            <a:r>
              <a:rPr lang="en-US">
                <a:latin typeface="Comic Sans MS" charset="0"/>
              </a:rPr>
              <a:t>diffuse response</a:t>
            </a:r>
          </a:p>
          <a:p>
            <a:pPr eaLnBrk="1" hangingPunct="1"/>
            <a:r>
              <a:rPr lang="en-US">
                <a:latin typeface="Comic Sans MS" charset="0"/>
              </a:rPr>
              <a:t>specular response</a:t>
            </a:r>
          </a:p>
        </p:txBody>
      </p:sp>
      <p:sp>
        <p:nvSpPr>
          <p:cNvPr id="1054724" name="Text Box 4"/>
          <p:cNvSpPr txBox="1">
            <a:spLocks noChangeArrowheads="1"/>
          </p:cNvSpPr>
          <p:nvPr/>
        </p:nvSpPr>
        <p:spPr bwMode="auto">
          <a:xfrm>
            <a:off x="2133600" y="5181600"/>
            <a:ext cx="3776663" cy="6413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FF0000"/>
                </a:solidFill>
              </a:rPr>
              <a:t>Hold on for a quick preview of material properties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2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ambient response</a:t>
            </a:r>
          </a:p>
        </p:txBody>
      </p:sp>
      <p:sp>
        <p:nvSpPr>
          <p:cNvPr id="32770" name="Oval 3"/>
          <p:cNvSpPr>
            <a:spLocks noChangeArrowheads="1"/>
          </p:cNvSpPr>
          <p:nvPr/>
        </p:nvSpPr>
        <p:spPr bwMode="auto">
          <a:xfrm>
            <a:off x="3352800" y="2667000"/>
            <a:ext cx="1447800" cy="12954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771" name="Line 4"/>
          <p:cNvSpPr>
            <a:spLocks noChangeShapeType="1"/>
          </p:cNvSpPr>
          <p:nvPr/>
        </p:nvSpPr>
        <p:spPr bwMode="auto">
          <a:xfrm flipV="1">
            <a:off x="1676400" y="3733800"/>
            <a:ext cx="14478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72" name="Line 5"/>
          <p:cNvSpPr>
            <a:spLocks noChangeShapeType="1"/>
          </p:cNvSpPr>
          <p:nvPr/>
        </p:nvSpPr>
        <p:spPr bwMode="auto">
          <a:xfrm flipV="1">
            <a:off x="4038600" y="4267200"/>
            <a:ext cx="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73" name="Line 6"/>
          <p:cNvSpPr>
            <a:spLocks noChangeShapeType="1"/>
          </p:cNvSpPr>
          <p:nvPr/>
        </p:nvSpPr>
        <p:spPr bwMode="auto">
          <a:xfrm flipH="1" flipV="1">
            <a:off x="5105400" y="3886200"/>
            <a:ext cx="1371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74" name="Line 7"/>
          <p:cNvSpPr>
            <a:spLocks noChangeShapeType="1"/>
          </p:cNvSpPr>
          <p:nvPr/>
        </p:nvSpPr>
        <p:spPr bwMode="auto">
          <a:xfrm flipH="1">
            <a:off x="5029200" y="1981200"/>
            <a:ext cx="12192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75" name="Line 8"/>
          <p:cNvSpPr>
            <a:spLocks noChangeShapeType="1"/>
          </p:cNvSpPr>
          <p:nvPr/>
        </p:nvSpPr>
        <p:spPr bwMode="auto">
          <a:xfrm>
            <a:off x="2743200" y="1981200"/>
            <a:ext cx="6858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76" name="Text Box 9"/>
          <p:cNvSpPr txBox="1">
            <a:spLocks noChangeArrowheads="1"/>
          </p:cNvSpPr>
          <p:nvPr/>
        </p:nvSpPr>
        <p:spPr bwMode="auto">
          <a:xfrm>
            <a:off x="6400800" y="2209800"/>
            <a:ext cx="19050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How does the surface respond to ambient light?</a:t>
            </a:r>
          </a:p>
        </p:txBody>
      </p:sp>
      <p:sp>
        <p:nvSpPr>
          <p:cNvPr id="1076234" name="Text Box 10"/>
          <p:cNvSpPr txBox="1">
            <a:spLocks noChangeArrowheads="1"/>
          </p:cNvSpPr>
          <p:nvPr/>
        </p:nvSpPr>
        <p:spPr bwMode="auto">
          <a:xfrm>
            <a:off x="1676400" y="5715000"/>
            <a:ext cx="46053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Don</a:t>
            </a:r>
            <a:r>
              <a:rPr lang="ja-JP" altLang="en-US" sz="1800"/>
              <a:t>’</a:t>
            </a:r>
            <a:r>
              <a:rPr lang="en-US" altLang="ja-JP" sz="1800"/>
              <a:t>t blame me – it all started with Phong</a:t>
            </a:r>
            <a:endParaRPr lang="en-US" sz="1800"/>
          </a:p>
        </p:txBody>
      </p:sp>
      <p:sp>
        <p:nvSpPr>
          <p:cNvPr id="32778" name="Line 11"/>
          <p:cNvSpPr>
            <a:spLocks noChangeShapeType="1"/>
          </p:cNvSpPr>
          <p:nvPr/>
        </p:nvSpPr>
        <p:spPr bwMode="auto">
          <a:xfrm flipH="1">
            <a:off x="3352800" y="3886200"/>
            <a:ext cx="228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2779" name="Line 12"/>
          <p:cNvSpPr>
            <a:spLocks noChangeShapeType="1"/>
          </p:cNvSpPr>
          <p:nvPr/>
        </p:nvSpPr>
        <p:spPr bwMode="auto">
          <a:xfrm>
            <a:off x="4495800" y="38862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80" name="Line 13"/>
          <p:cNvSpPr>
            <a:spLocks noChangeShapeType="1"/>
          </p:cNvSpPr>
          <p:nvPr/>
        </p:nvSpPr>
        <p:spPr bwMode="auto">
          <a:xfrm>
            <a:off x="4800600" y="33528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2781" name="Line 14"/>
          <p:cNvSpPr>
            <a:spLocks noChangeShapeType="1"/>
          </p:cNvSpPr>
          <p:nvPr/>
        </p:nvSpPr>
        <p:spPr bwMode="auto">
          <a:xfrm flipV="1">
            <a:off x="4191000" y="22098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82" name="Line 15"/>
          <p:cNvSpPr>
            <a:spLocks noChangeShapeType="1"/>
          </p:cNvSpPr>
          <p:nvPr/>
        </p:nvSpPr>
        <p:spPr bwMode="auto">
          <a:xfrm flipH="1">
            <a:off x="2895600" y="32766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623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diffuse reflections</a:t>
            </a:r>
          </a:p>
        </p:txBody>
      </p:sp>
      <p:sp>
        <p:nvSpPr>
          <p:cNvPr id="33794" name="Freeform 3"/>
          <p:cNvSpPr>
            <a:spLocks/>
          </p:cNvSpPr>
          <p:nvPr/>
        </p:nvSpPr>
        <p:spPr bwMode="auto">
          <a:xfrm>
            <a:off x="1447800" y="4267200"/>
            <a:ext cx="5029200" cy="304800"/>
          </a:xfrm>
          <a:custGeom>
            <a:avLst/>
            <a:gdLst>
              <a:gd name="T0" fmla="*/ 0 w 3168"/>
              <a:gd name="T1" fmla="*/ 2147483647 h 192"/>
              <a:gd name="T2" fmla="*/ 2147483647 w 3168"/>
              <a:gd name="T3" fmla="*/ 2147483647 h 192"/>
              <a:gd name="T4" fmla="*/ 2147483647 w 3168"/>
              <a:gd name="T5" fmla="*/ 2147483647 h 192"/>
              <a:gd name="T6" fmla="*/ 2147483647 w 3168"/>
              <a:gd name="T7" fmla="*/ 2147483647 h 192"/>
              <a:gd name="T8" fmla="*/ 2147483647 w 3168"/>
              <a:gd name="T9" fmla="*/ 2147483647 h 192"/>
              <a:gd name="T10" fmla="*/ 2147483647 w 3168"/>
              <a:gd name="T11" fmla="*/ 2147483647 h 192"/>
              <a:gd name="T12" fmla="*/ 2147483647 w 3168"/>
              <a:gd name="T13" fmla="*/ 2147483647 h 192"/>
              <a:gd name="T14" fmla="*/ 2147483647 w 3168"/>
              <a:gd name="T15" fmla="*/ 2147483647 h 192"/>
              <a:gd name="T16" fmla="*/ 2147483647 w 3168"/>
              <a:gd name="T17" fmla="*/ 2147483647 h 192"/>
              <a:gd name="T18" fmla="*/ 2147483647 w 3168"/>
              <a:gd name="T19" fmla="*/ 2147483647 h 192"/>
              <a:gd name="T20" fmla="*/ 2147483647 w 3168"/>
              <a:gd name="T21" fmla="*/ 2147483647 h 192"/>
              <a:gd name="T22" fmla="*/ 2147483647 w 3168"/>
              <a:gd name="T23" fmla="*/ 2147483647 h 192"/>
              <a:gd name="T24" fmla="*/ 2147483647 w 3168"/>
              <a:gd name="T25" fmla="*/ 2147483647 h 192"/>
              <a:gd name="T26" fmla="*/ 2147483647 w 3168"/>
              <a:gd name="T27" fmla="*/ 2147483647 h 192"/>
              <a:gd name="T28" fmla="*/ 2147483647 w 3168"/>
              <a:gd name="T29" fmla="*/ 2147483647 h 192"/>
              <a:gd name="T30" fmla="*/ 2147483647 w 3168"/>
              <a:gd name="T31" fmla="*/ 2147483647 h 192"/>
              <a:gd name="T32" fmla="*/ 2147483647 w 3168"/>
              <a:gd name="T33" fmla="*/ 2147483647 h 192"/>
              <a:gd name="T34" fmla="*/ 2147483647 w 3168"/>
              <a:gd name="T35" fmla="*/ 2147483647 h 192"/>
              <a:gd name="T36" fmla="*/ 2147483647 w 3168"/>
              <a:gd name="T37" fmla="*/ 2147483647 h 192"/>
              <a:gd name="T38" fmla="*/ 2147483647 w 3168"/>
              <a:gd name="T39" fmla="*/ 2147483647 h 192"/>
              <a:gd name="T40" fmla="*/ 2147483647 w 3168"/>
              <a:gd name="T41" fmla="*/ 2147483647 h 192"/>
              <a:gd name="T42" fmla="*/ 2147483647 w 3168"/>
              <a:gd name="T43" fmla="*/ 2147483647 h 192"/>
              <a:gd name="T44" fmla="*/ 2147483647 w 3168"/>
              <a:gd name="T45" fmla="*/ 2147483647 h 192"/>
              <a:gd name="T46" fmla="*/ 2147483647 w 3168"/>
              <a:gd name="T47" fmla="*/ 2147483647 h 192"/>
              <a:gd name="T48" fmla="*/ 2147483647 w 3168"/>
              <a:gd name="T49" fmla="*/ 2147483647 h 19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3168"/>
              <a:gd name="T76" fmla="*/ 0 h 192"/>
              <a:gd name="T77" fmla="*/ 3168 w 3168"/>
              <a:gd name="T78" fmla="*/ 192 h 192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3168" h="192">
                <a:moveTo>
                  <a:pt x="0" y="168"/>
                </a:moveTo>
                <a:cubicBezTo>
                  <a:pt x="12" y="148"/>
                  <a:pt x="24" y="128"/>
                  <a:pt x="48" y="120"/>
                </a:cubicBezTo>
                <a:cubicBezTo>
                  <a:pt x="72" y="112"/>
                  <a:pt x="104" y="112"/>
                  <a:pt x="144" y="120"/>
                </a:cubicBezTo>
                <a:cubicBezTo>
                  <a:pt x="184" y="128"/>
                  <a:pt x="240" y="160"/>
                  <a:pt x="288" y="168"/>
                </a:cubicBezTo>
                <a:cubicBezTo>
                  <a:pt x="336" y="176"/>
                  <a:pt x="392" y="176"/>
                  <a:pt x="432" y="168"/>
                </a:cubicBezTo>
                <a:cubicBezTo>
                  <a:pt x="472" y="160"/>
                  <a:pt x="488" y="120"/>
                  <a:pt x="528" y="120"/>
                </a:cubicBezTo>
                <a:cubicBezTo>
                  <a:pt x="568" y="120"/>
                  <a:pt x="632" y="168"/>
                  <a:pt x="672" y="168"/>
                </a:cubicBezTo>
                <a:cubicBezTo>
                  <a:pt x="712" y="168"/>
                  <a:pt x="736" y="128"/>
                  <a:pt x="768" y="120"/>
                </a:cubicBezTo>
                <a:cubicBezTo>
                  <a:pt x="800" y="112"/>
                  <a:pt x="816" y="112"/>
                  <a:pt x="864" y="120"/>
                </a:cubicBezTo>
                <a:cubicBezTo>
                  <a:pt x="912" y="128"/>
                  <a:pt x="984" y="168"/>
                  <a:pt x="1056" y="168"/>
                </a:cubicBezTo>
                <a:cubicBezTo>
                  <a:pt x="1128" y="168"/>
                  <a:pt x="1240" y="120"/>
                  <a:pt x="1296" y="120"/>
                </a:cubicBezTo>
                <a:cubicBezTo>
                  <a:pt x="1352" y="120"/>
                  <a:pt x="1352" y="160"/>
                  <a:pt x="1392" y="168"/>
                </a:cubicBezTo>
                <a:cubicBezTo>
                  <a:pt x="1432" y="176"/>
                  <a:pt x="1504" y="184"/>
                  <a:pt x="1536" y="168"/>
                </a:cubicBezTo>
                <a:cubicBezTo>
                  <a:pt x="1568" y="152"/>
                  <a:pt x="1560" y="96"/>
                  <a:pt x="1584" y="72"/>
                </a:cubicBezTo>
                <a:cubicBezTo>
                  <a:pt x="1608" y="48"/>
                  <a:pt x="1616" y="32"/>
                  <a:pt x="1680" y="24"/>
                </a:cubicBezTo>
                <a:cubicBezTo>
                  <a:pt x="1744" y="16"/>
                  <a:pt x="1896" y="0"/>
                  <a:pt x="1968" y="24"/>
                </a:cubicBezTo>
                <a:cubicBezTo>
                  <a:pt x="2040" y="48"/>
                  <a:pt x="2072" y="144"/>
                  <a:pt x="2112" y="168"/>
                </a:cubicBezTo>
                <a:cubicBezTo>
                  <a:pt x="2152" y="192"/>
                  <a:pt x="2168" y="168"/>
                  <a:pt x="2208" y="168"/>
                </a:cubicBezTo>
                <a:cubicBezTo>
                  <a:pt x="2248" y="168"/>
                  <a:pt x="2312" y="176"/>
                  <a:pt x="2352" y="168"/>
                </a:cubicBezTo>
                <a:cubicBezTo>
                  <a:pt x="2392" y="160"/>
                  <a:pt x="2408" y="120"/>
                  <a:pt x="2448" y="120"/>
                </a:cubicBezTo>
                <a:cubicBezTo>
                  <a:pt x="2488" y="120"/>
                  <a:pt x="2552" y="160"/>
                  <a:pt x="2592" y="168"/>
                </a:cubicBezTo>
                <a:cubicBezTo>
                  <a:pt x="2632" y="176"/>
                  <a:pt x="2648" y="176"/>
                  <a:pt x="2688" y="168"/>
                </a:cubicBezTo>
                <a:cubicBezTo>
                  <a:pt x="2728" y="160"/>
                  <a:pt x="2768" y="136"/>
                  <a:pt x="2832" y="120"/>
                </a:cubicBezTo>
                <a:cubicBezTo>
                  <a:pt x="2896" y="104"/>
                  <a:pt x="3016" y="72"/>
                  <a:pt x="3072" y="72"/>
                </a:cubicBezTo>
                <a:cubicBezTo>
                  <a:pt x="3128" y="72"/>
                  <a:pt x="3148" y="96"/>
                  <a:pt x="3168" y="12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795" name="Line 4"/>
          <p:cNvSpPr>
            <a:spLocks noChangeShapeType="1"/>
          </p:cNvSpPr>
          <p:nvPr/>
        </p:nvSpPr>
        <p:spPr bwMode="auto">
          <a:xfrm flipV="1">
            <a:off x="4495800" y="3886200"/>
            <a:ext cx="152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796" name="Line 5"/>
          <p:cNvSpPr>
            <a:spLocks noChangeShapeType="1"/>
          </p:cNvSpPr>
          <p:nvPr/>
        </p:nvSpPr>
        <p:spPr bwMode="auto">
          <a:xfrm flipH="1" flipV="1">
            <a:off x="4343400" y="38862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797" name="Line 6"/>
          <p:cNvSpPr>
            <a:spLocks noChangeShapeType="1"/>
          </p:cNvSpPr>
          <p:nvPr/>
        </p:nvSpPr>
        <p:spPr bwMode="auto">
          <a:xfrm flipV="1">
            <a:off x="4648200" y="4267200"/>
            <a:ext cx="3048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798" name="Line 7"/>
          <p:cNvSpPr>
            <a:spLocks noChangeShapeType="1"/>
          </p:cNvSpPr>
          <p:nvPr/>
        </p:nvSpPr>
        <p:spPr bwMode="auto">
          <a:xfrm flipH="1" flipV="1">
            <a:off x="4114800" y="3962400"/>
            <a:ext cx="762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799" name="Text Box 8"/>
          <p:cNvSpPr txBox="1">
            <a:spLocks noChangeArrowheads="1"/>
          </p:cNvSpPr>
          <p:nvPr/>
        </p:nvSpPr>
        <p:spPr bwMode="auto">
          <a:xfrm>
            <a:off x="685800" y="1752600"/>
            <a:ext cx="35814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rough/matte surface:  light reflects uniformly in all directions</a:t>
            </a:r>
          </a:p>
        </p:txBody>
      </p:sp>
      <p:sp>
        <p:nvSpPr>
          <p:cNvPr id="33800" name="Line 9"/>
          <p:cNvSpPr>
            <a:spLocks noChangeShapeType="1"/>
          </p:cNvSpPr>
          <p:nvPr/>
        </p:nvSpPr>
        <p:spPr bwMode="auto">
          <a:xfrm flipH="1">
            <a:off x="4953000" y="2209800"/>
            <a:ext cx="1752600" cy="1524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801" name="Text Box 10"/>
          <p:cNvSpPr txBox="1">
            <a:spLocks noChangeArrowheads="1"/>
          </p:cNvSpPr>
          <p:nvPr/>
        </p:nvSpPr>
        <p:spPr bwMode="auto">
          <a:xfrm>
            <a:off x="1981200" y="5105400"/>
            <a:ext cx="4648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diffuse reflections provide the surface </a:t>
            </a:r>
            <a:r>
              <a:rPr lang="ja-JP" altLang="en-US"/>
              <a:t>“</a:t>
            </a:r>
            <a:r>
              <a:rPr lang="en-US" altLang="ja-JP"/>
              <a:t>color</a:t>
            </a:r>
            <a:r>
              <a:rPr lang="ja-JP" altLang="en-US"/>
              <a:t>”</a:t>
            </a:r>
            <a:endParaRPr lang="en-US"/>
          </a:p>
        </p:txBody>
      </p:sp>
      <p:sp>
        <p:nvSpPr>
          <p:cNvPr id="33802" name="AutoShape 11"/>
          <p:cNvSpPr>
            <a:spLocks noChangeArrowheads="1"/>
          </p:cNvSpPr>
          <p:nvPr/>
        </p:nvSpPr>
        <p:spPr bwMode="auto">
          <a:xfrm>
            <a:off x="6858000" y="1295400"/>
            <a:ext cx="1219200" cy="1066800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specular reflections</a:t>
            </a:r>
          </a:p>
        </p:txBody>
      </p:sp>
      <p:sp>
        <p:nvSpPr>
          <p:cNvPr id="34818" name="Line 3"/>
          <p:cNvSpPr>
            <a:spLocks noChangeShapeType="1"/>
          </p:cNvSpPr>
          <p:nvPr/>
        </p:nvSpPr>
        <p:spPr bwMode="auto">
          <a:xfrm>
            <a:off x="2362200" y="4267200"/>
            <a:ext cx="464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4819" name="Line 4"/>
          <p:cNvSpPr>
            <a:spLocks noChangeShapeType="1"/>
          </p:cNvSpPr>
          <p:nvPr/>
        </p:nvSpPr>
        <p:spPr bwMode="auto">
          <a:xfrm flipH="1">
            <a:off x="4267200" y="3124200"/>
            <a:ext cx="121920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4820" name="Line 5"/>
          <p:cNvSpPr>
            <a:spLocks noChangeShapeType="1"/>
          </p:cNvSpPr>
          <p:nvPr/>
        </p:nvSpPr>
        <p:spPr bwMode="auto">
          <a:xfrm flipV="1">
            <a:off x="4267200" y="2971800"/>
            <a:ext cx="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4821" name="Line 6"/>
          <p:cNvSpPr>
            <a:spLocks noChangeShapeType="1"/>
          </p:cNvSpPr>
          <p:nvPr/>
        </p:nvSpPr>
        <p:spPr bwMode="auto">
          <a:xfrm flipH="1" flipV="1">
            <a:off x="3124200" y="3200400"/>
            <a:ext cx="11430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4822" name="Text Box 8"/>
          <p:cNvSpPr txBox="1">
            <a:spLocks noChangeArrowheads="1"/>
          </p:cNvSpPr>
          <p:nvPr/>
        </p:nvSpPr>
        <p:spPr bwMode="auto">
          <a:xfrm>
            <a:off x="3505200" y="23622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/>
              <a:t>n</a:t>
            </a:r>
          </a:p>
        </p:txBody>
      </p:sp>
      <p:sp>
        <p:nvSpPr>
          <p:cNvPr id="34823" name="Text Box 9"/>
          <p:cNvSpPr txBox="1">
            <a:spLocks noChangeArrowheads="1"/>
          </p:cNvSpPr>
          <p:nvPr/>
        </p:nvSpPr>
        <p:spPr bwMode="auto">
          <a:xfrm>
            <a:off x="3733800" y="34290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ym typeface="Symbol" charset="0"/>
              </a:rPr>
              <a:t></a:t>
            </a:r>
            <a:endParaRPr lang="en-US"/>
          </a:p>
        </p:txBody>
      </p:sp>
      <p:sp>
        <p:nvSpPr>
          <p:cNvPr id="34824" name="Text Box 10"/>
          <p:cNvSpPr txBox="1">
            <a:spLocks noChangeArrowheads="1"/>
          </p:cNvSpPr>
          <p:nvPr/>
        </p:nvSpPr>
        <p:spPr bwMode="auto">
          <a:xfrm>
            <a:off x="4267200" y="34290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ym typeface="Symbol" charset="0"/>
              </a:rPr>
              <a:t></a:t>
            </a:r>
            <a:endParaRPr lang="en-US"/>
          </a:p>
        </p:txBody>
      </p:sp>
      <p:sp>
        <p:nvSpPr>
          <p:cNvPr id="34825" name="Text Box 12"/>
          <p:cNvSpPr txBox="1">
            <a:spLocks noChangeArrowheads="1"/>
          </p:cNvSpPr>
          <p:nvPr/>
        </p:nvSpPr>
        <p:spPr bwMode="auto">
          <a:xfrm>
            <a:off x="2667000" y="4724400"/>
            <a:ext cx="3962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specular reflections provide highlights</a:t>
            </a:r>
          </a:p>
        </p:txBody>
      </p:sp>
      <p:sp>
        <p:nvSpPr>
          <p:cNvPr id="34826" name="AutoShape 13"/>
          <p:cNvSpPr>
            <a:spLocks noChangeArrowheads="1"/>
          </p:cNvSpPr>
          <p:nvPr/>
        </p:nvSpPr>
        <p:spPr bwMode="auto">
          <a:xfrm>
            <a:off x="5638800" y="2133600"/>
            <a:ext cx="1219200" cy="1066800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34827" name="Group 14"/>
          <p:cNvGrpSpPr>
            <a:grpSpLocks/>
          </p:cNvGrpSpPr>
          <p:nvPr/>
        </p:nvGrpSpPr>
        <p:grpSpPr bwMode="auto">
          <a:xfrm>
            <a:off x="2209800" y="2362200"/>
            <a:ext cx="398463" cy="503238"/>
            <a:chOff x="720" y="2976"/>
            <a:chExt cx="432" cy="480"/>
          </a:xfrm>
        </p:grpSpPr>
        <p:sp>
          <p:nvSpPr>
            <p:cNvPr id="34828" name="Oval 15"/>
            <p:cNvSpPr>
              <a:spLocks noChangeArrowheads="1"/>
            </p:cNvSpPr>
            <p:nvPr/>
          </p:nvSpPr>
          <p:spPr bwMode="auto">
            <a:xfrm>
              <a:off x="768" y="3072"/>
              <a:ext cx="384" cy="384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829" name="Oval 16"/>
            <p:cNvSpPr>
              <a:spLocks noChangeArrowheads="1"/>
            </p:cNvSpPr>
            <p:nvPr/>
          </p:nvSpPr>
          <p:spPr bwMode="auto">
            <a:xfrm>
              <a:off x="960" y="3168"/>
              <a:ext cx="192" cy="192"/>
            </a:xfrm>
            <a:prstGeom prst="ellipse">
              <a:avLst/>
            </a:prstGeom>
            <a:solidFill>
              <a:schemeClr val="tx2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830" name="Freeform 17"/>
            <p:cNvSpPr>
              <a:spLocks/>
            </p:cNvSpPr>
            <p:nvPr/>
          </p:nvSpPr>
          <p:spPr bwMode="auto">
            <a:xfrm>
              <a:off x="768" y="3120"/>
              <a:ext cx="336" cy="144"/>
            </a:xfrm>
            <a:custGeom>
              <a:avLst/>
              <a:gdLst>
                <a:gd name="T0" fmla="*/ 0 w 336"/>
                <a:gd name="T1" fmla="*/ 144 h 144"/>
                <a:gd name="T2" fmla="*/ 144 w 336"/>
                <a:gd name="T3" fmla="*/ 48 h 144"/>
                <a:gd name="T4" fmla="*/ 336 w 336"/>
                <a:gd name="T5" fmla="*/ 0 h 144"/>
                <a:gd name="T6" fmla="*/ 0 60000 65536"/>
                <a:gd name="T7" fmla="*/ 0 60000 65536"/>
                <a:gd name="T8" fmla="*/ 0 60000 65536"/>
                <a:gd name="T9" fmla="*/ 0 w 336"/>
                <a:gd name="T10" fmla="*/ 0 h 144"/>
                <a:gd name="T11" fmla="*/ 336 w 33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144">
                  <a:moveTo>
                    <a:pt x="0" y="144"/>
                  </a:moveTo>
                  <a:cubicBezTo>
                    <a:pt x="44" y="108"/>
                    <a:pt x="88" y="72"/>
                    <a:pt x="144" y="48"/>
                  </a:cubicBezTo>
                  <a:cubicBezTo>
                    <a:pt x="200" y="24"/>
                    <a:pt x="268" y="12"/>
                    <a:pt x="336" y="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4831" name="Freeform 18"/>
            <p:cNvSpPr>
              <a:spLocks/>
            </p:cNvSpPr>
            <p:nvPr/>
          </p:nvSpPr>
          <p:spPr bwMode="auto">
            <a:xfrm>
              <a:off x="915" y="3008"/>
              <a:ext cx="56" cy="144"/>
            </a:xfrm>
            <a:custGeom>
              <a:avLst/>
              <a:gdLst>
                <a:gd name="T0" fmla="*/ 0 w 56"/>
                <a:gd name="T1" fmla="*/ 0 h 144"/>
                <a:gd name="T2" fmla="*/ 48 w 56"/>
                <a:gd name="T3" fmla="*/ 48 h 144"/>
                <a:gd name="T4" fmla="*/ 48 w 56"/>
                <a:gd name="T5" fmla="*/ 144 h 144"/>
                <a:gd name="T6" fmla="*/ 0 60000 65536"/>
                <a:gd name="T7" fmla="*/ 0 60000 65536"/>
                <a:gd name="T8" fmla="*/ 0 60000 65536"/>
                <a:gd name="T9" fmla="*/ 0 w 56"/>
                <a:gd name="T10" fmla="*/ 0 h 144"/>
                <a:gd name="T11" fmla="*/ 56 w 5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6" h="144">
                  <a:moveTo>
                    <a:pt x="0" y="0"/>
                  </a:moveTo>
                  <a:cubicBezTo>
                    <a:pt x="20" y="12"/>
                    <a:pt x="40" y="24"/>
                    <a:pt x="48" y="48"/>
                  </a:cubicBezTo>
                  <a:cubicBezTo>
                    <a:pt x="56" y="72"/>
                    <a:pt x="56" y="128"/>
                    <a:pt x="48" y="144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4832" name="Freeform 19"/>
            <p:cNvSpPr>
              <a:spLocks/>
            </p:cNvSpPr>
            <p:nvPr/>
          </p:nvSpPr>
          <p:spPr bwMode="auto">
            <a:xfrm>
              <a:off x="1008" y="2976"/>
              <a:ext cx="56" cy="144"/>
            </a:xfrm>
            <a:custGeom>
              <a:avLst/>
              <a:gdLst>
                <a:gd name="T0" fmla="*/ 0 w 56"/>
                <a:gd name="T1" fmla="*/ 0 h 144"/>
                <a:gd name="T2" fmla="*/ 48 w 56"/>
                <a:gd name="T3" fmla="*/ 48 h 144"/>
                <a:gd name="T4" fmla="*/ 48 w 56"/>
                <a:gd name="T5" fmla="*/ 144 h 144"/>
                <a:gd name="T6" fmla="*/ 0 60000 65536"/>
                <a:gd name="T7" fmla="*/ 0 60000 65536"/>
                <a:gd name="T8" fmla="*/ 0 60000 65536"/>
                <a:gd name="T9" fmla="*/ 0 w 56"/>
                <a:gd name="T10" fmla="*/ 0 h 144"/>
                <a:gd name="T11" fmla="*/ 56 w 5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6" h="144">
                  <a:moveTo>
                    <a:pt x="0" y="0"/>
                  </a:moveTo>
                  <a:cubicBezTo>
                    <a:pt x="20" y="12"/>
                    <a:pt x="40" y="24"/>
                    <a:pt x="48" y="48"/>
                  </a:cubicBezTo>
                  <a:cubicBezTo>
                    <a:pt x="56" y="72"/>
                    <a:pt x="56" y="128"/>
                    <a:pt x="48" y="144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4833" name="Freeform 20"/>
            <p:cNvSpPr>
              <a:spLocks/>
            </p:cNvSpPr>
            <p:nvPr/>
          </p:nvSpPr>
          <p:spPr bwMode="auto">
            <a:xfrm>
              <a:off x="768" y="3072"/>
              <a:ext cx="56" cy="144"/>
            </a:xfrm>
            <a:custGeom>
              <a:avLst/>
              <a:gdLst>
                <a:gd name="T0" fmla="*/ 0 w 56"/>
                <a:gd name="T1" fmla="*/ 0 h 144"/>
                <a:gd name="T2" fmla="*/ 48 w 56"/>
                <a:gd name="T3" fmla="*/ 48 h 144"/>
                <a:gd name="T4" fmla="*/ 48 w 56"/>
                <a:gd name="T5" fmla="*/ 144 h 144"/>
                <a:gd name="T6" fmla="*/ 0 60000 65536"/>
                <a:gd name="T7" fmla="*/ 0 60000 65536"/>
                <a:gd name="T8" fmla="*/ 0 60000 65536"/>
                <a:gd name="T9" fmla="*/ 0 w 56"/>
                <a:gd name="T10" fmla="*/ 0 h 144"/>
                <a:gd name="T11" fmla="*/ 56 w 5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6" h="144">
                  <a:moveTo>
                    <a:pt x="0" y="0"/>
                  </a:moveTo>
                  <a:cubicBezTo>
                    <a:pt x="20" y="12"/>
                    <a:pt x="40" y="24"/>
                    <a:pt x="48" y="48"/>
                  </a:cubicBezTo>
                  <a:cubicBezTo>
                    <a:pt x="56" y="72"/>
                    <a:pt x="56" y="128"/>
                    <a:pt x="48" y="144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4834" name="Freeform 21"/>
            <p:cNvSpPr>
              <a:spLocks/>
            </p:cNvSpPr>
            <p:nvPr/>
          </p:nvSpPr>
          <p:spPr bwMode="auto">
            <a:xfrm>
              <a:off x="837" y="3024"/>
              <a:ext cx="56" cy="144"/>
            </a:xfrm>
            <a:custGeom>
              <a:avLst/>
              <a:gdLst>
                <a:gd name="T0" fmla="*/ 0 w 56"/>
                <a:gd name="T1" fmla="*/ 0 h 144"/>
                <a:gd name="T2" fmla="*/ 48 w 56"/>
                <a:gd name="T3" fmla="*/ 48 h 144"/>
                <a:gd name="T4" fmla="*/ 48 w 56"/>
                <a:gd name="T5" fmla="*/ 144 h 144"/>
                <a:gd name="T6" fmla="*/ 0 60000 65536"/>
                <a:gd name="T7" fmla="*/ 0 60000 65536"/>
                <a:gd name="T8" fmla="*/ 0 60000 65536"/>
                <a:gd name="T9" fmla="*/ 0 w 56"/>
                <a:gd name="T10" fmla="*/ 0 h 144"/>
                <a:gd name="T11" fmla="*/ 56 w 5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6" h="144">
                  <a:moveTo>
                    <a:pt x="0" y="0"/>
                  </a:moveTo>
                  <a:cubicBezTo>
                    <a:pt x="20" y="12"/>
                    <a:pt x="40" y="24"/>
                    <a:pt x="48" y="48"/>
                  </a:cubicBezTo>
                  <a:cubicBezTo>
                    <a:pt x="56" y="72"/>
                    <a:pt x="56" y="128"/>
                    <a:pt x="48" y="144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4835" name="Freeform 22"/>
            <p:cNvSpPr>
              <a:spLocks/>
            </p:cNvSpPr>
            <p:nvPr/>
          </p:nvSpPr>
          <p:spPr bwMode="auto">
            <a:xfrm>
              <a:off x="720" y="3120"/>
              <a:ext cx="56" cy="144"/>
            </a:xfrm>
            <a:custGeom>
              <a:avLst/>
              <a:gdLst>
                <a:gd name="T0" fmla="*/ 0 w 56"/>
                <a:gd name="T1" fmla="*/ 0 h 144"/>
                <a:gd name="T2" fmla="*/ 48 w 56"/>
                <a:gd name="T3" fmla="*/ 48 h 144"/>
                <a:gd name="T4" fmla="*/ 48 w 56"/>
                <a:gd name="T5" fmla="*/ 144 h 144"/>
                <a:gd name="T6" fmla="*/ 0 60000 65536"/>
                <a:gd name="T7" fmla="*/ 0 60000 65536"/>
                <a:gd name="T8" fmla="*/ 0 60000 65536"/>
                <a:gd name="T9" fmla="*/ 0 w 56"/>
                <a:gd name="T10" fmla="*/ 0 h 144"/>
                <a:gd name="T11" fmla="*/ 56 w 5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6" h="144">
                  <a:moveTo>
                    <a:pt x="0" y="0"/>
                  </a:moveTo>
                  <a:cubicBezTo>
                    <a:pt x="20" y="12"/>
                    <a:pt x="40" y="24"/>
                    <a:pt x="48" y="48"/>
                  </a:cubicBezTo>
                  <a:cubicBezTo>
                    <a:pt x="56" y="72"/>
                    <a:pt x="56" y="128"/>
                    <a:pt x="48" y="144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diffuse and specular</a:t>
            </a:r>
          </a:p>
        </p:txBody>
      </p:sp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>
              <a:latin typeface="Comic Sans MS" charset="0"/>
            </a:endParaRPr>
          </a:p>
        </p:txBody>
      </p:sp>
      <p:pic>
        <p:nvPicPr>
          <p:cNvPr id="35843" name="Picture 4" descr="di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676400"/>
            <a:ext cx="3706813" cy="3706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4" name="Picture 5" descr="dirLigh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676400"/>
            <a:ext cx="3692525" cy="369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5" name="Text Box 6"/>
          <p:cNvSpPr txBox="1">
            <a:spLocks noChangeArrowheads="1"/>
          </p:cNvSpPr>
          <p:nvPr/>
        </p:nvSpPr>
        <p:spPr bwMode="auto">
          <a:xfrm>
            <a:off x="1524000" y="5562600"/>
            <a:ext cx="9699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diffuse</a:t>
            </a:r>
          </a:p>
        </p:txBody>
      </p:sp>
      <p:sp>
        <p:nvSpPr>
          <p:cNvPr id="35846" name="Text Box 7"/>
          <p:cNvSpPr txBox="1">
            <a:spLocks noChangeArrowheads="1"/>
          </p:cNvSpPr>
          <p:nvPr/>
        </p:nvSpPr>
        <p:spPr bwMode="auto">
          <a:xfrm>
            <a:off x="4800600" y="5562600"/>
            <a:ext cx="2362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diffuse and specular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Ray tracing</a:t>
            </a:r>
          </a:p>
        </p:txBody>
      </p:sp>
      <p:sp>
        <p:nvSpPr>
          <p:cNvPr id="18434" name="TextBox 21"/>
          <p:cNvSpPr txBox="1">
            <a:spLocks noChangeArrowheads="1"/>
          </p:cNvSpPr>
          <p:nvPr/>
        </p:nvSpPr>
        <p:spPr bwMode="auto">
          <a:xfrm>
            <a:off x="762000" y="5029200"/>
            <a:ext cx="5351463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>
              <a:buFontTx/>
              <a:buAutoNum type="arabicPeriod"/>
            </a:pPr>
            <a:r>
              <a:rPr lang="en-US" sz="1800"/>
              <a:t>cast ray into scene through pixel</a:t>
            </a:r>
          </a:p>
          <a:p>
            <a:pPr algn="l" eaLnBrk="1" hangingPunct="1">
              <a:buFontTx/>
              <a:buAutoNum type="arabicPeriod"/>
            </a:pPr>
            <a:r>
              <a:rPr lang="en-US" sz="1800"/>
              <a:t>find intersection point (if any)</a:t>
            </a:r>
          </a:p>
          <a:p>
            <a:pPr algn="l" eaLnBrk="1" hangingPunct="1">
              <a:buFontTx/>
              <a:buAutoNum type="arabicPeriod"/>
            </a:pPr>
            <a:r>
              <a:rPr lang="en-US" sz="1800"/>
              <a:t>determine color at intersection</a:t>
            </a:r>
          </a:p>
          <a:p>
            <a:pPr algn="l" eaLnBrk="1" hangingPunct="1">
              <a:buFontTx/>
              <a:buAutoNum type="arabicPeriod"/>
            </a:pPr>
            <a:r>
              <a:rPr lang="en-US" sz="1800"/>
              <a:t>recursively cast rays from intersection point</a:t>
            </a:r>
          </a:p>
        </p:txBody>
      </p:sp>
      <p:grpSp>
        <p:nvGrpSpPr>
          <p:cNvPr id="18435" name="Group 9"/>
          <p:cNvGrpSpPr>
            <a:grpSpLocks/>
          </p:cNvGrpSpPr>
          <p:nvPr/>
        </p:nvGrpSpPr>
        <p:grpSpPr bwMode="auto">
          <a:xfrm>
            <a:off x="2133600" y="1905000"/>
            <a:ext cx="4495800" cy="2819400"/>
            <a:chOff x="2133600" y="1905000"/>
            <a:chExt cx="3810000" cy="2286000"/>
          </a:xfrm>
        </p:grpSpPr>
        <p:sp>
          <p:nvSpPr>
            <p:cNvPr id="11" name="Parallelogram 10"/>
            <p:cNvSpPr/>
            <p:nvPr/>
          </p:nvSpPr>
          <p:spPr bwMode="auto">
            <a:xfrm>
              <a:off x="2971800" y="2819400"/>
              <a:ext cx="2971800" cy="1371600"/>
            </a:xfrm>
            <a:prstGeom prst="parallelogram">
              <a:avLst/>
            </a:prstGeom>
            <a:solidFill>
              <a:srgbClr val="92D050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>
                <a:rot lat="3600000" lon="0" rev="0"/>
              </a:camera>
              <a:lightRig rig="threePt" dir="t"/>
            </a:scene3d>
          </p:spPr>
          <p:txBody>
            <a:bodyPr>
              <a:spAutoFit/>
            </a:bodyPr>
            <a:lstStyle/>
            <a:p>
              <a:pPr>
                <a:defRPr/>
              </a:pPr>
              <a:endParaRPr lang="en-US">
                <a:latin typeface="Comic Sans MS" pitchFamily="66" charset="0"/>
                <a:ea typeface="+mn-ea"/>
                <a:cs typeface="+mn-cs"/>
              </a:endParaRPr>
            </a:p>
          </p:txBody>
        </p:sp>
        <p:pic>
          <p:nvPicPr>
            <p:cNvPr id="18438" name="Picture 18" descr="300px-Ray_trace_diagram.svg.png"/>
            <p:cNvPicPr>
              <a:picLocks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3600" y="1905000"/>
              <a:ext cx="2857500" cy="1905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TextBox 12"/>
            <p:cNvSpPr txBox="1"/>
            <p:nvPr/>
          </p:nvSpPr>
          <p:spPr>
            <a:xfrm>
              <a:off x="4913070" y="3179291"/>
              <a:ext cx="219291" cy="24970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itchFamily="34" charset="0"/>
                  <a:ea typeface="+mn-ea"/>
                  <a:cs typeface="+mn-cs"/>
                </a:rPr>
                <a:t>s</a:t>
              </a:r>
            </a:p>
          </p:txBody>
        </p:sp>
      </p:grpSp>
      <p:sp>
        <p:nvSpPr>
          <p:cNvPr id="18436" name="TextBox 13"/>
          <p:cNvSpPr txBox="1">
            <a:spLocks noChangeArrowheads="1"/>
          </p:cNvSpPr>
          <p:nvPr/>
        </p:nvSpPr>
        <p:spPr bwMode="auto">
          <a:xfrm>
            <a:off x="4953000" y="5791200"/>
            <a:ext cx="790575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FF0000"/>
                </a:solidFill>
              </a:rPr>
              <a:t>today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Material spec in ray file</a:t>
            </a:r>
          </a:p>
        </p:txBody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>
              <a:latin typeface="Comic Sans MS" charset="0"/>
            </a:endParaRPr>
          </a:p>
        </p:txBody>
      </p:sp>
      <p:sp>
        <p:nvSpPr>
          <p:cNvPr id="36867" name="Rectangle 4"/>
          <p:cNvSpPr>
            <a:spLocks noChangeArrowheads="1"/>
          </p:cNvSpPr>
          <p:nvPr/>
        </p:nvSpPr>
        <p:spPr bwMode="auto">
          <a:xfrm>
            <a:off x="762000" y="2514600"/>
            <a:ext cx="7467600" cy="243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#material -n mShinyRed --</a:t>
            </a:r>
          </a:p>
          <a:p>
            <a:pPr algn="l"/>
            <a:r>
              <a:rPr lang="en-US"/>
              <a:t>	0.0	0.0	0.0	// ambient response</a:t>
            </a:r>
          </a:p>
          <a:p>
            <a:pPr algn="l"/>
            <a:r>
              <a:rPr lang="en-US"/>
              <a:t>	0.8	0.1	0.1	// diffuse response</a:t>
            </a:r>
          </a:p>
          <a:p>
            <a:pPr algn="l"/>
            <a:r>
              <a:rPr lang="en-US"/>
              <a:t>	1.0	1.0	1.0	// specular response</a:t>
            </a:r>
          </a:p>
          <a:p>
            <a:pPr algn="l"/>
            <a:r>
              <a:rPr lang="en-US"/>
              <a:t>	0.0	0.0	0.0	// emission</a:t>
            </a:r>
          </a:p>
          <a:p>
            <a:pPr algn="l"/>
            <a:r>
              <a:rPr lang="en-US"/>
              <a:t>	0.5	0.0	1.0	// kspec  ktrans  refInd</a:t>
            </a:r>
          </a:p>
        </p:txBody>
      </p:sp>
      <p:sp>
        <p:nvSpPr>
          <p:cNvPr id="36868" name="Rectangle 6"/>
          <p:cNvSpPr>
            <a:spLocks noChangeArrowheads="1"/>
          </p:cNvSpPr>
          <p:nvPr/>
        </p:nvSpPr>
        <p:spPr bwMode="auto">
          <a:xfrm>
            <a:off x="1066800" y="2819400"/>
            <a:ext cx="6019800" cy="1295400"/>
          </a:xfrm>
          <a:prstGeom prst="rect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096000" y="4114800"/>
            <a:ext cx="24114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FF0000"/>
                </a:solidFill>
              </a:rPr>
              <a:t>surface </a:t>
            </a:r>
            <a:r>
              <a:rPr lang="ja-JP" altLang="en-US" sz="1800">
                <a:solidFill>
                  <a:srgbClr val="FF0000"/>
                </a:solidFill>
              </a:rPr>
              <a:t>“</a:t>
            </a:r>
            <a:r>
              <a:rPr lang="en-US" altLang="ja-JP" sz="1800">
                <a:solidFill>
                  <a:srgbClr val="FF0000"/>
                </a:solidFill>
              </a:rPr>
              <a:t>emits</a:t>
            </a:r>
            <a:r>
              <a:rPr lang="ja-JP" altLang="en-US" sz="1800">
                <a:solidFill>
                  <a:srgbClr val="FF0000"/>
                </a:solidFill>
              </a:rPr>
              <a:t>”</a:t>
            </a:r>
            <a:r>
              <a:rPr lang="en-US" altLang="ja-JP" sz="1800">
                <a:solidFill>
                  <a:srgbClr val="FF0000"/>
                </a:solidFill>
              </a:rPr>
              <a:t> light</a:t>
            </a:r>
            <a:endParaRPr lang="en-US" sz="1800">
              <a:solidFill>
                <a:srgbClr val="FF0000"/>
              </a:solidFill>
            </a:endParaRPr>
          </a:p>
        </p:txBody>
      </p:sp>
      <p:sp>
        <p:nvSpPr>
          <p:cNvPr id="28" name="U-Turn Arrow 27"/>
          <p:cNvSpPr/>
          <p:nvPr/>
        </p:nvSpPr>
        <p:spPr bwMode="auto">
          <a:xfrm flipH="1" flipV="1">
            <a:off x="1905000" y="4953000"/>
            <a:ext cx="3276600" cy="533400"/>
          </a:xfrm>
          <a:prstGeom prst="uturnArrow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1282700" y="5715000"/>
            <a:ext cx="54832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ja-JP" altLang="en-US" sz="1800"/>
              <a:t>“</a:t>
            </a:r>
            <a:r>
              <a:rPr lang="en-US" altLang="ja-JP" sz="1800"/>
              <a:t>shininess</a:t>
            </a:r>
            <a:r>
              <a:rPr lang="ja-JP" altLang="en-US" sz="1800"/>
              <a:t>”</a:t>
            </a:r>
            <a:r>
              <a:rPr lang="en-US" altLang="ja-JP" sz="1800"/>
              <a:t>  in [0,1] – controls  specular highlight</a:t>
            </a:r>
            <a:endParaRPr lang="en-US" sz="18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kspec</a:t>
            </a:r>
          </a:p>
        </p:txBody>
      </p:sp>
      <p:pic>
        <p:nvPicPr>
          <p:cNvPr id="37890" name="Content Placeholder 3" descr="kspec0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34100" y="2209800"/>
            <a:ext cx="3009900" cy="3219450"/>
          </a:xfrm>
        </p:spPr>
      </p:pic>
      <p:pic>
        <p:nvPicPr>
          <p:cNvPr id="37891" name="Picture 4" descr="kspec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09800"/>
            <a:ext cx="3009900" cy="321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2" name="Picture 5" descr="kspecPoint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209800"/>
            <a:ext cx="3009900" cy="321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3" name="TextBox 6"/>
          <p:cNvSpPr txBox="1">
            <a:spLocks noChangeArrowheads="1"/>
          </p:cNvSpPr>
          <p:nvPr/>
        </p:nvSpPr>
        <p:spPr bwMode="auto">
          <a:xfrm>
            <a:off x="7162800" y="5715000"/>
            <a:ext cx="10493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kspec=0</a:t>
            </a:r>
          </a:p>
        </p:txBody>
      </p:sp>
      <p:sp>
        <p:nvSpPr>
          <p:cNvPr id="37894" name="TextBox 8"/>
          <p:cNvSpPr txBox="1">
            <a:spLocks noChangeArrowheads="1"/>
          </p:cNvSpPr>
          <p:nvPr/>
        </p:nvSpPr>
        <p:spPr bwMode="auto">
          <a:xfrm>
            <a:off x="781050" y="5715000"/>
            <a:ext cx="1011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kspec=1</a:t>
            </a:r>
          </a:p>
        </p:txBody>
      </p:sp>
      <p:sp>
        <p:nvSpPr>
          <p:cNvPr id="37895" name="TextBox 9"/>
          <p:cNvSpPr txBox="1">
            <a:spLocks noChangeArrowheads="1"/>
          </p:cNvSpPr>
          <p:nvPr/>
        </p:nvSpPr>
        <p:spPr bwMode="auto">
          <a:xfrm>
            <a:off x="2903538" y="1600200"/>
            <a:ext cx="29257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specular response:  .6 0 0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Material spec in ray file</a:t>
            </a:r>
          </a:p>
        </p:txBody>
      </p:sp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>
              <a:latin typeface="Comic Sans MS" charset="0"/>
            </a:endParaRPr>
          </a:p>
        </p:txBody>
      </p:sp>
      <p:sp>
        <p:nvSpPr>
          <p:cNvPr id="38915" name="Rectangle 4"/>
          <p:cNvSpPr>
            <a:spLocks noChangeArrowheads="1"/>
          </p:cNvSpPr>
          <p:nvPr/>
        </p:nvSpPr>
        <p:spPr bwMode="auto">
          <a:xfrm>
            <a:off x="762000" y="2514600"/>
            <a:ext cx="7467600" cy="243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#material -n mShinyRed --</a:t>
            </a:r>
          </a:p>
          <a:p>
            <a:pPr algn="l"/>
            <a:r>
              <a:rPr lang="en-US"/>
              <a:t>	0.0	0.0	0.0	// ambient response</a:t>
            </a:r>
          </a:p>
          <a:p>
            <a:pPr algn="l"/>
            <a:r>
              <a:rPr lang="en-US"/>
              <a:t>	0.8	0.1	0.1	// diffuse response</a:t>
            </a:r>
          </a:p>
          <a:p>
            <a:pPr algn="l"/>
            <a:r>
              <a:rPr lang="en-US"/>
              <a:t>	1.0	1.0	1.0	// specular response</a:t>
            </a:r>
          </a:p>
          <a:p>
            <a:pPr algn="l"/>
            <a:r>
              <a:rPr lang="en-US"/>
              <a:t>	0.0	0.0	0.0	// emission</a:t>
            </a:r>
          </a:p>
          <a:p>
            <a:pPr algn="l"/>
            <a:r>
              <a:rPr lang="en-US"/>
              <a:t>	0.5	0.0	1.0	// kspec  ktrans  refInd</a:t>
            </a:r>
          </a:p>
        </p:txBody>
      </p:sp>
      <p:sp>
        <p:nvSpPr>
          <p:cNvPr id="38916" name="Rectangle 6"/>
          <p:cNvSpPr>
            <a:spLocks noChangeArrowheads="1"/>
          </p:cNvSpPr>
          <p:nvPr/>
        </p:nvSpPr>
        <p:spPr bwMode="auto">
          <a:xfrm>
            <a:off x="1066800" y="2819400"/>
            <a:ext cx="6019800" cy="1295400"/>
          </a:xfrm>
          <a:prstGeom prst="rect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" name="U-Turn Arrow 27"/>
          <p:cNvSpPr/>
          <p:nvPr/>
        </p:nvSpPr>
        <p:spPr bwMode="auto">
          <a:xfrm flipH="1" flipV="1">
            <a:off x="2819400" y="4953000"/>
            <a:ext cx="3276600" cy="533400"/>
          </a:xfrm>
          <a:prstGeom prst="uturnArrow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38918" name="TextBox 28"/>
          <p:cNvSpPr txBox="1">
            <a:spLocks noChangeArrowheads="1"/>
          </p:cNvSpPr>
          <p:nvPr/>
        </p:nvSpPr>
        <p:spPr bwMode="auto">
          <a:xfrm>
            <a:off x="3352800" y="5638800"/>
            <a:ext cx="18446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ja-JP" altLang="en-US" sz="1800"/>
              <a:t>“</a:t>
            </a:r>
            <a:r>
              <a:rPr lang="en-US" altLang="ja-JP" sz="1800"/>
              <a:t>transparency</a:t>
            </a:r>
            <a:r>
              <a:rPr lang="ja-JP" altLang="en-US" sz="1800"/>
              <a:t>”</a:t>
            </a:r>
            <a:r>
              <a:rPr lang="en-US" altLang="ja-JP" sz="1800"/>
              <a:t> </a:t>
            </a:r>
            <a:endParaRPr lang="en-US" sz="18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Material spec in ray file</a:t>
            </a:r>
          </a:p>
        </p:txBody>
      </p:sp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>
              <a:latin typeface="Comic Sans MS" charset="0"/>
            </a:endParaRPr>
          </a:p>
        </p:txBody>
      </p:sp>
      <p:sp>
        <p:nvSpPr>
          <p:cNvPr id="39939" name="Rectangle 4"/>
          <p:cNvSpPr>
            <a:spLocks noChangeArrowheads="1"/>
          </p:cNvSpPr>
          <p:nvPr/>
        </p:nvSpPr>
        <p:spPr bwMode="auto">
          <a:xfrm>
            <a:off x="762000" y="2514600"/>
            <a:ext cx="7467600" cy="243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#material -n mShinyRed --</a:t>
            </a:r>
          </a:p>
          <a:p>
            <a:pPr algn="l"/>
            <a:r>
              <a:rPr lang="en-US"/>
              <a:t>	0.0	0.0	0.0	// ambient response</a:t>
            </a:r>
          </a:p>
          <a:p>
            <a:pPr algn="l"/>
            <a:r>
              <a:rPr lang="en-US"/>
              <a:t>	0.8	0.1	0.1	// diffuse response</a:t>
            </a:r>
          </a:p>
          <a:p>
            <a:pPr algn="l"/>
            <a:r>
              <a:rPr lang="en-US"/>
              <a:t>	1.0	1.0	1.0	// specular response</a:t>
            </a:r>
          </a:p>
          <a:p>
            <a:pPr algn="l"/>
            <a:r>
              <a:rPr lang="en-US"/>
              <a:t>	0.0	0.0	0.0	// emission</a:t>
            </a:r>
          </a:p>
          <a:p>
            <a:pPr algn="l"/>
            <a:r>
              <a:rPr lang="en-US"/>
              <a:t>	0.5	0.0	1.0	// kspec  ktrans  refInd</a:t>
            </a:r>
          </a:p>
        </p:txBody>
      </p:sp>
      <p:sp>
        <p:nvSpPr>
          <p:cNvPr id="39940" name="Rectangle 6"/>
          <p:cNvSpPr>
            <a:spLocks noChangeArrowheads="1"/>
          </p:cNvSpPr>
          <p:nvPr/>
        </p:nvSpPr>
        <p:spPr bwMode="auto">
          <a:xfrm>
            <a:off x="1066800" y="2819400"/>
            <a:ext cx="6019800" cy="1295400"/>
          </a:xfrm>
          <a:prstGeom prst="rect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" name="U-Turn Arrow 27"/>
          <p:cNvSpPr/>
          <p:nvPr/>
        </p:nvSpPr>
        <p:spPr bwMode="auto">
          <a:xfrm flipH="1" flipV="1">
            <a:off x="3657600" y="4876800"/>
            <a:ext cx="3276600" cy="533400"/>
          </a:xfrm>
          <a:prstGeom prst="uturnArrow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39942" name="TextBox 28"/>
          <p:cNvSpPr txBox="1">
            <a:spLocks noChangeArrowheads="1"/>
          </p:cNvSpPr>
          <p:nvPr/>
        </p:nvSpPr>
        <p:spPr bwMode="auto">
          <a:xfrm>
            <a:off x="4468813" y="5562600"/>
            <a:ext cx="22034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ja-JP" altLang="en-US" sz="1800"/>
              <a:t>“</a:t>
            </a:r>
            <a:r>
              <a:rPr lang="en-US" altLang="ja-JP" sz="1800"/>
              <a:t>refractive index</a:t>
            </a:r>
            <a:r>
              <a:rPr lang="ja-JP" altLang="en-US" sz="1800"/>
              <a:t>”</a:t>
            </a:r>
            <a:r>
              <a:rPr lang="en-US" altLang="ja-JP" sz="1800"/>
              <a:t> </a:t>
            </a:r>
            <a:endParaRPr lang="en-US" sz="18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Material spec in ray file</a:t>
            </a:r>
          </a:p>
        </p:txBody>
      </p:sp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>
              <a:latin typeface="Comic Sans MS" charset="0"/>
            </a:endParaRPr>
          </a:p>
        </p:txBody>
      </p:sp>
      <p:sp>
        <p:nvSpPr>
          <p:cNvPr id="40963" name="Rectangle 4"/>
          <p:cNvSpPr>
            <a:spLocks noChangeArrowheads="1"/>
          </p:cNvSpPr>
          <p:nvPr/>
        </p:nvSpPr>
        <p:spPr bwMode="auto">
          <a:xfrm>
            <a:off x="762000" y="2514600"/>
            <a:ext cx="7467600" cy="243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#material -n mShinyRed --</a:t>
            </a:r>
          </a:p>
          <a:p>
            <a:pPr algn="l"/>
            <a:r>
              <a:rPr lang="en-US"/>
              <a:t>	0.0	0.0	0.0	// ambient response</a:t>
            </a:r>
          </a:p>
          <a:p>
            <a:pPr algn="l"/>
            <a:r>
              <a:rPr lang="en-US"/>
              <a:t>	0.8	0.1	0.1	// diffuse response</a:t>
            </a:r>
          </a:p>
          <a:p>
            <a:pPr algn="l"/>
            <a:r>
              <a:rPr lang="en-US"/>
              <a:t>	1.0	1.0	1.0	// specular response</a:t>
            </a:r>
          </a:p>
          <a:p>
            <a:pPr algn="l"/>
            <a:r>
              <a:rPr lang="en-US"/>
              <a:t>	0.0	0.0	0.0	// emission</a:t>
            </a:r>
          </a:p>
          <a:p>
            <a:pPr algn="l"/>
            <a:r>
              <a:rPr lang="en-US"/>
              <a:t>	0.5	0.0	1.0	// kspec ktrans refInd</a:t>
            </a:r>
          </a:p>
        </p:txBody>
      </p:sp>
      <p:sp>
        <p:nvSpPr>
          <p:cNvPr id="40964" name="Rectangle 6"/>
          <p:cNvSpPr>
            <a:spLocks noChangeArrowheads="1"/>
          </p:cNvSpPr>
          <p:nvPr/>
        </p:nvSpPr>
        <p:spPr bwMode="auto">
          <a:xfrm>
            <a:off x="5410200" y="4419600"/>
            <a:ext cx="1676400" cy="8382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0965" name="Text Box 7"/>
          <p:cNvSpPr txBox="1">
            <a:spLocks noChangeArrowheads="1"/>
          </p:cNvSpPr>
          <p:nvPr/>
        </p:nvSpPr>
        <p:spPr bwMode="auto">
          <a:xfrm>
            <a:off x="4419600" y="5791200"/>
            <a:ext cx="3860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We</a:t>
            </a:r>
            <a:r>
              <a:rPr lang="ja-JP" altLang="en-US" sz="1800"/>
              <a:t>’</a:t>
            </a:r>
            <a:r>
              <a:rPr lang="en-US" altLang="ja-JP" sz="1800"/>
              <a:t>ll talk about these when we get to recursive ray tracing</a:t>
            </a:r>
            <a:endParaRPr lang="en-US" sz="18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color</a:t>
            </a:r>
          </a:p>
        </p:txBody>
      </p:sp>
      <p:sp>
        <p:nvSpPr>
          <p:cNvPr id="419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>
                <a:latin typeface="Comic Sans MS" charset="0"/>
              </a:rPr>
              <a:t>color at intersection point depends on</a:t>
            </a:r>
          </a:p>
          <a:p>
            <a:pPr lvl="1" eaLnBrk="1" hangingPunct="1"/>
            <a:r>
              <a:rPr lang="en-US">
                <a:latin typeface="Comic Sans MS" charset="0"/>
              </a:rPr>
              <a:t>lights in scene</a:t>
            </a:r>
          </a:p>
          <a:p>
            <a:pPr lvl="1" eaLnBrk="1" hangingPunct="1"/>
            <a:r>
              <a:rPr lang="en-US">
                <a:latin typeface="Comic Sans MS" charset="0"/>
              </a:rPr>
              <a:t>material properties of surface</a:t>
            </a:r>
          </a:p>
          <a:p>
            <a:pPr lvl="1" eaLnBrk="1" hangingPunct="1"/>
            <a:r>
              <a:rPr lang="en-US">
                <a:latin typeface="Comic Sans MS" charset="0"/>
              </a:rPr>
              <a:t>geometry of lights, viewer, surface</a:t>
            </a:r>
          </a:p>
          <a:p>
            <a:pPr lvl="1" eaLnBrk="1" hangingPunct="1"/>
            <a:r>
              <a:rPr lang="en-US">
                <a:latin typeface="Comic Sans MS" charset="0"/>
              </a:rPr>
              <a:t>other objects in scene</a:t>
            </a:r>
          </a:p>
        </p:txBody>
      </p:sp>
      <p:sp>
        <p:nvSpPr>
          <p:cNvPr id="41987" name="Rectangle 5"/>
          <p:cNvSpPr>
            <a:spLocks noChangeArrowheads="1"/>
          </p:cNvSpPr>
          <p:nvPr/>
        </p:nvSpPr>
        <p:spPr bwMode="auto">
          <a:xfrm>
            <a:off x="990600" y="2209800"/>
            <a:ext cx="6400800" cy="1524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1988" name="Text Box 6"/>
          <p:cNvSpPr txBox="1">
            <a:spLocks noChangeArrowheads="1"/>
          </p:cNvSpPr>
          <p:nvPr/>
        </p:nvSpPr>
        <p:spPr bwMode="auto">
          <a:xfrm>
            <a:off x="7453313" y="2590800"/>
            <a:ext cx="16287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ray casting</a:t>
            </a:r>
          </a:p>
        </p:txBody>
      </p:sp>
      <p:sp>
        <p:nvSpPr>
          <p:cNvPr id="41989" name="Text Box 7"/>
          <p:cNvSpPr txBox="1">
            <a:spLocks noChangeArrowheads="1"/>
          </p:cNvSpPr>
          <p:nvPr/>
        </p:nvSpPr>
        <p:spPr bwMode="auto">
          <a:xfrm>
            <a:off x="7502525" y="3810000"/>
            <a:ext cx="1530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recursive ray tracing</a:t>
            </a:r>
          </a:p>
        </p:txBody>
      </p:sp>
      <p:pic>
        <p:nvPicPr>
          <p:cNvPr id="41990" name="Picture 6" descr="img6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4419600"/>
            <a:ext cx="2286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91" name="Picture 7" descr="img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419600"/>
            <a:ext cx="2286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990600" y="3200400"/>
            <a:ext cx="6400800" cy="533400"/>
          </a:xfrm>
          <a:prstGeom prst="rect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Geometry of scene</a:t>
            </a:r>
          </a:p>
        </p:txBody>
      </p:sp>
      <p:sp>
        <p:nvSpPr>
          <p:cNvPr id="43010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1600200"/>
            <a:ext cx="3810000" cy="4114800"/>
          </a:xfrm>
        </p:spPr>
        <p:txBody>
          <a:bodyPr/>
          <a:lstStyle/>
          <a:p>
            <a:pPr eaLnBrk="1" hangingPunct="1"/>
            <a:r>
              <a:rPr lang="en-US" sz="2400">
                <a:latin typeface="Comic Sans MS" charset="0"/>
              </a:rPr>
              <a:t>Direction of light</a:t>
            </a:r>
          </a:p>
          <a:p>
            <a:pPr eaLnBrk="1" hangingPunct="1"/>
            <a:r>
              <a:rPr lang="en-US" sz="2400">
                <a:latin typeface="Comic Sans MS" charset="0"/>
              </a:rPr>
              <a:t>Distance between light and intersection point (attenuation)</a:t>
            </a:r>
          </a:p>
          <a:p>
            <a:pPr eaLnBrk="1" hangingPunct="1"/>
            <a:r>
              <a:rPr lang="en-US" sz="2400">
                <a:latin typeface="Comic Sans MS" charset="0"/>
              </a:rPr>
              <a:t>Direction of ray</a:t>
            </a:r>
          </a:p>
          <a:p>
            <a:pPr eaLnBrk="1" hangingPunct="1"/>
            <a:r>
              <a:rPr lang="en-US" sz="2400">
                <a:latin typeface="Comic Sans MS" charset="0"/>
              </a:rPr>
              <a:t>Normal of surface</a:t>
            </a:r>
          </a:p>
          <a:p>
            <a:pPr eaLnBrk="1" hangingPunct="1">
              <a:buFontTx/>
              <a:buNone/>
            </a:pPr>
            <a:endParaRPr lang="en-US" sz="2400">
              <a:latin typeface="Comic Sans MS" charset="0"/>
            </a:endParaRPr>
          </a:p>
          <a:p>
            <a:pPr lvl="1" eaLnBrk="1" hangingPunct="1">
              <a:buFontTx/>
              <a:buNone/>
            </a:pPr>
            <a:endParaRPr lang="en-US" sz="2000">
              <a:latin typeface="Comic Sans MS" charset="0"/>
            </a:endParaRPr>
          </a:p>
        </p:txBody>
      </p:sp>
      <p:sp>
        <p:nvSpPr>
          <p:cNvPr id="43011" name="AutoShape 4"/>
          <p:cNvSpPr>
            <a:spLocks noChangeArrowheads="1"/>
          </p:cNvSpPr>
          <p:nvPr/>
        </p:nvSpPr>
        <p:spPr bwMode="auto">
          <a:xfrm>
            <a:off x="0" y="1600200"/>
            <a:ext cx="1371600" cy="1066800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3012" name="Oval 5"/>
          <p:cNvSpPr>
            <a:spLocks noChangeArrowheads="1"/>
          </p:cNvSpPr>
          <p:nvPr/>
        </p:nvSpPr>
        <p:spPr bwMode="auto">
          <a:xfrm>
            <a:off x="3733800" y="2895600"/>
            <a:ext cx="754063" cy="638175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43013" name="Line 6"/>
          <p:cNvSpPr>
            <a:spLocks noChangeShapeType="1"/>
          </p:cNvSpPr>
          <p:nvPr/>
        </p:nvSpPr>
        <p:spPr bwMode="auto">
          <a:xfrm>
            <a:off x="1431925" y="2390775"/>
            <a:ext cx="2286000" cy="8699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3014" name="Line 7"/>
          <p:cNvSpPr>
            <a:spLocks noChangeShapeType="1"/>
          </p:cNvSpPr>
          <p:nvPr/>
        </p:nvSpPr>
        <p:spPr bwMode="auto">
          <a:xfrm flipV="1">
            <a:off x="1524000" y="3276600"/>
            <a:ext cx="2209800" cy="2438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3015" name="Text Box 8"/>
          <p:cNvSpPr txBox="1">
            <a:spLocks noChangeArrowheads="1"/>
          </p:cNvSpPr>
          <p:nvPr/>
        </p:nvSpPr>
        <p:spPr bwMode="auto">
          <a:xfrm>
            <a:off x="1776413" y="5527675"/>
            <a:ext cx="5635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Ray</a:t>
            </a:r>
          </a:p>
        </p:txBody>
      </p:sp>
      <p:sp>
        <p:nvSpPr>
          <p:cNvPr id="43016" name="Line 9"/>
          <p:cNvSpPr>
            <a:spLocks noChangeShapeType="1"/>
          </p:cNvSpPr>
          <p:nvPr/>
        </p:nvSpPr>
        <p:spPr bwMode="auto">
          <a:xfrm flipH="1">
            <a:off x="2895600" y="3276600"/>
            <a:ext cx="83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3017" name="Text Box 10"/>
          <p:cNvSpPr txBox="1">
            <a:spLocks noChangeArrowheads="1"/>
          </p:cNvSpPr>
          <p:nvPr/>
        </p:nvSpPr>
        <p:spPr bwMode="auto">
          <a:xfrm>
            <a:off x="2438400" y="3124200"/>
            <a:ext cx="3032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/>
              <a:t>n</a:t>
            </a:r>
          </a:p>
        </p:txBody>
      </p:sp>
      <p:pic>
        <p:nvPicPr>
          <p:cNvPr id="43018" name="Picture 19" descr="bulb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600200"/>
            <a:ext cx="4191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3019" name="Straight Arrow Connector 14"/>
          <p:cNvCxnSpPr>
            <a:cxnSpLocks noChangeShapeType="1"/>
          </p:cNvCxnSpPr>
          <p:nvPr/>
        </p:nvCxnSpPr>
        <p:spPr bwMode="auto">
          <a:xfrm rot="16200000" flipH="1">
            <a:off x="2870200" y="2413000"/>
            <a:ext cx="1219200" cy="47625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color</a:t>
            </a:r>
          </a:p>
        </p:txBody>
      </p:sp>
      <p:sp>
        <p:nvSpPr>
          <p:cNvPr id="440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010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>
                <a:latin typeface="Comic Sans MS" charset="0"/>
              </a:rPr>
              <a:t>color at intersection point depends 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>
                <a:latin typeface="Comic Sans MS" charset="0"/>
              </a:rPr>
              <a:t>lights in scene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>
                <a:latin typeface="Comic Sans MS" charset="0"/>
              </a:rPr>
              <a:t>material properties of surface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>
                <a:latin typeface="Comic Sans MS" charset="0"/>
              </a:rPr>
              <a:t>geometry of scene</a:t>
            </a:r>
          </a:p>
          <a:p>
            <a:pPr lvl="1" eaLnBrk="1" hangingPunct="1">
              <a:lnSpc>
                <a:spcPct val="80000"/>
              </a:lnSpc>
            </a:pPr>
            <a:endParaRPr lang="en-US" sz="2400">
              <a:latin typeface="Comic Sans MS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>
                <a:latin typeface="Comic Sans MS" charset="0"/>
              </a:rPr>
              <a:t>color at the intersection point is the sum of four terms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>
                <a:latin typeface="Comic Sans MS" charset="0"/>
              </a:rPr>
              <a:t>ambient reflection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>
                <a:latin typeface="Comic Sans MS" charset="0"/>
              </a:rPr>
              <a:t>diffuse reflection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>
                <a:latin typeface="Comic Sans MS" charset="0"/>
              </a:rPr>
              <a:t>specular reflection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>
                <a:latin typeface="Comic Sans MS" charset="0"/>
              </a:rPr>
              <a:t>recursive term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2400">
              <a:latin typeface="Comic Sans MS" charset="0"/>
            </a:endParaRPr>
          </a:p>
          <a:p>
            <a:pPr lvl="1" eaLnBrk="1" hangingPunct="1">
              <a:lnSpc>
                <a:spcPct val="80000"/>
              </a:lnSpc>
            </a:pPr>
            <a:endParaRPr lang="en-US" sz="2400">
              <a:latin typeface="Comic Sans MS" charset="0"/>
            </a:endParaRPr>
          </a:p>
        </p:txBody>
      </p:sp>
      <p:sp>
        <p:nvSpPr>
          <p:cNvPr id="1055748" name="Text Box 4"/>
          <p:cNvSpPr txBox="1">
            <a:spLocks noChangeArrowheads="1"/>
          </p:cNvSpPr>
          <p:nvPr/>
        </p:nvSpPr>
        <p:spPr bwMode="auto">
          <a:xfrm>
            <a:off x="1752600" y="5867400"/>
            <a:ext cx="49069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FF0000"/>
                </a:solidFill>
              </a:rPr>
              <a:t>We</a:t>
            </a:r>
            <a:r>
              <a:rPr lang="ja-JP" altLang="en-US" sz="1800">
                <a:solidFill>
                  <a:srgbClr val="FF0000"/>
                </a:solidFill>
              </a:rPr>
              <a:t>’</a:t>
            </a:r>
            <a:r>
              <a:rPr lang="en-US" altLang="ja-JP" sz="1800">
                <a:solidFill>
                  <a:srgbClr val="FF0000"/>
                </a:solidFill>
              </a:rPr>
              <a:t>ll develop the red channel as an example.</a:t>
            </a:r>
            <a:endParaRPr lang="en-US" sz="18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574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ambient reflection</a:t>
            </a:r>
          </a:p>
        </p:txBody>
      </p:sp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4114800" cy="41148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>
              <a:latin typeface="Comic Sans MS" charset="0"/>
            </a:endParaRPr>
          </a:p>
          <a:p>
            <a:pPr eaLnBrk="1" hangingPunct="1"/>
            <a:r>
              <a:rPr lang="en-US">
                <a:latin typeface="Comic Sans MS" charset="0"/>
              </a:rPr>
              <a:t>ambient light in scene</a:t>
            </a:r>
          </a:p>
          <a:p>
            <a:pPr eaLnBrk="1" hangingPunct="1"/>
            <a:r>
              <a:rPr lang="en-US">
                <a:latin typeface="Comic Sans MS" charset="0"/>
              </a:rPr>
              <a:t>response of surface to ambient light</a:t>
            </a:r>
          </a:p>
          <a:p>
            <a:pPr eaLnBrk="1" hangingPunct="1"/>
            <a:endParaRPr lang="en-US">
              <a:latin typeface="Comic Sans MS" charset="0"/>
            </a:endParaRPr>
          </a:p>
        </p:txBody>
      </p:sp>
      <p:pic>
        <p:nvPicPr>
          <p:cNvPr id="45059" name="Picture 4" descr="img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828800"/>
            <a:ext cx="3706813" cy="3706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red channel</a:t>
            </a:r>
          </a:p>
        </p:txBody>
      </p:sp>
      <p:sp>
        <p:nvSpPr>
          <p:cNvPr id="460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>
                <a:latin typeface="Comic Sans MS" charset="0"/>
              </a:rPr>
              <a:t>Red ambient reflection  </a:t>
            </a:r>
            <a:r>
              <a:rPr lang="en-US" i="1">
                <a:solidFill>
                  <a:srgbClr val="FF0000"/>
                </a:solidFill>
                <a:latin typeface="Comic Sans MS" charset="0"/>
              </a:rPr>
              <a:t>ar</a:t>
            </a:r>
            <a:r>
              <a:rPr lang="en-US" i="1">
                <a:latin typeface="Comic Sans MS" charset="0"/>
              </a:rPr>
              <a:t> </a:t>
            </a:r>
            <a:r>
              <a:rPr lang="en-US" i="1" baseline="-25000">
                <a:latin typeface="Comic Sans MS" charset="0"/>
                <a:sym typeface="Symbol" charset="0"/>
              </a:rPr>
              <a:t>*</a:t>
            </a:r>
            <a:r>
              <a:rPr lang="en-US" i="1">
                <a:latin typeface="Comic Sans MS" charset="0"/>
                <a:sym typeface="Symbol" charset="0"/>
              </a:rPr>
              <a:t> </a:t>
            </a:r>
            <a:r>
              <a:rPr lang="en-US" i="1">
                <a:solidFill>
                  <a:srgbClr val="FF0000"/>
                </a:solidFill>
                <a:latin typeface="Comic Sans MS" charset="0"/>
                <a:sym typeface="Symbol" charset="0"/>
              </a:rPr>
              <a:t>mar</a:t>
            </a:r>
            <a:r>
              <a:rPr lang="en-US" i="1">
                <a:latin typeface="Comic Sans MS" charset="0"/>
                <a:sym typeface="Symbol" charset="0"/>
              </a:rPr>
              <a:t> </a:t>
            </a:r>
            <a:endParaRPr lang="en-US">
              <a:latin typeface="Comic Sans MS" charset="0"/>
              <a:sym typeface="Symbol" charset="0"/>
            </a:endParaRPr>
          </a:p>
          <a:p>
            <a:pPr lvl="1" eaLnBrk="1" hangingPunct="1"/>
            <a:r>
              <a:rPr lang="en-US" sz="2400" i="1">
                <a:solidFill>
                  <a:srgbClr val="FF0000"/>
                </a:solidFill>
                <a:latin typeface="Comic Sans MS" charset="0"/>
              </a:rPr>
              <a:t>ar </a:t>
            </a:r>
            <a:r>
              <a:rPr lang="en-US" sz="2400" i="1">
                <a:latin typeface="Comic Sans MS" charset="0"/>
              </a:rPr>
              <a:t>i</a:t>
            </a:r>
            <a:r>
              <a:rPr lang="en-US" sz="2400">
                <a:latin typeface="Comic Sans MS" charset="0"/>
              </a:rPr>
              <a:t>s</a:t>
            </a:r>
            <a:r>
              <a:rPr lang="en-US" sz="2400" i="1">
                <a:latin typeface="Comic Sans MS" charset="0"/>
              </a:rPr>
              <a:t> </a:t>
            </a:r>
            <a:r>
              <a:rPr lang="en-US" sz="2400">
                <a:latin typeface="Comic Sans MS" charset="0"/>
              </a:rPr>
              <a:t>the </a:t>
            </a:r>
            <a:r>
              <a:rPr lang="en-US" sz="2400">
                <a:solidFill>
                  <a:srgbClr val="FF0000"/>
                </a:solidFill>
                <a:latin typeface="Comic Sans MS" charset="0"/>
              </a:rPr>
              <a:t>a</a:t>
            </a:r>
            <a:r>
              <a:rPr lang="en-US" sz="2400">
                <a:latin typeface="Comic Sans MS" charset="0"/>
              </a:rPr>
              <a:t>mbient </a:t>
            </a:r>
            <a:r>
              <a:rPr lang="en-US" sz="2400">
                <a:solidFill>
                  <a:srgbClr val="FF0000"/>
                </a:solidFill>
                <a:latin typeface="Comic Sans MS" charset="0"/>
              </a:rPr>
              <a:t>r</a:t>
            </a:r>
            <a:r>
              <a:rPr lang="en-US" sz="2400">
                <a:latin typeface="Comic Sans MS" charset="0"/>
              </a:rPr>
              <a:t>ed light</a:t>
            </a:r>
          </a:p>
          <a:p>
            <a:pPr lvl="1" eaLnBrk="1" hangingPunct="1">
              <a:buFontTx/>
              <a:buNone/>
            </a:pPr>
            <a:endParaRPr lang="en-US" sz="2400" i="1">
              <a:latin typeface="Comic Sans MS" charset="0"/>
            </a:endParaRPr>
          </a:p>
          <a:p>
            <a:pPr lvl="1" eaLnBrk="1" hangingPunct="1"/>
            <a:r>
              <a:rPr lang="en-US" sz="2400" i="1">
                <a:solidFill>
                  <a:srgbClr val="FF0000"/>
                </a:solidFill>
                <a:latin typeface="Comic Sans MS" charset="0"/>
              </a:rPr>
              <a:t>mar</a:t>
            </a:r>
            <a:r>
              <a:rPr lang="en-US" sz="2400" i="1">
                <a:latin typeface="Comic Sans MS" charset="0"/>
              </a:rPr>
              <a:t> </a:t>
            </a:r>
            <a:r>
              <a:rPr lang="en-US" sz="2400">
                <a:latin typeface="Comic Sans MS" charset="0"/>
              </a:rPr>
              <a:t>is</a:t>
            </a:r>
            <a:r>
              <a:rPr lang="en-US" sz="2400" i="1">
                <a:latin typeface="Comic Sans MS" charset="0"/>
              </a:rPr>
              <a:t> </a:t>
            </a:r>
            <a:r>
              <a:rPr lang="en-US" sz="2400">
                <a:latin typeface="Comic Sans MS" charset="0"/>
              </a:rPr>
              <a:t>the </a:t>
            </a:r>
            <a:r>
              <a:rPr lang="en-US" sz="2400">
                <a:solidFill>
                  <a:srgbClr val="FF0000"/>
                </a:solidFill>
                <a:latin typeface="Comic Sans MS" charset="0"/>
              </a:rPr>
              <a:t>m</a:t>
            </a:r>
            <a:r>
              <a:rPr lang="en-US" sz="2400">
                <a:latin typeface="Comic Sans MS" charset="0"/>
              </a:rPr>
              <a:t>aterial response of surface to  </a:t>
            </a:r>
            <a:r>
              <a:rPr lang="en-US" sz="2400">
                <a:solidFill>
                  <a:srgbClr val="FF0000"/>
                </a:solidFill>
                <a:latin typeface="Comic Sans MS" charset="0"/>
              </a:rPr>
              <a:t>a</a:t>
            </a:r>
            <a:r>
              <a:rPr lang="en-US" sz="2400">
                <a:latin typeface="Comic Sans MS" charset="0"/>
              </a:rPr>
              <a:t>mbient </a:t>
            </a:r>
            <a:r>
              <a:rPr lang="en-US" sz="2400">
                <a:solidFill>
                  <a:srgbClr val="FF0000"/>
                </a:solidFill>
                <a:latin typeface="Comic Sans MS" charset="0"/>
              </a:rPr>
              <a:t>r</a:t>
            </a:r>
            <a:r>
              <a:rPr lang="en-US" sz="2400">
                <a:latin typeface="Comic Sans MS" charset="0"/>
              </a:rPr>
              <a:t>ed light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color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>
                <a:latin typeface="Comic Sans MS" charset="0"/>
              </a:rPr>
              <a:t>color at intersection point depends on</a:t>
            </a:r>
          </a:p>
          <a:p>
            <a:pPr lvl="1" eaLnBrk="1" hangingPunct="1"/>
            <a:r>
              <a:rPr lang="en-US">
                <a:latin typeface="Comic Sans MS" charset="0"/>
              </a:rPr>
              <a:t>lights in scene</a:t>
            </a:r>
          </a:p>
          <a:p>
            <a:pPr lvl="1" eaLnBrk="1" hangingPunct="1"/>
            <a:r>
              <a:rPr lang="en-US">
                <a:latin typeface="Comic Sans MS" charset="0"/>
              </a:rPr>
              <a:t>material properties of surface</a:t>
            </a:r>
          </a:p>
          <a:p>
            <a:pPr lvl="1" eaLnBrk="1" hangingPunct="1"/>
            <a:r>
              <a:rPr lang="en-US">
                <a:latin typeface="Comic Sans MS" charset="0"/>
              </a:rPr>
              <a:t>geometry of lights, viewer, surface</a:t>
            </a:r>
          </a:p>
          <a:p>
            <a:pPr lvl="1" eaLnBrk="1" hangingPunct="1"/>
            <a:r>
              <a:rPr lang="en-US">
                <a:latin typeface="Comic Sans MS" charset="0"/>
              </a:rPr>
              <a:t>other objects in scene</a:t>
            </a:r>
          </a:p>
        </p:txBody>
      </p:sp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990600" y="2209800"/>
            <a:ext cx="6400800" cy="1524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101" name="Text Box 6"/>
          <p:cNvSpPr txBox="1">
            <a:spLocks noChangeArrowheads="1"/>
          </p:cNvSpPr>
          <p:nvPr/>
        </p:nvSpPr>
        <p:spPr bwMode="auto">
          <a:xfrm>
            <a:off x="7453313" y="2590800"/>
            <a:ext cx="16287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ray casting</a:t>
            </a:r>
          </a:p>
        </p:txBody>
      </p:sp>
      <p:sp>
        <p:nvSpPr>
          <p:cNvPr id="4102" name="Text Box 7"/>
          <p:cNvSpPr txBox="1">
            <a:spLocks noChangeArrowheads="1"/>
          </p:cNvSpPr>
          <p:nvPr/>
        </p:nvSpPr>
        <p:spPr bwMode="auto">
          <a:xfrm>
            <a:off x="7502525" y="3810000"/>
            <a:ext cx="1530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recursive ray tracing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nimBg="1"/>
      <p:bldP spid="4101" grpId="0"/>
      <p:bldP spid="410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red channel</a:t>
            </a:r>
          </a:p>
        </p:txBody>
      </p:sp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>
                <a:latin typeface="Comic Sans MS" charset="0"/>
              </a:rPr>
              <a:t>Red ambient reflection  </a:t>
            </a:r>
            <a:r>
              <a:rPr lang="en-US" i="1">
                <a:solidFill>
                  <a:srgbClr val="FF0000"/>
                </a:solidFill>
                <a:latin typeface="Comic Sans MS" charset="0"/>
              </a:rPr>
              <a:t>ar</a:t>
            </a:r>
            <a:r>
              <a:rPr lang="en-US" i="1">
                <a:latin typeface="Comic Sans MS" charset="0"/>
              </a:rPr>
              <a:t> </a:t>
            </a:r>
            <a:r>
              <a:rPr lang="en-US" i="1" baseline="-25000">
                <a:latin typeface="Comic Sans MS" charset="0"/>
                <a:sym typeface="Symbol" charset="0"/>
              </a:rPr>
              <a:t>*</a:t>
            </a:r>
            <a:r>
              <a:rPr lang="en-US" i="1">
                <a:latin typeface="Comic Sans MS" charset="0"/>
                <a:sym typeface="Symbol" charset="0"/>
              </a:rPr>
              <a:t> </a:t>
            </a:r>
            <a:r>
              <a:rPr lang="en-US" i="1">
                <a:solidFill>
                  <a:srgbClr val="FF0000"/>
                </a:solidFill>
                <a:latin typeface="Comic Sans MS" charset="0"/>
                <a:sym typeface="Symbol" charset="0"/>
              </a:rPr>
              <a:t>mar</a:t>
            </a:r>
            <a:r>
              <a:rPr lang="en-US" i="1">
                <a:latin typeface="Comic Sans MS" charset="0"/>
                <a:sym typeface="Symbol" charset="0"/>
              </a:rPr>
              <a:t> </a:t>
            </a:r>
            <a:endParaRPr lang="en-US">
              <a:latin typeface="Comic Sans MS" charset="0"/>
              <a:sym typeface="Symbol" charset="0"/>
            </a:endParaRPr>
          </a:p>
          <a:p>
            <a:pPr lvl="1" eaLnBrk="1" hangingPunct="1"/>
            <a:r>
              <a:rPr lang="en-US" sz="2400" i="1">
                <a:solidFill>
                  <a:srgbClr val="FF0000"/>
                </a:solidFill>
                <a:latin typeface="Comic Sans MS" charset="0"/>
              </a:rPr>
              <a:t>ar </a:t>
            </a:r>
            <a:r>
              <a:rPr lang="en-US" sz="2400" i="1">
                <a:latin typeface="Comic Sans MS" charset="0"/>
              </a:rPr>
              <a:t>i</a:t>
            </a:r>
            <a:r>
              <a:rPr lang="en-US" sz="2400">
                <a:latin typeface="Comic Sans MS" charset="0"/>
              </a:rPr>
              <a:t>s</a:t>
            </a:r>
            <a:r>
              <a:rPr lang="en-US" sz="2400" i="1">
                <a:latin typeface="Comic Sans MS" charset="0"/>
              </a:rPr>
              <a:t> </a:t>
            </a:r>
            <a:r>
              <a:rPr lang="en-US" sz="2400">
                <a:latin typeface="Comic Sans MS" charset="0"/>
              </a:rPr>
              <a:t>the </a:t>
            </a:r>
            <a:r>
              <a:rPr lang="en-US" sz="2400">
                <a:solidFill>
                  <a:srgbClr val="FF0000"/>
                </a:solidFill>
                <a:latin typeface="Comic Sans MS" charset="0"/>
              </a:rPr>
              <a:t>a</a:t>
            </a:r>
            <a:r>
              <a:rPr lang="en-US" sz="2400">
                <a:latin typeface="Comic Sans MS" charset="0"/>
              </a:rPr>
              <a:t>mbient </a:t>
            </a:r>
            <a:r>
              <a:rPr lang="en-US" sz="2400">
                <a:solidFill>
                  <a:srgbClr val="FF0000"/>
                </a:solidFill>
                <a:latin typeface="Comic Sans MS" charset="0"/>
              </a:rPr>
              <a:t>r</a:t>
            </a:r>
            <a:r>
              <a:rPr lang="en-US" sz="2400">
                <a:latin typeface="Comic Sans MS" charset="0"/>
              </a:rPr>
              <a:t>ed light</a:t>
            </a:r>
          </a:p>
          <a:p>
            <a:pPr lvl="1" eaLnBrk="1" hangingPunct="1">
              <a:buFontTx/>
              <a:buNone/>
            </a:pPr>
            <a:endParaRPr lang="en-US" sz="2400" i="1">
              <a:latin typeface="Comic Sans MS" charset="0"/>
            </a:endParaRPr>
          </a:p>
          <a:p>
            <a:pPr lvl="1" eaLnBrk="1" hangingPunct="1"/>
            <a:r>
              <a:rPr lang="en-US" sz="2400" i="1">
                <a:solidFill>
                  <a:srgbClr val="FF0000"/>
                </a:solidFill>
                <a:latin typeface="Comic Sans MS" charset="0"/>
              </a:rPr>
              <a:t>mar</a:t>
            </a:r>
            <a:r>
              <a:rPr lang="en-US" sz="2400" i="1">
                <a:latin typeface="Comic Sans MS" charset="0"/>
              </a:rPr>
              <a:t> </a:t>
            </a:r>
            <a:r>
              <a:rPr lang="en-US" sz="2400">
                <a:latin typeface="Comic Sans MS" charset="0"/>
              </a:rPr>
              <a:t>is</a:t>
            </a:r>
            <a:r>
              <a:rPr lang="en-US" sz="2400" i="1">
                <a:latin typeface="Comic Sans MS" charset="0"/>
              </a:rPr>
              <a:t> </a:t>
            </a:r>
            <a:r>
              <a:rPr lang="en-US" sz="2400">
                <a:latin typeface="Comic Sans MS" charset="0"/>
              </a:rPr>
              <a:t>the </a:t>
            </a:r>
            <a:r>
              <a:rPr lang="en-US" sz="2400">
                <a:solidFill>
                  <a:srgbClr val="FF0000"/>
                </a:solidFill>
                <a:latin typeface="Comic Sans MS" charset="0"/>
              </a:rPr>
              <a:t>m</a:t>
            </a:r>
            <a:r>
              <a:rPr lang="en-US" sz="2400">
                <a:latin typeface="Comic Sans MS" charset="0"/>
              </a:rPr>
              <a:t>aterial response of surface to  </a:t>
            </a:r>
            <a:r>
              <a:rPr lang="en-US" sz="2400">
                <a:solidFill>
                  <a:srgbClr val="FF0000"/>
                </a:solidFill>
                <a:latin typeface="Comic Sans MS" charset="0"/>
              </a:rPr>
              <a:t>a</a:t>
            </a:r>
            <a:r>
              <a:rPr lang="en-US" sz="2400">
                <a:latin typeface="Comic Sans MS" charset="0"/>
              </a:rPr>
              <a:t>mbient </a:t>
            </a:r>
            <a:r>
              <a:rPr lang="en-US" sz="2400">
                <a:solidFill>
                  <a:srgbClr val="FF0000"/>
                </a:solidFill>
                <a:latin typeface="Comic Sans MS" charset="0"/>
              </a:rPr>
              <a:t>r</a:t>
            </a:r>
            <a:r>
              <a:rPr lang="en-US" sz="2400">
                <a:latin typeface="Comic Sans MS" charset="0"/>
              </a:rPr>
              <a:t>ed light</a:t>
            </a:r>
          </a:p>
        </p:txBody>
      </p:sp>
      <p:sp>
        <p:nvSpPr>
          <p:cNvPr id="47107" name="Rectangle 4"/>
          <p:cNvSpPr>
            <a:spLocks noChangeArrowheads="1"/>
          </p:cNvSpPr>
          <p:nvPr/>
        </p:nvSpPr>
        <p:spPr bwMode="auto">
          <a:xfrm>
            <a:off x="1120775" y="2743200"/>
            <a:ext cx="5453063" cy="3698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#ambient     ar   ag   ab       // ambientlight color</a:t>
            </a:r>
          </a:p>
        </p:txBody>
      </p:sp>
      <p:sp>
        <p:nvSpPr>
          <p:cNvPr id="47108" name="Rectangle 7"/>
          <p:cNvSpPr>
            <a:spLocks noChangeArrowheads="1"/>
          </p:cNvSpPr>
          <p:nvPr/>
        </p:nvSpPr>
        <p:spPr bwMode="auto">
          <a:xfrm>
            <a:off x="2514600" y="2819400"/>
            <a:ext cx="381000" cy="228600"/>
          </a:xfrm>
          <a:prstGeom prst="rect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red channel</a:t>
            </a:r>
          </a:p>
        </p:txBody>
      </p:sp>
      <p:sp>
        <p:nvSpPr>
          <p:cNvPr id="481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>
                <a:latin typeface="Comic Sans MS" charset="0"/>
              </a:rPr>
              <a:t>Red ambient reflection  </a:t>
            </a:r>
            <a:r>
              <a:rPr lang="en-US" i="1">
                <a:solidFill>
                  <a:srgbClr val="FF0000"/>
                </a:solidFill>
                <a:latin typeface="Comic Sans MS" charset="0"/>
              </a:rPr>
              <a:t>ar</a:t>
            </a:r>
            <a:r>
              <a:rPr lang="en-US" i="1">
                <a:latin typeface="Comic Sans MS" charset="0"/>
              </a:rPr>
              <a:t> </a:t>
            </a:r>
            <a:r>
              <a:rPr lang="en-US" i="1" baseline="-25000">
                <a:latin typeface="Comic Sans MS" charset="0"/>
                <a:sym typeface="Symbol" charset="0"/>
              </a:rPr>
              <a:t>*</a:t>
            </a:r>
            <a:r>
              <a:rPr lang="en-US" i="1">
                <a:latin typeface="Comic Sans MS" charset="0"/>
                <a:sym typeface="Symbol" charset="0"/>
              </a:rPr>
              <a:t> </a:t>
            </a:r>
            <a:r>
              <a:rPr lang="en-US" i="1">
                <a:solidFill>
                  <a:srgbClr val="FF0000"/>
                </a:solidFill>
                <a:latin typeface="Comic Sans MS" charset="0"/>
                <a:sym typeface="Symbol" charset="0"/>
              </a:rPr>
              <a:t>mar</a:t>
            </a:r>
            <a:r>
              <a:rPr lang="en-US" i="1">
                <a:latin typeface="Comic Sans MS" charset="0"/>
                <a:sym typeface="Symbol" charset="0"/>
              </a:rPr>
              <a:t> </a:t>
            </a:r>
            <a:endParaRPr lang="en-US">
              <a:latin typeface="Comic Sans MS" charset="0"/>
              <a:sym typeface="Symbol" charset="0"/>
            </a:endParaRPr>
          </a:p>
          <a:p>
            <a:pPr lvl="1" eaLnBrk="1" hangingPunct="1"/>
            <a:r>
              <a:rPr lang="en-US" sz="2400" i="1">
                <a:solidFill>
                  <a:srgbClr val="FF0000"/>
                </a:solidFill>
                <a:latin typeface="Comic Sans MS" charset="0"/>
              </a:rPr>
              <a:t>ar </a:t>
            </a:r>
            <a:r>
              <a:rPr lang="en-US" sz="2400" i="1">
                <a:latin typeface="Comic Sans MS" charset="0"/>
              </a:rPr>
              <a:t>i</a:t>
            </a:r>
            <a:r>
              <a:rPr lang="en-US" sz="2400">
                <a:latin typeface="Comic Sans MS" charset="0"/>
              </a:rPr>
              <a:t>s</a:t>
            </a:r>
            <a:r>
              <a:rPr lang="en-US" sz="2400" i="1">
                <a:latin typeface="Comic Sans MS" charset="0"/>
              </a:rPr>
              <a:t> </a:t>
            </a:r>
            <a:r>
              <a:rPr lang="en-US" sz="2400">
                <a:latin typeface="Comic Sans MS" charset="0"/>
              </a:rPr>
              <a:t>the </a:t>
            </a:r>
            <a:r>
              <a:rPr lang="en-US" sz="2400">
                <a:solidFill>
                  <a:srgbClr val="FF0000"/>
                </a:solidFill>
                <a:latin typeface="Comic Sans MS" charset="0"/>
              </a:rPr>
              <a:t>a</a:t>
            </a:r>
            <a:r>
              <a:rPr lang="en-US" sz="2400">
                <a:latin typeface="Comic Sans MS" charset="0"/>
              </a:rPr>
              <a:t>mbient </a:t>
            </a:r>
            <a:r>
              <a:rPr lang="en-US" sz="2400">
                <a:solidFill>
                  <a:srgbClr val="FF0000"/>
                </a:solidFill>
                <a:latin typeface="Comic Sans MS" charset="0"/>
              </a:rPr>
              <a:t>r</a:t>
            </a:r>
            <a:r>
              <a:rPr lang="en-US" sz="2400">
                <a:latin typeface="Comic Sans MS" charset="0"/>
              </a:rPr>
              <a:t>ed light</a:t>
            </a:r>
          </a:p>
          <a:p>
            <a:pPr lvl="1" eaLnBrk="1" hangingPunct="1">
              <a:buFontTx/>
              <a:buNone/>
            </a:pPr>
            <a:endParaRPr lang="en-US" sz="2400" i="1">
              <a:latin typeface="Comic Sans MS" charset="0"/>
            </a:endParaRPr>
          </a:p>
          <a:p>
            <a:pPr lvl="1" eaLnBrk="1" hangingPunct="1"/>
            <a:r>
              <a:rPr lang="en-US" sz="2400" i="1">
                <a:solidFill>
                  <a:srgbClr val="FF0000"/>
                </a:solidFill>
                <a:latin typeface="Comic Sans MS" charset="0"/>
              </a:rPr>
              <a:t>mar</a:t>
            </a:r>
            <a:r>
              <a:rPr lang="en-US" sz="2400" i="1">
                <a:latin typeface="Comic Sans MS" charset="0"/>
              </a:rPr>
              <a:t> </a:t>
            </a:r>
            <a:r>
              <a:rPr lang="en-US" sz="2400">
                <a:latin typeface="Comic Sans MS" charset="0"/>
              </a:rPr>
              <a:t>is</a:t>
            </a:r>
            <a:r>
              <a:rPr lang="en-US" sz="2400" i="1">
                <a:latin typeface="Comic Sans MS" charset="0"/>
              </a:rPr>
              <a:t> </a:t>
            </a:r>
            <a:r>
              <a:rPr lang="en-US" sz="2400">
                <a:latin typeface="Comic Sans MS" charset="0"/>
              </a:rPr>
              <a:t>the </a:t>
            </a:r>
            <a:r>
              <a:rPr lang="en-US" sz="2400">
                <a:solidFill>
                  <a:srgbClr val="FF0000"/>
                </a:solidFill>
                <a:latin typeface="Comic Sans MS" charset="0"/>
              </a:rPr>
              <a:t>m</a:t>
            </a:r>
            <a:r>
              <a:rPr lang="en-US" sz="2400">
                <a:latin typeface="Comic Sans MS" charset="0"/>
              </a:rPr>
              <a:t>aterial response of surface to  </a:t>
            </a:r>
            <a:r>
              <a:rPr lang="en-US" sz="2400">
                <a:solidFill>
                  <a:srgbClr val="FF0000"/>
                </a:solidFill>
                <a:latin typeface="Comic Sans MS" charset="0"/>
              </a:rPr>
              <a:t>a</a:t>
            </a:r>
            <a:r>
              <a:rPr lang="en-US" sz="2400">
                <a:latin typeface="Comic Sans MS" charset="0"/>
              </a:rPr>
              <a:t>mbient </a:t>
            </a:r>
            <a:r>
              <a:rPr lang="en-US" sz="2400">
                <a:solidFill>
                  <a:srgbClr val="FF0000"/>
                </a:solidFill>
                <a:latin typeface="Comic Sans MS" charset="0"/>
              </a:rPr>
              <a:t>r</a:t>
            </a:r>
            <a:r>
              <a:rPr lang="en-US" sz="2400">
                <a:latin typeface="Comic Sans MS" charset="0"/>
              </a:rPr>
              <a:t>ed light</a:t>
            </a:r>
          </a:p>
        </p:txBody>
      </p:sp>
      <p:sp>
        <p:nvSpPr>
          <p:cNvPr id="48131" name="Rectangle 5"/>
          <p:cNvSpPr>
            <a:spLocks noChangeArrowheads="1"/>
          </p:cNvSpPr>
          <p:nvPr/>
        </p:nvSpPr>
        <p:spPr bwMode="auto">
          <a:xfrm>
            <a:off x="1143000" y="4038600"/>
            <a:ext cx="6172200" cy="24304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/>
              <a:t>#material -n mShinyRed --</a:t>
            </a:r>
          </a:p>
          <a:p>
            <a:pPr algn="l"/>
            <a:r>
              <a:rPr lang="en-US"/>
              <a:t>	mar	mag	mab	// ambient response</a:t>
            </a:r>
          </a:p>
          <a:p>
            <a:pPr algn="l"/>
            <a:r>
              <a:rPr lang="en-US"/>
              <a:t>	mdr	mdg	mdb	// diffuse response</a:t>
            </a:r>
          </a:p>
          <a:p>
            <a:pPr algn="l"/>
            <a:r>
              <a:rPr lang="en-US"/>
              <a:t>	msr	msb	msb	// specular response</a:t>
            </a:r>
          </a:p>
          <a:p>
            <a:pPr algn="l"/>
            <a:r>
              <a:rPr lang="en-US"/>
              <a:t>	mer	meb	meg	// emission</a:t>
            </a:r>
          </a:p>
          <a:p>
            <a:pPr algn="l"/>
            <a:r>
              <a:rPr lang="en-US"/>
              <a:t>	kspec	ktrans	refind	</a:t>
            </a:r>
          </a:p>
        </p:txBody>
      </p:sp>
      <p:sp>
        <p:nvSpPr>
          <p:cNvPr id="48132" name="Rectangle 7"/>
          <p:cNvSpPr>
            <a:spLocks noChangeArrowheads="1"/>
          </p:cNvSpPr>
          <p:nvPr/>
        </p:nvSpPr>
        <p:spPr bwMode="auto">
          <a:xfrm>
            <a:off x="2144713" y="4419600"/>
            <a:ext cx="446087" cy="4572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8133" name="Rectangle 4"/>
          <p:cNvSpPr>
            <a:spLocks noChangeArrowheads="1"/>
          </p:cNvSpPr>
          <p:nvPr/>
        </p:nvSpPr>
        <p:spPr bwMode="auto">
          <a:xfrm>
            <a:off x="1120775" y="2743200"/>
            <a:ext cx="5453063" cy="3698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#ambient     ar   ag   ab       // ambientlight color</a:t>
            </a:r>
          </a:p>
        </p:txBody>
      </p:sp>
      <p:sp>
        <p:nvSpPr>
          <p:cNvPr id="48134" name="Rectangle 7"/>
          <p:cNvSpPr>
            <a:spLocks noChangeArrowheads="1"/>
          </p:cNvSpPr>
          <p:nvPr/>
        </p:nvSpPr>
        <p:spPr bwMode="auto">
          <a:xfrm>
            <a:off x="2514600" y="2819400"/>
            <a:ext cx="381000" cy="228600"/>
          </a:xfrm>
          <a:prstGeom prst="rect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color</a:t>
            </a:r>
          </a:p>
        </p:txBody>
      </p:sp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010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>
                <a:latin typeface="Comic Sans MS" charset="0"/>
              </a:rPr>
              <a:t>color at intersection point depends 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>
                <a:latin typeface="Comic Sans MS" charset="0"/>
              </a:rPr>
              <a:t>lights in scene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>
                <a:latin typeface="Comic Sans MS" charset="0"/>
              </a:rPr>
              <a:t>material properties of surface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>
                <a:latin typeface="Comic Sans MS" charset="0"/>
              </a:rPr>
              <a:t>geometry of scene</a:t>
            </a:r>
          </a:p>
          <a:p>
            <a:pPr lvl="1" eaLnBrk="1" hangingPunct="1">
              <a:lnSpc>
                <a:spcPct val="80000"/>
              </a:lnSpc>
            </a:pPr>
            <a:endParaRPr lang="en-US" sz="2400">
              <a:latin typeface="Comic Sans MS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>
                <a:latin typeface="Comic Sans MS" charset="0"/>
              </a:rPr>
              <a:t>color at the intersection point is the sum of four terms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>
                <a:latin typeface="Comic Sans MS" charset="0"/>
              </a:rPr>
              <a:t>ambient reflection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>
                <a:latin typeface="Comic Sans MS" charset="0"/>
              </a:rPr>
              <a:t>diffuse reflection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>
                <a:latin typeface="Comic Sans MS" charset="0"/>
              </a:rPr>
              <a:t>specular reflection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>
                <a:latin typeface="Comic Sans MS" charset="0"/>
              </a:rPr>
              <a:t>recursive term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2400">
              <a:latin typeface="Comic Sans MS" charset="0"/>
            </a:endParaRPr>
          </a:p>
          <a:p>
            <a:pPr lvl="1" eaLnBrk="1" hangingPunct="1">
              <a:lnSpc>
                <a:spcPct val="80000"/>
              </a:lnSpc>
            </a:pPr>
            <a:endParaRPr lang="en-US" sz="2400">
              <a:latin typeface="Comic Sans MS" charset="0"/>
            </a:endParaRPr>
          </a:p>
        </p:txBody>
      </p:sp>
      <p:sp>
        <p:nvSpPr>
          <p:cNvPr id="49155" name="Text Box 4"/>
          <p:cNvSpPr txBox="1">
            <a:spLocks noChangeArrowheads="1"/>
          </p:cNvSpPr>
          <p:nvPr/>
        </p:nvSpPr>
        <p:spPr bwMode="auto">
          <a:xfrm>
            <a:off x="1752600" y="5867400"/>
            <a:ext cx="49069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FF0000"/>
                </a:solidFill>
              </a:rPr>
              <a:t>We</a:t>
            </a:r>
            <a:r>
              <a:rPr lang="ja-JP" altLang="en-US" sz="1800">
                <a:solidFill>
                  <a:srgbClr val="FF0000"/>
                </a:solidFill>
              </a:rPr>
              <a:t>’</a:t>
            </a:r>
            <a:r>
              <a:rPr lang="en-US" altLang="ja-JP" sz="1800">
                <a:solidFill>
                  <a:srgbClr val="FF0000"/>
                </a:solidFill>
              </a:rPr>
              <a:t>ll develop the red channel as an example.</a:t>
            </a:r>
            <a:endParaRPr lang="en-US" sz="1800">
              <a:solidFill>
                <a:srgbClr val="FF0000"/>
              </a:solidFill>
            </a:endParaRPr>
          </a:p>
        </p:txBody>
      </p:sp>
      <p:sp>
        <p:nvSpPr>
          <p:cNvPr id="49156" name="TextBox 4"/>
          <p:cNvSpPr txBox="1">
            <a:spLocks noChangeArrowheads="1"/>
          </p:cNvSpPr>
          <p:nvPr/>
        </p:nvSpPr>
        <p:spPr bwMode="auto">
          <a:xfrm>
            <a:off x="4343400" y="4267200"/>
            <a:ext cx="365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ym typeface="Wingdings" charset="0"/>
              </a:rPr>
              <a:t></a:t>
            </a:r>
            <a:endParaRPr lang="en-US" sz="18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>
                <a:latin typeface="Comic Sans MS" charset="0"/>
              </a:rPr>
              <a:t>diffuse reflection</a:t>
            </a:r>
          </a:p>
        </p:txBody>
      </p:sp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3124200" cy="4114800"/>
          </a:xfrm>
        </p:spPr>
        <p:txBody>
          <a:bodyPr/>
          <a:lstStyle/>
          <a:p>
            <a:pPr eaLnBrk="1" hangingPunct="1"/>
            <a:endParaRPr lang="en-US" sz="2400">
              <a:latin typeface="Comic Sans MS" charset="0"/>
            </a:endParaRPr>
          </a:p>
          <a:p>
            <a:pPr eaLnBrk="1" hangingPunct="1"/>
            <a:r>
              <a:rPr lang="en-US" sz="2400">
                <a:latin typeface="Comic Sans MS" charset="0"/>
              </a:rPr>
              <a:t>lights in scene </a:t>
            </a:r>
          </a:p>
          <a:p>
            <a:pPr eaLnBrk="1" hangingPunct="1">
              <a:buFontTx/>
              <a:buNone/>
            </a:pPr>
            <a:r>
              <a:rPr lang="en-US" sz="2400">
                <a:latin typeface="Comic Sans MS" charset="0"/>
              </a:rPr>
              <a:t> 	(directional, point, spot)</a:t>
            </a:r>
          </a:p>
          <a:p>
            <a:pPr eaLnBrk="1" hangingPunct="1"/>
            <a:endParaRPr lang="en-US" sz="2400">
              <a:latin typeface="Comic Sans MS" charset="0"/>
            </a:endParaRPr>
          </a:p>
          <a:p>
            <a:pPr eaLnBrk="1" hangingPunct="1"/>
            <a:r>
              <a:rPr lang="en-US" sz="2400">
                <a:latin typeface="Comic Sans MS" charset="0"/>
              </a:rPr>
              <a:t>diffuse response of material</a:t>
            </a:r>
          </a:p>
          <a:p>
            <a:pPr eaLnBrk="1" hangingPunct="1"/>
            <a:endParaRPr lang="en-US" sz="2400">
              <a:latin typeface="Comic Sans MS" charset="0"/>
            </a:endParaRPr>
          </a:p>
          <a:p>
            <a:pPr eaLnBrk="1" hangingPunct="1"/>
            <a:r>
              <a:rPr lang="en-US" sz="2400">
                <a:latin typeface="Comic Sans MS" charset="0"/>
              </a:rPr>
              <a:t>geometry of scene</a:t>
            </a:r>
          </a:p>
          <a:p>
            <a:pPr eaLnBrk="1" hangingPunct="1"/>
            <a:endParaRPr lang="en-US" sz="2400">
              <a:latin typeface="Comic Sans MS" charset="0"/>
            </a:endParaRPr>
          </a:p>
        </p:txBody>
      </p:sp>
      <p:pic>
        <p:nvPicPr>
          <p:cNvPr id="50179" name="Picture 4" descr="img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905000"/>
            <a:ext cx="3706813" cy="3706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diffuse reflection</a:t>
            </a:r>
          </a:p>
        </p:txBody>
      </p:sp>
      <p:sp>
        <p:nvSpPr>
          <p:cNvPr id="51202" name="Freeform 3"/>
          <p:cNvSpPr>
            <a:spLocks/>
          </p:cNvSpPr>
          <p:nvPr/>
        </p:nvSpPr>
        <p:spPr bwMode="auto">
          <a:xfrm>
            <a:off x="1447800" y="4267200"/>
            <a:ext cx="5029200" cy="304800"/>
          </a:xfrm>
          <a:custGeom>
            <a:avLst/>
            <a:gdLst>
              <a:gd name="T0" fmla="*/ 0 w 3168"/>
              <a:gd name="T1" fmla="*/ 2147483647 h 192"/>
              <a:gd name="T2" fmla="*/ 2147483647 w 3168"/>
              <a:gd name="T3" fmla="*/ 2147483647 h 192"/>
              <a:gd name="T4" fmla="*/ 2147483647 w 3168"/>
              <a:gd name="T5" fmla="*/ 2147483647 h 192"/>
              <a:gd name="T6" fmla="*/ 2147483647 w 3168"/>
              <a:gd name="T7" fmla="*/ 2147483647 h 192"/>
              <a:gd name="T8" fmla="*/ 2147483647 w 3168"/>
              <a:gd name="T9" fmla="*/ 2147483647 h 192"/>
              <a:gd name="T10" fmla="*/ 2147483647 w 3168"/>
              <a:gd name="T11" fmla="*/ 2147483647 h 192"/>
              <a:gd name="T12" fmla="*/ 2147483647 w 3168"/>
              <a:gd name="T13" fmla="*/ 2147483647 h 192"/>
              <a:gd name="T14" fmla="*/ 2147483647 w 3168"/>
              <a:gd name="T15" fmla="*/ 2147483647 h 192"/>
              <a:gd name="T16" fmla="*/ 2147483647 w 3168"/>
              <a:gd name="T17" fmla="*/ 2147483647 h 192"/>
              <a:gd name="T18" fmla="*/ 2147483647 w 3168"/>
              <a:gd name="T19" fmla="*/ 2147483647 h 192"/>
              <a:gd name="T20" fmla="*/ 2147483647 w 3168"/>
              <a:gd name="T21" fmla="*/ 2147483647 h 192"/>
              <a:gd name="T22" fmla="*/ 2147483647 w 3168"/>
              <a:gd name="T23" fmla="*/ 2147483647 h 192"/>
              <a:gd name="T24" fmla="*/ 2147483647 w 3168"/>
              <a:gd name="T25" fmla="*/ 2147483647 h 192"/>
              <a:gd name="T26" fmla="*/ 2147483647 w 3168"/>
              <a:gd name="T27" fmla="*/ 2147483647 h 192"/>
              <a:gd name="T28" fmla="*/ 2147483647 w 3168"/>
              <a:gd name="T29" fmla="*/ 2147483647 h 192"/>
              <a:gd name="T30" fmla="*/ 2147483647 w 3168"/>
              <a:gd name="T31" fmla="*/ 2147483647 h 192"/>
              <a:gd name="T32" fmla="*/ 2147483647 w 3168"/>
              <a:gd name="T33" fmla="*/ 2147483647 h 192"/>
              <a:gd name="T34" fmla="*/ 2147483647 w 3168"/>
              <a:gd name="T35" fmla="*/ 2147483647 h 192"/>
              <a:gd name="T36" fmla="*/ 2147483647 w 3168"/>
              <a:gd name="T37" fmla="*/ 2147483647 h 192"/>
              <a:gd name="T38" fmla="*/ 2147483647 w 3168"/>
              <a:gd name="T39" fmla="*/ 2147483647 h 192"/>
              <a:gd name="T40" fmla="*/ 2147483647 w 3168"/>
              <a:gd name="T41" fmla="*/ 2147483647 h 192"/>
              <a:gd name="T42" fmla="*/ 2147483647 w 3168"/>
              <a:gd name="T43" fmla="*/ 2147483647 h 192"/>
              <a:gd name="T44" fmla="*/ 2147483647 w 3168"/>
              <a:gd name="T45" fmla="*/ 2147483647 h 192"/>
              <a:gd name="T46" fmla="*/ 2147483647 w 3168"/>
              <a:gd name="T47" fmla="*/ 2147483647 h 192"/>
              <a:gd name="T48" fmla="*/ 2147483647 w 3168"/>
              <a:gd name="T49" fmla="*/ 2147483647 h 19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3168"/>
              <a:gd name="T76" fmla="*/ 0 h 192"/>
              <a:gd name="T77" fmla="*/ 3168 w 3168"/>
              <a:gd name="T78" fmla="*/ 192 h 192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3168" h="192">
                <a:moveTo>
                  <a:pt x="0" y="168"/>
                </a:moveTo>
                <a:cubicBezTo>
                  <a:pt x="12" y="148"/>
                  <a:pt x="24" y="128"/>
                  <a:pt x="48" y="120"/>
                </a:cubicBezTo>
                <a:cubicBezTo>
                  <a:pt x="72" y="112"/>
                  <a:pt x="104" y="112"/>
                  <a:pt x="144" y="120"/>
                </a:cubicBezTo>
                <a:cubicBezTo>
                  <a:pt x="184" y="128"/>
                  <a:pt x="240" y="160"/>
                  <a:pt x="288" y="168"/>
                </a:cubicBezTo>
                <a:cubicBezTo>
                  <a:pt x="336" y="176"/>
                  <a:pt x="392" y="176"/>
                  <a:pt x="432" y="168"/>
                </a:cubicBezTo>
                <a:cubicBezTo>
                  <a:pt x="472" y="160"/>
                  <a:pt x="488" y="120"/>
                  <a:pt x="528" y="120"/>
                </a:cubicBezTo>
                <a:cubicBezTo>
                  <a:pt x="568" y="120"/>
                  <a:pt x="632" y="168"/>
                  <a:pt x="672" y="168"/>
                </a:cubicBezTo>
                <a:cubicBezTo>
                  <a:pt x="712" y="168"/>
                  <a:pt x="736" y="128"/>
                  <a:pt x="768" y="120"/>
                </a:cubicBezTo>
                <a:cubicBezTo>
                  <a:pt x="800" y="112"/>
                  <a:pt x="816" y="112"/>
                  <a:pt x="864" y="120"/>
                </a:cubicBezTo>
                <a:cubicBezTo>
                  <a:pt x="912" y="128"/>
                  <a:pt x="984" y="168"/>
                  <a:pt x="1056" y="168"/>
                </a:cubicBezTo>
                <a:cubicBezTo>
                  <a:pt x="1128" y="168"/>
                  <a:pt x="1240" y="120"/>
                  <a:pt x="1296" y="120"/>
                </a:cubicBezTo>
                <a:cubicBezTo>
                  <a:pt x="1352" y="120"/>
                  <a:pt x="1352" y="160"/>
                  <a:pt x="1392" y="168"/>
                </a:cubicBezTo>
                <a:cubicBezTo>
                  <a:pt x="1432" y="176"/>
                  <a:pt x="1504" y="184"/>
                  <a:pt x="1536" y="168"/>
                </a:cubicBezTo>
                <a:cubicBezTo>
                  <a:pt x="1568" y="152"/>
                  <a:pt x="1560" y="96"/>
                  <a:pt x="1584" y="72"/>
                </a:cubicBezTo>
                <a:cubicBezTo>
                  <a:pt x="1608" y="48"/>
                  <a:pt x="1616" y="32"/>
                  <a:pt x="1680" y="24"/>
                </a:cubicBezTo>
                <a:cubicBezTo>
                  <a:pt x="1744" y="16"/>
                  <a:pt x="1896" y="0"/>
                  <a:pt x="1968" y="24"/>
                </a:cubicBezTo>
                <a:cubicBezTo>
                  <a:pt x="2040" y="48"/>
                  <a:pt x="2072" y="144"/>
                  <a:pt x="2112" y="168"/>
                </a:cubicBezTo>
                <a:cubicBezTo>
                  <a:pt x="2152" y="192"/>
                  <a:pt x="2168" y="168"/>
                  <a:pt x="2208" y="168"/>
                </a:cubicBezTo>
                <a:cubicBezTo>
                  <a:pt x="2248" y="168"/>
                  <a:pt x="2312" y="176"/>
                  <a:pt x="2352" y="168"/>
                </a:cubicBezTo>
                <a:cubicBezTo>
                  <a:pt x="2392" y="160"/>
                  <a:pt x="2408" y="120"/>
                  <a:pt x="2448" y="120"/>
                </a:cubicBezTo>
                <a:cubicBezTo>
                  <a:pt x="2488" y="120"/>
                  <a:pt x="2552" y="160"/>
                  <a:pt x="2592" y="168"/>
                </a:cubicBezTo>
                <a:cubicBezTo>
                  <a:pt x="2632" y="176"/>
                  <a:pt x="2648" y="176"/>
                  <a:pt x="2688" y="168"/>
                </a:cubicBezTo>
                <a:cubicBezTo>
                  <a:pt x="2728" y="160"/>
                  <a:pt x="2768" y="136"/>
                  <a:pt x="2832" y="120"/>
                </a:cubicBezTo>
                <a:cubicBezTo>
                  <a:pt x="2896" y="104"/>
                  <a:pt x="3016" y="72"/>
                  <a:pt x="3072" y="72"/>
                </a:cubicBezTo>
                <a:cubicBezTo>
                  <a:pt x="3128" y="72"/>
                  <a:pt x="3148" y="96"/>
                  <a:pt x="3168" y="12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1203" name="Line 4"/>
          <p:cNvSpPr>
            <a:spLocks noChangeShapeType="1"/>
          </p:cNvSpPr>
          <p:nvPr/>
        </p:nvSpPr>
        <p:spPr bwMode="auto">
          <a:xfrm flipV="1">
            <a:off x="4495800" y="3886200"/>
            <a:ext cx="152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1204" name="Line 5"/>
          <p:cNvSpPr>
            <a:spLocks noChangeShapeType="1"/>
          </p:cNvSpPr>
          <p:nvPr/>
        </p:nvSpPr>
        <p:spPr bwMode="auto">
          <a:xfrm flipH="1" flipV="1">
            <a:off x="4343400" y="38862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1205" name="Line 6"/>
          <p:cNvSpPr>
            <a:spLocks noChangeShapeType="1"/>
          </p:cNvSpPr>
          <p:nvPr/>
        </p:nvSpPr>
        <p:spPr bwMode="auto">
          <a:xfrm flipV="1">
            <a:off x="4648200" y="4267200"/>
            <a:ext cx="3048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1206" name="Line 7"/>
          <p:cNvSpPr>
            <a:spLocks noChangeShapeType="1"/>
          </p:cNvSpPr>
          <p:nvPr/>
        </p:nvSpPr>
        <p:spPr bwMode="auto">
          <a:xfrm flipH="1" flipV="1">
            <a:off x="4114800" y="3962400"/>
            <a:ext cx="762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1207" name="Text Box 8"/>
          <p:cNvSpPr txBox="1">
            <a:spLocks noChangeArrowheads="1"/>
          </p:cNvSpPr>
          <p:nvPr/>
        </p:nvSpPr>
        <p:spPr bwMode="auto">
          <a:xfrm>
            <a:off x="533400" y="1752600"/>
            <a:ext cx="5334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rough/matte surface:  light reflects uniformly in all directions independent of viewer location</a:t>
            </a:r>
          </a:p>
        </p:txBody>
      </p:sp>
      <p:sp>
        <p:nvSpPr>
          <p:cNvPr id="51208" name="Line 9"/>
          <p:cNvSpPr>
            <a:spLocks noChangeShapeType="1"/>
          </p:cNvSpPr>
          <p:nvPr/>
        </p:nvSpPr>
        <p:spPr bwMode="auto">
          <a:xfrm flipH="1">
            <a:off x="4953000" y="2209800"/>
            <a:ext cx="1752600" cy="1524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1209" name="Text Box 10"/>
          <p:cNvSpPr txBox="1">
            <a:spLocks noChangeArrowheads="1"/>
          </p:cNvSpPr>
          <p:nvPr/>
        </p:nvSpPr>
        <p:spPr bwMode="auto">
          <a:xfrm>
            <a:off x="1981200" y="5105400"/>
            <a:ext cx="4648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diffuse reflections provide the surface </a:t>
            </a:r>
            <a:r>
              <a:rPr lang="ja-JP" altLang="en-US"/>
              <a:t>“</a:t>
            </a:r>
            <a:r>
              <a:rPr lang="en-US" altLang="ja-JP"/>
              <a:t>color</a:t>
            </a:r>
            <a:r>
              <a:rPr lang="ja-JP" altLang="en-US"/>
              <a:t>”</a:t>
            </a:r>
            <a:endParaRPr lang="en-US"/>
          </a:p>
        </p:txBody>
      </p:sp>
      <p:sp>
        <p:nvSpPr>
          <p:cNvPr id="51210" name="AutoShape 11"/>
          <p:cNvSpPr>
            <a:spLocks noChangeArrowheads="1"/>
          </p:cNvSpPr>
          <p:nvPr/>
        </p:nvSpPr>
        <p:spPr bwMode="auto">
          <a:xfrm>
            <a:off x="6858000" y="1295400"/>
            <a:ext cx="1219200" cy="1066800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>
                <a:latin typeface="Comic Sans MS" charset="0"/>
              </a:rPr>
              <a:t>red diffuse reflection for each light L:  R</a:t>
            </a:r>
            <a:r>
              <a:rPr lang="en-US" sz="2800" baseline="-25000">
                <a:latin typeface="Comic Sans MS" charset="0"/>
              </a:rPr>
              <a:t>L,D</a:t>
            </a:r>
            <a:endParaRPr lang="en-US" sz="2800">
              <a:latin typeface="Comic Sans MS" charset="0"/>
            </a:endParaRPr>
          </a:p>
        </p:txBody>
      </p:sp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800">
                <a:latin typeface="Comic Sans MS" charset="0"/>
              </a:rPr>
              <a:t>R</a:t>
            </a:r>
            <a:r>
              <a:rPr lang="en-US" sz="2800" baseline="-25000">
                <a:latin typeface="Comic Sans MS" charset="0"/>
              </a:rPr>
              <a:t>L,D</a:t>
            </a:r>
            <a:r>
              <a:rPr lang="en-US" sz="2800">
                <a:latin typeface="Comic Sans MS" charset="0"/>
              </a:rPr>
              <a:t> = 0 if L is occluded </a:t>
            </a:r>
          </a:p>
          <a:p>
            <a:pPr eaLnBrk="1" hangingPunct="1">
              <a:buFontTx/>
              <a:buNone/>
            </a:pPr>
            <a:r>
              <a:rPr lang="en-US" sz="2800">
                <a:latin typeface="Comic Sans MS" charset="0"/>
              </a:rPr>
              <a:t>R</a:t>
            </a:r>
            <a:r>
              <a:rPr lang="en-US" sz="2800" baseline="-25000">
                <a:latin typeface="Comic Sans MS" charset="0"/>
              </a:rPr>
              <a:t>L,D</a:t>
            </a:r>
            <a:r>
              <a:rPr lang="en-US" sz="2800">
                <a:latin typeface="Comic Sans MS" charset="0"/>
              </a:rPr>
              <a:t> = </a:t>
            </a:r>
            <a:r>
              <a:rPr lang="en-US" sz="2800">
                <a:solidFill>
                  <a:schemeClr val="accent2"/>
                </a:solidFill>
                <a:latin typeface="Comic Sans MS" charset="0"/>
              </a:rPr>
              <a:t>A</a:t>
            </a:r>
            <a:r>
              <a:rPr lang="en-US" sz="2800">
                <a:latin typeface="Comic Sans MS" charset="0"/>
              </a:rPr>
              <a:t> •</a:t>
            </a:r>
            <a:r>
              <a:rPr lang="en-US" sz="2800">
                <a:solidFill>
                  <a:schemeClr val="accent2"/>
                </a:solidFill>
                <a:latin typeface="Comic Sans MS" charset="0"/>
              </a:rPr>
              <a:t>SP</a:t>
            </a:r>
            <a:r>
              <a:rPr lang="en-US" sz="2800">
                <a:latin typeface="Comic Sans MS" charset="0"/>
              </a:rPr>
              <a:t> • </a:t>
            </a:r>
            <a:r>
              <a:rPr lang="en-US" sz="2800" i="1">
                <a:solidFill>
                  <a:srgbClr val="FF0000"/>
                </a:solidFill>
                <a:latin typeface="Comic Sans MS" charset="0"/>
              </a:rPr>
              <a:t>mdr</a:t>
            </a:r>
            <a:r>
              <a:rPr lang="en-US" sz="2800">
                <a:latin typeface="Comic Sans MS" charset="0"/>
              </a:rPr>
              <a:t> • </a:t>
            </a:r>
            <a:r>
              <a:rPr lang="en-US" sz="2800" i="1">
                <a:solidFill>
                  <a:srgbClr val="FF0000"/>
                </a:solidFill>
                <a:latin typeface="Comic Sans MS" charset="0"/>
              </a:rPr>
              <a:t>lr </a:t>
            </a:r>
            <a:r>
              <a:rPr lang="en-US" sz="2800">
                <a:latin typeface="Comic Sans MS" charset="0"/>
              </a:rPr>
              <a:t>• max(0,(</a:t>
            </a:r>
            <a:r>
              <a:rPr lang="en-US" sz="2800" b="1">
                <a:solidFill>
                  <a:schemeClr val="accent2"/>
                </a:solidFill>
                <a:latin typeface="Comic Sans MS" charset="0"/>
              </a:rPr>
              <a:t>n</a:t>
            </a:r>
            <a:r>
              <a:rPr lang="en-US" sz="2800" b="1">
                <a:latin typeface="Comic Sans MS" charset="0"/>
              </a:rPr>
              <a:t> </a:t>
            </a:r>
            <a:r>
              <a:rPr lang="en-US" sz="2800" b="1">
                <a:latin typeface="Comic Sans MS" charset="0"/>
                <a:sym typeface="Symbol" charset="0"/>
              </a:rPr>
              <a:t> -</a:t>
            </a:r>
            <a:r>
              <a:rPr lang="en-US" sz="2800" b="1">
                <a:solidFill>
                  <a:srgbClr val="FF33CC"/>
                </a:solidFill>
                <a:latin typeface="Comic Sans MS" charset="0"/>
                <a:sym typeface="Symbol" charset="0"/>
              </a:rPr>
              <a:t>ld</a:t>
            </a:r>
            <a:r>
              <a:rPr lang="en-US" sz="2800">
                <a:latin typeface="Comic Sans MS" charset="0"/>
                <a:sym typeface="Symbol" charset="0"/>
              </a:rPr>
              <a:t>))  else</a:t>
            </a:r>
          </a:p>
        </p:txBody>
      </p:sp>
      <p:pic>
        <p:nvPicPr>
          <p:cNvPr id="1084420" name="Picture 4" descr="img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3124200"/>
            <a:ext cx="28956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84421" name="Line 5"/>
          <p:cNvSpPr>
            <a:spLocks noChangeShapeType="1"/>
          </p:cNvSpPr>
          <p:nvPr/>
        </p:nvSpPr>
        <p:spPr bwMode="auto">
          <a:xfrm flipV="1">
            <a:off x="2362200" y="5029200"/>
            <a:ext cx="1981200" cy="7620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84422" name="Text Box 6"/>
          <p:cNvSpPr txBox="1">
            <a:spLocks noChangeArrowheads="1"/>
          </p:cNvSpPr>
          <p:nvPr/>
        </p:nvSpPr>
        <p:spPr bwMode="auto">
          <a:xfrm>
            <a:off x="457200" y="5791200"/>
            <a:ext cx="29511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light occluded; i.e. shadow</a:t>
            </a:r>
          </a:p>
        </p:txBody>
      </p:sp>
      <p:sp>
        <p:nvSpPr>
          <p:cNvPr id="1084423" name="Line 7"/>
          <p:cNvSpPr>
            <a:spLocks noChangeShapeType="1"/>
          </p:cNvSpPr>
          <p:nvPr/>
        </p:nvSpPr>
        <p:spPr bwMode="auto">
          <a:xfrm flipH="1">
            <a:off x="5334000" y="4038600"/>
            <a:ext cx="1828800" cy="3810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84424" name="Line 8"/>
          <p:cNvSpPr>
            <a:spLocks noChangeShapeType="1"/>
          </p:cNvSpPr>
          <p:nvPr/>
        </p:nvSpPr>
        <p:spPr bwMode="auto">
          <a:xfrm flipH="1">
            <a:off x="5486400" y="4038600"/>
            <a:ext cx="1676400" cy="11430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84425" name="Text Box 9"/>
          <p:cNvSpPr txBox="1">
            <a:spLocks noChangeArrowheads="1"/>
          </p:cNvSpPr>
          <p:nvPr/>
        </p:nvSpPr>
        <p:spPr bwMode="auto">
          <a:xfrm>
            <a:off x="7315200" y="3810000"/>
            <a:ext cx="14430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no occlusion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24000" y="6324600"/>
            <a:ext cx="5265738" cy="369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We’ll talk about shadow computation next time.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4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4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4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4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4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4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4421" grpId="0" animBg="1"/>
      <p:bldP spid="1084422" grpId="0"/>
      <p:bldP spid="1084423" grpId="0" animBg="1"/>
      <p:bldP spid="1084424" grpId="0" animBg="1"/>
      <p:bldP spid="1084425" grpId="0"/>
      <p:bldP spid="2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>
                <a:latin typeface="Comic Sans MS" charset="0"/>
              </a:rPr>
              <a:t>red diffuse reflection for each light L:  R</a:t>
            </a:r>
            <a:r>
              <a:rPr lang="en-US" sz="2800" baseline="-25000">
                <a:latin typeface="Comic Sans MS" charset="0"/>
              </a:rPr>
              <a:t>L,D</a:t>
            </a:r>
          </a:p>
        </p:txBody>
      </p:sp>
      <p:sp>
        <p:nvSpPr>
          <p:cNvPr id="532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800">
                <a:latin typeface="Comic Sans MS" charset="0"/>
              </a:rPr>
              <a:t>R</a:t>
            </a:r>
            <a:r>
              <a:rPr lang="en-US" sz="2800" baseline="-25000">
                <a:latin typeface="Comic Sans MS" charset="0"/>
              </a:rPr>
              <a:t>L,D</a:t>
            </a:r>
            <a:r>
              <a:rPr lang="en-US" sz="2800">
                <a:latin typeface="Comic Sans MS" charset="0"/>
              </a:rPr>
              <a:t> = 0 if L is occluded </a:t>
            </a:r>
          </a:p>
          <a:p>
            <a:pPr eaLnBrk="1" hangingPunct="1">
              <a:buFontTx/>
              <a:buNone/>
            </a:pPr>
            <a:r>
              <a:rPr lang="en-US" sz="2800">
                <a:latin typeface="Comic Sans MS" charset="0"/>
              </a:rPr>
              <a:t>R</a:t>
            </a:r>
            <a:r>
              <a:rPr lang="en-US" sz="2800" baseline="-25000">
                <a:latin typeface="Comic Sans MS" charset="0"/>
              </a:rPr>
              <a:t>L,D</a:t>
            </a:r>
            <a:r>
              <a:rPr lang="en-US" sz="2800">
                <a:latin typeface="Comic Sans MS" charset="0"/>
              </a:rPr>
              <a:t> = </a:t>
            </a:r>
            <a:r>
              <a:rPr lang="en-US" sz="2800">
                <a:solidFill>
                  <a:schemeClr val="accent2"/>
                </a:solidFill>
                <a:latin typeface="Comic Sans MS" charset="0"/>
              </a:rPr>
              <a:t>A</a:t>
            </a:r>
            <a:r>
              <a:rPr lang="en-US" sz="2800">
                <a:latin typeface="Comic Sans MS" charset="0"/>
              </a:rPr>
              <a:t> •</a:t>
            </a:r>
            <a:r>
              <a:rPr lang="en-US" sz="2800">
                <a:solidFill>
                  <a:schemeClr val="accent2"/>
                </a:solidFill>
                <a:latin typeface="Comic Sans MS" charset="0"/>
              </a:rPr>
              <a:t>SP</a:t>
            </a:r>
            <a:r>
              <a:rPr lang="en-US" sz="2800">
                <a:latin typeface="Comic Sans MS" charset="0"/>
              </a:rPr>
              <a:t> • </a:t>
            </a:r>
            <a:r>
              <a:rPr lang="en-US" sz="2800" i="1">
                <a:solidFill>
                  <a:srgbClr val="FF0000"/>
                </a:solidFill>
                <a:latin typeface="Comic Sans MS" charset="0"/>
              </a:rPr>
              <a:t>mdr</a:t>
            </a:r>
            <a:r>
              <a:rPr lang="en-US" sz="2800">
                <a:latin typeface="Comic Sans MS" charset="0"/>
              </a:rPr>
              <a:t> • </a:t>
            </a:r>
            <a:r>
              <a:rPr lang="en-US" sz="2800" i="1">
                <a:solidFill>
                  <a:srgbClr val="FF0000"/>
                </a:solidFill>
                <a:latin typeface="Comic Sans MS" charset="0"/>
              </a:rPr>
              <a:t>lr </a:t>
            </a:r>
            <a:r>
              <a:rPr lang="en-US" sz="2800">
                <a:latin typeface="Comic Sans MS" charset="0"/>
              </a:rPr>
              <a:t>• max(0,(</a:t>
            </a:r>
            <a:r>
              <a:rPr lang="en-US" sz="2800" b="1">
                <a:solidFill>
                  <a:schemeClr val="accent2"/>
                </a:solidFill>
                <a:latin typeface="Comic Sans MS" charset="0"/>
              </a:rPr>
              <a:t>n</a:t>
            </a:r>
            <a:r>
              <a:rPr lang="en-US" sz="2800" b="1">
                <a:latin typeface="Comic Sans MS" charset="0"/>
              </a:rPr>
              <a:t> </a:t>
            </a:r>
            <a:r>
              <a:rPr lang="en-US" sz="2800" b="1">
                <a:latin typeface="Comic Sans MS" charset="0"/>
                <a:sym typeface="Symbol" charset="0"/>
              </a:rPr>
              <a:t> -</a:t>
            </a:r>
            <a:r>
              <a:rPr lang="en-US" sz="2800" b="1">
                <a:solidFill>
                  <a:srgbClr val="FF33CC"/>
                </a:solidFill>
                <a:latin typeface="Comic Sans MS" charset="0"/>
                <a:sym typeface="Symbol" charset="0"/>
              </a:rPr>
              <a:t>ld</a:t>
            </a:r>
            <a:r>
              <a:rPr lang="en-US" sz="2800">
                <a:latin typeface="Comic Sans MS" charset="0"/>
                <a:sym typeface="Symbol" charset="0"/>
              </a:rPr>
              <a:t>)) else</a:t>
            </a:r>
          </a:p>
        </p:txBody>
      </p:sp>
      <p:sp>
        <p:nvSpPr>
          <p:cNvPr id="53251" name="Line 4"/>
          <p:cNvSpPr>
            <a:spLocks noChangeShapeType="1"/>
          </p:cNvSpPr>
          <p:nvPr/>
        </p:nvSpPr>
        <p:spPr bwMode="auto">
          <a:xfrm flipV="1">
            <a:off x="3429000" y="27432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3252" name="Text Box 5"/>
          <p:cNvSpPr txBox="1">
            <a:spLocks noChangeArrowheads="1"/>
          </p:cNvSpPr>
          <p:nvPr/>
        </p:nvSpPr>
        <p:spPr bwMode="auto">
          <a:xfrm>
            <a:off x="3670300" y="3048000"/>
            <a:ext cx="42624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FF0000"/>
                </a:solidFill>
              </a:rPr>
              <a:t>m</a:t>
            </a:r>
            <a:r>
              <a:rPr lang="en-US" sz="1800"/>
              <a:t>aterial response to </a:t>
            </a:r>
            <a:r>
              <a:rPr lang="en-US" sz="1800">
                <a:solidFill>
                  <a:srgbClr val="FF0000"/>
                </a:solidFill>
              </a:rPr>
              <a:t>d</a:t>
            </a:r>
            <a:r>
              <a:rPr lang="en-US" sz="1800"/>
              <a:t>iffuse </a:t>
            </a:r>
            <a:r>
              <a:rPr lang="en-US" sz="1800">
                <a:solidFill>
                  <a:srgbClr val="FF0000"/>
                </a:solidFill>
              </a:rPr>
              <a:t>r</a:t>
            </a:r>
            <a:r>
              <a:rPr lang="en-US" sz="1800"/>
              <a:t>ed light</a:t>
            </a:r>
          </a:p>
        </p:txBody>
      </p:sp>
      <p:sp>
        <p:nvSpPr>
          <p:cNvPr id="33799" name="Rectangle 5"/>
          <p:cNvSpPr>
            <a:spLocks noChangeArrowheads="1"/>
          </p:cNvSpPr>
          <p:nvPr/>
        </p:nvSpPr>
        <p:spPr bwMode="auto">
          <a:xfrm>
            <a:off x="1447800" y="4038600"/>
            <a:ext cx="7391400" cy="24304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/>
              <a:t>#material -n mShinyRed --</a:t>
            </a:r>
          </a:p>
          <a:p>
            <a:pPr algn="l"/>
            <a:r>
              <a:rPr lang="en-US"/>
              <a:t>	mar	mag	mab	// ambient response</a:t>
            </a:r>
          </a:p>
          <a:p>
            <a:pPr algn="l"/>
            <a:r>
              <a:rPr lang="en-US"/>
              <a:t>	mdr	mdg	mdb	// diffuse response</a:t>
            </a:r>
          </a:p>
          <a:p>
            <a:pPr algn="l"/>
            <a:r>
              <a:rPr lang="en-US"/>
              <a:t>	msr	msb	msb	// specular response</a:t>
            </a:r>
          </a:p>
          <a:p>
            <a:pPr algn="l"/>
            <a:r>
              <a:rPr lang="en-US"/>
              <a:t>	mer	meb	meg	// emission</a:t>
            </a:r>
          </a:p>
          <a:p>
            <a:pPr algn="l"/>
            <a:r>
              <a:rPr lang="en-US"/>
              <a:t>	kspec	ktrans	refind	</a:t>
            </a:r>
          </a:p>
        </p:txBody>
      </p:sp>
      <p:sp>
        <p:nvSpPr>
          <p:cNvPr id="33798" name="Rectangle 7"/>
          <p:cNvSpPr>
            <a:spLocks noChangeArrowheads="1"/>
          </p:cNvSpPr>
          <p:nvPr/>
        </p:nvSpPr>
        <p:spPr bwMode="auto">
          <a:xfrm>
            <a:off x="2362200" y="4876800"/>
            <a:ext cx="533400" cy="304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9" grpId="0" animBg="1"/>
      <p:bldP spid="33798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>
                <a:latin typeface="Comic Sans MS" charset="0"/>
              </a:rPr>
              <a:t>red diffuse reflection for each light L:  R</a:t>
            </a:r>
            <a:r>
              <a:rPr lang="en-US" sz="2800" baseline="-25000">
                <a:latin typeface="Comic Sans MS" charset="0"/>
              </a:rPr>
              <a:t>L,D</a:t>
            </a:r>
          </a:p>
        </p:txBody>
      </p:sp>
      <p:sp>
        <p:nvSpPr>
          <p:cNvPr id="542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800">
                <a:latin typeface="Comic Sans MS" charset="0"/>
              </a:rPr>
              <a:t>R</a:t>
            </a:r>
            <a:r>
              <a:rPr lang="en-US" sz="2800" baseline="-25000">
                <a:latin typeface="Comic Sans MS" charset="0"/>
              </a:rPr>
              <a:t>L,D</a:t>
            </a:r>
            <a:r>
              <a:rPr lang="en-US" sz="2800">
                <a:latin typeface="Comic Sans MS" charset="0"/>
              </a:rPr>
              <a:t> = 0 if L is occluded </a:t>
            </a:r>
          </a:p>
          <a:p>
            <a:pPr eaLnBrk="1" hangingPunct="1">
              <a:buFontTx/>
              <a:buNone/>
            </a:pPr>
            <a:r>
              <a:rPr lang="en-US" sz="2800">
                <a:latin typeface="Comic Sans MS" charset="0"/>
              </a:rPr>
              <a:t>R</a:t>
            </a:r>
            <a:r>
              <a:rPr lang="en-US" sz="2800" baseline="-25000">
                <a:latin typeface="Comic Sans MS" charset="0"/>
              </a:rPr>
              <a:t>L,D</a:t>
            </a:r>
            <a:r>
              <a:rPr lang="en-US" sz="2800">
                <a:latin typeface="Comic Sans MS" charset="0"/>
              </a:rPr>
              <a:t> = </a:t>
            </a:r>
            <a:r>
              <a:rPr lang="en-US" sz="2800">
                <a:solidFill>
                  <a:schemeClr val="accent2"/>
                </a:solidFill>
                <a:latin typeface="Comic Sans MS" charset="0"/>
              </a:rPr>
              <a:t>A</a:t>
            </a:r>
            <a:r>
              <a:rPr lang="en-US" sz="2800">
                <a:latin typeface="Comic Sans MS" charset="0"/>
              </a:rPr>
              <a:t> •</a:t>
            </a:r>
            <a:r>
              <a:rPr lang="en-US" sz="2800">
                <a:solidFill>
                  <a:schemeClr val="accent2"/>
                </a:solidFill>
                <a:latin typeface="Comic Sans MS" charset="0"/>
              </a:rPr>
              <a:t>SP</a:t>
            </a:r>
            <a:r>
              <a:rPr lang="en-US" sz="2800">
                <a:latin typeface="Comic Sans MS" charset="0"/>
              </a:rPr>
              <a:t> • </a:t>
            </a:r>
            <a:r>
              <a:rPr lang="en-US" sz="2800" i="1">
                <a:solidFill>
                  <a:srgbClr val="FF0000"/>
                </a:solidFill>
                <a:latin typeface="Comic Sans MS" charset="0"/>
              </a:rPr>
              <a:t>mdr</a:t>
            </a:r>
            <a:r>
              <a:rPr lang="en-US" sz="2800">
                <a:latin typeface="Comic Sans MS" charset="0"/>
              </a:rPr>
              <a:t> • </a:t>
            </a:r>
            <a:r>
              <a:rPr lang="en-US" sz="2800" i="1">
                <a:solidFill>
                  <a:srgbClr val="FF0000"/>
                </a:solidFill>
                <a:latin typeface="Comic Sans MS" charset="0"/>
              </a:rPr>
              <a:t>lr </a:t>
            </a:r>
            <a:r>
              <a:rPr lang="en-US" sz="2800">
                <a:latin typeface="Comic Sans MS" charset="0"/>
              </a:rPr>
              <a:t>• max(0,(</a:t>
            </a:r>
            <a:r>
              <a:rPr lang="en-US" sz="2800" b="1">
                <a:solidFill>
                  <a:schemeClr val="accent2"/>
                </a:solidFill>
                <a:latin typeface="Comic Sans MS" charset="0"/>
              </a:rPr>
              <a:t>n</a:t>
            </a:r>
            <a:r>
              <a:rPr lang="en-US" sz="2800" b="1">
                <a:latin typeface="Comic Sans MS" charset="0"/>
              </a:rPr>
              <a:t> </a:t>
            </a:r>
            <a:r>
              <a:rPr lang="en-US" sz="2800" b="1">
                <a:latin typeface="Comic Sans MS" charset="0"/>
                <a:sym typeface="Symbol" charset="0"/>
              </a:rPr>
              <a:t> -</a:t>
            </a:r>
            <a:r>
              <a:rPr lang="en-US" sz="2800" b="1">
                <a:solidFill>
                  <a:srgbClr val="FF33CC"/>
                </a:solidFill>
                <a:latin typeface="Comic Sans MS" charset="0"/>
                <a:sym typeface="Symbol" charset="0"/>
              </a:rPr>
              <a:t>ld</a:t>
            </a:r>
            <a:r>
              <a:rPr lang="en-US" sz="2800">
                <a:latin typeface="Comic Sans MS" charset="0"/>
                <a:sym typeface="Symbol" charset="0"/>
              </a:rPr>
              <a:t>)) else</a:t>
            </a:r>
          </a:p>
        </p:txBody>
      </p:sp>
      <p:sp>
        <p:nvSpPr>
          <p:cNvPr id="54275" name="Line 4"/>
          <p:cNvSpPr>
            <a:spLocks noChangeShapeType="1"/>
          </p:cNvSpPr>
          <p:nvPr/>
        </p:nvSpPr>
        <p:spPr bwMode="auto">
          <a:xfrm flipV="1">
            <a:off x="4243388" y="27432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4276" name="Text Box 5"/>
          <p:cNvSpPr txBox="1">
            <a:spLocks noChangeArrowheads="1"/>
          </p:cNvSpPr>
          <p:nvPr/>
        </p:nvSpPr>
        <p:spPr bwMode="auto">
          <a:xfrm>
            <a:off x="4570413" y="3124200"/>
            <a:ext cx="22034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 </a:t>
            </a:r>
            <a:r>
              <a:rPr lang="en-US" sz="1800">
                <a:solidFill>
                  <a:srgbClr val="FF0000"/>
                </a:solidFill>
              </a:rPr>
              <a:t>l</a:t>
            </a:r>
            <a:r>
              <a:rPr lang="en-US" sz="1800"/>
              <a:t>ight </a:t>
            </a:r>
            <a:r>
              <a:rPr lang="en-US" sz="1800">
                <a:solidFill>
                  <a:srgbClr val="FF0000"/>
                </a:solidFill>
              </a:rPr>
              <a:t>r</a:t>
            </a:r>
            <a:r>
              <a:rPr lang="en-US" sz="1800"/>
              <a:t>ed intensity</a:t>
            </a: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609600" y="4267200"/>
            <a:ext cx="7848600" cy="16049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/>
              <a:t>#light_point -n PointLight1 --</a:t>
            </a:r>
          </a:p>
          <a:p>
            <a:pPr algn="l"/>
            <a:r>
              <a:rPr lang="en-US"/>
              <a:t>	lr	lg	lb	// color</a:t>
            </a:r>
          </a:p>
          <a:p>
            <a:pPr algn="l"/>
            <a:r>
              <a:rPr lang="en-US"/>
              <a:t>	px 	py	pz	// position	</a:t>
            </a:r>
          </a:p>
          <a:p>
            <a:pPr algn="l"/>
            <a:r>
              <a:rPr lang="en-US"/>
              <a:t>	ca	la	qa 	//const, linear, quad attenuation</a:t>
            </a:r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1600200" y="4648200"/>
            <a:ext cx="381000" cy="4572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86472" name="Text Box 8"/>
          <p:cNvSpPr txBox="1">
            <a:spLocks noChangeArrowheads="1"/>
          </p:cNvSpPr>
          <p:nvPr/>
        </p:nvSpPr>
        <p:spPr bwMode="auto">
          <a:xfrm>
            <a:off x="1219200" y="6248400"/>
            <a:ext cx="61325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All lights (directional, point, spot) define color intensity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2" grpId="0" animBg="1"/>
      <p:bldP spid="34823" grpId="0" animBg="1"/>
      <p:bldP spid="1086472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>
                <a:latin typeface="Comic Sans MS" charset="0"/>
              </a:rPr>
              <a:t>red diffuse reflection for each light L:  R</a:t>
            </a:r>
            <a:r>
              <a:rPr lang="en-US" sz="2800" baseline="-25000">
                <a:latin typeface="Comic Sans MS" charset="0"/>
              </a:rPr>
              <a:t>L,D</a:t>
            </a:r>
          </a:p>
        </p:txBody>
      </p:sp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800">
                <a:latin typeface="Comic Sans MS" charset="0"/>
              </a:rPr>
              <a:t>R</a:t>
            </a:r>
            <a:r>
              <a:rPr lang="en-US" sz="2800" baseline="-25000">
                <a:latin typeface="Comic Sans MS" charset="0"/>
              </a:rPr>
              <a:t>L,D</a:t>
            </a:r>
            <a:r>
              <a:rPr lang="en-US" sz="2800">
                <a:latin typeface="Comic Sans MS" charset="0"/>
              </a:rPr>
              <a:t> = 0 if L is occluded </a:t>
            </a:r>
          </a:p>
          <a:p>
            <a:pPr eaLnBrk="1" hangingPunct="1">
              <a:buFontTx/>
              <a:buNone/>
            </a:pPr>
            <a:r>
              <a:rPr lang="en-US" sz="2800">
                <a:latin typeface="Comic Sans MS" charset="0"/>
              </a:rPr>
              <a:t>R</a:t>
            </a:r>
            <a:r>
              <a:rPr lang="en-US" sz="2800" baseline="-25000">
                <a:latin typeface="Comic Sans MS" charset="0"/>
              </a:rPr>
              <a:t>L,D</a:t>
            </a:r>
            <a:r>
              <a:rPr lang="en-US" sz="2800">
                <a:latin typeface="Comic Sans MS" charset="0"/>
              </a:rPr>
              <a:t> = </a:t>
            </a:r>
            <a:r>
              <a:rPr lang="en-US" sz="2800">
                <a:solidFill>
                  <a:schemeClr val="accent2"/>
                </a:solidFill>
                <a:latin typeface="Comic Sans MS" charset="0"/>
              </a:rPr>
              <a:t>A</a:t>
            </a:r>
            <a:r>
              <a:rPr lang="en-US" sz="2800">
                <a:latin typeface="Comic Sans MS" charset="0"/>
              </a:rPr>
              <a:t> •</a:t>
            </a:r>
            <a:r>
              <a:rPr lang="en-US" sz="2800">
                <a:solidFill>
                  <a:schemeClr val="accent2"/>
                </a:solidFill>
                <a:latin typeface="Comic Sans MS" charset="0"/>
              </a:rPr>
              <a:t>SP</a:t>
            </a:r>
            <a:r>
              <a:rPr lang="en-US" sz="2800">
                <a:latin typeface="Comic Sans MS" charset="0"/>
              </a:rPr>
              <a:t> • </a:t>
            </a:r>
            <a:r>
              <a:rPr lang="en-US" sz="2800" i="1">
                <a:solidFill>
                  <a:srgbClr val="FF0000"/>
                </a:solidFill>
                <a:latin typeface="Comic Sans MS" charset="0"/>
              </a:rPr>
              <a:t>mdr</a:t>
            </a:r>
            <a:r>
              <a:rPr lang="en-US" sz="2800">
                <a:latin typeface="Comic Sans MS" charset="0"/>
              </a:rPr>
              <a:t> • </a:t>
            </a:r>
            <a:r>
              <a:rPr lang="en-US" sz="2800" i="1">
                <a:solidFill>
                  <a:srgbClr val="FF0000"/>
                </a:solidFill>
                <a:latin typeface="Comic Sans MS" charset="0"/>
              </a:rPr>
              <a:t>lr </a:t>
            </a:r>
            <a:r>
              <a:rPr lang="en-US" sz="2800">
                <a:latin typeface="Comic Sans MS" charset="0"/>
              </a:rPr>
              <a:t>• max(0,(</a:t>
            </a:r>
            <a:r>
              <a:rPr lang="en-US" sz="2800" b="1">
                <a:solidFill>
                  <a:schemeClr val="accent2"/>
                </a:solidFill>
                <a:latin typeface="Comic Sans MS" charset="0"/>
              </a:rPr>
              <a:t>n</a:t>
            </a:r>
            <a:r>
              <a:rPr lang="en-US" sz="2800" b="1">
                <a:latin typeface="Comic Sans MS" charset="0"/>
              </a:rPr>
              <a:t> </a:t>
            </a:r>
            <a:r>
              <a:rPr lang="en-US" sz="2800" b="1">
                <a:latin typeface="Comic Sans MS" charset="0"/>
                <a:sym typeface="Symbol" charset="0"/>
              </a:rPr>
              <a:t> -</a:t>
            </a:r>
            <a:r>
              <a:rPr lang="en-US" sz="2800" b="1">
                <a:solidFill>
                  <a:srgbClr val="FF33CC"/>
                </a:solidFill>
                <a:latin typeface="Comic Sans MS" charset="0"/>
                <a:sym typeface="Symbol" charset="0"/>
              </a:rPr>
              <a:t>ld</a:t>
            </a:r>
            <a:r>
              <a:rPr lang="en-US" sz="2800">
                <a:latin typeface="Comic Sans MS" charset="0"/>
                <a:sym typeface="Symbol" charset="0"/>
              </a:rPr>
              <a:t>)) else</a:t>
            </a:r>
          </a:p>
        </p:txBody>
      </p:sp>
      <p:sp>
        <p:nvSpPr>
          <p:cNvPr id="55299" name="Line 4"/>
          <p:cNvSpPr>
            <a:spLocks noChangeShapeType="1"/>
          </p:cNvSpPr>
          <p:nvPr/>
        </p:nvSpPr>
        <p:spPr bwMode="auto">
          <a:xfrm flipV="1">
            <a:off x="6096000" y="2743200"/>
            <a:ext cx="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5300" name="Text Box 5"/>
          <p:cNvSpPr txBox="1">
            <a:spLocks noChangeArrowheads="1"/>
          </p:cNvSpPr>
          <p:nvPr/>
        </p:nvSpPr>
        <p:spPr bwMode="auto">
          <a:xfrm>
            <a:off x="4038600" y="4038600"/>
            <a:ext cx="25146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n is normal of surface at intersection point p</a:t>
            </a:r>
          </a:p>
        </p:txBody>
      </p:sp>
      <p:sp>
        <p:nvSpPr>
          <p:cNvPr id="55301" name="Line 6"/>
          <p:cNvSpPr>
            <a:spLocks noChangeShapeType="1"/>
          </p:cNvSpPr>
          <p:nvPr/>
        </p:nvSpPr>
        <p:spPr bwMode="auto">
          <a:xfrm flipV="1">
            <a:off x="7010400" y="2743200"/>
            <a:ext cx="0" cy="13255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5302" name="Text Box 7"/>
          <p:cNvSpPr txBox="1">
            <a:spLocks noChangeArrowheads="1"/>
          </p:cNvSpPr>
          <p:nvPr/>
        </p:nvSpPr>
        <p:spPr bwMode="auto">
          <a:xfrm>
            <a:off x="6689725" y="4038600"/>
            <a:ext cx="24542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ld is the direction the light falls on the intersection point p</a:t>
            </a:r>
          </a:p>
        </p:txBody>
      </p:sp>
      <p:sp>
        <p:nvSpPr>
          <p:cNvPr id="55303" name="Rectangle 8"/>
          <p:cNvSpPr>
            <a:spLocks noChangeArrowheads="1"/>
          </p:cNvSpPr>
          <p:nvPr/>
        </p:nvSpPr>
        <p:spPr bwMode="auto">
          <a:xfrm>
            <a:off x="4648200" y="2133600"/>
            <a:ext cx="2743200" cy="685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>
                <a:latin typeface="Comic Sans MS" charset="0"/>
              </a:rPr>
              <a:t>max(0 , n • -ld) term</a:t>
            </a:r>
          </a:p>
        </p:txBody>
      </p:sp>
      <p:sp>
        <p:nvSpPr>
          <p:cNvPr id="56322" name="Text Box 8"/>
          <p:cNvSpPr txBox="1">
            <a:spLocks noChangeArrowheads="1"/>
          </p:cNvSpPr>
          <p:nvPr/>
        </p:nvSpPr>
        <p:spPr bwMode="auto">
          <a:xfrm>
            <a:off x="609600" y="1676400"/>
            <a:ext cx="7467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the closer the angle between the light direction vector and surface normal is to 180, the more concentrated the light on the surface</a:t>
            </a:r>
          </a:p>
        </p:txBody>
      </p:sp>
      <p:sp>
        <p:nvSpPr>
          <p:cNvPr id="56323" name="AutoShape 11"/>
          <p:cNvSpPr>
            <a:spLocks noChangeArrowheads="1"/>
          </p:cNvSpPr>
          <p:nvPr/>
        </p:nvSpPr>
        <p:spPr bwMode="auto">
          <a:xfrm>
            <a:off x="7432675" y="5410200"/>
            <a:ext cx="1219200" cy="1066800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6324" name="AutoShape 17"/>
          <p:cNvSpPr>
            <a:spLocks noChangeArrowheads="1"/>
          </p:cNvSpPr>
          <p:nvPr/>
        </p:nvSpPr>
        <p:spPr bwMode="auto">
          <a:xfrm>
            <a:off x="5146675" y="3886200"/>
            <a:ext cx="1219200" cy="1066800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6325" name="Line 19"/>
          <p:cNvSpPr>
            <a:spLocks noChangeShapeType="1"/>
          </p:cNvSpPr>
          <p:nvPr/>
        </p:nvSpPr>
        <p:spPr bwMode="auto">
          <a:xfrm flipH="1">
            <a:off x="4613275" y="4572000"/>
            <a:ext cx="6858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6326" name="Line 20"/>
          <p:cNvSpPr>
            <a:spLocks noChangeShapeType="1"/>
          </p:cNvSpPr>
          <p:nvPr/>
        </p:nvSpPr>
        <p:spPr bwMode="auto">
          <a:xfrm>
            <a:off x="6442075" y="5181600"/>
            <a:ext cx="2209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6327" name="Line 22"/>
          <p:cNvSpPr>
            <a:spLocks noChangeShapeType="1"/>
          </p:cNvSpPr>
          <p:nvPr/>
        </p:nvSpPr>
        <p:spPr bwMode="auto">
          <a:xfrm>
            <a:off x="2632075" y="5181600"/>
            <a:ext cx="3581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6328" name="Rectangle 24"/>
          <p:cNvSpPr>
            <a:spLocks noChangeArrowheads="1"/>
          </p:cNvSpPr>
          <p:nvPr/>
        </p:nvSpPr>
        <p:spPr bwMode="auto">
          <a:xfrm rot="4557826">
            <a:off x="3927475" y="3733800"/>
            <a:ext cx="609600" cy="2438400"/>
          </a:xfrm>
          <a:prstGeom prst="rect">
            <a:avLst/>
          </a:prstGeom>
          <a:noFill/>
          <a:ln w="28575" cap="rnd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6329" name="Line 26"/>
          <p:cNvSpPr>
            <a:spLocks noChangeShapeType="1"/>
          </p:cNvSpPr>
          <p:nvPr/>
        </p:nvSpPr>
        <p:spPr bwMode="auto">
          <a:xfrm flipV="1">
            <a:off x="3013075" y="5181600"/>
            <a:ext cx="1447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6330" name="Line 28"/>
          <p:cNvSpPr>
            <a:spLocks noChangeShapeType="1"/>
          </p:cNvSpPr>
          <p:nvPr/>
        </p:nvSpPr>
        <p:spPr bwMode="auto">
          <a:xfrm flipV="1">
            <a:off x="7204075" y="4495800"/>
            <a:ext cx="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6331" name="Line 29"/>
          <p:cNvSpPr>
            <a:spLocks noChangeShapeType="1"/>
          </p:cNvSpPr>
          <p:nvPr/>
        </p:nvSpPr>
        <p:spPr bwMode="auto">
          <a:xfrm flipV="1">
            <a:off x="2784475" y="4495800"/>
            <a:ext cx="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6332" name="AutoShape 30"/>
          <p:cNvSpPr>
            <a:spLocks noChangeArrowheads="1"/>
          </p:cNvSpPr>
          <p:nvPr/>
        </p:nvSpPr>
        <p:spPr bwMode="auto">
          <a:xfrm>
            <a:off x="498475" y="3048000"/>
            <a:ext cx="1219200" cy="1066800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6333" name="Line 31"/>
          <p:cNvSpPr>
            <a:spLocks noChangeShapeType="1"/>
          </p:cNvSpPr>
          <p:nvPr/>
        </p:nvSpPr>
        <p:spPr bwMode="auto">
          <a:xfrm>
            <a:off x="117475" y="5181600"/>
            <a:ext cx="2209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6334" name="Rectangle 32"/>
          <p:cNvSpPr>
            <a:spLocks noChangeArrowheads="1"/>
          </p:cNvSpPr>
          <p:nvPr/>
        </p:nvSpPr>
        <p:spPr bwMode="auto">
          <a:xfrm>
            <a:off x="803275" y="3962400"/>
            <a:ext cx="609600" cy="1219200"/>
          </a:xfrm>
          <a:prstGeom prst="rect">
            <a:avLst/>
          </a:prstGeom>
          <a:noFill/>
          <a:ln w="28575" cap="rnd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6335" name="Line 33"/>
          <p:cNvSpPr>
            <a:spLocks noChangeShapeType="1"/>
          </p:cNvSpPr>
          <p:nvPr/>
        </p:nvSpPr>
        <p:spPr bwMode="auto">
          <a:xfrm>
            <a:off x="803275" y="5181600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6336" name="Line 34"/>
          <p:cNvSpPr>
            <a:spLocks noChangeShapeType="1"/>
          </p:cNvSpPr>
          <p:nvPr/>
        </p:nvSpPr>
        <p:spPr bwMode="auto">
          <a:xfrm>
            <a:off x="1108075" y="40386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6337" name="Line 35"/>
          <p:cNvSpPr>
            <a:spLocks noChangeShapeType="1"/>
          </p:cNvSpPr>
          <p:nvPr/>
        </p:nvSpPr>
        <p:spPr bwMode="auto">
          <a:xfrm flipV="1">
            <a:off x="1717675" y="4495800"/>
            <a:ext cx="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6338" name="Line 36"/>
          <p:cNvSpPr>
            <a:spLocks noChangeShapeType="1"/>
          </p:cNvSpPr>
          <p:nvPr/>
        </p:nvSpPr>
        <p:spPr bwMode="auto">
          <a:xfrm flipH="1" flipV="1">
            <a:off x="7508875" y="53340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6339" name="Rectangle 37"/>
          <p:cNvSpPr>
            <a:spLocks noChangeArrowheads="1"/>
          </p:cNvSpPr>
          <p:nvPr/>
        </p:nvSpPr>
        <p:spPr bwMode="auto">
          <a:xfrm>
            <a:off x="41275" y="2971800"/>
            <a:ext cx="2590800" cy="35814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6340" name="Rectangle 38"/>
          <p:cNvSpPr>
            <a:spLocks noChangeArrowheads="1"/>
          </p:cNvSpPr>
          <p:nvPr/>
        </p:nvSpPr>
        <p:spPr bwMode="auto">
          <a:xfrm>
            <a:off x="2632075" y="2971800"/>
            <a:ext cx="3733800" cy="35814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6341" name="Rectangle 39"/>
          <p:cNvSpPr>
            <a:spLocks noChangeArrowheads="1"/>
          </p:cNvSpPr>
          <p:nvPr/>
        </p:nvSpPr>
        <p:spPr bwMode="auto">
          <a:xfrm>
            <a:off x="6365875" y="2971800"/>
            <a:ext cx="2743200" cy="35814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6342" name="Text Box 40"/>
          <p:cNvSpPr txBox="1">
            <a:spLocks noChangeArrowheads="1"/>
          </p:cNvSpPr>
          <p:nvPr/>
        </p:nvSpPr>
        <p:spPr bwMode="auto">
          <a:xfrm>
            <a:off x="823913" y="5791200"/>
            <a:ext cx="6143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max</a:t>
            </a:r>
          </a:p>
        </p:txBody>
      </p:sp>
      <p:sp>
        <p:nvSpPr>
          <p:cNvPr id="56343" name="Text Box 41"/>
          <p:cNvSpPr txBox="1">
            <a:spLocks noChangeArrowheads="1"/>
          </p:cNvSpPr>
          <p:nvPr/>
        </p:nvSpPr>
        <p:spPr bwMode="auto">
          <a:xfrm>
            <a:off x="4102100" y="5791200"/>
            <a:ext cx="5937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less</a:t>
            </a:r>
          </a:p>
        </p:txBody>
      </p:sp>
      <p:sp>
        <p:nvSpPr>
          <p:cNvPr id="56344" name="Text Box 42"/>
          <p:cNvSpPr txBox="1">
            <a:spLocks noChangeArrowheads="1"/>
          </p:cNvSpPr>
          <p:nvPr/>
        </p:nvSpPr>
        <p:spPr bwMode="auto">
          <a:xfrm>
            <a:off x="7086600" y="3429000"/>
            <a:ext cx="6683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none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recursive ray tracing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14600"/>
            <a:ext cx="3505200" cy="2667000"/>
          </a:xfrm>
        </p:spPr>
        <p:txBody>
          <a:bodyPr/>
          <a:lstStyle/>
          <a:p>
            <a:pPr eaLnBrk="1" hangingPunct="1"/>
            <a:r>
              <a:rPr lang="en-US" sz="2400">
                <a:latin typeface="Comic Sans MS" charset="0"/>
              </a:rPr>
              <a:t>Shadows</a:t>
            </a:r>
          </a:p>
          <a:p>
            <a:pPr eaLnBrk="1" hangingPunct="1"/>
            <a:r>
              <a:rPr lang="en-US" sz="2400">
                <a:latin typeface="Comic Sans MS" charset="0"/>
              </a:rPr>
              <a:t>Inter-object specular reflection</a:t>
            </a:r>
          </a:p>
          <a:p>
            <a:pPr eaLnBrk="1" hangingPunct="1"/>
            <a:r>
              <a:rPr lang="en-US" sz="2400">
                <a:latin typeface="Comic Sans MS" charset="0"/>
              </a:rPr>
              <a:t>Transmission through objects with refraction</a:t>
            </a:r>
          </a:p>
        </p:txBody>
      </p:sp>
      <p:pic>
        <p:nvPicPr>
          <p:cNvPr id="20483" name="Picture 4" descr="320px-Glasses_800_edi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2438400"/>
            <a:ext cx="37592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TextBox 1"/>
          <p:cNvSpPr txBox="1">
            <a:spLocks noChangeArrowheads="1"/>
          </p:cNvSpPr>
          <p:nvPr/>
        </p:nvSpPr>
        <p:spPr bwMode="auto">
          <a:xfrm>
            <a:off x="3429000" y="5867400"/>
            <a:ext cx="1536700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NEXT TIME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>
                <a:latin typeface="Comic Sans MS" charset="0"/>
              </a:rPr>
              <a:t>red diffuse reflection for each light L:  R</a:t>
            </a:r>
            <a:r>
              <a:rPr lang="en-US" sz="2800" baseline="-25000">
                <a:latin typeface="Comic Sans MS" charset="0"/>
              </a:rPr>
              <a:t>L,D</a:t>
            </a:r>
          </a:p>
        </p:txBody>
      </p:sp>
      <p:sp>
        <p:nvSpPr>
          <p:cNvPr id="573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800">
                <a:latin typeface="Comic Sans MS" charset="0"/>
              </a:rPr>
              <a:t>R</a:t>
            </a:r>
            <a:r>
              <a:rPr lang="en-US" sz="2800" baseline="-25000">
                <a:latin typeface="Comic Sans MS" charset="0"/>
              </a:rPr>
              <a:t>L,D</a:t>
            </a:r>
            <a:r>
              <a:rPr lang="en-US" sz="2800">
                <a:latin typeface="Comic Sans MS" charset="0"/>
              </a:rPr>
              <a:t> = 0 if L is occluded </a:t>
            </a:r>
          </a:p>
          <a:p>
            <a:pPr eaLnBrk="1" hangingPunct="1">
              <a:buFontTx/>
              <a:buNone/>
            </a:pPr>
            <a:r>
              <a:rPr lang="en-US" sz="2800">
                <a:latin typeface="Comic Sans MS" charset="0"/>
              </a:rPr>
              <a:t>R</a:t>
            </a:r>
            <a:r>
              <a:rPr lang="en-US" sz="2800" baseline="-25000">
                <a:latin typeface="Comic Sans MS" charset="0"/>
              </a:rPr>
              <a:t>L,D</a:t>
            </a:r>
            <a:r>
              <a:rPr lang="en-US" sz="2800">
                <a:latin typeface="Comic Sans MS" charset="0"/>
              </a:rPr>
              <a:t> = </a:t>
            </a:r>
            <a:r>
              <a:rPr lang="en-US" sz="2800">
                <a:solidFill>
                  <a:schemeClr val="accent2"/>
                </a:solidFill>
                <a:latin typeface="Comic Sans MS" charset="0"/>
              </a:rPr>
              <a:t>A</a:t>
            </a:r>
            <a:r>
              <a:rPr lang="en-US" sz="2800">
                <a:latin typeface="Comic Sans MS" charset="0"/>
              </a:rPr>
              <a:t> •</a:t>
            </a:r>
            <a:r>
              <a:rPr lang="en-US" sz="2800">
                <a:solidFill>
                  <a:schemeClr val="accent2"/>
                </a:solidFill>
                <a:latin typeface="Comic Sans MS" charset="0"/>
              </a:rPr>
              <a:t>SP</a:t>
            </a:r>
            <a:r>
              <a:rPr lang="en-US" sz="2800">
                <a:latin typeface="Comic Sans MS" charset="0"/>
              </a:rPr>
              <a:t> • </a:t>
            </a:r>
            <a:r>
              <a:rPr lang="en-US" sz="2800" i="1">
                <a:solidFill>
                  <a:srgbClr val="FF0000"/>
                </a:solidFill>
                <a:latin typeface="Comic Sans MS" charset="0"/>
              </a:rPr>
              <a:t>mdr</a:t>
            </a:r>
            <a:r>
              <a:rPr lang="en-US" sz="2800">
                <a:latin typeface="Comic Sans MS" charset="0"/>
              </a:rPr>
              <a:t> • </a:t>
            </a:r>
            <a:r>
              <a:rPr lang="en-US" sz="2800" i="1">
                <a:solidFill>
                  <a:srgbClr val="FF0000"/>
                </a:solidFill>
                <a:latin typeface="Comic Sans MS" charset="0"/>
              </a:rPr>
              <a:t>lr </a:t>
            </a:r>
            <a:r>
              <a:rPr lang="en-US" sz="2800">
                <a:latin typeface="Comic Sans MS" charset="0"/>
              </a:rPr>
              <a:t>• max(0,(</a:t>
            </a:r>
            <a:r>
              <a:rPr lang="en-US" sz="2800" b="1">
                <a:solidFill>
                  <a:schemeClr val="accent2"/>
                </a:solidFill>
                <a:latin typeface="Comic Sans MS" charset="0"/>
              </a:rPr>
              <a:t>n</a:t>
            </a:r>
            <a:r>
              <a:rPr lang="en-US" sz="2800" b="1">
                <a:latin typeface="Comic Sans MS" charset="0"/>
              </a:rPr>
              <a:t> </a:t>
            </a:r>
            <a:r>
              <a:rPr lang="en-US" sz="2800" b="1">
                <a:latin typeface="Comic Sans MS" charset="0"/>
                <a:sym typeface="Symbol" charset="0"/>
              </a:rPr>
              <a:t> -</a:t>
            </a:r>
            <a:r>
              <a:rPr lang="en-US" sz="2800" b="1">
                <a:solidFill>
                  <a:srgbClr val="FF33CC"/>
                </a:solidFill>
                <a:latin typeface="Comic Sans MS" charset="0"/>
                <a:sym typeface="Symbol" charset="0"/>
              </a:rPr>
              <a:t>ld</a:t>
            </a:r>
            <a:r>
              <a:rPr lang="en-US" sz="2800">
                <a:latin typeface="Comic Sans MS" charset="0"/>
                <a:sym typeface="Symbol" charset="0"/>
              </a:rPr>
              <a:t>)) else</a:t>
            </a:r>
          </a:p>
        </p:txBody>
      </p:sp>
      <p:sp>
        <p:nvSpPr>
          <p:cNvPr id="57347" name="Line 4"/>
          <p:cNvSpPr>
            <a:spLocks noChangeShapeType="1"/>
          </p:cNvSpPr>
          <p:nvPr/>
        </p:nvSpPr>
        <p:spPr bwMode="auto">
          <a:xfrm flipV="1">
            <a:off x="6096000" y="2743200"/>
            <a:ext cx="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7348" name="Text Box 5"/>
          <p:cNvSpPr txBox="1">
            <a:spLocks noChangeArrowheads="1"/>
          </p:cNvSpPr>
          <p:nvPr/>
        </p:nvSpPr>
        <p:spPr bwMode="auto">
          <a:xfrm>
            <a:off x="4038600" y="4038600"/>
            <a:ext cx="25146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n is normal of surface at intersection point p</a:t>
            </a:r>
          </a:p>
        </p:txBody>
      </p:sp>
      <p:sp>
        <p:nvSpPr>
          <p:cNvPr id="57349" name="Line 6"/>
          <p:cNvSpPr>
            <a:spLocks noChangeShapeType="1"/>
          </p:cNvSpPr>
          <p:nvPr/>
        </p:nvSpPr>
        <p:spPr bwMode="auto">
          <a:xfrm flipV="1">
            <a:off x="7010400" y="2743200"/>
            <a:ext cx="0" cy="13255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7350" name="Text Box 7"/>
          <p:cNvSpPr txBox="1">
            <a:spLocks noChangeArrowheads="1"/>
          </p:cNvSpPr>
          <p:nvPr/>
        </p:nvSpPr>
        <p:spPr bwMode="auto">
          <a:xfrm>
            <a:off x="6689725" y="4038600"/>
            <a:ext cx="24542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ld is the direction the light falls on the intersection point p</a:t>
            </a:r>
          </a:p>
        </p:txBody>
      </p:sp>
      <p:sp>
        <p:nvSpPr>
          <p:cNvPr id="57351" name="Rectangle 8"/>
          <p:cNvSpPr>
            <a:spLocks noChangeArrowheads="1"/>
          </p:cNvSpPr>
          <p:nvPr/>
        </p:nvSpPr>
        <p:spPr bwMode="auto">
          <a:xfrm>
            <a:off x="4648200" y="2133600"/>
            <a:ext cx="2743200" cy="685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7352" name="TextBox 1"/>
          <p:cNvSpPr txBox="1">
            <a:spLocks noChangeArrowheads="1"/>
          </p:cNvSpPr>
          <p:nvPr/>
        </p:nvSpPr>
        <p:spPr bwMode="auto">
          <a:xfrm>
            <a:off x="4191000" y="5257800"/>
            <a:ext cx="2212975" cy="9239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Computed by shape in intersection test.</a:t>
            </a:r>
          </a:p>
        </p:txBody>
      </p:sp>
      <p:sp>
        <p:nvSpPr>
          <p:cNvPr id="57353" name="TextBox 9"/>
          <p:cNvSpPr txBox="1">
            <a:spLocks noChangeArrowheads="1"/>
          </p:cNvSpPr>
          <p:nvPr/>
        </p:nvSpPr>
        <p:spPr bwMode="auto">
          <a:xfrm>
            <a:off x="6781800" y="5257800"/>
            <a:ext cx="2212975" cy="6461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Depends on type of light.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>
                <a:latin typeface="Comic Sans MS" charset="0"/>
              </a:rPr>
              <a:t>red diffuse reflection for each light L: R</a:t>
            </a:r>
            <a:r>
              <a:rPr lang="en-US" sz="2800" baseline="-25000">
                <a:latin typeface="Comic Sans MS" charset="0"/>
              </a:rPr>
              <a:t>L,D</a:t>
            </a:r>
          </a:p>
        </p:txBody>
      </p:sp>
      <p:sp>
        <p:nvSpPr>
          <p:cNvPr id="583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800">
                <a:latin typeface="Comic Sans MS" charset="0"/>
              </a:rPr>
              <a:t>R</a:t>
            </a:r>
            <a:r>
              <a:rPr lang="en-US" sz="2800" baseline="-25000">
                <a:latin typeface="Comic Sans MS" charset="0"/>
              </a:rPr>
              <a:t>L,D</a:t>
            </a:r>
            <a:r>
              <a:rPr lang="en-US" sz="2800">
                <a:latin typeface="Comic Sans MS" charset="0"/>
              </a:rPr>
              <a:t> = 0 if L is occluded </a:t>
            </a:r>
          </a:p>
          <a:p>
            <a:pPr eaLnBrk="1" hangingPunct="1">
              <a:buFontTx/>
              <a:buNone/>
            </a:pPr>
            <a:r>
              <a:rPr lang="en-US" sz="2800">
                <a:latin typeface="Comic Sans MS" charset="0"/>
              </a:rPr>
              <a:t>R</a:t>
            </a:r>
            <a:r>
              <a:rPr lang="en-US" sz="2800" baseline="-25000">
                <a:latin typeface="Comic Sans MS" charset="0"/>
              </a:rPr>
              <a:t>L,D</a:t>
            </a:r>
            <a:r>
              <a:rPr lang="en-US" sz="2800">
                <a:latin typeface="Comic Sans MS" charset="0"/>
              </a:rPr>
              <a:t> = </a:t>
            </a:r>
            <a:r>
              <a:rPr lang="en-US" sz="2800">
                <a:solidFill>
                  <a:schemeClr val="accent2"/>
                </a:solidFill>
                <a:latin typeface="Comic Sans MS" charset="0"/>
              </a:rPr>
              <a:t>A</a:t>
            </a:r>
            <a:r>
              <a:rPr lang="en-US" sz="2800">
                <a:latin typeface="Comic Sans MS" charset="0"/>
              </a:rPr>
              <a:t> •</a:t>
            </a:r>
            <a:r>
              <a:rPr lang="en-US" sz="2800">
                <a:solidFill>
                  <a:schemeClr val="accent2"/>
                </a:solidFill>
                <a:latin typeface="Comic Sans MS" charset="0"/>
              </a:rPr>
              <a:t>SP</a:t>
            </a:r>
            <a:r>
              <a:rPr lang="en-US" sz="2800">
                <a:latin typeface="Comic Sans MS" charset="0"/>
              </a:rPr>
              <a:t> • </a:t>
            </a:r>
            <a:r>
              <a:rPr lang="en-US" sz="2800" i="1">
                <a:solidFill>
                  <a:srgbClr val="FF0000"/>
                </a:solidFill>
                <a:latin typeface="Comic Sans MS" charset="0"/>
              </a:rPr>
              <a:t>mdr</a:t>
            </a:r>
            <a:r>
              <a:rPr lang="en-US" sz="2800">
                <a:latin typeface="Comic Sans MS" charset="0"/>
              </a:rPr>
              <a:t> • </a:t>
            </a:r>
            <a:r>
              <a:rPr lang="en-US" sz="2800" i="1">
                <a:solidFill>
                  <a:srgbClr val="FF0000"/>
                </a:solidFill>
                <a:latin typeface="Comic Sans MS" charset="0"/>
              </a:rPr>
              <a:t>lr </a:t>
            </a:r>
            <a:r>
              <a:rPr lang="en-US" sz="2800">
                <a:latin typeface="Comic Sans MS" charset="0"/>
              </a:rPr>
              <a:t>• max(0,(</a:t>
            </a:r>
            <a:r>
              <a:rPr lang="en-US" sz="2800" b="1">
                <a:solidFill>
                  <a:schemeClr val="accent2"/>
                </a:solidFill>
                <a:latin typeface="Comic Sans MS" charset="0"/>
              </a:rPr>
              <a:t>n</a:t>
            </a:r>
            <a:r>
              <a:rPr lang="en-US" sz="2800" b="1">
                <a:latin typeface="Comic Sans MS" charset="0"/>
              </a:rPr>
              <a:t> </a:t>
            </a:r>
            <a:r>
              <a:rPr lang="en-US" sz="2800" b="1">
                <a:latin typeface="Comic Sans MS" charset="0"/>
                <a:sym typeface="Symbol" charset="0"/>
              </a:rPr>
              <a:t> -</a:t>
            </a:r>
            <a:r>
              <a:rPr lang="en-US" sz="2800" b="1">
                <a:solidFill>
                  <a:srgbClr val="FF33CC"/>
                </a:solidFill>
                <a:latin typeface="Comic Sans MS" charset="0"/>
                <a:sym typeface="Symbol" charset="0"/>
              </a:rPr>
              <a:t>ld</a:t>
            </a:r>
            <a:r>
              <a:rPr lang="en-US" sz="2800">
                <a:latin typeface="Comic Sans MS" charset="0"/>
                <a:sym typeface="Symbol" charset="0"/>
              </a:rPr>
              <a:t>)) else</a:t>
            </a:r>
          </a:p>
        </p:txBody>
      </p:sp>
      <p:sp>
        <p:nvSpPr>
          <p:cNvPr id="58371" name="Line 4"/>
          <p:cNvSpPr>
            <a:spLocks noChangeShapeType="1"/>
          </p:cNvSpPr>
          <p:nvPr/>
        </p:nvSpPr>
        <p:spPr bwMode="auto">
          <a:xfrm flipV="1">
            <a:off x="7010400" y="2819400"/>
            <a:ext cx="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8372" name="Rectangle 6"/>
          <p:cNvSpPr>
            <a:spLocks noChangeArrowheads="1"/>
          </p:cNvSpPr>
          <p:nvPr/>
        </p:nvSpPr>
        <p:spPr bwMode="auto">
          <a:xfrm>
            <a:off x="838200" y="4724400"/>
            <a:ext cx="77724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en-US" sz="2000"/>
              <a:t>#light_dir -n DirectionalLight1 --</a:t>
            </a:r>
          </a:p>
          <a:p>
            <a:pPr marL="342900" indent="-342900" algn="l">
              <a:spcBef>
                <a:spcPct val="20000"/>
              </a:spcBef>
            </a:pPr>
            <a:r>
              <a:rPr lang="en-US" sz="2000"/>
              <a:t>	lr	  lg	lb	// color</a:t>
            </a:r>
          </a:p>
          <a:p>
            <a:pPr marL="342900" indent="-342900" algn="l">
              <a:spcBef>
                <a:spcPct val="20000"/>
              </a:spcBef>
            </a:pPr>
            <a:r>
              <a:rPr lang="en-US" sz="2000"/>
              <a:t>	ld</a:t>
            </a:r>
            <a:r>
              <a:rPr lang="en-US" sz="2000" baseline="-25000"/>
              <a:t>x</a:t>
            </a:r>
            <a:r>
              <a:rPr lang="en-US" sz="2000"/>
              <a:t>	  ld</a:t>
            </a:r>
            <a:r>
              <a:rPr lang="en-US" sz="2000" baseline="-25000"/>
              <a:t>y</a:t>
            </a:r>
            <a:r>
              <a:rPr lang="en-US" sz="2000"/>
              <a:t>	ld</a:t>
            </a:r>
            <a:r>
              <a:rPr lang="en-US" sz="2000" baseline="-25000"/>
              <a:t>z</a:t>
            </a:r>
            <a:r>
              <a:rPr lang="en-US" sz="2000"/>
              <a:t>	// lightDirection</a:t>
            </a:r>
          </a:p>
        </p:txBody>
      </p:sp>
      <p:sp>
        <p:nvSpPr>
          <p:cNvPr id="58373" name="Text Box 7"/>
          <p:cNvSpPr txBox="1">
            <a:spLocks noChangeArrowheads="1"/>
          </p:cNvSpPr>
          <p:nvPr/>
        </p:nvSpPr>
        <p:spPr bwMode="auto">
          <a:xfrm>
            <a:off x="914400" y="4114800"/>
            <a:ext cx="60134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Directional light: ld = lightDirection/||lightDirection||</a:t>
            </a:r>
          </a:p>
        </p:txBody>
      </p:sp>
      <p:sp>
        <p:nvSpPr>
          <p:cNvPr id="58374" name="Rectangle 8"/>
          <p:cNvSpPr>
            <a:spLocks noChangeArrowheads="1"/>
          </p:cNvSpPr>
          <p:nvPr/>
        </p:nvSpPr>
        <p:spPr bwMode="auto">
          <a:xfrm>
            <a:off x="990600" y="5410200"/>
            <a:ext cx="5105400" cy="8382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3352800" y="3352800"/>
            <a:ext cx="5638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ld is the direction the light falls on the intersection point p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>
                <a:latin typeface="Comic Sans MS" charset="0"/>
              </a:rPr>
              <a:t>red diffuse reflection for each light L: R</a:t>
            </a:r>
            <a:r>
              <a:rPr lang="en-US" sz="2800" baseline="-25000">
                <a:latin typeface="Comic Sans MS" charset="0"/>
              </a:rPr>
              <a:t>L,D</a:t>
            </a:r>
          </a:p>
        </p:txBody>
      </p:sp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800">
                <a:latin typeface="Comic Sans MS" charset="0"/>
              </a:rPr>
              <a:t>R</a:t>
            </a:r>
            <a:r>
              <a:rPr lang="en-US" sz="2800" baseline="-25000">
                <a:latin typeface="Comic Sans MS" charset="0"/>
              </a:rPr>
              <a:t>L,D</a:t>
            </a:r>
            <a:r>
              <a:rPr lang="en-US" sz="2800">
                <a:latin typeface="Comic Sans MS" charset="0"/>
              </a:rPr>
              <a:t> = 0 if L is occluded </a:t>
            </a:r>
          </a:p>
          <a:p>
            <a:pPr eaLnBrk="1" hangingPunct="1">
              <a:buFontTx/>
              <a:buNone/>
            </a:pPr>
            <a:r>
              <a:rPr lang="en-US" sz="2800">
                <a:latin typeface="Comic Sans MS" charset="0"/>
              </a:rPr>
              <a:t>R</a:t>
            </a:r>
            <a:r>
              <a:rPr lang="en-US" sz="2800" baseline="-25000">
                <a:latin typeface="Comic Sans MS" charset="0"/>
              </a:rPr>
              <a:t>L,D</a:t>
            </a:r>
            <a:r>
              <a:rPr lang="en-US" sz="2800">
                <a:latin typeface="Comic Sans MS" charset="0"/>
              </a:rPr>
              <a:t> = </a:t>
            </a:r>
            <a:r>
              <a:rPr lang="en-US" sz="2800">
                <a:solidFill>
                  <a:schemeClr val="accent2"/>
                </a:solidFill>
                <a:latin typeface="Comic Sans MS" charset="0"/>
              </a:rPr>
              <a:t>A</a:t>
            </a:r>
            <a:r>
              <a:rPr lang="en-US" sz="2800">
                <a:latin typeface="Comic Sans MS" charset="0"/>
              </a:rPr>
              <a:t> •</a:t>
            </a:r>
            <a:r>
              <a:rPr lang="en-US" sz="2800">
                <a:solidFill>
                  <a:schemeClr val="accent2"/>
                </a:solidFill>
                <a:latin typeface="Comic Sans MS" charset="0"/>
              </a:rPr>
              <a:t>SP</a:t>
            </a:r>
            <a:r>
              <a:rPr lang="en-US" sz="2800">
                <a:latin typeface="Comic Sans MS" charset="0"/>
              </a:rPr>
              <a:t> • </a:t>
            </a:r>
            <a:r>
              <a:rPr lang="en-US" sz="2800" i="1">
                <a:solidFill>
                  <a:srgbClr val="FF0000"/>
                </a:solidFill>
                <a:latin typeface="Comic Sans MS" charset="0"/>
              </a:rPr>
              <a:t>mdr</a:t>
            </a:r>
            <a:r>
              <a:rPr lang="en-US" sz="2800">
                <a:latin typeface="Comic Sans MS" charset="0"/>
              </a:rPr>
              <a:t> • </a:t>
            </a:r>
            <a:r>
              <a:rPr lang="en-US" sz="2800" i="1">
                <a:solidFill>
                  <a:srgbClr val="FF0000"/>
                </a:solidFill>
                <a:latin typeface="Comic Sans MS" charset="0"/>
              </a:rPr>
              <a:t>lr </a:t>
            </a:r>
            <a:r>
              <a:rPr lang="en-US" sz="2800">
                <a:latin typeface="Comic Sans MS" charset="0"/>
              </a:rPr>
              <a:t>• max(0,(</a:t>
            </a:r>
            <a:r>
              <a:rPr lang="en-US" sz="2800" b="1">
                <a:solidFill>
                  <a:schemeClr val="accent2"/>
                </a:solidFill>
                <a:latin typeface="Comic Sans MS" charset="0"/>
              </a:rPr>
              <a:t>n</a:t>
            </a:r>
            <a:r>
              <a:rPr lang="en-US" sz="2800" b="1">
                <a:latin typeface="Comic Sans MS" charset="0"/>
              </a:rPr>
              <a:t> </a:t>
            </a:r>
            <a:r>
              <a:rPr lang="en-US" sz="2800" b="1">
                <a:latin typeface="Comic Sans MS" charset="0"/>
                <a:sym typeface="Symbol" charset="0"/>
              </a:rPr>
              <a:t> -</a:t>
            </a:r>
            <a:r>
              <a:rPr lang="en-US" sz="2800" b="1">
                <a:solidFill>
                  <a:srgbClr val="FF33CC"/>
                </a:solidFill>
                <a:latin typeface="Comic Sans MS" charset="0"/>
                <a:sym typeface="Symbol" charset="0"/>
              </a:rPr>
              <a:t>ld</a:t>
            </a:r>
            <a:r>
              <a:rPr lang="en-US" sz="2800">
                <a:latin typeface="Comic Sans MS" charset="0"/>
                <a:sym typeface="Symbol" charset="0"/>
              </a:rPr>
              <a:t>)) else</a:t>
            </a:r>
          </a:p>
        </p:txBody>
      </p:sp>
      <p:sp>
        <p:nvSpPr>
          <p:cNvPr id="59395" name="Line 4"/>
          <p:cNvSpPr>
            <a:spLocks noChangeShapeType="1"/>
          </p:cNvSpPr>
          <p:nvPr/>
        </p:nvSpPr>
        <p:spPr bwMode="auto">
          <a:xfrm flipV="1">
            <a:off x="7010400" y="28194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9396" name="Text Box 5"/>
          <p:cNvSpPr txBox="1">
            <a:spLocks noChangeArrowheads="1"/>
          </p:cNvSpPr>
          <p:nvPr/>
        </p:nvSpPr>
        <p:spPr bwMode="auto">
          <a:xfrm>
            <a:off x="3940175" y="3276600"/>
            <a:ext cx="52038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ld is direction light falls on intersection point p</a:t>
            </a:r>
          </a:p>
        </p:txBody>
      </p:sp>
      <p:sp>
        <p:nvSpPr>
          <p:cNvPr id="59397" name="Text Box 6"/>
          <p:cNvSpPr txBox="1">
            <a:spLocks noChangeArrowheads="1"/>
          </p:cNvSpPr>
          <p:nvPr/>
        </p:nvSpPr>
        <p:spPr bwMode="auto">
          <a:xfrm>
            <a:off x="1143000" y="3886200"/>
            <a:ext cx="58832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For point/spot lights and intersection point p:          ld = (p-lightPosition)/||p-lightPosition||</a:t>
            </a:r>
          </a:p>
        </p:txBody>
      </p:sp>
      <p:sp>
        <p:nvSpPr>
          <p:cNvPr id="59398" name="Rectangle 7"/>
          <p:cNvSpPr>
            <a:spLocks noChangeArrowheads="1"/>
          </p:cNvSpPr>
          <p:nvPr/>
        </p:nvSpPr>
        <p:spPr bwMode="auto">
          <a:xfrm>
            <a:off x="685800" y="4724400"/>
            <a:ext cx="8458200" cy="160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#light_point -n PointLight1 --</a:t>
            </a:r>
          </a:p>
          <a:p>
            <a:pPr algn="l"/>
            <a:r>
              <a:rPr lang="en-US"/>
              <a:t>	lr	lg	lb	// color</a:t>
            </a:r>
          </a:p>
          <a:p>
            <a:pPr algn="l"/>
            <a:r>
              <a:rPr lang="en-US"/>
              <a:t>	px 	py	pz	// lightPosition	</a:t>
            </a:r>
          </a:p>
          <a:p>
            <a:pPr algn="l"/>
            <a:r>
              <a:rPr lang="en-US"/>
              <a:t>	ca	la	qa 	//const, linear, quad attenuation</a:t>
            </a:r>
          </a:p>
        </p:txBody>
      </p:sp>
      <p:sp>
        <p:nvSpPr>
          <p:cNvPr id="59399" name="Rectangle 8"/>
          <p:cNvSpPr>
            <a:spLocks noChangeArrowheads="1"/>
          </p:cNvSpPr>
          <p:nvPr/>
        </p:nvSpPr>
        <p:spPr bwMode="auto">
          <a:xfrm>
            <a:off x="1295400" y="5486400"/>
            <a:ext cx="4953000" cy="381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>
                <a:latin typeface="Comic Sans MS" charset="0"/>
              </a:rPr>
              <a:t>red diffuse reflection for each light L:  R</a:t>
            </a:r>
            <a:r>
              <a:rPr lang="en-US" sz="2800" baseline="-25000">
                <a:latin typeface="Comic Sans MS" charset="0"/>
              </a:rPr>
              <a:t>L,D</a:t>
            </a:r>
          </a:p>
        </p:txBody>
      </p:sp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800">
                <a:latin typeface="Comic Sans MS" charset="0"/>
              </a:rPr>
              <a:t>R</a:t>
            </a:r>
            <a:r>
              <a:rPr lang="en-US" sz="2800" baseline="-25000">
                <a:latin typeface="Comic Sans MS" charset="0"/>
              </a:rPr>
              <a:t>L,D</a:t>
            </a:r>
            <a:r>
              <a:rPr lang="en-US" sz="2800">
                <a:latin typeface="Comic Sans MS" charset="0"/>
              </a:rPr>
              <a:t> = 0 if L is occluded </a:t>
            </a:r>
          </a:p>
          <a:p>
            <a:pPr eaLnBrk="1" hangingPunct="1">
              <a:buFontTx/>
              <a:buNone/>
            </a:pPr>
            <a:r>
              <a:rPr lang="en-US" sz="2800">
                <a:latin typeface="Comic Sans MS" charset="0"/>
              </a:rPr>
              <a:t>R</a:t>
            </a:r>
            <a:r>
              <a:rPr lang="en-US" sz="2800" baseline="-25000">
                <a:latin typeface="Comic Sans MS" charset="0"/>
              </a:rPr>
              <a:t>L,D</a:t>
            </a:r>
            <a:r>
              <a:rPr lang="en-US" sz="2800">
                <a:latin typeface="Comic Sans MS" charset="0"/>
              </a:rPr>
              <a:t> = </a:t>
            </a:r>
            <a:r>
              <a:rPr lang="en-US" sz="2800">
                <a:solidFill>
                  <a:schemeClr val="accent2"/>
                </a:solidFill>
                <a:latin typeface="Comic Sans MS" charset="0"/>
              </a:rPr>
              <a:t>A</a:t>
            </a:r>
            <a:r>
              <a:rPr lang="en-US" sz="2800">
                <a:latin typeface="Comic Sans MS" charset="0"/>
              </a:rPr>
              <a:t> •</a:t>
            </a:r>
            <a:r>
              <a:rPr lang="en-US" sz="2800">
                <a:solidFill>
                  <a:schemeClr val="accent2"/>
                </a:solidFill>
                <a:latin typeface="Comic Sans MS" charset="0"/>
              </a:rPr>
              <a:t>SP</a:t>
            </a:r>
            <a:r>
              <a:rPr lang="en-US" sz="2800">
                <a:latin typeface="Comic Sans MS" charset="0"/>
              </a:rPr>
              <a:t> • </a:t>
            </a:r>
            <a:r>
              <a:rPr lang="en-US" sz="2800" i="1">
                <a:solidFill>
                  <a:srgbClr val="FF0000"/>
                </a:solidFill>
                <a:latin typeface="Comic Sans MS" charset="0"/>
              </a:rPr>
              <a:t>mdr</a:t>
            </a:r>
            <a:r>
              <a:rPr lang="en-US" sz="2800">
                <a:latin typeface="Comic Sans MS" charset="0"/>
              </a:rPr>
              <a:t> • </a:t>
            </a:r>
            <a:r>
              <a:rPr lang="en-US" sz="2800" i="1">
                <a:solidFill>
                  <a:srgbClr val="FF0000"/>
                </a:solidFill>
                <a:latin typeface="Comic Sans MS" charset="0"/>
              </a:rPr>
              <a:t>lr </a:t>
            </a:r>
            <a:r>
              <a:rPr lang="en-US" sz="2800">
                <a:latin typeface="Comic Sans MS" charset="0"/>
              </a:rPr>
              <a:t>• max(0,(</a:t>
            </a:r>
            <a:r>
              <a:rPr lang="en-US" sz="2800" b="1">
                <a:solidFill>
                  <a:schemeClr val="accent2"/>
                </a:solidFill>
                <a:latin typeface="Comic Sans MS" charset="0"/>
              </a:rPr>
              <a:t>n</a:t>
            </a:r>
            <a:r>
              <a:rPr lang="en-US" sz="2800" b="1">
                <a:latin typeface="Comic Sans MS" charset="0"/>
              </a:rPr>
              <a:t> </a:t>
            </a:r>
            <a:r>
              <a:rPr lang="en-US" sz="2800" b="1">
                <a:latin typeface="Comic Sans MS" charset="0"/>
                <a:sym typeface="Symbol" charset="0"/>
              </a:rPr>
              <a:t> -</a:t>
            </a:r>
            <a:r>
              <a:rPr lang="en-US" sz="2800" b="1">
                <a:solidFill>
                  <a:srgbClr val="FF33CC"/>
                </a:solidFill>
                <a:latin typeface="Comic Sans MS" charset="0"/>
                <a:sym typeface="Symbol" charset="0"/>
              </a:rPr>
              <a:t>ld</a:t>
            </a:r>
            <a:r>
              <a:rPr lang="en-US" sz="2800">
                <a:latin typeface="Comic Sans MS" charset="0"/>
                <a:sym typeface="Symbol" charset="0"/>
              </a:rPr>
              <a:t>)) else</a:t>
            </a:r>
          </a:p>
        </p:txBody>
      </p:sp>
      <p:sp>
        <p:nvSpPr>
          <p:cNvPr id="60419" name="Line 4"/>
          <p:cNvSpPr>
            <a:spLocks noChangeShapeType="1"/>
          </p:cNvSpPr>
          <p:nvPr/>
        </p:nvSpPr>
        <p:spPr bwMode="auto">
          <a:xfrm flipV="1">
            <a:off x="6096000" y="2743200"/>
            <a:ext cx="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0420" name="Text Box 5"/>
          <p:cNvSpPr txBox="1">
            <a:spLocks noChangeArrowheads="1"/>
          </p:cNvSpPr>
          <p:nvPr/>
        </p:nvSpPr>
        <p:spPr bwMode="auto">
          <a:xfrm>
            <a:off x="4038600" y="4038600"/>
            <a:ext cx="25146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n is normal of surface at intersection point p</a:t>
            </a:r>
          </a:p>
        </p:txBody>
      </p:sp>
      <p:sp>
        <p:nvSpPr>
          <p:cNvPr id="60421" name="Line 6"/>
          <p:cNvSpPr>
            <a:spLocks noChangeShapeType="1"/>
          </p:cNvSpPr>
          <p:nvPr/>
        </p:nvSpPr>
        <p:spPr bwMode="auto">
          <a:xfrm flipV="1">
            <a:off x="7010400" y="2743200"/>
            <a:ext cx="0" cy="13255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0422" name="Text Box 7"/>
          <p:cNvSpPr txBox="1">
            <a:spLocks noChangeArrowheads="1"/>
          </p:cNvSpPr>
          <p:nvPr/>
        </p:nvSpPr>
        <p:spPr bwMode="auto">
          <a:xfrm>
            <a:off x="6689725" y="4038600"/>
            <a:ext cx="24542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ld is the direction the light falls on the intersection point p</a:t>
            </a:r>
          </a:p>
        </p:txBody>
      </p:sp>
      <p:sp>
        <p:nvSpPr>
          <p:cNvPr id="60423" name="Rectangle 8"/>
          <p:cNvSpPr>
            <a:spLocks noChangeArrowheads="1"/>
          </p:cNvSpPr>
          <p:nvPr/>
        </p:nvSpPr>
        <p:spPr bwMode="auto">
          <a:xfrm>
            <a:off x="4648200" y="2133600"/>
            <a:ext cx="2743200" cy="685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0424" name="TextBox 1"/>
          <p:cNvSpPr txBox="1">
            <a:spLocks noChangeArrowheads="1"/>
          </p:cNvSpPr>
          <p:nvPr/>
        </p:nvSpPr>
        <p:spPr bwMode="auto">
          <a:xfrm>
            <a:off x="4191000" y="5257800"/>
            <a:ext cx="2212975" cy="9239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Computed by shape in intersection test.</a:t>
            </a:r>
          </a:p>
        </p:txBody>
      </p:sp>
      <p:sp>
        <p:nvSpPr>
          <p:cNvPr id="60425" name="TextBox 9"/>
          <p:cNvSpPr txBox="1">
            <a:spLocks noChangeArrowheads="1"/>
          </p:cNvSpPr>
          <p:nvPr/>
        </p:nvSpPr>
        <p:spPr bwMode="auto">
          <a:xfrm>
            <a:off x="6781800" y="5257800"/>
            <a:ext cx="2212975" cy="6461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Depends on type of light.</a:t>
            </a:r>
          </a:p>
        </p:txBody>
      </p:sp>
      <p:sp>
        <p:nvSpPr>
          <p:cNvPr id="60426" name="TextBox 2"/>
          <p:cNvSpPr txBox="1">
            <a:spLocks noChangeArrowheads="1"/>
          </p:cNvSpPr>
          <p:nvPr/>
        </p:nvSpPr>
        <p:spPr bwMode="auto">
          <a:xfrm>
            <a:off x="457200" y="3200400"/>
            <a:ext cx="5053013" cy="64611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FFFF00"/>
                </a:solidFill>
              </a:rPr>
              <a:t>Each light L compute R</a:t>
            </a:r>
            <a:r>
              <a:rPr lang="en-US" sz="1800" baseline="-25000">
                <a:solidFill>
                  <a:srgbClr val="FFFF00"/>
                </a:solidFill>
              </a:rPr>
              <a:t>L,D</a:t>
            </a:r>
            <a:r>
              <a:rPr lang="en-US" sz="1800">
                <a:solidFill>
                  <a:srgbClr val="FFFF00"/>
                </a:solidFill>
              </a:rPr>
              <a:t> based on its properties and the Intersection information!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>
                <a:latin typeface="Comic Sans MS" charset="0"/>
              </a:rPr>
              <a:t>red diffuse reflection for each light L: R</a:t>
            </a:r>
            <a:r>
              <a:rPr lang="en-US" sz="2800" baseline="-25000">
                <a:latin typeface="Comic Sans MS" charset="0"/>
              </a:rPr>
              <a:t>L,D</a:t>
            </a:r>
          </a:p>
        </p:txBody>
      </p:sp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800">
                <a:latin typeface="Comic Sans MS" charset="0"/>
              </a:rPr>
              <a:t>R</a:t>
            </a:r>
            <a:r>
              <a:rPr lang="en-US" sz="2800" baseline="-25000">
                <a:latin typeface="Comic Sans MS" charset="0"/>
              </a:rPr>
              <a:t>L,D</a:t>
            </a:r>
            <a:r>
              <a:rPr lang="en-US" sz="2800">
                <a:latin typeface="Comic Sans MS" charset="0"/>
              </a:rPr>
              <a:t> = 0 if L is occluded </a:t>
            </a:r>
          </a:p>
          <a:p>
            <a:pPr eaLnBrk="1" hangingPunct="1">
              <a:buFontTx/>
              <a:buNone/>
            </a:pPr>
            <a:r>
              <a:rPr lang="en-US" sz="2800">
                <a:latin typeface="Comic Sans MS" charset="0"/>
              </a:rPr>
              <a:t>R</a:t>
            </a:r>
            <a:r>
              <a:rPr lang="en-US" sz="2800" baseline="-25000">
                <a:latin typeface="Comic Sans MS" charset="0"/>
              </a:rPr>
              <a:t>L,D</a:t>
            </a:r>
            <a:r>
              <a:rPr lang="en-US" sz="2800">
                <a:latin typeface="Comic Sans MS" charset="0"/>
              </a:rPr>
              <a:t> = </a:t>
            </a:r>
            <a:r>
              <a:rPr lang="en-US" sz="2800">
                <a:solidFill>
                  <a:schemeClr val="accent2"/>
                </a:solidFill>
                <a:latin typeface="Comic Sans MS" charset="0"/>
              </a:rPr>
              <a:t>A</a:t>
            </a:r>
            <a:r>
              <a:rPr lang="en-US" sz="2800">
                <a:latin typeface="Comic Sans MS" charset="0"/>
              </a:rPr>
              <a:t> •</a:t>
            </a:r>
            <a:r>
              <a:rPr lang="en-US" sz="2800">
                <a:solidFill>
                  <a:schemeClr val="accent2"/>
                </a:solidFill>
                <a:latin typeface="Comic Sans MS" charset="0"/>
              </a:rPr>
              <a:t>SP</a:t>
            </a:r>
            <a:r>
              <a:rPr lang="en-US" sz="2800">
                <a:latin typeface="Comic Sans MS" charset="0"/>
              </a:rPr>
              <a:t> • </a:t>
            </a:r>
            <a:r>
              <a:rPr lang="en-US" sz="2800" i="1">
                <a:solidFill>
                  <a:srgbClr val="FF0000"/>
                </a:solidFill>
                <a:latin typeface="Comic Sans MS" charset="0"/>
              </a:rPr>
              <a:t>mdr</a:t>
            </a:r>
            <a:r>
              <a:rPr lang="en-US" sz="2800">
                <a:latin typeface="Comic Sans MS" charset="0"/>
              </a:rPr>
              <a:t> • </a:t>
            </a:r>
            <a:r>
              <a:rPr lang="en-US" sz="2800" i="1">
                <a:solidFill>
                  <a:srgbClr val="FF0000"/>
                </a:solidFill>
                <a:latin typeface="Comic Sans MS" charset="0"/>
              </a:rPr>
              <a:t>lr </a:t>
            </a:r>
            <a:r>
              <a:rPr lang="en-US" sz="2800">
                <a:latin typeface="Comic Sans MS" charset="0"/>
              </a:rPr>
              <a:t>• max(0,(</a:t>
            </a:r>
            <a:r>
              <a:rPr lang="en-US" sz="2800" b="1">
                <a:solidFill>
                  <a:schemeClr val="accent2"/>
                </a:solidFill>
                <a:latin typeface="Comic Sans MS" charset="0"/>
              </a:rPr>
              <a:t>n</a:t>
            </a:r>
            <a:r>
              <a:rPr lang="en-US" sz="2800" b="1">
                <a:latin typeface="Comic Sans MS" charset="0"/>
              </a:rPr>
              <a:t> </a:t>
            </a:r>
            <a:r>
              <a:rPr lang="en-US" sz="2800" b="1">
                <a:latin typeface="Comic Sans MS" charset="0"/>
                <a:sym typeface="Symbol" charset="0"/>
              </a:rPr>
              <a:t> -</a:t>
            </a:r>
            <a:r>
              <a:rPr lang="en-US" sz="2800" b="1">
                <a:solidFill>
                  <a:srgbClr val="FF33CC"/>
                </a:solidFill>
                <a:latin typeface="Comic Sans MS" charset="0"/>
                <a:sym typeface="Symbol" charset="0"/>
              </a:rPr>
              <a:t>ld</a:t>
            </a:r>
            <a:r>
              <a:rPr lang="en-US" sz="2800">
                <a:latin typeface="Comic Sans MS" charset="0"/>
                <a:sym typeface="Symbol" charset="0"/>
              </a:rPr>
              <a:t>)) else</a:t>
            </a:r>
          </a:p>
        </p:txBody>
      </p:sp>
      <p:sp>
        <p:nvSpPr>
          <p:cNvPr id="61443" name="Line 5"/>
          <p:cNvSpPr>
            <a:spLocks noChangeShapeType="1"/>
          </p:cNvSpPr>
          <p:nvPr/>
        </p:nvSpPr>
        <p:spPr bwMode="auto">
          <a:xfrm flipV="1">
            <a:off x="6019800" y="27432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1444" name="Text Box 6"/>
          <p:cNvSpPr txBox="1">
            <a:spLocks noChangeArrowheads="1"/>
          </p:cNvSpPr>
          <p:nvPr/>
        </p:nvSpPr>
        <p:spPr bwMode="auto">
          <a:xfrm>
            <a:off x="3051175" y="3810000"/>
            <a:ext cx="5341938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computed during intersection test and stored in</a:t>
            </a:r>
          </a:p>
          <a:p>
            <a:pPr eaLnBrk="1" hangingPunct="1"/>
            <a:r>
              <a:rPr lang="en-US" sz="1800"/>
              <a:t>intersection structure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latin typeface="Comic Sans MS" charset="0"/>
              </a:rPr>
              <a:t>sphere intersection</a:t>
            </a:r>
          </a:p>
        </p:txBody>
      </p:sp>
      <p:sp>
        <p:nvSpPr>
          <p:cNvPr id="62466" name="Oval 4"/>
          <p:cNvSpPr>
            <a:spLocks noChangeArrowheads="1"/>
          </p:cNvSpPr>
          <p:nvPr/>
        </p:nvSpPr>
        <p:spPr bwMode="auto">
          <a:xfrm>
            <a:off x="2209800" y="2362200"/>
            <a:ext cx="1905000" cy="19050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2467" name="Line 5"/>
          <p:cNvSpPr>
            <a:spLocks noChangeShapeType="1"/>
          </p:cNvSpPr>
          <p:nvPr/>
        </p:nvSpPr>
        <p:spPr bwMode="auto">
          <a:xfrm flipV="1">
            <a:off x="457200" y="4114800"/>
            <a:ext cx="220980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2468" name="Text Box 6"/>
          <p:cNvSpPr txBox="1">
            <a:spLocks noChangeArrowheads="1"/>
          </p:cNvSpPr>
          <p:nvPr/>
        </p:nvSpPr>
        <p:spPr bwMode="auto">
          <a:xfrm>
            <a:off x="1031875" y="5222875"/>
            <a:ext cx="530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ray</a:t>
            </a:r>
          </a:p>
        </p:txBody>
      </p:sp>
      <p:sp>
        <p:nvSpPr>
          <p:cNvPr id="62469" name="Line 7"/>
          <p:cNvSpPr>
            <a:spLocks noChangeShapeType="1"/>
          </p:cNvSpPr>
          <p:nvPr/>
        </p:nvSpPr>
        <p:spPr bwMode="auto">
          <a:xfrm flipH="1">
            <a:off x="2133600" y="4191000"/>
            <a:ext cx="5334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2470" name="Text Box 8"/>
          <p:cNvSpPr txBox="1">
            <a:spLocks noChangeArrowheads="1"/>
          </p:cNvSpPr>
          <p:nvPr/>
        </p:nvSpPr>
        <p:spPr bwMode="auto">
          <a:xfrm>
            <a:off x="2438400" y="4572000"/>
            <a:ext cx="3032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n</a:t>
            </a:r>
          </a:p>
        </p:txBody>
      </p:sp>
      <p:sp>
        <p:nvSpPr>
          <p:cNvPr id="62471" name="Oval 15"/>
          <p:cNvSpPr>
            <a:spLocks noChangeArrowheads="1"/>
          </p:cNvSpPr>
          <p:nvPr/>
        </p:nvSpPr>
        <p:spPr bwMode="auto">
          <a:xfrm>
            <a:off x="381000" y="51816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2472" name="Oval 17"/>
          <p:cNvSpPr>
            <a:spLocks noChangeArrowheads="1"/>
          </p:cNvSpPr>
          <p:nvPr/>
        </p:nvSpPr>
        <p:spPr bwMode="auto">
          <a:xfrm>
            <a:off x="2590800" y="40386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2473" name="Oval 20"/>
          <p:cNvSpPr>
            <a:spLocks noChangeArrowheads="1"/>
          </p:cNvSpPr>
          <p:nvPr/>
        </p:nvSpPr>
        <p:spPr bwMode="auto">
          <a:xfrm>
            <a:off x="3124200" y="32004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2474" name="Text Box 21"/>
          <p:cNvSpPr txBox="1">
            <a:spLocks noChangeArrowheads="1"/>
          </p:cNvSpPr>
          <p:nvPr/>
        </p:nvSpPr>
        <p:spPr bwMode="auto">
          <a:xfrm>
            <a:off x="3344863" y="3013075"/>
            <a:ext cx="3222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C</a:t>
            </a:r>
          </a:p>
        </p:txBody>
      </p:sp>
      <p:sp>
        <p:nvSpPr>
          <p:cNvPr id="62475" name="Text Box 23"/>
          <p:cNvSpPr txBox="1">
            <a:spLocks noChangeArrowheads="1"/>
          </p:cNvSpPr>
          <p:nvPr/>
        </p:nvSpPr>
        <p:spPr bwMode="auto">
          <a:xfrm>
            <a:off x="2667000" y="3657600"/>
            <a:ext cx="3032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q</a:t>
            </a:r>
          </a:p>
        </p:txBody>
      </p:sp>
      <p:sp>
        <p:nvSpPr>
          <p:cNvPr id="62476" name="Text Box 24"/>
          <p:cNvSpPr txBox="1">
            <a:spLocks noChangeArrowheads="1"/>
          </p:cNvSpPr>
          <p:nvPr/>
        </p:nvSpPr>
        <p:spPr bwMode="auto">
          <a:xfrm>
            <a:off x="5100638" y="3200400"/>
            <a:ext cx="30972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info.normal= (q-C)/||(q-C)||</a:t>
            </a:r>
          </a:p>
        </p:txBody>
      </p:sp>
      <p:sp>
        <p:nvSpPr>
          <p:cNvPr id="62477" name="Line 25"/>
          <p:cNvSpPr>
            <a:spLocks noChangeShapeType="1"/>
          </p:cNvSpPr>
          <p:nvPr/>
        </p:nvSpPr>
        <p:spPr bwMode="auto">
          <a:xfrm flipV="1">
            <a:off x="5867400" y="37338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2478" name="Text Box 26"/>
          <p:cNvSpPr txBox="1">
            <a:spLocks noChangeArrowheads="1"/>
          </p:cNvSpPr>
          <p:nvPr/>
        </p:nvSpPr>
        <p:spPr bwMode="auto">
          <a:xfrm>
            <a:off x="3886200" y="4953000"/>
            <a:ext cx="42386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store normal in intersection structure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latin typeface="Comic Sans MS" charset="0"/>
              </a:rPr>
              <a:t>sphere intersection</a:t>
            </a:r>
          </a:p>
        </p:txBody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>
              <a:latin typeface="Comic Sans MS" charset="0"/>
            </a:endParaRPr>
          </a:p>
        </p:txBody>
      </p:sp>
      <p:sp>
        <p:nvSpPr>
          <p:cNvPr id="63491" name="Oval 9"/>
          <p:cNvSpPr>
            <a:spLocks noChangeArrowheads="1"/>
          </p:cNvSpPr>
          <p:nvPr/>
        </p:nvSpPr>
        <p:spPr bwMode="auto">
          <a:xfrm>
            <a:off x="6019800" y="2590800"/>
            <a:ext cx="1905000" cy="19050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3492" name="Line 10"/>
          <p:cNvSpPr>
            <a:spLocks noChangeShapeType="1"/>
          </p:cNvSpPr>
          <p:nvPr/>
        </p:nvSpPr>
        <p:spPr bwMode="auto">
          <a:xfrm flipV="1">
            <a:off x="6553200" y="2743200"/>
            <a:ext cx="990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3493" name="Text Box 11"/>
          <p:cNvSpPr txBox="1">
            <a:spLocks noChangeArrowheads="1"/>
          </p:cNvSpPr>
          <p:nvPr/>
        </p:nvSpPr>
        <p:spPr bwMode="auto">
          <a:xfrm>
            <a:off x="6477000" y="2590800"/>
            <a:ext cx="530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ray</a:t>
            </a:r>
          </a:p>
        </p:txBody>
      </p:sp>
      <p:sp>
        <p:nvSpPr>
          <p:cNvPr id="63494" name="Line 12"/>
          <p:cNvSpPr>
            <a:spLocks noChangeShapeType="1"/>
          </p:cNvSpPr>
          <p:nvPr/>
        </p:nvSpPr>
        <p:spPr bwMode="auto">
          <a:xfrm flipH="1">
            <a:off x="7010400" y="2743200"/>
            <a:ext cx="45720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3495" name="Text Box 13"/>
          <p:cNvSpPr txBox="1">
            <a:spLocks noChangeArrowheads="1"/>
          </p:cNvSpPr>
          <p:nvPr/>
        </p:nvSpPr>
        <p:spPr bwMode="auto">
          <a:xfrm>
            <a:off x="7315200" y="3200400"/>
            <a:ext cx="3032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n</a:t>
            </a:r>
          </a:p>
        </p:txBody>
      </p:sp>
      <p:sp>
        <p:nvSpPr>
          <p:cNvPr id="63496" name="Oval 14"/>
          <p:cNvSpPr>
            <a:spLocks noChangeArrowheads="1"/>
          </p:cNvSpPr>
          <p:nvPr/>
        </p:nvSpPr>
        <p:spPr bwMode="auto">
          <a:xfrm>
            <a:off x="6477000" y="29718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3497" name="Oval 16"/>
          <p:cNvSpPr>
            <a:spLocks noChangeArrowheads="1"/>
          </p:cNvSpPr>
          <p:nvPr/>
        </p:nvSpPr>
        <p:spPr bwMode="auto">
          <a:xfrm>
            <a:off x="2209800" y="2362200"/>
            <a:ext cx="1905000" cy="19050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3498" name="Line 17"/>
          <p:cNvSpPr>
            <a:spLocks noChangeShapeType="1"/>
          </p:cNvSpPr>
          <p:nvPr/>
        </p:nvSpPr>
        <p:spPr bwMode="auto">
          <a:xfrm flipV="1">
            <a:off x="457200" y="4114800"/>
            <a:ext cx="220980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3499" name="Text Box 18"/>
          <p:cNvSpPr txBox="1">
            <a:spLocks noChangeArrowheads="1"/>
          </p:cNvSpPr>
          <p:nvPr/>
        </p:nvSpPr>
        <p:spPr bwMode="auto">
          <a:xfrm>
            <a:off x="1031875" y="5222875"/>
            <a:ext cx="530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ray</a:t>
            </a:r>
          </a:p>
        </p:txBody>
      </p:sp>
      <p:sp>
        <p:nvSpPr>
          <p:cNvPr id="63500" name="Line 19"/>
          <p:cNvSpPr>
            <a:spLocks noChangeShapeType="1"/>
          </p:cNvSpPr>
          <p:nvPr/>
        </p:nvSpPr>
        <p:spPr bwMode="auto">
          <a:xfrm flipH="1">
            <a:off x="2133600" y="4191000"/>
            <a:ext cx="5334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3501" name="Text Box 20"/>
          <p:cNvSpPr txBox="1">
            <a:spLocks noChangeArrowheads="1"/>
          </p:cNvSpPr>
          <p:nvPr/>
        </p:nvSpPr>
        <p:spPr bwMode="auto">
          <a:xfrm>
            <a:off x="2438400" y="4572000"/>
            <a:ext cx="3032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n</a:t>
            </a:r>
          </a:p>
        </p:txBody>
      </p:sp>
      <p:sp>
        <p:nvSpPr>
          <p:cNvPr id="63502" name="Oval 21"/>
          <p:cNvSpPr>
            <a:spLocks noChangeArrowheads="1"/>
          </p:cNvSpPr>
          <p:nvPr/>
        </p:nvSpPr>
        <p:spPr bwMode="auto">
          <a:xfrm>
            <a:off x="381000" y="51816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3503" name="Oval 22"/>
          <p:cNvSpPr>
            <a:spLocks noChangeArrowheads="1"/>
          </p:cNvSpPr>
          <p:nvPr/>
        </p:nvSpPr>
        <p:spPr bwMode="auto">
          <a:xfrm>
            <a:off x="2590800" y="40386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3504" name="Oval 23"/>
          <p:cNvSpPr>
            <a:spLocks noChangeArrowheads="1"/>
          </p:cNvSpPr>
          <p:nvPr/>
        </p:nvSpPr>
        <p:spPr bwMode="auto">
          <a:xfrm>
            <a:off x="3124200" y="32004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3505" name="Text Box 24"/>
          <p:cNvSpPr txBox="1">
            <a:spLocks noChangeArrowheads="1"/>
          </p:cNvSpPr>
          <p:nvPr/>
        </p:nvSpPr>
        <p:spPr bwMode="auto">
          <a:xfrm>
            <a:off x="3344863" y="3013075"/>
            <a:ext cx="3222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C</a:t>
            </a:r>
          </a:p>
        </p:txBody>
      </p:sp>
      <p:sp>
        <p:nvSpPr>
          <p:cNvPr id="63506" name="Text Box 25"/>
          <p:cNvSpPr txBox="1">
            <a:spLocks noChangeArrowheads="1"/>
          </p:cNvSpPr>
          <p:nvPr/>
        </p:nvSpPr>
        <p:spPr bwMode="auto">
          <a:xfrm>
            <a:off x="2667000" y="3657600"/>
            <a:ext cx="3032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q</a:t>
            </a:r>
          </a:p>
        </p:txBody>
      </p:sp>
      <p:sp>
        <p:nvSpPr>
          <p:cNvPr id="63507" name="Text Box 26"/>
          <p:cNvSpPr txBox="1">
            <a:spLocks noChangeArrowheads="1"/>
          </p:cNvSpPr>
          <p:nvPr/>
        </p:nvSpPr>
        <p:spPr bwMode="auto">
          <a:xfrm>
            <a:off x="5562600" y="4800600"/>
            <a:ext cx="2508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what about this case?</a:t>
            </a:r>
          </a:p>
        </p:txBody>
      </p:sp>
      <p:sp>
        <p:nvSpPr>
          <p:cNvPr id="1093659" name="Text Box 27"/>
          <p:cNvSpPr txBox="1">
            <a:spLocks noChangeArrowheads="1"/>
          </p:cNvSpPr>
          <p:nvPr/>
        </p:nvSpPr>
        <p:spPr bwMode="auto">
          <a:xfrm>
            <a:off x="5486400" y="5410200"/>
            <a:ext cx="30194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we want the normal in the direction of the ray!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3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3659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latin typeface="Comic Sans MS" charset="0"/>
              </a:rPr>
              <a:t>sphere intersection</a:t>
            </a:r>
          </a:p>
        </p:txBody>
      </p:sp>
      <p:sp>
        <p:nvSpPr>
          <p:cNvPr id="64514" name="Oval 3"/>
          <p:cNvSpPr>
            <a:spLocks noChangeArrowheads="1"/>
          </p:cNvSpPr>
          <p:nvPr/>
        </p:nvSpPr>
        <p:spPr bwMode="auto">
          <a:xfrm>
            <a:off x="2209800" y="2362200"/>
            <a:ext cx="1905000" cy="19050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4515" name="Line 4"/>
          <p:cNvSpPr>
            <a:spLocks noChangeShapeType="1"/>
          </p:cNvSpPr>
          <p:nvPr/>
        </p:nvSpPr>
        <p:spPr bwMode="auto">
          <a:xfrm flipV="1">
            <a:off x="457200" y="4114800"/>
            <a:ext cx="220980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516" name="Text Box 5"/>
          <p:cNvSpPr txBox="1">
            <a:spLocks noChangeArrowheads="1"/>
          </p:cNvSpPr>
          <p:nvPr/>
        </p:nvSpPr>
        <p:spPr bwMode="auto">
          <a:xfrm>
            <a:off x="633413" y="5222875"/>
            <a:ext cx="13382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ray = (P</a:t>
            </a:r>
            <a:r>
              <a:rPr lang="en-US" sz="1800" baseline="-25000"/>
              <a:t>0</a:t>
            </a:r>
            <a:r>
              <a:rPr lang="en-US" sz="1800"/>
              <a:t>,v)</a:t>
            </a:r>
          </a:p>
        </p:txBody>
      </p:sp>
      <p:sp>
        <p:nvSpPr>
          <p:cNvPr id="64517" name="Line 6"/>
          <p:cNvSpPr>
            <a:spLocks noChangeShapeType="1"/>
          </p:cNvSpPr>
          <p:nvPr/>
        </p:nvSpPr>
        <p:spPr bwMode="auto">
          <a:xfrm flipH="1">
            <a:off x="2133600" y="4191000"/>
            <a:ext cx="5334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518" name="Text Box 7"/>
          <p:cNvSpPr txBox="1">
            <a:spLocks noChangeArrowheads="1"/>
          </p:cNvSpPr>
          <p:nvPr/>
        </p:nvSpPr>
        <p:spPr bwMode="auto">
          <a:xfrm>
            <a:off x="2438400" y="4572000"/>
            <a:ext cx="3032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n</a:t>
            </a:r>
          </a:p>
        </p:txBody>
      </p:sp>
      <p:sp>
        <p:nvSpPr>
          <p:cNvPr id="64519" name="Oval 8"/>
          <p:cNvSpPr>
            <a:spLocks noChangeArrowheads="1"/>
          </p:cNvSpPr>
          <p:nvPr/>
        </p:nvSpPr>
        <p:spPr bwMode="auto">
          <a:xfrm>
            <a:off x="381000" y="51816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4520" name="Oval 9"/>
          <p:cNvSpPr>
            <a:spLocks noChangeArrowheads="1"/>
          </p:cNvSpPr>
          <p:nvPr/>
        </p:nvSpPr>
        <p:spPr bwMode="auto">
          <a:xfrm>
            <a:off x="2590800" y="40386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4521" name="Oval 10"/>
          <p:cNvSpPr>
            <a:spLocks noChangeArrowheads="1"/>
          </p:cNvSpPr>
          <p:nvPr/>
        </p:nvSpPr>
        <p:spPr bwMode="auto">
          <a:xfrm>
            <a:off x="3124200" y="32004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4522" name="Text Box 11"/>
          <p:cNvSpPr txBox="1">
            <a:spLocks noChangeArrowheads="1"/>
          </p:cNvSpPr>
          <p:nvPr/>
        </p:nvSpPr>
        <p:spPr bwMode="auto">
          <a:xfrm>
            <a:off x="3344863" y="3013075"/>
            <a:ext cx="3222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C</a:t>
            </a:r>
          </a:p>
        </p:txBody>
      </p:sp>
      <p:sp>
        <p:nvSpPr>
          <p:cNvPr id="64523" name="Text Box 12"/>
          <p:cNvSpPr txBox="1">
            <a:spLocks noChangeArrowheads="1"/>
          </p:cNvSpPr>
          <p:nvPr/>
        </p:nvSpPr>
        <p:spPr bwMode="auto">
          <a:xfrm>
            <a:off x="2667000" y="3657600"/>
            <a:ext cx="3032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q</a:t>
            </a:r>
          </a:p>
        </p:txBody>
      </p:sp>
      <p:sp>
        <p:nvSpPr>
          <p:cNvPr id="64524" name="Text Box 13"/>
          <p:cNvSpPr txBox="1">
            <a:spLocks noChangeArrowheads="1"/>
          </p:cNvSpPr>
          <p:nvPr/>
        </p:nvSpPr>
        <p:spPr bwMode="auto">
          <a:xfrm>
            <a:off x="5638800" y="3200400"/>
            <a:ext cx="312578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800"/>
              <a:t>info.normal= (q-C)/||(q-C)||</a:t>
            </a:r>
          </a:p>
          <a:p>
            <a:pPr algn="l" eaLnBrk="1" hangingPunct="1"/>
            <a:r>
              <a:rPr lang="en-US" sz="1800"/>
              <a:t>if info.normal.dot(v)&gt;0</a:t>
            </a:r>
          </a:p>
          <a:p>
            <a:pPr algn="l" eaLnBrk="1" hangingPunct="1"/>
            <a:r>
              <a:rPr lang="en-US" sz="1800"/>
              <a:t>       info.normal  *=-1</a:t>
            </a:r>
          </a:p>
        </p:txBody>
      </p:sp>
      <p:sp>
        <p:nvSpPr>
          <p:cNvPr id="64525" name="Line 14"/>
          <p:cNvSpPr>
            <a:spLocks noChangeShapeType="1"/>
          </p:cNvSpPr>
          <p:nvPr/>
        </p:nvSpPr>
        <p:spPr bwMode="auto">
          <a:xfrm>
            <a:off x="1524000" y="3352800"/>
            <a:ext cx="2743200" cy="1905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latin typeface="Comic Sans MS" charset="0"/>
              </a:rPr>
              <a:t>triangle intersection</a:t>
            </a:r>
          </a:p>
        </p:txBody>
      </p:sp>
      <p:sp>
        <p:nvSpPr>
          <p:cNvPr id="65538" name="AutoShape 3"/>
          <p:cNvSpPr>
            <a:spLocks noChangeArrowheads="1"/>
          </p:cNvSpPr>
          <p:nvPr/>
        </p:nvSpPr>
        <p:spPr bwMode="auto">
          <a:xfrm>
            <a:off x="2971800" y="2209800"/>
            <a:ext cx="2286000" cy="3124200"/>
          </a:xfrm>
          <a:prstGeom prst="triangle">
            <a:avLst>
              <a:gd name="adj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5539" name="Line 4"/>
          <p:cNvSpPr>
            <a:spLocks noChangeShapeType="1"/>
          </p:cNvSpPr>
          <p:nvPr/>
        </p:nvSpPr>
        <p:spPr bwMode="auto">
          <a:xfrm flipV="1">
            <a:off x="1752600" y="4724400"/>
            <a:ext cx="2133600" cy="175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5540" name="Oval 5"/>
          <p:cNvSpPr>
            <a:spLocks noChangeArrowheads="1"/>
          </p:cNvSpPr>
          <p:nvPr/>
        </p:nvSpPr>
        <p:spPr bwMode="auto">
          <a:xfrm>
            <a:off x="1600200" y="64770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5541" name="Line 6"/>
          <p:cNvSpPr>
            <a:spLocks noChangeShapeType="1"/>
          </p:cNvSpPr>
          <p:nvPr/>
        </p:nvSpPr>
        <p:spPr bwMode="auto">
          <a:xfrm flipH="1">
            <a:off x="3429000" y="4724400"/>
            <a:ext cx="4572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5542" name="Text Box 7"/>
          <p:cNvSpPr txBox="1">
            <a:spLocks noChangeArrowheads="1"/>
          </p:cNvSpPr>
          <p:nvPr/>
        </p:nvSpPr>
        <p:spPr bwMode="auto">
          <a:xfrm>
            <a:off x="3659188" y="5603875"/>
            <a:ext cx="3032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n</a:t>
            </a:r>
          </a:p>
        </p:txBody>
      </p:sp>
      <p:sp>
        <p:nvSpPr>
          <p:cNvPr id="65543" name="Text Box 8"/>
          <p:cNvSpPr txBox="1">
            <a:spLocks noChangeArrowheads="1"/>
          </p:cNvSpPr>
          <p:nvPr/>
        </p:nvSpPr>
        <p:spPr bwMode="auto">
          <a:xfrm>
            <a:off x="4495800" y="2438400"/>
            <a:ext cx="40528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800"/>
              <a:t>One normal is pre-computed for you</a:t>
            </a:r>
          </a:p>
        </p:txBody>
      </p:sp>
      <p:sp>
        <p:nvSpPr>
          <p:cNvPr id="65544" name="Text Box 11"/>
          <p:cNvSpPr txBox="1">
            <a:spLocks noChangeArrowheads="1"/>
          </p:cNvSpPr>
          <p:nvPr/>
        </p:nvSpPr>
        <p:spPr bwMode="auto">
          <a:xfrm>
            <a:off x="5400675" y="3470275"/>
            <a:ext cx="2828925" cy="119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800"/>
              <a:t>info.normal=n</a:t>
            </a:r>
          </a:p>
          <a:p>
            <a:pPr algn="l" eaLnBrk="1" hangingPunct="1"/>
            <a:r>
              <a:rPr lang="en-US" sz="1800"/>
              <a:t>if info.normal.dot(v)&gt;0</a:t>
            </a:r>
          </a:p>
          <a:p>
            <a:pPr algn="l" eaLnBrk="1" hangingPunct="1"/>
            <a:r>
              <a:rPr lang="en-US" sz="1800"/>
              <a:t>   info.normal *=-1</a:t>
            </a:r>
          </a:p>
        </p:txBody>
      </p:sp>
      <p:sp>
        <p:nvSpPr>
          <p:cNvPr id="1094668" name="Text Box 12"/>
          <p:cNvSpPr txBox="1">
            <a:spLocks noChangeArrowheads="1"/>
          </p:cNvSpPr>
          <p:nvPr/>
        </p:nvSpPr>
        <p:spPr bwMode="auto">
          <a:xfrm>
            <a:off x="4419600" y="5562600"/>
            <a:ext cx="4335463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800"/>
              <a:t>Don</a:t>
            </a:r>
            <a:r>
              <a:rPr lang="ja-JP" altLang="en-US" sz="1800"/>
              <a:t>’</a:t>
            </a:r>
            <a:r>
              <a:rPr lang="en-US" altLang="ja-JP" sz="1800"/>
              <a:t>t change the triangle</a:t>
            </a:r>
            <a:r>
              <a:rPr lang="ja-JP" altLang="en-US" sz="1800"/>
              <a:t>’</a:t>
            </a:r>
            <a:r>
              <a:rPr lang="en-US" altLang="ja-JP" sz="1800"/>
              <a:t>s normal.  Just change the normal you put in the Intersection structure.</a:t>
            </a:r>
            <a:endParaRPr lang="en-US" sz="1800"/>
          </a:p>
        </p:txBody>
      </p:sp>
      <p:sp>
        <p:nvSpPr>
          <p:cNvPr id="65546" name="Line 13"/>
          <p:cNvSpPr>
            <a:spLocks noChangeShapeType="1"/>
          </p:cNvSpPr>
          <p:nvPr/>
        </p:nvSpPr>
        <p:spPr bwMode="auto">
          <a:xfrm>
            <a:off x="6858000" y="28956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5547" name="Text Box 5"/>
          <p:cNvSpPr txBox="1">
            <a:spLocks noChangeArrowheads="1"/>
          </p:cNvSpPr>
          <p:nvPr/>
        </p:nvSpPr>
        <p:spPr bwMode="auto">
          <a:xfrm>
            <a:off x="990600" y="5410200"/>
            <a:ext cx="13382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ray = (P</a:t>
            </a:r>
            <a:r>
              <a:rPr lang="en-US" sz="1800" baseline="-25000"/>
              <a:t>0</a:t>
            </a:r>
            <a:r>
              <a:rPr lang="en-US" sz="1800"/>
              <a:t>,v)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4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4668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>
                <a:latin typeface="Comic Sans MS" charset="0"/>
              </a:rPr>
              <a:t>red diffuse reflection for each light L: R</a:t>
            </a:r>
            <a:r>
              <a:rPr lang="en-US" sz="2800" baseline="-25000">
                <a:latin typeface="Comic Sans MS" charset="0"/>
              </a:rPr>
              <a:t>L,D</a:t>
            </a:r>
          </a:p>
        </p:txBody>
      </p:sp>
      <p:sp>
        <p:nvSpPr>
          <p:cNvPr id="665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800">
                <a:latin typeface="Comic Sans MS" charset="0"/>
              </a:rPr>
              <a:t>R</a:t>
            </a:r>
            <a:r>
              <a:rPr lang="en-US" sz="2800" baseline="-25000">
                <a:latin typeface="Comic Sans MS" charset="0"/>
              </a:rPr>
              <a:t>L,D</a:t>
            </a:r>
            <a:r>
              <a:rPr lang="en-US" sz="2800">
                <a:latin typeface="Comic Sans MS" charset="0"/>
              </a:rPr>
              <a:t> = 0 if L is occluded </a:t>
            </a:r>
          </a:p>
          <a:p>
            <a:pPr eaLnBrk="1" hangingPunct="1">
              <a:buFontTx/>
              <a:buNone/>
            </a:pPr>
            <a:r>
              <a:rPr lang="en-US" sz="2800">
                <a:latin typeface="Comic Sans MS" charset="0"/>
              </a:rPr>
              <a:t>R</a:t>
            </a:r>
            <a:r>
              <a:rPr lang="en-US" sz="2800" baseline="-25000">
                <a:latin typeface="Comic Sans MS" charset="0"/>
              </a:rPr>
              <a:t>L,D</a:t>
            </a:r>
            <a:r>
              <a:rPr lang="en-US" sz="2800">
                <a:latin typeface="Comic Sans MS" charset="0"/>
              </a:rPr>
              <a:t> = </a:t>
            </a:r>
            <a:r>
              <a:rPr lang="en-US" sz="2800">
                <a:solidFill>
                  <a:schemeClr val="accent2"/>
                </a:solidFill>
                <a:latin typeface="Comic Sans MS" charset="0"/>
              </a:rPr>
              <a:t>A</a:t>
            </a:r>
            <a:r>
              <a:rPr lang="en-US" sz="2800">
                <a:latin typeface="Comic Sans MS" charset="0"/>
              </a:rPr>
              <a:t> •</a:t>
            </a:r>
            <a:r>
              <a:rPr lang="en-US" sz="2800">
                <a:solidFill>
                  <a:schemeClr val="accent2"/>
                </a:solidFill>
                <a:latin typeface="Comic Sans MS" charset="0"/>
              </a:rPr>
              <a:t>SP</a:t>
            </a:r>
            <a:r>
              <a:rPr lang="en-US" sz="2800">
                <a:latin typeface="Comic Sans MS" charset="0"/>
              </a:rPr>
              <a:t> • </a:t>
            </a:r>
            <a:r>
              <a:rPr lang="en-US" sz="2800" i="1">
                <a:solidFill>
                  <a:srgbClr val="FF0000"/>
                </a:solidFill>
                <a:latin typeface="Comic Sans MS" charset="0"/>
              </a:rPr>
              <a:t>mdr</a:t>
            </a:r>
            <a:r>
              <a:rPr lang="en-US" sz="2800">
                <a:latin typeface="Comic Sans MS" charset="0"/>
              </a:rPr>
              <a:t> • </a:t>
            </a:r>
            <a:r>
              <a:rPr lang="en-US" sz="2800" i="1">
                <a:solidFill>
                  <a:srgbClr val="FF0000"/>
                </a:solidFill>
                <a:latin typeface="Comic Sans MS" charset="0"/>
              </a:rPr>
              <a:t>lr </a:t>
            </a:r>
            <a:r>
              <a:rPr lang="en-US" sz="2800">
                <a:latin typeface="Comic Sans MS" charset="0"/>
              </a:rPr>
              <a:t>• max(0,(</a:t>
            </a:r>
            <a:r>
              <a:rPr lang="en-US" sz="2800" b="1">
                <a:solidFill>
                  <a:schemeClr val="accent2"/>
                </a:solidFill>
                <a:latin typeface="Comic Sans MS" charset="0"/>
              </a:rPr>
              <a:t>n</a:t>
            </a:r>
            <a:r>
              <a:rPr lang="en-US" sz="2800" b="1">
                <a:latin typeface="Comic Sans MS" charset="0"/>
              </a:rPr>
              <a:t> </a:t>
            </a:r>
            <a:r>
              <a:rPr lang="en-US" sz="2800" b="1">
                <a:latin typeface="Comic Sans MS" charset="0"/>
                <a:sym typeface="Symbol" charset="0"/>
              </a:rPr>
              <a:t> </a:t>
            </a:r>
            <a:r>
              <a:rPr lang="en-US" sz="2800" b="1">
                <a:solidFill>
                  <a:schemeClr val="accent1"/>
                </a:solidFill>
                <a:latin typeface="Comic Sans MS" charset="0"/>
                <a:sym typeface="Symbol" charset="0"/>
              </a:rPr>
              <a:t>-ld</a:t>
            </a:r>
            <a:r>
              <a:rPr lang="en-US" sz="2800">
                <a:latin typeface="Comic Sans MS" charset="0"/>
                <a:sym typeface="Symbol" charset="0"/>
              </a:rPr>
              <a:t>))   else</a:t>
            </a:r>
          </a:p>
        </p:txBody>
      </p:sp>
      <p:sp>
        <p:nvSpPr>
          <p:cNvPr id="66563" name="Rectangle 6"/>
          <p:cNvSpPr>
            <a:spLocks noChangeArrowheads="1"/>
          </p:cNvSpPr>
          <p:nvPr/>
        </p:nvSpPr>
        <p:spPr bwMode="auto">
          <a:xfrm>
            <a:off x="4648200" y="2133600"/>
            <a:ext cx="28956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6564" name="Text Box 7"/>
          <p:cNvSpPr txBox="1">
            <a:spLocks noChangeArrowheads="1"/>
          </p:cNvSpPr>
          <p:nvPr/>
        </p:nvSpPr>
        <p:spPr bwMode="auto">
          <a:xfrm>
            <a:off x="4495800" y="3581400"/>
            <a:ext cx="34639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any questions about this term?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color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>
                <a:latin typeface="Comic Sans MS" charset="0"/>
              </a:rPr>
              <a:t>color at intersection point depends on</a:t>
            </a:r>
          </a:p>
          <a:p>
            <a:pPr lvl="1" eaLnBrk="1" hangingPunct="1"/>
            <a:r>
              <a:rPr lang="en-US">
                <a:latin typeface="Comic Sans MS" charset="0"/>
              </a:rPr>
              <a:t>lights in scene</a:t>
            </a:r>
          </a:p>
          <a:p>
            <a:pPr lvl="1" eaLnBrk="1" hangingPunct="1"/>
            <a:r>
              <a:rPr lang="en-US">
                <a:latin typeface="Comic Sans MS" charset="0"/>
              </a:rPr>
              <a:t>material properties of surface</a:t>
            </a:r>
          </a:p>
          <a:p>
            <a:pPr lvl="1" eaLnBrk="1" hangingPunct="1"/>
            <a:r>
              <a:rPr lang="en-US">
                <a:latin typeface="Comic Sans MS" charset="0"/>
              </a:rPr>
              <a:t>geometry of lights, viewer, surface</a:t>
            </a:r>
          </a:p>
          <a:p>
            <a:pPr lvl="1" eaLnBrk="1" hangingPunct="1"/>
            <a:r>
              <a:rPr lang="en-US">
                <a:latin typeface="Comic Sans MS" charset="0"/>
              </a:rPr>
              <a:t>other objects in scene</a:t>
            </a:r>
          </a:p>
        </p:txBody>
      </p:sp>
      <p:sp>
        <p:nvSpPr>
          <p:cNvPr id="21507" name="Rectangle 5"/>
          <p:cNvSpPr>
            <a:spLocks noChangeArrowheads="1"/>
          </p:cNvSpPr>
          <p:nvPr/>
        </p:nvSpPr>
        <p:spPr bwMode="auto">
          <a:xfrm>
            <a:off x="990600" y="2209800"/>
            <a:ext cx="6400800" cy="1524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08" name="Text Box 6"/>
          <p:cNvSpPr txBox="1">
            <a:spLocks noChangeArrowheads="1"/>
          </p:cNvSpPr>
          <p:nvPr/>
        </p:nvSpPr>
        <p:spPr bwMode="auto">
          <a:xfrm>
            <a:off x="7453313" y="2590800"/>
            <a:ext cx="16287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ray casting</a:t>
            </a:r>
          </a:p>
        </p:txBody>
      </p:sp>
      <p:sp>
        <p:nvSpPr>
          <p:cNvPr id="21509" name="Text Box 7"/>
          <p:cNvSpPr txBox="1">
            <a:spLocks noChangeArrowheads="1"/>
          </p:cNvSpPr>
          <p:nvPr/>
        </p:nvSpPr>
        <p:spPr bwMode="auto">
          <a:xfrm>
            <a:off x="7502525" y="3810000"/>
            <a:ext cx="1530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recursive ray tracing</a:t>
            </a:r>
          </a:p>
        </p:txBody>
      </p:sp>
      <p:pic>
        <p:nvPicPr>
          <p:cNvPr id="21510" name="Picture 2" descr="img6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4419600"/>
            <a:ext cx="2286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1" name="Picture 3" descr="img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419600"/>
            <a:ext cx="2286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2" name="Rectangle 4"/>
          <p:cNvSpPr>
            <a:spLocks noChangeArrowheads="1"/>
          </p:cNvSpPr>
          <p:nvPr/>
        </p:nvSpPr>
        <p:spPr bwMode="auto">
          <a:xfrm>
            <a:off x="990600" y="2209800"/>
            <a:ext cx="3124200" cy="609600"/>
          </a:xfrm>
          <a:prstGeom prst="rect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>
                <a:latin typeface="Comic Sans MS" charset="0"/>
              </a:rPr>
              <a:t>red diffuse reflection for each light L: R</a:t>
            </a:r>
            <a:r>
              <a:rPr lang="en-US" sz="2800" baseline="-25000">
                <a:latin typeface="Comic Sans MS" charset="0"/>
              </a:rPr>
              <a:t>L,D</a:t>
            </a:r>
          </a:p>
        </p:txBody>
      </p:sp>
      <p:sp>
        <p:nvSpPr>
          <p:cNvPr id="675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800">
                <a:latin typeface="Comic Sans MS" charset="0"/>
              </a:rPr>
              <a:t>R</a:t>
            </a:r>
            <a:r>
              <a:rPr lang="en-US" sz="2800" baseline="-25000">
                <a:latin typeface="Comic Sans MS" charset="0"/>
              </a:rPr>
              <a:t>L,D</a:t>
            </a:r>
            <a:r>
              <a:rPr lang="en-US" sz="2800">
                <a:latin typeface="Comic Sans MS" charset="0"/>
              </a:rPr>
              <a:t> = 0 if L is occluded </a:t>
            </a:r>
          </a:p>
          <a:p>
            <a:pPr eaLnBrk="1" hangingPunct="1">
              <a:buFontTx/>
              <a:buNone/>
            </a:pPr>
            <a:r>
              <a:rPr lang="en-US" sz="2800">
                <a:latin typeface="Comic Sans MS" charset="0"/>
              </a:rPr>
              <a:t>R</a:t>
            </a:r>
            <a:r>
              <a:rPr lang="en-US" sz="2800" baseline="-25000">
                <a:latin typeface="Comic Sans MS" charset="0"/>
              </a:rPr>
              <a:t>L,D</a:t>
            </a:r>
            <a:r>
              <a:rPr lang="en-US" sz="2800">
                <a:latin typeface="Comic Sans MS" charset="0"/>
              </a:rPr>
              <a:t> = </a:t>
            </a:r>
            <a:r>
              <a:rPr lang="en-US" sz="2800">
                <a:solidFill>
                  <a:schemeClr val="accent2"/>
                </a:solidFill>
                <a:latin typeface="Comic Sans MS" charset="0"/>
              </a:rPr>
              <a:t>A</a:t>
            </a:r>
            <a:r>
              <a:rPr lang="en-US" sz="2800">
                <a:latin typeface="Comic Sans MS" charset="0"/>
              </a:rPr>
              <a:t> •</a:t>
            </a:r>
            <a:r>
              <a:rPr lang="en-US" sz="2800">
                <a:solidFill>
                  <a:schemeClr val="accent2"/>
                </a:solidFill>
                <a:latin typeface="Comic Sans MS" charset="0"/>
              </a:rPr>
              <a:t>SP</a:t>
            </a:r>
            <a:r>
              <a:rPr lang="en-US" sz="2800">
                <a:latin typeface="Comic Sans MS" charset="0"/>
              </a:rPr>
              <a:t> • </a:t>
            </a:r>
            <a:r>
              <a:rPr lang="en-US" sz="2800" i="1">
                <a:solidFill>
                  <a:srgbClr val="FF0000"/>
                </a:solidFill>
                <a:latin typeface="Comic Sans MS" charset="0"/>
              </a:rPr>
              <a:t>mdr</a:t>
            </a:r>
            <a:r>
              <a:rPr lang="en-US" sz="2800">
                <a:latin typeface="Comic Sans MS" charset="0"/>
              </a:rPr>
              <a:t> • </a:t>
            </a:r>
            <a:r>
              <a:rPr lang="en-US" sz="2800" i="1">
                <a:solidFill>
                  <a:srgbClr val="FF0000"/>
                </a:solidFill>
                <a:latin typeface="Comic Sans MS" charset="0"/>
              </a:rPr>
              <a:t>lr </a:t>
            </a:r>
            <a:r>
              <a:rPr lang="en-US" sz="2800">
                <a:latin typeface="Comic Sans MS" charset="0"/>
              </a:rPr>
              <a:t>• max(0,(</a:t>
            </a:r>
            <a:r>
              <a:rPr lang="en-US" sz="2800" b="1">
                <a:solidFill>
                  <a:schemeClr val="accent2"/>
                </a:solidFill>
                <a:latin typeface="Comic Sans MS" charset="0"/>
              </a:rPr>
              <a:t>n</a:t>
            </a:r>
            <a:r>
              <a:rPr lang="en-US" sz="2800" b="1">
                <a:latin typeface="Comic Sans MS" charset="0"/>
              </a:rPr>
              <a:t> </a:t>
            </a:r>
            <a:r>
              <a:rPr lang="en-US" sz="2800" b="1">
                <a:latin typeface="Comic Sans MS" charset="0"/>
                <a:sym typeface="Symbol" charset="0"/>
              </a:rPr>
              <a:t> -</a:t>
            </a:r>
            <a:r>
              <a:rPr lang="en-US" sz="2800" b="1">
                <a:solidFill>
                  <a:srgbClr val="FF33CC"/>
                </a:solidFill>
                <a:latin typeface="Comic Sans MS" charset="0"/>
                <a:sym typeface="Symbol" charset="0"/>
              </a:rPr>
              <a:t>ld</a:t>
            </a:r>
            <a:r>
              <a:rPr lang="en-US" sz="2800">
                <a:latin typeface="Comic Sans MS" charset="0"/>
                <a:sym typeface="Symbol" charset="0"/>
              </a:rPr>
              <a:t>)) else</a:t>
            </a:r>
          </a:p>
        </p:txBody>
      </p:sp>
      <p:sp>
        <p:nvSpPr>
          <p:cNvPr id="67587" name="Line 4"/>
          <p:cNvSpPr>
            <a:spLocks noChangeShapeType="1"/>
          </p:cNvSpPr>
          <p:nvPr/>
        </p:nvSpPr>
        <p:spPr bwMode="auto">
          <a:xfrm flipV="1">
            <a:off x="1828800" y="2667000"/>
            <a:ext cx="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7588" name="Text Box 5"/>
          <p:cNvSpPr txBox="1">
            <a:spLocks noChangeArrowheads="1"/>
          </p:cNvSpPr>
          <p:nvPr/>
        </p:nvSpPr>
        <p:spPr bwMode="auto">
          <a:xfrm>
            <a:off x="1981200" y="3200400"/>
            <a:ext cx="2216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Attenuation factor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619125" y="4613275"/>
            <a:ext cx="27479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A=1 for directional light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>
                <a:latin typeface="Comic Sans MS" charset="0"/>
              </a:rPr>
              <a:t>red diffuse reflection for light L: R</a:t>
            </a:r>
            <a:r>
              <a:rPr lang="en-US" sz="3200" baseline="-25000">
                <a:latin typeface="Comic Sans MS" charset="0"/>
              </a:rPr>
              <a:t>L,D</a:t>
            </a:r>
          </a:p>
        </p:txBody>
      </p:sp>
      <p:sp>
        <p:nvSpPr>
          <p:cNvPr id="686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800">
                <a:latin typeface="Comic Sans MS" charset="0"/>
              </a:rPr>
              <a:t>R</a:t>
            </a:r>
            <a:r>
              <a:rPr lang="en-US" sz="2800" baseline="-25000">
                <a:latin typeface="Comic Sans MS" charset="0"/>
              </a:rPr>
              <a:t>L,D</a:t>
            </a:r>
            <a:r>
              <a:rPr lang="en-US" sz="2800">
                <a:latin typeface="Comic Sans MS" charset="0"/>
              </a:rPr>
              <a:t> = 0 if L is occluded </a:t>
            </a:r>
          </a:p>
          <a:p>
            <a:pPr eaLnBrk="1" hangingPunct="1">
              <a:buFontTx/>
              <a:buNone/>
            </a:pPr>
            <a:r>
              <a:rPr lang="en-US" sz="2800">
                <a:latin typeface="Comic Sans MS" charset="0"/>
              </a:rPr>
              <a:t>R</a:t>
            </a:r>
            <a:r>
              <a:rPr lang="en-US" sz="2800" baseline="-25000">
                <a:latin typeface="Comic Sans MS" charset="0"/>
              </a:rPr>
              <a:t>L,D</a:t>
            </a:r>
            <a:r>
              <a:rPr lang="en-US" sz="2800">
                <a:latin typeface="Comic Sans MS" charset="0"/>
              </a:rPr>
              <a:t> = </a:t>
            </a:r>
            <a:r>
              <a:rPr lang="en-US" sz="2800">
                <a:solidFill>
                  <a:schemeClr val="accent2"/>
                </a:solidFill>
                <a:latin typeface="Comic Sans MS" charset="0"/>
              </a:rPr>
              <a:t>A</a:t>
            </a:r>
            <a:r>
              <a:rPr lang="en-US" sz="2800">
                <a:latin typeface="Comic Sans MS" charset="0"/>
              </a:rPr>
              <a:t> •</a:t>
            </a:r>
            <a:r>
              <a:rPr lang="en-US" sz="2800">
                <a:solidFill>
                  <a:schemeClr val="accent2"/>
                </a:solidFill>
                <a:latin typeface="Comic Sans MS" charset="0"/>
              </a:rPr>
              <a:t>SP</a:t>
            </a:r>
            <a:r>
              <a:rPr lang="en-US" sz="2800">
                <a:latin typeface="Comic Sans MS" charset="0"/>
              </a:rPr>
              <a:t> • </a:t>
            </a:r>
            <a:r>
              <a:rPr lang="en-US" sz="2800" i="1">
                <a:solidFill>
                  <a:srgbClr val="FF0000"/>
                </a:solidFill>
                <a:latin typeface="Comic Sans MS" charset="0"/>
              </a:rPr>
              <a:t>mdr</a:t>
            </a:r>
            <a:r>
              <a:rPr lang="en-US" sz="2800">
                <a:latin typeface="Comic Sans MS" charset="0"/>
              </a:rPr>
              <a:t> • </a:t>
            </a:r>
            <a:r>
              <a:rPr lang="en-US" sz="2800" i="1">
                <a:solidFill>
                  <a:srgbClr val="FF0000"/>
                </a:solidFill>
                <a:latin typeface="Comic Sans MS" charset="0"/>
              </a:rPr>
              <a:t>lr </a:t>
            </a:r>
            <a:r>
              <a:rPr lang="en-US" sz="2800">
                <a:latin typeface="Comic Sans MS" charset="0"/>
              </a:rPr>
              <a:t>• max(0,(</a:t>
            </a:r>
            <a:r>
              <a:rPr lang="en-US" sz="2800" b="1">
                <a:solidFill>
                  <a:schemeClr val="accent2"/>
                </a:solidFill>
                <a:latin typeface="Comic Sans MS" charset="0"/>
              </a:rPr>
              <a:t>n</a:t>
            </a:r>
            <a:r>
              <a:rPr lang="en-US" sz="2800" b="1">
                <a:latin typeface="Comic Sans MS" charset="0"/>
              </a:rPr>
              <a:t> </a:t>
            </a:r>
            <a:r>
              <a:rPr lang="en-US" sz="2800" b="1">
                <a:latin typeface="Comic Sans MS" charset="0"/>
                <a:sym typeface="Symbol" charset="0"/>
              </a:rPr>
              <a:t> </a:t>
            </a:r>
            <a:r>
              <a:rPr lang="en-US" sz="2800" b="1">
                <a:solidFill>
                  <a:schemeClr val="accent1"/>
                </a:solidFill>
                <a:latin typeface="Comic Sans MS" charset="0"/>
                <a:sym typeface="Symbol" charset="0"/>
              </a:rPr>
              <a:t>-ld</a:t>
            </a:r>
            <a:r>
              <a:rPr lang="en-US" sz="2800">
                <a:latin typeface="Comic Sans MS" charset="0"/>
                <a:sym typeface="Symbol" charset="0"/>
              </a:rPr>
              <a:t>)) else</a:t>
            </a:r>
          </a:p>
        </p:txBody>
      </p:sp>
      <p:sp>
        <p:nvSpPr>
          <p:cNvPr id="68611" name="Line 4"/>
          <p:cNvSpPr>
            <a:spLocks noChangeShapeType="1"/>
          </p:cNvSpPr>
          <p:nvPr/>
        </p:nvSpPr>
        <p:spPr bwMode="auto">
          <a:xfrm flipV="1">
            <a:off x="1828800" y="2667000"/>
            <a:ext cx="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8612" name="Text Box 5"/>
          <p:cNvSpPr txBox="1">
            <a:spLocks noChangeArrowheads="1"/>
          </p:cNvSpPr>
          <p:nvPr/>
        </p:nvSpPr>
        <p:spPr bwMode="auto">
          <a:xfrm>
            <a:off x="1981200" y="3200400"/>
            <a:ext cx="2216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Attenuation factor</a:t>
            </a:r>
          </a:p>
        </p:txBody>
      </p:sp>
      <p:sp>
        <p:nvSpPr>
          <p:cNvPr id="68613" name="Text Box 6"/>
          <p:cNvSpPr txBox="1">
            <a:spLocks noChangeArrowheads="1"/>
          </p:cNvSpPr>
          <p:nvPr/>
        </p:nvSpPr>
        <p:spPr bwMode="auto">
          <a:xfrm>
            <a:off x="228600" y="3505200"/>
            <a:ext cx="74676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800"/>
              <a:t>For point &amp; spot lights:</a:t>
            </a:r>
          </a:p>
          <a:p>
            <a:pPr algn="l" eaLnBrk="1" hangingPunct="1"/>
            <a:r>
              <a:rPr lang="en-US" sz="1800"/>
              <a:t> A=1/(ca + la*dist + a*dist</a:t>
            </a:r>
            <a:r>
              <a:rPr lang="en-US" sz="1800" baseline="30000"/>
              <a:t>2</a:t>
            </a:r>
            <a:r>
              <a:rPr lang="en-US" sz="1800"/>
              <a:t>)   where dist= ||p – lightPosition||</a:t>
            </a:r>
          </a:p>
        </p:txBody>
      </p:sp>
      <p:sp>
        <p:nvSpPr>
          <p:cNvPr id="68614" name="Rectangle 7"/>
          <p:cNvSpPr>
            <a:spLocks noChangeArrowheads="1"/>
          </p:cNvSpPr>
          <p:nvPr/>
        </p:nvSpPr>
        <p:spPr bwMode="auto">
          <a:xfrm>
            <a:off x="685800" y="4724400"/>
            <a:ext cx="8458200" cy="160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#light_point -n PointLight1 --</a:t>
            </a:r>
          </a:p>
          <a:p>
            <a:pPr algn="l"/>
            <a:r>
              <a:rPr lang="en-US"/>
              <a:t>	lr	lg	lb	// color</a:t>
            </a:r>
          </a:p>
          <a:p>
            <a:pPr algn="l"/>
            <a:r>
              <a:rPr lang="en-US"/>
              <a:t>	px	py	pz	// lightPosition	</a:t>
            </a:r>
          </a:p>
          <a:p>
            <a:pPr algn="l"/>
            <a:r>
              <a:rPr lang="en-US"/>
              <a:t>	ca	la	qa	//const, linear, quad attenuation</a:t>
            </a:r>
          </a:p>
        </p:txBody>
      </p:sp>
      <p:sp>
        <p:nvSpPr>
          <p:cNvPr id="68615" name="Rectangle 8"/>
          <p:cNvSpPr>
            <a:spLocks noChangeArrowheads="1"/>
          </p:cNvSpPr>
          <p:nvPr/>
        </p:nvSpPr>
        <p:spPr bwMode="auto">
          <a:xfrm>
            <a:off x="1295400" y="5867400"/>
            <a:ext cx="7086600" cy="5334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Attenuation</a:t>
            </a:r>
          </a:p>
        </p:txBody>
      </p:sp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>
              <a:latin typeface="Comic Sans MS" charset="0"/>
            </a:endParaRPr>
          </a:p>
        </p:txBody>
      </p:sp>
      <p:pic>
        <p:nvPicPr>
          <p:cNvPr id="69635" name="Picture 4" descr="img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828800"/>
            <a:ext cx="3706813" cy="3706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636" name="Picture 5" descr="img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828800"/>
            <a:ext cx="3706813" cy="3706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7" name="Text Box 6"/>
          <p:cNvSpPr txBox="1">
            <a:spLocks noChangeArrowheads="1"/>
          </p:cNvSpPr>
          <p:nvPr/>
        </p:nvSpPr>
        <p:spPr bwMode="auto">
          <a:xfrm>
            <a:off x="1219200" y="5715000"/>
            <a:ext cx="19097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Directional light</a:t>
            </a:r>
          </a:p>
        </p:txBody>
      </p:sp>
      <p:sp>
        <p:nvSpPr>
          <p:cNvPr id="69638" name="Text Box 7"/>
          <p:cNvSpPr txBox="1">
            <a:spLocks noChangeArrowheads="1"/>
          </p:cNvSpPr>
          <p:nvPr/>
        </p:nvSpPr>
        <p:spPr bwMode="auto">
          <a:xfrm>
            <a:off x="5715000" y="5715000"/>
            <a:ext cx="12684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Point light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>
                <a:latin typeface="Comic Sans MS" charset="0"/>
              </a:rPr>
              <a:t>red diffuse reflection for light L: R</a:t>
            </a:r>
            <a:r>
              <a:rPr lang="en-US" sz="3200" baseline="-25000">
                <a:latin typeface="Comic Sans MS" charset="0"/>
              </a:rPr>
              <a:t>L,D</a:t>
            </a:r>
          </a:p>
        </p:txBody>
      </p:sp>
      <p:sp>
        <p:nvSpPr>
          <p:cNvPr id="706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800">
                <a:latin typeface="Comic Sans MS" charset="0"/>
              </a:rPr>
              <a:t>R</a:t>
            </a:r>
            <a:r>
              <a:rPr lang="en-US" sz="2800" baseline="-25000">
                <a:latin typeface="Comic Sans MS" charset="0"/>
              </a:rPr>
              <a:t>L,D</a:t>
            </a:r>
            <a:r>
              <a:rPr lang="en-US" sz="2800">
                <a:latin typeface="Comic Sans MS" charset="0"/>
              </a:rPr>
              <a:t> = 0 if L is occluded </a:t>
            </a:r>
          </a:p>
          <a:p>
            <a:pPr eaLnBrk="1" hangingPunct="1">
              <a:buFontTx/>
              <a:buNone/>
            </a:pPr>
            <a:r>
              <a:rPr lang="en-US" sz="2800">
                <a:latin typeface="Comic Sans MS" charset="0"/>
              </a:rPr>
              <a:t>R</a:t>
            </a:r>
            <a:r>
              <a:rPr lang="en-US" sz="2800" baseline="-25000">
                <a:latin typeface="Comic Sans MS" charset="0"/>
              </a:rPr>
              <a:t>L,D</a:t>
            </a:r>
            <a:r>
              <a:rPr lang="en-US" sz="2800">
                <a:latin typeface="Comic Sans MS" charset="0"/>
              </a:rPr>
              <a:t> = </a:t>
            </a:r>
            <a:r>
              <a:rPr lang="en-US" sz="2800">
                <a:solidFill>
                  <a:schemeClr val="accent2"/>
                </a:solidFill>
                <a:latin typeface="Comic Sans MS" charset="0"/>
              </a:rPr>
              <a:t>A</a:t>
            </a:r>
            <a:r>
              <a:rPr lang="en-US" sz="2800">
                <a:latin typeface="Comic Sans MS" charset="0"/>
              </a:rPr>
              <a:t> •</a:t>
            </a:r>
            <a:r>
              <a:rPr lang="en-US" sz="2800">
                <a:solidFill>
                  <a:schemeClr val="accent2"/>
                </a:solidFill>
                <a:latin typeface="Comic Sans MS" charset="0"/>
              </a:rPr>
              <a:t>SP</a:t>
            </a:r>
            <a:r>
              <a:rPr lang="en-US" sz="2800">
                <a:latin typeface="Comic Sans MS" charset="0"/>
              </a:rPr>
              <a:t> • </a:t>
            </a:r>
            <a:r>
              <a:rPr lang="en-US" sz="2800" i="1">
                <a:solidFill>
                  <a:srgbClr val="FF0000"/>
                </a:solidFill>
                <a:latin typeface="Comic Sans MS" charset="0"/>
              </a:rPr>
              <a:t>mdr</a:t>
            </a:r>
            <a:r>
              <a:rPr lang="en-US" sz="2800">
                <a:latin typeface="Comic Sans MS" charset="0"/>
              </a:rPr>
              <a:t> • </a:t>
            </a:r>
            <a:r>
              <a:rPr lang="en-US" sz="2800" i="1">
                <a:solidFill>
                  <a:srgbClr val="FF0000"/>
                </a:solidFill>
                <a:latin typeface="Comic Sans MS" charset="0"/>
              </a:rPr>
              <a:t>lr </a:t>
            </a:r>
            <a:r>
              <a:rPr lang="en-US" sz="2800">
                <a:latin typeface="Comic Sans MS" charset="0"/>
              </a:rPr>
              <a:t>• max(0,(</a:t>
            </a:r>
            <a:r>
              <a:rPr lang="en-US" sz="2800" b="1">
                <a:solidFill>
                  <a:schemeClr val="accent2"/>
                </a:solidFill>
                <a:latin typeface="Comic Sans MS" charset="0"/>
              </a:rPr>
              <a:t>n</a:t>
            </a:r>
            <a:r>
              <a:rPr lang="en-US" sz="2800" b="1">
                <a:latin typeface="Comic Sans MS" charset="0"/>
              </a:rPr>
              <a:t> </a:t>
            </a:r>
            <a:r>
              <a:rPr lang="en-US" sz="2800" b="1">
                <a:latin typeface="Comic Sans MS" charset="0"/>
                <a:sym typeface="Symbol" charset="0"/>
              </a:rPr>
              <a:t> </a:t>
            </a:r>
            <a:r>
              <a:rPr lang="en-US" sz="2800" b="1">
                <a:solidFill>
                  <a:schemeClr val="accent1"/>
                </a:solidFill>
                <a:latin typeface="Comic Sans MS" charset="0"/>
                <a:sym typeface="Symbol" charset="0"/>
              </a:rPr>
              <a:t>-ld</a:t>
            </a:r>
            <a:r>
              <a:rPr lang="en-US" sz="2800">
                <a:latin typeface="Comic Sans MS" charset="0"/>
                <a:sym typeface="Symbol" charset="0"/>
              </a:rPr>
              <a:t>)) else</a:t>
            </a:r>
          </a:p>
        </p:txBody>
      </p:sp>
      <p:sp>
        <p:nvSpPr>
          <p:cNvPr id="70659" name="Line 4"/>
          <p:cNvSpPr>
            <a:spLocks noChangeShapeType="1"/>
          </p:cNvSpPr>
          <p:nvPr/>
        </p:nvSpPr>
        <p:spPr bwMode="auto">
          <a:xfrm flipV="1">
            <a:off x="2514600" y="2667000"/>
            <a:ext cx="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70660" name="Text Box 5"/>
          <p:cNvSpPr txBox="1">
            <a:spLocks noChangeArrowheads="1"/>
          </p:cNvSpPr>
          <p:nvPr/>
        </p:nvSpPr>
        <p:spPr bwMode="auto">
          <a:xfrm>
            <a:off x="2819400" y="3200400"/>
            <a:ext cx="1450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Spot factor</a:t>
            </a:r>
          </a:p>
        </p:txBody>
      </p:sp>
      <p:sp>
        <p:nvSpPr>
          <p:cNvPr id="70661" name="Text Box 6"/>
          <p:cNvSpPr txBox="1">
            <a:spLocks noChangeArrowheads="1"/>
          </p:cNvSpPr>
          <p:nvPr/>
        </p:nvSpPr>
        <p:spPr bwMode="auto">
          <a:xfrm>
            <a:off x="1828800" y="4038600"/>
            <a:ext cx="40116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SP=1 for directional and point lights</a:t>
            </a:r>
          </a:p>
        </p:txBody>
      </p:sp>
      <p:sp>
        <p:nvSpPr>
          <p:cNvPr id="70662" name="Rectangle 7"/>
          <p:cNvSpPr>
            <a:spLocks noChangeArrowheads="1"/>
          </p:cNvSpPr>
          <p:nvPr/>
        </p:nvSpPr>
        <p:spPr bwMode="auto">
          <a:xfrm>
            <a:off x="1447800" y="4495800"/>
            <a:ext cx="6858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lvl="1" algn="l"/>
            <a:r>
              <a:rPr lang="en-US">
                <a:sym typeface="Symbol" charset="0"/>
              </a:rPr>
              <a:t>For spot lights: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spot light</a:t>
            </a:r>
          </a:p>
        </p:txBody>
      </p:sp>
      <p:grpSp>
        <p:nvGrpSpPr>
          <p:cNvPr id="71682" name="Group 13"/>
          <p:cNvGrpSpPr>
            <a:grpSpLocks/>
          </p:cNvGrpSpPr>
          <p:nvPr/>
        </p:nvGrpSpPr>
        <p:grpSpPr bwMode="auto">
          <a:xfrm>
            <a:off x="990600" y="1676400"/>
            <a:ext cx="3200400" cy="2819400"/>
            <a:chOff x="624" y="1152"/>
            <a:chExt cx="2448" cy="2352"/>
          </a:xfrm>
        </p:grpSpPr>
        <p:sp>
          <p:nvSpPr>
            <p:cNvPr id="71688" name="AutoShape 4"/>
            <p:cNvSpPr>
              <a:spLocks noChangeArrowheads="1"/>
            </p:cNvSpPr>
            <p:nvPr/>
          </p:nvSpPr>
          <p:spPr bwMode="auto">
            <a:xfrm>
              <a:off x="1200" y="2304"/>
              <a:ext cx="624" cy="576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71689" name="Oval 5"/>
            <p:cNvSpPr>
              <a:spLocks noChangeArrowheads="1"/>
            </p:cNvSpPr>
            <p:nvPr/>
          </p:nvSpPr>
          <p:spPr bwMode="auto">
            <a:xfrm>
              <a:off x="624" y="1247"/>
              <a:ext cx="96" cy="96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1690" name="AutoShape 6"/>
            <p:cNvSpPr>
              <a:spLocks noChangeArrowheads="1"/>
            </p:cNvSpPr>
            <p:nvPr/>
          </p:nvSpPr>
          <p:spPr bwMode="auto">
            <a:xfrm rot="-2088333">
              <a:off x="672" y="1152"/>
              <a:ext cx="1057" cy="1903"/>
            </a:xfrm>
            <a:prstGeom prst="triangle">
              <a:avLst>
                <a:gd name="adj" fmla="val 50000"/>
              </a:avLst>
            </a:prstGeom>
            <a:solidFill>
              <a:srgbClr val="FFFF00">
                <a:alpha val="50195"/>
              </a:srgb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1691" name="Line 7"/>
            <p:cNvSpPr>
              <a:spLocks noChangeShapeType="1"/>
            </p:cNvSpPr>
            <p:nvPr/>
          </p:nvSpPr>
          <p:spPr bwMode="auto">
            <a:xfrm>
              <a:off x="741" y="1406"/>
              <a:ext cx="408" cy="57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1692" name="Line 8"/>
            <p:cNvSpPr>
              <a:spLocks noChangeShapeType="1"/>
            </p:cNvSpPr>
            <p:nvPr/>
          </p:nvSpPr>
          <p:spPr bwMode="auto">
            <a:xfrm>
              <a:off x="1131" y="1968"/>
              <a:ext cx="1008" cy="14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grpSp>
          <p:nvGrpSpPr>
            <p:cNvPr id="71693" name="Group 9"/>
            <p:cNvGrpSpPr>
              <a:grpSpLocks/>
            </p:cNvGrpSpPr>
            <p:nvPr/>
          </p:nvGrpSpPr>
          <p:grpSpPr bwMode="auto">
            <a:xfrm rot="8644763">
              <a:off x="960" y="2880"/>
              <a:ext cx="2112" cy="624"/>
              <a:chOff x="960" y="2736"/>
              <a:chExt cx="3456" cy="1232"/>
            </a:xfrm>
          </p:grpSpPr>
          <p:sp>
            <p:nvSpPr>
              <p:cNvPr id="71694" name="Freeform 10"/>
              <p:cNvSpPr>
                <a:spLocks/>
              </p:cNvSpPr>
              <p:nvPr/>
            </p:nvSpPr>
            <p:spPr bwMode="auto">
              <a:xfrm>
                <a:off x="960" y="2736"/>
                <a:ext cx="1728" cy="1232"/>
              </a:xfrm>
              <a:custGeom>
                <a:avLst/>
                <a:gdLst>
                  <a:gd name="T0" fmla="*/ 0 w 1728"/>
                  <a:gd name="T1" fmla="*/ 1152 h 1232"/>
                  <a:gd name="T2" fmla="*/ 816 w 1728"/>
                  <a:gd name="T3" fmla="*/ 1152 h 1232"/>
                  <a:gd name="T4" fmla="*/ 1296 w 1728"/>
                  <a:gd name="T5" fmla="*/ 672 h 1232"/>
                  <a:gd name="T6" fmla="*/ 1536 w 1728"/>
                  <a:gd name="T7" fmla="*/ 144 h 1232"/>
                  <a:gd name="T8" fmla="*/ 1728 w 1728"/>
                  <a:gd name="T9" fmla="*/ 0 h 12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28"/>
                  <a:gd name="T16" fmla="*/ 0 h 1232"/>
                  <a:gd name="T17" fmla="*/ 1728 w 1728"/>
                  <a:gd name="T18" fmla="*/ 1232 h 12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28" h="1232">
                    <a:moveTo>
                      <a:pt x="0" y="1152"/>
                    </a:moveTo>
                    <a:cubicBezTo>
                      <a:pt x="300" y="1192"/>
                      <a:pt x="600" y="1232"/>
                      <a:pt x="816" y="1152"/>
                    </a:cubicBezTo>
                    <a:cubicBezTo>
                      <a:pt x="1032" y="1072"/>
                      <a:pt x="1176" y="840"/>
                      <a:pt x="1296" y="672"/>
                    </a:cubicBezTo>
                    <a:cubicBezTo>
                      <a:pt x="1416" y="504"/>
                      <a:pt x="1464" y="256"/>
                      <a:pt x="1536" y="144"/>
                    </a:cubicBezTo>
                    <a:cubicBezTo>
                      <a:pt x="1608" y="32"/>
                      <a:pt x="1668" y="16"/>
                      <a:pt x="1728" y="0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1695" name="Freeform 11"/>
              <p:cNvSpPr>
                <a:spLocks/>
              </p:cNvSpPr>
              <p:nvPr/>
            </p:nvSpPr>
            <p:spPr bwMode="auto">
              <a:xfrm flipH="1">
                <a:off x="2688" y="2736"/>
                <a:ext cx="1728" cy="1232"/>
              </a:xfrm>
              <a:custGeom>
                <a:avLst/>
                <a:gdLst>
                  <a:gd name="T0" fmla="*/ 0 w 1728"/>
                  <a:gd name="T1" fmla="*/ 1152 h 1232"/>
                  <a:gd name="T2" fmla="*/ 816 w 1728"/>
                  <a:gd name="T3" fmla="*/ 1152 h 1232"/>
                  <a:gd name="T4" fmla="*/ 1296 w 1728"/>
                  <a:gd name="T5" fmla="*/ 672 h 1232"/>
                  <a:gd name="T6" fmla="*/ 1536 w 1728"/>
                  <a:gd name="T7" fmla="*/ 144 h 1232"/>
                  <a:gd name="T8" fmla="*/ 1728 w 1728"/>
                  <a:gd name="T9" fmla="*/ 0 h 12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28"/>
                  <a:gd name="T16" fmla="*/ 0 h 1232"/>
                  <a:gd name="T17" fmla="*/ 1728 w 1728"/>
                  <a:gd name="T18" fmla="*/ 1232 h 12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28" h="1232">
                    <a:moveTo>
                      <a:pt x="0" y="1152"/>
                    </a:moveTo>
                    <a:cubicBezTo>
                      <a:pt x="300" y="1192"/>
                      <a:pt x="600" y="1232"/>
                      <a:pt x="816" y="1152"/>
                    </a:cubicBezTo>
                    <a:cubicBezTo>
                      <a:pt x="1032" y="1072"/>
                      <a:pt x="1176" y="840"/>
                      <a:pt x="1296" y="672"/>
                    </a:cubicBezTo>
                    <a:cubicBezTo>
                      <a:pt x="1416" y="504"/>
                      <a:pt x="1464" y="256"/>
                      <a:pt x="1536" y="144"/>
                    </a:cubicBezTo>
                    <a:cubicBezTo>
                      <a:pt x="1608" y="32"/>
                      <a:pt x="1668" y="16"/>
                      <a:pt x="1728" y="0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71683" name="Rectangle 12"/>
          <p:cNvSpPr>
            <a:spLocks noChangeArrowheads="1"/>
          </p:cNvSpPr>
          <p:nvPr/>
        </p:nvSpPr>
        <p:spPr bwMode="auto">
          <a:xfrm>
            <a:off x="762000" y="5181600"/>
            <a:ext cx="7772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en-US" sz="1400"/>
              <a:t>#light_spot -n SpotLight1 --</a:t>
            </a:r>
          </a:p>
          <a:p>
            <a:pPr marL="342900" indent="-342900" algn="l">
              <a:spcBef>
                <a:spcPct val="20000"/>
              </a:spcBef>
            </a:pPr>
            <a:r>
              <a:rPr lang="en-US" sz="1400"/>
              <a:t>	lr	lg	lb		// light color</a:t>
            </a:r>
          </a:p>
          <a:p>
            <a:pPr marL="342900" indent="-342900" algn="l">
              <a:spcBef>
                <a:spcPct val="20000"/>
              </a:spcBef>
            </a:pPr>
            <a:r>
              <a:rPr lang="en-US" sz="1400"/>
              <a:t>	lpx	lpy	lpz	                 // light position</a:t>
            </a:r>
          </a:p>
          <a:p>
            <a:pPr marL="342900" indent="-342900" algn="l">
              <a:spcBef>
                <a:spcPct val="20000"/>
              </a:spcBef>
            </a:pPr>
            <a:r>
              <a:rPr lang="en-US" sz="1400"/>
              <a:t>	bcx	bcy	bcz		// center of beam</a:t>
            </a:r>
          </a:p>
          <a:p>
            <a:pPr marL="342900" indent="-342900" algn="l">
              <a:spcBef>
                <a:spcPct val="20000"/>
              </a:spcBef>
            </a:pPr>
            <a:r>
              <a:rPr lang="en-US" sz="1400"/>
              <a:t>	ca	la	lz		// const, linear, quad attenuation</a:t>
            </a:r>
          </a:p>
          <a:p>
            <a:pPr marL="342900" indent="-342900" algn="l">
              <a:spcBef>
                <a:spcPct val="20000"/>
              </a:spcBef>
            </a:pPr>
            <a:r>
              <a:rPr lang="en-US" sz="1400"/>
              <a:t>	co	do			// cutoff (degrees)  dropoff</a:t>
            </a:r>
          </a:p>
        </p:txBody>
      </p:sp>
      <p:sp>
        <p:nvSpPr>
          <p:cNvPr id="71684" name="Text Box 14"/>
          <p:cNvSpPr txBox="1">
            <a:spLocks noChangeArrowheads="1"/>
          </p:cNvSpPr>
          <p:nvPr/>
        </p:nvSpPr>
        <p:spPr bwMode="auto">
          <a:xfrm>
            <a:off x="2057400" y="1828800"/>
            <a:ext cx="211296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point light with focused beam</a:t>
            </a:r>
          </a:p>
        </p:txBody>
      </p:sp>
      <p:sp>
        <p:nvSpPr>
          <p:cNvPr id="71685" name="Rectangle 1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endParaRPr lang="en-US" sz="2800">
              <a:latin typeface="Comic Sans MS" charset="0"/>
            </a:endParaRPr>
          </a:p>
        </p:txBody>
      </p:sp>
      <p:pic>
        <p:nvPicPr>
          <p:cNvPr id="71686" name="Picture 16" descr="spotSamp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981200"/>
            <a:ext cx="28194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87" name="Rectangle 25"/>
          <p:cNvSpPr>
            <a:spLocks noChangeArrowheads="1"/>
          </p:cNvSpPr>
          <p:nvPr/>
        </p:nvSpPr>
        <p:spPr bwMode="auto">
          <a:xfrm>
            <a:off x="304800" y="1752600"/>
            <a:ext cx="3932238" cy="3352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>
                <a:latin typeface="Comic Sans MS" charset="0"/>
              </a:rPr>
              <a:t>red diffuse reflection for light L: R</a:t>
            </a:r>
            <a:r>
              <a:rPr lang="en-US" sz="3200" baseline="-25000">
                <a:latin typeface="Comic Sans MS" charset="0"/>
              </a:rPr>
              <a:t>L,D</a:t>
            </a:r>
          </a:p>
        </p:txBody>
      </p:sp>
      <p:sp>
        <p:nvSpPr>
          <p:cNvPr id="727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800">
                <a:latin typeface="Comic Sans MS" charset="0"/>
              </a:rPr>
              <a:t>R</a:t>
            </a:r>
            <a:r>
              <a:rPr lang="en-US" sz="2800" baseline="-25000">
                <a:latin typeface="Comic Sans MS" charset="0"/>
              </a:rPr>
              <a:t>L,D</a:t>
            </a:r>
            <a:r>
              <a:rPr lang="en-US" sz="2800">
                <a:latin typeface="Comic Sans MS" charset="0"/>
              </a:rPr>
              <a:t> = 0 if L is occluded </a:t>
            </a:r>
          </a:p>
          <a:p>
            <a:pPr eaLnBrk="1" hangingPunct="1">
              <a:buFontTx/>
              <a:buNone/>
            </a:pPr>
            <a:r>
              <a:rPr lang="en-US" sz="2800">
                <a:latin typeface="Comic Sans MS" charset="0"/>
              </a:rPr>
              <a:t>R</a:t>
            </a:r>
            <a:r>
              <a:rPr lang="en-US" sz="2800" baseline="-25000">
                <a:latin typeface="Comic Sans MS" charset="0"/>
              </a:rPr>
              <a:t>L,D</a:t>
            </a:r>
            <a:r>
              <a:rPr lang="en-US" sz="2800">
                <a:latin typeface="Comic Sans MS" charset="0"/>
              </a:rPr>
              <a:t> = </a:t>
            </a:r>
            <a:r>
              <a:rPr lang="en-US" sz="2800">
                <a:solidFill>
                  <a:schemeClr val="accent2"/>
                </a:solidFill>
                <a:latin typeface="Comic Sans MS" charset="0"/>
              </a:rPr>
              <a:t>A</a:t>
            </a:r>
            <a:r>
              <a:rPr lang="en-US" sz="2800">
                <a:latin typeface="Comic Sans MS" charset="0"/>
              </a:rPr>
              <a:t> •</a:t>
            </a:r>
            <a:r>
              <a:rPr lang="en-US" sz="2800">
                <a:solidFill>
                  <a:schemeClr val="accent2"/>
                </a:solidFill>
                <a:latin typeface="Comic Sans MS" charset="0"/>
              </a:rPr>
              <a:t>SP</a:t>
            </a:r>
            <a:r>
              <a:rPr lang="en-US" sz="2800">
                <a:latin typeface="Comic Sans MS" charset="0"/>
              </a:rPr>
              <a:t> • </a:t>
            </a:r>
            <a:r>
              <a:rPr lang="en-US" sz="2800" i="1">
                <a:solidFill>
                  <a:srgbClr val="FF0000"/>
                </a:solidFill>
                <a:latin typeface="Comic Sans MS" charset="0"/>
              </a:rPr>
              <a:t>mdr</a:t>
            </a:r>
            <a:r>
              <a:rPr lang="en-US" sz="2800">
                <a:latin typeface="Comic Sans MS" charset="0"/>
              </a:rPr>
              <a:t> • </a:t>
            </a:r>
            <a:r>
              <a:rPr lang="en-US" sz="2800" i="1">
                <a:solidFill>
                  <a:srgbClr val="FF0000"/>
                </a:solidFill>
                <a:latin typeface="Comic Sans MS" charset="0"/>
              </a:rPr>
              <a:t>lr </a:t>
            </a:r>
            <a:r>
              <a:rPr lang="en-US" sz="2800">
                <a:latin typeface="Comic Sans MS" charset="0"/>
              </a:rPr>
              <a:t>• max(0,(</a:t>
            </a:r>
            <a:r>
              <a:rPr lang="en-US" sz="2800" b="1">
                <a:solidFill>
                  <a:schemeClr val="accent2"/>
                </a:solidFill>
                <a:latin typeface="Comic Sans MS" charset="0"/>
              </a:rPr>
              <a:t>n</a:t>
            </a:r>
            <a:r>
              <a:rPr lang="en-US" sz="2800" b="1">
                <a:latin typeface="Comic Sans MS" charset="0"/>
              </a:rPr>
              <a:t> </a:t>
            </a:r>
            <a:r>
              <a:rPr lang="en-US" sz="2800" b="1">
                <a:latin typeface="Comic Sans MS" charset="0"/>
                <a:sym typeface="Symbol" charset="0"/>
              </a:rPr>
              <a:t> </a:t>
            </a:r>
            <a:r>
              <a:rPr lang="en-US" sz="2800" b="1">
                <a:solidFill>
                  <a:schemeClr val="accent1"/>
                </a:solidFill>
                <a:latin typeface="Comic Sans MS" charset="0"/>
                <a:sym typeface="Symbol" charset="0"/>
              </a:rPr>
              <a:t>-ld</a:t>
            </a:r>
            <a:r>
              <a:rPr lang="en-US" sz="2800">
                <a:latin typeface="Comic Sans MS" charset="0"/>
                <a:sym typeface="Symbol" charset="0"/>
              </a:rPr>
              <a:t>)) else</a:t>
            </a:r>
          </a:p>
        </p:txBody>
      </p:sp>
      <p:sp>
        <p:nvSpPr>
          <p:cNvPr id="72707" name="Line 4"/>
          <p:cNvSpPr>
            <a:spLocks noChangeShapeType="1"/>
          </p:cNvSpPr>
          <p:nvPr/>
        </p:nvSpPr>
        <p:spPr bwMode="auto">
          <a:xfrm flipV="1">
            <a:off x="2514600" y="2667000"/>
            <a:ext cx="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72708" name="Text Box 5"/>
          <p:cNvSpPr txBox="1">
            <a:spLocks noChangeArrowheads="1"/>
          </p:cNvSpPr>
          <p:nvPr/>
        </p:nvSpPr>
        <p:spPr bwMode="auto">
          <a:xfrm>
            <a:off x="2819400" y="3200400"/>
            <a:ext cx="1450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Spot factor</a:t>
            </a:r>
          </a:p>
        </p:txBody>
      </p:sp>
      <p:sp>
        <p:nvSpPr>
          <p:cNvPr id="72709" name="Text Box 6"/>
          <p:cNvSpPr txBox="1">
            <a:spLocks noChangeArrowheads="1"/>
          </p:cNvSpPr>
          <p:nvPr/>
        </p:nvSpPr>
        <p:spPr bwMode="auto">
          <a:xfrm>
            <a:off x="1828800" y="4038600"/>
            <a:ext cx="40116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SP=1 for directional and point lights</a:t>
            </a:r>
          </a:p>
        </p:txBody>
      </p:sp>
      <p:sp>
        <p:nvSpPr>
          <p:cNvPr id="72710" name="Rectangle 7"/>
          <p:cNvSpPr>
            <a:spLocks noChangeArrowheads="1"/>
          </p:cNvSpPr>
          <p:nvPr/>
        </p:nvSpPr>
        <p:spPr bwMode="auto">
          <a:xfrm>
            <a:off x="1447800" y="4495800"/>
            <a:ext cx="6858000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lvl="1" algn="l"/>
            <a:r>
              <a:rPr lang="en-US">
                <a:sym typeface="Symbol" charset="0"/>
              </a:rPr>
              <a:t>For spot lights:</a:t>
            </a:r>
          </a:p>
          <a:p>
            <a:pPr lvl="2" algn="l"/>
            <a:r>
              <a:rPr lang="en-US">
                <a:sym typeface="Symbol" charset="0"/>
              </a:rPr>
              <a:t>SP=0 if angle between </a:t>
            </a:r>
            <a:r>
              <a:rPr lang="en-US">
                <a:solidFill>
                  <a:srgbClr val="FF0000"/>
                </a:solidFill>
                <a:sym typeface="Symbol" charset="0"/>
              </a:rPr>
              <a:t>beam center (bc)</a:t>
            </a:r>
            <a:r>
              <a:rPr lang="en-US">
                <a:sym typeface="Symbol" charset="0"/>
              </a:rPr>
              <a:t> and </a:t>
            </a:r>
            <a:r>
              <a:rPr lang="en-US">
                <a:solidFill>
                  <a:schemeClr val="accent2"/>
                </a:solidFill>
                <a:sym typeface="Symbol" charset="0"/>
              </a:rPr>
              <a:t>ld</a:t>
            </a:r>
            <a:r>
              <a:rPr lang="en-US">
                <a:sym typeface="Symbol" charset="0"/>
              </a:rPr>
              <a:t> is 	greater than </a:t>
            </a:r>
            <a:r>
              <a:rPr lang="en-US">
                <a:solidFill>
                  <a:srgbClr val="FF0000"/>
                </a:solidFill>
                <a:sym typeface="Symbol" charset="0"/>
              </a:rPr>
              <a:t>CO</a:t>
            </a:r>
          </a:p>
          <a:p>
            <a:pPr lvl="2" algn="l"/>
            <a:r>
              <a:rPr lang="en-US">
                <a:sym typeface="Symbol" charset="0"/>
              </a:rPr>
              <a:t>SP = max(0,</a:t>
            </a:r>
            <a:r>
              <a:rPr lang="en-US">
                <a:solidFill>
                  <a:schemeClr val="accent2"/>
                </a:solidFill>
                <a:sym typeface="Symbol" charset="0"/>
              </a:rPr>
              <a:t>ld</a:t>
            </a:r>
            <a:r>
              <a:rPr lang="en-US">
                <a:sym typeface="Symbol" charset="0"/>
              </a:rPr>
              <a:t>  </a:t>
            </a:r>
            <a:r>
              <a:rPr lang="en-US">
                <a:solidFill>
                  <a:srgbClr val="FF0000"/>
                </a:solidFill>
                <a:sym typeface="Symbol" charset="0"/>
              </a:rPr>
              <a:t>bc</a:t>
            </a:r>
            <a:r>
              <a:rPr lang="en-US">
                <a:sym typeface="Symbol" charset="0"/>
              </a:rPr>
              <a:t>)</a:t>
            </a:r>
            <a:r>
              <a:rPr lang="en-US" baseline="30000">
                <a:sym typeface="Symbol" charset="0"/>
              </a:rPr>
              <a:t>128*</a:t>
            </a:r>
            <a:r>
              <a:rPr lang="en-US" baseline="30000">
                <a:solidFill>
                  <a:srgbClr val="FF0000"/>
                </a:solidFill>
                <a:sym typeface="Symbol" charset="0"/>
              </a:rPr>
              <a:t>DO</a:t>
            </a:r>
            <a:r>
              <a:rPr lang="en-US">
                <a:sym typeface="Symbol" charset="0"/>
              </a:rPr>
              <a:t> otherwise</a:t>
            </a:r>
          </a:p>
        </p:txBody>
      </p:sp>
      <p:sp>
        <p:nvSpPr>
          <p:cNvPr id="72711" name="TextBox 9"/>
          <p:cNvSpPr txBox="1">
            <a:spLocks noChangeArrowheads="1"/>
          </p:cNvSpPr>
          <p:nvPr/>
        </p:nvSpPr>
        <p:spPr bwMode="auto">
          <a:xfrm>
            <a:off x="2327275" y="6172200"/>
            <a:ext cx="40100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Ray file: CO in degrees, DO  in [0,1]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color</a:t>
            </a:r>
          </a:p>
        </p:txBody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010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>
                <a:latin typeface="Comic Sans MS" charset="0"/>
              </a:rPr>
              <a:t>color at intersection point depends 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>
                <a:latin typeface="Comic Sans MS" charset="0"/>
              </a:rPr>
              <a:t>lights in scene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>
                <a:latin typeface="Comic Sans MS" charset="0"/>
              </a:rPr>
              <a:t>material properties of surface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>
                <a:latin typeface="Comic Sans MS" charset="0"/>
              </a:rPr>
              <a:t>geometry of scene</a:t>
            </a:r>
          </a:p>
          <a:p>
            <a:pPr lvl="1" eaLnBrk="1" hangingPunct="1">
              <a:lnSpc>
                <a:spcPct val="80000"/>
              </a:lnSpc>
            </a:pPr>
            <a:endParaRPr lang="en-US" sz="2400">
              <a:latin typeface="Comic Sans MS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>
                <a:latin typeface="Comic Sans MS" charset="0"/>
              </a:rPr>
              <a:t>color at the intersection point is the sum of four terms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>
                <a:latin typeface="Comic Sans MS" charset="0"/>
              </a:rPr>
              <a:t>ambient reflection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>
                <a:latin typeface="Comic Sans MS" charset="0"/>
              </a:rPr>
              <a:t>diffuse reflection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>
                <a:latin typeface="Comic Sans MS" charset="0"/>
              </a:rPr>
              <a:t>specular reflection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>
                <a:latin typeface="Comic Sans MS" charset="0"/>
              </a:rPr>
              <a:t>recursive term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2400">
              <a:latin typeface="Comic Sans MS" charset="0"/>
            </a:endParaRPr>
          </a:p>
          <a:p>
            <a:pPr lvl="1" eaLnBrk="1" hangingPunct="1">
              <a:lnSpc>
                <a:spcPct val="80000"/>
              </a:lnSpc>
            </a:pPr>
            <a:endParaRPr lang="en-US" sz="2400">
              <a:latin typeface="Comic Sans MS" charset="0"/>
            </a:endParaRPr>
          </a:p>
        </p:txBody>
      </p:sp>
      <p:sp>
        <p:nvSpPr>
          <p:cNvPr id="73731" name="Text Box 4"/>
          <p:cNvSpPr txBox="1">
            <a:spLocks noChangeArrowheads="1"/>
          </p:cNvSpPr>
          <p:nvPr/>
        </p:nvSpPr>
        <p:spPr bwMode="auto">
          <a:xfrm>
            <a:off x="1752600" y="5867400"/>
            <a:ext cx="49069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FF0000"/>
                </a:solidFill>
              </a:rPr>
              <a:t>We</a:t>
            </a:r>
            <a:r>
              <a:rPr lang="ja-JP" altLang="en-US" sz="1800">
                <a:solidFill>
                  <a:srgbClr val="FF0000"/>
                </a:solidFill>
              </a:rPr>
              <a:t>’</a:t>
            </a:r>
            <a:r>
              <a:rPr lang="en-US" altLang="ja-JP" sz="1800">
                <a:solidFill>
                  <a:srgbClr val="FF0000"/>
                </a:solidFill>
              </a:rPr>
              <a:t>ll develop the red channel as an example.</a:t>
            </a:r>
            <a:endParaRPr lang="en-US" sz="1800">
              <a:solidFill>
                <a:srgbClr val="FF0000"/>
              </a:solidFill>
            </a:endParaRPr>
          </a:p>
        </p:txBody>
      </p:sp>
      <p:sp>
        <p:nvSpPr>
          <p:cNvPr id="73732" name="TextBox 4"/>
          <p:cNvSpPr txBox="1">
            <a:spLocks noChangeArrowheads="1"/>
          </p:cNvSpPr>
          <p:nvPr/>
        </p:nvSpPr>
        <p:spPr bwMode="auto">
          <a:xfrm>
            <a:off x="4495800" y="4343400"/>
            <a:ext cx="365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ym typeface="Wingdings" charset="0"/>
              </a:rPr>
              <a:t></a:t>
            </a:r>
            <a:endParaRPr lang="en-US" sz="1800"/>
          </a:p>
        </p:txBody>
      </p:sp>
      <p:sp>
        <p:nvSpPr>
          <p:cNvPr id="73733" name="TextBox 5"/>
          <p:cNvSpPr txBox="1">
            <a:spLocks noChangeArrowheads="1"/>
          </p:cNvSpPr>
          <p:nvPr/>
        </p:nvSpPr>
        <p:spPr bwMode="auto">
          <a:xfrm>
            <a:off x="4495800" y="4659313"/>
            <a:ext cx="365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ym typeface="Wingdings" charset="0"/>
              </a:rPr>
              <a:t></a:t>
            </a:r>
            <a:endParaRPr lang="en-US" sz="18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>
                <a:latin typeface="Comic Sans MS" charset="0"/>
              </a:rPr>
              <a:t>red specular reflection for each light L: R</a:t>
            </a:r>
            <a:r>
              <a:rPr lang="en-US" sz="2800" baseline="-25000">
                <a:latin typeface="Comic Sans MS" charset="0"/>
              </a:rPr>
              <a:t>L,S</a:t>
            </a:r>
            <a:endParaRPr lang="en-US" sz="2800">
              <a:latin typeface="Comic Sans MS" charset="0"/>
            </a:endParaRPr>
          </a:p>
        </p:txBody>
      </p:sp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4582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>
                <a:latin typeface="Comic Sans MS" charset="0"/>
              </a:rPr>
              <a:t>R</a:t>
            </a:r>
            <a:r>
              <a:rPr lang="en-US" sz="2800" baseline="-25000">
                <a:latin typeface="Comic Sans MS" charset="0"/>
              </a:rPr>
              <a:t>L,S</a:t>
            </a:r>
            <a:r>
              <a:rPr lang="en-US" sz="2800">
                <a:latin typeface="Comic Sans MS" charset="0"/>
              </a:rPr>
              <a:t> = 0 if L is occluded </a:t>
            </a:r>
          </a:p>
          <a:p>
            <a:pPr eaLnBrk="1" hangingPunct="1">
              <a:buFontTx/>
              <a:buNone/>
            </a:pPr>
            <a:endParaRPr lang="en-US" sz="2800">
              <a:latin typeface="Comic Sans MS" charset="0"/>
            </a:endParaRPr>
          </a:p>
          <a:p>
            <a:pPr eaLnBrk="1" hangingPunct="1">
              <a:buFontTx/>
              <a:buNone/>
            </a:pPr>
            <a:r>
              <a:rPr lang="en-US" sz="2800">
                <a:latin typeface="Comic Sans MS" charset="0"/>
              </a:rPr>
              <a:t>R</a:t>
            </a:r>
            <a:r>
              <a:rPr lang="en-US" sz="2800" baseline="-25000">
                <a:latin typeface="Comic Sans MS" charset="0"/>
              </a:rPr>
              <a:t>L,S</a:t>
            </a:r>
            <a:r>
              <a:rPr lang="en-US" sz="2800">
                <a:latin typeface="Comic Sans MS" charset="0"/>
              </a:rPr>
              <a:t> = </a:t>
            </a:r>
            <a:r>
              <a:rPr lang="en-US" sz="2800">
                <a:solidFill>
                  <a:schemeClr val="accent2"/>
                </a:solidFill>
                <a:latin typeface="Comic Sans MS" charset="0"/>
              </a:rPr>
              <a:t>A</a:t>
            </a:r>
            <a:r>
              <a:rPr lang="en-US" sz="2800">
                <a:latin typeface="Comic Sans MS" charset="0"/>
              </a:rPr>
              <a:t> •</a:t>
            </a:r>
            <a:r>
              <a:rPr lang="en-US" sz="2800">
                <a:solidFill>
                  <a:schemeClr val="accent2"/>
                </a:solidFill>
                <a:latin typeface="Comic Sans MS" charset="0"/>
              </a:rPr>
              <a:t>SP</a:t>
            </a:r>
            <a:r>
              <a:rPr lang="en-US" sz="2800">
                <a:latin typeface="Comic Sans MS" charset="0"/>
              </a:rPr>
              <a:t> • </a:t>
            </a:r>
            <a:r>
              <a:rPr lang="en-US" sz="2800" i="1">
                <a:solidFill>
                  <a:srgbClr val="FF0000"/>
                </a:solidFill>
                <a:latin typeface="Comic Sans MS" charset="0"/>
              </a:rPr>
              <a:t>msr</a:t>
            </a:r>
            <a:r>
              <a:rPr lang="en-US" sz="2800">
                <a:latin typeface="Comic Sans MS" charset="0"/>
              </a:rPr>
              <a:t> • </a:t>
            </a:r>
            <a:r>
              <a:rPr lang="en-US" sz="2800" i="1">
                <a:solidFill>
                  <a:srgbClr val="FF0000"/>
                </a:solidFill>
                <a:latin typeface="Comic Sans MS" charset="0"/>
              </a:rPr>
              <a:t>lr </a:t>
            </a:r>
            <a:r>
              <a:rPr lang="en-US" sz="2800">
                <a:latin typeface="Comic Sans MS" charset="0"/>
              </a:rPr>
              <a:t>• max(0,(</a:t>
            </a:r>
            <a:r>
              <a:rPr lang="en-US" sz="2800" b="1">
                <a:solidFill>
                  <a:schemeClr val="accent2"/>
                </a:solidFill>
                <a:latin typeface="Comic Sans MS" charset="0"/>
              </a:rPr>
              <a:t>-v</a:t>
            </a:r>
            <a:r>
              <a:rPr lang="en-US" sz="2800" b="1">
                <a:latin typeface="Comic Sans MS" charset="0"/>
              </a:rPr>
              <a:t> </a:t>
            </a:r>
            <a:r>
              <a:rPr lang="en-US" sz="2800" b="1">
                <a:latin typeface="Comic Sans MS" charset="0"/>
                <a:sym typeface="Symbol" charset="0"/>
              </a:rPr>
              <a:t> </a:t>
            </a:r>
            <a:r>
              <a:rPr lang="en-US" sz="2800" b="1">
                <a:solidFill>
                  <a:schemeClr val="accent2"/>
                </a:solidFill>
                <a:latin typeface="Comic Sans MS" charset="0"/>
                <a:sym typeface="Symbol" charset="0"/>
              </a:rPr>
              <a:t>dr</a:t>
            </a:r>
            <a:r>
              <a:rPr lang="en-US" sz="2800">
                <a:latin typeface="Comic Sans MS" charset="0"/>
                <a:sym typeface="Symbol" charset="0"/>
              </a:rPr>
              <a:t>))</a:t>
            </a:r>
            <a:r>
              <a:rPr lang="en-US" sz="2800" baseline="30000">
                <a:solidFill>
                  <a:srgbClr val="FF0000"/>
                </a:solidFill>
                <a:latin typeface="Comic Sans MS" charset="0"/>
                <a:sym typeface="Symbol" charset="0"/>
              </a:rPr>
              <a:t>k</a:t>
            </a:r>
            <a:r>
              <a:rPr lang="en-US" sz="2000" baseline="30000">
                <a:solidFill>
                  <a:srgbClr val="FF0000"/>
                </a:solidFill>
                <a:latin typeface="Comic Sans MS" charset="0"/>
                <a:sym typeface="Symbol" charset="0"/>
              </a:rPr>
              <a:t>shine</a:t>
            </a:r>
            <a:r>
              <a:rPr lang="en-US" sz="2000">
                <a:solidFill>
                  <a:srgbClr val="FF0000"/>
                </a:solidFill>
                <a:latin typeface="Comic Sans MS" charset="0"/>
                <a:sym typeface="Symbol" charset="0"/>
              </a:rPr>
              <a:t>   </a:t>
            </a:r>
            <a:r>
              <a:rPr lang="en-US" sz="2000">
                <a:latin typeface="Comic Sans MS" charset="0"/>
                <a:sym typeface="Symbol" charset="0"/>
              </a:rPr>
              <a:t>else</a:t>
            </a:r>
            <a:endParaRPr lang="en-US" sz="2800">
              <a:latin typeface="Comic Sans MS" charset="0"/>
              <a:sym typeface="Symbol" charset="0"/>
            </a:endParaRPr>
          </a:p>
        </p:txBody>
      </p:sp>
      <p:sp>
        <p:nvSpPr>
          <p:cNvPr id="74755" name="Line 4"/>
          <p:cNvSpPr>
            <a:spLocks noChangeShapeType="1"/>
          </p:cNvSpPr>
          <p:nvPr/>
        </p:nvSpPr>
        <p:spPr bwMode="auto">
          <a:xfrm flipV="1">
            <a:off x="2438400" y="3200400"/>
            <a:ext cx="0" cy="1981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4756" name="Text Box 5"/>
          <p:cNvSpPr txBox="1">
            <a:spLocks noChangeArrowheads="1"/>
          </p:cNvSpPr>
          <p:nvPr/>
        </p:nvSpPr>
        <p:spPr bwMode="auto">
          <a:xfrm>
            <a:off x="2209800" y="5181600"/>
            <a:ext cx="60404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spot light effect (SP=1 for directional and point lights)</a:t>
            </a:r>
          </a:p>
        </p:txBody>
      </p:sp>
      <p:sp>
        <p:nvSpPr>
          <p:cNvPr id="74757" name="Line 6"/>
          <p:cNvSpPr>
            <a:spLocks noChangeShapeType="1"/>
          </p:cNvSpPr>
          <p:nvPr/>
        </p:nvSpPr>
        <p:spPr bwMode="auto">
          <a:xfrm flipV="1">
            <a:off x="1905000" y="3048000"/>
            <a:ext cx="0" cy="259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4758" name="Text Box 7"/>
          <p:cNvSpPr txBox="1">
            <a:spLocks noChangeArrowheads="1"/>
          </p:cNvSpPr>
          <p:nvPr/>
        </p:nvSpPr>
        <p:spPr bwMode="auto">
          <a:xfrm>
            <a:off x="1047750" y="5715000"/>
            <a:ext cx="6000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point/spot light attenuation (A=1 for directional light)</a:t>
            </a:r>
          </a:p>
        </p:txBody>
      </p:sp>
      <p:sp>
        <p:nvSpPr>
          <p:cNvPr id="74759" name="Line 8"/>
          <p:cNvSpPr>
            <a:spLocks noChangeShapeType="1"/>
          </p:cNvSpPr>
          <p:nvPr/>
        </p:nvSpPr>
        <p:spPr bwMode="auto">
          <a:xfrm>
            <a:off x="3352800" y="32004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74760" name="Text Box 9"/>
          <p:cNvSpPr txBox="1">
            <a:spLocks noChangeArrowheads="1"/>
          </p:cNvSpPr>
          <p:nvPr/>
        </p:nvSpPr>
        <p:spPr bwMode="auto">
          <a:xfrm>
            <a:off x="2971800" y="3733800"/>
            <a:ext cx="25225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FF0000"/>
                </a:solidFill>
              </a:rPr>
              <a:t>m</a:t>
            </a:r>
            <a:r>
              <a:rPr lang="en-US" sz="1800"/>
              <a:t>aterial </a:t>
            </a:r>
            <a:r>
              <a:rPr lang="en-US" sz="1800" b="1">
                <a:solidFill>
                  <a:srgbClr val="FF0000"/>
                </a:solidFill>
              </a:rPr>
              <a:t>s</a:t>
            </a:r>
            <a:r>
              <a:rPr lang="en-US" sz="1800" b="1"/>
              <a:t>pecular </a:t>
            </a:r>
            <a:r>
              <a:rPr lang="en-US" sz="1800">
                <a:solidFill>
                  <a:srgbClr val="FF0000"/>
                </a:solidFill>
              </a:rPr>
              <a:t>r</a:t>
            </a:r>
            <a:r>
              <a:rPr lang="en-US" sz="1800"/>
              <a:t>ed</a:t>
            </a:r>
          </a:p>
        </p:txBody>
      </p:sp>
      <p:sp>
        <p:nvSpPr>
          <p:cNvPr id="74761" name="Text Box 10"/>
          <p:cNvSpPr txBox="1">
            <a:spLocks noChangeArrowheads="1"/>
          </p:cNvSpPr>
          <p:nvPr/>
        </p:nvSpPr>
        <p:spPr bwMode="auto">
          <a:xfrm>
            <a:off x="2925763" y="2133600"/>
            <a:ext cx="21351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FF0000"/>
                </a:solidFill>
              </a:rPr>
              <a:t>l</a:t>
            </a:r>
            <a:r>
              <a:rPr lang="en-US" sz="1800"/>
              <a:t>ight </a:t>
            </a:r>
            <a:r>
              <a:rPr lang="en-US" sz="1800">
                <a:solidFill>
                  <a:srgbClr val="FF0000"/>
                </a:solidFill>
              </a:rPr>
              <a:t>r</a:t>
            </a:r>
            <a:r>
              <a:rPr lang="en-US" sz="1800"/>
              <a:t>ed intensity</a:t>
            </a:r>
          </a:p>
        </p:txBody>
      </p:sp>
      <p:sp>
        <p:nvSpPr>
          <p:cNvPr id="74762" name="Line 11"/>
          <p:cNvSpPr>
            <a:spLocks noChangeShapeType="1"/>
          </p:cNvSpPr>
          <p:nvPr/>
        </p:nvSpPr>
        <p:spPr bwMode="auto">
          <a:xfrm>
            <a:off x="4191000" y="24384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116172" name="Rectangle 12"/>
          <p:cNvSpPr>
            <a:spLocks noChangeArrowheads="1"/>
          </p:cNvSpPr>
          <p:nvPr/>
        </p:nvSpPr>
        <p:spPr bwMode="auto">
          <a:xfrm>
            <a:off x="4572000" y="2590800"/>
            <a:ext cx="3475038" cy="8382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72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>
                <a:latin typeface="Comic Sans MS" charset="0"/>
              </a:rPr>
              <a:t>Term: </a:t>
            </a:r>
            <a:r>
              <a:rPr lang="en-US" sz="2400">
                <a:latin typeface="Comic Sans MS" charset="0"/>
              </a:rPr>
              <a:t>max(0,(</a:t>
            </a:r>
            <a:r>
              <a:rPr lang="en-US" sz="2400" b="1">
                <a:solidFill>
                  <a:schemeClr val="accent2"/>
                </a:solidFill>
                <a:latin typeface="Comic Sans MS" charset="0"/>
              </a:rPr>
              <a:t>-v</a:t>
            </a:r>
            <a:r>
              <a:rPr lang="en-US" sz="2400" b="1">
                <a:latin typeface="Comic Sans MS" charset="0"/>
              </a:rPr>
              <a:t> </a:t>
            </a:r>
            <a:r>
              <a:rPr lang="en-US" sz="2400" b="1">
                <a:latin typeface="Comic Sans MS" charset="0"/>
                <a:sym typeface="Symbol" charset="0"/>
              </a:rPr>
              <a:t> </a:t>
            </a:r>
            <a:r>
              <a:rPr lang="en-US" sz="2400" b="1">
                <a:solidFill>
                  <a:schemeClr val="accent2"/>
                </a:solidFill>
                <a:latin typeface="Comic Sans MS" charset="0"/>
                <a:sym typeface="Symbol" charset="0"/>
              </a:rPr>
              <a:t>dr</a:t>
            </a:r>
            <a:r>
              <a:rPr lang="en-US" sz="2400">
                <a:latin typeface="Comic Sans MS" charset="0"/>
                <a:sym typeface="Symbol" charset="0"/>
              </a:rPr>
              <a:t>))</a:t>
            </a:r>
            <a:r>
              <a:rPr lang="en-US" sz="2400" baseline="30000">
                <a:solidFill>
                  <a:srgbClr val="FF0000"/>
                </a:solidFill>
                <a:latin typeface="Comic Sans MS" charset="0"/>
                <a:sym typeface="Symbol" charset="0"/>
              </a:rPr>
              <a:t>k</a:t>
            </a:r>
            <a:r>
              <a:rPr lang="en-US" sz="2400" baseline="20000">
                <a:solidFill>
                  <a:srgbClr val="FF0000"/>
                </a:solidFill>
                <a:latin typeface="Comic Sans MS" charset="0"/>
                <a:sym typeface="Symbol" charset="0"/>
              </a:rPr>
              <a:t>shine</a:t>
            </a:r>
            <a:r>
              <a:rPr lang="en-US" sz="3200">
                <a:latin typeface="Comic Sans MS" charset="0"/>
              </a:rPr>
              <a:t> </a:t>
            </a:r>
          </a:p>
        </p:txBody>
      </p:sp>
      <p:sp>
        <p:nvSpPr>
          <p:cNvPr id="757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458200" cy="41148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>
              <a:latin typeface="Comic Sans MS" charset="0"/>
            </a:endParaRPr>
          </a:p>
          <a:p>
            <a:pPr eaLnBrk="1" hangingPunct="1">
              <a:buFontTx/>
              <a:buNone/>
            </a:pPr>
            <a:r>
              <a:rPr lang="en-US">
                <a:latin typeface="Comic Sans MS" charset="0"/>
              </a:rPr>
              <a:t>max(0,(</a:t>
            </a:r>
            <a:r>
              <a:rPr lang="en-US" b="1">
                <a:solidFill>
                  <a:schemeClr val="accent2"/>
                </a:solidFill>
                <a:latin typeface="Comic Sans MS" charset="0"/>
              </a:rPr>
              <a:t>-v</a:t>
            </a:r>
            <a:r>
              <a:rPr lang="en-US" b="1">
                <a:latin typeface="Comic Sans MS" charset="0"/>
              </a:rPr>
              <a:t> </a:t>
            </a:r>
            <a:r>
              <a:rPr lang="en-US" b="1">
                <a:latin typeface="Comic Sans MS" charset="0"/>
                <a:sym typeface="Symbol" charset="0"/>
              </a:rPr>
              <a:t> </a:t>
            </a:r>
            <a:r>
              <a:rPr lang="en-US" b="1">
                <a:solidFill>
                  <a:schemeClr val="accent2"/>
                </a:solidFill>
                <a:latin typeface="Comic Sans MS" charset="0"/>
                <a:sym typeface="Symbol" charset="0"/>
              </a:rPr>
              <a:t>dr</a:t>
            </a:r>
            <a:r>
              <a:rPr lang="en-US">
                <a:latin typeface="Comic Sans MS" charset="0"/>
                <a:sym typeface="Symbol" charset="0"/>
              </a:rPr>
              <a:t>))</a:t>
            </a:r>
            <a:r>
              <a:rPr lang="en-US" baseline="30000">
                <a:solidFill>
                  <a:srgbClr val="FF0000"/>
                </a:solidFill>
                <a:latin typeface="Comic Sans MS" charset="0"/>
                <a:sym typeface="Symbol" charset="0"/>
              </a:rPr>
              <a:t>k</a:t>
            </a:r>
            <a:r>
              <a:rPr lang="en-US" sz="2400" baseline="30000">
                <a:solidFill>
                  <a:srgbClr val="FF0000"/>
                </a:solidFill>
                <a:latin typeface="Comic Sans MS" charset="0"/>
                <a:sym typeface="Symbol" charset="0"/>
              </a:rPr>
              <a:t>shine</a:t>
            </a:r>
            <a:endParaRPr lang="en-US" baseline="30000">
              <a:latin typeface="Comic Sans MS" charset="0"/>
              <a:sym typeface="Symbol" charset="0"/>
            </a:endParaRPr>
          </a:p>
        </p:txBody>
      </p:sp>
      <p:sp>
        <p:nvSpPr>
          <p:cNvPr id="56324" name="Line 4"/>
          <p:cNvSpPr>
            <a:spLocks noChangeShapeType="1"/>
          </p:cNvSpPr>
          <p:nvPr/>
        </p:nvSpPr>
        <p:spPr bwMode="auto">
          <a:xfrm flipV="1">
            <a:off x="2514600" y="2895600"/>
            <a:ext cx="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6325" name="Text Box 5"/>
          <p:cNvSpPr txBox="1">
            <a:spLocks noChangeArrowheads="1"/>
          </p:cNvSpPr>
          <p:nvPr/>
        </p:nvSpPr>
        <p:spPr bwMode="auto">
          <a:xfrm>
            <a:off x="914400" y="3657600"/>
            <a:ext cx="2057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v is direction of the ray</a:t>
            </a:r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 flipV="1">
            <a:off x="3429000" y="2895600"/>
            <a:ext cx="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200400" y="3581400"/>
            <a:ext cx="2514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dr is direction of specular reflection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4" grpId="0" animBg="1"/>
      <p:bldP spid="56325" grpId="0"/>
      <p:bldP spid="6" grpId="0" animBg="1"/>
      <p:bldP spid="7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vector of specular reflection</a:t>
            </a:r>
          </a:p>
        </p:txBody>
      </p:sp>
      <p:sp>
        <p:nvSpPr>
          <p:cNvPr id="76802" name="Line 3"/>
          <p:cNvSpPr>
            <a:spLocks noChangeShapeType="1"/>
          </p:cNvSpPr>
          <p:nvPr/>
        </p:nvSpPr>
        <p:spPr bwMode="auto">
          <a:xfrm>
            <a:off x="2362200" y="3581400"/>
            <a:ext cx="464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6803" name="Line 4"/>
          <p:cNvSpPr>
            <a:spLocks noChangeShapeType="1"/>
          </p:cNvSpPr>
          <p:nvPr/>
        </p:nvSpPr>
        <p:spPr bwMode="auto">
          <a:xfrm flipH="1">
            <a:off x="4267200" y="2590800"/>
            <a:ext cx="106680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6804" name="Line 5"/>
          <p:cNvSpPr>
            <a:spLocks noChangeShapeType="1"/>
          </p:cNvSpPr>
          <p:nvPr/>
        </p:nvSpPr>
        <p:spPr bwMode="auto">
          <a:xfrm flipV="1">
            <a:off x="4267200" y="2286000"/>
            <a:ext cx="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6805" name="Line 6"/>
          <p:cNvSpPr>
            <a:spLocks noChangeShapeType="1"/>
          </p:cNvSpPr>
          <p:nvPr/>
        </p:nvSpPr>
        <p:spPr bwMode="auto">
          <a:xfrm flipH="1" flipV="1">
            <a:off x="3276600" y="2590800"/>
            <a:ext cx="99060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6806" name="Text Box 7"/>
          <p:cNvSpPr txBox="1">
            <a:spLocks noChangeArrowheads="1"/>
          </p:cNvSpPr>
          <p:nvPr/>
        </p:nvSpPr>
        <p:spPr bwMode="auto">
          <a:xfrm>
            <a:off x="2209800" y="2133600"/>
            <a:ext cx="182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/>
              <a:t>dr</a:t>
            </a:r>
          </a:p>
        </p:txBody>
      </p:sp>
      <p:sp>
        <p:nvSpPr>
          <p:cNvPr id="76807" name="Text Box 8"/>
          <p:cNvSpPr txBox="1">
            <a:spLocks noChangeArrowheads="1"/>
          </p:cNvSpPr>
          <p:nvPr/>
        </p:nvSpPr>
        <p:spPr bwMode="auto">
          <a:xfrm>
            <a:off x="3505200" y="19050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/>
              <a:t>n</a:t>
            </a:r>
          </a:p>
        </p:txBody>
      </p:sp>
      <p:sp>
        <p:nvSpPr>
          <p:cNvPr id="76808" name="Text Box 9"/>
          <p:cNvSpPr txBox="1">
            <a:spLocks noChangeArrowheads="1"/>
          </p:cNvSpPr>
          <p:nvPr/>
        </p:nvSpPr>
        <p:spPr bwMode="auto">
          <a:xfrm>
            <a:off x="4800600" y="22098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/>
              <a:t>ld</a:t>
            </a:r>
          </a:p>
        </p:txBody>
      </p:sp>
      <p:sp>
        <p:nvSpPr>
          <p:cNvPr id="76809" name="Text Box 10"/>
          <p:cNvSpPr txBox="1">
            <a:spLocks noChangeArrowheads="1"/>
          </p:cNvSpPr>
          <p:nvPr/>
        </p:nvSpPr>
        <p:spPr bwMode="auto">
          <a:xfrm>
            <a:off x="2286000" y="4267200"/>
            <a:ext cx="4572000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compute </a:t>
            </a:r>
            <a:r>
              <a:rPr lang="en-US" b="1"/>
              <a:t>dr</a:t>
            </a:r>
            <a:r>
              <a:rPr lang="en-US"/>
              <a:t> given </a:t>
            </a:r>
            <a:r>
              <a:rPr lang="en-US" b="1"/>
              <a:t>n</a:t>
            </a:r>
            <a:r>
              <a:rPr lang="en-US"/>
              <a:t> and </a:t>
            </a:r>
            <a:r>
              <a:rPr lang="en-US" b="1"/>
              <a:t>ld </a:t>
            </a:r>
          </a:p>
          <a:p>
            <a:pPr eaLnBrk="1" hangingPunct="1"/>
            <a:r>
              <a:rPr lang="en-US"/>
              <a:t>(all unit vectors)</a:t>
            </a:r>
          </a:p>
        </p:txBody>
      </p:sp>
      <p:sp>
        <p:nvSpPr>
          <p:cNvPr id="76810" name="Text Box 11"/>
          <p:cNvSpPr txBox="1">
            <a:spLocks noChangeArrowheads="1"/>
          </p:cNvSpPr>
          <p:nvPr/>
        </p:nvSpPr>
        <p:spPr bwMode="auto">
          <a:xfrm>
            <a:off x="3733800" y="2819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ym typeface="Symbol" charset="0"/>
              </a:rPr>
              <a:t></a:t>
            </a:r>
            <a:endParaRPr lang="en-US"/>
          </a:p>
        </p:txBody>
      </p:sp>
      <p:sp>
        <p:nvSpPr>
          <p:cNvPr id="76811" name="Text Box 12"/>
          <p:cNvSpPr txBox="1">
            <a:spLocks noChangeArrowheads="1"/>
          </p:cNvSpPr>
          <p:nvPr/>
        </p:nvSpPr>
        <p:spPr bwMode="auto">
          <a:xfrm>
            <a:off x="4267200" y="2819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ym typeface="Symbol" charset="0"/>
              </a:rPr>
              <a:t>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lights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>
              <a:latin typeface="Comic Sans MS" charset="0"/>
            </a:endParaRPr>
          </a:p>
          <a:p>
            <a:pPr eaLnBrk="1" hangingPunct="1"/>
            <a:r>
              <a:rPr lang="en-US">
                <a:latin typeface="Comic Sans MS" charset="0"/>
              </a:rPr>
              <a:t>ambient light</a:t>
            </a:r>
          </a:p>
          <a:p>
            <a:pPr eaLnBrk="1" hangingPunct="1"/>
            <a:r>
              <a:rPr lang="en-US">
                <a:latin typeface="Comic Sans MS" charset="0"/>
              </a:rPr>
              <a:t>directional light</a:t>
            </a:r>
          </a:p>
          <a:p>
            <a:pPr eaLnBrk="1" hangingPunct="1"/>
            <a:r>
              <a:rPr lang="en-US">
                <a:latin typeface="Comic Sans MS" charset="0"/>
              </a:rPr>
              <a:t>point light</a:t>
            </a:r>
          </a:p>
          <a:p>
            <a:pPr eaLnBrk="1" hangingPunct="1"/>
            <a:r>
              <a:rPr lang="en-US">
                <a:latin typeface="Comic Sans MS" charset="0"/>
              </a:rPr>
              <a:t>spot light</a:t>
            </a:r>
          </a:p>
        </p:txBody>
      </p:sp>
      <p:sp>
        <p:nvSpPr>
          <p:cNvPr id="959492" name="Text Box 4"/>
          <p:cNvSpPr txBox="1">
            <a:spLocks noChangeArrowheads="1"/>
          </p:cNvSpPr>
          <p:nvPr/>
        </p:nvSpPr>
        <p:spPr bwMode="auto">
          <a:xfrm>
            <a:off x="1981200" y="5638800"/>
            <a:ext cx="4049713" cy="3667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FF0000"/>
                </a:solidFill>
              </a:rPr>
              <a:t>Hold on for a quick preview of lights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9492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vector of specular reflection</a:t>
            </a:r>
          </a:p>
        </p:txBody>
      </p:sp>
      <p:sp>
        <p:nvSpPr>
          <p:cNvPr id="77826" name="Line 3"/>
          <p:cNvSpPr>
            <a:spLocks noChangeShapeType="1"/>
          </p:cNvSpPr>
          <p:nvPr/>
        </p:nvSpPr>
        <p:spPr bwMode="auto">
          <a:xfrm>
            <a:off x="1866900" y="5029200"/>
            <a:ext cx="58293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7827" name="Line 4"/>
          <p:cNvSpPr>
            <a:spLocks noChangeShapeType="1"/>
          </p:cNvSpPr>
          <p:nvPr/>
        </p:nvSpPr>
        <p:spPr bwMode="auto">
          <a:xfrm flipH="1">
            <a:off x="4256088" y="3227388"/>
            <a:ext cx="1338262" cy="18018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7828" name="Line 5"/>
          <p:cNvSpPr>
            <a:spLocks noChangeShapeType="1"/>
          </p:cNvSpPr>
          <p:nvPr/>
        </p:nvSpPr>
        <p:spPr bwMode="auto">
          <a:xfrm flipV="1">
            <a:off x="4256088" y="2673350"/>
            <a:ext cx="0" cy="23558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7829" name="Line 6"/>
          <p:cNvSpPr>
            <a:spLocks noChangeShapeType="1"/>
          </p:cNvSpPr>
          <p:nvPr/>
        </p:nvSpPr>
        <p:spPr bwMode="auto">
          <a:xfrm flipH="1" flipV="1">
            <a:off x="3014663" y="3227388"/>
            <a:ext cx="1241425" cy="18018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7830" name="Text Box 7"/>
          <p:cNvSpPr txBox="1">
            <a:spLocks noChangeArrowheads="1"/>
          </p:cNvSpPr>
          <p:nvPr/>
        </p:nvSpPr>
        <p:spPr bwMode="auto">
          <a:xfrm>
            <a:off x="1676400" y="2743200"/>
            <a:ext cx="2293938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/>
              <a:t>dr</a:t>
            </a:r>
          </a:p>
        </p:txBody>
      </p:sp>
      <p:sp>
        <p:nvSpPr>
          <p:cNvPr id="77831" name="Text Box 8"/>
          <p:cNvSpPr txBox="1">
            <a:spLocks noChangeArrowheads="1"/>
          </p:cNvSpPr>
          <p:nvPr/>
        </p:nvSpPr>
        <p:spPr bwMode="auto">
          <a:xfrm>
            <a:off x="3352800" y="2209800"/>
            <a:ext cx="2006600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/>
              <a:t>n</a:t>
            </a:r>
          </a:p>
        </p:txBody>
      </p:sp>
      <p:sp>
        <p:nvSpPr>
          <p:cNvPr id="77832" name="Text Box 9"/>
          <p:cNvSpPr txBox="1">
            <a:spLocks noChangeArrowheads="1"/>
          </p:cNvSpPr>
          <p:nvPr/>
        </p:nvSpPr>
        <p:spPr bwMode="auto">
          <a:xfrm>
            <a:off x="5029200" y="2819400"/>
            <a:ext cx="2006600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/>
              <a:t>-ld</a:t>
            </a:r>
          </a:p>
        </p:txBody>
      </p:sp>
      <p:sp>
        <p:nvSpPr>
          <p:cNvPr id="77833" name="Line 10"/>
          <p:cNvSpPr>
            <a:spLocks noChangeShapeType="1"/>
          </p:cNvSpPr>
          <p:nvPr/>
        </p:nvSpPr>
        <p:spPr bwMode="auto">
          <a:xfrm flipH="1">
            <a:off x="4256088" y="3227388"/>
            <a:ext cx="1338262" cy="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7834" name="Text Box 11"/>
          <p:cNvSpPr txBox="1">
            <a:spLocks noChangeArrowheads="1"/>
          </p:cNvSpPr>
          <p:nvPr/>
        </p:nvSpPr>
        <p:spPr bwMode="auto">
          <a:xfrm>
            <a:off x="2514600" y="1676400"/>
            <a:ext cx="1447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(-</a:t>
            </a:r>
            <a:r>
              <a:rPr lang="en-US" b="1"/>
              <a:t>ld</a:t>
            </a:r>
            <a:r>
              <a:rPr lang="en-US" b="1">
                <a:sym typeface="Symbol" charset="0"/>
              </a:rPr>
              <a:t></a:t>
            </a:r>
            <a:r>
              <a:rPr lang="en-US" b="1"/>
              <a:t>n</a:t>
            </a:r>
            <a:r>
              <a:rPr lang="en-US"/>
              <a:t>)</a:t>
            </a:r>
            <a:r>
              <a:rPr lang="en-US" b="1"/>
              <a:t>n</a:t>
            </a:r>
            <a:endParaRPr lang="en-US"/>
          </a:p>
        </p:txBody>
      </p:sp>
      <p:sp>
        <p:nvSpPr>
          <p:cNvPr id="77835" name="Line 12"/>
          <p:cNvSpPr>
            <a:spLocks noChangeShapeType="1"/>
          </p:cNvSpPr>
          <p:nvPr/>
        </p:nvSpPr>
        <p:spPr bwMode="auto">
          <a:xfrm>
            <a:off x="4267200" y="3200400"/>
            <a:ext cx="0" cy="18288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7836" name="Freeform 13"/>
          <p:cNvSpPr>
            <a:spLocks/>
          </p:cNvSpPr>
          <p:nvPr/>
        </p:nvSpPr>
        <p:spPr bwMode="auto">
          <a:xfrm>
            <a:off x="3429000" y="2286000"/>
            <a:ext cx="685800" cy="1600200"/>
          </a:xfrm>
          <a:custGeom>
            <a:avLst/>
            <a:gdLst>
              <a:gd name="T0" fmla="*/ 0 w 432"/>
              <a:gd name="T1" fmla="*/ 0 h 1008"/>
              <a:gd name="T2" fmla="*/ 2147483647 w 432"/>
              <a:gd name="T3" fmla="*/ 2147483647 h 1008"/>
              <a:gd name="T4" fmla="*/ 2147483647 w 432"/>
              <a:gd name="T5" fmla="*/ 2147483647 h 1008"/>
              <a:gd name="T6" fmla="*/ 0 60000 65536"/>
              <a:gd name="T7" fmla="*/ 0 60000 65536"/>
              <a:gd name="T8" fmla="*/ 0 60000 65536"/>
              <a:gd name="T9" fmla="*/ 0 w 432"/>
              <a:gd name="T10" fmla="*/ 0 h 1008"/>
              <a:gd name="T11" fmla="*/ 432 w 432"/>
              <a:gd name="T12" fmla="*/ 1008 h 10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" h="1008">
                <a:moveTo>
                  <a:pt x="0" y="0"/>
                </a:moveTo>
                <a:cubicBezTo>
                  <a:pt x="12" y="204"/>
                  <a:pt x="24" y="408"/>
                  <a:pt x="96" y="576"/>
                </a:cubicBezTo>
                <a:cubicBezTo>
                  <a:pt x="168" y="744"/>
                  <a:pt x="300" y="876"/>
                  <a:pt x="432" y="1008"/>
                </a:cubicBezTo>
              </a:path>
            </a:pathLst>
          </a:custGeom>
          <a:noFill/>
          <a:ln w="3175" cap="flat" cmpd="sng">
            <a:solidFill>
              <a:srgbClr val="0070C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7837" name="Text Box 14"/>
          <p:cNvSpPr txBox="1">
            <a:spLocks noChangeArrowheads="1"/>
          </p:cNvSpPr>
          <p:nvPr/>
        </p:nvSpPr>
        <p:spPr bwMode="auto">
          <a:xfrm>
            <a:off x="4267200" y="3962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ym typeface="Symbol" charset="0"/>
              </a:rPr>
              <a:t></a:t>
            </a:r>
            <a:endParaRPr lang="en-US"/>
          </a:p>
        </p:txBody>
      </p:sp>
      <p:sp>
        <p:nvSpPr>
          <p:cNvPr id="15" name="Line 10"/>
          <p:cNvSpPr>
            <a:spLocks noChangeShapeType="1"/>
          </p:cNvSpPr>
          <p:nvPr/>
        </p:nvSpPr>
        <p:spPr bwMode="auto">
          <a:xfrm flipH="1">
            <a:off x="4256088" y="3227388"/>
            <a:ext cx="1338262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" name="Line 13"/>
          <p:cNvSpPr>
            <a:spLocks noChangeShapeType="1"/>
          </p:cNvSpPr>
          <p:nvPr/>
        </p:nvSpPr>
        <p:spPr bwMode="auto">
          <a:xfrm flipH="1">
            <a:off x="5105400" y="2209800"/>
            <a:ext cx="381000" cy="838200"/>
          </a:xfrm>
          <a:prstGeom prst="line">
            <a:avLst/>
          </a:prstGeom>
          <a:noFill/>
          <a:ln w="3175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" name="Text Box 11"/>
          <p:cNvSpPr txBox="1">
            <a:spLocks noChangeArrowheads="1"/>
          </p:cNvSpPr>
          <p:nvPr/>
        </p:nvSpPr>
        <p:spPr bwMode="auto">
          <a:xfrm>
            <a:off x="4419600" y="1676400"/>
            <a:ext cx="3810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(-</a:t>
            </a:r>
            <a:r>
              <a:rPr lang="en-US" b="1"/>
              <a:t>ld</a:t>
            </a:r>
            <a:r>
              <a:rPr lang="en-US" b="1">
                <a:sym typeface="Symbol" charset="0"/>
              </a:rPr>
              <a:t></a:t>
            </a:r>
            <a:r>
              <a:rPr lang="en-US" b="1"/>
              <a:t>n</a:t>
            </a:r>
            <a:r>
              <a:rPr lang="en-US"/>
              <a:t>)</a:t>
            </a:r>
            <a:r>
              <a:rPr lang="en-US" b="1"/>
              <a:t>n + ld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vector of specular reflection</a:t>
            </a:r>
          </a:p>
        </p:txBody>
      </p:sp>
      <p:sp>
        <p:nvSpPr>
          <p:cNvPr id="78850" name="Line 3"/>
          <p:cNvSpPr>
            <a:spLocks noChangeShapeType="1"/>
          </p:cNvSpPr>
          <p:nvPr/>
        </p:nvSpPr>
        <p:spPr bwMode="auto">
          <a:xfrm>
            <a:off x="1866900" y="5029200"/>
            <a:ext cx="58293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8851" name="Line 4"/>
          <p:cNvSpPr>
            <a:spLocks noChangeShapeType="1"/>
          </p:cNvSpPr>
          <p:nvPr/>
        </p:nvSpPr>
        <p:spPr bwMode="auto">
          <a:xfrm flipH="1">
            <a:off x="4256088" y="3227388"/>
            <a:ext cx="1338262" cy="18018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8852" name="Line 5"/>
          <p:cNvSpPr>
            <a:spLocks noChangeShapeType="1"/>
          </p:cNvSpPr>
          <p:nvPr/>
        </p:nvSpPr>
        <p:spPr bwMode="auto">
          <a:xfrm flipV="1">
            <a:off x="4256088" y="2673350"/>
            <a:ext cx="0" cy="23558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8853" name="Line 6"/>
          <p:cNvSpPr>
            <a:spLocks noChangeShapeType="1"/>
          </p:cNvSpPr>
          <p:nvPr/>
        </p:nvSpPr>
        <p:spPr bwMode="auto">
          <a:xfrm flipH="1" flipV="1">
            <a:off x="3014663" y="3227388"/>
            <a:ext cx="1241425" cy="18018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8854" name="Text Box 7"/>
          <p:cNvSpPr txBox="1">
            <a:spLocks noChangeArrowheads="1"/>
          </p:cNvSpPr>
          <p:nvPr/>
        </p:nvSpPr>
        <p:spPr bwMode="auto">
          <a:xfrm>
            <a:off x="1676400" y="2743200"/>
            <a:ext cx="2293938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/>
              <a:t>dr</a:t>
            </a:r>
          </a:p>
        </p:txBody>
      </p:sp>
      <p:sp>
        <p:nvSpPr>
          <p:cNvPr id="78855" name="Text Box 8"/>
          <p:cNvSpPr txBox="1">
            <a:spLocks noChangeArrowheads="1"/>
          </p:cNvSpPr>
          <p:nvPr/>
        </p:nvSpPr>
        <p:spPr bwMode="auto">
          <a:xfrm>
            <a:off x="3352800" y="2209800"/>
            <a:ext cx="2006600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/>
              <a:t>n</a:t>
            </a:r>
          </a:p>
        </p:txBody>
      </p:sp>
      <p:sp>
        <p:nvSpPr>
          <p:cNvPr id="78856" name="Text Box 9"/>
          <p:cNvSpPr txBox="1">
            <a:spLocks noChangeArrowheads="1"/>
          </p:cNvSpPr>
          <p:nvPr/>
        </p:nvSpPr>
        <p:spPr bwMode="auto">
          <a:xfrm>
            <a:off x="5029200" y="2819400"/>
            <a:ext cx="2006600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/>
              <a:t>-ld</a:t>
            </a:r>
          </a:p>
        </p:txBody>
      </p:sp>
      <p:sp>
        <p:nvSpPr>
          <p:cNvPr id="78857" name="Text Box 10"/>
          <p:cNvSpPr txBox="1">
            <a:spLocks noChangeArrowheads="1"/>
          </p:cNvSpPr>
          <p:nvPr/>
        </p:nvSpPr>
        <p:spPr bwMode="auto">
          <a:xfrm>
            <a:off x="3124200" y="1752600"/>
            <a:ext cx="510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2((-</a:t>
            </a:r>
            <a:r>
              <a:rPr lang="en-US" b="1"/>
              <a:t>ld</a:t>
            </a:r>
            <a:r>
              <a:rPr lang="en-US" b="1">
                <a:sym typeface="Symbol" charset="0"/>
              </a:rPr>
              <a:t></a:t>
            </a:r>
            <a:r>
              <a:rPr lang="en-US" b="1"/>
              <a:t>n</a:t>
            </a:r>
            <a:r>
              <a:rPr lang="en-US"/>
              <a:t>)</a:t>
            </a:r>
            <a:r>
              <a:rPr lang="en-US" b="1"/>
              <a:t>n + ld</a:t>
            </a:r>
            <a:r>
              <a:rPr lang="en-US"/>
              <a:t>)</a:t>
            </a:r>
          </a:p>
        </p:txBody>
      </p:sp>
      <p:sp>
        <p:nvSpPr>
          <p:cNvPr id="78858" name="Text Box 11"/>
          <p:cNvSpPr txBox="1">
            <a:spLocks noChangeArrowheads="1"/>
          </p:cNvSpPr>
          <p:nvPr/>
        </p:nvSpPr>
        <p:spPr bwMode="auto">
          <a:xfrm>
            <a:off x="4267200" y="3962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ym typeface="Symbol" charset="0"/>
              </a:rPr>
              <a:t></a:t>
            </a:r>
            <a:endParaRPr lang="en-US"/>
          </a:p>
        </p:txBody>
      </p:sp>
      <p:sp>
        <p:nvSpPr>
          <p:cNvPr id="78859" name="Line 12"/>
          <p:cNvSpPr>
            <a:spLocks noChangeShapeType="1"/>
          </p:cNvSpPr>
          <p:nvPr/>
        </p:nvSpPr>
        <p:spPr bwMode="auto">
          <a:xfrm flipH="1">
            <a:off x="5105400" y="2209800"/>
            <a:ext cx="381000" cy="838200"/>
          </a:xfrm>
          <a:prstGeom prst="line">
            <a:avLst/>
          </a:prstGeom>
          <a:noFill/>
          <a:ln w="3175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8860" name="Line 13"/>
          <p:cNvSpPr>
            <a:spLocks noChangeShapeType="1"/>
          </p:cNvSpPr>
          <p:nvPr/>
        </p:nvSpPr>
        <p:spPr bwMode="auto">
          <a:xfrm flipH="1">
            <a:off x="3048000" y="3276600"/>
            <a:ext cx="24384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228600" y="3962400"/>
            <a:ext cx="3429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-</a:t>
            </a:r>
            <a:r>
              <a:rPr lang="en-US" b="1"/>
              <a:t>ld</a:t>
            </a:r>
            <a:r>
              <a:rPr lang="en-US"/>
              <a:t> + 2((-</a:t>
            </a:r>
            <a:r>
              <a:rPr lang="en-US" b="1"/>
              <a:t>ld</a:t>
            </a:r>
            <a:r>
              <a:rPr lang="en-US" b="1">
                <a:sym typeface="Symbol" charset="0"/>
              </a:rPr>
              <a:t></a:t>
            </a:r>
            <a:r>
              <a:rPr lang="en-US" b="1"/>
              <a:t>n</a:t>
            </a:r>
            <a:r>
              <a:rPr lang="en-US"/>
              <a:t>)</a:t>
            </a:r>
            <a:r>
              <a:rPr lang="en-US" b="1"/>
              <a:t>n + ld</a:t>
            </a:r>
            <a:r>
              <a:rPr lang="en-US"/>
              <a:t>)</a:t>
            </a:r>
            <a:endParaRPr lang="en-US" b="1"/>
          </a:p>
        </p:txBody>
      </p:sp>
      <p:cxnSp>
        <p:nvCxnSpPr>
          <p:cNvPr id="16" name="Straight Arrow Connector 15"/>
          <p:cNvCxnSpPr>
            <a:cxnSpLocks noChangeShapeType="1"/>
          </p:cNvCxnSpPr>
          <p:nvPr/>
        </p:nvCxnSpPr>
        <p:spPr bwMode="auto">
          <a:xfrm flipV="1">
            <a:off x="1981200" y="3581400"/>
            <a:ext cx="1143000" cy="228600"/>
          </a:xfrm>
          <a:prstGeom prst="straightConnector1">
            <a:avLst/>
          </a:prstGeom>
          <a:noFill/>
          <a:ln w="22225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vector of specular reflection</a:t>
            </a:r>
          </a:p>
        </p:txBody>
      </p:sp>
      <p:sp>
        <p:nvSpPr>
          <p:cNvPr id="79874" name="Line 3"/>
          <p:cNvSpPr>
            <a:spLocks noChangeShapeType="1"/>
          </p:cNvSpPr>
          <p:nvPr/>
        </p:nvSpPr>
        <p:spPr bwMode="auto">
          <a:xfrm>
            <a:off x="1866900" y="5029200"/>
            <a:ext cx="58293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9875" name="Line 4"/>
          <p:cNvSpPr>
            <a:spLocks noChangeShapeType="1"/>
          </p:cNvSpPr>
          <p:nvPr/>
        </p:nvSpPr>
        <p:spPr bwMode="auto">
          <a:xfrm flipH="1">
            <a:off x="4256088" y="3227388"/>
            <a:ext cx="1338262" cy="18018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9876" name="Line 5"/>
          <p:cNvSpPr>
            <a:spLocks noChangeShapeType="1"/>
          </p:cNvSpPr>
          <p:nvPr/>
        </p:nvSpPr>
        <p:spPr bwMode="auto">
          <a:xfrm flipV="1">
            <a:off x="4256088" y="2673350"/>
            <a:ext cx="0" cy="23558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9877" name="Line 6"/>
          <p:cNvSpPr>
            <a:spLocks noChangeShapeType="1"/>
          </p:cNvSpPr>
          <p:nvPr/>
        </p:nvSpPr>
        <p:spPr bwMode="auto">
          <a:xfrm flipH="1" flipV="1">
            <a:off x="3014663" y="3227388"/>
            <a:ext cx="1241425" cy="1801812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9878" name="Text Box 7"/>
          <p:cNvSpPr txBox="1">
            <a:spLocks noChangeArrowheads="1"/>
          </p:cNvSpPr>
          <p:nvPr/>
        </p:nvSpPr>
        <p:spPr bwMode="auto">
          <a:xfrm>
            <a:off x="1676400" y="2743200"/>
            <a:ext cx="2293938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/>
              <a:t>dr</a:t>
            </a:r>
          </a:p>
        </p:txBody>
      </p:sp>
      <p:sp>
        <p:nvSpPr>
          <p:cNvPr id="79879" name="Text Box 8"/>
          <p:cNvSpPr txBox="1">
            <a:spLocks noChangeArrowheads="1"/>
          </p:cNvSpPr>
          <p:nvPr/>
        </p:nvSpPr>
        <p:spPr bwMode="auto">
          <a:xfrm>
            <a:off x="3352800" y="2209800"/>
            <a:ext cx="2006600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/>
              <a:t>n</a:t>
            </a:r>
          </a:p>
        </p:txBody>
      </p:sp>
      <p:sp>
        <p:nvSpPr>
          <p:cNvPr id="79880" name="Text Box 9"/>
          <p:cNvSpPr txBox="1">
            <a:spLocks noChangeArrowheads="1"/>
          </p:cNvSpPr>
          <p:nvPr/>
        </p:nvSpPr>
        <p:spPr bwMode="auto">
          <a:xfrm>
            <a:off x="5029200" y="2819400"/>
            <a:ext cx="2006600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/>
              <a:t>-ld</a:t>
            </a:r>
          </a:p>
        </p:txBody>
      </p:sp>
      <p:sp>
        <p:nvSpPr>
          <p:cNvPr id="79881" name="Text Box 10"/>
          <p:cNvSpPr txBox="1">
            <a:spLocks noChangeArrowheads="1"/>
          </p:cNvSpPr>
          <p:nvPr/>
        </p:nvSpPr>
        <p:spPr bwMode="auto">
          <a:xfrm>
            <a:off x="762000" y="1752600"/>
            <a:ext cx="746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/>
              <a:t>dr</a:t>
            </a:r>
            <a:r>
              <a:rPr lang="en-US"/>
              <a:t> = -</a:t>
            </a:r>
            <a:r>
              <a:rPr lang="en-US" b="1"/>
              <a:t>ld</a:t>
            </a:r>
            <a:r>
              <a:rPr lang="en-US"/>
              <a:t> + 2((-</a:t>
            </a:r>
            <a:r>
              <a:rPr lang="en-US" b="1"/>
              <a:t>ld</a:t>
            </a:r>
            <a:r>
              <a:rPr lang="en-US" b="1">
                <a:sym typeface="Symbol" charset="0"/>
              </a:rPr>
              <a:t></a:t>
            </a:r>
            <a:r>
              <a:rPr lang="en-US" b="1"/>
              <a:t>n</a:t>
            </a:r>
            <a:r>
              <a:rPr lang="en-US"/>
              <a:t>)</a:t>
            </a:r>
            <a:r>
              <a:rPr lang="en-US" b="1"/>
              <a:t>n + ld</a:t>
            </a:r>
            <a:r>
              <a:rPr lang="en-US"/>
              <a:t>) = </a:t>
            </a:r>
            <a:r>
              <a:rPr lang="en-US" b="1"/>
              <a:t>ld</a:t>
            </a:r>
            <a:r>
              <a:rPr lang="en-US"/>
              <a:t> + 2(-</a:t>
            </a:r>
            <a:r>
              <a:rPr lang="en-US" b="1"/>
              <a:t>ld</a:t>
            </a:r>
            <a:r>
              <a:rPr lang="en-US" b="1">
                <a:sym typeface="Symbol" charset="0"/>
              </a:rPr>
              <a:t></a:t>
            </a:r>
            <a:r>
              <a:rPr lang="en-US" b="1"/>
              <a:t>n</a:t>
            </a:r>
            <a:r>
              <a:rPr lang="en-US"/>
              <a:t>)</a:t>
            </a:r>
            <a:r>
              <a:rPr lang="en-US" b="1"/>
              <a:t>n </a:t>
            </a:r>
          </a:p>
        </p:txBody>
      </p:sp>
      <p:sp>
        <p:nvSpPr>
          <p:cNvPr id="79882" name="Text Box 11"/>
          <p:cNvSpPr txBox="1">
            <a:spLocks noChangeArrowheads="1"/>
          </p:cNvSpPr>
          <p:nvPr/>
        </p:nvSpPr>
        <p:spPr bwMode="auto">
          <a:xfrm>
            <a:off x="4267200" y="3962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ym typeface="Symbol" charset="0"/>
              </a:rPr>
              <a:t></a:t>
            </a:r>
            <a:endParaRPr lang="en-US"/>
          </a:p>
        </p:txBody>
      </p:sp>
      <p:sp>
        <p:nvSpPr>
          <p:cNvPr id="79883" name="Line 12"/>
          <p:cNvSpPr>
            <a:spLocks noChangeShapeType="1"/>
          </p:cNvSpPr>
          <p:nvPr/>
        </p:nvSpPr>
        <p:spPr bwMode="auto">
          <a:xfrm flipH="1">
            <a:off x="3048000" y="3276600"/>
            <a:ext cx="2438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>
                <a:latin typeface="Comic Sans MS" charset="0"/>
              </a:rPr>
              <a:t>Term: </a:t>
            </a:r>
            <a:r>
              <a:rPr lang="en-US" sz="2400">
                <a:latin typeface="Comic Sans MS" charset="0"/>
              </a:rPr>
              <a:t>max(0,(</a:t>
            </a:r>
            <a:r>
              <a:rPr lang="en-US" sz="2400" b="1">
                <a:solidFill>
                  <a:schemeClr val="accent2"/>
                </a:solidFill>
                <a:latin typeface="Comic Sans MS" charset="0"/>
              </a:rPr>
              <a:t>-v</a:t>
            </a:r>
            <a:r>
              <a:rPr lang="en-US" sz="2400" b="1">
                <a:latin typeface="Comic Sans MS" charset="0"/>
              </a:rPr>
              <a:t> </a:t>
            </a:r>
            <a:r>
              <a:rPr lang="en-US" sz="2400" b="1">
                <a:latin typeface="Comic Sans MS" charset="0"/>
                <a:sym typeface="Symbol" charset="0"/>
              </a:rPr>
              <a:t> </a:t>
            </a:r>
            <a:r>
              <a:rPr lang="en-US" sz="2400" b="1">
                <a:solidFill>
                  <a:schemeClr val="accent2"/>
                </a:solidFill>
                <a:latin typeface="Comic Sans MS" charset="0"/>
                <a:sym typeface="Symbol" charset="0"/>
              </a:rPr>
              <a:t>dr</a:t>
            </a:r>
            <a:r>
              <a:rPr lang="en-US" sz="2400">
                <a:latin typeface="Comic Sans MS" charset="0"/>
                <a:sym typeface="Symbol" charset="0"/>
              </a:rPr>
              <a:t>))</a:t>
            </a:r>
            <a:r>
              <a:rPr lang="en-US" sz="2400" baseline="30000">
                <a:solidFill>
                  <a:srgbClr val="FF0000"/>
                </a:solidFill>
                <a:latin typeface="Comic Sans MS" charset="0"/>
                <a:sym typeface="Symbol" charset="0"/>
              </a:rPr>
              <a:t>kshine</a:t>
            </a:r>
            <a:r>
              <a:rPr lang="en-US" sz="3200">
                <a:latin typeface="Comic Sans MS" charset="0"/>
              </a:rPr>
              <a:t> </a:t>
            </a:r>
          </a:p>
        </p:txBody>
      </p:sp>
      <p:sp>
        <p:nvSpPr>
          <p:cNvPr id="808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458200" cy="41148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>
              <a:latin typeface="Comic Sans MS" charset="0"/>
            </a:endParaRPr>
          </a:p>
          <a:p>
            <a:pPr eaLnBrk="1" hangingPunct="1">
              <a:buFontTx/>
              <a:buNone/>
            </a:pPr>
            <a:r>
              <a:rPr lang="en-US">
                <a:latin typeface="Comic Sans MS" charset="0"/>
              </a:rPr>
              <a:t>max(0,(</a:t>
            </a:r>
            <a:r>
              <a:rPr lang="en-US" b="1">
                <a:solidFill>
                  <a:schemeClr val="accent2"/>
                </a:solidFill>
                <a:latin typeface="Comic Sans MS" charset="0"/>
              </a:rPr>
              <a:t>-v</a:t>
            </a:r>
            <a:r>
              <a:rPr lang="en-US" b="1">
                <a:latin typeface="Comic Sans MS" charset="0"/>
              </a:rPr>
              <a:t> </a:t>
            </a:r>
            <a:r>
              <a:rPr lang="en-US" b="1">
                <a:latin typeface="Comic Sans MS" charset="0"/>
                <a:sym typeface="Symbol" charset="0"/>
              </a:rPr>
              <a:t> </a:t>
            </a:r>
            <a:r>
              <a:rPr lang="en-US" b="1">
                <a:solidFill>
                  <a:schemeClr val="accent2"/>
                </a:solidFill>
                <a:latin typeface="Comic Sans MS" charset="0"/>
                <a:sym typeface="Symbol" charset="0"/>
              </a:rPr>
              <a:t>dr</a:t>
            </a:r>
            <a:r>
              <a:rPr lang="en-US">
                <a:latin typeface="Comic Sans MS" charset="0"/>
                <a:sym typeface="Symbol" charset="0"/>
              </a:rPr>
              <a:t>))</a:t>
            </a:r>
            <a:r>
              <a:rPr lang="en-US" baseline="30000">
                <a:solidFill>
                  <a:srgbClr val="FF0000"/>
                </a:solidFill>
                <a:latin typeface="Comic Sans MS" charset="0"/>
                <a:sym typeface="Symbol" charset="0"/>
              </a:rPr>
              <a:t>k</a:t>
            </a:r>
            <a:r>
              <a:rPr lang="en-US" sz="2400" baseline="30000">
                <a:solidFill>
                  <a:srgbClr val="FF0000"/>
                </a:solidFill>
                <a:latin typeface="Comic Sans MS" charset="0"/>
                <a:sym typeface="Symbol" charset="0"/>
              </a:rPr>
              <a:t>shine</a:t>
            </a:r>
            <a:endParaRPr lang="en-US">
              <a:latin typeface="Comic Sans MS" charset="0"/>
              <a:sym typeface="Symbol" charset="0"/>
            </a:endParaRPr>
          </a:p>
        </p:txBody>
      </p:sp>
      <p:sp>
        <p:nvSpPr>
          <p:cNvPr id="80899" name="Line 4"/>
          <p:cNvSpPr>
            <a:spLocks noChangeShapeType="1"/>
          </p:cNvSpPr>
          <p:nvPr/>
        </p:nvSpPr>
        <p:spPr bwMode="auto">
          <a:xfrm flipH="1" flipV="1">
            <a:off x="4648200" y="2514600"/>
            <a:ext cx="1447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0900" name="Text Box 5"/>
          <p:cNvSpPr txBox="1">
            <a:spLocks noChangeArrowheads="1"/>
          </p:cNvSpPr>
          <p:nvPr/>
        </p:nvSpPr>
        <p:spPr bwMode="auto">
          <a:xfrm>
            <a:off x="6248400" y="2743200"/>
            <a:ext cx="1320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ja-JP" altLang="en-US" sz="1800"/>
              <a:t>“</a:t>
            </a:r>
            <a:r>
              <a:rPr lang="en-US" altLang="ja-JP" sz="1800"/>
              <a:t>shininess</a:t>
            </a:r>
            <a:r>
              <a:rPr lang="ja-JP" altLang="en-US" sz="1800"/>
              <a:t>”</a:t>
            </a:r>
            <a:endParaRPr lang="en-US" sz="1800"/>
          </a:p>
        </p:txBody>
      </p:sp>
      <p:sp>
        <p:nvSpPr>
          <p:cNvPr id="80901" name="Rectangle 7"/>
          <p:cNvSpPr>
            <a:spLocks noChangeArrowheads="1"/>
          </p:cNvSpPr>
          <p:nvPr/>
        </p:nvSpPr>
        <p:spPr bwMode="auto">
          <a:xfrm>
            <a:off x="2971800" y="6248400"/>
            <a:ext cx="685800" cy="4572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0902" name="Line 8"/>
          <p:cNvSpPr>
            <a:spLocks noChangeShapeType="1"/>
          </p:cNvSpPr>
          <p:nvPr/>
        </p:nvSpPr>
        <p:spPr bwMode="auto">
          <a:xfrm flipV="1">
            <a:off x="2514600" y="2895600"/>
            <a:ext cx="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0903" name="Text Box 9"/>
          <p:cNvSpPr txBox="1">
            <a:spLocks noChangeArrowheads="1"/>
          </p:cNvSpPr>
          <p:nvPr/>
        </p:nvSpPr>
        <p:spPr bwMode="auto">
          <a:xfrm>
            <a:off x="609600" y="3200400"/>
            <a:ext cx="2057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v is direction of the ray</a:t>
            </a:r>
          </a:p>
        </p:txBody>
      </p:sp>
      <p:sp>
        <p:nvSpPr>
          <p:cNvPr id="80904" name="Line 10"/>
          <p:cNvSpPr>
            <a:spLocks noChangeShapeType="1"/>
          </p:cNvSpPr>
          <p:nvPr/>
        </p:nvSpPr>
        <p:spPr bwMode="auto">
          <a:xfrm flipV="1">
            <a:off x="3429000" y="28956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0905" name="Text Box 11"/>
          <p:cNvSpPr txBox="1">
            <a:spLocks noChangeArrowheads="1"/>
          </p:cNvSpPr>
          <p:nvPr/>
        </p:nvSpPr>
        <p:spPr bwMode="auto">
          <a:xfrm>
            <a:off x="2667000" y="3429000"/>
            <a:ext cx="2362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dr is direction of specular reflection</a:t>
            </a:r>
          </a:p>
        </p:txBody>
      </p:sp>
      <p:sp>
        <p:nvSpPr>
          <p:cNvPr id="80906" name="Rectangle 5"/>
          <p:cNvSpPr>
            <a:spLocks noChangeArrowheads="1"/>
          </p:cNvSpPr>
          <p:nvPr/>
        </p:nvSpPr>
        <p:spPr bwMode="auto">
          <a:xfrm>
            <a:off x="2057400" y="4267200"/>
            <a:ext cx="7391400" cy="243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#material -n mShinyRed --</a:t>
            </a:r>
          </a:p>
          <a:p>
            <a:pPr algn="l"/>
            <a:r>
              <a:rPr lang="en-US"/>
              <a:t>	mar	mag	mab	// ambient response</a:t>
            </a:r>
          </a:p>
          <a:p>
            <a:pPr algn="l"/>
            <a:r>
              <a:rPr lang="en-US"/>
              <a:t>	mdr	mdg	mdb	// diffuse response</a:t>
            </a:r>
          </a:p>
          <a:p>
            <a:pPr algn="l"/>
            <a:r>
              <a:rPr lang="en-US"/>
              <a:t>	msr	msb	msb	// specular response</a:t>
            </a:r>
          </a:p>
          <a:p>
            <a:pPr algn="l"/>
            <a:r>
              <a:rPr lang="en-US"/>
              <a:t>	mer	meb	meg	// emission</a:t>
            </a:r>
          </a:p>
          <a:p>
            <a:pPr algn="l"/>
            <a:r>
              <a:rPr lang="en-US"/>
              <a:t>	kspec	ktrans	refind	// 0 ≤ kspec ≤ 1</a:t>
            </a:r>
          </a:p>
        </p:txBody>
      </p:sp>
      <p:sp>
        <p:nvSpPr>
          <p:cNvPr id="80907" name="TextBox 12"/>
          <p:cNvSpPr txBox="1">
            <a:spLocks noChangeArrowheads="1"/>
          </p:cNvSpPr>
          <p:nvPr/>
        </p:nvSpPr>
        <p:spPr bwMode="auto">
          <a:xfrm>
            <a:off x="4572000" y="1676400"/>
            <a:ext cx="41370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Note:  the material class stores kshine = 128*kspec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>
                <a:latin typeface="Comic Sans MS" charset="0"/>
              </a:rPr>
              <a:t>Summary specular for each light L: R</a:t>
            </a:r>
            <a:r>
              <a:rPr lang="en-US" sz="3200" baseline="-25000">
                <a:latin typeface="Comic Sans MS" charset="0"/>
              </a:rPr>
              <a:t>L,S</a:t>
            </a:r>
            <a:endParaRPr lang="en-US" sz="3200">
              <a:latin typeface="Comic Sans MS" charset="0"/>
            </a:endParaRPr>
          </a:p>
        </p:txBody>
      </p:sp>
      <p:sp>
        <p:nvSpPr>
          <p:cNvPr id="819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4582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>
                <a:latin typeface="Comic Sans MS" charset="0"/>
              </a:rPr>
              <a:t>R</a:t>
            </a:r>
            <a:r>
              <a:rPr lang="en-US" sz="2800" baseline="-25000">
                <a:latin typeface="Comic Sans MS" charset="0"/>
              </a:rPr>
              <a:t>L,S</a:t>
            </a:r>
            <a:r>
              <a:rPr lang="en-US" sz="2800">
                <a:latin typeface="Comic Sans MS" charset="0"/>
              </a:rPr>
              <a:t> = 0 if L is occluded </a:t>
            </a:r>
          </a:p>
          <a:p>
            <a:pPr eaLnBrk="1" hangingPunct="1">
              <a:buFontTx/>
              <a:buNone/>
            </a:pPr>
            <a:endParaRPr lang="en-US" sz="2800">
              <a:latin typeface="Comic Sans MS" charset="0"/>
            </a:endParaRPr>
          </a:p>
          <a:p>
            <a:pPr eaLnBrk="1" hangingPunct="1">
              <a:buFontTx/>
              <a:buNone/>
            </a:pPr>
            <a:r>
              <a:rPr lang="en-US" sz="2800">
                <a:latin typeface="Comic Sans MS" charset="0"/>
              </a:rPr>
              <a:t>R</a:t>
            </a:r>
            <a:r>
              <a:rPr lang="en-US" sz="2800" baseline="-25000">
                <a:latin typeface="Comic Sans MS" charset="0"/>
              </a:rPr>
              <a:t>L,S</a:t>
            </a:r>
            <a:r>
              <a:rPr lang="en-US" sz="2800">
                <a:latin typeface="Comic Sans MS" charset="0"/>
              </a:rPr>
              <a:t> = </a:t>
            </a:r>
            <a:r>
              <a:rPr lang="en-US" sz="2800">
                <a:solidFill>
                  <a:schemeClr val="accent2"/>
                </a:solidFill>
                <a:latin typeface="Comic Sans MS" charset="0"/>
              </a:rPr>
              <a:t>A</a:t>
            </a:r>
            <a:r>
              <a:rPr lang="en-US" sz="2800">
                <a:latin typeface="Comic Sans MS" charset="0"/>
              </a:rPr>
              <a:t> •</a:t>
            </a:r>
            <a:r>
              <a:rPr lang="en-US" sz="2800">
                <a:solidFill>
                  <a:schemeClr val="accent2"/>
                </a:solidFill>
                <a:latin typeface="Comic Sans MS" charset="0"/>
              </a:rPr>
              <a:t>SP</a:t>
            </a:r>
            <a:r>
              <a:rPr lang="en-US" sz="2800">
                <a:latin typeface="Comic Sans MS" charset="0"/>
              </a:rPr>
              <a:t> • </a:t>
            </a:r>
            <a:r>
              <a:rPr lang="en-US" sz="2800" i="1">
                <a:solidFill>
                  <a:srgbClr val="FF0000"/>
                </a:solidFill>
                <a:latin typeface="Comic Sans MS" charset="0"/>
              </a:rPr>
              <a:t>msr</a:t>
            </a:r>
            <a:r>
              <a:rPr lang="en-US" sz="2800">
                <a:latin typeface="Comic Sans MS" charset="0"/>
              </a:rPr>
              <a:t> • </a:t>
            </a:r>
            <a:r>
              <a:rPr lang="en-US" sz="2800" i="1">
                <a:solidFill>
                  <a:srgbClr val="FF0000"/>
                </a:solidFill>
                <a:latin typeface="Comic Sans MS" charset="0"/>
              </a:rPr>
              <a:t>lr </a:t>
            </a:r>
            <a:r>
              <a:rPr lang="en-US" sz="2800">
                <a:latin typeface="Comic Sans MS" charset="0"/>
              </a:rPr>
              <a:t>• max(0,(</a:t>
            </a:r>
            <a:r>
              <a:rPr lang="en-US" sz="2800" b="1">
                <a:solidFill>
                  <a:schemeClr val="accent2"/>
                </a:solidFill>
                <a:latin typeface="Comic Sans MS" charset="0"/>
              </a:rPr>
              <a:t>-v</a:t>
            </a:r>
            <a:r>
              <a:rPr lang="en-US" sz="2800" b="1">
                <a:latin typeface="Comic Sans MS" charset="0"/>
              </a:rPr>
              <a:t> </a:t>
            </a:r>
            <a:r>
              <a:rPr lang="en-US" sz="2800" b="1">
                <a:latin typeface="Comic Sans MS" charset="0"/>
                <a:sym typeface="Symbol" charset="0"/>
              </a:rPr>
              <a:t> </a:t>
            </a:r>
            <a:r>
              <a:rPr lang="en-US" sz="2800" b="1">
                <a:solidFill>
                  <a:schemeClr val="accent2"/>
                </a:solidFill>
                <a:latin typeface="Comic Sans MS" charset="0"/>
                <a:sym typeface="Symbol" charset="0"/>
              </a:rPr>
              <a:t>dr</a:t>
            </a:r>
            <a:r>
              <a:rPr lang="en-US" sz="2800">
                <a:latin typeface="Comic Sans MS" charset="0"/>
                <a:sym typeface="Symbol" charset="0"/>
              </a:rPr>
              <a:t>))</a:t>
            </a:r>
            <a:r>
              <a:rPr lang="en-US" sz="2800" baseline="30000">
                <a:solidFill>
                  <a:srgbClr val="FF0000"/>
                </a:solidFill>
                <a:latin typeface="Comic Sans MS" charset="0"/>
                <a:sym typeface="Symbol" charset="0"/>
              </a:rPr>
              <a:t>k</a:t>
            </a:r>
            <a:r>
              <a:rPr lang="en-US" sz="2000" baseline="30000">
                <a:solidFill>
                  <a:srgbClr val="FF0000"/>
                </a:solidFill>
                <a:latin typeface="Comic Sans MS" charset="0"/>
                <a:sym typeface="Symbol" charset="0"/>
              </a:rPr>
              <a:t>shine</a:t>
            </a:r>
            <a:r>
              <a:rPr lang="en-US" sz="2000">
                <a:solidFill>
                  <a:srgbClr val="FF0000"/>
                </a:solidFill>
                <a:latin typeface="Comic Sans MS" charset="0"/>
                <a:sym typeface="Symbol" charset="0"/>
              </a:rPr>
              <a:t>  </a:t>
            </a:r>
            <a:r>
              <a:rPr lang="en-US" sz="2000">
                <a:latin typeface="Comic Sans MS" charset="0"/>
                <a:sym typeface="Symbol" charset="0"/>
              </a:rPr>
              <a:t>else</a:t>
            </a:r>
            <a:endParaRPr lang="en-US" sz="2800">
              <a:latin typeface="Comic Sans MS" charset="0"/>
              <a:sym typeface="Symbol" charset="0"/>
            </a:endParaRPr>
          </a:p>
        </p:txBody>
      </p:sp>
      <p:sp>
        <p:nvSpPr>
          <p:cNvPr id="81923" name="Line 4"/>
          <p:cNvSpPr>
            <a:spLocks noChangeShapeType="1"/>
          </p:cNvSpPr>
          <p:nvPr/>
        </p:nvSpPr>
        <p:spPr bwMode="auto">
          <a:xfrm flipV="1">
            <a:off x="2438400" y="3200400"/>
            <a:ext cx="0" cy="1981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1924" name="Text Box 5"/>
          <p:cNvSpPr txBox="1">
            <a:spLocks noChangeArrowheads="1"/>
          </p:cNvSpPr>
          <p:nvPr/>
        </p:nvSpPr>
        <p:spPr bwMode="auto">
          <a:xfrm>
            <a:off x="2209800" y="5181600"/>
            <a:ext cx="60404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spot light effect (SP=1 for directional and point lights)</a:t>
            </a:r>
          </a:p>
        </p:txBody>
      </p:sp>
      <p:sp>
        <p:nvSpPr>
          <p:cNvPr id="81925" name="Line 6"/>
          <p:cNvSpPr>
            <a:spLocks noChangeShapeType="1"/>
          </p:cNvSpPr>
          <p:nvPr/>
        </p:nvSpPr>
        <p:spPr bwMode="auto">
          <a:xfrm flipV="1">
            <a:off x="1905000" y="3048000"/>
            <a:ext cx="0" cy="259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1926" name="Text Box 7"/>
          <p:cNvSpPr txBox="1">
            <a:spLocks noChangeArrowheads="1"/>
          </p:cNvSpPr>
          <p:nvPr/>
        </p:nvSpPr>
        <p:spPr bwMode="auto">
          <a:xfrm>
            <a:off x="838200" y="5715000"/>
            <a:ext cx="6419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positional/spot light attenuation (A=1 for directional light)</a:t>
            </a:r>
          </a:p>
        </p:txBody>
      </p:sp>
      <p:sp>
        <p:nvSpPr>
          <p:cNvPr id="81927" name="Line 8"/>
          <p:cNvSpPr>
            <a:spLocks noChangeShapeType="1"/>
          </p:cNvSpPr>
          <p:nvPr/>
        </p:nvSpPr>
        <p:spPr bwMode="auto">
          <a:xfrm>
            <a:off x="3352800" y="32004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81928" name="Text Box 9"/>
          <p:cNvSpPr txBox="1">
            <a:spLocks noChangeArrowheads="1"/>
          </p:cNvSpPr>
          <p:nvPr/>
        </p:nvSpPr>
        <p:spPr bwMode="auto">
          <a:xfrm>
            <a:off x="3321050" y="3671888"/>
            <a:ext cx="24796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material specular red</a:t>
            </a:r>
          </a:p>
        </p:txBody>
      </p:sp>
      <p:sp>
        <p:nvSpPr>
          <p:cNvPr id="81929" name="Text Box 10"/>
          <p:cNvSpPr txBox="1">
            <a:spLocks noChangeArrowheads="1"/>
          </p:cNvSpPr>
          <p:nvPr/>
        </p:nvSpPr>
        <p:spPr bwMode="auto">
          <a:xfrm>
            <a:off x="3155950" y="2133600"/>
            <a:ext cx="16748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light intensity</a:t>
            </a:r>
          </a:p>
        </p:txBody>
      </p:sp>
      <p:sp>
        <p:nvSpPr>
          <p:cNvPr id="81930" name="Line 11"/>
          <p:cNvSpPr>
            <a:spLocks noChangeShapeType="1"/>
          </p:cNvSpPr>
          <p:nvPr/>
        </p:nvSpPr>
        <p:spPr bwMode="auto">
          <a:xfrm>
            <a:off x="4343400" y="24384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81931" name="Line 13"/>
          <p:cNvSpPr>
            <a:spLocks noChangeShapeType="1"/>
          </p:cNvSpPr>
          <p:nvPr/>
        </p:nvSpPr>
        <p:spPr bwMode="auto">
          <a:xfrm>
            <a:off x="6172200" y="2133600"/>
            <a:ext cx="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81932" name="Text Box 14"/>
          <p:cNvSpPr txBox="1">
            <a:spLocks noChangeArrowheads="1"/>
          </p:cNvSpPr>
          <p:nvPr/>
        </p:nvSpPr>
        <p:spPr bwMode="auto">
          <a:xfrm>
            <a:off x="5105400" y="1524000"/>
            <a:ext cx="13065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direction of the ray </a:t>
            </a:r>
          </a:p>
        </p:txBody>
      </p:sp>
      <p:sp>
        <p:nvSpPr>
          <p:cNvPr id="81933" name="Line 15"/>
          <p:cNvSpPr>
            <a:spLocks noChangeShapeType="1"/>
          </p:cNvSpPr>
          <p:nvPr/>
        </p:nvSpPr>
        <p:spPr bwMode="auto">
          <a:xfrm>
            <a:off x="6858000" y="2133600"/>
            <a:ext cx="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81934" name="Text Box 16"/>
          <p:cNvSpPr txBox="1">
            <a:spLocks noChangeArrowheads="1"/>
          </p:cNvSpPr>
          <p:nvPr/>
        </p:nvSpPr>
        <p:spPr bwMode="auto">
          <a:xfrm>
            <a:off x="6781800" y="1524000"/>
            <a:ext cx="2362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direction of specular reflection </a:t>
            </a:r>
          </a:p>
        </p:txBody>
      </p:sp>
      <p:sp>
        <p:nvSpPr>
          <p:cNvPr id="81935" name="Text Box 17"/>
          <p:cNvSpPr txBox="1">
            <a:spLocks noChangeArrowheads="1"/>
          </p:cNvSpPr>
          <p:nvPr/>
        </p:nvSpPr>
        <p:spPr bwMode="auto">
          <a:xfrm>
            <a:off x="6667500" y="3886200"/>
            <a:ext cx="216535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material shininess</a:t>
            </a:r>
          </a:p>
          <a:p>
            <a:pPr eaLnBrk="1" hangingPunct="1"/>
            <a:r>
              <a:rPr lang="en-US" sz="1800"/>
              <a:t>= 128*kspec</a:t>
            </a:r>
          </a:p>
        </p:txBody>
      </p:sp>
      <p:sp>
        <p:nvSpPr>
          <p:cNvPr id="81936" name="Line 18"/>
          <p:cNvSpPr>
            <a:spLocks noChangeShapeType="1"/>
          </p:cNvSpPr>
          <p:nvPr/>
        </p:nvSpPr>
        <p:spPr bwMode="auto">
          <a:xfrm flipV="1">
            <a:off x="7772400" y="3200400"/>
            <a:ext cx="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color</a:t>
            </a:r>
          </a:p>
        </p:txBody>
      </p:sp>
      <p:sp>
        <p:nvSpPr>
          <p:cNvPr id="829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010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>
                <a:latin typeface="Comic Sans MS" charset="0"/>
              </a:rPr>
              <a:t>color at intersection point depends 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>
                <a:latin typeface="Comic Sans MS" charset="0"/>
              </a:rPr>
              <a:t>lights in scene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>
                <a:latin typeface="Comic Sans MS" charset="0"/>
              </a:rPr>
              <a:t>material properties of surface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>
                <a:latin typeface="Comic Sans MS" charset="0"/>
              </a:rPr>
              <a:t>geometry of scene</a:t>
            </a:r>
          </a:p>
          <a:p>
            <a:pPr lvl="1" eaLnBrk="1" hangingPunct="1">
              <a:lnSpc>
                <a:spcPct val="80000"/>
              </a:lnSpc>
            </a:pPr>
            <a:endParaRPr lang="en-US" sz="2400">
              <a:latin typeface="Comic Sans MS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>
                <a:latin typeface="Comic Sans MS" charset="0"/>
              </a:rPr>
              <a:t>color at the intersection point is the sum of four terms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>
                <a:latin typeface="Comic Sans MS" charset="0"/>
              </a:rPr>
              <a:t>ambient reflection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>
                <a:latin typeface="Comic Sans MS" charset="0"/>
              </a:rPr>
              <a:t>diffuse reflection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>
                <a:latin typeface="Comic Sans MS" charset="0"/>
              </a:rPr>
              <a:t>specular reflection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>
                <a:latin typeface="Comic Sans MS" charset="0"/>
              </a:rPr>
              <a:t>recursive term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2400">
              <a:latin typeface="Comic Sans MS" charset="0"/>
            </a:endParaRPr>
          </a:p>
          <a:p>
            <a:pPr lvl="1" eaLnBrk="1" hangingPunct="1">
              <a:lnSpc>
                <a:spcPct val="80000"/>
              </a:lnSpc>
            </a:pPr>
            <a:endParaRPr lang="en-US" sz="2400">
              <a:latin typeface="Comic Sans MS" charset="0"/>
            </a:endParaRPr>
          </a:p>
        </p:txBody>
      </p:sp>
      <p:sp>
        <p:nvSpPr>
          <p:cNvPr id="82947" name="TextBox 4"/>
          <p:cNvSpPr txBox="1">
            <a:spLocks noChangeArrowheads="1"/>
          </p:cNvSpPr>
          <p:nvPr/>
        </p:nvSpPr>
        <p:spPr bwMode="auto">
          <a:xfrm>
            <a:off x="4495800" y="4343400"/>
            <a:ext cx="365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ym typeface="Wingdings" charset="0"/>
              </a:rPr>
              <a:t></a:t>
            </a:r>
            <a:endParaRPr lang="en-US" sz="1800"/>
          </a:p>
        </p:txBody>
      </p:sp>
      <p:sp>
        <p:nvSpPr>
          <p:cNvPr id="82948" name="TextBox 5"/>
          <p:cNvSpPr txBox="1">
            <a:spLocks noChangeArrowheads="1"/>
          </p:cNvSpPr>
          <p:nvPr/>
        </p:nvSpPr>
        <p:spPr bwMode="auto">
          <a:xfrm>
            <a:off x="4495800" y="4659313"/>
            <a:ext cx="365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ym typeface="Wingdings" charset="0"/>
              </a:rPr>
              <a:t></a:t>
            </a:r>
            <a:endParaRPr lang="en-US" sz="1800"/>
          </a:p>
        </p:txBody>
      </p:sp>
      <p:sp>
        <p:nvSpPr>
          <p:cNvPr id="82949" name="TextBox 6"/>
          <p:cNvSpPr txBox="1">
            <a:spLocks noChangeArrowheads="1"/>
          </p:cNvSpPr>
          <p:nvPr/>
        </p:nvSpPr>
        <p:spPr bwMode="auto">
          <a:xfrm>
            <a:off x="4495800" y="4953000"/>
            <a:ext cx="365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ym typeface="Wingdings" charset="0"/>
              </a:rPr>
              <a:t></a:t>
            </a:r>
            <a:endParaRPr lang="en-US" sz="18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recursive ray tracing</a:t>
            </a:r>
          </a:p>
        </p:txBody>
      </p:sp>
      <p:sp>
        <p:nvSpPr>
          <p:cNvPr id="839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14600"/>
            <a:ext cx="3505200" cy="2667000"/>
          </a:xfrm>
        </p:spPr>
        <p:txBody>
          <a:bodyPr/>
          <a:lstStyle/>
          <a:p>
            <a:pPr eaLnBrk="1" hangingPunct="1"/>
            <a:r>
              <a:rPr lang="en-US" sz="2400">
                <a:latin typeface="Comic Sans MS" charset="0"/>
              </a:rPr>
              <a:t>Shadows</a:t>
            </a:r>
          </a:p>
          <a:p>
            <a:pPr eaLnBrk="1" hangingPunct="1"/>
            <a:r>
              <a:rPr lang="en-US" sz="2400">
                <a:latin typeface="Comic Sans MS" charset="0"/>
              </a:rPr>
              <a:t>Inter-object specular reflection</a:t>
            </a:r>
          </a:p>
          <a:p>
            <a:pPr eaLnBrk="1" hangingPunct="1"/>
            <a:r>
              <a:rPr lang="en-US" sz="2400">
                <a:latin typeface="Comic Sans MS" charset="0"/>
              </a:rPr>
              <a:t>Transmission through objects with refraction</a:t>
            </a:r>
          </a:p>
        </p:txBody>
      </p:sp>
      <p:pic>
        <p:nvPicPr>
          <p:cNvPr id="83971" name="Picture 4" descr="320px-Glasses_800_edi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2438400"/>
            <a:ext cx="37592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72" name="TextBox 1"/>
          <p:cNvSpPr txBox="1">
            <a:spLocks noChangeArrowheads="1"/>
          </p:cNvSpPr>
          <p:nvPr/>
        </p:nvSpPr>
        <p:spPr bwMode="auto">
          <a:xfrm>
            <a:off x="3429000" y="5867400"/>
            <a:ext cx="1536700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NEXT TIME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road 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8305800" cy="41910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s</a:t>
            </a:r>
            <a:r>
              <a:rPr lang="en-US" dirty="0" smtClean="0"/>
              <a:t>hape intersection: Fill in Intersection material field; each shape has a material defined in the ray file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getColor</a:t>
            </a:r>
            <a:r>
              <a:rPr lang="en-US" dirty="0" smtClean="0"/>
              <a:t>:  step through lights and ask each for their diffuse and specular contributions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smtClean="0"/>
              <a:t>  </a:t>
            </a:r>
            <a:r>
              <a:rPr lang="en-US" sz="1800" dirty="0" smtClean="0"/>
              <a:t>(lights get intersection info which has material at intersection point)</a:t>
            </a:r>
            <a:endParaRPr lang="en-US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1752600" y="5791200"/>
            <a:ext cx="5660407" cy="923330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Make these changes now and you should get color!  Then run tests for today.  Upload images to </a:t>
            </a:r>
            <a:r>
              <a:rPr lang="en-US" dirty="0" err="1" smtClean="0"/>
              <a:t>sakai</a:t>
            </a:r>
            <a:r>
              <a:rPr lang="en-US" dirty="0"/>
              <a:t> </a:t>
            </a:r>
            <a:r>
              <a:rPr lang="en-US" dirty="0" smtClean="0"/>
              <a:t>before end of class for </a:t>
            </a:r>
            <a:r>
              <a:rPr lang="en-US" smtClean="0"/>
              <a:t>5 points.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939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ambient light</a:t>
            </a:r>
          </a:p>
        </p:txBody>
      </p:sp>
      <p:grpSp>
        <p:nvGrpSpPr>
          <p:cNvPr id="23554" name="Group 11"/>
          <p:cNvGrpSpPr>
            <a:grpSpLocks/>
          </p:cNvGrpSpPr>
          <p:nvPr/>
        </p:nvGrpSpPr>
        <p:grpSpPr bwMode="auto">
          <a:xfrm>
            <a:off x="762000" y="2667000"/>
            <a:ext cx="4038600" cy="2133600"/>
            <a:chOff x="1056" y="1248"/>
            <a:chExt cx="4176" cy="2112"/>
          </a:xfrm>
        </p:grpSpPr>
        <p:sp>
          <p:nvSpPr>
            <p:cNvPr id="23558" name="Oval 3"/>
            <p:cNvSpPr>
              <a:spLocks noChangeArrowheads="1"/>
            </p:cNvSpPr>
            <p:nvPr/>
          </p:nvSpPr>
          <p:spPr bwMode="auto">
            <a:xfrm>
              <a:off x="2112" y="1680"/>
              <a:ext cx="912" cy="816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559" name="Line 4"/>
            <p:cNvSpPr>
              <a:spLocks noChangeShapeType="1"/>
            </p:cNvSpPr>
            <p:nvPr/>
          </p:nvSpPr>
          <p:spPr bwMode="auto">
            <a:xfrm flipV="1">
              <a:off x="1056" y="2352"/>
              <a:ext cx="912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560" name="Line 5"/>
            <p:cNvSpPr>
              <a:spLocks noChangeShapeType="1"/>
            </p:cNvSpPr>
            <p:nvPr/>
          </p:nvSpPr>
          <p:spPr bwMode="auto">
            <a:xfrm flipV="1">
              <a:off x="2544" y="2688"/>
              <a:ext cx="0" cy="6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561" name="Line 6"/>
            <p:cNvSpPr>
              <a:spLocks noChangeShapeType="1"/>
            </p:cNvSpPr>
            <p:nvPr/>
          </p:nvSpPr>
          <p:spPr bwMode="auto">
            <a:xfrm flipH="1" flipV="1">
              <a:off x="3216" y="2448"/>
              <a:ext cx="864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562" name="Line 7"/>
            <p:cNvSpPr>
              <a:spLocks noChangeShapeType="1"/>
            </p:cNvSpPr>
            <p:nvPr/>
          </p:nvSpPr>
          <p:spPr bwMode="auto">
            <a:xfrm flipH="1">
              <a:off x="3168" y="1248"/>
              <a:ext cx="768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563" name="Line 8"/>
            <p:cNvSpPr>
              <a:spLocks noChangeShapeType="1"/>
            </p:cNvSpPr>
            <p:nvPr/>
          </p:nvSpPr>
          <p:spPr bwMode="auto">
            <a:xfrm>
              <a:off x="1728" y="1248"/>
              <a:ext cx="432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564" name="Text Box 9"/>
            <p:cNvSpPr txBox="1">
              <a:spLocks noChangeArrowheads="1"/>
            </p:cNvSpPr>
            <p:nvPr/>
          </p:nvSpPr>
          <p:spPr bwMode="auto">
            <a:xfrm>
              <a:off x="4032" y="1393"/>
              <a:ext cx="1200" cy="1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/>
                <a:t>uniform from every direction in scene</a:t>
              </a:r>
            </a:p>
          </p:txBody>
        </p:sp>
      </p:grpSp>
      <p:sp>
        <p:nvSpPr>
          <p:cNvPr id="1069066" name="Rectangle 10"/>
          <p:cNvSpPr>
            <a:spLocks noChangeArrowheads="1"/>
          </p:cNvSpPr>
          <p:nvPr/>
        </p:nvSpPr>
        <p:spPr bwMode="auto">
          <a:xfrm>
            <a:off x="1192213" y="5715000"/>
            <a:ext cx="644048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Ray file specification:  #ambient	1.0 1.0 1.0   //ambient light color</a:t>
            </a:r>
          </a:p>
        </p:txBody>
      </p:sp>
      <p:pic>
        <p:nvPicPr>
          <p:cNvPr id="1069068" name="Picture 12" descr="ambie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057400"/>
            <a:ext cx="27432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7" name="Rectangle 13"/>
          <p:cNvSpPr>
            <a:spLocks noChangeArrowheads="1"/>
          </p:cNvSpPr>
          <p:nvPr/>
        </p:nvSpPr>
        <p:spPr bwMode="auto">
          <a:xfrm>
            <a:off x="304800" y="1828800"/>
            <a:ext cx="5105400" cy="3429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9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9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906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Oval 6"/>
          <p:cNvSpPr>
            <a:spLocks noChangeArrowheads="1"/>
          </p:cNvSpPr>
          <p:nvPr/>
        </p:nvSpPr>
        <p:spPr bwMode="auto">
          <a:xfrm>
            <a:off x="2438400" y="3581400"/>
            <a:ext cx="754063" cy="6381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directional light</a:t>
            </a:r>
          </a:p>
        </p:txBody>
      </p:sp>
      <p:sp>
        <p:nvSpPr>
          <p:cNvPr id="24579" name="AutoShape 4"/>
          <p:cNvSpPr>
            <a:spLocks noChangeArrowheads="1"/>
          </p:cNvSpPr>
          <p:nvPr/>
        </p:nvSpPr>
        <p:spPr bwMode="auto">
          <a:xfrm>
            <a:off x="1600200" y="4038600"/>
            <a:ext cx="990600" cy="914400"/>
          </a:xfrm>
          <a:prstGeom prst="cube">
            <a:avLst>
              <a:gd name="adj" fmla="val 25000"/>
            </a:avLst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580" name="AutoShape 5"/>
          <p:cNvSpPr>
            <a:spLocks noChangeArrowheads="1"/>
          </p:cNvSpPr>
          <p:nvPr/>
        </p:nvSpPr>
        <p:spPr bwMode="auto">
          <a:xfrm>
            <a:off x="4267200" y="2209800"/>
            <a:ext cx="1371600" cy="1066800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28575">
            <a:solidFill>
              <a:srgbClr val="FFC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70091" name="Rectangle 11"/>
          <p:cNvSpPr>
            <a:spLocks noChangeArrowheads="1"/>
          </p:cNvSpPr>
          <p:nvPr/>
        </p:nvSpPr>
        <p:spPr bwMode="auto">
          <a:xfrm>
            <a:off x="1676400" y="5334000"/>
            <a:ext cx="66294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en-US" sz="1600"/>
              <a:t>#light_dir -n DirectionalLight1 --</a:t>
            </a:r>
          </a:p>
          <a:p>
            <a:pPr marL="342900" indent="-342900" algn="l">
              <a:spcBef>
                <a:spcPct val="20000"/>
              </a:spcBef>
            </a:pPr>
            <a:r>
              <a:rPr lang="en-US" sz="1600"/>
              <a:t>	 1.0	   1.0	 1.0	               // color</a:t>
            </a:r>
          </a:p>
          <a:p>
            <a:pPr marL="342900" indent="-342900" algn="l">
              <a:spcBef>
                <a:spcPct val="20000"/>
              </a:spcBef>
            </a:pPr>
            <a:r>
              <a:rPr lang="en-US" sz="1600"/>
              <a:t>	-1.0	  -1.0	-1.0	               // direction of light</a:t>
            </a:r>
          </a:p>
        </p:txBody>
      </p:sp>
      <p:sp>
        <p:nvSpPr>
          <p:cNvPr id="24582" name="Text Box 12"/>
          <p:cNvSpPr txBox="1">
            <a:spLocks noChangeArrowheads="1"/>
          </p:cNvSpPr>
          <p:nvPr/>
        </p:nvSpPr>
        <p:spPr bwMode="auto">
          <a:xfrm>
            <a:off x="533400" y="1981200"/>
            <a:ext cx="3886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800"/>
              <a:t>intensity and angle of incidence constant across scene</a:t>
            </a:r>
          </a:p>
        </p:txBody>
      </p:sp>
      <p:sp>
        <p:nvSpPr>
          <p:cNvPr id="24583" name="Rectangle 14"/>
          <p:cNvSpPr>
            <a:spLocks noChangeArrowheads="1"/>
          </p:cNvSpPr>
          <p:nvPr/>
        </p:nvSpPr>
        <p:spPr bwMode="auto">
          <a:xfrm>
            <a:off x="304800" y="1600200"/>
            <a:ext cx="5334000" cy="35814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1070096" name="Picture 16" descr="di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981200"/>
            <a:ext cx="3065463" cy="306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4585" name="Straight Arrow Connector 14"/>
          <p:cNvCxnSpPr>
            <a:cxnSpLocks noChangeShapeType="1"/>
          </p:cNvCxnSpPr>
          <p:nvPr/>
        </p:nvCxnSpPr>
        <p:spPr bwMode="auto">
          <a:xfrm rot="10800000" flipV="1">
            <a:off x="3124200" y="2667000"/>
            <a:ext cx="990600" cy="6096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586" name="Straight Arrow Connector 15"/>
          <p:cNvCxnSpPr>
            <a:cxnSpLocks noChangeShapeType="1"/>
          </p:cNvCxnSpPr>
          <p:nvPr/>
        </p:nvCxnSpPr>
        <p:spPr bwMode="auto">
          <a:xfrm rot="10800000" flipV="1">
            <a:off x="3276600" y="2971800"/>
            <a:ext cx="990600" cy="6096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587" name="Straight Arrow Connector 16"/>
          <p:cNvCxnSpPr>
            <a:cxnSpLocks noChangeShapeType="1"/>
          </p:cNvCxnSpPr>
          <p:nvPr/>
        </p:nvCxnSpPr>
        <p:spPr bwMode="auto">
          <a:xfrm rot="10800000" flipV="1">
            <a:off x="3505200" y="3276600"/>
            <a:ext cx="990600" cy="6096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0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0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009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directional light with ambient</a:t>
            </a:r>
          </a:p>
        </p:txBody>
      </p:sp>
      <p:pic>
        <p:nvPicPr>
          <p:cNvPr id="25602" name="Picture 3" descr="img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905000"/>
            <a:ext cx="3706813" cy="3706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4" descr="img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05000"/>
            <a:ext cx="3706813" cy="3706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4" name="Text Box 5"/>
          <p:cNvSpPr txBox="1">
            <a:spLocks noChangeArrowheads="1"/>
          </p:cNvSpPr>
          <p:nvPr/>
        </p:nvSpPr>
        <p:spPr bwMode="auto">
          <a:xfrm>
            <a:off x="1366838" y="5867400"/>
            <a:ext cx="19097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Directional light</a:t>
            </a:r>
          </a:p>
        </p:txBody>
      </p:sp>
      <p:sp>
        <p:nvSpPr>
          <p:cNvPr id="25605" name="Text Box 6"/>
          <p:cNvSpPr txBox="1">
            <a:spLocks noChangeArrowheads="1"/>
          </p:cNvSpPr>
          <p:nvPr/>
        </p:nvSpPr>
        <p:spPr bwMode="auto">
          <a:xfrm>
            <a:off x="5029200" y="5867400"/>
            <a:ext cx="3352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Directional light with ambient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16567</TotalTime>
  <Words>2438</Words>
  <Application>Microsoft Macintosh PowerPoint</Application>
  <PresentationFormat>On-screen Show (4:3)</PresentationFormat>
  <Paragraphs>465</Paragraphs>
  <Slides>67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67</vt:i4>
      </vt:variant>
    </vt:vector>
  </HeadingPairs>
  <TitlesOfParts>
    <vt:vector size="68" baseType="lpstr">
      <vt:lpstr>Default Design</vt:lpstr>
      <vt:lpstr>cs155 –  z sweedyk</vt:lpstr>
      <vt:lpstr>Ray tracing</vt:lpstr>
      <vt:lpstr>color</vt:lpstr>
      <vt:lpstr>recursive ray tracing</vt:lpstr>
      <vt:lpstr>color</vt:lpstr>
      <vt:lpstr>lights</vt:lpstr>
      <vt:lpstr>ambient light</vt:lpstr>
      <vt:lpstr>directional light</vt:lpstr>
      <vt:lpstr>directional light with ambient</vt:lpstr>
      <vt:lpstr>point (or positional) light </vt:lpstr>
      <vt:lpstr>directional vs. point</vt:lpstr>
      <vt:lpstr>spot light</vt:lpstr>
      <vt:lpstr>Light comparison (lab)</vt:lpstr>
      <vt:lpstr>color</vt:lpstr>
      <vt:lpstr>material properties</vt:lpstr>
      <vt:lpstr>ambient response</vt:lpstr>
      <vt:lpstr>diffuse reflections</vt:lpstr>
      <vt:lpstr>specular reflections</vt:lpstr>
      <vt:lpstr>diffuse and specular</vt:lpstr>
      <vt:lpstr>Material spec in ray file</vt:lpstr>
      <vt:lpstr>kspec</vt:lpstr>
      <vt:lpstr>Material spec in ray file</vt:lpstr>
      <vt:lpstr>Material spec in ray file</vt:lpstr>
      <vt:lpstr>Material spec in ray file</vt:lpstr>
      <vt:lpstr>color</vt:lpstr>
      <vt:lpstr>Geometry of scene</vt:lpstr>
      <vt:lpstr>color</vt:lpstr>
      <vt:lpstr>ambient reflection</vt:lpstr>
      <vt:lpstr>red channel</vt:lpstr>
      <vt:lpstr>red channel</vt:lpstr>
      <vt:lpstr>red channel</vt:lpstr>
      <vt:lpstr>color</vt:lpstr>
      <vt:lpstr>diffuse reflection</vt:lpstr>
      <vt:lpstr>diffuse reflection</vt:lpstr>
      <vt:lpstr>red diffuse reflection for each light L:  RL,D</vt:lpstr>
      <vt:lpstr>red diffuse reflection for each light L:  RL,D</vt:lpstr>
      <vt:lpstr>red diffuse reflection for each light L:  RL,D</vt:lpstr>
      <vt:lpstr>red diffuse reflection for each light L:  RL,D</vt:lpstr>
      <vt:lpstr>max(0 , n • -ld) term</vt:lpstr>
      <vt:lpstr>red diffuse reflection for each light L:  RL,D</vt:lpstr>
      <vt:lpstr>red diffuse reflection for each light L: RL,D</vt:lpstr>
      <vt:lpstr>red diffuse reflection for each light L: RL,D</vt:lpstr>
      <vt:lpstr>red diffuse reflection for each light L:  RL,D</vt:lpstr>
      <vt:lpstr>red diffuse reflection for each light L: RL,D</vt:lpstr>
      <vt:lpstr>sphere intersection</vt:lpstr>
      <vt:lpstr>sphere intersection</vt:lpstr>
      <vt:lpstr>sphere intersection</vt:lpstr>
      <vt:lpstr>triangle intersection</vt:lpstr>
      <vt:lpstr>red diffuse reflection for each light L: RL,D</vt:lpstr>
      <vt:lpstr>red diffuse reflection for each light L: RL,D</vt:lpstr>
      <vt:lpstr>red diffuse reflection for light L: RL,D</vt:lpstr>
      <vt:lpstr>Attenuation</vt:lpstr>
      <vt:lpstr>red diffuse reflection for light L: RL,D</vt:lpstr>
      <vt:lpstr>spot light</vt:lpstr>
      <vt:lpstr>red diffuse reflection for light L: RL,D</vt:lpstr>
      <vt:lpstr>color</vt:lpstr>
      <vt:lpstr>red specular reflection for each light L: RL,S</vt:lpstr>
      <vt:lpstr>Term: max(0,(-v  dr))kshine </vt:lpstr>
      <vt:lpstr>vector of specular reflection</vt:lpstr>
      <vt:lpstr>vector of specular reflection</vt:lpstr>
      <vt:lpstr>vector of specular reflection</vt:lpstr>
      <vt:lpstr>vector of specular reflection</vt:lpstr>
      <vt:lpstr>Term: max(0,(-v  dr))kshine </vt:lpstr>
      <vt:lpstr>Summary specular for each light L: RL,S</vt:lpstr>
      <vt:lpstr>color</vt:lpstr>
      <vt:lpstr>recursive ray tracing</vt:lpstr>
      <vt:lpstr>Implementation road map</vt:lpstr>
    </vt:vector>
  </TitlesOfParts>
  <Company>Harvey Mudd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CS155 – Lecture 2</dc:title>
  <dc:creator>z sweedyk</dc:creator>
  <cp:lastModifiedBy>Elizabeth Sweedyk</cp:lastModifiedBy>
  <cp:revision>193</cp:revision>
  <dcterms:created xsi:type="dcterms:W3CDTF">2001-09-11T01:54:45Z</dcterms:created>
  <dcterms:modified xsi:type="dcterms:W3CDTF">2013-02-19T15:16:41Z</dcterms:modified>
</cp:coreProperties>
</file>