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6" r:id="rId2"/>
    <p:sldId id="938" r:id="rId3"/>
    <p:sldId id="973" r:id="rId4"/>
    <p:sldId id="977" r:id="rId5"/>
    <p:sldId id="979" r:id="rId6"/>
    <p:sldId id="948" r:id="rId7"/>
    <p:sldId id="980" r:id="rId8"/>
    <p:sldId id="996" r:id="rId9"/>
    <p:sldId id="964" r:id="rId10"/>
    <p:sldId id="953" r:id="rId11"/>
    <p:sldId id="670" r:id="rId12"/>
    <p:sldId id="815" r:id="rId13"/>
    <p:sldId id="672" r:id="rId14"/>
    <p:sldId id="707" r:id="rId15"/>
    <p:sldId id="954" r:id="rId16"/>
    <p:sldId id="956" r:id="rId17"/>
    <p:sldId id="271" r:id="rId18"/>
    <p:sldId id="981" r:id="rId19"/>
    <p:sldId id="321" r:id="rId20"/>
    <p:sldId id="621" r:id="rId21"/>
    <p:sldId id="982" r:id="rId22"/>
    <p:sldId id="847" r:id="rId23"/>
    <p:sldId id="983" r:id="rId24"/>
    <p:sldId id="984" r:id="rId25"/>
    <p:sldId id="986" r:id="rId26"/>
    <p:sldId id="987" r:id="rId27"/>
    <p:sldId id="878" r:id="rId28"/>
    <p:sldId id="373" r:id="rId29"/>
    <p:sldId id="998" r:id="rId30"/>
    <p:sldId id="901" r:id="rId31"/>
    <p:sldId id="708" r:id="rId32"/>
    <p:sldId id="988" r:id="rId33"/>
    <p:sldId id="989" r:id="rId34"/>
    <p:sldId id="990" r:id="rId35"/>
    <p:sldId id="991" r:id="rId36"/>
    <p:sldId id="380" r:id="rId37"/>
    <p:sldId id="883" r:id="rId38"/>
    <p:sldId id="714" r:id="rId39"/>
    <p:sldId id="882" r:id="rId40"/>
    <p:sldId id="884" r:id="rId41"/>
    <p:sldId id="711" r:id="rId42"/>
    <p:sldId id="885" r:id="rId43"/>
    <p:sldId id="881" r:id="rId44"/>
    <p:sldId id="891" r:id="rId45"/>
    <p:sldId id="992" r:id="rId46"/>
    <p:sldId id="994" r:id="rId47"/>
    <p:sldId id="909" r:id="rId48"/>
    <p:sldId id="999" r:id="rId49"/>
    <p:sldId id="1000" r:id="rId50"/>
    <p:sldId id="1001" r:id="rId51"/>
    <p:sldId id="333" r:id="rId52"/>
    <p:sldId id="995" r:id="rId53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FFFF"/>
    <a:srgbClr val="FF7C80"/>
    <a:srgbClr val="006699"/>
    <a:srgbClr val="FF33CC"/>
    <a:srgbClr val="EAEAEA"/>
    <a:srgbClr val="99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62"/>
    </p:cViewPr>
  </p:sorterViewPr>
  <p:notesViewPr>
    <p:cSldViewPr>
      <p:cViewPr varScale="1">
        <p:scale>
          <a:sx n="49" d="100"/>
          <a:sy n="49" d="100"/>
        </p:scale>
        <p:origin x="-1746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1" Type="http://schemas.openxmlformats.org/officeDocument/2006/relationships/slide" Target="slides/slide32.xml"/><Relationship Id="rId12" Type="http://schemas.openxmlformats.org/officeDocument/2006/relationships/slide" Target="slides/slide33.xml"/><Relationship Id="rId13" Type="http://schemas.openxmlformats.org/officeDocument/2006/relationships/slide" Target="slides/slide34.xml"/><Relationship Id="rId14" Type="http://schemas.openxmlformats.org/officeDocument/2006/relationships/slide" Target="slides/slide35.xml"/><Relationship Id="rId15" Type="http://schemas.openxmlformats.org/officeDocument/2006/relationships/slide" Target="slides/slide48.xml"/><Relationship Id="rId16" Type="http://schemas.openxmlformats.org/officeDocument/2006/relationships/slide" Target="slides/slide49.xml"/><Relationship Id="rId17" Type="http://schemas.openxmlformats.org/officeDocument/2006/relationships/slide" Target="slides/slide50.xml"/><Relationship Id="rId1" Type="http://schemas.openxmlformats.org/officeDocument/2006/relationships/slide" Target="slides/slide2.xml"/><Relationship Id="rId2" Type="http://schemas.openxmlformats.org/officeDocument/2006/relationships/slide" Target="slides/slide3.xml"/><Relationship Id="rId3" Type="http://schemas.openxmlformats.org/officeDocument/2006/relationships/slide" Target="slides/slide4.xml"/><Relationship Id="rId4" Type="http://schemas.openxmlformats.org/officeDocument/2006/relationships/slide" Target="slides/slide5.xml"/><Relationship Id="rId5" Type="http://schemas.openxmlformats.org/officeDocument/2006/relationships/slide" Target="slides/slide7.xml"/><Relationship Id="rId6" Type="http://schemas.openxmlformats.org/officeDocument/2006/relationships/slide" Target="slides/slide8.xml"/><Relationship Id="rId7" Type="http://schemas.openxmlformats.org/officeDocument/2006/relationships/slide" Target="slides/slide12.xml"/><Relationship Id="rId8" Type="http://schemas.openxmlformats.org/officeDocument/2006/relationships/slide" Target="slides/slide13.xml"/><Relationship Id="rId9" Type="http://schemas.openxmlformats.org/officeDocument/2006/relationships/slide" Target="slides/slide18.xml"/><Relationship Id="rId10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3EAF4684-4477-C64B-8692-87224D21161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>
                <a:cs typeface="+mn-cs"/>
              </a:defRPr>
            </a:lvl1pPr>
          </a:lstStyle>
          <a:p>
            <a:pPr>
              <a:defRPr/>
            </a:pPr>
            <a:fld id="{B2802A5C-0B34-3041-8596-79DB9F7F5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2F476678-9C16-9144-A0B4-8C06719CD3BB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B505AE4-E53A-1B4A-B877-932123817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02021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300">
                <a:latin typeface="Times New Roman" charset="0"/>
              </a:rPr>
              <a:t>CS155 - Ray Tracing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6F373CD-4AD0-F043-B135-1EE0390B2E89}" type="datetime1">
              <a:rPr lang="en-US" sz="1300">
                <a:latin typeface="Times New Roman" charset="0"/>
              </a:rPr>
              <a:pPr eaLnBrk="1" hangingPunct="1"/>
              <a:t>2/17/13</a:t>
            </a:fld>
            <a:endParaRPr lang="en-US" sz="1300">
              <a:latin typeface="Times New Roman" charset="0"/>
            </a:endParaRP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678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57BABBA-A3FF-5649-B935-789B9AB86770}" type="slidenum">
              <a:rPr lang="en-US" sz="1300">
                <a:latin typeface="Times New Roman" charset="0"/>
              </a:rPr>
              <a:pPr eaLnBrk="1" hangingPunct="1"/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946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9426A-A8CA-E94C-9564-5BD110502E5E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17DAE-D864-E84B-B335-B58358B4B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1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A898B-B9F8-CA42-A877-D25148C84EA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DA83A-5F39-7C47-B65D-E3A5D3E3F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9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C37CD-6384-6341-8FD0-B84488DC00C8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5DD5B-601D-7944-B027-C3B6308D2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95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9E49E-22BC-6345-AC76-F79E68DC5D33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40B0F-ABCC-F340-9E91-6710F00C1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2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7022A-9882-6B4B-9065-9C1FF6BBF53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5DA9D-7DAE-6940-8328-B4E8A46B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34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B6D14-5C54-804F-A72D-498B3E061CF2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57C1C-9BD3-1D4A-AC1D-4DDC04872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6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0116A-B976-DF48-8CBA-FA6A00338B6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4CE4E-C6B5-C84A-BAB3-21C284B7A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9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29006-5F5A-0A49-BB70-AB82E1836D8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41302-8A32-104D-AC1A-D58DED7D0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8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34456-3D38-324D-873F-72B6F0AE65DC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76D6C-25EE-6A4B-8DE7-B94B6B14A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2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32093-E838-8D40-ACC6-B28117296AC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71A49-2C47-3547-B8F1-ADFB66CF9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201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87706-16DC-9449-B8F6-AE95B1CB8FC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6D1BC-6C96-5546-98E7-C907CF103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F8AAF-D1DE-BA4A-B775-9F96F30879F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A6793-FD77-B443-BB63-59EEB9525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37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66C1E-8879-E54C-BE71-D14AC57521F7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25771-6E81-C449-A927-001BA2E1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191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5B059-3E86-4E47-A327-D9ED443BF63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180D7-D495-814E-8A93-155D69189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3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5818B3D2-31CA-A64C-8CD3-D869602F4176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Ray Tracing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EB3C41E5-BB96-B347-804C-064B914E8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1371600"/>
            <a:ext cx="7696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ray tracing</a:t>
            </a:r>
          </a:p>
        </p:txBody>
      </p:sp>
      <p:pic>
        <p:nvPicPr>
          <p:cNvPr id="18435" name="Picture 4" descr="320px-Glasses_800_edi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038600"/>
            <a:ext cx="25908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838200" y="762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chemeClr val="tx2"/>
                </a:solidFill>
              </a:rPr>
              <a:t>Where is pixel i,j?</a:t>
            </a:r>
          </a:p>
        </p:txBody>
      </p:sp>
      <p:sp>
        <p:nvSpPr>
          <p:cNvPr id="28674" name="Freeform 3"/>
          <p:cNvSpPr>
            <a:spLocks/>
          </p:cNvSpPr>
          <p:nvPr/>
        </p:nvSpPr>
        <p:spPr bwMode="auto">
          <a:xfrm>
            <a:off x="920750" y="1981200"/>
            <a:ext cx="3657600" cy="2362200"/>
          </a:xfrm>
          <a:custGeom>
            <a:avLst/>
            <a:gdLst>
              <a:gd name="T0" fmla="*/ 0 w 2304"/>
              <a:gd name="T1" fmla="*/ 2147483647 h 1488"/>
              <a:gd name="T2" fmla="*/ 2147483647 w 2304"/>
              <a:gd name="T3" fmla="*/ 0 h 1488"/>
              <a:gd name="T4" fmla="*/ 2147483647 w 2304"/>
              <a:gd name="T5" fmla="*/ 2147483647 h 1488"/>
              <a:gd name="T6" fmla="*/ 2147483647 w 2304"/>
              <a:gd name="T7" fmla="*/ 2147483647 h 1488"/>
              <a:gd name="T8" fmla="*/ 0 w 2304"/>
              <a:gd name="T9" fmla="*/ 2147483647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04"/>
              <a:gd name="T16" fmla="*/ 0 h 1488"/>
              <a:gd name="T17" fmla="*/ 2304 w 2304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04" h="1488">
                <a:moveTo>
                  <a:pt x="0" y="1488"/>
                </a:moveTo>
                <a:lnTo>
                  <a:pt x="1488" y="0"/>
                </a:lnTo>
                <a:lnTo>
                  <a:pt x="2304" y="384"/>
                </a:lnTo>
                <a:lnTo>
                  <a:pt x="2304" y="1056"/>
                </a:lnTo>
                <a:lnTo>
                  <a:pt x="0" y="1488"/>
                </a:lnTo>
                <a:close/>
              </a:path>
            </a:pathLst>
          </a:custGeom>
          <a:solidFill>
            <a:srgbClr val="DDDDDD">
              <a:alpha val="50195"/>
            </a:srgbClr>
          </a:solidFill>
          <a:ln w="28575" cap="flat" cmpd="sng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8675" name="Group 4"/>
          <p:cNvGrpSpPr>
            <a:grpSpLocks/>
          </p:cNvGrpSpPr>
          <p:nvPr/>
        </p:nvGrpSpPr>
        <p:grpSpPr bwMode="auto">
          <a:xfrm>
            <a:off x="2825750" y="2438400"/>
            <a:ext cx="1066800" cy="1371600"/>
            <a:chOff x="2016" y="1920"/>
            <a:chExt cx="672" cy="864"/>
          </a:xfrm>
        </p:grpSpPr>
        <p:sp>
          <p:nvSpPr>
            <p:cNvPr id="28696" name="Line 5"/>
            <p:cNvSpPr>
              <a:spLocks noChangeShapeType="1"/>
            </p:cNvSpPr>
            <p:nvPr/>
          </p:nvSpPr>
          <p:spPr bwMode="auto">
            <a:xfrm>
              <a:off x="2016" y="1920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7" name="Line 6"/>
            <p:cNvSpPr>
              <a:spLocks noChangeShapeType="1"/>
            </p:cNvSpPr>
            <p:nvPr/>
          </p:nvSpPr>
          <p:spPr bwMode="auto">
            <a:xfrm>
              <a:off x="2016" y="2448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8" name="Line 7"/>
            <p:cNvSpPr>
              <a:spLocks noChangeShapeType="1"/>
            </p:cNvSpPr>
            <p:nvPr/>
          </p:nvSpPr>
          <p:spPr bwMode="auto">
            <a:xfrm>
              <a:off x="2016" y="1920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9" name="Line 8"/>
            <p:cNvSpPr>
              <a:spLocks noChangeShapeType="1"/>
            </p:cNvSpPr>
            <p:nvPr/>
          </p:nvSpPr>
          <p:spPr bwMode="auto">
            <a:xfrm>
              <a:off x="2688" y="2256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676" name="Freeform 9"/>
          <p:cNvSpPr>
            <a:spLocks/>
          </p:cNvSpPr>
          <p:nvPr/>
        </p:nvSpPr>
        <p:spPr bwMode="auto">
          <a:xfrm>
            <a:off x="2825750" y="2438400"/>
            <a:ext cx="1066800" cy="1371600"/>
          </a:xfrm>
          <a:custGeom>
            <a:avLst/>
            <a:gdLst>
              <a:gd name="T0" fmla="*/ 0 w 672"/>
              <a:gd name="T1" fmla="*/ 0 h 864"/>
              <a:gd name="T2" fmla="*/ 0 w 672"/>
              <a:gd name="T3" fmla="*/ 2147483647 h 864"/>
              <a:gd name="T4" fmla="*/ 2147483647 w 672"/>
              <a:gd name="T5" fmla="*/ 2147483647 h 864"/>
              <a:gd name="T6" fmla="*/ 2147483647 w 672"/>
              <a:gd name="T7" fmla="*/ 2147483647 h 864"/>
              <a:gd name="T8" fmla="*/ 0 w 672"/>
              <a:gd name="T9" fmla="*/ 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2"/>
              <a:gd name="T16" fmla="*/ 0 h 864"/>
              <a:gd name="T17" fmla="*/ 672 w 672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2" h="864">
                <a:moveTo>
                  <a:pt x="0" y="0"/>
                </a:moveTo>
                <a:lnTo>
                  <a:pt x="0" y="528"/>
                </a:lnTo>
                <a:lnTo>
                  <a:pt x="672" y="864"/>
                </a:lnTo>
                <a:lnTo>
                  <a:pt x="672" y="336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50195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7" name="Line 10"/>
          <p:cNvSpPr>
            <a:spLocks noChangeShapeType="1"/>
          </p:cNvSpPr>
          <p:nvPr/>
        </p:nvSpPr>
        <p:spPr bwMode="auto">
          <a:xfrm flipV="1">
            <a:off x="996950" y="3048000"/>
            <a:ext cx="2286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8" name="Line 12"/>
          <p:cNvSpPr>
            <a:spLocks noChangeShapeType="1"/>
          </p:cNvSpPr>
          <p:nvPr/>
        </p:nvSpPr>
        <p:spPr bwMode="auto">
          <a:xfrm flipV="1">
            <a:off x="996950" y="2667000"/>
            <a:ext cx="22860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9" name="Line 14"/>
          <p:cNvSpPr>
            <a:spLocks noChangeShapeType="1"/>
          </p:cNvSpPr>
          <p:nvPr/>
        </p:nvSpPr>
        <p:spPr bwMode="auto">
          <a:xfrm>
            <a:off x="3282950" y="26670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0" name="Text Box 15"/>
          <p:cNvSpPr txBox="1">
            <a:spLocks noChangeArrowheads="1"/>
          </p:cNvSpPr>
          <p:nvPr/>
        </p:nvSpPr>
        <p:spPr bwMode="auto">
          <a:xfrm>
            <a:off x="3370263" y="29718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28681" name="Text Box 16"/>
          <p:cNvSpPr txBox="1">
            <a:spLocks noChangeArrowheads="1"/>
          </p:cNvSpPr>
          <p:nvPr/>
        </p:nvSpPr>
        <p:spPr bwMode="auto">
          <a:xfrm>
            <a:off x="3352800" y="2133600"/>
            <a:ext cx="34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  <a:endParaRPr lang="en-US" sz="1800" b="1">
              <a:latin typeface="Lucida Console" charset="0"/>
              <a:sym typeface="Symbol" charset="0"/>
            </a:endParaRPr>
          </a:p>
        </p:txBody>
      </p:sp>
      <p:sp>
        <p:nvSpPr>
          <p:cNvPr id="28682" name="Text Box 17"/>
          <p:cNvSpPr txBox="1">
            <a:spLocks noChangeArrowheads="1"/>
          </p:cNvSpPr>
          <p:nvPr/>
        </p:nvSpPr>
        <p:spPr bwMode="auto">
          <a:xfrm>
            <a:off x="2062163" y="3668713"/>
            <a:ext cx="528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Lucida Console" charset="0"/>
              </a:rPr>
              <a:t>D</a:t>
            </a:r>
            <a:r>
              <a:rPr lang="en-US" sz="1800" b="1">
                <a:latin typeface="Lucida Console" charset="0"/>
              </a:rPr>
              <a:t>t</a:t>
            </a:r>
          </a:p>
        </p:txBody>
      </p:sp>
      <p:sp>
        <p:nvSpPr>
          <p:cNvPr id="28683" name="Text Box 18"/>
          <p:cNvSpPr txBox="1">
            <a:spLocks noChangeArrowheads="1"/>
          </p:cNvSpPr>
          <p:nvPr/>
        </p:nvSpPr>
        <p:spPr bwMode="auto">
          <a:xfrm>
            <a:off x="4038600" y="3200400"/>
            <a:ext cx="315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h</a:t>
            </a:r>
            <a:endParaRPr lang="en-US" sz="1800" b="1">
              <a:latin typeface="Lucida Console" charset="0"/>
            </a:endParaRPr>
          </a:p>
        </p:txBody>
      </p:sp>
      <p:sp>
        <p:nvSpPr>
          <p:cNvPr id="28684" name="Line 19"/>
          <p:cNvSpPr>
            <a:spLocks noChangeShapeType="1"/>
          </p:cNvSpPr>
          <p:nvPr/>
        </p:nvSpPr>
        <p:spPr bwMode="auto">
          <a:xfrm>
            <a:off x="3968750" y="2971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85" name="Line 20"/>
          <p:cNvSpPr>
            <a:spLocks noChangeShapeType="1"/>
          </p:cNvSpPr>
          <p:nvPr/>
        </p:nvSpPr>
        <p:spPr bwMode="auto">
          <a:xfrm>
            <a:off x="2978150" y="22860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86" name="Text Box 32"/>
          <p:cNvSpPr txBox="1">
            <a:spLocks noChangeArrowheads="1"/>
          </p:cNvSpPr>
          <p:nvPr/>
        </p:nvSpPr>
        <p:spPr bwMode="auto">
          <a:xfrm>
            <a:off x="904875" y="5222875"/>
            <a:ext cx="2165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sp>
        <p:nvSpPr>
          <p:cNvPr id="28687" name="Line 33"/>
          <p:cNvSpPr>
            <a:spLocks noChangeShapeType="1"/>
          </p:cNvSpPr>
          <p:nvPr/>
        </p:nvSpPr>
        <p:spPr bwMode="auto">
          <a:xfrm flipH="1" flipV="1">
            <a:off x="3810000" y="3810000"/>
            <a:ext cx="2286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8" name="Text Box 34"/>
          <p:cNvSpPr txBox="1">
            <a:spLocks noChangeArrowheads="1"/>
          </p:cNvSpPr>
          <p:nvPr/>
        </p:nvSpPr>
        <p:spPr bwMode="auto">
          <a:xfrm>
            <a:off x="3141663" y="4765675"/>
            <a:ext cx="15001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View window</a:t>
            </a:r>
          </a:p>
        </p:txBody>
      </p:sp>
      <p:sp>
        <p:nvSpPr>
          <p:cNvPr id="28689" name="Text Box 43"/>
          <p:cNvSpPr txBox="1">
            <a:spLocks noChangeArrowheads="1"/>
          </p:cNvSpPr>
          <p:nvPr/>
        </p:nvSpPr>
        <p:spPr bwMode="auto">
          <a:xfrm>
            <a:off x="5334000" y="1905000"/>
            <a:ext cx="33035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What are the coordinates of the center of the view window?</a:t>
            </a:r>
          </a:p>
        </p:txBody>
      </p:sp>
      <p:sp>
        <p:nvSpPr>
          <p:cNvPr id="1062956" name="Text Box 44"/>
          <p:cNvSpPr txBox="1">
            <a:spLocks noChangeArrowheads="1"/>
          </p:cNvSpPr>
          <p:nvPr/>
        </p:nvSpPr>
        <p:spPr bwMode="auto">
          <a:xfrm>
            <a:off x="6019800" y="3352800"/>
            <a:ext cx="1547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Ans:  P</a:t>
            </a:r>
            <a:r>
              <a:rPr lang="en-US" sz="1800" baseline="-25000"/>
              <a:t>0</a:t>
            </a:r>
            <a:r>
              <a:rPr lang="en-US" sz="1800"/>
              <a:t> + D</a:t>
            </a:r>
            <a:r>
              <a:rPr lang="en-US" sz="1800" b="1">
                <a:latin typeface="Lucida Console" charset="0"/>
              </a:rPr>
              <a:t>t</a:t>
            </a:r>
            <a:endParaRPr lang="en-US" sz="1800" b="1"/>
          </a:p>
        </p:txBody>
      </p:sp>
      <p:sp>
        <p:nvSpPr>
          <p:cNvPr id="28691" name="Can 40"/>
          <p:cNvSpPr>
            <a:spLocks noChangeArrowheads="1"/>
          </p:cNvSpPr>
          <p:nvPr/>
        </p:nvSpPr>
        <p:spPr bwMode="auto">
          <a:xfrm rot="-7320000">
            <a:off x="895350" y="4051300"/>
            <a:ext cx="296863" cy="481013"/>
          </a:xfrm>
          <a:prstGeom prst="can">
            <a:avLst>
              <a:gd name="adj" fmla="val 24987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8692" name="Group 39"/>
          <p:cNvGrpSpPr>
            <a:grpSpLocks/>
          </p:cNvGrpSpPr>
          <p:nvPr/>
        </p:nvGrpSpPr>
        <p:grpSpPr bwMode="auto">
          <a:xfrm>
            <a:off x="609600" y="3429000"/>
            <a:ext cx="996950" cy="1231900"/>
            <a:chOff x="4489450" y="4114800"/>
            <a:chExt cx="996950" cy="1232010"/>
          </a:xfrm>
        </p:grpSpPr>
        <p:sp>
          <p:nvSpPr>
            <p:cNvPr id="28693" name="Line 12"/>
            <p:cNvSpPr>
              <a:spLocks noChangeShapeType="1"/>
            </p:cNvSpPr>
            <p:nvPr/>
          </p:nvSpPr>
          <p:spPr bwMode="auto">
            <a:xfrm>
              <a:off x="4876800" y="5029200"/>
              <a:ext cx="609600" cy="304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694" name="Line 32"/>
            <p:cNvSpPr>
              <a:spLocks noChangeShapeType="1"/>
            </p:cNvSpPr>
            <p:nvPr/>
          </p:nvSpPr>
          <p:spPr bwMode="auto">
            <a:xfrm flipV="1">
              <a:off x="4870450" y="4114800"/>
              <a:ext cx="0" cy="685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9" name="Cube 38"/>
            <p:cNvSpPr/>
            <p:nvPr/>
          </p:nvSpPr>
          <p:spPr bwMode="auto">
            <a:xfrm>
              <a:off x="4489450" y="4856034"/>
              <a:ext cx="762000" cy="490776"/>
            </a:xfrm>
            <a:prstGeom prst="cube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2400000" lon="300000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2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295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point + vector</a:t>
            </a:r>
          </a:p>
        </p:txBody>
      </p:sp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762000" y="2057400"/>
            <a:ext cx="7694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 + </a:t>
            </a:r>
            <a:r>
              <a:rPr lang="en-US" sz="1800" b="1"/>
              <a:t>v </a:t>
            </a:r>
            <a:r>
              <a:rPr lang="en-US" sz="1800"/>
              <a:t>is the point you get to by walking along the vector </a:t>
            </a:r>
            <a:r>
              <a:rPr lang="en-US" sz="1800" b="1"/>
              <a:t>v</a:t>
            </a:r>
            <a:r>
              <a:rPr lang="en-US" sz="1800"/>
              <a:t> from point p.</a:t>
            </a:r>
            <a:endParaRPr lang="en-US" sz="1800" b="1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2105025" y="3241675"/>
            <a:ext cx="3813175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q=p+v = (p</a:t>
            </a:r>
            <a:r>
              <a:rPr lang="en-US" sz="1800" baseline="-25000"/>
              <a:t>x</a:t>
            </a:r>
            <a:r>
              <a:rPr lang="en-US" sz="1800"/>
              <a:t>+v</a:t>
            </a:r>
            <a:r>
              <a:rPr lang="en-US" sz="1800" baseline="-25000"/>
              <a:t>x</a:t>
            </a:r>
            <a:r>
              <a:rPr lang="en-US" sz="1800"/>
              <a:t>,</a:t>
            </a:r>
            <a:r>
              <a:rPr lang="en-US" sz="1800" baseline="-25000"/>
              <a:t> </a:t>
            </a:r>
            <a:r>
              <a:rPr lang="en-US" sz="1800"/>
              <a:t>p</a:t>
            </a:r>
            <a:r>
              <a:rPr lang="en-US" sz="1800" baseline="-25000"/>
              <a:t>y</a:t>
            </a:r>
            <a:r>
              <a:rPr lang="en-US" sz="1800"/>
              <a:t>+v</a:t>
            </a:r>
            <a:r>
              <a:rPr lang="en-US" sz="1800" baseline="-25000"/>
              <a:t>y</a:t>
            </a:r>
            <a:r>
              <a:rPr lang="en-US" sz="1800"/>
              <a:t>, p</a:t>
            </a:r>
            <a:r>
              <a:rPr lang="en-US" sz="1800" baseline="-25000"/>
              <a:t>z</a:t>
            </a:r>
            <a:r>
              <a:rPr lang="en-US" sz="1800"/>
              <a:t>+v</a:t>
            </a:r>
            <a:r>
              <a:rPr lang="en-US" sz="1800" baseline="-25000"/>
              <a:t>z</a:t>
            </a:r>
            <a:r>
              <a:rPr lang="en-US" sz="1800"/>
              <a:t>)</a:t>
            </a:r>
          </a:p>
          <a:p>
            <a:pPr eaLnBrk="1" hangingPunct="1"/>
            <a:endParaRPr lang="en-US" sz="1800"/>
          </a:p>
          <a:p>
            <a:pPr eaLnBrk="1" hangingPunct="1"/>
            <a:r>
              <a:rPr lang="en-US" sz="1800"/>
              <a:t>where p=(p</a:t>
            </a:r>
            <a:r>
              <a:rPr lang="en-US" sz="1800" baseline="-25000"/>
              <a:t>x</a:t>
            </a:r>
            <a:r>
              <a:rPr lang="en-US" sz="1800"/>
              <a:t>, p</a:t>
            </a:r>
            <a:r>
              <a:rPr lang="en-US" sz="1800" baseline="-25000"/>
              <a:t>y</a:t>
            </a:r>
            <a:r>
              <a:rPr lang="en-US" sz="1800"/>
              <a:t>, p</a:t>
            </a:r>
            <a:r>
              <a:rPr lang="en-US" sz="1800" baseline="-25000"/>
              <a:t>z</a:t>
            </a:r>
            <a:r>
              <a:rPr lang="en-US" sz="1800"/>
              <a:t>) and v=&lt;v</a:t>
            </a:r>
            <a:r>
              <a:rPr lang="en-US" sz="1800" baseline="-25000"/>
              <a:t>x</a:t>
            </a:r>
            <a:r>
              <a:rPr lang="en-US" sz="1800"/>
              <a:t>,v</a:t>
            </a:r>
            <a:r>
              <a:rPr lang="en-US" sz="1800" baseline="-25000"/>
              <a:t>y</a:t>
            </a:r>
            <a:r>
              <a:rPr lang="en-US" sz="1800"/>
              <a:t>,v</a:t>
            </a:r>
            <a:r>
              <a:rPr lang="en-US" sz="1800" baseline="-25000"/>
              <a:t>z</a:t>
            </a:r>
            <a:r>
              <a:rPr lang="en-US" sz="1800"/>
              <a:t>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Where is pixel i,j?</a:t>
            </a:r>
          </a:p>
        </p:txBody>
      </p:sp>
      <p:sp>
        <p:nvSpPr>
          <p:cNvPr id="30722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5715000"/>
            <a:ext cx="44196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 b="1">
                <a:latin typeface="Comic Sans MS" charset="0"/>
              </a:rPr>
              <a:t>What are the coordinates of C</a:t>
            </a:r>
            <a:r>
              <a:rPr lang="en-US" sz="1600" b="1" baseline="-25000">
                <a:latin typeface="Comic Sans MS" charset="0"/>
              </a:rPr>
              <a:t>00</a:t>
            </a:r>
            <a:r>
              <a:rPr lang="en-US" sz="1600" b="1">
                <a:latin typeface="Comic Sans MS" charset="0"/>
              </a:rPr>
              <a:t>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600">
                <a:latin typeface="Comic Sans MS" charset="0"/>
              </a:rPr>
              <a:t>Hint:</a:t>
            </a:r>
            <a:r>
              <a:rPr lang="en-US" sz="1600" b="1">
                <a:latin typeface="Comic Sans MS" charset="0"/>
              </a:rPr>
              <a:t> </a:t>
            </a:r>
            <a:r>
              <a:rPr lang="en-US" sz="1600">
                <a:latin typeface="Comic Sans MS" charset="0"/>
              </a:rPr>
              <a:t> Use</a:t>
            </a:r>
            <a:r>
              <a:rPr lang="en-US" sz="1600" b="1">
                <a:latin typeface="Comic Sans MS" charset="0"/>
              </a:rPr>
              <a:t> t, u, r, h,w</a:t>
            </a:r>
            <a:endParaRPr lang="en-US" sz="1600">
              <a:latin typeface="Comic Sans MS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600" b="1">
              <a:latin typeface="Comic Sans MS" charset="0"/>
            </a:endParaRPr>
          </a:p>
        </p:txBody>
      </p:sp>
      <p:sp>
        <p:nvSpPr>
          <p:cNvPr id="30723" name="Text Box 1028"/>
          <p:cNvSpPr txBox="1">
            <a:spLocks noChangeArrowheads="1"/>
          </p:cNvSpPr>
          <p:nvPr/>
        </p:nvSpPr>
        <p:spPr bwMode="auto">
          <a:xfrm>
            <a:off x="1219200" y="1524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00</a:t>
            </a:r>
            <a:endParaRPr lang="en-US"/>
          </a:p>
        </p:txBody>
      </p:sp>
      <p:sp>
        <p:nvSpPr>
          <p:cNvPr id="30724" name="Text Box 1029"/>
          <p:cNvSpPr txBox="1">
            <a:spLocks noChangeArrowheads="1"/>
          </p:cNvSpPr>
          <p:nvPr/>
        </p:nvSpPr>
        <p:spPr bwMode="auto">
          <a:xfrm>
            <a:off x="1066800" y="5029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10</a:t>
            </a:r>
            <a:endParaRPr lang="en-US"/>
          </a:p>
        </p:txBody>
      </p:sp>
      <p:sp>
        <p:nvSpPr>
          <p:cNvPr id="30725" name="Rectangle 1030"/>
          <p:cNvSpPr>
            <a:spLocks noChangeArrowheads="1"/>
          </p:cNvSpPr>
          <p:nvPr/>
        </p:nvSpPr>
        <p:spPr bwMode="auto">
          <a:xfrm>
            <a:off x="2133600" y="1828800"/>
            <a:ext cx="4191000" cy="35814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AutoShape 1031"/>
          <p:cNvSpPr>
            <a:spLocks noChangeArrowheads="1"/>
          </p:cNvSpPr>
          <p:nvPr/>
        </p:nvSpPr>
        <p:spPr bwMode="auto">
          <a:xfrm>
            <a:off x="3683000" y="1828800"/>
            <a:ext cx="2641600" cy="233045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7" name="Rectangle 1032"/>
          <p:cNvSpPr>
            <a:spLocks noChangeArrowheads="1"/>
          </p:cNvSpPr>
          <p:nvPr/>
        </p:nvSpPr>
        <p:spPr bwMode="auto">
          <a:xfrm>
            <a:off x="4267200" y="1828800"/>
            <a:ext cx="20574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8" name="Oval 1033"/>
          <p:cNvSpPr>
            <a:spLocks noChangeArrowheads="1"/>
          </p:cNvSpPr>
          <p:nvPr/>
        </p:nvSpPr>
        <p:spPr bwMode="auto">
          <a:xfrm>
            <a:off x="6248400" y="1752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9" name="Oval 1034"/>
          <p:cNvSpPr>
            <a:spLocks noChangeArrowheads="1"/>
          </p:cNvSpPr>
          <p:nvPr/>
        </p:nvSpPr>
        <p:spPr bwMode="auto">
          <a:xfrm>
            <a:off x="2057400" y="1752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0" name="Oval 1035"/>
          <p:cNvSpPr>
            <a:spLocks noChangeArrowheads="1"/>
          </p:cNvSpPr>
          <p:nvPr/>
        </p:nvSpPr>
        <p:spPr bwMode="auto">
          <a:xfrm>
            <a:off x="2057400" y="5334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1" name="Oval 1036"/>
          <p:cNvSpPr>
            <a:spLocks noChangeArrowheads="1"/>
          </p:cNvSpPr>
          <p:nvPr/>
        </p:nvSpPr>
        <p:spPr bwMode="auto">
          <a:xfrm>
            <a:off x="6248400" y="5334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2" name="Text Box 1037"/>
          <p:cNvSpPr txBox="1">
            <a:spLocks noChangeArrowheads="1"/>
          </p:cNvSpPr>
          <p:nvPr/>
        </p:nvSpPr>
        <p:spPr bwMode="auto">
          <a:xfrm>
            <a:off x="6400800" y="1600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01</a:t>
            </a:r>
            <a:endParaRPr lang="en-US"/>
          </a:p>
        </p:txBody>
      </p:sp>
      <p:sp>
        <p:nvSpPr>
          <p:cNvPr id="30733" name="Text Box 1038"/>
          <p:cNvSpPr txBox="1">
            <a:spLocks noChangeArrowheads="1"/>
          </p:cNvSpPr>
          <p:nvPr/>
        </p:nvSpPr>
        <p:spPr bwMode="auto">
          <a:xfrm>
            <a:off x="6248400" y="5181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11</a:t>
            </a:r>
            <a:endParaRPr lang="en-US"/>
          </a:p>
        </p:txBody>
      </p:sp>
      <p:sp>
        <p:nvSpPr>
          <p:cNvPr id="30734" name="Text Box 1039"/>
          <p:cNvSpPr txBox="1">
            <a:spLocks noChangeArrowheads="1"/>
          </p:cNvSpPr>
          <p:nvPr/>
        </p:nvSpPr>
        <p:spPr bwMode="auto">
          <a:xfrm>
            <a:off x="2743200" y="4267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1600"/>
          </a:p>
        </p:txBody>
      </p:sp>
      <p:sp>
        <p:nvSpPr>
          <p:cNvPr id="30735" name="Line 1040"/>
          <p:cNvSpPr>
            <a:spLocks noChangeShapeType="1"/>
          </p:cNvSpPr>
          <p:nvPr/>
        </p:nvSpPr>
        <p:spPr bwMode="auto">
          <a:xfrm flipV="1">
            <a:off x="3700463" y="3581400"/>
            <a:ext cx="566737" cy="549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6" name="Oval 1041"/>
          <p:cNvSpPr>
            <a:spLocks noChangeArrowheads="1"/>
          </p:cNvSpPr>
          <p:nvPr/>
        </p:nvSpPr>
        <p:spPr bwMode="auto">
          <a:xfrm>
            <a:off x="3581400" y="4114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7" name="Text Box 1042"/>
          <p:cNvSpPr txBox="1">
            <a:spLocks noChangeArrowheads="1"/>
          </p:cNvSpPr>
          <p:nvPr/>
        </p:nvSpPr>
        <p:spPr bwMode="auto">
          <a:xfrm>
            <a:off x="3886200" y="3733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</a:t>
            </a:r>
            <a:r>
              <a:rPr lang="en-US" sz="1800">
                <a:latin typeface="Lucida Sans" charset="0"/>
              </a:rPr>
              <a:t>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Where is pixel i,j?</a:t>
            </a:r>
          </a:p>
        </p:txBody>
      </p:sp>
      <p:sp>
        <p:nvSpPr>
          <p:cNvPr id="31746" name="Rectangle 1027"/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57150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>
                <a:latin typeface="Comic Sans MS" charset="0"/>
              </a:rPr>
              <a:t>C</a:t>
            </a:r>
            <a:r>
              <a:rPr lang="en-US" sz="2000" baseline="-25000">
                <a:latin typeface="Comic Sans MS" charset="0"/>
              </a:rPr>
              <a:t>00</a:t>
            </a:r>
            <a:r>
              <a:rPr lang="en-US" sz="2000">
                <a:latin typeface="Comic Sans MS" charset="0"/>
              </a:rPr>
              <a:t> =  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 + D</a:t>
            </a:r>
            <a:r>
              <a:rPr lang="en-US" sz="2000" b="1">
                <a:latin typeface="Lucida Console" charset="0"/>
              </a:rPr>
              <a:t>t</a:t>
            </a:r>
            <a:r>
              <a:rPr lang="en-US" sz="2000">
                <a:latin typeface="Comic Sans MS" charset="0"/>
              </a:rPr>
              <a:t> + (h/2) </a:t>
            </a:r>
            <a:r>
              <a:rPr lang="en-US" sz="2000" b="1">
                <a:latin typeface="Lucida Console" charset="0"/>
              </a:rPr>
              <a:t>u</a:t>
            </a:r>
            <a:r>
              <a:rPr lang="en-US" sz="2000" b="1">
                <a:latin typeface="Comic Sans MS" charset="0"/>
              </a:rPr>
              <a:t> </a:t>
            </a:r>
            <a:r>
              <a:rPr lang="en-US" sz="2000">
                <a:latin typeface="Comic Sans MS" charset="0"/>
              </a:rPr>
              <a:t>- (w/2) </a:t>
            </a:r>
            <a:r>
              <a:rPr lang="en-US" sz="2000" b="1">
                <a:latin typeface="Lucida Console" charset="0"/>
              </a:rPr>
              <a:t>r</a:t>
            </a:r>
            <a:r>
              <a:rPr lang="en-US" sz="2000">
                <a:latin typeface="Comic Sans MS" charset="0"/>
              </a:rPr>
              <a:t> </a:t>
            </a:r>
            <a:endParaRPr lang="en-US" sz="2000" b="1">
              <a:latin typeface="Comic Sans MS" charset="0"/>
            </a:endParaRPr>
          </a:p>
          <a:p>
            <a:pPr eaLnBrk="1" hangingPunct="1">
              <a:buFontTx/>
              <a:buNone/>
            </a:pPr>
            <a:endParaRPr lang="en-US" sz="2000" b="1">
              <a:latin typeface="Comic Sans MS" charset="0"/>
            </a:endParaRPr>
          </a:p>
        </p:txBody>
      </p:sp>
      <p:sp>
        <p:nvSpPr>
          <p:cNvPr id="31747" name="Text Box 1028"/>
          <p:cNvSpPr txBox="1">
            <a:spLocks noChangeArrowheads="1"/>
          </p:cNvSpPr>
          <p:nvPr/>
        </p:nvSpPr>
        <p:spPr bwMode="auto">
          <a:xfrm>
            <a:off x="1219200" y="1524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00</a:t>
            </a:r>
            <a:endParaRPr lang="en-US"/>
          </a:p>
        </p:txBody>
      </p:sp>
      <p:sp>
        <p:nvSpPr>
          <p:cNvPr id="31748" name="Text Box 1029"/>
          <p:cNvSpPr txBox="1">
            <a:spLocks noChangeArrowheads="1"/>
          </p:cNvSpPr>
          <p:nvPr/>
        </p:nvSpPr>
        <p:spPr bwMode="auto">
          <a:xfrm>
            <a:off x="1066800" y="5029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10</a:t>
            </a:r>
            <a:endParaRPr lang="en-US"/>
          </a:p>
        </p:txBody>
      </p:sp>
      <p:sp>
        <p:nvSpPr>
          <p:cNvPr id="31749" name="Rectangle 1030"/>
          <p:cNvSpPr>
            <a:spLocks noChangeArrowheads="1"/>
          </p:cNvSpPr>
          <p:nvPr/>
        </p:nvSpPr>
        <p:spPr bwMode="auto">
          <a:xfrm>
            <a:off x="2133600" y="1828800"/>
            <a:ext cx="4191000" cy="358140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0" name="AutoShape 1031"/>
          <p:cNvSpPr>
            <a:spLocks noChangeArrowheads="1"/>
          </p:cNvSpPr>
          <p:nvPr/>
        </p:nvSpPr>
        <p:spPr bwMode="auto">
          <a:xfrm>
            <a:off x="3683000" y="1828800"/>
            <a:ext cx="2641600" cy="2330450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1" name="Rectangle 1032"/>
          <p:cNvSpPr>
            <a:spLocks noChangeArrowheads="1"/>
          </p:cNvSpPr>
          <p:nvPr/>
        </p:nvSpPr>
        <p:spPr bwMode="auto">
          <a:xfrm>
            <a:off x="4267200" y="1828800"/>
            <a:ext cx="2057400" cy="1752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1752" name="Oval 1033"/>
          <p:cNvSpPr>
            <a:spLocks noChangeArrowheads="1"/>
          </p:cNvSpPr>
          <p:nvPr/>
        </p:nvSpPr>
        <p:spPr bwMode="auto">
          <a:xfrm>
            <a:off x="6248400" y="1752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3" name="Oval 1034"/>
          <p:cNvSpPr>
            <a:spLocks noChangeArrowheads="1"/>
          </p:cNvSpPr>
          <p:nvPr/>
        </p:nvSpPr>
        <p:spPr bwMode="auto">
          <a:xfrm>
            <a:off x="2057400" y="17526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4" name="Oval 1035"/>
          <p:cNvSpPr>
            <a:spLocks noChangeArrowheads="1"/>
          </p:cNvSpPr>
          <p:nvPr/>
        </p:nvSpPr>
        <p:spPr bwMode="auto">
          <a:xfrm>
            <a:off x="2057400" y="5334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5" name="Oval 1036"/>
          <p:cNvSpPr>
            <a:spLocks noChangeArrowheads="1"/>
          </p:cNvSpPr>
          <p:nvPr/>
        </p:nvSpPr>
        <p:spPr bwMode="auto">
          <a:xfrm>
            <a:off x="6248400" y="53340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6" name="Text Box 1037"/>
          <p:cNvSpPr txBox="1">
            <a:spLocks noChangeArrowheads="1"/>
          </p:cNvSpPr>
          <p:nvPr/>
        </p:nvSpPr>
        <p:spPr bwMode="auto">
          <a:xfrm>
            <a:off x="6400800" y="1600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01</a:t>
            </a:r>
            <a:endParaRPr lang="en-US"/>
          </a:p>
        </p:txBody>
      </p:sp>
      <p:sp>
        <p:nvSpPr>
          <p:cNvPr id="31757" name="Text Box 1038"/>
          <p:cNvSpPr txBox="1">
            <a:spLocks noChangeArrowheads="1"/>
          </p:cNvSpPr>
          <p:nvPr/>
        </p:nvSpPr>
        <p:spPr bwMode="auto">
          <a:xfrm>
            <a:off x="6248400" y="5181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</a:t>
            </a:r>
            <a:r>
              <a:rPr lang="en-US" baseline="-25000"/>
              <a:t>11</a:t>
            </a:r>
            <a:endParaRPr lang="en-US"/>
          </a:p>
        </p:txBody>
      </p:sp>
      <p:sp>
        <p:nvSpPr>
          <p:cNvPr id="31758" name="Text Box 1039"/>
          <p:cNvSpPr txBox="1">
            <a:spLocks noChangeArrowheads="1"/>
          </p:cNvSpPr>
          <p:nvPr/>
        </p:nvSpPr>
        <p:spPr bwMode="auto">
          <a:xfrm>
            <a:off x="2743200" y="4267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1600"/>
          </a:p>
        </p:txBody>
      </p:sp>
      <p:sp>
        <p:nvSpPr>
          <p:cNvPr id="31759" name="Line 1040"/>
          <p:cNvSpPr>
            <a:spLocks noChangeShapeType="1"/>
          </p:cNvSpPr>
          <p:nvPr/>
        </p:nvSpPr>
        <p:spPr bwMode="auto">
          <a:xfrm flipH="1">
            <a:off x="2209800" y="1828800"/>
            <a:ext cx="2057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60" name="Line 1041"/>
          <p:cNvSpPr>
            <a:spLocks noChangeShapeType="1"/>
          </p:cNvSpPr>
          <p:nvPr/>
        </p:nvSpPr>
        <p:spPr bwMode="auto">
          <a:xfrm flipV="1">
            <a:off x="3700463" y="3581400"/>
            <a:ext cx="566737" cy="5492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61" name="Oval 1042"/>
          <p:cNvSpPr>
            <a:spLocks noChangeArrowheads="1"/>
          </p:cNvSpPr>
          <p:nvPr/>
        </p:nvSpPr>
        <p:spPr bwMode="auto">
          <a:xfrm>
            <a:off x="3581400" y="4114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62" name="Line 1043"/>
          <p:cNvSpPr>
            <a:spLocks noChangeShapeType="1"/>
          </p:cNvSpPr>
          <p:nvPr/>
        </p:nvSpPr>
        <p:spPr bwMode="auto">
          <a:xfrm flipV="1">
            <a:off x="4267200" y="1828800"/>
            <a:ext cx="0" cy="175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63" name="Text Box 1044"/>
          <p:cNvSpPr txBox="1">
            <a:spLocks noChangeArrowheads="1"/>
          </p:cNvSpPr>
          <p:nvPr/>
        </p:nvSpPr>
        <p:spPr bwMode="auto">
          <a:xfrm>
            <a:off x="3886200" y="38242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D</a:t>
            </a:r>
            <a:r>
              <a:rPr lang="en-US" sz="1800" b="1">
                <a:latin typeface="Lucida Console" charset="0"/>
              </a:rPr>
              <a:t>t</a:t>
            </a:r>
          </a:p>
        </p:txBody>
      </p:sp>
      <p:sp>
        <p:nvSpPr>
          <p:cNvPr id="31764" name="Text Box 1045"/>
          <p:cNvSpPr txBox="1">
            <a:spLocks noChangeArrowheads="1"/>
          </p:cNvSpPr>
          <p:nvPr/>
        </p:nvSpPr>
        <p:spPr bwMode="auto">
          <a:xfrm>
            <a:off x="4191000" y="27574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(h</a:t>
            </a:r>
            <a:r>
              <a:rPr lang="en-US" sz="1800" baseline="-25000"/>
              <a:t> </a:t>
            </a:r>
            <a:r>
              <a:rPr lang="en-US" sz="1800"/>
              <a:t>/2) </a:t>
            </a:r>
            <a:r>
              <a:rPr lang="en-US" sz="1800" b="1">
                <a:latin typeface="Lucida Console" charset="0"/>
              </a:rPr>
              <a:t>u</a:t>
            </a:r>
          </a:p>
        </p:txBody>
      </p:sp>
      <p:sp>
        <p:nvSpPr>
          <p:cNvPr id="31765" name="Text Box 1046"/>
          <p:cNvSpPr txBox="1">
            <a:spLocks noChangeArrowheads="1"/>
          </p:cNvSpPr>
          <p:nvPr/>
        </p:nvSpPr>
        <p:spPr bwMode="auto">
          <a:xfrm>
            <a:off x="2514600" y="1981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(-w</a:t>
            </a:r>
            <a:r>
              <a:rPr lang="en-US" sz="1800" baseline="-25000"/>
              <a:t> </a:t>
            </a:r>
            <a:r>
              <a:rPr lang="en-US" sz="1800"/>
              <a:t>/2)</a:t>
            </a:r>
            <a:r>
              <a:rPr lang="en-US" sz="1800" b="1">
                <a:latin typeface="Lucida Console" charset="0"/>
              </a:rPr>
              <a:t>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3122" name="Group 1026"/>
          <p:cNvGraphicFramePr>
            <a:graphicFrameLocks noGrp="1"/>
          </p:cNvGraphicFramePr>
          <p:nvPr/>
        </p:nvGraphicFramePr>
        <p:xfrm>
          <a:off x="2209800" y="2590800"/>
          <a:ext cx="4114800" cy="2133600"/>
        </p:xfrm>
        <a:graphic>
          <a:graphicData uri="http://schemas.openxmlformats.org/drawingml/2006/table">
            <a:tbl>
              <a:tblPr/>
              <a:tblGrid>
                <a:gridCol w="822325"/>
                <a:gridCol w="823913"/>
                <a:gridCol w="822325"/>
                <a:gridCol w="823912"/>
                <a:gridCol w="8223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2" name="Rectangle 10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Where is pixel i,j?</a:t>
            </a:r>
          </a:p>
        </p:txBody>
      </p:sp>
      <p:sp>
        <p:nvSpPr>
          <p:cNvPr id="32803" name="Text Box 1061"/>
          <p:cNvSpPr txBox="1">
            <a:spLocks noChangeArrowheads="1"/>
          </p:cNvSpPr>
          <p:nvPr/>
        </p:nvSpPr>
        <p:spPr bwMode="auto">
          <a:xfrm>
            <a:off x="5943600" y="3276600"/>
            <a:ext cx="213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h</a:t>
            </a:r>
          </a:p>
        </p:txBody>
      </p:sp>
      <p:sp>
        <p:nvSpPr>
          <p:cNvPr id="32804" name="Line 1062"/>
          <p:cNvSpPr>
            <a:spLocks noChangeShapeType="1"/>
          </p:cNvSpPr>
          <p:nvPr/>
        </p:nvSpPr>
        <p:spPr bwMode="auto">
          <a:xfrm>
            <a:off x="2286000" y="2209800"/>
            <a:ext cx="4038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805" name="Line 1063"/>
          <p:cNvSpPr>
            <a:spLocks noChangeShapeType="1"/>
          </p:cNvSpPr>
          <p:nvPr/>
        </p:nvSpPr>
        <p:spPr bwMode="auto">
          <a:xfrm>
            <a:off x="6705600" y="2590800"/>
            <a:ext cx="1588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806" name="Oval 1064"/>
          <p:cNvSpPr>
            <a:spLocks noChangeArrowheads="1"/>
          </p:cNvSpPr>
          <p:nvPr/>
        </p:nvSpPr>
        <p:spPr bwMode="auto">
          <a:xfrm>
            <a:off x="58674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07" name="Text Box 1065"/>
          <p:cNvSpPr txBox="1">
            <a:spLocks noChangeArrowheads="1"/>
          </p:cNvSpPr>
          <p:nvPr/>
        </p:nvSpPr>
        <p:spPr bwMode="auto">
          <a:xfrm>
            <a:off x="5410200" y="4343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w-1,h-1</a:t>
            </a:r>
            <a:endParaRPr lang="en-US" sz="1800"/>
          </a:p>
        </p:txBody>
      </p:sp>
      <p:sp>
        <p:nvSpPr>
          <p:cNvPr id="32808" name="Text Box 1066"/>
          <p:cNvSpPr txBox="1">
            <a:spLocks noChangeArrowheads="1"/>
          </p:cNvSpPr>
          <p:nvPr/>
        </p:nvSpPr>
        <p:spPr bwMode="auto">
          <a:xfrm>
            <a:off x="1143000" y="48006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10</a:t>
            </a:r>
            <a:endParaRPr lang="en-US" sz="1600"/>
          </a:p>
        </p:txBody>
      </p:sp>
      <p:sp>
        <p:nvSpPr>
          <p:cNvPr id="32809" name="Oval 1067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10" name="Oval 1068"/>
          <p:cNvSpPr>
            <a:spLocks noChangeArrowheads="1"/>
          </p:cNvSpPr>
          <p:nvPr/>
        </p:nvSpPr>
        <p:spPr bwMode="auto">
          <a:xfrm>
            <a:off x="62484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11" name="Text Box 1069"/>
          <p:cNvSpPr txBox="1">
            <a:spLocks noChangeArrowheads="1"/>
          </p:cNvSpPr>
          <p:nvPr/>
        </p:nvSpPr>
        <p:spPr bwMode="auto">
          <a:xfrm>
            <a:off x="5715000" y="48768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11</a:t>
            </a:r>
          </a:p>
        </p:txBody>
      </p:sp>
      <p:sp>
        <p:nvSpPr>
          <p:cNvPr id="32812" name="Oval 1070"/>
          <p:cNvSpPr>
            <a:spLocks noChangeArrowheads="1"/>
          </p:cNvSpPr>
          <p:nvPr/>
        </p:nvSpPr>
        <p:spPr bwMode="auto">
          <a:xfrm>
            <a:off x="21336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13" name="Text Box 1071"/>
          <p:cNvSpPr txBox="1">
            <a:spLocks noChangeArrowheads="1"/>
          </p:cNvSpPr>
          <p:nvPr/>
        </p:nvSpPr>
        <p:spPr bwMode="auto">
          <a:xfrm>
            <a:off x="1143000" y="20574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00</a:t>
            </a:r>
            <a:endParaRPr lang="en-US" sz="1600"/>
          </a:p>
        </p:txBody>
      </p:sp>
      <p:sp>
        <p:nvSpPr>
          <p:cNvPr id="32814" name="Oval 1072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15" name="Oval 1073"/>
          <p:cNvSpPr>
            <a:spLocks noChangeArrowheads="1"/>
          </p:cNvSpPr>
          <p:nvPr/>
        </p:nvSpPr>
        <p:spPr bwMode="auto">
          <a:xfrm>
            <a:off x="25146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16" name="Text Box 1074"/>
          <p:cNvSpPr txBox="1">
            <a:spLocks noChangeArrowheads="1"/>
          </p:cNvSpPr>
          <p:nvPr/>
        </p:nvSpPr>
        <p:spPr bwMode="auto">
          <a:xfrm>
            <a:off x="5791200" y="20574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10</a:t>
            </a:r>
            <a:endParaRPr lang="en-US" sz="1600"/>
          </a:p>
        </p:txBody>
      </p:sp>
      <p:sp>
        <p:nvSpPr>
          <p:cNvPr id="32817" name="Oval 1075"/>
          <p:cNvSpPr>
            <a:spLocks noChangeArrowheads="1"/>
          </p:cNvSpPr>
          <p:nvPr/>
        </p:nvSpPr>
        <p:spPr bwMode="auto">
          <a:xfrm>
            <a:off x="25146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18" name="Text Box 1076"/>
          <p:cNvSpPr txBox="1">
            <a:spLocks noChangeArrowheads="1"/>
          </p:cNvSpPr>
          <p:nvPr/>
        </p:nvSpPr>
        <p:spPr bwMode="auto">
          <a:xfrm>
            <a:off x="2209800" y="43434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h-1,0</a:t>
            </a:r>
            <a:endParaRPr lang="en-US" sz="1800"/>
          </a:p>
        </p:txBody>
      </p:sp>
      <p:sp>
        <p:nvSpPr>
          <p:cNvPr id="32819" name="Text Box 1077"/>
          <p:cNvSpPr txBox="1">
            <a:spLocks noChangeArrowheads="1"/>
          </p:cNvSpPr>
          <p:nvPr/>
        </p:nvSpPr>
        <p:spPr bwMode="auto">
          <a:xfrm>
            <a:off x="2133600" y="2743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00</a:t>
            </a:r>
            <a:endParaRPr lang="en-US" sz="1800"/>
          </a:p>
        </p:txBody>
      </p:sp>
      <p:sp>
        <p:nvSpPr>
          <p:cNvPr id="32820" name="Oval 1078"/>
          <p:cNvSpPr>
            <a:spLocks noChangeArrowheads="1"/>
          </p:cNvSpPr>
          <p:nvPr/>
        </p:nvSpPr>
        <p:spPr bwMode="auto">
          <a:xfrm>
            <a:off x="62484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21" name="Text Box 1080"/>
          <p:cNvSpPr txBox="1">
            <a:spLocks noChangeArrowheads="1"/>
          </p:cNvSpPr>
          <p:nvPr/>
        </p:nvSpPr>
        <p:spPr bwMode="auto">
          <a:xfrm>
            <a:off x="2109788" y="5257800"/>
            <a:ext cx="497681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What are the height and width of a grid cell </a:t>
            </a:r>
          </a:p>
          <a:p>
            <a:pPr eaLnBrk="1" hangingPunct="1"/>
            <a:r>
              <a:rPr lang="en-US" sz="1800"/>
              <a:t>in world coordinates?</a:t>
            </a:r>
          </a:p>
        </p:txBody>
      </p:sp>
      <p:sp>
        <p:nvSpPr>
          <p:cNvPr id="32822" name="Line 1082"/>
          <p:cNvSpPr>
            <a:spLocks noChangeShapeType="1"/>
          </p:cNvSpPr>
          <p:nvPr/>
        </p:nvSpPr>
        <p:spPr bwMode="auto">
          <a:xfrm>
            <a:off x="3048000" y="33528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823" name="Line 1083"/>
          <p:cNvSpPr>
            <a:spLocks noChangeShapeType="1"/>
          </p:cNvSpPr>
          <p:nvPr/>
        </p:nvSpPr>
        <p:spPr bwMode="auto">
          <a:xfrm>
            <a:off x="3200400" y="3657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824" name="Text Box 1084"/>
          <p:cNvSpPr txBox="1">
            <a:spLocks noChangeArrowheads="1"/>
          </p:cNvSpPr>
          <p:nvPr/>
        </p:nvSpPr>
        <p:spPr bwMode="auto">
          <a:xfrm>
            <a:off x="3792538" y="1717675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</a:p>
        </p:txBody>
      </p:sp>
      <p:sp>
        <p:nvSpPr>
          <p:cNvPr id="32825" name="Oval 1086"/>
          <p:cNvSpPr>
            <a:spLocks noChangeArrowheads="1"/>
          </p:cNvSpPr>
          <p:nvPr/>
        </p:nvSpPr>
        <p:spPr bwMode="auto">
          <a:xfrm>
            <a:off x="58674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26" name="Text Box 1087"/>
          <p:cNvSpPr txBox="1">
            <a:spLocks noChangeArrowheads="1"/>
          </p:cNvSpPr>
          <p:nvPr/>
        </p:nvSpPr>
        <p:spPr bwMode="auto">
          <a:xfrm>
            <a:off x="5334000" y="27432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0,h-1</a:t>
            </a:r>
            <a:endParaRPr lang="en-US" sz="1800"/>
          </a:p>
        </p:txBody>
      </p:sp>
      <p:sp>
        <p:nvSpPr>
          <p:cNvPr id="773184" name="Text Box 1088"/>
          <p:cNvSpPr txBox="1">
            <a:spLocks noChangeArrowheads="1"/>
          </p:cNvSpPr>
          <p:nvPr/>
        </p:nvSpPr>
        <p:spPr bwMode="auto">
          <a:xfrm>
            <a:off x="3048000" y="61722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Ans:  grid cells are 1x1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3938" name="Group 2"/>
          <p:cNvGraphicFramePr>
            <a:graphicFrameLocks noGrp="1"/>
          </p:cNvGraphicFramePr>
          <p:nvPr/>
        </p:nvGraphicFramePr>
        <p:xfrm>
          <a:off x="2209800" y="2590800"/>
          <a:ext cx="4114800" cy="2133600"/>
        </p:xfrm>
        <a:graphic>
          <a:graphicData uri="http://schemas.openxmlformats.org/drawingml/2006/table">
            <a:tbl>
              <a:tblPr/>
              <a:tblGrid>
                <a:gridCol w="822325"/>
                <a:gridCol w="823913"/>
                <a:gridCol w="822325"/>
                <a:gridCol w="823912"/>
                <a:gridCol w="8223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26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Where is pixel i,j?</a:t>
            </a:r>
          </a:p>
        </p:txBody>
      </p:sp>
      <p:sp>
        <p:nvSpPr>
          <p:cNvPr id="33827" name="Line 37"/>
          <p:cNvSpPr>
            <a:spLocks noChangeShapeType="1"/>
          </p:cNvSpPr>
          <p:nvPr/>
        </p:nvSpPr>
        <p:spPr bwMode="auto">
          <a:xfrm>
            <a:off x="2286000" y="2209800"/>
            <a:ext cx="4038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8" name="Line 38"/>
          <p:cNvSpPr>
            <a:spLocks noChangeShapeType="1"/>
          </p:cNvSpPr>
          <p:nvPr/>
        </p:nvSpPr>
        <p:spPr bwMode="auto">
          <a:xfrm>
            <a:off x="6705600" y="2590800"/>
            <a:ext cx="1588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29" name="Oval 39"/>
          <p:cNvSpPr>
            <a:spLocks noChangeArrowheads="1"/>
          </p:cNvSpPr>
          <p:nvPr/>
        </p:nvSpPr>
        <p:spPr bwMode="auto">
          <a:xfrm>
            <a:off x="58674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0" name="Text Box 40"/>
          <p:cNvSpPr txBox="1">
            <a:spLocks noChangeArrowheads="1"/>
          </p:cNvSpPr>
          <p:nvPr/>
        </p:nvSpPr>
        <p:spPr bwMode="auto">
          <a:xfrm>
            <a:off x="5410200" y="4343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w-1,h-1</a:t>
            </a:r>
            <a:endParaRPr lang="en-US" sz="1800"/>
          </a:p>
        </p:txBody>
      </p:sp>
      <p:sp>
        <p:nvSpPr>
          <p:cNvPr id="33831" name="Text Box 41"/>
          <p:cNvSpPr txBox="1">
            <a:spLocks noChangeArrowheads="1"/>
          </p:cNvSpPr>
          <p:nvPr/>
        </p:nvSpPr>
        <p:spPr bwMode="auto">
          <a:xfrm>
            <a:off x="1143000" y="48006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10</a:t>
            </a:r>
            <a:endParaRPr lang="en-US" sz="1600"/>
          </a:p>
        </p:txBody>
      </p:sp>
      <p:sp>
        <p:nvSpPr>
          <p:cNvPr id="33832" name="Oval 42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3" name="Oval 43"/>
          <p:cNvSpPr>
            <a:spLocks noChangeArrowheads="1"/>
          </p:cNvSpPr>
          <p:nvPr/>
        </p:nvSpPr>
        <p:spPr bwMode="auto">
          <a:xfrm>
            <a:off x="62484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Text Box 44"/>
          <p:cNvSpPr txBox="1">
            <a:spLocks noChangeArrowheads="1"/>
          </p:cNvSpPr>
          <p:nvPr/>
        </p:nvSpPr>
        <p:spPr bwMode="auto">
          <a:xfrm>
            <a:off x="5715000" y="48768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11</a:t>
            </a:r>
          </a:p>
        </p:txBody>
      </p:sp>
      <p:sp>
        <p:nvSpPr>
          <p:cNvPr id="33835" name="Oval 45"/>
          <p:cNvSpPr>
            <a:spLocks noChangeArrowheads="1"/>
          </p:cNvSpPr>
          <p:nvPr/>
        </p:nvSpPr>
        <p:spPr bwMode="auto">
          <a:xfrm>
            <a:off x="21336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6" name="Text Box 46"/>
          <p:cNvSpPr txBox="1">
            <a:spLocks noChangeArrowheads="1"/>
          </p:cNvSpPr>
          <p:nvPr/>
        </p:nvSpPr>
        <p:spPr bwMode="auto">
          <a:xfrm>
            <a:off x="1143000" y="20574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00</a:t>
            </a:r>
            <a:endParaRPr lang="en-US" sz="1600"/>
          </a:p>
        </p:txBody>
      </p:sp>
      <p:sp>
        <p:nvSpPr>
          <p:cNvPr id="33837" name="Oval 47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8" name="Oval 48"/>
          <p:cNvSpPr>
            <a:spLocks noChangeArrowheads="1"/>
          </p:cNvSpPr>
          <p:nvPr/>
        </p:nvSpPr>
        <p:spPr bwMode="auto">
          <a:xfrm>
            <a:off x="25146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9" name="Text Box 49"/>
          <p:cNvSpPr txBox="1">
            <a:spLocks noChangeArrowheads="1"/>
          </p:cNvSpPr>
          <p:nvPr/>
        </p:nvSpPr>
        <p:spPr bwMode="auto">
          <a:xfrm>
            <a:off x="5791200" y="20574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10</a:t>
            </a:r>
            <a:endParaRPr lang="en-US" sz="1600"/>
          </a:p>
        </p:txBody>
      </p:sp>
      <p:sp>
        <p:nvSpPr>
          <p:cNvPr id="33840" name="Oval 50"/>
          <p:cNvSpPr>
            <a:spLocks noChangeArrowheads="1"/>
          </p:cNvSpPr>
          <p:nvPr/>
        </p:nvSpPr>
        <p:spPr bwMode="auto">
          <a:xfrm>
            <a:off x="25146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Text Box 51"/>
          <p:cNvSpPr txBox="1">
            <a:spLocks noChangeArrowheads="1"/>
          </p:cNvSpPr>
          <p:nvPr/>
        </p:nvSpPr>
        <p:spPr bwMode="auto">
          <a:xfrm>
            <a:off x="2209800" y="43434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h-1,0</a:t>
            </a:r>
            <a:endParaRPr lang="en-US" sz="1800"/>
          </a:p>
        </p:txBody>
      </p:sp>
      <p:sp>
        <p:nvSpPr>
          <p:cNvPr id="33842" name="Text Box 52"/>
          <p:cNvSpPr txBox="1">
            <a:spLocks noChangeArrowheads="1"/>
          </p:cNvSpPr>
          <p:nvPr/>
        </p:nvSpPr>
        <p:spPr bwMode="auto">
          <a:xfrm>
            <a:off x="2133600" y="2743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00</a:t>
            </a:r>
            <a:endParaRPr lang="en-US" sz="1800"/>
          </a:p>
        </p:txBody>
      </p:sp>
      <p:sp>
        <p:nvSpPr>
          <p:cNvPr id="33843" name="Oval 53"/>
          <p:cNvSpPr>
            <a:spLocks noChangeArrowheads="1"/>
          </p:cNvSpPr>
          <p:nvPr/>
        </p:nvSpPr>
        <p:spPr bwMode="auto">
          <a:xfrm>
            <a:off x="62484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Text Box 54"/>
          <p:cNvSpPr txBox="1">
            <a:spLocks noChangeArrowheads="1"/>
          </p:cNvSpPr>
          <p:nvPr/>
        </p:nvSpPr>
        <p:spPr bwMode="auto">
          <a:xfrm>
            <a:off x="3200400" y="5334000"/>
            <a:ext cx="2227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Where is pixel P</a:t>
            </a:r>
            <a:r>
              <a:rPr lang="en-US" sz="1800" baseline="-25000"/>
              <a:t>00</a:t>
            </a:r>
            <a:r>
              <a:rPr lang="en-US" sz="1800"/>
              <a:t>?</a:t>
            </a:r>
          </a:p>
        </p:txBody>
      </p:sp>
      <p:sp>
        <p:nvSpPr>
          <p:cNvPr id="33845" name="Line 55"/>
          <p:cNvSpPr>
            <a:spLocks noChangeShapeType="1"/>
          </p:cNvSpPr>
          <p:nvPr/>
        </p:nvSpPr>
        <p:spPr bwMode="auto">
          <a:xfrm>
            <a:off x="3048000" y="33528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846" name="Line 56"/>
          <p:cNvSpPr>
            <a:spLocks noChangeShapeType="1"/>
          </p:cNvSpPr>
          <p:nvPr/>
        </p:nvSpPr>
        <p:spPr bwMode="auto">
          <a:xfrm>
            <a:off x="3200400" y="3657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847" name="Text Box 57"/>
          <p:cNvSpPr txBox="1">
            <a:spLocks noChangeArrowheads="1"/>
          </p:cNvSpPr>
          <p:nvPr/>
        </p:nvSpPr>
        <p:spPr bwMode="auto">
          <a:xfrm>
            <a:off x="3792538" y="1717675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</a:p>
        </p:txBody>
      </p:sp>
      <p:sp>
        <p:nvSpPr>
          <p:cNvPr id="33848" name="Oval 58"/>
          <p:cNvSpPr>
            <a:spLocks noChangeArrowheads="1"/>
          </p:cNvSpPr>
          <p:nvPr/>
        </p:nvSpPr>
        <p:spPr bwMode="auto">
          <a:xfrm>
            <a:off x="58674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49" name="Text Box 59"/>
          <p:cNvSpPr txBox="1">
            <a:spLocks noChangeArrowheads="1"/>
          </p:cNvSpPr>
          <p:nvPr/>
        </p:nvSpPr>
        <p:spPr bwMode="auto">
          <a:xfrm>
            <a:off x="5334000" y="27432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0,h-1</a:t>
            </a:r>
            <a:endParaRPr lang="en-US" sz="1800"/>
          </a:p>
        </p:txBody>
      </p:sp>
      <p:sp>
        <p:nvSpPr>
          <p:cNvPr id="1063996" name="Text Box 60"/>
          <p:cNvSpPr txBox="1">
            <a:spLocks noChangeArrowheads="1"/>
          </p:cNvSpPr>
          <p:nvPr/>
        </p:nvSpPr>
        <p:spPr bwMode="auto">
          <a:xfrm>
            <a:off x="3252788" y="6172200"/>
            <a:ext cx="21732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Ans:  C</a:t>
            </a:r>
            <a:r>
              <a:rPr lang="en-US" sz="1800" baseline="-25000"/>
              <a:t>00</a:t>
            </a:r>
            <a:r>
              <a:rPr lang="en-US" sz="1800"/>
              <a:t> + .5</a:t>
            </a:r>
            <a:r>
              <a:rPr lang="en-US" sz="1800" b="1"/>
              <a:t>r </a:t>
            </a:r>
            <a:r>
              <a:rPr lang="en-US" sz="1800"/>
              <a:t>-.5</a:t>
            </a:r>
            <a:r>
              <a:rPr lang="en-US" sz="1800" b="1"/>
              <a:t>u</a:t>
            </a:r>
          </a:p>
        </p:txBody>
      </p:sp>
      <p:sp>
        <p:nvSpPr>
          <p:cNvPr id="33851" name="Text Box 61"/>
          <p:cNvSpPr txBox="1">
            <a:spLocks noChangeArrowheads="1"/>
          </p:cNvSpPr>
          <p:nvPr/>
        </p:nvSpPr>
        <p:spPr bwMode="auto">
          <a:xfrm>
            <a:off x="3362325" y="3013075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33852" name="Text Box 62"/>
          <p:cNvSpPr txBox="1">
            <a:spLocks noChangeArrowheads="1"/>
          </p:cNvSpPr>
          <p:nvPr/>
        </p:nvSpPr>
        <p:spPr bwMode="auto">
          <a:xfrm>
            <a:off x="3362325" y="3775075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33853" name="Text Box 63"/>
          <p:cNvSpPr txBox="1">
            <a:spLocks noChangeArrowheads="1"/>
          </p:cNvSpPr>
          <p:nvPr/>
        </p:nvSpPr>
        <p:spPr bwMode="auto">
          <a:xfrm>
            <a:off x="5943600" y="3276600"/>
            <a:ext cx="213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39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986" name="Group 2"/>
          <p:cNvGraphicFramePr>
            <a:graphicFrameLocks noGrp="1"/>
          </p:cNvGraphicFramePr>
          <p:nvPr/>
        </p:nvGraphicFramePr>
        <p:xfrm>
          <a:off x="2209800" y="2590800"/>
          <a:ext cx="4114800" cy="2133600"/>
        </p:xfrm>
        <a:graphic>
          <a:graphicData uri="http://schemas.openxmlformats.org/drawingml/2006/table">
            <a:tbl>
              <a:tblPr/>
              <a:tblGrid>
                <a:gridCol w="822325"/>
                <a:gridCol w="823913"/>
                <a:gridCol w="822325"/>
                <a:gridCol w="823912"/>
                <a:gridCol w="82232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50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Where is pixel i,j?</a:t>
            </a:r>
          </a:p>
        </p:txBody>
      </p:sp>
      <p:sp>
        <p:nvSpPr>
          <p:cNvPr id="34851" name="Line 37"/>
          <p:cNvSpPr>
            <a:spLocks noChangeShapeType="1"/>
          </p:cNvSpPr>
          <p:nvPr/>
        </p:nvSpPr>
        <p:spPr bwMode="auto">
          <a:xfrm>
            <a:off x="2286000" y="2209800"/>
            <a:ext cx="4038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52" name="Line 38"/>
          <p:cNvSpPr>
            <a:spLocks noChangeShapeType="1"/>
          </p:cNvSpPr>
          <p:nvPr/>
        </p:nvSpPr>
        <p:spPr bwMode="auto">
          <a:xfrm>
            <a:off x="6705600" y="2590800"/>
            <a:ext cx="1588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53" name="Oval 39"/>
          <p:cNvSpPr>
            <a:spLocks noChangeArrowheads="1"/>
          </p:cNvSpPr>
          <p:nvPr/>
        </p:nvSpPr>
        <p:spPr bwMode="auto">
          <a:xfrm>
            <a:off x="58674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Text Box 40"/>
          <p:cNvSpPr txBox="1">
            <a:spLocks noChangeArrowheads="1"/>
          </p:cNvSpPr>
          <p:nvPr/>
        </p:nvSpPr>
        <p:spPr bwMode="auto">
          <a:xfrm>
            <a:off x="5410200" y="43434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w-1,h-1</a:t>
            </a:r>
            <a:endParaRPr lang="en-US" sz="1800"/>
          </a:p>
        </p:txBody>
      </p:sp>
      <p:sp>
        <p:nvSpPr>
          <p:cNvPr id="34855" name="Text Box 41"/>
          <p:cNvSpPr txBox="1">
            <a:spLocks noChangeArrowheads="1"/>
          </p:cNvSpPr>
          <p:nvPr/>
        </p:nvSpPr>
        <p:spPr bwMode="auto">
          <a:xfrm>
            <a:off x="1143000" y="48006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10</a:t>
            </a:r>
            <a:endParaRPr lang="en-US" sz="1600"/>
          </a:p>
        </p:txBody>
      </p:sp>
      <p:sp>
        <p:nvSpPr>
          <p:cNvPr id="34856" name="Oval 42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7" name="Oval 43"/>
          <p:cNvSpPr>
            <a:spLocks noChangeArrowheads="1"/>
          </p:cNvSpPr>
          <p:nvPr/>
        </p:nvSpPr>
        <p:spPr bwMode="auto">
          <a:xfrm>
            <a:off x="62484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8" name="Text Box 44"/>
          <p:cNvSpPr txBox="1">
            <a:spLocks noChangeArrowheads="1"/>
          </p:cNvSpPr>
          <p:nvPr/>
        </p:nvSpPr>
        <p:spPr bwMode="auto">
          <a:xfrm>
            <a:off x="5715000" y="48768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11</a:t>
            </a:r>
          </a:p>
        </p:txBody>
      </p:sp>
      <p:sp>
        <p:nvSpPr>
          <p:cNvPr id="34859" name="Oval 45"/>
          <p:cNvSpPr>
            <a:spLocks noChangeArrowheads="1"/>
          </p:cNvSpPr>
          <p:nvPr/>
        </p:nvSpPr>
        <p:spPr bwMode="auto">
          <a:xfrm>
            <a:off x="21336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0" name="Text Box 46"/>
          <p:cNvSpPr txBox="1">
            <a:spLocks noChangeArrowheads="1"/>
          </p:cNvSpPr>
          <p:nvPr/>
        </p:nvSpPr>
        <p:spPr bwMode="auto">
          <a:xfrm>
            <a:off x="1143000" y="20574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00</a:t>
            </a:r>
            <a:endParaRPr lang="en-US" sz="1600"/>
          </a:p>
        </p:txBody>
      </p:sp>
      <p:sp>
        <p:nvSpPr>
          <p:cNvPr id="34861" name="Oval 47"/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2" name="Oval 48"/>
          <p:cNvSpPr>
            <a:spLocks noChangeArrowheads="1"/>
          </p:cNvSpPr>
          <p:nvPr/>
        </p:nvSpPr>
        <p:spPr bwMode="auto">
          <a:xfrm>
            <a:off x="25146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3" name="Text Box 49"/>
          <p:cNvSpPr txBox="1">
            <a:spLocks noChangeArrowheads="1"/>
          </p:cNvSpPr>
          <p:nvPr/>
        </p:nvSpPr>
        <p:spPr bwMode="auto">
          <a:xfrm>
            <a:off x="5791200" y="2057400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C</a:t>
            </a:r>
            <a:r>
              <a:rPr lang="en-US" sz="1600" baseline="-25000"/>
              <a:t>10</a:t>
            </a:r>
            <a:endParaRPr lang="en-US" sz="1600"/>
          </a:p>
        </p:txBody>
      </p:sp>
      <p:sp>
        <p:nvSpPr>
          <p:cNvPr id="34864" name="Oval 50"/>
          <p:cNvSpPr>
            <a:spLocks noChangeArrowheads="1"/>
          </p:cNvSpPr>
          <p:nvPr/>
        </p:nvSpPr>
        <p:spPr bwMode="auto">
          <a:xfrm>
            <a:off x="2514600" y="2819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5" name="Text Box 51"/>
          <p:cNvSpPr txBox="1">
            <a:spLocks noChangeArrowheads="1"/>
          </p:cNvSpPr>
          <p:nvPr/>
        </p:nvSpPr>
        <p:spPr bwMode="auto">
          <a:xfrm>
            <a:off x="2209800" y="43434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h-1,0</a:t>
            </a:r>
            <a:endParaRPr lang="en-US" sz="1800"/>
          </a:p>
        </p:txBody>
      </p:sp>
      <p:sp>
        <p:nvSpPr>
          <p:cNvPr id="34866" name="Text Box 52"/>
          <p:cNvSpPr txBox="1">
            <a:spLocks noChangeArrowheads="1"/>
          </p:cNvSpPr>
          <p:nvPr/>
        </p:nvSpPr>
        <p:spPr bwMode="auto">
          <a:xfrm>
            <a:off x="2133600" y="2743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00</a:t>
            </a:r>
            <a:endParaRPr lang="en-US" sz="1800"/>
          </a:p>
        </p:txBody>
      </p:sp>
      <p:sp>
        <p:nvSpPr>
          <p:cNvPr id="34867" name="Oval 53"/>
          <p:cNvSpPr>
            <a:spLocks noChangeArrowheads="1"/>
          </p:cNvSpPr>
          <p:nvPr/>
        </p:nvSpPr>
        <p:spPr bwMode="auto">
          <a:xfrm>
            <a:off x="6248400" y="251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8" name="Text Box 54"/>
          <p:cNvSpPr txBox="1">
            <a:spLocks noChangeArrowheads="1"/>
          </p:cNvSpPr>
          <p:nvPr/>
        </p:nvSpPr>
        <p:spPr bwMode="auto">
          <a:xfrm>
            <a:off x="3241675" y="5334000"/>
            <a:ext cx="2144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Where is pixel P</a:t>
            </a:r>
            <a:r>
              <a:rPr lang="en-US" sz="1800" baseline="-25000"/>
              <a:t>ij</a:t>
            </a:r>
            <a:r>
              <a:rPr lang="en-US" sz="1800"/>
              <a:t>?</a:t>
            </a:r>
          </a:p>
        </p:txBody>
      </p:sp>
      <p:sp>
        <p:nvSpPr>
          <p:cNvPr id="34869" name="Text Box 57"/>
          <p:cNvSpPr txBox="1">
            <a:spLocks noChangeArrowheads="1"/>
          </p:cNvSpPr>
          <p:nvPr/>
        </p:nvSpPr>
        <p:spPr bwMode="auto">
          <a:xfrm>
            <a:off x="3792538" y="1717675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</a:p>
        </p:txBody>
      </p:sp>
      <p:sp>
        <p:nvSpPr>
          <p:cNvPr id="34870" name="Oval 58"/>
          <p:cNvSpPr>
            <a:spLocks noChangeArrowheads="1"/>
          </p:cNvSpPr>
          <p:nvPr/>
        </p:nvSpPr>
        <p:spPr bwMode="auto">
          <a:xfrm>
            <a:off x="5867400" y="2743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1" name="Text Box 59"/>
          <p:cNvSpPr txBox="1">
            <a:spLocks noChangeArrowheads="1"/>
          </p:cNvSpPr>
          <p:nvPr/>
        </p:nvSpPr>
        <p:spPr bwMode="auto">
          <a:xfrm>
            <a:off x="5334000" y="27432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0,h-1</a:t>
            </a:r>
            <a:endParaRPr lang="en-US" sz="1800"/>
          </a:p>
        </p:txBody>
      </p:sp>
      <p:sp>
        <p:nvSpPr>
          <p:cNvPr id="1066044" name="Text Box 60"/>
          <p:cNvSpPr txBox="1">
            <a:spLocks noChangeArrowheads="1"/>
          </p:cNvSpPr>
          <p:nvPr/>
        </p:nvSpPr>
        <p:spPr bwMode="auto">
          <a:xfrm>
            <a:off x="2863850" y="6172200"/>
            <a:ext cx="2959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Ans:  C</a:t>
            </a:r>
            <a:r>
              <a:rPr lang="en-US" sz="1800" baseline="-25000"/>
              <a:t>00</a:t>
            </a:r>
            <a:r>
              <a:rPr lang="en-US" sz="1800"/>
              <a:t> + (i+.5)</a:t>
            </a:r>
            <a:r>
              <a:rPr lang="en-US" sz="1800" b="1"/>
              <a:t>r </a:t>
            </a:r>
            <a:r>
              <a:rPr lang="en-US" sz="1800"/>
              <a:t>– (j+.5)</a:t>
            </a:r>
            <a:r>
              <a:rPr lang="en-US" sz="1800" b="1"/>
              <a:t>u</a:t>
            </a:r>
          </a:p>
        </p:txBody>
      </p:sp>
      <p:sp>
        <p:nvSpPr>
          <p:cNvPr id="34873" name="Line 61"/>
          <p:cNvSpPr>
            <a:spLocks noChangeShapeType="1"/>
          </p:cNvSpPr>
          <p:nvPr/>
        </p:nvSpPr>
        <p:spPr bwMode="auto">
          <a:xfrm>
            <a:off x="3048000" y="33528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4874" name="Line 62"/>
          <p:cNvSpPr>
            <a:spLocks noChangeShapeType="1"/>
          </p:cNvSpPr>
          <p:nvPr/>
        </p:nvSpPr>
        <p:spPr bwMode="auto">
          <a:xfrm>
            <a:off x="3200400" y="3657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4875" name="Text Box 63"/>
          <p:cNvSpPr txBox="1">
            <a:spLocks noChangeArrowheads="1"/>
          </p:cNvSpPr>
          <p:nvPr/>
        </p:nvSpPr>
        <p:spPr bwMode="auto">
          <a:xfrm>
            <a:off x="3362325" y="3013075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34876" name="Text Box 64"/>
          <p:cNvSpPr txBox="1">
            <a:spLocks noChangeArrowheads="1"/>
          </p:cNvSpPr>
          <p:nvPr/>
        </p:nvSpPr>
        <p:spPr bwMode="auto">
          <a:xfrm>
            <a:off x="3362325" y="3775075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1</a:t>
            </a:r>
          </a:p>
        </p:txBody>
      </p:sp>
      <p:sp>
        <p:nvSpPr>
          <p:cNvPr id="34877" name="Oval 65"/>
          <p:cNvSpPr>
            <a:spLocks noChangeArrowheads="1"/>
          </p:cNvSpPr>
          <p:nvPr/>
        </p:nvSpPr>
        <p:spPr bwMode="auto">
          <a:xfrm>
            <a:off x="4953000" y="3810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78" name="Text Box 66"/>
          <p:cNvSpPr txBox="1">
            <a:spLocks noChangeArrowheads="1"/>
          </p:cNvSpPr>
          <p:nvPr/>
        </p:nvSpPr>
        <p:spPr bwMode="auto">
          <a:xfrm>
            <a:off x="4724400" y="35052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ij</a:t>
            </a:r>
            <a:endParaRPr lang="en-US" sz="1800"/>
          </a:p>
        </p:txBody>
      </p:sp>
      <p:sp>
        <p:nvSpPr>
          <p:cNvPr id="34879" name="Text Box 68"/>
          <p:cNvSpPr txBox="1">
            <a:spLocks noChangeArrowheads="1"/>
          </p:cNvSpPr>
          <p:nvPr/>
        </p:nvSpPr>
        <p:spPr bwMode="auto">
          <a:xfrm>
            <a:off x="5943600" y="3276600"/>
            <a:ext cx="213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/>
              <a:t>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60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Oval 3"/>
          <p:cNvSpPr>
            <a:spLocks noChangeArrowheads="1"/>
          </p:cNvSpPr>
          <p:nvPr/>
        </p:nvSpPr>
        <p:spPr bwMode="auto">
          <a:xfrm>
            <a:off x="19050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609600" y="4267200"/>
            <a:ext cx="190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1400"/>
          </a:p>
        </p:txBody>
      </p:sp>
      <p:sp>
        <p:nvSpPr>
          <p:cNvPr id="35843" name="Line 6"/>
          <p:cNvSpPr>
            <a:spLocks noChangeShapeType="1"/>
          </p:cNvSpPr>
          <p:nvPr/>
        </p:nvSpPr>
        <p:spPr bwMode="auto">
          <a:xfrm flipV="1">
            <a:off x="1981200" y="3352800"/>
            <a:ext cx="3352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Oval 7"/>
          <p:cNvSpPr>
            <a:spLocks noChangeArrowheads="1"/>
          </p:cNvSpPr>
          <p:nvPr/>
        </p:nvSpPr>
        <p:spPr bwMode="auto">
          <a:xfrm>
            <a:off x="5334000" y="3276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Text Box 8"/>
          <p:cNvSpPr txBox="1">
            <a:spLocks noChangeArrowheads="1"/>
          </p:cNvSpPr>
          <p:nvPr/>
        </p:nvSpPr>
        <p:spPr bwMode="auto">
          <a:xfrm>
            <a:off x="4724400" y="28956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i,j</a:t>
            </a:r>
            <a:endParaRPr lang="en-US" sz="1600"/>
          </a:p>
        </p:txBody>
      </p:sp>
      <p:sp>
        <p:nvSpPr>
          <p:cNvPr id="35846" name="Text Box 9"/>
          <p:cNvSpPr txBox="1">
            <a:spLocks noChangeArrowheads="1"/>
          </p:cNvSpPr>
          <p:nvPr/>
        </p:nvSpPr>
        <p:spPr bwMode="auto">
          <a:xfrm>
            <a:off x="838200" y="5334000"/>
            <a:ext cx="7696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   R</a:t>
            </a:r>
            <a:r>
              <a:rPr lang="en-US" sz="2000" baseline="-25000"/>
              <a:t>ij</a:t>
            </a:r>
            <a:r>
              <a:rPr lang="en-US" sz="2000"/>
              <a:t> = (P</a:t>
            </a:r>
            <a:r>
              <a:rPr lang="en-US" sz="2000" baseline="-25000"/>
              <a:t>0</a:t>
            </a:r>
            <a:r>
              <a:rPr lang="en-US" sz="2000"/>
              <a:t>, </a:t>
            </a:r>
            <a:r>
              <a:rPr lang="en-US" sz="2000" b="1"/>
              <a:t>v</a:t>
            </a:r>
            <a:r>
              <a:rPr lang="en-US" sz="2000" b="1" baseline="-25000"/>
              <a:t>ij</a:t>
            </a:r>
            <a:r>
              <a:rPr lang="en-US" sz="2000" b="1"/>
              <a:t> </a:t>
            </a:r>
            <a:r>
              <a:rPr lang="en-US" sz="2000"/>
              <a:t>) where</a:t>
            </a:r>
            <a:r>
              <a:rPr lang="en-US" sz="2000" b="1"/>
              <a:t> v</a:t>
            </a:r>
            <a:r>
              <a:rPr lang="en-US" sz="2000" b="1" baseline="-25000"/>
              <a:t>ij</a:t>
            </a:r>
            <a:r>
              <a:rPr lang="en-US" sz="2000" b="1"/>
              <a:t> </a:t>
            </a:r>
            <a:r>
              <a:rPr lang="en-US" sz="2000"/>
              <a:t>=( P</a:t>
            </a:r>
            <a:r>
              <a:rPr lang="en-US" sz="2000" baseline="-25000"/>
              <a:t>i,j </a:t>
            </a:r>
            <a:r>
              <a:rPr lang="en-US" sz="2000"/>
              <a:t>– P</a:t>
            </a:r>
            <a:r>
              <a:rPr lang="en-US" sz="2000" baseline="-25000"/>
              <a:t>0</a:t>
            </a:r>
            <a:r>
              <a:rPr lang="en-US" sz="2000"/>
              <a:t>)/|| P</a:t>
            </a:r>
            <a:r>
              <a:rPr lang="en-US" sz="2000" baseline="-25000"/>
              <a:t>i,j </a:t>
            </a:r>
            <a:r>
              <a:rPr lang="en-US" sz="2000"/>
              <a:t>– P</a:t>
            </a:r>
            <a:r>
              <a:rPr lang="en-US" sz="2000" baseline="-25000"/>
              <a:t>0</a:t>
            </a:r>
            <a:r>
              <a:rPr lang="en-US" sz="2000"/>
              <a:t>||</a:t>
            </a:r>
            <a:endParaRPr lang="en-US" sz="2000" baseline="-25000"/>
          </a:p>
        </p:txBody>
      </p:sp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2895600" y="33528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  <a:r>
              <a:rPr lang="en-US" sz="2000" baseline="-25000"/>
              <a:t>ij</a:t>
            </a:r>
            <a:endParaRPr lang="en-US" sz="1600"/>
          </a:p>
        </p:txBody>
      </p:sp>
      <p:sp>
        <p:nvSpPr>
          <p:cNvPr id="35848" name="Line 11"/>
          <p:cNvSpPr>
            <a:spLocks noChangeShapeType="1"/>
          </p:cNvSpPr>
          <p:nvPr/>
        </p:nvSpPr>
        <p:spPr bwMode="auto">
          <a:xfrm flipV="1">
            <a:off x="1981200" y="419100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49" name="Text Box 12"/>
          <p:cNvSpPr txBox="1">
            <a:spLocks noChangeArrowheads="1"/>
          </p:cNvSpPr>
          <p:nvPr/>
        </p:nvSpPr>
        <p:spPr bwMode="auto">
          <a:xfrm>
            <a:off x="2286000" y="42672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  <a:r>
              <a:rPr lang="en-US" sz="2000" b="1" baseline="-25000"/>
              <a:t>ij</a:t>
            </a:r>
            <a:endParaRPr lang="en-US" sz="2000" b="1"/>
          </a:p>
        </p:txBody>
      </p:sp>
      <p:sp>
        <p:nvSpPr>
          <p:cNvPr id="35850" name="Rectangle 13"/>
          <p:cNvSpPr>
            <a:spLocks noChangeArrowheads="1"/>
          </p:cNvSpPr>
          <p:nvPr/>
        </p:nvSpPr>
        <p:spPr bwMode="auto">
          <a:xfrm>
            <a:off x="4038600" y="1905000"/>
            <a:ext cx="3657600" cy="2819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1" name="Rectangle 12"/>
          <p:cNvSpPr>
            <a:spLocks noChangeArrowheads="1"/>
          </p:cNvSpPr>
          <p:nvPr/>
        </p:nvSpPr>
        <p:spPr bwMode="auto">
          <a:xfrm>
            <a:off x="762000" y="838200"/>
            <a:ext cx="3949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1. cast ray into scene through pixel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tracing</a:t>
            </a:r>
          </a:p>
        </p:txBody>
      </p:sp>
      <p:sp>
        <p:nvSpPr>
          <p:cNvPr id="36866" name="TextBox 21"/>
          <p:cNvSpPr txBox="1">
            <a:spLocks noChangeArrowheads="1"/>
          </p:cNvSpPr>
          <p:nvPr/>
        </p:nvSpPr>
        <p:spPr bwMode="auto">
          <a:xfrm>
            <a:off x="762000" y="5029200"/>
            <a:ext cx="53514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cast ray into scene through pixel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find intersection point (if any)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determine color at intersection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recursively cast rays from intersection point</a:t>
            </a:r>
          </a:p>
        </p:txBody>
      </p:sp>
      <p:grpSp>
        <p:nvGrpSpPr>
          <p:cNvPr id="36867" name="Group 9"/>
          <p:cNvGrpSpPr>
            <a:grpSpLocks/>
          </p:cNvGrpSpPr>
          <p:nvPr/>
        </p:nvGrpSpPr>
        <p:grpSpPr bwMode="auto">
          <a:xfrm>
            <a:off x="2133600" y="1905000"/>
            <a:ext cx="4495800" cy="2819400"/>
            <a:chOff x="2133600" y="1905000"/>
            <a:chExt cx="3810000" cy="2286000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36870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  <p:sp>
        <p:nvSpPr>
          <p:cNvPr id="36868" name="TextBox 15"/>
          <p:cNvSpPr txBox="1">
            <a:spLocks noChangeArrowheads="1"/>
          </p:cNvSpPr>
          <p:nvPr/>
        </p:nvSpPr>
        <p:spPr bwMode="auto">
          <a:xfrm>
            <a:off x="5138738" y="5410200"/>
            <a:ext cx="24018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5050"/>
                </a:solidFill>
              </a:rPr>
              <a:t>(only simple objects)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simple objects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</a:t>
            </a:r>
          </a:p>
          <a:p>
            <a:pPr eaLnBrk="1" hangingPunct="1"/>
            <a:r>
              <a:rPr lang="en-US">
                <a:latin typeface="Comic Sans MS" charset="0"/>
              </a:rPr>
              <a:t>triangle</a:t>
            </a:r>
          </a:p>
          <a:p>
            <a:pPr eaLnBrk="1" hangingPunct="1"/>
            <a:r>
              <a:rPr lang="en-US">
                <a:latin typeface="Comic Sans MS" charset="0"/>
              </a:rPr>
              <a:t>box</a:t>
            </a:r>
          </a:p>
          <a:p>
            <a:pPr eaLnBrk="1" hangingPunct="1"/>
            <a:r>
              <a:rPr lang="en-US">
                <a:latin typeface="Comic Sans MS" charset="0"/>
              </a:rPr>
              <a:t>cylinder</a:t>
            </a:r>
          </a:p>
          <a:p>
            <a:pPr eaLnBrk="1" hangingPunct="1"/>
            <a:r>
              <a:rPr lang="en-US">
                <a:latin typeface="Comic Sans MS" charset="0"/>
              </a:rPr>
              <a:t>cone</a:t>
            </a:r>
          </a:p>
          <a:p>
            <a:pPr eaLnBrk="1" hangingPunct="1"/>
            <a:r>
              <a:rPr lang="en-US">
                <a:latin typeface="Comic Sans MS" charset="0"/>
              </a:rPr>
              <a:t>torus</a:t>
            </a:r>
          </a:p>
        </p:txBody>
      </p:sp>
      <p:sp>
        <p:nvSpPr>
          <p:cNvPr id="4" name="Right Brace 3"/>
          <p:cNvSpPr>
            <a:spLocks/>
          </p:cNvSpPr>
          <p:nvPr/>
        </p:nvSpPr>
        <p:spPr bwMode="auto">
          <a:xfrm>
            <a:off x="2971800" y="1828800"/>
            <a:ext cx="304800" cy="914400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>
            <a:solidFill>
              <a:srgbClr val="FF5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29000" y="2057400"/>
            <a:ext cx="3222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5050"/>
                </a:solidFill>
              </a:rPr>
              <a:t>today:  really simple objects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casting</a:t>
            </a:r>
          </a:p>
        </p:txBody>
      </p:sp>
      <p:sp>
        <p:nvSpPr>
          <p:cNvPr id="20482" name="TextBox 21"/>
          <p:cNvSpPr txBox="1">
            <a:spLocks noChangeArrowheads="1"/>
          </p:cNvSpPr>
          <p:nvPr/>
        </p:nvSpPr>
        <p:spPr bwMode="auto">
          <a:xfrm>
            <a:off x="762000" y="5029200"/>
            <a:ext cx="40655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cast ray into scene through pixel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find intersection point (if any)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determine color at intersection</a:t>
            </a:r>
          </a:p>
        </p:txBody>
      </p:sp>
      <p:grpSp>
        <p:nvGrpSpPr>
          <p:cNvPr id="20483" name="Group 8"/>
          <p:cNvGrpSpPr>
            <a:grpSpLocks/>
          </p:cNvGrpSpPr>
          <p:nvPr/>
        </p:nvGrpSpPr>
        <p:grpSpPr bwMode="auto">
          <a:xfrm>
            <a:off x="2133600" y="1905000"/>
            <a:ext cx="4495800" cy="2819400"/>
            <a:chOff x="2133600" y="1905000"/>
            <a:chExt cx="3810000" cy="2286000"/>
          </a:xfrm>
        </p:grpSpPr>
        <p:sp>
          <p:nvSpPr>
            <p:cNvPr id="6" name="Parallelogram 5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20485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4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15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38916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7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38918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8919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20" name="Text Box 2060"/>
          <p:cNvSpPr txBox="1">
            <a:spLocks noChangeArrowheads="1"/>
          </p:cNvSpPr>
          <p:nvPr/>
        </p:nvSpPr>
        <p:spPr bwMode="auto">
          <a:xfrm>
            <a:off x="2286000" y="54102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38921" name="Text Box 2061"/>
          <p:cNvSpPr txBox="1">
            <a:spLocks noChangeArrowheads="1"/>
          </p:cNvSpPr>
          <p:nvPr/>
        </p:nvSpPr>
        <p:spPr bwMode="auto">
          <a:xfrm>
            <a:off x="609600" y="1447800"/>
            <a:ext cx="76962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sz="2000"/>
              <a:t> Is there a point that lies on the sphere and on the ray (P</a:t>
            </a:r>
            <a:r>
              <a:rPr lang="en-US" sz="2000" baseline="-25000"/>
              <a:t>0</a:t>
            </a:r>
            <a:r>
              <a:rPr lang="en-US" sz="2000"/>
              <a:t>,</a:t>
            </a:r>
            <a:r>
              <a:rPr lang="en-US" sz="2000" b="1"/>
              <a:t>v</a:t>
            </a:r>
            <a:r>
              <a:rPr lang="en-US" sz="2000"/>
              <a:t>)?</a:t>
            </a:r>
          </a:p>
          <a:p>
            <a:pPr algn="l" eaLnBrk="1" hangingPunct="1">
              <a:buFontTx/>
              <a:buChar char="•"/>
            </a:pPr>
            <a:r>
              <a:rPr lang="en-US" sz="2000">
                <a:sym typeface="Symbol" charset="0"/>
              </a:rPr>
              <a:t> Possible answers</a:t>
            </a:r>
          </a:p>
          <a:p>
            <a:pPr lvl="1" algn="l" eaLnBrk="1" hangingPunct="1">
              <a:buFontTx/>
              <a:buChar char="•"/>
            </a:pPr>
            <a:r>
              <a:rPr lang="en-US" sz="2000">
                <a:sym typeface="Symbol" charset="0"/>
              </a:rPr>
              <a:t>no</a:t>
            </a:r>
          </a:p>
          <a:p>
            <a:pPr lvl="1" algn="l" eaLnBrk="1" hangingPunct="1">
              <a:buFontTx/>
              <a:buChar char="•"/>
            </a:pPr>
            <a:r>
              <a:rPr lang="en-US" sz="2000">
                <a:sym typeface="Symbol" charset="0"/>
              </a:rPr>
              <a:t>yes one point</a:t>
            </a:r>
          </a:p>
          <a:p>
            <a:pPr lvl="1" algn="l" eaLnBrk="1" hangingPunct="1">
              <a:buFontTx/>
              <a:buChar char="•"/>
            </a:pPr>
            <a:r>
              <a:rPr lang="en-US" sz="2000">
                <a:sym typeface="Symbol" charset="0"/>
              </a:rPr>
              <a:t>yes two points</a:t>
            </a:r>
          </a:p>
          <a:p>
            <a:pPr algn="l" eaLnBrk="1" hangingPunct="1"/>
            <a:endParaRPr lang="en-US" sz="200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 rot="10800000">
            <a:off x="3124200" y="3429000"/>
            <a:ext cx="762000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038600" y="3276600"/>
            <a:ext cx="4684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 this case we want the one closest to P</a:t>
            </a:r>
            <a:r>
              <a:rPr lang="en-US" sz="1800" baseline="-25000"/>
              <a:t>0</a:t>
            </a:r>
            <a:endParaRPr lang="en-US" sz="1800"/>
          </a:p>
        </p:txBody>
      </p:sp>
      <p:sp>
        <p:nvSpPr>
          <p:cNvPr id="32771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8927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38928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38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39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39940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1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39942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9943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4" name="Text Box 2060"/>
          <p:cNvSpPr txBox="1">
            <a:spLocks noChangeArrowheads="1"/>
          </p:cNvSpPr>
          <p:nvPr/>
        </p:nvSpPr>
        <p:spPr bwMode="auto">
          <a:xfrm>
            <a:off x="2286000" y="54102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32771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39948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39949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  <p:sp>
        <p:nvSpPr>
          <p:cNvPr id="39950" name="TextBox 16"/>
          <p:cNvSpPr txBox="1">
            <a:spLocks noChangeArrowheads="1"/>
          </p:cNvSpPr>
          <p:nvPr/>
        </p:nvSpPr>
        <p:spPr bwMode="auto">
          <a:xfrm>
            <a:off x="609600" y="1752600"/>
            <a:ext cx="46037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Suppose q lies on the ray and the sphere.</a:t>
            </a:r>
          </a:p>
          <a:p>
            <a:pPr algn="l" eaLnBrk="1" hangingPunct="1"/>
            <a:endParaRPr lang="en-US" sz="1800"/>
          </a:p>
        </p:txBody>
      </p:sp>
      <p:sp>
        <p:nvSpPr>
          <p:cNvPr id="39951" name="Oval 17"/>
          <p:cNvSpPr>
            <a:spLocks noChangeArrowheads="1"/>
          </p:cNvSpPr>
          <p:nvPr/>
        </p:nvSpPr>
        <p:spPr bwMode="auto">
          <a:xfrm>
            <a:off x="4468813" y="47117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952" name="TextBox 18"/>
          <p:cNvSpPr txBox="1">
            <a:spLocks noChangeArrowheads="1"/>
          </p:cNvSpPr>
          <p:nvPr/>
        </p:nvSpPr>
        <p:spPr bwMode="auto">
          <a:xfrm>
            <a:off x="4114800" y="44958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298575" y="2362200"/>
            <a:ext cx="2901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q = P</a:t>
            </a:r>
            <a:r>
              <a:rPr lang="en-US" sz="1800" baseline="-25000"/>
              <a:t>0</a:t>
            </a:r>
            <a:r>
              <a:rPr lang="en-US" sz="1800"/>
              <a:t> +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v for some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≥0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ray:  parametric form</a:t>
            </a:r>
          </a:p>
        </p:txBody>
      </p:sp>
      <p:sp>
        <p:nvSpPr>
          <p:cNvPr id="40962" name="Oval 3"/>
          <p:cNvSpPr>
            <a:spLocks noChangeArrowheads="1"/>
          </p:cNvSpPr>
          <p:nvPr/>
        </p:nvSpPr>
        <p:spPr bwMode="auto">
          <a:xfrm>
            <a:off x="5105400" y="3581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3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382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Every point on R=(P</a:t>
            </a:r>
            <a:r>
              <a:rPr lang="en-US" sz="2000" baseline="-25000"/>
              <a:t>0</a:t>
            </a:r>
            <a:r>
              <a:rPr lang="en-US" sz="2000"/>
              <a:t>,</a:t>
            </a:r>
            <a:r>
              <a:rPr lang="en-US" sz="2000" b="1"/>
              <a:t>v</a:t>
            </a:r>
            <a:r>
              <a:rPr lang="en-US" sz="2000"/>
              <a:t>) can be written as </a:t>
            </a:r>
          </a:p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r>
              <a:rPr lang="en-US" sz="2000"/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 for some </a:t>
            </a:r>
            <a:r>
              <a:rPr lang="en-US" sz="2000">
                <a:latin typeface="Symbol" charset="0"/>
              </a:rPr>
              <a:t> a</a:t>
            </a:r>
            <a:r>
              <a:rPr lang="en-US" sz="2000">
                <a:latin typeface="Symbol" charset="0"/>
                <a:sym typeface="Symbol" charset="0"/>
              </a:rPr>
              <a:t></a:t>
            </a:r>
            <a:r>
              <a:rPr lang="en-US" sz="2000">
                <a:latin typeface="Symbol" charset="0"/>
              </a:rPr>
              <a:t>0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 flipV="1">
            <a:off x="990600" y="3124200"/>
            <a:ext cx="6096000" cy="1752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5" name="Line 6"/>
          <p:cNvSpPr>
            <a:spLocks noChangeShapeType="1"/>
          </p:cNvSpPr>
          <p:nvPr/>
        </p:nvSpPr>
        <p:spPr bwMode="auto">
          <a:xfrm flipV="1">
            <a:off x="990600" y="4419600"/>
            <a:ext cx="1600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0966" name="Text Box 7"/>
          <p:cNvSpPr txBox="1">
            <a:spLocks noChangeArrowheads="1"/>
          </p:cNvSpPr>
          <p:nvPr/>
        </p:nvSpPr>
        <p:spPr bwMode="auto">
          <a:xfrm>
            <a:off x="685800" y="4953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40967" name="Oval 8"/>
          <p:cNvSpPr>
            <a:spLocks noChangeArrowheads="1"/>
          </p:cNvSpPr>
          <p:nvPr/>
        </p:nvSpPr>
        <p:spPr bwMode="auto">
          <a:xfrm>
            <a:off x="914400" y="4800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68" name="Text Box 9"/>
          <p:cNvSpPr txBox="1">
            <a:spLocks noChangeArrowheads="1"/>
          </p:cNvSpPr>
          <p:nvPr/>
        </p:nvSpPr>
        <p:spPr bwMode="auto">
          <a:xfrm>
            <a:off x="533400" y="3962400"/>
            <a:ext cx="2057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R: (P</a:t>
            </a:r>
            <a:r>
              <a:rPr lang="en-US" sz="2000" baseline="-25000"/>
              <a:t>0</a:t>
            </a:r>
            <a:r>
              <a:rPr lang="en-US" sz="2000"/>
              <a:t>,</a:t>
            </a:r>
            <a:r>
              <a:rPr lang="en-US" sz="2000" b="1"/>
              <a:t>v</a:t>
            </a:r>
            <a:r>
              <a:rPr lang="en-US" sz="2000"/>
              <a:t>)</a:t>
            </a:r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4800600" y="3810000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q=P</a:t>
            </a:r>
            <a:r>
              <a:rPr lang="en-US" sz="2000" baseline="-25000"/>
              <a:t>0</a:t>
            </a:r>
            <a:r>
              <a:rPr lang="en-US" sz="2000"/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</a:p>
        </p:txBody>
      </p:sp>
      <p:sp>
        <p:nvSpPr>
          <p:cNvPr id="40970" name="Oval 11"/>
          <p:cNvSpPr>
            <a:spLocks noChangeArrowheads="1"/>
          </p:cNvSpPr>
          <p:nvPr/>
        </p:nvSpPr>
        <p:spPr bwMode="auto">
          <a:xfrm>
            <a:off x="5105400" y="3581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0971" name="Text Box 12"/>
          <p:cNvSpPr txBox="1">
            <a:spLocks noChangeArrowheads="1"/>
          </p:cNvSpPr>
          <p:nvPr/>
        </p:nvSpPr>
        <p:spPr bwMode="auto">
          <a:xfrm>
            <a:off x="1676400" y="4648200"/>
            <a:ext cx="30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/>
              <a:t>v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86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87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41988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89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41990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991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1992" name="Text Box 2060"/>
          <p:cNvSpPr txBox="1">
            <a:spLocks noChangeArrowheads="1"/>
          </p:cNvSpPr>
          <p:nvPr/>
        </p:nvSpPr>
        <p:spPr bwMode="auto">
          <a:xfrm>
            <a:off x="2286000" y="54102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32771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1996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41997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  <p:sp>
        <p:nvSpPr>
          <p:cNvPr id="41998" name="TextBox 16"/>
          <p:cNvSpPr txBox="1">
            <a:spLocks noChangeArrowheads="1"/>
          </p:cNvSpPr>
          <p:nvPr/>
        </p:nvSpPr>
        <p:spPr bwMode="auto">
          <a:xfrm>
            <a:off x="609600" y="1752600"/>
            <a:ext cx="46037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Suppose q lies on the ray and the sphere.</a:t>
            </a:r>
          </a:p>
          <a:p>
            <a:pPr algn="l" eaLnBrk="1" hangingPunct="1"/>
            <a:endParaRPr lang="en-US" sz="1800"/>
          </a:p>
        </p:txBody>
      </p:sp>
      <p:sp>
        <p:nvSpPr>
          <p:cNvPr id="41999" name="Oval 17"/>
          <p:cNvSpPr>
            <a:spLocks noChangeArrowheads="1"/>
          </p:cNvSpPr>
          <p:nvPr/>
        </p:nvSpPr>
        <p:spPr bwMode="auto">
          <a:xfrm>
            <a:off x="4468813" y="47117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2000" name="TextBox 18"/>
          <p:cNvSpPr txBox="1">
            <a:spLocks noChangeArrowheads="1"/>
          </p:cNvSpPr>
          <p:nvPr/>
        </p:nvSpPr>
        <p:spPr bwMode="auto">
          <a:xfrm>
            <a:off x="4114800" y="44958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42001" name="TextBox 19"/>
          <p:cNvSpPr txBox="1">
            <a:spLocks noChangeArrowheads="1"/>
          </p:cNvSpPr>
          <p:nvPr/>
        </p:nvSpPr>
        <p:spPr bwMode="auto">
          <a:xfrm>
            <a:off x="1298575" y="2362200"/>
            <a:ext cx="2901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q = P</a:t>
            </a:r>
            <a:r>
              <a:rPr lang="en-US" sz="1800" baseline="-25000"/>
              <a:t>0</a:t>
            </a:r>
            <a:r>
              <a:rPr lang="en-US" sz="1800"/>
              <a:t> +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v for some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≥0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336675" y="2895600"/>
            <a:ext cx="1377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||q-C||= 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Arrow Connector 28"/>
          <p:cNvCxnSpPr>
            <a:cxnSpLocks noChangeShapeType="1"/>
            <a:endCxn id="43025" idx="6"/>
          </p:cNvCxnSpPr>
          <p:nvPr/>
        </p:nvCxnSpPr>
        <p:spPr bwMode="auto">
          <a:xfrm rot="10800000">
            <a:off x="4545013" y="4749800"/>
            <a:ext cx="1169987" cy="203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010" name="Straight Arrow Connector 22"/>
          <p:cNvCxnSpPr>
            <a:cxnSpLocks noChangeShapeType="1"/>
            <a:stCxn id="43014" idx="5"/>
          </p:cNvCxnSpPr>
          <p:nvPr/>
        </p:nvCxnSpPr>
        <p:spPr bwMode="auto">
          <a:xfrm rot="5400000" flipH="1" flipV="1">
            <a:off x="3543300" y="3455988"/>
            <a:ext cx="674688" cy="36687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11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2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3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43014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5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43016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3017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8" name="Text Box 2060"/>
          <p:cNvSpPr txBox="1">
            <a:spLocks noChangeArrowheads="1"/>
          </p:cNvSpPr>
          <p:nvPr/>
        </p:nvSpPr>
        <p:spPr bwMode="auto">
          <a:xfrm>
            <a:off x="2133600" y="4953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32771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3022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43023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  <p:sp>
        <p:nvSpPr>
          <p:cNvPr id="43024" name="TextBox 16"/>
          <p:cNvSpPr txBox="1">
            <a:spLocks noChangeArrowheads="1"/>
          </p:cNvSpPr>
          <p:nvPr/>
        </p:nvSpPr>
        <p:spPr bwMode="auto">
          <a:xfrm>
            <a:off x="609600" y="1752600"/>
            <a:ext cx="46037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Suppose q lies on the ray and the sphere.</a:t>
            </a:r>
          </a:p>
          <a:p>
            <a:pPr algn="l" eaLnBrk="1" hangingPunct="1"/>
            <a:endParaRPr lang="en-US" sz="1800"/>
          </a:p>
        </p:txBody>
      </p:sp>
      <p:sp>
        <p:nvSpPr>
          <p:cNvPr id="43025" name="Oval 17"/>
          <p:cNvSpPr>
            <a:spLocks noChangeArrowheads="1"/>
          </p:cNvSpPr>
          <p:nvPr/>
        </p:nvSpPr>
        <p:spPr bwMode="auto">
          <a:xfrm>
            <a:off x="4468813" y="47117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026" name="TextBox 18"/>
          <p:cNvSpPr txBox="1">
            <a:spLocks noChangeArrowheads="1"/>
          </p:cNvSpPr>
          <p:nvPr/>
        </p:nvSpPr>
        <p:spPr bwMode="auto">
          <a:xfrm>
            <a:off x="4114800" y="44958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43027" name="TextBox 19"/>
          <p:cNvSpPr txBox="1">
            <a:spLocks noChangeArrowheads="1"/>
          </p:cNvSpPr>
          <p:nvPr/>
        </p:nvSpPr>
        <p:spPr bwMode="auto">
          <a:xfrm>
            <a:off x="1371600" y="2362200"/>
            <a:ext cx="2755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q=P</a:t>
            </a:r>
            <a:r>
              <a:rPr lang="en-US" sz="1800" baseline="-25000"/>
              <a:t>0</a:t>
            </a:r>
            <a:r>
              <a:rPr lang="en-US" sz="1800"/>
              <a:t> + 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for some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≥0</a:t>
            </a:r>
          </a:p>
        </p:txBody>
      </p:sp>
      <p:sp>
        <p:nvSpPr>
          <p:cNvPr id="43028" name="TextBox 20"/>
          <p:cNvSpPr txBox="1">
            <a:spLocks noChangeArrowheads="1"/>
          </p:cNvSpPr>
          <p:nvPr/>
        </p:nvSpPr>
        <p:spPr bwMode="auto">
          <a:xfrm>
            <a:off x="1371600" y="2895600"/>
            <a:ext cx="13081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||q-C||=r</a:t>
            </a:r>
          </a:p>
        </p:txBody>
      </p:sp>
      <p:sp>
        <p:nvSpPr>
          <p:cNvPr id="43029" name="TextBox 24"/>
          <p:cNvSpPr txBox="1">
            <a:spLocks noChangeArrowheads="1"/>
          </p:cNvSpPr>
          <p:nvPr/>
        </p:nvSpPr>
        <p:spPr bwMode="auto">
          <a:xfrm>
            <a:off x="3124200" y="5562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u</a:t>
            </a:r>
          </a:p>
        </p:txBody>
      </p:sp>
      <p:sp>
        <p:nvSpPr>
          <p:cNvPr id="43030" name="TextBox 25"/>
          <p:cNvSpPr txBox="1">
            <a:spLocks noChangeArrowheads="1"/>
          </p:cNvSpPr>
          <p:nvPr/>
        </p:nvSpPr>
        <p:spPr bwMode="auto">
          <a:xfrm>
            <a:off x="609600" y="3429000"/>
            <a:ext cx="4876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Let </a:t>
            </a:r>
            <a:r>
              <a:rPr lang="en-US" sz="1800" b="1"/>
              <a:t>u</a:t>
            </a:r>
            <a:r>
              <a:rPr lang="en-US" sz="1800"/>
              <a:t> be the vector from P</a:t>
            </a:r>
            <a:r>
              <a:rPr lang="en-US" sz="1800" baseline="-25000"/>
              <a:t>0</a:t>
            </a:r>
            <a:r>
              <a:rPr lang="en-US" sz="1800"/>
              <a:t> to C.  (Not the up vector, another u. Get used to it.)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09600" y="4191000"/>
            <a:ext cx="3665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Let </a:t>
            </a:r>
            <a:r>
              <a:rPr lang="en-US" sz="1800" b="1"/>
              <a:t>w</a:t>
            </a:r>
            <a:r>
              <a:rPr lang="en-US" sz="1800"/>
              <a:t> be the vector from C to q.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181600" y="4495800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033" name="Straight Arrow Connector 28"/>
          <p:cNvCxnSpPr>
            <a:cxnSpLocks noChangeShapeType="1"/>
            <a:endCxn id="44049" idx="6"/>
          </p:cNvCxnSpPr>
          <p:nvPr/>
        </p:nvCxnSpPr>
        <p:spPr bwMode="auto">
          <a:xfrm rot="10800000">
            <a:off x="4545013" y="4749800"/>
            <a:ext cx="1169987" cy="203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034" name="Straight Arrow Connector 22"/>
          <p:cNvCxnSpPr>
            <a:cxnSpLocks noChangeShapeType="1"/>
            <a:stCxn id="44038" idx="5"/>
          </p:cNvCxnSpPr>
          <p:nvPr/>
        </p:nvCxnSpPr>
        <p:spPr bwMode="auto">
          <a:xfrm rot="5400000" flipH="1" flipV="1">
            <a:off x="3543300" y="3455988"/>
            <a:ext cx="674688" cy="36687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035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36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37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44038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39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44040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4041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4042" name="Text Box 2060"/>
          <p:cNvSpPr txBox="1">
            <a:spLocks noChangeArrowheads="1"/>
          </p:cNvSpPr>
          <p:nvPr/>
        </p:nvSpPr>
        <p:spPr bwMode="auto">
          <a:xfrm>
            <a:off x="2133600" y="4953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32771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4046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44047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  <p:sp>
        <p:nvSpPr>
          <p:cNvPr id="44048" name="TextBox 16"/>
          <p:cNvSpPr txBox="1">
            <a:spLocks noChangeArrowheads="1"/>
          </p:cNvSpPr>
          <p:nvPr/>
        </p:nvSpPr>
        <p:spPr bwMode="auto">
          <a:xfrm>
            <a:off x="609600" y="1752600"/>
            <a:ext cx="45466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Suppose q lies on the ray and the sphere</a:t>
            </a:r>
          </a:p>
          <a:p>
            <a:pPr algn="l" eaLnBrk="1" hangingPunct="1"/>
            <a:endParaRPr lang="en-US" sz="1800"/>
          </a:p>
        </p:txBody>
      </p:sp>
      <p:sp>
        <p:nvSpPr>
          <p:cNvPr id="44049" name="Oval 17"/>
          <p:cNvSpPr>
            <a:spLocks noChangeArrowheads="1"/>
          </p:cNvSpPr>
          <p:nvPr/>
        </p:nvSpPr>
        <p:spPr bwMode="auto">
          <a:xfrm>
            <a:off x="4468813" y="47117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4050" name="TextBox 18"/>
          <p:cNvSpPr txBox="1">
            <a:spLocks noChangeArrowheads="1"/>
          </p:cNvSpPr>
          <p:nvPr/>
        </p:nvSpPr>
        <p:spPr bwMode="auto">
          <a:xfrm>
            <a:off x="4114800" y="44958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44051" name="TextBox 19"/>
          <p:cNvSpPr txBox="1">
            <a:spLocks noChangeArrowheads="1"/>
          </p:cNvSpPr>
          <p:nvPr/>
        </p:nvSpPr>
        <p:spPr bwMode="auto">
          <a:xfrm>
            <a:off x="1350963" y="2362200"/>
            <a:ext cx="2755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q=P</a:t>
            </a:r>
            <a:r>
              <a:rPr lang="en-US" sz="1800" baseline="-25000"/>
              <a:t>0</a:t>
            </a:r>
            <a:r>
              <a:rPr lang="en-US" sz="1800"/>
              <a:t> + 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for some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≥0</a:t>
            </a:r>
          </a:p>
        </p:txBody>
      </p:sp>
      <p:sp>
        <p:nvSpPr>
          <p:cNvPr id="44052" name="TextBox 20"/>
          <p:cNvSpPr txBox="1">
            <a:spLocks noChangeArrowheads="1"/>
          </p:cNvSpPr>
          <p:nvPr/>
        </p:nvSpPr>
        <p:spPr bwMode="auto">
          <a:xfrm>
            <a:off x="1350963" y="2895600"/>
            <a:ext cx="2182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||q-C|| = ||w|| =r</a:t>
            </a:r>
          </a:p>
        </p:txBody>
      </p:sp>
      <p:sp>
        <p:nvSpPr>
          <p:cNvPr id="44053" name="TextBox 24"/>
          <p:cNvSpPr txBox="1">
            <a:spLocks noChangeArrowheads="1"/>
          </p:cNvSpPr>
          <p:nvPr/>
        </p:nvSpPr>
        <p:spPr bwMode="auto">
          <a:xfrm>
            <a:off x="3048000" y="5562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u</a:t>
            </a:r>
          </a:p>
        </p:txBody>
      </p:sp>
      <p:sp>
        <p:nvSpPr>
          <p:cNvPr id="44054" name="TextBox 29"/>
          <p:cNvSpPr txBox="1">
            <a:spLocks noChangeArrowheads="1"/>
          </p:cNvSpPr>
          <p:nvPr/>
        </p:nvSpPr>
        <p:spPr bwMode="auto">
          <a:xfrm>
            <a:off x="5181600" y="4495800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</a:p>
        </p:txBody>
      </p:sp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1350963" y="3429000"/>
            <a:ext cx="4810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>
                <a:sym typeface="Symbol" charset="0"/>
              </a:rPr>
              <a:t> 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>
                <a:sym typeface="Symbol" charset="0"/>
              </a:rPr>
              <a:t> = q-C,  q=P</a:t>
            </a:r>
            <a:r>
              <a:rPr lang="en-US" sz="2000" baseline="-25000">
                <a:sym typeface="Symbol" charset="0"/>
              </a:rPr>
              <a:t>0</a:t>
            </a:r>
            <a:r>
              <a:rPr lang="en-US" sz="2000">
                <a:sym typeface="Symbol" charset="0"/>
              </a:rPr>
              <a:t>+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, C=P</a:t>
            </a:r>
            <a:r>
              <a:rPr lang="en-US" sz="2000" baseline="-25000">
                <a:sym typeface="Symbol" charset="0"/>
              </a:rPr>
              <a:t>0</a:t>
            </a:r>
            <a:r>
              <a:rPr lang="en-US" sz="2000">
                <a:sym typeface="Symbol" charset="0"/>
              </a:rPr>
              <a:t>+</a:t>
            </a:r>
            <a:r>
              <a:rPr lang="en-US" sz="2000" b="1">
                <a:sym typeface="Symbol" charset="0"/>
              </a:rPr>
              <a:t>u</a:t>
            </a:r>
            <a:r>
              <a:rPr lang="en-US">
                <a:sym typeface="Symbol" charset="0"/>
              </a:rPr>
              <a:t>  so </a:t>
            </a:r>
            <a:r>
              <a:rPr lang="en-US" b="1">
                <a:sym typeface="Symbol" charset="0"/>
              </a:rPr>
              <a:t>w = </a:t>
            </a:r>
            <a:r>
              <a:rPr lang="en-US">
                <a:latin typeface="Symbol" charset="0"/>
                <a:sym typeface="Symbol" charset="0"/>
              </a:rPr>
              <a:t>a</a:t>
            </a:r>
            <a:r>
              <a:rPr lang="en-US" b="1">
                <a:sym typeface="Symbol" charset="0"/>
              </a:rPr>
              <a:t>v</a:t>
            </a:r>
            <a:r>
              <a:rPr lang="en-US">
                <a:sym typeface="Symbol" charset="0"/>
              </a:rPr>
              <a:t> – </a:t>
            </a:r>
            <a:r>
              <a:rPr lang="en-US" b="1">
                <a:sym typeface="Symbol" charset="0"/>
              </a:rPr>
              <a:t>u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057" name="Straight Arrow Connector 28"/>
          <p:cNvCxnSpPr>
            <a:cxnSpLocks noChangeShapeType="1"/>
            <a:endCxn id="45073" idx="6"/>
          </p:cNvCxnSpPr>
          <p:nvPr/>
        </p:nvCxnSpPr>
        <p:spPr bwMode="auto">
          <a:xfrm rot="10800000">
            <a:off x="4545013" y="4749800"/>
            <a:ext cx="1169987" cy="203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58" name="Straight Arrow Connector 22"/>
          <p:cNvCxnSpPr>
            <a:cxnSpLocks noChangeShapeType="1"/>
            <a:stCxn id="45062" idx="5"/>
          </p:cNvCxnSpPr>
          <p:nvPr/>
        </p:nvCxnSpPr>
        <p:spPr bwMode="auto">
          <a:xfrm rot="5400000" flipH="1" flipV="1">
            <a:off x="3543300" y="3455988"/>
            <a:ext cx="674688" cy="36687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59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0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1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45062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3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45064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65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5066" name="Text Box 2060"/>
          <p:cNvSpPr txBox="1">
            <a:spLocks noChangeArrowheads="1"/>
          </p:cNvSpPr>
          <p:nvPr/>
        </p:nvSpPr>
        <p:spPr bwMode="auto">
          <a:xfrm>
            <a:off x="2133600" y="4953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32771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5070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45071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  <p:sp>
        <p:nvSpPr>
          <p:cNvPr id="45072" name="TextBox 16"/>
          <p:cNvSpPr txBox="1">
            <a:spLocks noChangeArrowheads="1"/>
          </p:cNvSpPr>
          <p:nvPr/>
        </p:nvSpPr>
        <p:spPr bwMode="auto">
          <a:xfrm>
            <a:off x="609600" y="1752600"/>
            <a:ext cx="45466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Suppose q lies on the ray and the sphere</a:t>
            </a:r>
          </a:p>
          <a:p>
            <a:pPr algn="l" eaLnBrk="1" hangingPunct="1"/>
            <a:endParaRPr lang="en-US" sz="1800"/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4468813" y="47117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5074" name="TextBox 18"/>
          <p:cNvSpPr txBox="1">
            <a:spLocks noChangeArrowheads="1"/>
          </p:cNvSpPr>
          <p:nvPr/>
        </p:nvSpPr>
        <p:spPr bwMode="auto">
          <a:xfrm>
            <a:off x="4114800" y="44958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45075" name="TextBox 19"/>
          <p:cNvSpPr txBox="1">
            <a:spLocks noChangeArrowheads="1"/>
          </p:cNvSpPr>
          <p:nvPr/>
        </p:nvSpPr>
        <p:spPr bwMode="auto">
          <a:xfrm>
            <a:off x="1350963" y="2362200"/>
            <a:ext cx="2755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q=P</a:t>
            </a:r>
            <a:r>
              <a:rPr lang="en-US" sz="1800" baseline="-25000"/>
              <a:t>0</a:t>
            </a:r>
            <a:r>
              <a:rPr lang="en-US" sz="1800"/>
              <a:t> + 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for some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≥0</a:t>
            </a:r>
          </a:p>
        </p:txBody>
      </p:sp>
      <p:sp>
        <p:nvSpPr>
          <p:cNvPr id="45076" name="TextBox 20"/>
          <p:cNvSpPr txBox="1">
            <a:spLocks noChangeArrowheads="1"/>
          </p:cNvSpPr>
          <p:nvPr/>
        </p:nvSpPr>
        <p:spPr bwMode="auto">
          <a:xfrm>
            <a:off x="1350963" y="2895600"/>
            <a:ext cx="2182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1800"/>
              <a:t> ||q-C|| = ||w|| =r</a:t>
            </a:r>
          </a:p>
        </p:txBody>
      </p:sp>
      <p:sp>
        <p:nvSpPr>
          <p:cNvPr id="45077" name="TextBox 24"/>
          <p:cNvSpPr txBox="1">
            <a:spLocks noChangeArrowheads="1"/>
          </p:cNvSpPr>
          <p:nvPr/>
        </p:nvSpPr>
        <p:spPr bwMode="auto">
          <a:xfrm>
            <a:off x="3048000" y="5562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u</a:t>
            </a:r>
          </a:p>
        </p:txBody>
      </p:sp>
      <p:sp>
        <p:nvSpPr>
          <p:cNvPr id="45078" name="TextBox 29"/>
          <p:cNvSpPr txBox="1">
            <a:spLocks noChangeArrowheads="1"/>
          </p:cNvSpPr>
          <p:nvPr/>
        </p:nvSpPr>
        <p:spPr bwMode="auto">
          <a:xfrm>
            <a:off x="5181600" y="4495800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1350963" y="3429000"/>
            <a:ext cx="4810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>
                <a:sym typeface="Symbol" charset="0"/>
              </a:rPr>
              <a:t> 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>
                <a:sym typeface="Symbol" charset="0"/>
              </a:rPr>
              <a:t> = q-C,  q=P</a:t>
            </a:r>
            <a:r>
              <a:rPr lang="en-US" sz="2000" baseline="-25000">
                <a:sym typeface="Symbol" charset="0"/>
              </a:rPr>
              <a:t>0</a:t>
            </a:r>
            <a:r>
              <a:rPr lang="en-US" sz="2000">
                <a:sym typeface="Symbol" charset="0"/>
              </a:rPr>
              <a:t>+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, C=P</a:t>
            </a:r>
            <a:r>
              <a:rPr lang="en-US" sz="2000" baseline="-25000">
                <a:sym typeface="Symbol" charset="0"/>
              </a:rPr>
              <a:t>0</a:t>
            </a:r>
            <a:r>
              <a:rPr lang="en-US" sz="2000">
                <a:sym typeface="Symbol" charset="0"/>
              </a:rPr>
              <a:t>+</a:t>
            </a:r>
            <a:r>
              <a:rPr lang="en-US" sz="2000" b="1">
                <a:sym typeface="Symbol" charset="0"/>
              </a:rPr>
              <a:t>u</a:t>
            </a:r>
            <a:r>
              <a:rPr lang="en-US">
                <a:sym typeface="Symbol" charset="0"/>
              </a:rPr>
              <a:t>  so </a:t>
            </a:r>
            <a:r>
              <a:rPr lang="en-US" b="1">
                <a:sym typeface="Symbol" charset="0"/>
              </a:rPr>
              <a:t>w = </a:t>
            </a:r>
            <a:r>
              <a:rPr lang="en-US">
                <a:sym typeface="Symbol" charset="0"/>
              </a:rPr>
              <a:t>a</a:t>
            </a:r>
            <a:r>
              <a:rPr lang="en-US" b="1">
                <a:sym typeface="Symbol" charset="0"/>
              </a:rPr>
              <a:t>v</a:t>
            </a:r>
            <a:r>
              <a:rPr lang="en-US">
                <a:sym typeface="Symbol" charset="0"/>
              </a:rPr>
              <a:t> – </a:t>
            </a:r>
            <a:r>
              <a:rPr lang="en-US" b="1">
                <a:sym typeface="Symbol" charset="0"/>
              </a:rPr>
              <a:t>u</a:t>
            </a:r>
            <a:endParaRPr lang="en-US"/>
          </a:p>
        </p:txBody>
      </p:sp>
      <p:sp>
        <p:nvSpPr>
          <p:cNvPr id="45080" name="Text Box 18"/>
          <p:cNvSpPr txBox="1">
            <a:spLocks noChangeArrowheads="1"/>
          </p:cNvSpPr>
          <p:nvPr/>
        </p:nvSpPr>
        <p:spPr bwMode="auto">
          <a:xfrm>
            <a:off x="1524000" y="4648200"/>
            <a:ext cx="6019800" cy="1616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lvl="1" algn="l" eaLnBrk="1" hangingPunct="1"/>
            <a:r>
              <a:rPr lang="en-US" sz="2000">
                <a:sym typeface="Symbol" charset="0"/>
              </a:rPr>
              <a:t>In other words: </a:t>
            </a:r>
          </a:p>
          <a:p>
            <a:pPr algn="l" eaLnBrk="1" hangingPunct="1"/>
            <a:r>
              <a:rPr lang="en-US" sz="2000">
                <a:sym typeface="Symbol" charset="0"/>
              </a:rPr>
              <a:t>	r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= ||w||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= ww = (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 – 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)</a:t>
            </a:r>
            <a:r>
              <a:rPr lang="en-US" sz="2000" b="1">
                <a:sym typeface="Symbol" charset="0"/>
              </a:rPr>
              <a:t> </a:t>
            </a:r>
            <a:r>
              <a:rPr lang="en-US" sz="2000">
                <a:sym typeface="Symbol" charset="0"/>
              </a:rPr>
              <a:t> (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 – 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)</a:t>
            </a:r>
            <a:r>
              <a:rPr lang="en-US" sz="2000" b="1">
                <a:sym typeface="Symbol" charset="0"/>
              </a:rPr>
              <a:t> </a:t>
            </a:r>
            <a:r>
              <a:rPr lang="en-US" sz="2000">
                <a:sym typeface="Symbol" charset="0"/>
              </a:rPr>
              <a:t>			    =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||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||</a:t>
            </a:r>
            <a:r>
              <a:rPr lang="en-US" sz="2000" baseline="30000">
                <a:sym typeface="Symbol" charset="0"/>
              </a:rPr>
              <a:t>2 </a:t>
            </a:r>
            <a:r>
              <a:rPr lang="en-US" sz="2000">
                <a:sym typeface="Symbol" charset="0"/>
              </a:rPr>
              <a:t> - 2</a:t>
            </a:r>
            <a:r>
              <a:rPr lang="en-US" sz="2000">
                <a:latin typeface="Symbol" charset="0"/>
                <a:sym typeface="Symbol" charset="0"/>
              </a:rPr>
              <a:t>a(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 </a:t>
            </a:r>
            <a:r>
              <a:rPr lang="en-US" sz="2000" b="1">
                <a:sym typeface="Symbol" charset="0"/>
              </a:rPr>
              <a:t> v</a:t>
            </a:r>
            <a:r>
              <a:rPr lang="en-US" sz="2000">
                <a:sym typeface="Symbol" charset="0"/>
              </a:rPr>
              <a:t>)  + ||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||</a:t>
            </a:r>
            <a:r>
              <a:rPr lang="en-US" sz="2000" baseline="30000">
                <a:sym typeface="Symbol" charset="0"/>
              </a:rPr>
              <a:t>2</a:t>
            </a:r>
          </a:p>
          <a:p>
            <a:pPr lvl="1" algn="l" eaLnBrk="1" hangingPunct="1"/>
            <a:endParaRPr lang="en-US" sz="2000">
              <a:sym typeface="Symbo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990600" y="1524000"/>
            <a:ext cx="70866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/>
              <a:t> Does the ray intersect the sphere?</a:t>
            </a:r>
            <a:endParaRPr lang="en-US" sz="2000">
              <a:sym typeface="Symbol" charset="0"/>
            </a:endParaRPr>
          </a:p>
          <a:p>
            <a:pPr algn="l" eaLnBrk="1" hangingPunct="1">
              <a:buFontTx/>
              <a:buChar char="•"/>
            </a:pPr>
            <a:endParaRPr lang="en-US" sz="2000">
              <a:sym typeface="Symbol" charset="0"/>
            </a:endParaRPr>
          </a:p>
          <a:p>
            <a:pPr algn="l" eaLnBrk="1" hangingPunct="1">
              <a:buFontTx/>
              <a:buChar char="•"/>
            </a:pPr>
            <a:endParaRPr lang="en-US" sz="2000">
              <a:sym typeface="Symbol" charset="0"/>
            </a:endParaRPr>
          </a:p>
          <a:p>
            <a:pPr algn="l" eaLnBrk="1" hangingPunct="1"/>
            <a:r>
              <a:rPr lang="en-US" sz="2000">
                <a:sym typeface="Symbol" charset="0"/>
              </a:rPr>
              <a:t>Does  the quadratic (in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>
                <a:sym typeface="Symbol" charset="0"/>
              </a:rPr>
              <a:t>)</a:t>
            </a:r>
          </a:p>
          <a:p>
            <a:pPr algn="l" eaLnBrk="1" hangingPunct="1"/>
            <a:r>
              <a:rPr lang="en-US" sz="2000">
                <a:sym typeface="Symbol" charset="0"/>
              </a:rPr>
              <a:t>	||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||</a:t>
            </a:r>
            <a:r>
              <a:rPr lang="en-US" sz="2000" baseline="30000">
                <a:sym typeface="Symbol" charset="0"/>
              </a:rPr>
              <a:t>2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- 2</a:t>
            </a:r>
            <a:r>
              <a:rPr lang="en-US" sz="2000">
                <a:latin typeface="Symbol" charset="0"/>
                <a:sym typeface="Symbol" charset="0"/>
              </a:rPr>
              <a:t> (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 </a:t>
            </a:r>
            <a:r>
              <a:rPr lang="en-US" sz="2000" b="1">
                <a:sym typeface="Symbol" charset="0"/>
              </a:rPr>
              <a:t> v</a:t>
            </a:r>
            <a:r>
              <a:rPr lang="en-US" sz="2000">
                <a:sym typeface="Symbol" charset="0"/>
              </a:rPr>
              <a:t>)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>
                <a:sym typeface="Symbol" charset="0"/>
              </a:rPr>
              <a:t> + ||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||</a:t>
            </a:r>
            <a:r>
              <a:rPr lang="en-US" sz="2000" baseline="30000">
                <a:sym typeface="Symbol" charset="0"/>
              </a:rPr>
              <a:t>2 – </a:t>
            </a:r>
            <a:r>
              <a:rPr lang="en-US" sz="2000">
                <a:sym typeface="Symbol" charset="0"/>
              </a:rPr>
              <a:t>r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</a:t>
            </a:r>
          </a:p>
          <a:p>
            <a:pPr algn="l" eaLnBrk="1" hangingPunct="1"/>
            <a:r>
              <a:rPr lang="en-US" sz="2000">
                <a:sym typeface="Symbol" charset="0"/>
              </a:rPr>
              <a:t>   have any real, non-negative roots?</a:t>
            </a:r>
          </a:p>
          <a:p>
            <a:pPr algn="l" eaLnBrk="1" hangingPunct="1"/>
            <a:endParaRPr lang="en-US" sz="2000">
              <a:sym typeface="Symbol" charset="0"/>
            </a:endParaRPr>
          </a:p>
          <a:p>
            <a:pPr lvl="1" algn="l" eaLnBrk="1" hangingPunct="1"/>
            <a:r>
              <a:rPr lang="en-US" sz="2000">
                <a:sym typeface="Symbol" charset="0"/>
              </a:rPr>
              <a:t>What does it mean if there are no real roots?</a:t>
            </a:r>
          </a:p>
          <a:p>
            <a:pPr lvl="1" algn="l" eaLnBrk="1" hangingPunct="1"/>
            <a:r>
              <a:rPr lang="en-US" sz="2000">
                <a:sym typeface="Symbol" charset="0"/>
              </a:rPr>
              <a:t>What does it mean if there is one real root?</a:t>
            </a:r>
          </a:p>
          <a:p>
            <a:pPr lvl="1" algn="l" eaLnBrk="1" hangingPunct="1"/>
            <a:r>
              <a:rPr lang="en-US" sz="2000">
                <a:sym typeface="Symbol" charset="0"/>
              </a:rPr>
              <a:t>What does it mean if there are two real roots?</a:t>
            </a:r>
          </a:p>
          <a:p>
            <a:pPr lvl="1" algn="l" eaLnBrk="1" hangingPunct="1"/>
            <a:r>
              <a:rPr lang="en-US" sz="2000">
                <a:sym typeface="Symbol" charset="0"/>
              </a:rPr>
              <a:t>What does it mean if a root is negative?</a:t>
            </a:r>
          </a:p>
        </p:txBody>
      </p:sp>
      <p:sp>
        <p:nvSpPr>
          <p:cNvPr id="46083" name="AutoShape 4"/>
          <p:cNvSpPr>
            <a:spLocks noChangeArrowheads="1"/>
          </p:cNvSpPr>
          <p:nvPr/>
        </p:nvSpPr>
        <p:spPr bwMode="auto">
          <a:xfrm>
            <a:off x="3124200" y="1981200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intersection</a:t>
            </a:r>
          </a:p>
        </p:txBody>
      </p:sp>
      <p:sp>
        <p:nvSpPr>
          <p:cNvPr id="47106" name="Text Box 1027"/>
          <p:cNvSpPr txBox="1">
            <a:spLocks noChangeArrowheads="1"/>
          </p:cNvSpPr>
          <p:nvPr/>
        </p:nvSpPr>
        <p:spPr bwMode="auto">
          <a:xfrm>
            <a:off x="990600" y="1524000"/>
            <a:ext cx="7086600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/>
              <a:t> Does the ray intersect the sphere?</a:t>
            </a:r>
            <a:endParaRPr lang="en-US" sz="2000">
              <a:sym typeface="Symbol" charset="0"/>
            </a:endParaRPr>
          </a:p>
          <a:p>
            <a:pPr algn="l" eaLnBrk="1" hangingPunct="1">
              <a:buFontTx/>
              <a:buChar char="•"/>
            </a:pPr>
            <a:endParaRPr lang="en-US" sz="2000">
              <a:sym typeface="Symbol" charset="0"/>
            </a:endParaRPr>
          </a:p>
          <a:p>
            <a:pPr algn="l" eaLnBrk="1" hangingPunct="1">
              <a:buFontTx/>
              <a:buChar char="•"/>
            </a:pPr>
            <a:endParaRPr lang="en-US" sz="2000">
              <a:sym typeface="Symbol" charset="0"/>
            </a:endParaRPr>
          </a:p>
          <a:p>
            <a:pPr algn="l" eaLnBrk="1" hangingPunct="1"/>
            <a:r>
              <a:rPr lang="en-US" sz="2000">
                <a:sym typeface="Symbol" charset="0"/>
              </a:rPr>
              <a:t>Does  the quadratic (in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>
                <a:sym typeface="Symbol" charset="0"/>
              </a:rPr>
              <a:t>)</a:t>
            </a:r>
          </a:p>
          <a:p>
            <a:pPr algn="l" eaLnBrk="1" hangingPunct="1"/>
            <a:r>
              <a:rPr lang="en-US" sz="2000">
                <a:sym typeface="Symbol" charset="0"/>
              </a:rPr>
              <a:t>	||</a:t>
            </a:r>
            <a:r>
              <a:rPr lang="en-US" sz="2000" b="1">
                <a:sym typeface="Symbol" charset="0"/>
              </a:rPr>
              <a:t>v</a:t>
            </a:r>
            <a:r>
              <a:rPr lang="en-US" sz="2000">
                <a:sym typeface="Symbol" charset="0"/>
              </a:rPr>
              <a:t>||</a:t>
            </a:r>
            <a:r>
              <a:rPr lang="en-US" sz="2000" baseline="30000">
                <a:sym typeface="Symbol" charset="0"/>
              </a:rPr>
              <a:t>2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- 2</a:t>
            </a:r>
            <a:r>
              <a:rPr lang="en-US" sz="2000">
                <a:latin typeface="Symbol" charset="0"/>
                <a:sym typeface="Symbol" charset="0"/>
              </a:rPr>
              <a:t> (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 </a:t>
            </a:r>
            <a:r>
              <a:rPr lang="en-US" sz="2000" b="1">
                <a:sym typeface="Symbol" charset="0"/>
              </a:rPr>
              <a:t> v</a:t>
            </a:r>
            <a:r>
              <a:rPr lang="en-US" sz="2000">
                <a:sym typeface="Symbol" charset="0"/>
              </a:rPr>
              <a:t>) </a:t>
            </a:r>
            <a:r>
              <a:rPr lang="en-US" sz="2000">
                <a:latin typeface="Symbol" charset="0"/>
                <a:sym typeface="Symbol" charset="0"/>
              </a:rPr>
              <a:t>a</a:t>
            </a:r>
            <a:r>
              <a:rPr lang="en-US" sz="2000">
                <a:sym typeface="Symbol" charset="0"/>
              </a:rPr>
              <a:t> + ||</a:t>
            </a:r>
            <a:r>
              <a:rPr lang="en-US" sz="2000" b="1">
                <a:sym typeface="Symbol" charset="0"/>
              </a:rPr>
              <a:t>u</a:t>
            </a:r>
            <a:r>
              <a:rPr lang="en-US" sz="2000">
                <a:sym typeface="Symbol" charset="0"/>
              </a:rPr>
              <a:t>||</a:t>
            </a:r>
            <a:r>
              <a:rPr lang="en-US" sz="2000" baseline="30000">
                <a:sym typeface="Symbol" charset="0"/>
              </a:rPr>
              <a:t>2 – </a:t>
            </a:r>
            <a:r>
              <a:rPr lang="en-US" sz="2000">
                <a:sym typeface="Symbol" charset="0"/>
              </a:rPr>
              <a:t>r</a:t>
            </a:r>
            <a:r>
              <a:rPr lang="en-US" sz="2000" baseline="30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 </a:t>
            </a:r>
          </a:p>
          <a:p>
            <a:pPr algn="l" eaLnBrk="1" hangingPunct="1"/>
            <a:r>
              <a:rPr lang="en-US" sz="2000">
                <a:sym typeface="Symbol" charset="0"/>
              </a:rPr>
              <a:t>   have any real, non-negative roots?</a:t>
            </a:r>
          </a:p>
          <a:p>
            <a:pPr algn="l" eaLnBrk="1" hangingPunct="1"/>
            <a:endParaRPr lang="en-US" sz="2000">
              <a:sym typeface="Symbol" charset="0"/>
            </a:endParaRPr>
          </a:p>
          <a:p>
            <a:pPr lvl="1" algn="l" eaLnBrk="1" hangingPunct="1">
              <a:buFontTx/>
              <a:buChar char="•"/>
            </a:pPr>
            <a:r>
              <a:rPr lang="en-US" sz="2000">
                <a:sym typeface="Symbol" charset="0"/>
              </a:rPr>
              <a:t>No:  no intersection</a:t>
            </a:r>
          </a:p>
          <a:p>
            <a:pPr lvl="1" algn="l" eaLnBrk="1" hangingPunct="1">
              <a:buFontTx/>
              <a:buChar char="•"/>
            </a:pPr>
            <a:r>
              <a:rPr lang="en-US" sz="2000">
                <a:sym typeface="Symbol" charset="0"/>
              </a:rPr>
              <a:t>Yes: Intersection point at q=P</a:t>
            </a:r>
            <a:r>
              <a:rPr lang="en-US" sz="2000" baseline="-25000">
                <a:sym typeface="Symbol" charset="0"/>
              </a:rPr>
              <a:t>0</a:t>
            </a:r>
            <a:r>
              <a:rPr lang="en-US" sz="2000">
                <a:sym typeface="Symbol" charset="0"/>
              </a:rPr>
              <a:t>+ </a:t>
            </a:r>
            <a:r>
              <a:rPr lang="en-US" sz="2000">
                <a:latin typeface="Symbol" charset="0"/>
                <a:sym typeface="Symbol" charset="0"/>
              </a:rPr>
              <a:t>b</a:t>
            </a:r>
            <a:r>
              <a:rPr lang="en-US" sz="2000" b="1">
                <a:sym typeface="Symbol" charset="0"/>
              </a:rPr>
              <a:t>v </a:t>
            </a:r>
            <a:r>
              <a:rPr lang="en-US" sz="2000">
                <a:sym typeface="Symbol" charset="0"/>
              </a:rPr>
              <a:t>where </a:t>
            </a:r>
            <a:r>
              <a:rPr lang="en-US" sz="2000">
                <a:latin typeface="Symbol" charset="0"/>
                <a:sym typeface="Symbol" charset="0"/>
              </a:rPr>
              <a:t>b </a:t>
            </a:r>
            <a:r>
              <a:rPr lang="en-US" sz="2000">
                <a:sym typeface="Symbol" charset="0"/>
              </a:rPr>
              <a:t>is the  	smallest non-negative root.</a:t>
            </a:r>
          </a:p>
        </p:txBody>
      </p:sp>
      <p:sp>
        <p:nvSpPr>
          <p:cNvPr id="47107" name="AutoShape 1028"/>
          <p:cNvSpPr>
            <a:spLocks noChangeArrowheads="1"/>
          </p:cNvSpPr>
          <p:nvPr/>
        </p:nvSpPr>
        <p:spPr bwMode="auto">
          <a:xfrm>
            <a:off x="3124200" y="1981200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81400" y="6248400"/>
            <a:ext cx="3248025" cy="36988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5050"/>
                </a:solidFill>
              </a:rPr>
              <a:t>Pay special attention to this!</a:t>
            </a:r>
          </a:p>
        </p:txBody>
      </p:sp>
      <p:sp>
        <p:nvSpPr>
          <p:cNvPr id="6" name="Right Brace 5"/>
          <p:cNvSpPr>
            <a:spLocks/>
          </p:cNvSpPr>
          <p:nvPr/>
        </p:nvSpPr>
        <p:spPr bwMode="auto">
          <a:xfrm rot="5400000">
            <a:off x="3429000" y="5029200"/>
            <a:ext cx="381000" cy="2057400"/>
          </a:xfrm>
          <a:prstGeom prst="rightBrace">
            <a:avLst>
              <a:gd name="adj1" fmla="val 8325"/>
              <a:gd name="adj2" fmla="val 50000"/>
            </a:avLst>
          </a:prstGeom>
          <a:noFill/>
          <a:ln w="28575">
            <a:solidFill>
              <a:srgbClr val="FF5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 normals</a:t>
            </a:r>
          </a:p>
        </p:txBody>
      </p:sp>
      <p:sp>
        <p:nvSpPr>
          <p:cNvPr id="48130" name="Text Box 1027"/>
          <p:cNvSpPr txBox="1">
            <a:spLocks noChangeArrowheads="1"/>
          </p:cNvSpPr>
          <p:nvPr/>
        </p:nvSpPr>
        <p:spPr bwMode="auto">
          <a:xfrm>
            <a:off x="990600" y="1524000"/>
            <a:ext cx="70866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2000">
                <a:sym typeface="Symbol" charset="0"/>
              </a:rPr>
              <a:t>To compute lighting effects we need the unit surface normal at the point of intersection.  </a:t>
            </a:r>
          </a:p>
          <a:p>
            <a:pPr algn="l" eaLnBrk="1" hangingPunct="1"/>
            <a:endParaRPr lang="en-US" sz="2000">
              <a:sym typeface="Symbol" charset="0"/>
            </a:endParaRPr>
          </a:p>
          <a:p>
            <a:pPr algn="l" eaLnBrk="1" hangingPunct="1"/>
            <a:r>
              <a:rPr lang="en-US" sz="2000">
                <a:sym typeface="Symbol" charset="0"/>
              </a:rPr>
              <a:t>		n= w/||w||</a:t>
            </a:r>
          </a:p>
          <a:p>
            <a:pPr algn="l" eaLnBrk="1" hangingPunct="1"/>
            <a:endParaRPr lang="en-US" sz="2000">
              <a:sym typeface="Symbol" charset="0"/>
            </a:endParaRPr>
          </a:p>
        </p:txBody>
      </p:sp>
      <p:cxnSp>
        <p:nvCxnSpPr>
          <p:cNvPr id="48131" name="Straight Arrow Connector 28"/>
          <p:cNvCxnSpPr>
            <a:cxnSpLocks noChangeShapeType="1"/>
            <a:endCxn id="48144" idx="6"/>
          </p:cNvCxnSpPr>
          <p:nvPr/>
        </p:nvCxnSpPr>
        <p:spPr bwMode="auto">
          <a:xfrm rot="10800000">
            <a:off x="4545013" y="4749800"/>
            <a:ext cx="1169987" cy="203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132" name="Oval 2052"/>
          <p:cNvSpPr>
            <a:spLocks noChangeArrowheads="1"/>
          </p:cNvSpPr>
          <p:nvPr/>
        </p:nvSpPr>
        <p:spPr bwMode="auto">
          <a:xfrm>
            <a:off x="5676900" y="49149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3" name="Line 2054"/>
          <p:cNvSpPr>
            <a:spLocks noChangeShapeType="1"/>
          </p:cNvSpPr>
          <p:nvPr/>
        </p:nvSpPr>
        <p:spPr bwMode="auto">
          <a:xfrm flipV="1">
            <a:off x="2057400" y="3657600"/>
            <a:ext cx="55626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4" name="Oval 2053"/>
          <p:cNvSpPr>
            <a:spLocks noChangeArrowheads="1"/>
          </p:cNvSpPr>
          <p:nvPr/>
        </p:nvSpPr>
        <p:spPr bwMode="auto">
          <a:xfrm>
            <a:off x="1981200" y="55626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5" name="Text Box 2055"/>
          <p:cNvSpPr txBox="1">
            <a:spLocks noChangeArrowheads="1"/>
          </p:cNvSpPr>
          <p:nvPr/>
        </p:nvSpPr>
        <p:spPr bwMode="auto">
          <a:xfrm>
            <a:off x="1143000" y="5334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endParaRPr lang="en-US" sz="2000"/>
          </a:p>
        </p:txBody>
      </p:sp>
      <p:sp>
        <p:nvSpPr>
          <p:cNvPr id="48136" name="Line 2057"/>
          <p:cNvSpPr>
            <a:spLocks noChangeShapeType="1"/>
          </p:cNvSpPr>
          <p:nvPr/>
        </p:nvSpPr>
        <p:spPr bwMode="auto">
          <a:xfrm>
            <a:off x="5715000" y="4953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8137" name="Line 2059"/>
          <p:cNvSpPr>
            <a:spLocks noChangeShapeType="1"/>
          </p:cNvSpPr>
          <p:nvPr/>
        </p:nvSpPr>
        <p:spPr bwMode="auto">
          <a:xfrm flipV="1">
            <a:off x="2057400" y="5257800"/>
            <a:ext cx="9144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138" name="Text Box 2060"/>
          <p:cNvSpPr txBox="1">
            <a:spLocks noChangeArrowheads="1"/>
          </p:cNvSpPr>
          <p:nvPr/>
        </p:nvSpPr>
        <p:spPr bwMode="auto">
          <a:xfrm>
            <a:off x="2133600" y="4953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v</a:t>
            </a:r>
          </a:p>
        </p:txBody>
      </p:sp>
      <p:sp>
        <p:nvSpPr>
          <p:cNvPr id="16" name="Oval 2051"/>
          <p:cNvSpPr>
            <a:spLocks noChangeArrowheads="1"/>
          </p:cNvSpPr>
          <p:nvPr/>
        </p:nvSpPr>
        <p:spPr bwMode="auto">
          <a:xfrm>
            <a:off x="4495800" y="3810000"/>
            <a:ext cx="2438400" cy="2286000"/>
          </a:xfrm>
          <a:prstGeom prst="ellipse">
            <a:avLst/>
          </a:prstGeom>
          <a:solidFill>
            <a:srgbClr val="FFC000">
              <a:alpha val="68000"/>
            </a:srgbClr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 extrusionH="76200" contourW="12700" prstMaterial="dkEdge">
            <a:extrusionClr>
              <a:srgbClr val="FF0000"/>
            </a:extrusionClr>
            <a:contourClr>
              <a:srgbClr val="FFC000"/>
            </a:contourClr>
          </a:sp3d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48142" name="Text Box 2058"/>
          <p:cNvSpPr txBox="1">
            <a:spLocks noChangeArrowheads="1"/>
          </p:cNvSpPr>
          <p:nvPr/>
        </p:nvSpPr>
        <p:spPr bwMode="auto">
          <a:xfrm>
            <a:off x="5715000" y="5334000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r</a:t>
            </a:r>
          </a:p>
        </p:txBody>
      </p:sp>
      <p:sp>
        <p:nvSpPr>
          <p:cNvPr id="48143" name="Text Box 2056"/>
          <p:cNvSpPr txBox="1">
            <a:spLocks noChangeArrowheads="1"/>
          </p:cNvSpPr>
          <p:nvPr/>
        </p:nvSpPr>
        <p:spPr bwMode="auto">
          <a:xfrm>
            <a:off x="5715000" y="45720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C</a:t>
            </a:r>
          </a:p>
        </p:txBody>
      </p:sp>
      <p:sp>
        <p:nvSpPr>
          <p:cNvPr id="48144" name="Oval 17"/>
          <p:cNvSpPr>
            <a:spLocks noChangeArrowheads="1"/>
          </p:cNvSpPr>
          <p:nvPr/>
        </p:nvSpPr>
        <p:spPr bwMode="auto">
          <a:xfrm>
            <a:off x="4468813" y="4711700"/>
            <a:ext cx="76200" cy="762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8145" name="TextBox 18"/>
          <p:cNvSpPr txBox="1">
            <a:spLocks noChangeArrowheads="1"/>
          </p:cNvSpPr>
          <p:nvPr/>
        </p:nvSpPr>
        <p:spPr bwMode="auto">
          <a:xfrm>
            <a:off x="4114800" y="44958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48146" name="TextBox 24"/>
          <p:cNvSpPr txBox="1">
            <a:spLocks noChangeArrowheads="1"/>
          </p:cNvSpPr>
          <p:nvPr/>
        </p:nvSpPr>
        <p:spPr bwMode="auto">
          <a:xfrm>
            <a:off x="3048000" y="5562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u</a:t>
            </a:r>
          </a:p>
        </p:txBody>
      </p:sp>
      <p:sp>
        <p:nvSpPr>
          <p:cNvPr id="48147" name="TextBox 29"/>
          <p:cNvSpPr txBox="1">
            <a:spLocks noChangeArrowheads="1"/>
          </p:cNvSpPr>
          <p:nvPr/>
        </p:nvSpPr>
        <p:spPr bwMode="auto">
          <a:xfrm>
            <a:off x="5181600" y="4495800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tracing</a:t>
            </a:r>
          </a:p>
        </p:txBody>
      </p:sp>
      <p:sp>
        <p:nvSpPr>
          <p:cNvPr id="21506" name="TextBox 21"/>
          <p:cNvSpPr txBox="1">
            <a:spLocks noChangeArrowheads="1"/>
          </p:cNvSpPr>
          <p:nvPr/>
        </p:nvSpPr>
        <p:spPr bwMode="auto">
          <a:xfrm>
            <a:off x="762000" y="5029200"/>
            <a:ext cx="53514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cast ray into scene through pixel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find intersection point (if any)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determine color at intersection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recursively cast rays from intersection point</a:t>
            </a:r>
          </a:p>
        </p:txBody>
      </p:sp>
      <p:grpSp>
        <p:nvGrpSpPr>
          <p:cNvPr id="21507" name="Group 9"/>
          <p:cNvGrpSpPr>
            <a:grpSpLocks/>
          </p:cNvGrpSpPr>
          <p:nvPr/>
        </p:nvGrpSpPr>
        <p:grpSpPr bwMode="auto">
          <a:xfrm>
            <a:off x="2133600" y="1905000"/>
            <a:ext cx="4495800" cy="2819400"/>
            <a:chOff x="2133600" y="1905000"/>
            <a:chExt cx="3810000" cy="2286000"/>
          </a:xfrm>
        </p:grpSpPr>
        <p:sp>
          <p:nvSpPr>
            <p:cNvPr id="11" name="Parallelogram 10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21510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  <p:pic>
        <p:nvPicPr>
          <p:cNvPr id="21508" name="Picture 4" descr="320px-Glasses_800_edi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562600"/>
            <a:ext cx="147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intersection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sphere</a:t>
            </a:r>
          </a:p>
          <a:p>
            <a:pPr eaLnBrk="1" hangingPunct="1"/>
            <a:r>
              <a:rPr lang="en-US" b="1">
                <a:latin typeface="Comic Sans MS" charset="0"/>
              </a:rPr>
              <a:t>triangle</a:t>
            </a:r>
            <a:r>
              <a:rPr lang="en-US">
                <a:latin typeface="Comic Sans MS" charset="0"/>
              </a:rPr>
              <a:t> </a:t>
            </a:r>
          </a:p>
          <a:p>
            <a:pPr eaLnBrk="1" hangingPunct="1"/>
            <a:r>
              <a:rPr lang="en-US">
                <a:latin typeface="Comic Sans MS" charset="0"/>
              </a:rPr>
              <a:t>box</a:t>
            </a:r>
          </a:p>
          <a:p>
            <a:pPr eaLnBrk="1" hangingPunct="1"/>
            <a:r>
              <a:rPr lang="en-US">
                <a:latin typeface="Comic Sans MS" charset="0"/>
              </a:rPr>
              <a:t>cylinder</a:t>
            </a:r>
          </a:p>
          <a:p>
            <a:pPr eaLnBrk="1" hangingPunct="1"/>
            <a:r>
              <a:rPr lang="en-US">
                <a:latin typeface="Comic Sans MS" charset="0"/>
              </a:rPr>
              <a:t>cone</a:t>
            </a:r>
          </a:p>
          <a:p>
            <a:pPr eaLnBrk="1" hangingPunct="1"/>
            <a:r>
              <a:rPr lang="en-US">
                <a:latin typeface="Comic Sans MS" charset="0"/>
              </a:rPr>
              <a:t>torus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 </a:t>
            </a:r>
          </a:p>
        </p:txBody>
      </p:sp>
      <p:sp>
        <p:nvSpPr>
          <p:cNvPr id="50178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79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0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0181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50182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3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184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3810000" cy="1600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Suppose q lies on R and T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q=P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Comic Sans MS" charset="0"/>
              </a:rPr>
              <a:t>V for some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Comic Sans MS" charset="0"/>
              </a:rPr>
              <a:t>≥0</a:t>
            </a:r>
          </a:p>
        </p:txBody>
      </p:sp>
      <p:sp>
        <p:nvSpPr>
          <p:cNvPr id="50185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50186" name="Text Box 7"/>
          <p:cNvSpPr txBox="1">
            <a:spLocks noChangeArrowheads="1"/>
          </p:cNvSpPr>
          <p:nvPr/>
        </p:nvSpPr>
        <p:spPr bwMode="auto">
          <a:xfrm>
            <a:off x="28956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 </a:t>
            </a:r>
          </a:p>
        </p:txBody>
      </p:sp>
      <p:sp>
        <p:nvSpPr>
          <p:cNvPr id="51202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03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204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205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51206" name="Text Box 7"/>
          <p:cNvSpPr txBox="1">
            <a:spLocks noChangeArrowheads="1"/>
          </p:cNvSpPr>
          <p:nvPr/>
        </p:nvSpPr>
        <p:spPr bwMode="auto">
          <a:xfrm>
            <a:off x="28956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  <p:sp>
        <p:nvSpPr>
          <p:cNvPr id="51207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08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09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3810000" cy="1600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Suppose q lies on R and T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q=P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>
                <a:latin typeface="Comic Sans MS" charset="0"/>
              </a:rPr>
              <a:t>v</a:t>
            </a:r>
            <a:r>
              <a:rPr lang="en-US" sz="2000">
                <a:latin typeface="Comic Sans MS" charset="0"/>
              </a:rPr>
              <a:t> for some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Comic Sans MS" charset="0"/>
              </a:rPr>
              <a:t>≥0</a:t>
            </a:r>
          </a:p>
        </p:txBody>
      </p:sp>
      <p:sp>
        <p:nvSpPr>
          <p:cNvPr id="51210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51211" name="Oval 5"/>
          <p:cNvSpPr>
            <a:spLocks noChangeArrowheads="1"/>
          </p:cNvSpPr>
          <p:nvPr/>
        </p:nvSpPr>
        <p:spPr bwMode="auto">
          <a:xfrm>
            <a:off x="2768600" y="29210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212" name="TextBox 12"/>
          <p:cNvSpPr txBox="1">
            <a:spLocks noChangeArrowheads="1"/>
          </p:cNvSpPr>
          <p:nvPr/>
        </p:nvSpPr>
        <p:spPr bwMode="auto">
          <a:xfrm>
            <a:off x="2924175" y="2667000"/>
            <a:ext cx="392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v</a:t>
            </a:r>
            <a:r>
              <a:rPr lang="en-US" sz="1800" baseline="-25000"/>
              <a:t>0</a:t>
            </a:r>
          </a:p>
        </p:txBody>
      </p:sp>
      <p:sp>
        <p:nvSpPr>
          <p:cNvPr id="51213" name="TextBox 15"/>
          <p:cNvSpPr txBox="1">
            <a:spLocks noChangeArrowheads="1"/>
          </p:cNvSpPr>
          <p:nvPr/>
        </p:nvSpPr>
        <p:spPr bwMode="auto">
          <a:xfrm>
            <a:off x="5105400" y="3124200"/>
            <a:ext cx="28813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Let v</a:t>
            </a:r>
            <a:r>
              <a:rPr lang="en-US" sz="1800" baseline="-25000"/>
              <a:t>0</a:t>
            </a:r>
            <a:r>
              <a:rPr lang="en-US" sz="1800"/>
              <a:t> be a vertex of T and let </a:t>
            </a:r>
            <a:r>
              <a:rPr lang="en-US" sz="1800" b="1"/>
              <a:t>n</a:t>
            </a:r>
            <a:r>
              <a:rPr lang="en-US" sz="1800"/>
              <a:t> be a </a:t>
            </a:r>
            <a:r>
              <a:rPr lang="en-US" sz="1800" b="1"/>
              <a:t>unit</a:t>
            </a:r>
            <a:r>
              <a:rPr lang="en-US" sz="1800"/>
              <a:t> normal of T.</a:t>
            </a:r>
          </a:p>
        </p:txBody>
      </p:sp>
      <p:sp>
        <p:nvSpPr>
          <p:cNvPr id="51214" name="Line 8"/>
          <p:cNvSpPr>
            <a:spLocks noChangeShapeType="1"/>
          </p:cNvSpPr>
          <p:nvPr/>
        </p:nvSpPr>
        <p:spPr bwMode="auto">
          <a:xfrm flipH="1" flipV="1">
            <a:off x="2209800" y="36576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215" name="Text Box 9"/>
          <p:cNvSpPr txBox="1">
            <a:spLocks noChangeArrowheads="1"/>
          </p:cNvSpPr>
          <p:nvPr/>
        </p:nvSpPr>
        <p:spPr bwMode="auto">
          <a:xfrm>
            <a:off x="2514600" y="32766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 </a:t>
            </a:r>
          </a:p>
        </p:txBody>
      </p:sp>
      <p:sp>
        <p:nvSpPr>
          <p:cNvPr id="52226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27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28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29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52230" name="Text Box 7"/>
          <p:cNvSpPr txBox="1">
            <a:spLocks noChangeArrowheads="1"/>
          </p:cNvSpPr>
          <p:nvPr/>
        </p:nvSpPr>
        <p:spPr bwMode="auto">
          <a:xfrm>
            <a:off x="28956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  <p:sp>
        <p:nvSpPr>
          <p:cNvPr id="52231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2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3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3810000" cy="1600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Suppose q lies on R and T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q=P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>
                <a:latin typeface="Comic Sans MS" charset="0"/>
              </a:rPr>
              <a:t>v</a:t>
            </a:r>
            <a:r>
              <a:rPr lang="en-US" sz="2000">
                <a:latin typeface="Comic Sans MS" charset="0"/>
              </a:rPr>
              <a:t> for some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Comic Sans MS" charset="0"/>
              </a:rPr>
              <a:t>≥0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</a:t>
            </a:r>
            <a:r>
              <a:rPr lang="en-US" sz="2000" b="1">
                <a:latin typeface="Comic Sans MS" charset="0"/>
              </a:rPr>
              <a:t>n</a:t>
            </a:r>
            <a:r>
              <a:rPr lang="en-US" sz="2000">
                <a:latin typeface="Comic Sans MS" charset="0"/>
              </a:rPr>
              <a:t>●(q-v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) = 0</a:t>
            </a:r>
          </a:p>
        </p:txBody>
      </p:sp>
      <p:sp>
        <p:nvSpPr>
          <p:cNvPr id="52234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52235" name="Oval 5"/>
          <p:cNvSpPr>
            <a:spLocks noChangeArrowheads="1"/>
          </p:cNvSpPr>
          <p:nvPr/>
        </p:nvSpPr>
        <p:spPr bwMode="auto">
          <a:xfrm>
            <a:off x="2768600" y="29210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36" name="TextBox 12"/>
          <p:cNvSpPr txBox="1">
            <a:spLocks noChangeArrowheads="1"/>
          </p:cNvSpPr>
          <p:nvPr/>
        </p:nvSpPr>
        <p:spPr bwMode="auto">
          <a:xfrm>
            <a:off x="2924175" y="2667000"/>
            <a:ext cx="392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</a:t>
            </a:r>
            <a:r>
              <a:rPr lang="en-US" sz="1800" baseline="-25000"/>
              <a:t>0</a:t>
            </a:r>
            <a:endParaRPr lang="en-US" sz="1800"/>
          </a:p>
        </p:txBody>
      </p:sp>
      <p:sp>
        <p:nvSpPr>
          <p:cNvPr id="52237" name="Line 8"/>
          <p:cNvSpPr>
            <a:spLocks noChangeShapeType="1"/>
          </p:cNvSpPr>
          <p:nvPr/>
        </p:nvSpPr>
        <p:spPr bwMode="auto">
          <a:xfrm flipH="1" flipV="1">
            <a:off x="2209800" y="36576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38" name="Text Box 9"/>
          <p:cNvSpPr txBox="1">
            <a:spLocks noChangeArrowheads="1"/>
          </p:cNvSpPr>
          <p:nvPr/>
        </p:nvSpPr>
        <p:spPr bwMode="auto">
          <a:xfrm>
            <a:off x="2514600" y="32766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 </a:t>
            </a:r>
          </a:p>
        </p:txBody>
      </p:sp>
      <p:sp>
        <p:nvSpPr>
          <p:cNvPr id="53250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1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252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253" name="Text Box 6"/>
          <p:cNvSpPr txBox="1">
            <a:spLocks noChangeArrowheads="1"/>
          </p:cNvSpPr>
          <p:nvPr/>
        </p:nvSpPr>
        <p:spPr bwMode="auto">
          <a:xfrm>
            <a:off x="0" y="35052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53254" name="Text Box 7"/>
          <p:cNvSpPr txBox="1">
            <a:spLocks noChangeArrowheads="1"/>
          </p:cNvSpPr>
          <p:nvPr/>
        </p:nvSpPr>
        <p:spPr bwMode="auto">
          <a:xfrm>
            <a:off x="28956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  <p:sp>
        <p:nvSpPr>
          <p:cNvPr id="53255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6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3257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72013" y="1676400"/>
            <a:ext cx="3810000" cy="1600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Suppose q lies on R and T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q=P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>
                <a:latin typeface="Comic Sans MS" charset="0"/>
              </a:rPr>
              <a:t>v</a:t>
            </a:r>
            <a:r>
              <a:rPr lang="en-US" sz="2000">
                <a:latin typeface="Comic Sans MS" charset="0"/>
              </a:rPr>
              <a:t> for some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Comic Sans MS" charset="0"/>
              </a:rPr>
              <a:t>≥0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</a:t>
            </a:r>
            <a:r>
              <a:rPr lang="en-US" sz="2000" b="1">
                <a:latin typeface="Comic Sans MS" charset="0"/>
              </a:rPr>
              <a:t>n</a:t>
            </a:r>
            <a:r>
              <a:rPr lang="en-US" sz="2000">
                <a:latin typeface="Comic Sans MS" charset="0"/>
              </a:rPr>
              <a:t>●(q- v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) = 0</a:t>
            </a:r>
          </a:p>
        </p:txBody>
      </p:sp>
      <p:sp>
        <p:nvSpPr>
          <p:cNvPr id="53258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53259" name="Oval 5"/>
          <p:cNvSpPr>
            <a:spLocks noChangeArrowheads="1"/>
          </p:cNvSpPr>
          <p:nvPr/>
        </p:nvSpPr>
        <p:spPr bwMode="auto">
          <a:xfrm>
            <a:off x="2768600" y="29210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260" name="TextBox 12"/>
          <p:cNvSpPr txBox="1">
            <a:spLocks noChangeArrowheads="1"/>
          </p:cNvSpPr>
          <p:nvPr/>
        </p:nvSpPr>
        <p:spPr bwMode="auto">
          <a:xfrm>
            <a:off x="2924175" y="2667000"/>
            <a:ext cx="392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</a:t>
            </a:r>
            <a:r>
              <a:rPr lang="en-US" sz="1800" baseline="-25000"/>
              <a:t>0</a:t>
            </a:r>
            <a:endParaRPr lang="en-US" sz="1800"/>
          </a:p>
        </p:txBody>
      </p:sp>
      <p:sp>
        <p:nvSpPr>
          <p:cNvPr id="53261" name="TextBox 15"/>
          <p:cNvSpPr txBox="1">
            <a:spLocks noChangeArrowheads="1"/>
          </p:cNvSpPr>
          <p:nvPr/>
        </p:nvSpPr>
        <p:spPr bwMode="auto">
          <a:xfrm>
            <a:off x="4672013" y="3733800"/>
            <a:ext cx="3857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Let </a:t>
            </a:r>
            <a:r>
              <a:rPr lang="en-US" sz="1800" b="1"/>
              <a:t>u</a:t>
            </a:r>
            <a:r>
              <a:rPr lang="en-US" sz="1800"/>
              <a:t> be the vector from P</a:t>
            </a:r>
            <a:r>
              <a:rPr lang="en-US" sz="1800" baseline="-25000"/>
              <a:t>0</a:t>
            </a:r>
            <a:r>
              <a:rPr lang="en-US" sz="1800"/>
              <a:t> to v</a:t>
            </a:r>
            <a:r>
              <a:rPr lang="en-US" sz="1800" baseline="-25000"/>
              <a:t>0</a:t>
            </a:r>
            <a:r>
              <a:rPr lang="en-US" sz="1800"/>
              <a:t>. </a:t>
            </a:r>
          </a:p>
        </p:txBody>
      </p:sp>
      <p:cxnSp>
        <p:nvCxnSpPr>
          <p:cNvPr id="53262" name="Straight Arrow Connector 17"/>
          <p:cNvCxnSpPr>
            <a:cxnSpLocks noChangeShapeType="1"/>
            <a:stCxn id="53252" idx="7"/>
            <a:endCxn id="53259" idx="5"/>
          </p:cNvCxnSpPr>
          <p:nvPr/>
        </p:nvCxnSpPr>
        <p:spPr bwMode="auto">
          <a:xfrm rot="5400000" flipH="1" flipV="1">
            <a:off x="1206500" y="2797176"/>
            <a:ext cx="1423987" cy="18526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263" name="TextBox 18"/>
          <p:cNvSpPr txBox="1">
            <a:spLocks noChangeArrowheads="1"/>
          </p:cNvSpPr>
          <p:nvPr/>
        </p:nvSpPr>
        <p:spPr bwMode="auto">
          <a:xfrm>
            <a:off x="1828800" y="3657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u</a:t>
            </a:r>
          </a:p>
        </p:txBody>
      </p:sp>
      <p:sp>
        <p:nvSpPr>
          <p:cNvPr id="53264" name="Line 8"/>
          <p:cNvSpPr>
            <a:spLocks noChangeShapeType="1"/>
          </p:cNvSpPr>
          <p:nvPr/>
        </p:nvSpPr>
        <p:spPr bwMode="auto">
          <a:xfrm flipH="1" flipV="1">
            <a:off x="2133600" y="3657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3265" name="Text Box 9"/>
          <p:cNvSpPr txBox="1">
            <a:spLocks noChangeArrowheads="1"/>
          </p:cNvSpPr>
          <p:nvPr/>
        </p:nvSpPr>
        <p:spPr bwMode="auto">
          <a:xfrm>
            <a:off x="2514600" y="32766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 </a:t>
            </a:r>
          </a:p>
        </p:txBody>
      </p:sp>
      <p:sp>
        <p:nvSpPr>
          <p:cNvPr id="54274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75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276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277" name="Text Box 6"/>
          <p:cNvSpPr txBox="1">
            <a:spLocks noChangeArrowheads="1"/>
          </p:cNvSpPr>
          <p:nvPr/>
        </p:nvSpPr>
        <p:spPr bwMode="auto">
          <a:xfrm>
            <a:off x="0" y="35052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54278" name="Text Box 7"/>
          <p:cNvSpPr txBox="1">
            <a:spLocks noChangeArrowheads="1"/>
          </p:cNvSpPr>
          <p:nvPr/>
        </p:nvSpPr>
        <p:spPr bwMode="auto">
          <a:xfrm>
            <a:off x="2895600" y="44958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  <p:sp>
        <p:nvSpPr>
          <p:cNvPr id="54279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80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81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76400"/>
            <a:ext cx="3810000" cy="16002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Suppose q lies on R and T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q=P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>
                <a:latin typeface="Comic Sans MS" charset="0"/>
              </a:rPr>
              <a:t>v</a:t>
            </a:r>
            <a:r>
              <a:rPr lang="en-US" sz="2000">
                <a:latin typeface="Comic Sans MS" charset="0"/>
              </a:rPr>
              <a:t> for some </a:t>
            </a:r>
            <a:r>
              <a:rPr lang="en-US" sz="2000">
                <a:latin typeface="Symbol" charset="0"/>
              </a:rPr>
              <a:t>a</a:t>
            </a:r>
            <a:r>
              <a:rPr lang="en-US" sz="2000">
                <a:latin typeface="Comic Sans MS" charset="0"/>
              </a:rPr>
              <a:t>≥0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</a:t>
            </a:r>
            <a:r>
              <a:rPr lang="en-US" sz="2000" b="1">
                <a:latin typeface="Comic Sans MS" charset="0"/>
              </a:rPr>
              <a:t>n</a:t>
            </a:r>
            <a:r>
              <a:rPr lang="en-US" sz="2000">
                <a:latin typeface="Comic Sans MS" charset="0"/>
              </a:rPr>
              <a:t>●(q- v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) = 0</a:t>
            </a:r>
          </a:p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    ● </a:t>
            </a:r>
            <a:r>
              <a:rPr lang="en-US" sz="2000" b="1">
                <a:latin typeface="Comic Sans MS" charset="0"/>
              </a:rPr>
              <a:t>n</a:t>
            </a:r>
            <a:r>
              <a:rPr lang="en-US" sz="2000">
                <a:latin typeface="Comic Sans MS" charset="0"/>
              </a:rPr>
              <a:t> ●((P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>
                <a:latin typeface="Comic Sans MS" charset="0"/>
              </a:rPr>
              <a:t>v</a:t>
            </a:r>
            <a:r>
              <a:rPr lang="en-US" sz="2000">
                <a:latin typeface="Comic Sans MS" charset="0"/>
              </a:rPr>
              <a:t>)- (P</a:t>
            </a:r>
            <a:r>
              <a:rPr lang="en-US" sz="2000" baseline="-25000">
                <a:latin typeface="Comic Sans MS" charset="0"/>
              </a:rPr>
              <a:t>0</a:t>
            </a:r>
            <a:r>
              <a:rPr lang="en-US" sz="2000">
                <a:latin typeface="Comic Sans MS" charset="0"/>
              </a:rPr>
              <a:t>+</a:t>
            </a:r>
            <a:r>
              <a:rPr lang="en-US" sz="2000" b="1">
                <a:latin typeface="Comic Sans MS" charset="0"/>
              </a:rPr>
              <a:t>u</a:t>
            </a:r>
            <a:r>
              <a:rPr lang="en-US" sz="2000">
                <a:latin typeface="Comic Sans MS" charset="0"/>
              </a:rPr>
              <a:t>) )= </a:t>
            </a:r>
          </a:p>
          <a:p>
            <a:pPr marL="533400" indent="-533400" eaLnBrk="1" hangingPunct="1">
              <a:buFontTx/>
              <a:buNone/>
            </a:pPr>
            <a:r>
              <a:rPr lang="en-US" sz="2000" b="1">
                <a:latin typeface="Comic Sans MS" charset="0"/>
              </a:rPr>
              <a:t>	n</a:t>
            </a:r>
            <a:r>
              <a:rPr lang="en-US" sz="2000">
                <a:latin typeface="Comic Sans MS" charset="0"/>
              </a:rPr>
              <a:t> ● (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>
                <a:latin typeface="Comic Sans MS" charset="0"/>
              </a:rPr>
              <a:t>v</a:t>
            </a:r>
            <a:r>
              <a:rPr lang="en-US" sz="2000">
                <a:latin typeface="Comic Sans MS" charset="0"/>
              </a:rPr>
              <a:t>-</a:t>
            </a:r>
            <a:r>
              <a:rPr lang="en-US" sz="2000" b="1">
                <a:latin typeface="Comic Sans MS" charset="0"/>
              </a:rPr>
              <a:t>u</a:t>
            </a:r>
            <a:r>
              <a:rPr lang="en-US" sz="2000">
                <a:latin typeface="Comic Sans MS" charset="0"/>
              </a:rPr>
              <a:t>)=0</a:t>
            </a:r>
          </a:p>
        </p:txBody>
      </p:sp>
      <p:sp>
        <p:nvSpPr>
          <p:cNvPr id="54282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54283" name="Oval 5"/>
          <p:cNvSpPr>
            <a:spLocks noChangeArrowheads="1"/>
          </p:cNvSpPr>
          <p:nvPr/>
        </p:nvSpPr>
        <p:spPr bwMode="auto">
          <a:xfrm>
            <a:off x="2768600" y="29210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284" name="TextBox 12"/>
          <p:cNvSpPr txBox="1">
            <a:spLocks noChangeArrowheads="1"/>
          </p:cNvSpPr>
          <p:nvPr/>
        </p:nvSpPr>
        <p:spPr bwMode="auto">
          <a:xfrm>
            <a:off x="2924175" y="2667000"/>
            <a:ext cx="392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</a:t>
            </a:r>
            <a:r>
              <a:rPr lang="en-US" sz="1800" baseline="-25000"/>
              <a:t>0</a:t>
            </a:r>
            <a:endParaRPr lang="en-US" sz="1800"/>
          </a:p>
        </p:txBody>
      </p:sp>
      <p:cxnSp>
        <p:nvCxnSpPr>
          <p:cNvPr id="54285" name="Straight Arrow Connector 17"/>
          <p:cNvCxnSpPr>
            <a:cxnSpLocks noChangeShapeType="1"/>
            <a:stCxn id="54276" idx="7"/>
            <a:endCxn id="54283" idx="5"/>
          </p:cNvCxnSpPr>
          <p:nvPr/>
        </p:nvCxnSpPr>
        <p:spPr bwMode="auto">
          <a:xfrm rot="5400000" flipH="1" flipV="1">
            <a:off x="1206500" y="2797176"/>
            <a:ext cx="1423987" cy="18526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286" name="TextBox 18"/>
          <p:cNvSpPr txBox="1">
            <a:spLocks noChangeArrowheads="1"/>
          </p:cNvSpPr>
          <p:nvPr/>
        </p:nvSpPr>
        <p:spPr bwMode="auto">
          <a:xfrm>
            <a:off x="1828800" y="3657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u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48200" y="4114800"/>
            <a:ext cx="3092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In other words </a:t>
            </a:r>
            <a:r>
              <a:rPr lang="en-US" sz="1800" b="1"/>
              <a:t>n</a:t>
            </a:r>
            <a:r>
              <a:rPr lang="en-US" sz="1800"/>
              <a:t>●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= </a:t>
            </a:r>
            <a:r>
              <a:rPr lang="en-US" sz="1800" b="1"/>
              <a:t>n</a:t>
            </a:r>
            <a:r>
              <a:rPr lang="en-US" sz="1800"/>
              <a:t>●</a:t>
            </a:r>
            <a:r>
              <a:rPr lang="en-US" sz="1800" b="1"/>
              <a:t>u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48200" y="4648200"/>
            <a:ext cx="2246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What if </a:t>
            </a:r>
            <a:r>
              <a:rPr lang="en-US" sz="1800" b="1"/>
              <a:t>n</a:t>
            </a:r>
            <a:r>
              <a:rPr lang="en-US" sz="1800"/>
              <a:t>●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 </a:t>
            </a:r>
            <a:r>
              <a:rPr lang="en-US" sz="1800"/>
              <a:t>= 0? 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648200" y="5257800"/>
            <a:ext cx="3792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If </a:t>
            </a:r>
            <a:r>
              <a:rPr lang="en-US" sz="1800" b="1"/>
              <a:t>n</a:t>
            </a:r>
            <a:r>
              <a:rPr lang="en-US" sz="1800"/>
              <a:t>●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 ≠</a:t>
            </a:r>
            <a:r>
              <a:rPr lang="en-US" sz="1800"/>
              <a:t>0 then </a:t>
            </a:r>
            <a:r>
              <a:rPr lang="en-US" sz="1800">
                <a:latin typeface="Symbol" charset="0"/>
              </a:rPr>
              <a:t>a</a:t>
            </a:r>
            <a:r>
              <a:rPr lang="en-US" sz="1800"/>
              <a:t>=</a:t>
            </a:r>
            <a:r>
              <a:rPr lang="en-US" sz="1800" b="1"/>
              <a:t> (n</a:t>
            </a:r>
            <a:r>
              <a:rPr lang="en-US" sz="1800"/>
              <a:t>●</a:t>
            </a:r>
            <a:r>
              <a:rPr lang="en-US" sz="1800" b="1"/>
              <a:t>u) /</a:t>
            </a:r>
            <a:r>
              <a:rPr lang="en-US" sz="1800"/>
              <a:t> (</a:t>
            </a:r>
            <a:r>
              <a:rPr lang="en-US" sz="1800" b="1"/>
              <a:t>n</a:t>
            </a:r>
            <a:r>
              <a:rPr lang="en-US" sz="1800"/>
              <a:t>●</a:t>
            </a:r>
            <a:r>
              <a:rPr lang="en-US" sz="1800" b="1"/>
              <a:t>v)</a:t>
            </a:r>
            <a:endParaRPr lang="en-US" sz="1800"/>
          </a:p>
        </p:txBody>
      </p:sp>
      <p:sp>
        <p:nvSpPr>
          <p:cNvPr id="34837" name="TextBox 22"/>
          <p:cNvSpPr txBox="1">
            <a:spLocks noChangeArrowheads="1"/>
          </p:cNvSpPr>
          <p:nvPr/>
        </p:nvSpPr>
        <p:spPr bwMode="auto">
          <a:xfrm>
            <a:off x="2895600" y="6096000"/>
            <a:ext cx="1638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Are we done?</a:t>
            </a:r>
          </a:p>
        </p:txBody>
      </p:sp>
      <p:sp>
        <p:nvSpPr>
          <p:cNvPr id="54291" name="Line 8"/>
          <p:cNvSpPr>
            <a:spLocks noChangeShapeType="1"/>
          </p:cNvSpPr>
          <p:nvPr/>
        </p:nvSpPr>
        <p:spPr bwMode="auto">
          <a:xfrm flipH="1" flipV="1">
            <a:off x="2133600" y="36576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4292" name="Text Box 9"/>
          <p:cNvSpPr txBox="1">
            <a:spLocks noChangeArrowheads="1"/>
          </p:cNvSpPr>
          <p:nvPr/>
        </p:nvSpPr>
        <p:spPr bwMode="auto">
          <a:xfrm>
            <a:off x="2514600" y="3276600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3483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</a:t>
            </a:r>
          </a:p>
        </p:txBody>
      </p:sp>
      <p:sp>
        <p:nvSpPr>
          <p:cNvPr id="36867" name="Text Box 15"/>
          <p:cNvSpPr txBox="1">
            <a:spLocks noChangeArrowheads="1"/>
          </p:cNvSpPr>
          <p:nvPr/>
        </p:nvSpPr>
        <p:spPr bwMode="auto">
          <a:xfrm>
            <a:off x="685800" y="1600200"/>
            <a:ext cx="7315200" cy="37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en-US" sz="2000" dirty="0" smtClean="0">
                <a:cs typeface="+mn-cs"/>
              </a:rPr>
              <a:t>Is there a point P</a:t>
            </a:r>
            <a:r>
              <a:rPr lang="en-US" sz="2000" baseline="-25000" dirty="0" smtClean="0">
                <a:cs typeface="+mn-cs"/>
              </a:rPr>
              <a:t>0</a:t>
            </a:r>
            <a:r>
              <a:rPr lang="en-US" sz="2000" dirty="0" smtClean="0">
                <a:cs typeface="+mn-cs"/>
              </a:rPr>
              <a:t>+</a:t>
            </a:r>
            <a:r>
              <a:rPr lang="en-US" sz="2000" dirty="0" smtClean="0">
                <a:latin typeface="Symbol" charset="0"/>
                <a:cs typeface="+mn-cs"/>
              </a:rPr>
              <a:t>a</a:t>
            </a:r>
            <a:r>
              <a:rPr lang="en-US" sz="2000" b="1" dirty="0" smtClean="0">
                <a:cs typeface="+mn-cs"/>
              </a:rPr>
              <a:t>v, </a:t>
            </a:r>
            <a:r>
              <a:rPr lang="en-US" sz="2000" dirty="0" smtClean="0">
                <a:latin typeface="Symbol" charset="2"/>
                <a:cs typeface="Symbol" charset="2"/>
              </a:rPr>
              <a:t>a</a:t>
            </a:r>
            <a:r>
              <a:rPr lang="en-US" sz="2000" dirty="0" smtClean="0">
                <a:cs typeface="+mn-cs"/>
                <a:sym typeface="Symbol" charset="0"/>
              </a:rPr>
              <a:t>0,</a:t>
            </a:r>
            <a:r>
              <a:rPr lang="en-US" sz="2000" dirty="0" smtClean="0">
                <a:cs typeface="+mn-cs"/>
              </a:rPr>
              <a:t> such that </a:t>
            </a:r>
            <a:r>
              <a:rPr lang="en-US" sz="2000" b="1" dirty="0" err="1" smtClean="0">
                <a:cs typeface="+mn-cs"/>
              </a:rPr>
              <a:t>n</a:t>
            </a:r>
            <a:r>
              <a:rPr lang="en-US" sz="2000" dirty="0" err="1" smtClean="0">
                <a:cs typeface="+mn-cs"/>
                <a:sym typeface="Symbol" charset="0"/>
              </a:rPr>
              <a:t></a:t>
            </a:r>
            <a:r>
              <a:rPr lang="en-US" sz="2000" dirty="0" err="1" smtClean="0">
                <a:latin typeface="Symbol" charset="0"/>
                <a:cs typeface="+mn-cs"/>
                <a:sym typeface="Symbol" charset="0"/>
              </a:rPr>
              <a:t>a</a:t>
            </a:r>
            <a:r>
              <a:rPr lang="en-US" sz="2000" b="1" dirty="0" err="1" smtClean="0">
                <a:cs typeface="+mn-cs"/>
                <a:sym typeface="Symbol" charset="0"/>
              </a:rPr>
              <a:t>v</a:t>
            </a:r>
            <a:r>
              <a:rPr lang="en-US" sz="2000" dirty="0" smtClean="0">
                <a:cs typeface="+mn-cs"/>
                <a:sym typeface="Symbol" charset="0"/>
              </a:rPr>
              <a:t> = </a:t>
            </a:r>
            <a:r>
              <a:rPr lang="en-US" sz="2000" b="1" dirty="0" err="1" smtClean="0">
                <a:cs typeface="+mn-cs"/>
              </a:rPr>
              <a:t>n</a:t>
            </a:r>
            <a:r>
              <a:rPr lang="en-US" sz="2000" dirty="0" err="1" smtClean="0">
                <a:cs typeface="+mn-cs"/>
                <a:sym typeface="Symbol" charset="0"/>
              </a:rPr>
              <a:t></a:t>
            </a:r>
            <a:r>
              <a:rPr lang="en-US" sz="2000" b="1" dirty="0" err="1" smtClean="0">
                <a:cs typeface="+mn-cs"/>
                <a:sym typeface="Symbol" charset="0"/>
              </a:rPr>
              <a:t>u</a:t>
            </a:r>
            <a:r>
              <a:rPr lang="en-US" sz="2000" b="1" dirty="0" smtClean="0">
                <a:cs typeface="+mn-cs"/>
                <a:sym typeface="Symbol" charset="0"/>
              </a:rPr>
              <a:t>?</a:t>
            </a:r>
            <a:r>
              <a:rPr lang="en-US" sz="2000" dirty="0" smtClean="0">
                <a:cs typeface="+mn-cs"/>
                <a:sym typeface="Symbol" charset="0"/>
              </a:rPr>
              <a:t> </a:t>
            </a:r>
          </a:p>
          <a:p>
            <a:pPr algn="l" eaLnBrk="1" hangingPunct="1">
              <a:defRPr/>
            </a:pPr>
            <a:r>
              <a:rPr lang="en-US" sz="1400" dirty="0" smtClean="0">
                <a:cs typeface="+mn-cs"/>
                <a:sym typeface="Symbol" charset="0"/>
              </a:rPr>
              <a:t>    (Where the ray R=(P</a:t>
            </a:r>
            <a:r>
              <a:rPr lang="en-US" sz="1400" baseline="-25000" dirty="0" smtClean="0">
                <a:cs typeface="+mn-cs"/>
                <a:sym typeface="Symbol" charset="0"/>
              </a:rPr>
              <a:t>0</a:t>
            </a:r>
            <a:r>
              <a:rPr lang="en-US" sz="1400" dirty="0" smtClean="0">
                <a:cs typeface="+mn-cs"/>
                <a:sym typeface="Symbol" charset="0"/>
              </a:rPr>
              <a:t>,v),  </a:t>
            </a:r>
            <a:r>
              <a:rPr lang="en-US" sz="1400" b="1" dirty="0" smtClean="0">
                <a:cs typeface="+mn-cs"/>
                <a:sym typeface="Symbol" charset="0"/>
              </a:rPr>
              <a:t>n</a:t>
            </a:r>
            <a:r>
              <a:rPr lang="en-US" sz="1400" dirty="0" smtClean="0">
                <a:cs typeface="+mn-cs"/>
                <a:sym typeface="Symbol" charset="0"/>
              </a:rPr>
              <a:t> is a unit normal to T,  and </a:t>
            </a:r>
            <a:r>
              <a:rPr lang="en-US" sz="1400" b="1" dirty="0" smtClean="0">
                <a:cs typeface="+mn-cs"/>
                <a:sym typeface="Symbol" charset="0"/>
              </a:rPr>
              <a:t>u</a:t>
            </a:r>
            <a:r>
              <a:rPr lang="en-US" sz="1400" dirty="0" smtClean="0">
                <a:cs typeface="+mn-cs"/>
                <a:sym typeface="Symbol" charset="0"/>
              </a:rPr>
              <a:t> is a vector from P</a:t>
            </a:r>
            <a:r>
              <a:rPr lang="en-US" sz="1400" baseline="-25000" dirty="0" smtClean="0">
                <a:cs typeface="+mn-cs"/>
                <a:sym typeface="Symbol" charset="0"/>
              </a:rPr>
              <a:t>0</a:t>
            </a:r>
            <a:r>
              <a:rPr lang="en-US" sz="1400" dirty="0" smtClean="0">
                <a:cs typeface="+mn-cs"/>
                <a:sym typeface="Symbol" charset="0"/>
              </a:rPr>
              <a:t> to some 	vertex of T.)</a:t>
            </a:r>
          </a:p>
          <a:p>
            <a:pPr marL="342900" indent="-342900" algn="l" eaLnBrk="1" hangingPunct="1">
              <a:buFont typeface="Arial"/>
              <a:buChar char="•"/>
              <a:defRPr/>
            </a:pPr>
            <a:r>
              <a:rPr lang="en-US" sz="2000" dirty="0" smtClean="0">
                <a:cs typeface="+mn-cs"/>
                <a:sym typeface="Symbol" charset="0"/>
              </a:rPr>
              <a:t>If </a:t>
            </a:r>
            <a:r>
              <a:rPr lang="en-US" sz="2000" b="1" dirty="0" err="1" smtClean="0">
                <a:cs typeface="+mn-cs"/>
              </a:rPr>
              <a:t>n</a:t>
            </a:r>
            <a:r>
              <a:rPr lang="en-US" sz="2000" dirty="0" err="1" smtClean="0">
                <a:cs typeface="+mn-cs"/>
                <a:sym typeface="Symbol" charset="0"/>
              </a:rPr>
              <a:t></a:t>
            </a:r>
            <a:r>
              <a:rPr lang="en-US" sz="2000" b="1" dirty="0" err="1" smtClean="0">
                <a:cs typeface="+mn-cs"/>
                <a:sym typeface="Symbol" charset="0"/>
              </a:rPr>
              <a:t>v</a:t>
            </a:r>
            <a:r>
              <a:rPr lang="en-US" sz="2000" dirty="0" smtClean="0">
                <a:cs typeface="+mn-cs"/>
                <a:sym typeface="Symbol" charset="0"/>
              </a:rPr>
              <a:t>=0 then the ray R is either parallel to T or it lies in the plane containing T.  (We’ll say no intersection in this case.)</a:t>
            </a:r>
          </a:p>
          <a:p>
            <a:pPr marL="342900" indent="-342900" algn="l" eaLnBrk="1" hangingPunct="1">
              <a:buFont typeface="Arial"/>
              <a:buChar char="•"/>
              <a:defRPr/>
            </a:pPr>
            <a:r>
              <a:rPr lang="en-US" sz="2000" dirty="0" smtClean="0">
                <a:cs typeface="+mn-cs"/>
                <a:sym typeface="Symbol" charset="0"/>
              </a:rPr>
              <a:t>If  </a:t>
            </a:r>
            <a:r>
              <a:rPr lang="en-US" sz="2000" b="1" dirty="0" smtClean="0">
                <a:cs typeface="+mn-cs"/>
              </a:rPr>
              <a:t>n</a:t>
            </a:r>
            <a:r>
              <a:rPr lang="en-US" sz="2000" dirty="0" smtClean="0">
                <a:cs typeface="+mn-cs"/>
                <a:sym typeface="Symbol" charset="0"/>
              </a:rPr>
              <a:t></a:t>
            </a:r>
            <a:r>
              <a:rPr lang="en-US" sz="2000" b="1" dirty="0" smtClean="0">
                <a:cs typeface="+mn-cs"/>
                <a:sym typeface="Symbol" charset="0"/>
              </a:rPr>
              <a:t>v</a:t>
            </a:r>
            <a:r>
              <a:rPr lang="en-US" sz="2000" dirty="0" smtClean="0">
                <a:cs typeface="+mn-cs"/>
                <a:sym typeface="Symbol" charset="0"/>
              </a:rPr>
              <a:t>0  then  let </a:t>
            </a:r>
            <a:r>
              <a:rPr lang="en-US" sz="2000" dirty="0" smtClean="0">
                <a:latin typeface="Symbol" charset="0"/>
                <a:cs typeface="+mn-cs"/>
                <a:sym typeface="Symbol" charset="0"/>
              </a:rPr>
              <a:t>a= </a:t>
            </a:r>
            <a:r>
              <a:rPr lang="en-US" sz="2000" dirty="0" smtClean="0">
                <a:cs typeface="+mn-cs"/>
                <a:sym typeface="Symbol" charset="0"/>
              </a:rPr>
              <a:t>(</a:t>
            </a:r>
            <a:r>
              <a:rPr lang="en-US" sz="2000" b="1" dirty="0" err="1" smtClean="0">
                <a:cs typeface="+mn-cs"/>
              </a:rPr>
              <a:t>n</a:t>
            </a:r>
            <a:r>
              <a:rPr lang="en-US" sz="2000" dirty="0" err="1" smtClean="0">
                <a:cs typeface="+mn-cs"/>
                <a:sym typeface="Symbol" charset="0"/>
              </a:rPr>
              <a:t></a:t>
            </a:r>
            <a:r>
              <a:rPr lang="en-US" sz="2000" b="1" dirty="0" err="1" smtClean="0">
                <a:cs typeface="+mn-cs"/>
                <a:sym typeface="Symbol" charset="0"/>
              </a:rPr>
              <a:t>u</a:t>
            </a:r>
            <a:r>
              <a:rPr lang="en-US" sz="2000" dirty="0" smtClean="0">
                <a:cs typeface="+mn-cs"/>
                <a:sym typeface="Symbol" charset="0"/>
              </a:rPr>
              <a:t>)/(</a:t>
            </a:r>
            <a:r>
              <a:rPr lang="en-US" sz="2000" b="1" dirty="0" err="1" smtClean="0">
                <a:cs typeface="+mn-cs"/>
              </a:rPr>
              <a:t>n</a:t>
            </a:r>
            <a:r>
              <a:rPr lang="en-US" sz="2000" dirty="0" err="1" smtClean="0">
                <a:cs typeface="+mn-cs"/>
                <a:sym typeface="Symbol" charset="0"/>
              </a:rPr>
              <a:t></a:t>
            </a:r>
            <a:r>
              <a:rPr lang="en-US" sz="2000" b="1" dirty="0" err="1" smtClean="0">
                <a:cs typeface="+mn-cs"/>
                <a:sym typeface="Symbol" charset="0"/>
              </a:rPr>
              <a:t>v</a:t>
            </a:r>
            <a:r>
              <a:rPr lang="en-US" sz="2000" dirty="0" smtClean="0">
                <a:cs typeface="+mn-cs"/>
                <a:sym typeface="Symbol" charset="0"/>
              </a:rPr>
              <a:t>).</a:t>
            </a:r>
          </a:p>
          <a:p>
            <a:pPr marL="800100" lvl="1" indent="-342900" algn="l" eaLnBrk="1" hangingPunct="1">
              <a:buFont typeface="Courier New"/>
              <a:buChar char="o"/>
              <a:defRPr/>
            </a:pPr>
            <a:r>
              <a:rPr lang="en-US" sz="2000" dirty="0" smtClean="0">
                <a:cs typeface="+mn-cs"/>
                <a:sym typeface="Symbol" charset="0"/>
              </a:rPr>
              <a:t>If </a:t>
            </a:r>
            <a:r>
              <a:rPr lang="en-US" sz="2000" dirty="0" smtClean="0">
                <a:latin typeface="Symbol" charset="0"/>
                <a:cs typeface="+mn-cs"/>
              </a:rPr>
              <a:t>a</a:t>
            </a:r>
            <a:r>
              <a:rPr lang="en-US" sz="2000" dirty="0" smtClean="0">
                <a:cs typeface="+mn-cs"/>
                <a:sym typeface="Symbol" charset="0"/>
              </a:rPr>
              <a:t>0 then R intersects the plane containing T at point P</a:t>
            </a:r>
            <a:r>
              <a:rPr lang="en-US" sz="2000" baseline="-25000" dirty="0" smtClean="0">
                <a:cs typeface="+mn-cs"/>
                <a:sym typeface="Symbol" charset="0"/>
              </a:rPr>
              <a:t>0</a:t>
            </a:r>
            <a:r>
              <a:rPr lang="en-US" sz="2000" dirty="0" smtClean="0">
                <a:cs typeface="+mn-cs"/>
                <a:sym typeface="Symbol" charset="0"/>
              </a:rPr>
              <a:t>+</a:t>
            </a:r>
            <a:r>
              <a:rPr lang="en-US" sz="2000" dirty="0" smtClean="0">
                <a:latin typeface="Symbol" charset="0"/>
                <a:cs typeface="+mn-cs"/>
                <a:sym typeface="Symbol" charset="0"/>
              </a:rPr>
              <a:t>a</a:t>
            </a:r>
            <a:r>
              <a:rPr lang="en-US" sz="2000" b="1" dirty="0" smtClean="0">
                <a:cs typeface="+mn-cs"/>
                <a:sym typeface="Symbol" charset="0"/>
              </a:rPr>
              <a:t>v</a:t>
            </a:r>
            <a:r>
              <a:rPr lang="en-US" sz="2000" dirty="0" smtClean="0">
                <a:cs typeface="+mn-cs"/>
                <a:sym typeface="Symbol" charset="0"/>
              </a:rPr>
              <a:t>.</a:t>
            </a:r>
          </a:p>
          <a:p>
            <a:pPr marL="800100" lvl="1" indent="-342900" algn="l" eaLnBrk="1" hangingPunct="1">
              <a:buFont typeface="Courier New"/>
              <a:buChar char="o"/>
              <a:defRPr/>
            </a:pPr>
            <a:r>
              <a:rPr lang="en-US" sz="2000" dirty="0" smtClean="0">
                <a:cs typeface="+mn-cs"/>
                <a:sym typeface="Symbol" charset="0"/>
              </a:rPr>
              <a:t>If </a:t>
            </a:r>
            <a:r>
              <a:rPr lang="en-US" sz="2000" dirty="0" smtClean="0">
                <a:latin typeface="Symbol" charset="0"/>
                <a:cs typeface="+mn-cs"/>
                <a:sym typeface="Symbol" charset="0"/>
              </a:rPr>
              <a:t>a</a:t>
            </a:r>
            <a:r>
              <a:rPr lang="en-US" sz="2000" dirty="0" smtClean="0">
                <a:cs typeface="+mn-cs"/>
                <a:sym typeface="Symbol" charset="0"/>
              </a:rPr>
              <a:t>&lt;0 then R does not intersect plane containing 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triangle intersection</a:t>
            </a:r>
          </a:p>
        </p:txBody>
      </p:sp>
      <p:sp>
        <p:nvSpPr>
          <p:cNvPr id="56322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Suppose P</a:t>
            </a:r>
            <a:r>
              <a:rPr lang="en-US" sz="2000" baseline="-25000"/>
              <a:t>0</a:t>
            </a:r>
            <a:r>
              <a:rPr lang="en-US" sz="2000"/>
              <a:t> + 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 lies on the plane containing the triangle T</a:t>
            </a:r>
            <a:endParaRPr lang="en-US" sz="2000">
              <a:sym typeface="Symbol" charset="0"/>
            </a:endParaRPr>
          </a:p>
        </p:txBody>
      </p:sp>
      <p:sp>
        <p:nvSpPr>
          <p:cNvPr id="56323" name="AutoShape 4"/>
          <p:cNvSpPr>
            <a:spLocks noChangeArrowheads="1"/>
          </p:cNvSpPr>
          <p:nvPr/>
        </p:nvSpPr>
        <p:spPr bwMode="auto">
          <a:xfrm>
            <a:off x="2819400" y="32004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2289175" y="50292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56325" name="Oval 6"/>
          <p:cNvSpPr>
            <a:spLocks noChangeArrowheads="1"/>
          </p:cNvSpPr>
          <p:nvPr/>
        </p:nvSpPr>
        <p:spPr bwMode="auto">
          <a:xfrm>
            <a:off x="27463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6" name="Oval 7"/>
          <p:cNvSpPr>
            <a:spLocks noChangeArrowheads="1"/>
          </p:cNvSpPr>
          <p:nvPr/>
        </p:nvSpPr>
        <p:spPr bwMode="auto">
          <a:xfrm>
            <a:off x="48799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7" name="Oval 8"/>
          <p:cNvSpPr>
            <a:spLocks noChangeArrowheads="1"/>
          </p:cNvSpPr>
          <p:nvPr/>
        </p:nvSpPr>
        <p:spPr bwMode="auto">
          <a:xfrm>
            <a:off x="3889375" y="3124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6328" name="Text Box 10"/>
          <p:cNvSpPr txBox="1">
            <a:spLocks noChangeArrowheads="1"/>
          </p:cNvSpPr>
          <p:nvPr/>
        </p:nvSpPr>
        <p:spPr bwMode="auto">
          <a:xfrm>
            <a:off x="4572000" y="5105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56329" name="Text Box 11"/>
          <p:cNvSpPr txBox="1">
            <a:spLocks noChangeArrowheads="1"/>
          </p:cNvSpPr>
          <p:nvPr/>
        </p:nvSpPr>
        <p:spPr bwMode="auto">
          <a:xfrm>
            <a:off x="3733800" y="2667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6330" name="Oval 16"/>
          <p:cNvSpPr>
            <a:spLocks noChangeArrowheads="1"/>
          </p:cNvSpPr>
          <p:nvPr/>
        </p:nvSpPr>
        <p:spPr bwMode="auto">
          <a:xfrm>
            <a:off x="6629400" y="3810000"/>
            <a:ext cx="228600" cy="2286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6331" name="Text Box 17"/>
          <p:cNvSpPr txBox="1">
            <a:spLocks noChangeArrowheads="1"/>
          </p:cNvSpPr>
          <p:nvPr/>
        </p:nvSpPr>
        <p:spPr bwMode="auto">
          <a:xfrm>
            <a:off x="6659563" y="3505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triangle plane</a:t>
            </a:r>
          </a:p>
        </p:txBody>
      </p:sp>
      <p:sp>
        <p:nvSpPr>
          <p:cNvPr id="57346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P</a:t>
            </a:r>
            <a:r>
              <a:rPr lang="en-US" sz="2000" baseline="-25000"/>
              <a:t>0</a:t>
            </a:r>
            <a:r>
              <a:rPr lang="en-US" sz="2000"/>
              <a:t> + 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 lies on the plane containing the triangle T</a:t>
            </a:r>
            <a:endParaRPr lang="en-US" sz="2000">
              <a:sym typeface="Symbol" charset="0"/>
            </a:endParaRPr>
          </a:p>
        </p:txBody>
      </p:sp>
      <p:sp>
        <p:nvSpPr>
          <p:cNvPr id="57347" name="AutoShape 4"/>
          <p:cNvSpPr>
            <a:spLocks noChangeArrowheads="1"/>
          </p:cNvSpPr>
          <p:nvPr/>
        </p:nvSpPr>
        <p:spPr bwMode="auto">
          <a:xfrm>
            <a:off x="2819400" y="32004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48" name="Text Box 5"/>
          <p:cNvSpPr txBox="1">
            <a:spLocks noChangeArrowheads="1"/>
          </p:cNvSpPr>
          <p:nvPr/>
        </p:nvSpPr>
        <p:spPr bwMode="auto">
          <a:xfrm>
            <a:off x="2289175" y="50292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57349" name="Oval 6"/>
          <p:cNvSpPr>
            <a:spLocks noChangeArrowheads="1"/>
          </p:cNvSpPr>
          <p:nvPr/>
        </p:nvSpPr>
        <p:spPr bwMode="auto">
          <a:xfrm>
            <a:off x="27463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50" name="Oval 7"/>
          <p:cNvSpPr>
            <a:spLocks noChangeArrowheads="1"/>
          </p:cNvSpPr>
          <p:nvPr/>
        </p:nvSpPr>
        <p:spPr bwMode="auto">
          <a:xfrm>
            <a:off x="48799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51" name="Oval 8"/>
          <p:cNvSpPr>
            <a:spLocks noChangeArrowheads="1"/>
          </p:cNvSpPr>
          <p:nvPr/>
        </p:nvSpPr>
        <p:spPr bwMode="auto">
          <a:xfrm>
            <a:off x="3889375" y="3124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7352" name="Line 9"/>
          <p:cNvSpPr>
            <a:spLocks noChangeShapeType="1"/>
          </p:cNvSpPr>
          <p:nvPr/>
        </p:nvSpPr>
        <p:spPr bwMode="auto">
          <a:xfrm>
            <a:off x="2819400" y="51054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7353" name="Text Box 12"/>
          <p:cNvSpPr txBox="1">
            <a:spLocks noChangeArrowheads="1"/>
          </p:cNvSpPr>
          <p:nvPr/>
        </p:nvSpPr>
        <p:spPr bwMode="auto">
          <a:xfrm>
            <a:off x="4572000" y="5105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57354" name="Text Box 13"/>
          <p:cNvSpPr txBox="1">
            <a:spLocks noChangeArrowheads="1"/>
          </p:cNvSpPr>
          <p:nvPr/>
        </p:nvSpPr>
        <p:spPr bwMode="auto">
          <a:xfrm>
            <a:off x="3733800" y="2667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7355" name="Text Box 14"/>
          <p:cNvSpPr txBox="1">
            <a:spLocks noChangeArrowheads="1"/>
          </p:cNvSpPr>
          <p:nvPr/>
        </p:nvSpPr>
        <p:spPr bwMode="auto">
          <a:xfrm>
            <a:off x="3559175" y="4724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 b="1"/>
          </a:p>
        </p:txBody>
      </p:sp>
      <p:sp>
        <p:nvSpPr>
          <p:cNvPr id="57356" name="Text Box 15"/>
          <p:cNvSpPr txBox="1">
            <a:spLocks noChangeArrowheads="1"/>
          </p:cNvSpPr>
          <p:nvPr/>
        </p:nvSpPr>
        <p:spPr bwMode="auto">
          <a:xfrm>
            <a:off x="3330575" y="40386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2</a:t>
            </a:r>
            <a:endParaRPr lang="en-US" sz="1800" b="1"/>
          </a:p>
        </p:txBody>
      </p:sp>
      <p:sp>
        <p:nvSpPr>
          <p:cNvPr id="57357" name="Line 16"/>
          <p:cNvSpPr>
            <a:spLocks noChangeShapeType="1"/>
          </p:cNvSpPr>
          <p:nvPr/>
        </p:nvSpPr>
        <p:spPr bwMode="auto">
          <a:xfrm flipV="1">
            <a:off x="2819400" y="3200400"/>
            <a:ext cx="10668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7358" name="Text Box 17"/>
          <p:cNvSpPr txBox="1">
            <a:spLocks noChangeArrowheads="1"/>
          </p:cNvSpPr>
          <p:nvPr/>
        </p:nvSpPr>
        <p:spPr bwMode="auto">
          <a:xfrm>
            <a:off x="3097213" y="5638800"/>
            <a:ext cx="1360487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  <a:r>
              <a:rPr lang="en-US" sz="1800" baseline="-25000"/>
              <a:t>1</a:t>
            </a:r>
            <a:r>
              <a:rPr lang="en-US" sz="1800"/>
              <a:t> = (v</a:t>
            </a:r>
            <a:r>
              <a:rPr lang="en-US" sz="1800" baseline="-25000"/>
              <a:t>1</a:t>
            </a:r>
            <a:r>
              <a:rPr lang="en-US" sz="1800"/>
              <a:t>-v</a:t>
            </a:r>
            <a:r>
              <a:rPr lang="en-US" sz="1800" baseline="-25000"/>
              <a:t>0</a:t>
            </a:r>
            <a:r>
              <a:rPr lang="en-US" sz="1800"/>
              <a:t>)</a:t>
            </a:r>
          </a:p>
          <a:p>
            <a:pPr eaLnBrk="1" hangingPunct="1"/>
            <a:r>
              <a:rPr lang="en-US" sz="1800"/>
              <a:t>w</a:t>
            </a:r>
            <a:r>
              <a:rPr lang="en-US" sz="1800" baseline="-25000"/>
              <a:t>2</a:t>
            </a:r>
            <a:r>
              <a:rPr lang="en-US" sz="1800"/>
              <a:t> = (v</a:t>
            </a:r>
            <a:r>
              <a:rPr lang="en-US" sz="1800" baseline="-25000"/>
              <a:t>2</a:t>
            </a:r>
            <a:r>
              <a:rPr lang="en-US" sz="1800"/>
              <a:t>-v</a:t>
            </a:r>
            <a:r>
              <a:rPr lang="en-US" sz="1800" baseline="-25000"/>
              <a:t>0</a:t>
            </a:r>
            <a:r>
              <a:rPr lang="en-US" sz="1800"/>
              <a:t>)</a:t>
            </a:r>
          </a:p>
        </p:txBody>
      </p:sp>
      <p:sp>
        <p:nvSpPr>
          <p:cNvPr id="57359" name="Oval 18"/>
          <p:cNvSpPr>
            <a:spLocks noChangeArrowheads="1"/>
          </p:cNvSpPr>
          <p:nvPr/>
        </p:nvSpPr>
        <p:spPr bwMode="auto">
          <a:xfrm>
            <a:off x="6629400" y="3810000"/>
            <a:ext cx="228600" cy="2286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7360" name="Text Box 25"/>
          <p:cNvSpPr txBox="1">
            <a:spLocks noChangeArrowheads="1"/>
          </p:cNvSpPr>
          <p:nvPr/>
        </p:nvSpPr>
        <p:spPr bwMode="auto">
          <a:xfrm>
            <a:off x="6659563" y="35052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endParaRPr lang="en-US" sz="1800"/>
          </a:p>
        </p:txBody>
      </p:sp>
      <p:sp>
        <p:nvSpPr>
          <p:cNvPr id="57361" name="Text Box 26"/>
          <p:cNvSpPr txBox="1">
            <a:spLocks noChangeArrowheads="1"/>
          </p:cNvSpPr>
          <p:nvPr/>
        </p:nvSpPr>
        <p:spPr bwMode="auto">
          <a:xfrm>
            <a:off x="1905000" y="2286000"/>
            <a:ext cx="3578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Let</a:t>
            </a:r>
            <a:r>
              <a:rPr lang="ja-JP" altLang="en-US" sz="1800"/>
              <a:t>’</a:t>
            </a:r>
            <a:r>
              <a:rPr lang="en-US" altLang="ja-JP" sz="1800"/>
              <a:t>s define some more vectors!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triangle:  barycentric coordinates</a:t>
            </a:r>
          </a:p>
        </p:txBody>
      </p:sp>
      <p:sp>
        <p:nvSpPr>
          <p:cNvPr id="58370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00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Since P</a:t>
            </a:r>
            <a:r>
              <a:rPr lang="en-US" sz="2000" baseline="-25000"/>
              <a:t>0</a:t>
            </a:r>
            <a:r>
              <a:rPr lang="en-US" sz="2000"/>
              <a:t> + 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 lies on the plane containing the triangle T,</a:t>
            </a:r>
          </a:p>
          <a:p>
            <a:pPr eaLnBrk="1" hangingPunct="1"/>
            <a:r>
              <a:rPr lang="en-US" sz="2000"/>
              <a:t> P</a:t>
            </a:r>
            <a:r>
              <a:rPr lang="en-US" sz="2000" baseline="-25000"/>
              <a:t>0</a:t>
            </a:r>
            <a:r>
              <a:rPr lang="en-US" sz="2000"/>
              <a:t> + 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=v</a:t>
            </a:r>
            <a:r>
              <a:rPr lang="en-US" sz="2000" baseline="-25000"/>
              <a:t>0</a:t>
            </a:r>
            <a:r>
              <a:rPr lang="en-US" sz="2000"/>
              <a:t>+</a:t>
            </a:r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w</a:t>
            </a:r>
            <a:r>
              <a:rPr lang="en-US" sz="2000" b="1" baseline="-25000"/>
              <a:t>1</a:t>
            </a:r>
            <a:r>
              <a:rPr lang="en-US" sz="2000"/>
              <a:t>+</a:t>
            </a:r>
            <a:r>
              <a:rPr lang="en-US" sz="2000">
                <a:latin typeface="Symbol" charset="0"/>
                <a:sym typeface="Symbol" charset="0"/>
              </a:rPr>
              <a:t></a:t>
            </a:r>
            <a:r>
              <a:rPr lang="en-US" sz="2000" b="1"/>
              <a:t>w</a:t>
            </a:r>
            <a:r>
              <a:rPr lang="en-US" sz="2000" b="1" baseline="-25000"/>
              <a:t>2</a:t>
            </a:r>
            <a:r>
              <a:rPr lang="en-US" sz="2000"/>
              <a:t> for some </a:t>
            </a:r>
            <a:r>
              <a:rPr lang="en-US" sz="2000">
                <a:sym typeface="Symbol" charset="0"/>
              </a:rPr>
              <a:t> and .</a:t>
            </a:r>
            <a:endParaRPr lang="en-US" sz="2000"/>
          </a:p>
          <a:p>
            <a:pPr eaLnBrk="1" hangingPunct="1"/>
            <a:endParaRPr lang="en-US" sz="2000">
              <a:sym typeface="Symbol" charset="0"/>
            </a:endParaRPr>
          </a:p>
        </p:txBody>
      </p:sp>
      <p:sp>
        <p:nvSpPr>
          <p:cNvPr id="58371" name="AutoShape 4"/>
          <p:cNvSpPr>
            <a:spLocks noChangeArrowheads="1"/>
          </p:cNvSpPr>
          <p:nvPr/>
        </p:nvSpPr>
        <p:spPr bwMode="auto">
          <a:xfrm>
            <a:off x="2819400" y="32004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2" name="Text Box 5"/>
          <p:cNvSpPr txBox="1">
            <a:spLocks noChangeArrowheads="1"/>
          </p:cNvSpPr>
          <p:nvPr/>
        </p:nvSpPr>
        <p:spPr bwMode="auto">
          <a:xfrm>
            <a:off x="2289175" y="50292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58373" name="Oval 6"/>
          <p:cNvSpPr>
            <a:spLocks noChangeArrowheads="1"/>
          </p:cNvSpPr>
          <p:nvPr/>
        </p:nvSpPr>
        <p:spPr bwMode="auto">
          <a:xfrm>
            <a:off x="27463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4" name="Oval 7"/>
          <p:cNvSpPr>
            <a:spLocks noChangeArrowheads="1"/>
          </p:cNvSpPr>
          <p:nvPr/>
        </p:nvSpPr>
        <p:spPr bwMode="auto">
          <a:xfrm>
            <a:off x="48799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5" name="Oval 8"/>
          <p:cNvSpPr>
            <a:spLocks noChangeArrowheads="1"/>
          </p:cNvSpPr>
          <p:nvPr/>
        </p:nvSpPr>
        <p:spPr bwMode="auto">
          <a:xfrm>
            <a:off x="3889375" y="3124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8376" name="Line 9"/>
          <p:cNvSpPr>
            <a:spLocks noChangeShapeType="1"/>
          </p:cNvSpPr>
          <p:nvPr/>
        </p:nvSpPr>
        <p:spPr bwMode="auto">
          <a:xfrm>
            <a:off x="2819400" y="51054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77" name="Text Box 10"/>
          <p:cNvSpPr txBox="1">
            <a:spLocks noChangeArrowheads="1"/>
          </p:cNvSpPr>
          <p:nvPr/>
        </p:nvSpPr>
        <p:spPr bwMode="auto">
          <a:xfrm>
            <a:off x="4572000" y="5105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58378" name="Text Box 11"/>
          <p:cNvSpPr txBox="1">
            <a:spLocks noChangeArrowheads="1"/>
          </p:cNvSpPr>
          <p:nvPr/>
        </p:nvSpPr>
        <p:spPr bwMode="auto">
          <a:xfrm>
            <a:off x="3733800" y="2667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8379" name="Text Box 12"/>
          <p:cNvSpPr txBox="1">
            <a:spLocks noChangeArrowheads="1"/>
          </p:cNvSpPr>
          <p:nvPr/>
        </p:nvSpPr>
        <p:spPr bwMode="auto">
          <a:xfrm>
            <a:off x="3559175" y="4724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 b="1"/>
          </a:p>
        </p:txBody>
      </p:sp>
      <p:sp>
        <p:nvSpPr>
          <p:cNvPr id="58380" name="Text Box 13"/>
          <p:cNvSpPr txBox="1">
            <a:spLocks noChangeArrowheads="1"/>
          </p:cNvSpPr>
          <p:nvPr/>
        </p:nvSpPr>
        <p:spPr bwMode="auto">
          <a:xfrm>
            <a:off x="3330575" y="40386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2</a:t>
            </a:r>
            <a:endParaRPr lang="en-US" sz="1800" b="1"/>
          </a:p>
        </p:txBody>
      </p:sp>
      <p:sp>
        <p:nvSpPr>
          <p:cNvPr id="58381" name="Line 14"/>
          <p:cNvSpPr>
            <a:spLocks noChangeShapeType="1"/>
          </p:cNvSpPr>
          <p:nvPr/>
        </p:nvSpPr>
        <p:spPr bwMode="auto">
          <a:xfrm flipV="1">
            <a:off x="2819400" y="3200400"/>
            <a:ext cx="10668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82" name="Text Box 15"/>
          <p:cNvSpPr txBox="1">
            <a:spLocks noChangeArrowheads="1"/>
          </p:cNvSpPr>
          <p:nvPr/>
        </p:nvSpPr>
        <p:spPr bwMode="auto">
          <a:xfrm>
            <a:off x="3097213" y="5638800"/>
            <a:ext cx="1360487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</a:t>
            </a:r>
            <a:r>
              <a:rPr lang="en-US" sz="1800" baseline="-25000"/>
              <a:t>1</a:t>
            </a:r>
            <a:r>
              <a:rPr lang="en-US" sz="1800"/>
              <a:t> = (v</a:t>
            </a:r>
            <a:r>
              <a:rPr lang="en-US" sz="1800" baseline="-25000"/>
              <a:t>1</a:t>
            </a:r>
            <a:r>
              <a:rPr lang="en-US" sz="1800"/>
              <a:t>-v</a:t>
            </a:r>
            <a:r>
              <a:rPr lang="en-US" sz="1800" baseline="-25000"/>
              <a:t>0</a:t>
            </a:r>
            <a:r>
              <a:rPr lang="en-US" sz="1800"/>
              <a:t>)</a:t>
            </a:r>
          </a:p>
          <a:p>
            <a:pPr eaLnBrk="1" hangingPunct="1"/>
            <a:r>
              <a:rPr lang="en-US" sz="1800"/>
              <a:t>w</a:t>
            </a:r>
            <a:r>
              <a:rPr lang="en-US" sz="1800" baseline="-25000"/>
              <a:t>2</a:t>
            </a:r>
            <a:r>
              <a:rPr lang="en-US" sz="1800"/>
              <a:t> = (v</a:t>
            </a:r>
            <a:r>
              <a:rPr lang="en-US" sz="1800" baseline="-25000"/>
              <a:t>2</a:t>
            </a:r>
            <a:r>
              <a:rPr lang="en-US" sz="1800"/>
              <a:t>-v</a:t>
            </a:r>
            <a:r>
              <a:rPr lang="en-US" sz="1800" baseline="-25000"/>
              <a:t>0</a:t>
            </a:r>
            <a:r>
              <a:rPr lang="en-US" sz="1800"/>
              <a:t>)</a:t>
            </a:r>
          </a:p>
        </p:txBody>
      </p:sp>
      <p:sp>
        <p:nvSpPr>
          <p:cNvPr id="58383" name="Oval 16"/>
          <p:cNvSpPr>
            <a:spLocks noChangeArrowheads="1"/>
          </p:cNvSpPr>
          <p:nvPr/>
        </p:nvSpPr>
        <p:spPr bwMode="auto">
          <a:xfrm>
            <a:off x="6629400" y="3810000"/>
            <a:ext cx="228600" cy="2286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84" name="Text Box 17"/>
          <p:cNvSpPr txBox="1">
            <a:spLocks noChangeArrowheads="1"/>
          </p:cNvSpPr>
          <p:nvPr/>
        </p:nvSpPr>
        <p:spPr bwMode="auto">
          <a:xfrm>
            <a:off x="6659563" y="32766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endParaRPr lang="en-US" sz="1800"/>
          </a:p>
        </p:txBody>
      </p:sp>
      <p:sp>
        <p:nvSpPr>
          <p:cNvPr id="58385" name="Line 18"/>
          <p:cNvSpPr>
            <a:spLocks noChangeShapeType="1"/>
          </p:cNvSpPr>
          <p:nvPr/>
        </p:nvSpPr>
        <p:spPr bwMode="auto">
          <a:xfrm flipV="1">
            <a:off x="6096000" y="3962400"/>
            <a:ext cx="609600" cy="1143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8386" name="Line 19"/>
          <p:cNvSpPr>
            <a:spLocks noChangeShapeType="1"/>
          </p:cNvSpPr>
          <p:nvPr/>
        </p:nvSpPr>
        <p:spPr bwMode="auto">
          <a:xfrm>
            <a:off x="2819400" y="51054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8387" name="Text Box 20"/>
          <p:cNvSpPr txBox="1">
            <a:spLocks noChangeArrowheads="1"/>
          </p:cNvSpPr>
          <p:nvPr/>
        </p:nvSpPr>
        <p:spPr bwMode="auto">
          <a:xfrm>
            <a:off x="5437188" y="5299075"/>
            <a:ext cx="560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b</a:t>
            </a:r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>
              <a:latin typeface="Symbol" charset="0"/>
            </a:endParaRPr>
          </a:p>
        </p:txBody>
      </p:sp>
      <p:sp>
        <p:nvSpPr>
          <p:cNvPr id="58388" name="Text Box 21"/>
          <p:cNvSpPr txBox="1">
            <a:spLocks noChangeArrowheads="1"/>
          </p:cNvSpPr>
          <p:nvPr/>
        </p:nvSpPr>
        <p:spPr bwMode="auto">
          <a:xfrm>
            <a:off x="6443663" y="4613275"/>
            <a:ext cx="528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g</a:t>
            </a:r>
            <a:r>
              <a:rPr lang="en-US" sz="1800"/>
              <a:t>w</a:t>
            </a:r>
            <a:r>
              <a:rPr lang="en-US" sz="1800" baseline="-25000"/>
              <a:t>2</a:t>
            </a:r>
            <a:endParaRPr lang="en-US" sz="1800">
              <a:latin typeface="Symbo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tracer input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066800" y="2362200"/>
            <a:ext cx="2370138" cy="2351088"/>
            <a:chOff x="3573463" y="2895600"/>
            <a:chExt cx="2370137" cy="2350532"/>
          </a:xfrm>
        </p:grpSpPr>
        <p:sp>
          <p:nvSpPr>
            <p:cNvPr id="22537" name="Line 5"/>
            <p:cNvSpPr>
              <a:spLocks noChangeShapeType="1"/>
            </p:cNvSpPr>
            <p:nvPr/>
          </p:nvSpPr>
          <p:spPr bwMode="auto">
            <a:xfrm flipV="1">
              <a:off x="3573463" y="4378325"/>
              <a:ext cx="9906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38" name="Line 6"/>
            <p:cNvSpPr>
              <a:spLocks noChangeShapeType="1"/>
            </p:cNvSpPr>
            <p:nvPr/>
          </p:nvSpPr>
          <p:spPr bwMode="auto">
            <a:xfrm flipV="1">
              <a:off x="4640263" y="3200400"/>
              <a:ext cx="7937" cy="1177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2539" name="Line 7"/>
            <p:cNvSpPr>
              <a:spLocks noChangeShapeType="1"/>
            </p:cNvSpPr>
            <p:nvPr/>
          </p:nvSpPr>
          <p:spPr bwMode="auto">
            <a:xfrm>
              <a:off x="4640263" y="4378325"/>
              <a:ext cx="990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656013" y="4876331"/>
              <a:ext cx="309563" cy="3698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z</a:t>
              </a: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4262438" y="2895600"/>
              <a:ext cx="322263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y</a:t>
              </a:r>
            </a:p>
          </p:txBody>
        </p: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5624512" y="4723968"/>
              <a:ext cx="319088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22543" name="Oval 11"/>
            <p:cNvSpPr>
              <a:spLocks noChangeArrowheads="1"/>
            </p:cNvSpPr>
            <p:nvPr/>
          </p:nvSpPr>
          <p:spPr bwMode="auto">
            <a:xfrm>
              <a:off x="4564063" y="4302125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auto">
            <a:xfrm>
              <a:off x="4724401" y="4114512"/>
              <a:ext cx="898525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(0,0,0)</a:t>
              </a:r>
            </a:p>
          </p:txBody>
        </p:sp>
      </p:grpSp>
      <p:sp>
        <p:nvSpPr>
          <p:cNvPr id="5124" name="TextBox 27"/>
          <p:cNvSpPr txBox="1">
            <a:spLocks noChangeArrowheads="1"/>
          </p:cNvSpPr>
          <p:nvPr/>
        </p:nvSpPr>
        <p:spPr bwMode="auto">
          <a:xfrm>
            <a:off x="533400" y="1905000"/>
            <a:ext cx="210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grpSp>
        <p:nvGrpSpPr>
          <p:cNvPr id="22532" name="Group 27"/>
          <p:cNvGrpSpPr>
            <a:grpSpLocks/>
          </p:cNvGrpSpPr>
          <p:nvPr/>
        </p:nvGrpSpPr>
        <p:grpSpPr bwMode="auto">
          <a:xfrm>
            <a:off x="4038600" y="2209800"/>
            <a:ext cx="4495800" cy="2819400"/>
            <a:chOff x="2133600" y="1905000"/>
            <a:chExt cx="3810000" cy="2286000"/>
          </a:xfrm>
        </p:grpSpPr>
        <p:sp>
          <p:nvSpPr>
            <p:cNvPr id="29" name="Parallelogram 28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22535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  <p:sp>
        <p:nvSpPr>
          <p:cNvPr id="22533" name="TextBox 34"/>
          <p:cNvSpPr txBox="1">
            <a:spLocks noChangeArrowheads="1"/>
          </p:cNvSpPr>
          <p:nvPr/>
        </p:nvSpPr>
        <p:spPr bwMode="auto">
          <a:xfrm>
            <a:off x="2286000" y="5334000"/>
            <a:ext cx="5492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Ray tracer input:  </a:t>
            </a:r>
          </a:p>
          <a:p>
            <a:pPr algn="l" eaLnBrk="1" hangingPunct="1"/>
            <a:r>
              <a:rPr lang="en-US" sz="1800"/>
              <a:t>Size of output image in pixels</a:t>
            </a:r>
          </a:p>
          <a:p>
            <a:pPr algn="l" eaLnBrk="1" hangingPunct="1"/>
            <a:r>
              <a:rPr lang="en-US" sz="1800"/>
              <a:t>Description of scene incl. camera, lights, objects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triangle:  barycentric coordinates</a:t>
            </a:r>
          </a:p>
        </p:txBody>
      </p:sp>
      <p:sp>
        <p:nvSpPr>
          <p:cNvPr id="59394" name="Text Box 3"/>
          <p:cNvSpPr txBox="1">
            <a:spLocks noChangeArrowheads="1"/>
          </p:cNvSpPr>
          <p:nvPr/>
        </p:nvSpPr>
        <p:spPr bwMode="auto">
          <a:xfrm>
            <a:off x="381000" y="1600200"/>
            <a:ext cx="800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Since P</a:t>
            </a:r>
            <a:r>
              <a:rPr lang="en-US" sz="2000" baseline="-25000"/>
              <a:t>0</a:t>
            </a:r>
            <a:r>
              <a:rPr lang="en-US" sz="2000"/>
              <a:t> + 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 lies on the plane containing the triangle T,</a:t>
            </a:r>
          </a:p>
          <a:p>
            <a:pPr eaLnBrk="1" hangingPunct="1"/>
            <a:r>
              <a:rPr lang="en-US" sz="2000"/>
              <a:t> P</a:t>
            </a:r>
            <a:r>
              <a:rPr lang="en-US" sz="2000" baseline="-25000"/>
              <a:t>0</a:t>
            </a:r>
            <a:r>
              <a:rPr lang="en-US" sz="2000"/>
              <a:t> + 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=v</a:t>
            </a:r>
            <a:r>
              <a:rPr lang="en-US" sz="2000" baseline="-25000"/>
              <a:t>0</a:t>
            </a:r>
            <a:r>
              <a:rPr lang="en-US" sz="2000"/>
              <a:t>+</a:t>
            </a:r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w</a:t>
            </a:r>
            <a:r>
              <a:rPr lang="en-US" sz="2000" b="1" baseline="-25000"/>
              <a:t>1</a:t>
            </a:r>
            <a:r>
              <a:rPr lang="en-US" sz="2000"/>
              <a:t>+</a:t>
            </a:r>
            <a:r>
              <a:rPr lang="en-US" sz="2000">
                <a:latin typeface="Symbol" charset="0"/>
                <a:sym typeface="Symbol" charset="0"/>
              </a:rPr>
              <a:t></a:t>
            </a:r>
            <a:r>
              <a:rPr lang="en-US" sz="2000" b="1"/>
              <a:t>w</a:t>
            </a:r>
            <a:r>
              <a:rPr lang="en-US" sz="2000" b="1" baseline="-25000"/>
              <a:t>2</a:t>
            </a:r>
            <a:r>
              <a:rPr lang="en-US" sz="2000"/>
              <a:t> for some </a:t>
            </a:r>
            <a:r>
              <a:rPr lang="en-US" sz="2000">
                <a:sym typeface="Symbol" charset="0"/>
              </a:rPr>
              <a:t> and .</a:t>
            </a:r>
            <a:endParaRPr lang="en-US" sz="2000"/>
          </a:p>
          <a:p>
            <a:pPr eaLnBrk="1" hangingPunct="1"/>
            <a:endParaRPr lang="en-US" sz="2000">
              <a:sym typeface="Symbol" charset="0"/>
            </a:endParaRPr>
          </a:p>
        </p:txBody>
      </p:sp>
      <p:sp>
        <p:nvSpPr>
          <p:cNvPr id="59395" name="AutoShape 4"/>
          <p:cNvSpPr>
            <a:spLocks noChangeArrowheads="1"/>
          </p:cNvSpPr>
          <p:nvPr/>
        </p:nvSpPr>
        <p:spPr bwMode="auto">
          <a:xfrm>
            <a:off x="2819400" y="32004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9396" name="Text Box 5"/>
          <p:cNvSpPr txBox="1">
            <a:spLocks noChangeArrowheads="1"/>
          </p:cNvSpPr>
          <p:nvPr/>
        </p:nvSpPr>
        <p:spPr bwMode="auto">
          <a:xfrm>
            <a:off x="2289175" y="50292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59397" name="Oval 6"/>
          <p:cNvSpPr>
            <a:spLocks noChangeArrowheads="1"/>
          </p:cNvSpPr>
          <p:nvPr/>
        </p:nvSpPr>
        <p:spPr bwMode="auto">
          <a:xfrm>
            <a:off x="27463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9398" name="Oval 7"/>
          <p:cNvSpPr>
            <a:spLocks noChangeArrowheads="1"/>
          </p:cNvSpPr>
          <p:nvPr/>
        </p:nvSpPr>
        <p:spPr bwMode="auto">
          <a:xfrm>
            <a:off x="48799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9399" name="Oval 8"/>
          <p:cNvSpPr>
            <a:spLocks noChangeArrowheads="1"/>
          </p:cNvSpPr>
          <p:nvPr/>
        </p:nvSpPr>
        <p:spPr bwMode="auto">
          <a:xfrm>
            <a:off x="3889375" y="3124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9400" name="Line 9"/>
          <p:cNvSpPr>
            <a:spLocks noChangeShapeType="1"/>
          </p:cNvSpPr>
          <p:nvPr/>
        </p:nvSpPr>
        <p:spPr bwMode="auto">
          <a:xfrm>
            <a:off x="2819400" y="51054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401" name="Text Box 10"/>
          <p:cNvSpPr txBox="1">
            <a:spLocks noChangeArrowheads="1"/>
          </p:cNvSpPr>
          <p:nvPr/>
        </p:nvSpPr>
        <p:spPr bwMode="auto">
          <a:xfrm>
            <a:off x="4572000" y="5105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59402" name="Text Box 11"/>
          <p:cNvSpPr txBox="1">
            <a:spLocks noChangeArrowheads="1"/>
          </p:cNvSpPr>
          <p:nvPr/>
        </p:nvSpPr>
        <p:spPr bwMode="auto">
          <a:xfrm>
            <a:off x="3733800" y="2667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59403" name="Text Box 12"/>
          <p:cNvSpPr txBox="1">
            <a:spLocks noChangeArrowheads="1"/>
          </p:cNvSpPr>
          <p:nvPr/>
        </p:nvSpPr>
        <p:spPr bwMode="auto">
          <a:xfrm>
            <a:off x="3559175" y="47244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 b="1"/>
          </a:p>
        </p:txBody>
      </p:sp>
      <p:sp>
        <p:nvSpPr>
          <p:cNvPr id="59404" name="Text Box 13"/>
          <p:cNvSpPr txBox="1">
            <a:spLocks noChangeArrowheads="1"/>
          </p:cNvSpPr>
          <p:nvPr/>
        </p:nvSpPr>
        <p:spPr bwMode="auto">
          <a:xfrm>
            <a:off x="3330575" y="40386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2</a:t>
            </a:r>
            <a:endParaRPr lang="en-US" sz="1800" b="1"/>
          </a:p>
        </p:txBody>
      </p:sp>
      <p:sp>
        <p:nvSpPr>
          <p:cNvPr id="59405" name="Line 14"/>
          <p:cNvSpPr>
            <a:spLocks noChangeShapeType="1"/>
          </p:cNvSpPr>
          <p:nvPr/>
        </p:nvSpPr>
        <p:spPr bwMode="auto">
          <a:xfrm flipV="1">
            <a:off x="2819400" y="3200400"/>
            <a:ext cx="10668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406" name="Oval 16"/>
          <p:cNvSpPr>
            <a:spLocks noChangeArrowheads="1"/>
          </p:cNvSpPr>
          <p:nvPr/>
        </p:nvSpPr>
        <p:spPr bwMode="auto">
          <a:xfrm>
            <a:off x="6629400" y="3810000"/>
            <a:ext cx="228600" cy="2286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407" name="Text Box 17"/>
          <p:cNvSpPr txBox="1">
            <a:spLocks noChangeArrowheads="1"/>
          </p:cNvSpPr>
          <p:nvPr/>
        </p:nvSpPr>
        <p:spPr bwMode="auto">
          <a:xfrm>
            <a:off x="6659563" y="32766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endParaRPr lang="en-US" sz="1800"/>
          </a:p>
        </p:txBody>
      </p:sp>
      <p:sp>
        <p:nvSpPr>
          <p:cNvPr id="59408" name="Line 18"/>
          <p:cNvSpPr>
            <a:spLocks noChangeShapeType="1"/>
          </p:cNvSpPr>
          <p:nvPr/>
        </p:nvSpPr>
        <p:spPr bwMode="auto">
          <a:xfrm flipV="1">
            <a:off x="6096000" y="3962400"/>
            <a:ext cx="609600" cy="11430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9409" name="Line 19"/>
          <p:cNvSpPr>
            <a:spLocks noChangeShapeType="1"/>
          </p:cNvSpPr>
          <p:nvPr/>
        </p:nvSpPr>
        <p:spPr bwMode="auto">
          <a:xfrm>
            <a:off x="2819400" y="5105400"/>
            <a:ext cx="3276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9410" name="Text Box 20"/>
          <p:cNvSpPr txBox="1">
            <a:spLocks noChangeArrowheads="1"/>
          </p:cNvSpPr>
          <p:nvPr/>
        </p:nvSpPr>
        <p:spPr bwMode="auto">
          <a:xfrm>
            <a:off x="5437188" y="5299075"/>
            <a:ext cx="560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b</a:t>
            </a:r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>
              <a:latin typeface="Symbol" charset="0"/>
            </a:endParaRPr>
          </a:p>
        </p:txBody>
      </p:sp>
      <p:sp>
        <p:nvSpPr>
          <p:cNvPr id="59411" name="Text Box 21"/>
          <p:cNvSpPr txBox="1">
            <a:spLocks noChangeArrowheads="1"/>
          </p:cNvSpPr>
          <p:nvPr/>
        </p:nvSpPr>
        <p:spPr bwMode="auto">
          <a:xfrm>
            <a:off x="6443663" y="4613275"/>
            <a:ext cx="528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g</a:t>
            </a:r>
            <a:r>
              <a:rPr lang="en-US" sz="1800" b="1"/>
              <a:t>w</a:t>
            </a:r>
            <a:r>
              <a:rPr lang="en-US" sz="1800" baseline="-25000"/>
              <a:t>2</a:t>
            </a:r>
            <a:endParaRPr lang="en-US" sz="1800">
              <a:latin typeface="Symbol" charset="0"/>
            </a:endParaRPr>
          </a:p>
        </p:txBody>
      </p:sp>
      <p:sp>
        <p:nvSpPr>
          <p:cNvPr id="59412" name="Text Box 22"/>
          <p:cNvSpPr txBox="1">
            <a:spLocks noChangeArrowheads="1"/>
          </p:cNvSpPr>
          <p:nvPr/>
        </p:nvSpPr>
        <p:spPr bwMode="auto">
          <a:xfrm>
            <a:off x="1028700" y="6019800"/>
            <a:ext cx="7258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  </a:t>
            </a:r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lies on the triangle iff </a:t>
            </a:r>
            <a:r>
              <a:rPr lang="en-US" sz="1800">
                <a:latin typeface="Symbol" charset="0"/>
              </a:rPr>
              <a:t>b</a:t>
            </a:r>
            <a:r>
              <a:rPr lang="en-US" sz="1800"/>
              <a:t> and </a:t>
            </a:r>
            <a:r>
              <a:rPr lang="en-US" sz="1800">
                <a:latin typeface="Symbol" charset="0"/>
              </a:rPr>
              <a:t>g </a:t>
            </a:r>
            <a:r>
              <a:rPr lang="en-US" sz="1800"/>
              <a:t>satisfy ________________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triangle:  barycentric coordinates</a:t>
            </a:r>
          </a:p>
        </p:txBody>
      </p:sp>
      <p:sp>
        <p:nvSpPr>
          <p:cNvPr id="60418" name="Text Box 1027"/>
          <p:cNvSpPr txBox="1">
            <a:spLocks noChangeArrowheads="1"/>
          </p:cNvSpPr>
          <p:nvPr/>
        </p:nvSpPr>
        <p:spPr bwMode="auto">
          <a:xfrm>
            <a:off x="381000" y="1600200"/>
            <a:ext cx="8001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Symbol" charset="0"/>
              </a:rPr>
              <a:t> </a:t>
            </a:r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</a:t>
            </a:r>
            <a:r>
              <a:rPr lang="en-US" sz="2000"/>
              <a:t> lies on the triangle T iff </a:t>
            </a:r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+</a:t>
            </a:r>
            <a:r>
              <a:rPr lang="en-US" sz="1800">
                <a:latin typeface="Symbol" charset="0"/>
              </a:rPr>
              <a:t>a</a:t>
            </a:r>
            <a:r>
              <a:rPr lang="en-US" sz="1800" b="1"/>
              <a:t>v</a:t>
            </a:r>
            <a:r>
              <a:rPr lang="en-US" sz="1800"/>
              <a:t> </a:t>
            </a:r>
            <a:r>
              <a:rPr lang="en-US" sz="2000"/>
              <a:t>=v</a:t>
            </a:r>
            <a:r>
              <a:rPr lang="en-US" sz="2000" baseline="-25000"/>
              <a:t>0</a:t>
            </a:r>
            <a:r>
              <a:rPr lang="en-US" sz="2000"/>
              <a:t>+</a:t>
            </a:r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u</a:t>
            </a:r>
            <a:r>
              <a:rPr lang="en-US" sz="2000"/>
              <a:t>+</a:t>
            </a:r>
            <a:r>
              <a:rPr lang="en-US" sz="2000">
                <a:latin typeface="Symbol" charset="0"/>
                <a:sym typeface="Symbol" charset="0"/>
              </a:rPr>
              <a:t></a:t>
            </a:r>
            <a:r>
              <a:rPr lang="en-US" sz="2000" b="1"/>
              <a:t>w</a:t>
            </a:r>
            <a:r>
              <a:rPr lang="en-US" sz="2000"/>
              <a:t> where</a:t>
            </a:r>
          </a:p>
          <a:p>
            <a:pPr eaLnBrk="1" hangingPunct="1"/>
            <a:r>
              <a:rPr lang="en-US" sz="2000"/>
              <a:t> </a:t>
            </a:r>
            <a:r>
              <a:rPr lang="en-US" sz="2000">
                <a:sym typeface="Symbol" charset="0"/>
              </a:rPr>
              <a:t>0, 0, +1</a:t>
            </a:r>
          </a:p>
        </p:txBody>
      </p:sp>
      <p:sp>
        <p:nvSpPr>
          <p:cNvPr id="60419" name="AutoShape 1028"/>
          <p:cNvSpPr>
            <a:spLocks noChangeArrowheads="1"/>
          </p:cNvSpPr>
          <p:nvPr/>
        </p:nvSpPr>
        <p:spPr bwMode="auto">
          <a:xfrm>
            <a:off x="2819400" y="32004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0" name="Text Box 1029"/>
          <p:cNvSpPr txBox="1">
            <a:spLocks noChangeArrowheads="1"/>
          </p:cNvSpPr>
          <p:nvPr/>
        </p:nvSpPr>
        <p:spPr bwMode="auto">
          <a:xfrm>
            <a:off x="2289175" y="50292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60421" name="Oval 1030"/>
          <p:cNvSpPr>
            <a:spLocks noChangeArrowheads="1"/>
          </p:cNvSpPr>
          <p:nvPr/>
        </p:nvSpPr>
        <p:spPr bwMode="auto">
          <a:xfrm>
            <a:off x="27463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2" name="Oval 1031"/>
          <p:cNvSpPr>
            <a:spLocks noChangeArrowheads="1"/>
          </p:cNvSpPr>
          <p:nvPr/>
        </p:nvSpPr>
        <p:spPr bwMode="auto">
          <a:xfrm>
            <a:off x="4879975" y="5029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3" name="Oval 1032"/>
          <p:cNvSpPr>
            <a:spLocks noChangeArrowheads="1"/>
          </p:cNvSpPr>
          <p:nvPr/>
        </p:nvSpPr>
        <p:spPr bwMode="auto">
          <a:xfrm>
            <a:off x="3889375" y="31242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4" name="Line 1033"/>
          <p:cNvSpPr>
            <a:spLocks noChangeShapeType="1"/>
          </p:cNvSpPr>
          <p:nvPr/>
        </p:nvSpPr>
        <p:spPr bwMode="auto">
          <a:xfrm>
            <a:off x="2819400" y="51054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425" name="Line 1034"/>
          <p:cNvSpPr>
            <a:spLocks noChangeShapeType="1"/>
          </p:cNvSpPr>
          <p:nvPr/>
        </p:nvSpPr>
        <p:spPr bwMode="auto">
          <a:xfrm flipV="1">
            <a:off x="3660775" y="4572000"/>
            <a:ext cx="3048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0426" name="Oval 1035"/>
          <p:cNvSpPr>
            <a:spLocks noChangeArrowheads="1"/>
          </p:cNvSpPr>
          <p:nvPr/>
        </p:nvSpPr>
        <p:spPr bwMode="auto">
          <a:xfrm>
            <a:off x="3889375" y="44958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0427" name="Text Box 1036"/>
          <p:cNvSpPr txBox="1">
            <a:spLocks noChangeArrowheads="1"/>
          </p:cNvSpPr>
          <p:nvPr/>
        </p:nvSpPr>
        <p:spPr bwMode="auto">
          <a:xfrm>
            <a:off x="4879975" y="5105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60428" name="Text Box 1037"/>
          <p:cNvSpPr txBox="1">
            <a:spLocks noChangeArrowheads="1"/>
          </p:cNvSpPr>
          <p:nvPr/>
        </p:nvSpPr>
        <p:spPr bwMode="auto">
          <a:xfrm>
            <a:off x="3733800" y="2667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0429" name="Text Box 1038"/>
          <p:cNvSpPr txBox="1">
            <a:spLocks noChangeArrowheads="1"/>
          </p:cNvSpPr>
          <p:nvPr/>
        </p:nvSpPr>
        <p:spPr bwMode="auto">
          <a:xfrm>
            <a:off x="4000500" y="4205288"/>
            <a:ext cx="1601788" cy="395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v</a:t>
            </a:r>
            <a:r>
              <a:rPr lang="en-US" sz="1800" baseline="-25000"/>
              <a:t>0 </a:t>
            </a:r>
            <a:r>
              <a:rPr lang="en-US" sz="1800"/>
              <a:t>+ </a:t>
            </a:r>
            <a:r>
              <a:rPr lang="en-US" sz="1800">
                <a:latin typeface="Symbol" charset="0"/>
              </a:rPr>
              <a:t>b</a:t>
            </a:r>
            <a:r>
              <a:rPr lang="en-US" sz="1800" b="1"/>
              <a:t>w</a:t>
            </a:r>
            <a:r>
              <a:rPr lang="en-US" sz="1800" b="1" baseline="-25000"/>
              <a:t>1</a:t>
            </a:r>
            <a:r>
              <a:rPr lang="en-US" sz="1800">
                <a:latin typeface="Symbol" charset="0"/>
              </a:rPr>
              <a:t> + g</a:t>
            </a:r>
            <a:r>
              <a:rPr lang="en-US" sz="1800" b="1"/>
              <a:t>w</a:t>
            </a:r>
            <a:r>
              <a:rPr lang="en-US" sz="1800" b="1" baseline="-25000"/>
              <a:t>2</a:t>
            </a:r>
            <a:endParaRPr lang="en-US" sz="1800">
              <a:latin typeface="Symbo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AutoShape 3"/>
          <p:cNvSpPr>
            <a:spLocks noChangeArrowheads="1"/>
          </p:cNvSpPr>
          <p:nvPr/>
        </p:nvSpPr>
        <p:spPr bwMode="auto">
          <a:xfrm>
            <a:off x="1371600" y="3200400"/>
            <a:ext cx="2590800" cy="2590800"/>
          </a:xfrm>
          <a:prstGeom prst="smileyFace">
            <a:avLst>
              <a:gd name="adj" fmla="val 4653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442" name="AutoShape 4"/>
          <p:cNvSpPr>
            <a:spLocks noChangeArrowheads="1"/>
          </p:cNvSpPr>
          <p:nvPr/>
        </p:nvSpPr>
        <p:spPr bwMode="auto">
          <a:xfrm>
            <a:off x="4038600" y="1828800"/>
            <a:ext cx="3200400" cy="2133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3200"/>
              <a:t>we need some equations dude</a:t>
            </a:r>
          </a:p>
        </p:txBody>
      </p:sp>
      <p:sp>
        <p:nvSpPr>
          <p:cNvPr id="61443" name="TextBox 3"/>
          <p:cNvSpPr txBox="1">
            <a:spLocks noChangeArrowheads="1"/>
          </p:cNvSpPr>
          <p:nvPr/>
        </p:nvSpPr>
        <p:spPr bwMode="auto">
          <a:xfrm>
            <a:off x="914400" y="685800"/>
            <a:ext cx="2778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So just compute </a:t>
            </a:r>
            <a:r>
              <a:rPr lang="en-US" sz="1800">
                <a:latin typeface="Symbol" charset="0"/>
              </a:rPr>
              <a:t>b</a:t>
            </a:r>
            <a:r>
              <a:rPr lang="en-US" sz="1800"/>
              <a:t> and </a:t>
            </a:r>
            <a:r>
              <a:rPr lang="en-US" sz="1800">
                <a:latin typeface="Symbol" charset="0"/>
              </a:rPr>
              <a:t>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</a:t>
            </a:r>
          </a:p>
        </p:txBody>
      </p:sp>
      <p:sp>
        <p:nvSpPr>
          <p:cNvPr id="62466" name="Text Box 3"/>
          <p:cNvSpPr txBox="1">
            <a:spLocks noChangeArrowheads="1"/>
          </p:cNvSpPr>
          <p:nvPr/>
        </p:nvSpPr>
        <p:spPr bwMode="auto">
          <a:xfrm>
            <a:off x="1295400" y="5334000"/>
            <a:ext cx="525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 </a:t>
            </a:r>
          </a:p>
        </p:txBody>
      </p:sp>
      <p:sp>
        <p:nvSpPr>
          <p:cNvPr id="62467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4572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endParaRPr lang="en-US" sz="2000">
              <a:latin typeface="Symbol" charset="0"/>
            </a:endParaRPr>
          </a:p>
          <a:p>
            <a:pPr algn="l" eaLnBrk="1" hangingPunct="1"/>
            <a:endParaRPr lang="en-US" sz="2000" b="1" baseline="-25000">
              <a:sym typeface="Symbol" charset="0"/>
            </a:endParaRPr>
          </a:p>
        </p:txBody>
      </p:sp>
      <p:sp>
        <p:nvSpPr>
          <p:cNvPr id="62468" name="Line 5"/>
          <p:cNvSpPr>
            <a:spLocks noChangeShapeType="1"/>
          </p:cNvSpPr>
          <p:nvPr/>
        </p:nvSpPr>
        <p:spPr bwMode="auto">
          <a:xfrm>
            <a:off x="4459288" y="4900613"/>
            <a:ext cx="394017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69" name="Line 6"/>
          <p:cNvSpPr>
            <a:spLocks noChangeShapeType="1"/>
          </p:cNvSpPr>
          <p:nvPr/>
        </p:nvSpPr>
        <p:spPr bwMode="auto">
          <a:xfrm flipV="1">
            <a:off x="4459288" y="2190750"/>
            <a:ext cx="2149475" cy="270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470" name="Text Box 11"/>
          <p:cNvSpPr txBox="1">
            <a:spLocks noChangeArrowheads="1"/>
          </p:cNvSpPr>
          <p:nvPr/>
        </p:nvSpPr>
        <p:spPr bwMode="auto">
          <a:xfrm>
            <a:off x="4602163" y="4905375"/>
            <a:ext cx="931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w</a:t>
            </a:r>
            <a:r>
              <a:rPr lang="en-US" sz="2000" b="1" baseline="-25000"/>
              <a:t>1</a:t>
            </a:r>
          </a:p>
        </p:txBody>
      </p:sp>
      <p:sp>
        <p:nvSpPr>
          <p:cNvPr id="62471" name="Text Box 12"/>
          <p:cNvSpPr txBox="1">
            <a:spLocks noChangeArrowheads="1"/>
          </p:cNvSpPr>
          <p:nvPr/>
        </p:nvSpPr>
        <p:spPr bwMode="auto">
          <a:xfrm>
            <a:off x="6107113" y="4019550"/>
            <a:ext cx="644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g</a:t>
            </a:r>
            <a:r>
              <a:rPr lang="en-US" sz="2000" b="1"/>
              <a:t>w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62472" name="Text Box 13"/>
          <p:cNvSpPr txBox="1">
            <a:spLocks noChangeArrowheads="1"/>
          </p:cNvSpPr>
          <p:nvPr/>
        </p:nvSpPr>
        <p:spPr bwMode="auto">
          <a:xfrm>
            <a:off x="3124200" y="47244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 b="1"/>
          </a:p>
        </p:txBody>
      </p:sp>
      <p:sp>
        <p:nvSpPr>
          <p:cNvPr id="62473" name="Text Box 14"/>
          <p:cNvSpPr txBox="1">
            <a:spLocks noChangeArrowheads="1"/>
          </p:cNvSpPr>
          <p:nvPr/>
        </p:nvSpPr>
        <p:spPr bwMode="auto">
          <a:xfrm>
            <a:off x="6967538" y="3067050"/>
            <a:ext cx="17954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a</a:t>
            </a:r>
            <a:r>
              <a:rPr lang="en-US" b="1"/>
              <a:t>v = </a:t>
            </a:r>
            <a:r>
              <a:rPr lang="en-US"/>
              <a:t>v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b</a:t>
            </a:r>
            <a:r>
              <a:rPr lang="en-US" b="1"/>
              <a:t>w</a:t>
            </a:r>
            <a:r>
              <a:rPr lang="en-US" b="1" baseline="-25000"/>
              <a:t>1</a:t>
            </a:r>
            <a:r>
              <a:rPr lang="en-US"/>
              <a:t>+</a:t>
            </a:r>
            <a:r>
              <a:rPr lang="en-US">
                <a:latin typeface="Symbol" charset="0"/>
                <a:sym typeface="Symbol" charset="0"/>
              </a:rPr>
              <a:t></a:t>
            </a:r>
            <a:r>
              <a:rPr lang="en-US" b="1"/>
              <a:t>w</a:t>
            </a:r>
            <a:r>
              <a:rPr lang="en-US" b="1" baseline="-25000"/>
              <a:t>2</a:t>
            </a:r>
            <a:endParaRPr lang="en-US" b="1"/>
          </a:p>
        </p:txBody>
      </p:sp>
      <p:sp>
        <p:nvSpPr>
          <p:cNvPr id="62474" name="Oval 15"/>
          <p:cNvSpPr>
            <a:spLocks noChangeArrowheads="1"/>
          </p:cNvSpPr>
          <p:nvPr/>
        </p:nvSpPr>
        <p:spPr bwMode="auto">
          <a:xfrm>
            <a:off x="4387850" y="4827588"/>
            <a:ext cx="142875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5" name="Oval 16"/>
          <p:cNvSpPr>
            <a:spLocks noChangeArrowheads="1"/>
          </p:cNvSpPr>
          <p:nvPr/>
        </p:nvSpPr>
        <p:spPr bwMode="auto">
          <a:xfrm>
            <a:off x="6751638" y="3287713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6" name="Oval 17"/>
          <p:cNvSpPr>
            <a:spLocks noChangeArrowheads="1"/>
          </p:cNvSpPr>
          <p:nvPr/>
        </p:nvSpPr>
        <p:spPr bwMode="auto">
          <a:xfrm>
            <a:off x="6537325" y="2112963"/>
            <a:ext cx="142875" cy="1476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7" name="Text Box 18"/>
          <p:cNvSpPr txBox="1">
            <a:spLocks noChangeArrowheads="1"/>
          </p:cNvSpPr>
          <p:nvPr/>
        </p:nvSpPr>
        <p:spPr bwMode="auto">
          <a:xfrm>
            <a:off x="6537325" y="1600200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2478" name="Oval 19"/>
          <p:cNvSpPr>
            <a:spLocks noChangeArrowheads="1"/>
          </p:cNvSpPr>
          <p:nvPr/>
        </p:nvSpPr>
        <p:spPr bwMode="auto">
          <a:xfrm>
            <a:off x="8399463" y="4827588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2479" name="Text Box 20"/>
          <p:cNvSpPr txBox="1">
            <a:spLocks noChangeArrowheads="1"/>
          </p:cNvSpPr>
          <p:nvPr/>
        </p:nvSpPr>
        <p:spPr bwMode="auto">
          <a:xfrm>
            <a:off x="8185150" y="5046663"/>
            <a:ext cx="50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62480" name="Line 21"/>
          <p:cNvSpPr>
            <a:spLocks noChangeShapeType="1"/>
          </p:cNvSpPr>
          <p:nvPr/>
        </p:nvSpPr>
        <p:spPr bwMode="auto">
          <a:xfrm>
            <a:off x="4459288" y="4900613"/>
            <a:ext cx="1146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81" name="Line 22"/>
          <p:cNvSpPr>
            <a:spLocks noChangeShapeType="1"/>
          </p:cNvSpPr>
          <p:nvPr/>
        </p:nvSpPr>
        <p:spPr bwMode="auto">
          <a:xfrm flipV="1">
            <a:off x="5534025" y="3433763"/>
            <a:ext cx="1217613" cy="1466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2482" name="Rectangle 25"/>
          <p:cNvSpPr>
            <a:spLocks noChangeArrowheads="1"/>
          </p:cNvSpPr>
          <p:nvPr/>
        </p:nvSpPr>
        <p:spPr bwMode="auto">
          <a:xfrm>
            <a:off x="477838" y="2085975"/>
            <a:ext cx="271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=v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</a:p>
          <a:p>
            <a:pPr algn="l"/>
            <a:endParaRPr lang="en-US" sz="2000"/>
          </a:p>
        </p:txBody>
      </p:sp>
      <p:sp>
        <p:nvSpPr>
          <p:cNvPr id="62483" name="Text Box 28"/>
          <p:cNvSpPr txBox="1">
            <a:spLocks noChangeArrowheads="1"/>
          </p:cNvSpPr>
          <p:nvPr/>
        </p:nvSpPr>
        <p:spPr bwMode="auto">
          <a:xfrm>
            <a:off x="381000" y="3276600"/>
            <a:ext cx="3503613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This is a vector equations with </a:t>
            </a:r>
          </a:p>
          <a:p>
            <a:pPr eaLnBrk="1" hangingPunct="1"/>
            <a:r>
              <a:rPr lang="en-US" sz="1800"/>
              <a:t>unknowns </a:t>
            </a:r>
            <a:r>
              <a:rPr lang="en-US" sz="1800">
                <a:latin typeface="Symbol" charset="0"/>
              </a:rPr>
              <a:t>b</a:t>
            </a:r>
            <a:r>
              <a:rPr lang="en-US" sz="1800"/>
              <a:t> and </a:t>
            </a:r>
            <a:r>
              <a:rPr lang="en-US" sz="1800">
                <a:latin typeface="Symbol" charset="0"/>
              </a:rPr>
              <a:t>g</a:t>
            </a:r>
            <a:r>
              <a:rPr lang="en-US" sz="1800"/>
              <a:t>.</a:t>
            </a:r>
          </a:p>
        </p:txBody>
      </p:sp>
      <p:sp>
        <p:nvSpPr>
          <p:cNvPr id="982045" name="Text Box 29"/>
          <p:cNvSpPr txBox="1">
            <a:spLocks noChangeArrowheads="1"/>
          </p:cNvSpPr>
          <p:nvPr/>
        </p:nvSpPr>
        <p:spPr bwMode="auto">
          <a:xfrm>
            <a:off x="914400" y="47244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You can do this!!</a:t>
            </a:r>
          </a:p>
        </p:txBody>
      </p:sp>
      <p:sp>
        <p:nvSpPr>
          <p:cNvPr id="982046" name="Text Box 30"/>
          <p:cNvSpPr txBox="1">
            <a:spLocks noChangeArrowheads="1"/>
          </p:cNvSpPr>
          <p:nvPr/>
        </p:nvSpPr>
        <p:spPr bwMode="auto">
          <a:xfrm>
            <a:off x="728663" y="5257800"/>
            <a:ext cx="29130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But why don</a:t>
            </a:r>
            <a:r>
              <a:rPr lang="ja-JP" altLang="en-US" sz="1800"/>
              <a:t>’</a:t>
            </a:r>
            <a:r>
              <a:rPr lang="en-US" altLang="ja-JP" sz="1800"/>
              <a:t>t I help.</a:t>
            </a:r>
          </a:p>
          <a:p>
            <a:pPr eaLnBrk="1" hangingPunct="1"/>
            <a:r>
              <a:rPr lang="en-US" sz="1800"/>
              <a:t>(Warning: algebra ahead!)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2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2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2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45" grpId="0" build="p" autoUpdateAnimBg="0"/>
      <p:bldP spid="982046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</a:t>
            </a:r>
          </a:p>
        </p:txBody>
      </p:sp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1295400" y="5334000"/>
            <a:ext cx="525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 </a:t>
            </a:r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4572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endParaRPr lang="en-US" sz="2000">
              <a:latin typeface="Symbol" charset="0"/>
            </a:endParaRPr>
          </a:p>
          <a:p>
            <a:pPr algn="l" eaLnBrk="1" hangingPunct="1"/>
            <a:endParaRPr lang="en-US" sz="2000" b="1" baseline="-25000">
              <a:sym typeface="Symbol" charset="0"/>
            </a:endParaRPr>
          </a:p>
        </p:txBody>
      </p:sp>
      <p:sp>
        <p:nvSpPr>
          <p:cNvPr id="63492" name="Line 5"/>
          <p:cNvSpPr>
            <a:spLocks noChangeShapeType="1"/>
          </p:cNvSpPr>
          <p:nvPr/>
        </p:nvSpPr>
        <p:spPr bwMode="auto">
          <a:xfrm>
            <a:off x="4459288" y="4900613"/>
            <a:ext cx="394017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493" name="Line 6"/>
          <p:cNvSpPr>
            <a:spLocks noChangeShapeType="1"/>
          </p:cNvSpPr>
          <p:nvPr/>
        </p:nvSpPr>
        <p:spPr bwMode="auto">
          <a:xfrm flipV="1">
            <a:off x="4459288" y="2190750"/>
            <a:ext cx="2149475" cy="270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3494" name="Text Box 7"/>
          <p:cNvSpPr txBox="1">
            <a:spLocks noChangeArrowheads="1"/>
          </p:cNvSpPr>
          <p:nvPr/>
        </p:nvSpPr>
        <p:spPr bwMode="auto">
          <a:xfrm>
            <a:off x="4602163" y="4905375"/>
            <a:ext cx="931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w</a:t>
            </a:r>
            <a:r>
              <a:rPr lang="en-US" sz="2000" b="1" baseline="-25000"/>
              <a:t>1</a:t>
            </a:r>
          </a:p>
        </p:txBody>
      </p:sp>
      <p:sp>
        <p:nvSpPr>
          <p:cNvPr id="63495" name="Text Box 8"/>
          <p:cNvSpPr txBox="1">
            <a:spLocks noChangeArrowheads="1"/>
          </p:cNvSpPr>
          <p:nvPr/>
        </p:nvSpPr>
        <p:spPr bwMode="auto">
          <a:xfrm>
            <a:off x="6107113" y="4019550"/>
            <a:ext cx="644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g</a:t>
            </a:r>
            <a:r>
              <a:rPr lang="en-US" sz="2000" b="1"/>
              <a:t>w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63496" name="Text Box 9"/>
          <p:cNvSpPr txBox="1">
            <a:spLocks noChangeArrowheads="1"/>
          </p:cNvSpPr>
          <p:nvPr/>
        </p:nvSpPr>
        <p:spPr bwMode="auto">
          <a:xfrm>
            <a:off x="3352800" y="4572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 b="1"/>
          </a:p>
        </p:txBody>
      </p:sp>
      <p:sp>
        <p:nvSpPr>
          <p:cNvPr id="63497" name="Text Box 10"/>
          <p:cNvSpPr txBox="1">
            <a:spLocks noChangeArrowheads="1"/>
          </p:cNvSpPr>
          <p:nvPr/>
        </p:nvSpPr>
        <p:spPr bwMode="auto">
          <a:xfrm>
            <a:off x="6967538" y="3067050"/>
            <a:ext cx="17954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a</a:t>
            </a:r>
            <a:r>
              <a:rPr lang="en-US" b="1"/>
              <a:t>v = </a:t>
            </a:r>
            <a:r>
              <a:rPr lang="en-US"/>
              <a:t>v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b</a:t>
            </a:r>
            <a:r>
              <a:rPr lang="en-US" b="1"/>
              <a:t>w</a:t>
            </a:r>
            <a:r>
              <a:rPr lang="en-US" b="1" baseline="-25000"/>
              <a:t>1</a:t>
            </a:r>
            <a:r>
              <a:rPr lang="en-US"/>
              <a:t>+</a:t>
            </a:r>
            <a:r>
              <a:rPr lang="en-US">
                <a:latin typeface="Symbol" charset="0"/>
                <a:sym typeface="Symbol" charset="0"/>
              </a:rPr>
              <a:t></a:t>
            </a:r>
            <a:r>
              <a:rPr lang="en-US" b="1"/>
              <a:t>w</a:t>
            </a:r>
            <a:r>
              <a:rPr lang="en-US" b="1" baseline="-25000"/>
              <a:t>2</a:t>
            </a:r>
            <a:endParaRPr lang="en-US" b="1"/>
          </a:p>
        </p:txBody>
      </p:sp>
      <p:sp>
        <p:nvSpPr>
          <p:cNvPr id="63498" name="Oval 11"/>
          <p:cNvSpPr>
            <a:spLocks noChangeArrowheads="1"/>
          </p:cNvSpPr>
          <p:nvPr/>
        </p:nvSpPr>
        <p:spPr bwMode="auto">
          <a:xfrm>
            <a:off x="4387850" y="4827588"/>
            <a:ext cx="142875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499" name="Oval 12"/>
          <p:cNvSpPr>
            <a:spLocks noChangeArrowheads="1"/>
          </p:cNvSpPr>
          <p:nvPr/>
        </p:nvSpPr>
        <p:spPr bwMode="auto">
          <a:xfrm>
            <a:off x="6751638" y="3287713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0" name="Oval 13"/>
          <p:cNvSpPr>
            <a:spLocks noChangeArrowheads="1"/>
          </p:cNvSpPr>
          <p:nvPr/>
        </p:nvSpPr>
        <p:spPr bwMode="auto">
          <a:xfrm>
            <a:off x="6537325" y="2112963"/>
            <a:ext cx="142875" cy="1476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1" name="Text Box 14"/>
          <p:cNvSpPr txBox="1">
            <a:spLocks noChangeArrowheads="1"/>
          </p:cNvSpPr>
          <p:nvPr/>
        </p:nvSpPr>
        <p:spPr bwMode="auto">
          <a:xfrm>
            <a:off x="6537325" y="1600200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3502" name="Oval 15"/>
          <p:cNvSpPr>
            <a:spLocks noChangeArrowheads="1"/>
          </p:cNvSpPr>
          <p:nvPr/>
        </p:nvSpPr>
        <p:spPr bwMode="auto">
          <a:xfrm>
            <a:off x="8399463" y="4827588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3503" name="Text Box 16"/>
          <p:cNvSpPr txBox="1">
            <a:spLocks noChangeArrowheads="1"/>
          </p:cNvSpPr>
          <p:nvPr/>
        </p:nvSpPr>
        <p:spPr bwMode="auto">
          <a:xfrm>
            <a:off x="8185150" y="5046663"/>
            <a:ext cx="50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63504" name="Line 17"/>
          <p:cNvSpPr>
            <a:spLocks noChangeShapeType="1"/>
          </p:cNvSpPr>
          <p:nvPr/>
        </p:nvSpPr>
        <p:spPr bwMode="auto">
          <a:xfrm>
            <a:off x="4459288" y="4900613"/>
            <a:ext cx="1146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05" name="Line 18"/>
          <p:cNvSpPr>
            <a:spLocks noChangeShapeType="1"/>
          </p:cNvSpPr>
          <p:nvPr/>
        </p:nvSpPr>
        <p:spPr bwMode="auto">
          <a:xfrm flipV="1">
            <a:off x="5534025" y="3433763"/>
            <a:ext cx="1217613" cy="1466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3506" name="Rectangle 19"/>
          <p:cNvSpPr>
            <a:spLocks noChangeArrowheads="1"/>
          </p:cNvSpPr>
          <p:nvPr/>
        </p:nvSpPr>
        <p:spPr bwMode="auto">
          <a:xfrm>
            <a:off x="477838" y="2085975"/>
            <a:ext cx="28797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=v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</a:p>
          <a:p>
            <a:pPr algn="l"/>
            <a:endParaRPr lang="en-US" sz="2400" b="1" baseline="-25000"/>
          </a:p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-v</a:t>
            </a:r>
            <a:r>
              <a:rPr lang="en-US" sz="2400" baseline="-25000"/>
              <a:t>0</a:t>
            </a:r>
            <a:r>
              <a:rPr lang="en-US" sz="2400"/>
              <a:t> = 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  <a:endParaRPr lang="en-US" sz="2400" b="1"/>
          </a:p>
          <a:p>
            <a:pPr algn="l"/>
            <a:endParaRPr lang="en-US" sz="2400" b="1"/>
          </a:p>
          <a:p>
            <a:pPr algn="l"/>
            <a:endParaRPr lang="en-US" sz="2400" b="1" baseline="-25000"/>
          </a:p>
          <a:p>
            <a:pPr algn="l"/>
            <a:endParaRPr lang="en-US" sz="2000"/>
          </a:p>
        </p:txBody>
      </p:sp>
      <p:sp>
        <p:nvSpPr>
          <p:cNvPr id="63507" name="AutoShape 20"/>
          <p:cNvSpPr>
            <a:spLocks noChangeArrowheads="1"/>
          </p:cNvSpPr>
          <p:nvPr/>
        </p:nvSpPr>
        <p:spPr bwMode="auto">
          <a:xfrm>
            <a:off x="1447800" y="2590800"/>
            <a:ext cx="304800" cy="457200"/>
          </a:xfrm>
          <a:prstGeom prst="upDownArrow">
            <a:avLst>
              <a:gd name="adj1" fmla="val 50000"/>
              <a:gd name="adj2" fmla="val 3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</a:t>
            </a:r>
          </a:p>
        </p:txBody>
      </p:sp>
      <p:sp>
        <p:nvSpPr>
          <p:cNvPr id="64514" name="Text Box 3"/>
          <p:cNvSpPr txBox="1">
            <a:spLocks noChangeArrowheads="1"/>
          </p:cNvSpPr>
          <p:nvPr/>
        </p:nvSpPr>
        <p:spPr bwMode="auto">
          <a:xfrm>
            <a:off x="1295400" y="5334000"/>
            <a:ext cx="525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 </a:t>
            </a:r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4572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endParaRPr lang="en-US" sz="2000">
              <a:latin typeface="Symbol" charset="0"/>
            </a:endParaRPr>
          </a:p>
          <a:p>
            <a:pPr algn="l" eaLnBrk="1" hangingPunct="1"/>
            <a:endParaRPr lang="en-US" sz="2000" b="1" baseline="-25000">
              <a:sym typeface="Symbol" charset="0"/>
            </a:endParaRPr>
          </a:p>
        </p:txBody>
      </p:sp>
      <p:sp>
        <p:nvSpPr>
          <p:cNvPr id="64516" name="Line 5"/>
          <p:cNvSpPr>
            <a:spLocks noChangeShapeType="1"/>
          </p:cNvSpPr>
          <p:nvPr/>
        </p:nvSpPr>
        <p:spPr bwMode="auto">
          <a:xfrm>
            <a:off x="4459288" y="4900613"/>
            <a:ext cx="394017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4517" name="Line 6"/>
          <p:cNvSpPr>
            <a:spLocks noChangeShapeType="1"/>
          </p:cNvSpPr>
          <p:nvPr/>
        </p:nvSpPr>
        <p:spPr bwMode="auto">
          <a:xfrm flipV="1">
            <a:off x="4459288" y="2190750"/>
            <a:ext cx="2149475" cy="270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4518" name="Text Box 7"/>
          <p:cNvSpPr txBox="1">
            <a:spLocks noChangeArrowheads="1"/>
          </p:cNvSpPr>
          <p:nvPr/>
        </p:nvSpPr>
        <p:spPr bwMode="auto">
          <a:xfrm>
            <a:off x="4602163" y="4905375"/>
            <a:ext cx="931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w</a:t>
            </a:r>
            <a:r>
              <a:rPr lang="en-US" sz="2000" b="1" baseline="-25000"/>
              <a:t>1</a:t>
            </a:r>
          </a:p>
        </p:txBody>
      </p:sp>
      <p:sp>
        <p:nvSpPr>
          <p:cNvPr id="64519" name="Text Box 8"/>
          <p:cNvSpPr txBox="1">
            <a:spLocks noChangeArrowheads="1"/>
          </p:cNvSpPr>
          <p:nvPr/>
        </p:nvSpPr>
        <p:spPr bwMode="auto">
          <a:xfrm>
            <a:off x="6107113" y="4019550"/>
            <a:ext cx="644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g</a:t>
            </a:r>
            <a:r>
              <a:rPr lang="en-US" sz="2000" b="1"/>
              <a:t>w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64520" name="Text Box 9"/>
          <p:cNvSpPr txBox="1">
            <a:spLocks noChangeArrowheads="1"/>
          </p:cNvSpPr>
          <p:nvPr/>
        </p:nvSpPr>
        <p:spPr bwMode="auto">
          <a:xfrm>
            <a:off x="3352800" y="4572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 b="1"/>
          </a:p>
        </p:txBody>
      </p:sp>
      <p:sp>
        <p:nvSpPr>
          <p:cNvPr id="64521" name="Text Box 10"/>
          <p:cNvSpPr txBox="1">
            <a:spLocks noChangeArrowheads="1"/>
          </p:cNvSpPr>
          <p:nvPr/>
        </p:nvSpPr>
        <p:spPr bwMode="auto">
          <a:xfrm>
            <a:off x="6967538" y="3067050"/>
            <a:ext cx="17954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a</a:t>
            </a:r>
            <a:r>
              <a:rPr lang="en-US" b="1"/>
              <a:t>v = </a:t>
            </a:r>
            <a:r>
              <a:rPr lang="en-US"/>
              <a:t>v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b</a:t>
            </a:r>
            <a:r>
              <a:rPr lang="en-US" b="1"/>
              <a:t>w</a:t>
            </a:r>
            <a:r>
              <a:rPr lang="en-US" b="1" baseline="-25000"/>
              <a:t>1</a:t>
            </a:r>
            <a:r>
              <a:rPr lang="en-US"/>
              <a:t>+</a:t>
            </a:r>
            <a:r>
              <a:rPr lang="en-US">
                <a:latin typeface="Symbol" charset="0"/>
                <a:sym typeface="Symbol" charset="0"/>
              </a:rPr>
              <a:t></a:t>
            </a:r>
            <a:r>
              <a:rPr lang="en-US" b="1"/>
              <a:t>w</a:t>
            </a:r>
            <a:r>
              <a:rPr lang="en-US" b="1" baseline="-25000"/>
              <a:t>2</a:t>
            </a:r>
            <a:endParaRPr lang="en-US" b="1"/>
          </a:p>
        </p:txBody>
      </p:sp>
      <p:sp>
        <p:nvSpPr>
          <p:cNvPr id="64522" name="Oval 11"/>
          <p:cNvSpPr>
            <a:spLocks noChangeArrowheads="1"/>
          </p:cNvSpPr>
          <p:nvPr/>
        </p:nvSpPr>
        <p:spPr bwMode="auto">
          <a:xfrm>
            <a:off x="4387850" y="4827588"/>
            <a:ext cx="142875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3" name="Oval 12"/>
          <p:cNvSpPr>
            <a:spLocks noChangeArrowheads="1"/>
          </p:cNvSpPr>
          <p:nvPr/>
        </p:nvSpPr>
        <p:spPr bwMode="auto">
          <a:xfrm>
            <a:off x="6751638" y="3287713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4" name="Oval 13"/>
          <p:cNvSpPr>
            <a:spLocks noChangeArrowheads="1"/>
          </p:cNvSpPr>
          <p:nvPr/>
        </p:nvSpPr>
        <p:spPr bwMode="auto">
          <a:xfrm>
            <a:off x="6537325" y="2112963"/>
            <a:ext cx="142875" cy="1476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5" name="Text Box 14"/>
          <p:cNvSpPr txBox="1">
            <a:spLocks noChangeArrowheads="1"/>
          </p:cNvSpPr>
          <p:nvPr/>
        </p:nvSpPr>
        <p:spPr bwMode="auto">
          <a:xfrm>
            <a:off x="6537325" y="1600200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4526" name="Oval 15"/>
          <p:cNvSpPr>
            <a:spLocks noChangeArrowheads="1"/>
          </p:cNvSpPr>
          <p:nvPr/>
        </p:nvSpPr>
        <p:spPr bwMode="auto">
          <a:xfrm>
            <a:off x="8399463" y="4827588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27" name="Text Box 16"/>
          <p:cNvSpPr txBox="1">
            <a:spLocks noChangeArrowheads="1"/>
          </p:cNvSpPr>
          <p:nvPr/>
        </p:nvSpPr>
        <p:spPr bwMode="auto">
          <a:xfrm>
            <a:off x="8185150" y="5046663"/>
            <a:ext cx="50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64528" name="Line 17"/>
          <p:cNvSpPr>
            <a:spLocks noChangeShapeType="1"/>
          </p:cNvSpPr>
          <p:nvPr/>
        </p:nvSpPr>
        <p:spPr bwMode="auto">
          <a:xfrm>
            <a:off x="4459288" y="4900613"/>
            <a:ext cx="1146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29" name="Line 18"/>
          <p:cNvSpPr>
            <a:spLocks noChangeShapeType="1"/>
          </p:cNvSpPr>
          <p:nvPr/>
        </p:nvSpPr>
        <p:spPr bwMode="auto">
          <a:xfrm flipV="1">
            <a:off x="5534025" y="3433763"/>
            <a:ext cx="1217613" cy="1466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4530" name="Rectangle 19"/>
          <p:cNvSpPr>
            <a:spLocks noChangeArrowheads="1"/>
          </p:cNvSpPr>
          <p:nvPr/>
        </p:nvSpPr>
        <p:spPr bwMode="auto">
          <a:xfrm>
            <a:off x="477838" y="2085975"/>
            <a:ext cx="2906712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=v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</a:p>
          <a:p>
            <a:pPr algn="l"/>
            <a:endParaRPr lang="en-US" sz="2400" b="1" baseline="-25000"/>
          </a:p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-v</a:t>
            </a:r>
            <a:r>
              <a:rPr lang="en-US" sz="2400" baseline="-25000"/>
              <a:t>0</a:t>
            </a:r>
            <a:r>
              <a:rPr lang="en-US" sz="2400"/>
              <a:t> = 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</a:p>
          <a:p>
            <a:pPr algn="l"/>
            <a:endParaRPr lang="en-US" sz="2400" b="1" baseline="-25000"/>
          </a:p>
          <a:p>
            <a:pPr algn="l"/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v-u</a:t>
            </a:r>
            <a:r>
              <a:rPr lang="en-US" sz="2400"/>
              <a:t>  = 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  <a:endParaRPr lang="en-US" sz="2400" b="1"/>
          </a:p>
          <a:p>
            <a:pPr algn="l"/>
            <a:endParaRPr lang="en-US" sz="2400" b="1"/>
          </a:p>
          <a:p>
            <a:pPr algn="l"/>
            <a:endParaRPr lang="en-US" sz="2400" b="1"/>
          </a:p>
          <a:p>
            <a:pPr algn="l"/>
            <a:endParaRPr lang="en-US" sz="2400" b="1" baseline="-25000"/>
          </a:p>
          <a:p>
            <a:pPr algn="l"/>
            <a:endParaRPr lang="en-US" sz="2000"/>
          </a:p>
        </p:txBody>
      </p:sp>
      <p:sp>
        <p:nvSpPr>
          <p:cNvPr id="64531" name="AutoShape 20"/>
          <p:cNvSpPr>
            <a:spLocks noChangeArrowheads="1"/>
          </p:cNvSpPr>
          <p:nvPr/>
        </p:nvSpPr>
        <p:spPr bwMode="auto">
          <a:xfrm>
            <a:off x="1447800" y="2590800"/>
            <a:ext cx="304800" cy="457200"/>
          </a:xfrm>
          <a:prstGeom prst="upDownArrow">
            <a:avLst>
              <a:gd name="adj1" fmla="val 50000"/>
              <a:gd name="adj2" fmla="val 3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32" name="AutoShape 20"/>
          <p:cNvSpPr>
            <a:spLocks noChangeArrowheads="1"/>
          </p:cNvSpPr>
          <p:nvPr/>
        </p:nvSpPr>
        <p:spPr bwMode="auto">
          <a:xfrm>
            <a:off x="1524000" y="3429000"/>
            <a:ext cx="304800" cy="457200"/>
          </a:xfrm>
          <a:prstGeom prst="upDownArrow">
            <a:avLst>
              <a:gd name="adj1" fmla="val 50000"/>
              <a:gd name="adj2" fmla="val 3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33" name="TextBox 21"/>
          <p:cNvSpPr txBox="1">
            <a:spLocks noChangeArrowheads="1"/>
          </p:cNvSpPr>
          <p:nvPr/>
        </p:nvSpPr>
        <p:spPr bwMode="auto">
          <a:xfrm>
            <a:off x="763588" y="5334000"/>
            <a:ext cx="31480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Recall </a:t>
            </a:r>
            <a:r>
              <a:rPr lang="en-US" sz="1800" b="1"/>
              <a:t>u=</a:t>
            </a:r>
            <a:r>
              <a:rPr lang="en-US" sz="1800"/>
              <a:t>v</a:t>
            </a:r>
            <a:r>
              <a:rPr lang="en-US" sz="1800" baseline="-25000"/>
              <a:t>0</a:t>
            </a:r>
            <a:r>
              <a:rPr lang="en-US" sz="1800"/>
              <a:t>-P</a:t>
            </a:r>
            <a:r>
              <a:rPr lang="en-US" sz="1800" baseline="-25000"/>
              <a:t>0</a:t>
            </a:r>
            <a:r>
              <a:rPr lang="en-US" sz="1800"/>
              <a:t> </a:t>
            </a:r>
          </a:p>
          <a:p>
            <a:pPr eaLnBrk="1" hangingPunct="1"/>
            <a:r>
              <a:rPr lang="en-US" sz="1800"/>
              <a:t> is the vector from P</a:t>
            </a:r>
            <a:r>
              <a:rPr lang="en-US" sz="1800" baseline="-25000"/>
              <a:t>0</a:t>
            </a:r>
            <a:r>
              <a:rPr lang="en-US" sz="1800"/>
              <a:t> to v</a:t>
            </a:r>
            <a:r>
              <a:rPr lang="en-US" sz="1800" baseline="-25000"/>
              <a:t>0</a:t>
            </a:r>
            <a:r>
              <a:rPr lang="en-US" sz="180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intersection</a:t>
            </a:r>
          </a:p>
        </p:txBody>
      </p:sp>
      <p:sp>
        <p:nvSpPr>
          <p:cNvPr id="65538" name="Text Box 3"/>
          <p:cNvSpPr txBox="1">
            <a:spLocks noChangeArrowheads="1"/>
          </p:cNvSpPr>
          <p:nvPr/>
        </p:nvSpPr>
        <p:spPr bwMode="auto">
          <a:xfrm>
            <a:off x="1295400" y="5334000"/>
            <a:ext cx="525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/>
              <a:t> </a:t>
            </a:r>
          </a:p>
        </p:txBody>
      </p:sp>
      <p:sp>
        <p:nvSpPr>
          <p:cNvPr id="65539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4572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endParaRPr lang="en-US" sz="2000">
              <a:latin typeface="Symbol" charset="0"/>
            </a:endParaRPr>
          </a:p>
          <a:p>
            <a:pPr algn="l" eaLnBrk="1" hangingPunct="1"/>
            <a:endParaRPr lang="en-US" sz="2000" b="1" baseline="-25000">
              <a:sym typeface="Symbol" charset="0"/>
            </a:endParaRPr>
          </a:p>
        </p:txBody>
      </p:sp>
      <p:sp>
        <p:nvSpPr>
          <p:cNvPr id="65540" name="Line 5"/>
          <p:cNvSpPr>
            <a:spLocks noChangeShapeType="1"/>
          </p:cNvSpPr>
          <p:nvPr/>
        </p:nvSpPr>
        <p:spPr bwMode="auto">
          <a:xfrm>
            <a:off x="4459288" y="4900613"/>
            <a:ext cx="3940175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5541" name="Line 6"/>
          <p:cNvSpPr>
            <a:spLocks noChangeShapeType="1"/>
          </p:cNvSpPr>
          <p:nvPr/>
        </p:nvSpPr>
        <p:spPr bwMode="auto">
          <a:xfrm flipV="1">
            <a:off x="4459288" y="2190750"/>
            <a:ext cx="2149475" cy="2709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5542" name="Text Box 7"/>
          <p:cNvSpPr txBox="1">
            <a:spLocks noChangeArrowheads="1"/>
          </p:cNvSpPr>
          <p:nvPr/>
        </p:nvSpPr>
        <p:spPr bwMode="auto">
          <a:xfrm>
            <a:off x="4602163" y="4905375"/>
            <a:ext cx="931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b</a:t>
            </a:r>
            <a:r>
              <a:rPr lang="en-US" sz="2000" b="1"/>
              <a:t>w</a:t>
            </a:r>
            <a:r>
              <a:rPr lang="en-US" sz="2000" b="1" baseline="-25000"/>
              <a:t>1</a:t>
            </a:r>
          </a:p>
        </p:txBody>
      </p:sp>
      <p:sp>
        <p:nvSpPr>
          <p:cNvPr id="65543" name="Text Box 8"/>
          <p:cNvSpPr txBox="1">
            <a:spLocks noChangeArrowheads="1"/>
          </p:cNvSpPr>
          <p:nvPr/>
        </p:nvSpPr>
        <p:spPr bwMode="auto">
          <a:xfrm>
            <a:off x="6107113" y="4019550"/>
            <a:ext cx="644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Symbol" charset="0"/>
              </a:rPr>
              <a:t>g</a:t>
            </a:r>
            <a:r>
              <a:rPr lang="en-US" sz="2000" b="1"/>
              <a:t>w</a:t>
            </a:r>
            <a:r>
              <a:rPr lang="en-US" sz="2000" b="1" baseline="-25000"/>
              <a:t>2</a:t>
            </a:r>
            <a:endParaRPr lang="en-US" sz="2000" b="1"/>
          </a:p>
        </p:txBody>
      </p:sp>
      <p:sp>
        <p:nvSpPr>
          <p:cNvPr id="65544" name="Text Box 9"/>
          <p:cNvSpPr txBox="1">
            <a:spLocks noChangeArrowheads="1"/>
          </p:cNvSpPr>
          <p:nvPr/>
        </p:nvSpPr>
        <p:spPr bwMode="auto">
          <a:xfrm>
            <a:off x="3352800" y="4572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 b="1"/>
          </a:p>
        </p:txBody>
      </p:sp>
      <p:sp>
        <p:nvSpPr>
          <p:cNvPr id="65545" name="Text Box 10"/>
          <p:cNvSpPr txBox="1">
            <a:spLocks noChangeArrowheads="1"/>
          </p:cNvSpPr>
          <p:nvPr/>
        </p:nvSpPr>
        <p:spPr bwMode="auto">
          <a:xfrm>
            <a:off x="6967538" y="3067050"/>
            <a:ext cx="17954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a</a:t>
            </a:r>
            <a:r>
              <a:rPr lang="en-US" b="1"/>
              <a:t>v = </a:t>
            </a:r>
            <a:r>
              <a:rPr lang="en-US"/>
              <a:t>v</a:t>
            </a:r>
            <a:r>
              <a:rPr lang="en-US" baseline="-25000"/>
              <a:t>0</a:t>
            </a:r>
            <a:r>
              <a:rPr lang="en-US"/>
              <a:t>+</a:t>
            </a:r>
            <a:r>
              <a:rPr lang="en-US">
                <a:latin typeface="Symbol" charset="0"/>
              </a:rPr>
              <a:t>b</a:t>
            </a:r>
            <a:r>
              <a:rPr lang="en-US" b="1"/>
              <a:t>w</a:t>
            </a:r>
            <a:r>
              <a:rPr lang="en-US" b="1" baseline="-25000"/>
              <a:t>1</a:t>
            </a:r>
            <a:r>
              <a:rPr lang="en-US"/>
              <a:t>+</a:t>
            </a:r>
            <a:r>
              <a:rPr lang="en-US">
                <a:latin typeface="Symbol" charset="0"/>
                <a:sym typeface="Symbol" charset="0"/>
              </a:rPr>
              <a:t></a:t>
            </a:r>
            <a:r>
              <a:rPr lang="en-US" b="1"/>
              <a:t>w</a:t>
            </a:r>
            <a:r>
              <a:rPr lang="en-US" b="1" baseline="-25000"/>
              <a:t>2</a:t>
            </a:r>
            <a:endParaRPr lang="en-US" b="1"/>
          </a:p>
        </p:txBody>
      </p:sp>
      <p:sp>
        <p:nvSpPr>
          <p:cNvPr id="65546" name="Oval 11"/>
          <p:cNvSpPr>
            <a:spLocks noChangeArrowheads="1"/>
          </p:cNvSpPr>
          <p:nvPr/>
        </p:nvSpPr>
        <p:spPr bwMode="auto">
          <a:xfrm>
            <a:off x="4387850" y="4827588"/>
            <a:ext cx="142875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7" name="Oval 12"/>
          <p:cNvSpPr>
            <a:spLocks noChangeArrowheads="1"/>
          </p:cNvSpPr>
          <p:nvPr/>
        </p:nvSpPr>
        <p:spPr bwMode="auto">
          <a:xfrm>
            <a:off x="6751638" y="3287713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8" name="Oval 13"/>
          <p:cNvSpPr>
            <a:spLocks noChangeArrowheads="1"/>
          </p:cNvSpPr>
          <p:nvPr/>
        </p:nvSpPr>
        <p:spPr bwMode="auto">
          <a:xfrm>
            <a:off x="6537325" y="2112963"/>
            <a:ext cx="142875" cy="1476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49" name="Text Box 14"/>
          <p:cNvSpPr txBox="1">
            <a:spLocks noChangeArrowheads="1"/>
          </p:cNvSpPr>
          <p:nvPr/>
        </p:nvSpPr>
        <p:spPr bwMode="auto">
          <a:xfrm>
            <a:off x="6537325" y="1600200"/>
            <a:ext cx="57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5550" name="Oval 15"/>
          <p:cNvSpPr>
            <a:spLocks noChangeArrowheads="1"/>
          </p:cNvSpPr>
          <p:nvPr/>
        </p:nvSpPr>
        <p:spPr bwMode="auto">
          <a:xfrm>
            <a:off x="8399463" y="4827588"/>
            <a:ext cx="144462" cy="14605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51" name="Text Box 16"/>
          <p:cNvSpPr txBox="1">
            <a:spLocks noChangeArrowheads="1"/>
          </p:cNvSpPr>
          <p:nvPr/>
        </p:nvSpPr>
        <p:spPr bwMode="auto">
          <a:xfrm>
            <a:off x="8185150" y="5046663"/>
            <a:ext cx="50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65552" name="Line 17"/>
          <p:cNvSpPr>
            <a:spLocks noChangeShapeType="1"/>
          </p:cNvSpPr>
          <p:nvPr/>
        </p:nvSpPr>
        <p:spPr bwMode="auto">
          <a:xfrm>
            <a:off x="4459288" y="4900613"/>
            <a:ext cx="1146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5553" name="Line 18"/>
          <p:cNvSpPr>
            <a:spLocks noChangeShapeType="1"/>
          </p:cNvSpPr>
          <p:nvPr/>
        </p:nvSpPr>
        <p:spPr bwMode="auto">
          <a:xfrm flipV="1">
            <a:off x="5534025" y="3433763"/>
            <a:ext cx="1217613" cy="1466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5554" name="Rectangle 19"/>
          <p:cNvSpPr>
            <a:spLocks noChangeArrowheads="1"/>
          </p:cNvSpPr>
          <p:nvPr/>
        </p:nvSpPr>
        <p:spPr bwMode="auto">
          <a:xfrm>
            <a:off x="477838" y="2085975"/>
            <a:ext cx="2906712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=v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</a:p>
          <a:p>
            <a:pPr algn="l"/>
            <a:endParaRPr lang="en-US" sz="2400" b="1" baseline="-25000"/>
          </a:p>
          <a:p>
            <a:pPr algn="l"/>
            <a:r>
              <a:rPr lang="en-US" sz="2400"/>
              <a:t>P</a:t>
            </a:r>
            <a:r>
              <a:rPr lang="en-US" sz="2400" baseline="-25000"/>
              <a:t>0</a:t>
            </a:r>
            <a:r>
              <a:rPr lang="en-US" sz="2400"/>
              <a:t>+</a:t>
            </a:r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</a:t>
            </a:r>
            <a:r>
              <a:rPr lang="en-US" sz="2400"/>
              <a:t> -v</a:t>
            </a:r>
            <a:r>
              <a:rPr lang="en-US" sz="2400" baseline="-25000"/>
              <a:t>0</a:t>
            </a:r>
            <a:r>
              <a:rPr lang="en-US" sz="2400"/>
              <a:t> = 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</a:p>
          <a:p>
            <a:pPr algn="l"/>
            <a:endParaRPr lang="en-US" sz="2400" b="1" baseline="-25000"/>
          </a:p>
          <a:p>
            <a:pPr algn="l"/>
            <a:r>
              <a:rPr lang="en-US" sz="2400">
                <a:latin typeface="Symbol" charset="0"/>
              </a:rPr>
              <a:t>a</a:t>
            </a:r>
            <a:r>
              <a:rPr lang="en-US" sz="2400" b="1"/>
              <a:t>v-u</a:t>
            </a:r>
            <a:r>
              <a:rPr lang="en-US" sz="2400"/>
              <a:t>  = </a:t>
            </a:r>
            <a:r>
              <a:rPr lang="en-US" sz="2400">
                <a:latin typeface="Symbol" charset="0"/>
              </a:rPr>
              <a:t>b</a:t>
            </a:r>
            <a:r>
              <a:rPr lang="en-US" sz="2400" b="1"/>
              <a:t>w</a:t>
            </a:r>
            <a:r>
              <a:rPr lang="en-US" sz="2400" b="1" baseline="-25000"/>
              <a:t>1</a:t>
            </a:r>
            <a:r>
              <a:rPr lang="en-US" sz="2400"/>
              <a:t>+</a:t>
            </a:r>
            <a:r>
              <a:rPr lang="en-US" sz="2400">
                <a:latin typeface="Symbol" charset="0"/>
                <a:sym typeface="Symbol" charset="0"/>
              </a:rPr>
              <a:t></a:t>
            </a:r>
            <a:r>
              <a:rPr lang="en-US" sz="2400" b="1"/>
              <a:t>w</a:t>
            </a:r>
            <a:r>
              <a:rPr lang="en-US" sz="2400" b="1" baseline="-25000"/>
              <a:t>2</a:t>
            </a:r>
            <a:endParaRPr lang="en-US" sz="2400" b="1"/>
          </a:p>
          <a:p>
            <a:pPr algn="l"/>
            <a:endParaRPr lang="en-US" sz="2400" b="1"/>
          </a:p>
          <a:p>
            <a:pPr algn="l"/>
            <a:endParaRPr lang="en-US" sz="2400" b="1"/>
          </a:p>
          <a:p>
            <a:pPr algn="l"/>
            <a:endParaRPr lang="en-US" sz="2400" b="1" baseline="-25000"/>
          </a:p>
          <a:p>
            <a:pPr algn="l"/>
            <a:endParaRPr lang="en-US" sz="2000"/>
          </a:p>
        </p:txBody>
      </p:sp>
      <p:sp>
        <p:nvSpPr>
          <p:cNvPr id="65555" name="AutoShape 20"/>
          <p:cNvSpPr>
            <a:spLocks noChangeArrowheads="1"/>
          </p:cNvSpPr>
          <p:nvPr/>
        </p:nvSpPr>
        <p:spPr bwMode="auto">
          <a:xfrm>
            <a:off x="1447800" y="2590800"/>
            <a:ext cx="304800" cy="457200"/>
          </a:xfrm>
          <a:prstGeom prst="upDownArrow">
            <a:avLst>
              <a:gd name="adj1" fmla="val 50000"/>
              <a:gd name="adj2" fmla="val 3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56" name="AutoShape 20"/>
          <p:cNvSpPr>
            <a:spLocks noChangeArrowheads="1"/>
          </p:cNvSpPr>
          <p:nvPr/>
        </p:nvSpPr>
        <p:spPr bwMode="auto">
          <a:xfrm>
            <a:off x="1524000" y="3429000"/>
            <a:ext cx="304800" cy="457200"/>
          </a:xfrm>
          <a:prstGeom prst="upDownArrow">
            <a:avLst>
              <a:gd name="adj1" fmla="val 50000"/>
              <a:gd name="adj2" fmla="val 3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5557" name="Text Box 27"/>
          <p:cNvSpPr txBox="1">
            <a:spLocks noChangeArrowheads="1"/>
          </p:cNvSpPr>
          <p:nvPr/>
        </p:nvSpPr>
        <p:spPr bwMode="auto">
          <a:xfrm>
            <a:off x="609600" y="5715000"/>
            <a:ext cx="14986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2 Equations </a:t>
            </a:r>
          </a:p>
          <a:p>
            <a:pPr eaLnBrk="1" hangingPunct="1"/>
            <a:r>
              <a:rPr lang="en-US" sz="1800"/>
              <a:t>2 Unknowns </a:t>
            </a:r>
          </a:p>
        </p:txBody>
      </p:sp>
      <p:sp>
        <p:nvSpPr>
          <p:cNvPr id="65558" name="Text Box 28"/>
          <p:cNvSpPr txBox="1">
            <a:spLocks noChangeArrowheads="1"/>
          </p:cNvSpPr>
          <p:nvPr/>
        </p:nvSpPr>
        <p:spPr bwMode="auto">
          <a:xfrm>
            <a:off x="2438400" y="5638800"/>
            <a:ext cx="4876800" cy="862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 typeface="Symbol" charset="0"/>
              <a:buNone/>
            </a:pPr>
            <a:r>
              <a:rPr lang="en-US" sz="2000" b="1"/>
              <a:t>(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v-u)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1   </a:t>
            </a:r>
            <a:r>
              <a:rPr lang="en-US" sz="2000" b="1">
                <a:sym typeface="Symbol" charset="0"/>
              </a:rPr>
              <a:t>=</a:t>
            </a:r>
            <a:r>
              <a:rPr lang="en-US" sz="2000" b="1" baseline="-25000">
                <a:sym typeface="Symbol" charset="0"/>
              </a:rPr>
              <a:t> </a:t>
            </a:r>
            <a:r>
              <a:rPr lang="en-US" sz="2000">
                <a:latin typeface="Symbol" charset="0"/>
                <a:sym typeface="Symbol" charset="0"/>
              </a:rPr>
              <a:t>b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1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1</a:t>
            </a:r>
            <a:r>
              <a:rPr lang="en-US" sz="2000">
                <a:sym typeface="Symbol" charset="0"/>
              </a:rPr>
              <a:t>)</a:t>
            </a:r>
            <a:r>
              <a:rPr lang="en-US" sz="2000"/>
              <a:t> </a:t>
            </a:r>
            <a:r>
              <a:rPr lang="en-US" sz="2000">
                <a:latin typeface="Symbol" charset="0"/>
              </a:rPr>
              <a:t>+ g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1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</a:t>
            </a:r>
            <a:r>
              <a:rPr lang="en-US" sz="2000"/>
              <a:t> </a:t>
            </a:r>
            <a:endParaRPr lang="en-US" sz="2000" b="1" baseline="-25000">
              <a:sym typeface="Symbol" charset="0"/>
            </a:endParaRPr>
          </a:p>
          <a:p>
            <a:pPr algn="l" eaLnBrk="1" hangingPunct="1">
              <a:buFont typeface="Symbol" charset="0"/>
              <a:buNone/>
            </a:pPr>
            <a:r>
              <a:rPr lang="en-US" sz="2000"/>
              <a:t>(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v-u)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  </a:t>
            </a:r>
            <a:r>
              <a:rPr lang="en-US" sz="2000" b="1">
                <a:sym typeface="Symbol" charset="0"/>
              </a:rPr>
              <a:t>=</a:t>
            </a:r>
            <a:r>
              <a:rPr lang="en-US" sz="2000" b="1" baseline="-25000">
                <a:sym typeface="Symbol" charset="0"/>
              </a:rPr>
              <a:t> </a:t>
            </a:r>
            <a:r>
              <a:rPr lang="en-US" sz="2000">
                <a:latin typeface="Symbol" charset="0"/>
              </a:rPr>
              <a:t>b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1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</a:t>
            </a:r>
            <a:r>
              <a:rPr lang="en-US" sz="2000">
                <a:latin typeface="Symbol" charset="0"/>
              </a:rPr>
              <a:t> +  g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2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recap: triangle intersection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Find </a:t>
            </a:r>
            <a:r>
              <a:rPr lang="en-US" sz="2400">
                <a:latin typeface="Symbol" charset="0"/>
              </a:rPr>
              <a:t>a</a:t>
            </a:r>
            <a:r>
              <a:rPr lang="en-US" sz="2400">
                <a:latin typeface="Comic Sans MS" charset="0"/>
              </a:rPr>
              <a:t> such that </a:t>
            </a:r>
            <a:r>
              <a:rPr lang="en-US" sz="2400" b="1">
                <a:latin typeface="Comic Sans MS" charset="0"/>
              </a:rPr>
              <a:t>n</a:t>
            </a:r>
            <a:r>
              <a:rPr lang="en-US" sz="2400">
                <a:latin typeface="Comic Sans MS" charset="0"/>
                <a:sym typeface="Symbol" charset="0"/>
              </a:rPr>
              <a:t></a:t>
            </a:r>
            <a:r>
              <a:rPr lang="en-US" sz="2400" b="1">
                <a:latin typeface="Comic Sans MS" charset="0"/>
                <a:sym typeface="Symbol" charset="0"/>
              </a:rPr>
              <a:t>(</a:t>
            </a:r>
            <a:r>
              <a:rPr lang="en-US" sz="2400">
                <a:latin typeface="Symbol" charset="0"/>
                <a:sym typeface="Symbol" charset="0"/>
              </a:rPr>
              <a:t>a</a:t>
            </a:r>
            <a:r>
              <a:rPr lang="en-US" sz="2400" b="1">
                <a:latin typeface="Comic Sans MS" charset="0"/>
                <a:sym typeface="Symbol" charset="0"/>
              </a:rPr>
              <a:t>v</a:t>
            </a:r>
            <a:r>
              <a:rPr lang="en-US" sz="2400">
                <a:latin typeface="Comic Sans MS" charset="0"/>
                <a:sym typeface="Symbol" charset="0"/>
              </a:rPr>
              <a:t> – u</a:t>
            </a:r>
            <a:r>
              <a:rPr lang="en-US" sz="2400" b="1">
                <a:latin typeface="Comic Sans MS" charset="0"/>
                <a:sym typeface="Symbol" charset="0"/>
              </a:rPr>
              <a:t>)</a:t>
            </a:r>
            <a:r>
              <a:rPr lang="en-US" sz="2400">
                <a:latin typeface="Comic Sans MS" charset="0"/>
              </a:rPr>
              <a:t> = 0.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		</a:t>
            </a:r>
            <a:r>
              <a:rPr lang="en-US" sz="1400">
                <a:latin typeface="Comic Sans MS" charset="0"/>
              </a:rPr>
              <a:t>(If no unique solution then no intersection.)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Compute w</a:t>
            </a:r>
            <a:r>
              <a:rPr lang="en-US" sz="2400" baseline="-25000">
                <a:latin typeface="Comic Sans MS" charset="0"/>
              </a:rPr>
              <a:t>1</a:t>
            </a:r>
            <a:r>
              <a:rPr lang="en-US" sz="2400">
                <a:latin typeface="Comic Sans MS" charset="0"/>
              </a:rPr>
              <a:t>=v</a:t>
            </a:r>
            <a:r>
              <a:rPr lang="en-US" sz="2400" baseline="-25000">
                <a:latin typeface="Comic Sans MS" charset="0"/>
              </a:rPr>
              <a:t>1</a:t>
            </a:r>
            <a:r>
              <a:rPr lang="en-US" sz="2400">
                <a:latin typeface="Comic Sans MS" charset="0"/>
              </a:rPr>
              <a:t>-v</a:t>
            </a:r>
            <a:r>
              <a:rPr lang="en-US" sz="2400" baseline="-25000">
                <a:latin typeface="Comic Sans MS" charset="0"/>
              </a:rPr>
              <a:t>0</a:t>
            </a:r>
            <a:r>
              <a:rPr lang="en-US" sz="2400">
                <a:latin typeface="Comic Sans MS" charset="0"/>
              </a:rPr>
              <a:t>, w</a:t>
            </a:r>
            <a:r>
              <a:rPr lang="en-US" sz="2400" baseline="-25000">
                <a:latin typeface="Comic Sans MS" charset="0"/>
              </a:rPr>
              <a:t>2</a:t>
            </a:r>
            <a:r>
              <a:rPr lang="en-US" sz="2400">
                <a:latin typeface="Comic Sans MS" charset="0"/>
              </a:rPr>
              <a:t>=v</a:t>
            </a:r>
            <a:r>
              <a:rPr lang="en-US" sz="2400" baseline="-25000">
                <a:latin typeface="Comic Sans MS" charset="0"/>
              </a:rPr>
              <a:t>2</a:t>
            </a:r>
            <a:r>
              <a:rPr lang="en-US" sz="2400">
                <a:latin typeface="Comic Sans MS" charset="0"/>
              </a:rPr>
              <a:t>-v</a:t>
            </a:r>
            <a:r>
              <a:rPr lang="en-US" sz="2400" baseline="-25000">
                <a:latin typeface="Comic Sans MS" charset="0"/>
              </a:rPr>
              <a:t>0</a:t>
            </a:r>
            <a:r>
              <a:rPr lang="en-US" sz="2400">
                <a:latin typeface="Comic Sans MS" charset="0"/>
              </a:rPr>
              <a:t>, u=v</a:t>
            </a:r>
            <a:r>
              <a:rPr lang="en-US" sz="2400" baseline="-25000">
                <a:latin typeface="Comic Sans MS" charset="0"/>
              </a:rPr>
              <a:t>0</a:t>
            </a:r>
            <a:r>
              <a:rPr lang="en-US" sz="2400">
                <a:latin typeface="Comic Sans MS" charset="0"/>
              </a:rPr>
              <a:t>-P</a:t>
            </a:r>
            <a:r>
              <a:rPr lang="en-US" sz="2400" baseline="-25000">
                <a:latin typeface="Comic Sans MS" charset="0"/>
              </a:rPr>
              <a:t>0</a:t>
            </a:r>
            <a:r>
              <a:rPr lang="en-US" sz="2400">
                <a:latin typeface="Comic Sans MS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(Pre) solve the system of equations  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400">
              <a:latin typeface="Comic Sans MS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	for </a:t>
            </a:r>
            <a:r>
              <a:rPr lang="en-US" sz="2400">
                <a:latin typeface="Symbol" charset="0"/>
              </a:rPr>
              <a:t>b</a:t>
            </a:r>
            <a:r>
              <a:rPr lang="en-US" sz="2400">
                <a:latin typeface="Comic Sans MS" charset="0"/>
              </a:rPr>
              <a:t> and </a:t>
            </a:r>
            <a:r>
              <a:rPr lang="en-US" sz="2400">
                <a:latin typeface="Symbol" charset="0"/>
              </a:rPr>
              <a:t>g</a:t>
            </a:r>
            <a:r>
              <a:rPr lang="en-US" sz="2400">
                <a:latin typeface="Comic Sans MS" charset="0"/>
              </a:rPr>
              <a:t>.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		</a:t>
            </a:r>
            <a:r>
              <a:rPr lang="en-US" sz="1400">
                <a:latin typeface="Comic Sans MS" charset="0"/>
              </a:rPr>
              <a:t>(If T is a valid triangle there will be a unique solution.)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If </a:t>
            </a:r>
            <a:r>
              <a:rPr lang="en-US" sz="2400">
                <a:latin typeface="Comic Sans MS" charset="0"/>
                <a:sym typeface="Symbol" charset="0"/>
              </a:rPr>
              <a:t>0, 0, +1 then the ray intersects the triangle at P</a:t>
            </a:r>
            <a:r>
              <a:rPr lang="en-US" sz="2400" baseline="-25000">
                <a:latin typeface="Comic Sans MS" charset="0"/>
                <a:sym typeface="Symbol" charset="0"/>
              </a:rPr>
              <a:t>0</a:t>
            </a:r>
            <a:r>
              <a:rPr lang="en-US" sz="2400">
                <a:latin typeface="Comic Sans MS" charset="0"/>
                <a:sym typeface="Symbol" charset="0"/>
              </a:rPr>
              <a:t>+</a:t>
            </a:r>
            <a:r>
              <a:rPr lang="en-US" sz="2400">
                <a:latin typeface="Symbol" charset="0"/>
                <a:sym typeface="Symbol" charset="0"/>
              </a:rPr>
              <a:t>a</a:t>
            </a:r>
            <a:r>
              <a:rPr lang="en-US" sz="2400" b="1">
                <a:latin typeface="Comic Sans MS" charset="0"/>
                <a:sym typeface="Symbol" charset="0"/>
              </a:rPr>
              <a:t>v</a:t>
            </a:r>
            <a:r>
              <a:rPr lang="en-US" sz="2400">
                <a:latin typeface="Comic Sans MS" charset="0"/>
                <a:sym typeface="Symbol" charset="0"/>
              </a:rPr>
              <a:t>.  Else there is no intersection.</a:t>
            </a:r>
            <a:r>
              <a:rPr lang="en-US" sz="2400">
                <a:latin typeface="Comic Sans MS" charset="0"/>
              </a:rPr>
              <a:t>            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mic Sans MS" charset="0"/>
              </a:rPr>
              <a:t>	</a:t>
            </a:r>
          </a:p>
        </p:txBody>
      </p:sp>
      <p:sp>
        <p:nvSpPr>
          <p:cNvPr id="66563" name="Text Box 4"/>
          <p:cNvSpPr txBox="1">
            <a:spLocks noChangeArrowheads="1"/>
          </p:cNvSpPr>
          <p:nvPr/>
        </p:nvSpPr>
        <p:spPr bwMode="auto">
          <a:xfrm>
            <a:off x="1828800" y="3429000"/>
            <a:ext cx="4876800" cy="862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 typeface="Symbol" charset="0"/>
              <a:buNone/>
            </a:pPr>
            <a:r>
              <a:rPr lang="en-US" sz="2000">
                <a:latin typeface="Symbol" charset="0"/>
              </a:rPr>
              <a:t>(a</a:t>
            </a:r>
            <a:r>
              <a:rPr lang="en-US" sz="2000" b="1"/>
              <a:t>v</a:t>
            </a:r>
            <a:r>
              <a:rPr lang="en-US" sz="2000"/>
              <a:t>-</a:t>
            </a:r>
            <a:r>
              <a:rPr lang="en-US" sz="2000" b="1"/>
              <a:t>u</a:t>
            </a:r>
            <a:r>
              <a:rPr lang="en-US" sz="2000"/>
              <a:t>)</a:t>
            </a:r>
            <a:r>
              <a:rPr lang="en-US" sz="2000" b="1"/>
              <a:t>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1   </a:t>
            </a:r>
            <a:r>
              <a:rPr lang="en-US" sz="2000" b="1">
                <a:sym typeface="Symbol" charset="0"/>
              </a:rPr>
              <a:t>=</a:t>
            </a:r>
            <a:r>
              <a:rPr lang="en-US" sz="2000" b="1" baseline="-25000">
                <a:sym typeface="Symbol" charset="0"/>
              </a:rPr>
              <a:t> </a:t>
            </a:r>
            <a:r>
              <a:rPr lang="en-US" sz="2000">
                <a:latin typeface="Symbol" charset="0"/>
                <a:sym typeface="Symbol" charset="0"/>
              </a:rPr>
              <a:t>b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1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1</a:t>
            </a:r>
            <a:r>
              <a:rPr lang="en-US" sz="2000">
                <a:sym typeface="Symbol" charset="0"/>
              </a:rPr>
              <a:t>)</a:t>
            </a:r>
            <a:r>
              <a:rPr lang="en-US" sz="2000"/>
              <a:t> </a:t>
            </a:r>
            <a:r>
              <a:rPr lang="en-US" sz="2000">
                <a:latin typeface="Symbol" charset="0"/>
              </a:rPr>
              <a:t>+ g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1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</a:t>
            </a:r>
            <a:r>
              <a:rPr lang="en-US" sz="2000"/>
              <a:t> </a:t>
            </a:r>
            <a:endParaRPr lang="en-US" sz="2000" b="1" baseline="-25000">
              <a:sym typeface="Symbol" charset="0"/>
            </a:endParaRPr>
          </a:p>
          <a:p>
            <a:pPr algn="l" eaLnBrk="1" hangingPunct="1">
              <a:buFont typeface="Symbol" charset="0"/>
              <a:buNone/>
            </a:pPr>
            <a:r>
              <a:rPr lang="en-US" sz="2000"/>
              <a:t> (</a:t>
            </a:r>
            <a:r>
              <a:rPr lang="en-US" sz="2000">
                <a:latin typeface="Symbol" charset="0"/>
              </a:rPr>
              <a:t>a</a:t>
            </a:r>
            <a:r>
              <a:rPr lang="en-US" sz="2000" b="1"/>
              <a:t>v</a:t>
            </a:r>
            <a:r>
              <a:rPr lang="en-US" sz="2000"/>
              <a:t>-</a:t>
            </a:r>
            <a:r>
              <a:rPr lang="en-US" sz="2000" b="1"/>
              <a:t>u</a:t>
            </a:r>
            <a:r>
              <a:rPr lang="en-US" sz="2000"/>
              <a:t>)</a:t>
            </a:r>
            <a:r>
              <a:rPr lang="en-US" sz="2000" b="1"/>
              <a:t>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  </a:t>
            </a:r>
            <a:r>
              <a:rPr lang="en-US" sz="2000" b="1">
                <a:sym typeface="Symbol" charset="0"/>
              </a:rPr>
              <a:t>=</a:t>
            </a:r>
            <a:r>
              <a:rPr lang="en-US" sz="2000" b="1" baseline="-25000">
                <a:sym typeface="Symbol" charset="0"/>
              </a:rPr>
              <a:t> </a:t>
            </a:r>
            <a:r>
              <a:rPr lang="en-US" sz="2000">
                <a:latin typeface="Symbol" charset="0"/>
              </a:rPr>
              <a:t>b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1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</a:t>
            </a:r>
            <a:r>
              <a:rPr lang="en-US" sz="2000">
                <a:latin typeface="Symbol" charset="0"/>
              </a:rPr>
              <a:t> +  g</a:t>
            </a:r>
            <a:r>
              <a:rPr lang="en-US" sz="2000">
                <a:sym typeface="Symbol" charset="0"/>
              </a:rPr>
              <a:t>(</a:t>
            </a:r>
            <a:r>
              <a:rPr lang="en-US" sz="2000" b="1">
                <a:sym typeface="Symbol" charset="0"/>
              </a:rPr>
              <a:t>w</a:t>
            </a:r>
            <a:r>
              <a:rPr lang="en-US" sz="2000" b="1" baseline="-25000">
                <a:sym typeface="Symbol" charset="0"/>
              </a:rPr>
              <a:t>2 </a:t>
            </a:r>
            <a:r>
              <a:rPr lang="en-US" sz="2000" b="1">
                <a:sym typeface="Symbol" charset="0"/>
              </a:rPr>
              <a:t> w</a:t>
            </a:r>
            <a:r>
              <a:rPr lang="en-US" sz="2000" b="1" baseline="-25000">
                <a:sym typeface="Symbol" charset="0"/>
              </a:rPr>
              <a:t>2</a:t>
            </a:r>
            <a:r>
              <a:rPr lang="en-US" sz="2000">
                <a:sym typeface="Symbol" charset="0"/>
              </a:rPr>
              <a:t>)</a:t>
            </a:r>
          </a:p>
        </p:txBody>
      </p:sp>
      <p:sp>
        <p:nvSpPr>
          <p:cNvPr id="66564" name="TextBox 1"/>
          <p:cNvSpPr txBox="1">
            <a:spLocks noChangeArrowheads="1"/>
          </p:cNvSpPr>
          <p:nvPr/>
        </p:nvSpPr>
        <p:spPr bwMode="auto">
          <a:xfrm>
            <a:off x="1254125" y="6019800"/>
            <a:ext cx="571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Remember if </a:t>
            </a:r>
            <a:r>
              <a:rPr lang="en-US" sz="1800">
                <a:latin typeface="Symbol" charset="0"/>
                <a:cs typeface="Symbol" charset="0"/>
              </a:rPr>
              <a:t>a</a:t>
            </a:r>
            <a:r>
              <a:rPr lang="en-US" sz="1800"/>
              <a:t>&lt;0 the triangle is behind the camera!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normal</a:t>
            </a:r>
          </a:p>
        </p:txBody>
      </p:sp>
      <p:sp>
        <p:nvSpPr>
          <p:cNvPr id="67586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7587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7589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67590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7591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7592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676400"/>
            <a:ext cx="3581400" cy="762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For lighting we need a surface normal.</a:t>
            </a:r>
          </a:p>
        </p:txBody>
      </p:sp>
      <p:sp>
        <p:nvSpPr>
          <p:cNvPr id="67593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riangle normal</a:t>
            </a:r>
          </a:p>
        </p:txBody>
      </p:sp>
      <p:sp>
        <p:nvSpPr>
          <p:cNvPr id="68610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11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8612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8613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68614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15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16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676400"/>
            <a:ext cx="3581400" cy="762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For lighting we need a surface normal.</a:t>
            </a:r>
          </a:p>
        </p:txBody>
      </p:sp>
      <p:sp>
        <p:nvSpPr>
          <p:cNvPr id="68617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68618" name="Text Box 7"/>
          <p:cNvSpPr txBox="1">
            <a:spLocks noChangeArrowheads="1"/>
          </p:cNvSpPr>
          <p:nvPr/>
        </p:nvSpPr>
        <p:spPr bwMode="auto">
          <a:xfrm>
            <a:off x="5641975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  <p:sp>
        <p:nvSpPr>
          <p:cNvPr id="68619" name="AutoShape 4"/>
          <p:cNvSpPr>
            <a:spLocks noChangeArrowheads="1"/>
          </p:cNvSpPr>
          <p:nvPr/>
        </p:nvSpPr>
        <p:spPr bwMode="auto">
          <a:xfrm>
            <a:off x="5410200" y="36576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20" name="Text Box 5"/>
          <p:cNvSpPr txBox="1">
            <a:spLocks noChangeArrowheads="1"/>
          </p:cNvSpPr>
          <p:nvPr/>
        </p:nvSpPr>
        <p:spPr bwMode="auto">
          <a:xfrm>
            <a:off x="4879975" y="54864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68621" name="Oval 6"/>
          <p:cNvSpPr>
            <a:spLocks noChangeArrowheads="1"/>
          </p:cNvSpPr>
          <p:nvPr/>
        </p:nvSpPr>
        <p:spPr bwMode="auto">
          <a:xfrm>
            <a:off x="5337175" y="5486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22" name="Oval 7"/>
          <p:cNvSpPr>
            <a:spLocks noChangeArrowheads="1"/>
          </p:cNvSpPr>
          <p:nvPr/>
        </p:nvSpPr>
        <p:spPr bwMode="auto">
          <a:xfrm>
            <a:off x="7470775" y="5486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23" name="Oval 8"/>
          <p:cNvSpPr>
            <a:spLocks noChangeArrowheads="1"/>
          </p:cNvSpPr>
          <p:nvPr/>
        </p:nvSpPr>
        <p:spPr bwMode="auto">
          <a:xfrm>
            <a:off x="6480175" y="3581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8624" name="Line 9"/>
          <p:cNvSpPr>
            <a:spLocks noChangeShapeType="1"/>
          </p:cNvSpPr>
          <p:nvPr/>
        </p:nvSpPr>
        <p:spPr bwMode="auto">
          <a:xfrm>
            <a:off x="5410200" y="55626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8625" name="Text Box 11"/>
          <p:cNvSpPr txBox="1">
            <a:spLocks noChangeArrowheads="1"/>
          </p:cNvSpPr>
          <p:nvPr/>
        </p:nvSpPr>
        <p:spPr bwMode="auto">
          <a:xfrm>
            <a:off x="6324600" y="3124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8626" name="Text Box 12"/>
          <p:cNvSpPr txBox="1">
            <a:spLocks noChangeArrowheads="1"/>
          </p:cNvSpPr>
          <p:nvPr/>
        </p:nvSpPr>
        <p:spPr bwMode="auto">
          <a:xfrm>
            <a:off x="6149975" y="51816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 b="1"/>
          </a:p>
        </p:txBody>
      </p:sp>
      <p:sp>
        <p:nvSpPr>
          <p:cNvPr id="68627" name="Text Box 13"/>
          <p:cNvSpPr txBox="1">
            <a:spLocks noChangeArrowheads="1"/>
          </p:cNvSpPr>
          <p:nvPr/>
        </p:nvSpPr>
        <p:spPr bwMode="auto">
          <a:xfrm>
            <a:off x="5921375" y="44958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2</a:t>
            </a:r>
            <a:endParaRPr lang="en-US" sz="1800" b="1"/>
          </a:p>
        </p:txBody>
      </p:sp>
      <p:sp>
        <p:nvSpPr>
          <p:cNvPr id="68628" name="Line 14"/>
          <p:cNvSpPr>
            <a:spLocks noChangeShapeType="1"/>
          </p:cNvSpPr>
          <p:nvPr/>
        </p:nvSpPr>
        <p:spPr bwMode="auto">
          <a:xfrm flipV="1">
            <a:off x="5410200" y="3657600"/>
            <a:ext cx="10668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8629" name="Rectangle 10"/>
          <p:cNvSpPr txBox="1">
            <a:spLocks noChangeArrowheads="1"/>
          </p:cNvSpPr>
          <p:nvPr/>
        </p:nvSpPr>
        <p:spPr bwMode="auto">
          <a:xfrm>
            <a:off x="4648200" y="1752600"/>
            <a:ext cx="3505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33400" indent="-5334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sz="2000"/>
              <a:t>There are two possibilities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/>
              <a:t>(w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)/ ||w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||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/>
              <a:t>-(w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)/ ||w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||</a:t>
            </a:r>
          </a:p>
          <a:p>
            <a:pPr algn="l" eaLnBrk="1" hangingPunct="1">
              <a:spcBef>
                <a:spcPct val="20000"/>
              </a:spcBef>
            </a:pP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Camera description</a:t>
            </a:r>
          </a:p>
        </p:txBody>
      </p:sp>
      <p:grpSp>
        <p:nvGrpSpPr>
          <p:cNvPr id="23554" name="Group 17"/>
          <p:cNvGrpSpPr>
            <a:grpSpLocks/>
          </p:cNvGrpSpPr>
          <p:nvPr/>
        </p:nvGrpSpPr>
        <p:grpSpPr bwMode="auto">
          <a:xfrm>
            <a:off x="1066800" y="2362200"/>
            <a:ext cx="2370138" cy="2351088"/>
            <a:chOff x="3573463" y="2895600"/>
            <a:chExt cx="2370137" cy="2350532"/>
          </a:xfrm>
        </p:grpSpPr>
        <p:sp>
          <p:nvSpPr>
            <p:cNvPr id="23571" name="Line 5"/>
            <p:cNvSpPr>
              <a:spLocks noChangeShapeType="1"/>
            </p:cNvSpPr>
            <p:nvPr/>
          </p:nvSpPr>
          <p:spPr bwMode="auto">
            <a:xfrm flipV="1">
              <a:off x="3573463" y="4378325"/>
              <a:ext cx="9906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2" name="Line 6"/>
            <p:cNvSpPr>
              <a:spLocks noChangeShapeType="1"/>
            </p:cNvSpPr>
            <p:nvPr/>
          </p:nvSpPr>
          <p:spPr bwMode="auto">
            <a:xfrm flipV="1">
              <a:off x="4640263" y="3200400"/>
              <a:ext cx="7937" cy="1177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73" name="Line 7"/>
            <p:cNvSpPr>
              <a:spLocks noChangeShapeType="1"/>
            </p:cNvSpPr>
            <p:nvPr/>
          </p:nvSpPr>
          <p:spPr bwMode="auto">
            <a:xfrm>
              <a:off x="4640263" y="4378325"/>
              <a:ext cx="990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656013" y="4876331"/>
              <a:ext cx="309563" cy="3698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z</a:t>
              </a: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4262438" y="2895600"/>
              <a:ext cx="322263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y</a:t>
              </a:r>
            </a:p>
          </p:txBody>
        </p: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5624512" y="4723968"/>
              <a:ext cx="319088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23577" name="Oval 11"/>
            <p:cNvSpPr>
              <a:spLocks noChangeArrowheads="1"/>
            </p:cNvSpPr>
            <p:nvPr/>
          </p:nvSpPr>
          <p:spPr bwMode="auto">
            <a:xfrm>
              <a:off x="4564063" y="4302125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auto">
            <a:xfrm>
              <a:off x="4724401" y="4114512"/>
              <a:ext cx="898525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(0,0,0)</a:t>
              </a:r>
            </a:p>
          </p:txBody>
        </p:sp>
      </p:grpSp>
      <p:sp>
        <p:nvSpPr>
          <p:cNvPr id="23555" name="TextBox 27"/>
          <p:cNvSpPr txBox="1">
            <a:spLocks noChangeArrowheads="1"/>
          </p:cNvSpPr>
          <p:nvPr/>
        </p:nvSpPr>
        <p:spPr bwMode="auto">
          <a:xfrm>
            <a:off x="533400" y="1905000"/>
            <a:ext cx="210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sp>
        <p:nvSpPr>
          <p:cNvPr id="23556" name="Text Box 43"/>
          <p:cNvSpPr txBox="1">
            <a:spLocks noChangeArrowheads="1"/>
          </p:cNvSpPr>
          <p:nvPr/>
        </p:nvSpPr>
        <p:spPr bwMode="auto">
          <a:xfrm>
            <a:off x="4367213" y="5316538"/>
            <a:ext cx="3352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 b="1">
                <a:latin typeface="Lucida Sans" charset="0"/>
              </a:rPr>
              <a:t>t</a:t>
            </a:r>
            <a:r>
              <a:rPr lang="en-US" sz="1800"/>
              <a:t>: the camera toward vector</a:t>
            </a:r>
            <a:endParaRPr lang="en-US" sz="1800" b="1"/>
          </a:p>
        </p:txBody>
      </p:sp>
      <p:sp>
        <p:nvSpPr>
          <p:cNvPr id="23557" name="Text Box 44"/>
          <p:cNvSpPr txBox="1">
            <a:spLocks noChangeArrowheads="1"/>
          </p:cNvSpPr>
          <p:nvPr/>
        </p:nvSpPr>
        <p:spPr bwMode="auto">
          <a:xfrm>
            <a:off x="4367213" y="5697538"/>
            <a:ext cx="363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u: </a:t>
            </a:r>
            <a:r>
              <a:rPr lang="en-US" sz="1800"/>
              <a:t>the camera up vector (</a:t>
            </a:r>
            <a:r>
              <a:rPr lang="en-US" sz="1800">
                <a:latin typeface="Symbol" charset="0"/>
                <a:sym typeface="Symbol" charset="0"/>
              </a:rPr>
              <a:t> </a:t>
            </a:r>
            <a:r>
              <a:rPr lang="en-US" sz="1800">
                <a:sym typeface="Symbol" charset="0"/>
              </a:rPr>
              <a:t>to </a:t>
            </a:r>
            <a:r>
              <a:rPr lang="en-US" sz="1800" b="1">
                <a:latin typeface="Lucida Sans" charset="0"/>
                <a:sym typeface="Symbol" charset="0"/>
              </a:rPr>
              <a:t>t</a:t>
            </a:r>
            <a:r>
              <a:rPr lang="en-US" sz="1800">
                <a:sym typeface="Symbol" charset="0"/>
              </a:rPr>
              <a:t>)</a:t>
            </a:r>
            <a:endParaRPr lang="en-US" sz="1800" b="1">
              <a:sym typeface="Symbol" charset="0"/>
            </a:endParaRPr>
          </a:p>
        </p:txBody>
      </p:sp>
      <p:sp>
        <p:nvSpPr>
          <p:cNvPr id="23558" name="Text Box 45"/>
          <p:cNvSpPr txBox="1">
            <a:spLocks noChangeArrowheads="1"/>
          </p:cNvSpPr>
          <p:nvPr/>
        </p:nvSpPr>
        <p:spPr bwMode="auto">
          <a:xfrm>
            <a:off x="4359275" y="6078538"/>
            <a:ext cx="4246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r: </a:t>
            </a:r>
            <a:r>
              <a:rPr lang="en-US" sz="1800"/>
              <a:t>the camera right vector (</a:t>
            </a:r>
            <a:r>
              <a:rPr lang="en-US" sz="1800">
                <a:sym typeface="Symbol" charset="0"/>
              </a:rPr>
              <a:t> to</a:t>
            </a:r>
            <a:r>
              <a:rPr lang="en-US" sz="1800">
                <a:latin typeface="Lucida Sans" charset="0"/>
                <a:sym typeface="Symbol" charset="0"/>
              </a:rPr>
              <a:t> </a:t>
            </a:r>
            <a:r>
              <a:rPr lang="en-US" sz="1800" b="1">
                <a:latin typeface="Lucida Sans" charset="0"/>
                <a:sym typeface="Symbol" charset="0"/>
              </a:rPr>
              <a:t>t</a:t>
            </a:r>
            <a:r>
              <a:rPr lang="en-US" sz="1800" b="1">
                <a:sym typeface="Symbol" charset="0"/>
              </a:rPr>
              <a:t>, u</a:t>
            </a:r>
            <a:r>
              <a:rPr lang="en-US" sz="1800">
                <a:sym typeface="Symbol" charset="0"/>
              </a:rPr>
              <a:t>)</a:t>
            </a:r>
            <a:endParaRPr lang="en-US" sz="1800" b="1">
              <a:sym typeface="Symbol" charset="0"/>
            </a:endParaRPr>
          </a:p>
          <a:p>
            <a:pPr eaLnBrk="1" hangingPunct="1"/>
            <a:endParaRPr lang="en-US" sz="1800" b="1"/>
          </a:p>
        </p:txBody>
      </p:sp>
      <p:sp>
        <p:nvSpPr>
          <p:cNvPr id="23559" name="TextBox 29"/>
          <p:cNvSpPr txBox="1">
            <a:spLocks noChangeArrowheads="1"/>
          </p:cNvSpPr>
          <p:nvPr/>
        </p:nvSpPr>
        <p:spPr bwMode="auto">
          <a:xfrm>
            <a:off x="4224338" y="4935538"/>
            <a:ext cx="2568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</a:t>
            </a:r>
            <a:r>
              <a:rPr lang="en-US" sz="1800" baseline="-25000"/>
              <a:t>0</a:t>
            </a:r>
            <a:r>
              <a:rPr lang="en-US" sz="1800"/>
              <a:t>: position of camera</a:t>
            </a:r>
          </a:p>
        </p:txBody>
      </p:sp>
      <p:sp>
        <p:nvSpPr>
          <p:cNvPr id="23560" name="TextBox 30"/>
          <p:cNvSpPr txBox="1">
            <a:spLocks noChangeArrowheads="1"/>
          </p:cNvSpPr>
          <p:nvPr/>
        </p:nvSpPr>
        <p:spPr bwMode="auto">
          <a:xfrm>
            <a:off x="457200" y="5029200"/>
            <a:ext cx="26082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/>
              <a:t>Input:  </a:t>
            </a:r>
          </a:p>
          <a:p>
            <a:pPr algn="l" eaLnBrk="1" hangingPunct="1"/>
            <a:r>
              <a:rPr lang="en-US" sz="1400"/>
              <a:t>Output image: w,h (pixels)</a:t>
            </a:r>
          </a:p>
          <a:p>
            <a:pPr algn="l" eaLnBrk="1" hangingPunct="1"/>
            <a:r>
              <a:rPr lang="en-US" sz="1400"/>
              <a:t>Camera description: P</a:t>
            </a:r>
            <a:r>
              <a:rPr lang="en-US" sz="1400" baseline="-25000"/>
              <a:t>0</a:t>
            </a:r>
            <a:r>
              <a:rPr lang="en-US" sz="1400"/>
              <a:t>, </a:t>
            </a:r>
            <a:r>
              <a:rPr lang="en-US" sz="1400" b="1">
                <a:latin typeface="Lucida Sans" charset="0"/>
                <a:sym typeface="Symbol" charset="0"/>
              </a:rPr>
              <a:t>t, u</a:t>
            </a:r>
            <a:r>
              <a:rPr lang="en-US" sz="1400"/>
              <a:t> </a:t>
            </a:r>
          </a:p>
        </p:txBody>
      </p:sp>
      <p:pic>
        <p:nvPicPr>
          <p:cNvPr id="23561" name="Picture 34" descr="camer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24000"/>
            <a:ext cx="26035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62" name="Group 41"/>
          <p:cNvGrpSpPr>
            <a:grpSpLocks/>
          </p:cNvGrpSpPr>
          <p:nvPr/>
        </p:nvGrpSpPr>
        <p:grpSpPr bwMode="auto">
          <a:xfrm>
            <a:off x="5410200" y="2220913"/>
            <a:ext cx="1371600" cy="1436687"/>
            <a:chOff x="2743200" y="1752599"/>
            <a:chExt cx="1371600" cy="1436133"/>
          </a:xfrm>
        </p:grpSpPr>
        <p:sp>
          <p:nvSpPr>
            <p:cNvPr id="23563" name="Line 5"/>
            <p:cNvSpPr>
              <a:spLocks noChangeShapeType="1"/>
            </p:cNvSpPr>
            <p:nvPr/>
          </p:nvSpPr>
          <p:spPr bwMode="auto">
            <a:xfrm flipV="1">
              <a:off x="2743200" y="2625725"/>
              <a:ext cx="609600" cy="34607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4" name="Line 6"/>
            <p:cNvSpPr>
              <a:spLocks noChangeShapeType="1"/>
            </p:cNvSpPr>
            <p:nvPr/>
          </p:nvSpPr>
          <p:spPr bwMode="auto">
            <a:xfrm flipV="1">
              <a:off x="3429001" y="1981199"/>
              <a:ext cx="0" cy="6445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565" name="Line 7"/>
            <p:cNvSpPr>
              <a:spLocks noChangeShapeType="1"/>
            </p:cNvSpPr>
            <p:nvPr/>
          </p:nvSpPr>
          <p:spPr bwMode="auto">
            <a:xfrm>
              <a:off x="3429000" y="2625725"/>
              <a:ext cx="685800" cy="3460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2978150" y="2742817"/>
              <a:ext cx="295275" cy="36974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r</a:t>
              </a:r>
            </a:p>
          </p:txBody>
        </p:sp>
        <p:sp>
          <p:nvSpPr>
            <p:cNvPr id="38" name="Text Box 9"/>
            <p:cNvSpPr txBox="1">
              <a:spLocks noChangeArrowheads="1"/>
            </p:cNvSpPr>
            <p:nvPr/>
          </p:nvSpPr>
          <p:spPr bwMode="auto">
            <a:xfrm>
              <a:off x="3505200" y="1752599"/>
              <a:ext cx="304800" cy="36974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u</a:t>
              </a:r>
            </a:p>
          </p:txBody>
        </p:sp>
        <p:sp>
          <p:nvSpPr>
            <p:cNvPr id="39" name="Text Box 10"/>
            <p:cNvSpPr txBox="1">
              <a:spLocks noChangeArrowheads="1"/>
            </p:cNvSpPr>
            <p:nvPr/>
          </p:nvSpPr>
          <p:spPr bwMode="auto">
            <a:xfrm>
              <a:off x="3629025" y="2818988"/>
              <a:ext cx="350838" cy="36974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Lucida Sans" pitchFamily="34" charset="0"/>
                  <a:ea typeface="+mn-ea"/>
                  <a:cs typeface="+mn-cs"/>
                  <a:sym typeface="Symbol" pitchFamily="18" charset="2"/>
                </a:rPr>
                <a:t>t </a:t>
              </a:r>
              <a:endParaRPr lang="en-US" b="1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569" name="Oval 11"/>
            <p:cNvSpPr>
              <a:spLocks noChangeArrowheads="1"/>
            </p:cNvSpPr>
            <p:nvPr/>
          </p:nvSpPr>
          <p:spPr bwMode="auto">
            <a:xfrm>
              <a:off x="3352800" y="2549525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1" name="Text Box 12"/>
            <p:cNvSpPr txBox="1">
              <a:spLocks noChangeArrowheads="1"/>
            </p:cNvSpPr>
            <p:nvPr/>
          </p:nvSpPr>
          <p:spPr bwMode="auto">
            <a:xfrm>
              <a:off x="3529013" y="2361964"/>
              <a:ext cx="398462" cy="369744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P</a:t>
              </a:r>
              <a:r>
                <a:rPr lang="en-US" baseline="-25000" dirty="0">
                  <a:latin typeface="+mn-lt"/>
                  <a:ea typeface="+mn-ea"/>
                  <a:cs typeface="+mn-cs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 normal</a:t>
            </a:r>
          </a:p>
        </p:txBody>
      </p:sp>
      <p:sp>
        <p:nvSpPr>
          <p:cNvPr id="69634" name="AutoShape 3"/>
          <p:cNvSpPr>
            <a:spLocks noChangeArrowheads="1"/>
          </p:cNvSpPr>
          <p:nvPr/>
        </p:nvSpPr>
        <p:spPr bwMode="auto">
          <a:xfrm>
            <a:off x="2362200" y="2971800"/>
            <a:ext cx="908050" cy="1366838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35" name="Line 4"/>
          <p:cNvSpPr>
            <a:spLocks noChangeShapeType="1"/>
          </p:cNvSpPr>
          <p:nvPr/>
        </p:nvSpPr>
        <p:spPr bwMode="auto">
          <a:xfrm flipV="1">
            <a:off x="914400" y="3865563"/>
            <a:ext cx="1862138" cy="630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9636" name="Oval 5"/>
          <p:cNvSpPr>
            <a:spLocks noChangeArrowheads="1"/>
          </p:cNvSpPr>
          <p:nvPr/>
        </p:nvSpPr>
        <p:spPr bwMode="auto">
          <a:xfrm>
            <a:off x="914400" y="4419600"/>
            <a:ext cx="90488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9637" name="Text Box 6"/>
          <p:cNvSpPr txBox="1">
            <a:spLocks noChangeArrowheads="1"/>
          </p:cNvSpPr>
          <p:nvPr/>
        </p:nvSpPr>
        <p:spPr bwMode="auto">
          <a:xfrm>
            <a:off x="381000" y="3733800"/>
            <a:ext cx="190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R=(P</a:t>
            </a:r>
            <a:r>
              <a:rPr lang="en-US" sz="2000" b="1" baseline="-25000"/>
              <a:t>0</a:t>
            </a:r>
            <a:r>
              <a:rPr lang="en-US" sz="2000" b="1"/>
              <a:t>,v)</a:t>
            </a:r>
          </a:p>
        </p:txBody>
      </p:sp>
      <p:sp>
        <p:nvSpPr>
          <p:cNvPr id="69638" name="Line 8"/>
          <p:cNvSpPr>
            <a:spLocks noChangeShapeType="1"/>
          </p:cNvSpPr>
          <p:nvPr/>
        </p:nvSpPr>
        <p:spPr bwMode="auto">
          <a:xfrm flipV="1">
            <a:off x="3048000" y="33528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39" name="Oval 9"/>
          <p:cNvSpPr>
            <a:spLocks noChangeArrowheads="1"/>
          </p:cNvSpPr>
          <p:nvPr/>
        </p:nvSpPr>
        <p:spPr bwMode="auto">
          <a:xfrm>
            <a:off x="2743200" y="3810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40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1676400"/>
            <a:ext cx="3581400" cy="7620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sz="2000">
                <a:latin typeface="Comic Sans MS" charset="0"/>
              </a:rPr>
              <a:t>For lighting we need a surface normal.</a:t>
            </a:r>
          </a:p>
        </p:txBody>
      </p:sp>
      <p:sp>
        <p:nvSpPr>
          <p:cNvPr id="69641" name="TextBox 10"/>
          <p:cNvSpPr txBox="1">
            <a:spLocks noChangeArrowheads="1"/>
          </p:cNvSpPr>
          <p:nvPr/>
        </p:nvSpPr>
        <p:spPr bwMode="auto">
          <a:xfrm>
            <a:off x="2743200" y="38862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q</a:t>
            </a:r>
          </a:p>
        </p:txBody>
      </p:sp>
      <p:sp>
        <p:nvSpPr>
          <p:cNvPr id="69642" name="Text Box 7"/>
          <p:cNvSpPr txBox="1">
            <a:spLocks noChangeArrowheads="1"/>
          </p:cNvSpPr>
          <p:nvPr/>
        </p:nvSpPr>
        <p:spPr bwMode="auto">
          <a:xfrm>
            <a:off x="5641975" y="50292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/>
              <a:t>T</a:t>
            </a:r>
          </a:p>
        </p:txBody>
      </p:sp>
      <p:sp>
        <p:nvSpPr>
          <p:cNvPr id="69643" name="AutoShape 4"/>
          <p:cNvSpPr>
            <a:spLocks noChangeArrowheads="1"/>
          </p:cNvSpPr>
          <p:nvPr/>
        </p:nvSpPr>
        <p:spPr bwMode="auto">
          <a:xfrm>
            <a:off x="5410200" y="3657600"/>
            <a:ext cx="2212975" cy="193675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44" name="Text Box 5"/>
          <p:cNvSpPr txBox="1">
            <a:spLocks noChangeArrowheads="1"/>
          </p:cNvSpPr>
          <p:nvPr/>
        </p:nvSpPr>
        <p:spPr bwMode="auto">
          <a:xfrm>
            <a:off x="4879975" y="5486400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69645" name="Oval 6"/>
          <p:cNvSpPr>
            <a:spLocks noChangeArrowheads="1"/>
          </p:cNvSpPr>
          <p:nvPr/>
        </p:nvSpPr>
        <p:spPr bwMode="auto">
          <a:xfrm>
            <a:off x="5337175" y="5486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46" name="Oval 7"/>
          <p:cNvSpPr>
            <a:spLocks noChangeArrowheads="1"/>
          </p:cNvSpPr>
          <p:nvPr/>
        </p:nvSpPr>
        <p:spPr bwMode="auto">
          <a:xfrm>
            <a:off x="7470775" y="5486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47" name="Oval 8"/>
          <p:cNvSpPr>
            <a:spLocks noChangeArrowheads="1"/>
          </p:cNvSpPr>
          <p:nvPr/>
        </p:nvSpPr>
        <p:spPr bwMode="auto">
          <a:xfrm>
            <a:off x="6480175" y="3581400"/>
            <a:ext cx="152400" cy="1524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9648" name="Line 9"/>
          <p:cNvSpPr>
            <a:spLocks noChangeShapeType="1"/>
          </p:cNvSpPr>
          <p:nvPr/>
        </p:nvSpPr>
        <p:spPr bwMode="auto">
          <a:xfrm>
            <a:off x="5410200" y="5562600"/>
            <a:ext cx="2133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9649" name="Text Box 11"/>
          <p:cNvSpPr txBox="1">
            <a:spLocks noChangeArrowheads="1"/>
          </p:cNvSpPr>
          <p:nvPr/>
        </p:nvSpPr>
        <p:spPr bwMode="auto">
          <a:xfrm>
            <a:off x="6324600" y="3124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69650" name="Text Box 12"/>
          <p:cNvSpPr txBox="1">
            <a:spLocks noChangeArrowheads="1"/>
          </p:cNvSpPr>
          <p:nvPr/>
        </p:nvSpPr>
        <p:spPr bwMode="auto">
          <a:xfrm>
            <a:off x="6149975" y="51816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1</a:t>
            </a:r>
            <a:endParaRPr lang="en-US" sz="1800" b="1"/>
          </a:p>
        </p:txBody>
      </p:sp>
      <p:sp>
        <p:nvSpPr>
          <p:cNvPr id="69651" name="Text Box 13"/>
          <p:cNvSpPr txBox="1">
            <a:spLocks noChangeArrowheads="1"/>
          </p:cNvSpPr>
          <p:nvPr/>
        </p:nvSpPr>
        <p:spPr bwMode="auto">
          <a:xfrm>
            <a:off x="5921375" y="4495800"/>
            <a:ext cx="434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/>
              <a:t>w</a:t>
            </a:r>
            <a:r>
              <a:rPr lang="en-US" sz="1800" b="1" baseline="-25000"/>
              <a:t>2</a:t>
            </a:r>
            <a:endParaRPr lang="en-US" sz="1800" b="1"/>
          </a:p>
        </p:txBody>
      </p:sp>
      <p:sp>
        <p:nvSpPr>
          <p:cNvPr id="69652" name="Line 14"/>
          <p:cNvSpPr>
            <a:spLocks noChangeShapeType="1"/>
          </p:cNvSpPr>
          <p:nvPr/>
        </p:nvSpPr>
        <p:spPr bwMode="auto">
          <a:xfrm flipV="1">
            <a:off x="5410200" y="3657600"/>
            <a:ext cx="1066800" cy="1981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9653" name="Rectangle 10"/>
          <p:cNvSpPr txBox="1">
            <a:spLocks noChangeArrowheads="1"/>
          </p:cNvSpPr>
          <p:nvPr/>
        </p:nvSpPr>
        <p:spPr bwMode="auto">
          <a:xfrm>
            <a:off x="4648200" y="1752600"/>
            <a:ext cx="3505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533400" indent="-5334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sz="2000"/>
              <a:t>There are two possibilities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/>
              <a:t>(w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)/ ||w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||</a:t>
            </a:r>
          </a:p>
          <a:p>
            <a:pPr algn="l" eaLnBrk="1" hangingPunct="1">
              <a:spcBef>
                <a:spcPct val="20000"/>
              </a:spcBef>
            </a:pPr>
            <a:r>
              <a:rPr lang="en-US" sz="2000"/>
              <a:t>-(w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)/ ||w</a:t>
            </a:r>
            <a:r>
              <a:rPr lang="en-US" sz="2000" baseline="-25000"/>
              <a:t>1</a:t>
            </a:r>
            <a:r>
              <a:rPr lang="en-US" sz="2000"/>
              <a:t> x w</a:t>
            </a:r>
            <a:r>
              <a:rPr lang="en-US" sz="2000" baseline="-25000"/>
              <a:t>2</a:t>
            </a:r>
            <a:r>
              <a:rPr lang="en-US" sz="2000"/>
              <a:t>||</a:t>
            </a:r>
          </a:p>
          <a:p>
            <a:pPr algn="l" eaLnBrk="1" hangingPunct="1">
              <a:spcBef>
                <a:spcPct val="20000"/>
              </a:spcBef>
            </a:pPr>
            <a:endParaRPr lang="en-US" sz="2000"/>
          </a:p>
        </p:txBody>
      </p:sp>
      <p:sp>
        <p:nvSpPr>
          <p:cNvPr id="69654" name="TextBox 1"/>
          <p:cNvSpPr txBox="1">
            <a:spLocks noChangeArrowheads="1"/>
          </p:cNvSpPr>
          <p:nvPr/>
        </p:nvSpPr>
        <p:spPr bwMode="auto">
          <a:xfrm>
            <a:off x="914400" y="4876800"/>
            <a:ext cx="3659188" cy="1616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We want the one pointing toward the camera.</a:t>
            </a:r>
          </a:p>
          <a:p>
            <a:pPr eaLnBrk="1" hangingPunct="1"/>
            <a:r>
              <a:rPr lang="en-US" sz="1800"/>
              <a:t>In other words, the one whose dot product with q-P</a:t>
            </a:r>
            <a:r>
              <a:rPr lang="en-US" sz="1800" baseline="-25000"/>
              <a:t>o</a:t>
            </a:r>
            <a:r>
              <a:rPr lang="en-US" sz="1800"/>
              <a:t> is </a:t>
            </a:r>
            <a:r>
              <a:rPr lang="en-US" sz="1800" i="1"/>
              <a:t>negative</a:t>
            </a:r>
            <a:r>
              <a:rPr lang="en-US" sz="180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intersection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triangle</a:t>
            </a:r>
          </a:p>
          <a:p>
            <a:pPr eaLnBrk="1" hangingPunct="1"/>
            <a:r>
              <a:rPr lang="en-US">
                <a:latin typeface="Comic Sans MS" charset="0"/>
              </a:rPr>
              <a:t>sphere</a:t>
            </a:r>
          </a:p>
          <a:p>
            <a:pPr eaLnBrk="1" hangingPunct="1"/>
            <a:r>
              <a:rPr lang="en-US">
                <a:latin typeface="Comic Sans MS" charset="0"/>
              </a:rPr>
              <a:t>box</a:t>
            </a:r>
          </a:p>
          <a:p>
            <a:pPr eaLnBrk="1" hangingPunct="1"/>
            <a:r>
              <a:rPr lang="en-US">
                <a:latin typeface="Comic Sans MS" charset="0"/>
              </a:rPr>
              <a:t>cylinder</a:t>
            </a:r>
          </a:p>
          <a:p>
            <a:pPr eaLnBrk="1" hangingPunct="1"/>
            <a:r>
              <a:rPr lang="en-US">
                <a:latin typeface="Comic Sans MS" charset="0"/>
              </a:rPr>
              <a:t>cone</a:t>
            </a:r>
          </a:p>
          <a:p>
            <a:pPr eaLnBrk="1" hangingPunct="1"/>
            <a:r>
              <a:rPr lang="en-US">
                <a:latin typeface="Comic Sans MS" charset="0"/>
              </a:rPr>
              <a:t>torus</a:t>
            </a:r>
          </a:p>
        </p:txBody>
      </p:sp>
      <p:sp>
        <p:nvSpPr>
          <p:cNvPr id="70659" name="AutoShape 4"/>
          <p:cNvSpPr>
            <a:spLocks/>
          </p:cNvSpPr>
          <p:nvPr/>
        </p:nvSpPr>
        <p:spPr bwMode="auto">
          <a:xfrm>
            <a:off x="3429000" y="2819400"/>
            <a:ext cx="381000" cy="2362200"/>
          </a:xfrm>
          <a:prstGeom prst="rightBrace">
            <a:avLst>
              <a:gd name="adj1" fmla="val 51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0660" name="Text Box 5"/>
          <p:cNvSpPr txBox="1">
            <a:spLocks noChangeArrowheads="1"/>
          </p:cNvSpPr>
          <p:nvPr/>
        </p:nvSpPr>
        <p:spPr bwMode="auto">
          <a:xfrm>
            <a:off x="4343400" y="3733800"/>
            <a:ext cx="2438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Etc. – you get to do these if you so choose!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Next time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>
                <a:latin typeface="Comic Sans MS" charset="0"/>
              </a:rPr>
              <a:t>Transformations!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Line 11"/>
          <p:cNvSpPr>
            <a:spLocks noChangeShapeType="1"/>
          </p:cNvSpPr>
          <p:nvPr/>
        </p:nvSpPr>
        <p:spPr bwMode="auto">
          <a:xfrm flipV="1">
            <a:off x="4876800" y="3733800"/>
            <a:ext cx="22860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78" name="Line 13"/>
          <p:cNvSpPr>
            <a:spLocks noChangeShapeType="1"/>
          </p:cNvSpPr>
          <p:nvPr/>
        </p:nvSpPr>
        <p:spPr bwMode="auto">
          <a:xfrm flipV="1">
            <a:off x="4876800" y="3352800"/>
            <a:ext cx="22860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79" name="Freeform 4"/>
          <p:cNvSpPr>
            <a:spLocks/>
          </p:cNvSpPr>
          <p:nvPr/>
        </p:nvSpPr>
        <p:spPr bwMode="auto">
          <a:xfrm>
            <a:off x="4800600" y="2667000"/>
            <a:ext cx="3657600" cy="2362200"/>
          </a:xfrm>
          <a:custGeom>
            <a:avLst/>
            <a:gdLst>
              <a:gd name="T0" fmla="*/ 0 w 2304"/>
              <a:gd name="T1" fmla="*/ 2147483647 h 1488"/>
              <a:gd name="T2" fmla="*/ 2147483647 w 2304"/>
              <a:gd name="T3" fmla="*/ 0 h 1488"/>
              <a:gd name="T4" fmla="*/ 2147483647 w 2304"/>
              <a:gd name="T5" fmla="*/ 2147483647 h 1488"/>
              <a:gd name="T6" fmla="*/ 2147483647 w 2304"/>
              <a:gd name="T7" fmla="*/ 2147483647 h 1488"/>
              <a:gd name="T8" fmla="*/ 0 w 2304"/>
              <a:gd name="T9" fmla="*/ 2147483647 h 1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04"/>
              <a:gd name="T16" fmla="*/ 0 h 1488"/>
              <a:gd name="T17" fmla="*/ 2304 w 2304"/>
              <a:gd name="T18" fmla="*/ 1488 h 1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04" h="1488">
                <a:moveTo>
                  <a:pt x="0" y="1488"/>
                </a:moveTo>
                <a:lnTo>
                  <a:pt x="1488" y="0"/>
                </a:lnTo>
                <a:lnTo>
                  <a:pt x="2304" y="384"/>
                </a:lnTo>
                <a:lnTo>
                  <a:pt x="2304" y="1056"/>
                </a:lnTo>
                <a:lnTo>
                  <a:pt x="0" y="1488"/>
                </a:lnTo>
                <a:close/>
              </a:path>
            </a:pathLst>
          </a:custGeom>
          <a:solidFill>
            <a:srgbClr val="DDDDDD">
              <a:alpha val="50195"/>
            </a:srgbClr>
          </a:solidFill>
          <a:ln w="28575" cap="flat" cmpd="sng">
            <a:solidFill>
              <a:srgbClr val="DDDDDD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0" name="Can 32"/>
          <p:cNvSpPr>
            <a:spLocks noChangeArrowheads="1"/>
          </p:cNvSpPr>
          <p:nvPr/>
        </p:nvSpPr>
        <p:spPr bwMode="auto">
          <a:xfrm rot="-7980000">
            <a:off x="4782344" y="4756944"/>
            <a:ext cx="296863" cy="479425"/>
          </a:xfrm>
          <a:prstGeom prst="can">
            <a:avLst>
              <a:gd name="adj" fmla="val 24905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914400" y="1916113"/>
            <a:ext cx="3625850" cy="3416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US" dirty="0">
                <a:latin typeface="Comic Sans MS" pitchFamily="66" charset="0"/>
                <a:ea typeface="+mn-ea"/>
                <a:cs typeface="+mn-cs"/>
              </a:rPr>
              <a:t>The view volume is a pyramid centered on </a:t>
            </a:r>
            <a:r>
              <a:rPr lang="en-US" b="1" dirty="0">
                <a:latin typeface="Lucida Sans" pitchFamily="34" charset="0"/>
                <a:ea typeface="+mn-ea"/>
                <a:cs typeface="+mn-cs"/>
                <a:sym typeface="Symbol" pitchFamily="18" charset="2"/>
              </a:rPr>
              <a:t>t </a:t>
            </a:r>
            <a:r>
              <a:rPr lang="en-US" dirty="0">
                <a:latin typeface="+mn-lt"/>
                <a:ea typeface="+mn-ea"/>
                <a:cs typeface="+mn-cs"/>
                <a:sym typeface="Symbol" pitchFamily="18" charset="2"/>
              </a:rPr>
              <a:t>specified by the half height angle </a:t>
            </a:r>
            <a:r>
              <a:rPr lang="en-US" dirty="0">
                <a:latin typeface="Symbol" pitchFamily="18" charset="2"/>
                <a:ea typeface="+mn-ea"/>
                <a:cs typeface="+mn-cs"/>
                <a:sym typeface="Symbol" pitchFamily="18" charset="2"/>
              </a:rPr>
              <a:t>q</a:t>
            </a:r>
            <a:r>
              <a:rPr lang="en-US" dirty="0">
                <a:latin typeface="+mn-lt"/>
                <a:ea typeface="+mn-ea"/>
                <a:cs typeface="+mn-cs"/>
                <a:sym typeface="Symbol" pitchFamily="18" charset="2"/>
              </a:rPr>
              <a:t> and the aspect ratio W/H.</a:t>
            </a:r>
          </a:p>
          <a:p>
            <a:pPr algn="l">
              <a:defRPr/>
            </a:pPr>
            <a:endParaRPr lang="en-US" dirty="0">
              <a:latin typeface="+mn-lt"/>
              <a:ea typeface="+mn-ea"/>
              <a:cs typeface="+mn-cs"/>
              <a:sym typeface="Symbol" pitchFamily="18" charset="2"/>
            </a:endParaRPr>
          </a:p>
          <a:p>
            <a:pPr algn="l">
              <a:defRPr/>
            </a:pPr>
            <a:endParaRPr lang="en-US" dirty="0">
              <a:latin typeface="Comic Sans MS" pitchFamily="66" charset="0"/>
              <a:ea typeface="+mn-ea"/>
              <a:cs typeface="+mn-cs"/>
              <a:sym typeface="Symbol" pitchFamily="18" charset="2"/>
            </a:endParaRPr>
          </a:p>
          <a:p>
            <a:pPr algn="l">
              <a:defRPr/>
            </a:pPr>
            <a:endParaRPr lang="en-US" dirty="0">
              <a:latin typeface="Comic Sans MS" pitchFamily="66" charset="0"/>
              <a:ea typeface="+mn-ea"/>
              <a:cs typeface="+mn-cs"/>
              <a:sym typeface="Symbol" pitchFamily="18" charset="2"/>
            </a:endParaRPr>
          </a:p>
          <a:p>
            <a:pPr algn="l">
              <a:defRPr/>
            </a:pPr>
            <a:endParaRPr lang="en-US" dirty="0">
              <a:latin typeface="Comic Sans MS" pitchFamily="66" charset="0"/>
              <a:ea typeface="+mn-ea"/>
              <a:cs typeface="+mn-cs"/>
              <a:sym typeface="Symbol" pitchFamily="18" charset="2"/>
            </a:endParaRPr>
          </a:p>
          <a:p>
            <a:pPr algn="l">
              <a:defRPr/>
            </a:pPr>
            <a:r>
              <a:rPr lang="en-US" sz="2400" dirty="0">
                <a:solidFill>
                  <a:schemeClr val="tx2"/>
                </a:solidFill>
                <a:latin typeface="Comic Sans MS" pitchFamily="66" charset="0"/>
                <a:ea typeface="+mn-ea"/>
                <a:cs typeface="+mn-cs"/>
                <a:sym typeface="Symbol" pitchFamily="18" charset="2"/>
              </a:rPr>
              <a:t> </a:t>
            </a: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838200" y="762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2800">
                <a:solidFill>
                  <a:schemeClr val="tx2"/>
                </a:solidFill>
              </a:rPr>
              <a:t>View volume</a:t>
            </a:r>
          </a:p>
        </p:txBody>
      </p:sp>
      <p:grpSp>
        <p:nvGrpSpPr>
          <p:cNvPr id="24583" name="Group 5"/>
          <p:cNvGrpSpPr>
            <a:grpSpLocks/>
          </p:cNvGrpSpPr>
          <p:nvPr/>
        </p:nvGrpSpPr>
        <p:grpSpPr bwMode="auto">
          <a:xfrm>
            <a:off x="6705600" y="3124200"/>
            <a:ext cx="1066800" cy="1371600"/>
            <a:chOff x="2016" y="1920"/>
            <a:chExt cx="672" cy="864"/>
          </a:xfrm>
        </p:grpSpPr>
        <p:sp>
          <p:nvSpPr>
            <p:cNvPr id="24604" name="Line 6"/>
            <p:cNvSpPr>
              <a:spLocks noChangeShapeType="1"/>
            </p:cNvSpPr>
            <p:nvPr/>
          </p:nvSpPr>
          <p:spPr bwMode="auto">
            <a:xfrm>
              <a:off x="2016" y="1920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5" name="Line 7"/>
            <p:cNvSpPr>
              <a:spLocks noChangeShapeType="1"/>
            </p:cNvSpPr>
            <p:nvPr/>
          </p:nvSpPr>
          <p:spPr bwMode="auto">
            <a:xfrm>
              <a:off x="2016" y="2448"/>
              <a:ext cx="672" cy="336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6" name="Line 8"/>
            <p:cNvSpPr>
              <a:spLocks noChangeShapeType="1"/>
            </p:cNvSpPr>
            <p:nvPr/>
          </p:nvSpPr>
          <p:spPr bwMode="auto">
            <a:xfrm>
              <a:off x="2016" y="1920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607" name="Line 9"/>
            <p:cNvSpPr>
              <a:spLocks noChangeShapeType="1"/>
            </p:cNvSpPr>
            <p:nvPr/>
          </p:nvSpPr>
          <p:spPr bwMode="auto">
            <a:xfrm>
              <a:off x="2688" y="2256"/>
              <a:ext cx="0" cy="528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4584" name="Freeform 10"/>
          <p:cNvSpPr>
            <a:spLocks/>
          </p:cNvSpPr>
          <p:nvPr/>
        </p:nvSpPr>
        <p:spPr bwMode="auto">
          <a:xfrm>
            <a:off x="6705600" y="3124200"/>
            <a:ext cx="1066800" cy="1371600"/>
          </a:xfrm>
          <a:custGeom>
            <a:avLst/>
            <a:gdLst>
              <a:gd name="T0" fmla="*/ 0 w 672"/>
              <a:gd name="T1" fmla="*/ 0 h 864"/>
              <a:gd name="T2" fmla="*/ 0 w 672"/>
              <a:gd name="T3" fmla="*/ 2147483647 h 864"/>
              <a:gd name="T4" fmla="*/ 2147483647 w 672"/>
              <a:gd name="T5" fmla="*/ 2147483647 h 864"/>
              <a:gd name="T6" fmla="*/ 2147483647 w 672"/>
              <a:gd name="T7" fmla="*/ 2147483647 h 864"/>
              <a:gd name="T8" fmla="*/ 0 w 672"/>
              <a:gd name="T9" fmla="*/ 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2"/>
              <a:gd name="T16" fmla="*/ 0 h 864"/>
              <a:gd name="T17" fmla="*/ 672 w 672"/>
              <a:gd name="T18" fmla="*/ 864 h 8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2" h="864">
                <a:moveTo>
                  <a:pt x="0" y="0"/>
                </a:moveTo>
                <a:lnTo>
                  <a:pt x="0" y="528"/>
                </a:lnTo>
                <a:lnTo>
                  <a:pt x="672" y="864"/>
                </a:lnTo>
                <a:lnTo>
                  <a:pt x="672" y="336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50195"/>
            </a:schemeClr>
          </a:soli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5" name="Line 12"/>
          <p:cNvSpPr>
            <a:spLocks noChangeShapeType="1"/>
          </p:cNvSpPr>
          <p:nvPr/>
        </p:nvSpPr>
        <p:spPr bwMode="auto">
          <a:xfrm>
            <a:off x="4876800" y="50292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86" name="Text Box 14"/>
          <p:cNvSpPr txBox="1">
            <a:spLocks noChangeArrowheads="1"/>
          </p:cNvSpPr>
          <p:nvPr/>
        </p:nvSpPr>
        <p:spPr bwMode="auto">
          <a:xfrm>
            <a:off x="6311900" y="3819525"/>
            <a:ext cx="317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tx2"/>
                </a:solidFill>
                <a:sym typeface="Symbol" charset="0"/>
              </a:rPr>
              <a:t></a:t>
            </a:r>
          </a:p>
        </p:txBody>
      </p:sp>
      <p:sp>
        <p:nvSpPr>
          <p:cNvPr id="24587" name="Line 15"/>
          <p:cNvSpPr>
            <a:spLocks noChangeShapeType="1"/>
          </p:cNvSpPr>
          <p:nvPr/>
        </p:nvSpPr>
        <p:spPr bwMode="auto">
          <a:xfrm>
            <a:off x="7162800" y="3352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88" name="Text Box 16"/>
          <p:cNvSpPr txBox="1">
            <a:spLocks noChangeArrowheads="1"/>
          </p:cNvSpPr>
          <p:nvPr/>
        </p:nvSpPr>
        <p:spPr bwMode="auto">
          <a:xfrm>
            <a:off x="7250113" y="36576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24589" name="Text Box 17"/>
          <p:cNvSpPr txBox="1">
            <a:spLocks noChangeArrowheads="1"/>
          </p:cNvSpPr>
          <p:nvPr/>
        </p:nvSpPr>
        <p:spPr bwMode="auto">
          <a:xfrm>
            <a:off x="7308850" y="2895600"/>
            <a:ext cx="322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Lucida Console" charset="0"/>
                <a:sym typeface="Symbol" charset="0"/>
              </a:rPr>
              <a:t>W</a:t>
            </a:r>
          </a:p>
        </p:txBody>
      </p:sp>
      <p:sp>
        <p:nvSpPr>
          <p:cNvPr id="24590" name="Text Box 19"/>
          <p:cNvSpPr txBox="1">
            <a:spLocks noChangeArrowheads="1"/>
          </p:cNvSpPr>
          <p:nvPr/>
        </p:nvSpPr>
        <p:spPr bwMode="auto">
          <a:xfrm flipH="1">
            <a:off x="7689850" y="3810000"/>
            <a:ext cx="612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Lucida Console" charset="0"/>
              </a:rPr>
              <a:t>H</a:t>
            </a:r>
          </a:p>
        </p:txBody>
      </p:sp>
      <p:sp>
        <p:nvSpPr>
          <p:cNvPr id="24591" name="Line 20"/>
          <p:cNvSpPr>
            <a:spLocks noChangeShapeType="1"/>
          </p:cNvSpPr>
          <p:nvPr/>
        </p:nvSpPr>
        <p:spPr bwMode="auto">
          <a:xfrm>
            <a:off x="7848600" y="36576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592" name="Line 21"/>
          <p:cNvSpPr>
            <a:spLocks noChangeShapeType="1"/>
          </p:cNvSpPr>
          <p:nvPr/>
        </p:nvSpPr>
        <p:spPr bwMode="auto">
          <a:xfrm>
            <a:off x="6858000" y="30480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593" name="Freeform 22"/>
          <p:cNvSpPr>
            <a:spLocks/>
          </p:cNvSpPr>
          <p:nvPr/>
        </p:nvSpPr>
        <p:spPr bwMode="auto">
          <a:xfrm>
            <a:off x="6146800" y="4038600"/>
            <a:ext cx="177800" cy="228600"/>
          </a:xfrm>
          <a:custGeom>
            <a:avLst/>
            <a:gdLst>
              <a:gd name="T0" fmla="*/ 0 w 112"/>
              <a:gd name="T1" fmla="*/ 2147483647 h 112"/>
              <a:gd name="T2" fmla="*/ 2147483647 w 112"/>
              <a:gd name="T3" fmla="*/ 2147483647 h 112"/>
              <a:gd name="T4" fmla="*/ 2147483647 w 112"/>
              <a:gd name="T5" fmla="*/ 2147483647 h 112"/>
              <a:gd name="T6" fmla="*/ 0 60000 65536"/>
              <a:gd name="T7" fmla="*/ 0 60000 65536"/>
              <a:gd name="T8" fmla="*/ 0 60000 65536"/>
              <a:gd name="T9" fmla="*/ 0 w 112"/>
              <a:gd name="T10" fmla="*/ 0 h 112"/>
              <a:gd name="T11" fmla="*/ 112 w 112"/>
              <a:gd name="T12" fmla="*/ 112 h 1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112">
                <a:moveTo>
                  <a:pt x="0" y="16"/>
                </a:moveTo>
                <a:cubicBezTo>
                  <a:pt x="40" y="8"/>
                  <a:pt x="80" y="0"/>
                  <a:pt x="96" y="16"/>
                </a:cubicBezTo>
                <a:cubicBezTo>
                  <a:pt x="112" y="32"/>
                  <a:pt x="104" y="72"/>
                  <a:pt x="96" y="1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594" name="Line 32"/>
          <p:cNvSpPr>
            <a:spLocks noChangeShapeType="1"/>
          </p:cNvSpPr>
          <p:nvPr/>
        </p:nvSpPr>
        <p:spPr bwMode="auto">
          <a:xfrm flipV="1">
            <a:off x="4870450" y="41148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" name="Cube 31"/>
          <p:cNvSpPr/>
          <p:nvPr/>
        </p:nvSpPr>
        <p:spPr bwMode="auto">
          <a:xfrm>
            <a:off x="4489450" y="4856034"/>
            <a:ext cx="762000" cy="490776"/>
          </a:xfrm>
          <a:prstGeom prst="cube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2400000" lon="3000000" rev="0"/>
            </a:camera>
            <a:lightRig rig="threePt" dir="t"/>
          </a:scene3d>
        </p:spPr>
        <p:txBody>
          <a:bodyPr>
            <a:spAutoFit/>
          </a:bodyPr>
          <a:lstStyle/>
          <a:p>
            <a:pPr>
              <a:defRPr/>
            </a:pPr>
            <a:endParaRPr lang="en-US">
              <a:latin typeface="Comic Sans MS" pitchFamily="66" charset="0"/>
              <a:ea typeface="+mn-ea"/>
              <a:cs typeface="+mn-cs"/>
            </a:endParaRPr>
          </a:p>
        </p:txBody>
      </p:sp>
      <p:cxnSp>
        <p:nvCxnSpPr>
          <p:cNvPr id="38" name="Straight Connector 37"/>
          <p:cNvCxnSpPr>
            <a:stCxn id="24580" idx="3"/>
            <a:endCxn id="24579" idx="2"/>
          </p:cNvCxnSpPr>
          <p:nvPr/>
        </p:nvCxnSpPr>
        <p:spPr bwMode="auto">
          <a:xfrm flipV="1">
            <a:off x="5106988" y="3276600"/>
            <a:ext cx="3351212" cy="1555750"/>
          </a:xfrm>
          <a:prstGeom prst="line">
            <a:avLst/>
          </a:prstGeom>
          <a:noFill/>
          <a:ln w="2857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914400" y="3363913"/>
            <a:ext cx="3505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ym typeface="Symbol" charset="0"/>
              </a:rPr>
              <a:t>Note for any slice: W/H  = w/h 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057400" y="4202113"/>
            <a:ext cx="2103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cxnSp>
        <p:nvCxnSpPr>
          <p:cNvPr id="45" name="Straight Arrow Connector 44"/>
          <p:cNvCxnSpPr>
            <a:cxnSpLocks noChangeShapeType="1"/>
          </p:cNvCxnSpPr>
          <p:nvPr/>
        </p:nvCxnSpPr>
        <p:spPr bwMode="auto">
          <a:xfrm rot="5400000" flipH="1" flipV="1">
            <a:off x="3048001" y="3897312"/>
            <a:ext cx="457200" cy="31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Arrow Connector 52"/>
          <p:cNvCxnSpPr>
            <a:cxnSpLocks noChangeShapeType="1"/>
          </p:cNvCxnSpPr>
          <p:nvPr/>
        </p:nvCxnSpPr>
        <p:spPr bwMode="auto">
          <a:xfrm flipH="1">
            <a:off x="4495800" y="3592513"/>
            <a:ext cx="609600" cy="15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4648200" y="3211513"/>
            <a:ext cx="809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pixels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8200" y="5715000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800"/>
              <a:t>At some distance  D along </a:t>
            </a:r>
            <a:r>
              <a:rPr lang="en-US" sz="1800" b="1">
                <a:latin typeface="Lucida Sans" charset="0"/>
                <a:sym typeface="Symbol" charset="0"/>
              </a:rPr>
              <a:t>t  </a:t>
            </a:r>
            <a:r>
              <a:rPr lang="en-US" sz="1800"/>
              <a:t>we get a slice with w=W and h=H!  We</a:t>
            </a:r>
            <a:r>
              <a:rPr lang="ja-JP" altLang="en-US" sz="1800"/>
              <a:t>’</a:t>
            </a:r>
            <a:r>
              <a:rPr lang="en-US" altLang="ja-JP" sz="1800"/>
              <a:t>ll call this slice our view window.</a:t>
            </a:r>
            <a:endParaRPr lang="en-US" sz="1800"/>
          </a:p>
        </p:txBody>
      </p:sp>
      <p:cxnSp>
        <p:nvCxnSpPr>
          <p:cNvPr id="24603" name="Straight Arrow Connector 33"/>
          <p:cNvCxnSpPr>
            <a:cxnSpLocks noChangeShapeType="1"/>
          </p:cNvCxnSpPr>
          <p:nvPr/>
        </p:nvCxnSpPr>
        <p:spPr bwMode="auto">
          <a:xfrm flipV="1">
            <a:off x="5181600" y="4191000"/>
            <a:ext cx="1905000" cy="685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3" grpId="0"/>
      <p:bldP spid="55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tracer input</a:t>
            </a:r>
          </a:p>
        </p:txBody>
      </p:sp>
      <p:grpSp>
        <p:nvGrpSpPr>
          <p:cNvPr id="25602" name="Group 17"/>
          <p:cNvGrpSpPr>
            <a:grpSpLocks/>
          </p:cNvGrpSpPr>
          <p:nvPr/>
        </p:nvGrpSpPr>
        <p:grpSpPr bwMode="auto">
          <a:xfrm>
            <a:off x="1066800" y="2362200"/>
            <a:ext cx="2370138" cy="2351088"/>
            <a:chOff x="3573463" y="2895600"/>
            <a:chExt cx="2370137" cy="2350532"/>
          </a:xfrm>
        </p:grpSpPr>
        <p:sp>
          <p:nvSpPr>
            <p:cNvPr id="25611" name="Line 5"/>
            <p:cNvSpPr>
              <a:spLocks noChangeShapeType="1"/>
            </p:cNvSpPr>
            <p:nvPr/>
          </p:nvSpPr>
          <p:spPr bwMode="auto">
            <a:xfrm flipV="1">
              <a:off x="3573463" y="4378325"/>
              <a:ext cx="9906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2" name="Line 6"/>
            <p:cNvSpPr>
              <a:spLocks noChangeShapeType="1"/>
            </p:cNvSpPr>
            <p:nvPr/>
          </p:nvSpPr>
          <p:spPr bwMode="auto">
            <a:xfrm flipV="1">
              <a:off x="4640263" y="3200400"/>
              <a:ext cx="7937" cy="1177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13" name="Line 7"/>
            <p:cNvSpPr>
              <a:spLocks noChangeShapeType="1"/>
            </p:cNvSpPr>
            <p:nvPr/>
          </p:nvSpPr>
          <p:spPr bwMode="auto">
            <a:xfrm>
              <a:off x="4640263" y="4378325"/>
              <a:ext cx="990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656013" y="4876331"/>
              <a:ext cx="309563" cy="3698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z</a:t>
              </a: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4262438" y="2895600"/>
              <a:ext cx="322263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y</a:t>
              </a:r>
            </a:p>
          </p:txBody>
        </p:sp>
        <p:sp>
          <p:nvSpPr>
            <p:cNvPr id="25" name="Text Box 10"/>
            <p:cNvSpPr txBox="1">
              <a:spLocks noChangeArrowheads="1"/>
            </p:cNvSpPr>
            <p:nvPr/>
          </p:nvSpPr>
          <p:spPr bwMode="auto">
            <a:xfrm>
              <a:off x="5624512" y="4723968"/>
              <a:ext cx="319088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25617" name="Oval 11"/>
            <p:cNvSpPr>
              <a:spLocks noChangeArrowheads="1"/>
            </p:cNvSpPr>
            <p:nvPr/>
          </p:nvSpPr>
          <p:spPr bwMode="auto">
            <a:xfrm>
              <a:off x="4564063" y="4302125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Text Box 12"/>
            <p:cNvSpPr txBox="1">
              <a:spLocks noChangeArrowheads="1"/>
            </p:cNvSpPr>
            <p:nvPr/>
          </p:nvSpPr>
          <p:spPr bwMode="auto">
            <a:xfrm>
              <a:off x="4724401" y="4114512"/>
              <a:ext cx="898525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(0,0,0)</a:t>
              </a:r>
            </a:p>
          </p:txBody>
        </p:sp>
      </p:grpSp>
      <p:sp>
        <p:nvSpPr>
          <p:cNvPr id="25603" name="TextBox 27"/>
          <p:cNvSpPr txBox="1">
            <a:spLocks noChangeArrowheads="1"/>
          </p:cNvSpPr>
          <p:nvPr/>
        </p:nvSpPr>
        <p:spPr bwMode="auto">
          <a:xfrm>
            <a:off x="533400" y="1905000"/>
            <a:ext cx="210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grpSp>
        <p:nvGrpSpPr>
          <p:cNvPr id="25604" name="Group 27"/>
          <p:cNvGrpSpPr>
            <a:grpSpLocks/>
          </p:cNvGrpSpPr>
          <p:nvPr/>
        </p:nvGrpSpPr>
        <p:grpSpPr bwMode="auto">
          <a:xfrm>
            <a:off x="4038600" y="2209800"/>
            <a:ext cx="4495800" cy="2819400"/>
            <a:chOff x="2133600" y="1905000"/>
            <a:chExt cx="3810000" cy="2286000"/>
          </a:xfrm>
        </p:grpSpPr>
        <p:sp>
          <p:nvSpPr>
            <p:cNvPr id="29" name="Parallelogram 28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25609" name="Picture 18" descr="300px-Ray_trace_diagram.svg.png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57200" y="5029200"/>
            <a:ext cx="236061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Input:  </a:t>
            </a:r>
          </a:p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Output image: </a:t>
            </a:r>
            <a:r>
              <a:rPr lang="en-US" sz="1400" dirty="0" err="1">
                <a:latin typeface="Comic Sans MS" pitchFamily="66" charset="0"/>
                <a:ea typeface="+mn-ea"/>
                <a:cs typeface="+mn-cs"/>
              </a:rPr>
              <a:t>w,h</a:t>
            </a: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 (pixels)</a:t>
            </a:r>
          </a:p>
          <a:p>
            <a:pPr algn="l">
              <a:defRPr/>
            </a:pP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Camera: P</a:t>
            </a:r>
            <a:r>
              <a:rPr lang="en-US" sz="1400" baseline="-25000" dirty="0">
                <a:latin typeface="Comic Sans MS" pitchFamily="66" charset="0"/>
                <a:ea typeface="+mn-ea"/>
                <a:cs typeface="+mn-cs"/>
              </a:rPr>
              <a:t>0</a:t>
            </a:r>
            <a:r>
              <a:rPr lang="en-US" sz="1400" dirty="0">
                <a:latin typeface="Comic Sans MS" pitchFamily="66" charset="0"/>
                <a:ea typeface="+mn-ea"/>
                <a:cs typeface="+mn-cs"/>
              </a:rPr>
              <a:t>, </a:t>
            </a:r>
            <a:r>
              <a:rPr lang="en-US" sz="1400" b="1" dirty="0">
                <a:latin typeface="Lucida Sans" pitchFamily="34" charset="0"/>
                <a:ea typeface="+mn-ea"/>
                <a:cs typeface="+mn-cs"/>
                <a:sym typeface="Symbol" pitchFamily="18" charset="2"/>
              </a:rPr>
              <a:t>t, u, </a:t>
            </a:r>
            <a:r>
              <a:rPr lang="en-US" sz="1400" b="1" dirty="0">
                <a:latin typeface="Symbol" pitchFamily="18" charset="2"/>
                <a:ea typeface="+mn-ea"/>
                <a:cs typeface="+mn-cs"/>
                <a:sym typeface="Symbol" pitchFamily="18" charset="2"/>
              </a:rPr>
              <a:t>q </a:t>
            </a:r>
          </a:p>
          <a:p>
            <a:pPr algn="l">
              <a:defRPr/>
            </a:pPr>
            <a:r>
              <a:rPr lang="en-US" sz="1400" dirty="0">
                <a:latin typeface="+mj-lt"/>
                <a:ea typeface="+mn-ea"/>
                <a:cs typeface="+mn-cs"/>
                <a:sym typeface="Symbol" pitchFamily="18" charset="2"/>
              </a:rPr>
              <a:t>Scene Objects</a:t>
            </a:r>
          </a:p>
          <a:p>
            <a:pPr algn="l">
              <a:defRPr/>
            </a:pPr>
            <a:r>
              <a:rPr lang="en-US" sz="1400" dirty="0">
                <a:latin typeface="+mj-lt"/>
                <a:ea typeface="+mn-ea"/>
                <a:cs typeface="+mn-cs"/>
                <a:sym typeface="Symbol" pitchFamily="18" charset="2"/>
              </a:rPr>
              <a:t>Lights</a:t>
            </a:r>
            <a:endParaRPr lang="en-US" sz="1400" dirty="0">
              <a:latin typeface="+mj-lt"/>
              <a:ea typeface="+mn-ea"/>
              <a:cs typeface="+mn-cs"/>
            </a:endParaRPr>
          </a:p>
        </p:txBody>
      </p:sp>
      <p:sp>
        <p:nvSpPr>
          <p:cNvPr id="25606" name="Right Brace 18"/>
          <p:cNvSpPr>
            <a:spLocks/>
          </p:cNvSpPr>
          <p:nvPr/>
        </p:nvSpPr>
        <p:spPr bwMode="auto">
          <a:xfrm>
            <a:off x="2133600" y="6019800"/>
            <a:ext cx="228600" cy="533400"/>
          </a:xfrm>
          <a:prstGeom prst="rightBrace">
            <a:avLst>
              <a:gd name="adj1" fmla="val 8329"/>
              <a:gd name="adj2" fmla="val 50000"/>
            </a:avLst>
          </a:prstGeom>
          <a:noFill/>
          <a:ln w="28575">
            <a:solidFill>
              <a:srgbClr val="FF5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07" name="TextBox 19"/>
          <p:cNvSpPr txBox="1">
            <a:spLocks noChangeArrowheads="1"/>
          </p:cNvSpPr>
          <p:nvPr/>
        </p:nvSpPr>
        <p:spPr bwMode="auto">
          <a:xfrm>
            <a:off x="2514600" y="6096000"/>
            <a:ext cx="2795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5050"/>
                </a:solidFill>
              </a:rPr>
              <a:t>we</a:t>
            </a:r>
            <a:r>
              <a:rPr lang="ja-JP" altLang="en-US" sz="1800">
                <a:solidFill>
                  <a:srgbClr val="FF5050"/>
                </a:solidFill>
              </a:rPr>
              <a:t>’</a:t>
            </a:r>
            <a:r>
              <a:rPr lang="en-US" altLang="ja-JP" sz="1800">
                <a:solidFill>
                  <a:srgbClr val="FF5050"/>
                </a:solidFill>
              </a:rPr>
              <a:t>ll come back to these</a:t>
            </a:r>
            <a:endParaRPr lang="en-US" sz="1800">
              <a:solidFill>
                <a:srgbClr val="FF505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Ray tracing algorithm</a:t>
            </a:r>
          </a:p>
        </p:txBody>
      </p:sp>
      <p:sp>
        <p:nvSpPr>
          <p:cNvPr id="26626" name="TextBox 21"/>
          <p:cNvSpPr txBox="1">
            <a:spLocks noChangeArrowheads="1"/>
          </p:cNvSpPr>
          <p:nvPr/>
        </p:nvSpPr>
        <p:spPr bwMode="auto">
          <a:xfrm>
            <a:off x="762000" y="5029200"/>
            <a:ext cx="53514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buFontTx/>
              <a:buAutoNum type="arabicPeriod"/>
            </a:pPr>
            <a:r>
              <a:rPr lang="en-US" sz="1800"/>
              <a:t>cast ray into scene through pixel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find intersection point (if any)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determine color at intersection</a:t>
            </a:r>
          </a:p>
          <a:p>
            <a:pPr algn="l" eaLnBrk="1" hangingPunct="1">
              <a:buFontTx/>
              <a:buAutoNum type="arabicPeriod"/>
            </a:pPr>
            <a:r>
              <a:rPr lang="en-US" sz="1800"/>
              <a:t>recursively cast rays from intersection point</a:t>
            </a:r>
          </a:p>
        </p:txBody>
      </p:sp>
      <p:pic>
        <p:nvPicPr>
          <p:cNvPr id="26627" name="Picture 4" descr="320px-Glasses_800_edi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562600"/>
            <a:ext cx="147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628" name="Group 17"/>
          <p:cNvGrpSpPr>
            <a:grpSpLocks/>
          </p:cNvGrpSpPr>
          <p:nvPr/>
        </p:nvGrpSpPr>
        <p:grpSpPr bwMode="auto">
          <a:xfrm>
            <a:off x="1066800" y="2362200"/>
            <a:ext cx="2370138" cy="2351088"/>
            <a:chOff x="3573463" y="2895600"/>
            <a:chExt cx="2370137" cy="2350532"/>
          </a:xfrm>
        </p:grpSpPr>
        <p:sp>
          <p:nvSpPr>
            <p:cNvPr id="26634" name="Line 5"/>
            <p:cNvSpPr>
              <a:spLocks noChangeShapeType="1"/>
            </p:cNvSpPr>
            <p:nvPr/>
          </p:nvSpPr>
          <p:spPr bwMode="auto">
            <a:xfrm flipV="1">
              <a:off x="3573463" y="4378325"/>
              <a:ext cx="9906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5" name="Line 6"/>
            <p:cNvSpPr>
              <a:spLocks noChangeShapeType="1"/>
            </p:cNvSpPr>
            <p:nvPr/>
          </p:nvSpPr>
          <p:spPr bwMode="auto">
            <a:xfrm flipV="1">
              <a:off x="4640263" y="3200400"/>
              <a:ext cx="7937" cy="11779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636" name="Line 7"/>
            <p:cNvSpPr>
              <a:spLocks noChangeShapeType="1"/>
            </p:cNvSpPr>
            <p:nvPr/>
          </p:nvSpPr>
          <p:spPr bwMode="auto">
            <a:xfrm>
              <a:off x="4640263" y="4378325"/>
              <a:ext cx="990600" cy="533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3656013" y="4876331"/>
              <a:ext cx="309563" cy="36980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z</a:t>
              </a: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4262438" y="2895600"/>
              <a:ext cx="322263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y</a:t>
              </a:r>
            </a:p>
          </p:txBody>
        </p:sp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5624512" y="4723968"/>
              <a:ext cx="319088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b="1" dirty="0">
                  <a:latin typeface="+mn-lt"/>
                  <a:ea typeface="+mn-ea"/>
                  <a:cs typeface="+mn-cs"/>
                </a:rPr>
                <a:t>x</a:t>
              </a:r>
            </a:p>
          </p:txBody>
        </p:sp>
        <p:sp>
          <p:nvSpPr>
            <p:cNvPr id="26640" name="Oval 11"/>
            <p:cNvSpPr>
              <a:spLocks noChangeArrowheads="1"/>
            </p:cNvSpPr>
            <p:nvPr/>
          </p:nvSpPr>
          <p:spPr bwMode="auto">
            <a:xfrm>
              <a:off x="4564063" y="4302125"/>
              <a:ext cx="152400" cy="1524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9" name="Text Box 12"/>
            <p:cNvSpPr txBox="1">
              <a:spLocks noChangeArrowheads="1"/>
            </p:cNvSpPr>
            <p:nvPr/>
          </p:nvSpPr>
          <p:spPr bwMode="auto">
            <a:xfrm>
              <a:off x="4724401" y="4114512"/>
              <a:ext cx="898525" cy="366626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latin typeface="+mn-lt"/>
                  <a:ea typeface="+mn-ea"/>
                  <a:cs typeface="+mn-cs"/>
                </a:rPr>
                <a:t>(0,0,0)</a:t>
              </a:r>
            </a:p>
          </p:txBody>
        </p:sp>
      </p:grpSp>
      <p:sp>
        <p:nvSpPr>
          <p:cNvPr id="26629" name="TextBox 27"/>
          <p:cNvSpPr txBox="1">
            <a:spLocks noChangeArrowheads="1"/>
          </p:cNvSpPr>
          <p:nvPr/>
        </p:nvSpPr>
        <p:spPr bwMode="auto">
          <a:xfrm>
            <a:off x="533400" y="1905000"/>
            <a:ext cx="2103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world coordinates</a:t>
            </a:r>
          </a:p>
        </p:txBody>
      </p:sp>
      <p:grpSp>
        <p:nvGrpSpPr>
          <p:cNvPr id="26630" name="Group 27"/>
          <p:cNvGrpSpPr>
            <a:grpSpLocks/>
          </p:cNvGrpSpPr>
          <p:nvPr/>
        </p:nvGrpSpPr>
        <p:grpSpPr bwMode="auto">
          <a:xfrm>
            <a:off x="4038600" y="2209800"/>
            <a:ext cx="4495800" cy="2819400"/>
            <a:chOff x="2133600" y="1905000"/>
            <a:chExt cx="3810000" cy="2286000"/>
          </a:xfrm>
        </p:grpSpPr>
        <p:sp>
          <p:nvSpPr>
            <p:cNvPr id="22" name="Parallelogram 21"/>
            <p:cNvSpPr/>
            <p:nvPr/>
          </p:nvSpPr>
          <p:spPr bwMode="auto">
            <a:xfrm>
              <a:off x="2971800" y="2819400"/>
              <a:ext cx="2971800" cy="1371600"/>
            </a:xfrm>
            <a:prstGeom prst="parallelogram">
              <a:avLst/>
            </a:prstGeom>
            <a:solidFill>
              <a:srgbClr val="92D050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3600000" lon="0" rev="0"/>
              </a:camera>
              <a:lightRig rig="threePt" dir="t"/>
            </a:scene3d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latin typeface="Comic Sans MS" pitchFamily="66" charset="0"/>
                <a:ea typeface="+mn-ea"/>
                <a:cs typeface="+mn-cs"/>
              </a:endParaRPr>
            </a:p>
          </p:txBody>
        </p:sp>
        <p:pic>
          <p:nvPicPr>
            <p:cNvPr id="26632" name="Picture 18" descr="300px-Ray_trace_diagram.svg.png"/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3600" y="1905000"/>
              <a:ext cx="2857500" cy="1905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4913070" y="3179291"/>
              <a:ext cx="219291" cy="24970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+mn-ea"/>
                  <a:cs typeface="+mn-cs"/>
                </a:rPr>
                <a:t>s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omic Sans MS" charset="0"/>
              </a:rPr>
              <a:t>1. cast ray into scene through pixel</a:t>
            </a:r>
            <a:r>
              <a:rPr lang="en-US">
                <a:latin typeface="Comic Sans MS" charset="0"/>
              </a:rPr>
              <a:t/>
            </a:r>
            <a:br>
              <a:rPr lang="en-US">
                <a:latin typeface="Comic Sans MS" charset="0"/>
              </a:rPr>
            </a:br>
            <a:endParaRPr lang="en-US">
              <a:latin typeface="Comic Sans MS" charset="0"/>
            </a:endParaRPr>
          </a:p>
        </p:txBody>
      </p:sp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2933700" y="25146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(p,</a:t>
            </a:r>
            <a:r>
              <a:rPr lang="en-US" b="1"/>
              <a:t>v</a:t>
            </a:r>
            <a:r>
              <a:rPr lang="en-US"/>
              <a:t>)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752600" y="4114800"/>
            <a:ext cx="137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starting point</a:t>
            </a: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4800600" y="4114800"/>
            <a:ext cx="2057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direction (unit vector)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 flipV="1">
            <a:off x="2590800" y="2971800"/>
            <a:ext cx="11430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 flipH="1" flipV="1">
            <a:off x="4191000" y="2971800"/>
            <a:ext cx="10668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5" name="Text Box 8"/>
          <p:cNvSpPr txBox="1">
            <a:spLocks noChangeArrowheads="1"/>
          </p:cNvSpPr>
          <p:nvPr/>
        </p:nvSpPr>
        <p:spPr bwMode="auto">
          <a:xfrm>
            <a:off x="1196975" y="1717675"/>
            <a:ext cx="5965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 ray is a half-line defined by a point and a unit vector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38263" y="5257800"/>
            <a:ext cx="22336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</a:rPr>
              <a:t>Camera Position  P</a:t>
            </a:r>
            <a:r>
              <a:rPr lang="en-US" sz="1800" baseline="-25000">
                <a:solidFill>
                  <a:srgbClr val="FF0000"/>
                </a:solidFill>
              </a:rPr>
              <a:t>0</a:t>
            </a:r>
            <a:endParaRPr lang="en-US" sz="1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16315</TotalTime>
  <Words>2255</Words>
  <Application>Microsoft Macintosh PowerPoint</Application>
  <PresentationFormat>On-screen Show (4:3)</PresentationFormat>
  <Paragraphs>526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2" baseType="lpstr">
      <vt:lpstr>Comic Sans MS</vt:lpstr>
      <vt:lpstr>ＭＳ Ｐゴシック</vt:lpstr>
      <vt:lpstr>Arial</vt:lpstr>
      <vt:lpstr>Times New Roman</vt:lpstr>
      <vt:lpstr>Arial Narrow</vt:lpstr>
      <vt:lpstr>Lucida Sans</vt:lpstr>
      <vt:lpstr>Symbol</vt:lpstr>
      <vt:lpstr>Lucida Console</vt:lpstr>
      <vt:lpstr>Courier New</vt:lpstr>
      <vt:lpstr>Default Design</vt:lpstr>
      <vt:lpstr>cs155 –  z sweedyk</vt:lpstr>
      <vt:lpstr>Ray casting</vt:lpstr>
      <vt:lpstr>Ray tracing</vt:lpstr>
      <vt:lpstr>Ray tracer input</vt:lpstr>
      <vt:lpstr>Camera description</vt:lpstr>
      <vt:lpstr>PowerPoint Presentation</vt:lpstr>
      <vt:lpstr>Ray tracer input</vt:lpstr>
      <vt:lpstr>Ray tracing algorithm</vt:lpstr>
      <vt:lpstr>1. cast ray into scene through pixel </vt:lpstr>
      <vt:lpstr>PowerPoint Presentation</vt:lpstr>
      <vt:lpstr>point + vector</vt:lpstr>
      <vt:lpstr>Where is pixel i,j?</vt:lpstr>
      <vt:lpstr>Where is pixel i,j?</vt:lpstr>
      <vt:lpstr>Where is pixel i,j?</vt:lpstr>
      <vt:lpstr>Where is pixel i,j?</vt:lpstr>
      <vt:lpstr>Where is pixel i,j?</vt:lpstr>
      <vt:lpstr>PowerPoint Presentation</vt:lpstr>
      <vt:lpstr>Ray tracing</vt:lpstr>
      <vt:lpstr>simple objects</vt:lpstr>
      <vt:lpstr>sphere intersection</vt:lpstr>
      <vt:lpstr>sphere intersection</vt:lpstr>
      <vt:lpstr>ray:  parametric form</vt:lpstr>
      <vt:lpstr>sphere intersection</vt:lpstr>
      <vt:lpstr>sphere intersection</vt:lpstr>
      <vt:lpstr>sphere intersection</vt:lpstr>
      <vt:lpstr>sphere intersection</vt:lpstr>
      <vt:lpstr>sphere intersection</vt:lpstr>
      <vt:lpstr>sphere intersection</vt:lpstr>
      <vt:lpstr>Sphere normals</vt:lpstr>
      <vt:lpstr>intersection</vt:lpstr>
      <vt:lpstr>triangle intersection </vt:lpstr>
      <vt:lpstr>triangle intersection </vt:lpstr>
      <vt:lpstr>triangle intersection </vt:lpstr>
      <vt:lpstr>triangle intersection </vt:lpstr>
      <vt:lpstr>triangle intersection </vt:lpstr>
      <vt:lpstr>Triangle intersection</vt:lpstr>
      <vt:lpstr>triangle intersection</vt:lpstr>
      <vt:lpstr>triangle plane</vt:lpstr>
      <vt:lpstr>triangle:  barycentric coordinates</vt:lpstr>
      <vt:lpstr>triangle:  barycentric coordinates</vt:lpstr>
      <vt:lpstr>triangle:  barycentric coordinates</vt:lpstr>
      <vt:lpstr>PowerPoint Presentation</vt:lpstr>
      <vt:lpstr>triangle intersection</vt:lpstr>
      <vt:lpstr>triangle intersection</vt:lpstr>
      <vt:lpstr>triangle intersection</vt:lpstr>
      <vt:lpstr>triangle intersection</vt:lpstr>
      <vt:lpstr>recap: triangle intersection</vt:lpstr>
      <vt:lpstr>triangle normal</vt:lpstr>
      <vt:lpstr>riangle normal</vt:lpstr>
      <vt:lpstr>triangle normal</vt:lpstr>
      <vt:lpstr>intersection</vt:lpstr>
      <vt:lpstr>Next time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180</cp:revision>
  <dcterms:created xsi:type="dcterms:W3CDTF">2001-09-11T01:54:45Z</dcterms:created>
  <dcterms:modified xsi:type="dcterms:W3CDTF">2013-02-17T17:54:45Z</dcterms:modified>
</cp:coreProperties>
</file>