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1087" r:id="rId3"/>
    <p:sldId id="1089" r:id="rId4"/>
    <p:sldId id="1112" r:id="rId5"/>
    <p:sldId id="1104" r:id="rId6"/>
    <p:sldId id="1106" r:id="rId7"/>
    <p:sldId id="1107" r:id="rId8"/>
    <p:sldId id="1118" r:id="rId9"/>
    <p:sldId id="1119" r:id="rId10"/>
    <p:sldId id="1114" r:id="rId11"/>
    <p:sldId id="1113" r:id="rId12"/>
    <p:sldId id="1108" r:id="rId13"/>
    <p:sldId id="1109" r:id="rId14"/>
    <p:sldId id="1115" r:id="rId15"/>
    <p:sldId id="1105" r:id="rId16"/>
    <p:sldId id="1072" r:id="rId17"/>
    <p:sldId id="1110" r:id="rId18"/>
    <p:sldId id="1111" r:id="rId19"/>
    <p:sldId id="1074" r:id="rId20"/>
    <p:sldId id="1047" r:id="rId21"/>
    <p:sldId id="1075" r:id="rId22"/>
    <p:sldId id="1116" r:id="rId23"/>
    <p:sldId id="1076" r:id="rId24"/>
    <p:sldId id="1050" r:id="rId25"/>
    <p:sldId id="1117" r:id="rId26"/>
    <p:sldId id="1051" r:id="rId27"/>
    <p:sldId id="1052" r:id="rId28"/>
    <p:sldId id="1053" r:id="rId29"/>
    <p:sldId id="1054" r:id="rId30"/>
    <p:sldId id="1055" r:id="rId31"/>
    <p:sldId id="1056" r:id="rId32"/>
    <p:sldId id="1077" r:id="rId33"/>
    <p:sldId id="1078" r:id="rId34"/>
    <p:sldId id="1059" r:id="rId35"/>
    <p:sldId id="1080" r:id="rId36"/>
    <p:sldId id="1064" r:id="rId37"/>
    <p:sldId id="1058" r:id="rId38"/>
    <p:sldId id="1079" r:id="rId39"/>
    <p:sldId id="1081" r:id="rId40"/>
    <p:sldId id="1065" r:id="rId41"/>
    <p:sldId id="1066" r:id="rId42"/>
    <p:sldId id="1067" r:id="rId43"/>
    <p:sldId id="1069" r:id="rId44"/>
    <p:sldId id="1070" r:id="rId45"/>
    <p:sldId id="1097" r:id="rId46"/>
    <p:sldId id="1098" r:id="rId47"/>
    <p:sldId id="1099" r:id="rId48"/>
    <p:sldId id="1088" r:id="rId49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CC"/>
    <a:srgbClr val="FF7C80"/>
    <a:srgbClr val="006699"/>
    <a:srgbClr val="FF5050"/>
    <a:srgbClr val="EAEAEA"/>
    <a:srgbClr val="9900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978"/>
    </p:cViewPr>
  </p:sorterViewPr>
  <p:notesViewPr>
    <p:cSldViewPr>
      <p:cViewPr varScale="1">
        <p:scale>
          <a:sx n="49" d="100"/>
          <a:sy n="49" d="100"/>
        </p:scale>
        <p:origin x="-174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5.xml"/><Relationship Id="rId4" Type="http://schemas.openxmlformats.org/officeDocument/2006/relationships/slide" Target="slides/slide43.xml"/><Relationship Id="rId1" Type="http://schemas.openxmlformats.org/officeDocument/2006/relationships/slide" Target="slides/slide2.xml"/><Relationship Id="rId2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300">
                <a:cs typeface="+mn-cs"/>
              </a:defRPr>
            </a:lvl1pPr>
          </a:lstStyle>
          <a:p>
            <a:pPr>
              <a:defRPr/>
            </a:pPr>
            <a:fld id="{2CB6334F-7827-D343-9942-32D818FCC3E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300">
                <a:cs typeface="+mn-cs"/>
              </a:defRPr>
            </a:lvl1pPr>
          </a:lstStyle>
          <a:p>
            <a:pPr>
              <a:defRPr/>
            </a:pPr>
            <a:fld id="{88576F38-8609-984C-A2C0-3A6F345BD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C74222E-A0CA-3B4A-BF54-39DFB74168FE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4CC7302-D818-8348-B955-9E363312C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7276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>
                <a:latin typeface="Times New Roman" charset="0"/>
              </a:rPr>
              <a:t>CS155 - Ray Tracing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6736389-C32A-C544-B64F-CD4787B9FFB5}" type="datetime1">
              <a:rPr lang="en-US" sz="1300">
                <a:latin typeface="Times New Roman" charset="0"/>
              </a:rPr>
              <a:pPr eaLnBrk="1" hangingPunct="1"/>
              <a:t>2/17/13</a:t>
            </a:fld>
            <a:endParaRPr lang="en-US" sz="1300">
              <a:latin typeface="Times New Roman" charset="0"/>
            </a:endParaRP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C541410-AFAC-B24F-A028-72A0AD3CB82D}" type="slidenum">
              <a:rPr lang="en-US" sz="1300">
                <a:latin typeface="Times New Roman" charset="0"/>
              </a:rPr>
              <a:pPr eaLnBrk="1" hangingPunct="1"/>
              <a:t>1</a:t>
            </a:fld>
            <a:endParaRPr lang="en-US" sz="1300">
              <a:latin typeface="Times New Roman" charset="0"/>
            </a:endParaRPr>
          </a:p>
        </p:txBody>
      </p:sp>
      <p:sp>
        <p:nvSpPr>
          <p:cNvPr id="1741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>
                <a:latin typeface="Times New Roman" charset="0"/>
              </a:rPr>
              <a:t>CS155 - Ray Tracing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95ABE0CB-A40E-6E42-8D73-CCBB71F85F9A}" type="datetime1">
              <a:rPr lang="en-US" smtClean="0">
                <a:latin typeface="Times New Roman" charset="0"/>
              </a:rPr>
              <a:pPr eaLnBrk="1" hangingPunct="1">
                <a:defRPr/>
              </a:pPr>
              <a:t>2/17/13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0547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A0BAF019-1C49-B540-9886-335059BBFDEB}" type="slidenum">
              <a:rPr lang="en-US" smtClean="0">
                <a:latin typeface="Times New Roman" charset="0"/>
              </a:rPr>
              <a:pPr eaLnBrk="1" hangingPunct="1">
                <a:defRPr/>
              </a:pPr>
              <a:t>15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277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Here is an example of inter-object diffuse reflection.  The color of the wall bleeds onto the boxes and floor.</a:t>
            </a:r>
          </a:p>
          <a:p>
            <a:pPr eaLnBrk="1" hangingPunct="1"/>
            <a:endParaRPr lang="en-US">
              <a:latin typeface="Times New Roman" charset="0"/>
            </a:endParaRPr>
          </a:p>
          <a:p>
            <a:pPr eaLnBrk="1" hangingPunct="1"/>
            <a:r>
              <a:rPr lang="en-US">
                <a:latin typeface="Times New Roman" charset="0"/>
              </a:rPr>
              <a:t>To capture these effects we need a more sophisticated approach such as radiosity.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2976E-39EF-AF48-B35F-EEAB073CDD4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0FBA9-B3F1-CE4F-AEBD-369DB9D69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7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6A492-E001-524E-9C9C-DAC008E4083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B7BD1-A7AB-9F41-93E5-920B184B4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5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5C8C0-8E55-3043-82C7-F0FFF6AFDD5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2AF3A-6D18-144C-8BEA-4DDF52140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462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9E26E-3FEB-AF45-B7A3-AB049194E8A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A1D8F-6F9F-BA45-92F2-7CC64B5CD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05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6448-D933-8C43-892F-5B6402E5D46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5C84D-5D43-1E42-A95D-4ADB6DD23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19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FC02F-D007-C745-8A13-552FE817493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0EA39-35AD-A640-B020-1A0479EAA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1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9CD79-7AC4-4747-9497-FE70E4C4B02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4E121-2A47-0F4F-A6AD-981A611B1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34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0768B-9B9E-3241-AA9B-C9A164373937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5F4EF-2E2C-5B48-AAE0-AE6D596AE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0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965D3-A885-A64B-A8C3-62072677538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4A64C-6EE2-5148-B94B-A35D06C22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1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C15A0-6FAE-404A-B8BB-3F9B6FDB68B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1B606-4594-2D42-AE6A-DD33E8ED3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4974F-C2AE-2647-9A39-460431B3029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D7312-885B-EA48-B465-DD1D93F3D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7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E0F07-E971-864B-A93A-2622E1F5590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7D15B-F592-9340-ACAD-C3A1C5E00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0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0D8B36CD-6750-FC4B-B3D3-03C16A1E09A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95F2AE1C-FA24-2B41-8B1A-D4F7B9088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1371600"/>
            <a:ext cx="7696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ray tracing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3505200" cy="2667000"/>
          </a:xfrm>
        </p:spPr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Shadows</a:t>
            </a:r>
          </a:p>
          <a:p>
            <a:pPr eaLnBrk="1" hangingPunct="1"/>
            <a:r>
              <a:rPr lang="en-US" sz="2400">
                <a:latin typeface="Comic Sans MS" charset="0"/>
              </a:rPr>
              <a:t>Inter-object specular reflection</a:t>
            </a:r>
          </a:p>
          <a:p>
            <a:pPr eaLnBrk="1" hangingPunct="1"/>
            <a:r>
              <a:rPr lang="en-US" sz="2400">
                <a:latin typeface="Comic Sans MS" charset="0"/>
              </a:rPr>
              <a:t>Transmission through objects with refraction</a:t>
            </a:r>
          </a:p>
        </p:txBody>
      </p:sp>
      <p:pic>
        <p:nvPicPr>
          <p:cNvPr id="26627" name="Picture 4" descr="320px-Glasses_800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3759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1"/>
          <p:cNvSpPr>
            <a:spLocks noChangeArrowheads="1"/>
          </p:cNvSpPr>
          <p:nvPr/>
        </p:nvSpPr>
        <p:spPr bwMode="auto">
          <a:xfrm>
            <a:off x="533400" y="2286000"/>
            <a:ext cx="3352800" cy="838200"/>
          </a:xfrm>
          <a:prstGeom prst="rect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26629" name="Straight Arrow Connector 3"/>
          <p:cNvCxnSpPr>
            <a:cxnSpLocks noChangeShapeType="1"/>
          </p:cNvCxnSpPr>
          <p:nvPr/>
        </p:nvCxnSpPr>
        <p:spPr bwMode="auto">
          <a:xfrm flipV="1">
            <a:off x="5715000" y="5105400"/>
            <a:ext cx="685800" cy="1219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0" name="TextBox 4"/>
          <p:cNvSpPr txBox="1">
            <a:spLocks noChangeArrowheads="1"/>
          </p:cNvSpPr>
          <p:nvPr/>
        </p:nvSpPr>
        <p:spPr bwMode="auto">
          <a:xfrm>
            <a:off x="5097463" y="6248400"/>
            <a:ext cx="963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shadow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27650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952625" y="1981200"/>
            <a:ext cx="105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cast ray</a:t>
            </a:r>
          </a:p>
        </p:txBody>
      </p:sp>
      <p:sp>
        <p:nvSpPr>
          <p:cNvPr id="27652" name="Line 6"/>
          <p:cNvSpPr>
            <a:spLocks noChangeShapeType="1"/>
          </p:cNvSpPr>
          <p:nvPr/>
        </p:nvSpPr>
        <p:spPr bwMode="auto">
          <a:xfrm flipV="1">
            <a:off x="3200400" y="2438400"/>
            <a:ext cx="1143000" cy="1371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3" name="Line 7"/>
          <p:cNvSpPr>
            <a:spLocks noChangeShapeType="1"/>
          </p:cNvSpPr>
          <p:nvPr/>
        </p:nvSpPr>
        <p:spPr bwMode="auto">
          <a:xfrm flipV="1">
            <a:off x="3200400" y="2590800"/>
            <a:ext cx="3352800" cy="1219200"/>
          </a:xfrm>
          <a:prstGeom prst="line">
            <a:avLst/>
          </a:prstGeom>
          <a:noFill/>
          <a:ln w="28575">
            <a:solidFill>
              <a:srgbClr val="00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4038600" y="1981200"/>
            <a:ext cx="125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reflection</a:t>
            </a:r>
          </a:p>
        </p:txBody>
      </p:sp>
      <p:sp>
        <p:nvSpPr>
          <p:cNvPr id="27655" name="Text Box 9"/>
          <p:cNvSpPr txBox="1">
            <a:spLocks noChangeArrowheads="1"/>
          </p:cNvSpPr>
          <p:nvPr/>
        </p:nvSpPr>
        <p:spPr bwMode="auto">
          <a:xfrm>
            <a:off x="5619750" y="2860675"/>
            <a:ext cx="957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shadow</a:t>
            </a:r>
          </a:p>
        </p:txBody>
      </p:sp>
      <p:sp>
        <p:nvSpPr>
          <p:cNvPr id="27656" name="Line 10"/>
          <p:cNvSpPr>
            <a:spLocks noChangeShapeType="1"/>
          </p:cNvSpPr>
          <p:nvPr/>
        </p:nvSpPr>
        <p:spPr bwMode="auto">
          <a:xfrm>
            <a:off x="3200400" y="3886200"/>
            <a:ext cx="609600" cy="990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7" name="Text Box 11"/>
          <p:cNvSpPr txBox="1">
            <a:spLocks noChangeArrowheads="1"/>
          </p:cNvSpPr>
          <p:nvPr/>
        </p:nvSpPr>
        <p:spPr bwMode="auto">
          <a:xfrm>
            <a:off x="3602038" y="4967288"/>
            <a:ext cx="15160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transmission</a:t>
            </a:r>
          </a:p>
        </p:txBody>
      </p:sp>
      <p:sp>
        <p:nvSpPr>
          <p:cNvPr id="27658" name="Line 13"/>
          <p:cNvSpPr>
            <a:spLocks noChangeShapeType="1"/>
          </p:cNvSpPr>
          <p:nvPr/>
        </p:nvSpPr>
        <p:spPr bwMode="auto">
          <a:xfrm>
            <a:off x="1295400" y="3810000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9" name="Oval 13"/>
          <p:cNvSpPr>
            <a:spLocks noChangeArrowheads="1"/>
          </p:cNvSpPr>
          <p:nvPr/>
        </p:nvSpPr>
        <p:spPr bwMode="auto">
          <a:xfrm>
            <a:off x="3048000" y="3733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0" name="TextBox 14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27661" name="Sun 15"/>
          <p:cNvSpPr>
            <a:spLocks noChangeArrowheads="1"/>
          </p:cNvSpPr>
          <p:nvPr/>
        </p:nvSpPr>
        <p:spPr bwMode="auto">
          <a:xfrm>
            <a:off x="7086600" y="2057400"/>
            <a:ext cx="685800" cy="609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FFC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7662" name="TextBox 1"/>
          <p:cNvSpPr txBox="1">
            <a:spLocks noChangeArrowheads="1"/>
          </p:cNvSpPr>
          <p:nvPr/>
        </p:nvSpPr>
        <p:spPr bwMode="auto">
          <a:xfrm>
            <a:off x="6553200" y="2819400"/>
            <a:ext cx="390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Zapf Dingbats" charset="0"/>
                <a:cs typeface="Zapf Dingbats" charset="0"/>
                <a:sym typeface="Zapf Dingbats" charset="0"/>
              </a:rPr>
              <a:t>✔</a:t>
            </a:r>
            <a:endParaRPr lang="en-US" sz="1800"/>
          </a:p>
        </p:txBody>
      </p:sp>
      <p:sp>
        <p:nvSpPr>
          <p:cNvPr id="27663" name="Rectangle 2"/>
          <p:cNvSpPr>
            <a:spLocks noChangeArrowheads="1"/>
          </p:cNvSpPr>
          <p:nvPr/>
        </p:nvSpPr>
        <p:spPr bwMode="auto">
          <a:xfrm>
            <a:off x="3962400" y="1828800"/>
            <a:ext cx="1371600" cy="6096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3505200" cy="2667000"/>
          </a:xfrm>
        </p:spPr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Shadows</a:t>
            </a:r>
          </a:p>
          <a:p>
            <a:pPr eaLnBrk="1" hangingPunct="1"/>
            <a:r>
              <a:rPr lang="en-US" sz="2400">
                <a:latin typeface="Comic Sans MS" charset="0"/>
              </a:rPr>
              <a:t>Inter-object specular reflection</a:t>
            </a:r>
          </a:p>
          <a:p>
            <a:pPr eaLnBrk="1" hangingPunct="1"/>
            <a:r>
              <a:rPr lang="en-US" sz="2400">
                <a:latin typeface="Comic Sans MS" charset="0"/>
              </a:rPr>
              <a:t>Transmission through objects with refraction</a:t>
            </a:r>
          </a:p>
        </p:txBody>
      </p:sp>
      <p:pic>
        <p:nvPicPr>
          <p:cNvPr id="28675" name="Picture 4" descr="320px-Glasses_800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3759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angle 1"/>
          <p:cNvSpPr>
            <a:spLocks noChangeArrowheads="1"/>
          </p:cNvSpPr>
          <p:nvPr/>
        </p:nvSpPr>
        <p:spPr bwMode="auto">
          <a:xfrm>
            <a:off x="685800" y="2971800"/>
            <a:ext cx="3352800" cy="838200"/>
          </a:xfrm>
          <a:prstGeom prst="rect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28677" name="Straight Arrow Connector 3"/>
          <p:cNvCxnSpPr>
            <a:cxnSpLocks noChangeShapeType="1"/>
          </p:cNvCxnSpPr>
          <p:nvPr/>
        </p:nvCxnSpPr>
        <p:spPr bwMode="auto">
          <a:xfrm flipH="1" flipV="1">
            <a:off x="6400800" y="4724400"/>
            <a:ext cx="228600" cy="990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78" name="TextBox 4"/>
          <p:cNvSpPr txBox="1">
            <a:spLocks noChangeArrowheads="1"/>
          </p:cNvSpPr>
          <p:nvPr/>
        </p:nvSpPr>
        <p:spPr bwMode="auto">
          <a:xfrm>
            <a:off x="5410200" y="5791200"/>
            <a:ext cx="285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Reflection of die in glass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Line 3"/>
          <p:cNvSpPr>
            <a:spLocks noChangeShapeType="1"/>
          </p:cNvSpPr>
          <p:nvPr/>
        </p:nvSpPr>
        <p:spPr bwMode="auto">
          <a:xfrm>
            <a:off x="1752600" y="4800600"/>
            <a:ext cx="2613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698" name="Line 4"/>
          <p:cNvSpPr>
            <a:spLocks noChangeShapeType="1"/>
          </p:cNvSpPr>
          <p:nvPr/>
        </p:nvSpPr>
        <p:spPr bwMode="auto">
          <a:xfrm>
            <a:off x="1828800" y="3352800"/>
            <a:ext cx="990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699" name="Line 5"/>
          <p:cNvSpPr>
            <a:spLocks noChangeShapeType="1"/>
          </p:cNvSpPr>
          <p:nvPr/>
        </p:nvSpPr>
        <p:spPr bwMode="auto">
          <a:xfrm flipV="1">
            <a:off x="2886075" y="350361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0" name="Text Box 8"/>
          <p:cNvSpPr txBox="1">
            <a:spLocks noChangeArrowheads="1"/>
          </p:cNvSpPr>
          <p:nvPr/>
        </p:nvSpPr>
        <p:spPr bwMode="auto">
          <a:xfrm>
            <a:off x="2352675" y="3698875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Symbol" charset="0"/>
              </a:rPr>
              <a:t></a:t>
            </a:r>
            <a:endParaRPr lang="en-US" sz="1800"/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2362200" y="3048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normal</a:t>
            </a:r>
          </a:p>
        </p:txBody>
      </p:sp>
      <p:sp>
        <p:nvSpPr>
          <p:cNvPr id="29702" name="Text Box 11"/>
          <p:cNvSpPr txBox="1">
            <a:spLocks noChangeArrowheads="1"/>
          </p:cNvSpPr>
          <p:nvPr/>
        </p:nvSpPr>
        <p:spPr bwMode="auto">
          <a:xfrm>
            <a:off x="1066800" y="4953000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29703" name="Rectangle 12"/>
          <p:cNvSpPr>
            <a:spLocks noChangeArrowheads="1"/>
          </p:cNvSpPr>
          <p:nvPr/>
        </p:nvSpPr>
        <p:spPr bwMode="auto">
          <a:xfrm>
            <a:off x="838200" y="4572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4000">
                <a:solidFill>
                  <a:schemeClr val="tx2"/>
                </a:solidFill>
              </a:rPr>
              <a:t>inter-object specular reflection</a:t>
            </a:r>
          </a:p>
        </p:txBody>
      </p:sp>
      <p:sp>
        <p:nvSpPr>
          <p:cNvPr id="29704" name="Text Box 13"/>
          <p:cNvSpPr txBox="1">
            <a:spLocks noChangeArrowheads="1"/>
          </p:cNvSpPr>
          <p:nvPr/>
        </p:nvSpPr>
        <p:spPr bwMode="auto">
          <a:xfrm>
            <a:off x="0" y="3886200"/>
            <a:ext cx="2514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incident ray  with direction </a:t>
            </a:r>
            <a:r>
              <a:rPr lang="en-US" sz="1800" b="1"/>
              <a:t>v</a:t>
            </a:r>
          </a:p>
        </p:txBody>
      </p:sp>
      <p:sp>
        <p:nvSpPr>
          <p:cNvPr id="29705" name="Oval 14"/>
          <p:cNvSpPr>
            <a:spLocks noChangeArrowheads="1"/>
          </p:cNvSpPr>
          <p:nvPr/>
        </p:nvSpPr>
        <p:spPr bwMode="auto">
          <a:xfrm>
            <a:off x="2819400" y="46942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6" name="TextBox 1"/>
          <p:cNvSpPr txBox="1">
            <a:spLocks noChangeArrowheads="1"/>
          </p:cNvSpPr>
          <p:nvPr/>
        </p:nvSpPr>
        <p:spPr bwMode="auto">
          <a:xfrm>
            <a:off x="2819400" y="5562600"/>
            <a:ext cx="4305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If surface at p is specularly reflective, light reflecting off of other objects may be visible at p.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3505200" cy="2667000"/>
          </a:xfrm>
        </p:spPr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Shadows</a:t>
            </a:r>
          </a:p>
          <a:p>
            <a:pPr eaLnBrk="1" hangingPunct="1"/>
            <a:r>
              <a:rPr lang="en-US" sz="2400">
                <a:latin typeface="Comic Sans MS" charset="0"/>
              </a:rPr>
              <a:t>Inter-object specular reflection</a:t>
            </a:r>
          </a:p>
          <a:p>
            <a:pPr eaLnBrk="1" hangingPunct="1"/>
            <a:r>
              <a:rPr lang="en-US" sz="2400">
                <a:latin typeface="Comic Sans MS" charset="0"/>
              </a:rPr>
              <a:t>Transmission through objects with refraction</a:t>
            </a:r>
          </a:p>
        </p:txBody>
      </p:sp>
      <p:pic>
        <p:nvPicPr>
          <p:cNvPr id="30723" name="Picture 4" descr="320px-Glasses_800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3759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Rectangle 1"/>
          <p:cNvSpPr>
            <a:spLocks noChangeArrowheads="1"/>
          </p:cNvSpPr>
          <p:nvPr/>
        </p:nvSpPr>
        <p:spPr bwMode="auto">
          <a:xfrm>
            <a:off x="685800" y="2971800"/>
            <a:ext cx="3352800" cy="838200"/>
          </a:xfrm>
          <a:prstGeom prst="rect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30725" name="Straight Arrow Connector 3"/>
          <p:cNvCxnSpPr>
            <a:cxnSpLocks noChangeShapeType="1"/>
            <a:endCxn id="30723" idx="2"/>
          </p:cNvCxnSpPr>
          <p:nvPr/>
        </p:nvCxnSpPr>
        <p:spPr bwMode="auto">
          <a:xfrm flipV="1">
            <a:off x="6172200" y="5257800"/>
            <a:ext cx="203200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26" name="TextBox 4"/>
          <p:cNvSpPr txBox="1">
            <a:spLocks noChangeArrowheads="1"/>
          </p:cNvSpPr>
          <p:nvPr/>
        </p:nvSpPr>
        <p:spPr bwMode="auto">
          <a:xfrm>
            <a:off x="2895600" y="6221413"/>
            <a:ext cx="58975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Floor is not specularly reflective so we don’t see reflection of die in floor.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We ignore color bleeding</a:t>
            </a:r>
          </a:p>
        </p:txBody>
      </p:sp>
      <p:pic>
        <p:nvPicPr>
          <p:cNvPr id="31746" name="Picture 3" descr="box-orig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752600"/>
            <a:ext cx="4068763" cy="406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Line 3"/>
          <p:cNvSpPr>
            <a:spLocks noChangeShapeType="1"/>
          </p:cNvSpPr>
          <p:nvPr/>
        </p:nvSpPr>
        <p:spPr bwMode="auto">
          <a:xfrm>
            <a:off x="1752600" y="4800600"/>
            <a:ext cx="2613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4" name="Line 4"/>
          <p:cNvSpPr>
            <a:spLocks noChangeShapeType="1"/>
          </p:cNvSpPr>
          <p:nvPr/>
        </p:nvSpPr>
        <p:spPr bwMode="auto">
          <a:xfrm>
            <a:off x="1828800" y="3352800"/>
            <a:ext cx="990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5" name="Line 5"/>
          <p:cNvSpPr>
            <a:spLocks noChangeShapeType="1"/>
          </p:cNvSpPr>
          <p:nvPr/>
        </p:nvSpPr>
        <p:spPr bwMode="auto">
          <a:xfrm flipV="1">
            <a:off x="2886075" y="350361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6" name="Line 6"/>
          <p:cNvSpPr>
            <a:spLocks noChangeShapeType="1"/>
          </p:cNvSpPr>
          <p:nvPr/>
        </p:nvSpPr>
        <p:spPr bwMode="auto">
          <a:xfrm flipV="1">
            <a:off x="2886075" y="3379788"/>
            <a:ext cx="1135063" cy="1420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7" name="Text Box 7"/>
          <p:cNvSpPr txBox="1">
            <a:spLocks noChangeArrowheads="1"/>
          </p:cNvSpPr>
          <p:nvPr/>
        </p:nvSpPr>
        <p:spPr bwMode="auto">
          <a:xfrm>
            <a:off x="3043238" y="3698875"/>
            <a:ext cx="303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Symbol" charset="0"/>
              </a:rPr>
              <a:t></a:t>
            </a:r>
            <a:endParaRPr lang="en-US" sz="1800"/>
          </a:p>
        </p:txBody>
      </p:sp>
      <p:sp>
        <p:nvSpPr>
          <p:cNvPr id="33798" name="Text Box 8"/>
          <p:cNvSpPr txBox="1">
            <a:spLocks noChangeArrowheads="1"/>
          </p:cNvSpPr>
          <p:nvPr/>
        </p:nvSpPr>
        <p:spPr bwMode="auto">
          <a:xfrm>
            <a:off x="2352675" y="3698875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Symbol" charset="0"/>
              </a:rPr>
              <a:t></a:t>
            </a:r>
            <a:endParaRPr lang="en-US" sz="1800"/>
          </a:p>
        </p:txBody>
      </p:sp>
      <p:sp>
        <p:nvSpPr>
          <p:cNvPr id="33799" name="Text Box 9"/>
          <p:cNvSpPr txBox="1">
            <a:spLocks noChangeArrowheads="1"/>
          </p:cNvSpPr>
          <p:nvPr/>
        </p:nvSpPr>
        <p:spPr bwMode="auto">
          <a:xfrm>
            <a:off x="2590800" y="381000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33800" name="Text Box 10"/>
          <p:cNvSpPr txBox="1">
            <a:spLocks noChangeArrowheads="1"/>
          </p:cNvSpPr>
          <p:nvPr/>
        </p:nvSpPr>
        <p:spPr bwMode="auto">
          <a:xfrm>
            <a:off x="2362200" y="3048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normal</a:t>
            </a:r>
          </a:p>
        </p:txBody>
      </p:sp>
      <p:sp>
        <p:nvSpPr>
          <p:cNvPr id="33801" name="Text Box 11"/>
          <p:cNvSpPr txBox="1">
            <a:spLocks noChangeArrowheads="1"/>
          </p:cNvSpPr>
          <p:nvPr/>
        </p:nvSpPr>
        <p:spPr bwMode="auto">
          <a:xfrm>
            <a:off x="1066800" y="4953000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33802" name="Rectangle 12"/>
          <p:cNvSpPr>
            <a:spLocks noChangeArrowheads="1"/>
          </p:cNvSpPr>
          <p:nvPr/>
        </p:nvSpPr>
        <p:spPr bwMode="auto">
          <a:xfrm>
            <a:off x="838200" y="4572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4000">
                <a:solidFill>
                  <a:schemeClr val="tx2"/>
                </a:solidFill>
              </a:rPr>
              <a:t>inter-object specular reflection</a:t>
            </a:r>
          </a:p>
        </p:txBody>
      </p:sp>
      <p:sp>
        <p:nvSpPr>
          <p:cNvPr id="33803" name="Text Box 13"/>
          <p:cNvSpPr txBox="1">
            <a:spLocks noChangeArrowheads="1"/>
          </p:cNvSpPr>
          <p:nvPr/>
        </p:nvSpPr>
        <p:spPr bwMode="auto">
          <a:xfrm>
            <a:off x="0" y="3886200"/>
            <a:ext cx="2514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incident ray  with direction </a:t>
            </a:r>
            <a:r>
              <a:rPr lang="en-US" sz="1800" b="1"/>
              <a:t>v</a:t>
            </a:r>
          </a:p>
        </p:txBody>
      </p:sp>
      <p:sp>
        <p:nvSpPr>
          <p:cNvPr id="33804" name="Oval 14"/>
          <p:cNvSpPr>
            <a:spLocks noChangeArrowheads="1"/>
          </p:cNvSpPr>
          <p:nvPr/>
        </p:nvSpPr>
        <p:spPr bwMode="auto">
          <a:xfrm>
            <a:off x="2819400" y="46942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5" name="Oval 14"/>
          <p:cNvSpPr>
            <a:spLocks noChangeArrowheads="1"/>
          </p:cNvSpPr>
          <p:nvPr/>
        </p:nvSpPr>
        <p:spPr bwMode="auto">
          <a:xfrm>
            <a:off x="4191000" y="1600200"/>
            <a:ext cx="1371600" cy="12192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6" name="Line 6"/>
          <p:cNvSpPr>
            <a:spLocks noChangeShapeType="1"/>
          </p:cNvSpPr>
          <p:nvPr/>
        </p:nvSpPr>
        <p:spPr bwMode="auto">
          <a:xfrm flipV="1">
            <a:off x="2895600" y="2743200"/>
            <a:ext cx="1609725" cy="2057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7" name="Text Box 16"/>
          <p:cNvSpPr txBox="1">
            <a:spLocks noChangeArrowheads="1"/>
          </p:cNvSpPr>
          <p:nvPr/>
        </p:nvSpPr>
        <p:spPr bwMode="auto">
          <a:xfrm>
            <a:off x="3962400" y="2514600"/>
            <a:ext cx="344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33808" name="Oval 20"/>
          <p:cNvSpPr>
            <a:spLocks noChangeArrowheads="1"/>
          </p:cNvSpPr>
          <p:nvPr/>
        </p:nvSpPr>
        <p:spPr bwMode="auto">
          <a:xfrm>
            <a:off x="4419600" y="2590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Line 3"/>
          <p:cNvSpPr>
            <a:spLocks noChangeShapeType="1"/>
          </p:cNvSpPr>
          <p:nvPr/>
        </p:nvSpPr>
        <p:spPr bwMode="auto">
          <a:xfrm>
            <a:off x="1752600" y="4800600"/>
            <a:ext cx="2613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18" name="Line 4"/>
          <p:cNvSpPr>
            <a:spLocks noChangeShapeType="1"/>
          </p:cNvSpPr>
          <p:nvPr/>
        </p:nvSpPr>
        <p:spPr bwMode="auto">
          <a:xfrm>
            <a:off x="1828800" y="3352800"/>
            <a:ext cx="990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19" name="Line 5"/>
          <p:cNvSpPr>
            <a:spLocks noChangeShapeType="1"/>
          </p:cNvSpPr>
          <p:nvPr/>
        </p:nvSpPr>
        <p:spPr bwMode="auto">
          <a:xfrm flipV="1">
            <a:off x="2886075" y="350361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0" name="Line 6"/>
          <p:cNvSpPr>
            <a:spLocks noChangeShapeType="1"/>
          </p:cNvSpPr>
          <p:nvPr/>
        </p:nvSpPr>
        <p:spPr bwMode="auto">
          <a:xfrm flipV="1">
            <a:off x="2886075" y="3379788"/>
            <a:ext cx="1135063" cy="1420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1" name="Text Box 7"/>
          <p:cNvSpPr txBox="1">
            <a:spLocks noChangeArrowheads="1"/>
          </p:cNvSpPr>
          <p:nvPr/>
        </p:nvSpPr>
        <p:spPr bwMode="auto">
          <a:xfrm>
            <a:off x="3043238" y="3698875"/>
            <a:ext cx="303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Symbol" charset="0"/>
              </a:rPr>
              <a:t></a:t>
            </a:r>
            <a:endParaRPr lang="en-US" sz="1800"/>
          </a:p>
        </p:txBody>
      </p:sp>
      <p:sp>
        <p:nvSpPr>
          <p:cNvPr id="34822" name="Text Box 8"/>
          <p:cNvSpPr txBox="1">
            <a:spLocks noChangeArrowheads="1"/>
          </p:cNvSpPr>
          <p:nvPr/>
        </p:nvSpPr>
        <p:spPr bwMode="auto">
          <a:xfrm>
            <a:off x="2352675" y="3698875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Symbol" charset="0"/>
              </a:rPr>
              <a:t></a:t>
            </a:r>
            <a:endParaRPr lang="en-US" sz="1800"/>
          </a:p>
        </p:txBody>
      </p:sp>
      <p:sp>
        <p:nvSpPr>
          <p:cNvPr id="34823" name="Text Box 9"/>
          <p:cNvSpPr txBox="1">
            <a:spLocks noChangeArrowheads="1"/>
          </p:cNvSpPr>
          <p:nvPr/>
        </p:nvSpPr>
        <p:spPr bwMode="auto">
          <a:xfrm>
            <a:off x="2590800" y="381000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34824" name="Text Box 10"/>
          <p:cNvSpPr txBox="1">
            <a:spLocks noChangeArrowheads="1"/>
          </p:cNvSpPr>
          <p:nvPr/>
        </p:nvSpPr>
        <p:spPr bwMode="auto">
          <a:xfrm>
            <a:off x="2362200" y="3048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normal</a:t>
            </a:r>
          </a:p>
        </p:txBody>
      </p:sp>
      <p:sp>
        <p:nvSpPr>
          <p:cNvPr id="34825" name="Text Box 11"/>
          <p:cNvSpPr txBox="1">
            <a:spLocks noChangeArrowheads="1"/>
          </p:cNvSpPr>
          <p:nvPr/>
        </p:nvSpPr>
        <p:spPr bwMode="auto">
          <a:xfrm>
            <a:off x="1066800" y="4953000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34826" name="Rectangle 12"/>
          <p:cNvSpPr>
            <a:spLocks noChangeArrowheads="1"/>
          </p:cNvSpPr>
          <p:nvPr/>
        </p:nvSpPr>
        <p:spPr bwMode="auto">
          <a:xfrm>
            <a:off x="838200" y="4572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4000">
                <a:solidFill>
                  <a:schemeClr val="tx2"/>
                </a:solidFill>
              </a:rPr>
              <a:t>inter-object specular reflection</a:t>
            </a:r>
          </a:p>
        </p:txBody>
      </p:sp>
      <p:sp>
        <p:nvSpPr>
          <p:cNvPr id="34827" name="Text Box 13"/>
          <p:cNvSpPr txBox="1">
            <a:spLocks noChangeArrowheads="1"/>
          </p:cNvSpPr>
          <p:nvPr/>
        </p:nvSpPr>
        <p:spPr bwMode="auto">
          <a:xfrm>
            <a:off x="0" y="3886200"/>
            <a:ext cx="2514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incident ray  with direction </a:t>
            </a:r>
            <a:r>
              <a:rPr lang="en-US" sz="1800" b="1"/>
              <a:t>v</a:t>
            </a:r>
          </a:p>
        </p:txBody>
      </p:sp>
      <p:sp>
        <p:nvSpPr>
          <p:cNvPr id="34828" name="Oval 14"/>
          <p:cNvSpPr>
            <a:spLocks noChangeArrowheads="1"/>
          </p:cNvSpPr>
          <p:nvPr/>
        </p:nvSpPr>
        <p:spPr bwMode="auto">
          <a:xfrm>
            <a:off x="2819400" y="46942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9" name="Oval 14"/>
          <p:cNvSpPr>
            <a:spLocks noChangeArrowheads="1"/>
          </p:cNvSpPr>
          <p:nvPr/>
        </p:nvSpPr>
        <p:spPr bwMode="auto">
          <a:xfrm>
            <a:off x="4191000" y="1600200"/>
            <a:ext cx="1371600" cy="12192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0" name="Line 6"/>
          <p:cNvSpPr>
            <a:spLocks noChangeShapeType="1"/>
          </p:cNvSpPr>
          <p:nvPr/>
        </p:nvSpPr>
        <p:spPr bwMode="auto">
          <a:xfrm flipV="1">
            <a:off x="2895600" y="2743200"/>
            <a:ext cx="1609725" cy="2057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31" name="Text Box 16"/>
          <p:cNvSpPr txBox="1">
            <a:spLocks noChangeArrowheads="1"/>
          </p:cNvSpPr>
          <p:nvPr/>
        </p:nvSpPr>
        <p:spPr bwMode="auto">
          <a:xfrm>
            <a:off x="3962400" y="2514600"/>
            <a:ext cx="344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34832" name="Oval 20"/>
          <p:cNvSpPr>
            <a:spLocks noChangeArrowheads="1"/>
          </p:cNvSpPr>
          <p:nvPr/>
        </p:nvSpPr>
        <p:spPr bwMode="auto">
          <a:xfrm>
            <a:off x="4419600" y="2590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3" name="TextBox 21"/>
          <p:cNvSpPr txBox="1">
            <a:spLocks noChangeArrowheads="1"/>
          </p:cNvSpPr>
          <p:nvPr/>
        </p:nvSpPr>
        <p:spPr bwMode="auto">
          <a:xfrm>
            <a:off x="4876800" y="3048000"/>
            <a:ext cx="3886200" cy="244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sz="1800"/>
              <a:t>  compute color at p</a:t>
            </a:r>
            <a:r>
              <a:rPr lang="ja-JP" altLang="en-US" sz="1800"/>
              <a:t>’</a:t>
            </a:r>
            <a:r>
              <a:rPr lang="en-US" altLang="ja-JP" sz="1800"/>
              <a:t>:  r</a:t>
            </a:r>
            <a:r>
              <a:rPr lang="ja-JP" altLang="en-US" sz="1800"/>
              <a:t>’</a:t>
            </a:r>
            <a:r>
              <a:rPr lang="en-US" altLang="ja-JP" sz="1800"/>
              <a:t>, g</a:t>
            </a:r>
            <a:r>
              <a:rPr lang="ja-JP" altLang="en-US" sz="1800"/>
              <a:t>’</a:t>
            </a:r>
            <a:r>
              <a:rPr lang="en-US" altLang="ja-JP" sz="1800"/>
              <a:t>, b</a:t>
            </a:r>
            <a:r>
              <a:rPr lang="ja-JP" altLang="en-US" sz="1800"/>
              <a:t>’</a:t>
            </a:r>
            <a:endParaRPr lang="en-US" altLang="ja-JP" sz="1800"/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 add msr*r</a:t>
            </a:r>
            <a:r>
              <a:rPr lang="ja-JP" altLang="en-US" sz="1800"/>
              <a:t>’</a:t>
            </a:r>
            <a:r>
              <a:rPr lang="en-US" altLang="ja-JP" sz="1800"/>
              <a:t>, msg*g</a:t>
            </a:r>
            <a:r>
              <a:rPr lang="ja-JP" altLang="en-US" sz="1800"/>
              <a:t>’</a:t>
            </a:r>
            <a:r>
              <a:rPr lang="en-US" altLang="ja-JP" sz="1800"/>
              <a:t>, and msb*b</a:t>
            </a:r>
            <a:r>
              <a:rPr lang="ja-JP" altLang="en-US" sz="1800"/>
              <a:t>’</a:t>
            </a:r>
            <a:r>
              <a:rPr lang="en-US" altLang="ja-JP" sz="1800"/>
              <a:t>  	to color at p</a:t>
            </a:r>
          </a:p>
          <a:p>
            <a:pPr algn="l" eaLnBrk="1" hangingPunct="1"/>
            <a:r>
              <a:rPr lang="en-US" sz="1800"/>
              <a:t>where msr (msg, msb)  is the material specular red  (green, blue) at p</a:t>
            </a:r>
          </a:p>
          <a:p>
            <a:pPr algn="l" eaLnBrk="1" hangingPunct="1">
              <a:buFont typeface="Arial" charset="0"/>
              <a:buChar char="•"/>
            </a:pP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Line 3"/>
          <p:cNvSpPr>
            <a:spLocks noChangeShapeType="1"/>
          </p:cNvSpPr>
          <p:nvPr/>
        </p:nvSpPr>
        <p:spPr bwMode="auto">
          <a:xfrm>
            <a:off x="1752600" y="4800600"/>
            <a:ext cx="2613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2" name="Line 4"/>
          <p:cNvSpPr>
            <a:spLocks noChangeShapeType="1"/>
          </p:cNvSpPr>
          <p:nvPr/>
        </p:nvSpPr>
        <p:spPr bwMode="auto">
          <a:xfrm>
            <a:off x="1828800" y="3352800"/>
            <a:ext cx="990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3" name="Line 5"/>
          <p:cNvSpPr>
            <a:spLocks noChangeShapeType="1"/>
          </p:cNvSpPr>
          <p:nvPr/>
        </p:nvSpPr>
        <p:spPr bwMode="auto">
          <a:xfrm flipV="1">
            <a:off x="2886075" y="350361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4" name="Line 6"/>
          <p:cNvSpPr>
            <a:spLocks noChangeShapeType="1"/>
          </p:cNvSpPr>
          <p:nvPr/>
        </p:nvSpPr>
        <p:spPr bwMode="auto">
          <a:xfrm flipV="1">
            <a:off x="2886075" y="3379788"/>
            <a:ext cx="1135063" cy="1420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3043238" y="3698875"/>
            <a:ext cx="303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Symbol" charset="0"/>
              </a:rPr>
              <a:t></a:t>
            </a:r>
            <a:endParaRPr lang="en-US" sz="1800"/>
          </a:p>
        </p:txBody>
      </p:sp>
      <p:sp>
        <p:nvSpPr>
          <p:cNvPr id="35846" name="Text Box 8"/>
          <p:cNvSpPr txBox="1">
            <a:spLocks noChangeArrowheads="1"/>
          </p:cNvSpPr>
          <p:nvPr/>
        </p:nvSpPr>
        <p:spPr bwMode="auto">
          <a:xfrm>
            <a:off x="2352675" y="3698875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Symbol" charset="0"/>
              </a:rPr>
              <a:t></a:t>
            </a:r>
            <a:endParaRPr lang="en-US" sz="1800"/>
          </a:p>
        </p:txBody>
      </p:sp>
      <p:sp>
        <p:nvSpPr>
          <p:cNvPr id="35847" name="Text Box 9"/>
          <p:cNvSpPr txBox="1">
            <a:spLocks noChangeArrowheads="1"/>
          </p:cNvSpPr>
          <p:nvPr/>
        </p:nvSpPr>
        <p:spPr bwMode="auto">
          <a:xfrm>
            <a:off x="2590800" y="381000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35848" name="Text Box 10"/>
          <p:cNvSpPr txBox="1">
            <a:spLocks noChangeArrowheads="1"/>
          </p:cNvSpPr>
          <p:nvPr/>
        </p:nvSpPr>
        <p:spPr bwMode="auto">
          <a:xfrm>
            <a:off x="2362200" y="3048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normal</a:t>
            </a:r>
          </a:p>
        </p:txBody>
      </p:sp>
      <p:sp>
        <p:nvSpPr>
          <p:cNvPr id="35849" name="Text Box 11"/>
          <p:cNvSpPr txBox="1">
            <a:spLocks noChangeArrowheads="1"/>
          </p:cNvSpPr>
          <p:nvPr/>
        </p:nvSpPr>
        <p:spPr bwMode="auto">
          <a:xfrm>
            <a:off x="1066800" y="4953000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35850" name="Rectangle 12"/>
          <p:cNvSpPr>
            <a:spLocks noChangeArrowheads="1"/>
          </p:cNvSpPr>
          <p:nvPr/>
        </p:nvSpPr>
        <p:spPr bwMode="auto">
          <a:xfrm>
            <a:off x="838200" y="4572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4000">
                <a:solidFill>
                  <a:schemeClr val="tx2"/>
                </a:solidFill>
              </a:rPr>
              <a:t>inter-object specular reflection</a:t>
            </a:r>
          </a:p>
        </p:txBody>
      </p:sp>
      <p:sp>
        <p:nvSpPr>
          <p:cNvPr id="35851" name="Text Box 13"/>
          <p:cNvSpPr txBox="1">
            <a:spLocks noChangeArrowheads="1"/>
          </p:cNvSpPr>
          <p:nvPr/>
        </p:nvSpPr>
        <p:spPr bwMode="auto">
          <a:xfrm>
            <a:off x="0" y="3886200"/>
            <a:ext cx="2514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incident ray  with direction </a:t>
            </a:r>
            <a:r>
              <a:rPr lang="en-US" sz="1800" b="1"/>
              <a:t>v</a:t>
            </a:r>
          </a:p>
        </p:txBody>
      </p:sp>
      <p:sp>
        <p:nvSpPr>
          <p:cNvPr id="35852" name="Oval 14"/>
          <p:cNvSpPr>
            <a:spLocks noChangeArrowheads="1"/>
          </p:cNvSpPr>
          <p:nvPr/>
        </p:nvSpPr>
        <p:spPr bwMode="auto">
          <a:xfrm>
            <a:off x="2819400" y="46942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3" name="Oval 14"/>
          <p:cNvSpPr>
            <a:spLocks noChangeArrowheads="1"/>
          </p:cNvSpPr>
          <p:nvPr/>
        </p:nvSpPr>
        <p:spPr bwMode="auto">
          <a:xfrm>
            <a:off x="4191000" y="1600200"/>
            <a:ext cx="1371600" cy="12192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4" name="Line 6"/>
          <p:cNvSpPr>
            <a:spLocks noChangeShapeType="1"/>
          </p:cNvSpPr>
          <p:nvPr/>
        </p:nvSpPr>
        <p:spPr bwMode="auto">
          <a:xfrm flipV="1">
            <a:off x="2895600" y="2743200"/>
            <a:ext cx="1609725" cy="2057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5" name="Text Box 16"/>
          <p:cNvSpPr txBox="1">
            <a:spLocks noChangeArrowheads="1"/>
          </p:cNvSpPr>
          <p:nvPr/>
        </p:nvSpPr>
        <p:spPr bwMode="auto">
          <a:xfrm>
            <a:off x="3962400" y="2514600"/>
            <a:ext cx="344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35856" name="Oval 20"/>
          <p:cNvSpPr>
            <a:spLocks noChangeArrowheads="1"/>
          </p:cNvSpPr>
          <p:nvPr/>
        </p:nvSpPr>
        <p:spPr bwMode="auto">
          <a:xfrm>
            <a:off x="4419600" y="2590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7" name="TextBox 21"/>
          <p:cNvSpPr txBox="1">
            <a:spLocks noChangeArrowheads="1"/>
          </p:cNvSpPr>
          <p:nvPr/>
        </p:nvSpPr>
        <p:spPr bwMode="auto">
          <a:xfrm>
            <a:off x="4876800" y="3048000"/>
            <a:ext cx="3886200" cy="244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sz="1800"/>
              <a:t>  compute color at p</a:t>
            </a:r>
            <a:r>
              <a:rPr lang="ja-JP" altLang="en-US" sz="1800"/>
              <a:t>’</a:t>
            </a:r>
            <a:r>
              <a:rPr lang="en-US" altLang="ja-JP" sz="1800"/>
              <a:t>:  r</a:t>
            </a:r>
            <a:r>
              <a:rPr lang="ja-JP" altLang="en-US" sz="1800"/>
              <a:t>’</a:t>
            </a:r>
            <a:r>
              <a:rPr lang="en-US" altLang="ja-JP" sz="1800"/>
              <a:t>, g</a:t>
            </a:r>
            <a:r>
              <a:rPr lang="ja-JP" altLang="en-US" sz="1800"/>
              <a:t>’</a:t>
            </a:r>
            <a:r>
              <a:rPr lang="en-US" altLang="ja-JP" sz="1800"/>
              <a:t>, b</a:t>
            </a:r>
            <a:r>
              <a:rPr lang="ja-JP" altLang="en-US" sz="1800"/>
              <a:t>’</a:t>
            </a:r>
            <a:endParaRPr lang="en-US" altLang="ja-JP" sz="1800"/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 add msr*r</a:t>
            </a:r>
            <a:r>
              <a:rPr lang="ja-JP" altLang="en-US" sz="1800"/>
              <a:t>’</a:t>
            </a:r>
            <a:r>
              <a:rPr lang="en-US" altLang="ja-JP" sz="1800"/>
              <a:t>, msg*g</a:t>
            </a:r>
            <a:r>
              <a:rPr lang="ja-JP" altLang="en-US" sz="1800"/>
              <a:t>’</a:t>
            </a:r>
            <a:r>
              <a:rPr lang="en-US" altLang="ja-JP" sz="1800"/>
              <a:t>, and msb*b</a:t>
            </a:r>
            <a:r>
              <a:rPr lang="ja-JP" altLang="en-US" sz="1800"/>
              <a:t>’</a:t>
            </a:r>
            <a:r>
              <a:rPr lang="en-US" altLang="ja-JP" sz="1800"/>
              <a:t>  	to color at p</a:t>
            </a:r>
          </a:p>
          <a:p>
            <a:pPr algn="l" eaLnBrk="1" hangingPunct="1"/>
            <a:r>
              <a:rPr lang="en-US" sz="1800"/>
              <a:t>where msr (msg, msb)  is the material specular red  (green, blue) at p</a:t>
            </a:r>
          </a:p>
          <a:p>
            <a:pPr algn="l" eaLnBrk="1" hangingPunct="1">
              <a:buFont typeface="Arial" charset="0"/>
              <a:buChar char="•"/>
            </a:pPr>
            <a:endParaRPr lang="en-US" sz="1800"/>
          </a:p>
        </p:txBody>
      </p:sp>
      <p:sp>
        <p:nvSpPr>
          <p:cNvPr id="35858" name="TextBox 1"/>
          <p:cNvSpPr txBox="1">
            <a:spLocks noChangeArrowheads="1"/>
          </p:cNvSpPr>
          <p:nvPr/>
        </p:nvSpPr>
        <p:spPr bwMode="auto">
          <a:xfrm>
            <a:off x="2514600" y="6096000"/>
            <a:ext cx="4329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What about specular reflections at P’?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Isosceles Triangle 27"/>
          <p:cNvSpPr>
            <a:spLocks noChangeArrowheads="1"/>
          </p:cNvSpPr>
          <p:nvPr/>
        </p:nvSpPr>
        <p:spPr bwMode="auto">
          <a:xfrm>
            <a:off x="3962400" y="3733800"/>
            <a:ext cx="1371600" cy="533400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28575">
            <a:solidFill>
              <a:srgbClr val="FFC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 bwMode="auto">
          <a:xfrm>
            <a:off x="2057400" y="4800600"/>
            <a:ext cx="1905000" cy="51911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6867" name="Line 4"/>
          <p:cNvSpPr>
            <a:spLocks noChangeShapeType="1"/>
          </p:cNvSpPr>
          <p:nvPr/>
        </p:nvSpPr>
        <p:spPr bwMode="auto">
          <a:xfrm>
            <a:off x="1828800" y="3352800"/>
            <a:ext cx="990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68" name="Line 6"/>
          <p:cNvSpPr>
            <a:spLocks noChangeShapeType="1"/>
          </p:cNvSpPr>
          <p:nvPr/>
        </p:nvSpPr>
        <p:spPr bwMode="auto">
          <a:xfrm flipV="1">
            <a:off x="2886075" y="3379788"/>
            <a:ext cx="1135063" cy="1420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69" name="Text Box 11"/>
          <p:cNvSpPr txBox="1">
            <a:spLocks noChangeArrowheads="1"/>
          </p:cNvSpPr>
          <p:nvPr/>
        </p:nvSpPr>
        <p:spPr bwMode="auto">
          <a:xfrm>
            <a:off x="2819400" y="44196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36870" name="Rectangle 12"/>
          <p:cNvSpPr>
            <a:spLocks noChangeArrowheads="1"/>
          </p:cNvSpPr>
          <p:nvPr/>
        </p:nvSpPr>
        <p:spPr bwMode="auto">
          <a:xfrm>
            <a:off x="838200" y="4572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4000">
                <a:solidFill>
                  <a:schemeClr val="tx2"/>
                </a:solidFill>
              </a:rPr>
              <a:t>recursive depth</a:t>
            </a:r>
          </a:p>
        </p:txBody>
      </p:sp>
      <p:sp>
        <p:nvSpPr>
          <p:cNvPr id="36871" name="Oval 14"/>
          <p:cNvSpPr>
            <a:spLocks noChangeArrowheads="1"/>
          </p:cNvSpPr>
          <p:nvPr/>
        </p:nvSpPr>
        <p:spPr bwMode="auto">
          <a:xfrm>
            <a:off x="2819400" y="46942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2" name="Oval 14"/>
          <p:cNvSpPr>
            <a:spLocks noChangeArrowheads="1"/>
          </p:cNvSpPr>
          <p:nvPr/>
        </p:nvSpPr>
        <p:spPr bwMode="auto">
          <a:xfrm>
            <a:off x="4191000" y="1600200"/>
            <a:ext cx="1371600" cy="12192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3" name="Line 6"/>
          <p:cNvSpPr>
            <a:spLocks noChangeShapeType="1"/>
          </p:cNvSpPr>
          <p:nvPr/>
        </p:nvSpPr>
        <p:spPr bwMode="auto">
          <a:xfrm flipV="1">
            <a:off x="2895600" y="2743200"/>
            <a:ext cx="1609725" cy="2057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74" name="Text Box 16"/>
          <p:cNvSpPr txBox="1">
            <a:spLocks noChangeArrowheads="1"/>
          </p:cNvSpPr>
          <p:nvPr/>
        </p:nvSpPr>
        <p:spPr bwMode="auto">
          <a:xfrm>
            <a:off x="3962400" y="2514600"/>
            <a:ext cx="344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36875" name="Oval 20"/>
          <p:cNvSpPr>
            <a:spLocks noChangeArrowheads="1"/>
          </p:cNvSpPr>
          <p:nvPr/>
        </p:nvSpPr>
        <p:spPr bwMode="auto">
          <a:xfrm>
            <a:off x="4419600" y="2590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36876" name="Content Placeholder 3" descr="camera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2743200"/>
            <a:ext cx="787400" cy="838200"/>
          </a:xfrm>
        </p:spPr>
      </p:pic>
      <p:sp>
        <p:nvSpPr>
          <p:cNvPr id="36877" name="TextBox 23"/>
          <p:cNvSpPr txBox="1">
            <a:spLocks noChangeArrowheads="1"/>
          </p:cNvSpPr>
          <p:nvPr/>
        </p:nvSpPr>
        <p:spPr bwMode="auto">
          <a:xfrm>
            <a:off x="914400" y="4038600"/>
            <a:ext cx="1212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rDepth=0</a:t>
            </a:r>
          </a:p>
        </p:txBody>
      </p:sp>
      <p:sp>
        <p:nvSpPr>
          <p:cNvPr id="36878" name="TextBox 24"/>
          <p:cNvSpPr txBox="1">
            <a:spLocks noChangeArrowheads="1"/>
          </p:cNvSpPr>
          <p:nvPr/>
        </p:nvSpPr>
        <p:spPr bwMode="auto">
          <a:xfrm>
            <a:off x="2533650" y="3429000"/>
            <a:ext cx="1174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rDepth=1</a:t>
            </a:r>
          </a:p>
        </p:txBody>
      </p:sp>
      <p:cxnSp>
        <p:nvCxnSpPr>
          <p:cNvPr id="36879" name="Straight Arrow Connector 26"/>
          <p:cNvCxnSpPr>
            <a:cxnSpLocks noChangeShapeType="1"/>
            <a:stCxn id="36875" idx="4"/>
          </p:cNvCxnSpPr>
          <p:nvPr/>
        </p:nvCxnSpPr>
        <p:spPr bwMode="auto">
          <a:xfrm rot="16200000" flipH="1">
            <a:off x="3909219" y="3375819"/>
            <a:ext cx="1265237" cy="603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0" name="TextBox 28"/>
          <p:cNvSpPr txBox="1">
            <a:spLocks noChangeArrowheads="1"/>
          </p:cNvSpPr>
          <p:nvPr/>
        </p:nvSpPr>
        <p:spPr bwMode="auto">
          <a:xfrm>
            <a:off x="4705350" y="3048000"/>
            <a:ext cx="1212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rDepth=2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 tracing</a:t>
            </a:r>
          </a:p>
        </p:txBody>
      </p:sp>
      <p:sp>
        <p:nvSpPr>
          <p:cNvPr id="18434" name="TextBox 21"/>
          <p:cNvSpPr txBox="1">
            <a:spLocks noChangeArrowheads="1"/>
          </p:cNvSpPr>
          <p:nvPr/>
        </p:nvSpPr>
        <p:spPr bwMode="auto">
          <a:xfrm>
            <a:off x="762000" y="5029200"/>
            <a:ext cx="53514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 sz="1800"/>
              <a:t>cast ray into scene through pixel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find intersection point (if any)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determine color at intersection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recursively cast rays from intersection point</a:t>
            </a:r>
          </a:p>
        </p:txBody>
      </p:sp>
      <p:grpSp>
        <p:nvGrpSpPr>
          <p:cNvPr id="18435" name="Group 9"/>
          <p:cNvGrpSpPr>
            <a:grpSpLocks/>
          </p:cNvGrpSpPr>
          <p:nvPr/>
        </p:nvGrpSpPr>
        <p:grpSpPr bwMode="auto">
          <a:xfrm>
            <a:off x="2133600" y="1905000"/>
            <a:ext cx="4495800" cy="2819400"/>
            <a:chOff x="2133600" y="1905000"/>
            <a:chExt cx="3810000" cy="2286000"/>
          </a:xfrm>
        </p:grpSpPr>
        <p:sp>
          <p:nvSpPr>
            <p:cNvPr id="11" name="Parallelogram 10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18438" name="Picture 18" descr="300px-Ray_trace_diagram.svg.png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4913070" y="3179291"/>
              <a:ext cx="219291" cy="24970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+mn-ea"/>
                  <a:cs typeface="+mn-cs"/>
                </a:rPr>
                <a:t>s</a:t>
              </a:r>
            </a:p>
          </p:txBody>
        </p:sp>
      </p:grp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6248400" y="6248400"/>
            <a:ext cx="792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today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recursive depth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omic Sans MS" charset="0"/>
            </a:endParaRP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1219200" y="2819400"/>
            <a:ext cx="1828800" cy="19050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2" name="Text Box 6"/>
          <p:cNvSpPr txBox="1">
            <a:spLocks noChangeArrowheads="1"/>
          </p:cNvSpPr>
          <p:nvPr/>
        </p:nvSpPr>
        <p:spPr bwMode="auto">
          <a:xfrm>
            <a:off x="1524000" y="3352800"/>
            <a:ext cx="1192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Render -&gt;</a:t>
            </a:r>
          </a:p>
        </p:txBody>
      </p:sp>
      <p:sp>
        <p:nvSpPr>
          <p:cNvPr id="37893" name="Text Box 7"/>
          <p:cNvSpPr txBox="1">
            <a:spLocks noChangeArrowheads="1"/>
          </p:cNvSpPr>
          <p:nvPr/>
        </p:nvSpPr>
        <p:spPr bwMode="auto">
          <a:xfrm>
            <a:off x="1219200" y="2209800"/>
            <a:ext cx="1928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tracer menu</a:t>
            </a:r>
          </a:p>
        </p:txBody>
      </p:sp>
      <p:sp>
        <p:nvSpPr>
          <p:cNvPr id="37894" name="Line 8"/>
          <p:cNvSpPr>
            <a:spLocks noChangeShapeType="1"/>
          </p:cNvSpPr>
          <p:nvPr/>
        </p:nvSpPr>
        <p:spPr bwMode="auto">
          <a:xfrm>
            <a:off x="3048000" y="35814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4114800" y="3124200"/>
            <a:ext cx="2667000" cy="14478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7896" name="Text Box 10"/>
          <p:cNvSpPr txBox="1">
            <a:spLocks noChangeArrowheads="1"/>
          </p:cNvSpPr>
          <p:nvPr/>
        </p:nvSpPr>
        <p:spPr bwMode="auto">
          <a:xfrm>
            <a:off x="4191000" y="3429000"/>
            <a:ext cx="2327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Set recursive depth</a:t>
            </a:r>
          </a:p>
        </p:txBody>
      </p:sp>
      <p:sp>
        <p:nvSpPr>
          <p:cNvPr id="37897" name="Text Box 11"/>
          <p:cNvSpPr txBox="1">
            <a:spLocks noChangeArrowheads="1"/>
          </p:cNvSpPr>
          <p:nvPr/>
        </p:nvSpPr>
        <p:spPr bwMode="auto">
          <a:xfrm>
            <a:off x="1219200" y="5181600"/>
            <a:ext cx="5911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 depth=0:  simple ray casting (with shadows)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38914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1952625" y="1981200"/>
            <a:ext cx="105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cast ray</a:t>
            </a:r>
          </a:p>
        </p:txBody>
      </p:sp>
      <p:sp>
        <p:nvSpPr>
          <p:cNvPr id="38916" name="Line 6"/>
          <p:cNvSpPr>
            <a:spLocks noChangeShapeType="1"/>
          </p:cNvSpPr>
          <p:nvPr/>
        </p:nvSpPr>
        <p:spPr bwMode="auto">
          <a:xfrm flipV="1">
            <a:off x="3200400" y="2438400"/>
            <a:ext cx="1143000" cy="1371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7" name="Line 7"/>
          <p:cNvSpPr>
            <a:spLocks noChangeShapeType="1"/>
          </p:cNvSpPr>
          <p:nvPr/>
        </p:nvSpPr>
        <p:spPr bwMode="auto">
          <a:xfrm flipV="1">
            <a:off x="3200400" y="2590800"/>
            <a:ext cx="3352800" cy="1219200"/>
          </a:xfrm>
          <a:prstGeom prst="line">
            <a:avLst/>
          </a:prstGeom>
          <a:noFill/>
          <a:ln w="28575">
            <a:solidFill>
              <a:srgbClr val="00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8" name="Text Box 8"/>
          <p:cNvSpPr txBox="1">
            <a:spLocks noChangeArrowheads="1"/>
          </p:cNvSpPr>
          <p:nvPr/>
        </p:nvSpPr>
        <p:spPr bwMode="auto">
          <a:xfrm>
            <a:off x="4038600" y="1981200"/>
            <a:ext cx="125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reflection</a:t>
            </a:r>
          </a:p>
        </p:txBody>
      </p:sp>
      <p:sp>
        <p:nvSpPr>
          <p:cNvPr id="38919" name="Text Box 9"/>
          <p:cNvSpPr txBox="1">
            <a:spLocks noChangeArrowheads="1"/>
          </p:cNvSpPr>
          <p:nvPr/>
        </p:nvSpPr>
        <p:spPr bwMode="auto">
          <a:xfrm>
            <a:off x="5619750" y="2860675"/>
            <a:ext cx="957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shadow</a:t>
            </a:r>
          </a:p>
        </p:txBody>
      </p:sp>
      <p:sp>
        <p:nvSpPr>
          <p:cNvPr id="38920" name="Line 10"/>
          <p:cNvSpPr>
            <a:spLocks noChangeShapeType="1"/>
          </p:cNvSpPr>
          <p:nvPr/>
        </p:nvSpPr>
        <p:spPr bwMode="auto">
          <a:xfrm>
            <a:off x="3200400" y="3886200"/>
            <a:ext cx="609600" cy="990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1" name="Text Box 11"/>
          <p:cNvSpPr txBox="1">
            <a:spLocks noChangeArrowheads="1"/>
          </p:cNvSpPr>
          <p:nvPr/>
        </p:nvSpPr>
        <p:spPr bwMode="auto">
          <a:xfrm>
            <a:off x="3602038" y="4967288"/>
            <a:ext cx="15160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transmission</a:t>
            </a:r>
          </a:p>
        </p:txBody>
      </p:sp>
      <p:sp>
        <p:nvSpPr>
          <p:cNvPr id="38922" name="Line 13"/>
          <p:cNvSpPr>
            <a:spLocks noChangeShapeType="1"/>
          </p:cNvSpPr>
          <p:nvPr/>
        </p:nvSpPr>
        <p:spPr bwMode="auto">
          <a:xfrm>
            <a:off x="1295400" y="3810000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3" name="Oval 13"/>
          <p:cNvSpPr>
            <a:spLocks noChangeArrowheads="1"/>
          </p:cNvSpPr>
          <p:nvPr/>
        </p:nvSpPr>
        <p:spPr bwMode="auto">
          <a:xfrm>
            <a:off x="3048000" y="3733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4" name="TextBox 14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38925" name="Sun 15"/>
          <p:cNvSpPr>
            <a:spLocks noChangeArrowheads="1"/>
          </p:cNvSpPr>
          <p:nvPr/>
        </p:nvSpPr>
        <p:spPr bwMode="auto">
          <a:xfrm>
            <a:off x="7086600" y="2057400"/>
            <a:ext cx="685800" cy="609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FFC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8926" name="TextBox 18"/>
          <p:cNvSpPr txBox="1">
            <a:spLocks noChangeArrowheads="1"/>
          </p:cNvSpPr>
          <p:nvPr/>
        </p:nvSpPr>
        <p:spPr bwMode="auto">
          <a:xfrm>
            <a:off x="6553200" y="2830513"/>
            <a:ext cx="365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Wingdings" charset="0"/>
              </a:rPr>
              <a:t></a:t>
            </a:r>
            <a:endParaRPr lang="en-US" sz="1800"/>
          </a:p>
        </p:txBody>
      </p:sp>
      <p:sp>
        <p:nvSpPr>
          <p:cNvPr id="38927" name="TextBox 17"/>
          <p:cNvSpPr txBox="1">
            <a:spLocks noChangeArrowheads="1"/>
          </p:cNvSpPr>
          <p:nvPr/>
        </p:nvSpPr>
        <p:spPr bwMode="auto">
          <a:xfrm>
            <a:off x="5257800" y="1905000"/>
            <a:ext cx="36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Wingdings" charset="0"/>
              </a:rPr>
              <a:t></a:t>
            </a:r>
            <a:endParaRPr lang="en-US" sz="1800"/>
          </a:p>
        </p:txBody>
      </p:sp>
      <p:sp>
        <p:nvSpPr>
          <p:cNvPr id="38928" name="Rectangle 1"/>
          <p:cNvSpPr>
            <a:spLocks noChangeArrowheads="1"/>
          </p:cNvSpPr>
          <p:nvPr/>
        </p:nvSpPr>
        <p:spPr bwMode="auto">
          <a:xfrm>
            <a:off x="3429000" y="4876800"/>
            <a:ext cx="1828800" cy="6096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3505200" cy="2667000"/>
          </a:xfrm>
        </p:spPr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Shadows</a:t>
            </a:r>
          </a:p>
          <a:p>
            <a:pPr eaLnBrk="1" hangingPunct="1"/>
            <a:r>
              <a:rPr lang="en-US" sz="2400">
                <a:latin typeface="Comic Sans MS" charset="0"/>
              </a:rPr>
              <a:t>Inter-object specular reflection</a:t>
            </a:r>
          </a:p>
          <a:p>
            <a:pPr eaLnBrk="1" hangingPunct="1"/>
            <a:r>
              <a:rPr lang="en-US" sz="2400">
                <a:latin typeface="Comic Sans MS" charset="0"/>
              </a:rPr>
              <a:t>Transmission through objects with refraction</a:t>
            </a:r>
          </a:p>
        </p:txBody>
      </p:sp>
      <p:pic>
        <p:nvPicPr>
          <p:cNvPr id="39939" name="Picture 4" descr="320px-Glasses_800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3759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Rectangle 1"/>
          <p:cNvSpPr>
            <a:spLocks noChangeArrowheads="1"/>
          </p:cNvSpPr>
          <p:nvPr/>
        </p:nvSpPr>
        <p:spPr bwMode="auto">
          <a:xfrm>
            <a:off x="685800" y="3810000"/>
            <a:ext cx="3352800" cy="838200"/>
          </a:xfrm>
          <a:prstGeom prst="rect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39941" name="Straight Arrow Connector 3"/>
          <p:cNvCxnSpPr>
            <a:cxnSpLocks noChangeShapeType="1"/>
          </p:cNvCxnSpPr>
          <p:nvPr/>
        </p:nvCxnSpPr>
        <p:spPr bwMode="auto">
          <a:xfrm flipH="1" flipV="1">
            <a:off x="5486400" y="3962400"/>
            <a:ext cx="1143000" cy="1752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2" name="TextBox 4"/>
          <p:cNvSpPr txBox="1">
            <a:spLocks noChangeArrowheads="1"/>
          </p:cNvSpPr>
          <p:nvPr/>
        </p:nvSpPr>
        <p:spPr bwMode="auto">
          <a:xfrm>
            <a:off x="5186363" y="5791200"/>
            <a:ext cx="3300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Transmission with refraction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transparency</a:t>
            </a:r>
          </a:p>
        </p:txBody>
      </p:sp>
      <p:sp>
        <p:nvSpPr>
          <p:cNvPr id="40962" name="AutoShape 3"/>
          <p:cNvSpPr>
            <a:spLocks noChangeArrowheads="1"/>
          </p:cNvSpPr>
          <p:nvPr/>
        </p:nvSpPr>
        <p:spPr bwMode="auto">
          <a:xfrm>
            <a:off x="5715000" y="2133600"/>
            <a:ext cx="1219200" cy="990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3" name="Line 4"/>
          <p:cNvSpPr>
            <a:spLocks noChangeShapeType="1"/>
          </p:cNvSpPr>
          <p:nvPr/>
        </p:nvSpPr>
        <p:spPr bwMode="auto">
          <a:xfrm flipH="1">
            <a:off x="2895600" y="2743200"/>
            <a:ext cx="31242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0964" name="Oval 5"/>
          <p:cNvSpPr>
            <a:spLocks noChangeArrowheads="1"/>
          </p:cNvSpPr>
          <p:nvPr/>
        </p:nvSpPr>
        <p:spPr bwMode="auto">
          <a:xfrm>
            <a:off x="1371600" y="3048000"/>
            <a:ext cx="16002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>
            <a:off x="2971800" y="3581400"/>
            <a:ext cx="19812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0966" name="Oval 7"/>
          <p:cNvSpPr>
            <a:spLocks noChangeArrowheads="1"/>
          </p:cNvSpPr>
          <p:nvPr/>
        </p:nvSpPr>
        <p:spPr bwMode="auto">
          <a:xfrm>
            <a:off x="4953000" y="3657600"/>
            <a:ext cx="2286000" cy="20574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40967" name="Group 8"/>
          <p:cNvGrpSpPr>
            <a:grpSpLocks/>
          </p:cNvGrpSpPr>
          <p:nvPr/>
        </p:nvGrpSpPr>
        <p:grpSpPr bwMode="auto">
          <a:xfrm flipH="1">
            <a:off x="7924800" y="5181600"/>
            <a:ext cx="398463" cy="503238"/>
            <a:chOff x="720" y="2976"/>
            <a:chExt cx="432" cy="480"/>
          </a:xfrm>
        </p:grpSpPr>
        <p:sp>
          <p:nvSpPr>
            <p:cNvPr id="40969" name="Oval 9"/>
            <p:cNvSpPr>
              <a:spLocks noChangeArrowheads="1"/>
            </p:cNvSpPr>
            <p:nvPr/>
          </p:nvSpPr>
          <p:spPr bwMode="auto">
            <a:xfrm>
              <a:off x="768" y="3072"/>
              <a:ext cx="384" cy="38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970" name="Oval 10"/>
            <p:cNvSpPr>
              <a:spLocks noChangeArrowheads="1"/>
            </p:cNvSpPr>
            <p:nvPr/>
          </p:nvSpPr>
          <p:spPr bwMode="auto">
            <a:xfrm>
              <a:off x="960" y="3168"/>
              <a:ext cx="192" cy="192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971" name="Freeform 11"/>
            <p:cNvSpPr>
              <a:spLocks/>
            </p:cNvSpPr>
            <p:nvPr/>
          </p:nvSpPr>
          <p:spPr bwMode="auto">
            <a:xfrm>
              <a:off x="768" y="3120"/>
              <a:ext cx="336" cy="144"/>
            </a:xfrm>
            <a:custGeom>
              <a:avLst/>
              <a:gdLst>
                <a:gd name="T0" fmla="*/ 0 w 336"/>
                <a:gd name="T1" fmla="*/ 144 h 144"/>
                <a:gd name="T2" fmla="*/ 144 w 336"/>
                <a:gd name="T3" fmla="*/ 48 h 144"/>
                <a:gd name="T4" fmla="*/ 336 w 336"/>
                <a:gd name="T5" fmla="*/ 0 h 144"/>
                <a:gd name="T6" fmla="*/ 0 60000 65536"/>
                <a:gd name="T7" fmla="*/ 0 60000 65536"/>
                <a:gd name="T8" fmla="*/ 0 60000 65536"/>
                <a:gd name="T9" fmla="*/ 0 w 336"/>
                <a:gd name="T10" fmla="*/ 0 h 144"/>
                <a:gd name="T11" fmla="*/ 336 w 33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44">
                  <a:moveTo>
                    <a:pt x="0" y="144"/>
                  </a:moveTo>
                  <a:cubicBezTo>
                    <a:pt x="44" y="108"/>
                    <a:pt x="88" y="72"/>
                    <a:pt x="144" y="48"/>
                  </a:cubicBezTo>
                  <a:cubicBezTo>
                    <a:pt x="200" y="24"/>
                    <a:pt x="268" y="12"/>
                    <a:pt x="336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972" name="Freeform 12"/>
            <p:cNvSpPr>
              <a:spLocks/>
            </p:cNvSpPr>
            <p:nvPr/>
          </p:nvSpPr>
          <p:spPr bwMode="auto">
            <a:xfrm>
              <a:off x="915" y="3008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973" name="Freeform 13"/>
            <p:cNvSpPr>
              <a:spLocks/>
            </p:cNvSpPr>
            <p:nvPr/>
          </p:nvSpPr>
          <p:spPr bwMode="auto">
            <a:xfrm>
              <a:off x="1008" y="2976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974" name="Freeform 14"/>
            <p:cNvSpPr>
              <a:spLocks/>
            </p:cNvSpPr>
            <p:nvPr/>
          </p:nvSpPr>
          <p:spPr bwMode="auto">
            <a:xfrm>
              <a:off x="768" y="3072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975" name="Freeform 15"/>
            <p:cNvSpPr>
              <a:spLocks/>
            </p:cNvSpPr>
            <p:nvPr/>
          </p:nvSpPr>
          <p:spPr bwMode="auto">
            <a:xfrm>
              <a:off x="837" y="3024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976" name="Freeform 16"/>
            <p:cNvSpPr>
              <a:spLocks/>
            </p:cNvSpPr>
            <p:nvPr/>
          </p:nvSpPr>
          <p:spPr bwMode="auto">
            <a:xfrm>
              <a:off x="720" y="3120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40968" name="Line 17"/>
          <p:cNvSpPr>
            <a:spLocks noChangeShapeType="1"/>
          </p:cNvSpPr>
          <p:nvPr/>
        </p:nvSpPr>
        <p:spPr bwMode="auto">
          <a:xfrm>
            <a:off x="4953000" y="4419600"/>
            <a:ext cx="21336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transmission</a:t>
            </a:r>
          </a:p>
        </p:txBody>
      </p:sp>
      <p:sp>
        <p:nvSpPr>
          <p:cNvPr id="41986" name="Line 4"/>
          <p:cNvSpPr>
            <a:spLocks noChangeShapeType="1"/>
          </p:cNvSpPr>
          <p:nvPr/>
        </p:nvSpPr>
        <p:spPr bwMode="auto">
          <a:xfrm>
            <a:off x="1730375" y="4419600"/>
            <a:ext cx="2613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87" name="Line 5"/>
          <p:cNvSpPr>
            <a:spLocks noChangeShapeType="1"/>
          </p:cNvSpPr>
          <p:nvPr/>
        </p:nvSpPr>
        <p:spPr bwMode="auto">
          <a:xfrm>
            <a:off x="1600200" y="2765425"/>
            <a:ext cx="1182688" cy="1606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88" name="Line 6"/>
          <p:cNvSpPr>
            <a:spLocks noChangeShapeType="1"/>
          </p:cNvSpPr>
          <p:nvPr/>
        </p:nvSpPr>
        <p:spPr bwMode="auto">
          <a:xfrm flipV="1">
            <a:off x="2863850" y="312261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89" name="Line 7"/>
          <p:cNvSpPr>
            <a:spLocks noChangeShapeType="1"/>
          </p:cNvSpPr>
          <p:nvPr/>
        </p:nvSpPr>
        <p:spPr bwMode="auto">
          <a:xfrm>
            <a:off x="2863850" y="4419600"/>
            <a:ext cx="1076325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0" name="Text Box 8"/>
          <p:cNvSpPr txBox="1">
            <a:spLocks noChangeArrowheads="1"/>
          </p:cNvSpPr>
          <p:nvPr/>
        </p:nvSpPr>
        <p:spPr bwMode="auto">
          <a:xfrm>
            <a:off x="690563" y="1981200"/>
            <a:ext cx="160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incident ray</a:t>
            </a:r>
          </a:p>
        </p:txBody>
      </p:sp>
      <p:sp>
        <p:nvSpPr>
          <p:cNvPr id="41991" name="Text Box 10"/>
          <p:cNvSpPr txBox="1">
            <a:spLocks noChangeArrowheads="1"/>
          </p:cNvSpPr>
          <p:nvPr/>
        </p:nvSpPr>
        <p:spPr bwMode="auto">
          <a:xfrm>
            <a:off x="2311400" y="3246438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  <p:sp>
        <p:nvSpPr>
          <p:cNvPr id="41992" name="Text Box 12"/>
          <p:cNvSpPr txBox="1">
            <a:spLocks noChangeArrowheads="1"/>
          </p:cNvSpPr>
          <p:nvPr/>
        </p:nvSpPr>
        <p:spPr bwMode="auto">
          <a:xfrm>
            <a:off x="2339975" y="2667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normal</a:t>
            </a:r>
          </a:p>
        </p:txBody>
      </p:sp>
      <p:sp>
        <p:nvSpPr>
          <p:cNvPr id="41993" name="Text Box 13"/>
          <p:cNvSpPr txBox="1">
            <a:spLocks noChangeArrowheads="1"/>
          </p:cNvSpPr>
          <p:nvPr/>
        </p:nvSpPr>
        <p:spPr bwMode="auto">
          <a:xfrm>
            <a:off x="1905000" y="4572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sp>
        <p:nvSpPr>
          <p:cNvPr id="41994" name="Text Box 16"/>
          <p:cNvSpPr txBox="1">
            <a:spLocks noChangeArrowheads="1"/>
          </p:cNvSpPr>
          <p:nvPr/>
        </p:nvSpPr>
        <p:spPr bwMode="auto">
          <a:xfrm>
            <a:off x="3352800" y="4572000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transmitted ray</a:t>
            </a:r>
          </a:p>
        </p:txBody>
      </p:sp>
      <p:sp>
        <p:nvSpPr>
          <p:cNvPr id="41995" name="Oval 18"/>
          <p:cNvSpPr>
            <a:spLocks noChangeArrowheads="1"/>
          </p:cNvSpPr>
          <p:nvPr/>
        </p:nvSpPr>
        <p:spPr bwMode="auto">
          <a:xfrm>
            <a:off x="3962400" y="5257800"/>
            <a:ext cx="1295400" cy="10668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96" name="Text Box 19"/>
          <p:cNvSpPr txBox="1">
            <a:spLocks noChangeArrowheads="1"/>
          </p:cNvSpPr>
          <p:nvPr/>
        </p:nvSpPr>
        <p:spPr bwMode="auto">
          <a:xfrm>
            <a:off x="3330575" y="5603875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41997" name="Oval 17"/>
          <p:cNvSpPr>
            <a:spLocks noChangeArrowheads="1"/>
          </p:cNvSpPr>
          <p:nvPr/>
        </p:nvSpPr>
        <p:spPr bwMode="auto">
          <a:xfrm>
            <a:off x="2759075" y="43434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8" name="Oval 18"/>
          <p:cNvSpPr>
            <a:spLocks noChangeArrowheads="1"/>
          </p:cNvSpPr>
          <p:nvPr/>
        </p:nvSpPr>
        <p:spPr bwMode="auto">
          <a:xfrm>
            <a:off x="3886200" y="55324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257800" y="1676400"/>
            <a:ext cx="388620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sz="1800"/>
              <a:t>  compute color at p</a:t>
            </a:r>
            <a:r>
              <a:rPr lang="ja-JP" altLang="en-US" sz="1800"/>
              <a:t>’</a:t>
            </a:r>
            <a:r>
              <a:rPr lang="en-US" altLang="ja-JP" sz="1800"/>
              <a:t>:  r</a:t>
            </a:r>
            <a:r>
              <a:rPr lang="ja-JP" altLang="en-US" sz="1800"/>
              <a:t>’</a:t>
            </a:r>
            <a:r>
              <a:rPr lang="en-US" altLang="ja-JP" sz="1800"/>
              <a:t>, g</a:t>
            </a:r>
            <a:r>
              <a:rPr lang="ja-JP" altLang="en-US" sz="1800"/>
              <a:t>’</a:t>
            </a:r>
            <a:r>
              <a:rPr lang="en-US" altLang="ja-JP" sz="1800"/>
              <a:t>, b</a:t>
            </a:r>
            <a:r>
              <a:rPr lang="ja-JP" altLang="en-US" sz="1800"/>
              <a:t>’</a:t>
            </a:r>
            <a:endParaRPr lang="en-US" altLang="ja-JP" sz="1800"/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 add:	ktrans* msr*r</a:t>
            </a:r>
            <a:r>
              <a:rPr lang="ja-JP" altLang="en-US" sz="1800"/>
              <a:t>’</a:t>
            </a:r>
            <a:r>
              <a:rPr lang="en-US" altLang="ja-JP" sz="1800"/>
              <a:t>,           	ktrans*msg*g</a:t>
            </a:r>
            <a:r>
              <a:rPr lang="ja-JP" altLang="en-US" sz="1800"/>
              <a:t>’</a:t>
            </a:r>
            <a:r>
              <a:rPr lang="en-US" altLang="ja-JP" sz="1800"/>
              <a:t>,   	ktrans*msb*b</a:t>
            </a:r>
            <a:r>
              <a:rPr lang="ja-JP" altLang="en-US" sz="1800"/>
              <a:t>’</a:t>
            </a:r>
            <a:r>
              <a:rPr lang="en-US" altLang="ja-JP" sz="1800"/>
              <a:t>  	              	to color at p</a:t>
            </a:r>
          </a:p>
          <a:p>
            <a:pPr algn="l" eaLnBrk="1" hangingPunct="1"/>
            <a:r>
              <a:rPr lang="en-US" sz="1800"/>
              <a:t>where:</a:t>
            </a:r>
          </a:p>
          <a:p>
            <a:pPr lvl="1" algn="l" eaLnBrk="1" hangingPunct="1"/>
            <a:r>
              <a:rPr lang="en-US" sz="1800"/>
              <a:t>msr (msg, msb)  is the material specular red  (green, blue) at p</a:t>
            </a:r>
          </a:p>
          <a:p>
            <a:pPr lvl="1" algn="l" eaLnBrk="1" hangingPunct="1"/>
            <a:r>
              <a:rPr lang="en-US" sz="1800"/>
              <a:t>ktrans is the transmission coefficient at p</a:t>
            </a:r>
          </a:p>
          <a:p>
            <a:pPr algn="l" eaLnBrk="1" hangingPunct="1">
              <a:buFont typeface="Arial" charset="0"/>
              <a:buChar char="•"/>
            </a:pP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transmission</a:t>
            </a:r>
          </a:p>
        </p:txBody>
      </p:sp>
      <p:sp>
        <p:nvSpPr>
          <p:cNvPr id="43010" name="Line 4"/>
          <p:cNvSpPr>
            <a:spLocks noChangeShapeType="1"/>
          </p:cNvSpPr>
          <p:nvPr/>
        </p:nvSpPr>
        <p:spPr bwMode="auto">
          <a:xfrm>
            <a:off x="1730375" y="4419600"/>
            <a:ext cx="2613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011" name="Line 5"/>
          <p:cNvSpPr>
            <a:spLocks noChangeShapeType="1"/>
          </p:cNvSpPr>
          <p:nvPr/>
        </p:nvSpPr>
        <p:spPr bwMode="auto">
          <a:xfrm>
            <a:off x="1600200" y="2765425"/>
            <a:ext cx="1182688" cy="1606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012" name="Line 6"/>
          <p:cNvSpPr>
            <a:spLocks noChangeShapeType="1"/>
          </p:cNvSpPr>
          <p:nvPr/>
        </p:nvSpPr>
        <p:spPr bwMode="auto">
          <a:xfrm flipV="1">
            <a:off x="2863850" y="312261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013" name="Line 7"/>
          <p:cNvSpPr>
            <a:spLocks noChangeShapeType="1"/>
          </p:cNvSpPr>
          <p:nvPr/>
        </p:nvSpPr>
        <p:spPr bwMode="auto">
          <a:xfrm>
            <a:off x="2863850" y="4419600"/>
            <a:ext cx="1076325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014" name="Text Box 8"/>
          <p:cNvSpPr txBox="1">
            <a:spLocks noChangeArrowheads="1"/>
          </p:cNvSpPr>
          <p:nvPr/>
        </p:nvSpPr>
        <p:spPr bwMode="auto">
          <a:xfrm>
            <a:off x="690563" y="1981200"/>
            <a:ext cx="160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incident ray</a:t>
            </a:r>
          </a:p>
        </p:txBody>
      </p:sp>
      <p:sp>
        <p:nvSpPr>
          <p:cNvPr id="43015" name="Text Box 10"/>
          <p:cNvSpPr txBox="1">
            <a:spLocks noChangeArrowheads="1"/>
          </p:cNvSpPr>
          <p:nvPr/>
        </p:nvSpPr>
        <p:spPr bwMode="auto">
          <a:xfrm>
            <a:off x="2311400" y="3246438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  <p:sp>
        <p:nvSpPr>
          <p:cNvPr id="43016" name="Text Box 12"/>
          <p:cNvSpPr txBox="1">
            <a:spLocks noChangeArrowheads="1"/>
          </p:cNvSpPr>
          <p:nvPr/>
        </p:nvSpPr>
        <p:spPr bwMode="auto">
          <a:xfrm>
            <a:off x="2339975" y="2667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normal</a:t>
            </a:r>
          </a:p>
        </p:txBody>
      </p:sp>
      <p:sp>
        <p:nvSpPr>
          <p:cNvPr id="43017" name="Text Box 13"/>
          <p:cNvSpPr txBox="1">
            <a:spLocks noChangeArrowheads="1"/>
          </p:cNvSpPr>
          <p:nvPr/>
        </p:nvSpPr>
        <p:spPr bwMode="auto">
          <a:xfrm>
            <a:off x="1905000" y="4572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sp>
        <p:nvSpPr>
          <p:cNvPr id="43018" name="Text Box 16"/>
          <p:cNvSpPr txBox="1">
            <a:spLocks noChangeArrowheads="1"/>
          </p:cNvSpPr>
          <p:nvPr/>
        </p:nvSpPr>
        <p:spPr bwMode="auto">
          <a:xfrm>
            <a:off x="3352800" y="4572000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transmitted ray</a:t>
            </a:r>
          </a:p>
        </p:txBody>
      </p:sp>
      <p:sp>
        <p:nvSpPr>
          <p:cNvPr id="43019" name="Oval 18"/>
          <p:cNvSpPr>
            <a:spLocks noChangeArrowheads="1"/>
          </p:cNvSpPr>
          <p:nvPr/>
        </p:nvSpPr>
        <p:spPr bwMode="auto">
          <a:xfrm>
            <a:off x="3962400" y="5257800"/>
            <a:ext cx="1295400" cy="10668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20" name="Text Box 19"/>
          <p:cNvSpPr txBox="1">
            <a:spLocks noChangeArrowheads="1"/>
          </p:cNvSpPr>
          <p:nvPr/>
        </p:nvSpPr>
        <p:spPr bwMode="auto">
          <a:xfrm>
            <a:off x="3330575" y="5603875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43021" name="Oval 17"/>
          <p:cNvSpPr>
            <a:spLocks noChangeArrowheads="1"/>
          </p:cNvSpPr>
          <p:nvPr/>
        </p:nvSpPr>
        <p:spPr bwMode="auto">
          <a:xfrm>
            <a:off x="2759075" y="43434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22" name="Oval 18"/>
          <p:cNvSpPr>
            <a:spLocks noChangeArrowheads="1"/>
          </p:cNvSpPr>
          <p:nvPr/>
        </p:nvSpPr>
        <p:spPr bwMode="auto">
          <a:xfrm>
            <a:off x="3886200" y="55324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257800" y="1676400"/>
            <a:ext cx="388620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sz="1800"/>
              <a:t>  compute color at p</a:t>
            </a:r>
            <a:r>
              <a:rPr lang="ja-JP" altLang="en-US" sz="1800"/>
              <a:t>’</a:t>
            </a:r>
            <a:r>
              <a:rPr lang="en-US" altLang="ja-JP" sz="1800"/>
              <a:t>:  r</a:t>
            </a:r>
            <a:r>
              <a:rPr lang="ja-JP" altLang="en-US" sz="1800"/>
              <a:t>’</a:t>
            </a:r>
            <a:r>
              <a:rPr lang="en-US" altLang="ja-JP" sz="1800"/>
              <a:t>, g</a:t>
            </a:r>
            <a:r>
              <a:rPr lang="ja-JP" altLang="en-US" sz="1800"/>
              <a:t>’</a:t>
            </a:r>
            <a:r>
              <a:rPr lang="en-US" altLang="ja-JP" sz="1800"/>
              <a:t>, b</a:t>
            </a:r>
            <a:r>
              <a:rPr lang="ja-JP" altLang="en-US" sz="1800"/>
              <a:t>’</a:t>
            </a:r>
            <a:endParaRPr lang="en-US" altLang="ja-JP" sz="1800"/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 add:	ktrans* msr*r</a:t>
            </a:r>
            <a:r>
              <a:rPr lang="ja-JP" altLang="en-US" sz="1800"/>
              <a:t>’</a:t>
            </a:r>
            <a:r>
              <a:rPr lang="en-US" altLang="ja-JP" sz="1800"/>
              <a:t>,           	ktrans*msg*g</a:t>
            </a:r>
            <a:r>
              <a:rPr lang="ja-JP" altLang="en-US" sz="1800"/>
              <a:t>’</a:t>
            </a:r>
            <a:r>
              <a:rPr lang="en-US" altLang="ja-JP" sz="1800"/>
              <a:t>,   	ktrans*msb*b</a:t>
            </a:r>
            <a:r>
              <a:rPr lang="ja-JP" altLang="en-US" sz="1800"/>
              <a:t>’</a:t>
            </a:r>
            <a:r>
              <a:rPr lang="en-US" altLang="ja-JP" sz="1800"/>
              <a:t>  	              	to color at p</a:t>
            </a:r>
          </a:p>
          <a:p>
            <a:pPr algn="l" eaLnBrk="1" hangingPunct="1"/>
            <a:r>
              <a:rPr lang="en-US" sz="1800"/>
              <a:t>where:</a:t>
            </a:r>
          </a:p>
          <a:p>
            <a:pPr lvl="1" algn="l" eaLnBrk="1" hangingPunct="1"/>
            <a:r>
              <a:rPr lang="en-US" sz="1800"/>
              <a:t>msr (msg, msb)  is the material specular red  (green, blue) at p</a:t>
            </a:r>
          </a:p>
          <a:p>
            <a:pPr lvl="1" algn="l" eaLnBrk="1" hangingPunct="1"/>
            <a:r>
              <a:rPr lang="en-US" sz="1800"/>
              <a:t>ktrans is the transmission coefficient at p</a:t>
            </a:r>
          </a:p>
          <a:p>
            <a:pPr algn="l" eaLnBrk="1" hangingPunct="1">
              <a:buFont typeface="Arial" charset="0"/>
              <a:buChar char="•"/>
            </a:pP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transmitted ray</a:t>
            </a:r>
          </a:p>
        </p:txBody>
      </p:sp>
      <p:sp>
        <p:nvSpPr>
          <p:cNvPr id="44034" name="Line 4"/>
          <p:cNvSpPr>
            <a:spLocks noChangeShapeType="1"/>
          </p:cNvSpPr>
          <p:nvPr/>
        </p:nvSpPr>
        <p:spPr bwMode="auto">
          <a:xfrm>
            <a:off x="1676400" y="4114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35" name="Line 6"/>
          <p:cNvSpPr>
            <a:spLocks noChangeShapeType="1"/>
          </p:cNvSpPr>
          <p:nvPr/>
        </p:nvSpPr>
        <p:spPr bwMode="auto">
          <a:xfrm flipH="1" flipV="1">
            <a:off x="2743200" y="2590800"/>
            <a:ext cx="9144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36" name="Text Box 7"/>
          <p:cNvSpPr txBox="1">
            <a:spLocks noChangeArrowheads="1"/>
          </p:cNvSpPr>
          <p:nvPr/>
        </p:nvSpPr>
        <p:spPr bwMode="auto">
          <a:xfrm>
            <a:off x="914400" y="2971800"/>
            <a:ext cx="2057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incoming ray direction </a:t>
            </a:r>
            <a:r>
              <a:rPr lang="en-US" sz="2000" b="1"/>
              <a:t>v</a:t>
            </a:r>
          </a:p>
        </p:txBody>
      </p:sp>
      <p:sp>
        <p:nvSpPr>
          <p:cNvPr id="44037" name="Text Box 10"/>
          <p:cNvSpPr txBox="1">
            <a:spLocks noChangeArrowheads="1"/>
          </p:cNvSpPr>
          <p:nvPr/>
        </p:nvSpPr>
        <p:spPr bwMode="auto">
          <a:xfrm>
            <a:off x="1143000" y="4800600"/>
            <a:ext cx="2667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transmitted ray (p+nEPSILON,</a:t>
            </a:r>
            <a:r>
              <a:rPr lang="en-US" sz="2000" b="1"/>
              <a:t>v</a:t>
            </a:r>
            <a:r>
              <a:rPr lang="ja-JP" altLang="en-US" sz="2000" b="1"/>
              <a:t>’</a:t>
            </a:r>
            <a:r>
              <a:rPr lang="en-US" altLang="ja-JP" sz="2000"/>
              <a:t>)</a:t>
            </a:r>
            <a:endParaRPr lang="en-US" sz="2000"/>
          </a:p>
        </p:txBody>
      </p:sp>
      <p:sp>
        <p:nvSpPr>
          <p:cNvPr id="44038" name="Oval 12"/>
          <p:cNvSpPr>
            <a:spLocks noChangeArrowheads="1"/>
          </p:cNvSpPr>
          <p:nvPr/>
        </p:nvSpPr>
        <p:spPr bwMode="auto">
          <a:xfrm>
            <a:off x="3581400" y="4038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39" name="Line 15"/>
          <p:cNvSpPr>
            <a:spLocks noChangeShapeType="1"/>
          </p:cNvSpPr>
          <p:nvPr/>
        </p:nvSpPr>
        <p:spPr bwMode="auto">
          <a:xfrm flipH="1" flipV="1">
            <a:off x="3657600" y="4114800"/>
            <a:ext cx="914400" cy="1524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40" name="Line 16"/>
          <p:cNvSpPr>
            <a:spLocks noChangeShapeType="1"/>
          </p:cNvSpPr>
          <p:nvPr/>
        </p:nvSpPr>
        <p:spPr bwMode="auto">
          <a:xfrm flipH="1" flipV="1">
            <a:off x="3657600" y="4114800"/>
            <a:ext cx="304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41" name="Text Box 17"/>
          <p:cNvSpPr txBox="1">
            <a:spLocks noChangeArrowheads="1"/>
          </p:cNvSpPr>
          <p:nvPr/>
        </p:nvSpPr>
        <p:spPr bwMode="auto">
          <a:xfrm>
            <a:off x="3733800" y="36576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sp>
        <p:nvSpPr>
          <p:cNvPr id="44042" name="Text Box 20"/>
          <p:cNvSpPr txBox="1">
            <a:spLocks noChangeArrowheads="1"/>
          </p:cNvSpPr>
          <p:nvPr/>
        </p:nvSpPr>
        <p:spPr bwMode="auto">
          <a:xfrm>
            <a:off x="4495800" y="4572000"/>
            <a:ext cx="3143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bends due to refraction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Snell</a:t>
            </a:r>
            <a:r>
              <a:rPr lang="ja-JP" altLang="en-US" sz="3200">
                <a:latin typeface="Comic Sans MS" charset="0"/>
              </a:rPr>
              <a:t>’</a:t>
            </a:r>
            <a:r>
              <a:rPr lang="en-US" altLang="ja-JP" sz="3200">
                <a:latin typeface="Comic Sans MS" charset="0"/>
              </a:rPr>
              <a:t>s law</a:t>
            </a:r>
            <a:endParaRPr lang="en-US" sz="3200">
              <a:latin typeface="Comic Sans MS" charset="0"/>
            </a:endParaRPr>
          </a:p>
        </p:txBody>
      </p:sp>
      <p:sp>
        <p:nvSpPr>
          <p:cNvPr id="45058" name="Line 3"/>
          <p:cNvSpPr>
            <a:spLocks noChangeShapeType="1"/>
          </p:cNvSpPr>
          <p:nvPr/>
        </p:nvSpPr>
        <p:spPr bwMode="auto">
          <a:xfrm>
            <a:off x="2209800" y="3275013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59" name="Line 4"/>
          <p:cNvSpPr>
            <a:spLocks noChangeShapeType="1"/>
          </p:cNvSpPr>
          <p:nvPr/>
        </p:nvSpPr>
        <p:spPr bwMode="auto">
          <a:xfrm flipH="1" flipV="1">
            <a:off x="3276600" y="1978025"/>
            <a:ext cx="91440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1981200" y="2057400"/>
            <a:ext cx="1295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incoming ray with direction </a:t>
            </a:r>
            <a:r>
              <a:rPr lang="en-US" sz="2000" b="1"/>
              <a:t>v</a:t>
            </a:r>
            <a:endParaRPr lang="en-US" sz="2000"/>
          </a:p>
        </p:txBody>
      </p:sp>
      <p:sp>
        <p:nvSpPr>
          <p:cNvPr id="45061" name="Oval 6"/>
          <p:cNvSpPr>
            <a:spLocks noChangeArrowheads="1"/>
          </p:cNvSpPr>
          <p:nvPr/>
        </p:nvSpPr>
        <p:spPr bwMode="auto">
          <a:xfrm>
            <a:off x="4114800" y="3209925"/>
            <a:ext cx="152400" cy="1301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2" name="Line 7"/>
          <p:cNvSpPr>
            <a:spLocks noChangeShapeType="1"/>
          </p:cNvSpPr>
          <p:nvPr/>
        </p:nvSpPr>
        <p:spPr bwMode="auto">
          <a:xfrm flipH="1" flipV="1">
            <a:off x="4191000" y="3275013"/>
            <a:ext cx="609600" cy="13731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3" name="Text Box 8"/>
          <p:cNvSpPr txBox="1">
            <a:spLocks noChangeArrowheads="1"/>
          </p:cNvSpPr>
          <p:nvPr/>
        </p:nvSpPr>
        <p:spPr bwMode="auto">
          <a:xfrm>
            <a:off x="4267200" y="28860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sp>
        <p:nvSpPr>
          <p:cNvPr id="45064" name="Line 9"/>
          <p:cNvSpPr>
            <a:spLocks noChangeShapeType="1"/>
          </p:cNvSpPr>
          <p:nvPr/>
        </p:nvSpPr>
        <p:spPr bwMode="auto">
          <a:xfrm flipV="1">
            <a:off x="4191000" y="1978025"/>
            <a:ext cx="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065" name="Text Box 10"/>
          <p:cNvSpPr txBox="1">
            <a:spLocks noChangeArrowheads="1"/>
          </p:cNvSpPr>
          <p:nvPr/>
        </p:nvSpPr>
        <p:spPr bwMode="auto">
          <a:xfrm>
            <a:off x="3505200" y="2108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in</a:t>
            </a:r>
            <a:endParaRPr lang="en-US"/>
          </a:p>
        </p:txBody>
      </p:sp>
      <p:sp>
        <p:nvSpPr>
          <p:cNvPr id="45066" name="Text Box 11"/>
          <p:cNvSpPr txBox="1">
            <a:spLocks noChangeArrowheads="1"/>
          </p:cNvSpPr>
          <p:nvPr/>
        </p:nvSpPr>
        <p:spPr bwMode="auto">
          <a:xfrm>
            <a:off x="3657600" y="15240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45067" name="Line 12"/>
          <p:cNvSpPr>
            <a:spLocks noChangeShapeType="1"/>
          </p:cNvSpPr>
          <p:nvPr/>
        </p:nvSpPr>
        <p:spPr bwMode="auto">
          <a:xfrm>
            <a:off x="4191000" y="3144838"/>
            <a:ext cx="0" cy="1427162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068" name="Text Box 13"/>
          <p:cNvSpPr txBox="1">
            <a:spLocks noChangeArrowheads="1"/>
          </p:cNvSpPr>
          <p:nvPr/>
        </p:nvSpPr>
        <p:spPr bwMode="auto">
          <a:xfrm>
            <a:off x="3641725" y="2081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069" name="Text Box 14"/>
          <p:cNvSpPr txBox="1">
            <a:spLocks noChangeArrowheads="1"/>
          </p:cNvSpPr>
          <p:nvPr/>
        </p:nvSpPr>
        <p:spPr bwMode="auto">
          <a:xfrm>
            <a:off x="4114800" y="4052888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out</a:t>
            </a:r>
            <a:endParaRPr lang="en-US"/>
          </a:p>
        </p:txBody>
      </p:sp>
      <p:sp>
        <p:nvSpPr>
          <p:cNvPr id="45070" name="Text Box 15"/>
          <p:cNvSpPr txBox="1">
            <a:spLocks noChangeArrowheads="1"/>
          </p:cNvSpPr>
          <p:nvPr/>
        </p:nvSpPr>
        <p:spPr bwMode="auto">
          <a:xfrm>
            <a:off x="1371600" y="4953000"/>
            <a:ext cx="6858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ym typeface="Symbol" charset="0"/>
              </a:rPr>
              <a:t>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satisfies: 	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sin 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= </a:t>
            </a:r>
            <a:r>
              <a:rPr lang="en-US" sz="2000" baseline="-25000">
                <a:sym typeface="Symbol" charset="0"/>
              </a:rPr>
              <a:t>in</a:t>
            </a:r>
            <a:r>
              <a:rPr lang="en-US" sz="2000">
                <a:sym typeface="Symbol" charset="0"/>
              </a:rPr>
              <a:t> sin </a:t>
            </a:r>
            <a:r>
              <a:rPr lang="en-US" sz="2000" baseline="-25000">
                <a:sym typeface="Symbol" charset="0"/>
              </a:rPr>
              <a:t>in </a:t>
            </a:r>
            <a:r>
              <a:rPr lang="en-US" sz="2000">
                <a:sym typeface="Symbol" charset="0"/>
              </a:rPr>
              <a:t>   </a:t>
            </a:r>
          </a:p>
          <a:p>
            <a:pPr algn="l" eaLnBrk="1" hangingPunct="1"/>
            <a:r>
              <a:rPr lang="en-US" sz="2000">
                <a:sym typeface="Symbol" charset="0"/>
              </a:rPr>
              <a:t>		</a:t>
            </a:r>
          </a:p>
          <a:p>
            <a:pPr algn="l" eaLnBrk="1" hangingPunct="1"/>
            <a:r>
              <a:rPr lang="en-US" sz="2000">
                <a:sym typeface="Symbol" charset="0"/>
              </a:rPr>
              <a:t>		</a:t>
            </a:r>
            <a:endParaRPr lang="en-US" sz="1800" baseline="-25000">
              <a:sym typeface="Symbol" charset="0"/>
            </a:endParaRPr>
          </a:p>
        </p:txBody>
      </p:sp>
      <p:sp>
        <p:nvSpPr>
          <p:cNvPr id="45071" name="Text Box 16"/>
          <p:cNvSpPr txBox="1">
            <a:spLocks noChangeArrowheads="1"/>
          </p:cNvSpPr>
          <p:nvPr/>
        </p:nvSpPr>
        <p:spPr bwMode="auto">
          <a:xfrm>
            <a:off x="5295900" y="198120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in</a:t>
            </a:r>
          </a:p>
        </p:txBody>
      </p:sp>
      <p:sp>
        <p:nvSpPr>
          <p:cNvPr id="45072" name="Text Box 17"/>
          <p:cNvSpPr txBox="1">
            <a:spLocks noChangeArrowheads="1"/>
          </p:cNvSpPr>
          <p:nvPr/>
        </p:nvSpPr>
        <p:spPr bwMode="auto">
          <a:xfrm>
            <a:off x="5295900" y="358140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out</a:t>
            </a:r>
          </a:p>
        </p:txBody>
      </p:sp>
      <p:sp>
        <p:nvSpPr>
          <p:cNvPr id="45073" name="Text Box 19"/>
          <p:cNvSpPr txBox="1">
            <a:spLocks noChangeArrowheads="1"/>
          </p:cNvSpPr>
          <p:nvPr/>
        </p:nvSpPr>
        <p:spPr bwMode="auto">
          <a:xfrm>
            <a:off x="1350963" y="5638800"/>
            <a:ext cx="565467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Note: </a:t>
            </a:r>
            <a:r>
              <a:rPr lang="en-US" sz="1800">
                <a:sym typeface="Symbol" charset="0"/>
              </a:rPr>
              <a:t></a:t>
            </a:r>
            <a:r>
              <a:rPr lang="en-US" sz="1800" baseline="-25000">
                <a:sym typeface="Symbol" charset="0"/>
              </a:rPr>
              <a:t>in</a:t>
            </a:r>
            <a:r>
              <a:rPr lang="en-US" sz="1800">
                <a:sym typeface="Symbol" charset="0"/>
              </a:rPr>
              <a:t> = arcos(v●-n)</a:t>
            </a:r>
            <a:endParaRPr lang="en-US" sz="1800"/>
          </a:p>
          <a:p>
            <a:pPr eaLnBrk="1" hangingPunct="1"/>
            <a:r>
              <a:rPr lang="en-US" sz="1800"/>
              <a:t>As long as you use the correct normal  0 ≤ </a:t>
            </a:r>
            <a:r>
              <a:rPr lang="en-US" sz="1800">
                <a:sym typeface="Symbol" charset="0"/>
              </a:rPr>
              <a:t></a:t>
            </a:r>
            <a:r>
              <a:rPr lang="en-US" sz="1800" baseline="-25000">
                <a:sym typeface="Symbol" charset="0"/>
              </a:rPr>
              <a:t>in</a:t>
            </a:r>
            <a:r>
              <a:rPr lang="en-US" sz="1800">
                <a:sym typeface="Symbol" charset="0"/>
              </a:rPr>
              <a:t> </a:t>
            </a:r>
            <a:r>
              <a:rPr lang="en-US" sz="1800"/>
              <a:t>≤ </a:t>
            </a:r>
            <a:r>
              <a:rPr lang="en-US" sz="1800">
                <a:sym typeface="Symbol" charset="0"/>
              </a:rPr>
              <a:t>/2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Snell</a:t>
            </a:r>
            <a:r>
              <a:rPr lang="ja-JP" altLang="en-US" sz="3200">
                <a:latin typeface="Comic Sans MS" charset="0"/>
              </a:rPr>
              <a:t>’</a:t>
            </a:r>
            <a:r>
              <a:rPr lang="en-US" altLang="ja-JP" sz="3200">
                <a:latin typeface="Comic Sans MS" charset="0"/>
              </a:rPr>
              <a:t>s law</a:t>
            </a:r>
            <a:endParaRPr lang="en-US" sz="3200">
              <a:latin typeface="Comic Sans MS" charset="0"/>
            </a:endParaRPr>
          </a:p>
        </p:txBody>
      </p:sp>
      <p:sp>
        <p:nvSpPr>
          <p:cNvPr id="46082" name="Line 3"/>
          <p:cNvSpPr>
            <a:spLocks noChangeShapeType="1"/>
          </p:cNvSpPr>
          <p:nvPr/>
        </p:nvSpPr>
        <p:spPr bwMode="auto">
          <a:xfrm>
            <a:off x="2209800" y="3275013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3" name="Line 4"/>
          <p:cNvSpPr>
            <a:spLocks noChangeShapeType="1"/>
          </p:cNvSpPr>
          <p:nvPr/>
        </p:nvSpPr>
        <p:spPr bwMode="auto">
          <a:xfrm flipH="1" flipV="1">
            <a:off x="3276600" y="1978025"/>
            <a:ext cx="91440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1981200" y="2057400"/>
            <a:ext cx="1295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incoming ray with direction </a:t>
            </a:r>
            <a:r>
              <a:rPr lang="en-US" sz="2000" b="1"/>
              <a:t>v</a:t>
            </a:r>
            <a:endParaRPr lang="en-US" sz="2000"/>
          </a:p>
        </p:txBody>
      </p:sp>
      <p:sp>
        <p:nvSpPr>
          <p:cNvPr id="46085" name="Oval 7"/>
          <p:cNvSpPr>
            <a:spLocks noChangeArrowheads="1"/>
          </p:cNvSpPr>
          <p:nvPr/>
        </p:nvSpPr>
        <p:spPr bwMode="auto">
          <a:xfrm>
            <a:off x="4114800" y="3209925"/>
            <a:ext cx="152400" cy="1301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086" name="Line 8"/>
          <p:cNvSpPr>
            <a:spLocks noChangeShapeType="1"/>
          </p:cNvSpPr>
          <p:nvPr/>
        </p:nvSpPr>
        <p:spPr bwMode="auto">
          <a:xfrm flipH="1" flipV="1">
            <a:off x="4191000" y="3275013"/>
            <a:ext cx="609600" cy="13731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087" name="Text Box 9"/>
          <p:cNvSpPr txBox="1">
            <a:spLocks noChangeArrowheads="1"/>
          </p:cNvSpPr>
          <p:nvPr/>
        </p:nvSpPr>
        <p:spPr bwMode="auto">
          <a:xfrm>
            <a:off x="4267200" y="28860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sp>
        <p:nvSpPr>
          <p:cNvPr id="46088" name="Line 10"/>
          <p:cNvSpPr>
            <a:spLocks noChangeShapeType="1"/>
          </p:cNvSpPr>
          <p:nvPr/>
        </p:nvSpPr>
        <p:spPr bwMode="auto">
          <a:xfrm flipV="1">
            <a:off x="4191000" y="1978025"/>
            <a:ext cx="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089" name="Text Box 11"/>
          <p:cNvSpPr txBox="1">
            <a:spLocks noChangeArrowheads="1"/>
          </p:cNvSpPr>
          <p:nvPr/>
        </p:nvSpPr>
        <p:spPr bwMode="auto">
          <a:xfrm>
            <a:off x="3505200" y="2108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in</a:t>
            </a:r>
            <a:endParaRPr lang="en-US"/>
          </a:p>
        </p:txBody>
      </p:sp>
      <p:sp>
        <p:nvSpPr>
          <p:cNvPr id="46090" name="Text Box 12"/>
          <p:cNvSpPr txBox="1">
            <a:spLocks noChangeArrowheads="1"/>
          </p:cNvSpPr>
          <p:nvPr/>
        </p:nvSpPr>
        <p:spPr bwMode="auto">
          <a:xfrm>
            <a:off x="3657600" y="15240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46091" name="Line 13"/>
          <p:cNvSpPr>
            <a:spLocks noChangeShapeType="1"/>
          </p:cNvSpPr>
          <p:nvPr/>
        </p:nvSpPr>
        <p:spPr bwMode="auto">
          <a:xfrm>
            <a:off x="4191000" y="3144838"/>
            <a:ext cx="0" cy="1427162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6092" name="Text Box 14"/>
          <p:cNvSpPr txBox="1">
            <a:spLocks noChangeArrowheads="1"/>
          </p:cNvSpPr>
          <p:nvPr/>
        </p:nvSpPr>
        <p:spPr bwMode="auto">
          <a:xfrm>
            <a:off x="3641725" y="2081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6093" name="Text Box 15"/>
          <p:cNvSpPr txBox="1">
            <a:spLocks noChangeArrowheads="1"/>
          </p:cNvSpPr>
          <p:nvPr/>
        </p:nvSpPr>
        <p:spPr bwMode="auto">
          <a:xfrm>
            <a:off x="4114800" y="4052888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out</a:t>
            </a:r>
            <a:endParaRPr lang="en-US"/>
          </a:p>
        </p:txBody>
      </p:sp>
      <p:sp>
        <p:nvSpPr>
          <p:cNvPr id="46094" name="Text Box 16"/>
          <p:cNvSpPr txBox="1">
            <a:spLocks noChangeArrowheads="1"/>
          </p:cNvSpPr>
          <p:nvPr/>
        </p:nvSpPr>
        <p:spPr bwMode="auto">
          <a:xfrm>
            <a:off x="1371600" y="4953000"/>
            <a:ext cx="68580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ym typeface="Symbol" charset="0"/>
              </a:rPr>
              <a:t>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satisfies: 	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sin 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= </a:t>
            </a:r>
            <a:r>
              <a:rPr lang="en-US" sz="2000" baseline="-25000">
                <a:sym typeface="Symbol" charset="0"/>
              </a:rPr>
              <a:t>in</a:t>
            </a:r>
            <a:r>
              <a:rPr lang="en-US" sz="2000">
                <a:sym typeface="Symbol" charset="0"/>
              </a:rPr>
              <a:t> sin </a:t>
            </a:r>
            <a:r>
              <a:rPr lang="en-US" sz="2000" baseline="-25000">
                <a:sym typeface="Symbol" charset="0"/>
              </a:rPr>
              <a:t>in </a:t>
            </a:r>
            <a:r>
              <a:rPr lang="en-US" sz="2000">
                <a:sym typeface="Symbol" charset="0"/>
              </a:rPr>
              <a:t>   </a:t>
            </a:r>
          </a:p>
          <a:p>
            <a:pPr algn="l" eaLnBrk="1" hangingPunct="1"/>
            <a:r>
              <a:rPr lang="en-US" sz="2000">
                <a:sym typeface="Symbol" charset="0"/>
              </a:rPr>
              <a:t>		</a:t>
            </a:r>
          </a:p>
          <a:p>
            <a:pPr algn="l" eaLnBrk="1" hangingPunct="1"/>
            <a:r>
              <a:rPr lang="en-US" sz="2000">
                <a:sym typeface="Symbol" charset="0"/>
              </a:rPr>
              <a:t>		sin 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= </a:t>
            </a:r>
            <a:r>
              <a:rPr lang="en-US" sz="2000">
                <a:latin typeface="Symbol" charset="0"/>
                <a:sym typeface="Symbol" charset="0"/>
              </a:rPr>
              <a:t>b </a:t>
            </a:r>
            <a:r>
              <a:rPr lang="en-US" sz="2000">
                <a:sym typeface="Symbol" charset="0"/>
              </a:rPr>
              <a:t>sin </a:t>
            </a:r>
            <a:r>
              <a:rPr lang="en-US" sz="2000" baseline="-25000">
                <a:sym typeface="Symbol" charset="0"/>
              </a:rPr>
              <a:t>in  </a:t>
            </a:r>
            <a:r>
              <a:rPr lang="en-US" sz="2000">
                <a:sym typeface="Symbol" charset="0"/>
              </a:rPr>
              <a:t>where </a:t>
            </a:r>
            <a:r>
              <a:rPr lang="en-US" sz="2000">
                <a:latin typeface="Symbol" charset="0"/>
                <a:sym typeface="Symbol" charset="0"/>
              </a:rPr>
              <a:t>b</a:t>
            </a:r>
            <a:r>
              <a:rPr lang="en-US" sz="2000" b="1">
                <a:sym typeface="Symbol" charset="0"/>
              </a:rPr>
              <a:t>=</a:t>
            </a:r>
            <a:r>
              <a:rPr lang="en-US" sz="2000">
                <a:sym typeface="Symbol" charset="0"/>
              </a:rPr>
              <a:t></a:t>
            </a:r>
            <a:r>
              <a:rPr lang="en-US" sz="2000" baseline="-25000">
                <a:sym typeface="Symbol" charset="0"/>
              </a:rPr>
              <a:t>in</a:t>
            </a:r>
            <a:r>
              <a:rPr lang="en-US" sz="2000">
                <a:sym typeface="Symbol" charset="0"/>
              </a:rPr>
              <a:t>/</a:t>
            </a:r>
            <a:r>
              <a:rPr lang="en-US" sz="2000">
                <a:latin typeface="Symbol" charset="0"/>
                <a:sym typeface="Symbol" charset="0"/>
              </a:rPr>
              <a:t>h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 b="1">
                <a:sym typeface="Symbol" charset="0"/>
              </a:rPr>
              <a:t> 			   </a:t>
            </a:r>
            <a:r>
              <a:rPr lang="en-US" sz="1800">
                <a:sym typeface="Symbol" charset="0"/>
              </a:rPr>
              <a:t>provided</a:t>
            </a:r>
            <a:r>
              <a:rPr lang="en-US" sz="1800" b="1">
                <a:sym typeface="Symbol" charset="0"/>
              </a:rPr>
              <a:t> </a:t>
            </a:r>
            <a:r>
              <a:rPr lang="en-US" sz="1800">
                <a:sym typeface="Symbol" charset="0"/>
              </a:rPr>
              <a:t>0 </a:t>
            </a:r>
            <a:r>
              <a:rPr lang="en-US" sz="1800" b="1">
                <a:sym typeface="Symbol" charset="0"/>
              </a:rPr>
              <a:t> </a:t>
            </a:r>
            <a:r>
              <a:rPr lang="en-US" sz="1800">
                <a:latin typeface="Symbol" charset="0"/>
                <a:sym typeface="Symbol" charset="0"/>
              </a:rPr>
              <a:t>b </a:t>
            </a:r>
            <a:r>
              <a:rPr lang="en-US" sz="1800">
                <a:sym typeface="Symbol" charset="0"/>
              </a:rPr>
              <a:t>sin </a:t>
            </a:r>
            <a:r>
              <a:rPr lang="en-US" sz="1800" baseline="-25000">
                <a:sym typeface="Symbol" charset="0"/>
              </a:rPr>
              <a:t>in </a:t>
            </a:r>
            <a:r>
              <a:rPr lang="en-US" sz="1800" b="1">
                <a:sym typeface="Symbol" charset="0"/>
              </a:rPr>
              <a:t> </a:t>
            </a:r>
            <a:r>
              <a:rPr lang="en-US" sz="1800">
                <a:sym typeface="Symbol" charset="0"/>
              </a:rPr>
              <a:t>1</a:t>
            </a:r>
          </a:p>
          <a:p>
            <a:pPr algn="l" eaLnBrk="1" hangingPunct="1"/>
            <a:endParaRPr lang="en-US" sz="1800" baseline="-25000">
              <a:sym typeface="Symbol" charset="0"/>
            </a:endParaRPr>
          </a:p>
        </p:txBody>
      </p:sp>
      <p:sp>
        <p:nvSpPr>
          <p:cNvPr id="46095" name="Text Box 17"/>
          <p:cNvSpPr txBox="1">
            <a:spLocks noChangeArrowheads="1"/>
          </p:cNvSpPr>
          <p:nvPr/>
        </p:nvSpPr>
        <p:spPr bwMode="auto">
          <a:xfrm>
            <a:off x="5295900" y="198120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in</a:t>
            </a:r>
          </a:p>
        </p:txBody>
      </p:sp>
      <p:sp>
        <p:nvSpPr>
          <p:cNvPr id="46096" name="Text Box 18"/>
          <p:cNvSpPr txBox="1">
            <a:spLocks noChangeArrowheads="1"/>
          </p:cNvSpPr>
          <p:nvPr/>
        </p:nvSpPr>
        <p:spPr bwMode="auto">
          <a:xfrm>
            <a:off x="5295900" y="358140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out</a:t>
            </a:r>
          </a:p>
        </p:txBody>
      </p:sp>
      <p:sp>
        <p:nvSpPr>
          <p:cNvPr id="46097" name="AutoShape 19"/>
          <p:cNvSpPr>
            <a:spLocks noChangeArrowheads="1"/>
          </p:cNvSpPr>
          <p:nvPr/>
        </p:nvSpPr>
        <p:spPr bwMode="auto">
          <a:xfrm>
            <a:off x="4419600" y="5410200"/>
            <a:ext cx="381000" cy="457200"/>
          </a:xfrm>
          <a:prstGeom prst="upDownArrow">
            <a:avLst>
              <a:gd name="adj1" fmla="val 50000"/>
              <a:gd name="adj2" fmla="val 24000"/>
            </a:avLst>
          </a:prstGeom>
          <a:solidFill>
            <a:schemeClr val="tx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>
                <a:solidFill>
                  <a:schemeClr val="tx1"/>
                </a:solidFill>
                <a:latin typeface="Comic Sans MS" charset="0"/>
              </a:rPr>
              <a:t>What if </a:t>
            </a:r>
            <a:r>
              <a:rPr lang="en-US" sz="2800">
                <a:solidFill>
                  <a:schemeClr val="tx1"/>
                </a:solidFill>
                <a:latin typeface="Symbol" charset="0"/>
                <a:sym typeface="Symbol" charset="0"/>
              </a:rPr>
              <a:t>b</a:t>
            </a:r>
            <a:r>
              <a:rPr lang="en-US" sz="2800">
                <a:solidFill>
                  <a:schemeClr val="tx1"/>
                </a:solidFill>
                <a:latin typeface="Comic Sans MS" charset="0"/>
                <a:sym typeface="Symbol" charset="0"/>
              </a:rPr>
              <a:t>sin</a:t>
            </a:r>
            <a:r>
              <a:rPr lang="en-US" sz="2800" baseline="-25000">
                <a:solidFill>
                  <a:schemeClr val="tx1"/>
                </a:solidFill>
                <a:latin typeface="Comic Sans MS" charset="0"/>
                <a:sym typeface="Symbol" charset="0"/>
              </a:rPr>
              <a:t>in </a:t>
            </a:r>
            <a:r>
              <a:rPr lang="en-US" sz="2800">
                <a:solidFill>
                  <a:schemeClr val="tx1"/>
                </a:solidFill>
                <a:latin typeface="Comic Sans MS" charset="0"/>
                <a:sym typeface="Symbol" charset="0"/>
              </a:rPr>
              <a:t>&gt; 1 ?</a:t>
            </a:r>
          </a:p>
        </p:txBody>
      </p:sp>
      <p:sp>
        <p:nvSpPr>
          <p:cNvPr id="47106" name="Line 3"/>
          <p:cNvSpPr>
            <a:spLocks noChangeShapeType="1"/>
          </p:cNvSpPr>
          <p:nvPr/>
        </p:nvSpPr>
        <p:spPr bwMode="auto">
          <a:xfrm>
            <a:off x="2209800" y="4662488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07" name="Line 4"/>
          <p:cNvSpPr>
            <a:spLocks noChangeShapeType="1"/>
          </p:cNvSpPr>
          <p:nvPr/>
        </p:nvSpPr>
        <p:spPr bwMode="auto">
          <a:xfrm flipH="1" flipV="1">
            <a:off x="2819400" y="4359275"/>
            <a:ext cx="1371600" cy="303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108" name="Oval 6"/>
          <p:cNvSpPr>
            <a:spLocks noChangeArrowheads="1"/>
          </p:cNvSpPr>
          <p:nvPr/>
        </p:nvSpPr>
        <p:spPr bwMode="auto">
          <a:xfrm>
            <a:off x="4114800" y="4597400"/>
            <a:ext cx="152400" cy="1301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109" name="Line 7"/>
          <p:cNvSpPr>
            <a:spLocks noChangeShapeType="1"/>
          </p:cNvSpPr>
          <p:nvPr/>
        </p:nvSpPr>
        <p:spPr bwMode="auto">
          <a:xfrm flipH="1">
            <a:off x="4191000" y="4587875"/>
            <a:ext cx="1143000" cy="74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110" name="Line 8"/>
          <p:cNvSpPr>
            <a:spLocks noChangeShapeType="1"/>
          </p:cNvSpPr>
          <p:nvPr/>
        </p:nvSpPr>
        <p:spPr bwMode="auto">
          <a:xfrm flipV="1">
            <a:off x="4191000" y="3365500"/>
            <a:ext cx="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1" name="Text Box 9"/>
          <p:cNvSpPr txBox="1">
            <a:spLocks noChangeArrowheads="1"/>
          </p:cNvSpPr>
          <p:nvPr/>
        </p:nvSpPr>
        <p:spPr bwMode="auto">
          <a:xfrm>
            <a:off x="3200400" y="390207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in</a:t>
            </a:r>
            <a:endParaRPr lang="en-US"/>
          </a:p>
        </p:txBody>
      </p:sp>
      <p:sp>
        <p:nvSpPr>
          <p:cNvPr id="47112" name="Text Box 10"/>
          <p:cNvSpPr txBox="1">
            <a:spLocks noChangeArrowheads="1"/>
          </p:cNvSpPr>
          <p:nvPr/>
        </p:nvSpPr>
        <p:spPr bwMode="auto">
          <a:xfrm>
            <a:off x="3657600" y="2911475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47113" name="Line 11"/>
          <p:cNvSpPr>
            <a:spLocks noChangeShapeType="1"/>
          </p:cNvSpPr>
          <p:nvPr/>
        </p:nvSpPr>
        <p:spPr bwMode="auto">
          <a:xfrm>
            <a:off x="4191000" y="4532313"/>
            <a:ext cx="0" cy="1427162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4" name="Text Box 12"/>
          <p:cNvSpPr txBox="1">
            <a:spLocks noChangeArrowheads="1"/>
          </p:cNvSpPr>
          <p:nvPr/>
        </p:nvSpPr>
        <p:spPr bwMode="auto">
          <a:xfrm>
            <a:off x="3641725" y="34686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7115" name="Text Box 13"/>
          <p:cNvSpPr txBox="1">
            <a:spLocks noChangeArrowheads="1"/>
          </p:cNvSpPr>
          <p:nvPr/>
        </p:nvSpPr>
        <p:spPr bwMode="auto">
          <a:xfrm>
            <a:off x="4495800" y="504507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out</a:t>
            </a:r>
            <a:endParaRPr lang="en-US"/>
          </a:p>
        </p:txBody>
      </p:sp>
      <p:sp>
        <p:nvSpPr>
          <p:cNvPr id="47116" name="Text Box 14"/>
          <p:cNvSpPr txBox="1">
            <a:spLocks noChangeArrowheads="1"/>
          </p:cNvSpPr>
          <p:nvPr/>
        </p:nvSpPr>
        <p:spPr bwMode="auto">
          <a:xfrm>
            <a:off x="3048000" y="1676400"/>
            <a:ext cx="396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endParaRPr lang="en-US" sz="2000" baseline="-25000">
              <a:sym typeface="Symbol" charset="0"/>
            </a:endParaRPr>
          </a:p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out </a:t>
            </a:r>
            <a:r>
              <a:rPr lang="en-US">
                <a:sym typeface="Symbol" charset="0"/>
              </a:rPr>
              <a:t>&gt; 90 </a:t>
            </a:r>
            <a:r>
              <a:rPr lang="en-US"/>
              <a:t>:  </a:t>
            </a:r>
            <a:r>
              <a:rPr lang="en-US" sz="2000">
                <a:sym typeface="Symbol" charset="0"/>
              </a:rPr>
              <a:t>no transmission</a:t>
            </a:r>
          </a:p>
        </p:txBody>
      </p:sp>
      <p:sp>
        <p:nvSpPr>
          <p:cNvPr id="47117" name="Text Box 15"/>
          <p:cNvSpPr txBox="1">
            <a:spLocks noChangeArrowheads="1"/>
          </p:cNvSpPr>
          <p:nvPr/>
        </p:nvSpPr>
        <p:spPr bwMode="auto">
          <a:xfrm>
            <a:off x="5410200" y="3368675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in</a:t>
            </a:r>
          </a:p>
        </p:txBody>
      </p:sp>
      <p:sp>
        <p:nvSpPr>
          <p:cNvPr id="47118" name="Text Box 16"/>
          <p:cNvSpPr txBox="1">
            <a:spLocks noChangeArrowheads="1"/>
          </p:cNvSpPr>
          <p:nvPr/>
        </p:nvSpPr>
        <p:spPr bwMode="auto">
          <a:xfrm>
            <a:off x="5410200" y="5197475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out</a:t>
            </a:r>
          </a:p>
        </p:txBody>
      </p:sp>
      <p:sp>
        <p:nvSpPr>
          <p:cNvPr id="47119" name="Freeform 17"/>
          <p:cNvSpPr>
            <a:spLocks/>
          </p:cNvSpPr>
          <p:nvPr/>
        </p:nvSpPr>
        <p:spPr bwMode="auto">
          <a:xfrm>
            <a:off x="4191000" y="4587875"/>
            <a:ext cx="609600" cy="533400"/>
          </a:xfrm>
          <a:custGeom>
            <a:avLst/>
            <a:gdLst>
              <a:gd name="T0" fmla="*/ 0 w 288"/>
              <a:gd name="T1" fmla="*/ 2147483647 h 240"/>
              <a:gd name="T2" fmla="*/ 2147483647 w 288"/>
              <a:gd name="T3" fmla="*/ 2147483647 h 240"/>
              <a:gd name="T4" fmla="*/ 2147483647 w 288"/>
              <a:gd name="T5" fmla="*/ 0 h 240"/>
              <a:gd name="T6" fmla="*/ 0 60000 65536"/>
              <a:gd name="T7" fmla="*/ 0 60000 65536"/>
              <a:gd name="T8" fmla="*/ 0 60000 65536"/>
              <a:gd name="T9" fmla="*/ 0 w 288"/>
              <a:gd name="T10" fmla="*/ 0 h 240"/>
              <a:gd name="T11" fmla="*/ 288 w 288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240">
                <a:moveTo>
                  <a:pt x="0" y="240"/>
                </a:moveTo>
                <a:cubicBezTo>
                  <a:pt x="96" y="236"/>
                  <a:pt x="192" y="232"/>
                  <a:pt x="240" y="192"/>
                </a:cubicBezTo>
                <a:cubicBezTo>
                  <a:pt x="288" y="152"/>
                  <a:pt x="288" y="76"/>
                  <a:pt x="288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0" name="Freeform 18"/>
          <p:cNvSpPr>
            <a:spLocks/>
          </p:cNvSpPr>
          <p:nvPr/>
        </p:nvSpPr>
        <p:spPr bwMode="auto">
          <a:xfrm>
            <a:off x="3733800" y="4130675"/>
            <a:ext cx="381000" cy="457200"/>
          </a:xfrm>
          <a:custGeom>
            <a:avLst/>
            <a:gdLst>
              <a:gd name="T0" fmla="*/ 0 w 240"/>
              <a:gd name="T1" fmla="*/ 2147483647 h 288"/>
              <a:gd name="T2" fmla="*/ 2147483647 w 240"/>
              <a:gd name="T3" fmla="*/ 2147483647 h 288"/>
              <a:gd name="T4" fmla="*/ 2147483647 w 240"/>
              <a:gd name="T5" fmla="*/ 0 h 288"/>
              <a:gd name="T6" fmla="*/ 0 60000 65536"/>
              <a:gd name="T7" fmla="*/ 0 60000 65536"/>
              <a:gd name="T8" fmla="*/ 0 60000 65536"/>
              <a:gd name="T9" fmla="*/ 0 w 240"/>
              <a:gd name="T10" fmla="*/ 0 h 288"/>
              <a:gd name="T11" fmla="*/ 240 w 240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288">
                <a:moveTo>
                  <a:pt x="0" y="288"/>
                </a:moveTo>
                <a:cubicBezTo>
                  <a:pt x="4" y="192"/>
                  <a:pt x="8" y="96"/>
                  <a:pt x="48" y="48"/>
                </a:cubicBezTo>
                <a:cubicBezTo>
                  <a:pt x="88" y="0"/>
                  <a:pt x="164" y="0"/>
                  <a:pt x="24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21" name="Text Box 19"/>
          <p:cNvSpPr txBox="1">
            <a:spLocks noChangeArrowheads="1"/>
          </p:cNvSpPr>
          <p:nvPr/>
        </p:nvSpPr>
        <p:spPr bwMode="auto">
          <a:xfrm>
            <a:off x="1524000" y="3200400"/>
            <a:ext cx="1295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incoming ray with direction </a:t>
            </a:r>
            <a:r>
              <a:rPr lang="en-US" sz="2000" b="1"/>
              <a:t>v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3505200" cy="2667000"/>
          </a:xfrm>
        </p:spPr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Shadows</a:t>
            </a:r>
          </a:p>
          <a:p>
            <a:pPr eaLnBrk="1" hangingPunct="1"/>
            <a:r>
              <a:rPr lang="en-US" sz="2400">
                <a:latin typeface="Comic Sans MS" charset="0"/>
              </a:rPr>
              <a:t>Inter-object specular reflection</a:t>
            </a:r>
          </a:p>
          <a:p>
            <a:pPr eaLnBrk="1" hangingPunct="1"/>
            <a:r>
              <a:rPr lang="en-US" sz="2400">
                <a:latin typeface="Comic Sans MS" charset="0"/>
              </a:rPr>
              <a:t>Transmission through objects with refraction</a:t>
            </a:r>
          </a:p>
        </p:txBody>
      </p:sp>
      <p:pic>
        <p:nvPicPr>
          <p:cNvPr id="19459" name="Picture 4" descr="320px-Glasses_800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3759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>
                <a:solidFill>
                  <a:schemeClr val="tx1"/>
                </a:solidFill>
                <a:latin typeface="Comic Sans MS" charset="0"/>
              </a:rPr>
              <a:t>What if </a:t>
            </a:r>
            <a:r>
              <a:rPr lang="en-US" sz="2800">
                <a:solidFill>
                  <a:schemeClr val="tx1"/>
                </a:solidFill>
                <a:latin typeface="Symbol" charset="0"/>
                <a:sym typeface="Symbol" charset="0"/>
              </a:rPr>
              <a:t>b</a:t>
            </a:r>
            <a:r>
              <a:rPr lang="en-US" sz="2800">
                <a:solidFill>
                  <a:schemeClr val="tx1"/>
                </a:solidFill>
                <a:latin typeface="Comic Sans MS" charset="0"/>
                <a:sym typeface="Symbol" charset="0"/>
              </a:rPr>
              <a:t>sin</a:t>
            </a:r>
            <a:r>
              <a:rPr lang="en-US" sz="2800" baseline="-25000">
                <a:solidFill>
                  <a:schemeClr val="tx1"/>
                </a:solidFill>
                <a:latin typeface="Comic Sans MS" charset="0"/>
                <a:sym typeface="Symbol" charset="0"/>
              </a:rPr>
              <a:t>in </a:t>
            </a:r>
            <a:r>
              <a:rPr lang="en-US" sz="2800">
                <a:solidFill>
                  <a:schemeClr val="tx1"/>
                </a:solidFill>
                <a:latin typeface="Comic Sans MS" charset="0"/>
                <a:sym typeface="Symbol" charset="0"/>
              </a:rPr>
              <a:t>&lt; 0 ?</a:t>
            </a:r>
          </a:p>
        </p:txBody>
      </p:sp>
      <p:sp>
        <p:nvSpPr>
          <p:cNvPr id="48130" name="Line 3"/>
          <p:cNvSpPr>
            <a:spLocks noChangeShapeType="1"/>
          </p:cNvSpPr>
          <p:nvPr/>
        </p:nvSpPr>
        <p:spPr bwMode="auto">
          <a:xfrm>
            <a:off x="2209800" y="4662488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1" name="Line 4"/>
          <p:cNvSpPr>
            <a:spLocks noChangeShapeType="1"/>
          </p:cNvSpPr>
          <p:nvPr/>
        </p:nvSpPr>
        <p:spPr bwMode="auto">
          <a:xfrm flipH="1" flipV="1">
            <a:off x="3048000" y="3733800"/>
            <a:ext cx="1143000" cy="928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132" name="Oval 5"/>
          <p:cNvSpPr>
            <a:spLocks noChangeArrowheads="1"/>
          </p:cNvSpPr>
          <p:nvPr/>
        </p:nvSpPr>
        <p:spPr bwMode="auto">
          <a:xfrm>
            <a:off x="4114800" y="4597400"/>
            <a:ext cx="152400" cy="1301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133" name="Line 6"/>
          <p:cNvSpPr>
            <a:spLocks noChangeShapeType="1"/>
          </p:cNvSpPr>
          <p:nvPr/>
        </p:nvSpPr>
        <p:spPr bwMode="auto">
          <a:xfrm flipV="1">
            <a:off x="3581400" y="4662488"/>
            <a:ext cx="609600" cy="1128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134" name="Line 7"/>
          <p:cNvSpPr>
            <a:spLocks noChangeShapeType="1"/>
          </p:cNvSpPr>
          <p:nvPr/>
        </p:nvSpPr>
        <p:spPr bwMode="auto">
          <a:xfrm flipV="1">
            <a:off x="4191000" y="3365500"/>
            <a:ext cx="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35" name="Text Box 9"/>
          <p:cNvSpPr txBox="1">
            <a:spLocks noChangeArrowheads="1"/>
          </p:cNvSpPr>
          <p:nvPr/>
        </p:nvSpPr>
        <p:spPr bwMode="auto">
          <a:xfrm>
            <a:off x="3657600" y="2911475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48136" name="Line 10"/>
          <p:cNvSpPr>
            <a:spLocks noChangeShapeType="1"/>
          </p:cNvSpPr>
          <p:nvPr/>
        </p:nvSpPr>
        <p:spPr bwMode="auto">
          <a:xfrm>
            <a:off x="4191000" y="4532313"/>
            <a:ext cx="0" cy="1427162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37" name="Text Box 11"/>
          <p:cNvSpPr txBox="1">
            <a:spLocks noChangeArrowheads="1"/>
          </p:cNvSpPr>
          <p:nvPr/>
        </p:nvSpPr>
        <p:spPr bwMode="auto">
          <a:xfrm>
            <a:off x="3641725" y="34686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8138" name="Text Box 14"/>
          <p:cNvSpPr txBox="1">
            <a:spLocks noChangeArrowheads="1"/>
          </p:cNvSpPr>
          <p:nvPr/>
        </p:nvSpPr>
        <p:spPr bwMode="auto">
          <a:xfrm>
            <a:off x="5410200" y="3368675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in</a:t>
            </a:r>
          </a:p>
        </p:txBody>
      </p:sp>
      <p:sp>
        <p:nvSpPr>
          <p:cNvPr id="48139" name="Text Box 15"/>
          <p:cNvSpPr txBox="1">
            <a:spLocks noChangeArrowheads="1"/>
          </p:cNvSpPr>
          <p:nvPr/>
        </p:nvSpPr>
        <p:spPr bwMode="auto">
          <a:xfrm>
            <a:off x="5410200" y="5197475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out</a:t>
            </a:r>
          </a:p>
        </p:txBody>
      </p:sp>
      <p:sp>
        <p:nvSpPr>
          <p:cNvPr id="48140" name="Text Box 18"/>
          <p:cNvSpPr txBox="1">
            <a:spLocks noChangeArrowheads="1"/>
          </p:cNvSpPr>
          <p:nvPr/>
        </p:nvSpPr>
        <p:spPr bwMode="auto">
          <a:xfrm>
            <a:off x="1524000" y="3200400"/>
            <a:ext cx="1295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incoming ray with direction </a:t>
            </a:r>
            <a:r>
              <a:rPr lang="en-US" sz="2000" b="1"/>
              <a:t>v</a:t>
            </a:r>
            <a:endParaRPr lang="en-US" sz="2000"/>
          </a:p>
        </p:txBody>
      </p:sp>
      <p:sp>
        <p:nvSpPr>
          <p:cNvPr id="48141" name="Text Box 20"/>
          <p:cNvSpPr txBox="1">
            <a:spLocks noChangeArrowheads="1"/>
          </p:cNvSpPr>
          <p:nvPr/>
        </p:nvSpPr>
        <p:spPr bwMode="auto">
          <a:xfrm>
            <a:off x="3429000" y="3505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in</a:t>
            </a:r>
            <a:endParaRPr lang="en-US"/>
          </a:p>
        </p:txBody>
      </p:sp>
      <p:sp>
        <p:nvSpPr>
          <p:cNvPr id="48142" name="Text Box 21"/>
          <p:cNvSpPr txBox="1">
            <a:spLocks noChangeArrowheads="1"/>
          </p:cNvSpPr>
          <p:nvPr/>
        </p:nvSpPr>
        <p:spPr bwMode="auto">
          <a:xfrm>
            <a:off x="3657600" y="54864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out</a:t>
            </a:r>
            <a:endParaRPr lang="en-US"/>
          </a:p>
        </p:txBody>
      </p:sp>
      <p:sp>
        <p:nvSpPr>
          <p:cNvPr id="48143" name="Text Box 22"/>
          <p:cNvSpPr txBox="1">
            <a:spLocks noChangeArrowheads="1"/>
          </p:cNvSpPr>
          <p:nvPr/>
        </p:nvSpPr>
        <p:spPr bwMode="auto">
          <a:xfrm>
            <a:off x="1295400" y="1981200"/>
            <a:ext cx="54784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Can</a:t>
            </a:r>
            <a:r>
              <a:rPr lang="ja-JP" altLang="en-US" sz="1800"/>
              <a:t>’</a:t>
            </a:r>
            <a:r>
              <a:rPr lang="en-US" altLang="ja-JP" sz="1800"/>
              <a:t>t happen if you compute </a:t>
            </a:r>
            <a:r>
              <a:rPr lang="en-US" altLang="ja-JP" sz="1800">
                <a:sym typeface="Symbol" charset="0"/>
              </a:rPr>
              <a:t></a:t>
            </a:r>
            <a:r>
              <a:rPr lang="en-US" altLang="ja-JP" sz="1800" baseline="-25000">
                <a:sym typeface="Symbol" charset="0"/>
              </a:rPr>
              <a:t>in</a:t>
            </a:r>
            <a:r>
              <a:rPr lang="en-US" altLang="ja-JP" sz="1800">
                <a:sym typeface="Symbol" charset="0"/>
              </a:rPr>
              <a:t> appropriately since</a:t>
            </a:r>
            <a:r>
              <a:rPr lang="en-US" altLang="ja-JP" sz="1800"/>
              <a:t> refractive indices are non-negative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Snell</a:t>
            </a:r>
            <a:r>
              <a:rPr lang="ja-JP" altLang="en-US" sz="3200">
                <a:latin typeface="Comic Sans MS" charset="0"/>
              </a:rPr>
              <a:t>’</a:t>
            </a:r>
            <a:r>
              <a:rPr lang="en-US" altLang="ja-JP" sz="3200">
                <a:latin typeface="Comic Sans MS" charset="0"/>
              </a:rPr>
              <a:t>s law</a:t>
            </a:r>
            <a:endParaRPr lang="en-US" sz="3200">
              <a:latin typeface="Comic Sans MS" charset="0"/>
            </a:endParaRPr>
          </a:p>
        </p:txBody>
      </p:sp>
      <p:sp>
        <p:nvSpPr>
          <p:cNvPr id="49154" name="Line 3"/>
          <p:cNvSpPr>
            <a:spLocks noChangeShapeType="1"/>
          </p:cNvSpPr>
          <p:nvPr/>
        </p:nvSpPr>
        <p:spPr bwMode="auto">
          <a:xfrm>
            <a:off x="2209800" y="3275013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55" name="Line 4"/>
          <p:cNvSpPr>
            <a:spLocks noChangeShapeType="1"/>
          </p:cNvSpPr>
          <p:nvPr/>
        </p:nvSpPr>
        <p:spPr bwMode="auto">
          <a:xfrm flipH="1" flipV="1">
            <a:off x="3276600" y="1978025"/>
            <a:ext cx="91440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9156" name="Text Box 6"/>
          <p:cNvSpPr txBox="1">
            <a:spLocks noChangeArrowheads="1"/>
          </p:cNvSpPr>
          <p:nvPr/>
        </p:nvSpPr>
        <p:spPr bwMode="auto">
          <a:xfrm>
            <a:off x="4724400" y="3657600"/>
            <a:ext cx="373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transmitted ray:                 (p-nEPSILON,</a:t>
            </a:r>
            <a:r>
              <a:rPr lang="en-US" sz="2000" b="1"/>
              <a:t>v</a:t>
            </a:r>
            <a:r>
              <a:rPr lang="en-US" sz="2000" b="1" baseline="-25000"/>
              <a:t>out</a:t>
            </a:r>
            <a:r>
              <a:rPr lang="en-US" sz="2000"/>
              <a:t>)</a:t>
            </a:r>
          </a:p>
        </p:txBody>
      </p:sp>
      <p:sp>
        <p:nvSpPr>
          <p:cNvPr id="49157" name="Oval 7"/>
          <p:cNvSpPr>
            <a:spLocks noChangeArrowheads="1"/>
          </p:cNvSpPr>
          <p:nvPr/>
        </p:nvSpPr>
        <p:spPr bwMode="auto">
          <a:xfrm>
            <a:off x="4114800" y="3209925"/>
            <a:ext cx="152400" cy="1301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9158" name="Line 8"/>
          <p:cNvSpPr>
            <a:spLocks noChangeShapeType="1"/>
          </p:cNvSpPr>
          <p:nvPr/>
        </p:nvSpPr>
        <p:spPr bwMode="auto">
          <a:xfrm flipH="1" flipV="1">
            <a:off x="4191000" y="3275013"/>
            <a:ext cx="609600" cy="13731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9159" name="Text Box 9"/>
          <p:cNvSpPr txBox="1">
            <a:spLocks noChangeArrowheads="1"/>
          </p:cNvSpPr>
          <p:nvPr/>
        </p:nvSpPr>
        <p:spPr bwMode="auto">
          <a:xfrm>
            <a:off x="4114800" y="28956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sp>
        <p:nvSpPr>
          <p:cNvPr id="49160" name="Line 10"/>
          <p:cNvSpPr>
            <a:spLocks noChangeShapeType="1"/>
          </p:cNvSpPr>
          <p:nvPr/>
        </p:nvSpPr>
        <p:spPr bwMode="auto">
          <a:xfrm flipV="1">
            <a:off x="4191000" y="1978025"/>
            <a:ext cx="0" cy="1296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161" name="Text Box 11"/>
          <p:cNvSpPr txBox="1">
            <a:spLocks noChangeArrowheads="1"/>
          </p:cNvSpPr>
          <p:nvPr/>
        </p:nvSpPr>
        <p:spPr bwMode="auto">
          <a:xfrm>
            <a:off x="3505200" y="2108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in</a:t>
            </a:r>
            <a:endParaRPr lang="en-US"/>
          </a:p>
        </p:txBody>
      </p:sp>
      <p:sp>
        <p:nvSpPr>
          <p:cNvPr id="49162" name="Text Box 12"/>
          <p:cNvSpPr txBox="1">
            <a:spLocks noChangeArrowheads="1"/>
          </p:cNvSpPr>
          <p:nvPr/>
        </p:nvSpPr>
        <p:spPr bwMode="auto">
          <a:xfrm>
            <a:off x="3657600" y="15240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49163" name="Line 13"/>
          <p:cNvSpPr>
            <a:spLocks noChangeShapeType="1"/>
          </p:cNvSpPr>
          <p:nvPr/>
        </p:nvSpPr>
        <p:spPr bwMode="auto">
          <a:xfrm>
            <a:off x="4191000" y="3144838"/>
            <a:ext cx="0" cy="1427162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164" name="Text Box 14"/>
          <p:cNvSpPr txBox="1">
            <a:spLocks noChangeArrowheads="1"/>
          </p:cNvSpPr>
          <p:nvPr/>
        </p:nvSpPr>
        <p:spPr bwMode="auto">
          <a:xfrm>
            <a:off x="3641725" y="2081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165" name="Text Box 15"/>
          <p:cNvSpPr txBox="1">
            <a:spLocks noChangeArrowheads="1"/>
          </p:cNvSpPr>
          <p:nvPr/>
        </p:nvSpPr>
        <p:spPr bwMode="auto">
          <a:xfrm>
            <a:off x="4114800" y="4052888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r>
              <a:rPr lang="en-US" baseline="-25000">
                <a:sym typeface="Symbol" charset="0"/>
              </a:rPr>
              <a:t>out</a:t>
            </a:r>
            <a:endParaRPr lang="en-US"/>
          </a:p>
        </p:txBody>
      </p:sp>
      <p:sp>
        <p:nvSpPr>
          <p:cNvPr id="49166" name="Text Box 16"/>
          <p:cNvSpPr txBox="1">
            <a:spLocks noChangeArrowheads="1"/>
          </p:cNvSpPr>
          <p:nvPr/>
        </p:nvSpPr>
        <p:spPr bwMode="auto">
          <a:xfrm>
            <a:off x="990600" y="4876800"/>
            <a:ext cx="75438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algn="l" eaLnBrk="1" hangingPunct="1"/>
            <a:r>
              <a:rPr lang="en-US" sz="2000">
                <a:sym typeface="Symbol" charset="0"/>
              </a:rPr>
              <a:t>sin </a:t>
            </a:r>
            <a:r>
              <a:rPr lang="en-US" sz="2000">
                <a:latin typeface="Symbol" charset="0"/>
                <a:sym typeface="Symbol" charset="0"/>
              </a:rPr>
              <a:t>q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= </a:t>
            </a:r>
            <a:r>
              <a:rPr lang="en-US" sz="2000">
                <a:latin typeface="Symbol" charset="0"/>
                <a:sym typeface="Symbol" charset="0"/>
              </a:rPr>
              <a:t>b </a:t>
            </a:r>
            <a:r>
              <a:rPr lang="en-US" sz="2000">
                <a:sym typeface="Symbol" charset="0"/>
              </a:rPr>
              <a:t>sin</a:t>
            </a:r>
            <a:r>
              <a:rPr lang="en-US" sz="2000" baseline="30000">
                <a:sym typeface="Symbol" charset="0"/>
              </a:rPr>
              <a:t> </a:t>
            </a:r>
            <a:r>
              <a:rPr lang="en-US" sz="2000">
                <a:sym typeface="Symbol" charset="0"/>
              </a:rPr>
              <a:t></a:t>
            </a:r>
            <a:r>
              <a:rPr lang="en-US" sz="2000" baseline="-25000">
                <a:sym typeface="Symbol" charset="0"/>
              </a:rPr>
              <a:t>in</a:t>
            </a:r>
            <a:r>
              <a:rPr lang="en-US" sz="2000">
                <a:sym typeface="Symbol" charset="0"/>
              </a:rPr>
              <a:t> </a:t>
            </a:r>
            <a:endParaRPr lang="en-US" sz="2000" b="1">
              <a:sym typeface="Symbol" charset="0"/>
            </a:endParaRPr>
          </a:p>
          <a:p>
            <a:pPr lvl="1" algn="l" eaLnBrk="1" hangingPunct="1"/>
            <a:r>
              <a:rPr lang="en-US" sz="2000">
                <a:sym typeface="Symbol" charset="0"/>
              </a:rPr>
              <a:t>cos </a:t>
            </a:r>
            <a:r>
              <a:rPr lang="en-US" sz="2000">
                <a:latin typeface="Symbol" charset="0"/>
                <a:sym typeface="Symbol" charset="0"/>
              </a:rPr>
              <a:t>q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= (1-sin</a:t>
            </a:r>
            <a:r>
              <a:rPr lang="en-US" sz="2000" baseline="30000">
                <a:sym typeface="Symbol" charset="0"/>
              </a:rPr>
              <a:t>2 </a:t>
            </a:r>
            <a:r>
              <a:rPr lang="en-US" sz="2000">
                <a:latin typeface="Symbol" charset="0"/>
                <a:sym typeface="Symbol" charset="0"/>
              </a:rPr>
              <a:t>q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)</a:t>
            </a:r>
            <a:r>
              <a:rPr lang="en-US" sz="2000" baseline="30000">
                <a:sym typeface="Symbol" charset="0"/>
              </a:rPr>
              <a:t>1/2  </a:t>
            </a:r>
            <a:r>
              <a:rPr lang="en-US" sz="2000">
                <a:sym typeface="Symbol" charset="0"/>
              </a:rPr>
              <a:t>=</a:t>
            </a:r>
            <a:r>
              <a:rPr lang="en-US" sz="2000" baseline="30000">
                <a:sym typeface="Symbol" charset="0"/>
              </a:rPr>
              <a:t> </a:t>
            </a:r>
            <a:r>
              <a:rPr lang="en-US" sz="2000">
                <a:sym typeface="Symbol" charset="0"/>
              </a:rPr>
              <a:t>(1-</a:t>
            </a:r>
            <a:r>
              <a:rPr lang="en-US" sz="2000">
                <a:latin typeface="Symbol" charset="0"/>
                <a:sym typeface="Symbol" charset="0"/>
              </a:rPr>
              <a:t>b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sin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 </a:t>
            </a:r>
            <a:r>
              <a:rPr lang="en-US" sz="2000" baseline="-25000">
                <a:sym typeface="Symbol" charset="0"/>
              </a:rPr>
              <a:t>in</a:t>
            </a:r>
            <a:r>
              <a:rPr lang="en-US" sz="2000">
                <a:sym typeface="Symbol" charset="0"/>
              </a:rPr>
              <a:t>)</a:t>
            </a:r>
            <a:r>
              <a:rPr lang="en-US" sz="2000" baseline="30000">
                <a:sym typeface="Symbol" charset="0"/>
              </a:rPr>
              <a:t>1/2</a:t>
            </a:r>
            <a:r>
              <a:rPr lang="en-US" sz="2000">
                <a:sym typeface="Symbol" charset="0"/>
              </a:rPr>
              <a:t> </a:t>
            </a:r>
          </a:p>
          <a:p>
            <a:pPr lvl="1" algn="l" eaLnBrk="1" hangingPunct="1"/>
            <a:r>
              <a:rPr lang="en-US" sz="2000" b="1">
                <a:sym typeface="Symbol" charset="0"/>
              </a:rPr>
              <a:t>v</a:t>
            </a:r>
            <a:r>
              <a:rPr lang="en-US" sz="2000" b="1" baseline="-25000">
                <a:sym typeface="Symbol" charset="0"/>
              </a:rPr>
              <a:t>s</a:t>
            </a:r>
            <a:r>
              <a:rPr lang="en-US" sz="2000">
                <a:sym typeface="Symbol" charset="0"/>
              </a:rPr>
              <a:t> = 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 b="1" baseline="-25000">
                <a:sym typeface="Symbol" charset="0"/>
              </a:rPr>
              <a:t>in</a:t>
            </a:r>
            <a:r>
              <a:rPr lang="en-US" sz="2000" b="1">
                <a:sym typeface="Symbol" charset="0"/>
              </a:rPr>
              <a:t> - (-nv</a:t>
            </a:r>
            <a:r>
              <a:rPr lang="en-US" sz="2000" b="1" baseline="-25000">
                <a:sym typeface="Symbol" charset="0"/>
              </a:rPr>
              <a:t>in</a:t>
            </a:r>
            <a:r>
              <a:rPr lang="en-US" sz="2000" b="1">
                <a:sym typeface="Symbol" charset="0"/>
              </a:rPr>
              <a:t>) n</a:t>
            </a:r>
            <a:r>
              <a:rPr lang="en-US" sz="2000">
                <a:sym typeface="Symbol" charset="0"/>
              </a:rPr>
              <a:t> = 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 b="1" baseline="-25000">
                <a:sym typeface="Symbol" charset="0"/>
              </a:rPr>
              <a:t>in</a:t>
            </a:r>
            <a:r>
              <a:rPr lang="en-US" sz="2000">
                <a:sym typeface="Symbol" charset="0"/>
              </a:rPr>
              <a:t> + cos(</a:t>
            </a:r>
            <a:r>
              <a:rPr lang="en-US" sz="2000">
                <a:latin typeface="Symbol" charset="0"/>
                <a:sym typeface="Symbol" charset="0"/>
              </a:rPr>
              <a:t>q</a:t>
            </a:r>
            <a:r>
              <a:rPr lang="en-US" sz="2000" baseline="-25000">
                <a:sym typeface="Symbol" charset="0"/>
              </a:rPr>
              <a:t>in</a:t>
            </a:r>
            <a:r>
              <a:rPr lang="en-US" sz="2000">
                <a:sym typeface="Symbol" charset="0"/>
              </a:rPr>
              <a:t>) </a:t>
            </a:r>
            <a:r>
              <a:rPr lang="en-US" sz="2000" b="1">
                <a:sym typeface="Symbol" charset="0"/>
              </a:rPr>
              <a:t>n</a:t>
            </a:r>
            <a:endParaRPr lang="en-US" sz="2000">
              <a:latin typeface="Symbol" charset="0"/>
              <a:sym typeface="Symbol" charset="0"/>
            </a:endParaRPr>
          </a:p>
          <a:p>
            <a:pPr lvl="1" algn="l" eaLnBrk="1" hangingPunct="1"/>
            <a:r>
              <a:rPr lang="en-US" sz="2000" b="1">
                <a:sym typeface="Symbol" charset="0"/>
              </a:rPr>
              <a:t>v</a:t>
            </a:r>
            <a:r>
              <a:rPr lang="en-US" sz="2000" b="1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= cos </a:t>
            </a:r>
            <a:r>
              <a:rPr lang="en-US" sz="2000">
                <a:latin typeface="Symbol" charset="0"/>
                <a:sym typeface="Symbol" charset="0"/>
              </a:rPr>
              <a:t>q</a:t>
            </a:r>
            <a:r>
              <a:rPr lang="en-US" sz="2000" baseline="-25000">
                <a:sym typeface="Symbol" charset="0"/>
              </a:rPr>
              <a:t>out</a:t>
            </a:r>
            <a:r>
              <a:rPr lang="en-US" sz="2000">
                <a:sym typeface="Symbol" charset="0"/>
              </a:rPr>
              <a:t> (-</a:t>
            </a:r>
            <a:r>
              <a:rPr lang="en-US" sz="2000" b="1">
                <a:sym typeface="Symbol" charset="0"/>
              </a:rPr>
              <a:t>n</a:t>
            </a:r>
            <a:r>
              <a:rPr lang="en-US" sz="2000">
                <a:sym typeface="Symbol" charset="0"/>
              </a:rPr>
              <a:t>)  + sin </a:t>
            </a:r>
            <a:r>
              <a:rPr lang="en-US" sz="2000">
                <a:latin typeface="Symbol" charset="0"/>
                <a:sym typeface="Symbol" charset="0"/>
              </a:rPr>
              <a:t>q</a:t>
            </a:r>
            <a:r>
              <a:rPr lang="en-US" sz="2000" baseline="-25000">
                <a:sym typeface="Symbol" charset="0"/>
              </a:rPr>
              <a:t>out  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 b="1" baseline="-25000">
                <a:sym typeface="Symbol" charset="0"/>
              </a:rPr>
              <a:t>s</a:t>
            </a:r>
            <a:r>
              <a:rPr lang="en-US" sz="2000" b="1">
                <a:sym typeface="Symbol" charset="0"/>
              </a:rPr>
              <a:t>/||v</a:t>
            </a:r>
            <a:r>
              <a:rPr lang="en-US" sz="2000" b="1" baseline="-25000">
                <a:sym typeface="Symbol" charset="0"/>
              </a:rPr>
              <a:t>s</a:t>
            </a:r>
            <a:r>
              <a:rPr lang="en-US" sz="2000" b="1">
                <a:sym typeface="Symbol" charset="0"/>
              </a:rPr>
              <a:t>||</a:t>
            </a:r>
          </a:p>
        </p:txBody>
      </p:sp>
      <p:sp>
        <p:nvSpPr>
          <p:cNvPr id="49167" name="Text Box 17"/>
          <p:cNvSpPr txBox="1">
            <a:spLocks noChangeArrowheads="1"/>
          </p:cNvSpPr>
          <p:nvPr/>
        </p:nvSpPr>
        <p:spPr bwMode="auto">
          <a:xfrm>
            <a:off x="5257800" y="198120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in</a:t>
            </a:r>
          </a:p>
        </p:txBody>
      </p:sp>
      <p:sp>
        <p:nvSpPr>
          <p:cNvPr id="49168" name="Text Box 18"/>
          <p:cNvSpPr txBox="1">
            <a:spLocks noChangeArrowheads="1"/>
          </p:cNvSpPr>
          <p:nvPr/>
        </p:nvSpPr>
        <p:spPr bwMode="auto">
          <a:xfrm>
            <a:off x="1371600" y="365760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refractive index </a:t>
            </a:r>
            <a:r>
              <a:rPr lang="en-US" sz="2000">
                <a:sym typeface="Symbol" charset="0"/>
              </a:rPr>
              <a:t></a:t>
            </a:r>
            <a:r>
              <a:rPr lang="en-US" baseline="-25000"/>
              <a:t>out</a:t>
            </a:r>
          </a:p>
        </p:txBody>
      </p:sp>
      <p:sp>
        <p:nvSpPr>
          <p:cNvPr id="49169" name="Line 20"/>
          <p:cNvSpPr>
            <a:spLocks noChangeShapeType="1"/>
          </p:cNvSpPr>
          <p:nvPr/>
        </p:nvSpPr>
        <p:spPr bwMode="auto">
          <a:xfrm>
            <a:off x="4267200" y="32766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170" name="Text Box 21"/>
          <p:cNvSpPr txBox="1">
            <a:spLocks noChangeArrowheads="1"/>
          </p:cNvSpPr>
          <p:nvPr/>
        </p:nvSpPr>
        <p:spPr bwMode="auto">
          <a:xfrm>
            <a:off x="4737100" y="3200400"/>
            <a:ext cx="371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v</a:t>
            </a:r>
            <a:r>
              <a:rPr lang="en-US" sz="1800" b="1" baseline="-25000"/>
              <a:t>s</a:t>
            </a:r>
            <a:endParaRPr lang="en-US" sz="1800" b="1"/>
          </a:p>
        </p:txBody>
      </p:sp>
      <p:sp>
        <p:nvSpPr>
          <p:cNvPr id="49171" name="Text Box 23"/>
          <p:cNvSpPr txBox="1">
            <a:spLocks noChangeArrowheads="1"/>
          </p:cNvSpPr>
          <p:nvPr/>
        </p:nvSpPr>
        <p:spPr bwMode="auto">
          <a:xfrm>
            <a:off x="1905000" y="1524000"/>
            <a:ext cx="1295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incoming ray with direction </a:t>
            </a:r>
            <a:r>
              <a:rPr lang="en-US" sz="2000" b="1"/>
              <a:t>v</a:t>
            </a:r>
            <a:r>
              <a:rPr lang="en-US" sz="2000" b="1" baseline="-25000"/>
              <a:t>in</a:t>
            </a:r>
            <a:endParaRPr lang="en-US" sz="2000"/>
          </a:p>
        </p:txBody>
      </p:sp>
      <p:sp>
        <p:nvSpPr>
          <p:cNvPr id="49172" name="Line 24"/>
          <p:cNvSpPr>
            <a:spLocks noChangeShapeType="1"/>
          </p:cNvSpPr>
          <p:nvPr/>
        </p:nvSpPr>
        <p:spPr bwMode="auto">
          <a:xfrm flipH="1">
            <a:off x="6019800" y="6411913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9173" name="Text Box 25"/>
          <p:cNvSpPr txBox="1">
            <a:spLocks noChangeArrowheads="1"/>
          </p:cNvSpPr>
          <p:nvPr/>
        </p:nvSpPr>
        <p:spPr bwMode="auto">
          <a:xfrm>
            <a:off x="6781800" y="6183313"/>
            <a:ext cx="1212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normalize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Implementation details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normals</a:t>
            </a:r>
          </a:p>
          <a:p>
            <a:r>
              <a:rPr lang="en-US">
                <a:latin typeface="Comic Sans MS" charset="0"/>
              </a:rPr>
              <a:t>in vs. out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Reminder:  computing normals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Comic Sans MS" charset="0"/>
            </a:endParaRPr>
          </a:p>
        </p:txBody>
      </p:sp>
      <p:sp>
        <p:nvSpPr>
          <p:cNvPr id="51203" name="Oval 3"/>
          <p:cNvSpPr>
            <a:spLocks noChangeArrowheads="1"/>
          </p:cNvSpPr>
          <p:nvPr/>
        </p:nvSpPr>
        <p:spPr bwMode="auto">
          <a:xfrm>
            <a:off x="2749550" y="2590800"/>
            <a:ext cx="2514600" cy="22860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51204" name="Straight Arrow Connector 5"/>
          <p:cNvCxnSpPr>
            <a:cxnSpLocks noChangeShapeType="1"/>
          </p:cNvCxnSpPr>
          <p:nvPr/>
        </p:nvCxnSpPr>
        <p:spPr bwMode="auto">
          <a:xfrm>
            <a:off x="609600" y="2743200"/>
            <a:ext cx="22098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05" name="Oval 6"/>
          <p:cNvSpPr>
            <a:spLocks noChangeArrowheads="1"/>
          </p:cNvSpPr>
          <p:nvPr/>
        </p:nvSpPr>
        <p:spPr bwMode="auto">
          <a:xfrm>
            <a:off x="2749550" y="32766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206" name="TextBox 7"/>
          <p:cNvSpPr txBox="1">
            <a:spLocks noChangeArrowheads="1"/>
          </p:cNvSpPr>
          <p:nvPr/>
        </p:nvSpPr>
        <p:spPr bwMode="auto">
          <a:xfrm>
            <a:off x="5715000" y="2057400"/>
            <a:ext cx="2881313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intersection structure: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find n at p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info.normal =n</a:t>
            </a:r>
          </a:p>
          <a:p>
            <a:pPr algn="l" eaLnBrk="1" hangingPunct="1"/>
            <a:r>
              <a:rPr lang="en-US" sz="1800"/>
              <a:t>  if (info.normal.dot(n)&gt;0)</a:t>
            </a:r>
          </a:p>
          <a:p>
            <a:pPr lvl="1" algn="l" eaLnBrk="1" hangingPunct="1"/>
            <a:r>
              <a:rPr lang="en-US" sz="1800"/>
              <a:t> info.normal =-1*m</a:t>
            </a:r>
          </a:p>
        </p:txBody>
      </p:sp>
      <p:sp>
        <p:nvSpPr>
          <p:cNvPr id="51207" name="TextBox 8"/>
          <p:cNvSpPr txBox="1">
            <a:spLocks noChangeArrowheads="1"/>
          </p:cNvSpPr>
          <p:nvPr/>
        </p:nvSpPr>
        <p:spPr bwMode="auto">
          <a:xfrm>
            <a:off x="685800" y="3048000"/>
            <a:ext cx="882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r=(p,v)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in vs. out:  thin surfaces</a:t>
            </a:r>
          </a:p>
        </p:txBody>
      </p:sp>
      <p:sp>
        <p:nvSpPr>
          <p:cNvPr id="52226" name="AutoShape 4"/>
          <p:cNvSpPr>
            <a:spLocks noChangeArrowheads="1"/>
          </p:cNvSpPr>
          <p:nvPr/>
        </p:nvSpPr>
        <p:spPr bwMode="auto">
          <a:xfrm>
            <a:off x="6705600" y="2209800"/>
            <a:ext cx="1143000" cy="32004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27" name="Line 5"/>
          <p:cNvSpPr>
            <a:spLocks noChangeShapeType="1"/>
          </p:cNvSpPr>
          <p:nvPr/>
        </p:nvSpPr>
        <p:spPr bwMode="auto">
          <a:xfrm flipV="1">
            <a:off x="5638800" y="4648200"/>
            <a:ext cx="1676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2228" name="Line 6"/>
          <p:cNvSpPr>
            <a:spLocks noChangeShapeType="1"/>
          </p:cNvSpPr>
          <p:nvPr/>
        </p:nvSpPr>
        <p:spPr bwMode="auto">
          <a:xfrm flipV="1">
            <a:off x="7315200" y="41910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2229" name="Text Box 9"/>
          <p:cNvSpPr txBox="1">
            <a:spLocks noChangeArrowheads="1"/>
          </p:cNvSpPr>
          <p:nvPr/>
        </p:nvSpPr>
        <p:spPr bwMode="auto">
          <a:xfrm>
            <a:off x="838200" y="1600200"/>
            <a:ext cx="4351338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any thin surface should have a material</a:t>
            </a:r>
          </a:p>
          <a:p>
            <a:pPr eaLnBrk="1" hangingPunct="1"/>
            <a:r>
              <a:rPr lang="en-US" sz="1800"/>
              <a:t> with a refind of 1</a:t>
            </a:r>
          </a:p>
        </p:txBody>
      </p:sp>
      <p:sp>
        <p:nvSpPr>
          <p:cNvPr id="52230" name="Rectangle 10"/>
          <p:cNvSpPr>
            <a:spLocks noChangeArrowheads="1"/>
          </p:cNvSpPr>
          <p:nvPr/>
        </p:nvSpPr>
        <p:spPr bwMode="auto">
          <a:xfrm>
            <a:off x="304800" y="2743200"/>
            <a:ext cx="6858000" cy="327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/>
              <a:t>#material -n mNonRefractingRed --</a:t>
            </a:r>
          </a:p>
          <a:p>
            <a:pPr algn="l"/>
            <a:r>
              <a:rPr lang="en-US" sz="1600"/>
              <a:t>	0.0	0.0	0.0	// ambient response</a:t>
            </a:r>
          </a:p>
          <a:p>
            <a:pPr algn="l"/>
            <a:r>
              <a:rPr lang="en-US" sz="1600"/>
              <a:t>	0.8	0.1	0.1	// diffuse response</a:t>
            </a:r>
          </a:p>
          <a:p>
            <a:pPr algn="l"/>
            <a:r>
              <a:rPr lang="en-US" sz="1600"/>
              <a:t>	1.0	1.0	1.0	// specular response</a:t>
            </a:r>
          </a:p>
          <a:p>
            <a:pPr algn="l"/>
            <a:r>
              <a:rPr lang="en-US" sz="1600"/>
              <a:t>	0.0	0.0	0.0	// emission</a:t>
            </a:r>
          </a:p>
          <a:p>
            <a:pPr algn="l"/>
            <a:r>
              <a:rPr lang="en-US" sz="1600"/>
              <a:t>	0.5	0.8	1.0	// kspec ktrans refind</a:t>
            </a:r>
          </a:p>
          <a:p>
            <a:pPr algn="l"/>
            <a:endParaRPr lang="en-US" sz="1600"/>
          </a:p>
          <a:p>
            <a:pPr algn="l"/>
            <a:r>
              <a:rPr lang="en-US" sz="1600"/>
              <a:t>#triangle –m NonRefractingRed</a:t>
            </a:r>
          </a:p>
          <a:p>
            <a:pPr algn="l"/>
            <a:r>
              <a:rPr lang="en-US" sz="1600"/>
              <a:t>    …</a:t>
            </a:r>
          </a:p>
        </p:txBody>
      </p:sp>
      <p:sp>
        <p:nvSpPr>
          <p:cNvPr id="52231" name="Rectangle 12"/>
          <p:cNvSpPr>
            <a:spLocks noChangeArrowheads="1"/>
          </p:cNvSpPr>
          <p:nvPr/>
        </p:nvSpPr>
        <p:spPr bwMode="auto">
          <a:xfrm>
            <a:off x="2895600" y="4572000"/>
            <a:ext cx="762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in vs. out: thick objects</a:t>
            </a:r>
          </a:p>
        </p:txBody>
      </p:sp>
      <p:sp>
        <p:nvSpPr>
          <p:cNvPr id="53250" name="AutoShape 13"/>
          <p:cNvSpPr>
            <a:spLocks noChangeArrowheads="1"/>
          </p:cNvSpPr>
          <p:nvPr/>
        </p:nvSpPr>
        <p:spPr bwMode="auto">
          <a:xfrm>
            <a:off x="4724400" y="2667000"/>
            <a:ext cx="1524000" cy="11430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1" name="Oval 14"/>
          <p:cNvSpPr>
            <a:spLocks noChangeArrowheads="1"/>
          </p:cNvSpPr>
          <p:nvPr/>
        </p:nvSpPr>
        <p:spPr bwMode="auto">
          <a:xfrm>
            <a:off x="1524000" y="2667000"/>
            <a:ext cx="1219200" cy="1143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2" name="Text Box 15"/>
          <p:cNvSpPr txBox="1">
            <a:spLocks noChangeArrowheads="1"/>
          </p:cNvSpPr>
          <p:nvPr/>
        </p:nvSpPr>
        <p:spPr bwMode="auto">
          <a:xfrm>
            <a:off x="1600200" y="2133600"/>
            <a:ext cx="909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sphere</a:t>
            </a:r>
          </a:p>
        </p:txBody>
      </p:sp>
      <p:sp>
        <p:nvSpPr>
          <p:cNvPr id="53253" name="Text Box 16"/>
          <p:cNvSpPr txBox="1">
            <a:spLocks noChangeArrowheads="1"/>
          </p:cNvSpPr>
          <p:nvPr/>
        </p:nvSpPr>
        <p:spPr bwMode="auto">
          <a:xfrm>
            <a:off x="5313363" y="1981200"/>
            <a:ext cx="817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boxes</a:t>
            </a:r>
          </a:p>
        </p:txBody>
      </p:sp>
      <p:sp>
        <p:nvSpPr>
          <p:cNvPr id="53254" name="Can 7"/>
          <p:cNvSpPr>
            <a:spLocks noChangeArrowheads="1"/>
          </p:cNvSpPr>
          <p:nvPr/>
        </p:nvSpPr>
        <p:spPr bwMode="auto">
          <a:xfrm>
            <a:off x="3733800" y="4419600"/>
            <a:ext cx="1219200" cy="1447800"/>
          </a:xfrm>
          <a:prstGeom prst="can">
            <a:avLst>
              <a:gd name="adj" fmla="val 24998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255" name="TextBox 9"/>
          <p:cNvSpPr txBox="1">
            <a:spLocks noChangeArrowheads="1"/>
          </p:cNvSpPr>
          <p:nvPr/>
        </p:nvSpPr>
        <p:spPr bwMode="auto">
          <a:xfrm>
            <a:off x="5189538" y="4953000"/>
            <a:ext cx="1044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cylinder</a:t>
            </a:r>
          </a:p>
        </p:txBody>
      </p:sp>
      <p:sp>
        <p:nvSpPr>
          <p:cNvPr id="53256" name="Isosceles Triangle 8"/>
          <p:cNvSpPr>
            <a:spLocks noChangeArrowheads="1"/>
          </p:cNvSpPr>
          <p:nvPr/>
        </p:nvSpPr>
        <p:spPr bwMode="auto">
          <a:xfrm>
            <a:off x="7086600" y="3810000"/>
            <a:ext cx="1219200" cy="14478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257" name="TextBox 10"/>
          <p:cNvSpPr txBox="1">
            <a:spLocks noChangeArrowheads="1"/>
          </p:cNvSpPr>
          <p:nvPr/>
        </p:nvSpPr>
        <p:spPr bwMode="auto">
          <a:xfrm>
            <a:off x="8001000" y="4267200"/>
            <a:ext cx="671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cone</a:t>
            </a:r>
          </a:p>
        </p:txBody>
      </p:sp>
      <p:sp>
        <p:nvSpPr>
          <p:cNvPr id="53258" name="Oval 11"/>
          <p:cNvSpPr>
            <a:spLocks noChangeArrowheads="1"/>
          </p:cNvSpPr>
          <p:nvPr/>
        </p:nvSpPr>
        <p:spPr bwMode="auto">
          <a:xfrm>
            <a:off x="914400" y="4800600"/>
            <a:ext cx="2362200" cy="1066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259" name="Oval 12"/>
          <p:cNvSpPr>
            <a:spLocks noChangeArrowheads="1"/>
          </p:cNvSpPr>
          <p:nvPr/>
        </p:nvSpPr>
        <p:spPr bwMode="auto">
          <a:xfrm>
            <a:off x="1295400" y="5029200"/>
            <a:ext cx="1600200" cy="5191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3260" name="TextBox 13"/>
          <p:cNvSpPr txBox="1">
            <a:spLocks noChangeArrowheads="1"/>
          </p:cNvSpPr>
          <p:nvPr/>
        </p:nvSpPr>
        <p:spPr bwMode="auto">
          <a:xfrm>
            <a:off x="685800" y="4572000"/>
            <a:ext cx="758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torus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thick objects</a:t>
            </a:r>
          </a:p>
        </p:txBody>
      </p:sp>
      <p:sp>
        <p:nvSpPr>
          <p:cNvPr id="54274" name="Text Box 6"/>
          <p:cNvSpPr txBox="1">
            <a:spLocks noChangeArrowheads="1"/>
          </p:cNvSpPr>
          <p:nvPr/>
        </p:nvSpPr>
        <p:spPr bwMode="auto">
          <a:xfrm>
            <a:off x="2209800" y="1828800"/>
            <a:ext cx="3214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objects made from triangles</a:t>
            </a:r>
          </a:p>
        </p:txBody>
      </p:sp>
      <p:pic>
        <p:nvPicPr>
          <p:cNvPr id="54275" name="Picture 6" descr="teapotWirefram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0"/>
            <a:ext cx="6311900" cy="408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in vs. out for spheres</a:t>
            </a:r>
          </a:p>
        </p:txBody>
      </p:sp>
      <p:sp>
        <p:nvSpPr>
          <p:cNvPr id="55298" name="Oval 3"/>
          <p:cNvSpPr>
            <a:spLocks noChangeArrowheads="1"/>
          </p:cNvSpPr>
          <p:nvPr/>
        </p:nvSpPr>
        <p:spPr bwMode="auto">
          <a:xfrm>
            <a:off x="1277938" y="1711325"/>
            <a:ext cx="3048000" cy="2895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5299" name="Line 4"/>
          <p:cNvSpPr>
            <a:spLocks noChangeShapeType="1"/>
          </p:cNvSpPr>
          <p:nvPr/>
        </p:nvSpPr>
        <p:spPr bwMode="auto">
          <a:xfrm>
            <a:off x="609600" y="3810000"/>
            <a:ext cx="973138" cy="187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300" name="Line 5"/>
          <p:cNvSpPr>
            <a:spLocks noChangeShapeType="1"/>
          </p:cNvSpPr>
          <p:nvPr/>
        </p:nvSpPr>
        <p:spPr bwMode="auto">
          <a:xfrm flipV="1">
            <a:off x="1582738" y="3997325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301" name="Line 7"/>
          <p:cNvSpPr>
            <a:spLocks noChangeShapeType="1"/>
          </p:cNvSpPr>
          <p:nvPr/>
        </p:nvSpPr>
        <p:spPr bwMode="auto">
          <a:xfrm>
            <a:off x="4021138" y="3997325"/>
            <a:ext cx="1236662" cy="193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302" name="Text Box 8"/>
          <p:cNvSpPr txBox="1">
            <a:spLocks noChangeArrowheads="1"/>
          </p:cNvSpPr>
          <p:nvPr/>
        </p:nvSpPr>
        <p:spPr bwMode="auto">
          <a:xfrm>
            <a:off x="1911350" y="2024063"/>
            <a:ext cx="1798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h</a:t>
            </a:r>
            <a:r>
              <a:rPr lang="en-US" sz="1800" baseline="-25000"/>
              <a:t>sphere</a:t>
            </a:r>
            <a:r>
              <a:rPr lang="en-US" sz="1800"/>
              <a:t>=refind≥1</a:t>
            </a:r>
            <a:endParaRPr lang="en-US" sz="1800">
              <a:latin typeface="Symbol" charset="0"/>
            </a:endParaRPr>
          </a:p>
        </p:txBody>
      </p:sp>
      <p:sp>
        <p:nvSpPr>
          <p:cNvPr id="55303" name="Text Box 10"/>
          <p:cNvSpPr txBox="1">
            <a:spLocks noChangeArrowheads="1"/>
          </p:cNvSpPr>
          <p:nvPr/>
        </p:nvSpPr>
        <p:spPr bwMode="auto">
          <a:xfrm>
            <a:off x="152400" y="2895600"/>
            <a:ext cx="7350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h</a:t>
            </a:r>
            <a:r>
              <a:rPr lang="en-US" sz="1800" baseline="-25000"/>
              <a:t>air</a:t>
            </a:r>
            <a:r>
              <a:rPr lang="en-US" sz="1800"/>
              <a:t>=1</a:t>
            </a:r>
            <a:endParaRPr lang="en-US" sz="1800">
              <a:latin typeface="Symbol" charset="0"/>
            </a:endParaRPr>
          </a:p>
        </p:txBody>
      </p:sp>
      <p:sp>
        <p:nvSpPr>
          <p:cNvPr id="944139" name="Text Box 11"/>
          <p:cNvSpPr txBox="1">
            <a:spLocks noChangeArrowheads="1"/>
          </p:cNvSpPr>
          <p:nvPr/>
        </p:nvSpPr>
        <p:spPr bwMode="auto">
          <a:xfrm>
            <a:off x="541338" y="4191000"/>
            <a:ext cx="1327150" cy="3698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Symbol" pitchFamily="18" charset="2"/>
                <a:ea typeface="+mn-ea"/>
                <a:cs typeface="+mn-cs"/>
              </a:rPr>
              <a:t>b</a:t>
            </a:r>
            <a:r>
              <a:rPr lang="en-US" dirty="0">
                <a:latin typeface="Comic Sans MS" pitchFamily="66" charset="0"/>
                <a:ea typeface="+mn-ea"/>
                <a:cs typeface="+mn-cs"/>
              </a:rPr>
              <a:t>=1/</a:t>
            </a:r>
            <a:r>
              <a:rPr lang="en-US" dirty="0" err="1">
                <a:latin typeface="+mn-lt"/>
                <a:ea typeface="+mn-ea"/>
                <a:cs typeface="+mn-cs"/>
              </a:rPr>
              <a:t>refind</a:t>
            </a:r>
            <a:endParaRPr lang="en-US" dirty="0">
              <a:latin typeface="Symbol" pitchFamily="18" charset="2"/>
              <a:ea typeface="+mn-ea"/>
              <a:cs typeface="+mn-cs"/>
            </a:endParaRPr>
          </a:p>
        </p:txBody>
      </p:sp>
      <p:sp>
        <p:nvSpPr>
          <p:cNvPr id="944140" name="Text Box 12"/>
          <p:cNvSpPr txBox="1">
            <a:spLocks noChangeArrowheads="1"/>
          </p:cNvSpPr>
          <p:nvPr/>
        </p:nvSpPr>
        <p:spPr bwMode="auto">
          <a:xfrm>
            <a:off x="4300538" y="3616325"/>
            <a:ext cx="1327150" cy="3698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Symbol" pitchFamily="18" charset="2"/>
                <a:ea typeface="+mn-ea"/>
                <a:cs typeface="+mn-cs"/>
              </a:rPr>
              <a:t>b</a:t>
            </a:r>
            <a:r>
              <a:rPr lang="en-US" dirty="0">
                <a:latin typeface="Comic Sans MS" pitchFamily="66" charset="0"/>
                <a:ea typeface="+mn-ea"/>
                <a:cs typeface="+mn-cs"/>
              </a:rPr>
              <a:t>=</a:t>
            </a:r>
            <a:r>
              <a:rPr lang="en-US" dirty="0" err="1">
                <a:latin typeface="+mn-lt"/>
                <a:ea typeface="+mn-ea"/>
                <a:cs typeface="+mn-cs"/>
              </a:rPr>
              <a:t>refind</a:t>
            </a:r>
            <a:r>
              <a:rPr lang="en-US" dirty="0">
                <a:latin typeface="+mn-lt"/>
                <a:ea typeface="+mn-ea"/>
                <a:cs typeface="+mn-cs"/>
              </a:rPr>
              <a:t>/1</a:t>
            </a:r>
            <a:endParaRPr lang="en-US" dirty="0">
              <a:latin typeface="Symbol" pitchFamily="18" charset="2"/>
              <a:ea typeface="+mn-ea"/>
              <a:cs typeface="+mn-cs"/>
            </a:endParaRPr>
          </a:p>
        </p:txBody>
      </p:sp>
      <p:sp>
        <p:nvSpPr>
          <p:cNvPr id="55306" name="Text Box 13"/>
          <p:cNvSpPr txBox="1">
            <a:spLocks noChangeArrowheads="1"/>
          </p:cNvSpPr>
          <p:nvPr/>
        </p:nvSpPr>
        <p:spPr bwMode="auto">
          <a:xfrm>
            <a:off x="228600" y="5334000"/>
            <a:ext cx="419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you need to know whether you are entering or leaving object!</a:t>
            </a:r>
          </a:p>
        </p:txBody>
      </p:sp>
      <p:sp>
        <p:nvSpPr>
          <p:cNvPr id="55307" name="TextBox 11"/>
          <p:cNvSpPr txBox="1">
            <a:spLocks noChangeArrowheads="1"/>
          </p:cNvSpPr>
          <p:nvPr/>
        </p:nvSpPr>
        <p:spPr bwMode="auto">
          <a:xfrm>
            <a:off x="6096000" y="2286000"/>
            <a:ext cx="2722563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intersection structure: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find n at p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info.normal =n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info.entering = true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1800"/>
              <a:t> if info.normal.dot(n)&gt;0</a:t>
            </a:r>
          </a:p>
          <a:p>
            <a:pPr lvl="1" algn="l" eaLnBrk="1" hangingPunct="1"/>
            <a:r>
              <a:rPr lang="en-US" sz="1800"/>
              <a:t> info.normal =-1*m</a:t>
            </a:r>
          </a:p>
          <a:p>
            <a:pPr lvl="1" algn="l" eaLnBrk="1" hangingPunct="1"/>
            <a:r>
              <a:rPr lang="en-US" sz="1800"/>
              <a:t>info.entering=false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thick objects</a:t>
            </a:r>
          </a:p>
        </p:txBody>
      </p:sp>
      <p:sp>
        <p:nvSpPr>
          <p:cNvPr id="56322" name="AutoShape 13"/>
          <p:cNvSpPr>
            <a:spLocks noChangeArrowheads="1"/>
          </p:cNvSpPr>
          <p:nvPr/>
        </p:nvSpPr>
        <p:spPr bwMode="auto">
          <a:xfrm>
            <a:off x="5334000" y="2667000"/>
            <a:ext cx="1524000" cy="11430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3" name="Oval 14"/>
          <p:cNvSpPr>
            <a:spLocks noChangeArrowheads="1"/>
          </p:cNvSpPr>
          <p:nvPr/>
        </p:nvSpPr>
        <p:spPr bwMode="auto">
          <a:xfrm>
            <a:off x="1524000" y="2667000"/>
            <a:ext cx="1219200" cy="1143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4" name="Text Box 15"/>
          <p:cNvSpPr txBox="1">
            <a:spLocks noChangeArrowheads="1"/>
          </p:cNvSpPr>
          <p:nvPr/>
        </p:nvSpPr>
        <p:spPr bwMode="auto">
          <a:xfrm>
            <a:off x="1600200" y="2133600"/>
            <a:ext cx="909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sphere</a:t>
            </a:r>
          </a:p>
        </p:txBody>
      </p:sp>
      <p:sp>
        <p:nvSpPr>
          <p:cNvPr id="56325" name="Text Box 16"/>
          <p:cNvSpPr txBox="1">
            <a:spLocks noChangeArrowheads="1"/>
          </p:cNvSpPr>
          <p:nvPr/>
        </p:nvSpPr>
        <p:spPr bwMode="auto">
          <a:xfrm>
            <a:off x="5922963" y="1981200"/>
            <a:ext cx="817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boxes</a:t>
            </a:r>
          </a:p>
        </p:txBody>
      </p:sp>
      <p:sp>
        <p:nvSpPr>
          <p:cNvPr id="56326" name="Can 7"/>
          <p:cNvSpPr>
            <a:spLocks noChangeArrowheads="1"/>
          </p:cNvSpPr>
          <p:nvPr/>
        </p:nvSpPr>
        <p:spPr bwMode="auto">
          <a:xfrm>
            <a:off x="3733800" y="4419600"/>
            <a:ext cx="1219200" cy="1447800"/>
          </a:xfrm>
          <a:prstGeom prst="can">
            <a:avLst>
              <a:gd name="adj" fmla="val 24998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27" name="TextBox 9"/>
          <p:cNvSpPr txBox="1">
            <a:spLocks noChangeArrowheads="1"/>
          </p:cNvSpPr>
          <p:nvPr/>
        </p:nvSpPr>
        <p:spPr bwMode="auto">
          <a:xfrm>
            <a:off x="5189538" y="4953000"/>
            <a:ext cx="1044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cylinder</a:t>
            </a:r>
          </a:p>
        </p:txBody>
      </p:sp>
      <p:sp>
        <p:nvSpPr>
          <p:cNvPr id="56328" name="Isosceles Triangle 8"/>
          <p:cNvSpPr>
            <a:spLocks noChangeArrowheads="1"/>
          </p:cNvSpPr>
          <p:nvPr/>
        </p:nvSpPr>
        <p:spPr bwMode="auto">
          <a:xfrm>
            <a:off x="7086600" y="4419600"/>
            <a:ext cx="1219200" cy="14478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29" name="TextBox 10"/>
          <p:cNvSpPr txBox="1">
            <a:spLocks noChangeArrowheads="1"/>
          </p:cNvSpPr>
          <p:nvPr/>
        </p:nvSpPr>
        <p:spPr bwMode="auto">
          <a:xfrm>
            <a:off x="8001000" y="4876800"/>
            <a:ext cx="671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cone</a:t>
            </a:r>
          </a:p>
        </p:txBody>
      </p:sp>
      <p:sp>
        <p:nvSpPr>
          <p:cNvPr id="56330" name="Oval 11"/>
          <p:cNvSpPr>
            <a:spLocks noChangeArrowheads="1"/>
          </p:cNvSpPr>
          <p:nvPr/>
        </p:nvSpPr>
        <p:spPr bwMode="auto">
          <a:xfrm>
            <a:off x="914400" y="4800600"/>
            <a:ext cx="2362200" cy="1066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31" name="Oval 12"/>
          <p:cNvSpPr>
            <a:spLocks noChangeArrowheads="1"/>
          </p:cNvSpPr>
          <p:nvPr/>
        </p:nvSpPr>
        <p:spPr bwMode="auto">
          <a:xfrm>
            <a:off x="1295400" y="5029200"/>
            <a:ext cx="1600200" cy="5191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32" name="TextBox 13"/>
          <p:cNvSpPr txBox="1">
            <a:spLocks noChangeArrowheads="1"/>
          </p:cNvSpPr>
          <p:nvPr/>
        </p:nvSpPr>
        <p:spPr bwMode="auto">
          <a:xfrm>
            <a:off x="685800" y="4572000"/>
            <a:ext cx="758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torus</a:t>
            </a:r>
          </a:p>
        </p:txBody>
      </p:sp>
      <p:sp>
        <p:nvSpPr>
          <p:cNvPr id="56333" name="TextBox 14"/>
          <p:cNvSpPr txBox="1">
            <a:spLocks noChangeArrowheads="1"/>
          </p:cNvSpPr>
          <p:nvPr/>
        </p:nvSpPr>
        <p:spPr bwMode="auto">
          <a:xfrm>
            <a:off x="304800" y="1600200"/>
            <a:ext cx="7343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the others are left to you to figure out if you decide to implement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thick objects</a:t>
            </a:r>
          </a:p>
        </p:txBody>
      </p:sp>
      <p:sp>
        <p:nvSpPr>
          <p:cNvPr id="57346" name="Text Box 6"/>
          <p:cNvSpPr txBox="1">
            <a:spLocks noChangeArrowheads="1"/>
          </p:cNvSpPr>
          <p:nvPr/>
        </p:nvSpPr>
        <p:spPr bwMode="auto">
          <a:xfrm>
            <a:off x="1319213" y="1828800"/>
            <a:ext cx="4995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objects made from </a:t>
            </a:r>
            <a:r>
              <a:rPr lang="en-US" b="1">
                <a:solidFill>
                  <a:srgbClr val="FF0000"/>
                </a:solidFill>
              </a:rPr>
              <a:t>ORIENTED</a:t>
            </a:r>
            <a:r>
              <a:rPr lang="en-US" sz="1800"/>
              <a:t> triangles</a:t>
            </a:r>
          </a:p>
        </p:txBody>
      </p:sp>
      <p:pic>
        <p:nvPicPr>
          <p:cNvPr id="57347" name="Picture 6" descr="teapotWirefram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0"/>
            <a:ext cx="6311900" cy="408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20482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1952625" y="1981200"/>
            <a:ext cx="105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cast ray</a:t>
            </a:r>
          </a:p>
        </p:txBody>
      </p:sp>
      <p:sp>
        <p:nvSpPr>
          <p:cNvPr id="20484" name="Line 6"/>
          <p:cNvSpPr>
            <a:spLocks noChangeShapeType="1"/>
          </p:cNvSpPr>
          <p:nvPr/>
        </p:nvSpPr>
        <p:spPr bwMode="auto">
          <a:xfrm flipV="1">
            <a:off x="3200400" y="2438400"/>
            <a:ext cx="1143000" cy="1371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5" name="Line 7"/>
          <p:cNvSpPr>
            <a:spLocks noChangeShapeType="1"/>
          </p:cNvSpPr>
          <p:nvPr/>
        </p:nvSpPr>
        <p:spPr bwMode="auto">
          <a:xfrm flipV="1">
            <a:off x="3200400" y="2590800"/>
            <a:ext cx="3352800" cy="1219200"/>
          </a:xfrm>
          <a:prstGeom prst="line">
            <a:avLst/>
          </a:prstGeom>
          <a:noFill/>
          <a:ln w="28575">
            <a:solidFill>
              <a:srgbClr val="00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4038600" y="1981200"/>
            <a:ext cx="125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reflection</a:t>
            </a:r>
          </a:p>
        </p:txBody>
      </p:sp>
      <p:sp>
        <p:nvSpPr>
          <p:cNvPr id="20487" name="Text Box 9"/>
          <p:cNvSpPr txBox="1">
            <a:spLocks noChangeArrowheads="1"/>
          </p:cNvSpPr>
          <p:nvPr/>
        </p:nvSpPr>
        <p:spPr bwMode="auto">
          <a:xfrm>
            <a:off x="5619750" y="2860675"/>
            <a:ext cx="957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shadow</a:t>
            </a:r>
          </a:p>
        </p:txBody>
      </p:sp>
      <p:sp>
        <p:nvSpPr>
          <p:cNvPr id="20488" name="Line 10"/>
          <p:cNvSpPr>
            <a:spLocks noChangeShapeType="1"/>
          </p:cNvSpPr>
          <p:nvPr/>
        </p:nvSpPr>
        <p:spPr bwMode="auto">
          <a:xfrm>
            <a:off x="3200400" y="3886200"/>
            <a:ext cx="609600" cy="990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9" name="Text Box 11"/>
          <p:cNvSpPr txBox="1">
            <a:spLocks noChangeArrowheads="1"/>
          </p:cNvSpPr>
          <p:nvPr/>
        </p:nvSpPr>
        <p:spPr bwMode="auto">
          <a:xfrm>
            <a:off x="3602038" y="4967288"/>
            <a:ext cx="15160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transmission</a:t>
            </a:r>
          </a:p>
        </p:txBody>
      </p:sp>
      <p:sp>
        <p:nvSpPr>
          <p:cNvPr id="20490" name="Line 13"/>
          <p:cNvSpPr>
            <a:spLocks noChangeShapeType="1"/>
          </p:cNvSpPr>
          <p:nvPr/>
        </p:nvSpPr>
        <p:spPr bwMode="auto">
          <a:xfrm>
            <a:off x="1295400" y="3810000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Oval 13"/>
          <p:cNvSpPr>
            <a:spLocks noChangeArrowheads="1"/>
          </p:cNvSpPr>
          <p:nvPr/>
        </p:nvSpPr>
        <p:spPr bwMode="auto">
          <a:xfrm>
            <a:off x="3048000" y="3733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2" name="TextBox 14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20493" name="Sun 15"/>
          <p:cNvSpPr>
            <a:spLocks noChangeArrowheads="1"/>
          </p:cNvSpPr>
          <p:nvPr/>
        </p:nvSpPr>
        <p:spPr bwMode="auto">
          <a:xfrm>
            <a:off x="7086600" y="2057400"/>
            <a:ext cx="685800" cy="609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FFC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oriented triangles</a:t>
            </a:r>
          </a:p>
        </p:txBody>
      </p:sp>
      <p:sp>
        <p:nvSpPr>
          <p:cNvPr id="58370" name="AutoShape 3"/>
          <p:cNvSpPr>
            <a:spLocks noChangeArrowheads="1"/>
          </p:cNvSpPr>
          <p:nvPr/>
        </p:nvSpPr>
        <p:spPr bwMode="auto">
          <a:xfrm>
            <a:off x="3124200" y="2833688"/>
            <a:ext cx="2057400" cy="26670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2819400" y="5500688"/>
            <a:ext cx="385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</a:t>
            </a:r>
            <a:r>
              <a:rPr lang="en-US" sz="1800" baseline="-25000"/>
              <a:t>0</a:t>
            </a:r>
            <a:endParaRPr lang="en-US" sz="1800"/>
          </a:p>
        </p:txBody>
      </p:sp>
      <p:sp>
        <p:nvSpPr>
          <p:cNvPr id="58372" name="Text Box 5"/>
          <p:cNvSpPr txBox="1">
            <a:spLocks noChangeArrowheads="1"/>
          </p:cNvSpPr>
          <p:nvPr/>
        </p:nvSpPr>
        <p:spPr bwMode="auto">
          <a:xfrm>
            <a:off x="5181600" y="5500688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</a:t>
            </a:r>
            <a:r>
              <a:rPr lang="en-US" sz="1800" baseline="-25000"/>
              <a:t>1</a:t>
            </a:r>
            <a:endParaRPr lang="en-US" sz="1800"/>
          </a:p>
        </p:txBody>
      </p:sp>
      <p:sp>
        <p:nvSpPr>
          <p:cNvPr id="58373" name="Text Box 6"/>
          <p:cNvSpPr txBox="1">
            <a:spLocks noChangeArrowheads="1"/>
          </p:cNvSpPr>
          <p:nvPr/>
        </p:nvSpPr>
        <p:spPr bwMode="auto">
          <a:xfrm>
            <a:off x="3962400" y="2376488"/>
            <a:ext cx="385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</a:t>
            </a:r>
            <a:r>
              <a:rPr lang="en-US" sz="1800" baseline="-25000"/>
              <a:t>2</a:t>
            </a:r>
            <a:endParaRPr lang="en-US" sz="1800"/>
          </a:p>
        </p:txBody>
      </p:sp>
      <p:sp>
        <p:nvSpPr>
          <p:cNvPr id="58374" name="Text Box 7"/>
          <p:cNvSpPr txBox="1">
            <a:spLocks noChangeArrowheads="1"/>
          </p:cNvSpPr>
          <p:nvPr/>
        </p:nvSpPr>
        <p:spPr bwMode="auto">
          <a:xfrm>
            <a:off x="304800" y="1676400"/>
            <a:ext cx="852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graphics convention: from the front the vertices are order counter-clockwise</a:t>
            </a:r>
          </a:p>
        </p:txBody>
      </p:sp>
      <p:sp>
        <p:nvSpPr>
          <p:cNvPr id="948232" name="Line 8"/>
          <p:cNvSpPr>
            <a:spLocks noChangeShapeType="1"/>
          </p:cNvSpPr>
          <p:nvPr/>
        </p:nvSpPr>
        <p:spPr bwMode="auto">
          <a:xfrm flipH="1">
            <a:off x="2438400" y="4495800"/>
            <a:ext cx="1600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48233" name="Text Box 9"/>
          <p:cNvSpPr txBox="1">
            <a:spLocks noChangeArrowheads="1"/>
          </p:cNvSpPr>
          <p:nvPr/>
        </p:nvSpPr>
        <p:spPr bwMode="auto">
          <a:xfrm>
            <a:off x="0" y="3657600"/>
            <a:ext cx="445135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the normal computed in</a:t>
            </a:r>
          </a:p>
          <a:p>
            <a:pPr eaLnBrk="1" hangingPunct="1"/>
            <a:r>
              <a:rPr lang="en-US" sz="1800"/>
              <a:t>triangle object is outward facing normal</a:t>
            </a:r>
          </a:p>
        </p:txBody>
      </p:sp>
      <p:sp>
        <p:nvSpPr>
          <p:cNvPr id="94218" name="Text Box 11"/>
          <p:cNvSpPr txBox="1">
            <a:spLocks noChangeArrowheads="1"/>
          </p:cNvSpPr>
          <p:nvPr/>
        </p:nvSpPr>
        <p:spPr bwMode="auto">
          <a:xfrm>
            <a:off x="2592388" y="4765675"/>
            <a:ext cx="303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32" grpId="0" animBg="1"/>
      <p:bldP spid="948233" grpId="0"/>
      <p:bldP spid="9421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thick objects made of triangles</a:t>
            </a:r>
          </a:p>
        </p:txBody>
      </p:sp>
      <p:sp>
        <p:nvSpPr>
          <p:cNvPr id="59394" name="AutoShape 3"/>
          <p:cNvSpPr>
            <a:spLocks noChangeArrowheads="1"/>
          </p:cNvSpPr>
          <p:nvPr/>
        </p:nvSpPr>
        <p:spPr bwMode="auto">
          <a:xfrm>
            <a:off x="4724400" y="2667000"/>
            <a:ext cx="1524000" cy="11430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9395" name="Text Box 6"/>
          <p:cNvSpPr txBox="1">
            <a:spLocks noChangeArrowheads="1"/>
          </p:cNvSpPr>
          <p:nvPr/>
        </p:nvSpPr>
        <p:spPr bwMode="auto">
          <a:xfrm>
            <a:off x="533400" y="2590800"/>
            <a:ext cx="370998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define your triangles so that the normals computed in the triangle object are outward facing</a:t>
            </a:r>
          </a:p>
        </p:txBody>
      </p:sp>
      <p:sp>
        <p:nvSpPr>
          <p:cNvPr id="59396" name="Line 7"/>
          <p:cNvSpPr>
            <a:spLocks noChangeShapeType="1"/>
          </p:cNvSpPr>
          <p:nvPr/>
        </p:nvSpPr>
        <p:spPr bwMode="auto">
          <a:xfrm flipH="1">
            <a:off x="4343400" y="3429000"/>
            <a:ext cx="9144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9397" name="Line 8"/>
          <p:cNvSpPr>
            <a:spLocks noChangeShapeType="1"/>
          </p:cNvSpPr>
          <p:nvPr/>
        </p:nvSpPr>
        <p:spPr bwMode="auto">
          <a:xfrm flipV="1">
            <a:off x="5410200" y="18288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9398" name="Line 9"/>
          <p:cNvSpPr>
            <a:spLocks noChangeShapeType="1"/>
          </p:cNvSpPr>
          <p:nvPr/>
        </p:nvSpPr>
        <p:spPr bwMode="auto">
          <a:xfrm>
            <a:off x="6019800" y="32004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oriented triangles</a:t>
            </a:r>
          </a:p>
        </p:txBody>
      </p:sp>
      <p:sp>
        <p:nvSpPr>
          <p:cNvPr id="60418" name="AutoShape 3"/>
          <p:cNvSpPr>
            <a:spLocks noChangeArrowheads="1"/>
          </p:cNvSpPr>
          <p:nvPr/>
        </p:nvSpPr>
        <p:spPr bwMode="auto">
          <a:xfrm>
            <a:off x="3124200" y="2833688"/>
            <a:ext cx="2057400" cy="26670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19" name="Text Box 4"/>
          <p:cNvSpPr txBox="1">
            <a:spLocks noChangeArrowheads="1"/>
          </p:cNvSpPr>
          <p:nvPr/>
        </p:nvSpPr>
        <p:spPr bwMode="auto">
          <a:xfrm>
            <a:off x="2819400" y="5500688"/>
            <a:ext cx="385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</a:t>
            </a:r>
            <a:r>
              <a:rPr lang="en-US" sz="1800" baseline="-25000"/>
              <a:t>0</a:t>
            </a:r>
            <a:endParaRPr lang="en-US" sz="1800"/>
          </a:p>
        </p:txBody>
      </p:sp>
      <p:sp>
        <p:nvSpPr>
          <p:cNvPr id="60420" name="Text Box 5"/>
          <p:cNvSpPr txBox="1">
            <a:spLocks noChangeArrowheads="1"/>
          </p:cNvSpPr>
          <p:nvPr/>
        </p:nvSpPr>
        <p:spPr bwMode="auto">
          <a:xfrm>
            <a:off x="5181600" y="5500688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</a:t>
            </a:r>
            <a:r>
              <a:rPr lang="en-US" sz="1800" baseline="-25000"/>
              <a:t>1</a:t>
            </a:r>
            <a:endParaRPr lang="en-US" sz="1800"/>
          </a:p>
        </p:txBody>
      </p:sp>
      <p:sp>
        <p:nvSpPr>
          <p:cNvPr id="60421" name="Text Box 6"/>
          <p:cNvSpPr txBox="1">
            <a:spLocks noChangeArrowheads="1"/>
          </p:cNvSpPr>
          <p:nvPr/>
        </p:nvSpPr>
        <p:spPr bwMode="auto">
          <a:xfrm>
            <a:off x="3962400" y="2376488"/>
            <a:ext cx="385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</a:t>
            </a:r>
            <a:r>
              <a:rPr lang="en-US" sz="1800" baseline="-25000"/>
              <a:t>2</a:t>
            </a:r>
            <a:endParaRPr lang="en-US" sz="1800"/>
          </a:p>
        </p:txBody>
      </p:sp>
      <p:sp>
        <p:nvSpPr>
          <p:cNvPr id="60422" name="Text Box 7"/>
          <p:cNvSpPr txBox="1">
            <a:spLocks noChangeArrowheads="1"/>
          </p:cNvSpPr>
          <p:nvPr/>
        </p:nvSpPr>
        <p:spPr bwMode="auto">
          <a:xfrm>
            <a:off x="142875" y="1676400"/>
            <a:ext cx="8531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graphics convention:  from the front the vertices are order counter-clockwise</a:t>
            </a:r>
          </a:p>
        </p:txBody>
      </p:sp>
      <p:sp>
        <p:nvSpPr>
          <p:cNvPr id="60423" name="Line 8"/>
          <p:cNvSpPr>
            <a:spLocks noChangeShapeType="1"/>
          </p:cNvSpPr>
          <p:nvPr/>
        </p:nvSpPr>
        <p:spPr bwMode="auto">
          <a:xfrm flipH="1">
            <a:off x="2438400" y="4495800"/>
            <a:ext cx="1600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424" name="Line 10"/>
          <p:cNvSpPr>
            <a:spLocks noChangeShapeType="1"/>
          </p:cNvSpPr>
          <p:nvPr/>
        </p:nvSpPr>
        <p:spPr bwMode="auto">
          <a:xfrm>
            <a:off x="1600200" y="3429000"/>
            <a:ext cx="2438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425" name="Text Box 11"/>
          <p:cNvSpPr txBox="1">
            <a:spLocks noChangeArrowheads="1"/>
          </p:cNvSpPr>
          <p:nvPr/>
        </p:nvSpPr>
        <p:spPr bwMode="auto">
          <a:xfrm>
            <a:off x="1506538" y="3089275"/>
            <a:ext cx="6492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(p,v)</a:t>
            </a:r>
          </a:p>
        </p:txBody>
      </p:sp>
      <p:sp>
        <p:nvSpPr>
          <p:cNvPr id="60426" name="Text Box 12"/>
          <p:cNvSpPr txBox="1">
            <a:spLocks noChangeArrowheads="1"/>
          </p:cNvSpPr>
          <p:nvPr/>
        </p:nvSpPr>
        <p:spPr bwMode="auto">
          <a:xfrm>
            <a:off x="2592388" y="4384675"/>
            <a:ext cx="303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  <p:sp>
        <p:nvSpPr>
          <p:cNvPr id="60427" name="Text Box 13"/>
          <p:cNvSpPr txBox="1">
            <a:spLocks noChangeArrowheads="1"/>
          </p:cNvSpPr>
          <p:nvPr/>
        </p:nvSpPr>
        <p:spPr bwMode="auto">
          <a:xfrm>
            <a:off x="5715000" y="2438400"/>
            <a:ext cx="2565400" cy="244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info.normal=this-&gt;n</a:t>
            </a:r>
          </a:p>
          <a:p>
            <a:pPr algn="l" eaLnBrk="1" hangingPunct="1"/>
            <a:r>
              <a:rPr lang="en-US" sz="1800"/>
              <a:t>entering=true</a:t>
            </a:r>
          </a:p>
          <a:p>
            <a:pPr algn="l" eaLnBrk="1" hangingPunct="1"/>
            <a:r>
              <a:rPr lang="en-US" sz="1800"/>
              <a:t>if info.normal.dot(v)&gt;0</a:t>
            </a:r>
          </a:p>
          <a:p>
            <a:pPr algn="l" eaLnBrk="1" hangingPunct="1"/>
            <a:r>
              <a:rPr lang="en-US" sz="1800"/>
              <a:t>     info.normal *=-1</a:t>
            </a:r>
          </a:p>
          <a:p>
            <a:pPr algn="l" eaLnBrk="1" hangingPunct="1"/>
            <a:r>
              <a:rPr lang="en-US" sz="1800"/>
              <a:t>     info.entering=false</a:t>
            </a:r>
          </a:p>
          <a:p>
            <a:pPr algn="l" eaLnBrk="1" hangingPunct="1"/>
            <a:endParaRPr lang="en-US" sz="18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990600" y="6172200"/>
            <a:ext cx="70342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this is why you never want to change the normals in the triangle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getColor</a:t>
            </a:r>
          </a:p>
        </p:txBody>
      </p:sp>
      <p:sp>
        <p:nvSpPr>
          <p:cNvPr id="61442" name="Text Box 8"/>
          <p:cNvSpPr txBox="1">
            <a:spLocks noChangeArrowheads="1"/>
          </p:cNvSpPr>
          <p:nvPr/>
        </p:nvSpPr>
        <p:spPr bwMode="auto">
          <a:xfrm>
            <a:off x="1203325" y="2362200"/>
            <a:ext cx="2309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getColor(R,rDepth)</a:t>
            </a:r>
          </a:p>
        </p:txBody>
      </p:sp>
      <p:sp>
        <p:nvSpPr>
          <p:cNvPr id="61443" name="Text Box 9"/>
          <p:cNvSpPr txBox="1">
            <a:spLocks noChangeArrowheads="1"/>
          </p:cNvSpPr>
          <p:nvPr/>
        </p:nvSpPr>
        <p:spPr bwMode="auto">
          <a:xfrm>
            <a:off x="1905000" y="2971800"/>
            <a:ext cx="6400800" cy="35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 sz="1800"/>
              <a:t>if rDepth &lt;0 return black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compute intersection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if no intersection return background color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compute color due to direct illumination with shadows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if rDepth&gt;0  </a:t>
            </a:r>
          </a:p>
          <a:p>
            <a:pPr lvl="1" algn="l" eaLnBrk="1" hangingPunct="1">
              <a:buFont typeface="Comic Sans MS" charset="0"/>
              <a:buAutoNum type="alphaLcPeriod"/>
            </a:pPr>
            <a:r>
              <a:rPr lang="en-US" sz="1800"/>
              <a:t>recursively call get color with reflected and transmited rays</a:t>
            </a:r>
          </a:p>
          <a:p>
            <a:pPr lvl="1" algn="l" eaLnBrk="1" hangingPunct="1">
              <a:buFont typeface="Comic Sans MS" charset="0"/>
              <a:buAutoNum type="alphaLcPeriod"/>
            </a:pPr>
            <a:r>
              <a:rPr lang="en-US" sz="1800"/>
              <a:t>scale the result and add to current color</a:t>
            </a:r>
          </a:p>
          <a:p>
            <a:pPr algn="l" eaLnBrk="1" hangingPunct="1"/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clamping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latin typeface="Comic Sans MS" charset="0"/>
              </a:rPr>
              <a:t>getColor(ray,rDepth,cVal)</a:t>
            </a:r>
          </a:p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pPr>
              <a:buFontTx/>
              <a:buNone/>
            </a:pPr>
            <a:endParaRPr lang="en-US">
              <a:latin typeface="Comic Sans MS" charset="0"/>
            </a:endParaRPr>
          </a:p>
          <a:p>
            <a:pPr>
              <a:buFontTx/>
              <a:buNone/>
            </a:pPr>
            <a:r>
              <a:rPr lang="en-US">
                <a:latin typeface="Comic Sans MS" charset="0"/>
              </a:rPr>
              <a:t>Return color.clampTo(0,1);</a:t>
            </a:r>
          </a:p>
        </p:txBody>
      </p:sp>
      <p:sp>
        <p:nvSpPr>
          <p:cNvPr id="62467" name="Text Box 4"/>
          <p:cNvSpPr txBox="1">
            <a:spLocks noChangeArrowheads="1"/>
          </p:cNvSpPr>
          <p:nvPr/>
        </p:nvSpPr>
        <p:spPr bwMode="auto">
          <a:xfrm rot="-5400000">
            <a:off x="1462088" y="2805112"/>
            <a:ext cx="338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…</a:t>
            </a:r>
          </a:p>
        </p:txBody>
      </p:sp>
      <p:sp>
        <p:nvSpPr>
          <p:cNvPr id="62468" name="Line 5"/>
          <p:cNvSpPr>
            <a:spLocks noChangeShapeType="1"/>
          </p:cNvSpPr>
          <p:nvPr/>
        </p:nvSpPr>
        <p:spPr bwMode="auto">
          <a:xfrm flipV="1">
            <a:off x="4953000" y="4114800"/>
            <a:ext cx="762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69" name="Text Box 6"/>
          <p:cNvSpPr txBox="1">
            <a:spLocks noChangeArrowheads="1"/>
          </p:cNvSpPr>
          <p:nvPr/>
        </p:nvSpPr>
        <p:spPr bwMode="auto">
          <a:xfrm>
            <a:off x="5181600" y="5181600"/>
            <a:ext cx="2003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Be sure to clamp!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implementation problem</a:t>
            </a:r>
          </a:p>
        </p:txBody>
      </p:sp>
      <p:sp>
        <p:nvSpPr>
          <p:cNvPr id="63490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616075" y="1981200"/>
            <a:ext cx="1725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incoming ray R</a:t>
            </a:r>
          </a:p>
        </p:txBody>
      </p:sp>
      <p:grpSp>
        <p:nvGrpSpPr>
          <p:cNvPr id="63492" name="Group 11"/>
          <p:cNvGrpSpPr>
            <a:grpSpLocks/>
          </p:cNvGrpSpPr>
          <p:nvPr/>
        </p:nvGrpSpPr>
        <p:grpSpPr bwMode="auto">
          <a:xfrm>
            <a:off x="1295400" y="3733800"/>
            <a:ext cx="6705600" cy="182563"/>
            <a:chOff x="816" y="2352"/>
            <a:chExt cx="4224" cy="115"/>
          </a:xfrm>
        </p:grpSpPr>
        <p:sp>
          <p:nvSpPr>
            <p:cNvPr id="63497" name="Line 12"/>
            <p:cNvSpPr>
              <a:spLocks noChangeShapeType="1"/>
            </p:cNvSpPr>
            <p:nvPr/>
          </p:nvSpPr>
          <p:spPr bwMode="auto">
            <a:xfrm>
              <a:off x="816" y="2400"/>
              <a:ext cx="42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498" name="Oval 13"/>
            <p:cNvSpPr>
              <a:spLocks noChangeArrowheads="1"/>
            </p:cNvSpPr>
            <p:nvPr/>
          </p:nvSpPr>
          <p:spPr bwMode="auto">
            <a:xfrm>
              <a:off x="1920" y="2352"/>
              <a:ext cx="115" cy="115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cxnSp>
        <p:nvCxnSpPr>
          <p:cNvPr id="63493" name="Straight Arrow Connector 8"/>
          <p:cNvCxnSpPr>
            <a:cxnSpLocks noChangeShapeType="1"/>
            <a:stCxn id="63498" idx="7"/>
          </p:cNvCxnSpPr>
          <p:nvPr/>
        </p:nvCxnSpPr>
        <p:spPr bwMode="auto">
          <a:xfrm rot="5400000" flipH="1" flipV="1">
            <a:off x="3302794" y="2262981"/>
            <a:ext cx="1398588" cy="15970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494" name="TextBox 9"/>
          <p:cNvSpPr txBox="1">
            <a:spLocks noChangeArrowheads="1"/>
          </p:cNvSpPr>
          <p:nvPr/>
        </p:nvSpPr>
        <p:spPr bwMode="auto">
          <a:xfrm>
            <a:off x="3962400" y="2971800"/>
            <a:ext cx="1908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 ray R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63495" name="TextBox 10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63496" name="TextBox 11"/>
          <p:cNvSpPr txBox="1">
            <a:spLocks noChangeArrowheads="1"/>
          </p:cNvSpPr>
          <p:nvPr/>
        </p:nvSpPr>
        <p:spPr bwMode="auto">
          <a:xfrm>
            <a:off x="685800" y="5029200"/>
            <a:ext cx="7277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Because of numerical inaccuracy we will (sometimes) re-discover p.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implementation problem</a:t>
            </a:r>
          </a:p>
        </p:txBody>
      </p:sp>
      <p:sp>
        <p:nvSpPr>
          <p:cNvPr id="64514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5" name="Text Box 4"/>
          <p:cNvSpPr txBox="1">
            <a:spLocks noChangeArrowheads="1"/>
          </p:cNvSpPr>
          <p:nvPr/>
        </p:nvSpPr>
        <p:spPr bwMode="auto">
          <a:xfrm>
            <a:off x="1616075" y="1981200"/>
            <a:ext cx="1725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incoming ray R</a:t>
            </a:r>
          </a:p>
        </p:txBody>
      </p:sp>
      <p:grpSp>
        <p:nvGrpSpPr>
          <p:cNvPr id="64516" name="Group 11"/>
          <p:cNvGrpSpPr>
            <a:grpSpLocks/>
          </p:cNvGrpSpPr>
          <p:nvPr/>
        </p:nvGrpSpPr>
        <p:grpSpPr bwMode="auto">
          <a:xfrm>
            <a:off x="1295400" y="1588"/>
            <a:ext cx="6705600" cy="3808412"/>
            <a:chOff x="816" y="2344"/>
            <a:chExt cx="4224" cy="3807667"/>
          </a:xfrm>
        </p:grpSpPr>
        <p:sp>
          <p:nvSpPr>
            <p:cNvPr id="64529" name="Line 12"/>
            <p:cNvSpPr>
              <a:spLocks noChangeShapeType="1"/>
            </p:cNvSpPr>
            <p:nvPr/>
          </p:nvSpPr>
          <p:spPr bwMode="auto">
            <a:xfrm>
              <a:off x="816" y="3810011"/>
              <a:ext cx="42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4530" name="Oval 13"/>
            <p:cNvSpPr>
              <a:spLocks noChangeArrowheads="1"/>
            </p:cNvSpPr>
            <p:nvPr/>
          </p:nvSpPr>
          <p:spPr bwMode="auto">
            <a:xfrm>
              <a:off x="1883" y="2344"/>
              <a:ext cx="115" cy="115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4517" name="TextBox 9"/>
          <p:cNvSpPr txBox="1">
            <a:spLocks noChangeArrowheads="1"/>
          </p:cNvSpPr>
          <p:nvPr/>
        </p:nvSpPr>
        <p:spPr bwMode="auto">
          <a:xfrm>
            <a:off x="4343400" y="2438400"/>
            <a:ext cx="1908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 ray R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64518" name="TextBox 10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64519" name="TextBox 11"/>
          <p:cNvSpPr txBox="1">
            <a:spLocks noChangeArrowheads="1"/>
          </p:cNvSpPr>
          <p:nvPr/>
        </p:nvSpPr>
        <p:spPr bwMode="auto">
          <a:xfrm>
            <a:off x="1114425" y="5029200"/>
            <a:ext cx="59737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Because of numerical inaccuracy we will re-discover p.</a:t>
            </a:r>
          </a:p>
          <a:p>
            <a:pPr eaLnBrk="1" hangingPunct="1"/>
            <a:endParaRPr lang="en-US" sz="1800"/>
          </a:p>
          <a:p>
            <a:pPr eaLnBrk="1" hangingPunct="1"/>
            <a:r>
              <a:rPr lang="en-US" sz="1800"/>
              <a:t>Offset R</a:t>
            </a:r>
            <a:r>
              <a:rPr lang="ja-JP" altLang="en-US" sz="1800"/>
              <a:t>’</a:t>
            </a:r>
            <a:r>
              <a:rPr lang="en-US" altLang="ja-JP" sz="1800"/>
              <a:t>:  start at p+nEPSILON</a:t>
            </a:r>
            <a:endParaRPr lang="en-US" sz="1800"/>
          </a:p>
        </p:txBody>
      </p:sp>
      <p:sp>
        <p:nvSpPr>
          <p:cNvPr id="64520" name="Oval 10"/>
          <p:cNvSpPr>
            <a:spLocks noChangeArrowheads="1"/>
          </p:cNvSpPr>
          <p:nvPr/>
        </p:nvSpPr>
        <p:spPr bwMode="auto">
          <a:xfrm>
            <a:off x="2895600" y="3581400"/>
            <a:ext cx="381000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1" name="Oval 12"/>
          <p:cNvSpPr>
            <a:spLocks noChangeArrowheads="1"/>
          </p:cNvSpPr>
          <p:nvPr/>
        </p:nvSpPr>
        <p:spPr bwMode="auto">
          <a:xfrm>
            <a:off x="3048000" y="3783013"/>
            <a:ext cx="76200" cy="76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2" name="Line 14"/>
          <p:cNvSpPr>
            <a:spLocks noChangeShapeType="1"/>
          </p:cNvSpPr>
          <p:nvPr/>
        </p:nvSpPr>
        <p:spPr bwMode="auto">
          <a:xfrm flipV="1">
            <a:off x="3086100" y="3581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64523" name="Straight Arrow Connector 16"/>
          <p:cNvCxnSpPr>
            <a:cxnSpLocks noChangeShapeType="1"/>
          </p:cNvCxnSpPr>
          <p:nvPr/>
        </p:nvCxnSpPr>
        <p:spPr bwMode="auto">
          <a:xfrm rot="5400000" flipH="1" flipV="1">
            <a:off x="3201194" y="2101056"/>
            <a:ext cx="1398588" cy="15970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524" name="Oval 13"/>
          <p:cNvSpPr>
            <a:spLocks noChangeArrowheads="1"/>
          </p:cNvSpPr>
          <p:nvPr/>
        </p:nvSpPr>
        <p:spPr bwMode="auto">
          <a:xfrm>
            <a:off x="3000375" y="3705225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 rot="10800000" flipV="1">
            <a:off x="5943600" y="5715000"/>
            <a:ext cx="1143000" cy="3048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858000" y="5334000"/>
            <a:ext cx="228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Constant defined in skeleton code</a:t>
            </a:r>
          </a:p>
        </p:txBody>
      </p:sp>
      <p:cxnSp>
        <p:nvCxnSpPr>
          <p:cNvPr id="64527" name="Straight Arrow Connector 22"/>
          <p:cNvCxnSpPr>
            <a:cxnSpLocks noChangeShapeType="1"/>
          </p:cNvCxnSpPr>
          <p:nvPr/>
        </p:nvCxnSpPr>
        <p:spPr bwMode="auto">
          <a:xfrm rot="5400000" flipH="1" flipV="1">
            <a:off x="2583656" y="3093244"/>
            <a:ext cx="1042988" cy="381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528" name="TextBox 23"/>
          <p:cNvSpPr txBox="1">
            <a:spLocks noChangeArrowheads="1"/>
          </p:cNvSpPr>
          <p:nvPr/>
        </p:nvSpPr>
        <p:spPr bwMode="auto">
          <a:xfrm>
            <a:off x="2759075" y="28956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implementation problem</a:t>
            </a:r>
          </a:p>
        </p:txBody>
      </p:sp>
      <p:sp>
        <p:nvSpPr>
          <p:cNvPr id="65538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39" name="Text Box 4"/>
          <p:cNvSpPr txBox="1">
            <a:spLocks noChangeArrowheads="1"/>
          </p:cNvSpPr>
          <p:nvPr/>
        </p:nvSpPr>
        <p:spPr bwMode="auto">
          <a:xfrm>
            <a:off x="1616075" y="1981200"/>
            <a:ext cx="1725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incoming ray R</a:t>
            </a:r>
          </a:p>
        </p:txBody>
      </p:sp>
      <p:grpSp>
        <p:nvGrpSpPr>
          <p:cNvPr id="65540" name="Group 11"/>
          <p:cNvGrpSpPr>
            <a:grpSpLocks/>
          </p:cNvGrpSpPr>
          <p:nvPr/>
        </p:nvGrpSpPr>
        <p:grpSpPr bwMode="auto">
          <a:xfrm>
            <a:off x="1295400" y="1588"/>
            <a:ext cx="6705600" cy="3808412"/>
            <a:chOff x="816" y="2344"/>
            <a:chExt cx="4224" cy="3807667"/>
          </a:xfrm>
        </p:grpSpPr>
        <p:sp>
          <p:nvSpPr>
            <p:cNvPr id="65551" name="Line 12"/>
            <p:cNvSpPr>
              <a:spLocks noChangeShapeType="1"/>
            </p:cNvSpPr>
            <p:nvPr/>
          </p:nvSpPr>
          <p:spPr bwMode="auto">
            <a:xfrm>
              <a:off x="816" y="3810011"/>
              <a:ext cx="42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5552" name="Oval 13"/>
            <p:cNvSpPr>
              <a:spLocks noChangeArrowheads="1"/>
            </p:cNvSpPr>
            <p:nvPr/>
          </p:nvSpPr>
          <p:spPr bwMode="auto">
            <a:xfrm>
              <a:off x="1883" y="2344"/>
              <a:ext cx="115" cy="115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5541" name="TextBox 9"/>
          <p:cNvSpPr txBox="1">
            <a:spLocks noChangeArrowheads="1"/>
          </p:cNvSpPr>
          <p:nvPr/>
        </p:nvSpPr>
        <p:spPr bwMode="auto">
          <a:xfrm>
            <a:off x="4343400" y="4495800"/>
            <a:ext cx="1908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 ray R</a:t>
            </a:r>
            <a:r>
              <a:rPr lang="ja-JP" altLang="en-US" sz="1800"/>
              <a:t>’</a:t>
            </a:r>
            <a:endParaRPr lang="en-US" sz="1800"/>
          </a:p>
        </p:txBody>
      </p:sp>
      <p:sp>
        <p:nvSpPr>
          <p:cNvPr id="65542" name="TextBox 10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65543" name="Oval 10"/>
          <p:cNvSpPr>
            <a:spLocks noChangeArrowheads="1"/>
          </p:cNvSpPr>
          <p:nvPr/>
        </p:nvSpPr>
        <p:spPr bwMode="auto">
          <a:xfrm>
            <a:off x="2895600" y="3633788"/>
            <a:ext cx="381000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4" name="Oval 12"/>
          <p:cNvSpPr>
            <a:spLocks noChangeArrowheads="1"/>
          </p:cNvSpPr>
          <p:nvPr/>
        </p:nvSpPr>
        <p:spPr bwMode="auto">
          <a:xfrm>
            <a:off x="3048000" y="3783013"/>
            <a:ext cx="76200" cy="76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5" name="Text Box 13"/>
          <p:cNvSpPr txBox="1">
            <a:spLocks noChangeArrowheads="1"/>
          </p:cNvSpPr>
          <p:nvPr/>
        </p:nvSpPr>
        <p:spPr bwMode="auto">
          <a:xfrm>
            <a:off x="6400800" y="4343400"/>
            <a:ext cx="1616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start at     p</a:t>
            </a:r>
            <a:r>
              <a:rPr lang="en-US" sz="1800" b="1"/>
              <a:t>-n</a:t>
            </a:r>
            <a:r>
              <a:rPr lang="en-US" sz="1800"/>
              <a:t>EPSILON</a:t>
            </a:r>
          </a:p>
        </p:txBody>
      </p:sp>
      <p:sp>
        <p:nvSpPr>
          <p:cNvPr id="65546" name="Line 14"/>
          <p:cNvSpPr>
            <a:spLocks noChangeShapeType="1"/>
          </p:cNvSpPr>
          <p:nvPr/>
        </p:nvSpPr>
        <p:spPr bwMode="auto">
          <a:xfrm>
            <a:off x="30861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65547" name="Straight Arrow Connector 16"/>
          <p:cNvCxnSpPr>
            <a:cxnSpLocks noChangeShapeType="1"/>
          </p:cNvCxnSpPr>
          <p:nvPr/>
        </p:nvCxnSpPr>
        <p:spPr bwMode="auto">
          <a:xfrm>
            <a:off x="3124200" y="4038600"/>
            <a:ext cx="990600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48" name="Oval 13"/>
          <p:cNvSpPr>
            <a:spLocks noChangeArrowheads="1"/>
          </p:cNvSpPr>
          <p:nvPr/>
        </p:nvSpPr>
        <p:spPr bwMode="auto">
          <a:xfrm>
            <a:off x="3000375" y="3705225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9" name="TextBox 22"/>
          <p:cNvSpPr txBox="1">
            <a:spLocks noChangeArrowheads="1"/>
          </p:cNvSpPr>
          <p:nvPr/>
        </p:nvSpPr>
        <p:spPr bwMode="auto">
          <a:xfrm>
            <a:off x="1268413" y="5334000"/>
            <a:ext cx="648652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make sure to offset in the correct direction depending on </a:t>
            </a:r>
          </a:p>
          <a:p>
            <a:pPr eaLnBrk="1" hangingPunct="1"/>
            <a:r>
              <a:rPr lang="en-US" sz="1800"/>
              <a:t>recursive type (reflection, shadow, transmission)</a:t>
            </a:r>
          </a:p>
        </p:txBody>
      </p:sp>
      <p:cxnSp>
        <p:nvCxnSpPr>
          <p:cNvPr id="65550" name="Straight Arrow Connector 24"/>
          <p:cNvCxnSpPr>
            <a:cxnSpLocks noChangeShapeType="1"/>
            <a:stCxn id="65543" idx="0"/>
          </p:cNvCxnSpPr>
          <p:nvPr/>
        </p:nvCxnSpPr>
        <p:spPr bwMode="auto">
          <a:xfrm rot="5400000" flipH="1" flipV="1">
            <a:off x="2583656" y="3093244"/>
            <a:ext cx="1042988" cy="381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Next time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Bells &amp; whistles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shadows</a:t>
            </a:r>
          </a:p>
        </p:txBody>
      </p:sp>
      <p:sp>
        <p:nvSpPr>
          <p:cNvPr id="21506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952625" y="1981200"/>
            <a:ext cx="105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cast ray</a:t>
            </a:r>
          </a:p>
        </p:txBody>
      </p:sp>
      <p:sp>
        <p:nvSpPr>
          <p:cNvPr id="21508" name="Line 7"/>
          <p:cNvSpPr>
            <a:spLocks noChangeShapeType="1"/>
          </p:cNvSpPr>
          <p:nvPr/>
        </p:nvSpPr>
        <p:spPr bwMode="auto">
          <a:xfrm flipV="1">
            <a:off x="3200400" y="2590800"/>
            <a:ext cx="3352800" cy="1219200"/>
          </a:xfrm>
          <a:prstGeom prst="line">
            <a:avLst/>
          </a:prstGeom>
          <a:noFill/>
          <a:ln w="28575">
            <a:solidFill>
              <a:srgbClr val="00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9" name="Text Box 9"/>
          <p:cNvSpPr txBox="1">
            <a:spLocks noChangeArrowheads="1"/>
          </p:cNvSpPr>
          <p:nvPr/>
        </p:nvSpPr>
        <p:spPr bwMode="auto">
          <a:xfrm>
            <a:off x="5619750" y="2860675"/>
            <a:ext cx="957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shadow</a:t>
            </a:r>
          </a:p>
        </p:txBody>
      </p:sp>
      <p:sp>
        <p:nvSpPr>
          <p:cNvPr id="21510" name="Line 13"/>
          <p:cNvSpPr>
            <a:spLocks noChangeShapeType="1"/>
          </p:cNvSpPr>
          <p:nvPr/>
        </p:nvSpPr>
        <p:spPr bwMode="auto">
          <a:xfrm>
            <a:off x="1295400" y="3810000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Oval 13"/>
          <p:cNvSpPr>
            <a:spLocks noChangeArrowheads="1"/>
          </p:cNvSpPr>
          <p:nvPr/>
        </p:nvSpPr>
        <p:spPr bwMode="auto">
          <a:xfrm>
            <a:off x="3048000" y="3733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21513" name="Sun 15"/>
          <p:cNvSpPr>
            <a:spLocks noChangeArrowheads="1"/>
          </p:cNvSpPr>
          <p:nvPr/>
        </p:nvSpPr>
        <p:spPr bwMode="auto">
          <a:xfrm>
            <a:off x="7086600" y="1981200"/>
            <a:ext cx="685800" cy="609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FFC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2667000" y="5562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R</a:t>
            </a:r>
            <a:r>
              <a:rPr lang="en-US" baseline="-25000"/>
              <a:t>L,D</a:t>
            </a:r>
            <a:r>
              <a:rPr lang="en-US"/>
              <a:t> = 0 if L is occluded </a:t>
            </a:r>
          </a:p>
        </p:txBody>
      </p:sp>
      <p:sp>
        <p:nvSpPr>
          <p:cNvPr id="21515" name="Rectangle 13"/>
          <p:cNvSpPr>
            <a:spLocks noChangeArrowheads="1"/>
          </p:cNvSpPr>
          <p:nvPr/>
        </p:nvSpPr>
        <p:spPr bwMode="auto">
          <a:xfrm>
            <a:off x="2667000" y="6096000"/>
            <a:ext cx="2662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R</a:t>
            </a:r>
            <a:r>
              <a:rPr lang="en-US" baseline="-25000"/>
              <a:t>L,S</a:t>
            </a:r>
            <a:r>
              <a:rPr lang="en-US"/>
              <a:t> = 0 if L is occluded </a:t>
            </a:r>
          </a:p>
        </p:txBody>
      </p:sp>
      <p:sp>
        <p:nvSpPr>
          <p:cNvPr id="21516" name="Rectangle 1"/>
          <p:cNvSpPr>
            <a:spLocks noChangeArrowheads="1"/>
          </p:cNvSpPr>
          <p:nvPr/>
        </p:nvSpPr>
        <p:spPr bwMode="auto">
          <a:xfrm>
            <a:off x="2362200" y="5334000"/>
            <a:ext cx="3352800" cy="13716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517" name="TextBox 2"/>
          <p:cNvSpPr txBox="1">
            <a:spLocks noChangeArrowheads="1"/>
          </p:cNvSpPr>
          <p:nvPr/>
        </p:nvSpPr>
        <p:spPr bwMode="auto">
          <a:xfrm>
            <a:off x="5867400" y="5867400"/>
            <a:ext cx="1198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Last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shadows</a:t>
            </a:r>
          </a:p>
        </p:txBody>
      </p:sp>
      <p:sp>
        <p:nvSpPr>
          <p:cNvPr id="22530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952625" y="1981200"/>
            <a:ext cx="105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cast ray</a:t>
            </a:r>
          </a:p>
        </p:txBody>
      </p:sp>
      <p:sp>
        <p:nvSpPr>
          <p:cNvPr id="22532" name="Line 7"/>
          <p:cNvSpPr>
            <a:spLocks noChangeShapeType="1"/>
          </p:cNvSpPr>
          <p:nvPr/>
        </p:nvSpPr>
        <p:spPr bwMode="auto">
          <a:xfrm flipV="1">
            <a:off x="3200400" y="2590800"/>
            <a:ext cx="3352800" cy="1219200"/>
          </a:xfrm>
          <a:prstGeom prst="line">
            <a:avLst/>
          </a:prstGeom>
          <a:noFill/>
          <a:ln w="28575">
            <a:solidFill>
              <a:srgbClr val="00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3" name="Text Box 9"/>
          <p:cNvSpPr txBox="1">
            <a:spLocks noChangeArrowheads="1"/>
          </p:cNvSpPr>
          <p:nvPr/>
        </p:nvSpPr>
        <p:spPr bwMode="auto">
          <a:xfrm>
            <a:off x="5619750" y="2860675"/>
            <a:ext cx="957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shadow</a:t>
            </a:r>
          </a:p>
        </p:txBody>
      </p:sp>
      <p:sp>
        <p:nvSpPr>
          <p:cNvPr id="22534" name="Line 13"/>
          <p:cNvSpPr>
            <a:spLocks noChangeShapeType="1"/>
          </p:cNvSpPr>
          <p:nvPr/>
        </p:nvSpPr>
        <p:spPr bwMode="auto">
          <a:xfrm>
            <a:off x="1295400" y="3810000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5" name="Oval 13"/>
          <p:cNvSpPr>
            <a:spLocks noChangeArrowheads="1"/>
          </p:cNvSpPr>
          <p:nvPr/>
        </p:nvSpPr>
        <p:spPr bwMode="auto">
          <a:xfrm>
            <a:off x="3048000" y="3733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6" name="TextBox 14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22537" name="Sun 15"/>
          <p:cNvSpPr>
            <a:spLocks noChangeArrowheads="1"/>
          </p:cNvSpPr>
          <p:nvPr/>
        </p:nvSpPr>
        <p:spPr bwMode="auto">
          <a:xfrm>
            <a:off x="7086600" y="1981200"/>
            <a:ext cx="685800" cy="609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FFC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1295400" y="4343400"/>
            <a:ext cx="6858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shoot ray in direction of light and check position of intersecting object, if any, relative to light position</a:t>
            </a:r>
          </a:p>
        </p:txBody>
      </p:sp>
      <p:sp>
        <p:nvSpPr>
          <p:cNvPr id="22539" name="Rectangle 12"/>
          <p:cNvSpPr>
            <a:spLocks noChangeArrowheads="1"/>
          </p:cNvSpPr>
          <p:nvPr/>
        </p:nvSpPr>
        <p:spPr bwMode="auto">
          <a:xfrm>
            <a:off x="2667000" y="5562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R</a:t>
            </a:r>
            <a:r>
              <a:rPr lang="en-US" baseline="-25000"/>
              <a:t>L,D</a:t>
            </a:r>
            <a:r>
              <a:rPr lang="en-US"/>
              <a:t> = 0 if L is occluded </a:t>
            </a:r>
          </a:p>
        </p:txBody>
      </p:sp>
      <p:sp>
        <p:nvSpPr>
          <p:cNvPr id="22540" name="Rectangle 13"/>
          <p:cNvSpPr>
            <a:spLocks noChangeArrowheads="1"/>
          </p:cNvSpPr>
          <p:nvPr/>
        </p:nvSpPr>
        <p:spPr bwMode="auto">
          <a:xfrm>
            <a:off x="2667000" y="6096000"/>
            <a:ext cx="2662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R</a:t>
            </a:r>
            <a:r>
              <a:rPr lang="en-US" baseline="-25000"/>
              <a:t>L,S</a:t>
            </a:r>
            <a:r>
              <a:rPr lang="en-US"/>
              <a:t> = 0 if L is occluded </a:t>
            </a:r>
          </a:p>
        </p:txBody>
      </p:sp>
      <p:sp>
        <p:nvSpPr>
          <p:cNvPr id="22541" name="Rectangle 1"/>
          <p:cNvSpPr>
            <a:spLocks noChangeArrowheads="1"/>
          </p:cNvSpPr>
          <p:nvPr/>
        </p:nvSpPr>
        <p:spPr bwMode="auto">
          <a:xfrm>
            <a:off x="2362200" y="5334000"/>
            <a:ext cx="3352800" cy="13716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542" name="TextBox 2"/>
          <p:cNvSpPr txBox="1">
            <a:spLocks noChangeArrowheads="1"/>
          </p:cNvSpPr>
          <p:nvPr/>
        </p:nvSpPr>
        <p:spPr bwMode="auto">
          <a:xfrm>
            <a:off x="5867400" y="5867400"/>
            <a:ext cx="1198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Last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shadows</a:t>
            </a:r>
          </a:p>
        </p:txBody>
      </p:sp>
      <p:sp>
        <p:nvSpPr>
          <p:cNvPr id="23554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1952625" y="1981200"/>
            <a:ext cx="105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cast ray</a:t>
            </a:r>
          </a:p>
        </p:txBody>
      </p:sp>
      <p:sp>
        <p:nvSpPr>
          <p:cNvPr id="23556" name="Line 7"/>
          <p:cNvSpPr>
            <a:spLocks noChangeShapeType="1"/>
          </p:cNvSpPr>
          <p:nvPr/>
        </p:nvSpPr>
        <p:spPr bwMode="auto">
          <a:xfrm flipV="1">
            <a:off x="3200400" y="2590800"/>
            <a:ext cx="3352800" cy="1219200"/>
          </a:xfrm>
          <a:prstGeom prst="line">
            <a:avLst/>
          </a:prstGeom>
          <a:noFill/>
          <a:ln w="28575">
            <a:solidFill>
              <a:srgbClr val="00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7" name="Text Box 9"/>
          <p:cNvSpPr txBox="1">
            <a:spLocks noChangeArrowheads="1"/>
          </p:cNvSpPr>
          <p:nvPr/>
        </p:nvSpPr>
        <p:spPr bwMode="auto">
          <a:xfrm>
            <a:off x="5619750" y="2860675"/>
            <a:ext cx="957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shadow</a:t>
            </a:r>
          </a:p>
        </p:txBody>
      </p:sp>
      <p:sp>
        <p:nvSpPr>
          <p:cNvPr id="23558" name="Line 13"/>
          <p:cNvSpPr>
            <a:spLocks noChangeShapeType="1"/>
          </p:cNvSpPr>
          <p:nvPr/>
        </p:nvSpPr>
        <p:spPr bwMode="auto">
          <a:xfrm>
            <a:off x="1295400" y="3810000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9" name="Oval 13"/>
          <p:cNvSpPr>
            <a:spLocks noChangeArrowheads="1"/>
          </p:cNvSpPr>
          <p:nvPr/>
        </p:nvSpPr>
        <p:spPr bwMode="auto">
          <a:xfrm>
            <a:off x="3048000" y="3733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0" name="TextBox 14"/>
          <p:cNvSpPr txBox="1">
            <a:spLocks noChangeArrowheads="1"/>
          </p:cNvSpPr>
          <p:nvPr/>
        </p:nvSpPr>
        <p:spPr bwMode="auto">
          <a:xfrm>
            <a:off x="2667000" y="3886200"/>
            <a:ext cx="307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23561" name="Sun 15"/>
          <p:cNvSpPr>
            <a:spLocks noChangeArrowheads="1"/>
          </p:cNvSpPr>
          <p:nvPr/>
        </p:nvSpPr>
        <p:spPr bwMode="auto">
          <a:xfrm>
            <a:off x="7086600" y="1981200"/>
            <a:ext cx="685800" cy="609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FFC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1295400" y="4343400"/>
            <a:ext cx="6858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shoot ray in direction of light and check position of intersecting object, if any, relative to light position</a:t>
            </a:r>
          </a:p>
        </p:txBody>
      </p:sp>
      <p:sp>
        <p:nvSpPr>
          <p:cNvPr id="23563" name="Rectangle 12"/>
          <p:cNvSpPr>
            <a:spLocks noChangeArrowheads="1"/>
          </p:cNvSpPr>
          <p:nvPr/>
        </p:nvSpPr>
        <p:spPr bwMode="auto">
          <a:xfrm>
            <a:off x="2667000" y="5562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R</a:t>
            </a:r>
            <a:r>
              <a:rPr lang="en-US" baseline="-25000"/>
              <a:t>L,D</a:t>
            </a:r>
            <a:r>
              <a:rPr lang="en-US"/>
              <a:t> = 0 if L is occluded </a:t>
            </a:r>
          </a:p>
        </p:txBody>
      </p:sp>
      <p:sp>
        <p:nvSpPr>
          <p:cNvPr id="23564" name="Rectangle 13"/>
          <p:cNvSpPr>
            <a:spLocks noChangeArrowheads="1"/>
          </p:cNvSpPr>
          <p:nvPr/>
        </p:nvSpPr>
        <p:spPr bwMode="auto">
          <a:xfrm>
            <a:off x="2667000" y="6096000"/>
            <a:ext cx="2662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R</a:t>
            </a:r>
            <a:r>
              <a:rPr lang="en-US" baseline="-25000"/>
              <a:t>L,S</a:t>
            </a:r>
            <a:r>
              <a:rPr lang="en-US"/>
              <a:t> = 0 if L is occluded </a:t>
            </a:r>
          </a:p>
        </p:txBody>
      </p:sp>
      <p:sp>
        <p:nvSpPr>
          <p:cNvPr id="23565" name="Rectangle 1"/>
          <p:cNvSpPr>
            <a:spLocks noChangeArrowheads="1"/>
          </p:cNvSpPr>
          <p:nvPr/>
        </p:nvSpPr>
        <p:spPr bwMode="auto">
          <a:xfrm>
            <a:off x="2362200" y="5334000"/>
            <a:ext cx="3352800" cy="13716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3566" name="TextBox 2"/>
          <p:cNvSpPr txBox="1">
            <a:spLocks noChangeArrowheads="1"/>
          </p:cNvSpPr>
          <p:nvPr/>
        </p:nvSpPr>
        <p:spPr bwMode="auto">
          <a:xfrm>
            <a:off x="5867400" y="5867400"/>
            <a:ext cx="1198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Last time</a:t>
            </a:r>
          </a:p>
        </p:txBody>
      </p:sp>
      <p:sp>
        <p:nvSpPr>
          <p:cNvPr id="23567" name="Oval 14"/>
          <p:cNvSpPr>
            <a:spLocks noChangeArrowheads="1"/>
          </p:cNvSpPr>
          <p:nvPr/>
        </p:nvSpPr>
        <p:spPr bwMode="auto">
          <a:xfrm>
            <a:off x="4114800" y="2514600"/>
            <a:ext cx="1371600" cy="12192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8" name="TextBox 3"/>
          <p:cNvSpPr txBox="1">
            <a:spLocks noChangeArrowheads="1"/>
          </p:cNvSpPr>
          <p:nvPr/>
        </p:nvSpPr>
        <p:spPr bwMode="auto">
          <a:xfrm>
            <a:off x="3733800" y="2133600"/>
            <a:ext cx="200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Occluding object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Implementation note</a:t>
            </a:r>
          </a:p>
        </p:txBody>
      </p:sp>
      <p:sp>
        <p:nvSpPr>
          <p:cNvPr id="24578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1952625" y="1981200"/>
            <a:ext cx="105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cast ray</a:t>
            </a:r>
          </a:p>
        </p:txBody>
      </p:sp>
      <p:sp>
        <p:nvSpPr>
          <p:cNvPr id="24580" name="Line 7"/>
          <p:cNvSpPr>
            <a:spLocks noChangeShapeType="1"/>
          </p:cNvSpPr>
          <p:nvPr/>
        </p:nvSpPr>
        <p:spPr bwMode="auto">
          <a:xfrm flipV="1">
            <a:off x="3200400" y="2590800"/>
            <a:ext cx="3352800" cy="1219200"/>
          </a:xfrm>
          <a:prstGeom prst="line">
            <a:avLst/>
          </a:prstGeom>
          <a:noFill/>
          <a:ln w="28575">
            <a:solidFill>
              <a:srgbClr val="00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1" name="Line 13"/>
          <p:cNvSpPr>
            <a:spLocks noChangeShapeType="1"/>
          </p:cNvSpPr>
          <p:nvPr/>
        </p:nvSpPr>
        <p:spPr bwMode="auto">
          <a:xfrm>
            <a:off x="1295400" y="3810000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2" name="Oval 13"/>
          <p:cNvSpPr>
            <a:spLocks noChangeArrowheads="1"/>
          </p:cNvSpPr>
          <p:nvPr/>
        </p:nvSpPr>
        <p:spPr bwMode="auto">
          <a:xfrm>
            <a:off x="3048000" y="3733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3" name="TextBox 14"/>
          <p:cNvSpPr txBox="1">
            <a:spLocks noChangeArrowheads="1"/>
          </p:cNvSpPr>
          <p:nvPr/>
        </p:nvSpPr>
        <p:spPr bwMode="auto">
          <a:xfrm>
            <a:off x="2668588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24584" name="Text Box 4"/>
          <p:cNvSpPr txBox="1">
            <a:spLocks noChangeArrowheads="1"/>
          </p:cNvSpPr>
          <p:nvPr/>
        </p:nvSpPr>
        <p:spPr bwMode="auto">
          <a:xfrm>
            <a:off x="3581400" y="2514600"/>
            <a:ext cx="2349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Recursively cast ray</a:t>
            </a:r>
          </a:p>
        </p:txBody>
      </p:sp>
      <p:sp>
        <p:nvSpPr>
          <p:cNvPr id="24585" name="Oval 13"/>
          <p:cNvSpPr>
            <a:spLocks noChangeArrowheads="1"/>
          </p:cNvSpPr>
          <p:nvPr/>
        </p:nvSpPr>
        <p:spPr bwMode="auto">
          <a:xfrm>
            <a:off x="6477000" y="24844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4586" name="Straight Connector 5"/>
          <p:cNvCxnSpPr>
            <a:cxnSpLocks noChangeShapeType="1"/>
          </p:cNvCxnSpPr>
          <p:nvPr/>
        </p:nvCxnSpPr>
        <p:spPr bwMode="auto">
          <a:xfrm>
            <a:off x="6172200" y="2133600"/>
            <a:ext cx="9144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7" name="TextBox 14"/>
          <p:cNvSpPr txBox="1">
            <a:spLocks noChangeArrowheads="1"/>
          </p:cNvSpPr>
          <p:nvPr/>
        </p:nvSpPr>
        <p:spPr bwMode="auto">
          <a:xfrm>
            <a:off x="6762750" y="2209800"/>
            <a:ext cx="34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P’</a:t>
            </a:r>
          </a:p>
        </p:txBody>
      </p:sp>
      <p:sp>
        <p:nvSpPr>
          <p:cNvPr id="24588" name="TextBox 6"/>
          <p:cNvSpPr txBox="1">
            <a:spLocks noChangeArrowheads="1"/>
          </p:cNvSpPr>
          <p:nvPr/>
        </p:nvSpPr>
        <p:spPr bwMode="auto">
          <a:xfrm>
            <a:off x="2514600" y="4876800"/>
            <a:ext cx="3386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We don’t want to find P again!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Implementation note</a:t>
            </a:r>
          </a:p>
        </p:txBody>
      </p:sp>
      <p:sp>
        <p:nvSpPr>
          <p:cNvPr id="25602" name="Line 3"/>
          <p:cNvSpPr>
            <a:spLocks noChangeShapeType="1"/>
          </p:cNvSpPr>
          <p:nvPr/>
        </p:nvSpPr>
        <p:spPr bwMode="auto">
          <a:xfrm>
            <a:off x="1828800" y="2286000"/>
            <a:ext cx="12192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952625" y="1981200"/>
            <a:ext cx="105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cast ray</a:t>
            </a:r>
          </a:p>
        </p:txBody>
      </p:sp>
      <p:sp>
        <p:nvSpPr>
          <p:cNvPr id="25604" name="Line 7"/>
          <p:cNvSpPr>
            <a:spLocks noChangeShapeType="1"/>
          </p:cNvSpPr>
          <p:nvPr/>
        </p:nvSpPr>
        <p:spPr bwMode="auto">
          <a:xfrm flipV="1">
            <a:off x="3124200" y="2362200"/>
            <a:ext cx="3352800" cy="1219200"/>
          </a:xfrm>
          <a:prstGeom prst="line">
            <a:avLst/>
          </a:prstGeom>
          <a:noFill/>
          <a:ln w="28575">
            <a:solidFill>
              <a:srgbClr val="0066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5" name="Line 13"/>
          <p:cNvSpPr>
            <a:spLocks noChangeShapeType="1"/>
          </p:cNvSpPr>
          <p:nvPr/>
        </p:nvSpPr>
        <p:spPr bwMode="auto">
          <a:xfrm>
            <a:off x="1295400" y="3810000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6" name="Oval 13"/>
          <p:cNvSpPr>
            <a:spLocks noChangeArrowheads="1"/>
          </p:cNvSpPr>
          <p:nvPr/>
        </p:nvSpPr>
        <p:spPr bwMode="auto">
          <a:xfrm>
            <a:off x="3048000" y="3733800"/>
            <a:ext cx="182563" cy="182563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7" name="TextBox 14"/>
          <p:cNvSpPr txBox="1">
            <a:spLocks noChangeArrowheads="1"/>
          </p:cNvSpPr>
          <p:nvPr/>
        </p:nvSpPr>
        <p:spPr bwMode="auto">
          <a:xfrm>
            <a:off x="2668588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</a:p>
        </p:txBody>
      </p:sp>
      <p:sp>
        <p:nvSpPr>
          <p:cNvPr id="25608" name="Text Box 4"/>
          <p:cNvSpPr txBox="1">
            <a:spLocks noChangeArrowheads="1"/>
          </p:cNvSpPr>
          <p:nvPr/>
        </p:nvSpPr>
        <p:spPr bwMode="auto">
          <a:xfrm>
            <a:off x="3657600" y="1752600"/>
            <a:ext cx="2349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Recursively cast ray</a:t>
            </a:r>
          </a:p>
        </p:txBody>
      </p:sp>
      <p:sp>
        <p:nvSpPr>
          <p:cNvPr id="25609" name="Oval 13"/>
          <p:cNvSpPr>
            <a:spLocks noChangeArrowheads="1"/>
          </p:cNvSpPr>
          <p:nvPr/>
        </p:nvSpPr>
        <p:spPr bwMode="auto">
          <a:xfrm>
            <a:off x="6400800" y="2255838"/>
            <a:ext cx="182563" cy="18256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5610" name="Straight Connector 5"/>
          <p:cNvCxnSpPr>
            <a:cxnSpLocks noChangeShapeType="1"/>
          </p:cNvCxnSpPr>
          <p:nvPr/>
        </p:nvCxnSpPr>
        <p:spPr bwMode="auto">
          <a:xfrm>
            <a:off x="6096000" y="1905000"/>
            <a:ext cx="9144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1" name="TextBox 14"/>
          <p:cNvSpPr txBox="1">
            <a:spLocks noChangeArrowheads="1"/>
          </p:cNvSpPr>
          <p:nvPr/>
        </p:nvSpPr>
        <p:spPr bwMode="auto">
          <a:xfrm>
            <a:off x="6686550" y="1981200"/>
            <a:ext cx="34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P’</a:t>
            </a:r>
          </a:p>
        </p:txBody>
      </p:sp>
      <p:sp>
        <p:nvSpPr>
          <p:cNvPr id="25612" name="TextBox 6"/>
          <p:cNvSpPr txBox="1">
            <a:spLocks noChangeArrowheads="1"/>
          </p:cNvSpPr>
          <p:nvPr/>
        </p:nvSpPr>
        <p:spPr bwMode="auto">
          <a:xfrm>
            <a:off x="1522413" y="4876800"/>
            <a:ext cx="53705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Offset starting position of recursively cast ray:</a:t>
            </a:r>
          </a:p>
          <a:p>
            <a:pPr eaLnBrk="1" hangingPunct="1"/>
            <a:r>
              <a:rPr lang="en-US" sz="1800"/>
              <a:t>P + n*Epsilon </a:t>
            </a:r>
          </a:p>
        </p:txBody>
      </p:sp>
      <p:sp>
        <p:nvSpPr>
          <p:cNvPr id="25613" name="Oval 1"/>
          <p:cNvSpPr>
            <a:spLocks noChangeArrowheads="1"/>
          </p:cNvSpPr>
          <p:nvPr/>
        </p:nvSpPr>
        <p:spPr bwMode="auto">
          <a:xfrm>
            <a:off x="2819400" y="3581400"/>
            <a:ext cx="609600" cy="5334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25614" name="Straight Arrow Connector 3"/>
          <p:cNvCxnSpPr>
            <a:cxnSpLocks noChangeShapeType="1"/>
            <a:stCxn id="25606" idx="0"/>
          </p:cNvCxnSpPr>
          <p:nvPr/>
        </p:nvCxnSpPr>
        <p:spPr bwMode="auto">
          <a:xfrm flipH="1" flipV="1">
            <a:off x="3124200" y="2819400"/>
            <a:ext cx="15875" cy="914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5" name="TextBox 7"/>
          <p:cNvSpPr txBox="1">
            <a:spLocks noChangeArrowheads="1"/>
          </p:cNvSpPr>
          <p:nvPr/>
        </p:nvSpPr>
        <p:spPr bwMode="auto">
          <a:xfrm>
            <a:off x="3276600" y="2743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16589</TotalTime>
  <Words>1369</Words>
  <Application>Microsoft Macintosh PowerPoint</Application>
  <PresentationFormat>On-screen Show (4:3)</PresentationFormat>
  <Paragraphs>350</Paragraphs>
  <Slides>48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7" baseType="lpstr">
      <vt:lpstr>Comic Sans MS</vt:lpstr>
      <vt:lpstr>ＭＳ Ｐゴシック</vt:lpstr>
      <vt:lpstr>Arial</vt:lpstr>
      <vt:lpstr>Times New Roman</vt:lpstr>
      <vt:lpstr>Arial Narrow</vt:lpstr>
      <vt:lpstr>Zapf Dingbats</vt:lpstr>
      <vt:lpstr>Symbol</vt:lpstr>
      <vt:lpstr>Wingdings</vt:lpstr>
      <vt:lpstr>Default Design</vt:lpstr>
      <vt:lpstr>cs155 –  z sweedyk</vt:lpstr>
      <vt:lpstr>Ray tracing</vt:lpstr>
      <vt:lpstr>recursive ray tracing</vt:lpstr>
      <vt:lpstr>recursive ray tracing</vt:lpstr>
      <vt:lpstr>shadows</vt:lpstr>
      <vt:lpstr>shadows</vt:lpstr>
      <vt:lpstr>shadows</vt:lpstr>
      <vt:lpstr>Implementation note</vt:lpstr>
      <vt:lpstr>Implementation note</vt:lpstr>
      <vt:lpstr>recursive ray tracing</vt:lpstr>
      <vt:lpstr>recursive ray tracing</vt:lpstr>
      <vt:lpstr>recursive ray tracing</vt:lpstr>
      <vt:lpstr>PowerPoint Presentation</vt:lpstr>
      <vt:lpstr>recursive ray tracing</vt:lpstr>
      <vt:lpstr>We ignore color bleeding</vt:lpstr>
      <vt:lpstr>PowerPoint Presentation</vt:lpstr>
      <vt:lpstr>PowerPoint Presentation</vt:lpstr>
      <vt:lpstr>PowerPoint Presentation</vt:lpstr>
      <vt:lpstr>PowerPoint Presentation</vt:lpstr>
      <vt:lpstr>recursive depth</vt:lpstr>
      <vt:lpstr>recursive ray tracing</vt:lpstr>
      <vt:lpstr>recursive ray tracing</vt:lpstr>
      <vt:lpstr>transparency</vt:lpstr>
      <vt:lpstr>transmission</vt:lpstr>
      <vt:lpstr>transmission</vt:lpstr>
      <vt:lpstr>transmitted ray</vt:lpstr>
      <vt:lpstr>Snell’s law</vt:lpstr>
      <vt:lpstr>Snell’s law</vt:lpstr>
      <vt:lpstr>What if bsinin &gt; 1 ?</vt:lpstr>
      <vt:lpstr>What if bsinin &lt; 0 ?</vt:lpstr>
      <vt:lpstr>Snell’s law</vt:lpstr>
      <vt:lpstr>Implementation details</vt:lpstr>
      <vt:lpstr>Reminder:  computing normals</vt:lpstr>
      <vt:lpstr>in vs. out:  thin surfaces</vt:lpstr>
      <vt:lpstr>in vs. out: thick objects</vt:lpstr>
      <vt:lpstr>thick objects</vt:lpstr>
      <vt:lpstr>in vs. out for spheres</vt:lpstr>
      <vt:lpstr>thick objects</vt:lpstr>
      <vt:lpstr>thick objects</vt:lpstr>
      <vt:lpstr>oriented triangles</vt:lpstr>
      <vt:lpstr>thick objects made of triangles</vt:lpstr>
      <vt:lpstr>oriented triangles</vt:lpstr>
      <vt:lpstr>getColor</vt:lpstr>
      <vt:lpstr>clamping</vt:lpstr>
      <vt:lpstr>implementation problem</vt:lpstr>
      <vt:lpstr>implementation problem</vt:lpstr>
      <vt:lpstr>implementation problem</vt:lpstr>
      <vt:lpstr>Next time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195</cp:revision>
  <dcterms:created xsi:type="dcterms:W3CDTF">2001-09-11T01:54:45Z</dcterms:created>
  <dcterms:modified xsi:type="dcterms:W3CDTF">2013-02-17T18:03:15Z</dcterms:modified>
</cp:coreProperties>
</file>