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691" r:id="rId3"/>
    <p:sldId id="690" r:id="rId4"/>
    <p:sldId id="694" r:id="rId5"/>
    <p:sldId id="692" r:id="rId6"/>
    <p:sldId id="596" r:id="rId7"/>
    <p:sldId id="702" r:id="rId8"/>
    <p:sldId id="695" r:id="rId9"/>
    <p:sldId id="591" r:id="rId10"/>
    <p:sldId id="697" r:id="rId11"/>
    <p:sldId id="706" r:id="rId12"/>
    <p:sldId id="558" r:id="rId13"/>
    <p:sldId id="707" r:id="rId14"/>
    <p:sldId id="708" r:id="rId15"/>
    <p:sldId id="709" r:id="rId16"/>
    <p:sldId id="710" r:id="rId17"/>
    <p:sldId id="712" r:id="rId18"/>
    <p:sldId id="586" r:id="rId19"/>
    <p:sldId id="698" r:id="rId20"/>
    <p:sldId id="711" r:id="rId21"/>
    <p:sldId id="703" r:id="rId22"/>
    <p:sldId id="704" r:id="rId23"/>
    <p:sldId id="605" r:id="rId24"/>
    <p:sldId id="705" r:id="rId2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6699"/>
    <a:srgbClr val="FF5050"/>
    <a:srgbClr val="FF33CC"/>
    <a:srgbClr val="EAEAEA"/>
    <a:srgbClr val="990099"/>
    <a:srgbClr val="6666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1" Type="http://schemas.openxmlformats.org/officeDocument/2006/relationships/slide" Target="slides/slide20.xml"/><Relationship Id="rId12" Type="http://schemas.openxmlformats.org/officeDocument/2006/relationships/slide" Target="slides/slide21.xml"/><Relationship Id="rId13" Type="http://schemas.openxmlformats.org/officeDocument/2006/relationships/slide" Target="slides/slide22.xml"/><Relationship Id="rId1" Type="http://schemas.openxmlformats.org/officeDocument/2006/relationships/slide" Target="slides/slide6.xml"/><Relationship Id="rId2" Type="http://schemas.openxmlformats.org/officeDocument/2006/relationships/slide" Target="slides/slide7.xml"/><Relationship Id="rId3" Type="http://schemas.openxmlformats.org/officeDocument/2006/relationships/slide" Target="slides/slide12.xml"/><Relationship Id="rId4" Type="http://schemas.openxmlformats.org/officeDocument/2006/relationships/slide" Target="slides/slide13.xml"/><Relationship Id="rId5" Type="http://schemas.openxmlformats.org/officeDocument/2006/relationships/slide" Target="slides/slide14.xml"/><Relationship Id="rId6" Type="http://schemas.openxmlformats.org/officeDocument/2006/relationships/slide" Target="slides/slide15.xml"/><Relationship Id="rId7" Type="http://schemas.openxmlformats.org/officeDocument/2006/relationships/slide" Target="slides/slide16.xml"/><Relationship Id="rId8" Type="http://schemas.openxmlformats.org/officeDocument/2006/relationships/slide" Target="slides/slide17.xml"/><Relationship Id="rId9" Type="http://schemas.openxmlformats.org/officeDocument/2006/relationships/slide" Target="slides/slide18.xml"/><Relationship Id="rId10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02FE6995-144A-8D41-8CB6-4532126CCEB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3DFD3D16-D03D-E24A-9465-FCC5381AE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89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3209E9B1-5816-C249-9765-8DB5326BCE5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55C2F59-9A3C-1545-B14D-778AC5E61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911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CS155 - 3D Graphics Overview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26F83D-9676-2047-9D4D-1C6CB0051AAB}" type="datetime1">
              <a:rPr lang="en-US" sz="1300">
                <a:latin typeface="Times New Roman" charset="0"/>
              </a:rPr>
              <a:pPr eaLnBrk="1" hangingPunct="1"/>
              <a:t>2/17/13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6FF372-98BD-3941-B8D7-CFF1B5F2C029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638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8C6EC-8271-5041-9D47-DD4BA170890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5B48-10C9-6242-AF9B-9A61532AB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1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FA5F7-B430-4043-9C5F-122B386C3C8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5FE2-1757-3645-AD07-4EC1BC5B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9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DB1E0-952D-2D4F-81C9-ED4B1D71154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3374-BA52-9244-81D0-86ECA809F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0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D9B38-5DA5-274F-94D8-049C95DE1A1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A5ECF-35A3-6E48-8514-F5C65B6E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2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329A2-A397-4B4D-B7C2-9897FE4CC4B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E6030-BA05-1749-AF63-240D4FE08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7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30B8E-317E-7A40-8CD9-9052D39009F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E00C-FFB6-844F-906E-50491F1AE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4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C7553-10B4-2B43-B47F-335FAB13743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9C0C8-42AC-8040-A94B-54A67F68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1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4D436-E3C1-5745-8262-38A5CBF3619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2A225-B3A7-BF45-AFC2-1036C56E2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1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E98D8-9616-8C4B-BBBD-C3D362364D2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9A6C6-9683-034C-BE92-3D09458DA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EB8AE-BA9E-FA44-9437-8F09BAD123B5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C11B7-7322-3246-BC28-792F181B0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4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723B8-D8E2-0C4C-A39B-D5753C1FD6E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0D36E-7F60-854B-B189-1E69EB4E5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E5BDAAAE-75C0-214D-B770-EC440724DDEC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E5C7EF1B-5653-384B-83B2-6EAA1CDEA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6FC1EA5-26F1-D543-8A12-517BA9739F9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60B8B2E-7433-C743-8604-D29454278FD0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ray tracing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F7A916-0164-9B40-8437-D51EF04A9A9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B18B928-4992-AA4C-969A-8658C0C39353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scene graph</a:t>
            </a:r>
          </a:p>
        </p:txBody>
      </p:sp>
      <p:sp>
        <p:nvSpPr>
          <p:cNvPr id="25604" name="Oval 3"/>
          <p:cNvSpPr>
            <a:spLocks noChangeArrowheads="1"/>
          </p:cNvSpPr>
          <p:nvPr/>
        </p:nvSpPr>
        <p:spPr bwMode="auto">
          <a:xfrm>
            <a:off x="2633663" y="2039938"/>
            <a:ext cx="2441575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body assembly</a:t>
            </a:r>
          </a:p>
        </p:txBody>
      </p:sp>
      <p:sp>
        <p:nvSpPr>
          <p:cNvPr id="25605" name="Line 10"/>
          <p:cNvSpPr>
            <a:spLocks noChangeShapeType="1"/>
          </p:cNvSpPr>
          <p:nvPr/>
        </p:nvSpPr>
        <p:spPr bwMode="auto">
          <a:xfrm flipH="1">
            <a:off x="1295400" y="25908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6" name="Oval 11"/>
          <p:cNvSpPr>
            <a:spLocks noChangeArrowheads="1"/>
          </p:cNvSpPr>
          <p:nvPr/>
        </p:nvSpPr>
        <p:spPr bwMode="auto">
          <a:xfrm>
            <a:off x="67056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25607" name="Line 12"/>
          <p:cNvSpPr>
            <a:spLocks noChangeShapeType="1"/>
          </p:cNvSpPr>
          <p:nvPr/>
        </p:nvSpPr>
        <p:spPr bwMode="auto">
          <a:xfrm>
            <a:off x="4419600" y="2590800"/>
            <a:ext cx="2590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8" name="Oval 13"/>
          <p:cNvSpPr>
            <a:spLocks noChangeArrowheads="1"/>
          </p:cNvSpPr>
          <p:nvPr/>
        </p:nvSpPr>
        <p:spPr bwMode="auto">
          <a:xfrm>
            <a:off x="5759450" y="3868738"/>
            <a:ext cx="2443163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head assembly</a:t>
            </a:r>
          </a:p>
        </p:txBody>
      </p:sp>
      <p:grpSp>
        <p:nvGrpSpPr>
          <p:cNvPr id="25609" name="Group 23"/>
          <p:cNvGrpSpPr>
            <a:grpSpLocks/>
          </p:cNvGrpSpPr>
          <p:nvPr/>
        </p:nvGrpSpPr>
        <p:grpSpPr bwMode="auto">
          <a:xfrm>
            <a:off x="7086600" y="533400"/>
            <a:ext cx="1354138" cy="2011363"/>
            <a:chOff x="5715000" y="1752599"/>
            <a:chExt cx="2438400" cy="4495799"/>
          </a:xfrm>
        </p:grpSpPr>
        <p:grpSp>
          <p:nvGrpSpPr>
            <p:cNvPr id="25624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25628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29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30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5625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5626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27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5610" name="Oval 34"/>
          <p:cNvSpPr>
            <a:spLocks noChangeArrowheads="1"/>
          </p:cNvSpPr>
          <p:nvPr/>
        </p:nvSpPr>
        <p:spPr bwMode="auto">
          <a:xfrm>
            <a:off x="3352800" y="4724400"/>
            <a:ext cx="1128713" cy="8207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1" name="Oval 35"/>
          <p:cNvSpPr>
            <a:spLocks noChangeArrowheads="1"/>
          </p:cNvSpPr>
          <p:nvPr/>
        </p:nvSpPr>
        <p:spPr bwMode="auto">
          <a:xfrm>
            <a:off x="457200" y="4648200"/>
            <a:ext cx="1354138" cy="9858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2" name="Oval 11"/>
          <p:cNvSpPr>
            <a:spLocks noChangeArrowheads="1"/>
          </p:cNvSpPr>
          <p:nvPr/>
        </p:nvSpPr>
        <p:spPr bwMode="auto">
          <a:xfrm>
            <a:off x="2743200" y="38750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middle </a:t>
            </a:r>
          </a:p>
        </p:txBody>
      </p:sp>
      <p:cxnSp>
        <p:nvCxnSpPr>
          <p:cNvPr id="25613" name="Straight Arrow Connector 38"/>
          <p:cNvCxnSpPr>
            <a:cxnSpLocks noChangeShapeType="1"/>
            <a:stCxn id="25604" idx="4"/>
          </p:cNvCxnSpPr>
          <p:nvPr/>
        </p:nvCxnSpPr>
        <p:spPr bwMode="auto">
          <a:xfrm rot="16200000" flipH="1">
            <a:off x="3283744" y="3131344"/>
            <a:ext cx="1173162" cy="317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Oval 11"/>
          <p:cNvSpPr>
            <a:spLocks noChangeArrowheads="1"/>
          </p:cNvSpPr>
          <p:nvPr/>
        </p:nvSpPr>
        <p:spPr bwMode="auto">
          <a:xfrm>
            <a:off x="381000" y="40274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bottom </a:t>
            </a:r>
          </a:p>
        </p:txBody>
      </p:sp>
      <p:sp>
        <p:nvSpPr>
          <p:cNvPr id="25615" name="Oval 11"/>
          <p:cNvSpPr>
            <a:spLocks noChangeArrowheads="1"/>
          </p:cNvSpPr>
          <p:nvPr/>
        </p:nvSpPr>
        <p:spPr bwMode="auto">
          <a:xfrm>
            <a:off x="80010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right eye</a:t>
            </a:r>
          </a:p>
        </p:txBody>
      </p:sp>
      <p:sp>
        <p:nvSpPr>
          <p:cNvPr id="25616" name="Oval 11"/>
          <p:cNvSpPr>
            <a:spLocks noChangeArrowheads="1"/>
          </p:cNvSpPr>
          <p:nvPr/>
        </p:nvSpPr>
        <p:spPr bwMode="auto">
          <a:xfrm>
            <a:off x="5410200" y="4876800"/>
            <a:ext cx="1143000" cy="51911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head</a:t>
            </a:r>
          </a:p>
        </p:txBody>
      </p:sp>
      <p:sp>
        <p:nvSpPr>
          <p:cNvPr id="25617" name="Oval 25"/>
          <p:cNvSpPr>
            <a:spLocks noChangeArrowheads="1"/>
          </p:cNvSpPr>
          <p:nvPr/>
        </p:nvSpPr>
        <p:spPr bwMode="auto">
          <a:xfrm>
            <a:off x="5562600" y="5562600"/>
            <a:ext cx="677863" cy="49212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8" name="Oval 26"/>
          <p:cNvSpPr>
            <a:spLocks noChangeArrowheads="1"/>
          </p:cNvSpPr>
          <p:nvPr/>
        </p:nvSpPr>
        <p:spPr bwMode="auto">
          <a:xfrm>
            <a:off x="7162800" y="563245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9" name="Oval 27"/>
          <p:cNvSpPr>
            <a:spLocks noChangeArrowheads="1"/>
          </p:cNvSpPr>
          <p:nvPr/>
        </p:nvSpPr>
        <p:spPr bwMode="auto">
          <a:xfrm>
            <a:off x="8534400" y="563880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5620" name="Straight Arrow Connector 37"/>
          <p:cNvCxnSpPr>
            <a:cxnSpLocks noChangeShapeType="1"/>
            <a:stCxn id="25608" idx="4"/>
            <a:endCxn id="25606" idx="0"/>
          </p:cNvCxnSpPr>
          <p:nvPr/>
        </p:nvCxnSpPr>
        <p:spPr bwMode="auto">
          <a:xfrm>
            <a:off x="6981825" y="4389438"/>
            <a:ext cx="295275" cy="2905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Straight Arrow Connector 40"/>
          <p:cNvCxnSpPr>
            <a:cxnSpLocks noChangeShapeType="1"/>
            <a:endCxn id="25616" idx="0"/>
          </p:cNvCxnSpPr>
          <p:nvPr/>
        </p:nvCxnSpPr>
        <p:spPr bwMode="auto">
          <a:xfrm rot="5400000">
            <a:off x="5886450" y="4514850"/>
            <a:ext cx="457200" cy="2667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Straight Arrow Connector 43"/>
          <p:cNvCxnSpPr>
            <a:cxnSpLocks noChangeShapeType="1"/>
            <a:endCxn id="25615" idx="0"/>
          </p:cNvCxnSpPr>
          <p:nvPr/>
        </p:nvCxnSpPr>
        <p:spPr bwMode="auto">
          <a:xfrm>
            <a:off x="7391400" y="4343400"/>
            <a:ext cx="1181100" cy="3365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3" name="TextBox 39"/>
          <p:cNvSpPr txBox="1">
            <a:spLocks noChangeArrowheads="1"/>
          </p:cNvSpPr>
          <p:nvPr/>
        </p:nvSpPr>
        <p:spPr bwMode="auto">
          <a:xfrm>
            <a:off x="3886200" y="2286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the subtree rooted at any a node represents a subpart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4673F2-ACA2-3941-86A6-3CAE431FD42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85FE135-710A-C445-B265-6A2F7F425BFE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scene graph</a:t>
            </a:r>
          </a:p>
        </p:txBody>
      </p:sp>
      <p:sp>
        <p:nvSpPr>
          <p:cNvPr id="26628" name="Oval 3"/>
          <p:cNvSpPr>
            <a:spLocks noChangeArrowheads="1"/>
          </p:cNvSpPr>
          <p:nvPr/>
        </p:nvSpPr>
        <p:spPr bwMode="auto">
          <a:xfrm>
            <a:off x="2633663" y="2039938"/>
            <a:ext cx="2441575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body assembly</a:t>
            </a:r>
          </a:p>
        </p:txBody>
      </p:sp>
      <p:sp>
        <p:nvSpPr>
          <p:cNvPr id="26629" name="Line 10"/>
          <p:cNvSpPr>
            <a:spLocks noChangeShapeType="1"/>
          </p:cNvSpPr>
          <p:nvPr/>
        </p:nvSpPr>
        <p:spPr bwMode="auto">
          <a:xfrm flipH="1">
            <a:off x="1295400" y="25908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0" name="Oval 11"/>
          <p:cNvSpPr>
            <a:spLocks noChangeArrowheads="1"/>
          </p:cNvSpPr>
          <p:nvPr/>
        </p:nvSpPr>
        <p:spPr bwMode="auto">
          <a:xfrm>
            <a:off x="67056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26631" name="Line 12"/>
          <p:cNvSpPr>
            <a:spLocks noChangeShapeType="1"/>
          </p:cNvSpPr>
          <p:nvPr/>
        </p:nvSpPr>
        <p:spPr bwMode="auto">
          <a:xfrm>
            <a:off x="4419600" y="2590800"/>
            <a:ext cx="2590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2" name="Oval 13"/>
          <p:cNvSpPr>
            <a:spLocks noChangeArrowheads="1"/>
          </p:cNvSpPr>
          <p:nvPr/>
        </p:nvSpPr>
        <p:spPr bwMode="auto">
          <a:xfrm>
            <a:off x="5759450" y="3868738"/>
            <a:ext cx="2443163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head assembly</a:t>
            </a:r>
          </a:p>
        </p:txBody>
      </p:sp>
      <p:grpSp>
        <p:nvGrpSpPr>
          <p:cNvPr id="26633" name="Group 23"/>
          <p:cNvGrpSpPr>
            <a:grpSpLocks/>
          </p:cNvGrpSpPr>
          <p:nvPr/>
        </p:nvGrpSpPr>
        <p:grpSpPr bwMode="auto">
          <a:xfrm>
            <a:off x="7086600" y="533400"/>
            <a:ext cx="1354138" cy="2011363"/>
            <a:chOff x="5715000" y="1752599"/>
            <a:chExt cx="2438400" cy="4495799"/>
          </a:xfrm>
        </p:grpSpPr>
        <p:grpSp>
          <p:nvGrpSpPr>
            <p:cNvPr id="26649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26653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4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5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6650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6651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2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6634" name="Oval 34"/>
          <p:cNvSpPr>
            <a:spLocks noChangeArrowheads="1"/>
          </p:cNvSpPr>
          <p:nvPr/>
        </p:nvSpPr>
        <p:spPr bwMode="auto">
          <a:xfrm>
            <a:off x="3352800" y="4724400"/>
            <a:ext cx="1128713" cy="8207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5" name="Oval 35"/>
          <p:cNvSpPr>
            <a:spLocks noChangeArrowheads="1"/>
          </p:cNvSpPr>
          <p:nvPr/>
        </p:nvSpPr>
        <p:spPr bwMode="auto">
          <a:xfrm>
            <a:off x="457200" y="4648200"/>
            <a:ext cx="1354138" cy="9858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6" name="Oval 11"/>
          <p:cNvSpPr>
            <a:spLocks noChangeArrowheads="1"/>
          </p:cNvSpPr>
          <p:nvPr/>
        </p:nvSpPr>
        <p:spPr bwMode="auto">
          <a:xfrm>
            <a:off x="2743200" y="38750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middle </a:t>
            </a:r>
          </a:p>
        </p:txBody>
      </p:sp>
      <p:cxnSp>
        <p:nvCxnSpPr>
          <p:cNvPr id="26637" name="Straight Arrow Connector 38"/>
          <p:cNvCxnSpPr>
            <a:cxnSpLocks noChangeShapeType="1"/>
            <a:stCxn id="26628" idx="4"/>
          </p:cNvCxnSpPr>
          <p:nvPr/>
        </p:nvCxnSpPr>
        <p:spPr bwMode="auto">
          <a:xfrm rot="16200000" flipH="1">
            <a:off x="3283744" y="3131344"/>
            <a:ext cx="1173162" cy="317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8" name="Oval 11"/>
          <p:cNvSpPr>
            <a:spLocks noChangeArrowheads="1"/>
          </p:cNvSpPr>
          <p:nvPr/>
        </p:nvSpPr>
        <p:spPr bwMode="auto">
          <a:xfrm>
            <a:off x="381000" y="40274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bottom </a:t>
            </a:r>
          </a:p>
        </p:txBody>
      </p:sp>
      <p:sp>
        <p:nvSpPr>
          <p:cNvPr id="26639" name="Oval 11"/>
          <p:cNvSpPr>
            <a:spLocks noChangeArrowheads="1"/>
          </p:cNvSpPr>
          <p:nvPr/>
        </p:nvSpPr>
        <p:spPr bwMode="auto">
          <a:xfrm>
            <a:off x="80010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right eye</a:t>
            </a:r>
          </a:p>
        </p:txBody>
      </p:sp>
      <p:sp>
        <p:nvSpPr>
          <p:cNvPr id="26640" name="Oval 11"/>
          <p:cNvSpPr>
            <a:spLocks noChangeArrowheads="1"/>
          </p:cNvSpPr>
          <p:nvPr/>
        </p:nvSpPr>
        <p:spPr bwMode="auto">
          <a:xfrm>
            <a:off x="5410200" y="4876800"/>
            <a:ext cx="1143000" cy="51911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head</a:t>
            </a:r>
          </a:p>
        </p:txBody>
      </p:sp>
      <p:sp>
        <p:nvSpPr>
          <p:cNvPr id="26641" name="Oval 25"/>
          <p:cNvSpPr>
            <a:spLocks noChangeArrowheads="1"/>
          </p:cNvSpPr>
          <p:nvPr/>
        </p:nvSpPr>
        <p:spPr bwMode="auto">
          <a:xfrm>
            <a:off x="5562600" y="5562600"/>
            <a:ext cx="677863" cy="49212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2" name="Oval 26"/>
          <p:cNvSpPr>
            <a:spLocks noChangeArrowheads="1"/>
          </p:cNvSpPr>
          <p:nvPr/>
        </p:nvSpPr>
        <p:spPr bwMode="auto">
          <a:xfrm>
            <a:off x="7162800" y="563245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3" name="Oval 27"/>
          <p:cNvSpPr>
            <a:spLocks noChangeArrowheads="1"/>
          </p:cNvSpPr>
          <p:nvPr/>
        </p:nvSpPr>
        <p:spPr bwMode="auto">
          <a:xfrm>
            <a:off x="8534400" y="563245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6644" name="Straight Arrow Connector 37"/>
          <p:cNvCxnSpPr>
            <a:cxnSpLocks noChangeShapeType="1"/>
            <a:stCxn id="26632" idx="4"/>
            <a:endCxn id="26630" idx="0"/>
          </p:cNvCxnSpPr>
          <p:nvPr/>
        </p:nvCxnSpPr>
        <p:spPr bwMode="auto">
          <a:xfrm>
            <a:off x="6981825" y="4389438"/>
            <a:ext cx="295275" cy="2905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5" name="Straight Arrow Connector 40"/>
          <p:cNvCxnSpPr>
            <a:cxnSpLocks noChangeShapeType="1"/>
            <a:endCxn id="26640" idx="0"/>
          </p:cNvCxnSpPr>
          <p:nvPr/>
        </p:nvCxnSpPr>
        <p:spPr bwMode="auto">
          <a:xfrm rot="5400000">
            <a:off x="5886450" y="4514850"/>
            <a:ext cx="457200" cy="2667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6" name="Straight Arrow Connector 43"/>
          <p:cNvCxnSpPr>
            <a:cxnSpLocks noChangeShapeType="1"/>
            <a:endCxn id="26639" idx="0"/>
          </p:cNvCxnSpPr>
          <p:nvPr/>
        </p:nvCxnSpPr>
        <p:spPr bwMode="auto">
          <a:xfrm>
            <a:off x="7391400" y="4343400"/>
            <a:ext cx="1181100" cy="3365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7" name="TextBox 39"/>
          <p:cNvSpPr txBox="1">
            <a:spLocks noChangeArrowheads="1"/>
          </p:cNvSpPr>
          <p:nvPr/>
        </p:nvSpPr>
        <p:spPr bwMode="auto">
          <a:xfrm>
            <a:off x="1828800" y="6096000"/>
            <a:ext cx="601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each node has its own coordinate system</a:t>
            </a:r>
          </a:p>
        </p:txBody>
      </p:sp>
      <p:sp>
        <p:nvSpPr>
          <p:cNvPr id="26648" name="TextBox 39"/>
          <p:cNvSpPr txBox="1">
            <a:spLocks noChangeArrowheads="1"/>
          </p:cNvSpPr>
          <p:nvPr/>
        </p:nvSpPr>
        <p:spPr bwMode="auto">
          <a:xfrm>
            <a:off x="3886200" y="2286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the subtree rooted at any a node represents a subpart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0DFEDC-C5A4-124F-8F13-385E2CC311F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D014F3F-B1AB-F44C-B122-1DD9E96DFE65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Local coordinate systems</a:t>
            </a:r>
          </a:p>
        </p:txBody>
      </p:sp>
      <p:sp>
        <p:nvSpPr>
          <p:cNvPr id="27652" name="Oval 12"/>
          <p:cNvSpPr>
            <a:spLocks noChangeArrowheads="1"/>
          </p:cNvSpPr>
          <p:nvPr/>
        </p:nvSpPr>
        <p:spPr bwMode="auto">
          <a:xfrm>
            <a:off x="1143000" y="3505200"/>
            <a:ext cx="1868488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27653" name="Text Box 21"/>
          <p:cNvSpPr txBox="1">
            <a:spLocks noChangeArrowheads="1"/>
          </p:cNvSpPr>
          <p:nvPr/>
        </p:nvSpPr>
        <p:spPr bwMode="auto">
          <a:xfrm>
            <a:off x="3505200" y="1371600"/>
            <a:ext cx="57102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left eye coordinate system</a:t>
            </a:r>
          </a:p>
          <a:p>
            <a:pPr eaLnBrk="1" hangingPunct="1"/>
            <a:r>
              <a:rPr lang="en-US"/>
              <a:t>(one that make sense for the left eye)</a:t>
            </a:r>
          </a:p>
        </p:txBody>
      </p:sp>
      <p:grpSp>
        <p:nvGrpSpPr>
          <p:cNvPr id="27654" name="Group 18"/>
          <p:cNvGrpSpPr>
            <a:grpSpLocks/>
          </p:cNvGrpSpPr>
          <p:nvPr/>
        </p:nvGrpSpPr>
        <p:grpSpPr bwMode="auto">
          <a:xfrm>
            <a:off x="5334000" y="2362200"/>
            <a:ext cx="3048000" cy="3276600"/>
            <a:chOff x="5334000" y="2362200"/>
            <a:chExt cx="3048000" cy="3276600"/>
          </a:xfrm>
        </p:grpSpPr>
        <p:sp>
          <p:nvSpPr>
            <p:cNvPr id="27655" name="Line 22"/>
            <p:cNvSpPr>
              <a:spLocks noChangeShapeType="1"/>
            </p:cNvSpPr>
            <p:nvPr/>
          </p:nvSpPr>
          <p:spPr bwMode="auto">
            <a:xfrm flipV="1">
              <a:off x="5791200" y="2971800"/>
              <a:ext cx="1828800" cy="1828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6" name="Line 4"/>
            <p:cNvSpPr>
              <a:spLocks noChangeShapeType="1"/>
            </p:cNvSpPr>
            <p:nvPr/>
          </p:nvSpPr>
          <p:spPr bwMode="auto">
            <a:xfrm>
              <a:off x="6705600" y="2362200"/>
              <a:ext cx="0" cy="3276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7" name="Line 5"/>
            <p:cNvSpPr>
              <a:spLocks noChangeShapeType="1"/>
            </p:cNvSpPr>
            <p:nvPr/>
          </p:nvSpPr>
          <p:spPr bwMode="auto">
            <a:xfrm>
              <a:off x="5334000" y="3886200"/>
              <a:ext cx="3048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8" name="Oval 6"/>
            <p:cNvSpPr>
              <a:spLocks noChangeArrowheads="1"/>
            </p:cNvSpPr>
            <p:nvPr/>
          </p:nvSpPr>
          <p:spPr bwMode="auto">
            <a:xfrm>
              <a:off x="6477000" y="3657600"/>
              <a:ext cx="457200" cy="45720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7659" name="Straight Connector 14"/>
            <p:cNvCxnSpPr>
              <a:cxnSpLocks noChangeShapeType="1"/>
            </p:cNvCxnSpPr>
            <p:nvPr/>
          </p:nvCxnSpPr>
          <p:spPr bwMode="auto">
            <a:xfrm rot="5400000" flipH="1" flipV="1">
              <a:off x="57150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174AE8C-A376-A845-BDFE-3194FD6E475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3F26D95-4564-9C4E-953D-F4DCDBCBA0FE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Local coordinate systems</a:t>
            </a:r>
          </a:p>
        </p:txBody>
      </p:sp>
      <p:sp>
        <p:nvSpPr>
          <p:cNvPr id="28676" name="Oval 11"/>
          <p:cNvSpPr>
            <a:spLocks noChangeArrowheads="1"/>
          </p:cNvSpPr>
          <p:nvPr/>
        </p:nvSpPr>
        <p:spPr bwMode="auto">
          <a:xfrm>
            <a:off x="1760538" y="3095625"/>
            <a:ext cx="1223962" cy="647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head</a:t>
            </a:r>
            <a:r>
              <a:rPr lang="en-US"/>
              <a:t> </a:t>
            </a:r>
          </a:p>
        </p:txBody>
      </p:sp>
      <p:sp>
        <p:nvSpPr>
          <p:cNvPr id="28677" name="Text Box 26"/>
          <p:cNvSpPr txBox="1">
            <a:spLocks noChangeArrowheads="1"/>
          </p:cNvSpPr>
          <p:nvPr/>
        </p:nvSpPr>
        <p:spPr bwMode="auto">
          <a:xfrm>
            <a:off x="3657600" y="1447800"/>
            <a:ext cx="54006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head coordinate system</a:t>
            </a:r>
          </a:p>
          <a:p>
            <a:pPr eaLnBrk="1" hangingPunct="1"/>
            <a:r>
              <a:rPr lang="en-US"/>
              <a:t>(one that makes sense for the head)</a:t>
            </a:r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6705600" y="23622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>
            <a:off x="5334000" y="38862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0" name="Oval 24"/>
          <p:cNvSpPr>
            <a:spLocks noChangeArrowheads="1"/>
          </p:cNvSpPr>
          <p:nvPr/>
        </p:nvSpPr>
        <p:spPr bwMode="auto">
          <a:xfrm>
            <a:off x="6248400" y="3429000"/>
            <a:ext cx="914400" cy="914400"/>
          </a:xfrm>
          <a:prstGeom prst="ellipse">
            <a:avLst/>
          </a:prstGeom>
          <a:solidFill>
            <a:schemeClr val="tx1"/>
          </a:solidFill>
          <a:ln w="31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1" name="Line 31"/>
          <p:cNvSpPr>
            <a:spLocks noChangeShapeType="1"/>
          </p:cNvSpPr>
          <p:nvPr/>
        </p:nvSpPr>
        <p:spPr bwMode="auto">
          <a:xfrm flipV="1">
            <a:off x="6019800" y="32194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599476C-62B6-7F40-81DE-76EBAA3C911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25472E7-5EB4-C24D-91D8-FB96B81F6CEA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Local coordinate systems</a:t>
            </a:r>
          </a:p>
        </p:txBody>
      </p:sp>
      <p:sp>
        <p:nvSpPr>
          <p:cNvPr id="29700" name="Oval 11"/>
          <p:cNvSpPr>
            <a:spLocks noChangeArrowheads="1"/>
          </p:cNvSpPr>
          <p:nvPr/>
        </p:nvSpPr>
        <p:spPr bwMode="auto">
          <a:xfrm>
            <a:off x="609600" y="2362200"/>
            <a:ext cx="3251200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Head assembly </a:t>
            </a:r>
          </a:p>
        </p:txBody>
      </p:sp>
      <p:sp>
        <p:nvSpPr>
          <p:cNvPr id="29701" name="Text Box 26"/>
          <p:cNvSpPr txBox="1">
            <a:spLocks noChangeArrowheads="1"/>
          </p:cNvSpPr>
          <p:nvPr/>
        </p:nvSpPr>
        <p:spPr bwMode="auto">
          <a:xfrm>
            <a:off x="3810000" y="1143000"/>
            <a:ext cx="51895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Head assembly coordinate system</a:t>
            </a:r>
          </a:p>
          <a:p>
            <a:pPr eaLnBrk="1" hangingPunct="1"/>
            <a:r>
              <a:rPr lang="en-US"/>
              <a:t>(one that makes sense for the head assembly)</a:t>
            </a:r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6705600" y="23622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>
            <a:off x="5334000" y="38862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4" name="Oval 24"/>
          <p:cNvSpPr>
            <a:spLocks noChangeArrowheads="1"/>
          </p:cNvSpPr>
          <p:nvPr/>
        </p:nvSpPr>
        <p:spPr bwMode="auto">
          <a:xfrm>
            <a:off x="6248400" y="3429000"/>
            <a:ext cx="914400" cy="914400"/>
          </a:xfrm>
          <a:prstGeom prst="ellipse">
            <a:avLst/>
          </a:prstGeom>
          <a:solidFill>
            <a:schemeClr val="tx1"/>
          </a:solidFill>
          <a:ln w="31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05" name="Line 31"/>
          <p:cNvSpPr>
            <a:spLocks noChangeShapeType="1"/>
          </p:cNvSpPr>
          <p:nvPr/>
        </p:nvSpPr>
        <p:spPr bwMode="auto">
          <a:xfrm flipV="1">
            <a:off x="6019800" y="32194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6" name="Oval 26"/>
          <p:cNvSpPr>
            <a:spLocks noChangeArrowheads="1"/>
          </p:cNvSpPr>
          <p:nvPr/>
        </p:nvSpPr>
        <p:spPr bwMode="auto">
          <a:xfrm>
            <a:off x="6477000" y="381000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7" name="Oval 27"/>
          <p:cNvSpPr>
            <a:spLocks noChangeArrowheads="1"/>
          </p:cNvSpPr>
          <p:nvPr/>
        </p:nvSpPr>
        <p:spPr bwMode="auto">
          <a:xfrm>
            <a:off x="6858000" y="381000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4A252A-CAA2-8A4F-A4D8-B6963CA1C0D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8B32C7D-A9F5-D348-844B-03E7ADFD4899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5344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0724" name="Oval 11"/>
          <p:cNvSpPr>
            <a:spLocks noChangeArrowheads="1"/>
          </p:cNvSpPr>
          <p:nvPr/>
        </p:nvSpPr>
        <p:spPr bwMode="auto">
          <a:xfrm>
            <a:off x="609600" y="2362200"/>
            <a:ext cx="3251200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Head assembly </a:t>
            </a:r>
          </a:p>
        </p:txBody>
      </p:sp>
      <p:sp>
        <p:nvSpPr>
          <p:cNvPr id="30725" name="Oval 11"/>
          <p:cNvSpPr>
            <a:spLocks noChangeArrowheads="1"/>
          </p:cNvSpPr>
          <p:nvPr/>
        </p:nvSpPr>
        <p:spPr bwMode="auto">
          <a:xfrm>
            <a:off x="533400" y="3886200"/>
            <a:ext cx="1222375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head</a:t>
            </a:r>
            <a:r>
              <a:rPr lang="en-US"/>
              <a:t> </a:t>
            </a:r>
          </a:p>
        </p:txBody>
      </p:sp>
      <p:cxnSp>
        <p:nvCxnSpPr>
          <p:cNvPr id="30726" name="Straight Arrow Connector 2"/>
          <p:cNvCxnSpPr>
            <a:cxnSpLocks noChangeShapeType="1"/>
            <a:endCxn id="30725" idx="0"/>
          </p:cNvCxnSpPr>
          <p:nvPr/>
        </p:nvCxnSpPr>
        <p:spPr bwMode="auto">
          <a:xfrm flipH="1">
            <a:off x="1144588" y="3048000"/>
            <a:ext cx="836612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30727" name="Oval 12"/>
          <p:cNvSpPr>
            <a:spLocks noChangeArrowheads="1"/>
          </p:cNvSpPr>
          <p:nvPr/>
        </p:nvSpPr>
        <p:spPr bwMode="auto">
          <a:xfrm>
            <a:off x="2362200" y="3886200"/>
            <a:ext cx="1868488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left eye</a:t>
            </a:r>
          </a:p>
        </p:txBody>
      </p:sp>
      <p:cxnSp>
        <p:nvCxnSpPr>
          <p:cNvPr id="30728" name="Straight Arrow Connector 4"/>
          <p:cNvCxnSpPr>
            <a:cxnSpLocks noChangeShapeType="1"/>
            <a:stCxn id="30727" idx="0"/>
          </p:cNvCxnSpPr>
          <p:nvPr/>
        </p:nvCxnSpPr>
        <p:spPr bwMode="auto">
          <a:xfrm flipH="1" flipV="1">
            <a:off x="2514600" y="3048000"/>
            <a:ext cx="78105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729" name="TextBox 6"/>
          <p:cNvSpPr txBox="1">
            <a:spLocks noChangeArrowheads="1"/>
          </p:cNvSpPr>
          <p:nvPr/>
        </p:nvSpPr>
        <p:spPr bwMode="auto">
          <a:xfrm>
            <a:off x="457200" y="5486400"/>
            <a:ext cx="584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Specify transform from node to parent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61F623-825B-CB46-A001-4A9E011114D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A638CF2-BDC5-2B4D-9986-B94AFC1F63C7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1748" name="Oval 11"/>
          <p:cNvSpPr>
            <a:spLocks noChangeArrowheads="1"/>
          </p:cNvSpPr>
          <p:nvPr/>
        </p:nvSpPr>
        <p:spPr bwMode="auto">
          <a:xfrm>
            <a:off x="609600" y="2362200"/>
            <a:ext cx="3251200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Head assembly </a:t>
            </a:r>
          </a:p>
        </p:txBody>
      </p:sp>
      <p:sp>
        <p:nvSpPr>
          <p:cNvPr id="31749" name="Oval 11"/>
          <p:cNvSpPr>
            <a:spLocks noChangeArrowheads="1"/>
          </p:cNvSpPr>
          <p:nvPr/>
        </p:nvSpPr>
        <p:spPr bwMode="auto">
          <a:xfrm>
            <a:off x="533400" y="3886200"/>
            <a:ext cx="1222375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head</a:t>
            </a:r>
            <a:r>
              <a:rPr lang="en-US"/>
              <a:t> </a:t>
            </a:r>
          </a:p>
        </p:txBody>
      </p:sp>
      <p:cxnSp>
        <p:nvCxnSpPr>
          <p:cNvPr id="31750" name="Straight Arrow Connector 2"/>
          <p:cNvCxnSpPr>
            <a:cxnSpLocks noChangeShapeType="1"/>
            <a:endCxn id="31749" idx="0"/>
          </p:cNvCxnSpPr>
          <p:nvPr/>
        </p:nvCxnSpPr>
        <p:spPr bwMode="auto">
          <a:xfrm flipH="1">
            <a:off x="1144588" y="3048000"/>
            <a:ext cx="836612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31751" name="Oval 12"/>
          <p:cNvSpPr>
            <a:spLocks noChangeArrowheads="1"/>
          </p:cNvSpPr>
          <p:nvPr/>
        </p:nvSpPr>
        <p:spPr bwMode="auto">
          <a:xfrm>
            <a:off x="2362200" y="3886200"/>
            <a:ext cx="1868488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left eye</a:t>
            </a:r>
          </a:p>
        </p:txBody>
      </p:sp>
      <p:cxnSp>
        <p:nvCxnSpPr>
          <p:cNvPr id="31752" name="Straight Arrow Connector 4"/>
          <p:cNvCxnSpPr>
            <a:cxnSpLocks noChangeShapeType="1"/>
            <a:stCxn id="31751" idx="0"/>
          </p:cNvCxnSpPr>
          <p:nvPr/>
        </p:nvCxnSpPr>
        <p:spPr bwMode="auto">
          <a:xfrm flipH="1" flipV="1">
            <a:off x="2514600" y="3048000"/>
            <a:ext cx="78105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1753" name="TextBox 6"/>
          <p:cNvSpPr txBox="1">
            <a:spLocks noChangeArrowheads="1"/>
          </p:cNvSpPr>
          <p:nvPr/>
        </p:nvSpPr>
        <p:spPr bwMode="auto">
          <a:xfrm>
            <a:off x="457200" y="5486400"/>
            <a:ext cx="584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Specify transform from node to parent</a:t>
            </a:r>
          </a:p>
        </p:txBody>
      </p:sp>
      <p:sp>
        <p:nvSpPr>
          <p:cNvPr id="31754" name="TextBox 1"/>
          <p:cNvSpPr txBox="1">
            <a:spLocks noChangeArrowheads="1"/>
          </p:cNvSpPr>
          <p:nvPr/>
        </p:nvSpPr>
        <p:spPr bwMode="auto">
          <a:xfrm>
            <a:off x="990600" y="3276600"/>
            <a:ext cx="420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</a:t>
            </a:r>
          </a:p>
        </p:txBody>
      </p:sp>
      <p:sp>
        <p:nvSpPr>
          <p:cNvPr id="31755" name="TextBox 18"/>
          <p:cNvSpPr txBox="1">
            <a:spLocks noChangeArrowheads="1"/>
          </p:cNvSpPr>
          <p:nvPr/>
        </p:nvSpPr>
        <p:spPr bwMode="auto">
          <a:xfrm>
            <a:off x="2971800" y="31242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M: </a:t>
            </a:r>
            <a:r>
              <a:rPr lang="en-US" sz="1200"/>
              <a:t>scale and translate</a:t>
            </a:r>
          </a:p>
        </p:txBody>
      </p:sp>
      <p:sp>
        <p:nvSpPr>
          <p:cNvPr id="31756" name="Line 5"/>
          <p:cNvSpPr>
            <a:spLocks noChangeShapeType="1"/>
          </p:cNvSpPr>
          <p:nvPr/>
        </p:nvSpPr>
        <p:spPr bwMode="auto">
          <a:xfrm>
            <a:off x="7086600" y="17526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7" name="Line 6"/>
          <p:cNvSpPr>
            <a:spLocks noChangeShapeType="1"/>
          </p:cNvSpPr>
          <p:nvPr/>
        </p:nvSpPr>
        <p:spPr bwMode="auto">
          <a:xfrm>
            <a:off x="5715000" y="32766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8" name="Oval 24"/>
          <p:cNvSpPr>
            <a:spLocks noChangeArrowheads="1"/>
          </p:cNvSpPr>
          <p:nvPr/>
        </p:nvSpPr>
        <p:spPr bwMode="auto">
          <a:xfrm>
            <a:off x="6629400" y="2819400"/>
            <a:ext cx="914400" cy="914400"/>
          </a:xfrm>
          <a:prstGeom prst="ellipse">
            <a:avLst/>
          </a:prstGeom>
          <a:noFill/>
          <a:ln w="28575" cap="rnd">
            <a:solidFill>
              <a:schemeClr val="accent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9" name="Line 31"/>
          <p:cNvSpPr>
            <a:spLocks noChangeShapeType="1"/>
          </p:cNvSpPr>
          <p:nvPr/>
        </p:nvSpPr>
        <p:spPr bwMode="auto">
          <a:xfrm flipV="1">
            <a:off x="6400800" y="26098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1760" name="Group 41"/>
          <p:cNvGrpSpPr>
            <a:grpSpLocks noChangeAspect="1"/>
          </p:cNvGrpSpPr>
          <p:nvPr/>
        </p:nvGrpSpPr>
        <p:grpSpPr bwMode="auto">
          <a:xfrm>
            <a:off x="6781800" y="2514600"/>
            <a:ext cx="1190625" cy="1279525"/>
            <a:chOff x="5334000" y="2362200"/>
            <a:chExt cx="3048000" cy="3276600"/>
          </a:xfrm>
        </p:grpSpPr>
        <p:sp>
          <p:nvSpPr>
            <p:cNvPr id="31761" name="Line 22"/>
            <p:cNvSpPr>
              <a:spLocks noChangeShapeType="1"/>
            </p:cNvSpPr>
            <p:nvPr/>
          </p:nvSpPr>
          <p:spPr bwMode="auto">
            <a:xfrm flipV="1">
              <a:off x="5791200" y="2971800"/>
              <a:ext cx="1828800" cy="1828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2" name="Line 4"/>
            <p:cNvSpPr>
              <a:spLocks noChangeShapeType="1"/>
            </p:cNvSpPr>
            <p:nvPr/>
          </p:nvSpPr>
          <p:spPr bwMode="auto">
            <a:xfrm>
              <a:off x="6705600" y="2362200"/>
              <a:ext cx="0" cy="3276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3" name="Line 5"/>
            <p:cNvSpPr>
              <a:spLocks noChangeShapeType="1"/>
            </p:cNvSpPr>
            <p:nvPr/>
          </p:nvSpPr>
          <p:spPr bwMode="auto">
            <a:xfrm>
              <a:off x="5334000" y="3886200"/>
              <a:ext cx="3048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4" name="Oval 6"/>
            <p:cNvSpPr>
              <a:spLocks noChangeArrowheads="1"/>
            </p:cNvSpPr>
            <p:nvPr/>
          </p:nvSpPr>
          <p:spPr bwMode="auto">
            <a:xfrm>
              <a:off x="6477000" y="3657600"/>
              <a:ext cx="457200" cy="45720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1765" name="Straight Connector 46"/>
            <p:cNvCxnSpPr>
              <a:cxnSpLocks noChangeShapeType="1"/>
            </p:cNvCxnSpPr>
            <p:nvPr/>
          </p:nvCxnSpPr>
          <p:spPr bwMode="auto">
            <a:xfrm rot="5400000" flipH="1" flipV="1">
              <a:off x="57150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536746A-8016-E74F-9690-943BEEB5D96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810FD94-5A7C-3C43-B1A3-703D9E6B68C2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2772" name="Oval 6"/>
          <p:cNvSpPr>
            <a:spLocks noChangeArrowheads="1"/>
          </p:cNvSpPr>
          <p:nvPr/>
        </p:nvSpPr>
        <p:spPr bwMode="auto">
          <a:xfrm>
            <a:off x="1328738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2773" name="Oval 7"/>
          <p:cNvSpPr>
            <a:spLocks noChangeArrowheads="1"/>
          </p:cNvSpPr>
          <p:nvPr/>
        </p:nvSpPr>
        <p:spPr bwMode="auto">
          <a:xfrm>
            <a:off x="2295525" y="3138488"/>
            <a:ext cx="2684463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2774" name="Oval 8"/>
          <p:cNvSpPr>
            <a:spLocks noChangeArrowheads="1"/>
          </p:cNvSpPr>
          <p:nvPr/>
        </p:nvSpPr>
        <p:spPr bwMode="auto">
          <a:xfrm>
            <a:off x="2286000" y="4214813"/>
            <a:ext cx="170021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32775" name="Line 10"/>
          <p:cNvSpPr>
            <a:spLocks noChangeShapeType="1"/>
          </p:cNvSpPr>
          <p:nvPr/>
        </p:nvSpPr>
        <p:spPr bwMode="auto">
          <a:xfrm>
            <a:off x="2944813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6" name="Line 11"/>
          <p:cNvSpPr>
            <a:spLocks noChangeShapeType="1"/>
          </p:cNvSpPr>
          <p:nvPr/>
        </p:nvSpPr>
        <p:spPr bwMode="auto">
          <a:xfrm flipH="1">
            <a:off x="3046413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7" name="Oval 30"/>
          <p:cNvSpPr>
            <a:spLocks noChangeArrowheads="1"/>
          </p:cNvSpPr>
          <p:nvPr/>
        </p:nvSpPr>
        <p:spPr bwMode="auto">
          <a:xfrm>
            <a:off x="1143000" y="4214813"/>
            <a:ext cx="1169988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2778" name="Line 31"/>
          <p:cNvSpPr>
            <a:spLocks noChangeShapeType="1"/>
          </p:cNvSpPr>
          <p:nvPr/>
        </p:nvSpPr>
        <p:spPr bwMode="auto">
          <a:xfrm flipH="1">
            <a:off x="1878013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9" name="TextBox 63"/>
          <p:cNvSpPr txBox="1">
            <a:spLocks noChangeArrowheads="1"/>
          </p:cNvSpPr>
          <p:nvPr/>
        </p:nvSpPr>
        <p:spPr bwMode="auto">
          <a:xfrm>
            <a:off x="4191000" y="1371600"/>
            <a:ext cx="3378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body assembly coordinate system</a:t>
            </a:r>
          </a:p>
        </p:txBody>
      </p:sp>
      <p:sp>
        <p:nvSpPr>
          <p:cNvPr id="32780" name="TextBox 1"/>
          <p:cNvSpPr txBox="1">
            <a:spLocks noChangeArrowheads="1"/>
          </p:cNvSpPr>
          <p:nvPr/>
        </p:nvSpPr>
        <p:spPr bwMode="auto">
          <a:xfrm>
            <a:off x="2335213" y="3886200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</a:t>
            </a:r>
          </a:p>
        </p:txBody>
      </p:sp>
      <p:sp>
        <p:nvSpPr>
          <p:cNvPr id="32781" name="TextBox 32"/>
          <p:cNvSpPr txBox="1">
            <a:spLocks noChangeArrowheads="1"/>
          </p:cNvSpPr>
          <p:nvPr/>
        </p:nvSpPr>
        <p:spPr bwMode="auto">
          <a:xfrm>
            <a:off x="3249613" y="38100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M: </a:t>
            </a:r>
            <a:r>
              <a:rPr lang="en-US" sz="1200"/>
              <a:t>scale and translate</a:t>
            </a:r>
          </a:p>
        </p:txBody>
      </p:sp>
      <p:sp>
        <p:nvSpPr>
          <p:cNvPr id="32782" name="TextBox 33"/>
          <p:cNvSpPr txBox="1">
            <a:spLocks noChangeArrowheads="1"/>
          </p:cNvSpPr>
          <p:nvPr/>
        </p:nvSpPr>
        <p:spPr bwMode="auto">
          <a:xfrm>
            <a:off x="3325813" y="25146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M’: </a:t>
            </a:r>
            <a:r>
              <a:rPr lang="en-US" sz="1200"/>
              <a:t>scale and translate</a:t>
            </a:r>
          </a:p>
        </p:txBody>
      </p:sp>
      <p:sp>
        <p:nvSpPr>
          <p:cNvPr id="32783" name="Line 2"/>
          <p:cNvSpPr>
            <a:spLocks noChangeShapeType="1"/>
          </p:cNvSpPr>
          <p:nvPr/>
        </p:nvSpPr>
        <p:spPr bwMode="auto">
          <a:xfrm flipH="1">
            <a:off x="6713538" y="2620963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4" name="Line 3"/>
          <p:cNvSpPr>
            <a:spLocks noChangeShapeType="1"/>
          </p:cNvSpPr>
          <p:nvPr/>
        </p:nvSpPr>
        <p:spPr bwMode="auto">
          <a:xfrm>
            <a:off x="6942138" y="1935163"/>
            <a:ext cx="0" cy="2514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5" name="Line 4"/>
          <p:cNvSpPr>
            <a:spLocks noChangeShapeType="1"/>
          </p:cNvSpPr>
          <p:nvPr/>
        </p:nvSpPr>
        <p:spPr bwMode="auto">
          <a:xfrm>
            <a:off x="5799138" y="3459163"/>
            <a:ext cx="2667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6" name="Line 20"/>
          <p:cNvSpPr>
            <a:spLocks noChangeShapeType="1"/>
          </p:cNvSpPr>
          <p:nvPr/>
        </p:nvSpPr>
        <p:spPr bwMode="auto">
          <a:xfrm>
            <a:off x="6934200" y="1828800"/>
            <a:ext cx="0" cy="441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7" name="Line 21"/>
          <p:cNvSpPr>
            <a:spLocks noChangeShapeType="1"/>
          </p:cNvSpPr>
          <p:nvPr/>
        </p:nvSpPr>
        <p:spPr bwMode="auto">
          <a:xfrm>
            <a:off x="5791200" y="4648200"/>
            <a:ext cx="28194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8" name="Line 22"/>
          <p:cNvSpPr>
            <a:spLocks noChangeShapeType="1"/>
          </p:cNvSpPr>
          <p:nvPr/>
        </p:nvSpPr>
        <p:spPr bwMode="auto">
          <a:xfrm flipV="1">
            <a:off x="6172200" y="3962400"/>
            <a:ext cx="1524000" cy="1371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89" name="Group 27"/>
          <p:cNvGrpSpPr>
            <a:grpSpLocks/>
          </p:cNvGrpSpPr>
          <p:nvPr/>
        </p:nvGrpSpPr>
        <p:grpSpPr bwMode="auto">
          <a:xfrm>
            <a:off x="6484938" y="2925763"/>
            <a:ext cx="914400" cy="914400"/>
            <a:chOff x="4752" y="384"/>
            <a:chExt cx="576" cy="576"/>
          </a:xfrm>
        </p:grpSpPr>
        <p:sp>
          <p:nvSpPr>
            <p:cNvPr id="32792" name="Oval 28"/>
            <p:cNvSpPr>
              <a:spLocks noChangeArrowheads="1"/>
            </p:cNvSpPr>
            <p:nvPr/>
          </p:nvSpPr>
          <p:spPr bwMode="auto">
            <a:xfrm>
              <a:off x="4752" y="384"/>
              <a:ext cx="576" cy="57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2793" name="Oval 30"/>
            <p:cNvSpPr>
              <a:spLocks noChangeArrowheads="1"/>
            </p:cNvSpPr>
            <p:nvPr/>
          </p:nvSpPr>
          <p:spPr bwMode="auto">
            <a:xfrm>
              <a:off x="4944" y="528"/>
              <a:ext cx="144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4" name="Group 35"/>
          <p:cNvGrpSpPr>
            <a:grpSpLocks/>
          </p:cNvGrpSpPr>
          <p:nvPr/>
        </p:nvGrpSpPr>
        <p:grpSpPr bwMode="auto">
          <a:xfrm>
            <a:off x="6484938" y="2925763"/>
            <a:ext cx="914400" cy="914400"/>
            <a:chOff x="4560" y="1584"/>
            <a:chExt cx="576" cy="576"/>
          </a:xfrm>
          <a:solidFill>
            <a:schemeClr val="tx1"/>
          </a:solidFill>
        </p:grpSpPr>
        <p:sp>
          <p:nvSpPr>
            <p:cNvPr id="45" name="Oval 36"/>
            <p:cNvSpPr>
              <a:spLocks noChangeArrowheads="1"/>
            </p:cNvSpPr>
            <p:nvPr/>
          </p:nvSpPr>
          <p:spPr bwMode="auto">
            <a:xfrm>
              <a:off x="4560" y="1584"/>
              <a:ext cx="576" cy="576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47" name="Oval 38"/>
            <p:cNvSpPr>
              <a:spLocks noChangeArrowheads="1"/>
            </p:cNvSpPr>
            <p:nvPr/>
          </p:nvSpPr>
          <p:spPr bwMode="auto">
            <a:xfrm>
              <a:off x="4656" y="1728"/>
              <a:ext cx="144" cy="96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sp>
        <p:nvSpPr>
          <p:cNvPr id="32791" name="Line 40"/>
          <p:cNvSpPr>
            <a:spLocks noChangeShapeType="1"/>
          </p:cNvSpPr>
          <p:nvPr/>
        </p:nvSpPr>
        <p:spPr bwMode="auto">
          <a:xfrm flipH="1">
            <a:off x="5875338" y="3459163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425DCD5-B3DE-8843-8BCF-32767B234FB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FD001A1-10D1-E14F-A231-27C49C3A6988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248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2041525" y="2500313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3797" name="Oval 7"/>
          <p:cNvSpPr>
            <a:spLocks noChangeArrowheads="1"/>
          </p:cNvSpPr>
          <p:nvPr/>
        </p:nvSpPr>
        <p:spPr bwMode="auto">
          <a:xfrm>
            <a:off x="3008313" y="3619500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3798" name="Oval 8"/>
          <p:cNvSpPr>
            <a:spLocks noChangeArrowheads="1"/>
          </p:cNvSpPr>
          <p:nvPr/>
        </p:nvSpPr>
        <p:spPr bwMode="auto">
          <a:xfrm>
            <a:off x="3278188" y="4695825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4684713" y="4695825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3657600" y="3148013"/>
            <a:ext cx="635000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3759200" y="41910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4724400" y="4214813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3803" name="Group 33"/>
          <p:cNvGrpSpPr>
            <a:grpSpLocks/>
          </p:cNvGrpSpPr>
          <p:nvPr/>
        </p:nvGrpSpPr>
        <p:grpSpPr bwMode="auto">
          <a:xfrm>
            <a:off x="3733800" y="1547813"/>
            <a:ext cx="4102100" cy="914400"/>
            <a:chOff x="2352" y="672"/>
            <a:chExt cx="2584" cy="576"/>
          </a:xfrm>
        </p:grpSpPr>
        <p:sp>
          <p:nvSpPr>
            <p:cNvPr id="33826" name="Line 13"/>
            <p:cNvSpPr>
              <a:spLocks noChangeShapeType="1"/>
            </p:cNvSpPr>
            <p:nvPr/>
          </p:nvSpPr>
          <p:spPr bwMode="auto">
            <a:xfrm flipH="1">
              <a:off x="2352" y="864"/>
              <a:ext cx="576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27" name="Text Box 14"/>
            <p:cNvSpPr txBox="1">
              <a:spLocks noChangeArrowheads="1"/>
            </p:cNvSpPr>
            <p:nvPr/>
          </p:nvSpPr>
          <p:spPr bwMode="auto">
            <a:xfrm>
              <a:off x="2395" y="672"/>
              <a:ext cx="25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whole body transformation</a:t>
              </a:r>
            </a:p>
          </p:txBody>
        </p:sp>
      </p:grpSp>
      <p:sp>
        <p:nvSpPr>
          <p:cNvPr id="33804" name="Oval 28"/>
          <p:cNvSpPr>
            <a:spLocks noChangeArrowheads="1"/>
          </p:cNvSpPr>
          <p:nvPr/>
        </p:nvSpPr>
        <p:spPr bwMode="auto">
          <a:xfrm>
            <a:off x="1447800" y="3644900"/>
            <a:ext cx="1676400" cy="56356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3805" name="Line 29"/>
          <p:cNvSpPr>
            <a:spLocks noChangeShapeType="1"/>
          </p:cNvSpPr>
          <p:nvPr/>
        </p:nvSpPr>
        <p:spPr bwMode="auto">
          <a:xfrm flipH="1">
            <a:off x="2286000" y="3071813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6" name="Oval 30"/>
          <p:cNvSpPr>
            <a:spLocks noChangeArrowheads="1"/>
          </p:cNvSpPr>
          <p:nvPr/>
        </p:nvSpPr>
        <p:spPr bwMode="auto">
          <a:xfrm>
            <a:off x="1855788" y="4695825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3807" name="Line 31"/>
          <p:cNvSpPr>
            <a:spLocks noChangeShapeType="1"/>
          </p:cNvSpPr>
          <p:nvPr/>
        </p:nvSpPr>
        <p:spPr bwMode="auto">
          <a:xfrm flipH="1">
            <a:off x="2590800" y="4138613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400800" y="2843213"/>
            <a:ext cx="1354138" cy="2011362"/>
            <a:chOff x="5715000" y="1752599"/>
            <a:chExt cx="2438400" cy="4495799"/>
          </a:xfrm>
        </p:grpSpPr>
        <p:grpSp>
          <p:nvGrpSpPr>
            <p:cNvPr id="33819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33823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4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5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820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33821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2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3809" name="Oval 28"/>
          <p:cNvSpPr>
            <a:spLocks noChangeArrowheads="1"/>
          </p:cNvSpPr>
          <p:nvPr/>
        </p:nvSpPr>
        <p:spPr bwMode="auto">
          <a:xfrm>
            <a:off x="3175" y="3605213"/>
            <a:ext cx="1470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</a:t>
            </a:r>
          </a:p>
        </p:txBody>
      </p:sp>
      <p:cxnSp>
        <p:nvCxnSpPr>
          <p:cNvPr id="33810" name="Straight Connector 35"/>
          <p:cNvCxnSpPr>
            <a:cxnSpLocks noChangeShapeType="1"/>
            <a:stCxn id="33796" idx="3"/>
            <a:endCxn id="33809" idx="0"/>
          </p:cNvCxnSpPr>
          <p:nvPr/>
        </p:nvCxnSpPr>
        <p:spPr bwMode="auto">
          <a:xfrm rot="5400000">
            <a:off x="1273969" y="2443957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8153400" y="2995613"/>
            <a:ext cx="990600" cy="1524000"/>
            <a:chOff x="5715000" y="1752599"/>
            <a:chExt cx="2438400" cy="4495799"/>
          </a:xfrm>
        </p:grpSpPr>
        <p:grpSp>
          <p:nvGrpSpPr>
            <p:cNvPr id="33812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33816" name="Oval 43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7" name="Oval 44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8" name="Oval 45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813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33814" name="Oval 41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5" name="Oval 42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99DF90-DAE9-F347-85F2-FACDB30B5E5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C7E7DAC-26E4-A64C-AC71-4790F3517504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4819" name="Oval 6"/>
          <p:cNvSpPr>
            <a:spLocks noChangeArrowheads="1"/>
          </p:cNvSpPr>
          <p:nvPr/>
        </p:nvSpPr>
        <p:spPr bwMode="auto">
          <a:xfrm>
            <a:off x="2041525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4820" name="Oval 7"/>
          <p:cNvSpPr>
            <a:spLocks noChangeArrowheads="1"/>
          </p:cNvSpPr>
          <p:nvPr/>
        </p:nvSpPr>
        <p:spPr bwMode="auto">
          <a:xfrm>
            <a:off x="3008313" y="3138488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4821" name="Oval 8"/>
          <p:cNvSpPr>
            <a:spLocks noChangeArrowheads="1"/>
          </p:cNvSpPr>
          <p:nvPr/>
        </p:nvSpPr>
        <p:spPr bwMode="auto">
          <a:xfrm>
            <a:off x="3278188" y="4214813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4822" name="Oval 9"/>
          <p:cNvSpPr>
            <a:spLocks noChangeArrowheads="1"/>
          </p:cNvSpPr>
          <p:nvPr/>
        </p:nvSpPr>
        <p:spPr bwMode="auto">
          <a:xfrm>
            <a:off x="4684713" y="4214813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4823" name="Line 10"/>
          <p:cNvSpPr>
            <a:spLocks noChangeShapeType="1"/>
          </p:cNvSpPr>
          <p:nvPr/>
        </p:nvSpPr>
        <p:spPr bwMode="auto">
          <a:xfrm>
            <a:off x="3657600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4" name="Line 11"/>
          <p:cNvSpPr>
            <a:spLocks noChangeShapeType="1"/>
          </p:cNvSpPr>
          <p:nvPr/>
        </p:nvSpPr>
        <p:spPr bwMode="auto">
          <a:xfrm flipH="1">
            <a:off x="3759200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5" name="Line 12"/>
          <p:cNvSpPr>
            <a:spLocks noChangeShapeType="1"/>
          </p:cNvSpPr>
          <p:nvPr/>
        </p:nvSpPr>
        <p:spPr bwMode="auto">
          <a:xfrm>
            <a:off x="4724400" y="3733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4826" name="Group 33"/>
          <p:cNvGrpSpPr>
            <a:grpSpLocks/>
          </p:cNvGrpSpPr>
          <p:nvPr/>
        </p:nvGrpSpPr>
        <p:grpSpPr bwMode="auto">
          <a:xfrm>
            <a:off x="4030663" y="990600"/>
            <a:ext cx="4032250" cy="2209800"/>
            <a:chOff x="2395" y="672"/>
            <a:chExt cx="2540" cy="1392"/>
          </a:xfrm>
        </p:grpSpPr>
        <p:sp>
          <p:nvSpPr>
            <p:cNvPr id="34843" name="Line 13"/>
            <p:cNvSpPr>
              <a:spLocks noChangeShapeType="1"/>
            </p:cNvSpPr>
            <p:nvPr/>
          </p:nvSpPr>
          <p:spPr bwMode="auto">
            <a:xfrm>
              <a:off x="2928" y="1008"/>
              <a:ext cx="48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4" name="Text Box 14"/>
            <p:cNvSpPr txBox="1">
              <a:spLocks noChangeArrowheads="1"/>
            </p:cNvSpPr>
            <p:nvPr/>
          </p:nvSpPr>
          <p:spPr bwMode="auto">
            <a:xfrm>
              <a:off x="2395" y="672"/>
              <a:ext cx="25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whole head transformation</a:t>
              </a:r>
            </a:p>
          </p:txBody>
        </p:sp>
      </p:grpSp>
      <p:sp>
        <p:nvSpPr>
          <p:cNvPr id="34827" name="Oval 28"/>
          <p:cNvSpPr>
            <a:spLocks noChangeArrowheads="1"/>
          </p:cNvSpPr>
          <p:nvPr/>
        </p:nvSpPr>
        <p:spPr bwMode="auto">
          <a:xfrm>
            <a:off x="1447800" y="3124200"/>
            <a:ext cx="1447800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4828" name="Line 29"/>
          <p:cNvSpPr>
            <a:spLocks noChangeShapeType="1"/>
          </p:cNvSpPr>
          <p:nvPr/>
        </p:nvSpPr>
        <p:spPr bwMode="auto">
          <a:xfrm flipH="1">
            <a:off x="2286000" y="25908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9" name="Oval 30"/>
          <p:cNvSpPr>
            <a:spLocks noChangeArrowheads="1"/>
          </p:cNvSpPr>
          <p:nvPr/>
        </p:nvSpPr>
        <p:spPr bwMode="auto">
          <a:xfrm>
            <a:off x="1855788" y="4214813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4830" name="Line 31"/>
          <p:cNvSpPr>
            <a:spLocks noChangeShapeType="1"/>
          </p:cNvSpPr>
          <p:nvPr/>
        </p:nvSpPr>
        <p:spPr bwMode="auto">
          <a:xfrm flipH="1">
            <a:off x="2590800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4831" name="Group 9"/>
          <p:cNvGrpSpPr>
            <a:grpSpLocks/>
          </p:cNvGrpSpPr>
          <p:nvPr/>
        </p:nvGrpSpPr>
        <p:grpSpPr bwMode="auto">
          <a:xfrm>
            <a:off x="6400800" y="1828800"/>
            <a:ext cx="2743200" cy="4114800"/>
            <a:chOff x="2286000" y="3048000"/>
            <a:chExt cx="1097280" cy="2240280"/>
          </a:xfrm>
        </p:grpSpPr>
        <p:sp>
          <p:nvSpPr>
            <p:cNvPr id="34840" name="Oval 30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1" name="Oval 31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2" name="Oval 32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515225" y="2060575"/>
            <a:ext cx="600075" cy="139700"/>
            <a:chOff x="6705600" y="2133600"/>
            <a:chExt cx="533400" cy="182880"/>
          </a:xfrm>
        </p:grpSpPr>
        <p:sp>
          <p:nvSpPr>
            <p:cNvPr id="34838" name="Oval 28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9" name="Oval 29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4833" name="Oval 28"/>
          <p:cNvSpPr>
            <a:spLocks noChangeArrowheads="1"/>
          </p:cNvSpPr>
          <p:nvPr/>
        </p:nvSpPr>
        <p:spPr bwMode="auto">
          <a:xfrm>
            <a:off x="-52388" y="3124200"/>
            <a:ext cx="157956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 </a:t>
            </a:r>
          </a:p>
        </p:txBody>
      </p:sp>
      <p:cxnSp>
        <p:nvCxnSpPr>
          <p:cNvPr id="34834" name="Straight Connector 35"/>
          <p:cNvCxnSpPr>
            <a:cxnSpLocks noChangeShapeType="1"/>
            <a:stCxn id="34819" idx="3"/>
            <a:endCxn id="34833" idx="0"/>
          </p:cNvCxnSpPr>
          <p:nvPr/>
        </p:nvCxnSpPr>
        <p:spPr bwMode="auto">
          <a:xfrm rot="5400000">
            <a:off x="1273969" y="1962944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7696200" y="2057400"/>
            <a:ext cx="600075" cy="139700"/>
            <a:chOff x="6705600" y="2133600"/>
            <a:chExt cx="533400" cy="182880"/>
          </a:xfrm>
        </p:grpSpPr>
        <p:sp>
          <p:nvSpPr>
            <p:cNvPr id="34836" name="Oval 38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7" name="Oval 39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7"/>
          <p:cNvSpPr>
            <a:spLocks noChangeArrowheads="1"/>
          </p:cNvSpPr>
          <p:nvPr/>
        </p:nvSpPr>
        <p:spPr bwMode="auto">
          <a:xfrm>
            <a:off x="0" y="1447800"/>
            <a:ext cx="9144000" cy="4343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4EC4D99-7789-C54E-9849-4357D0A6CBB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86E83FC-60A8-3844-8440-F7635D0EC0F4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Last time:</a:t>
            </a:r>
            <a:br>
              <a:rPr lang="en-US" sz="2800">
                <a:latin typeface="Comic Sans MS" charset="0"/>
              </a:rPr>
            </a:br>
            <a:r>
              <a:rPr lang="en-US" sz="2800">
                <a:latin typeface="Comic Sans MS" charset="0"/>
              </a:rPr>
              <a:t>Scale, rotate, and translate models</a:t>
            </a:r>
          </a:p>
        </p:txBody>
      </p:sp>
      <p:pic>
        <p:nvPicPr>
          <p:cNvPr id="17413" name="Picture 26" descr="teapotWirefram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4919663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26" descr="teapotWirefr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00000">
            <a:off x="6401594" y="2767807"/>
            <a:ext cx="1862137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5" name="Group 15"/>
          <p:cNvGrpSpPr>
            <a:grpSpLocks/>
          </p:cNvGrpSpPr>
          <p:nvPr/>
        </p:nvGrpSpPr>
        <p:grpSpPr bwMode="auto">
          <a:xfrm>
            <a:off x="381000" y="3886200"/>
            <a:ext cx="1447800" cy="1143000"/>
            <a:chOff x="5181600" y="1752600"/>
            <a:chExt cx="3200400" cy="3200400"/>
          </a:xfrm>
        </p:grpSpPr>
        <p:cxnSp>
          <p:nvCxnSpPr>
            <p:cNvPr id="17421" name="Straight Connector 30"/>
            <p:cNvCxnSpPr>
              <a:cxnSpLocks noChangeShapeType="1"/>
            </p:cNvCxnSpPr>
            <p:nvPr/>
          </p:nvCxnSpPr>
          <p:spPr bwMode="auto">
            <a:xfrm rot="5400000">
              <a:off x="5257800" y="2819400"/>
              <a:ext cx="213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22" name="Straight Connector 34"/>
            <p:cNvCxnSpPr>
              <a:cxnSpLocks noChangeShapeType="1"/>
            </p:cNvCxnSpPr>
            <p:nvPr/>
          </p:nvCxnSpPr>
          <p:spPr bwMode="auto">
            <a:xfrm>
              <a:off x="6324600" y="3886200"/>
              <a:ext cx="205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23" name="Straight Connector 37"/>
            <p:cNvCxnSpPr>
              <a:cxnSpLocks noChangeShapeType="1"/>
            </p:cNvCxnSpPr>
            <p:nvPr/>
          </p:nvCxnSpPr>
          <p:spPr bwMode="auto">
            <a:xfrm rot="10800000" flipV="1">
              <a:off x="5181600" y="3886200"/>
              <a:ext cx="1143000" cy="1066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416" name="Group 15"/>
          <p:cNvGrpSpPr>
            <a:grpSpLocks/>
          </p:cNvGrpSpPr>
          <p:nvPr/>
        </p:nvGrpSpPr>
        <p:grpSpPr bwMode="auto">
          <a:xfrm>
            <a:off x="5791200" y="3886200"/>
            <a:ext cx="1447800" cy="1143000"/>
            <a:chOff x="5181600" y="1752600"/>
            <a:chExt cx="3200400" cy="3200400"/>
          </a:xfrm>
        </p:grpSpPr>
        <p:cxnSp>
          <p:nvCxnSpPr>
            <p:cNvPr id="17418" name="Straight Connector 30"/>
            <p:cNvCxnSpPr>
              <a:cxnSpLocks noChangeShapeType="1"/>
            </p:cNvCxnSpPr>
            <p:nvPr/>
          </p:nvCxnSpPr>
          <p:spPr bwMode="auto">
            <a:xfrm rot="5400000">
              <a:off x="5257800" y="2819400"/>
              <a:ext cx="213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19" name="Straight Connector 34"/>
            <p:cNvCxnSpPr>
              <a:cxnSpLocks noChangeShapeType="1"/>
            </p:cNvCxnSpPr>
            <p:nvPr/>
          </p:nvCxnSpPr>
          <p:spPr bwMode="auto">
            <a:xfrm>
              <a:off x="6324600" y="3886200"/>
              <a:ext cx="205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20" name="Straight Connector 37"/>
            <p:cNvCxnSpPr>
              <a:cxnSpLocks noChangeShapeType="1"/>
            </p:cNvCxnSpPr>
            <p:nvPr/>
          </p:nvCxnSpPr>
          <p:spPr bwMode="auto">
            <a:xfrm rot="10800000" flipV="1">
              <a:off x="5181600" y="3886200"/>
              <a:ext cx="1143000" cy="1066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7417" name="Straight Arrow Connector 30"/>
          <p:cNvCxnSpPr>
            <a:cxnSpLocks noChangeShapeType="1"/>
          </p:cNvCxnSpPr>
          <p:nvPr/>
        </p:nvCxnSpPr>
        <p:spPr bwMode="auto">
          <a:xfrm>
            <a:off x="4267200" y="3886200"/>
            <a:ext cx="1295400" cy="158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754E781-9985-4A45-B531-5B07EDFA65A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57092E1-FD8E-274F-B780-10F99584BC8E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35843" name="Oval 7"/>
          <p:cNvSpPr>
            <a:spLocks noChangeArrowheads="1"/>
          </p:cNvSpPr>
          <p:nvPr/>
        </p:nvSpPr>
        <p:spPr bwMode="auto">
          <a:xfrm>
            <a:off x="1990725" y="3138488"/>
            <a:ext cx="2684463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5844" name="Oval 8"/>
          <p:cNvSpPr>
            <a:spLocks noChangeArrowheads="1"/>
          </p:cNvSpPr>
          <p:nvPr/>
        </p:nvSpPr>
        <p:spPr bwMode="auto">
          <a:xfrm>
            <a:off x="2260600" y="4214813"/>
            <a:ext cx="114141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5845" name="Line 11"/>
          <p:cNvSpPr>
            <a:spLocks noChangeShapeType="1"/>
          </p:cNvSpPr>
          <p:nvPr/>
        </p:nvSpPr>
        <p:spPr bwMode="auto">
          <a:xfrm flipH="1">
            <a:off x="2741613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5846" name="Group 33"/>
          <p:cNvGrpSpPr>
            <a:grpSpLocks/>
          </p:cNvGrpSpPr>
          <p:nvPr/>
        </p:nvGrpSpPr>
        <p:grpSpPr bwMode="auto">
          <a:xfrm>
            <a:off x="2209800" y="838200"/>
            <a:ext cx="4032250" cy="2209800"/>
            <a:chOff x="2395" y="672"/>
            <a:chExt cx="2540" cy="1392"/>
          </a:xfrm>
        </p:grpSpPr>
        <p:sp>
          <p:nvSpPr>
            <p:cNvPr id="35862" name="Line 13"/>
            <p:cNvSpPr>
              <a:spLocks noChangeShapeType="1"/>
            </p:cNvSpPr>
            <p:nvPr/>
          </p:nvSpPr>
          <p:spPr bwMode="auto">
            <a:xfrm>
              <a:off x="2928" y="1008"/>
              <a:ext cx="48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63" name="Text Box 14"/>
            <p:cNvSpPr txBox="1">
              <a:spLocks noChangeArrowheads="1"/>
            </p:cNvSpPr>
            <p:nvPr/>
          </p:nvSpPr>
          <p:spPr bwMode="auto">
            <a:xfrm>
              <a:off x="2395" y="672"/>
              <a:ext cx="25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whole head transformation</a:t>
              </a:r>
            </a:p>
          </p:txBody>
        </p:sp>
      </p:grpSp>
      <p:sp>
        <p:nvSpPr>
          <p:cNvPr id="35847" name="Oval 30"/>
          <p:cNvSpPr>
            <a:spLocks noChangeArrowheads="1"/>
          </p:cNvSpPr>
          <p:nvPr/>
        </p:nvSpPr>
        <p:spPr bwMode="auto">
          <a:xfrm>
            <a:off x="838200" y="4214813"/>
            <a:ext cx="1169988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5848" name="Line 31"/>
          <p:cNvSpPr>
            <a:spLocks noChangeShapeType="1"/>
          </p:cNvSpPr>
          <p:nvPr/>
        </p:nvSpPr>
        <p:spPr bwMode="auto">
          <a:xfrm flipH="1">
            <a:off x="1573213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9" name="TextBox 29"/>
          <p:cNvSpPr txBox="1">
            <a:spLocks noChangeArrowheads="1"/>
          </p:cNvSpPr>
          <p:nvPr/>
        </p:nvSpPr>
        <p:spPr bwMode="auto">
          <a:xfrm>
            <a:off x="1344613" y="3505200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</a:t>
            </a:r>
          </a:p>
        </p:txBody>
      </p:sp>
      <p:sp>
        <p:nvSpPr>
          <p:cNvPr id="35850" name="TextBox 30"/>
          <p:cNvSpPr txBox="1">
            <a:spLocks noChangeArrowheads="1"/>
          </p:cNvSpPr>
          <p:nvPr/>
        </p:nvSpPr>
        <p:spPr bwMode="auto">
          <a:xfrm>
            <a:off x="3124200" y="37338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M: </a:t>
            </a:r>
            <a:r>
              <a:rPr lang="en-US" sz="1200"/>
              <a:t>scale and translate</a:t>
            </a:r>
          </a:p>
        </p:txBody>
      </p:sp>
      <p:sp>
        <p:nvSpPr>
          <p:cNvPr id="35851" name="TextBox 31"/>
          <p:cNvSpPr txBox="1">
            <a:spLocks noChangeArrowheads="1"/>
          </p:cNvSpPr>
          <p:nvPr/>
        </p:nvSpPr>
        <p:spPr bwMode="auto">
          <a:xfrm>
            <a:off x="2819400" y="18288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M’’: rotate</a:t>
            </a:r>
            <a:endParaRPr lang="en-US" sz="1200"/>
          </a:p>
        </p:txBody>
      </p:sp>
      <p:sp>
        <p:nvSpPr>
          <p:cNvPr id="35852" name="Line 5"/>
          <p:cNvSpPr>
            <a:spLocks noChangeShapeType="1"/>
          </p:cNvSpPr>
          <p:nvPr/>
        </p:nvSpPr>
        <p:spPr bwMode="auto">
          <a:xfrm>
            <a:off x="7086600" y="17526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3" name="Line 6"/>
          <p:cNvSpPr>
            <a:spLocks noChangeShapeType="1"/>
          </p:cNvSpPr>
          <p:nvPr/>
        </p:nvSpPr>
        <p:spPr bwMode="auto">
          <a:xfrm>
            <a:off x="5715000" y="32766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4" name="Oval 24"/>
          <p:cNvSpPr>
            <a:spLocks noChangeArrowheads="1"/>
          </p:cNvSpPr>
          <p:nvPr/>
        </p:nvSpPr>
        <p:spPr bwMode="auto">
          <a:xfrm>
            <a:off x="6629400" y="2819400"/>
            <a:ext cx="914400" cy="914400"/>
          </a:xfrm>
          <a:prstGeom prst="ellipse">
            <a:avLst/>
          </a:prstGeom>
          <a:noFill/>
          <a:ln w="28575" cap="rnd">
            <a:solidFill>
              <a:schemeClr val="accent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55" name="Line 31"/>
          <p:cNvSpPr>
            <a:spLocks noChangeShapeType="1"/>
          </p:cNvSpPr>
          <p:nvPr/>
        </p:nvSpPr>
        <p:spPr bwMode="auto">
          <a:xfrm flipV="1">
            <a:off x="6400800" y="26098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5856" name="Group 41"/>
          <p:cNvGrpSpPr>
            <a:grpSpLocks noChangeAspect="1"/>
          </p:cNvGrpSpPr>
          <p:nvPr/>
        </p:nvGrpSpPr>
        <p:grpSpPr bwMode="auto">
          <a:xfrm>
            <a:off x="6781800" y="2514600"/>
            <a:ext cx="1190625" cy="1279525"/>
            <a:chOff x="5334000" y="2362200"/>
            <a:chExt cx="3048000" cy="3276600"/>
          </a:xfrm>
        </p:grpSpPr>
        <p:sp>
          <p:nvSpPr>
            <p:cNvPr id="35857" name="Line 22"/>
            <p:cNvSpPr>
              <a:spLocks noChangeShapeType="1"/>
            </p:cNvSpPr>
            <p:nvPr/>
          </p:nvSpPr>
          <p:spPr bwMode="auto">
            <a:xfrm flipV="1">
              <a:off x="5791200" y="2971800"/>
              <a:ext cx="1828800" cy="1828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58" name="Line 4"/>
            <p:cNvSpPr>
              <a:spLocks noChangeShapeType="1"/>
            </p:cNvSpPr>
            <p:nvPr/>
          </p:nvSpPr>
          <p:spPr bwMode="auto">
            <a:xfrm>
              <a:off x="6705600" y="2362200"/>
              <a:ext cx="0" cy="3276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59" name="Line 5"/>
            <p:cNvSpPr>
              <a:spLocks noChangeShapeType="1"/>
            </p:cNvSpPr>
            <p:nvPr/>
          </p:nvSpPr>
          <p:spPr bwMode="auto">
            <a:xfrm>
              <a:off x="5334000" y="3886200"/>
              <a:ext cx="3048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60" name="Oval 6"/>
            <p:cNvSpPr>
              <a:spLocks noChangeArrowheads="1"/>
            </p:cNvSpPr>
            <p:nvPr/>
          </p:nvSpPr>
          <p:spPr bwMode="auto">
            <a:xfrm>
              <a:off x="6477000" y="3657600"/>
              <a:ext cx="457200" cy="45720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5861" name="Straight Connector 46"/>
            <p:cNvCxnSpPr>
              <a:cxnSpLocks noChangeShapeType="1"/>
            </p:cNvCxnSpPr>
            <p:nvPr/>
          </p:nvCxnSpPr>
          <p:spPr bwMode="auto">
            <a:xfrm rot="5400000" flipH="1" flipV="1">
              <a:off x="57150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Line 17"/>
          <p:cNvSpPr>
            <a:spLocks noChangeShapeType="1"/>
          </p:cNvSpPr>
          <p:nvPr/>
        </p:nvSpPr>
        <p:spPr bwMode="auto">
          <a:xfrm>
            <a:off x="7620000" y="1752600"/>
            <a:ext cx="0" cy="441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6" name="Line 18"/>
          <p:cNvSpPr>
            <a:spLocks noChangeShapeType="1"/>
          </p:cNvSpPr>
          <p:nvPr/>
        </p:nvSpPr>
        <p:spPr bwMode="auto">
          <a:xfrm>
            <a:off x="5486400" y="5562600"/>
            <a:ext cx="37338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7" name="Line 19"/>
          <p:cNvSpPr>
            <a:spLocks noChangeShapeType="1"/>
          </p:cNvSpPr>
          <p:nvPr/>
        </p:nvSpPr>
        <p:spPr bwMode="auto">
          <a:xfrm flipV="1">
            <a:off x="6553200" y="5105400"/>
            <a:ext cx="1524000" cy="1371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8" name="Line 39"/>
          <p:cNvSpPr>
            <a:spLocks noChangeShapeType="1"/>
          </p:cNvSpPr>
          <p:nvPr/>
        </p:nvSpPr>
        <p:spPr bwMode="auto">
          <a:xfrm>
            <a:off x="6477000" y="3048000"/>
            <a:ext cx="2667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9" name="Line 38"/>
          <p:cNvSpPr>
            <a:spLocks noChangeShapeType="1"/>
          </p:cNvSpPr>
          <p:nvPr/>
        </p:nvSpPr>
        <p:spPr bwMode="auto">
          <a:xfrm>
            <a:off x="7620000" y="1524000"/>
            <a:ext cx="0" cy="2514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70" name="Line 52"/>
          <p:cNvSpPr>
            <a:spLocks noChangeShapeType="1"/>
          </p:cNvSpPr>
          <p:nvPr/>
        </p:nvSpPr>
        <p:spPr bwMode="auto">
          <a:xfrm flipH="1">
            <a:off x="7391400" y="22098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6871" name="Group 9"/>
          <p:cNvGrpSpPr>
            <a:grpSpLocks noChangeAspect="1"/>
          </p:cNvGrpSpPr>
          <p:nvPr/>
        </p:nvGrpSpPr>
        <p:grpSpPr bwMode="auto">
          <a:xfrm>
            <a:off x="6705600" y="2590800"/>
            <a:ext cx="1951038" cy="2925763"/>
            <a:chOff x="2286000" y="3048000"/>
            <a:chExt cx="1097280" cy="2240280"/>
          </a:xfrm>
        </p:grpSpPr>
        <p:sp>
          <p:nvSpPr>
            <p:cNvPr id="36894" name="Oval 43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5" name="Oval 44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6" name="Oval 45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68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BB6960F-5213-CB41-9881-B30CF28DFCC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2C8EB4A-0A42-D844-B3A5-411217FD4B92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6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coordinate systems</a:t>
            </a:r>
          </a:p>
        </p:txBody>
      </p:sp>
      <p:sp>
        <p:nvSpPr>
          <p:cNvPr id="36875" name="Line 40"/>
          <p:cNvSpPr>
            <a:spLocks noChangeShapeType="1"/>
          </p:cNvSpPr>
          <p:nvPr/>
        </p:nvSpPr>
        <p:spPr bwMode="auto">
          <a:xfrm flipH="1">
            <a:off x="6553200" y="30480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6876" name="Group 12"/>
          <p:cNvGrpSpPr>
            <a:grpSpLocks/>
          </p:cNvGrpSpPr>
          <p:nvPr/>
        </p:nvGrpSpPr>
        <p:grpSpPr bwMode="auto">
          <a:xfrm>
            <a:off x="7391400" y="2819400"/>
            <a:ext cx="600075" cy="139700"/>
            <a:chOff x="6705600" y="2133600"/>
            <a:chExt cx="533400" cy="182880"/>
          </a:xfrm>
        </p:grpSpPr>
        <p:sp>
          <p:nvSpPr>
            <p:cNvPr id="36892" name="Oval 47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3" name="Oval 48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6877" name="Oval 6"/>
          <p:cNvSpPr>
            <a:spLocks noChangeArrowheads="1"/>
          </p:cNvSpPr>
          <p:nvPr/>
        </p:nvSpPr>
        <p:spPr bwMode="auto">
          <a:xfrm>
            <a:off x="2041525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6878" name="Oval 7"/>
          <p:cNvSpPr>
            <a:spLocks noChangeArrowheads="1"/>
          </p:cNvSpPr>
          <p:nvPr/>
        </p:nvSpPr>
        <p:spPr bwMode="auto">
          <a:xfrm>
            <a:off x="3008313" y="3138488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6879" name="Oval 8"/>
          <p:cNvSpPr>
            <a:spLocks noChangeArrowheads="1"/>
          </p:cNvSpPr>
          <p:nvPr/>
        </p:nvSpPr>
        <p:spPr bwMode="auto">
          <a:xfrm>
            <a:off x="3278188" y="4214813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6880" name="Oval 9"/>
          <p:cNvSpPr>
            <a:spLocks noChangeArrowheads="1"/>
          </p:cNvSpPr>
          <p:nvPr/>
        </p:nvSpPr>
        <p:spPr bwMode="auto">
          <a:xfrm>
            <a:off x="4684713" y="4214813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6881" name="Line 10"/>
          <p:cNvSpPr>
            <a:spLocks noChangeShapeType="1"/>
          </p:cNvSpPr>
          <p:nvPr/>
        </p:nvSpPr>
        <p:spPr bwMode="auto">
          <a:xfrm>
            <a:off x="3657600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2" name="Line 11"/>
          <p:cNvSpPr>
            <a:spLocks noChangeShapeType="1"/>
          </p:cNvSpPr>
          <p:nvPr/>
        </p:nvSpPr>
        <p:spPr bwMode="auto">
          <a:xfrm flipH="1">
            <a:off x="3759200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3" name="Line 12"/>
          <p:cNvSpPr>
            <a:spLocks noChangeShapeType="1"/>
          </p:cNvSpPr>
          <p:nvPr/>
        </p:nvSpPr>
        <p:spPr bwMode="auto">
          <a:xfrm>
            <a:off x="4724400" y="3733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4" name="Oval 28"/>
          <p:cNvSpPr>
            <a:spLocks noChangeArrowheads="1"/>
          </p:cNvSpPr>
          <p:nvPr/>
        </p:nvSpPr>
        <p:spPr bwMode="auto">
          <a:xfrm>
            <a:off x="1447800" y="3124200"/>
            <a:ext cx="1447800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6885" name="Line 29"/>
          <p:cNvSpPr>
            <a:spLocks noChangeShapeType="1"/>
          </p:cNvSpPr>
          <p:nvPr/>
        </p:nvSpPr>
        <p:spPr bwMode="auto">
          <a:xfrm flipH="1">
            <a:off x="2286000" y="25908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6" name="Oval 30"/>
          <p:cNvSpPr>
            <a:spLocks noChangeArrowheads="1"/>
          </p:cNvSpPr>
          <p:nvPr/>
        </p:nvSpPr>
        <p:spPr bwMode="auto">
          <a:xfrm>
            <a:off x="1855788" y="4214813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6887" name="Line 31"/>
          <p:cNvSpPr>
            <a:spLocks noChangeShapeType="1"/>
          </p:cNvSpPr>
          <p:nvPr/>
        </p:nvSpPr>
        <p:spPr bwMode="auto">
          <a:xfrm flipH="1">
            <a:off x="2590800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8" name="Oval 28"/>
          <p:cNvSpPr>
            <a:spLocks noChangeArrowheads="1"/>
          </p:cNvSpPr>
          <p:nvPr/>
        </p:nvSpPr>
        <p:spPr bwMode="auto">
          <a:xfrm>
            <a:off x="-52388" y="3124200"/>
            <a:ext cx="157956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 </a:t>
            </a:r>
          </a:p>
        </p:txBody>
      </p:sp>
      <p:cxnSp>
        <p:nvCxnSpPr>
          <p:cNvPr id="36889" name="Straight Connector 62"/>
          <p:cNvCxnSpPr>
            <a:cxnSpLocks noChangeShapeType="1"/>
            <a:stCxn id="36877" idx="3"/>
            <a:endCxn id="36888" idx="0"/>
          </p:cNvCxnSpPr>
          <p:nvPr/>
        </p:nvCxnSpPr>
        <p:spPr bwMode="auto">
          <a:xfrm rot="5400000">
            <a:off x="1273969" y="1962944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90" name="TextBox 63"/>
          <p:cNvSpPr txBox="1">
            <a:spLocks noChangeArrowheads="1"/>
          </p:cNvSpPr>
          <p:nvPr/>
        </p:nvSpPr>
        <p:spPr bwMode="auto">
          <a:xfrm>
            <a:off x="6019800" y="6858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head rotate M’’ occurs in head assembly coordinate system before M’ is applied</a:t>
            </a:r>
          </a:p>
        </p:txBody>
      </p:sp>
      <p:sp>
        <p:nvSpPr>
          <p:cNvPr id="36891" name="TextBox 39"/>
          <p:cNvSpPr txBox="1">
            <a:spLocks noChangeArrowheads="1"/>
          </p:cNvSpPr>
          <p:nvPr/>
        </p:nvSpPr>
        <p:spPr bwMode="auto">
          <a:xfrm>
            <a:off x="4114800" y="2590800"/>
            <a:ext cx="195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M’ : </a:t>
            </a:r>
            <a:r>
              <a:rPr lang="en-US" sz="1200">
                <a:solidFill>
                  <a:schemeClr val="tx2"/>
                </a:solidFill>
              </a:rPr>
              <a:t>scale and rotate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Line 17"/>
          <p:cNvSpPr>
            <a:spLocks noChangeShapeType="1"/>
          </p:cNvSpPr>
          <p:nvPr/>
        </p:nvSpPr>
        <p:spPr bwMode="auto">
          <a:xfrm>
            <a:off x="7620000" y="1828800"/>
            <a:ext cx="0" cy="441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0" name="Line 18"/>
          <p:cNvSpPr>
            <a:spLocks noChangeShapeType="1"/>
          </p:cNvSpPr>
          <p:nvPr/>
        </p:nvSpPr>
        <p:spPr bwMode="auto">
          <a:xfrm>
            <a:off x="5715000" y="5562600"/>
            <a:ext cx="3124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1" name="Line 19"/>
          <p:cNvSpPr>
            <a:spLocks noChangeShapeType="1"/>
          </p:cNvSpPr>
          <p:nvPr/>
        </p:nvSpPr>
        <p:spPr bwMode="auto">
          <a:xfrm flipV="1">
            <a:off x="6553200" y="5105400"/>
            <a:ext cx="1524000" cy="1371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2" name="Line 39"/>
          <p:cNvSpPr>
            <a:spLocks noChangeShapeType="1"/>
          </p:cNvSpPr>
          <p:nvPr/>
        </p:nvSpPr>
        <p:spPr bwMode="auto">
          <a:xfrm>
            <a:off x="6477000" y="3048000"/>
            <a:ext cx="2667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3" name="Line 38"/>
          <p:cNvSpPr>
            <a:spLocks noChangeShapeType="1"/>
          </p:cNvSpPr>
          <p:nvPr/>
        </p:nvSpPr>
        <p:spPr bwMode="auto">
          <a:xfrm>
            <a:off x="7620000" y="1524000"/>
            <a:ext cx="0" cy="2514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4" name="Line 52"/>
          <p:cNvSpPr>
            <a:spLocks noChangeShapeType="1"/>
          </p:cNvSpPr>
          <p:nvPr/>
        </p:nvSpPr>
        <p:spPr bwMode="auto">
          <a:xfrm flipH="1">
            <a:off x="7391400" y="22098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7895" name="Group 9"/>
          <p:cNvGrpSpPr>
            <a:grpSpLocks noChangeAspect="1"/>
          </p:cNvGrpSpPr>
          <p:nvPr/>
        </p:nvGrpSpPr>
        <p:grpSpPr bwMode="auto">
          <a:xfrm>
            <a:off x="6705600" y="2590800"/>
            <a:ext cx="1951038" cy="2925763"/>
            <a:chOff x="2286000" y="3048000"/>
            <a:chExt cx="1097280" cy="2240280"/>
          </a:xfrm>
        </p:grpSpPr>
        <p:sp>
          <p:nvSpPr>
            <p:cNvPr id="37917" name="Oval 43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8" name="Oval 44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9" name="Oval 45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78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A2686AF-4D2A-3449-A7CC-BA362FAAA12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503705-9C6B-934C-AD9D-2E1D13D4FD4D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37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coordinate systems</a:t>
            </a:r>
          </a:p>
        </p:txBody>
      </p:sp>
      <p:sp>
        <p:nvSpPr>
          <p:cNvPr id="37899" name="Line 40"/>
          <p:cNvSpPr>
            <a:spLocks noChangeShapeType="1"/>
          </p:cNvSpPr>
          <p:nvPr/>
        </p:nvSpPr>
        <p:spPr bwMode="auto">
          <a:xfrm flipH="1">
            <a:off x="6553200" y="30480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7900" name="Group 12"/>
          <p:cNvGrpSpPr>
            <a:grpSpLocks/>
          </p:cNvGrpSpPr>
          <p:nvPr/>
        </p:nvGrpSpPr>
        <p:grpSpPr bwMode="auto">
          <a:xfrm>
            <a:off x="7391400" y="2819400"/>
            <a:ext cx="600075" cy="139700"/>
            <a:chOff x="6705600" y="2133600"/>
            <a:chExt cx="533400" cy="182880"/>
          </a:xfrm>
        </p:grpSpPr>
        <p:sp>
          <p:nvSpPr>
            <p:cNvPr id="37915" name="Oval 47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6" name="Oval 48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7901" name="Oval 6"/>
          <p:cNvSpPr>
            <a:spLocks noChangeArrowheads="1"/>
          </p:cNvSpPr>
          <p:nvPr/>
        </p:nvSpPr>
        <p:spPr bwMode="auto">
          <a:xfrm>
            <a:off x="2041525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7902" name="Oval 7"/>
          <p:cNvSpPr>
            <a:spLocks noChangeArrowheads="1"/>
          </p:cNvSpPr>
          <p:nvPr/>
        </p:nvSpPr>
        <p:spPr bwMode="auto">
          <a:xfrm>
            <a:off x="3008313" y="3138488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7903" name="Oval 8"/>
          <p:cNvSpPr>
            <a:spLocks noChangeArrowheads="1"/>
          </p:cNvSpPr>
          <p:nvPr/>
        </p:nvSpPr>
        <p:spPr bwMode="auto">
          <a:xfrm>
            <a:off x="3278188" y="4214813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7904" name="Oval 9"/>
          <p:cNvSpPr>
            <a:spLocks noChangeArrowheads="1"/>
          </p:cNvSpPr>
          <p:nvPr/>
        </p:nvSpPr>
        <p:spPr bwMode="auto">
          <a:xfrm>
            <a:off x="4684713" y="4214813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7905" name="Line 10"/>
          <p:cNvSpPr>
            <a:spLocks noChangeShapeType="1"/>
          </p:cNvSpPr>
          <p:nvPr/>
        </p:nvSpPr>
        <p:spPr bwMode="auto">
          <a:xfrm>
            <a:off x="3657600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6" name="Line 11"/>
          <p:cNvSpPr>
            <a:spLocks noChangeShapeType="1"/>
          </p:cNvSpPr>
          <p:nvPr/>
        </p:nvSpPr>
        <p:spPr bwMode="auto">
          <a:xfrm flipH="1">
            <a:off x="3759200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7" name="Line 12"/>
          <p:cNvSpPr>
            <a:spLocks noChangeShapeType="1"/>
          </p:cNvSpPr>
          <p:nvPr/>
        </p:nvSpPr>
        <p:spPr bwMode="auto">
          <a:xfrm>
            <a:off x="4724400" y="3733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8" name="Oval 28"/>
          <p:cNvSpPr>
            <a:spLocks noChangeArrowheads="1"/>
          </p:cNvSpPr>
          <p:nvPr/>
        </p:nvSpPr>
        <p:spPr bwMode="auto">
          <a:xfrm>
            <a:off x="1447800" y="3124200"/>
            <a:ext cx="1447800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7909" name="Line 29"/>
          <p:cNvSpPr>
            <a:spLocks noChangeShapeType="1"/>
          </p:cNvSpPr>
          <p:nvPr/>
        </p:nvSpPr>
        <p:spPr bwMode="auto">
          <a:xfrm flipH="1">
            <a:off x="2286000" y="25908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10" name="Oval 30"/>
          <p:cNvSpPr>
            <a:spLocks noChangeArrowheads="1"/>
          </p:cNvSpPr>
          <p:nvPr/>
        </p:nvSpPr>
        <p:spPr bwMode="auto">
          <a:xfrm>
            <a:off x="1855788" y="4214813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7911" name="Line 31"/>
          <p:cNvSpPr>
            <a:spLocks noChangeShapeType="1"/>
          </p:cNvSpPr>
          <p:nvPr/>
        </p:nvSpPr>
        <p:spPr bwMode="auto">
          <a:xfrm flipH="1">
            <a:off x="2590800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12" name="Oval 28"/>
          <p:cNvSpPr>
            <a:spLocks noChangeArrowheads="1"/>
          </p:cNvSpPr>
          <p:nvPr/>
        </p:nvSpPr>
        <p:spPr bwMode="auto">
          <a:xfrm>
            <a:off x="-52388" y="3124200"/>
            <a:ext cx="157956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 </a:t>
            </a:r>
          </a:p>
        </p:txBody>
      </p:sp>
      <p:cxnSp>
        <p:nvCxnSpPr>
          <p:cNvPr id="37913" name="Straight Connector 62"/>
          <p:cNvCxnSpPr>
            <a:cxnSpLocks noChangeShapeType="1"/>
            <a:stCxn id="37901" idx="3"/>
            <a:endCxn id="37912" idx="0"/>
          </p:cNvCxnSpPr>
          <p:nvPr/>
        </p:nvCxnSpPr>
        <p:spPr bwMode="auto">
          <a:xfrm rot="5400000">
            <a:off x="1273969" y="1962944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14" name="TextBox 63"/>
          <p:cNvSpPr txBox="1">
            <a:spLocks noChangeArrowheads="1"/>
          </p:cNvSpPr>
          <p:nvPr/>
        </p:nvSpPr>
        <p:spPr bwMode="auto">
          <a:xfrm>
            <a:off x="4495800" y="12192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body rotate, scale, translate occurs in body assembly coordinate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BF88A2-6816-754F-BF1F-90F72386787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A3EC04E-6052-0D43-86C6-5294EEFF8142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38915" name="Oval 3"/>
          <p:cNvSpPr>
            <a:spLocks noChangeArrowheads="1"/>
          </p:cNvSpPr>
          <p:nvPr/>
        </p:nvSpPr>
        <p:spPr bwMode="auto">
          <a:xfrm>
            <a:off x="4572000" y="3962400"/>
            <a:ext cx="3276600" cy="2209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8916" name="Group 24"/>
          <p:cNvGrpSpPr>
            <a:grpSpLocks/>
          </p:cNvGrpSpPr>
          <p:nvPr/>
        </p:nvGrpSpPr>
        <p:grpSpPr bwMode="auto">
          <a:xfrm>
            <a:off x="1103313" y="3962400"/>
            <a:ext cx="3597275" cy="2286000"/>
            <a:chOff x="11" y="2064"/>
            <a:chExt cx="3426" cy="2016"/>
          </a:xfrm>
        </p:grpSpPr>
        <p:sp>
          <p:nvSpPr>
            <p:cNvPr id="38927" name="Line 4"/>
            <p:cNvSpPr>
              <a:spLocks noChangeShapeType="1"/>
            </p:cNvSpPr>
            <p:nvPr/>
          </p:nvSpPr>
          <p:spPr bwMode="auto">
            <a:xfrm>
              <a:off x="1862" y="2448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8" name="Line 5"/>
            <p:cNvSpPr>
              <a:spLocks noChangeShapeType="1"/>
            </p:cNvSpPr>
            <p:nvPr/>
          </p:nvSpPr>
          <p:spPr bwMode="auto">
            <a:xfrm flipV="1">
              <a:off x="1142" y="2784"/>
              <a:ext cx="144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9" name="Line 6"/>
            <p:cNvSpPr>
              <a:spLocks noChangeShapeType="1"/>
            </p:cNvSpPr>
            <p:nvPr/>
          </p:nvSpPr>
          <p:spPr bwMode="auto">
            <a:xfrm>
              <a:off x="902" y="3216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30" name="Text Box 7"/>
            <p:cNvSpPr txBox="1">
              <a:spLocks noChangeArrowheads="1"/>
            </p:cNvSpPr>
            <p:nvPr/>
          </p:nvSpPr>
          <p:spPr bwMode="auto">
            <a:xfrm>
              <a:off x="11" y="2064"/>
              <a:ext cx="3426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child coordinate system</a:t>
              </a:r>
            </a:p>
          </p:txBody>
        </p:sp>
      </p:grpSp>
      <p:sp>
        <p:nvSpPr>
          <p:cNvPr id="38917" name="Text Box 11"/>
          <p:cNvSpPr txBox="1">
            <a:spLocks noChangeArrowheads="1"/>
          </p:cNvSpPr>
          <p:nvPr/>
        </p:nvSpPr>
        <p:spPr bwMode="auto">
          <a:xfrm>
            <a:off x="5781675" y="4800600"/>
            <a:ext cx="873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child</a:t>
            </a:r>
          </a:p>
        </p:txBody>
      </p:sp>
      <p:sp>
        <p:nvSpPr>
          <p:cNvPr id="38918" name="Line 15"/>
          <p:cNvSpPr>
            <a:spLocks noChangeShapeType="1"/>
          </p:cNvSpPr>
          <p:nvPr/>
        </p:nvSpPr>
        <p:spPr bwMode="auto">
          <a:xfrm flipV="1">
            <a:off x="6172200" y="2590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8919" name="Group 25"/>
          <p:cNvGrpSpPr>
            <a:grpSpLocks/>
          </p:cNvGrpSpPr>
          <p:nvPr/>
        </p:nvGrpSpPr>
        <p:grpSpPr bwMode="auto">
          <a:xfrm>
            <a:off x="754063" y="381000"/>
            <a:ext cx="3943350" cy="2514600"/>
            <a:chOff x="105" y="48"/>
            <a:chExt cx="3430" cy="2016"/>
          </a:xfrm>
        </p:grpSpPr>
        <p:sp>
          <p:nvSpPr>
            <p:cNvPr id="38923" name="Line 16"/>
            <p:cNvSpPr>
              <a:spLocks noChangeShapeType="1"/>
            </p:cNvSpPr>
            <p:nvPr/>
          </p:nvSpPr>
          <p:spPr bwMode="auto">
            <a:xfrm>
              <a:off x="1958" y="432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4" name="Line 17"/>
            <p:cNvSpPr>
              <a:spLocks noChangeShapeType="1"/>
            </p:cNvSpPr>
            <p:nvPr/>
          </p:nvSpPr>
          <p:spPr bwMode="auto">
            <a:xfrm flipV="1">
              <a:off x="1238" y="768"/>
              <a:ext cx="144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5" name="Line 18"/>
            <p:cNvSpPr>
              <a:spLocks noChangeShapeType="1"/>
            </p:cNvSpPr>
            <p:nvPr/>
          </p:nvSpPr>
          <p:spPr bwMode="auto">
            <a:xfrm>
              <a:off x="998" y="1200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6" name="Text Box 19"/>
            <p:cNvSpPr txBox="1">
              <a:spLocks noChangeArrowheads="1"/>
            </p:cNvSpPr>
            <p:nvPr/>
          </p:nvSpPr>
          <p:spPr bwMode="auto">
            <a:xfrm>
              <a:off x="105" y="48"/>
              <a:ext cx="343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 parent coordinate system</a:t>
              </a:r>
            </a:p>
          </p:txBody>
        </p:sp>
      </p:grpSp>
      <p:sp>
        <p:nvSpPr>
          <p:cNvPr id="38920" name="Oval 21"/>
          <p:cNvSpPr>
            <a:spLocks noChangeArrowheads="1"/>
          </p:cNvSpPr>
          <p:nvPr/>
        </p:nvSpPr>
        <p:spPr bwMode="auto">
          <a:xfrm>
            <a:off x="4495800" y="381000"/>
            <a:ext cx="3276600" cy="2209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1" name="Text Box 22"/>
          <p:cNvSpPr txBox="1">
            <a:spLocks noChangeArrowheads="1"/>
          </p:cNvSpPr>
          <p:nvPr/>
        </p:nvSpPr>
        <p:spPr bwMode="auto">
          <a:xfrm>
            <a:off x="5576888" y="1219200"/>
            <a:ext cx="1128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parent</a:t>
            </a:r>
          </a:p>
        </p:txBody>
      </p:sp>
      <p:sp>
        <p:nvSpPr>
          <p:cNvPr id="38922" name="Text Box 23"/>
          <p:cNvSpPr txBox="1">
            <a:spLocks noChangeArrowheads="1"/>
          </p:cNvSpPr>
          <p:nvPr/>
        </p:nvSpPr>
        <p:spPr bwMode="auto">
          <a:xfrm>
            <a:off x="6323013" y="2743200"/>
            <a:ext cx="28209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transformation to parent</a:t>
            </a:r>
            <a:r>
              <a:rPr lang="ja-JP" altLang="en-US"/>
              <a:t>’</a:t>
            </a:r>
            <a:r>
              <a:rPr lang="en-US" altLang="ja-JP"/>
              <a:t>s coordinate system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lab for today</a:t>
            </a:r>
          </a:p>
        </p:txBody>
      </p:sp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AD7672B-013D-D14B-8D66-263080E534F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34A9DB-D9F8-2E4E-B414-4F53954E1A6A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1143000" y="2514600"/>
            <a:ext cx="54006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do it yourself!</a:t>
            </a:r>
          </a:p>
          <a:p>
            <a:pPr algn="l" eaLnBrk="1" hangingPunct="1"/>
            <a:r>
              <a:rPr lang="en-US"/>
              <a:t>build a scene graph for the snowman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</a:rPr>
              <a:t>Last time:</a:t>
            </a:r>
            <a:br>
              <a:rPr lang="en-US" sz="2800">
                <a:latin typeface="Comic Sans MS" charset="0"/>
              </a:rPr>
            </a:br>
            <a:r>
              <a:rPr lang="en-US" sz="2800">
                <a:latin typeface="Comic Sans MS" charset="0"/>
              </a:rPr>
              <a:t>ray intersection with transformed objects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 flipV="1">
            <a:off x="990600" y="2514600"/>
            <a:ext cx="167957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Oval 5"/>
          <p:cNvSpPr>
            <a:spLocks noChangeArrowheads="1"/>
          </p:cNvSpPr>
          <p:nvPr/>
        </p:nvSpPr>
        <p:spPr bwMode="auto">
          <a:xfrm>
            <a:off x="1920875" y="2595563"/>
            <a:ext cx="598488" cy="295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rot="21480000" flipV="1">
            <a:off x="1973263" y="2803525"/>
            <a:ext cx="1206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990600" y="3429000"/>
            <a:ext cx="1676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992188" y="2973388"/>
            <a:ext cx="273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</a:t>
            </a:r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 flipV="1">
            <a:off x="6270625" y="2286000"/>
            <a:ext cx="815975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Oval 10"/>
          <p:cNvSpPr>
            <a:spLocks noChangeArrowheads="1"/>
          </p:cNvSpPr>
          <p:nvPr/>
        </p:nvSpPr>
        <p:spPr bwMode="auto">
          <a:xfrm>
            <a:off x="6723063" y="2359025"/>
            <a:ext cx="290512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 flipV="1">
            <a:off x="6748463" y="2543175"/>
            <a:ext cx="58737" cy="4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5943600" y="3200400"/>
            <a:ext cx="2720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object coordinates</a:t>
            </a: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6172200" y="2667000"/>
            <a:ext cx="393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/>
              <a:t>R</a:t>
            </a:r>
            <a:r>
              <a:rPr lang="ja-JP" altLang="en-US" sz="1600"/>
              <a:t>’</a:t>
            </a:r>
            <a:endParaRPr lang="en-US" sz="1600"/>
          </a:p>
        </p:txBody>
      </p:sp>
      <p:sp>
        <p:nvSpPr>
          <p:cNvPr id="18445" name="AutoShape 14"/>
          <p:cNvSpPr>
            <a:spLocks noChangeArrowheads="1"/>
          </p:cNvSpPr>
          <p:nvPr/>
        </p:nvSpPr>
        <p:spPr bwMode="auto">
          <a:xfrm>
            <a:off x="3848100" y="28956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6" name="Text Box 15"/>
          <p:cNvSpPr txBox="1">
            <a:spLocks noChangeArrowheads="1"/>
          </p:cNvSpPr>
          <p:nvPr/>
        </p:nvSpPr>
        <p:spPr bwMode="auto">
          <a:xfrm>
            <a:off x="3886200" y="23622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  <a:r>
              <a:rPr lang="en-US" baseline="30000"/>
              <a:t>-1</a:t>
            </a:r>
            <a:endParaRPr lang="en-US"/>
          </a:p>
        </p:txBody>
      </p:sp>
      <p:sp>
        <p:nvSpPr>
          <p:cNvPr id="18447" name="AutoShape 16"/>
          <p:cNvSpPr>
            <a:spLocks noChangeArrowheads="1"/>
          </p:cNvSpPr>
          <p:nvPr/>
        </p:nvSpPr>
        <p:spPr bwMode="auto">
          <a:xfrm>
            <a:off x="6781800" y="403860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8" name="Text Box 17"/>
          <p:cNvSpPr txBox="1">
            <a:spLocks noChangeArrowheads="1"/>
          </p:cNvSpPr>
          <p:nvPr/>
        </p:nvSpPr>
        <p:spPr bwMode="auto">
          <a:xfrm>
            <a:off x="6096000" y="4648200"/>
            <a:ext cx="2624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intersection point 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18449" name="AutoShape 18"/>
          <p:cNvSpPr>
            <a:spLocks noChangeArrowheads="1"/>
          </p:cNvSpPr>
          <p:nvPr/>
        </p:nvSpPr>
        <p:spPr bwMode="auto">
          <a:xfrm flipH="1">
            <a:off x="3810000" y="48768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50" name="Text Box 19"/>
          <p:cNvSpPr txBox="1">
            <a:spLocks noChangeArrowheads="1"/>
          </p:cNvSpPr>
          <p:nvPr/>
        </p:nvSpPr>
        <p:spPr bwMode="auto">
          <a:xfrm>
            <a:off x="3886200" y="4419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M</a:t>
            </a:r>
          </a:p>
        </p:txBody>
      </p:sp>
      <p:sp>
        <p:nvSpPr>
          <p:cNvPr id="18451" name="Text Box 20"/>
          <p:cNvSpPr txBox="1">
            <a:spLocks noChangeArrowheads="1"/>
          </p:cNvSpPr>
          <p:nvPr/>
        </p:nvSpPr>
        <p:spPr bwMode="auto">
          <a:xfrm>
            <a:off x="685800" y="4648200"/>
            <a:ext cx="2720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intersection point 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Now: scene graphs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3886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charset="0"/>
              </a:rPr>
              <a:t>Your snowman is going to star in a movie.</a:t>
            </a: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r>
              <a:rPr lang="en-US">
                <a:latin typeface="Comic Sans MS" charset="0"/>
              </a:rPr>
              <a:t>As any good actor she needs to move her head. </a:t>
            </a: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6B5BCF1-394B-FE4F-9E60-5E9B088B5EA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330CA3E-56FB-6448-AC3D-A12F2BB28189}" type="slidenum">
              <a:rPr lang="en-US" sz="1400"/>
              <a:pPr eaLnBrk="1" hangingPunct="1"/>
              <a:t>4</a:t>
            </a:fld>
            <a:endParaRPr lang="en-US" sz="1400"/>
          </a:p>
        </p:txBody>
      </p:sp>
      <p:grpSp>
        <p:nvGrpSpPr>
          <p:cNvPr id="19461" name="Group 9"/>
          <p:cNvGrpSpPr>
            <a:grpSpLocks/>
          </p:cNvGrpSpPr>
          <p:nvPr/>
        </p:nvGrpSpPr>
        <p:grpSpPr bwMode="auto">
          <a:xfrm>
            <a:off x="5715000" y="1752600"/>
            <a:ext cx="2438400" cy="4495800"/>
            <a:chOff x="2286000" y="3048000"/>
            <a:chExt cx="1097280" cy="2240280"/>
          </a:xfrm>
        </p:grpSpPr>
        <p:sp>
          <p:nvSpPr>
            <p:cNvPr id="19470" name="Oval 5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1" name="Oval 7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2" name="Oval 8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705600" y="2057400"/>
            <a:ext cx="533400" cy="182563"/>
            <a:chOff x="6705600" y="2133600"/>
            <a:chExt cx="533400" cy="182880"/>
          </a:xfrm>
        </p:grpSpPr>
        <p:sp>
          <p:nvSpPr>
            <p:cNvPr id="19468" name="Oval 10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9" name="Oval 11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858000" y="2133600"/>
            <a:ext cx="533400" cy="182563"/>
            <a:chOff x="6705600" y="2133600"/>
            <a:chExt cx="533400" cy="182880"/>
          </a:xfrm>
        </p:grpSpPr>
        <p:sp>
          <p:nvSpPr>
            <p:cNvPr id="19466" name="Oval 14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7" name="Oval 15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18" name="Straight Connector 17"/>
          <p:cNvCxnSpPr/>
          <p:nvPr/>
        </p:nvCxnSpPr>
        <p:spPr bwMode="auto">
          <a:xfrm flipV="1">
            <a:off x="7772400" y="2743200"/>
            <a:ext cx="685800" cy="45720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5029200" y="2971800"/>
            <a:ext cx="990600" cy="38100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Today: scene graphs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3886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charset="0"/>
              </a:rPr>
              <a:t>Your snowman is going to star in a movie.</a:t>
            </a: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r>
              <a:rPr lang="en-US">
                <a:latin typeface="Comic Sans MS" charset="0"/>
              </a:rPr>
              <a:t>As any good actor she needs to be able to move her head … and body. </a:t>
            </a: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368DD1F-3051-6845-BA81-0D460409061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667C1FD-7581-2E43-B607-10746EBE14A9}" type="slidenum">
              <a:rPr lang="en-US" sz="1400"/>
              <a:pPr eaLnBrk="1" hangingPunct="1"/>
              <a:t>5</a:t>
            </a:fld>
            <a:endParaRPr lang="en-US" sz="1400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029200" y="1752600"/>
            <a:ext cx="3429000" cy="4495800"/>
            <a:chOff x="5029200" y="1752600"/>
            <a:chExt cx="3429000" cy="4495800"/>
          </a:xfrm>
        </p:grpSpPr>
        <p:grpSp>
          <p:nvGrpSpPr>
            <p:cNvPr id="20486" name="Group 9"/>
            <p:cNvGrpSpPr>
              <a:grpSpLocks/>
            </p:cNvGrpSpPr>
            <p:nvPr/>
          </p:nvGrpSpPr>
          <p:grpSpPr bwMode="auto">
            <a:xfrm>
              <a:off x="5715000" y="1752600"/>
              <a:ext cx="2438400" cy="4495800"/>
              <a:chOff x="2286000" y="3048000"/>
              <a:chExt cx="1097280" cy="2240280"/>
            </a:xfrm>
          </p:grpSpPr>
          <p:sp>
            <p:nvSpPr>
              <p:cNvPr id="20492" name="Oval 5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3" name="Oval 7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4" name="Oval 8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0487" name="Group 13"/>
            <p:cNvGrpSpPr>
              <a:grpSpLocks/>
            </p:cNvGrpSpPr>
            <p:nvPr/>
          </p:nvGrpSpPr>
          <p:grpSpPr bwMode="auto">
            <a:xfrm>
              <a:off x="6858000" y="2133600"/>
              <a:ext cx="533400" cy="182880"/>
              <a:chOff x="6705600" y="2133600"/>
              <a:chExt cx="533400" cy="182880"/>
            </a:xfrm>
          </p:grpSpPr>
          <p:sp>
            <p:nvSpPr>
              <p:cNvPr id="20490" name="Oval 14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1" name="Oval 15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 bwMode="auto">
            <a:xfrm flipV="1">
              <a:off x="7772400" y="2743200"/>
              <a:ext cx="685800" cy="4572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5029200" y="2971800"/>
              <a:ext cx="990600" cy="381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54583 0.00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92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D1CDD2A-0314-4140-BA77-C614DA8204D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540E3C2-64A0-AA4B-91A7-6421DF96BE4B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transformations</a:t>
            </a:r>
          </a:p>
        </p:txBody>
      </p:sp>
      <p:sp>
        <p:nvSpPr>
          <p:cNvPr id="89093" name="Rectangle 12"/>
          <p:cNvSpPr>
            <a:spLocks noChangeArrowheads="1"/>
          </p:cNvSpPr>
          <p:nvPr/>
        </p:nvSpPr>
        <p:spPr bwMode="auto">
          <a:xfrm>
            <a:off x="838200" y="3733800"/>
            <a:ext cx="1295400" cy="1447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1509" name="Oval 13"/>
          <p:cNvSpPr>
            <a:spLocks noChangeArrowheads="1"/>
          </p:cNvSpPr>
          <p:nvPr/>
        </p:nvSpPr>
        <p:spPr bwMode="auto">
          <a:xfrm>
            <a:off x="838200" y="3810000"/>
            <a:ext cx="1295400" cy="1219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4"/>
          <p:cNvSpPr>
            <a:spLocks noChangeArrowheads="1"/>
          </p:cNvSpPr>
          <p:nvPr/>
        </p:nvSpPr>
        <p:spPr bwMode="auto">
          <a:xfrm>
            <a:off x="1447800" y="4419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Line 4"/>
          <p:cNvSpPr>
            <a:spLocks noChangeShapeType="1"/>
          </p:cNvSpPr>
          <p:nvPr/>
        </p:nvSpPr>
        <p:spPr bwMode="auto">
          <a:xfrm>
            <a:off x="5562600" y="508635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5"/>
          <p:cNvSpPr>
            <a:spLocks noChangeShapeType="1"/>
          </p:cNvSpPr>
          <p:nvPr/>
        </p:nvSpPr>
        <p:spPr bwMode="auto">
          <a:xfrm>
            <a:off x="5827713" y="2051050"/>
            <a:ext cx="0" cy="374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15"/>
          <p:cNvSpPr>
            <a:spLocks noChangeShapeType="1"/>
          </p:cNvSpPr>
          <p:nvPr/>
        </p:nvSpPr>
        <p:spPr bwMode="auto">
          <a:xfrm>
            <a:off x="36576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6"/>
          <p:cNvSpPr>
            <a:spLocks noChangeShapeType="1"/>
          </p:cNvSpPr>
          <p:nvPr/>
        </p:nvSpPr>
        <p:spPr bwMode="auto">
          <a:xfrm>
            <a:off x="15240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7"/>
          <p:cNvSpPr>
            <a:spLocks noChangeShapeType="1"/>
          </p:cNvSpPr>
          <p:nvPr/>
        </p:nvSpPr>
        <p:spPr bwMode="auto">
          <a:xfrm flipV="1">
            <a:off x="1524000" y="4495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516" name="Group 19"/>
          <p:cNvGrpSpPr>
            <a:grpSpLocks/>
          </p:cNvGrpSpPr>
          <p:nvPr/>
        </p:nvGrpSpPr>
        <p:grpSpPr bwMode="auto">
          <a:xfrm>
            <a:off x="5867400" y="1524000"/>
            <a:ext cx="2438400" cy="3581400"/>
            <a:chOff x="5029200" y="1752600"/>
            <a:chExt cx="3429000" cy="4495800"/>
          </a:xfrm>
        </p:grpSpPr>
        <p:grpSp>
          <p:nvGrpSpPr>
            <p:cNvPr id="21518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21524" name="Oval 26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5" name="Oval 27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6" name="Oval 28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1519" name="Group 13"/>
            <p:cNvGrpSpPr>
              <a:grpSpLocks/>
            </p:cNvGrpSpPr>
            <p:nvPr/>
          </p:nvGrpSpPr>
          <p:grpSpPr bwMode="auto">
            <a:xfrm>
              <a:off x="6858000" y="2133600"/>
              <a:ext cx="533400" cy="182880"/>
              <a:chOff x="6705600" y="2133600"/>
              <a:chExt cx="533400" cy="182880"/>
            </a:xfrm>
          </p:grpSpPr>
          <p:sp>
            <p:nvSpPr>
              <p:cNvPr id="21522" name="Oval 24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3" name="Oval 25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 bwMode="auto">
            <a:xfrm flipV="1">
              <a:off x="7772847" y="2743032"/>
              <a:ext cx="685353" cy="458348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5029200" y="2972205"/>
              <a:ext cx="991195" cy="380629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1517" name="TextBox 29"/>
          <p:cNvSpPr txBox="1">
            <a:spLocks noChangeArrowheads="1"/>
          </p:cNvSpPr>
          <p:nvPr/>
        </p:nvSpPr>
        <p:spPr bwMode="auto">
          <a:xfrm>
            <a:off x="1676400" y="5867400"/>
            <a:ext cx="589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animate: change transforms in real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42053C7-3674-8844-9B08-A6905C28A68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F46E010-D03F-724C-BE21-A6772E9BCD18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transformations</a:t>
            </a:r>
          </a:p>
        </p:txBody>
      </p:sp>
      <p:sp>
        <p:nvSpPr>
          <p:cNvPr id="89093" name="Rectangle 12"/>
          <p:cNvSpPr>
            <a:spLocks noChangeArrowheads="1"/>
          </p:cNvSpPr>
          <p:nvPr/>
        </p:nvSpPr>
        <p:spPr bwMode="auto">
          <a:xfrm>
            <a:off x="838200" y="3733800"/>
            <a:ext cx="1295400" cy="1447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2533" name="Oval 13"/>
          <p:cNvSpPr>
            <a:spLocks noChangeArrowheads="1"/>
          </p:cNvSpPr>
          <p:nvPr/>
        </p:nvSpPr>
        <p:spPr bwMode="auto">
          <a:xfrm>
            <a:off x="838200" y="3810000"/>
            <a:ext cx="1295400" cy="1219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14"/>
          <p:cNvSpPr>
            <a:spLocks noChangeArrowheads="1"/>
          </p:cNvSpPr>
          <p:nvPr/>
        </p:nvSpPr>
        <p:spPr bwMode="auto">
          <a:xfrm>
            <a:off x="1447800" y="4419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4"/>
          <p:cNvSpPr>
            <a:spLocks noChangeShapeType="1"/>
          </p:cNvSpPr>
          <p:nvPr/>
        </p:nvSpPr>
        <p:spPr bwMode="auto">
          <a:xfrm>
            <a:off x="5562600" y="508635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5"/>
          <p:cNvSpPr>
            <a:spLocks noChangeShapeType="1"/>
          </p:cNvSpPr>
          <p:nvPr/>
        </p:nvSpPr>
        <p:spPr bwMode="auto">
          <a:xfrm>
            <a:off x="5827713" y="2051050"/>
            <a:ext cx="0" cy="374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5"/>
          <p:cNvSpPr>
            <a:spLocks noChangeShapeType="1"/>
          </p:cNvSpPr>
          <p:nvPr/>
        </p:nvSpPr>
        <p:spPr bwMode="auto">
          <a:xfrm>
            <a:off x="3657600" y="4038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6"/>
          <p:cNvSpPr>
            <a:spLocks noChangeShapeType="1"/>
          </p:cNvSpPr>
          <p:nvPr/>
        </p:nvSpPr>
        <p:spPr bwMode="auto">
          <a:xfrm>
            <a:off x="15240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7"/>
          <p:cNvSpPr>
            <a:spLocks noChangeShapeType="1"/>
          </p:cNvSpPr>
          <p:nvPr/>
        </p:nvSpPr>
        <p:spPr bwMode="auto">
          <a:xfrm flipV="1">
            <a:off x="1524000" y="4495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40" name="Group 9"/>
          <p:cNvGrpSpPr>
            <a:grpSpLocks/>
          </p:cNvGrpSpPr>
          <p:nvPr/>
        </p:nvGrpSpPr>
        <p:grpSpPr bwMode="auto">
          <a:xfrm>
            <a:off x="6354763" y="1524000"/>
            <a:ext cx="1733550" cy="3581400"/>
            <a:chOff x="2286000" y="3048000"/>
            <a:chExt cx="1097280" cy="2240280"/>
          </a:xfrm>
        </p:grpSpPr>
        <p:sp>
          <p:nvSpPr>
            <p:cNvPr id="22550" name="Oval 26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51" name="Oval 27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52" name="Oval 28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167563" y="1827213"/>
            <a:ext cx="379412" cy="146050"/>
            <a:chOff x="6705600" y="2133600"/>
            <a:chExt cx="533400" cy="182880"/>
          </a:xfrm>
        </p:grpSpPr>
        <p:sp>
          <p:nvSpPr>
            <p:cNvPr id="22548" name="Oval 24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49" name="Oval 25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 flipV="1">
            <a:off x="7818438" y="2312988"/>
            <a:ext cx="487362" cy="365125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5867400" y="2495550"/>
            <a:ext cx="704850" cy="303213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544" name="TextBox 29"/>
          <p:cNvSpPr txBox="1">
            <a:spLocks noChangeArrowheads="1"/>
          </p:cNvSpPr>
          <p:nvPr/>
        </p:nvSpPr>
        <p:spPr bwMode="auto">
          <a:xfrm>
            <a:off x="2771775" y="5867400"/>
            <a:ext cx="3702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rotate head as one piece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876800" y="1828800"/>
            <a:ext cx="379413" cy="146050"/>
            <a:chOff x="6705600" y="2133600"/>
            <a:chExt cx="533400" cy="182880"/>
          </a:xfrm>
        </p:grpSpPr>
        <p:sp>
          <p:nvSpPr>
            <p:cNvPr id="22546" name="Oval 31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47" name="Oval 32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E9ED323-6894-8344-9C97-022FB370A03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6065C62-F58D-5646-81BF-1BCB8120A232}" type="slidenum">
              <a:rPr lang="en-US" sz="1400"/>
              <a:pPr eaLnBrk="1" hangingPunct="1"/>
              <a:t>8</a:t>
            </a:fld>
            <a:endParaRPr lang="en-US" sz="1400"/>
          </a:p>
        </p:txBody>
      </p:sp>
      <p:grpSp>
        <p:nvGrpSpPr>
          <p:cNvPr id="23555" name="Group 20"/>
          <p:cNvGrpSpPr>
            <a:grpSpLocks/>
          </p:cNvGrpSpPr>
          <p:nvPr/>
        </p:nvGrpSpPr>
        <p:grpSpPr bwMode="auto">
          <a:xfrm>
            <a:off x="1600200" y="1676400"/>
            <a:ext cx="3429000" cy="4495800"/>
            <a:chOff x="5029200" y="1752600"/>
            <a:chExt cx="3429000" cy="4495800"/>
          </a:xfrm>
        </p:grpSpPr>
        <p:grpSp>
          <p:nvGrpSpPr>
            <p:cNvPr id="23557" name="Group 9"/>
            <p:cNvGrpSpPr>
              <a:grpSpLocks/>
            </p:cNvGrpSpPr>
            <p:nvPr/>
          </p:nvGrpSpPr>
          <p:grpSpPr bwMode="auto">
            <a:xfrm>
              <a:off x="5715000" y="1752600"/>
              <a:ext cx="2438400" cy="4495800"/>
              <a:chOff x="2286000" y="3048000"/>
              <a:chExt cx="1097280" cy="2240280"/>
            </a:xfrm>
          </p:grpSpPr>
          <p:sp>
            <p:nvSpPr>
              <p:cNvPr id="23563" name="Oval 8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4" name="Oval 9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5" name="Oval 10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3558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3561" name="Oval 12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2" name="Oval 13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 bwMode="auto">
            <a:xfrm flipV="1">
              <a:off x="7772400" y="2743200"/>
              <a:ext cx="685800" cy="4572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5029200" y="2971800"/>
              <a:ext cx="990600" cy="381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556" name="Rounded Rectangular Callout 21"/>
          <p:cNvSpPr>
            <a:spLocks noChangeArrowheads="1"/>
          </p:cNvSpPr>
          <p:nvPr/>
        </p:nvSpPr>
        <p:spPr bwMode="auto">
          <a:xfrm>
            <a:off x="5105400" y="304800"/>
            <a:ext cx="2971800" cy="2144713"/>
          </a:xfrm>
          <a:prstGeom prst="wedgeRoundRectCallout">
            <a:avLst>
              <a:gd name="adj1" fmla="val -91986"/>
              <a:gd name="adj2" fmla="val 49907"/>
              <a:gd name="adj3" fmla="val 16667"/>
            </a:avLst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/>
              <a:t>a scene graph makes it easy!! (much easier than talking without a mouth)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EC3486F-1018-444F-BD7B-F87E3FBA671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96B086D-D8F8-A04E-B413-B06EA8AC49A6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scene graph</a:t>
            </a:r>
          </a:p>
        </p:txBody>
      </p:sp>
      <p:sp>
        <p:nvSpPr>
          <p:cNvPr id="24580" name="Oval 3"/>
          <p:cNvSpPr>
            <a:spLocks noChangeArrowheads="1"/>
          </p:cNvSpPr>
          <p:nvPr/>
        </p:nvSpPr>
        <p:spPr bwMode="auto">
          <a:xfrm>
            <a:off x="2633663" y="2039938"/>
            <a:ext cx="2441575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body assembly</a:t>
            </a:r>
          </a:p>
        </p:txBody>
      </p:sp>
      <p:sp>
        <p:nvSpPr>
          <p:cNvPr id="24581" name="Line 10"/>
          <p:cNvSpPr>
            <a:spLocks noChangeShapeType="1"/>
          </p:cNvSpPr>
          <p:nvPr/>
        </p:nvSpPr>
        <p:spPr bwMode="auto">
          <a:xfrm flipH="1">
            <a:off x="1295400" y="25908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2" name="Oval 11"/>
          <p:cNvSpPr>
            <a:spLocks noChangeArrowheads="1"/>
          </p:cNvSpPr>
          <p:nvPr/>
        </p:nvSpPr>
        <p:spPr bwMode="auto">
          <a:xfrm>
            <a:off x="228600" y="38750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bottom </a:t>
            </a:r>
          </a:p>
        </p:txBody>
      </p:sp>
      <p:sp>
        <p:nvSpPr>
          <p:cNvPr id="24583" name="Line 12"/>
          <p:cNvSpPr>
            <a:spLocks noChangeShapeType="1"/>
          </p:cNvSpPr>
          <p:nvPr/>
        </p:nvSpPr>
        <p:spPr bwMode="auto">
          <a:xfrm>
            <a:off x="4419600" y="2590800"/>
            <a:ext cx="2590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5759450" y="3868738"/>
            <a:ext cx="2443163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head assembly</a:t>
            </a:r>
          </a:p>
        </p:txBody>
      </p:sp>
      <p:grpSp>
        <p:nvGrpSpPr>
          <p:cNvPr id="24585" name="Group 23"/>
          <p:cNvGrpSpPr>
            <a:grpSpLocks/>
          </p:cNvGrpSpPr>
          <p:nvPr/>
        </p:nvGrpSpPr>
        <p:grpSpPr bwMode="auto">
          <a:xfrm>
            <a:off x="7086600" y="533400"/>
            <a:ext cx="1354138" cy="2011363"/>
            <a:chOff x="5715000" y="1752599"/>
            <a:chExt cx="2438400" cy="4495799"/>
          </a:xfrm>
        </p:grpSpPr>
        <p:grpSp>
          <p:nvGrpSpPr>
            <p:cNvPr id="24591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24595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6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7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4592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4593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4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4586" name="Oval 34"/>
          <p:cNvSpPr>
            <a:spLocks noChangeArrowheads="1"/>
          </p:cNvSpPr>
          <p:nvPr/>
        </p:nvSpPr>
        <p:spPr bwMode="auto">
          <a:xfrm>
            <a:off x="3352800" y="4724400"/>
            <a:ext cx="1128713" cy="8207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7" name="Oval 35"/>
          <p:cNvSpPr>
            <a:spLocks noChangeArrowheads="1"/>
          </p:cNvSpPr>
          <p:nvPr/>
        </p:nvSpPr>
        <p:spPr bwMode="auto">
          <a:xfrm>
            <a:off x="457200" y="4648200"/>
            <a:ext cx="1354138" cy="9858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8" name="Oval 11"/>
          <p:cNvSpPr>
            <a:spLocks noChangeArrowheads="1"/>
          </p:cNvSpPr>
          <p:nvPr/>
        </p:nvSpPr>
        <p:spPr bwMode="auto">
          <a:xfrm>
            <a:off x="2743200" y="38750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middle </a:t>
            </a:r>
          </a:p>
        </p:txBody>
      </p:sp>
      <p:cxnSp>
        <p:nvCxnSpPr>
          <p:cNvPr id="24589" name="Straight Arrow Connector 38"/>
          <p:cNvCxnSpPr>
            <a:cxnSpLocks noChangeShapeType="1"/>
            <a:stCxn id="24580" idx="4"/>
          </p:cNvCxnSpPr>
          <p:nvPr/>
        </p:nvCxnSpPr>
        <p:spPr bwMode="auto">
          <a:xfrm rot="16200000" flipH="1">
            <a:off x="3283744" y="3131344"/>
            <a:ext cx="1173162" cy="317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0" name="TextBox 39"/>
          <p:cNvSpPr txBox="1">
            <a:spLocks noChangeArrowheads="1"/>
          </p:cNvSpPr>
          <p:nvPr/>
        </p:nvSpPr>
        <p:spPr bwMode="auto">
          <a:xfrm>
            <a:off x="3886200" y="2286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the subtree rooted at any a node represents a subpart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6508</TotalTime>
  <Words>502</Words>
  <Application>Microsoft Macintosh PowerPoint</Application>
  <PresentationFormat>On-screen Show (4:3)</PresentationFormat>
  <Paragraphs>184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Comic Sans MS</vt:lpstr>
      <vt:lpstr>ＭＳ Ｐゴシック</vt:lpstr>
      <vt:lpstr>Arial</vt:lpstr>
      <vt:lpstr>Times New Roman</vt:lpstr>
      <vt:lpstr>Default Design</vt:lpstr>
      <vt:lpstr>cs155 –  z sweedyk</vt:lpstr>
      <vt:lpstr>Last time: Scale, rotate, and translate models</vt:lpstr>
      <vt:lpstr>Last time: ray intersection with transformed objects</vt:lpstr>
      <vt:lpstr>Now: scene graphs</vt:lpstr>
      <vt:lpstr>Today: scene graphs</vt:lpstr>
      <vt:lpstr>transformations</vt:lpstr>
      <vt:lpstr>transformations</vt:lpstr>
      <vt:lpstr>PowerPoint Presentation</vt:lpstr>
      <vt:lpstr>scene graph</vt:lpstr>
      <vt:lpstr>scene graph</vt:lpstr>
      <vt:lpstr>scene graph</vt:lpstr>
      <vt:lpstr>Local coordinate systems</vt:lpstr>
      <vt:lpstr>Local coordinate systems</vt:lpstr>
      <vt:lpstr>Local coordinate systems</vt:lpstr>
      <vt:lpstr>Hierarchical coordinate systems</vt:lpstr>
      <vt:lpstr>Hierarchical coordinate systems</vt:lpstr>
      <vt:lpstr>hierarchical coordinate systems</vt:lpstr>
      <vt:lpstr>Hierarchical coordinate systems</vt:lpstr>
      <vt:lpstr>PowerPoint Presentation</vt:lpstr>
      <vt:lpstr>PowerPoint Presentation</vt:lpstr>
      <vt:lpstr>coordinate systems</vt:lpstr>
      <vt:lpstr>coordinate systems</vt:lpstr>
      <vt:lpstr>PowerPoint Presentation</vt:lpstr>
      <vt:lpstr>lab for today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116</cp:revision>
  <dcterms:created xsi:type="dcterms:W3CDTF">2001-09-11T01:54:45Z</dcterms:created>
  <dcterms:modified xsi:type="dcterms:W3CDTF">2013-02-17T17:00:52Z</dcterms:modified>
</cp:coreProperties>
</file>