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692" r:id="rId3"/>
    <p:sldId id="695" r:id="rId4"/>
    <p:sldId id="706" r:id="rId5"/>
    <p:sldId id="558" r:id="rId6"/>
    <p:sldId id="707" r:id="rId7"/>
    <p:sldId id="710" r:id="rId8"/>
    <p:sldId id="712" r:id="rId9"/>
    <p:sldId id="586" r:id="rId10"/>
    <p:sldId id="698" r:id="rId11"/>
    <p:sldId id="704" r:id="rId12"/>
    <p:sldId id="605" r:id="rId13"/>
    <p:sldId id="713" r:id="rId14"/>
    <p:sldId id="714" r:id="rId15"/>
    <p:sldId id="716" r:id="rId16"/>
    <p:sldId id="715" r:id="rId17"/>
    <p:sldId id="717" r:id="rId18"/>
    <p:sldId id="705" r:id="rId19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06699"/>
    <a:srgbClr val="FF5050"/>
    <a:srgbClr val="FF33CC"/>
    <a:srgbClr val="EAEAEA"/>
    <a:srgbClr val="990099"/>
    <a:srgbClr val="666699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5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1746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7.xml"/><Relationship Id="rId4" Type="http://schemas.openxmlformats.org/officeDocument/2006/relationships/slide" Target="slides/slide8.xml"/><Relationship Id="rId5" Type="http://schemas.openxmlformats.org/officeDocument/2006/relationships/slide" Target="slides/slide9.xml"/><Relationship Id="rId6" Type="http://schemas.openxmlformats.org/officeDocument/2006/relationships/slide" Target="slides/slide10.xml"/><Relationship Id="rId7" Type="http://schemas.openxmlformats.org/officeDocument/2006/relationships/slide" Target="slides/slide11.xml"/><Relationship Id="rId1" Type="http://schemas.openxmlformats.org/officeDocument/2006/relationships/slide" Target="slides/slide5.xml"/><Relationship Id="rId2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 smtClean="0">
                <a:cs typeface="+mn-cs"/>
              </a:defRPr>
            </a:lvl1pPr>
          </a:lstStyle>
          <a:p>
            <a:pPr>
              <a:defRPr/>
            </a:pPr>
            <a:fld id="{02FE6995-144A-8D41-8CB6-4532126CCEB1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 smtClean="0">
                <a:cs typeface="+mn-cs"/>
              </a:defRPr>
            </a:lvl1pPr>
          </a:lstStyle>
          <a:p>
            <a:pPr>
              <a:defRPr/>
            </a:pPr>
            <a:fld id="{3DFD3D16-D03D-E24A-9465-FCC5381AEF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89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 smtClean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3209E9B1-5816-C249-9765-8DB5326BCE59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103" tIns="48052" rIns="96103" bIns="48052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300" smtClean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155C2F59-9A3C-1545-B14D-778AC5E61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9110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>
                <a:latin typeface="Times New Roman" charset="0"/>
              </a:rPr>
              <a:t>CS155 - 3D Graphics Overview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426F83D-9676-2047-9D4D-1C6CB0051AAB}" type="datetime1">
              <a:rPr lang="en-US" sz="1300">
                <a:latin typeface="Times New Roman" charset="0"/>
              </a:rPr>
              <a:pPr eaLnBrk="1" hangingPunct="1"/>
              <a:t>3/12/13</a:t>
            </a:fld>
            <a:endParaRPr lang="en-US" sz="1300">
              <a:latin typeface="Times New Roman" charset="0"/>
            </a:endParaRP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E6FF372-98BD-3941-B8D7-CFF1B5F2C029}" type="slidenum">
              <a:rPr lang="en-US" sz="1300">
                <a:latin typeface="Times New Roman" charset="0"/>
              </a:rPr>
              <a:pPr eaLnBrk="1" hangingPunct="1"/>
              <a:t>1</a:t>
            </a:fld>
            <a:endParaRPr lang="en-US" sz="1300">
              <a:latin typeface="Times New Roman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8C6EC-8271-5041-9D47-DD4BA1708900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F5B48-10C9-6242-AF9B-9A61532AB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51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FA5F7-B430-4043-9C5F-122B386C3C8E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A5FE2-1757-3645-AD07-4EC1BC5B5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9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DB1E0-952D-2D4F-81C9-ED4B1D71154D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63374-BA52-9244-81D0-86ECA809F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0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D9B38-5DA5-274F-94D8-049C95DE1A13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A5ECF-35A3-6E48-8514-F5C65B6E9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22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329A2-A397-4B4D-B7C2-9897FE4CC4BF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E6030-BA05-1749-AF63-240D4FE08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7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30B8E-317E-7A40-8CD9-9052D39009F8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E00C-FFB6-844F-906E-50491F1AED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4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C7553-10B4-2B43-B47F-335FAB137432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9C0C8-42AC-8040-A94B-54A67F68A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81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4D436-E3C1-5745-8262-38A5CBF36198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2A225-B3A7-BF45-AFC2-1036C56E2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17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E98D8-9616-8C4B-BBBD-C3D362364D23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9A6C6-9683-034C-BE92-3D09458DA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3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EB8AE-BA9E-FA44-9437-8F09BAD123B5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C11B7-7322-3246-BC28-792F181B0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48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723B8-D8E2-0C4C-A39B-D5753C1FD6E1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0D36E-7F60-854B-B189-1E69EB4E5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smtClean="0">
                <a:cs typeface="+mn-cs"/>
              </a:defRPr>
            </a:lvl1pPr>
          </a:lstStyle>
          <a:p>
            <a:pPr>
              <a:defRPr/>
            </a:pPr>
            <a:fld id="{E5BDAAAE-75C0-214D-B770-EC440724DDEC}" type="datetime1">
              <a:rPr lang="en-US"/>
              <a:pPr>
                <a:defRPr/>
              </a:pPr>
              <a:t>3/12/13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CS155 - 3D Graphics Overview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>
                <a:cs typeface="+mn-cs"/>
              </a:defRPr>
            </a:lvl1pPr>
          </a:lstStyle>
          <a:p>
            <a:pPr>
              <a:defRPr/>
            </a:pPr>
            <a:fld id="{E5C7EF1B-5653-384B-83B2-6EAA1CDEA1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6FC1EA5-26F1-D543-8A12-517BA9739F96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60B8B2E-7433-C743-8604-D29454278FD0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–  z sweedyk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419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 dirty="0" smtClean="0"/>
              <a:t>Pipeline rendering</a:t>
            </a:r>
          </a:p>
          <a:p>
            <a:pPr eaLnBrk="1" hangingPunct="1"/>
            <a:r>
              <a:rPr lang="en-US" sz="4400" dirty="0" smtClean="0"/>
              <a:t>Scene graphs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D99DF90-DAE9-F347-85F2-FACDB30B5E56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C7E7DAC-26E4-A64C-AC71-4790F3517504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34819" name="Oval 6"/>
          <p:cNvSpPr>
            <a:spLocks noChangeArrowheads="1"/>
          </p:cNvSpPr>
          <p:nvPr/>
        </p:nvSpPr>
        <p:spPr bwMode="auto">
          <a:xfrm>
            <a:off x="2041525" y="2019300"/>
            <a:ext cx="2686050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body assembly</a:t>
            </a:r>
          </a:p>
        </p:txBody>
      </p:sp>
      <p:sp>
        <p:nvSpPr>
          <p:cNvPr id="34820" name="Oval 7"/>
          <p:cNvSpPr>
            <a:spLocks noChangeArrowheads="1"/>
          </p:cNvSpPr>
          <p:nvPr/>
        </p:nvSpPr>
        <p:spPr bwMode="auto">
          <a:xfrm>
            <a:off x="3008313" y="3138488"/>
            <a:ext cx="2684462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head assembly</a:t>
            </a:r>
          </a:p>
        </p:txBody>
      </p:sp>
      <p:sp>
        <p:nvSpPr>
          <p:cNvPr id="34821" name="Oval 8"/>
          <p:cNvSpPr>
            <a:spLocks noChangeArrowheads="1"/>
          </p:cNvSpPr>
          <p:nvPr/>
        </p:nvSpPr>
        <p:spPr bwMode="auto">
          <a:xfrm>
            <a:off x="3278188" y="4214813"/>
            <a:ext cx="1141412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l. eye</a:t>
            </a:r>
          </a:p>
        </p:txBody>
      </p:sp>
      <p:sp>
        <p:nvSpPr>
          <p:cNvPr id="34822" name="Oval 9"/>
          <p:cNvSpPr>
            <a:spLocks noChangeArrowheads="1"/>
          </p:cNvSpPr>
          <p:nvPr/>
        </p:nvSpPr>
        <p:spPr bwMode="auto">
          <a:xfrm>
            <a:off x="4684713" y="4214813"/>
            <a:ext cx="1216025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r. eye</a:t>
            </a:r>
          </a:p>
        </p:txBody>
      </p:sp>
      <p:sp>
        <p:nvSpPr>
          <p:cNvPr id="34823" name="Line 10"/>
          <p:cNvSpPr>
            <a:spLocks noChangeShapeType="1"/>
          </p:cNvSpPr>
          <p:nvPr/>
        </p:nvSpPr>
        <p:spPr bwMode="auto">
          <a:xfrm>
            <a:off x="3657600" y="2667000"/>
            <a:ext cx="63500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4" name="Line 11"/>
          <p:cNvSpPr>
            <a:spLocks noChangeShapeType="1"/>
          </p:cNvSpPr>
          <p:nvPr/>
        </p:nvSpPr>
        <p:spPr bwMode="auto">
          <a:xfrm flipH="1">
            <a:off x="3759200" y="3709988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5" name="Line 12"/>
          <p:cNvSpPr>
            <a:spLocks noChangeShapeType="1"/>
          </p:cNvSpPr>
          <p:nvPr/>
        </p:nvSpPr>
        <p:spPr bwMode="auto">
          <a:xfrm>
            <a:off x="4724400" y="3733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4826" name="Group 33"/>
          <p:cNvGrpSpPr>
            <a:grpSpLocks/>
          </p:cNvGrpSpPr>
          <p:nvPr/>
        </p:nvGrpSpPr>
        <p:grpSpPr bwMode="auto">
          <a:xfrm>
            <a:off x="4030663" y="990600"/>
            <a:ext cx="4032250" cy="2209800"/>
            <a:chOff x="2395" y="672"/>
            <a:chExt cx="2540" cy="1392"/>
          </a:xfrm>
        </p:grpSpPr>
        <p:sp>
          <p:nvSpPr>
            <p:cNvPr id="34843" name="Line 13"/>
            <p:cNvSpPr>
              <a:spLocks noChangeShapeType="1"/>
            </p:cNvSpPr>
            <p:nvPr/>
          </p:nvSpPr>
          <p:spPr bwMode="auto">
            <a:xfrm>
              <a:off x="2928" y="1008"/>
              <a:ext cx="48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4" name="Text Box 14"/>
            <p:cNvSpPr txBox="1">
              <a:spLocks noChangeArrowheads="1"/>
            </p:cNvSpPr>
            <p:nvPr/>
          </p:nvSpPr>
          <p:spPr bwMode="auto">
            <a:xfrm>
              <a:off x="2395" y="672"/>
              <a:ext cx="254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whole head transformation</a:t>
              </a:r>
            </a:p>
          </p:txBody>
        </p:sp>
      </p:grpSp>
      <p:sp>
        <p:nvSpPr>
          <p:cNvPr id="34827" name="Oval 28"/>
          <p:cNvSpPr>
            <a:spLocks noChangeArrowheads="1"/>
          </p:cNvSpPr>
          <p:nvPr/>
        </p:nvSpPr>
        <p:spPr bwMode="auto">
          <a:xfrm>
            <a:off x="1447800" y="3124200"/>
            <a:ext cx="1447800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middle </a:t>
            </a:r>
          </a:p>
        </p:txBody>
      </p:sp>
      <p:sp>
        <p:nvSpPr>
          <p:cNvPr id="34828" name="Line 29"/>
          <p:cNvSpPr>
            <a:spLocks noChangeShapeType="1"/>
          </p:cNvSpPr>
          <p:nvPr/>
        </p:nvSpPr>
        <p:spPr bwMode="auto">
          <a:xfrm flipH="1">
            <a:off x="2286000" y="25908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9" name="Oval 30"/>
          <p:cNvSpPr>
            <a:spLocks noChangeArrowheads="1"/>
          </p:cNvSpPr>
          <p:nvPr/>
        </p:nvSpPr>
        <p:spPr bwMode="auto">
          <a:xfrm>
            <a:off x="1855788" y="4214813"/>
            <a:ext cx="1169987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head </a:t>
            </a:r>
          </a:p>
        </p:txBody>
      </p:sp>
      <p:sp>
        <p:nvSpPr>
          <p:cNvPr id="34830" name="Line 31"/>
          <p:cNvSpPr>
            <a:spLocks noChangeShapeType="1"/>
          </p:cNvSpPr>
          <p:nvPr/>
        </p:nvSpPr>
        <p:spPr bwMode="auto">
          <a:xfrm flipH="1">
            <a:off x="2590800" y="3657600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4831" name="Group 9"/>
          <p:cNvGrpSpPr>
            <a:grpSpLocks/>
          </p:cNvGrpSpPr>
          <p:nvPr/>
        </p:nvGrpSpPr>
        <p:grpSpPr bwMode="auto">
          <a:xfrm>
            <a:off x="6400800" y="1828800"/>
            <a:ext cx="2743200" cy="4114800"/>
            <a:chOff x="2286000" y="3048000"/>
            <a:chExt cx="1097280" cy="2240280"/>
          </a:xfrm>
        </p:grpSpPr>
        <p:sp>
          <p:nvSpPr>
            <p:cNvPr id="34840" name="Oval 30"/>
            <p:cNvSpPr>
              <a:spLocks noChangeArrowheads="1"/>
            </p:cNvSpPr>
            <p:nvPr/>
          </p:nvSpPr>
          <p:spPr bwMode="auto">
            <a:xfrm>
              <a:off x="2560320" y="3048000"/>
              <a:ext cx="548640" cy="54864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1" name="Oval 31"/>
            <p:cNvSpPr>
              <a:spLocks noChangeArrowheads="1"/>
            </p:cNvSpPr>
            <p:nvPr/>
          </p:nvSpPr>
          <p:spPr bwMode="auto">
            <a:xfrm>
              <a:off x="2377440" y="3550920"/>
              <a:ext cx="914400" cy="914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2" name="Oval 32"/>
            <p:cNvSpPr>
              <a:spLocks noChangeArrowheads="1"/>
            </p:cNvSpPr>
            <p:nvPr/>
          </p:nvSpPr>
          <p:spPr bwMode="auto">
            <a:xfrm>
              <a:off x="2286000" y="4191000"/>
              <a:ext cx="1097280" cy="10972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7515225" y="2060575"/>
            <a:ext cx="600075" cy="139700"/>
            <a:chOff x="6705600" y="2133600"/>
            <a:chExt cx="533400" cy="182880"/>
          </a:xfrm>
        </p:grpSpPr>
        <p:sp>
          <p:nvSpPr>
            <p:cNvPr id="34838" name="Oval 28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9" name="Oval 29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4833" name="Oval 28"/>
          <p:cNvSpPr>
            <a:spLocks noChangeArrowheads="1"/>
          </p:cNvSpPr>
          <p:nvPr/>
        </p:nvSpPr>
        <p:spPr bwMode="auto">
          <a:xfrm>
            <a:off x="-52388" y="3124200"/>
            <a:ext cx="1579563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bottom </a:t>
            </a:r>
          </a:p>
        </p:txBody>
      </p:sp>
      <p:cxnSp>
        <p:nvCxnSpPr>
          <p:cNvPr id="34834" name="Straight Connector 35"/>
          <p:cNvCxnSpPr>
            <a:cxnSpLocks noChangeShapeType="1"/>
            <a:stCxn id="34819" idx="3"/>
            <a:endCxn id="34833" idx="0"/>
          </p:cNvCxnSpPr>
          <p:nvPr/>
        </p:nvCxnSpPr>
        <p:spPr bwMode="auto">
          <a:xfrm rot="5400000">
            <a:off x="1273969" y="1962944"/>
            <a:ext cx="625475" cy="1697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7696200" y="2057400"/>
            <a:ext cx="600075" cy="139700"/>
            <a:chOff x="6705600" y="2133600"/>
            <a:chExt cx="533400" cy="182880"/>
          </a:xfrm>
        </p:grpSpPr>
        <p:sp>
          <p:nvSpPr>
            <p:cNvPr id="34836" name="Oval 38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7" name="Oval 39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Line 17"/>
          <p:cNvSpPr>
            <a:spLocks noChangeShapeType="1"/>
          </p:cNvSpPr>
          <p:nvPr/>
        </p:nvSpPr>
        <p:spPr bwMode="auto">
          <a:xfrm>
            <a:off x="7620000" y="1828800"/>
            <a:ext cx="0" cy="441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0" name="Line 18"/>
          <p:cNvSpPr>
            <a:spLocks noChangeShapeType="1"/>
          </p:cNvSpPr>
          <p:nvPr/>
        </p:nvSpPr>
        <p:spPr bwMode="auto">
          <a:xfrm>
            <a:off x="5715000" y="5562600"/>
            <a:ext cx="31242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1" name="Line 19"/>
          <p:cNvSpPr>
            <a:spLocks noChangeShapeType="1"/>
          </p:cNvSpPr>
          <p:nvPr/>
        </p:nvSpPr>
        <p:spPr bwMode="auto">
          <a:xfrm flipV="1">
            <a:off x="6553200" y="5105400"/>
            <a:ext cx="1524000" cy="1371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2" name="Line 39"/>
          <p:cNvSpPr>
            <a:spLocks noChangeShapeType="1"/>
          </p:cNvSpPr>
          <p:nvPr/>
        </p:nvSpPr>
        <p:spPr bwMode="auto">
          <a:xfrm>
            <a:off x="6477000" y="3048000"/>
            <a:ext cx="26670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3" name="Line 38"/>
          <p:cNvSpPr>
            <a:spLocks noChangeShapeType="1"/>
          </p:cNvSpPr>
          <p:nvPr/>
        </p:nvSpPr>
        <p:spPr bwMode="auto">
          <a:xfrm>
            <a:off x="7620000" y="1524000"/>
            <a:ext cx="0" cy="2514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4" name="Line 52"/>
          <p:cNvSpPr>
            <a:spLocks noChangeShapeType="1"/>
          </p:cNvSpPr>
          <p:nvPr/>
        </p:nvSpPr>
        <p:spPr bwMode="auto">
          <a:xfrm flipH="1">
            <a:off x="7391400" y="2209800"/>
            <a:ext cx="1066800" cy="1066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7895" name="Group 9"/>
          <p:cNvGrpSpPr>
            <a:grpSpLocks noChangeAspect="1"/>
          </p:cNvGrpSpPr>
          <p:nvPr/>
        </p:nvGrpSpPr>
        <p:grpSpPr bwMode="auto">
          <a:xfrm>
            <a:off x="6705600" y="2590800"/>
            <a:ext cx="1951038" cy="2925763"/>
            <a:chOff x="2286000" y="3048000"/>
            <a:chExt cx="1097280" cy="2240280"/>
          </a:xfrm>
        </p:grpSpPr>
        <p:sp>
          <p:nvSpPr>
            <p:cNvPr id="37917" name="Oval 43"/>
            <p:cNvSpPr>
              <a:spLocks noChangeArrowheads="1"/>
            </p:cNvSpPr>
            <p:nvPr/>
          </p:nvSpPr>
          <p:spPr bwMode="auto">
            <a:xfrm>
              <a:off x="2560320" y="3048000"/>
              <a:ext cx="548640" cy="54864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918" name="Oval 44"/>
            <p:cNvSpPr>
              <a:spLocks noChangeArrowheads="1"/>
            </p:cNvSpPr>
            <p:nvPr/>
          </p:nvSpPr>
          <p:spPr bwMode="auto">
            <a:xfrm>
              <a:off x="2377440" y="3550920"/>
              <a:ext cx="914400" cy="914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919" name="Oval 45"/>
            <p:cNvSpPr>
              <a:spLocks noChangeArrowheads="1"/>
            </p:cNvSpPr>
            <p:nvPr/>
          </p:nvSpPr>
          <p:spPr bwMode="auto">
            <a:xfrm>
              <a:off x="2286000" y="4191000"/>
              <a:ext cx="1097280" cy="10972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78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A2686AF-4D2A-3449-A7CC-BA362FAAA12C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378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6503705-9C6B-934C-AD9D-2E1D13D4FD4D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37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coordinate systems</a:t>
            </a:r>
          </a:p>
        </p:txBody>
      </p:sp>
      <p:sp>
        <p:nvSpPr>
          <p:cNvPr id="37899" name="Line 40"/>
          <p:cNvSpPr>
            <a:spLocks noChangeShapeType="1"/>
          </p:cNvSpPr>
          <p:nvPr/>
        </p:nvSpPr>
        <p:spPr bwMode="auto">
          <a:xfrm flipH="1">
            <a:off x="6553200" y="3048000"/>
            <a:ext cx="1066800" cy="1066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7900" name="Group 12"/>
          <p:cNvGrpSpPr>
            <a:grpSpLocks/>
          </p:cNvGrpSpPr>
          <p:nvPr/>
        </p:nvGrpSpPr>
        <p:grpSpPr bwMode="auto">
          <a:xfrm>
            <a:off x="7391400" y="2819400"/>
            <a:ext cx="600075" cy="139700"/>
            <a:chOff x="6705600" y="2133600"/>
            <a:chExt cx="533400" cy="182880"/>
          </a:xfrm>
        </p:grpSpPr>
        <p:sp>
          <p:nvSpPr>
            <p:cNvPr id="37915" name="Oval 47"/>
            <p:cNvSpPr>
              <a:spLocks noChangeArrowheads="1"/>
            </p:cNvSpPr>
            <p:nvPr/>
          </p:nvSpPr>
          <p:spPr bwMode="auto">
            <a:xfrm>
              <a:off x="670560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916" name="Oval 48"/>
            <p:cNvSpPr>
              <a:spLocks noChangeArrowheads="1"/>
            </p:cNvSpPr>
            <p:nvPr/>
          </p:nvSpPr>
          <p:spPr bwMode="auto">
            <a:xfrm>
              <a:off x="7056120" y="2133600"/>
              <a:ext cx="182880" cy="18288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7901" name="Oval 6"/>
          <p:cNvSpPr>
            <a:spLocks noChangeArrowheads="1"/>
          </p:cNvSpPr>
          <p:nvPr/>
        </p:nvSpPr>
        <p:spPr bwMode="auto">
          <a:xfrm>
            <a:off x="2041525" y="2019300"/>
            <a:ext cx="2686050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body assembly</a:t>
            </a:r>
          </a:p>
        </p:txBody>
      </p:sp>
      <p:sp>
        <p:nvSpPr>
          <p:cNvPr id="37902" name="Oval 7"/>
          <p:cNvSpPr>
            <a:spLocks noChangeArrowheads="1"/>
          </p:cNvSpPr>
          <p:nvPr/>
        </p:nvSpPr>
        <p:spPr bwMode="auto">
          <a:xfrm>
            <a:off x="3008313" y="3138488"/>
            <a:ext cx="2684462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head assembly</a:t>
            </a:r>
          </a:p>
        </p:txBody>
      </p:sp>
      <p:sp>
        <p:nvSpPr>
          <p:cNvPr id="37903" name="Oval 8"/>
          <p:cNvSpPr>
            <a:spLocks noChangeArrowheads="1"/>
          </p:cNvSpPr>
          <p:nvPr/>
        </p:nvSpPr>
        <p:spPr bwMode="auto">
          <a:xfrm>
            <a:off x="3278188" y="4214813"/>
            <a:ext cx="1141412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l. eye</a:t>
            </a:r>
          </a:p>
        </p:txBody>
      </p:sp>
      <p:sp>
        <p:nvSpPr>
          <p:cNvPr id="37904" name="Oval 9"/>
          <p:cNvSpPr>
            <a:spLocks noChangeArrowheads="1"/>
          </p:cNvSpPr>
          <p:nvPr/>
        </p:nvSpPr>
        <p:spPr bwMode="auto">
          <a:xfrm>
            <a:off x="4684713" y="4214813"/>
            <a:ext cx="1216025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r. eye</a:t>
            </a:r>
          </a:p>
        </p:txBody>
      </p:sp>
      <p:sp>
        <p:nvSpPr>
          <p:cNvPr id="37905" name="Line 10"/>
          <p:cNvSpPr>
            <a:spLocks noChangeShapeType="1"/>
          </p:cNvSpPr>
          <p:nvPr/>
        </p:nvSpPr>
        <p:spPr bwMode="auto">
          <a:xfrm>
            <a:off x="3657600" y="2667000"/>
            <a:ext cx="63500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06" name="Line 11"/>
          <p:cNvSpPr>
            <a:spLocks noChangeShapeType="1"/>
          </p:cNvSpPr>
          <p:nvPr/>
        </p:nvSpPr>
        <p:spPr bwMode="auto">
          <a:xfrm flipH="1">
            <a:off x="3759200" y="3709988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07" name="Line 12"/>
          <p:cNvSpPr>
            <a:spLocks noChangeShapeType="1"/>
          </p:cNvSpPr>
          <p:nvPr/>
        </p:nvSpPr>
        <p:spPr bwMode="auto">
          <a:xfrm>
            <a:off x="4724400" y="3733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08" name="Oval 28"/>
          <p:cNvSpPr>
            <a:spLocks noChangeArrowheads="1"/>
          </p:cNvSpPr>
          <p:nvPr/>
        </p:nvSpPr>
        <p:spPr bwMode="auto">
          <a:xfrm>
            <a:off x="1447800" y="3124200"/>
            <a:ext cx="1447800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middle </a:t>
            </a:r>
          </a:p>
        </p:txBody>
      </p:sp>
      <p:sp>
        <p:nvSpPr>
          <p:cNvPr id="37909" name="Line 29"/>
          <p:cNvSpPr>
            <a:spLocks noChangeShapeType="1"/>
          </p:cNvSpPr>
          <p:nvPr/>
        </p:nvSpPr>
        <p:spPr bwMode="auto">
          <a:xfrm flipH="1">
            <a:off x="2286000" y="25908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10" name="Oval 30"/>
          <p:cNvSpPr>
            <a:spLocks noChangeArrowheads="1"/>
          </p:cNvSpPr>
          <p:nvPr/>
        </p:nvSpPr>
        <p:spPr bwMode="auto">
          <a:xfrm>
            <a:off x="1855788" y="4214813"/>
            <a:ext cx="1169987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head </a:t>
            </a:r>
          </a:p>
        </p:txBody>
      </p:sp>
      <p:sp>
        <p:nvSpPr>
          <p:cNvPr id="37911" name="Line 31"/>
          <p:cNvSpPr>
            <a:spLocks noChangeShapeType="1"/>
          </p:cNvSpPr>
          <p:nvPr/>
        </p:nvSpPr>
        <p:spPr bwMode="auto">
          <a:xfrm flipH="1">
            <a:off x="2590800" y="3657600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12" name="Oval 28"/>
          <p:cNvSpPr>
            <a:spLocks noChangeArrowheads="1"/>
          </p:cNvSpPr>
          <p:nvPr/>
        </p:nvSpPr>
        <p:spPr bwMode="auto">
          <a:xfrm>
            <a:off x="-52388" y="3124200"/>
            <a:ext cx="1579563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bottom </a:t>
            </a:r>
          </a:p>
        </p:txBody>
      </p:sp>
      <p:cxnSp>
        <p:nvCxnSpPr>
          <p:cNvPr id="37913" name="Straight Connector 62"/>
          <p:cNvCxnSpPr>
            <a:cxnSpLocks noChangeShapeType="1"/>
            <a:stCxn id="37901" idx="3"/>
            <a:endCxn id="37912" idx="0"/>
          </p:cNvCxnSpPr>
          <p:nvPr/>
        </p:nvCxnSpPr>
        <p:spPr bwMode="auto">
          <a:xfrm rot="5400000">
            <a:off x="1273969" y="1962944"/>
            <a:ext cx="625475" cy="1697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14" name="TextBox 63"/>
          <p:cNvSpPr txBox="1">
            <a:spLocks noChangeArrowheads="1"/>
          </p:cNvSpPr>
          <p:nvPr/>
        </p:nvSpPr>
        <p:spPr bwMode="auto">
          <a:xfrm>
            <a:off x="4495800" y="1219200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tx2"/>
                </a:solidFill>
              </a:rPr>
              <a:t>body rotate, scale, translate occurs in body assembly coordinate system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6BF88A2-6816-754F-BF1F-90F72386787A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389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A3EC04E-6052-0D43-86C6-5294EEFF8142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38915" name="Oval 3"/>
          <p:cNvSpPr>
            <a:spLocks noChangeArrowheads="1"/>
          </p:cNvSpPr>
          <p:nvPr/>
        </p:nvSpPr>
        <p:spPr bwMode="auto">
          <a:xfrm>
            <a:off x="4572000" y="3962400"/>
            <a:ext cx="3276600" cy="2209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8916" name="Group 24"/>
          <p:cNvGrpSpPr>
            <a:grpSpLocks/>
          </p:cNvGrpSpPr>
          <p:nvPr/>
        </p:nvGrpSpPr>
        <p:grpSpPr bwMode="auto">
          <a:xfrm>
            <a:off x="1103313" y="3962400"/>
            <a:ext cx="3597275" cy="2286000"/>
            <a:chOff x="11" y="2064"/>
            <a:chExt cx="3426" cy="2016"/>
          </a:xfrm>
        </p:grpSpPr>
        <p:sp>
          <p:nvSpPr>
            <p:cNvPr id="38927" name="Line 4"/>
            <p:cNvSpPr>
              <a:spLocks noChangeShapeType="1"/>
            </p:cNvSpPr>
            <p:nvPr/>
          </p:nvSpPr>
          <p:spPr bwMode="auto">
            <a:xfrm>
              <a:off x="1862" y="2448"/>
              <a:ext cx="0" cy="16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8" name="Line 5"/>
            <p:cNvSpPr>
              <a:spLocks noChangeShapeType="1"/>
            </p:cNvSpPr>
            <p:nvPr/>
          </p:nvSpPr>
          <p:spPr bwMode="auto">
            <a:xfrm flipV="1">
              <a:off x="1142" y="2784"/>
              <a:ext cx="1440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9" name="Line 6"/>
            <p:cNvSpPr>
              <a:spLocks noChangeShapeType="1"/>
            </p:cNvSpPr>
            <p:nvPr/>
          </p:nvSpPr>
          <p:spPr bwMode="auto">
            <a:xfrm>
              <a:off x="902" y="3216"/>
              <a:ext cx="18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30" name="Text Box 7"/>
            <p:cNvSpPr txBox="1">
              <a:spLocks noChangeArrowheads="1"/>
            </p:cNvSpPr>
            <p:nvPr/>
          </p:nvSpPr>
          <p:spPr bwMode="auto">
            <a:xfrm>
              <a:off x="11" y="2064"/>
              <a:ext cx="3426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child coordinate system</a:t>
              </a:r>
            </a:p>
          </p:txBody>
        </p:sp>
      </p:grpSp>
      <p:sp>
        <p:nvSpPr>
          <p:cNvPr id="38917" name="Text Box 11"/>
          <p:cNvSpPr txBox="1">
            <a:spLocks noChangeArrowheads="1"/>
          </p:cNvSpPr>
          <p:nvPr/>
        </p:nvSpPr>
        <p:spPr bwMode="auto">
          <a:xfrm>
            <a:off x="5781675" y="4800600"/>
            <a:ext cx="873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child</a:t>
            </a:r>
          </a:p>
        </p:txBody>
      </p:sp>
      <p:sp>
        <p:nvSpPr>
          <p:cNvPr id="38918" name="Line 15"/>
          <p:cNvSpPr>
            <a:spLocks noChangeShapeType="1"/>
          </p:cNvSpPr>
          <p:nvPr/>
        </p:nvSpPr>
        <p:spPr bwMode="auto">
          <a:xfrm flipV="1">
            <a:off x="6172200" y="25908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8919" name="Group 25"/>
          <p:cNvGrpSpPr>
            <a:grpSpLocks/>
          </p:cNvGrpSpPr>
          <p:nvPr/>
        </p:nvGrpSpPr>
        <p:grpSpPr bwMode="auto">
          <a:xfrm>
            <a:off x="754063" y="381000"/>
            <a:ext cx="3943350" cy="2514600"/>
            <a:chOff x="105" y="48"/>
            <a:chExt cx="3430" cy="2016"/>
          </a:xfrm>
        </p:grpSpPr>
        <p:sp>
          <p:nvSpPr>
            <p:cNvPr id="38923" name="Line 16"/>
            <p:cNvSpPr>
              <a:spLocks noChangeShapeType="1"/>
            </p:cNvSpPr>
            <p:nvPr/>
          </p:nvSpPr>
          <p:spPr bwMode="auto">
            <a:xfrm>
              <a:off x="1958" y="432"/>
              <a:ext cx="0" cy="16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4" name="Line 17"/>
            <p:cNvSpPr>
              <a:spLocks noChangeShapeType="1"/>
            </p:cNvSpPr>
            <p:nvPr/>
          </p:nvSpPr>
          <p:spPr bwMode="auto">
            <a:xfrm flipV="1">
              <a:off x="1238" y="768"/>
              <a:ext cx="1440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5" name="Line 18"/>
            <p:cNvSpPr>
              <a:spLocks noChangeShapeType="1"/>
            </p:cNvSpPr>
            <p:nvPr/>
          </p:nvSpPr>
          <p:spPr bwMode="auto">
            <a:xfrm>
              <a:off x="998" y="1200"/>
              <a:ext cx="18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8926" name="Text Box 19"/>
            <p:cNvSpPr txBox="1">
              <a:spLocks noChangeArrowheads="1"/>
            </p:cNvSpPr>
            <p:nvPr/>
          </p:nvSpPr>
          <p:spPr bwMode="auto">
            <a:xfrm>
              <a:off x="105" y="48"/>
              <a:ext cx="3430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 parent coordinate system</a:t>
              </a:r>
            </a:p>
          </p:txBody>
        </p:sp>
      </p:grpSp>
      <p:sp>
        <p:nvSpPr>
          <p:cNvPr id="38920" name="Oval 21"/>
          <p:cNvSpPr>
            <a:spLocks noChangeArrowheads="1"/>
          </p:cNvSpPr>
          <p:nvPr/>
        </p:nvSpPr>
        <p:spPr bwMode="auto">
          <a:xfrm>
            <a:off x="4495800" y="381000"/>
            <a:ext cx="3276600" cy="22098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1" name="Text Box 22"/>
          <p:cNvSpPr txBox="1">
            <a:spLocks noChangeArrowheads="1"/>
          </p:cNvSpPr>
          <p:nvPr/>
        </p:nvSpPr>
        <p:spPr bwMode="auto">
          <a:xfrm>
            <a:off x="5576888" y="1219200"/>
            <a:ext cx="1128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parent</a:t>
            </a:r>
          </a:p>
        </p:txBody>
      </p:sp>
      <p:sp>
        <p:nvSpPr>
          <p:cNvPr id="38922" name="Text Box 23"/>
          <p:cNvSpPr txBox="1">
            <a:spLocks noChangeArrowheads="1"/>
          </p:cNvSpPr>
          <p:nvPr/>
        </p:nvSpPr>
        <p:spPr bwMode="auto">
          <a:xfrm>
            <a:off x="6323013" y="2743200"/>
            <a:ext cx="282098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transformation to parent</a:t>
            </a:r>
            <a:r>
              <a:rPr lang="ja-JP" altLang="en-US"/>
              <a:t>’</a:t>
            </a:r>
            <a:r>
              <a:rPr lang="en-US" altLang="ja-JP"/>
              <a:t>s coordinate system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Elbow Connector 26"/>
          <p:cNvCxnSpPr/>
          <p:nvPr/>
        </p:nvCxnSpPr>
        <p:spPr bwMode="auto">
          <a:xfrm>
            <a:off x="3886200" y="3397251"/>
            <a:ext cx="2667000" cy="38100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1: </a:t>
            </a:r>
            <a:r>
              <a:rPr lang="en-US" dirty="0" smtClean="0"/>
              <a:t>Snowman </a:t>
            </a:r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94D436-E3C1-5745-8262-38A5CBF36198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2A225-B3A7-BF45-AFC2-1036C56E285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048000" y="1676400"/>
            <a:ext cx="1676400" cy="1077218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Shape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Draw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List of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xfms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334000" y="3733800"/>
            <a:ext cx="2438400" cy="1446550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ShapeGroup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List of shapes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Draw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List of </a:t>
            </a:r>
            <a:r>
              <a:rPr lang="en-US" sz="1600" dirty="0" err="1" smtClean="0">
                <a:latin typeface="Comic Sans MS" pitchFamily="66" charset="0"/>
              </a:rPr>
              <a:t>xfms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11" name="Elbow Connector 10"/>
          <p:cNvCxnSpPr>
            <a:stCxn id="24" idx="0"/>
            <a:endCxn id="5" idx="3"/>
          </p:cNvCxnSpPr>
          <p:nvPr/>
        </p:nvCxnSpPr>
        <p:spPr bwMode="auto">
          <a:xfrm rot="16200000" flipV="1">
            <a:off x="5355655" y="1583755"/>
            <a:ext cx="1975991" cy="323850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Elbow Connector 13"/>
          <p:cNvCxnSpPr>
            <a:endCxn id="6" idx="0"/>
          </p:cNvCxnSpPr>
          <p:nvPr/>
        </p:nvCxnSpPr>
        <p:spPr bwMode="auto">
          <a:xfrm rot="5400000">
            <a:off x="2552701" y="2400300"/>
            <a:ext cx="685799" cy="1981200"/>
          </a:xfrm>
          <a:prstGeom prst="bentConnector3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3886200" y="3048001"/>
            <a:ext cx="0" cy="68579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Elbow Connector 18"/>
          <p:cNvCxnSpPr>
            <a:endCxn id="8" idx="0"/>
          </p:cNvCxnSpPr>
          <p:nvPr/>
        </p:nvCxnSpPr>
        <p:spPr bwMode="auto">
          <a:xfrm rot="16200000" flipH="1">
            <a:off x="4000501" y="2933700"/>
            <a:ext cx="685799" cy="914400"/>
          </a:xfrm>
          <a:prstGeom prst="bentConnector3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Isosceles Triangle 22"/>
          <p:cNvSpPr/>
          <p:nvPr/>
        </p:nvSpPr>
        <p:spPr bwMode="auto">
          <a:xfrm>
            <a:off x="3733800" y="2819400"/>
            <a:ext cx="304800" cy="228600"/>
          </a:xfrm>
          <a:prstGeom prst="triangle">
            <a:avLst/>
          </a:prstGeom>
          <a:solidFill>
            <a:srgbClr val="000000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" name="Diamond 23"/>
          <p:cNvSpPr/>
          <p:nvPr/>
        </p:nvSpPr>
        <p:spPr bwMode="auto">
          <a:xfrm>
            <a:off x="7848600" y="4191000"/>
            <a:ext cx="228600" cy="228600"/>
          </a:xfrm>
          <a:prstGeom prst="diamond">
            <a:avLst/>
          </a:prstGeom>
          <a:solidFill>
            <a:srgbClr val="000000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124200" y="3733800"/>
            <a:ext cx="1676400" cy="1077218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Cone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Draw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List of </a:t>
            </a:r>
            <a:r>
              <a:rPr lang="en-US" sz="1600" dirty="0" err="1" smtClean="0">
                <a:latin typeface="Comic Sans MS" pitchFamily="66" charset="0"/>
              </a:rPr>
              <a:t>xfmx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66800" y="3733800"/>
            <a:ext cx="1676400" cy="1077218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Sphere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Draw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List of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xfms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129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1: Snowman </a:t>
            </a:r>
            <a:r>
              <a:rPr lang="en-US" dirty="0" smtClean="0"/>
              <a:t>objects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94D436-E3C1-5745-8262-38A5CBF36198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2A225-B3A7-BF45-AFC2-1036C56E285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28600" y="2893481"/>
            <a:ext cx="1524000" cy="784830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mic Sans MS" pitchFamily="66" charset="0"/>
              </a:rPr>
              <a:t>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nowman: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ShapeGroup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438400" y="2895600"/>
            <a:ext cx="1905000" cy="784830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err="1" smtClean="0">
                <a:latin typeface="Comic Sans MS" pitchFamily="66" charset="0"/>
              </a:rPr>
              <a:t>headAssembly</a:t>
            </a:r>
            <a:r>
              <a:rPr lang="en-US" sz="1800" dirty="0" smtClean="0">
                <a:latin typeface="Comic Sans MS" pitchFamily="66" charset="0"/>
              </a:rPr>
              <a:t>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err="1" smtClean="0">
                <a:latin typeface="Comic Sans MS" pitchFamily="66" charset="0"/>
              </a:rPr>
              <a:t>ShapeGroup</a:t>
            </a:r>
            <a:endParaRPr lang="en-US" sz="1800" dirty="0" smtClean="0">
              <a:latin typeface="Comic Sans MS" pitchFamily="66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00600" y="2895600"/>
            <a:ext cx="1600200" cy="784830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mic Sans MS" pitchFamily="66" charset="0"/>
              </a:rPr>
              <a:t>m</a:t>
            </a:r>
            <a:r>
              <a:rPr lang="en-US" sz="1800" dirty="0" smtClean="0">
                <a:latin typeface="Comic Sans MS" pitchFamily="66" charset="0"/>
              </a:rPr>
              <a:t>iddle: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mic Sans MS" pitchFamily="66" charset="0"/>
              </a:rPr>
              <a:t>Sphere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6781800" y="2895600"/>
            <a:ext cx="1600200" cy="784830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mic Sans MS" pitchFamily="66" charset="0"/>
              </a:rPr>
              <a:t>bottom: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omic Sans MS" pitchFamily="66" charset="0"/>
              </a:rPr>
              <a:t>Sphere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057400" y="2590800"/>
            <a:ext cx="6629400" cy="1371600"/>
          </a:xfrm>
          <a:prstGeom prst="rect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cxnSp>
        <p:nvCxnSpPr>
          <p:cNvPr id="22" name="Straight Connector 21"/>
          <p:cNvCxnSpPr>
            <a:stCxn id="5" idx="3"/>
            <a:endCxn id="10" idx="1"/>
          </p:cNvCxnSpPr>
          <p:nvPr/>
        </p:nvCxnSpPr>
        <p:spPr bwMode="auto">
          <a:xfrm flipV="1">
            <a:off x="1752600" y="3276600"/>
            <a:ext cx="304800" cy="92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2590800" y="4495800"/>
            <a:ext cx="3962400" cy="1815882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Draw()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Push matrix stack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Apply transforms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Draw primitive or all elements of list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Pop matrix stack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57600" y="1524000"/>
            <a:ext cx="4495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Requires substantial overhead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972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2: Snowman </a:t>
            </a:r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905000" cy="457200"/>
          </a:xfrm>
        </p:spPr>
        <p:txBody>
          <a:bodyPr/>
          <a:lstStyle/>
          <a:p>
            <a:pPr>
              <a:defRPr/>
            </a:pPr>
            <a:fld id="{2294D436-E3C1-5745-8262-38A5CBF36198}" type="datetime1">
              <a:rPr lang="en-US" smtClean="0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2A225-B3A7-BF45-AFC2-1036C56E285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886200" y="1371600"/>
            <a:ext cx="1676400" cy="2308324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Snowman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>
                <a:latin typeface="Comic Sans MS" pitchFamily="66" charset="0"/>
              </a:rPr>
              <a:t>Pos</a:t>
            </a:r>
            <a:r>
              <a:rPr lang="en-US" sz="1600" dirty="0" smtClean="0">
                <a:latin typeface="Comic Sans MS" pitchFamily="66" charset="0"/>
              </a:rPr>
              <a:t> </a:t>
            </a:r>
            <a:r>
              <a:rPr lang="en-US" sz="1600" dirty="0" err="1" smtClean="0">
                <a:latin typeface="Comic Sans MS" pitchFamily="66" charset="0"/>
              </a:rPr>
              <a:t>x,y</a:t>
            </a:r>
            <a:endParaRPr lang="en-US" sz="1600" dirty="0" smtClean="0">
              <a:latin typeface="Comic Sans MS" pitchFamily="66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Angle theta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Pointers to head, middle, bottom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Draw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172200" y="4643497"/>
            <a:ext cx="1447800" cy="707886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Bottom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Draw</a:t>
            </a:r>
          </a:p>
        </p:txBody>
      </p:sp>
      <p:cxnSp>
        <p:nvCxnSpPr>
          <p:cNvPr id="14" name="Elbow Connector 13"/>
          <p:cNvCxnSpPr>
            <a:endCxn id="6" idx="0"/>
          </p:cNvCxnSpPr>
          <p:nvPr/>
        </p:nvCxnSpPr>
        <p:spPr bwMode="auto">
          <a:xfrm rot="10800000" flipV="1">
            <a:off x="2667001" y="3957697"/>
            <a:ext cx="1981219" cy="68580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648200" y="3957698"/>
            <a:ext cx="0" cy="68579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Elbow Connector 18"/>
          <p:cNvCxnSpPr>
            <a:endCxn id="8" idx="0"/>
          </p:cNvCxnSpPr>
          <p:nvPr/>
        </p:nvCxnSpPr>
        <p:spPr bwMode="auto">
          <a:xfrm>
            <a:off x="4724401" y="3957697"/>
            <a:ext cx="2171699" cy="68580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Rectangle 6"/>
          <p:cNvSpPr/>
          <p:nvPr/>
        </p:nvSpPr>
        <p:spPr bwMode="auto">
          <a:xfrm>
            <a:off x="4114800" y="4643497"/>
            <a:ext cx="1143000" cy="707886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Middle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Draw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828800" y="4643497"/>
            <a:ext cx="1676400" cy="2062103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>
                <a:latin typeface="Comic Sans MS" pitchFamily="66" charset="0"/>
              </a:rPr>
              <a:t>SnowmanHead</a:t>
            </a:r>
            <a:endParaRPr lang="en-US" sz="1600" dirty="0" smtClean="0">
              <a:latin typeface="Comic Sans MS" pitchFamily="66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Angle1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Angle2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Pointers to eyes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Draw</a:t>
            </a:r>
          </a:p>
        </p:txBody>
      </p:sp>
      <p:sp>
        <p:nvSpPr>
          <p:cNvPr id="17" name="Diamond 16"/>
          <p:cNvSpPr/>
          <p:nvPr/>
        </p:nvSpPr>
        <p:spPr bwMode="auto">
          <a:xfrm>
            <a:off x="4527549" y="3729097"/>
            <a:ext cx="228600" cy="228600"/>
          </a:xfrm>
          <a:prstGeom prst="diamond">
            <a:avLst/>
          </a:prstGeom>
          <a:solidFill>
            <a:srgbClr val="000000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08" y="1752600"/>
            <a:ext cx="360945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object for each class: less overhead, less flexible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743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2: Draw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94D436-E3C1-5745-8262-38A5CBF36198}" type="datetime1">
              <a:rPr lang="en-US" smtClean="0"/>
              <a:pPr>
                <a:defRPr/>
              </a:pPr>
              <a:t>3/12/13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2A225-B3A7-BF45-AFC2-1036C56E285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609600" y="1752600"/>
            <a:ext cx="1676400" cy="2308324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Snowman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>
                <a:latin typeface="Comic Sans MS" pitchFamily="66" charset="0"/>
              </a:rPr>
              <a:t>Pos</a:t>
            </a:r>
            <a:r>
              <a:rPr lang="en-US" sz="1600" dirty="0" smtClean="0">
                <a:latin typeface="Comic Sans MS" pitchFamily="66" charset="0"/>
              </a:rPr>
              <a:t> </a:t>
            </a:r>
            <a:r>
              <a:rPr lang="en-US" sz="1600" dirty="0" err="1" smtClean="0">
                <a:latin typeface="Comic Sans MS" pitchFamily="66" charset="0"/>
              </a:rPr>
              <a:t>x,y</a:t>
            </a:r>
            <a:endParaRPr lang="en-US" sz="1600" dirty="0" smtClean="0">
              <a:latin typeface="Comic Sans MS" pitchFamily="66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Angle theta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Pointers to head, middle, bottom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Draw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4572000" y="1752600"/>
            <a:ext cx="2819400" cy="2923878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omic Sans MS" pitchFamily="66" charset="0"/>
              </a:rPr>
              <a:t>d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raw()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Push matrix stack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Translate to </a:t>
            </a:r>
            <a:r>
              <a:rPr lang="en-US" sz="1600" dirty="0" err="1" smtClean="0">
                <a:latin typeface="Comic Sans MS" pitchFamily="66" charset="0"/>
              </a:rPr>
              <a:t>x,y</a:t>
            </a:r>
            <a:endParaRPr lang="en-US" sz="1600" dirty="0" smtClean="0">
              <a:latin typeface="Comic Sans MS" pitchFamily="66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Rotate by theta about y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Head-&gt;draw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Middle-&gt;draw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Bottom-&gt;draw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omic Sans MS" pitchFamily="66" charset="0"/>
              </a:rPr>
              <a:t>Pop matrix stack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762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3: Alternative </a:t>
            </a:r>
            <a:r>
              <a:rPr lang="en-US" dirty="0" smtClean="0"/>
              <a:t>to classes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905000" cy="457200"/>
          </a:xfrm>
        </p:spPr>
        <p:txBody>
          <a:bodyPr/>
          <a:lstStyle/>
          <a:p>
            <a:pPr>
              <a:defRPr/>
            </a:pPr>
            <a:fld id="{2294D436-E3C1-5745-8262-38A5CBF36198}" type="datetime1">
              <a:rPr lang="en-US" smtClean="0"/>
              <a:pPr>
                <a:defRPr/>
              </a:pPr>
              <a:t>3/12/13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2A225-B3A7-BF45-AFC2-1036C56E285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2286000" y="2057400"/>
            <a:ext cx="3810000" cy="1277273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omic Sans MS" pitchFamily="66" charset="0"/>
              </a:rPr>
              <a:t>d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isplay()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drawSnowman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()</a:t>
            </a:r>
          </a:p>
          <a:p>
            <a:pPr algn="l"/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760585" y="2421014"/>
            <a:ext cx="273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…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2286000" y="3733800"/>
            <a:ext cx="3810000" cy="2569934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 smtClean="0">
                <a:latin typeface="Comic Sans MS" pitchFamily="66" charset="0"/>
              </a:rPr>
              <a:t>drawSnowman</a:t>
            </a:r>
            <a:r>
              <a:rPr lang="en-US" sz="1400" dirty="0" smtClean="0">
                <a:latin typeface="Comic Sans MS" pitchFamily="66" charset="0"/>
              </a:rPr>
              <a:t>()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Comic Sans MS" pitchFamily="66" charset="0"/>
              </a:rPr>
              <a:t>Push matrix stack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Comic Sans MS" pitchFamily="66" charset="0"/>
              </a:rPr>
              <a:t>Translate to position x, y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Comic Sans MS" pitchFamily="66" charset="0"/>
              </a:rPr>
              <a:t>Rotate by theta about y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 smtClean="0">
                <a:latin typeface="Comic Sans MS" pitchFamily="66" charset="0"/>
              </a:rPr>
              <a:t>drawHead</a:t>
            </a:r>
            <a:r>
              <a:rPr lang="en-US" sz="1400" dirty="0" smtClean="0">
                <a:latin typeface="Comic Sans MS" pitchFamily="66" charset="0"/>
              </a:rPr>
              <a:t>()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 smtClean="0">
                <a:latin typeface="Comic Sans MS" pitchFamily="66" charset="0"/>
              </a:rPr>
              <a:t>drawMiddle</a:t>
            </a:r>
            <a:r>
              <a:rPr lang="en-US" sz="1400" dirty="0" smtClean="0">
                <a:latin typeface="Comic Sans MS" pitchFamily="66" charset="0"/>
              </a:rPr>
              <a:t>()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 smtClean="0">
                <a:latin typeface="Comic Sans MS" pitchFamily="66" charset="0"/>
              </a:rPr>
              <a:t>drawBottom</a:t>
            </a:r>
            <a:r>
              <a:rPr lang="en-US" sz="1400" dirty="0" smtClean="0">
                <a:latin typeface="Comic Sans MS" pitchFamily="66" charset="0"/>
              </a:rPr>
              <a:t>()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Comic Sans MS" pitchFamily="66" charset="0"/>
              </a:rPr>
              <a:t>Pop matrix stack</a:t>
            </a:r>
            <a:endParaRPr lang="en-US" sz="14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2744136" y="3047064"/>
            <a:ext cx="305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…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5410379" y="4419600"/>
            <a:ext cx="2775119" cy="63094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400" dirty="0" err="1"/>
              <a:t>x</a:t>
            </a:r>
            <a:r>
              <a:rPr lang="en-US" sz="1400" dirty="0" err="1" smtClean="0"/>
              <a:t>,y</a:t>
            </a:r>
            <a:r>
              <a:rPr lang="en-US" sz="1400" dirty="0" smtClean="0"/>
              <a:t>, theta are global </a:t>
            </a:r>
            <a:r>
              <a:rPr lang="en-US" sz="1400" dirty="0" err="1" smtClean="0"/>
              <a:t>vars</a:t>
            </a:r>
            <a:endParaRPr lang="en-US" sz="14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controlled by mouse/keyboard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40428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lab for today</a:t>
            </a:r>
          </a:p>
        </p:txBody>
      </p:sp>
      <p:sp>
        <p:nvSpPr>
          <p:cNvPr id="3993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AD7672B-013D-D14B-8D66-263080E534FB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634A9DB-D9F8-2E4E-B414-4F53954E1A6A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39940" name="TextBox 4"/>
          <p:cNvSpPr txBox="1">
            <a:spLocks noChangeArrowheads="1"/>
          </p:cNvSpPr>
          <p:nvPr/>
        </p:nvSpPr>
        <p:spPr bwMode="auto">
          <a:xfrm>
            <a:off x="1143000" y="2286000"/>
            <a:ext cx="5410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dirty="0"/>
              <a:t>do it yourself!</a:t>
            </a:r>
          </a:p>
          <a:p>
            <a:pPr algn="l" eaLnBrk="1" hangingPunct="1"/>
            <a:r>
              <a:rPr lang="en-US" dirty="0"/>
              <a:t>build a scene graph for the </a:t>
            </a:r>
            <a:r>
              <a:rPr lang="en-US" dirty="0" smtClean="0"/>
              <a:t>snowman using third approach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charset="0"/>
              </a:rPr>
              <a:t>Scene graphs </a:t>
            </a:r>
            <a:r>
              <a:rPr lang="en-US" dirty="0" err="1" smtClean="0">
                <a:latin typeface="Comic Sans MS" charset="0"/>
              </a:rPr>
              <a:t>redux</a:t>
            </a:r>
            <a:endParaRPr lang="en-US" dirty="0">
              <a:latin typeface="Comic Sans MS" charset="0"/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3886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latin typeface="Comic Sans MS" charset="0"/>
              </a:rPr>
              <a:t>Your snowman is going to star in a movie.</a:t>
            </a:r>
          </a:p>
          <a:p>
            <a:pPr>
              <a:buFontTx/>
              <a:buNone/>
            </a:pPr>
            <a:endParaRPr lang="en-US" dirty="0">
              <a:latin typeface="Comic Sans MS" charset="0"/>
            </a:endParaRPr>
          </a:p>
          <a:p>
            <a:pPr>
              <a:buFontTx/>
              <a:buNone/>
            </a:pPr>
            <a:r>
              <a:rPr lang="en-US" dirty="0">
                <a:latin typeface="Comic Sans MS" charset="0"/>
              </a:rPr>
              <a:t>As any good actor she needs to be able to </a:t>
            </a:r>
            <a:r>
              <a:rPr lang="en-US" dirty="0" smtClean="0">
                <a:latin typeface="Comic Sans MS" charset="0"/>
              </a:rPr>
              <a:t>move. </a:t>
            </a:r>
            <a:endParaRPr lang="en-US" dirty="0">
              <a:latin typeface="Comic Sans MS" charset="0"/>
            </a:endParaRPr>
          </a:p>
          <a:p>
            <a:pPr>
              <a:buFontTx/>
              <a:buNone/>
            </a:pPr>
            <a:endParaRPr lang="en-US" dirty="0">
              <a:latin typeface="Comic Sans MS" charset="0"/>
            </a:endParaRPr>
          </a:p>
          <a:p>
            <a:pPr>
              <a:buFontTx/>
              <a:buNone/>
            </a:pPr>
            <a:endParaRPr lang="en-US" dirty="0">
              <a:latin typeface="Comic Sans MS" charset="0"/>
            </a:endParaRPr>
          </a:p>
        </p:txBody>
      </p:sp>
      <p:sp>
        <p:nvSpPr>
          <p:cNvPr id="2048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368DD1F-3051-6845-BA81-0D460409061D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667C1FD-7581-2E43-B607-10746EBE14A9}" type="slidenum">
              <a:rPr lang="en-US" sz="1400"/>
              <a:pPr eaLnBrk="1" hangingPunct="1"/>
              <a:t>2</a:t>
            </a:fld>
            <a:endParaRPr lang="en-US" sz="1400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5029200" y="1752600"/>
            <a:ext cx="3429000" cy="4495800"/>
            <a:chOff x="5029200" y="1752600"/>
            <a:chExt cx="3429000" cy="4495800"/>
          </a:xfrm>
        </p:grpSpPr>
        <p:grpSp>
          <p:nvGrpSpPr>
            <p:cNvPr id="20486" name="Group 9"/>
            <p:cNvGrpSpPr>
              <a:grpSpLocks/>
            </p:cNvGrpSpPr>
            <p:nvPr/>
          </p:nvGrpSpPr>
          <p:grpSpPr bwMode="auto">
            <a:xfrm>
              <a:off x="5715000" y="1752600"/>
              <a:ext cx="2438400" cy="4495800"/>
              <a:chOff x="2286000" y="3048000"/>
              <a:chExt cx="1097280" cy="2240280"/>
            </a:xfrm>
          </p:grpSpPr>
          <p:sp>
            <p:nvSpPr>
              <p:cNvPr id="20492" name="Oval 5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493" name="Oval 7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494" name="Oval 8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0487" name="Group 13"/>
            <p:cNvGrpSpPr>
              <a:grpSpLocks/>
            </p:cNvGrpSpPr>
            <p:nvPr/>
          </p:nvGrpSpPr>
          <p:grpSpPr bwMode="auto">
            <a:xfrm>
              <a:off x="6858000" y="2133600"/>
              <a:ext cx="533400" cy="182880"/>
              <a:chOff x="6705600" y="2133600"/>
              <a:chExt cx="533400" cy="182880"/>
            </a:xfrm>
          </p:grpSpPr>
          <p:sp>
            <p:nvSpPr>
              <p:cNvPr id="20490" name="Oval 14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491" name="Oval 15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 bwMode="auto">
            <a:xfrm flipV="1">
              <a:off x="7772400" y="2743200"/>
              <a:ext cx="685800" cy="4572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5029200" y="2971800"/>
              <a:ext cx="990600" cy="381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54583 0.005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92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E9ED323-6894-8344-9C97-022FB370A03A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6065C62-F58D-5646-81BF-1BCB8120A232}" type="slidenum">
              <a:rPr lang="en-US" sz="1400"/>
              <a:pPr eaLnBrk="1" hangingPunct="1"/>
              <a:t>3</a:t>
            </a:fld>
            <a:endParaRPr lang="en-US" sz="1400"/>
          </a:p>
        </p:txBody>
      </p:sp>
      <p:grpSp>
        <p:nvGrpSpPr>
          <p:cNvPr id="23555" name="Group 20"/>
          <p:cNvGrpSpPr>
            <a:grpSpLocks/>
          </p:cNvGrpSpPr>
          <p:nvPr/>
        </p:nvGrpSpPr>
        <p:grpSpPr bwMode="auto">
          <a:xfrm>
            <a:off x="1600200" y="1676400"/>
            <a:ext cx="3429000" cy="4495800"/>
            <a:chOff x="5029200" y="1752600"/>
            <a:chExt cx="3429000" cy="4495800"/>
          </a:xfrm>
        </p:grpSpPr>
        <p:grpSp>
          <p:nvGrpSpPr>
            <p:cNvPr id="23557" name="Group 9"/>
            <p:cNvGrpSpPr>
              <a:grpSpLocks/>
            </p:cNvGrpSpPr>
            <p:nvPr/>
          </p:nvGrpSpPr>
          <p:grpSpPr bwMode="auto">
            <a:xfrm>
              <a:off x="5715000" y="1752600"/>
              <a:ext cx="2438400" cy="4495800"/>
              <a:chOff x="2286000" y="3048000"/>
              <a:chExt cx="1097280" cy="2240280"/>
            </a:xfrm>
          </p:grpSpPr>
          <p:sp>
            <p:nvSpPr>
              <p:cNvPr id="23563" name="Oval 8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4" name="Oval 9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5" name="Oval 10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3558" name="Group 12"/>
            <p:cNvGrpSpPr>
              <a:grpSpLocks/>
            </p:cNvGrpSpPr>
            <p:nvPr/>
          </p:nvGrpSpPr>
          <p:grpSpPr bwMode="auto">
            <a:xfrm>
              <a:off x="6705600" y="2057400"/>
              <a:ext cx="533400" cy="182880"/>
              <a:chOff x="6705600" y="2133600"/>
              <a:chExt cx="533400" cy="182880"/>
            </a:xfrm>
          </p:grpSpPr>
          <p:sp>
            <p:nvSpPr>
              <p:cNvPr id="23561" name="Oval 12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62" name="Oval 13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 bwMode="auto">
            <a:xfrm flipV="1">
              <a:off x="7772400" y="2743200"/>
              <a:ext cx="685800" cy="4572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5029200" y="2971800"/>
              <a:ext cx="990600" cy="38100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3556" name="Rounded Rectangular Callout 21"/>
          <p:cNvSpPr>
            <a:spLocks noChangeArrowheads="1"/>
          </p:cNvSpPr>
          <p:nvPr/>
        </p:nvSpPr>
        <p:spPr bwMode="auto">
          <a:xfrm>
            <a:off x="5105400" y="304800"/>
            <a:ext cx="2971800" cy="2144713"/>
          </a:xfrm>
          <a:prstGeom prst="wedgeRoundRectCallout">
            <a:avLst>
              <a:gd name="adj1" fmla="val -91986"/>
              <a:gd name="adj2" fmla="val 49907"/>
              <a:gd name="adj3" fmla="val 16667"/>
            </a:avLst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/>
              <a:t>a scene graph makes it easy!! (much easier than talking without a mouth)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04673F2-ACA2-3941-86A6-3CAE431FD420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85FE135-710A-C445-B265-6A2F7F425BFE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scene graph</a:t>
            </a:r>
          </a:p>
        </p:txBody>
      </p:sp>
      <p:sp>
        <p:nvSpPr>
          <p:cNvPr id="26628" name="Oval 3"/>
          <p:cNvSpPr>
            <a:spLocks noChangeArrowheads="1"/>
          </p:cNvSpPr>
          <p:nvPr/>
        </p:nvSpPr>
        <p:spPr bwMode="auto">
          <a:xfrm>
            <a:off x="2633663" y="2039938"/>
            <a:ext cx="2441575" cy="520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1800"/>
              <a:t>body assembly</a:t>
            </a:r>
          </a:p>
        </p:txBody>
      </p:sp>
      <p:sp>
        <p:nvSpPr>
          <p:cNvPr id="26629" name="Line 10"/>
          <p:cNvSpPr>
            <a:spLocks noChangeShapeType="1"/>
          </p:cNvSpPr>
          <p:nvPr/>
        </p:nvSpPr>
        <p:spPr bwMode="auto">
          <a:xfrm flipH="1">
            <a:off x="1295400" y="2590800"/>
            <a:ext cx="19050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0" name="Oval 11"/>
          <p:cNvSpPr>
            <a:spLocks noChangeArrowheads="1"/>
          </p:cNvSpPr>
          <p:nvPr/>
        </p:nvSpPr>
        <p:spPr bwMode="auto">
          <a:xfrm>
            <a:off x="6705600" y="4679950"/>
            <a:ext cx="1143000" cy="909638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left eye</a:t>
            </a:r>
          </a:p>
        </p:txBody>
      </p:sp>
      <p:sp>
        <p:nvSpPr>
          <p:cNvPr id="26631" name="Line 12"/>
          <p:cNvSpPr>
            <a:spLocks noChangeShapeType="1"/>
          </p:cNvSpPr>
          <p:nvPr/>
        </p:nvSpPr>
        <p:spPr bwMode="auto">
          <a:xfrm>
            <a:off x="4419600" y="2590800"/>
            <a:ext cx="25908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2" name="Oval 13"/>
          <p:cNvSpPr>
            <a:spLocks noChangeArrowheads="1"/>
          </p:cNvSpPr>
          <p:nvPr/>
        </p:nvSpPr>
        <p:spPr bwMode="auto">
          <a:xfrm>
            <a:off x="5759450" y="3868738"/>
            <a:ext cx="2443163" cy="520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1800"/>
              <a:t>head assembly</a:t>
            </a:r>
          </a:p>
        </p:txBody>
      </p:sp>
      <p:grpSp>
        <p:nvGrpSpPr>
          <p:cNvPr id="26633" name="Group 23"/>
          <p:cNvGrpSpPr>
            <a:grpSpLocks/>
          </p:cNvGrpSpPr>
          <p:nvPr/>
        </p:nvGrpSpPr>
        <p:grpSpPr bwMode="auto">
          <a:xfrm>
            <a:off x="7086600" y="533400"/>
            <a:ext cx="1354138" cy="2011363"/>
            <a:chOff x="5715000" y="1752599"/>
            <a:chExt cx="2438400" cy="4495799"/>
          </a:xfrm>
        </p:grpSpPr>
        <p:grpSp>
          <p:nvGrpSpPr>
            <p:cNvPr id="26649" name="Group 9"/>
            <p:cNvGrpSpPr>
              <a:grpSpLocks/>
            </p:cNvGrpSpPr>
            <p:nvPr/>
          </p:nvGrpSpPr>
          <p:grpSpPr bwMode="auto">
            <a:xfrm>
              <a:off x="5715000" y="1752599"/>
              <a:ext cx="2438400" cy="4495799"/>
              <a:chOff x="2286000" y="3048000"/>
              <a:chExt cx="1097280" cy="2240280"/>
            </a:xfrm>
          </p:grpSpPr>
          <p:sp>
            <p:nvSpPr>
              <p:cNvPr id="26653" name="Oval 30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54" name="Oval 31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55" name="Oval 32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26650" name="Group 12"/>
            <p:cNvGrpSpPr>
              <a:grpSpLocks/>
            </p:cNvGrpSpPr>
            <p:nvPr/>
          </p:nvGrpSpPr>
          <p:grpSpPr bwMode="auto">
            <a:xfrm>
              <a:off x="6705600" y="2057400"/>
              <a:ext cx="533400" cy="182880"/>
              <a:chOff x="6705600" y="2133600"/>
              <a:chExt cx="533400" cy="182880"/>
            </a:xfrm>
          </p:grpSpPr>
          <p:sp>
            <p:nvSpPr>
              <p:cNvPr id="26651" name="Oval 28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6652" name="Oval 29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6634" name="Oval 34"/>
          <p:cNvSpPr>
            <a:spLocks noChangeArrowheads="1"/>
          </p:cNvSpPr>
          <p:nvPr/>
        </p:nvSpPr>
        <p:spPr bwMode="auto">
          <a:xfrm>
            <a:off x="3352800" y="4724400"/>
            <a:ext cx="1128713" cy="8207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5" name="Oval 35"/>
          <p:cNvSpPr>
            <a:spLocks noChangeArrowheads="1"/>
          </p:cNvSpPr>
          <p:nvPr/>
        </p:nvSpPr>
        <p:spPr bwMode="auto">
          <a:xfrm>
            <a:off x="457200" y="4648200"/>
            <a:ext cx="1354138" cy="9858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6" name="Oval 11"/>
          <p:cNvSpPr>
            <a:spLocks noChangeArrowheads="1"/>
          </p:cNvSpPr>
          <p:nvPr/>
        </p:nvSpPr>
        <p:spPr bwMode="auto">
          <a:xfrm>
            <a:off x="2743200" y="3875088"/>
            <a:ext cx="2057400" cy="519112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middle </a:t>
            </a:r>
          </a:p>
        </p:txBody>
      </p:sp>
      <p:cxnSp>
        <p:nvCxnSpPr>
          <p:cNvPr id="26637" name="Straight Arrow Connector 38"/>
          <p:cNvCxnSpPr>
            <a:cxnSpLocks noChangeShapeType="1"/>
            <a:stCxn id="26628" idx="4"/>
          </p:cNvCxnSpPr>
          <p:nvPr/>
        </p:nvCxnSpPr>
        <p:spPr bwMode="auto">
          <a:xfrm rot="16200000" flipH="1">
            <a:off x="3283744" y="3131344"/>
            <a:ext cx="1173162" cy="317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8" name="Oval 11"/>
          <p:cNvSpPr>
            <a:spLocks noChangeArrowheads="1"/>
          </p:cNvSpPr>
          <p:nvPr/>
        </p:nvSpPr>
        <p:spPr bwMode="auto">
          <a:xfrm>
            <a:off x="381000" y="4027488"/>
            <a:ext cx="2057400" cy="519112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bottom </a:t>
            </a:r>
          </a:p>
        </p:txBody>
      </p:sp>
      <p:sp>
        <p:nvSpPr>
          <p:cNvPr id="26639" name="Oval 11"/>
          <p:cNvSpPr>
            <a:spLocks noChangeArrowheads="1"/>
          </p:cNvSpPr>
          <p:nvPr/>
        </p:nvSpPr>
        <p:spPr bwMode="auto">
          <a:xfrm>
            <a:off x="8001000" y="4679950"/>
            <a:ext cx="1143000" cy="909638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right eye</a:t>
            </a:r>
          </a:p>
        </p:txBody>
      </p:sp>
      <p:sp>
        <p:nvSpPr>
          <p:cNvPr id="26640" name="Oval 11"/>
          <p:cNvSpPr>
            <a:spLocks noChangeArrowheads="1"/>
          </p:cNvSpPr>
          <p:nvPr/>
        </p:nvSpPr>
        <p:spPr bwMode="auto">
          <a:xfrm>
            <a:off x="5410200" y="4876800"/>
            <a:ext cx="1143000" cy="519113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chemeClr val="hlink"/>
                </a:solidFill>
              </a:rPr>
              <a:t>head</a:t>
            </a:r>
          </a:p>
        </p:txBody>
      </p:sp>
      <p:sp>
        <p:nvSpPr>
          <p:cNvPr id="26641" name="Oval 25"/>
          <p:cNvSpPr>
            <a:spLocks noChangeArrowheads="1"/>
          </p:cNvSpPr>
          <p:nvPr/>
        </p:nvSpPr>
        <p:spPr bwMode="auto">
          <a:xfrm>
            <a:off x="5562600" y="5562600"/>
            <a:ext cx="677863" cy="49212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42" name="Oval 26"/>
          <p:cNvSpPr>
            <a:spLocks noChangeArrowheads="1"/>
          </p:cNvSpPr>
          <p:nvPr/>
        </p:nvSpPr>
        <p:spPr bwMode="auto">
          <a:xfrm>
            <a:off x="7162800" y="5632450"/>
            <a:ext cx="101600" cy="8255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43" name="Oval 27"/>
          <p:cNvSpPr>
            <a:spLocks noChangeArrowheads="1"/>
          </p:cNvSpPr>
          <p:nvPr/>
        </p:nvSpPr>
        <p:spPr bwMode="auto">
          <a:xfrm>
            <a:off x="8534400" y="5632450"/>
            <a:ext cx="101600" cy="82550"/>
          </a:xfrm>
          <a:prstGeom prst="ellipse">
            <a:avLst/>
          </a:prstGeom>
          <a:solidFill>
            <a:schemeClr val="bg2"/>
          </a:solidFill>
          <a:ln w="2857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26644" name="Straight Arrow Connector 37"/>
          <p:cNvCxnSpPr>
            <a:cxnSpLocks noChangeShapeType="1"/>
            <a:stCxn id="26632" idx="4"/>
            <a:endCxn id="26630" idx="0"/>
          </p:cNvCxnSpPr>
          <p:nvPr/>
        </p:nvCxnSpPr>
        <p:spPr bwMode="auto">
          <a:xfrm>
            <a:off x="6981825" y="4389438"/>
            <a:ext cx="295275" cy="2905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5" name="Straight Arrow Connector 40"/>
          <p:cNvCxnSpPr>
            <a:cxnSpLocks noChangeShapeType="1"/>
            <a:endCxn id="26640" idx="0"/>
          </p:cNvCxnSpPr>
          <p:nvPr/>
        </p:nvCxnSpPr>
        <p:spPr bwMode="auto">
          <a:xfrm rot="5400000">
            <a:off x="5886450" y="4514850"/>
            <a:ext cx="457200" cy="2667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6" name="Straight Arrow Connector 43"/>
          <p:cNvCxnSpPr>
            <a:cxnSpLocks noChangeShapeType="1"/>
            <a:endCxn id="26639" idx="0"/>
          </p:cNvCxnSpPr>
          <p:nvPr/>
        </p:nvCxnSpPr>
        <p:spPr bwMode="auto">
          <a:xfrm>
            <a:off x="7391400" y="4343400"/>
            <a:ext cx="1181100" cy="3365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7" name="TextBox 39"/>
          <p:cNvSpPr txBox="1">
            <a:spLocks noChangeArrowheads="1"/>
          </p:cNvSpPr>
          <p:nvPr/>
        </p:nvSpPr>
        <p:spPr bwMode="auto">
          <a:xfrm>
            <a:off x="3962400" y="914400"/>
            <a:ext cx="32004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chemeClr val="tx2"/>
                </a:solidFill>
              </a:rPr>
              <a:t>each node has its own </a:t>
            </a:r>
            <a:r>
              <a:rPr lang="en-US" sz="1600" dirty="0" smtClean="0">
                <a:solidFill>
                  <a:schemeClr val="tx2"/>
                </a:solidFill>
              </a:rPr>
              <a:t>(local) coordinate </a:t>
            </a:r>
            <a:r>
              <a:rPr lang="en-US" sz="1600" dirty="0">
                <a:solidFill>
                  <a:schemeClr val="tx2"/>
                </a:solidFill>
              </a:rPr>
              <a:t>system</a:t>
            </a:r>
          </a:p>
        </p:txBody>
      </p:sp>
      <p:sp>
        <p:nvSpPr>
          <p:cNvPr id="26648" name="TextBox 39"/>
          <p:cNvSpPr txBox="1">
            <a:spLocks noChangeArrowheads="1"/>
          </p:cNvSpPr>
          <p:nvPr/>
        </p:nvSpPr>
        <p:spPr bwMode="auto">
          <a:xfrm>
            <a:off x="3810000" y="228600"/>
            <a:ext cx="35052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chemeClr val="tx2"/>
                </a:solidFill>
              </a:rPr>
              <a:t>the </a:t>
            </a:r>
            <a:r>
              <a:rPr lang="en-US" sz="1600" dirty="0" err="1">
                <a:solidFill>
                  <a:schemeClr val="tx2"/>
                </a:solidFill>
              </a:rPr>
              <a:t>subtree</a:t>
            </a:r>
            <a:r>
              <a:rPr lang="en-US" sz="1600" dirty="0">
                <a:solidFill>
                  <a:schemeClr val="tx2"/>
                </a:solidFill>
              </a:rPr>
              <a:t> rooted at any a node represents a subpart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E0DFEDC-C5A4-124F-8F13-385E2CC311F2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D014F3F-B1AB-F44C-B122-1DD9E96DFE65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Local coordinate systems</a:t>
            </a:r>
          </a:p>
        </p:txBody>
      </p:sp>
      <p:sp>
        <p:nvSpPr>
          <p:cNvPr id="27652" name="Oval 12"/>
          <p:cNvSpPr>
            <a:spLocks noChangeArrowheads="1"/>
          </p:cNvSpPr>
          <p:nvPr/>
        </p:nvSpPr>
        <p:spPr bwMode="auto">
          <a:xfrm>
            <a:off x="1143000" y="3505200"/>
            <a:ext cx="1868488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left eye</a:t>
            </a:r>
          </a:p>
        </p:txBody>
      </p:sp>
      <p:sp>
        <p:nvSpPr>
          <p:cNvPr id="27653" name="Text Box 21"/>
          <p:cNvSpPr txBox="1">
            <a:spLocks noChangeArrowheads="1"/>
          </p:cNvSpPr>
          <p:nvPr/>
        </p:nvSpPr>
        <p:spPr bwMode="auto">
          <a:xfrm>
            <a:off x="3505200" y="1371600"/>
            <a:ext cx="57102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left eye coordinate system</a:t>
            </a:r>
          </a:p>
          <a:p>
            <a:pPr eaLnBrk="1" hangingPunct="1"/>
            <a:r>
              <a:rPr lang="en-US"/>
              <a:t>(one that make sense for the left eye)</a:t>
            </a:r>
          </a:p>
        </p:txBody>
      </p:sp>
      <p:grpSp>
        <p:nvGrpSpPr>
          <p:cNvPr id="27654" name="Group 18"/>
          <p:cNvGrpSpPr>
            <a:grpSpLocks/>
          </p:cNvGrpSpPr>
          <p:nvPr/>
        </p:nvGrpSpPr>
        <p:grpSpPr bwMode="auto">
          <a:xfrm>
            <a:off x="5334000" y="2362200"/>
            <a:ext cx="3048000" cy="3276600"/>
            <a:chOff x="5334000" y="2362200"/>
            <a:chExt cx="3048000" cy="3276600"/>
          </a:xfrm>
        </p:grpSpPr>
        <p:sp>
          <p:nvSpPr>
            <p:cNvPr id="27655" name="Line 22"/>
            <p:cNvSpPr>
              <a:spLocks noChangeShapeType="1"/>
            </p:cNvSpPr>
            <p:nvPr/>
          </p:nvSpPr>
          <p:spPr bwMode="auto">
            <a:xfrm flipV="1">
              <a:off x="5791200" y="2971800"/>
              <a:ext cx="1828800" cy="1828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656" name="Line 4"/>
            <p:cNvSpPr>
              <a:spLocks noChangeShapeType="1"/>
            </p:cNvSpPr>
            <p:nvPr/>
          </p:nvSpPr>
          <p:spPr bwMode="auto">
            <a:xfrm>
              <a:off x="6705600" y="2362200"/>
              <a:ext cx="0" cy="3276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657" name="Line 5"/>
            <p:cNvSpPr>
              <a:spLocks noChangeShapeType="1"/>
            </p:cNvSpPr>
            <p:nvPr/>
          </p:nvSpPr>
          <p:spPr bwMode="auto">
            <a:xfrm>
              <a:off x="5334000" y="3886200"/>
              <a:ext cx="3048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658" name="Oval 6"/>
            <p:cNvSpPr>
              <a:spLocks noChangeArrowheads="1"/>
            </p:cNvSpPr>
            <p:nvPr/>
          </p:nvSpPr>
          <p:spPr bwMode="auto">
            <a:xfrm>
              <a:off x="6477000" y="3657600"/>
              <a:ext cx="457200" cy="45720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7659" name="Straight Connector 14"/>
            <p:cNvCxnSpPr>
              <a:cxnSpLocks noChangeShapeType="1"/>
            </p:cNvCxnSpPr>
            <p:nvPr/>
          </p:nvCxnSpPr>
          <p:spPr bwMode="auto">
            <a:xfrm rot="5400000" flipH="1" flipV="1">
              <a:off x="5715000" y="3962400"/>
              <a:ext cx="9144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174AE8C-A376-A845-BDFE-3194FD6E4757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3F26D95-4564-9C4E-953D-F4DCDBCBA0FE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Local coordinate systems</a:t>
            </a:r>
          </a:p>
        </p:txBody>
      </p:sp>
      <p:sp>
        <p:nvSpPr>
          <p:cNvPr id="28676" name="Oval 11"/>
          <p:cNvSpPr>
            <a:spLocks noChangeArrowheads="1"/>
          </p:cNvSpPr>
          <p:nvPr/>
        </p:nvSpPr>
        <p:spPr bwMode="auto">
          <a:xfrm>
            <a:off x="1760538" y="3095625"/>
            <a:ext cx="1223962" cy="6477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head</a:t>
            </a:r>
            <a:r>
              <a:rPr lang="en-US"/>
              <a:t> </a:t>
            </a:r>
          </a:p>
        </p:txBody>
      </p:sp>
      <p:sp>
        <p:nvSpPr>
          <p:cNvPr id="28677" name="Text Box 26"/>
          <p:cNvSpPr txBox="1">
            <a:spLocks noChangeArrowheads="1"/>
          </p:cNvSpPr>
          <p:nvPr/>
        </p:nvSpPr>
        <p:spPr bwMode="auto">
          <a:xfrm>
            <a:off x="3657600" y="1447800"/>
            <a:ext cx="54006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head coordinate system</a:t>
            </a:r>
          </a:p>
          <a:p>
            <a:pPr eaLnBrk="1" hangingPunct="1"/>
            <a:r>
              <a:rPr lang="en-US"/>
              <a:t>(one that makes sense for the head)</a:t>
            </a:r>
          </a:p>
        </p:txBody>
      </p:sp>
      <p:sp>
        <p:nvSpPr>
          <p:cNvPr id="28678" name="Line 5"/>
          <p:cNvSpPr>
            <a:spLocks noChangeShapeType="1"/>
          </p:cNvSpPr>
          <p:nvPr/>
        </p:nvSpPr>
        <p:spPr bwMode="auto">
          <a:xfrm>
            <a:off x="6705600" y="23622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79" name="Line 6"/>
          <p:cNvSpPr>
            <a:spLocks noChangeShapeType="1"/>
          </p:cNvSpPr>
          <p:nvPr/>
        </p:nvSpPr>
        <p:spPr bwMode="auto">
          <a:xfrm>
            <a:off x="5334000" y="38862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0" name="Oval 24"/>
          <p:cNvSpPr>
            <a:spLocks noChangeArrowheads="1"/>
          </p:cNvSpPr>
          <p:nvPr/>
        </p:nvSpPr>
        <p:spPr bwMode="auto">
          <a:xfrm>
            <a:off x="6248400" y="3429000"/>
            <a:ext cx="914400" cy="914400"/>
          </a:xfrm>
          <a:prstGeom prst="ellipse">
            <a:avLst/>
          </a:prstGeom>
          <a:solidFill>
            <a:schemeClr val="tx1"/>
          </a:solidFill>
          <a:ln w="31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81" name="Line 31"/>
          <p:cNvSpPr>
            <a:spLocks noChangeShapeType="1"/>
          </p:cNvSpPr>
          <p:nvPr/>
        </p:nvSpPr>
        <p:spPr bwMode="auto">
          <a:xfrm flipV="1">
            <a:off x="6019800" y="3219450"/>
            <a:ext cx="1371600" cy="1352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A61F623-825B-CB46-A001-4A9E011114D8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A638CF2-BDC5-2B4D-9986-B94AFC1F63C7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77200" cy="762000"/>
          </a:xfrm>
        </p:spPr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Hierarchical coordinate systems</a:t>
            </a:r>
          </a:p>
        </p:txBody>
      </p:sp>
      <p:sp>
        <p:nvSpPr>
          <p:cNvPr id="31748" name="Oval 11"/>
          <p:cNvSpPr>
            <a:spLocks noChangeArrowheads="1"/>
          </p:cNvSpPr>
          <p:nvPr/>
        </p:nvSpPr>
        <p:spPr bwMode="auto">
          <a:xfrm>
            <a:off x="609600" y="2362200"/>
            <a:ext cx="3251200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Head assembly </a:t>
            </a:r>
          </a:p>
        </p:txBody>
      </p:sp>
      <p:sp>
        <p:nvSpPr>
          <p:cNvPr id="31749" name="Oval 11"/>
          <p:cNvSpPr>
            <a:spLocks noChangeArrowheads="1"/>
          </p:cNvSpPr>
          <p:nvPr/>
        </p:nvSpPr>
        <p:spPr bwMode="auto">
          <a:xfrm>
            <a:off x="533400" y="3886200"/>
            <a:ext cx="1222375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head</a:t>
            </a:r>
            <a:r>
              <a:rPr lang="en-US"/>
              <a:t> </a:t>
            </a:r>
          </a:p>
        </p:txBody>
      </p:sp>
      <p:cxnSp>
        <p:nvCxnSpPr>
          <p:cNvPr id="31750" name="Straight Arrow Connector 2"/>
          <p:cNvCxnSpPr>
            <a:cxnSpLocks noChangeShapeType="1"/>
            <a:endCxn id="31749" idx="0"/>
          </p:cNvCxnSpPr>
          <p:nvPr/>
        </p:nvCxnSpPr>
        <p:spPr bwMode="auto">
          <a:xfrm flipH="1">
            <a:off x="1144588" y="3048000"/>
            <a:ext cx="836612" cy="838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</p:spPr>
      </p:cxnSp>
      <p:sp>
        <p:nvSpPr>
          <p:cNvPr id="31751" name="Oval 12"/>
          <p:cNvSpPr>
            <a:spLocks noChangeArrowheads="1"/>
          </p:cNvSpPr>
          <p:nvPr/>
        </p:nvSpPr>
        <p:spPr bwMode="auto">
          <a:xfrm>
            <a:off x="2362200" y="3886200"/>
            <a:ext cx="1868488" cy="6492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left eye</a:t>
            </a:r>
          </a:p>
        </p:txBody>
      </p:sp>
      <p:cxnSp>
        <p:nvCxnSpPr>
          <p:cNvPr id="31752" name="Straight Arrow Connector 4"/>
          <p:cNvCxnSpPr>
            <a:cxnSpLocks noChangeShapeType="1"/>
            <a:stCxn id="31751" idx="0"/>
          </p:cNvCxnSpPr>
          <p:nvPr/>
        </p:nvCxnSpPr>
        <p:spPr bwMode="auto">
          <a:xfrm flipH="1" flipV="1">
            <a:off x="2514600" y="3048000"/>
            <a:ext cx="781050" cy="838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1753" name="TextBox 6"/>
          <p:cNvSpPr txBox="1">
            <a:spLocks noChangeArrowheads="1"/>
          </p:cNvSpPr>
          <p:nvPr/>
        </p:nvSpPr>
        <p:spPr bwMode="auto">
          <a:xfrm>
            <a:off x="457200" y="5486400"/>
            <a:ext cx="584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Specify transform from node to parent</a:t>
            </a:r>
          </a:p>
        </p:txBody>
      </p:sp>
      <p:sp>
        <p:nvSpPr>
          <p:cNvPr id="31754" name="TextBox 1"/>
          <p:cNvSpPr txBox="1">
            <a:spLocks noChangeArrowheads="1"/>
          </p:cNvSpPr>
          <p:nvPr/>
        </p:nvSpPr>
        <p:spPr bwMode="auto">
          <a:xfrm>
            <a:off x="990600" y="3276600"/>
            <a:ext cx="420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</a:t>
            </a:r>
          </a:p>
        </p:txBody>
      </p:sp>
      <p:sp>
        <p:nvSpPr>
          <p:cNvPr id="31755" name="TextBox 18"/>
          <p:cNvSpPr txBox="1">
            <a:spLocks noChangeArrowheads="1"/>
          </p:cNvSpPr>
          <p:nvPr/>
        </p:nvSpPr>
        <p:spPr bwMode="auto">
          <a:xfrm>
            <a:off x="2971800" y="3124200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M: </a:t>
            </a:r>
            <a:r>
              <a:rPr lang="en-US" sz="1200"/>
              <a:t>scale and translate</a:t>
            </a:r>
          </a:p>
        </p:txBody>
      </p:sp>
      <p:sp>
        <p:nvSpPr>
          <p:cNvPr id="31756" name="Line 5"/>
          <p:cNvSpPr>
            <a:spLocks noChangeShapeType="1"/>
          </p:cNvSpPr>
          <p:nvPr/>
        </p:nvSpPr>
        <p:spPr bwMode="auto">
          <a:xfrm>
            <a:off x="7086600" y="1752600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7" name="Line 6"/>
          <p:cNvSpPr>
            <a:spLocks noChangeShapeType="1"/>
          </p:cNvSpPr>
          <p:nvPr/>
        </p:nvSpPr>
        <p:spPr bwMode="auto">
          <a:xfrm>
            <a:off x="5715000" y="3276600"/>
            <a:ext cx="3048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8" name="Oval 24"/>
          <p:cNvSpPr>
            <a:spLocks noChangeArrowheads="1"/>
          </p:cNvSpPr>
          <p:nvPr/>
        </p:nvSpPr>
        <p:spPr bwMode="auto">
          <a:xfrm>
            <a:off x="6629400" y="2819400"/>
            <a:ext cx="914400" cy="914400"/>
          </a:xfrm>
          <a:prstGeom prst="ellipse">
            <a:avLst/>
          </a:prstGeom>
          <a:noFill/>
          <a:ln w="28575" cap="rnd">
            <a:solidFill>
              <a:schemeClr val="accent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759" name="Line 31"/>
          <p:cNvSpPr>
            <a:spLocks noChangeShapeType="1"/>
          </p:cNvSpPr>
          <p:nvPr/>
        </p:nvSpPr>
        <p:spPr bwMode="auto">
          <a:xfrm flipV="1">
            <a:off x="6400800" y="2609850"/>
            <a:ext cx="1371600" cy="1352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1760" name="Group 41"/>
          <p:cNvGrpSpPr>
            <a:grpSpLocks noChangeAspect="1"/>
          </p:cNvGrpSpPr>
          <p:nvPr/>
        </p:nvGrpSpPr>
        <p:grpSpPr bwMode="auto">
          <a:xfrm>
            <a:off x="6781800" y="2514600"/>
            <a:ext cx="1190625" cy="1279525"/>
            <a:chOff x="5334000" y="2362200"/>
            <a:chExt cx="3048000" cy="3276600"/>
          </a:xfrm>
        </p:grpSpPr>
        <p:sp>
          <p:nvSpPr>
            <p:cNvPr id="31761" name="Line 22"/>
            <p:cNvSpPr>
              <a:spLocks noChangeShapeType="1"/>
            </p:cNvSpPr>
            <p:nvPr/>
          </p:nvSpPr>
          <p:spPr bwMode="auto">
            <a:xfrm flipV="1">
              <a:off x="5791200" y="2971800"/>
              <a:ext cx="1828800" cy="1828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762" name="Line 4"/>
            <p:cNvSpPr>
              <a:spLocks noChangeShapeType="1"/>
            </p:cNvSpPr>
            <p:nvPr/>
          </p:nvSpPr>
          <p:spPr bwMode="auto">
            <a:xfrm>
              <a:off x="6705600" y="2362200"/>
              <a:ext cx="0" cy="3276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763" name="Line 5"/>
            <p:cNvSpPr>
              <a:spLocks noChangeShapeType="1"/>
            </p:cNvSpPr>
            <p:nvPr/>
          </p:nvSpPr>
          <p:spPr bwMode="auto">
            <a:xfrm>
              <a:off x="5334000" y="3886200"/>
              <a:ext cx="3048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764" name="Oval 6"/>
            <p:cNvSpPr>
              <a:spLocks noChangeArrowheads="1"/>
            </p:cNvSpPr>
            <p:nvPr/>
          </p:nvSpPr>
          <p:spPr bwMode="auto">
            <a:xfrm>
              <a:off x="6477000" y="3657600"/>
              <a:ext cx="457200" cy="457200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31765" name="Straight Connector 46"/>
            <p:cNvCxnSpPr>
              <a:cxnSpLocks noChangeShapeType="1"/>
            </p:cNvCxnSpPr>
            <p:nvPr/>
          </p:nvCxnSpPr>
          <p:spPr bwMode="auto">
            <a:xfrm rot="5400000" flipH="1" flipV="1">
              <a:off x="5715000" y="3962400"/>
              <a:ext cx="9144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536746A-8016-E74F-9690-943BEEB5D96D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810FD94-5A7C-3C43-B1A3-703D9E6B68C2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hierarchical coordinate systems</a:t>
            </a:r>
          </a:p>
        </p:txBody>
      </p:sp>
      <p:sp>
        <p:nvSpPr>
          <p:cNvPr id="32772" name="Oval 6"/>
          <p:cNvSpPr>
            <a:spLocks noChangeArrowheads="1"/>
          </p:cNvSpPr>
          <p:nvPr/>
        </p:nvSpPr>
        <p:spPr bwMode="auto">
          <a:xfrm>
            <a:off x="1328738" y="2019300"/>
            <a:ext cx="2686050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body assembly</a:t>
            </a:r>
          </a:p>
        </p:txBody>
      </p:sp>
      <p:sp>
        <p:nvSpPr>
          <p:cNvPr id="32773" name="Oval 7"/>
          <p:cNvSpPr>
            <a:spLocks noChangeArrowheads="1"/>
          </p:cNvSpPr>
          <p:nvPr/>
        </p:nvSpPr>
        <p:spPr bwMode="auto">
          <a:xfrm>
            <a:off x="2295525" y="3138488"/>
            <a:ext cx="2684463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head assembly</a:t>
            </a:r>
          </a:p>
        </p:txBody>
      </p:sp>
      <p:sp>
        <p:nvSpPr>
          <p:cNvPr id="32774" name="Oval 8"/>
          <p:cNvSpPr>
            <a:spLocks noChangeArrowheads="1"/>
          </p:cNvSpPr>
          <p:nvPr/>
        </p:nvSpPr>
        <p:spPr bwMode="auto">
          <a:xfrm>
            <a:off x="2286000" y="4214813"/>
            <a:ext cx="1700213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Left eye</a:t>
            </a:r>
          </a:p>
        </p:txBody>
      </p:sp>
      <p:sp>
        <p:nvSpPr>
          <p:cNvPr id="32775" name="Line 10"/>
          <p:cNvSpPr>
            <a:spLocks noChangeShapeType="1"/>
          </p:cNvSpPr>
          <p:nvPr/>
        </p:nvSpPr>
        <p:spPr bwMode="auto">
          <a:xfrm>
            <a:off x="2944813" y="2667000"/>
            <a:ext cx="635000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6" name="Line 11"/>
          <p:cNvSpPr>
            <a:spLocks noChangeShapeType="1"/>
          </p:cNvSpPr>
          <p:nvPr/>
        </p:nvSpPr>
        <p:spPr bwMode="auto">
          <a:xfrm flipH="1">
            <a:off x="3046413" y="3709988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7" name="Oval 30"/>
          <p:cNvSpPr>
            <a:spLocks noChangeArrowheads="1"/>
          </p:cNvSpPr>
          <p:nvPr/>
        </p:nvSpPr>
        <p:spPr bwMode="auto">
          <a:xfrm>
            <a:off x="1143000" y="4214813"/>
            <a:ext cx="1169988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head </a:t>
            </a:r>
          </a:p>
        </p:txBody>
      </p:sp>
      <p:sp>
        <p:nvSpPr>
          <p:cNvPr id="32778" name="Line 31"/>
          <p:cNvSpPr>
            <a:spLocks noChangeShapeType="1"/>
          </p:cNvSpPr>
          <p:nvPr/>
        </p:nvSpPr>
        <p:spPr bwMode="auto">
          <a:xfrm flipH="1">
            <a:off x="1878013" y="3657600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9" name="TextBox 63"/>
          <p:cNvSpPr txBox="1">
            <a:spLocks noChangeArrowheads="1"/>
          </p:cNvSpPr>
          <p:nvPr/>
        </p:nvSpPr>
        <p:spPr bwMode="auto">
          <a:xfrm>
            <a:off x="4191000" y="1371600"/>
            <a:ext cx="3378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tx2"/>
                </a:solidFill>
              </a:rPr>
              <a:t>body assembly coordinate system</a:t>
            </a:r>
          </a:p>
        </p:txBody>
      </p:sp>
      <p:sp>
        <p:nvSpPr>
          <p:cNvPr id="32780" name="TextBox 1"/>
          <p:cNvSpPr txBox="1">
            <a:spLocks noChangeArrowheads="1"/>
          </p:cNvSpPr>
          <p:nvPr/>
        </p:nvSpPr>
        <p:spPr bwMode="auto">
          <a:xfrm>
            <a:off x="2335213" y="3886200"/>
            <a:ext cx="352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</a:t>
            </a:r>
          </a:p>
        </p:txBody>
      </p:sp>
      <p:sp>
        <p:nvSpPr>
          <p:cNvPr id="32781" name="TextBox 32"/>
          <p:cNvSpPr txBox="1">
            <a:spLocks noChangeArrowheads="1"/>
          </p:cNvSpPr>
          <p:nvPr/>
        </p:nvSpPr>
        <p:spPr bwMode="auto">
          <a:xfrm>
            <a:off x="3249613" y="3810000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M: </a:t>
            </a:r>
            <a:r>
              <a:rPr lang="en-US" sz="1200"/>
              <a:t>scale and translate</a:t>
            </a:r>
          </a:p>
        </p:txBody>
      </p:sp>
      <p:sp>
        <p:nvSpPr>
          <p:cNvPr id="32782" name="TextBox 33"/>
          <p:cNvSpPr txBox="1">
            <a:spLocks noChangeArrowheads="1"/>
          </p:cNvSpPr>
          <p:nvPr/>
        </p:nvSpPr>
        <p:spPr bwMode="auto">
          <a:xfrm>
            <a:off x="3325813" y="2514600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M’: </a:t>
            </a:r>
            <a:r>
              <a:rPr lang="en-US" sz="1200"/>
              <a:t>scale and translate</a:t>
            </a:r>
          </a:p>
        </p:txBody>
      </p:sp>
      <p:sp>
        <p:nvSpPr>
          <p:cNvPr id="32783" name="Line 2"/>
          <p:cNvSpPr>
            <a:spLocks noChangeShapeType="1"/>
          </p:cNvSpPr>
          <p:nvPr/>
        </p:nvSpPr>
        <p:spPr bwMode="auto">
          <a:xfrm flipH="1">
            <a:off x="6713538" y="2620963"/>
            <a:ext cx="1066800" cy="1066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4" name="Line 3"/>
          <p:cNvSpPr>
            <a:spLocks noChangeShapeType="1"/>
          </p:cNvSpPr>
          <p:nvPr/>
        </p:nvSpPr>
        <p:spPr bwMode="auto">
          <a:xfrm>
            <a:off x="6942138" y="1935163"/>
            <a:ext cx="0" cy="2514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5" name="Line 4"/>
          <p:cNvSpPr>
            <a:spLocks noChangeShapeType="1"/>
          </p:cNvSpPr>
          <p:nvPr/>
        </p:nvSpPr>
        <p:spPr bwMode="auto">
          <a:xfrm>
            <a:off x="5799138" y="3459163"/>
            <a:ext cx="26670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6" name="Line 20"/>
          <p:cNvSpPr>
            <a:spLocks noChangeShapeType="1"/>
          </p:cNvSpPr>
          <p:nvPr/>
        </p:nvSpPr>
        <p:spPr bwMode="auto">
          <a:xfrm>
            <a:off x="6934200" y="1828800"/>
            <a:ext cx="0" cy="441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7" name="Line 21"/>
          <p:cNvSpPr>
            <a:spLocks noChangeShapeType="1"/>
          </p:cNvSpPr>
          <p:nvPr/>
        </p:nvSpPr>
        <p:spPr bwMode="auto">
          <a:xfrm>
            <a:off x="5791200" y="4648200"/>
            <a:ext cx="28194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8" name="Line 22"/>
          <p:cNvSpPr>
            <a:spLocks noChangeShapeType="1"/>
          </p:cNvSpPr>
          <p:nvPr/>
        </p:nvSpPr>
        <p:spPr bwMode="auto">
          <a:xfrm flipV="1">
            <a:off x="6172200" y="3962400"/>
            <a:ext cx="1524000" cy="1371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2789" name="Group 27"/>
          <p:cNvGrpSpPr>
            <a:grpSpLocks/>
          </p:cNvGrpSpPr>
          <p:nvPr/>
        </p:nvGrpSpPr>
        <p:grpSpPr bwMode="auto">
          <a:xfrm>
            <a:off x="6484938" y="2925763"/>
            <a:ext cx="914400" cy="914400"/>
            <a:chOff x="4752" y="384"/>
            <a:chExt cx="576" cy="576"/>
          </a:xfrm>
        </p:grpSpPr>
        <p:sp>
          <p:nvSpPr>
            <p:cNvPr id="32792" name="Oval 28"/>
            <p:cNvSpPr>
              <a:spLocks noChangeArrowheads="1"/>
            </p:cNvSpPr>
            <p:nvPr/>
          </p:nvSpPr>
          <p:spPr bwMode="auto">
            <a:xfrm>
              <a:off x="4752" y="384"/>
              <a:ext cx="576" cy="57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2793" name="Oval 30"/>
            <p:cNvSpPr>
              <a:spLocks noChangeArrowheads="1"/>
            </p:cNvSpPr>
            <p:nvPr/>
          </p:nvSpPr>
          <p:spPr bwMode="auto">
            <a:xfrm>
              <a:off x="4944" y="528"/>
              <a:ext cx="144" cy="96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4" name="Group 35"/>
          <p:cNvGrpSpPr>
            <a:grpSpLocks/>
          </p:cNvGrpSpPr>
          <p:nvPr/>
        </p:nvGrpSpPr>
        <p:grpSpPr bwMode="auto">
          <a:xfrm>
            <a:off x="6484938" y="2925763"/>
            <a:ext cx="914400" cy="914400"/>
            <a:chOff x="4560" y="1584"/>
            <a:chExt cx="576" cy="576"/>
          </a:xfrm>
          <a:solidFill>
            <a:schemeClr val="tx1"/>
          </a:solidFill>
        </p:grpSpPr>
        <p:sp>
          <p:nvSpPr>
            <p:cNvPr id="45" name="Oval 36"/>
            <p:cNvSpPr>
              <a:spLocks noChangeArrowheads="1"/>
            </p:cNvSpPr>
            <p:nvPr/>
          </p:nvSpPr>
          <p:spPr bwMode="auto">
            <a:xfrm>
              <a:off x="4560" y="1584"/>
              <a:ext cx="576" cy="576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47" name="Oval 38"/>
            <p:cNvSpPr>
              <a:spLocks noChangeArrowheads="1"/>
            </p:cNvSpPr>
            <p:nvPr/>
          </p:nvSpPr>
          <p:spPr bwMode="auto">
            <a:xfrm>
              <a:off x="4656" y="1728"/>
              <a:ext cx="144" cy="96"/>
            </a:xfrm>
            <a:prstGeom prst="ellipse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</p:grpSp>
      <p:sp>
        <p:nvSpPr>
          <p:cNvPr id="32791" name="Line 40"/>
          <p:cNvSpPr>
            <a:spLocks noChangeShapeType="1"/>
          </p:cNvSpPr>
          <p:nvPr/>
        </p:nvSpPr>
        <p:spPr bwMode="auto">
          <a:xfrm flipH="1">
            <a:off x="5875338" y="3459163"/>
            <a:ext cx="1066800" cy="1066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425DCD5-B3DE-8843-8BCF-32767B234FB5}" type="datetime1">
              <a:rPr lang="en-US" sz="1400"/>
              <a:pPr eaLnBrk="1" hangingPunct="1"/>
              <a:t>3/12/13</a:t>
            </a:fld>
            <a:endParaRPr lang="en-US" sz="1400"/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FD001A1-10D1-E14F-A231-27C49C3A6988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924800" cy="762000"/>
          </a:xfrm>
        </p:spPr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Hierarchical coordinate systems</a:t>
            </a:r>
          </a:p>
        </p:txBody>
      </p:sp>
      <p:sp>
        <p:nvSpPr>
          <p:cNvPr id="33796" name="Oval 6"/>
          <p:cNvSpPr>
            <a:spLocks noChangeArrowheads="1"/>
          </p:cNvSpPr>
          <p:nvPr/>
        </p:nvSpPr>
        <p:spPr bwMode="auto">
          <a:xfrm>
            <a:off x="2041525" y="2500313"/>
            <a:ext cx="2686050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body assembly</a:t>
            </a:r>
          </a:p>
        </p:txBody>
      </p:sp>
      <p:sp>
        <p:nvSpPr>
          <p:cNvPr id="33797" name="Oval 7"/>
          <p:cNvSpPr>
            <a:spLocks noChangeArrowheads="1"/>
          </p:cNvSpPr>
          <p:nvPr/>
        </p:nvSpPr>
        <p:spPr bwMode="auto">
          <a:xfrm>
            <a:off x="3008313" y="3619500"/>
            <a:ext cx="2684462" cy="5619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/>
              <a:t>head assembly</a:t>
            </a:r>
          </a:p>
        </p:txBody>
      </p:sp>
      <p:sp>
        <p:nvSpPr>
          <p:cNvPr id="33798" name="Oval 8"/>
          <p:cNvSpPr>
            <a:spLocks noChangeArrowheads="1"/>
          </p:cNvSpPr>
          <p:nvPr/>
        </p:nvSpPr>
        <p:spPr bwMode="auto">
          <a:xfrm>
            <a:off x="3278188" y="4695825"/>
            <a:ext cx="1141412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l. eye</a:t>
            </a:r>
          </a:p>
        </p:txBody>
      </p:sp>
      <p:sp>
        <p:nvSpPr>
          <p:cNvPr id="33799" name="Oval 9"/>
          <p:cNvSpPr>
            <a:spLocks noChangeArrowheads="1"/>
          </p:cNvSpPr>
          <p:nvPr/>
        </p:nvSpPr>
        <p:spPr bwMode="auto">
          <a:xfrm>
            <a:off x="4684713" y="4695825"/>
            <a:ext cx="1216025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r. eye</a:t>
            </a: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3657600" y="3148013"/>
            <a:ext cx="635000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1" name="Line 11"/>
          <p:cNvSpPr>
            <a:spLocks noChangeShapeType="1"/>
          </p:cNvSpPr>
          <p:nvPr/>
        </p:nvSpPr>
        <p:spPr bwMode="auto">
          <a:xfrm flipH="1">
            <a:off x="3759200" y="41910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2" name="Line 12"/>
          <p:cNvSpPr>
            <a:spLocks noChangeShapeType="1"/>
          </p:cNvSpPr>
          <p:nvPr/>
        </p:nvSpPr>
        <p:spPr bwMode="auto">
          <a:xfrm>
            <a:off x="4724400" y="4214813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3803" name="Group 33"/>
          <p:cNvGrpSpPr>
            <a:grpSpLocks/>
          </p:cNvGrpSpPr>
          <p:nvPr/>
        </p:nvGrpSpPr>
        <p:grpSpPr bwMode="auto">
          <a:xfrm>
            <a:off x="3733800" y="1547813"/>
            <a:ext cx="4102100" cy="914400"/>
            <a:chOff x="2352" y="672"/>
            <a:chExt cx="2584" cy="576"/>
          </a:xfrm>
        </p:grpSpPr>
        <p:sp>
          <p:nvSpPr>
            <p:cNvPr id="33826" name="Line 13"/>
            <p:cNvSpPr>
              <a:spLocks noChangeShapeType="1"/>
            </p:cNvSpPr>
            <p:nvPr/>
          </p:nvSpPr>
          <p:spPr bwMode="auto">
            <a:xfrm flipH="1">
              <a:off x="2352" y="864"/>
              <a:ext cx="576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827" name="Text Box 14"/>
            <p:cNvSpPr txBox="1">
              <a:spLocks noChangeArrowheads="1"/>
            </p:cNvSpPr>
            <p:nvPr/>
          </p:nvSpPr>
          <p:spPr bwMode="auto">
            <a:xfrm>
              <a:off x="2395" y="672"/>
              <a:ext cx="254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whole body transformation</a:t>
              </a:r>
            </a:p>
          </p:txBody>
        </p:sp>
      </p:grpSp>
      <p:sp>
        <p:nvSpPr>
          <p:cNvPr id="33804" name="Oval 28"/>
          <p:cNvSpPr>
            <a:spLocks noChangeArrowheads="1"/>
          </p:cNvSpPr>
          <p:nvPr/>
        </p:nvSpPr>
        <p:spPr bwMode="auto">
          <a:xfrm>
            <a:off x="1447800" y="3644900"/>
            <a:ext cx="1676400" cy="563563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middle </a:t>
            </a:r>
          </a:p>
        </p:txBody>
      </p:sp>
      <p:sp>
        <p:nvSpPr>
          <p:cNvPr id="33805" name="Line 29"/>
          <p:cNvSpPr>
            <a:spLocks noChangeShapeType="1"/>
          </p:cNvSpPr>
          <p:nvPr/>
        </p:nvSpPr>
        <p:spPr bwMode="auto">
          <a:xfrm flipH="1">
            <a:off x="2286000" y="3071813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6" name="Oval 30"/>
          <p:cNvSpPr>
            <a:spLocks noChangeArrowheads="1"/>
          </p:cNvSpPr>
          <p:nvPr/>
        </p:nvSpPr>
        <p:spPr bwMode="auto">
          <a:xfrm>
            <a:off x="1855788" y="4695825"/>
            <a:ext cx="1169987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head </a:t>
            </a:r>
          </a:p>
        </p:txBody>
      </p:sp>
      <p:sp>
        <p:nvSpPr>
          <p:cNvPr id="33807" name="Line 31"/>
          <p:cNvSpPr>
            <a:spLocks noChangeShapeType="1"/>
          </p:cNvSpPr>
          <p:nvPr/>
        </p:nvSpPr>
        <p:spPr bwMode="auto">
          <a:xfrm flipH="1">
            <a:off x="2590800" y="4138613"/>
            <a:ext cx="1219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400800" y="2843213"/>
            <a:ext cx="1354138" cy="2011362"/>
            <a:chOff x="5715000" y="1752599"/>
            <a:chExt cx="2438400" cy="4495799"/>
          </a:xfrm>
        </p:grpSpPr>
        <p:grpSp>
          <p:nvGrpSpPr>
            <p:cNvPr id="33819" name="Group 9"/>
            <p:cNvGrpSpPr>
              <a:grpSpLocks/>
            </p:cNvGrpSpPr>
            <p:nvPr/>
          </p:nvGrpSpPr>
          <p:grpSpPr bwMode="auto">
            <a:xfrm>
              <a:off x="5715000" y="1752599"/>
              <a:ext cx="2438400" cy="4495799"/>
              <a:chOff x="2286000" y="3048000"/>
              <a:chExt cx="1097280" cy="2240280"/>
            </a:xfrm>
          </p:grpSpPr>
          <p:sp>
            <p:nvSpPr>
              <p:cNvPr id="33823" name="Oval 30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4" name="Oval 31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5" name="Oval 32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3820" name="Group 12"/>
            <p:cNvGrpSpPr>
              <a:grpSpLocks/>
            </p:cNvGrpSpPr>
            <p:nvPr/>
          </p:nvGrpSpPr>
          <p:grpSpPr bwMode="auto">
            <a:xfrm>
              <a:off x="6705600" y="2057400"/>
              <a:ext cx="533400" cy="182880"/>
              <a:chOff x="6705600" y="2133600"/>
              <a:chExt cx="533400" cy="182880"/>
            </a:xfrm>
          </p:grpSpPr>
          <p:sp>
            <p:nvSpPr>
              <p:cNvPr id="33821" name="Oval 28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2" name="Oval 29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3809" name="Oval 28"/>
          <p:cNvSpPr>
            <a:spLocks noChangeArrowheads="1"/>
          </p:cNvSpPr>
          <p:nvPr/>
        </p:nvSpPr>
        <p:spPr bwMode="auto">
          <a:xfrm>
            <a:off x="3175" y="3605213"/>
            <a:ext cx="1470025" cy="561975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hlink"/>
                </a:solidFill>
              </a:rPr>
              <a:t>bottom</a:t>
            </a:r>
          </a:p>
        </p:txBody>
      </p:sp>
      <p:cxnSp>
        <p:nvCxnSpPr>
          <p:cNvPr id="33810" name="Straight Connector 35"/>
          <p:cNvCxnSpPr>
            <a:cxnSpLocks noChangeShapeType="1"/>
            <a:stCxn id="33796" idx="3"/>
            <a:endCxn id="33809" idx="0"/>
          </p:cNvCxnSpPr>
          <p:nvPr/>
        </p:nvCxnSpPr>
        <p:spPr bwMode="auto">
          <a:xfrm rot="5400000">
            <a:off x="1273969" y="2443957"/>
            <a:ext cx="625475" cy="1697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8153400" y="2995613"/>
            <a:ext cx="990600" cy="1524000"/>
            <a:chOff x="5715000" y="1752599"/>
            <a:chExt cx="2438400" cy="4495799"/>
          </a:xfrm>
        </p:grpSpPr>
        <p:grpSp>
          <p:nvGrpSpPr>
            <p:cNvPr id="33812" name="Group 9"/>
            <p:cNvGrpSpPr>
              <a:grpSpLocks/>
            </p:cNvGrpSpPr>
            <p:nvPr/>
          </p:nvGrpSpPr>
          <p:grpSpPr bwMode="auto">
            <a:xfrm>
              <a:off x="5715000" y="1752599"/>
              <a:ext cx="2438400" cy="4495799"/>
              <a:chOff x="2286000" y="3048000"/>
              <a:chExt cx="1097280" cy="2240280"/>
            </a:xfrm>
          </p:grpSpPr>
          <p:sp>
            <p:nvSpPr>
              <p:cNvPr id="33816" name="Oval 43"/>
              <p:cNvSpPr>
                <a:spLocks noChangeArrowheads="1"/>
              </p:cNvSpPr>
              <p:nvPr/>
            </p:nvSpPr>
            <p:spPr bwMode="auto">
              <a:xfrm>
                <a:off x="2560320" y="3048000"/>
                <a:ext cx="548640" cy="54864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7" name="Oval 44"/>
              <p:cNvSpPr>
                <a:spLocks noChangeArrowheads="1"/>
              </p:cNvSpPr>
              <p:nvPr/>
            </p:nvSpPr>
            <p:spPr bwMode="auto">
              <a:xfrm>
                <a:off x="2377440" y="3550920"/>
                <a:ext cx="914400" cy="91440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8" name="Oval 45"/>
              <p:cNvSpPr>
                <a:spLocks noChangeArrowheads="1"/>
              </p:cNvSpPr>
              <p:nvPr/>
            </p:nvSpPr>
            <p:spPr bwMode="auto">
              <a:xfrm>
                <a:off x="2286000" y="4191000"/>
                <a:ext cx="1097280" cy="1097280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3813" name="Group 12"/>
            <p:cNvGrpSpPr>
              <a:grpSpLocks/>
            </p:cNvGrpSpPr>
            <p:nvPr/>
          </p:nvGrpSpPr>
          <p:grpSpPr bwMode="auto">
            <a:xfrm>
              <a:off x="6705600" y="2057400"/>
              <a:ext cx="533400" cy="182880"/>
              <a:chOff x="6705600" y="2133600"/>
              <a:chExt cx="533400" cy="182880"/>
            </a:xfrm>
          </p:grpSpPr>
          <p:sp>
            <p:nvSpPr>
              <p:cNvPr id="33814" name="Oval 41"/>
              <p:cNvSpPr>
                <a:spLocks noChangeArrowheads="1"/>
              </p:cNvSpPr>
              <p:nvPr/>
            </p:nvSpPr>
            <p:spPr bwMode="auto">
              <a:xfrm>
                <a:off x="670560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5" name="Oval 42"/>
              <p:cNvSpPr>
                <a:spLocks noChangeArrowheads="1"/>
              </p:cNvSpPr>
              <p:nvPr/>
            </p:nvSpPr>
            <p:spPr bwMode="auto">
              <a:xfrm>
                <a:off x="7056120" y="2133600"/>
                <a:ext cx="182880" cy="18288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6590</TotalTime>
  <Words>515</Words>
  <Application>Microsoft Macintosh PowerPoint</Application>
  <PresentationFormat>On-screen Show (4:3)</PresentationFormat>
  <Paragraphs>190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cs155 –  z sweedyk</vt:lpstr>
      <vt:lpstr>Scene graphs redux</vt:lpstr>
      <vt:lpstr>PowerPoint Presentation</vt:lpstr>
      <vt:lpstr>scene graph</vt:lpstr>
      <vt:lpstr>Local coordinate systems</vt:lpstr>
      <vt:lpstr>Local coordinate systems</vt:lpstr>
      <vt:lpstr>Hierarchical coordinate systems</vt:lpstr>
      <vt:lpstr>hierarchical coordinate systems</vt:lpstr>
      <vt:lpstr>Hierarchical coordinate systems</vt:lpstr>
      <vt:lpstr>PowerPoint Presentation</vt:lpstr>
      <vt:lpstr>coordinate systems</vt:lpstr>
      <vt:lpstr>PowerPoint Presentation</vt:lpstr>
      <vt:lpstr>Approach 1: Snowman classes</vt:lpstr>
      <vt:lpstr>Approach 1: Snowman objects</vt:lpstr>
      <vt:lpstr>Approach 2: Snowman classes</vt:lpstr>
      <vt:lpstr>Approach 2: Draw</vt:lpstr>
      <vt:lpstr>Approach 3: Alternative to classes</vt:lpstr>
      <vt:lpstr>lab for today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– Lecture 2</dc:title>
  <dc:creator>z sweedyk</dc:creator>
  <cp:lastModifiedBy>Z Sweedyk</cp:lastModifiedBy>
  <cp:revision>123</cp:revision>
  <dcterms:created xsi:type="dcterms:W3CDTF">2001-09-11T01:54:45Z</dcterms:created>
  <dcterms:modified xsi:type="dcterms:W3CDTF">2013-03-12T16:43:10Z</dcterms:modified>
</cp:coreProperties>
</file>