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9"/>
  </p:notesMasterIdLst>
  <p:handoutMasterIdLst>
    <p:handoutMasterId r:id="rId90"/>
  </p:handoutMasterIdLst>
  <p:sldIdLst>
    <p:sldId id="256" r:id="rId2"/>
    <p:sldId id="661" r:id="rId3"/>
    <p:sldId id="639" r:id="rId4"/>
    <p:sldId id="455" r:id="rId5"/>
    <p:sldId id="727" r:id="rId6"/>
    <p:sldId id="459" r:id="rId7"/>
    <p:sldId id="460" r:id="rId8"/>
    <p:sldId id="662" r:id="rId9"/>
    <p:sldId id="461" r:id="rId10"/>
    <p:sldId id="738" r:id="rId11"/>
    <p:sldId id="443" r:id="rId12"/>
    <p:sldId id="464" r:id="rId13"/>
    <p:sldId id="538" r:id="rId14"/>
    <p:sldId id="528" r:id="rId15"/>
    <p:sldId id="529" r:id="rId16"/>
    <p:sldId id="539" r:id="rId17"/>
    <p:sldId id="530" r:id="rId18"/>
    <p:sldId id="503" r:id="rId19"/>
    <p:sldId id="653" r:id="rId20"/>
    <p:sldId id="654" r:id="rId21"/>
    <p:sldId id="655" r:id="rId22"/>
    <p:sldId id="656" r:id="rId23"/>
    <p:sldId id="446" r:id="rId24"/>
    <p:sldId id="453" r:id="rId25"/>
    <p:sldId id="635" r:id="rId26"/>
    <p:sldId id="657" r:id="rId27"/>
    <p:sldId id="658" r:id="rId28"/>
    <p:sldId id="692" r:id="rId29"/>
    <p:sldId id="541" r:id="rId30"/>
    <p:sldId id="447" r:id="rId31"/>
    <p:sldId id="344" r:id="rId32"/>
    <p:sldId id="454" r:id="rId33"/>
    <p:sldId id="547" r:id="rId34"/>
    <p:sldId id="422" r:id="rId35"/>
    <p:sldId id="423" r:id="rId36"/>
    <p:sldId id="548" r:id="rId37"/>
    <p:sldId id="549" r:id="rId38"/>
    <p:sldId id="550" r:id="rId39"/>
    <p:sldId id="346" r:id="rId40"/>
    <p:sldId id="347" r:id="rId41"/>
    <p:sldId id="348" r:id="rId42"/>
    <p:sldId id="349" r:id="rId43"/>
    <p:sldId id="350" r:id="rId44"/>
    <p:sldId id="351" r:id="rId45"/>
    <p:sldId id="378" r:id="rId46"/>
    <p:sldId id="370" r:id="rId47"/>
    <p:sldId id="374" r:id="rId48"/>
    <p:sldId id="663" r:id="rId49"/>
    <p:sldId id="425" r:id="rId50"/>
    <p:sldId id="353" r:id="rId51"/>
    <p:sldId id="379" r:id="rId52"/>
    <p:sldId id="377" r:id="rId53"/>
    <p:sldId id="380" r:id="rId54"/>
    <p:sldId id="428" r:id="rId55"/>
    <p:sldId id="705" r:id="rId56"/>
    <p:sldId id="628" r:id="rId57"/>
    <p:sldId id="729" r:id="rId58"/>
    <p:sldId id="750" r:id="rId59"/>
    <p:sldId id="751" r:id="rId60"/>
    <p:sldId id="753" r:id="rId61"/>
    <p:sldId id="689" r:id="rId62"/>
    <p:sldId id="690" r:id="rId63"/>
    <p:sldId id="667" r:id="rId64"/>
    <p:sldId id="740" r:id="rId65"/>
    <p:sldId id="741" r:id="rId66"/>
    <p:sldId id="668" r:id="rId67"/>
    <p:sldId id="671" r:id="rId68"/>
    <p:sldId id="676" r:id="rId69"/>
    <p:sldId id="678" r:id="rId70"/>
    <p:sldId id="681" r:id="rId71"/>
    <p:sldId id="691" r:id="rId72"/>
    <p:sldId id="698" r:id="rId73"/>
    <p:sldId id="706" r:id="rId74"/>
    <p:sldId id="730" r:id="rId75"/>
    <p:sldId id="694" r:id="rId76"/>
    <p:sldId id="732" r:id="rId77"/>
    <p:sldId id="697" r:id="rId78"/>
    <p:sldId id="733" r:id="rId79"/>
    <p:sldId id="699" r:id="rId80"/>
    <p:sldId id="685" r:id="rId81"/>
    <p:sldId id="734" r:id="rId82"/>
    <p:sldId id="744" r:id="rId83"/>
    <p:sldId id="745" r:id="rId84"/>
    <p:sldId id="746" r:id="rId85"/>
    <p:sldId id="747" r:id="rId86"/>
    <p:sldId id="748" r:id="rId87"/>
    <p:sldId id="749" r:id="rId88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7C80"/>
    <a:srgbClr val="006699"/>
    <a:srgbClr val="FF5050"/>
    <a:srgbClr val="FF33CC"/>
    <a:srgbClr val="EAEAEA"/>
    <a:srgbClr val="990099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60"/>
    </p:cViewPr>
  </p:sorterViewPr>
  <p:notesViewPr>
    <p:cSldViewPr>
      <p:cViewPr varScale="1">
        <p:scale>
          <a:sx n="49" d="100"/>
          <a:sy n="49" d="100"/>
        </p:scale>
        <p:origin x="-1746" y="-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handoutMaster" Target="handoutMasters/handoutMaster1.xml"/><Relationship Id="rId91" Type="http://schemas.openxmlformats.org/officeDocument/2006/relationships/printerSettings" Target="printerSettings/printerSettings1.bin"/><Relationship Id="rId92" Type="http://schemas.openxmlformats.org/officeDocument/2006/relationships/presProps" Target="presProps.xml"/><Relationship Id="rId93" Type="http://schemas.openxmlformats.org/officeDocument/2006/relationships/viewProps" Target="viewProps.xml"/><Relationship Id="rId94" Type="http://schemas.openxmlformats.org/officeDocument/2006/relationships/theme" Target="theme/theme1.xml"/><Relationship Id="rId95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2.xml"/><Relationship Id="rId4" Type="http://schemas.openxmlformats.org/officeDocument/2006/relationships/slide" Target="slides/slide43.xml"/><Relationship Id="rId5" Type="http://schemas.openxmlformats.org/officeDocument/2006/relationships/slide" Target="slides/slide44.xml"/><Relationship Id="rId6" Type="http://schemas.openxmlformats.org/officeDocument/2006/relationships/slide" Target="slides/slide45.xml"/><Relationship Id="rId7" Type="http://schemas.openxmlformats.org/officeDocument/2006/relationships/slide" Target="slides/slide50.xml"/><Relationship Id="rId8" Type="http://schemas.openxmlformats.org/officeDocument/2006/relationships/slide" Target="slides/slide51.xml"/><Relationship Id="rId9" Type="http://schemas.openxmlformats.org/officeDocument/2006/relationships/slide" Target="slides/slide52.xml"/><Relationship Id="rId10" Type="http://schemas.openxmlformats.org/officeDocument/2006/relationships/slide" Target="slides/slide53.xml"/><Relationship Id="rId1" Type="http://schemas.openxmlformats.org/officeDocument/2006/relationships/slide" Target="slides/slide2.xml"/><Relationship Id="rId2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>
                <a:cs typeface="+mn-cs"/>
              </a:defRPr>
            </a:lvl1pPr>
          </a:lstStyle>
          <a:p>
            <a:pPr>
              <a:defRPr/>
            </a:pPr>
            <a:fld id="{1025ECB2-FFA0-7B46-854A-EE69BA08AF1B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>
                <a:cs typeface="+mn-cs"/>
              </a:defRPr>
            </a:lvl1pPr>
          </a:lstStyle>
          <a:p>
            <a:pPr>
              <a:defRPr/>
            </a:pPr>
            <a:fld id="{1574D67E-F1BD-234E-BE64-8BAF7D78A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19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E5452641-BC90-DF4F-82E1-60DFEAE8CCC1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13C4454-5D10-9D4D-86C3-323F9D3B8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85402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>
                <a:latin typeface="Times New Roman" charset="0"/>
              </a:rPr>
              <a:t>CS155 - 3D Graphics Overview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665F6FE-E8C7-0A44-82FC-4A7326C143C5}" type="datetime1">
              <a:rPr lang="en-US" sz="1300">
                <a:latin typeface="Times New Roman" charset="0"/>
              </a:rPr>
              <a:pPr eaLnBrk="1" hangingPunct="1"/>
              <a:t>2/17/13</a:t>
            </a:fld>
            <a:endParaRPr lang="en-US" sz="1300">
              <a:latin typeface="Times New Roman" charset="0"/>
            </a:endParaRP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35E28EE-9B12-0343-86E3-1578B47135B9}" type="slidenum">
              <a:rPr lang="en-US" sz="1300">
                <a:latin typeface="Times New Roman" charset="0"/>
              </a:rPr>
              <a:pPr eaLnBrk="1" hangingPunct="1"/>
              <a:t>1</a:t>
            </a:fld>
            <a:endParaRPr lang="en-US" sz="1300">
              <a:latin typeface="Times New Roman" charset="0"/>
            </a:endParaRPr>
          </a:p>
        </p:txBody>
      </p:sp>
      <p:sp>
        <p:nvSpPr>
          <p:cNvPr id="1741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41554-E4B4-054B-83B4-5AC6FFF45236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1043A-F272-2C42-8335-0865955FB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6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2D4F0-A379-5A4B-BB3B-FC1F5FA854A3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76DC9-24EA-8045-84BF-FECC14B3A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24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F6518-19A2-1F4E-8CD9-58B840AB259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D5592-9AF1-F042-85D6-212B7C13C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36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08B83-827D-314B-9A4A-25945E44B271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7564F-E94C-E64F-81A2-41872B2107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66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A103E-0C44-454E-B024-20EA60B9AFCD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BA494-18BC-9A4F-9567-4846C6970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5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DB7DE-F1E1-6B49-A33B-881D9334AD87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2BE13-9CB8-854F-BA72-9B549DED5B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0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322C4-2DD5-C747-80C3-CC860279F2B0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5C4D8-3CFD-DD41-A000-466B0C9B1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2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261CC-7699-2C49-A64D-9D2D46B22EB1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458CF-82C1-D44A-BD7A-F37D40C2C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9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A1064-3AEA-C14F-B47E-E3A91464B170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FDFE7-830C-B54F-8133-7227A53E85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7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05B97-1D32-6E4A-AC8E-6816D52118CF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97607-36A4-D546-B425-7F75C20BB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7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8DEC-AAE9-274A-B60A-A835853699A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F0FC7-89C5-464B-B7E0-773B88139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0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536D7-BEA0-6C49-8BAC-C4F1429672C0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9B0BF-07E5-BE4C-B4CC-20A625D82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2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976BF03E-EB79-BF42-930B-FEA765748487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3C66FE3D-878B-3541-9F4D-A762B2AC0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5C4F450-9C0B-0949-A7A6-5FA06779F33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9D94B18-6E7B-DF41-9320-270479A7E29D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–  z sweedyk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209800" y="2819400"/>
            <a:ext cx="4419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/>
              <a:t>ray tracing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2E61155-96FB-AC4A-8237-7BEDBA56B00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432F63E-3A9F-A241-98BF-41393C8DF312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point</a:t>
            </a:r>
          </a:p>
        </p:txBody>
      </p:sp>
      <p:sp>
        <p:nvSpPr>
          <p:cNvPr id="26628" name="Text Box 8"/>
          <p:cNvSpPr txBox="1">
            <a:spLocks noChangeArrowheads="1"/>
          </p:cNvSpPr>
          <p:nvPr/>
        </p:nvSpPr>
        <p:spPr bwMode="auto">
          <a:xfrm>
            <a:off x="914400" y="1905000"/>
            <a:ext cx="23622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scale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rotate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translate</a:t>
            </a:r>
          </a:p>
        </p:txBody>
      </p:sp>
      <p:sp>
        <p:nvSpPr>
          <p:cNvPr id="26629" name="Oval 10"/>
          <p:cNvSpPr>
            <a:spLocks noChangeArrowheads="1"/>
          </p:cNvSpPr>
          <p:nvPr/>
        </p:nvSpPr>
        <p:spPr bwMode="auto">
          <a:xfrm>
            <a:off x="4343400" y="20574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0" name="Oval 11"/>
          <p:cNvSpPr>
            <a:spLocks noChangeArrowheads="1"/>
          </p:cNvSpPr>
          <p:nvPr/>
        </p:nvSpPr>
        <p:spPr bwMode="auto">
          <a:xfrm>
            <a:off x="4114800" y="1828800"/>
            <a:ext cx="609600" cy="533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9" name="Oval 13"/>
          <p:cNvSpPr>
            <a:spLocks noChangeArrowheads="1"/>
          </p:cNvSpPr>
          <p:nvPr/>
        </p:nvSpPr>
        <p:spPr bwMode="auto">
          <a:xfrm>
            <a:off x="4343400" y="54102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6307" name="Text Box 19"/>
          <p:cNvSpPr txBox="1">
            <a:spLocks noChangeArrowheads="1"/>
          </p:cNvSpPr>
          <p:nvPr/>
        </p:nvSpPr>
        <p:spPr bwMode="auto">
          <a:xfrm>
            <a:off x="4514850" y="1066800"/>
            <a:ext cx="4192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we need some linear algebra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096000" y="54102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6634" name="Group 9"/>
          <p:cNvGrpSpPr>
            <a:grpSpLocks/>
          </p:cNvGrpSpPr>
          <p:nvPr/>
        </p:nvGrpSpPr>
        <p:grpSpPr bwMode="auto">
          <a:xfrm>
            <a:off x="4343400" y="3733800"/>
            <a:ext cx="76200" cy="76200"/>
            <a:chOff x="4343400" y="3733800"/>
            <a:chExt cx="76200" cy="76200"/>
          </a:xfrm>
        </p:grpSpPr>
        <p:sp>
          <p:nvSpPr>
            <p:cNvPr id="26640" name="Oval 12"/>
            <p:cNvSpPr>
              <a:spLocks noChangeArrowheads="1"/>
            </p:cNvSpPr>
            <p:nvPr/>
          </p:nvSpPr>
          <p:spPr bwMode="auto">
            <a:xfrm>
              <a:off x="4343400" y="3733800"/>
              <a:ext cx="76200" cy="762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41" name="Oval 15"/>
            <p:cNvSpPr>
              <a:spLocks noChangeArrowheads="1"/>
            </p:cNvSpPr>
            <p:nvPr/>
          </p:nvSpPr>
          <p:spPr bwMode="auto">
            <a:xfrm>
              <a:off x="4343400" y="3733800"/>
              <a:ext cx="76200" cy="762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42" name="Oval 15"/>
            <p:cNvSpPr>
              <a:spLocks noChangeArrowheads="1"/>
            </p:cNvSpPr>
            <p:nvPr/>
          </p:nvSpPr>
          <p:spPr bwMode="auto">
            <a:xfrm>
              <a:off x="4343400" y="3733800"/>
              <a:ext cx="76200" cy="762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6643" name="Straight Connector 2"/>
            <p:cNvCxnSpPr>
              <a:cxnSpLocks noChangeShapeType="1"/>
              <a:stCxn id="26642" idx="7"/>
              <a:endCxn id="26642" idx="3"/>
            </p:cNvCxnSpPr>
            <p:nvPr/>
          </p:nvCxnSpPr>
          <p:spPr bwMode="auto">
            <a:xfrm flipH="1">
              <a:off x="4354559" y="3744959"/>
              <a:ext cx="53882" cy="53882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3" name="Group 22"/>
          <p:cNvGrpSpPr>
            <a:grpSpLocks/>
          </p:cNvGrpSpPr>
          <p:nvPr/>
        </p:nvGrpSpPr>
        <p:grpSpPr bwMode="auto">
          <a:xfrm rot="-5400000">
            <a:off x="4343400" y="3733800"/>
            <a:ext cx="76200" cy="76200"/>
            <a:chOff x="4343400" y="3733800"/>
            <a:chExt cx="76200" cy="76200"/>
          </a:xfrm>
        </p:grpSpPr>
        <p:sp>
          <p:nvSpPr>
            <p:cNvPr id="26636" name="Oval 12"/>
            <p:cNvSpPr>
              <a:spLocks noChangeArrowheads="1"/>
            </p:cNvSpPr>
            <p:nvPr/>
          </p:nvSpPr>
          <p:spPr bwMode="auto">
            <a:xfrm>
              <a:off x="4343400" y="3733800"/>
              <a:ext cx="76200" cy="762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37" name="Oval 15"/>
            <p:cNvSpPr>
              <a:spLocks noChangeArrowheads="1"/>
            </p:cNvSpPr>
            <p:nvPr/>
          </p:nvSpPr>
          <p:spPr bwMode="auto">
            <a:xfrm>
              <a:off x="4343400" y="3733800"/>
              <a:ext cx="76200" cy="762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38" name="Oval 15"/>
            <p:cNvSpPr>
              <a:spLocks noChangeArrowheads="1"/>
            </p:cNvSpPr>
            <p:nvPr/>
          </p:nvSpPr>
          <p:spPr bwMode="auto">
            <a:xfrm>
              <a:off x="4343400" y="3733800"/>
              <a:ext cx="76200" cy="762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6639" name="Straight Connector 26"/>
            <p:cNvCxnSpPr>
              <a:cxnSpLocks noChangeShapeType="1"/>
              <a:stCxn id="26638" idx="7"/>
              <a:endCxn id="26638" idx="3"/>
            </p:cNvCxnSpPr>
            <p:nvPr/>
          </p:nvCxnSpPr>
          <p:spPr bwMode="auto">
            <a:xfrm flipH="1">
              <a:off x="4354559" y="3744959"/>
              <a:ext cx="53882" cy="53882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396307" grpId="0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7D3B149-BAEA-0B4C-BDDE-A65C10FB8FB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7E2CDC7-6115-1542-AC9C-5D8324DFF953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scalar multiplication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1584325" y="2455863"/>
            <a:ext cx="0" cy="1870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584325" y="4325938"/>
            <a:ext cx="213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 flipH="1">
            <a:off x="609600" y="4325938"/>
            <a:ext cx="974725" cy="1031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3779838" y="4132263"/>
            <a:ext cx="487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295400" y="2057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y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792163" y="5099050"/>
            <a:ext cx="427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z</a:t>
            </a:r>
          </a:p>
        </p:txBody>
      </p:sp>
      <p:sp>
        <p:nvSpPr>
          <p:cNvPr id="27658" name="Oval 18"/>
          <p:cNvSpPr>
            <a:spLocks noChangeArrowheads="1"/>
          </p:cNvSpPr>
          <p:nvPr/>
        </p:nvSpPr>
        <p:spPr bwMode="auto">
          <a:xfrm>
            <a:off x="1524000" y="4237038"/>
            <a:ext cx="122238" cy="12858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9" name="Text Box 20"/>
          <p:cNvSpPr txBox="1">
            <a:spLocks noChangeArrowheads="1"/>
          </p:cNvSpPr>
          <p:nvPr/>
        </p:nvSpPr>
        <p:spPr bwMode="auto">
          <a:xfrm>
            <a:off x="2438400" y="2590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v</a:t>
            </a:r>
          </a:p>
        </p:txBody>
      </p:sp>
      <p:sp>
        <p:nvSpPr>
          <p:cNvPr id="27660" name="Line 21"/>
          <p:cNvSpPr>
            <a:spLocks noChangeShapeType="1"/>
          </p:cNvSpPr>
          <p:nvPr/>
        </p:nvSpPr>
        <p:spPr bwMode="auto">
          <a:xfrm flipV="1">
            <a:off x="2590800" y="2743200"/>
            <a:ext cx="854075" cy="692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819400" y="2362200"/>
            <a:ext cx="1646238" cy="1360488"/>
            <a:chOff x="1776" y="1488"/>
            <a:chExt cx="1037" cy="857"/>
          </a:xfrm>
        </p:grpSpPr>
        <p:sp>
          <p:nvSpPr>
            <p:cNvPr id="27664" name="Text Box 3"/>
            <p:cNvSpPr txBox="1">
              <a:spLocks noChangeArrowheads="1"/>
            </p:cNvSpPr>
            <p:nvPr/>
          </p:nvSpPr>
          <p:spPr bwMode="auto">
            <a:xfrm>
              <a:off x="2208" y="192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2</a:t>
              </a:r>
              <a:r>
                <a:rPr lang="en-US" b="1"/>
                <a:t>v</a:t>
              </a:r>
            </a:p>
          </p:txBody>
        </p:sp>
        <p:sp>
          <p:nvSpPr>
            <p:cNvPr id="27665" name="Line 22"/>
            <p:cNvSpPr>
              <a:spLocks noChangeShapeType="1"/>
            </p:cNvSpPr>
            <p:nvPr/>
          </p:nvSpPr>
          <p:spPr bwMode="auto">
            <a:xfrm flipV="1">
              <a:off x="1776" y="1488"/>
              <a:ext cx="1037" cy="85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7662" name="Text Box 23"/>
          <p:cNvSpPr txBox="1">
            <a:spLocks noChangeArrowheads="1"/>
          </p:cNvSpPr>
          <p:nvPr/>
        </p:nvSpPr>
        <p:spPr bwMode="auto">
          <a:xfrm>
            <a:off x="5181600" y="3048000"/>
            <a:ext cx="3124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v = &lt;v</a:t>
            </a:r>
            <a:r>
              <a:rPr lang="en-US" baseline="-25000"/>
              <a:t>x</a:t>
            </a:r>
            <a:r>
              <a:rPr lang="en-US"/>
              <a:t>, v</a:t>
            </a:r>
            <a:r>
              <a:rPr lang="en-US" baseline="-25000"/>
              <a:t>y</a:t>
            </a:r>
            <a:r>
              <a:rPr lang="en-US"/>
              <a:t>, v</a:t>
            </a:r>
            <a:r>
              <a:rPr lang="en-US" baseline="-25000"/>
              <a:t>z</a:t>
            </a:r>
            <a:r>
              <a:rPr lang="en-US"/>
              <a:t>&gt;</a:t>
            </a:r>
          </a:p>
          <a:p>
            <a:pPr algn="l" eaLnBrk="1" hangingPunct="1"/>
            <a:endParaRPr lang="en-US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181600" y="3657600"/>
            <a:ext cx="27971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2v = &lt;2v</a:t>
            </a:r>
            <a:r>
              <a:rPr lang="en-US" baseline="-25000"/>
              <a:t>x</a:t>
            </a:r>
            <a:r>
              <a:rPr lang="en-US"/>
              <a:t>, 2v</a:t>
            </a:r>
            <a:r>
              <a:rPr lang="en-US" baseline="-25000"/>
              <a:t>y</a:t>
            </a:r>
            <a:r>
              <a:rPr lang="en-US"/>
              <a:t>, 2v</a:t>
            </a:r>
            <a:r>
              <a:rPr lang="en-US" baseline="-25000"/>
              <a:t>z</a:t>
            </a:r>
            <a:r>
              <a:rPr lang="en-US"/>
              <a:t>&gt;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85CA598-7948-D140-8AA8-98BE0BF91A1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35D96EA-3112-4D44-B84B-A6E4DE7100C9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vector addition</a:t>
            </a: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4800600" y="2438400"/>
            <a:ext cx="3886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v = &lt;v</a:t>
            </a:r>
            <a:r>
              <a:rPr lang="en-US" baseline="-25000"/>
              <a:t>x</a:t>
            </a:r>
            <a:r>
              <a:rPr lang="en-US"/>
              <a:t>, v</a:t>
            </a:r>
            <a:r>
              <a:rPr lang="en-US" baseline="-25000"/>
              <a:t>y</a:t>
            </a:r>
            <a:r>
              <a:rPr lang="en-US"/>
              <a:t>, v</a:t>
            </a:r>
            <a:r>
              <a:rPr lang="en-US" baseline="-25000"/>
              <a:t>z</a:t>
            </a:r>
            <a:r>
              <a:rPr lang="en-US"/>
              <a:t>&gt;</a:t>
            </a:r>
          </a:p>
          <a:p>
            <a:pPr algn="l" eaLnBrk="1" hangingPunct="1"/>
            <a:r>
              <a:rPr lang="en-US"/>
              <a:t>w = &lt;w</a:t>
            </a:r>
            <a:r>
              <a:rPr lang="en-US" baseline="-25000"/>
              <a:t>x</a:t>
            </a:r>
            <a:r>
              <a:rPr lang="en-US"/>
              <a:t>, w</a:t>
            </a:r>
            <a:r>
              <a:rPr lang="en-US" baseline="-25000"/>
              <a:t>y</a:t>
            </a:r>
            <a:r>
              <a:rPr lang="en-US"/>
              <a:t>, w</a:t>
            </a:r>
            <a:r>
              <a:rPr lang="en-US" baseline="-25000"/>
              <a:t>z</a:t>
            </a:r>
            <a:r>
              <a:rPr lang="en-US"/>
              <a:t>&gt;</a:t>
            </a:r>
          </a:p>
          <a:p>
            <a:pPr algn="l" eaLnBrk="1" hangingPunct="1"/>
            <a:endParaRPr lang="en-US"/>
          </a:p>
        </p:txBody>
      </p:sp>
      <p:sp>
        <p:nvSpPr>
          <p:cNvPr id="28677" name="Line 4"/>
          <p:cNvSpPr>
            <a:spLocks noChangeShapeType="1"/>
          </p:cNvSpPr>
          <p:nvPr/>
        </p:nvSpPr>
        <p:spPr bwMode="auto">
          <a:xfrm>
            <a:off x="1584325" y="2455863"/>
            <a:ext cx="0" cy="1870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78" name="Line 5"/>
          <p:cNvSpPr>
            <a:spLocks noChangeShapeType="1"/>
          </p:cNvSpPr>
          <p:nvPr/>
        </p:nvSpPr>
        <p:spPr bwMode="auto">
          <a:xfrm>
            <a:off x="1584325" y="4325938"/>
            <a:ext cx="213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79" name="Line 6"/>
          <p:cNvSpPr>
            <a:spLocks noChangeShapeType="1"/>
          </p:cNvSpPr>
          <p:nvPr/>
        </p:nvSpPr>
        <p:spPr bwMode="auto">
          <a:xfrm flipH="1">
            <a:off x="609600" y="4325938"/>
            <a:ext cx="974725" cy="1031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0" name="Text Box 7"/>
          <p:cNvSpPr txBox="1">
            <a:spLocks noChangeArrowheads="1"/>
          </p:cNvSpPr>
          <p:nvPr/>
        </p:nvSpPr>
        <p:spPr bwMode="auto">
          <a:xfrm>
            <a:off x="3779838" y="4132263"/>
            <a:ext cx="487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28681" name="Text Box 8"/>
          <p:cNvSpPr txBox="1">
            <a:spLocks noChangeArrowheads="1"/>
          </p:cNvSpPr>
          <p:nvPr/>
        </p:nvSpPr>
        <p:spPr bwMode="auto">
          <a:xfrm>
            <a:off x="1143000" y="2057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y</a:t>
            </a:r>
          </a:p>
        </p:txBody>
      </p:sp>
      <p:sp>
        <p:nvSpPr>
          <p:cNvPr id="28682" name="Text Box 9"/>
          <p:cNvSpPr txBox="1">
            <a:spLocks noChangeArrowheads="1"/>
          </p:cNvSpPr>
          <p:nvPr/>
        </p:nvSpPr>
        <p:spPr bwMode="auto">
          <a:xfrm>
            <a:off x="792163" y="5099050"/>
            <a:ext cx="427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z</a:t>
            </a:r>
          </a:p>
        </p:txBody>
      </p:sp>
      <p:sp>
        <p:nvSpPr>
          <p:cNvPr id="12300" name="Oval 10"/>
          <p:cNvSpPr>
            <a:spLocks noChangeArrowheads="1"/>
          </p:cNvSpPr>
          <p:nvPr/>
        </p:nvSpPr>
        <p:spPr bwMode="auto">
          <a:xfrm>
            <a:off x="2987675" y="2584450"/>
            <a:ext cx="120650" cy="13017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4" name="Oval 11"/>
          <p:cNvSpPr>
            <a:spLocks noChangeArrowheads="1"/>
          </p:cNvSpPr>
          <p:nvPr/>
        </p:nvSpPr>
        <p:spPr bwMode="auto">
          <a:xfrm>
            <a:off x="2098675" y="3322638"/>
            <a:ext cx="122238" cy="12858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5" name="Text Box 12"/>
          <p:cNvSpPr txBox="1">
            <a:spLocks noChangeArrowheads="1"/>
          </p:cNvSpPr>
          <p:nvPr/>
        </p:nvSpPr>
        <p:spPr bwMode="auto">
          <a:xfrm>
            <a:off x="1524000" y="34290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v</a:t>
            </a:r>
          </a:p>
        </p:txBody>
      </p:sp>
      <p:sp>
        <p:nvSpPr>
          <p:cNvPr id="12303" name="Line 13"/>
          <p:cNvSpPr>
            <a:spLocks noChangeShapeType="1"/>
          </p:cNvSpPr>
          <p:nvPr/>
        </p:nvSpPr>
        <p:spPr bwMode="auto">
          <a:xfrm flipV="1">
            <a:off x="2209800" y="2667000"/>
            <a:ext cx="854075" cy="692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7" name="Line 14"/>
          <p:cNvSpPr>
            <a:spLocks noChangeShapeType="1"/>
          </p:cNvSpPr>
          <p:nvPr/>
        </p:nvSpPr>
        <p:spPr bwMode="auto">
          <a:xfrm flipV="1">
            <a:off x="1600200" y="3429000"/>
            <a:ext cx="5334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5" name="Line 15"/>
          <p:cNvSpPr>
            <a:spLocks noChangeShapeType="1"/>
          </p:cNvSpPr>
          <p:nvPr/>
        </p:nvSpPr>
        <p:spPr bwMode="auto">
          <a:xfrm flipV="1">
            <a:off x="1600200" y="2667000"/>
            <a:ext cx="1447800" cy="1524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6" name="Text Box 16"/>
          <p:cNvSpPr txBox="1">
            <a:spLocks noChangeArrowheads="1"/>
          </p:cNvSpPr>
          <p:nvPr/>
        </p:nvSpPr>
        <p:spPr bwMode="auto">
          <a:xfrm>
            <a:off x="1981200" y="26670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w</a:t>
            </a:r>
          </a:p>
        </p:txBody>
      </p:sp>
      <p:sp>
        <p:nvSpPr>
          <p:cNvPr id="12307" name="Text Box 17"/>
          <p:cNvSpPr txBox="1">
            <a:spLocks noChangeArrowheads="1"/>
          </p:cNvSpPr>
          <p:nvPr/>
        </p:nvSpPr>
        <p:spPr bwMode="auto">
          <a:xfrm>
            <a:off x="2590800" y="28194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v+w</a:t>
            </a:r>
          </a:p>
        </p:txBody>
      </p:sp>
      <p:sp>
        <p:nvSpPr>
          <p:cNvPr id="28691" name="Oval 18"/>
          <p:cNvSpPr>
            <a:spLocks noChangeArrowheads="1"/>
          </p:cNvSpPr>
          <p:nvPr/>
        </p:nvSpPr>
        <p:spPr bwMode="auto">
          <a:xfrm>
            <a:off x="2438400" y="3505200"/>
            <a:ext cx="120650" cy="13017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92" name="Line 19"/>
          <p:cNvSpPr>
            <a:spLocks noChangeShapeType="1"/>
          </p:cNvSpPr>
          <p:nvPr/>
        </p:nvSpPr>
        <p:spPr bwMode="auto">
          <a:xfrm flipV="1">
            <a:off x="1600200" y="3581400"/>
            <a:ext cx="854075" cy="692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93" name="Text Box 20"/>
          <p:cNvSpPr txBox="1">
            <a:spLocks noChangeArrowheads="1"/>
          </p:cNvSpPr>
          <p:nvPr/>
        </p:nvSpPr>
        <p:spPr bwMode="auto">
          <a:xfrm>
            <a:off x="1981200" y="3810000"/>
            <a:ext cx="392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w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800600" y="3962400"/>
            <a:ext cx="38163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v+w = &lt;v</a:t>
            </a:r>
            <a:r>
              <a:rPr lang="en-US" baseline="-25000"/>
              <a:t>x</a:t>
            </a:r>
            <a:r>
              <a:rPr lang="en-US"/>
              <a:t>+w</a:t>
            </a:r>
            <a:r>
              <a:rPr lang="en-US" baseline="-25000"/>
              <a:t>x</a:t>
            </a:r>
            <a:r>
              <a:rPr lang="en-US"/>
              <a:t>, v</a:t>
            </a:r>
            <a:r>
              <a:rPr lang="en-US" baseline="-25000"/>
              <a:t>y</a:t>
            </a:r>
            <a:r>
              <a:rPr lang="en-US"/>
              <a:t>+w</a:t>
            </a:r>
            <a:r>
              <a:rPr lang="en-US" baseline="-25000"/>
              <a:t>y</a:t>
            </a:r>
            <a:r>
              <a:rPr lang="en-US"/>
              <a:t>, v</a:t>
            </a:r>
            <a:r>
              <a:rPr lang="en-US" baseline="-25000"/>
              <a:t>z</a:t>
            </a:r>
            <a:r>
              <a:rPr lang="en-US"/>
              <a:t>+w</a:t>
            </a:r>
            <a:r>
              <a:rPr lang="en-US" baseline="-25000"/>
              <a:t>z</a:t>
            </a:r>
            <a:r>
              <a:rPr lang="en-US"/>
              <a:t>&gt;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12303" grpId="0" animBg="1"/>
      <p:bldP spid="12305" grpId="0" animBg="1"/>
      <p:bldP spid="12306" grpId="0"/>
      <p:bldP spid="12307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89EBB1E-8B54-514B-88F8-AAA5E76CB2C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96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C319D85-3032-B94A-875D-8F16CF45AE52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</a:t>
            </a:r>
          </a:p>
        </p:txBody>
      </p:sp>
      <p:sp>
        <p:nvSpPr>
          <p:cNvPr id="29700" name="AutoShape 3"/>
          <p:cNvSpPr>
            <a:spLocks noChangeArrowheads="1"/>
          </p:cNvSpPr>
          <p:nvPr/>
        </p:nvSpPr>
        <p:spPr bwMode="auto">
          <a:xfrm>
            <a:off x="3733800" y="3048000"/>
            <a:ext cx="1066800" cy="914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9701" name="Group 4"/>
          <p:cNvGrpSpPr>
            <a:grpSpLocks/>
          </p:cNvGrpSpPr>
          <p:nvPr/>
        </p:nvGrpSpPr>
        <p:grpSpPr bwMode="auto">
          <a:xfrm>
            <a:off x="3697288" y="3000375"/>
            <a:ext cx="1158875" cy="1009650"/>
            <a:chOff x="2329" y="1890"/>
            <a:chExt cx="730" cy="636"/>
          </a:xfrm>
        </p:grpSpPr>
        <p:sp>
          <p:nvSpPr>
            <p:cNvPr id="29710" name="Oval 5"/>
            <p:cNvSpPr>
              <a:spLocks noChangeArrowheads="1"/>
            </p:cNvSpPr>
            <p:nvPr/>
          </p:nvSpPr>
          <p:spPr bwMode="auto">
            <a:xfrm>
              <a:off x="3011" y="2466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711" name="Oval 6"/>
            <p:cNvSpPr>
              <a:spLocks noChangeArrowheads="1"/>
            </p:cNvSpPr>
            <p:nvPr/>
          </p:nvSpPr>
          <p:spPr bwMode="auto">
            <a:xfrm>
              <a:off x="2329" y="2478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712" name="Oval 7"/>
            <p:cNvSpPr>
              <a:spLocks noChangeArrowheads="1"/>
            </p:cNvSpPr>
            <p:nvPr/>
          </p:nvSpPr>
          <p:spPr bwMode="auto">
            <a:xfrm>
              <a:off x="2670" y="1890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9702" name="Line 8"/>
          <p:cNvSpPr>
            <a:spLocks noChangeShapeType="1"/>
          </p:cNvSpPr>
          <p:nvPr/>
        </p:nvSpPr>
        <p:spPr bwMode="auto">
          <a:xfrm>
            <a:off x="2743200" y="2819400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3" name="Line 9"/>
          <p:cNvSpPr>
            <a:spLocks noChangeShapeType="1"/>
          </p:cNvSpPr>
          <p:nvPr/>
        </p:nvSpPr>
        <p:spPr bwMode="auto">
          <a:xfrm>
            <a:off x="2743200" y="4724400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4" name="Line 10"/>
          <p:cNvSpPr>
            <a:spLocks noChangeShapeType="1"/>
          </p:cNvSpPr>
          <p:nvPr/>
        </p:nvSpPr>
        <p:spPr bwMode="auto">
          <a:xfrm flipH="1">
            <a:off x="1219200" y="4724400"/>
            <a:ext cx="15240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9705" name="Group 14"/>
          <p:cNvGrpSpPr>
            <a:grpSpLocks/>
          </p:cNvGrpSpPr>
          <p:nvPr/>
        </p:nvGrpSpPr>
        <p:grpSpPr bwMode="auto">
          <a:xfrm>
            <a:off x="2743200" y="3048000"/>
            <a:ext cx="1981200" cy="1676400"/>
            <a:chOff x="1728" y="1920"/>
            <a:chExt cx="1248" cy="1056"/>
          </a:xfrm>
        </p:grpSpPr>
        <p:sp>
          <p:nvSpPr>
            <p:cNvPr id="29707" name="Line 11"/>
            <p:cNvSpPr>
              <a:spLocks noChangeShapeType="1"/>
            </p:cNvSpPr>
            <p:nvPr/>
          </p:nvSpPr>
          <p:spPr bwMode="auto">
            <a:xfrm flipV="1">
              <a:off x="1728" y="2544"/>
              <a:ext cx="576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708" name="Line 12"/>
            <p:cNvSpPr>
              <a:spLocks noChangeShapeType="1"/>
            </p:cNvSpPr>
            <p:nvPr/>
          </p:nvSpPr>
          <p:spPr bwMode="auto">
            <a:xfrm flipV="1">
              <a:off x="1728" y="1920"/>
              <a:ext cx="96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709" name="Line 13"/>
            <p:cNvSpPr>
              <a:spLocks noChangeShapeType="1"/>
            </p:cNvSpPr>
            <p:nvPr/>
          </p:nvSpPr>
          <p:spPr bwMode="auto">
            <a:xfrm flipV="1">
              <a:off x="1728" y="2544"/>
              <a:ext cx="1248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9706" name="Text Box 15"/>
          <p:cNvSpPr txBox="1">
            <a:spLocks noChangeArrowheads="1"/>
          </p:cNvSpPr>
          <p:nvPr/>
        </p:nvSpPr>
        <p:spPr bwMode="auto">
          <a:xfrm>
            <a:off x="1371600" y="1905000"/>
            <a:ext cx="650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transform triangle by transforming vectors!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72E0454-90E9-1745-8579-D724641C7F8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5540E8C-3F98-E44C-83BE-01556DB583B9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scale</a:t>
            </a:r>
          </a:p>
        </p:txBody>
      </p:sp>
      <p:sp>
        <p:nvSpPr>
          <p:cNvPr id="30724" name="AutoShape 3"/>
          <p:cNvSpPr>
            <a:spLocks noChangeArrowheads="1"/>
          </p:cNvSpPr>
          <p:nvPr/>
        </p:nvSpPr>
        <p:spPr bwMode="auto">
          <a:xfrm>
            <a:off x="1338263" y="3949700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0725" name="Group 28"/>
          <p:cNvGrpSpPr>
            <a:grpSpLocks/>
          </p:cNvGrpSpPr>
          <p:nvPr/>
        </p:nvGrpSpPr>
        <p:grpSpPr bwMode="auto">
          <a:xfrm>
            <a:off x="1306513" y="3908425"/>
            <a:ext cx="1020762" cy="903288"/>
            <a:chOff x="823" y="2462"/>
            <a:chExt cx="643" cy="569"/>
          </a:xfrm>
        </p:grpSpPr>
        <p:sp>
          <p:nvSpPr>
            <p:cNvPr id="30748" name="Oval 4"/>
            <p:cNvSpPr>
              <a:spLocks noChangeArrowheads="1"/>
            </p:cNvSpPr>
            <p:nvPr/>
          </p:nvSpPr>
          <p:spPr bwMode="auto">
            <a:xfrm>
              <a:off x="1424" y="2977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49" name="Oval 5"/>
            <p:cNvSpPr>
              <a:spLocks noChangeArrowheads="1"/>
            </p:cNvSpPr>
            <p:nvPr/>
          </p:nvSpPr>
          <p:spPr bwMode="auto">
            <a:xfrm>
              <a:off x="823" y="2988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50" name="Oval 6"/>
            <p:cNvSpPr>
              <a:spLocks noChangeArrowheads="1"/>
            </p:cNvSpPr>
            <p:nvPr/>
          </p:nvSpPr>
          <p:spPr bwMode="auto">
            <a:xfrm>
              <a:off x="1124" y="2462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0726" name="Line 7"/>
          <p:cNvSpPr>
            <a:spLocks noChangeShapeType="1"/>
          </p:cNvSpPr>
          <p:nvPr/>
        </p:nvSpPr>
        <p:spPr bwMode="auto">
          <a:xfrm>
            <a:off x="533400" y="3200400"/>
            <a:ext cx="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27" name="Line 8"/>
          <p:cNvSpPr>
            <a:spLocks noChangeShapeType="1"/>
          </p:cNvSpPr>
          <p:nvPr/>
        </p:nvSpPr>
        <p:spPr bwMode="auto">
          <a:xfrm>
            <a:off x="533400" y="57912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9003" name="AutoShape 11"/>
          <p:cNvSpPr>
            <a:spLocks noChangeArrowheads="1"/>
          </p:cNvSpPr>
          <p:nvPr/>
        </p:nvSpPr>
        <p:spPr bwMode="auto">
          <a:xfrm>
            <a:off x="5545138" y="2289175"/>
            <a:ext cx="1754187" cy="15128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0729" name="Group 29"/>
          <p:cNvGrpSpPr>
            <a:grpSpLocks/>
          </p:cNvGrpSpPr>
          <p:nvPr/>
        </p:nvGrpSpPr>
        <p:grpSpPr bwMode="auto">
          <a:xfrm>
            <a:off x="533400" y="3962400"/>
            <a:ext cx="1676400" cy="1828800"/>
            <a:chOff x="336" y="2496"/>
            <a:chExt cx="1056" cy="1152"/>
          </a:xfrm>
        </p:grpSpPr>
        <p:sp>
          <p:nvSpPr>
            <p:cNvPr id="30745" name="Line 18"/>
            <p:cNvSpPr>
              <a:spLocks noChangeShapeType="1"/>
            </p:cNvSpPr>
            <p:nvPr/>
          </p:nvSpPr>
          <p:spPr bwMode="auto">
            <a:xfrm flipV="1">
              <a:off x="336" y="3024"/>
              <a:ext cx="48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0746" name="Line 22"/>
            <p:cNvSpPr>
              <a:spLocks noChangeShapeType="1"/>
            </p:cNvSpPr>
            <p:nvPr/>
          </p:nvSpPr>
          <p:spPr bwMode="auto">
            <a:xfrm flipV="1">
              <a:off x="336" y="3024"/>
              <a:ext cx="1056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0747" name="Line 25"/>
            <p:cNvSpPr>
              <a:spLocks noChangeShapeType="1"/>
            </p:cNvSpPr>
            <p:nvPr/>
          </p:nvSpPr>
          <p:spPr bwMode="auto">
            <a:xfrm flipV="1">
              <a:off x="336" y="2496"/>
              <a:ext cx="76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3429000" y="1219200"/>
            <a:ext cx="5410200" cy="4572000"/>
            <a:chOff x="2160" y="768"/>
            <a:chExt cx="3408" cy="2880"/>
          </a:xfrm>
        </p:grpSpPr>
        <p:grpSp>
          <p:nvGrpSpPr>
            <p:cNvPr id="30731" name="Group 31"/>
            <p:cNvGrpSpPr>
              <a:grpSpLocks/>
            </p:cNvGrpSpPr>
            <p:nvPr/>
          </p:nvGrpSpPr>
          <p:grpSpPr bwMode="auto">
            <a:xfrm>
              <a:off x="3456" y="1392"/>
              <a:ext cx="1200" cy="1053"/>
              <a:chOff x="3456" y="1392"/>
              <a:chExt cx="1200" cy="1053"/>
            </a:xfrm>
          </p:grpSpPr>
          <p:sp>
            <p:nvSpPr>
              <p:cNvPr id="30742" name="Oval 12"/>
              <p:cNvSpPr>
                <a:spLocks noChangeArrowheads="1"/>
              </p:cNvSpPr>
              <p:nvPr/>
            </p:nvSpPr>
            <p:spPr bwMode="auto">
              <a:xfrm>
                <a:off x="4577" y="2345"/>
                <a:ext cx="79" cy="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43" name="Oval 13"/>
              <p:cNvSpPr>
                <a:spLocks noChangeArrowheads="1"/>
              </p:cNvSpPr>
              <p:nvPr/>
            </p:nvSpPr>
            <p:spPr bwMode="auto">
              <a:xfrm>
                <a:off x="3456" y="2365"/>
                <a:ext cx="79" cy="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44" name="Oval 14"/>
              <p:cNvSpPr>
                <a:spLocks noChangeArrowheads="1"/>
              </p:cNvSpPr>
              <p:nvPr/>
            </p:nvSpPr>
            <p:spPr bwMode="auto">
              <a:xfrm>
                <a:off x="4016" y="1392"/>
                <a:ext cx="79" cy="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0732" name="Group 30"/>
            <p:cNvGrpSpPr>
              <a:grpSpLocks/>
            </p:cNvGrpSpPr>
            <p:nvPr/>
          </p:nvGrpSpPr>
          <p:grpSpPr bwMode="auto">
            <a:xfrm>
              <a:off x="2160" y="768"/>
              <a:ext cx="3408" cy="2880"/>
              <a:chOff x="2160" y="768"/>
              <a:chExt cx="3408" cy="2880"/>
            </a:xfrm>
          </p:grpSpPr>
          <p:sp>
            <p:nvSpPr>
              <p:cNvPr id="30733" name="Line 15"/>
              <p:cNvSpPr>
                <a:spLocks noChangeShapeType="1"/>
              </p:cNvSpPr>
              <p:nvPr/>
            </p:nvSpPr>
            <p:spPr bwMode="auto">
              <a:xfrm>
                <a:off x="2544" y="768"/>
                <a:ext cx="0" cy="28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34" name="Line 16"/>
              <p:cNvSpPr>
                <a:spLocks noChangeShapeType="1"/>
              </p:cNvSpPr>
              <p:nvPr/>
            </p:nvSpPr>
            <p:spPr bwMode="auto">
              <a:xfrm>
                <a:off x="2544" y="3648"/>
                <a:ext cx="302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35" name="Line 17"/>
              <p:cNvSpPr>
                <a:spLocks noChangeShapeType="1"/>
              </p:cNvSpPr>
              <p:nvPr/>
            </p:nvSpPr>
            <p:spPr bwMode="auto">
              <a:xfrm>
                <a:off x="2160" y="2592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36" name="Line 19"/>
              <p:cNvSpPr>
                <a:spLocks noChangeShapeType="1"/>
              </p:cNvSpPr>
              <p:nvPr/>
            </p:nvSpPr>
            <p:spPr bwMode="auto">
              <a:xfrm flipV="1">
                <a:off x="2544" y="3024"/>
                <a:ext cx="480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37" name="Line 20"/>
              <p:cNvSpPr>
                <a:spLocks noChangeShapeType="1"/>
              </p:cNvSpPr>
              <p:nvPr/>
            </p:nvSpPr>
            <p:spPr bwMode="auto">
              <a:xfrm flipV="1">
                <a:off x="3024" y="2400"/>
                <a:ext cx="480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38" name="Line 23"/>
              <p:cNvSpPr>
                <a:spLocks noChangeShapeType="1"/>
              </p:cNvSpPr>
              <p:nvPr/>
            </p:nvSpPr>
            <p:spPr bwMode="auto">
              <a:xfrm flipV="1">
                <a:off x="2544" y="3024"/>
                <a:ext cx="1056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39" name="Line 24"/>
              <p:cNvSpPr>
                <a:spLocks noChangeShapeType="1"/>
              </p:cNvSpPr>
              <p:nvPr/>
            </p:nvSpPr>
            <p:spPr bwMode="auto">
              <a:xfrm flipV="1">
                <a:off x="3600" y="2400"/>
                <a:ext cx="1056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40" name="Line 26"/>
              <p:cNvSpPr>
                <a:spLocks noChangeShapeType="1"/>
              </p:cNvSpPr>
              <p:nvPr/>
            </p:nvSpPr>
            <p:spPr bwMode="auto">
              <a:xfrm flipV="1">
                <a:off x="3312" y="1392"/>
                <a:ext cx="768" cy="110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41" name="Line 27"/>
              <p:cNvSpPr>
                <a:spLocks noChangeShapeType="1"/>
              </p:cNvSpPr>
              <p:nvPr/>
            </p:nvSpPr>
            <p:spPr bwMode="auto">
              <a:xfrm flipV="1">
                <a:off x="2544" y="2496"/>
                <a:ext cx="768" cy="110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900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06B07A2-F768-A84B-8BC3-147AB634400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8A8A14F-4201-E049-B6A2-F772CF527F4D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40974" name="AutoShape 11"/>
          <p:cNvSpPr>
            <a:spLocks noChangeArrowheads="1"/>
          </p:cNvSpPr>
          <p:nvPr/>
        </p:nvSpPr>
        <p:spPr bwMode="auto">
          <a:xfrm>
            <a:off x="3295650" y="3457575"/>
            <a:ext cx="1600200" cy="144303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scale</a:t>
            </a:r>
          </a:p>
        </p:txBody>
      </p:sp>
      <p:sp>
        <p:nvSpPr>
          <p:cNvPr id="31749" name="AutoShape 4"/>
          <p:cNvSpPr>
            <a:spLocks noChangeArrowheads="1"/>
          </p:cNvSpPr>
          <p:nvPr/>
        </p:nvSpPr>
        <p:spPr bwMode="auto">
          <a:xfrm>
            <a:off x="3632200" y="3851275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1750" name="Group 20"/>
          <p:cNvGrpSpPr>
            <a:grpSpLocks/>
          </p:cNvGrpSpPr>
          <p:nvPr/>
        </p:nvGrpSpPr>
        <p:grpSpPr bwMode="auto">
          <a:xfrm>
            <a:off x="4114800" y="2667000"/>
            <a:ext cx="1447800" cy="1752600"/>
            <a:chOff x="2544" y="768"/>
            <a:chExt cx="3024" cy="2880"/>
          </a:xfrm>
        </p:grpSpPr>
        <p:sp>
          <p:nvSpPr>
            <p:cNvPr id="31751" name="Line 15"/>
            <p:cNvSpPr>
              <a:spLocks noChangeShapeType="1"/>
            </p:cNvSpPr>
            <p:nvPr/>
          </p:nvSpPr>
          <p:spPr bwMode="auto">
            <a:xfrm>
              <a:off x="2544" y="768"/>
              <a:ext cx="0" cy="28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752" name="Line 16"/>
            <p:cNvSpPr>
              <a:spLocks noChangeShapeType="1"/>
            </p:cNvSpPr>
            <p:nvPr/>
          </p:nvSpPr>
          <p:spPr bwMode="auto">
            <a:xfrm>
              <a:off x="2544" y="3648"/>
              <a:ext cx="30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0B082D0-6F61-6944-B1A9-80B5A613E19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27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D67ABF6-0748-1F40-A978-000BF02A0C33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32771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scale</a:t>
            </a:r>
          </a:p>
        </p:txBody>
      </p:sp>
      <p:sp>
        <p:nvSpPr>
          <p:cNvPr id="32772" name="AutoShape 15"/>
          <p:cNvSpPr>
            <a:spLocks noChangeArrowheads="1"/>
          </p:cNvSpPr>
          <p:nvPr/>
        </p:nvSpPr>
        <p:spPr bwMode="auto">
          <a:xfrm>
            <a:off x="3657600" y="2971800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3" name="AutoShape 16"/>
          <p:cNvSpPr>
            <a:spLocks noChangeArrowheads="1"/>
          </p:cNvSpPr>
          <p:nvPr/>
        </p:nvSpPr>
        <p:spPr bwMode="auto">
          <a:xfrm flipV="1">
            <a:off x="3657600" y="3800475"/>
            <a:ext cx="939800" cy="8191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2774" name="Group 17"/>
          <p:cNvGrpSpPr>
            <a:grpSpLocks/>
          </p:cNvGrpSpPr>
          <p:nvPr/>
        </p:nvGrpSpPr>
        <p:grpSpPr bwMode="auto">
          <a:xfrm>
            <a:off x="4114800" y="1752600"/>
            <a:ext cx="1447800" cy="1752600"/>
            <a:chOff x="2544" y="768"/>
            <a:chExt cx="3024" cy="2880"/>
          </a:xfrm>
        </p:grpSpPr>
        <p:sp>
          <p:nvSpPr>
            <p:cNvPr id="32775" name="Line 18"/>
            <p:cNvSpPr>
              <a:spLocks noChangeShapeType="1"/>
            </p:cNvSpPr>
            <p:nvPr/>
          </p:nvSpPr>
          <p:spPr bwMode="auto">
            <a:xfrm>
              <a:off x="2544" y="768"/>
              <a:ext cx="0" cy="28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76" name="Line 19"/>
            <p:cNvSpPr>
              <a:spLocks noChangeShapeType="1"/>
            </p:cNvSpPr>
            <p:nvPr/>
          </p:nvSpPr>
          <p:spPr bwMode="auto">
            <a:xfrm>
              <a:off x="2544" y="3648"/>
              <a:ext cx="30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E54FE40-54D3-F34D-BF1E-F1C409AACD1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B8F698C-BD01-7A4E-9BDB-B2707045CDB5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43028" name="AutoShape 17"/>
          <p:cNvSpPr>
            <a:spLocks noChangeArrowheads="1"/>
          </p:cNvSpPr>
          <p:nvPr/>
        </p:nvSpPr>
        <p:spPr bwMode="auto">
          <a:xfrm flipV="1">
            <a:off x="3295650" y="3990975"/>
            <a:ext cx="1600200" cy="144303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29" name="AutoShape 3"/>
          <p:cNvSpPr>
            <a:spLocks noChangeArrowheads="1"/>
          </p:cNvSpPr>
          <p:nvPr/>
        </p:nvSpPr>
        <p:spPr bwMode="auto">
          <a:xfrm>
            <a:off x="3295650" y="2543175"/>
            <a:ext cx="1600200" cy="144303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79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scale</a:t>
            </a:r>
          </a:p>
        </p:txBody>
      </p:sp>
      <p:sp>
        <p:nvSpPr>
          <p:cNvPr id="33798" name="AutoShape 9"/>
          <p:cNvSpPr>
            <a:spLocks noChangeArrowheads="1"/>
          </p:cNvSpPr>
          <p:nvPr/>
        </p:nvSpPr>
        <p:spPr bwMode="auto">
          <a:xfrm>
            <a:off x="3657600" y="2971800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799" name="AutoShape 20"/>
          <p:cNvSpPr>
            <a:spLocks noChangeArrowheads="1"/>
          </p:cNvSpPr>
          <p:nvPr/>
        </p:nvSpPr>
        <p:spPr bwMode="auto">
          <a:xfrm flipV="1">
            <a:off x="3657600" y="3800475"/>
            <a:ext cx="939800" cy="8191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3800" name="Group 13"/>
          <p:cNvGrpSpPr>
            <a:grpSpLocks/>
          </p:cNvGrpSpPr>
          <p:nvPr/>
        </p:nvGrpSpPr>
        <p:grpSpPr bwMode="auto">
          <a:xfrm>
            <a:off x="4114800" y="1752600"/>
            <a:ext cx="1447800" cy="1752600"/>
            <a:chOff x="2544" y="768"/>
            <a:chExt cx="3024" cy="2880"/>
          </a:xfrm>
        </p:grpSpPr>
        <p:sp>
          <p:nvSpPr>
            <p:cNvPr id="33801" name="Line 14"/>
            <p:cNvSpPr>
              <a:spLocks noChangeShapeType="1"/>
            </p:cNvSpPr>
            <p:nvPr/>
          </p:nvSpPr>
          <p:spPr bwMode="auto">
            <a:xfrm>
              <a:off x="2544" y="768"/>
              <a:ext cx="0" cy="28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3802" name="Line 15"/>
            <p:cNvSpPr>
              <a:spLocks noChangeShapeType="1"/>
            </p:cNvSpPr>
            <p:nvPr/>
          </p:nvSpPr>
          <p:spPr bwMode="auto">
            <a:xfrm>
              <a:off x="2544" y="3648"/>
              <a:ext cx="30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8" grpId="0" animBg="1"/>
      <p:bldP spid="4302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106915B-8649-5348-8C84-886E581F691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1B5AEA3-F38C-9C45-A60B-52031F1D730E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scale</a:t>
            </a: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1219200" y="2362200"/>
            <a:ext cx="1600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s   0   0  0   t   0 0   0   u</a:t>
            </a:r>
          </a:p>
        </p:txBody>
      </p:sp>
      <p:sp>
        <p:nvSpPr>
          <p:cNvPr id="34821" name="Text Box 4"/>
          <p:cNvSpPr txBox="1">
            <a:spLocks noChangeArrowheads="1"/>
          </p:cNvSpPr>
          <p:nvPr/>
        </p:nvSpPr>
        <p:spPr bwMode="auto">
          <a:xfrm>
            <a:off x="3200400" y="2362200"/>
            <a:ext cx="381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xyz</a:t>
            </a:r>
          </a:p>
        </p:txBody>
      </p:sp>
      <p:sp>
        <p:nvSpPr>
          <p:cNvPr id="34822" name="Text Box 5"/>
          <p:cNvSpPr txBox="1">
            <a:spLocks noChangeArrowheads="1"/>
          </p:cNvSpPr>
          <p:nvPr/>
        </p:nvSpPr>
        <p:spPr bwMode="auto">
          <a:xfrm>
            <a:off x="4191000" y="2438400"/>
            <a:ext cx="838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sx ty</a:t>
            </a:r>
            <a:r>
              <a:rPr lang="en-US" sz="2800" baseline="-25000"/>
              <a:t>    </a:t>
            </a:r>
            <a:r>
              <a:rPr lang="en-US" sz="2800"/>
              <a:t>uz</a:t>
            </a:r>
          </a:p>
        </p:txBody>
      </p:sp>
      <p:grpSp>
        <p:nvGrpSpPr>
          <p:cNvPr id="34823" name="Group 6"/>
          <p:cNvGrpSpPr>
            <a:grpSpLocks/>
          </p:cNvGrpSpPr>
          <p:nvPr/>
        </p:nvGrpSpPr>
        <p:grpSpPr bwMode="auto">
          <a:xfrm>
            <a:off x="1143000" y="2286000"/>
            <a:ext cx="3962400" cy="1600200"/>
            <a:chOff x="432" y="1536"/>
            <a:chExt cx="2496" cy="1008"/>
          </a:xfrm>
        </p:grpSpPr>
        <p:sp>
          <p:nvSpPr>
            <p:cNvPr id="34826" name="AutoShape 7"/>
            <p:cNvSpPr>
              <a:spLocks/>
            </p:cNvSpPr>
            <p:nvPr/>
          </p:nvSpPr>
          <p:spPr bwMode="auto">
            <a:xfrm flipH="1">
              <a:off x="139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827" name="AutoShape 8"/>
            <p:cNvSpPr>
              <a:spLocks/>
            </p:cNvSpPr>
            <p:nvPr/>
          </p:nvSpPr>
          <p:spPr bwMode="auto">
            <a:xfrm>
              <a:off x="4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828" name="AutoShape 9"/>
            <p:cNvSpPr>
              <a:spLocks/>
            </p:cNvSpPr>
            <p:nvPr/>
          </p:nvSpPr>
          <p:spPr bwMode="auto">
            <a:xfrm flipH="1">
              <a:off x="187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829" name="AutoShape 10"/>
            <p:cNvSpPr>
              <a:spLocks/>
            </p:cNvSpPr>
            <p:nvPr/>
          </p:nvSpPr>
          <p:spPr bwMode="auto">
            <a:xfrm>
              <a:off x="16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830" name="AutoShape 11"/>
            <p:cNvSpPr>
              <a:spLocks/>
            </p:cNvSpPr>
            <p:nvPr/>
          </p:nvSpPr>
          <p:spPr bwMode="auto">
            <a:xfrm flipH="1">
              <a:off x="278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831" name="AutoShape 12"/>
            <p:cNvSpPr>
              <a:spLocks/>
            </p:cNvSpPr>
            <p:nvPr/>
          </p:nvSpPr>
          <p:spPr bwMode="auto">
            <a:xfrm>
              <a:off x="230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4824" name="Text Box 13"/>
          <p:cNvSpPr txBox="1">
            <a:spLocks noChangeArrowheads="1"/>
          </p:cNvSpPr>
          <p:nvPr/>
        </p:nvSpPr>
        <p:spPr bwMode="auto">
          <a:xfrm>
            <a:off x="3733800" y="2971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  <p:sp>
        <p:nvSpPr>
          <p:cNvPr id="34825" name="TextBox 15"/>
          <p:cNvSpPr txBox="1">
            <a:spLocks noChangeArrowheads="1"/>
          </p:cNvSpPr>
          <p:nvPr/>
        </p:nvSpPr>
        <p:spPr bwMode="auto">
          <a:xfrm>
            <a:off x="1524000" y="5105400"/>
            <a:ext cx="386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where s, t, u are non-zero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AE64E70-5B96-D645-900C-347926D521A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58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FEB69C8-1885-DC40-A723-51BBCA45E5E1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rotate</a:t>
            </a:r>
          </a:p>
        </p:txBody>
      </p:sp>
      <p:sp>
        <p:nvSpPr>
          <p:cNvPr id="35844" name="AutoShape 3"/>
          <p:cNvSpPr>
            <a:spLocks noChangeArrowheads="1"/>
          </p:cNvSpPr>
          <p:nvPr/>
        </p:nvSpPr>
        <p:spPr bwMode="auto">
          <a:xfrm>
            <a:off x="1338263" y="3949700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5845" name="Group 4"/>
          <p:cNvGrpSpPr>
            <a:grpSpLocks/>
          </p:cNvGrpSpPr>
          <p:nvPr/>
        </p:nvGrpSpPr>
        <p:grpSpPr bwMode="auto">
          <a:xfrm>
            <a:off x="1306513" y="3908425"/>
            <a:ext cx="1020762" cy="903288"/>
            <a:chOff x="823" y="2462"/>
            <a:chExt cx="643" cy="569"/>
          </a:xfrm>
        </p:grpSpPr>
        <p:sp>
          <p:nvSpPr>
            <p:cNvPr id="35867" name="Oval 5"/>
            <p:cNvSpPr>
              <a:spLocks noChangeArrowheads="1"/>
            </p:cNvSpPr>
            <p:nvPr/>
          </p:nvSpPr>
          <p:spPr bwMode="auto">
            <a:xfrm>
              <a:off x="1424" y="2977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868" name="Oval 6"/>
            <p:cNvSpPr>
              <a:spLocks noChangeArrowheads="1"/>
            </p:cNvSpPr>
            <p:nvPr/>
          </p:nvSpPr>
          <p:spPr bwMode="auto">
            <a:xfrm>
              <a:off x="823" y="2988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869" name="Oval 7"/>
            <p:cNvSpPr>
              <a:spLocks noChangeArrowheads="1"/>
            </p:cNvSpPr>
            <p:nvPr/>
          </p:nvSpPr>
          <p:spPr bwMode="auto">
            <a:xfrm>
              <a:off x="1124" y="2462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5846" name="Group 8"/>
          <p:cNvGrpSpPr>
            <a:grpSpLocks/>
          </p:cNvGrpSpPr>
          <p:nvPr/>
        </p:nvGrpSpPr>
        <p:grpSpPr bwMode="auto">
          <a:xfrm>
            <a:off x="533400" y="3200400"/>
            <a:ext cx="2819400" cy="2590800"/>
            <a:chOff x="336" y="2016"/>
            <a:chExt cx="1776" cy="1632"/>
          </a:xfrm>
        </p:grpSpPr>
        <p:sp>
          <p:nvSpPr>
            <p:cNvPr id="35865" name="Line 9"/>
            <p:cNvSpPr>
              <a:spLocks noChangeShapeType="1"/>
            </p:cNvSpPr>
            <p:nvPr/>
          </p:nvSpPr>
          <p:spPr bwMode="auto">
            <a:xfrm>
              <a:off x="336" y="2016"/>
              <a:ext cx="0" cy="16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5866" name="Line 10"/>
            <p:cNvSpPr>
              <a:spLocks noChangeShapeType="1"/>
            </p:cNvSpPr>
            <p:nvPr/>
          </p:nvSpPr>
          <p:spPr bwMode="auto">
            <a:xfrm>
              <a:off x="336" y="3648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5847" name="Group 11"/>
          <p:cNvGrpSpPr>
            <a:grpSpLocks/>
          </p:cNvGrpSpPr>
          <p:nvPr/>
        </p:nvGrpSpPr>
        <p:grpSpPr bwMode="auto">
          <a:xfrm>
            <a:off x="533400" y="3962400"/>
            <a:ext cx="1676400" cy="1828800"/>
            <a:chOff x="336" y="2496"/>
            <a:chExt cx="1056" cy="1152"/>
          </a:xfrm>
        </p:grpSpPr>
        <p:sp>
          <p:nvSpPr>
            <p:cNvPr id="35862" name="Line 12"/>
            <p:cNvSpPr>
              <a:spLocks noChangeShapeType="1"/>
            </p:cNvSpPr>
            <p:nvPr/>
          </p:nvSpPr>
          <p:spPr bwMode="auto">
            <a:xfrm flipV="1">
              <a:off x="336" y="3024"/>
              <a:ext cx="48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5863" name="Line 13"/>
            <p:cNvSpPr>
              <a:spLocks noChangeShapeType="1"/>
            </p:cNvSpPr>
            <p:nvPr/>
          </p:nvSpPr>
          <p:spPr bwMode="auto">
            <a:xfrm flipV="1">
              <a:off x="336" y="3024"/>
              <a:ext cx="1056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5864" name="Line 14"/>
            <p:cNvSpPr>
              <a:spLocks noChangeShapeType="1"/>
            </p:cNvSpPr>
            <p:nvPr/>
          </p:nvSpPr>
          <p:spPr bwMode="auto">
            <a:xfrm flipV="1">
              <a:off x="336" y="2496"/>
              <a:ext cx="76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3657600" y="3124200"/>
            <a:ext cx="5410200" cy="2590800"/>
            <a:chOff x="2160" y="1968"/>
            <a:chExt cx="3408" cy="1632"/>
          </a:xfrm>
        </p:grpSpPr>
        <p:sp>
          <p:nvSpPr>
            <p:cNvPr id="35850" name="Line 16"/>
            <p:cNvSpPr>
              <a:spLocks noChangeShapeType="1"/>
            </p:cNvSpPr>
            <p:nvPr/>
          </p:nvSpPr>
          <p:spPr bwMode="auto">
            <a:xfrm>
              <a:off x="2160" y="259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35851" name="Group 17"/>
            <p:cNvGrpSpPr>
              <a:grpSpLocks/>
            </p:cNvGrpSpPr>
            <p:nvPr/>
          </p:nvGrpSpPr>
          <p:grpSpPr bwMode="auto">
            <a:xfrm rot="-5400000">
              <a:off x="2736" y="2496"/>
              <a:ext cx="1056" cy="1152"/>
              <a:chOff x="2544" y="2496"/>
              <a:chExt cx="1056" cy="1152"/>
            </a:xfrm>
          </p:grpSpPr>
          <p:sp>
            <p:nvSpPr>
              <p:cNvPr id="35859" name="Line 18"/>
              <p:cNvSpPr>
                <a:spLocks noChangeShapeType="1"/>
              </p:cNvSpPr>
              <p:nvPr/>
            </p:nvSpPr>
            <p:spPr bwMode="auto">
              <a:xfrm flipV="1">
                <a:off x="2544" y="3024"/>
                <a:ext cx="480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60" name="Line 19"/>
              <p:cNvSpPr>
                <a:spLocks noChangeShapeType="1"/>
              </p:cNvSpPr>
              <p:nvPr/>
            </p:nvSpPr>
            <p:spPr bwMode="auto">
              <a:xfrm flipV="1">
                <a:off x="2544" y="3024"/>
                <a:ext cx="1056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61" name="Line 20"/>
              <p:cNvSpPr>
                <a:spLocks noChangeShapeType="1"/>
              </p:cNvSpPr>
              <p:nvPr/>
            </p:nvSpPr>
            <p:spPr bwMode="auto">
              <a:xfrm flipV="1">
                <a:off x="2544" y="2496"/>
                <a:ext cx="768" cy="110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5852" name="Group 21"/>
            <p:cNvGrpSpPr>
              <a:grpSpLocks/>
            </p:cNvGrpSpPr>
            <p:nvPr/>
          </p:nvGrpSpPr>
          <p:grpSpPr bwMode="auto">
            <a:xfrm>
              <a:off x="3792" y="1968"/>
              <a:ext cx="1776" cy="1632"/>
              <a:chOff x="336" y="2016"/>
              <a:chExt cx="1776" cy="1632"/>
            </a:xfrm>
          </p:grpSpPr>
          <p:sp>
            <p:nvSpPr>
              <p:cNvPr id="35857" name="Line 22"/>
              <p:cNvSpPr>
                <a:spLocks noChangeShapeType="1"/>
              </p:cNvSpPr>
              <p:nvPr/>
            </p:nvSpPr>
            <p:spPr bwMode="auto">
              <a:xfrm>
                <a:off x="336" y="2016"/>
                <a:ext cx="0" cy="16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58" name="Line 23"/>
              <p:cNvSpPr>
                <a:spLocks noChangeShapeType="1"/>
              </p:cNvSpPr>
              <p:nvPr/>
            </p:nvSpPr>
            <p:spPr bwMode="auto">
              <a:xfrm>
                <a:off x="336" y="3648"/>
                <a:ext cx="177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5853" name="Group 24"/>
            <p:cNvGrpSpPr>
              <a:grpSpLocks/>
            </p:cNvGrpSpPr>
            <p:nvPr/>
          </p:nvGrpSpPr>
          <p:grpSpPr bwMode="auto">
            <a:xfrm rot="-5400000">
              <a:off x="2658" y="2558"/>
              <a:ext cx="643" cy="569"/>
              <a:chOff x="823" y="2462"/>
              <a:chExt cx="643" cy="569"/>
            </a:xfrm>
          </p:grpSpPr>
          <p:sp>
            <p:nvSpPr>
              <p:cNvPr id="35854" name="Oval 25"/>
              <p:cNvSpPr>
                <a:spLocks noChangeArrowheads="1"/>
              </p:cNvSpPr>
              <p:nvPr/>
            </p:nvSpPr>
            <p:spPr bwMode="auto">
              <a:xfrm>
                <a:off x="1424" y="2977"/>
                <a:ext cx="42" cy="43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55" name="Oval 26"/>
              <p:cNvSpPr>
                <a:spLocks noChangeArrowheads="1"/>
              </p:cNvSpPr>
              <p:nvPr/>
            </p:nvSpPr>
            <p:spPr bwMode="auto">
              <a:xfrm>
                <a:off x="823" y="2988"/>
                <a:ext cx="42" cy="43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56" name="Oval 27"/>
              <p:cNvSpPr>
                <a:spLocks noChangeArrowheads="1"/>
              </p:cNvSpPr>
              <p:nvPr/>
            </p:nvSpPr>
            <p:spPr bwMode="auto">
              <a:xfrm>
                <a:off x="1124" y="2462"/>
                <a:ext cx="42" cy="43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613404" name="AutoShape 28"/>
          <p:cNvSpPr>
            <a:spLocks noChangeArrowheads="1"/>
          </p:cNvSpPr>
          <p:nvPr/>
        </p:nvSpPr>
        <p:spPr bwMode="auto">
          <a:xfrm rot="-5400000">
            <a:off x="4454525" y="4102100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40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Last time</a:t>
            </a:r>
          </a:p>
        </p:txBody>
      </p:sp>
      <p:grpSp>
        <p:nvGrpSpPr>
          <p:cNvPr id="18434" name="Group 17"/>
          <p:cNvGrpSpPr>
            <a:grpSpLocks/>
          </p:cNvGrpSpPr>
          <p:nvPr/>
        </p:nvGrpSpPr>
        <p:grpSpPr bwMode="auto">
          <a:xfrm>
            <a:off x="1066800" y="2362200"/>
            <a:ext cx="2370138" cy="2351088"/>
            <a:chOff x="3573463" y="2895600"/>
            <a:chExt cx="2370137" cy="2350532"/>
          </a:xfrm>
        </p:grpSpPr>
        <p:sp>
          <p:nvSpPr>
            <p:cNvPr id="18442" name="Line 5"/>
            <p:cNvSpPr>
              <a:spLocks noChangeShapeType="1"/>
            </p:cNvSpPr>
            <p:nvPr/>
          </p:nvSpPr>
          <p:spPr bwMode="auto">
            <a:xfrm flipV="1">
              <a:off x="3573463" y="4378325"/>
              <a:ext cx="99060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3" name="Line 6"/>
            <p:cNvSpPr>
              <a:spLocks noChangeShapeType="1"/>
            </p:cNvSpPr>
            <p:nvPr/>
          </p:nvSpPr>
          <p:spPr bwMode="auto">
            <a:xfrm flipV="1">
              <a:off x="4640263" y="3200400"/>
              <a:ext cx="7937" cy="11779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4" name="Line 7"/>
            <p:cNvSpPr>
              <a:spLocks noChangeShapeType="1"/>
            </p:cNvSpPr>
            <p:nvPr/>
          </p:nvSpPr>
          <p:spPr bwMode="auto">
            <a:xfrm>
              <a:off x="4640263" y="4378325"/>
              <a:ext cx="990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Text Box 8"/>
            <p:cNvSpPr txBox="1">
              <a:spLocks noChangeArrowheads="1"/>
            </p:cNvSpPr>
            <p:nvPr/>
          </p:nvSpPr>
          <p:spPr bwMode="auto">
            <a:xfrm>
              <a:off x="3656013" y="4876331"/>
              <a:ext cx="309563" cy="36980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z</a:t>
              </a:r>
            </a:p>
          </p:txBody>
        </p:sp>
        <p:sp>
          <p:nvSpPr>
            <p:cNvPr id="24" name="Text Box 9"/>
            <p:cNvSpPr txBox="1">
              <a:spLocks noChangeArrowheads="1"/>
            </p:cNvSpPr>
            <p:nvPr/>
          </p:nvSpPr>
          <p:spPr bwMode="auto">
            <a:xfrm>
              <a:off x="4262438" y="2895600"/>
              <a:ext cx="322263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y</a:t>
              </a:r>
            </a:p>
          </p:txBody>
        </p:sp>
        <p:sp>
          <p:nvSpPr>
            <p:cNvPr id="25" name="Text Box 10"/>
            <p:cNvSpPr txBox="1">
              <a:spLocks noChangeArrowheads="1"/>
            </p:cNvSpPr>
            <p:nvPr/>
          </p:nvSpPr>
          <p:spPr bwMode="auto">
            <a:xfrm>
              <a:off x="5624512" y="4723968"/>
              <a:ext cx="319088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x</a:t>
              </a:r>
            </a:p>
          </p:txBody>
        </p:sp>
        <p:sp>
          <p:nvSpPr>
            <p:cNvPr id="18448" name="Oval 11"/>
            <p:cNvSpPr>
              <a:spLocks noChangeArrowheads="1"/>
            </p:cNvSpPr>
            <p:nvPr/>
          </p:nvSpPr>
          <p:spPr bwMode="auto">
            <a:xfrm>
              <a:off x="4564063" y="4302125"/>
              <a:ext cx="152400" cy="152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435" name="TextBox 27"/>
          <p:cNvSpPr txBox="1">
            <a:spLocks noChangeArrowheads="1"/>
          </p:cNvSpPr>
          <p:nvPr/>
        </p:nvSpPr>
        <p:spPr bwMode="auto">
          <a:xfrm>
            <a:off x="533400" y="1905000"/>
            <a:ext cx="210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world coordinates</a:t>
            </a:r>
          </a:p>
        </p:txBody>
      </p:sp>
      <p:grpSp>
        <p:nvGrpSpPr>
          <p:cNvPr id="18436" name="Group 27"/>
          <p:cNvGrpSpPr>
            <a:grpSpLocks/>
          </p:cNvGrpSpPr>
          <p:nvPr/>
        </p:nvGrpSpPr>
        <p:grpSpPr bwMode="auto">
          <a:xfrm>
            <a:off x="4038600" y="2209800"/>
            <a:ext cx="4495800" cy="2819400"/>
            <a:chOff x="2133600" y="1905000"/>
            <a:chExt cx="3810000" cy="2286000"/>
          </a:xfrm>
        </p:grpSpPr>
        <p:sp>
          <p:nvSpPr>
            <p:cNvPr id="29" name="Parallelogram 28"/>
            <p:cNvSpPr/>
            <p:nvPr/>
          </p:nvSpPr>
          <p:spPr bwMode="auto">
            <a:xfrm>
              <a:off x="2971800" y="2819400"/>
              <a:ext cx="2971800" cy="1371600"/>
            </a:xfrm>
            <a:prstGeom prst="parallelogram">
              <a:avLst/>
            </a:prstGeom>
            <a:solidFill>
              <a:srgbClr val="92D05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3600000" lon="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pic>
          <p:nvPicPr>
            <p:cNvPr id="18440" name="Picture 18" descr="300px-Ray_trace_diagram.svg.png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1905000"/>
              <a:ext cx="2857500" cy="190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1" name="TextBox 32"/>
            <p:cNvSpPr txBox="1">
              <a:spLocks noChangeArrowheads="1"/>
            </p:cNvSpPr>
            <p:nvPr/>
          </p:nvSpPr>
          <p:spPr bwMode="auto">
            <a:xfrm>
              <a:off x="4913070" y="3179291"/>
              <a:ext cx="219291" cy="249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>
                  <a:solidFill>
                    <a:schemeClr val="bg2"/>
                  </a:solidFill>
                  <a:latin typeface="Arial Narrow" charset="0"/>
                </a:rPr>
                <a:t>s</a:t>
              </a:r>
            </a:p>
          </p:txBody>
        </p:sp>
      </p:grpSp>
      <p:sp>
        <p:nvSpPr>
          <p:cNvPr id="18437" name="TextBox 20"/>
          <p:cNvSpPr txBox="1">
            <a:spLocks noChangeArrowheads="1"/>
          </p:cNvSpPr>
          <p:nvPr/>
        </p:nvSpPr>
        <p:spPr bwMode="auto">
          <a:xfrm>
            <a:off x="685800" y="5105400"/>
            <a:ext cx="34290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 sz="1600"/>
              <a:t>ray tracing overview</a:t>
            </a:r>
          </a:p>
          <a:p>
            <a:pPr algn="l" eaLnBrk="1" hangingPunct="1">
              <a:buFontTx/>
              <a:buAutoNum type="arabicPeriod"/>
            </a:pPr>
            <a:r>
              <a:rPr lang="en-US" sz="1600"/>
              <a:t>camera specs</a:t>
            </a:r>
          </a:p>
          <a:p>
            <a:pPr algn="l" eaLnBrk="1" hangingPunct="1">
              <a:buFontTx/>
              <a:buAutoNum type="arabicPeriod"/>
            </a:pPr>
            <a:r>
              <a:rPr lang="en-US" sz="1600"/>
              <a:t>ray casting</a:t>
            </a:r>
          </a:p>
          <a:p>
            <a:pPr algn="l" eaLnBrk="1" hangingPunct="1">
              <a:buFontTx/>
              <a:buAutoNum type="arabicPeriod"/>
            </a:pPr>
            <a:r>
              <a:rPr lang="en-US" sz="1600"/>
              <a:t>sphere, triangle intersection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191000" y="5257800"/>
            <a:ext cx="46450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olidFill>
                  <a:srgbClr val="FFFF00"/>
                </a:solidFill>
              </a:rPr>
              <a:t>Today:   specifying scene object geometry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C452AFF-D8AA-284A-AC61-D033493EC5A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68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25C3EA5-CE61-C64F-895A-C983AF5B836B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rotate</a:t>
            </a: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3632200" y="3851275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6869" name="Group 8"/>
          <p:cNvGrpSpPr>
            <a:grpSpLocks/>
          </p:cNvGrpSpPr>
          <p:nvPr/>
        </p:nvGrpSpPr>
        <p:grpSpPr bwMode="auto">
          <a:xfrm>
            <a:off x="4114800" y="2667000"/>
            <a:ext cx="1447800" cy="1752600"/>
            <a:chOff x="2544" y="768"/>
            <a:chExt cx="3024" cy="2880"/>
          </a:xfrm>
        </p:grpSpPr>
        <p:sp>
          <p:nvSpPr>
            <p:cNvPr id="36871" name="Line 9"/>
            <p:cNvSpPr>
              <a:spLocks noChangeShapeType="1"/>
            </p:cNvSpPr>
            <p:nvPr/>
          </p:nvSpPr>
          <p:spPr bwMode="auto">
            <a:xfrm>
              <a:off x="2544" y="768"/>
              <a:ext cx="0" cy="28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2" name="Line 10"/>
            <p:cNvSpPr>
              <a:spLocks noChangeShapeType="1"/>
            </p:cNvSpPr>
            <p:nvPr/>
          </p:nvSpPr>
          <p:spPr bwMode="auto">
            <a:xfrm>
              <a:off x="2544" y="3648"/>
              <a:ext cx="30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46088" name="AutoShape 12"/>
          <p:cNvSpPr>
            <a:spLocks noChangeArrowheads="1"/>
          </p:cNvSpPr>
          <p:nvPr/>
        </p:nvSpPr>
        <p:spPr bwMode="auto">
          <a:xfrm rot="-1560000">
            <a:off x="3621088" y="3860800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D8F6B34-998E-0A43-BF3C-646E13C6999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789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E763F63-ADC2-D047-8288-EDDB41C6F187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rotate</a:t>
            </a:r>
          </a:p>
        </p:txBody>
      </p:sp>
      <p:sp>
        <p:nvSpPr>
          <p:cNvPr id="37892" name="AutoShape 8"/>
          <p:cNvSpPr>
            <a:spLocks noChangeArrowheads="1"/>
          </p:cNvSpPr>
          <p:nvPr/>
        </p:nvSpPr>
        <p:spPr bwMode="auto">
          <a:xfrm>
            <a:off x="3657600" y="2971800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893" name="AutoShape 9"/>
          <p:cNvSpPr>
            <a:spLocks noChangeArrowheads="1"/>
          </p:cNvSpPr>
          <p:nvPr/>
        </p:nvSpPr>
        <p:spPr bwMode="auto">
          <a:xfrm flipV="1">
            <a:off x="3657600" y="3829050"/>
            <a:ext cx="939800" cy="8191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7894" name="Group 10"/>
          <p:cNvGrpSpPr>
            <a:grpSpLocks/>
          </p:cNvGrpSpPr>
          <p:nvPr/>
        </p:nvGrpSpPr>
        <p:grpSpPr bwMode="auto">
          <a:xfrm>
            <a:off x="4114800" y="1752600"/>
            <a:ext cx="1447800" cy="1752600"/>
            <a:chOff x="2544" y="768"/>
            <a:chExt cx="3024" cy="2880"/>
          </a:xfrm>
        </p:grpSpPr>
        <p:sp>
          <p:nvSpPr>
            <p:cNvPr id="37895" name="Line 11"/>
            <p:cNvSpPr>
              <a:spLocks noChangeShapeType="1"/>
            </p:cNvSpPr>
            <p:nvPr/>
          </p:nvSpPr>
          <p:spPr bwMode="auto">
            <a:xfrm>
              <a:off x="2544" y="768"/>
              <a:ext cx="0" cy="28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7896" name="Line 12"/>
            <p:cNvSpPr>
              <a:spLocks noChangeShapeType="1"/>
            </p:cNvSpPr>
            <p:nvPr/>
          </p:nvSpPr>
          <p:spPr bwMode="auto">
            <a:xfrm>
              <a:off x="2544" y="3648"/>
              <a:ext cx="30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8E481FC-3BA2-0C41-B9B3-39B395202D7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89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2C8441D-979B-7540-80BB-14BC49049554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rotate</a:t>
            </a:r>
          </a:p>
        </p:txBody>
      </p:sp>
      <p:sp>
        <p:nvSpPr>
          <p:cNvPr id="38916" name="AutoShape 9"/>
          <p:cNvSpPr>
            <a:spLocks noChangeArrowheads="1"/>
          </p:cNvSpPr>
          <p:nvPr/>
        </p:nvSpPr>
        <p:spPr bwMode="auto">
          <a:xfrm rot="-5400000">
            <a:off x="3521075" y="3055938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7" name="AutoShape 10"/>
          <p:cNvSpPr>
            <a:spLocks noChangeArrowheads="1"/>
          </p:cNvSpPr>
          <p:nvPr/>
        </p:nvSpPr>
        <p:spPr bwMode="auto">
          <a:xfrm rot="16200000" flipV="1">
            <a:off x="4368800" y="3055938"/>
            <a:ext cx="939800" cy="8191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8918" name="Group 11"/>
          <p:cNvGrpSpPr>
            <a:grpSpLocks/>
          </p:cNvGrpSpPr>
          <p:nvPr/>
        </p:nvGrpSpPr>
        <p:grpSpPr bwMode="auto">
          <a:xfrm>
            <a:off x="4114800" y="1752600"/>
            <a:ext cx="1447800" cy="1752600"/>
            <a:chOff x="2544" y="768"/>
            <a:chExt cx="3024" cy="2880"/>
          </a:xfrm>
        </p:grpSpPr>
        <p:sp>
          <p:nvSpPr>
            <p:cNvPr id="38919" name="Line 12"/>
            <p:cNvSpPr>
              <a:spLocks noChangeShapeType="1"/>
            </p:cNvSpPr>
            <p:nvPr/>
          </p:nvSpPr>
          <p:spPr bwMode="auto">
            <a:xfrm>
              <a:off x="2544" y="768"/>
              <a:ext cx="0" cy="28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20" name="Line 13"/>
            <p:cNvSpPr>
              <a:spLocks noChangeShapeType="1"/>
            </p:cNvSpPr>
            <p:nvPr/>
          </p:nvSpPr>
          <p:spPr bwMode="auto">
            <a:xfrm>
              <a:off x="2544" y="3648"/>
              <a:ext cx="30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2D1A86F-2FD3-5545-A5B6-EC36E0D6FA6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993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F26F0B2-3AF8-DA4A-8C65-0ED9AB3E136D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rotating a vector</a:t>
            </a:r>
          </a:p>
        </p:txBody>
      </p:sp>
      <p:sp>
        <p:nvSpPr>
          <p:cNvPr id="39940" name="Text Box 21"/>
          <p:cNvSpPr txBox="1">
            <a:spLocks noChangeArrowheads="1"/>
          </p:cNvSpPr>
          <p:nvPr/>
        </p:nvSpPr>
        <p:spPr bwMode="auto">
          <a:xfrm>
            <a:off x="5029200" y="2667000"/>
            <a:ext cx="3429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v = &lt;v</a:t>
            </a:r>
            <a:r>
              <a:rPr lang="en-US" baseline="-25000"/>
              <a:t>x</a:t>
            </a:r>
            <a:r>
              <a:rPr lang="en-US"/>
              <a:t>, v</a:t>
            </a:r>
            <a:r>
              <a:rPr lang="en-US" baseline="-25000"/>
              <a:t>y</a:t>
            </a:r>
            <a:r>
              <a:rPr lang="en-US"/>
              <a:t>, v</a:t>
            </a:r>
            <a:r>
              <a:rPr lang="en-US" baseline="-25000"/>
              <a:t>z</a:t>
            </a:r>
            <a:r>
              <a:rPr lang="en-US"/>
              <a:t>&gt;</a:t>
            </a:r>
          </a:p>
          <a:p>
            <a:pPr algn="l" eaLnBrk="1" hangingPunct="1"/>
            <a:r>
              <a:rPr lang="en-US"/>
              <a:t>v</a:t>
            </a:r>
            <a:r>
              <a:rPr lang="ja-JP" altLang="en-US"/>
              <a:t>’</a:t>
            </a:r>
            <a:r>
              <a:rPr lang="en-US" altLang="ja-JP"/>
              <a:t>= ______________</a:t>
            </a:r>
            <a:endParaRPr lang="en-US"/>
          </a:p>
        </p:txBody>
      </p:sp>
      <p:grpSp>
        <p:nvGrpSpPr>
          <p:cNvPr id="39941" name="Group 17"/>
          <p:cNvGrpSpPr>
            <a:grpSpLocks/>
          </p:cNvGrpSpPr>
          <p:nvPr/>
        </p:nvGrpSpPr>
        <p:grpSpPr bwMode="auto">
          <a:xfrm>
            <a:off x="0" y="1998663"/>
            <a:ext cx="5121275" cy="3182937"/>
            <a:chOff x="0" y="1998663"/>
            <a:chExt cx="5121275" cy="3182937"/>
          </a:xfrm>
        </p:grpSpPr>
        <p:sp>
          <p:nvSpPr>
            <p:cNvPr id="39942" name="Line 3"/>
            <p:cNvSpPr>
              <a:spLocks noChangeShapeType="1"/>
            </p:cNvSpPr>
            <p:nvPr/>
          </p:nvSpPr>
          <p:spPr bwMode="auto">
            <a:xfrm>
              <a:off x="2438400" y="2397125"/>
              <a:ext cx="0" cy="18700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9943" name="Line 4"/>
            <p:cNvSpPr>
              <a:spLocks noChangeShapeType="1"/>
            </p:cNvSpPr>
            <p:nvPr/>
          </p:nvSpPr>
          <p:spPr bwMode="auto">
            <a:xfrm>
              <a:off x="2438400" y="4267200"/>
              <a:ext cx="213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9944" name="Text Box 6"/>
            <p:cNvSpPr txBox="1">
              <a:spLocks noChangeArrowheads="1"/>
            </p:cNvSpPr>
            <p:nvPr/>
          </p:nvSpPr>
          <p:spPr bwMode="auto">
            <a:xfrm>
              <a:off x="4633913" y="4073525"/>
              <a:ext cx="487362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x</a:t>
              </a:r>
            </a:p>
          </p:txBody>
        </p:sp>
        <p:sp>
          <p:nvSpPr>
            <p:cNvPr id="39945" name="Text Box 7"/>
            <p:cNvSpPr txBox="1">
              <a:spLocks noChangeArrowheads="1"/>
            </p:cNvSpPr>
            <p:nvPr/>
          </p:nvSpPr>
          <p:spPr bwMode="auto">
            <a:xfrm>
              <a:off x="1997075" y="1998663"/>
              <a:ext cx="4889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y</a:t>
              </a:r>
            </a:p>
          </p:txBody>
        </p:sp>
        <p:sp>
          <p:nvSpPr>
            <p:cNvPr id="39946" name="Line 14"/>
            <p:cNvSpPr>
              <a:spLocks noChangeShapeType="1"/>
            </p:cNvSpPr>
            <p:nvPr/>
          </p:nvSpPr>
          <p:spPr bwMode="auto">
            <a:xfrm flipV="1">
              <a:off x="2454275" y="2836863"/>
              <a:ext cx="1447800" cy="1447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9947" name="Text Box 17"/>
            <p:cNvSpPr txBox="1">
              <a:spLocks noChangeArrowheads="1"/>
            </p:cNvSpPr>
            <p:nvPr/>
          </p:nvSpPr>
          <p:spPr bwMode="auto">
            <a:xfrm>
              <a:off x="3063875" y="3598863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v</a:t>
              </a:r>
            </a:p>
          </p:txBody>
        </p:sp>
        <p:sp>
          <p:nvSpPr>
            <p:cNvPr id="39948" name="Line 19"/>
            <p:cNvSpPr>
              <a:spLocks noChangeShapeType="1"/>
            </p:cNvSpPr>
            <p:nvPr/>
          </p:nvSpPr>
          <p:spPr bwMode="auto">
            <a:xfrm flipH="1" flipV="1">
              <a:off x="1006475" y="2836863"/>
              <a:ext cx="1447800" cy="1447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9949" name="Text Box 20"/>
            <p:cNvSpPr txBox="1">
              <a:spLocks noChangeArrowheads="1"/>
            </p:cNvSpPr>
            <p:nvPr/>
          </p:nvSpPr>
          <p:spPr bwMode="auto">
            <a:xfrm>
              <a:off x="0" y="3870325"/>
              <a:ext cx="2895600" cy="1311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/>
                <a:t>v</a:t>
              </a:r>
              <a:r>
                <a:rPr lang="ja-JP" altLang="en-US" sz="2000"/>
                <a:t>’</a:t>
              </a:r>
              <a:r>
                <a:rPr lang="en-US" altLang="ja-JP" sz="2000"/>
                <a:t>:</a:t>
              </a:r>
            </a:p>
            <a:p>
              <a:pPr eaLnBrk="1" hangingPunct="1"/>
              <a:r>
                <a:rPr lang="en-US" sz="2000"/>
                <a:t>  v rotated 90</a:t>
              </a:r>
              <a:r>
                <a:rPr lang="en-US" sz="2000">
                  <a:sym typeface="Symbol" charset="0"/>
                </a:rPr>
                <a:t> about</a:t>
              </a:r>
            </a:p>
            <a:p>
              <a:pPr eaLnBrk="1" hangingPunct="1"/>
              <a:r>
                <a:rPr lang="en-US" sz="2000">
                  <a:sym typeface="Symbol" charset="0"/>
                </a:rPr>
                <a:t>z axis</a:t>
              </a:r>
              <a:endParaRPr lang="en-US" sz="2000"/>
            </a:p>
          </p:txBody>
        </p:sp>
        <p:sp>
          <p:nvSpPr>
            <p:cNvPr id="39950" name="Oval 24"/>
            <p:cNvSpPr>
              <a:spLocks noChangeArrowheads="1"/>
            </p:cNvSpPr>
            <p:nvPr/>
          </p:nvSpPr>
          <p:spPr bwMode="auto">
            <a:xfrm>
              <a:off x="914400" y="2743200"/>
              <a:ext cx="122238" cy="12858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51" name="Oval 25"/>
            <p:cNvSpPr>
              <a:spLocks noChangeArrowheads="1"/>
            </p:cNvSpPr>
            <p:nvPr/>
          </p:nvSpPr>
          <p:spPr bwMode="auto">
            <a:xfrm>
              <a:off x="3886200" y="2743200"/>
              <a:ext cx="122238" cy="12858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3BBFA1A-73CF-D74A-B943-39E9F915F32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09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2776283-7DE9-AA42-AB63-5B36246A9D0E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rotation 90</a:t>
            </a:r>
            <a:r>
              <a:rPr lang="en-US" baseline="30000">
                <a:latin typeface="Comic Sans MS" charset="0"/>
              </a:rPr>
              <a:t>◦</a:t>
            </a:r>
            <a:r>
              <a:rPr lang="en-US">
                <a:latin typeface="Comic Sans MS" charset="0"/>
              </a:rPr>
              <a:t> about z</a:t>
            </a:r>
          </a:p>
        </p:txBody>
      </p:sp>
      <p:grpSp>
        <p:nvGrpSpPr>
          <p:cNvPr id="40964" name="Group 3"/>
          <p:cNvGrpSpPr>
            <a:grpSpLocks/>
          </p:cNvGrpSpPr>
          <p:nvPr/>
        </p:nvGrpSpPr>
        <p:grpSpPr bwMode="auto">
          <a:xfrm>
            <a:off x="533400" y="3048000"/>
            <a:ext cx="7162800" cy="1427163"/>
            <a:chOff x="912" y="3024"/>
            <a:chExt cx="4416" cy="768"/>
          </a:xfrm>
        </p:grpSpPr>
        <p:sp>
          <p:nvSpPr>
            <p:cNvPr id="40965" name="Text Box 4"/>
            <p:cNvSpPr txBox="1">
              <a:spLocks noChangeArrowheads="1"/>
            </p:cNvSpPr>
            <p:nvPr/>
          </p:nvSpPr>
          <p:spPr bwMode="auto">
            <a:xfrm>
              <a:off x="3120" y="3120"/>
              <a:ext cx="2208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 sz="1800"/>
                <a:t>v</a:t>
              </a:r>
              <a:r>
                <a:rPr lang="en-US" sz="1800" baseline="-25000"/>
                <a:t>x</a:t>
              </a:r>
              <a:r>
                <a:rPr lang="en-US" sz="1800"/>
                <a:t> cos</a:t>
              </a:r>
              <a:r>
                <a:rPr lang="en-US" sz="1800">
                  <a:sym typeface="Symbol" charset="0"/>
                </a:rPr>
                <a:t> 90 - v</a:t>
              </a:r>
              <a:r>
                <a:rPr lang="en-US" sz="1800" baseline="-25000">
                  <a:sym typeface="Symbol" charset="0"/>
                </a:rPr>
                <a:t>y</a:t>
              </a:r>
              <a:r>
                <a:rPr lang="en-US" sz="1800">
                  <a:sym typeface="Symbol" charset="0"/>
                </a:rPr>
                <a:t> sin 90                  v</a:t>
              </a:r>
              <a:r>
                <a:rPr lang="en-US" sz="1800" baseline="-25000">
                  <a:sym typeface="Symbol" charset="0"/>
                </a:rPr>
                <a:t>x</a:t>
              </a:r>
              <a:r>
                <a:rPr lang="en-US" sz="1800">
                  <a:sym typeface="Symbol" charset="0"/>
                </a:rPr>
                <a:t> sin 90  + v</a:t>
              </a:r>
              <a:r>
                <a:rPr lang="en-US" sz="1800" baseline="-25000">
                  <a:sym typeface="Symbol" charset="0"/>
                </a:rPr>
                <a:t>y</a:t>
              </a:r>
              <a:r>
                <a:rPr lang="en-US" sz="1800">
                  <a:sym typeface="Symbol" charset="0"/>
                </a:rPr>
                <a:t> cos 90</a:t>
              </a:r>
            </a:p>
            <a:p>
              <a:pPr algn="l" eaLnBrk="1" hangingPunct="1"/>
              <a:r>
                <a:rPr lang="en-US" sz="1800">
                  <a:sym typeface="Symbol" charset="0"/>
                </a:rPr>
                <a:t>v</a:t>
              </a:r>
              <a:r>
                <a:rPr lang="en-US" sz="1800" baseline="-25000">
                  <a:sym typeface="Symbol" charset="0"/>
                </a:rPr>
                <a:t>z</a:t>
              </a:r>
              <a:endParaRPr lang="en-US" sz="1800">
                <a:sym typeface="Symbol" charset="0"/>
              </a:endParaRPr>
            </a:p>
          </p:txBody>
        </p:sp>
        <p:sp>
          <p:nvSpPr>
            <p:cNvPr id="40966" name="Text Box 5"/>
            <p:cNvSpPr txBox="1">
              <a:spLocks noChangeArrowheads="1"/>
            </p:cNvSpPr>
            <p:nvPr/>
          </p:nvSpPr>
          <p:spPr bwMode="auto">
            <a:xfrm>
              <a:off x="912" y="3120"/>
              <a:ext cx="1680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 sz="1800"/>
                <a:t>cos</a:t>
              </a:r>
              <a:r>
                <a:rPr lang="en-US" sz="1800">
                  <a:sym typeface="Symbol" charset="0"/>
                </a:rPr>
                <a:t> 90</a:t>
              </a:r>
              <a:r>
                <a:rPr lang="en-US" sz="1800"/>
                <a:t>      -sin</a:t>
              </a:r>
              <a:r>
                <a:rPr lang="en-US" sz="1800">
                  <a:sym typeface="Symbol" charset="0"/>
                </a:rPr>
                <a:t> 90   0</a:t>
              </a:r>
            </a:p>
            <a:p>
              <a:pPr algn="l" eaLnBrk="1" hangingPunct="1"/>
              <a:r>
                <a:rPr lang="en-US" sz="1800">
                  <a:sym typeface="Symbol" charset="0"/>
                </a:rPr>
                <a:t>sin 90        cos 90   0</a:t>
              </a:r>
            </a:p>
            <a:p>
              <a:pPr algn="l" eaLnBrk="1" hangingPunct="1"/>
              <a:r>
                <a:rPr lang="en-US" sz="1800">
                  <a:sym typeface="Symbol" charset="0"/>
                </a:rPr>
                <a:t>0                 0          1</a:t>
              </a:r>
            </a:p>
          </p:txBody>
        </p:sp>
        <p:sp>
          <p:nvSpPr>
            <p:cNvPr id="40967" name="Text Box 6"/>
            <p:cNvSpPr txBox="1">
              <a:spLocks noChangeArrowheads="1"/>
            </p:cNvSpPr>
            <p:nvPr/>
          </p:nvSpPr>
          <p:spPr bwMode="auto">
            <a:xfrm>
              <a:off x="2544" y="3120"/>
              <a:ext cx="336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 sz="1800"/>
                <a:t>v</a:t>
              </a:r>
              <a:r>
                <a:rPr lang="en-US" sz="1800" baseline="-25000"/>
                <a:t>x</a:t>
              </a:r>
              <a:r>
                <a:rPr lang="en-US" sz="1800"/>
                <a:t>  v</a:t>
              </a:r>
              <a:r>
                <a:rPr lang="en-US" sz="1800" baseline="-25000"/>
                <a:t>y</a:t>
              </a:r>
            </a:p>
            <a:p>
              <a:pPr algn="l" eaLnBrk="1" hangingPunct="1"/>
              <a:r>
                <a:rPr lang="en-US" sz="1800"/>
                <a:t>v</a:t>
              </a:r>
              <a:r>
                <a:rPr lang="en-US" sz="1800" baseline="-25000"/>
                <a:t>z</a:t>
              </a:r>
              <a:endParaRPr lang="en-US" sz="1800"/>
            </a:p>
          </p:txBody>
        </p:sp>
        <p:sp>
          <p:nvSpPr>
            <p:cNvPr id="40968" name="Text Box 7"/>
            <p:cNvSpPr txBox="1">
              <a:spLocks noChangeArrowheads="1"/>
            </p:cNvSpPr>
            <p:nvPr/>
          </p:nvSpPr>
          <p:spPr bwMode="auto">
            <a:xfrm>
              <a:off x="2880" y="3312"/>
              <a:ext cx="38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 sz="1800"/>
                <a:t>=</a:t>
              </a:r>
            </a:p>
          </p:txBody>
        </p:sp>
        <p:grpSp>
          <p:nvGrpSpPr>
            <p:cNvPr id="40969" name="Group 8"/>
            <p:cNvGrpSpPr>
              <a:grpSpLocks/>
            </p:cNvGrpSpPr>
            <p:nvPr/>
          </p:nvGrpSpPr>
          <p:grpSpPr bwMode="auto">
            <a:xfrm>
              <a:off x="960" y="3024"/>
              <a:ext cx="3888" cy="768"/>
              <a:chOff x="960" y="3024"/>
              <a:chExt cx="3888" cy="768"/>
            </a:xfrm>
          </p:grpSpPr>
          <p:sp>
            <p:nvSpPr>
              <p:cNvPr id="40970" name="AutoShape 9"/>
              <p:cNvSpPr>
                <a:spLocks/>
              </p:cNvSpPr>
              <p:nvPr/>
            </p:nvSpPr>
            <p:spPr bwMode="auto">
              <a:xfrm flipH="1">
                <a:off x="2208" y="3024"/>
                <a:ext cx="144" cy="768"/>
              </a:xfrm>
              <a:prstGeom prst="leftBracket">
                <a:avLst>
                  <a:gd name="adj" fmla="val 44444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71" name="AutoShape 10"/>
              <p:cNvSpPr>
                <a:spLocks/>
              </p:cNvSpPr>
              <p:nvPr/>
            </p:nvSpPr>
            <p:spPr bwMode="auto">
              <a:xfrm>
                <a:off x="960" y="3024"/>
                <a:ext cx="144" cy="768"/>
              </a:xfrm>
              <a:prstGeom prst="leftBracket">
                <a:avLst>
                  <a:gd name="adj" fmla="val 44444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72" name="AutoShape 11"/>
              <p:cNvSpPr>
                <a:spLocks/>
              </p:cNvSpPr>
              <p:nvPr/>
            </p:nvSpPr>
            <p:spPr bwMode="auto">
              <a:xfrm flipH="1">
                <a:off x="4800" y="3024"/>
                <a:ext cx="48" cy="768"/>
              </a:xfrm>
              <a:prstGeom prst="leftBracket">
                <a:avLst>
                  <a:gd name="adj" fmla="val 133333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73" name="AutoShape 12"/>
              <p:cNvSpPr>
                <a:spLocks/>
              </p:cNvSpPr>
              <p:nvPr/>
            </p:nvSpPr>
            <p:spPr bwMode="auto">
              <a:xfrm flipH="1">
                <a:off x="2688" y="3024"/>
                <a:ext cx="144" cy="768"/>
              </a:xfrm>
              <a:prstGeom prst="leftBracket">
                <a:avLst>
                  <a:gd name="adj" fmla="val 44444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74" name="AutoShape 13"/>
              <p:cNvSpPr>
                <a:spLocks/>
              </p:cNvSpPr>
              <p:nvPr/>
            </p:nvSpPr>
            <p:spPr bwMode="auto">
              <a:xfrm>
                <a:off x="3120" y="3024"/>
                <a:ext cx="144" cy="768"/>
              </a:xfrm>
              <a:prstGeom prst="leftBracket">
                <a:avLst>
                  <a:gd name="adj" fmla="val 44444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75" name="AutoShape 14"/>
              <p:cNvSpPr>
                <a:spLocks/>
              </p:cNvSpPr>
              <p:nvPr/>
            </p:nvSpPr>
            <p:spPr bwMode="auto">
              <a:xfrm>
                <a:off x="2448" y="3024"/>
                <a:ext cx="144" cy="768"/>
              </a:xfrm>
              <a:prstGeom prst="leftBracket">
                <a:avLst>
                  <a:gd name="adj" fmla="val 44444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9689936-10AB-B742-B1B6-F5C82592B8B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19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94200B0-A76B-F642-AF3E-BB464FA4BE93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rotate about z axis</a:t>
            </a:r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762000" y="2438400"/>
            <a:ext cx="42672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cos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-sin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 0 </a:t>
            </a:r>
          </a:p>
          <a:p>
            <a:pPr algn="l" eaLnBrk="1" hangingPunct="1"/>
            <a:r>
              <a:rPr lang="en-US" sz="2800"/>
              <a:t>sin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cos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0              0            0	        1</a:t>
            </a:r>
          </a:p>
        </p:txBody>
      </p:sp>
      <p:sp>
        <p:nvSpPr>
          <p:cNvPr id="41989" name="AutoShape 4"/>
          <p:cNvSpPr>
            <a:spLocks/>
          </p:cNvSpPr>
          <p:nvPr/>
        </p:nvSpPr>
        <p:spPr bwMode="auto">
          <a:xfrm flipH="1">
            <a:off x="4267200" y="2303463"/>
            <a:ext cx="228600" cy="1963737"/>
          </a:xfrm>
          <a:prstGeom prst="leftBracket">
            <a:avLst>
              <a:gd name="adj" fmla="val 71586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990" name="AutoShape 5"/>
          <p:cNvSpPr>
            <a:spLocks/>
          </p:cNvSpPr>
          <p:nvPr/>
        </p:nvSpPr>
        <p:spPr bwMode="auto">
          <a:xfrm>
            <a:off x="457200" y="2209800"/>
            <a:ext cx="228600" cy="1963738"/>
          </a:xfrm>
          <a:prstGeom prst="leftBracket">
            <a:avLst>
              <a:gd name="adj" fmla="val 71586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991" name="Text Box 6"/>
          <p:cNvSpPr txBox="1">
            <a:spLocks noChangeArrowheads="1"/>
          </p:cNvSpPr>
          <p:nvPr/>
        </p:nvSpPr>
        <p:spPr bwMode="auto">
          <a:xfrm>
            <a:off x="5181600" y="1828800"/>
            <a:ext cx="2895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column 0: specifies what happens to (1,0,0)</a:t>
            </a:r>
          </a:p>
        </p:txBody>
      </p:sp>
      <p:sp>
        <p:nvSpPr>
          <p:cNvPr id="41992" name="Line 9"/>
          <p:cNvSpPr>
            <a:spLocks noChangeShapeType="1"/>
          </p:cNvSpPr>
          <p:nvPr/>
        </p:nvSpPr>
        <p:spPr bwMode="auto">
          <a:xfrm>
            <a:off x="6019800" y="3657600"/>
            <a:ext cx="0" cy="2667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93" name="Line 10"/>
          <p:cNvSpPr>
            <a:spLocks noChangeShapeType="1"/>
          </p:cNvSpPr>
          <p:nvPr/>
        </p:nvSpPr>
        <p:spPr bwMode="auto">
          <a:xfrm>
            <a:off x="4724400" y="4800600"/>
            <a:ext cx="2743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94" name="Line 11"/>
          <p:cNvSpPr>
            <a:spLocks noChangeShapeType="1"/>
          </p:cNvSpPr>
          <p:nvPr/>
        </p:nvSpPr>
        <p:spPr bwMode="auto">
          <a:xfrm>
            <a:off x="6019800" y="4800600"/>
            <a:ext cx="10668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95" name="Line 12"/>
          <p:cNvSpPr>
            <a:spLocks noChangeShapeType="1"/>
          </p:cNvSpPr>
          <p:nvPr/>
        </p:nvSpPr>
        <p:spPr bwMode="auto">
          <a:xfrm flipV="1">
            <a:off x="6019800" y="3886200"/>
            <a:ext cx="685800" cy="914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96" name="Text Box 13"/>
          <p:cNvSpPr txBox="1">
            <a:spLocks noChangeArrowheads="1"/>
          </p:cNvSpPr>
          <p:nvPr/>
        </p:nvSpPr>
        <p:spPr bwMode="auto">
          <a:xfrm>
            <a:off x="6172200" y="4343400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hlink"/>
                </a:solidFill>
                <a:sym typeface="Symbol" charset="0"/>
              </a:rPr>
              <a:t></a:t>
            </a:r>
          </a:p>
        </p:txBody>
      </p:sp>
      <p:sp>
        <p:nvSpPr>
          <p:cNvPr id="41997" name="Rectangle 14"/>
          <p:cNvSpPr>
            <a:spLocks noChangeArrowheads="1"/>
          </p:cNvSpPr>
          <p:nvPr/>
        </p:nvSpPr>
        <p:spPr bwMode="auto">
          <a:xfrm>
            <a:off x="304800" y="1676400"/>
            <a:ext cx="1600200" cy="28194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8815" name="Line 15"/>
          <p:cNvSpPr>
            <a:spLocks noChangeShapeType="1"/>
          </p:cNvSpPr>
          <p:nvPr/>
        </p:nvSpPr>
        <p:spPr bwMode="auto">
          <a:xfrm>
            <a:off x="6705600" y="3962400"/>
            <a:ext cx="0" cy="762000"/>
          </a:xfrm>
          <a:prstGeom prst="line">
            <a:avLst/>
          </a:prstGeom>
          <a:noFill/>
          <a:ln w="28575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8816" name="Line 16"/>
          <p:cNvSpPr>
            <a:spLocks noChangeShapeType="1"/>
          </p:cNvSpPr>
          <p:nvPr/>
        </p:nvSpPr>
        <p:spPr bwMode="auto">
          <a:xfrm flipH="1">
            <a:off x="6019800" y="3886200"/>
            <a:ext cx="685800" cy="0"/>
          </a:xfrm>
          <a:prstGeom prst="line">
            <a:avLst/>
          </a:prstGeom>
          <a:noFill/>
          <a:ln w="28575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8817" name="Text Box 17"/>
          <p:cNvSpPr txBox="1">
            <a:spLocks noChangeArrowheads="1"/>
          </p:cNvSpPr>
          <p:nvPr/>
        </p:nvSpPr>
        <p:spPr bwMode="auto">
          <a:xfrm>
            <a:off x="6019800" y="5029200"/>
            <a:ext cx="898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cos </a:t>
            </a:r>
            <a:r>
              <a:rPr lang="en-US">
                <a:sym typeface="Symbol" charset="0"/>
              </a:rPr>
              <a:t></a:t>
            </a:r>
          </a:p>
        </p:txBody>
      </p:sp>
      <p:sp>
        <p:nvSpPr>
          <p:cNvPr id="588818" name="Text Box 18"/>
          <p:cNvSpPr txBox="1">
            <a:spLocks noChangeArrowheads="1"/>
          </p:cNvSpPr>
          <p:nvPr/>
        </p:nvSpPr>
        <p:spPr bwMode="auto">
          <a:xfrm>
            <a:off x="4911725" y="4114800"/>
            <a:ext cx="827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sin </a:t>
            </a:r>
            <a:r>
              <a:rPr lang="en-US">
                <a:sym typeface="Symbol" charset="0"/>
              </a:rPr>
              <a:t></a:t>
            </a:r>
          </a:p>
        </p:txBody>
      </p:sp>
      <p:sp>
        <p:nvSpPr>
          <p:cNvPr id="588819" name="Line 19"/>
          <p:cNvSpPr>
            <a:spLocks noChangeShapeType="1"/>
          </p:cNvSpPr>
          <p:nvPr/>
        </p:nvSpPr>
        <p:spPr bwMode="auto">
          <a:xfrm>
            <a:off x="6019800" y="4800600"/>
            <a:ext cx="685800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8820" name="Line 20"/>
          <p:cNvSpPr>
            <a:spLocks noChangeShapeType="1"/>
          </p:cNvSpPr>
          <p:nvPr/>
        </p:nvSpPr>
        <p:spPr bwMode="auto">
          <a:xfrm flipV="1">
            <a:off x="6019800" y="3886200"/>
            <a:ext cx="0" cy="9144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2004" name="TextBox 21"/>
          <p:cNvSpPr txBox="1">
            <a:spLocks noChangeArrowheads="1"/>
          </p:cNvSpPr>
          <p:nvPr/>
        </p:nvSpPr>
        <p:spPr bwMode="auto">
          <a:xfrm>
            <a:off x="7788275" y="4495800"/>
            <a:ext cx="365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42005" name="TextBox 22"/>
          <p:cNvSpPr txBox="1">
            <a:spLocks noChangeArrowheads="1"/>
          </p:cNvSpPr>
          <p:nvPr/>
        </p:nvSpPr>
        <p:spPr bwMode="auto">
          <a:xfrm>
            <a:off x="5791200" y="3124200"/>
            <a:ext cx="365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y</a:t>
            </a:r>
          </a:p>
        </p:txBody>
      </p:sp>
      <p:sp>
        <p:nvSpPr>
          <p:cNvPr id="42006" name="TextBox 22"/>
          <p:cNvSpPr txBox="1">
            <a:spLocks noChangeArrowheads="1"/>
          </p:cNvSpPr>
          <p:nvPr/>
        </p:nvSpPr>
        <p:spPr bwMode="auto">
          <a:xfrm>
            <a:off x="6934200" y="4386263"/>
            <a:ext cx="796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F0000"/>
                </a:solidFill>
              </a:rPr>
              <a:t>&lt;1,0,0&gt;</a:t>
            </a:r>
          </a:p>
        </p:txBody>
      </p:sp>
      <p:sp>
        <p:nvSpPr>
          <p:cNvPr id="42007" name="TextBox 23"/>
          <p:cNvSpPr txBox="1">
            <a:spLocks noChangeArrowheads="1"/>
          </p:cNvSpPr>
          <p:nvPr/>
        </p:nvSpPr>
        <p:spPr bwMode="auto">
          <a:xfrm>
            <a:off x="6400800" y="3429000"/>
            <a:ext cx="19827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F0000"/>
                </a:solidFill>
              </a:rPr>
              <a:t>&lt;1,0,0&gt; rotated by </a:t>
            </a:r>
            <a:r>
              <a:rPr lang="en-US" sz="1600">
                <a:solidFill>
                  <a:srgbClr val="FF0000"/>
                </a:solidFill>
                <a:latin typeface="Symbol" charset="0"/>
              </a:rPr>
              <a:t>f</a:t>
            </a:r>
            <a:r>
              <a:rPr lang="en-US" sz="1600">
                <a:solidFill>
                  <a:srgbClr val="FF0000"/>
                </a:solidFill>
              </a:rPr>
              <a:t> about z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815" grpId="0" animBg="1"/>
      <p:bldP spid="588816" grpId="0" animBg="1"/>
      <p:bldP spid="588817" grpId="0"/>
      <p:bldP spid="588818" grpId="0"/>
      <p:bldP spid="588819" grpId="0" animBg="1"/>
      <p:bldP spid="58882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CCC20CB-88E5-4D48-8972-B3A46758148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30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C80EC24-69A5-DB42-AB73-F10348FA189E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rotate about z axis</a:t>
            </a:r>
          </a:p>
        </p:txBody>
      </p:sp>
      <p:sp>
        <p:nvSpPr>
          <p:cNvPr id="43012" name="Text Box 3"/>
          <p:cNvSpPr txBox="1">
            <a:spLocks noChangeArrowheads="1"/>
          </p:cNvSpPr>
          <p:nvPr/>
        </p:nvSpPr>
        <p:spPr bwMode="auto">
          <a:xfrm>
            <a:off x="762000" y="2438400"/>
            <a:ext cx="42672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cos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-sin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 0 </a:t>
            </a:r>
          </a:p>
          <a:p>
            <a:pPr algn="l" eaLnBrk="1" hangingPunct="1"/>
            <a:r>
              <a:rPr lang="en-US" sz="2800"/>
              <a:t>sin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cos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0              0            0	        1</a:t>
            </a:r>
          </a:p>
        </p:txBody>
      </p:sp>
      <p:sp>
        <p:nvSpPr>
          <p:cNvPr id="43013" name="AutoShape 4"/>
          <p:cNvSpPr>
            <a:spLocks/>
          </p:cNvSpPr>
          <p:nvPr/>
        </p:nvSpPr>
        <p:spPr bwMode="auto">
          <a:xfrm flipH="1">
            <a:off x="4267200" y="2303463"/>
            <a:ext cx="228600" cy="1963737"/>
          </a:xfrm>
          <a:prstGeom prst="leftBracket">
            <a:avLst>
              <a:gd name="adj" fmla="val 71586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14" name="AutoShape 5"/>
          <p:cNvSpPr>
            <a:spLocks/>
          </p:cNvSpPr>
          <p:nvPr/>
        </p:nvSpPr>
        <p:spPr bwMode="auto">
          <a:xfrm>
            <a:off x="457200" y="2209800"/>
            <a:ext cx="228600" cy="1963738"/>
          </a:xfrm>
          <a:prstGeom prst="leftBracket">
            <a:avLst>
              <a:gd name="adj" fmla="val 71586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15" name="Text Box 6"/>
          <p:cNvSpPr txBox="1">
            <a:spLocks noChangeArrowheads="1"/>
          </p:cNvSpPr>
          <p:nvPr/>
        </p:nvSpPr>
        <p:spPr bwMode="auto">
          <a:xfrm>
            <a:off x="5181600" y="1828800"/>
            <a:ext cx="2895600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column 0: specifies what happens to (1,0,0)</a:t>
            </a:r>
          </a:p>
          <a:p>
            <a:pPr algn="l" eaLnBrk="1" hangingPunct="1"/>
            <a:r>
              <a:rPr lang="en-US"/>
              <a:t>column 1: specifies what happens to (0,1,0)</a:t>
            </a:r>
          </a:p>
        </p:txBody>
      </p:sp>
      <p:sp>
        <p:nvSpPr>
          <p:cNvPr id="43016" name="Rectangle 9"/>
          <p:cNvSpPr>
            <a:spLocks noChangeArrowheads="1"/>
          </p:cNvSpPr>
          <p:nvPr/>
        </p:nvSpPr>
        <p:spPr bwMode="auto">
          <a:xfrm>
            <a:off x="1752600" y="2057400"/>
            <a:ext cx="1447800" cy="2362200"/>
          </a:xfrm>
          <a:prstGeom prst="rect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C80BE98-E556-EF45-94A0-431B03A30AD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40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3A89765-932C-BA44-82A8-9733756AD0F5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rotate about z axis</a:t>
            </a:r>
          </a:p>
        </p:txBody>
      </p:sp>
      <p:sp>
        <p:nvSpPr>
          <p:cNvPr id="44036" name="Text Box 3"/>
          <p:cNvSpPr txBox="1">
            <a:spLocks noChangeArrowheads="1"/>
          </p:cNvSpPr>
          <p:nvPr/>
        </p:nvSpPr>
        <p:spPr bwMode="auto">
          <a:xfrm>
            <a:off x="762000" y="2438400"/>
            <a:ext cx="42672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cos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-sin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 0 </a:t>
            </a:r>
          </a:p>
          <a:p>
            <a:pPr algn="l" eaLnBrk="1" hangingPunct="1"/>
            <a:r>
              <a:rPr lang="en-US" sz="2800"/>
              <a:t>sin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cos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0              0            0	        1</a:t>
            </a:r>
          </a:p>
        </p:txBody>
      </p:sp>
      <p:sp>
        <p:nvSpPr>
          <p:cNvPr id="44037" name="AutoShape 4"/>
          <p:cNvSpPr>
            <a:spLocks/>
          </p:cNvSpPr>
          <p:nvPr/>
        </p:nvSpPr>
        <p:spPr bwMode="auto">
          <a:xfrm flipH="1">
            <a:off x="4267200" y="2303463"/>
            <a:ext cx="228600" cy="1963737"/>
          </a:xfrm>
          <a:prstGeom prst="leftBracket">
            <a:avLst>
              <a:gd name="adj" fmla="val 71586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38" name="AutoShape 5"/>
          <p:cNvSpPr>
            <a:spLocks/>
          </p:cNvSpPr>
          <p:nvPr/>
        </p:nvSpPr>
        <p:spPr bwMode="auto">
          <a:xfrm>
            <a:off x="457200" y="2209800"/>
            <a:ext cx="228600" cy="1963738"/>
          </a:xfrm>
          <a:prstGeom prst="leftBracket">
            <a:avLst>
              <a:gd name="adj" fmla="val 71586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5181600" y="1828800"/>
            <a:ext cx="28956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column 0: specifies what happens to (1,0,0)</a:t>
            </a:r>
          </a:p>
          <a:p>
            <a:pPr algn="l" eaLnBrk="1" hangingPunct="1"/>
            <a:r>
              <a:rPr lang="en-US"/>
              <a:t>column 1: specifies what happens to (0,1,0)</a:t>
            </a:r>
          </a:p>
          <a:p>
            <a:pPr algn="l" eaLnBrk="1" hangingPunct="1"/>
            <a:r>
              <a:rPr lang="en-US"/>
              <a:t>column 2: specifies what happens to (0,0,1)</a:t>
            </a:r>
          </a:p>
        </p:txBody>
      </p:sp>
      <p:sp>
        <p:nvSpPr>
          <p:cNvPr id="44040" name="Rectangle 7"/>
          <p:cNvSpPr>
            <a:spLocks noChangeArrowheads="1"/>
          </p:cNvSpPr>
          <p:nvPr/>
        </p:nvSpPr>
        <p:spPr bwMode="auto">
          <a:xfrm>
            <a:off x="3048000" y="1828800"/>
            <a:ext cx="1600200" cy="28194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D1C5D92-4745-DD44-84B7-184498399EC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22D490C-2B50-814D-A137-3048195BE65F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linear transform</a:t>
            </a:r>
          </a:p>
        </p:txBody>
      </p:sp>
      <p:sp>
        <p:nvSpPr>
          <p:cNvPr id="45060" name="Text Box 3"/>
          <p:cNvSpPr txBox="1">
            <a:spLocks noChangeArrowheads="1"/>
          </p:cNvSpPr>
          <p:nvPr/>
        </p:nvSpPr>
        <p:spPr bwMode="auto">
          <a:xfrm>
            <a:off x="762000" y="2438400"/>
            <a:ext cx="42672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</a:t>
            </a:r>
            <a:r>
              <a:rPr lang="en-US" sz="2800" baseline="-25000"/>
              <a:t>x</a:t>
            </a:r>
            <a:r>
              <a:rPr lang="en-US" sz="2800"/>
              <a:t>        Y</a:t>
            </a:r>
            <a:r>
              <a:rPr lang="en-US" sz="2800" baseline="-25000"/>
              <a:t>x</a:t>
            </a:r>
            <a:r>
              <a:rPr lang="en-US" sz="2800"/>
              <a:t>        Z</a:t>
            </a:r>
            <a:r>
              <a:rPr lang="en-US" sz="2800" baseline="-25000"/>
              <a:t>x</a:t>
            </a:r>
            <a:r>
              <a:rPr lang="en-US" sz="2800"/>
              <a:t> </a:t>
            </a:r>
          </a:p>
          <a:p>
            <a:pPr algn="l" eaLnBrk="1" hangingPunct="1"/>
            <a:r>
              <a:rPr lang="en-US" sz="2800"/>
              <a:t>X</a:t>
            </a:r>
            <a:r>
              <a:rPr lang="en-US" sz="2800" baseline="-25000"/>
              <a:t>y</a:t>
            </a:r>
            <a:r>
              <a:rPr lang="en-US" sz="2800"/>
              <a:t>        Y</a:t>
            </a:r>
            <a:r>
              <a:rPr lang="en-US" sz="2800" baseline="-25000"/>
              <a:t>y</a:t>
            </a:r>
            <a:r>
              <a:rPr lang="en-US" sz="2800"/>
              <a:t>        Z</a:t>
            </a:r>
            <a:r>
              <a:rPr lang="en-US" sz="2800" baseline="-25000"/>
              <a:t>y</a:t>
            </a:r>
            <a:r>
              <a:rPr lang="en-US" sz="2800"/>
              <a:t>             </a:t>
            </a:r>
          </a:p>
          <a:p>
            <a:pPr algn="l" eaLnBrk="1" hangingPunct="1"/>
            <a:r>
              <a:rPr lang="en-US" sz="2800"/>
              <a:t>X</a:t>
            </a:r>
            <a:r>
              <a:rPr lang="en-US" sz="2800" baseline="-25000"/>
              <a:t>z</a:t>
            </a:r>
            <a:r>
              <a:rPr lang="en-US" sz="2800"/>
              <a:t>        Y</a:t>
            </a:r>
            <a:r>
              <a:rPr lang="en-US" sz="2800" baseline="-25000"/>
              <a:t>z</a:t>
            </a:r>
            <a:r>
              <a:rPr lang="en-US" sz="2800"/>
              <a:t>	      Z</a:t>
            </a:r>
            <a:r>
              <a:rPr lang="en-US" sz="2800" baseline="-25000"/>
              <a:t>z</a:t>
            </a:r>
          </a:p>
        </p:txBody>
      </p:sp>
      <p:sp>
        <p:nvSpPr>
          <p:cNvPr id="45061" name="AutoShape 4"/>
          <p:cNvSpPr>
            <a:spLocks/>
          </p:cNvSpPr>
          <p:nvPr/>
        </p:nvSpPr>
        <p:spPr bwMode="auto">
          <a:xfrm flipH="1">
            <a:off x="4267200" y="2303463"/>
            <a:ext cx="228600" cy="1963737"/>
          </a:xfrm>
          <a:prstGeom prst="leftBracket">
            <a:avLst>
              <a:gd name="adj" fmla="val 71586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62" name="AutoShape 5"/>
          <p:cNvSpPr>
            <a:spLocks/>
          </p:cNvSpPr>
          <p:nvPr/>
        </p:nvSpPr>
        <p:spPr bwMode="auto">
          <a:xfrm>
            <a:off x="457200" y="2209800"/>
            <a:ext cx="228600" cy="1963738"/>
          </a:xfrm>
          <a:prstGeom prst="leftBracket">
            <a:avLst>
              <a:gd name="adj" fmla="val 71586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63" name="Text Box 6"/>
          <p:cNvSpPr txBox="1">
            <a:spLocks noChangeArrowheads="1"/>
          </p:cNvSpPr>
          <p:nvPr/>
        </p:nvSpPr>
        <p:spPr bwMode="auto">
          <a:xfrm>
            <a:off x="5181600" y="1828800"/>
            <a:ext cx="28956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column 0: specifies what happens to (1,0,0)</a:t>
            </a:r>
          </a:p>
          <a:p>
            <a:pPr algn="l" eaLnBrk="1" hangingPunct="1"/>
            <a:r>
              <a:rPr lang="en-US"/>
              <a:t>column 1: specifies what happens to (0,1,0)</a:t>
            </a:r>
          </a:p>
          <a:p>
            <a:pPr algn="l" eaLnBrk="1" hangingPunct="1"/>
            <a:r>
              <a:rPr lang="en-US"/>
              <a:t>column 2: specifies what happens to (0,0,1)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81000" y="4495800"/>
            <a:ext cx="46101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the z component of transformed unit Y vector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1981200" y="3733800"/>
            <a:ext cx="6096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14" name="Straight Connector 13"/>
          <p:cNvCxnSpPr>
            <a:cxnSpLocks noChangeShapeType="1"/>
            <a:stCxn id="12" idx="4"/>
          </p:cNvCxnSpPr>
          <p:nvPr/>
        </p:nvCxnSpPr>
        <p:spPr bwMode="auto">
          <a:xfrm rot="5400000">
            <a:off x="2171700" y="4457700"/>
            <a:ext cx="228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2D19113-0676-0944-BA40-AC15DD413B3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60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8BE78FF-DF8B-254B-9383-7C57020F9E91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translate</a:t>
            </a:r>
          </a:p>
        </p:txBody>
      </p:sp>
      <p:sp>
        <p:nvSpPr>
          <p:cNvPr id="46084" name="AutoShape 3"/>
          <p:cNvSpPr>
            <a:spLocks noChangeArrowheads="1"/>
          </p:cNvSpPr>
          <p:nvPr/>
        </p:nvSpPr>
        <p:spPr bwMode="auto">
          <a:xfrm>
            <a:off x="1338263" y="3949700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46085" name="Group 4"/>
          <p:cNvGrpSpPr>
            <a:grpSpLocks/>
          </p:cNvGrpSpPr>
          <p:nvPr/>
        </p:nvGrpSpPr>
        <p:grpSpPr bwMode="auto">
          <a:xfrm>
            <a:off x="1306513" y="3908425"/>
            <a:ext cx="1020762" cy="903288"/>
            <a:chOff x="823" y="2462"/>
            <a:chExt cx="643" cy="569"/>
          </a:xfrm>
        </p:grpSpPr>
        <p:sp>
          <p:nvSpPr>
            <p:cNvPr id="46105" name="Oval 5"/>
            <p:cNvSpPr>
              <a:spLocks noChangeArrowheads="1"/>
            </p:cNvSpPr>
            <p:nvPr/>
          </p:nvSpPr>
          <p:spPr bwMode="auto">
            <a:xfrm>
              <a:off x="1424" y="2977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6106" name="Oval 6"/>
            <p:cNvSpPr>
              <a:spLocks noChangeArrowheads="1"/>
            </p:cNvSpPr>
            <p:nvPr/>
          </p:nvSpPr>
          <p:spPr bwMode="auto">
            <a:xfrm>
              <a:off x="823" y="2988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6107" name="Oval 7"/>
            <p:cNvSpPr>
              <a:spLocks noChangeArrowheads="1"/>
            </p:cNvSpPr>
            <p:nvPr/>
          </p:nvSpPr>
          <p:spPr bwMode="auto">
            <a:xfrm>
              <a:off x="1124" y="2462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6086" name="Group 30"/>
          <p:cNvGrpSpPr>
            <a:grpSpLocks/>
          </p:cNvGrpSpPr>
          <p:nvPr/>
        </p:nvGrpSpPr>
        <p:grpSpPr bwMode="auto">
          <a:xfrm>
            <a:off x="533400" y="3200400"/>
            <a:ext cx="2819400" cy="2590800"/>
            <a:chOff x="336" y="2016"/>
            <a:chExt cx="1776" cy="1632"/>
          </a:xfrm>
        </p:grpSpPr>
        <p:sp>
          <p:nvSpPr>
            <p:cNvPr id="46103" name="Line 8"/>
            <p:cNvSpPr>
              <a:spLocks noChangeShapeType="1"/>
            </p:cNvSpPr>
            <p:nvPr/>
          </p:nvSpPr>
          <p:spPr bwMode="auto">
            <a:xfrm>
              <a:off x="336" y="2016"/>
              <a:ext cx="0" cy="16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6104" name="Line 9"/>
            <p:cNvSpPr>
              <a:spLocks noChangeShapeType="1"/>
            </p:cNvSpPr>
            <p:nvPr/>
          </p:nvSpPr>
          <p:spPr bwMode="auto">
            <a:xfrm>
              <a:off x="336" y="3648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46087" name="Group 11"/>
          <p:cNvGrpSpPr>
            <a:grpSpLocks/>
          </p:cNvGrpSpPr>
          <p:nvPr/>
        </p:nvGrpSpPr>
        <p:grpSpPr bwMode="auto">
          <a:xfrm>
            <a:off x="533400" y="3962400"/>
            <a:ext cx="1676400" cy="1828800"/>
            <a:chOff x="336" y="2496"/>
            <a:chExt cx="1056" cy="1152"/>
          </a:xfrm>
        </p:grpSpPr>
        <p:sp>
          <p:nvSpPr>
            <p:cNvPr id="46100" name="Line 12"/>
            <p:cNvSpPr>
              <a:spLocks noChangeShapeType="1"/>
            </p:cNvSpPr>
            <p:nvPr/>
          </p:nvSpPr>
          <p:spPr bwMode="auto">
            <a:xfrm flipV="1">
              <a:off x="336" y="3024"/>
              <a:ext cx="48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6101" name="Line 13"/>
            <p:cNvSpPr>
              <a:spLocks noChangeShapeType="1"/>
            </p:cNvSpPr>
            <p:nvPr/>
          </p:nvSpPr>
          <p:spPr bwMode="auto">
            <a:xfrm flipV="1">
              <a:off x="336" y="3024"/>
              <a:ext cx="1056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6102" name="Line 14"/>
            <p:cNvSpPr>
              <a:spLocks noChangeShapeType="1"/>
            </p:cNvSpPr>
            <p:nvPr/>
          </p:nvSpPr>
          <p:spPr bwMode="auto">
            <a:xfrm flipV="1">
              <a:off x="336" y="2496"/>
              <a:ext cx="76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7" name="AutoShape 3"/>
          <p:cNvSpPr>
            <a:spLocks noChangeArrowheads="1"/>
          </p:cNvSpPr>
          <p:nvPr/>
        </p:nvSpPr>
        <p:spPr bwMode="auto">
          <a:xfrm>
            <a:off x="6097588" y="3949700"/>
            <a:ext cx="939800" cy="8191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065838" y="3908425"/>
            <a:ext cx="1020762" cy="903288"/>
            <a:chOff x="823" y="2462"/>
            <a:chExt cx="643" cy="569"/>
          </a:xfrm>
        </p:grpSpPr>
        <p:sp>
          <p:nvSpPr>
            <p:cNvPr id="46097" name="Oval 5"/>
            <p:cNvSpPr>
              <a:spLocks noChangeArrowheads="1"/>
            </p:cNvSpPr>
            <p:nvPr/>
          </p:nvSpPr>
          <p:spPr bwMode="auto">
            <a:xfrm>
              <a:off x="1424" y="2977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6098" name="Oval 6"/>
            <p:cNvSpPr>
              <a:spLocks noChangeArrowheads="1"/>
            </p:cNvSpPr>
            <p:nvPr/>
          </p:nvSpPr>
          <p:spPr bwMode="auto">
            <a:xfrm>
              <a:off x="823" y="2988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6099" name="Oval 7"/>
            <p:cNvSpPr>
              <a:spLocks noChangeArrowheads="1"/>
            </p:cNvSpPr>
            <p:nvPr/>
          </p:nvSpPr>
          <p:spPr bwMode="auto">
            <a:xfrm>
              <a:off x="1124" y="2462"/>
              <a:ext cx="42" cy="4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4495800" y="3200400"/>
            <a:ext cx="2819400" cy="2590800"/>
            <a:chOff x="336" y="2016"/>
            <a:chExt cx="1776" cy="1632"/>
          </a:xfrm>
        </p:grpSpPr>
        <p:sp>
          <p:nvSpPr>
            <p:cNvPr id="46095" name="Line 8"/>
            <p:cNvSpPr>
              <a:spLocks noChangeShapeType="1"/>
            </p:cNvSpPr>
            <p:nvPr/>
          </p:nvSpPr>
          <p:spPr bwMode="auto">
            <a:xfrm>
              <a:off x="336" y="2016"/>
              <a:ext cx="0" cy="16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6096" name="Line 9"/>
            <p:cNvSpPr>
              <a:spLocks noChangeShapeType="1"/>
            </p:cNvSpPr>
            <p:nvPr/>
          </p:nvSpPr>
          <p:spPr bwMode="auto">
            <a:xfrm>
              <a:off x="336" y="3648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6" name="Line 12"/>
          <p:cNvSpPr>
            <a:spLocks noChangeShapeType="1"/>
          </p:cNvSpPr>
          <p:nvPr/>
        </p:nvSpPr>
        <p:spPr bwMode="auto">
          <a:xfrm flipV="1">
            <a:off x="4572000" y="4800600"/>
            <a:ext cx="15240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" name="Line 13"/>
          <p:cNvSpPr>
            <a:spLocks noChangeShapeType="1"/>
          </p:cNvSpPr>
          <p:nvPr/>
        </p:nvSpPr>
        <p:spPr bwMode="auto">
          <a:xfrm flipV="1">
            <a:off x="4572000" y="4800600"/>
            <a:ext cx="24384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 flipV="1">
            <a:off x="4572000" y="3962400"/>
            <a:ext cx="190500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" name="Line 17"/>
          <p:cNvSpPr>
            <a:spLocks noChangeShapeType="1"/>
          </p:cNvSpPr>
          <p:nvPr/>
        </p:nvSpPr>
        <p:spPr bwMode="auto">
          <a:xfrm>
            <a:off x="3429000" y="4114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457" name="Straight Arrow Connector 15"/>
          <p:cNvCxnSpPr>
            <a:cxnSpLocks noChangeShapeType="1"/>
          </p:cNvCxnSpPr>
          <p:nvPr/>
        </p:nvCxnSpPr>
        <p:spPr bwMode="auto">
          <a:xfrm rot="5400000" flipH="1" flipV="1">
            <a:off x="3543300" y="2274888"/>
            <a:ext cx="392113" cy="7508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5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DD23284-70F9-F342-B895-23743749662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1807242-C0F6-6344-939E-49946B4F4275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7772400" cy="762000"/>
          </a:xfrm>
        </p:spPr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Specifying scene object geometry</a:t>
            </a:r>
          </a:p>
        </p:txBody>
      </p:sp>
      <p:grpSp>
        <p:nvGrpSpPr>
          <p:cNvPr id="19461" name="Group 4"/>
          <p:cNvGrpSpPr>
            <a:grpSpLocks/>
          </p:cNvGrpSpPr>
          <p:nvPr/>
        </p:nvGrpSpPr>
        <p:grpSpPr bwMode="auto">
          <a:xfrm>
            <a:off x="5029200" y="2438400"/>
            <a:ext cx="2286000" cy="2400300"/>
            <a:chOff x="3072" y="1344"/>
            <a:chExt cx="1440" cy="1512"/>
          </a:xfrm>
        </p:grpSpPr>
        <p:sp>
          <p:nvSpPr>
            <p:cNvPr id="19471" name="Line 5"/>
            <p:cNvSpPr>
              <a:spLocks noChangeShapeType="1"/>
            </p:cNvSpPr>
            <p:nvPr/>
          </p:nvSpPr>
          <p:spPr bwMode="auto">
            <a:xfrm flipV="1">
              <a:off x="3177" y="1560"/>
              <a:ext cx="0" cy="9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72" name="Line 6"/>
            <p:cNvSpPr>
              <a:spLocks noChangeShapeType="1"/>
            </p:cNvSpPr>
            <p:nvPr/>
          </p:nvSpPr>
          <p:spPr bwMode="auto">
            <a:xfrm>
              <a:off x="3177" y="2512"/>
              <a:ext cx="1187" cy="1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73" name="Line 7"/>
            <p:cNvSpPr>
              <a:spLocks noChangeShapeType="1"/>
            </p:cNvSpPr>
            <p:nvPr/>
          </p:nvSpPr>
          <p:spPr bwMode="auto">
            <a:xfrm flipH="1">
              <a:off x="3177" y="1924"/>
              <a:ext cx="949" cy="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74" name="Text Box 8"/>
            <p:cNvSpPr txBox="1">
              <a:spLocks noChangeArrowheads="1"/>
            </p:cNvSpPr>
            <p:nvPr/>
          </p:nvSpPr>
          <p:spPr bwMode="auto">
            <a:xfrm>
              <a:off x="4364" y="2568"/>
              <a:ext cx="1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x</a:t>
              </a:r>
            </a:p>
          </p:txBody>
        </p:sp>
        <p:sp>
          <p:nvSpPr>
            <p:cNvPr id="19475" name="Text Box 9"/>
            <p:cNvSpPr txBox="1">
              <a:spLocks noChangeArrowheads="1"/>
            </p:cNvSpPr>
            <p:nvPr/>
          </p:nvSpPr>
          <p:spPr bwMode="auto">
            <a:xfrm>
              <a:off x="3072" y="1344"/>
              <a:ext cx="1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y</a:t>
              </a:r>
            </a:p>
          </p:txBody>
        </p:sp>
        <p:sp>
          <p:nvSpPr>
            <p:cNvPr id="19476" name="Text Box 10"/>
            <p:cNvSpPr txBox="1">
              <a:spLocks noChangeArrowheads="1"/>
            </p:cNvSpPr>
            <p:nvPr/>
          </p:nvSpPr>
          <p:spPr bwMode="auto">
            <a:xfrm>
              <a:off x="4067" y="1784"/>
              <a:ext cx="4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-z</a:t>
              </a:r>
            </a:p>
          </p:txBody>
        </p:sp>
      </p:grpSp>
      <p:sp>
        <p:nvSpPr>
          <p:cNvPr id="19462" name="Oval 12"/>
          <p:cNvSpPr>
            <a:spLocks noChangeArrowheads="1"/>
          </p:cNvSpPr>
          <p:nvPr/>
        </p:nvSpPr>
        <p:spPr bwMode="auto">
          <a:xfrm>
            <a:off x="2590800" y="2133600"/>
            <a:ext cx="1600200" cy="1447800"/>
          </a:xfrm>
          <a:prstGeom prst="ellipse">
            <a:avLst/>
          </a:prstGeom>
          <a:solidFill>
            <a:srgbClr val="FFC000">
              <a:alpha val="6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3" name="Oval 13"/>
          <p:cNvSpPr>
            <a:spLocks noChangeArrowheads="1"/>
          </p:cNvSpPr>
          <p:nvPr/>
        </p:nvSpPr>
        <p:spPr bwMode="auto">
          <a:xfrm>
            <a:off x="3352800" y="2819400"/>
            <a:ext cx="76200" cy="762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4" name="Isosceles Triangle 16"/>
          <p:cNvSpPr>
            <a:spLocks noChangeArrowheads="1"/>
          </p:cNvSpPr>
          <p:nvPr/>
        </p:nvSpPr>
        <p:spPr bwMode="auto">
          <a:xfrm>
            <a:off x="2727325" y="4419600"/>
            <a:ext cx="1600200" cy="1219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5" name="Oval 17"/>
          <p:cNvSpPr>
            <a:spLocks noChangeArrowheads="1"/>
          </p:cNvSpPr>
          <p:nvPr/>
        </p:nvSpPr>
        <p:spPr bwMode="auto">
          <a:xfrm>
            <a:off x="3494088" y="4392613"/>
            <a:ext cx="76200" cy="762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6" name="Oval 18"/>
          <p:cNvSpPr>
            <a:spLocks noChangeArrowheads="1"/>
          </p:cNvSpPr>
          <p:nvPr/>
        </p:nvSpPr>
        <p:spPr bwMode="auto">
          <a:xfrm>
            <a:off x="4267200" y="5578475"/>
            <a:ext cx="76200" cy="762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7" name="Oval 19"/>
          <p:cNvSpPr>
            <a:spLocks noChangeArrowheads="1"/>
          </p:cNvSpPr>
          <p:nvPr/>
        </p:nvSpPr>
        <p:spPr bwMode="auto">
          <a:xfrm>
            <a:off x="2667000" y="5605463"/>
            <a:ext cx="76200" cy="7620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8" name="TextBox 20"/>
          <p:cNvSpPr txBox="1">
            <a:spLocks noChangeArrowheads="1"/>
          </p:cNvSpPr>
          <p:nvPr/>
        </p:nvSpPr>
        <p:spPr bwMode="auto">
          <a:xfrm>
            <a:off x="228600" y="2895600"/>
            <a:ext cx="2192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center, radius</a:t>
            </a:r>
          </a:p>
        </p:txBody>
      </p:sp>
      <p:sp>
        <p:nvSpPr>
          <p:cNvPr id="19469" name="TextBox 21"/>
          <p:cNvSpPr txBox="1">
            <a:spLocks noChangeArrowheads="1"/>
          </p:cNvSpPr>
          <p:nvPr/>
        </p:nvSpPr>
        <p:spPr bwMode="auto">
          <a:xfrm>
            <a:off x="609600" y="487680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vertices 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572000" y="5410200"/>
            <a:ext cx="398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FF00"/>
                </a:solidFill>
              </a:rPr>
              <a:t>What else is there to say?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6697174-63E4-424D-9ABD-88C9D7D4DFD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9AE36B0-7A42-8C46-8CA1-30403F118420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translating a point is easy</a:t>
            </a:r>
          </a:p>
        </p:txBody>
      </p:sp>
      <p:sp>
        <p:nvSpPr>
          <p:cNvPr id="47108" name="Line 3"/>
          <p:cNvSpPr>
            <a:spLocks noChangeShapeType="1"/>
          </p:cNvSpPr>
          <p:nvPr/>
        </p:nvSpPr>
        <p:spPr bwMode="auto">
          <a:xfrm>
            <a:off x="1584325" y="2455863"/>
            <a:ext cx="0" cy="1870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09" name="Line 4"/>
          <p:cNvSpPr>
            <a:spLocks noChangeShapeType="1"/>
          </p:cNvSpPr>
          <p:nvPr/>
        </p:nvSpPr>
        <p:spPr bwMode="auto">
          <a:xfrm>
            <a:off x="1584325" y="4325938"/>
            <a:ext cx="213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0" name="Text Box 5"/>
          <p:cNvSpPr txBox="1">
            <a:spLocks noChangeArrowheads="1"/>
          </p:cNvSpPr>
          <p:nvPr/>
        </p:nvSpPr>
        <p:spPr bwMode="auto">
          <a:xfrm>
            <a:off x="3779838" y="4132263"/>
            <a:ext cx="487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47111" name="Text Box 6"/>
          <p:cNvSpPr txBox="1">
            <a:spLocks noChangeArrowheads="1"/>
          </p:cNvSpPr>
          <p:nvPr/>
        </p:nvSpPr>
        <p:spPr bwMode="auto">
          <a:xfrm>
            <a:off x="1143000" y="2057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y</a:t>
            </a:r>
          </a:p>
        </p:txBody>
      </p:sp>
      <p:sp>
        <p:nvSpPr>
          <p:cNvPr id="30729" name="Line 7"/>
          <p:cNvSpPr>
            <a:spLocks noChangeShapeType="1"/>
          </p:cNvSpPr>
          <p:nvPr/>
        </p:nvSpPr>
        <p:spPr bwMode="auto">
          <a:xfrm flipV="1">
            <a:off x="1600200" y="2895600"/>
            <a:ext cx="1447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1828800" y="3352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sp>
        <p:nvSpPr>
          <p:cNvPr id="47114" name="Text Box 12"/>
          <p:cNvSpPr txBox="1">
            <a:spLocks noChangeArrowheads="1"/>
          </p:cNvSpPr>
          <p:nvPr/>
        </p:nvSpPr>
        <p:spPr bwMode="auto">
          <a:xfrm>
            <a:off x="4876800" y="2819400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translate  p 2 units to the right</a:t>
            </a:r>
          </a:p>
        </p:txBody>
      </p:sp>
      <p:sp>
        <p:nvSpPr>
          <p:cNvPr id="379918" name="Line 14"/>
          <p:cNvSpPr>
            <a:spLocks noChangeShapeType="1"/>
          </p:cNvSpPr>
          <p:nvPr/>
        </p:nvSpPr>
        <p:spPr bwMode="auto">
          <a:xfrm flipV="1">
            <a:off x="1600200" y="2895600"/>
            <a:ext cx="21336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6" name="Oval 15"/>
          <p:cNvSpPr>
            <a:spLocks noChangeArrowheads="1"/>
          </p:cNvSpPr>
          <p:nvPr/>
        </p:nvSpPr>
        <p:spPr bwMode="auto">
          <a:xfrm>
            <a:off x="2978150" y="28321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17" name="Oval 16"/>
          <p:cNvSpPr>
            <a:spLocks noChangeArrowheads="1"/>
          </p:cNvSpPr>
          <p:nvPr/>
        </p:nvSpPr>
        <p:spPr bwMode="auto">
          <a:xfrm>
            <a:off x="3657600" y="2833688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9922" name="Text Box 18"/>
          <p:cNvSpPr txBox="1">
            <a:spLocks noChangeArrowheads="1"/>
          </p:cNvSpPr>
          <p:nvPr/>
        </p:nvSpPr>
        <p:spPr bwMode="auto">
          <a:xfrm>
            <a:off x="5492750" y="4267200"/>
            <a:ext cx="2122488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v=&lt;p</a:t>
            </a:r>
            <a:r>
              <a:rPr lang="en-US" baseline="-25000"/>
              <a:t>x</a:t>
            </a:r>
            <a:r>
              <a:rPr lang="en-US"/>
              <a:t>,p</a:t>
            </a:r>
            <a:r>
              <a:rPr lang="en-US" baseline="-25000"/>
              <a:t>y</a:t>
            </a:r>
            <a:r>
              <a:rPr lang="en-US"/>
              <a:t>,p</a:t>
            </a:r>
            <a:r>
              <a:rPr lang="en-US" baseline="-25000"/>
              <a:t>z</a:t>
            </a:r>
            <a:r>
              <a:rPr lang="en-US"/>
              <a:t>&gt;</a:t>
            </a:r>
          </a:p>
          <a:p>
            <a:pPr algn="l" eaLnBrk="1" hangingPunct="1"/>
            <a:r>
              <a:rPr lang="en-US"/>
              <a:t>add &lt;2,0,0&gt;</a:t>
            </a:r>
          </a:p>
          <a:p>
            <a:pPr algn="l" eaLnBrk="1" hangingPunct="1"/>
            <a:r>
              <a:rPr lang="en-US"/>
              <a:t>v</a:t>
            </a:r>
            <a:r>
              <a:rPr lang="ja-JP" altLang="en-US"/>
              <a:t>’</a:t>
            </a:r>
            <a:r>
              <a:rPr lang="en-US" altLang="ja-JP"/>
              <a:t>=&lt;p</a:t>
            </a:r>
            <a:r>
              <a:rPr lang="en-US" altLang="ja-JP" baseline="-25000"/>
              <a:t>x</a:t>
            </a:r>
            <a:r>
              <a:rPr lang="en-US" altLang="ja-JP"/>
              <a:t>+2,p</a:t>
            </a:r>
            <a:r>
              <a:rPr lang="en-US" altLang="ja-JP" baseline="-25000"/>
              <a:t>y</a:t>
            </a:r>
            <a:r>
              <a:rPr lang="en-US" altLang="ja-JP"/>
              <a:t>,p</a:t>
            </a:r>
            <a:r>
              <a:rPr lang="en-US" altLang="ja-JP" baseline="-25000"/>
              <a:t>z</a:t>
            </a:r>
            <a:r>
              <a:rPr lang="en-US" altLang="ja-JP"/>
              <a:t>&gt;</a:t>
            </a:r>
          </a:p>
          <a:p>
            <a:pPr algn="l" eaLnBrk="1" hangingPunct="1"/>
            <a:endParaRPr lang="en-US"/>
          </a:p>
        </p:txBody>
      </p:sp>
      <p:cxnSp>
        <p:nvCxnSpPr>
          <p:cNvPr id="47119" name="Straight Arrow Connector 17"/>
          <p:cNvCxnSpPr>
            <a:cxnSpLocks noChangeShapeType="1"/>
            <a:stCxn id="47116" idx="3"/>
            <a:endCxn id="47117" idx="3"/>
          </p:cNvCxnSpPr>
          <p:nvPr/>
        </p:nvCxnSpPr>
        <p:spPr bwMode="auto">
          <a:xfrm rot="16200000" flipH="1">
            <a:off x="3328194" y="2558257"/>
            <a:ext cx="1587" cy="67945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22275" y="4953000"/>
            <a:ext cx="4275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this is a non-linear operation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743200" y="3581400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v</a:t>
            </a:r>
            <a:r>
              <a:rPr lang="ja-JP" altLang="en-US" sz="2000"/>
              <a:t>’</a:t>
            </a:r>
            <a:endParaRPr lang="en-US" sz="2000"/>
          </a:p>
        </p:txBody>
      </p:sp>
      <p:sp>
        <p:nvSpPr>
          <p:cNvPr id="47122" name="TextBox 21"/>
          <p:cNvSpPr txBox="1">
            <a:spLocks noChangeArrowheads="1"/>
          </p:cNvSpPr>
          <p:nvPr/>
        </p:nvSpPr>
        <p:spPr bwMode="auto">
          <a:xfrm>
            <a:off x="2743200" y="2514600"/>
            <a:ext cx="349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 animBg="1"/>
      <p:bldP spid="30730" grpId="0"/>
      <p:bldP spid="379918" grpId="0" animBg="1"/>
      <p:bldP spid="379922" grpId="0" build="p" autoUpdateAnimBg="0"/>
      <p:bldP spid="19" grpId="0"/>
      <p:bldP spid="2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7D81607-9C81-1D4C-B7B5-E512F3161BA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97B8DEB-0169-6546-B4A7-3C0CAB247AE2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linear transformation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linear f: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f(</a:t>
            </a:r>
            <a:r>
              <a:rPr lang="en-US" sz="2400" b="1">
                <a:latin typeface="Comic Sans MS" charset="0"/>
              </a:rPr>
              <a:t>u</a:t>
            </a:r>
            <a:r>
              <a:rPr lang="en-US" sz="2400">
                <a:latin typeface="Comic Sans MS" charset="0"/>
              </a:rPr>
              <a:t>)+f(</a:t>
            </a:r>
            <a:r>
              <a:rPr lang="en-US" sz="2400" b="1">
                <a:latin typeface="Comic Sans MS" charset="0"/>
              </a:rPr>
              <a:t>v</a:t>
            </a:r>
            <a:r>
              <a:rPr lang="en-US" sz="2400">
                <a:latin typeface="Comic Sans MS" charset="0"/>
              </a:rPr>
              <a:t>) = f(</a:t>
            </a:r>
            <a:r>
              <a:rPr lang="en-US" sz="2400" b="1">
                <a:latin typeface="Comic Sans MS" charset="0"/>
              </a:rPr>
              <a:t>u</a:t>
            </a:r>
            <a:r>
              <a:rPr lang="en-US" sz="2400">
                <a:latin typeface="Comic Sans MS" charset="0"/>
              </a:rPr>
              <a:t>+v) 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None/>
            </a:pPr>
            <a:endParaRPr lang="en-US" sz="2400">
              <a:latin typeface="Comic Sans MS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scale and rotate are  linear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   e.g. s(u+v) =  su + sv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US">
              <a:latin typeface="Comic Sans MS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translation is not linear: 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     ( v+w</a:t>
            </a:r>
            <a:r>
              <a:rPr lang="en-US" sz="2400" baseline="-25000">
                <a:latin typeface="Comic Sans MS" charset="0"/>
              </a:rPr>
              <a:t>0 </a:t>
            </a:r>
            <a:r>
              <a:rPr lang="en-US" sz="2400">
                <a:latin typeface="Comic Sans MS" charset="0"/>
              </a:rPr>
              <a:t>)+(u+w</a:t>
            </a:r>
            <a:r>
              <a:rPr lang="en-US" sz="2400" baseline="-25000">
                <a:latin typeface="Comic Sans MS" charset="0"/>
              </a:rPr>
              <a:t>0</a:t>
            </a:r>
            <a:r>
              <a:rPr lang="en-US" sz="2400">
                <a:latin typeface="Comic Sans MS" charset="0"/>
              </a:rPr>
              <a:t>)    ≠     (u+v)+w</a:t>
            </a:r>
            <a:r>
              <a:rPr lang="en-US" sz="2400" baseline="-25000">
                <a:latin typeface="Comic Sans MS" charset="0"/>
              </a:rPr>
              <a:t>0   </a:t>
            </a:r>
            <a:r>
              <a:rPr lang="en-US" sz="2400">
                <a:latin typeface="Comic Sans MS" charset="0"/>
              </a:rPr>
              <a:t>(unless w</a:t>
            </a:r>
            <a:r>
              <a:rPr lang="en-US" sz="2400" baseline="-25000">
                <a:latin typeface="Comic Sans MS" charset="0"/>
              </a:rPr>
              <a:t>0 </a:t>
            </a:r>
            <a:r>
              <a:rPr lang="en-US" sz="2400">
                <a:latin typeface="Comic Sans MS" charset="0"/>
              </a:rPr>
              <a:t>=&lt;0,0,0&gt;)</a:t>
            </a:r>
            <a:endParaRPr lang="en-US" sz="2400" baseline="-25000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F935A41-F385-9B4A-B42E-BEFC5394F77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715226C-8F83-8645-9B2F-6F98303FCBAF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transforms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scale</a:t>
            </a:r>
          </a:p>
          <a:p>
            <a:pPr eaLnBrk="1" hangingPunct="1"/>
            <a:r>
              <a:rPr lang="en-US">
                <a:latin typeface="Comic Sans MS" charset="0"/>
              </a:rPr>
              <a:t>rotate</a:t>
            </a:r>
          </a:p>
          <a:p>
            <a:pPr eaLnBrk="1" hangingPunct="1"/>
            <a:endParaRPr lang="en-US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translate</a:t>
            </a:r>
          </a:p>
        </p:txBody>
      </p:sp>
      <p:sp>
        <p:nvSpPr>
          <p:cNvPr id="49157" name="AutoShape 4"/>
          <p:cNvSpPr>
            <a:spLocks/>
          </p:cNvSpPr>
          <p:nvPr/>
        </p:nvSpPr>
        <p:spPr bwMode="auto">
          <a:xfrm>
            <a:off x="2971800" y="1676400"/>
            <a:ext cx="228600" cy="1143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58" name="Text Box 5"/>
          <p:cNvSpPr txBox="1">
            <a:spLocks noChangeArrowheads="1"/>
          </p:cNvSpPr>
          <p:nvPr/>
        </p:nvSpPr>
        <p:spPr bwMode="auto">
          <a:xfrm>
            <a:off x="3581400" y="1981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linear</a:t>
            </a:r>
          </a:p>
        </p:txBody>
      </p:sp>
      <p:sp>
        <p:nvSpPr>
          <p:cNvPr id="49159" name="Text Box 18"/>
          <p:cNvSpPr txBox="1">
            <a:spLocks noChangeArrowheads="1"/>
          </p:cNvSpPr>
          <p:nvPr/>
        </p:nvSpPr>
        <p:spPr bwMode="auto">
          <a:xfrm>
            <a:off x="3657600" y="3505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non-linear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851150" y="4648200"/>
            <a:ext cx="1887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SO WHAT?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943600" y="1828800"/>
            <a:ext cx="26098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has matrix transform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943600" y="3276600"/>
            <a:ext cx="2609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doesn</a:t>
            </a:r>
            <a:r>
              <a:rPr lang="ja-JP" altLang="en-US">
                <a:solidFill>
                  <a:srgbClr val="FF0000"/>
                </a:solidFill>
              </a:rPr>
              <a:t>’</a:t>
            </a:r>
            <a:r>
              <a:rPr lang="en-US" altLang="ja-JP">
                <a:solidFill>
                  <a:srgbClr val="FF0000"/>
                </a:solidFill>
              </a:rPr>
              <a:t>t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5F3B698-0178-8548-916C-9AC2F2F8D7C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01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957EA51-CADC-794B-8BD8-1653C22ED7F4}" type="slidenum">
              <a:rPr lang="en-US" sz="1400"/>
              <a:pPr eaLnBrk="1" hangingPunct="1"/>
              <a:t>33</a:t>
            </a:fld>
            <a:endParaRPr lang="en-US" sz="140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Composing linear transform</a:t>
            </a:r>
          </a:p>
        </p:txBody>
      </p:sp>
      <p:sp>
        <p:nvSpPr>
          <p:cNvPr id="50180" name="Text Box 3"/>
          <p:cNvSpPr txBox="1">
            <a:spLocks noChangeArrowheads="1"/>
          </p:cNvSpPr>
          <p:nvPr/>
        </p:nvSpPr>
        <p:spPr bwMode="auto">
          <a:xfrm>
            <a:off x="3629025" y="236220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</a:t>
            </a:r>
            <a:r>
              <a:rPr lang="en-US" baseline="-25000"/>
              <a:t>1</a:t>
            </a:r>
            <a:r>
              <a:rPr lang="en-US"/>
              <a:t>v</a:t>
            </a:r>
          </a:p>
        </p:txBody>
      </p:sp>
      <p:sp>
        <p:nvSpPr>
          <p:cNvPr id="50181" name="Text Box 4"/>
          <p:cNvSpPr txBox="1">
            <a:spLocks noChangeArrowheads="1"/>
          </p:cNvSpPr>
          <p:nvPr/>
        </p:nvSpPr>
        <p:spPr bwMode="auto">
          <a:xfrm>
            <a:off x="5305425" y="2362200"/>
            <a:ext cx="140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 M</a:t>
            </a:r>
            <a:r>
              <a:rPr lang="en-US" baseline="-25000"/>
              <a:t>2</a:t>
            </a:r>
            <a:r>
              <a:rPr lang="en-US"/>
              <a:t>(M</a:t>
            </a:r>
            <a:r>
              <a:rPr lang="en-US" baseline="-25000"/>
              <a:t>1</a:t>
            </a:r>
            <a:r>
              <a:rPr lang="en-US"/>
              <a:t>v)</a:t>
            </a:r>
          </a:p>
        </p:txBody>
      </p:sp>
      <p:sp>
        <p:nvSpPr>
          <p:cNvPr id="50182" name="Line 5"/>
          <p:cNvSpPr>
            <a:spLocks noChangeShapeType="1"/>
          </p:cNvSpPr>
          <p:nvPr/>
        </p:nvSpPr>
        <p:spPr bwMode="auto">
          <a:xfrm>
            <a:off x="4619625" y="25908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0502" name="Text Box 6"/>
          <p:cNvSpPr txBox="1">
            <a:spLocks noChangeArrowheads="1"/>
          </p:cNvSpPr>
          <p:nvPr/>
        </p:nvSpPr>
        <p:spPr bwMode="auto">
          <a:xfrm>
            <a:off x="3505200" y="4267200"/>
            <a:ext cx="140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 (M</a:t>
            </a:r>
            <a:r>
              <a:rPr lang="en-US" baseline="-25000"/>
              <a:t>2</a:t>
            </a:r>
            <a:r>
              <a:rPr lang="en-US"/>
              <a:t>M</a:t>
            </a:r>
            <a:r>
              <a:rPr lang="en-US" baseline="-25000"/>
              <a:t>1</a:t>
            </a:r>
            <a:r>
              <a:rPr lang="en-US"/>
              <a:t>)v</a:t>
            </a:r>
          </a:p>
        </p:txBody>
      </p:sp>
      <p:sp>
        <p:nvSpPr>
          <p:cNvPr id="490503" name="AutoShape 7"/>
          <p:cNvSpPr>
            <a:spLocks noChangeArrowheads="1"/>
          </p:cNvSpPr>
          <p:nvPr/>
        </p:nvSpPr>
        <p:spPr bwMode="auto">
          <a:xfrm>
            <a:off x="3886200" y="3276600"/>
            <a:ext cx="457200" cy="457200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85" name="Text Box 8"/>
          <p:cNvSpPr txBox="1">
            <a:spLocks noChangeArrowheads="1"/>
          </p:cNvSpPr>
          <p:nvPr/>
        </p:nvSpPr>
        <p:spPr bwMode="auto">
          <a:xfrm>
            <a:off x="2028825" y="2362200"/>
            <a:ext cx="331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sp>
        <p:nvSpPr>
          <p:cNvPr id="50186" name="Line 9"/>
          <p:cNvSpPr>
            <a:spLocks noChangeShapeType="1"/>
          </p:cNvSpPr>
          <p:nvPr/>
        </p:nvSpPr>
        <p:spPr bwMode="auto">
          <a:xfrm>
            <a:off x="2790825" y="25908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502" grpId="0"/>
      <p:bldP spid="49050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4BEBA23-C914-E143-AF53-148F6EB2E91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12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AE65C81-565F-A443-83FF-72C9749C5DE1}" type="slidenum">
              <a:rPr lang="en-US" sz="1400"/>
              <a:pPr eaLnBrk="1" hangingPunct="1"/>
              <a:t>34</a:t>
            </a:fld>
            <a:endParaRPr lang="en-US" sz="140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transform polygon mesh</a:t>
            </a:r>
          </a:p>
        </p:txBody>
      </p:sp>
      <p:sp>
        <p:nvSpPr>
          <p:cNvPr id="51204" name="Freeform 4"/>
          <p:cNvSpPr>
            <a:spLocks/>
          </p:cNvSpPr>
          <p:nvPr/>
        </p:nvSpPr>
        <p:spPr bwMode="auto">
          <a:xfrm>
            <a:off x="533400" y="2133600"/>
            <a:ext cx="2743200" cy="1828800"/>
          </a:xfrm>
          <a:custGeom>
            <a:avLst/>
            <a:gdLst>
              <a:gd name="T0" fmla="*/ 2147483647 w 1728"/>
              <a:gd name="T1" fmla="*/ 2147483647 h 1152"/>
              <a:gd name="T2" fmla="*/ 2147483647 w 1728"/>
              <a:gd name="T3" fmla="*/ 2147483647 h 1152"/>
              <a:gd name="T4" fmla="*/ 2147483647 w 1728"/>
              <a:gd name="T5" fmla="*/ 2147483647 h 1152"/>
              <a:gd name="T6" fmla="*/ 2147483647 w 1728"/>
              <a:gd name="T7" fmla="*/ 2147483647 h 1152"/>
              <a:gd name="T8" fmla="*/ 2147483647 w 1728"/>
              <a:gd name="T9" fmla="*/ 2147483647 h 1152"/>
              <a:gd name="T10" fmla="*/ 2147483647 w 1728"/>
              <a:gd name="T11" fmla="*/ 2147483647 h 1152"/>
              <a:gd name="T12" fmla="*/ 2147483647 w 1728"/>
              <a:gd name="T13" fmla="*/ 2147483647 h 1152"/>
              <a:gd name="T14" fmla="*/ 2147483647 w 1728"/>
              <a:gd name="T15" fmla="*/ 2147483647 h 1152"/>
              <a:gd name="T16" fmla="*/ 2147483647 w 1728"/>
              <a:gd name="T17" fmla="*/ 0 h 1152"/>
              <a:gd name="T18" fmla="*/ 0 w 1728"/>
              <a:gd name="T19" fmla="*/ 2147483647 h 1152"/>
              <a:gd name="T20" fmla="*/ 2147483647 w 1728"/>
              <a:gd name="T21" fmla="*/ 2147483647 h 1152"/>
              <a:gd name="T22" fmla="*/ 2147483647 w 1728"/>
              <a:gd name="T23" fmla="*/ 2147483647 h 115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728"/>
              <a:gd name="T37" fmla="*/ 0 h 1152"/>
              <a:gd name="T38" fmla="*/ 1728 w 1728"/>
              <a:gd name="T39" fmla="*/ 1152 h 115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728" h="1152">
                <a:moveTo>
                  <a:pt x="816" y="672"/>
                </a:moveTo>
                <a:lnTo>
                  <a:pt x="528" y="816"/>
                </a:lnTo>
                <a:lnTo>
                  <a:pt x="576" y="1104"/>
                </a:lnTo>
                <a:lnTo>
                  <a:pt x="912" y="1152"/>
                </a:lnTo>
                <a:lnTo>
                  <a:pt x="1488" y="864"/>
                </a:lnTo>
                <a:lnTo>
                  <a:pt x="1728" y="288"/>
                </a:lnTo>
                <a:lnTo>
                  <a:pt x="1344" y="48"/>
                </a:lnTo>
                <a:lnTo>
                  <a:pt x="1248" y="432"/>
                </a:lnTo>
                <a:lnTo>
                  <a:pt x="576" y="0"/>
                </a:lnTo>
                <a:lnTo>
                  <a:pt x="0" y="240"/>
                </a:lnTo>
                <a:lnTo>
                  <a:pt x="912" y="336"/>
                </a:lnTo>
                <a:lnTo>
                  <a:pt x="816" y="672"/>
                </a:ln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1066800" y="4267200"/>
            <a:ext cx="1676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1,000,000 vertices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762000" y="5257800"/>
            <a:ext cx="2514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1000 transforms</a:t>
            </a:r>
          </a:p>
        </p:txBody>
      </p:sp>
      <p:sp>
        <p:nvSpPr>
          <p:cNvPr id="51207" name="AutoShape 7"/>
          <p:cNvSpPr>
            <a:spLocks noChangeArrowheads="1"/>
          </p:cNvSpPr>
          <p:nvPr/>
        </p:nvSpPr>
        <p:spPr bwMode="auto">
          <a:xfrm>
            <a:off x="3886200" y="4648200"/>
            <a:ext cx="1219200" cy="533400"/>
          </a:xfrm>
          <a:prstGeom prst="rightArrow">
            <a:avLst>
              <a:gd name="adj1" fmla="val 50000"/>
              <a:gd name="adj2" fmla="val 57143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5867400" y="4572000"/>
            <a:ext cx="2590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1,000,000,000 computations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3DDC7E2-8AD7-3D49-8C65-4C7ECF47C69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22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2ACD637-6FAD-C448-9CC7-DC044DEA4839}" type="slidenum">
              <a:rPr lang="en-US" sz="1400"/>
              <a:pPr eaLnBrk="1" hangingPunct="1"/>
              <a:t>35</a:t>
            </a:fld>
            <a:endParaRPr lang="en-US" sz="140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transform polygon mesh</a:t>
            </a:r>
          </a:p>
        </p:txBody>
      </p:sp>
      <p:sp>
        <p:nvSpPr>
          <p:cNvPr id="52228" name="Freeform 3"/>
          <p:cNvSpPr>
            <a:spLocks/>
          </p:cNvSpPr>
          <p:nvPr/>
        </p:nvSpPr>
        <p:spPr bwMode="auto">
          <a:xfrm>
            <a:off x="533400" y="2133600"/>
            <a:ext cx="2743200" cy="1828800"/>
          </a:xfrm>
          <a:custGeom>
            <a:avLst/>
            <a:gdLst>
              <a:gd name="T0" fmla="*/ 2147483647 w 1728"/>
              <a:gd name="T1" fmla="*/ 2147483647 h 1152"/>
              <a:gd name="T2" fmla="*/ 2147483647 w 1728"/>
              <a:gd name="T3" fmla="*/ 2147483647 h 1152"/>
              <a:gd name="T4" fmla="*/ 2147483647 w 1728"/>
              <a:gd name="T5" fmla="*/ 2147483647 h 1152"/>
              <a:gd name="T6" fmla="*/ 2147483647 w 1728"/>
              <a:gd name="T7" fmla="*/ 2147483647 h 1152"/>
              <a:gd name="T8" fmla="*/ 2147483647 w 1728"/>
              <a:gd name="T9" fmla="*/ 2147483647 h 1152"/>
              <a:gd name="T10" fmla="*/ 2147483647 w 1728"/>
              <a:gd name="T11" fmla="*/ 2147483647 h 1152"/>
              <a:gd name="T12" fmla="*/ 2147483647 w 1728"/>
              <a:gd name="T13" fmla="*/ 2147483647 h 1152"/>
              <a:gd name="T14" fmla="*/ 2147483647 w 1728"/>
              <a:gd name="T15" fmla="*/ 2147483647 h 1152"/>
              <a:gd name="T16" fmla="*/ 2147483647 w 1728"/>
              <a:gd name="T17" fmla="*/ 0 h 1152"/>
              <a:gd name="T18" fmla="*/ 0 w 1728"/>
              <a:gd name="T19" fmla="*/ 2147483647 h 1152"/>
              <a:gd name="T20" fmla="*/ 2147483647 w 1728"/>
              <a:gd name="T21" fmla="*/ 2147483647 h 1152"/>
              <a:gd name="T22" fmla="*/ 2147483647 w 1728"/>
              <a:gd name="T23" fmla="*/ 2147483647 h 115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728"/>
              <a:gd name="T37" fmla="*/ 0 h 1152"/>
              <a:gd name="T38" fmla="*/ 1728 w 1728"/>
              <a:gd name="T39" fmla="*/ 1152 h 115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728" h="1152">
                <a:moveTo>
                  <a:pt x="816" y="672"/>
                </a:moveTo>
                <a:lnTo>
                  <a:pt x="528" y="816"/>
                </a:lnTo>
                <a:lnTo>
                  <a:pt x="576" y="1104"/>
                </a:lnTo>
                <a:lnTo>
                  <a:pt x="912" y="1152"/>
                </a:lnTo>
                <a:lnTo>
                  <a:pt x="1488" y="864"/>
                </a:lnTo>
                <a:lnTo>
                  <a:pt x="1728" y="288"/>
                </a:lnTo>
                <a:lnTo>
                  <a:pt x="1344" y="48"/>
                </a:lnTo>
                <a:lnTo>
                  <a:pt x="1248" y="432"/>
                </a:lnTo>
                <a:lnTo>
                  <a:pt x="576" y="0"/>
                </a:lnTo>
                <a:lnTo>
                  <a:pt x="0" y="240"/>
                </a:lnTo>
                <a:lnTo>
                  <a:pt x="912" y="336"/>
                </a:lnTo>
                <a:lnTo>
                  <a:pt x="816" y="672"/>
                </a:ln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2229" name="Text Box 4"/>
          <p:cNvSpPr txBox="1">
            <a:spLocks noChangeArrowheads="1"/>
          </p:cNvSpPr>
          <p:nvPr/>
        </p:nvSpPr>
        <p:spPr bwMode="auto">
          <a:xfrm>
            <a:off x="1066800" y="4267200"/>
            <a:ext cx="167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1,000,000 vertices</a:t>
            </a:r>
          </a:p>
        </p:txBody>
      </p:sp>
      <p:sp>
        <p:nvSpPr>
          <p:cNvPr id="52230" name="Text Box 5"/>
          <p:cNvSpPr txBox="1">
            <a:spLocks noChangeArrowheads="1"/>
          </p:cNvSpPr>
          <p:nvPr/>
        </p:nvSpPr>
        <p:spPr bwMode="auto">
          <a:xfrm>
            <a:off x="762000" y="5257800"/>
            <a:ext cx="2743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1000 transforms</a:t>
            </a:r>
          </a:p>
        </p:txBody>
      </p:sp>
      <p:sp>
        <p:nvSpPr>
          <p:cNvPr id="52231" name="AutoShape 6"/>
          <p:cNvSpPr>
            <a:spLocks noChangeArrowheads="1"/>
          </p:cNvSpPr>
          <p:nvPr/>
        </p:nvSpPr>
        <p:spPr bwMode="auto">
          <a:xfrm>
            <a:off x="3886200" y="4648200"/>
            <a:ext cx="1219200" cy="533400"/>
          </a:xfrm>
          <a:prstGeom prst="rightArrow">
            <a:avLst>
              <a:gd name="adj1" fmla="val 50000"/>
              <a:gd name="adj2" fmla="val 57143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2" name="Text Box 7"/>
          <p:cNvSpPr txBox="1">
            <a:spLocks noChangeArrowheads="1"/>
          </p:cNvSpPr>
          <p:nvPr/>
        </p:nvSpPr>
        <p:spPr bwMode="auto">
          <a:xfrm>
            <a:off x="5867400" y="4572000"/>
            <a:ext cx="2362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1,000,000,000 computations</a:t>
            </a:r>
          </a:p>
        </p:txBody>
      </p:sp>
      <p:sp>
        <p:nvSpPr>
          <p:cNvPr id="52233" name="Line 8"/>
          <p:cNvSpPr>
            <a:spLocks noChangeShapeType="1"/>
          </p:cNvSpPr>
          <p:nvPr/>
        </p:nvSpPr>
        <p:spPr bwMode="auto">
          <a:xfrm flipV="1">
            <a:off x="990600" y="5105400"/>
            <a:ext cx="1828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2234" name="Text Box 9"/>
          <p:cNvSpPr txBox="1">
            <a:spLocks noChangeArrowheads="1"/>
          </p:cNvSpPr>
          <p:nvPr/>
        </p:nvSpPr>
        <p:spPr bwMode="auto">
          <a:xfrm>
            <a:off x="-228600" y="5791200"/>
            <a:ext cx="495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composite transform</a:t>
            </a:r>
          </a:p>
        </p:txBody>
      </p:sp>
      <p:sp>
        <p:nvSpPr>
          <p:cNvPr id="52235" name="Line 10"/>
          <p:cNvSpPr>
            <a:spLocks noChangeShapeType="1"/>
          </p:cNvSpPr>
          <p:nvPr/>
        </p:nvSpPr>
        <p:spPr bwMode="auto">
          <a:xfrm flipV="1">
            <a:off x="6248400" y="4419600"/>
            <a:ext cx="1600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2236" name="Text Box 11"/>
          <p:cNvSpPr txBox="1">
            <a:spLocks noChangeArrowheads="1"/>
          </p:cNvSpPr>
          <p:nvPr/>
        </p:nvSpPr>
        <p:spPr bwMode="auto">
          <a:xfrm>
            <a:off x="5943600" y="38862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1,000,000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5EC869E-64D4-BA4C-8965-BD5291B8254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1399BB8-1B38-C846-B46C-A08E9915D787}" type="slidenum">
              <a:rPr lang="en-US" sz="1400"/>
              <a:pPr eaLnBrk="1" hangingPunct="1"/>
              <a:t>36</a:t>
            </a:fld>
            <a:endParaRPr lang="en-US" sz="140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operators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scale</a:t>
            </a:r>
          </a:p>
          <a:p>
            <a:pPr eaLnBrk="1" hangingPunct="1"/>
            <a:r>
              <a:rPr lang="en-US">
                <a:latin typeface="Comic Sans MS" charset="0"/>
              </a:rPr>
              <a:t>rotate</a:t>
            </a:r>
          </a:p>
          <a:p>
            <a:pPr eaLnBrk="1" hangingPunct="1"/>
            <a:endParaRPr lang="en-US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translate</a:t>
            </a:r>
          </a:p>
        </p:txBody>
      </p:sp>
      <p:sp>
        <p:nvSpPr>
          <p:cNvPr id="53253" name="AutoShape 4"/>
          <p:cNvSpPr>
            <a:spLocks/>
          </p:cNvSpPr>
          <p:nvPr/>
        </p:nvSpPr>
        <p:spPr bwMode="auto">
          <a:xfrm>
            <a:off x="2971800" y="1676400"/>
            <a:ext cx="228600" cy="1143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4" name="Text Box 5"/>
          <p:cNvSpPr txBox="1">
            <a:spLocks noChangeArrowheads="1"/>
          </p:cNvSpPr>
          <p:nvPr/>
        </p:nvSpPr>
        <p:spPr bwMode="auto">
          <a:xfrm>
            <a:off x="3581400" y="1981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linear</a:t>
            </a:r>
          </a:p>
        </p:txBody>
      </p:sp>
      <p:sp>
        <p:nvSpPr>
          <p:cNvPr id="53255" name="Text Box 6"/>
          <p:cNvSpPr txBox="1">
            <a:spLocks noChangeArrowheads="1"/>
          </p:cNvSpPr>
          <p:nvPr/>
        </p:nvSpPr>
        <p:spPr bwMode="auto">
          <a:xfrm>
            <a:off x="3657600" y="3505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non-linear</a:t>
            </a:r>
          </a:p>
        </p:txBody>
      </p:sp>
      <p:sp>
        <p:nvSpPr>
          <p:cNvPr id="53256" name="AutoShape 15"/>
          <p:cNvSpPr>
            <a:spLocks noChangeArrowheads="1"/>
          </p:cNvSpPr>
          <p:nvPr/>
        </p:nvSpPr>
        <p:spPr bwMode="auto">
          <a:xfrm>
            <a:off x="5029200" y="4572000"/>
            <a:ext cx="1447800" cy="14478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7" name="AutoShape 16"/>
          <p:cNvSpPr>
            <a:spLocks noChangeArrowheads="1"/>
          </p:cNvSpPr>
          <p:nvPr/>
        </p:nvSpPr>
        <p:spPr bwMode="auto">
          <a:xfrm>
            <a:off x="6172200" y="2133600"/>
            <a:ext cx="2667000" cy="2209800"/>
          </a:xfrm>
          <a:prstGeom prst="cloudCallout">
            <a:avLst>
              <a:gd name="adj1" fmla="val -32319"/>
              <a:gd name="adj2" fmla="val 73421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/>
              <a:t>grand theft auto at 1 fps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6A830CD-7794-EE48-8C1D-CE098F7D319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2D0403C-3293-094F-AA0A-E5B56D533621}" type="slidenum">
              <a:rPr lang="en-US" sz="1400"/>
              <a:pPr eaLnBrk="1" hangingPunct="1"/>
              <a:t>37</a:t>
            </a:fld>
            <a:endParaRPr lang="en-US" sz="140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operators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scale</a:t>
            </a:r>
          </a:p>
          <a:p>
            <a:pPr eaLnBrk="1" hangingPunct="1"/>
            <a:r>
              <a:rPr lang="en-US">
                <a:latin typeface="Comic Sans MS" charset="0"/>
              </a:rPr>
              <a:t>rotate</a:t>
            </a:r>
          </a:p>
          <a:p>
            <a:pPr eaLnBrk="1" hangingPunct="1"/>
            <a:endParaRPr lang="en-US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translate</a:t>
            </a:r>
          </a:p>
        </p:txBody>
      </p:sp>
      <p:sp>
        <p:nvSpPr>
          <p:cNvPr id="54277" name="AutoShape 4"/>
          <p:cNvSpPr>
            <a:spLocks/>
          </p:cNvSpPr>
          <p:nvPr/>
        </p:nvSpPr>
        <p:spPr bwMode="auto">
          <a:xfrm>
            <a:off x="2971800" y="1676400"/>
            <a:ext cx="228600" cy="1143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278" name="Text Box 5"/>
          <p:cNvSpPr txBox="1">
            <a:spLocks noChangeArrowheads="1"/>
          </p:cNvSpPr>
          <p:nvPr/>
        </p:nvSpPr>
        <p:spPr bwMode="auto">
          <a:xfrm>
            <a:off x="3581400" y="1981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linear</a:t>
            </a:r>
          </a:p>
        </p:txBody>
      </p:sp>
      <p:sp>
        <p:nvSpPr>
          <p:cNvPr id="54279" name="Text Box 6"/>
          <p:cNvSpPr txBox="1">
            <a:spLocks noChangeArrowheads="1"/>
          </p:cNvSpPr>
          <p:nvPr/>
        </p:nvSpPr>
        <p:spPr bwMode="auto">
          <a:xfrm>
            <a:off x="3657600" y="3505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non-linear</a:t>
            </a:r>
          </a:p>
        </p:txBody>
      </p:sp>
      <p:sp>
        <p:nvSpPr>
          <p:cNvPr id="54280" name="AutoShape 7"/>
          <p:cNvSpPr>
            <a:spLocks noChangeArrowheads="1"/>
          </p:cNvSpPr>
          <p:nvPr/>
        </p:nvSpPr>
        <p:spPr bwMode="auto">
          <a:xfrm>
            <a:off x="5029200" y="4572000"/>
            <a:ext cx="1447800" cy="14478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281" name="AutoShape 8"/>
          <p:cNvSpPr>
            <a:spLocks noChangeArrowheads="1"/>
          </p:cNvSpPr>
          <p:nvPr/>
        </p:nvSpPr>
        <p:spPr bwMode="auto">
          <a:xfrm>
            <a:off x="6324600" y="1524000"/>
            <a:ext cx="2362200" cy="2590800"/>
          </a:xfrm>
          <a:prstGeom prst="cloudCallout">
            <a:avLst>
              <a:gd name="adj1" fmla="val -44958"/>
              <a:gd name="adj2" fmla="val 61764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/>
              <a:t>but someone figured it out – right?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8332C26-601F-2049-A823-55FDDA15E76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52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B835BF8-3E92-934E-883E-53758E66D72D}" type="slidenum">
              <a:rPr lang="en-US" sz="1400"/>
              <a:pPr eaLnBrk="1" hangingPunct="1"/>
              <a:t>38</a:t>
            </a:fld>
            <a:endParaRPr lang="en-US" sz="140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581400"/>
            <a:ext cx="7772400" cy="762000"/>
          </a:xfrm>
        </p:spPr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let</a:t>
            </a:r>
            <a:r>
              <a:rPr lang="ja-JP" altLang="en-US" sz="3200">
                <a:latin typeface="Comic Sans MS" charset="0"/>
              </a:rPr>
              <a:t>’</a:t>
            </a:r>
            <a:r>
              <a:rPr lang="en-US" altLang="ja-JP" sz="3200">
                <a:latin typeface="Comic Sans MS" charset="0"/>
              </a:rPr>
              <a:t>s step back into 2D for a moment</a:t>
            </a:r>
            <a:endParaRPr lang="en-US" sz="3200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E9F22B6-F2CE-A64D-B29D-8C31424EFEF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222B61B-FD69-8240-A524-AA13FF1998E2}" type="slidenum">
              <a:rPr lang="en-US" sz="1400"/>
              <a:pPr eaLnBrk="1" hangingPunct="1"/>
              <a:t>39</a:t>
            </a:fld>
            <a:endParaRPr lang="en-US" sz="1400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hold onto your hat ...</a:t>
            </a:r>
          </a:p>
        </p:txBody>
      </p:sp>
      <p:sp>
        <p:nvSpPr>
          <p:cNvPr id="56324" name="Rectangle 7"/>
          <p:cNvSpPr>
            <a:spLocks noChangeArrowheads="1"/>
          </p:cNvSpPr>
          <p:nvPr/>
        </p:nvSpPr>
        <p:spPr bwMode="auto">
          <a:xfrm>
            <a:off x="1219200" y="2590800"/>
            <a:ext cx="1752600" cy="1676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56325" name="Group 8"/>
          <p:cNvGrpSpPr>
            <a:grpSpLocks/>
          </p:cNvGrpSpPr>
          <p:nvPr/>
        </p:nvGrpSpPr>
        <p:grpSpPr bwMode="auto">
          <a:xfrm>
            <a:off x="914400" y="2667000"/>
            <a:ext cx="3505200" cy="1524000"/>
            <a:chOff x="720" y="1392"/>
            <a:chExt cx="2208" cy="960"/>
          </a:xfrm>
        </p:grpSpPr>
        <p:sp>
          <p:nvSpPr>
            <p:cNvPr id="56339" name="Oval 9"/>
            <p:cNvSpPr>
              <a:spLocks noChangeArrowheads="1"/>
            </p:cNvSpPr>
            <p:nvPr/>
          </p:nvSpPr>
          <p:spPr bwMode="auto">
            <a:xfrm>
              <a:off x="1056" y="2256"/>
              <a:ext cx="96" cy="96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6340" name="Oval 10"/>
            <p:cNvSpPr>
              <a:spLocks noChangeArrowheads="1"/>
            </p:cNvSpPr>
            <p:nvPr/>
          </p:nvSpPr>
          <p:spPr bwMode="auto">
            <a:xfrm>
              <a:off x="1632" y="1728"/>
              <a:ext cx="96" cy="96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6341" name="Text Box 11"/>
            <p:cNvSpPr txBox="1">
              <a:spLocks noChangeArrowheads="1"/>
            </p:cNvSpPr>
            <p:nvPr/>
          </p:nvSpPr>
          <p:spPr bwMode="auto">
            <a:xfrm>
              <a:off x="720" y="1920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(x,y)</a:t>
              </a:r>
            </a:p>
          </p:txBody>
        </p:sp>
        <p:sp>
          <p:nvSpPr>
            <p:cNvPr id="56342" name="Text Box 12"/>
            <p:cNvSpPr txBox="1">
              <a:spLocks noChangeArrowheads="1"/>
            </p:cNvSpPr>
            <p:nvPr/>
          </p:nvSpPr>
          <p:spPr bwMode="auto">
            <a:xfrm>
              <a:off x="1632" y="1392"/>
              <a:ext cx="12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(x+x</a:t>
              </a:r>
              <a:r>
                <a:rPr lang="en-US" baseline="-25000"/>
                <a:t>0</a:t>
              </a:r>
              <a:r>
                <a:rPr lang="en-US"/>
                <a:t>,y+y</a:t>
              </a:r>
              <a:r>
                <a:rPr lang="en-US" baseline="-25000"/>
                <a:t>0</a:t>
              </a:r>
              <a:r>
                <a:rPr lang="en-US"/>
                <a:t>)</a:t>
              </a:r>
            </a:p>
          </p:txBody>
        </p:sp>
      </p:grpSp>
      <p:sp>
        <p:nvSpPr>
          <p:cNvPr id="56326" name="Text Box 19"/>
          <p:cNvSpPr txBox="1">
            <a:spLocks noChangeArrowheads="1"/>
          </p:cNvSpPr>
          <p:nvPr/>
        </p:nvSpPr>
        <p:spPr bwMode="auto">
          <a:xfrm>
            <a:off x="838200" y="4648200"/>
            <a:ext cx="2667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translation by (x</a:t>
            </a:r>
            <a:r>
              <a:rPr lang="en-US" baseline="-25000"/>
              <a:t>0</a:t>
            </a:r>
            <a:r>
              <a:rPr lang="en-US"/>
              <a:t>,y</a:t>
            </a:r>
            <a:r>
              <a:rPr lang="en-US" baseline="-25000"/>
              <a:t>0</a:t>
            </a:r>
            <a:r>
              <a:rPr lang="en-US"/>
              <a:t>) is not a 2D linear</a:t>
            </a:r>
          </a:p>
        </p:txBody>
      </p:sp>
      <p:sp>
        <p:nvSpPr>
          <p:cNvPr id="264212" name="Text Box 20"/>
          <p:cNvSpPr txBox="1">
            <a:spLocks noChangeArrowheads="1"/>
          </p:cNvSpPr>
          <p:nvPr/>
        </p:nvSpPr>
        <p:spPr bwMode="auto">
          <a:xfrm>
            <a:off x="5181600" y="48006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3D linear xfm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5257800" y="2362200"/>
            <a:ext cx="3505200" cy="2209800"/>
            <a:chOff x="3312" y="1488"/>
            <a:chExt cx="2208" cy="1392"/>
          </a:xfrm>
        </p:grpSpPr>
        <p:sp>
          <p:nvSpPr>
            <p:cNvPr id="56329" name="AutoShape 29"/>
            <p:cNvSpPr>
              <a:spLocks noChangeArrowheads="1"/>
            </p:cNvSpPr>
            <p:nvPr/>
          </p:nvSpPr>
          <p:spPr bwMode="auto">
            <a:xfrm>
              <a:off x="3360" y="1488"/>
              <a:ext cx="1488" cy="1392"/>
            </a:xfrm>
            <a:prstGeom prst="cube">
              <a:avLst>
                <a:gd name="adj" fmla="val 25000"/>
              </a:avLst>
            </a:prstGeom>
            <a:noFill/>
            <a:ln w="2857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6330" name="Line 30"/>
            <p:cNvSpPr>
              <a:spLocks noChangeShapeType="1"/>
            </p:cNvSpPr>
            <p:nvPr/>
          </p:nvSpPr>
          <p:spPr bwMode="auto">
            <a:xfrm flipH="1">
              <a:off x="3744" y="2544"/>
              <a:ext cx="1104" cy="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6331" name="Line 31"/>
            <p:cNvSpPr>
              <a:spLocks noChangeShapeType="1"/>
            </p:cNvSpPr>
            <p:nvPr/>
          </p:nvSpPr>
          <p:spPr bwMode="auto">
            <a:xfrm>
              <a:off x="3744" y="1488"/>
              <a:ext cx="0" cy="1056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6332" name="Line 32"/>
            <p:cNvSpPr>
              <a:spLocks noChangeShapeType="1"/>
            </p:cNvSpPr>
            <p:nvPr/>
          </p:nvSpPr>
          <p:spPr bwMode="auto">
            <a:xfrm flipV="1">
              <a:off x="3360" y="2544"/>
              <a:ext cx="384" cy="336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56333" name="Group 33"/>
            <p:cNvGrpSpPr>
              <a:grpSpLocks/>
            </p:cNvGrpSpPr>
            <p:nvPr/>
          </p:nvGrpSpPr>
          <p:grpSpPr bwMode="auto">
            <a:xfrm>
              <a:off x="3312" y="1824"/>
              <a:ext cx="2208" cy="960"/>
              <a:chOff x="3312" y="1584"/>
              <a:chExt cx="2208" cy="960"/>
            </a:xfrm>
          </p:grpSpPr>
          <p:sp>
            <p:nvSpPr>
              <p:cNvPr id="56335" name="Oval 34"/>
              <p:cNvSpPr>
                <a:spLocks noChangeArrowheads="1"/>
              </p:cNvSpPr>
              <p:nvPr/>
            </p:nvSpPr>
            <p:spPr bwMode="auto">
              <a:xfrm>
                <a:off x="3648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6336" name="Oval 35"/>
              <p:cNvSpPr>
                <a:spLocks noChangeArrowheads="1"/>
              </p:cNvSpPr>
              <p:nvPr/>
            </p:nvSpPr>
            <p:spPr bwMode="auto">
              <a:xfrm>
                <a:off x="4224" y="1920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6337" name="Text Box 36"/>
              <p:cNvSpPr txBox="1">
                <a:spLocks noChangeArrowheads="1"/>
              </p:cNvSpPr>
              <p:nvPr/>
            </p:nvSpPr>
            <p:spPr bwMode="auto">
              <a:xfrm>
                <a:off x="3312" y="2112"/>
                <a:ext cx="76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/>
                  <a:t>(x,y,1)</a:t>
                </a:r>
              </a:p>
            </p:txBody>
          </p:sp>
          <p:sp>
            <p:nvSpPr>
              <p:cNvPr id="56338" name="Text Box 37"/>
              <p:cNvSpPr txBox="1">
                <a:spLocks noChangeArrowheads="1"/>
              </p:cNvSpPr>
              <p:nvPr/>
            </p:nvSpPr>
            <p:spPr bwMode="auto">
              <a:xfrm>
                <a:off x="4224" y="1584"/>
                <a:ext cx="129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/>
                  <a:t>(x+x</a:t>
                </a:r>
                <a:r>
                  <a:rPr lang="en-US" baseline="-25000"/>
                  <a:t>0</a:t>
                </a:r>
                <a:r>
                  <a:rPr lang="en-US"/>
                  <a:t>,y+y</a:t>
                </a:r>
                <a:r>
                  <a:rPr lang="en-US" baseline="-25000"/>
                  <a:t>0</a:t>
                </a:r>
                <a:r>
                  <a:rPr lang="en-US"/>
                  <a:t>,1)</a:t>
                </a:r>
              </a:p>
            </p:txBody>
          </p:sp>
        </p:grpSp>
        <p:sp>
          <p:nvSpPr>
            <p:cNvPr id="56334" name="Rectangle 38"/>
            <p:cNvSpPr>
              <a:spLocks noChangeArrowheads="1"/>
            </p:cNvSpPr>
            <p:nvPr/>
          </p:nvSpPr>
          <p:spPr bwMode="auto">
            <a:xfrm>
              <a:off x="3360" y="1824"/>
              <a:ext cx="1152" cy="105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212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7"/>
          <p:cNvSpPr>
            <a:spLocks noChangeArrowheads="1"/>
          </p:cNvSpPr>
          <p:nvPr/>
        </p:nvSpPr>
        <p:spPr bwMode="auto">
          <a:xfrm>
            <a:off x="0" y="1447800"/>
            <a:ext cx="9144000" cy="4343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82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5D750BE-C19F-0746-87AA-765CB548849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048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DBAA891-B6E4-5B40-A92C-7738B1C8A82C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2048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Triangles</a:t>
            </a:r>
          </a:p>
        </p:txBody>
      </p:sp>
      <p:pic>
        <p:nvPicPr>
          <p:cNvPr id="20485" name="Picture 25" descr="cupWirefram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0"/>
            <a:ext cx="317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26" descr="teapotWirefram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905000"/>
            <a:ext cx="4919663" cy="318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87" name="Group 15"/>
          <p:cNvGrpSpPr>
            <a:grpSpLocks/>
          </p:cNvGrpSpPr>
          <p:nvPr/>
        </p:nvGrpSpPr>
        <p:grpSpPr bwMode="auto">
          <a:xfrm>
            <a:off x="4419600" y="3810000"/>
            <a:ext cx="1447800" cy="1143000"/>
            <a:chOff x="5181600" y="1752600"/>
            <a:chExt cx="3200400" cy="3200400"/>
          </a:xfrm>
        </p:grpSpPr>
        <p:cxnSp>
          <p:nvCxnSpPr>
            <p:cNvPr id="20494" name="Straight Connector 30"/>
            <p:cNvCxnSpPr>
              <a:cxnSpLocks noChangeShapeType="1"/>
            </p:cNvCxnSpPr>
            <p:nvPr/>
          </p:nvCxnSpPr>
          <p:spPr bwMode="auto">
            <a:xfrm rot="5400000">
              <a:off x="5257800" y="2819400"/>
              <a:ext cx="213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95" name="Straight Connector 34"/>
            <p:cNvCxnSpPr>
              <a:cxnSpLocks noChangeShapeType="1"/>
            </p:cNvCxnSpPr>
            <p:nvPr/>
          </p:nvCxnSpPr>
          <p:spPr bwMode="auto">
            <a:xfrm>
              <a:off x="6324600" y="3886200"/>
              <a:ext cx="205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96" name="Straight Connector 37"/>
            <p:cNvCxnSpPr>
              <a:cxnSpLocks noChangeShapeType="1"/>
            </p:cNvCxnSpPr>
            <p:nvPr/>
          </p:nvCxnSpPr>
          <p:spPr bwMode="auto">
            <a:xfrm rot="10800000" flipV="1">
              <a:off x="5181600" y="3886200"/>
              <a:ext cx="1143000" cy="1066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158" name="TextBox 38"/>
          <p:cNvSpPr txBox="1">
            <a:spLocks noChangeArrowheads="1"/>
          </p:cNvSpPr>
          <p:nvPr/>
        </p:nvSpPr>
        <p:spPr bwMode="auto">
          <a:xfrm>
            <a:off x="1474788" y="228600"/>
            <a:ext cx="7616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need easy ways to manipulate to fit a specific scene</a:t>
            </a:r>
          </a:p>
        </p:txBody>
      </p:sp>
      <p:grpSp>
        <p:nvGrpSpPr>
          <p:cNvPr id="20489" name="Group 16"/>
          <p:cNvGrpSpPr>
            <a:grpSpLocks/>
          </p:cNvGrpSpPr>
          <p:nvPr/>
        </p:nvGrpSpPr>
        <p:grpSpPr bwMode="auto">
          <a:xfrm>
            <a:off x="1676400" y="3200400"/>
            <a:ext cx="1447800" cy="1143000"/>
            <a:chOff x="5181600" y="1752600"/>
            <a:chExt cx="3200400" cy="3200400"/>
          </a:xfrm>
        </p:grpSpPr>
        <p:cxnSp>
          <p:nvCxnSpPr>
            <p:cNvPr id="20491" name="Straight Connector 30"/>
            <p:cNvCxnSpPr>
              <a:cxnSpLocks noChangeShapeType="1"/>
            </p:cNvCxnSpPr>
            <p:nvPr/>
          </p:nvCxnSpPr>
          <p:spPr bwMode="auto">
            <a:xfrm rot="5400000">
              <a:off x="5257800" y="2819400"/>
              <a:ext cx="21336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92" name="Straight Connector 34"/>
            <p:cNvCxnSpPr>
              <a:cxnSpLocks noChangeShapeType="1"/>
            </p:cNvCxnSpPr>
            <p:nvPr/>
          </p:nvCxnSpPr>
          <p:spPr bwMode="auto">
            <a:xfrm>
              <a:off x="6324600" y="3886200"/>
              <a:ext cx="20574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93" name="Straight Connector 37"/>
            <p:cNvCxnSpPr>
              <a:cxnSpLocks noChangeShapeType="1"/>
            </p:cNvCxnSpPr>
            <p:nvPr/>
          </p:nvCxnSpPr>
          <p:spPr bwMode="auto">
            <a:xfrm rot="10800000" flipV="1">
              <a:off x="5181600" y="3886200"/>
              <a:ext cx="1143000" cy="1066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0490" name="TextBox 16"/>
          <p:cNvSpPr txBox="1">
            <a:spLocks noChangeArrowheads="1"/>
          </p:cNvSpPr>
          <p:nvPr/>
        </p:nvSpPr>
        <p:spPr bwMode="auto">
          <a:xfrm>
            <a:off x="990600" y="5257800"/>
            <a:ext cx="7362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objects typically specified in </a:t>
            </a:r>
            <a:r>
              <a:rPr lang="ja-JP" altLang="en-US"/>
              <a:t>“</a:t>
            </a:r>
            <a:r>
              <a:rPr lang="en-US" altLang="ja-JP"/>
              <a:t>object coordinates</a:t>
            </a:r>
            <a:r>
              <a:rPr lang="ja-JP" altLang="en-US"/>
              <a:t>”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52081E0-A825-4E40-B144-AD83F8F378D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9DE7433-714A-A646-A199-00D81C91C3BC}" type="slidenum">
              <a:rPr lang="en-US" sz="1400"/>
              <a:pPr eaLnBrk="1" hangingPunct="1"/>
              <a:t>40</a:t>
            </a:fld>
            <a:endParaRPr lang="en-US" sz="140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linear transform</a:t>
            </a:r>
          </a:p>
        </p:txBody>
      </p:sp>
      <p:grpSp>
        <p:nvGrpSpPr>
          <p:cNvPr id="57348" name="Group 24"/>
          <p:cNvGrpSpPr>
            <a:grpSpLocks/>
          </p:cNvGrpSpPr>
          <p:nvPr/>
        </p:nvGrpSpPr>
        <p:grpSpPr bwMode="auto">
          <a:xfrm>
            <a:off x="5257800" y="2362200"/>
            <a:ext cx="3505200" cy="2209800"/>
            <a:chOff x="3312" y="1488"/>
            <a:chExt cx="2208" cy="1392"/>
          </a:xfrm>
        </p:grpSpPr>
        <p:sp>
          <p:nvSpPr>
            <p:cNvPr id="57361" name="AutoShape 3"/>
            <p:cNvSpPr>
              <a:spLocks noChangeArrowheads="1"/>
            </p:cNvSpPr>
            <p:nvPr/>
          </p:nvSpPr>
          <p:spPr bwMode="auto">
            <a:xfrm>
              <a:off x="3360" y="1488"/>
              <a:ext cx="1488" cy="1392"/>
            </a:xfrm>
            <a:prstGeom prst="cube">
              <a:avLst>
                <a:gd name="adj" fmla="val 25000"/>
              </a:avLst>
            </a:prstGeom>
            <a:noFill/>
            <a:ln w="2857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7362" name="Line 4"/>
            <p:cNvSpPr>
              <a:spLocks noChangeShapeType="1"/>
            </p:cNvSpPr>
            <p:nvPr/>
          </p:nvSpPr>
          <p:spPr bwMode="auto">
            <a:xfrm flipH="1">
              <a:off x="3744" y="2544"/>
              <a:ext cx="1104" cy="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7363" name="Line 5"/>
            <p:cNvSpPr>
              <a:spLocks noChangeShapeType="1"/>
            </p:cNvSpPr>
            <p:nvPr/>
          </p:nvSpPr>
          <p:spPr bwMode="auto">
            <a:xfrm>
              <a:off x="3744" y="1488"/>
              <a:ext cx="0" cy="1056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7364" name="Line 6"/>
            <p:cNvSpPr>
              <a:spLocks noChangeShapeType="1"/>
            </p:cNvSpPr>
            <p:nvPr/>
          </p:nvSpPr>
          <p:spPr bwMode="auto">
            <a:xfrm flipV="1">
              <a:off x="3360" y="2544"/>
              <a:ext cx="384" cy="336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57365" name="Group 7"/>
            <p:cNvGrpSpPr>
              <a:grpSpLocks/>
            </p:cNvGrpSpPr>
            <p:nvPr/>
          </p:nvGrpSpPr>
          <p:grpSpPr bwMode="auto">
            <a:xfrm>
              <a:off x="3312" y="1824"/>
              <a:ext cx="2208" cy="960"/>
              <a:chOff x="3312" y="1584"/>
              <a:chExt cx="2208" cy="960"/>
            </a:xfrm>
          </p:grpSpPr>
          <p:sp>
            <p:nvSpPr>
              <p:cNvPr id="57367" name="Oval 8"/>
              <p:cNvSpPr>
                <a:spLocks noChangeArrowheads="1"/>
              </p:cNvSpPr>
              <p:nvPr/>
            </p:nvSpPr>
            <p:spPr bwMode="auto">
              <a:xfrm>
                <a:off x="3648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8" name="Oval 9"/>
              <p:cNvSpPr>
                <a:spLocks noChangeArrowheads="1"/>
              </p:cNvSpPr>
              <p:nvPr/>
            </p:nvSpPr>
            <p:spPr bwMode="auto">
              <a:xfrm>
                <a:off x="4224" y="1920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9" name="Text Box 10"/>
              <p:cNvSpPr txBox="1">
                <a:spLocks noChangeArrowheads="1"/>
              </p:cNvSpPr>
              <p:nvPr/>
            </p:nvSpPr>
            <p:spPr bwMode="auto">
              <a:xfrm>
                <a:off x="3312" y="2112"/>
                <a:ext cx="76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/>
                  <a:t>(x,y,1)</a:t>
                </a:r>
              </a:p>
            </p:txBody>
          </p:sp>
          <p:sp>
            <p:nvSpPr>
              <p:cNvPr id="57370" name="Text Box 11"/>
              <p:cNvSpPr txBox="1">
                <a:spLocks noChangeArrowheads="1"/>
              </p:cNvSpPr>
              <p:nvPr/>
            </p:nvSpPr>
            <p:spPr bwMode="auto">
              <a:xfrm>
                <a:off x="4224" y="1584"/>
                <a:ext cx="129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/>
                  <a:t>(x+x</a:t>
                </a:r>
                <a:r>
                  <a:rPr lang="en-US" baseline="-25000"/>
                  <a:t>0</a:t>
                </a:r>
                <a:r>
                  <a:rPr lang="en-US"/>
                  <a:t>,y+y</a:t>
                </a:r>
                <a:r>
                  <a:rPr lang="en-US" baseline="-25000"/>
                  <a:t>0</a:t>
                </a:r>
                <a:r>
                  <a:rPr lang="en-US"/>
                  <a:t>,1)</a:t>
                </a:r>
              </a:p>
            </p:txBody>
          </p:sp>
        </p:grpSp>
        <p:sp>
          <p:nvSpPr>
            <p:cNvPr id="57366" name="Rectangle 12"/>
            <p:cNvSpPr>
              <a:spLocks noChangeArrowheads="1"/>
            </p:cNvSpPr>
            <p:nvPr/>
          </p:nvSpPr>
          <p:spPr bwMode="auto">
            <a:xfrm>
              <a:off x="3360" y="1824"/>
              <a:ext cx="1152" cy="105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57349" name="Text Box 13"/>
          <p:cNvSpPr txBox="1">
            <a:spLocks noChangeArrowheads="1"/>
          </p:cNvSpPr>
          <p:nvPr/>
        </p:nvSpPr>
        <p:spPr bwMode="auto">
          <a:xfrm>
            <a:off x="685800" y="2438400"/>
            <a:ext cx="1676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  0  x</a:t>
            </a:r>
            <a:r>
              <a:rPr lang="en-US" baseline="-25000"/>
              <a:t>0</a:t>
            </a:r>
            <a:endParaRPr lang="en-US"/>
          </a:p>
          <a:p>
            <a:pPr eaLnBrk="1" hangingPunct="1"/>
            <a:r>
              <a:rPr lang="en-US"/>
              <a:t>0   1   y</a:t>
            </a:r>
            <a:r>
              <a:rPr lang="en-US" baseline="-25000"/>
              <a:t>0</a:t>
            </a:r>
            <a:endParaRPr lang="en-US"/>
          </a:p>
          <a:p>
            <a:pPr eaLnBrk="1" hangingPunct="1"/>
            <a:r>
              <a:rPr lang="en-US"/>
              <a:t>0   0   1</a:t>
            </a:r>
          </a:p>
        </p:txBody>
      </p:sp>
      <p:sp>
        <p:nvSpPr>
          <p:cNvPr id="57350" name="Text Box 14"/>
          <p:cNvSpPr txBox="1">
            <a:spLocks noChangeArrowheads="1"/>
          </p:cNvSpPr>
          <p:nvPr/>
        </p:nvSpPr>
        <p:spPr bwMode="auto">
          <a:xfrm>
            <a:off x="2590800" y="2362200"/>
            <a:ext cx="533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  <a:p>
            <a:pPr eaLnBrk="1" hangingPunct="1"/>
            <a:r>
              <a:rPr lang="en-US"/>
              <a:t>y</a:t>
            </a:r>
          </a:p>
          <a:p>
            <a:pPr eaLnBrk="1" hangingPunct="1"/>
            <a:r>
              <a:rPr lang="en-US"/>
              <a:t>1</a:t>
            </a:r>
          </a:p>
        </p:txBody>
      </p:sp>
      <p:sp>
        <p:nvSpPr>
          <p:cNvPr id="57351" name="Text Box 15"/>
          <p:cNvSpPr txBox="1">
            <a:spLocks noChangeArrowheads="1"/>
          </p:cNvSpPr>
          <p:nvPr/>
        </p:nvSpPr>
        <p:spPr bwMode="auto">
          <a:xfrm>
            <a:off x="3581400" y="2362200"/>
            <a:ext cx="1143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x+x</a:t>
            </a:r>
            <a:r>
              <a:rPr lang="en-US" baseline="-25000"/>
              <a:t>0</a:t>
            </a:r>
            <a:endParaRPr lang="en-US"/>
          </a:p>
          <a:p>
            <a:pPr eaLnBrk="1" hangingPunct="1"/>
            <a:r>
              <a:rPr lang="en-US"/>
              <a:t>y+y</a:t>
            </a:r>
            <a:r>
              <a:rPr lang="en-US" baseline="-25000"/>
              <a:t>0</a:t>
            </a:r>
            <a:endParaRPr lang="en-US"/>
          </a:p>
          <a:p>
            <a:pPr eaLnBrk="1" hangingPunct="1"/>
            <a:r>
              <a:rPr lang="en-US"/>
              <a:t>1</a:t>
            </a:r>
          </a:p>
        </p:txBody>
      </p:sp>
      <p:grpSp>
        <p:nvGrpSpPr>
          <p:cNvPr id="57352" name="Group 16"/>
          <p:cNvGrpSpPr>
            <a:grpSpLocks/>
          </p:cNvGrpSpPr>
          <p:nvPr/>
        </p:nvGrpSpPr>
        <p:grpSpPr bwMode="auto">
          <a:xfrm>
            <a:off x="685800" y="2438400"/>
            <a:ext cx="3962400" cy="1600200"/>
            <a:chOff x="432" y="1536"/>
            <a:chExt cx="2496" cy="1008"/>
          </a:xfrm>
        </p:grpSpPr>
        <p:sp>
          <p:nvSpPr>
            <p:cNvPr id="57355" name="AutoShape 17"/>
            <p:cNvSpPr>
              <a:spLocks/>
            </p:cNvSpPr>
            <p:nvPr/>
          </p:nvSpPr>
          <p:spPr bwMode="auto">
            <a:xfrm flipH="1">
              <a:off x="139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7356" name="AutoShape 18"/>
            <p:cNvSpPr>
              <a:spLocks/>
            </p:cNvSpPr>
            <p:nvPr/>
          </p:nvSpPr>
          <p:spPr bwMode="auto">
            <a:xfrm>
              <a:off x="4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7357" name="AutoShape 19"/>
            <p:cNvSpPr>
              <a:spLocks/>
            </p:cNvSpPr>
            <p:nvPr/>
          </p:nvSpPr>
          <p:spPr bwMode="auto">
            <a:xfrm flipH="1">
              <a:off x="187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7358" name="AutoShape 20"/>
            <p:cNvSpPr>
              <a:spLocks/>
            </p:cNvSpPr>
            <p:nvPr/>
          </p:nvSpPr>
          <p:spPr bwMode="auto">
            <a:xfrm>
              <a:off x="16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7359" name="AutoShape 21"/>
            <p:cNvSpPr>
              <a:spLocks/>
            </p:cNvSpPr>
            <p:nvPr/>
          </p:nvSpPr>
          <p:spPr bwMode="auto">
            <a:xfrm flipH="1">
              <a:off x="278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7360" name="AutoShape 22"/>
            <p:cNvSpPr>
              <a:spLocks/>
            </p:cNvSpPr>
            <p:nvPr/>
          </p:nvSpPr>
          <p:spPr bwMode="auto">
            <a:xfrm>
              <a:off x="230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57353" name="Text Box 23"/>
          <p:cNvSpPr txBox="1">
            <a:spLocks noChangeArrowheads="1"/>
          </p:cNvSpPr>
          <p:nvPr/>
        </p:nvSpPr>
        <p:spPr bwMode="auto">
          <a:xfrm>
            <a:off x="3200400" y="2971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  <p:sp>
        <p:nvSpPr>
          <p:cNvPr id="265241" name="Text Box 25"/>
          <p:cNvSpPr txBox="1">
            <a:spLocks noChangeArrowheads="1"/>
          </p:cNvSpPr>
          <p:nvPr/>
        </p:nvSpPr>
        <p:spPr bwMode="auto">
          <a:xfrm>
            <a:off x="2209800" y="5029200"/>
            <a:ext cx="541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NOTE:  this only works as a translate for points in the plane z=1!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41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5AC1EF6-7A84-734F-8CFC-06E1C4701AD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4F2A8FE-FFD8-1B4C-BF88-8D4D508AC3E5}" type="slidenum">
              <a:rPr lang="en-US" sz="1400"/>
              <a:pPr eaLnBrk="1" hangingPunct="1"/>
              <a:t>41</a:t>
            </a:fld>
            <a:endParaRPr lang="en-US" sz="1400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2D homogenous coordinates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4400">
                <a:latin typeface="Comic Sans MS" charset="0"/>
              </a:rPr>
              <a:t>     </a:t>
            </a:r>
          </a:p>
          <a:p>
            <a:pPr eaLnBrk="1" hangingPunct="1">
              <a:buFontTx/>
              <a:buNone/>
            </a:pPr>
            <a:r>
              <a:rPr lang="en-US" sz="4400">
                <a:latin typeface="Comic Sans MS" charset="0"/>
              </a:rPr>
              <a:t>     (x,y)                     (x,y,1)</a:t>
            </a:r>
          </a:p>
        </p:txBody>
      </p:sp>
      <p:sp>
        <p:nvSpPr>
          <p:cNvPr id="58373" name="AutoShape 4"/>
          <p:cNvSpPr>
            <a:spLocks noChangeArrowheads="1"/>
          </p:cNvSpPr>
          <p:nvPr/>
        </p:nvSpPr>
        <p:spPr bwMode="auto">
          <a:xfrm>
            <a:off x="3733800" y="2667000"/>
            <a:ext cx="1524000" cy="7620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Text Box 5"/>
          <p:cNvSpPr txBox="1">
            <a:spLocks noChangeArrowheads="1"/>
          </p:cNvSpPr>
          <p:nvPr/>
        </p:nvSpPr>
        <p:spPr bwMode="auto">
          <a:xfrm>
            <a:off x="533400" y="44958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Can we do scale and rotate in homogenous coordinates?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91EA30C-B7B2-8B4F-BA65-84EB5675D0D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218D384-9A51-584B-AC35-0E21B21EDF95}" type="slidenum">
              <a:rPr lang="en-US" sz="1400"/>
              <a:pPr eaLnBrk="1" hangingPunct="1"/>
              <a:t>42</a:t>
            </a:fld>
            <a:endParaRPr lang="en-US" sz="1400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scale</a:t>
            </a:r>
          </a:p>
        </p:txBody>
      </p:sp>
      <p:sp>
        <p:nvSpPr>
          <p:cNvPr id="59396" name="Text Box 3"/>
          <p:cNvSpPr txBox="1">
            <a:spLocks noChangeArrowheads="1"/>
          </p:cNvSpPr>
          <p:nvPr/>
        </p:nvSpPr>
        <p:spPr bwMode="auto">
          <a:xfrm>
            <a:off x="1219200" y="2362200"/>
            <a:ext cx="1600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s   0   0  0   t   0 0   0   1</a:t>
            </a:r>
          </a:p>
        </p:txBody>
      </p:sp>
      <p:sp>
        <p:nvSpPr>
          <p:cNvPr id="59397" name="Text Box 4"/>
          <p:cNvSpPr txBox="1">
            <a:spLocks noChangeArrowheads="1"/>
          </p:cNvSpPr>
          <p:nvPr/>
        </p:nvSpPr>
        <p:spPr bwMode="auto">
          <a:xfrm>
            <a:off x="3200400" y="2362200"/>
            <a:ext cx="381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xy1</a:t>
            </a:r>
          </a:p>
        </p:txBody>
      </p:sp>
      <p:sp>
        <p:nvSpPr>
          <p:cNvPr id="59398" name="Text Box 5"/>
          <p:cNvSpPr txBox="1">
            <a:spLocks noChangeArrowheads="1"/>
          </p:cNvSpPr>
          <p:nvPr/>
        </p:nvSpPr>
        <p:spPr bwMode="auto">
          <a:xfrm>
            <a:off x="4191000" y="2438400"/>
            <a:ext cx="838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sx ty</a:t>
            </a:r>
            <a:r>
              <a:rPr lang="en-US" sz="2800" baseline="-25000"/>
              <a:t>    </a:t>
            </a:r>
            <a:r>
              <a:rPr lang="en-US" sz="2800"/>
              <a:t>1</a:t>
            </a:r>
          </a:p>
        </p:txBody>
      </p:sp>
      <p:grpSp>
        <p:nvGrpSpPr>
          <p:cNvPr id="59399" name="Group 6"/>
          <p:cNvGrpSpPr>
            <a:grpSpLocks/>
          </p:cNvGrpSpPr>
          <p:nvPr/>
        </p:nvGrpSpPr>
        <p:grpSpPr bwMode="auto">
          <a:xfrm>
            <a:off x="1143000" y="2286000"/>
            <a:ext cx="3962400" cy="1600200"/>
            <a:chOff x="432" y="1536"/>
            <a:chExt cx="2496" cy="1008"/>
          </a:xfrm>
        </p:grpSpPr>
        <p:sp>
          <p:nvSpPr>
            <p:cNvPr id="59401" name="AutoShape 7"/>
            <p:cNvSpPr>
              <a:spLocks/>
            </p:cNvSpPr>
            <p:nvPr/>
          </p:nvSpPr>
          <p:spPr bwMode="auto">
            <a:xfrm flipH="1">
              <a:off x="139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9402" name="AutoShape 8"/>
            <p:cNvSpPr>
              <a:spLocks/>
            </p:cNvSpPr>
            <p:nvPr/>
          </p:nvSpPr>
          <p:spPr bwMode="auto">
            <a:xfrm>
              <a:off x="4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9403" name="AutoShape 9"/>
            <p:cNvSpPr>
              <a:spLocks/>
            </p:cNvSpPr>
            <p:nvPr/>
          </p:nvSpPr>
          <p:spPr bwMode="auto">
            <a:xfrm flipH="1">
              <a:off x="187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9404" name="AutoShape 10"/>
            <p:cNvSpPr>
              <a:spLocks/>
            </p:cNvSpPr>
            <p:nvPr/>
          </p:nvSpPr>
          <p:spPr bwMode="auto">
            <a:xfrm>
              <a:off x="16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9405" name="AutoShape 11"/>
            <p:cNvSpPr>
              <a:spLocks/>
            </p:cNvSpPr>
            <p:nvPr/>
          </p:nvSpPr>
          <p:spPr bwMode="auto">
            <a:xfrm flipH="1">
              <a:off x="278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9406" name="AutoShape 12"/>
            <p:cNvSpPr>
              <a:spLocks/>
            </p:cNvSpPr>
            <p:nvPr/>
          </p:nvSpPr>
          <p:spPr bwMode="auto">
            <a:xfrm>
              <a:off x="230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59400" name="Text Box 13"/>
          <p:cNvSpPr txBox="1">
            <a:spLocks noChangeArrowheads="1"/>
          </p:cNvSpPr>
          <p:nvPr/>
        </p:nvSpPr>
        <p:spPr bwMode="auto">
          <a:xfrm>
            <a:off x="3733800" y="2971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F00D564-8DC4-8C46-9DE0-623FCBFB5E2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20F7B15-0300-F44D-A916-B81545A4B7DE}" type="slidenum">
              <a:rPr lang="en-US" sz="1400"/>
              <a:pPr eaLnBrk="1" hangingPunct="1"/>
              <a:t>43</a:t>
            </a:fld>
            <a:endParaRPr lang="en-US" sz="1400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rotate</a:t>
            </a:r>
          </a:p>
        </p:txBody>
      </p:sp>
      <p:sp>
        <p:nvSpPr>
          <p:cNvPr id="60420" name="Text Box 3"/>
          <p:cNvSpPr txBox="1">
            <a:spLocks noChangeArrowheads="1"/>
          </p:cNvSpPr>
          <p:nvPr/>
        </p:nvSpPr>
        <p:spPr bwMode="auto">
          <a:xfrm>
            <a:off x="1219200" y="2362200"/>
            <a:ext cx="3048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cos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-sin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0  sin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cos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0   0           0        1</a:t>
            </a:r>
          </a:p>
        </p:txBody>
      </p:sp>
      <p:sp>
        <p:nvSpPr>
          <p:cNvPr id="60421" name="Text Box 4"/>
          <p:cNvSpPr txBox="1">
            <a:spLocks noChangeArrowheads="1"/>
          </p:cNvSpPr>
          <p:nvPr/>
        </p:nvSpPr>
        <p:spPr bwMode="auto">
          <a:xfrm>
            <a:off x="4419600" y="2362200"/>
            <a:ext cx="381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xy1</a:t>
            </a:r>
          </a:p>
        </p:txBody>
      </p:sp>
      <p:sp>
        <p:nvSpPr>
          <p:cNvPr id="60422" name="AutoShape 5"/>
          <p:cNvSpPr>
            <a:spLocks/>
          </p:cNvSpPr>
          <p:nvPr/>
        </p:nvSpPr>
        <p:spPr bwMode="auto">
          <a:xfrm flipH="1">
            <a:off x="3886200" y="2286000"/>
            <a:ext cx="228600" cy="1600200"/>
          </a:xfrm>
          <a:prstGeom prst="leftBracket">
            <a:avLst>
              <a:gd name="adj" fmla="val 58333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423" name="AutoShape 6"/>
          <p:cNvSpPr>
            <a:spLocks/>
          </p:cNvSpPr>
          <p:nvPr/>
        </p:nvSpPr>
        <p:spPr bwMode="auto">
          <a:xfrm>
            <a:off x="1143000" y="2286000"/>
            <a:ext cx="228600" cy="1600200"/>
          </a:xfrm>
          <a:prstGeom prst="leftBracket">
            <a:avLst>
              <a:gd name="adj" fmla="val 58333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424" name="AutoShape 7"/>
          <p:cNvSpPr>
            <a:spLocks/>
          </p:cNvSpPr>
          <p:nvPr/>
        </p:nvSpPr>
        <p:spPr bwMode="auto">
          <a:xfrm flipH="1">
            <a:off x="4648200" y="2286000"/>
            <a:ext cx="228600" cy="1600200"/>
          </a:xfrm>
          <a:prstGeom prst="leftBracket">
            <a:avLst>
              <a:gd name="adj" fmla="val 58333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425" name="AutoShape 8"/>
          <p:cNvSpPr>
            <a:spLocks/>
          </p:cNvSpPr>
          <p:nvPr/>
        </p:nvSpPr>
        <p:spPr bwMode="auto">
          <a:xfrm>
            <a:off x="4267200" y="2286000"/>
            <a:ext cx="228600" cy="1600200"/>
          </a:xfrm>
          <a:prstGeom prst="leftBracket">
            <a:avLst>
              <a:gd name="adj" fmla="val 58333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426" name="AutoShape 9"/>
          <p:cNvSpPr>
            <a:spLocks/>
          </p:cNvSpPr>
          <p:nvPr/>
        </p:nvSpPr>
        <p:spPr bwMode="auto">
          <a:xfrm>
            <a:off x="5334000" y="2286000"/>
            <a:ext cx="228600" cy="1600200"/>
          </a:xfrm>
          <a:prstGeom prst="leftBracket">
            <a:avLst>
              <a:gd name="adj" fmla="val 58333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427" name="Text Box 10"/>
          <p:cNvSpPr txBox="1">
            <a:spLocks noChangeArrowheads="1"/>
          </p:cNvSpPr>
          <p:nvPr/>
        </p:nvSpPr>
        <p:spPr bwMode="auto">
          <a:xfrm>
            <a:off x="4953000" y="2971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  <p:sp>
        <p:nvSpPr>
          <p:cNvPr id="60428" name="Text Box 11"/>
          <p:cNvSpPr txBox="1">
            <a:spLocks noChangeArrowheads="1"/>
          </p:cNvSpPr>
          <p:nvPr/>
        </p:nvSpPr>
        <p:spPr bwMode="auto">
          <a:xfrm>
            <a:off x="5410200" y="2514600"/>
            <a:ext cx="28956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 cos</a:t>
            </a:r>
            <a:r>
              <a:rPr lang="en-US" sz="2800">
                <a:sym typeface="Symbol" charset="0"/>
              </a:rPr>
              <a:t> </a:t>
            </a:r>
            <a:r>
              <a:rPr lang="en-US" sz="2800">
                <a:latin typeface="Times New Roman" charset="0"/>
                <a:sym typeface="Symbol" charset="0"/>
              </a:rPr>
              <a:t></a:t>
            </a:r>
            <a:r>
              <a:rPr lang="en-US" sz="2800">
                <a:sym typeface="Symbol" charset="0"/>
              </a:rPr>
              <a:t> - y sin </a:t>
            </a:r>
            <a:r>
              <a:rPr lang="en-US" sz="2800">
                <a:latin typeface="Times New Roman" charset="0"/>
                <a:sym typeface="Symbol" charset="0"/>
              </a:rPr>
              <a:t></a:t>
            </a:r>
            <a:r>
              <a:rPr lang="en-US" sz="2800">
                <a:sym typeface="Symbol" charset="0"/>
              </a:rPr>
              <a:t>        x sin </a:t>
            </a:r>
            <a:r>
              <a:rPr lang="en-US" sz="2800">
                <a:latin typeface="Times New Roman" charset="0"/>
                <a:sym typeface="Symbol" charset="0"/>
              </a:rPr>
              <a:t></a:t>
            </a:r>
            <a:r>
              <a:rPr lang="en-US" sz="2800">
                <a:sym typeface="Symbol" charset="0"/>
              </a:rPr>
              <a:t> + y cos </a:t>
            </a:r>
            <a:r>
              <a:rPr lang="en-US" sz="2800">
                <a:latin typeface="Times New Roman" charset="0"/>
                <a:sym typeface="Symbol" charset="0"/>
              </a:rPr>
              <a:t>    	1</a:t>
            </a:r>
          </a:p>
        </p:txBody>
      </p:sp>
      <p:sp>
        <p:nvSpPr>
          <p:cNvPr id="60429" name="AutoShape 12"/>
          <p:cNvSpPr>
            <a:spLocks/>
          </p:cNvSpPr>
          <p:nvPr/>
        </p:nvSpPr>
        <p:spPr bwMode="auto">
          <a:xfrm flipH="1">
            <a:off x="8077200" y="2286000"/>
            <a:ext cx="228600" cy="1600200"/>
          </a:xfrm>
          <a:prstGeom prst="leftBracket">
            <a:avLst>
              <a:gd name="adj" fmla="val 58333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91B1A6E-40F5-5E45-B0BA-6AB24CBF35A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4C99582-7A06-2848-B2A1-9E4AB4C46B80}" type="slidenum">
              <a:rPr lang="en-US" sz="1400"/>
              <a:pPr eaLnBrk="1" hangingPunct="1"/>
              <a:t>44</a:t>
            </a:fld>
            <a:endParaRPr lang="en-US" sz="1400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translate</a:t>
            </a:r>
          </a:p>
        </p:txBody>
      </p:sp>
      <p:sp>
        <p:nvSpPr>
          <p:cNvPr id="61444" name="Text Box 3"/>
          <p:cNvSpPr txBox="1">
            <a:spLocks noChangeArrowheads="1"/>
          </p:cNvSpPr>
          <p:nvPr/>
        </p:nvSpPr>
        <p:spPr bwMode="auto">
          <a:xfrm>
            <a:off x="1219200" y="2362200"/>
            <a:ext cx="1600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1   0   x</a:t>
            </a:r>
            <a:r>
              <a:rPr lang="en-US" sz="2800" baseline="-25000"/>
              <a:t>0</a:t>
            </a:r>
            <a:r>
              <a:rPr lang="en-US" sz="2800"/>
              <a:t>  0   1   y</a:t>
            </a:r>
            <a:r>
              <a:rPr lang="en-US" sz="2800" baseline="-25000"/>
              <a:t>0</a:t>
            </a:r>
            <a:r>
              <a:rPr lang="en-US" sz="2800"/>
              <a:t> 0   0   1</a:t>
            </a:r>
          </a:p>
        </p:txBody>
      </p:sp>
      <p:sp>
        <p:nvSpPr>
          <p:cNvPr id="61445" name="Text Box 4"/>
          <p:cNvSpPr txBox="1">
            <a:spLocks noChangeArrowheads="1"/>
          </p:cNvSpPr>
          <p:nvPr/>
        </p:nvSpPr>
        <p:spPr bwMode="auto">
          <a:xfrm>
            <a:off x="3200400" y="2362200"/>
            <a:ext cx="381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xy1</a:t>
            </a:r>
          </a:p>
        </p:txBody>
      </p:sp>
      <p:sp>
        <p:nvSpPr>
          <p:cNvPr id="61446" name="Text Box 5"/>
          <p:cNvSpPr txBox="1">
            <a:spLocks noChangeArrowheads="1"/>
          </p:cNvSpPr>
          <p:nvPr/>
        </p:nvSpPr>
        <p:spPr bwMode="auto">
          <a:xfrm>
            <a:off x="4191000" y="2438400"/>
            <a:ext cx="9906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x+x</a:t>
            </a:r>
            <a:r>
              <a:rPr lang="en-US" sz="2800" baseline="-25000"/>
              <a:t>0</a:t>
            </a:r>
            <a:r>
              <a:rPr lang="en-US" sz="2800"/>
              <a:t> y+y</a:t>
            </a:r>
            <a:r>
              <a:rPr lang="en-US" sz="2800" baseline="-25000"/>
              <a:t>0    </a:t>
            </a:r>
            <a:r>
              <a:rPr lang="en-US" sz="2800"/>
              <a:t>1</a:t>
            </a:r>
          </a:p>
        </p:txBody>
      </p:sp>
      <p:grpSp>
        <p:nvGrpSpPr>
          <p:cNvPr id="61447" name="Group 6"/>
          <p:cNvGrpSpPr>
            <a:grpSpLocks/>
          </p:cNvGrpSpPr>
          <p:nvPr/>
        </p:nvGrpSpPr>
        <p:grpSpPr bwMode="auto">
          <a:xfrm>
            <a:off x="1143000" y="2286000"/>
            <a:ext cx="3962400" cy="1600200"/>
            <a:chOff x="432" y="1536"/>
            <a:chExt cx="2496" cy="1008"/>
          </a:xfrm>
        </p:grpSpPr>
        <p:sp>
          <p:nvSpPr>
            <p:cNvPr id="61449" name="AutoShape 7"/>
            <p:cNvSpPr>
              <a:spLocks/>
            </p:cNvSpPr>
            <p:nvPr/>
          </p:nvSpPr>
          <p:spPr bwMode="auto">
            <a:xfrm flipH="1">
              <a:off x="139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1450" name="AutoShape 8"/>
            <p:cNvSpPr>
              <a:spLocks/>
            </p:cNvSpPr>
            <p:nvPr/>
          </p:nvSpPr>
          <p:spPr bwMode="auto">
            <a:xfrm>
              <a:off x="4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1451" name="AutoShape 9"/>
            <p:cNvSpPr>
              <a:spLocks/>
            </p:cNvSpPr>
            <p:nvPr/>
          </p:nvSpPr>
          <p:spPr bwMode="auto">
            <a:xfrm flipH="1">
              <a:off x="187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1452" name="AutoShape 10"/>
            <p:cNvSpPr>
              <a:spLocks/>
            </p:cNvSpPr>
            <p:nvPr/>
          </p:nvSpPr>
          <p:spPr bwMode="auto">
            <a:xfrm>
              <a:off x="16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1453" name="AutoShape 11"/>
            <p:cNvSpPr>
              <a:spLocks/>
            </p:cNvSpPr>
            <p:nvPr/>
          </p:nvSpPr>
          <p:spPr bwMode="auto">
            <a:xfrm flipH="1">
              <a:off x="278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1454" name="AutoShape 12"/>
            <p:cNvSpPr>
              <a:spLocks/>
            </p:cNvSpPr>
            <p:nvPr/>
          </p:nvSpPr>
          <p:spPr bwMode="auto">
            <a:xfrm>
              <a:off x="230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1448" name="Text Box 13"/>
          <p:cNvSpPr txBox="1">
            <a:spLocks noChangeArrowheads="1"/>
          </p:cNvSpPr>
          <p:nvPr/>
        </p:nvSpPr>
        <p:spPr bwMode="auto">
          <a:xfrm>
            <a:off x="3733800" y="2971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4C53F34-569A-884C-BB99-BB37B933F4D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499757F-5EC1-894B-80A1-27D50236677E}" type="slidenum">
              <a:rPr lang="en-US" sz="1400"/>
              <a:pPr eaLnBrk="1" hangingPunct="1"/>
              <a:t>45</a:t>
            </a:fld>
            <a:endParaRPr lang="en-US" sz="1400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7772400" cy="762000"/>
          </a:xfrm>
        </p:spPr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transform form</a:t>
            </a:r>
          </a:p>
        </p:txBody>
      </p:sp>
      <p:sp>
        <p:nvSpPr>
          <p:cNvPr id="62468" name="Text Box 3"/>
          <p:cNvSpPr txBox="1">
            <a:spLocks noChangeArrowheads="1"/>
          </p:cNvSpPr>
          <p:nvPr/>
        </p:nvSpPr>
        <p:spPr bwMode="auto">
          <a:xfrm>
            <a:off x="2057400" y="2819400"/>
            <a:ext cx="1600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?   ?   ? ?   ?   ? 0   0   1</a:t>
            </a:r>
          </a:p>
        </p:txBody>
      </p:sp>
      <p:sp>
        <p:nvSpPr>
          <p:cNvPr id="62469" name="Text Box 4"/>
          <p:cNvSpPr txBox="1">
            <a:spLocks noChangeArrowheads="1"/>
          </p:cNvSpPr>
          <p:nvPr/>
        </p:nvSpPr>
        <p:spPr bwMode="auto">
          <a:xfrm>
            <a:off x="4038600" y="2819400"/>
            <a:ext cx="381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xy1</a:t>
            </a:r>
          </a:p>
        </p:txBody>
      </p:sp>
      <p:sp>
        <p:nvSpPr>
          <p:cNvPr id="62470" name="Text Box 5"/>
          <p:cNvSpPr txBox="1">
            <a:spLocks noChangeArrowheads="1"/>
          </p:cNvSpPr>
          <p:nvPr/>
        </p:nvSpPr>
        <p:spPr bwMode="auto">
          <a:xfrm>
            <a:off x="5029200" y="2895600"/>
            <a:ext cx="838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</a:t>
            </a:r>
            <a:r>
              <a:rPr lang="ja-JP" altLang="en-US" sz="2800"/>
              <a:t>’</a:t>
            </a:r>
            <a:r>
              <a:rPr lang="en-US" altLang="ja-JP" sz="2800"/>
              <a:t>  y</a:t>
            </a:r>
            <a:r>
              <a:rPr lang="ja-JP" altLang="en-US" sz="2800"/>
              <a:t>’</a:t>
            </a:r>
            <a:r>
              <a:rPr lang="en-US" altLang="ja-JP" sz="2800" baseline="-25000"/>
              <a:t>    </a:t>
            </a:r>
            <a:r>
              <a:rPr lang="en-US" altLang="ja-JP" sz="2800"/>
              <a:t>1</a:t>
            </a:r>
            <a:endParaRPr lang="en-US" sz="2800"/>
          </a:p>
        </p:txBody>
      </p:sp>
      <p:grpSp>
        <p:nvGrpSpPr>
          <p:cNvPr id="62471" name="Group 6"/>
          <p:cNvGrpSpPr>
            <a:grpSpLocks/>
          </p:cNvGrpSpPr>
          <p:nvPr/>
        </p:nvGrpSpPr>
        <p:grpSpPr bwMode="auto">
          <a:xfrm>
            <a:off x="1981200" y="2743200"/>
            <a:ext cx="3962400" cy="1600200"/>
            <a:chOff x="432" y="1536"/>
            <a:chExt cx="2496" cy="1008"/>
          </a:xfrm>
        </p:grpSpPr>
        <p:sp>
          <p:nvSpPr>
            <p:cNvPr id="62475" name="AutoShape 7"/>
            <p:cNvSpPr>
              <a:spLocks/>
            </p:cNvSpPr>
            <p:nvPr/>
          </p:nvSpPr>
          <p:spPr bwMode="auto">
            <a:xfrm flipH="1">
              <a:off x="139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476" name="AutoShape 8"/>
            <p:cNvSpPr>
              <a:spLocks/>
            </p:cNvSpPr>
            <p:nvPr/>
          </p:nvSpPr>
          <p:spPr bwMode="auto">
            <a:xfrm>
              <a:off x="4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477" name="AutoShape 9"/>
            <p:cNvSpPr>
              <a:spLocks/>
            </p:cNvSpPr>
            <p:nvPr/>
          </p:nvSpPr>
          <p:spPr bwMode="auto">
            <a:xfrm flipH="1">
              <a:off x="187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478" name="AutoShape 10"/>
            <p:cNvSpPr>
              <a:spLocks/>
            </p:cNvSpPr>
            <p:nvPr/>
          </p:nvSpPr>
          <p:spPr bwMode="auto">
            <a:xfrm>
              <a:off x="16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479" name="AutoShape 11"/>
            <p:cNvSpPr>
              <a:spLocks/>
            </p:cNvSpPr>
            <p:nvPr/>
          </p:nvSpPr>
          <p:spPr bwMode="auto">
            <a:xfrm flipH="1">
              <a:off x="278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480" name="AutoShape 12"/>
            <p:cNvSpPr>
              <a:spLocks/>
            </p:cNvSpPr>
            <p:nvPr/>
          </p:nvSpPr>
          <p:spPr bwMode="auto">
            <a:xfrm>
              <a:off x="230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2472" name="Text Box 13"/>
          <p:cNvSpPr txBox="1">
            <a:spLocks noChangeArrowheads="1"/>
          </p:cNvSpPr>
          <p:nvPr/>
        </p:nvSpPr>
        <p:spPr bwMode="auto">
          <a:xfrm>
            <a:off x="4572000" y="34290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048000" y="2743200"/>
            <a:ext cx="381000" cy="914400"/>
          </a:xfrm>
          <a:prstGeom prst="rect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43000" y="1676400"/>
            <a:ext cx="6324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these are 0 for scale and rotate and equal to the offset for translate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0EC4B72-D49D-A94C-B193-754E716A250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DEEFE67-1F20-314F-A59C-063E77BA17F3}" type="slidenum">
              <a:rPr lang="en-US" sz="1400"/>
              <a:pPr eaLnBrk="1" hangingPunct="1"/>
              <a:t>46</a:t>
            </a:fld>
            <a:endParaRPr lang="en-US" sz="1400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we are not alone…</a:t>
            </a:r>
          </a:p>
        </p:txBody>
      </p:sp>
      <p:grpSp>
        <p:nvGrpSpPr>
          <p:cNvPr id="63492" name="Group 27"/>
          <p:cNvGrpSpPr>
            <a:grpSpLocks/>
          </p:cNvGrpSpPr>
          <p:nvPr/>
        </p:nvGrpSpPr>
        <p:grpSpPr bwMode="auto">
          <a:xfrm>
            <a:off x="914400" y="2590800"/>
            <a:ext cx="2057400" cy="1676400"/>
            <a:chOff x="576" y="1632"/>
            <a:chExt cx="1296" cy="1056"/>
          </a:xfrm>
        </p:grpSpPr>
        <p:sp>
          <p:nvSpPr>
            <p:cNvPr id="63496" name="Rectangle 3"/>
            <p:cNvSpPr>
              <a:spLocks noChangeArrowheads="1"/>
            </p:cNvSpPr>
            <p:nvPr/>
          </p:nvSpPr>
          <p:spPr bwMode="auto">
            <a:xfrm>
              <a:off x="768" y="1632"/>
              <a:ext cx="1104" cy="105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3497" name="Oval 5"/>
            <p:cNvSpPr>
              <a:spLocks noChangeArrowheads="1"/>
            </p:cNvSpPr>
            <p:nvPr/>
          </p:nvSpPr>
          <p:spPr bwMode="auto">
            <a:xfrm>
              <a:off x="912" y="2544"/>
              <a:ext cx="96" cy="96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3498" name="Oval 6"/>
            <p:cNvSpPr>
              <a:spLocks noChangeArrowheads="1"/>
            </p:cNvSpPr>
            <p:nvPr/>
          </p:nvSpPr>
          <p:spPr bwMode="auto">
            <a:xfrm>
              <a:off x="1488" y="2016"/>
              <a:ext cx="96" cy="96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3499" name="Text Box 7"/>
            <p:cNvSpPr txBox="1">
              <a:spLocks noChangeArrowheads="1"/>
            </p:cNvSpPr>
            <p:nvPr/>
          </p:nvSpPr>
          <p:spPr bwMode="auto">
            <a:xfrm>
              <a:off x="576" y="2208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(x,y)</a:t>
              </a:r>
            </a:p>
          </p:txBody>
        </p:sp>
      </p:grpSp>
      <p:sp>
        <p:nvSpPr>
          <p:cNvPr id="63493" name="Text Box 8"/>
          <p:cNvSpPr txBox="1">
            <a:spLocks noChangeArrowheads="1"/>
          </p:cNvSpPr>
          <p:nvPr/>
        </p:nvSpPr>
        <p:spPr bwMode="auto">
          <a:xfrm>
            <a:off x="1828800" y="26670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</a:t>
            </a:r>
            <a:r>
              <a:rPr lang="ja-JP" altLang="en-US"/>
              <a:t>’</a:t>
            </a:r>
            <a:r>
              <a:rPr lang="en-US" altLang="ja-JP"/>
              <a:t>,y</a:t>
            </a:r>
            <a:r>
              <a:rPr lang="ja-JP" altLang="en-US"/>
              <a:t>’</a:t>
            </a:r>
            <a:r>
              <a:rPr lang="en-US" altLang="ja-JP"/>
              <a:t>)</a:t>
            </a:r>
            <a:endParaRPr lang="en-US"/>
          </a:p>
        </p:txBody>
      </p:sp>
      <p:sp>
        <p:nvSpPr>
          <p:cNvPr id="63494" name="Text Box 22"/>
          <p:cNvSpPr txBox="1">
            <a:spLocks noChangeArrowheads="1"/>
          </p:cNvSpPr>
          <p:nvPr/>
        </p:nvSpPr>
        <p:spPr bwMode="auto">
          <a:xfrm>
            <a:off x="533400" y="15240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the parallel universe view of homogenous coordinates</a:t>
            </a:r>
          </a:p>
        </p:txBody>
      </p:sp>
      <p:sp>
        <p:nvSpPr>
          <p:cNvPr id="63495" name="Text Box 23"/>
          <p:cNvSpPr txBox="1">
            <a:spLocks noChangeArrowheads="1"/>
          </p:cNvSpPr>
          <p:nvPr/>
        </p:nvSpPr>
        <p:spPr bwMode="auto">
          <a:xfrm>
            <a:off x="685800" y="4572000"/>
            <a:ext cx="2971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we live in this universe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A7CA0D5-102B-FB47-9A09-2F356101B0B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342548F-0582-2F40-B7A9-0E3A21AA4DC6}" type="slidenum">
              <a:rPr lang="en-US" sz="1400"/>
              <a:pPr eaLnBrk="1" hangingPunct="1"/>
              <a:t>47</a:t>
            </a:fld>
            <a:endParaRPr lang="en-US" sz="1400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we are not alone…</a:t>
            </a:r>
          </a:p>
        </p:txBody>
      </p:sp>
      <p:sp>
        <p:nvSpPr>
          <p:cNvPr id="64516" name="Rectangle 3"/>
          <p:cNvSpPr>
            <a:spLocks noChangeArrowheads="1"/>
          </p:cNvSpPr>
          <p:nvPr/>
        </p:nvSpPr>
        <p:spPr bwMode="auto">
          <a:xfrm>
            <a:off x="1219200" y="2590800"/>
            <a:ext cx="1752600" cy="1676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17" name="Oval 5"/>
          <p:cNvSpPr>
            <a:spLocks noChangeArrowheads="1"/>
          </p:cNvSpPr>
          <p:nvPr/>
        </p:nvSpPr>
        <p:spPr bwMode="auto">
          <a:xfrm>
            <a:off x="1447800" y="4038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18" name="Oval 6"/>
          <p:cNvSpPr>
            <a:spLocks noChangeArrowheads="1"/>
          </p:cNvSpPr>
          <p:nvPr/>
        </p:nvSpPr>
        <p:spPr bwMode="auto">
          <a:xfrm>
            <a:off x="2362200" y="3200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914400" y="3505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64520" name="AutoShape 10"/>
          <p:cNvSpPr>
            <a:spLocks noChangeArrowheads="1"/>
          </p:cNvSpPr>
          <p:nvPr/>
        </p:nvSpPr>
        <p:spPr bwMode="auto">
          <a:xfrm>
            <a:off x="5334000" y="2362200"/>
            <a:ext cx="2362200" cy="2209800"/>
          </a:xfrm>
          <a:prstGeom prst="cube">
            <a:avLst>
              <a:gd name="adj" fmla="val 25000"/>
            </a:avLst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1" name="Line 11"/>
          <p:cNvSpPr>
            <a:spLocks noChangeShapeType="1"/>
          </p:cNvSpPr>
          <p:nvPr/>
        </p:nvSpPr>
        <p:spPr bwMode="auto">
          <a:xfrm flipH="1">
            <a:off x="5943600" y="4038600"/>
            <a:ext cx="17526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2" name="Line 12"/>
          <p:cNvSpPr>
            <a:spLocks noChangeShapeType="1"/>
          </p:cNvSpPr>
          <p:nvPr/>
        </p:nvSpPr>
        <p:spPr bwMode="auto">
          <a:xfrm>
            <a:off x="5943600" y="2362200"/>
            <a:ext cx="0" cy="16764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3" name="Line 13"/>
          <p:cNvSpPr>
            <a:spLocks noChangeShapeType="1"/>
          </p:cNvSpPr>
          <p:nvPr/>
        </p:nvSpPr>
        <p:spPr bwMode="auto">
          <a:xfrm flipV="1">
            <a:off x="5334000" y="4038600"/>
            <a:ext cx="609600" cy="5334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4" name="Oval 15"/>
          <p:cNvSpPr>
            <a:spLocks noChangeArrowheads="1"/>
          </p:cNvSpPr>
          <p:nvPr/>
        </p:nvSpPr>
        <p:spPr bwMode="auto">
          <a:xfrm>
            <a:off x="5791200" y="4267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5" name="Oval 16"/>
          <p:cNvSpPr>
            <a:spLocks noChangeArrowheads="1"/>
          </p:cNvSpPr>
          <p:nvPr/>
        </p:nvSpPr>
        <p:spPr bwMode="auto">
          <a:xfrm>
            <a:off x="6705600" y="34290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6" name="Text Box 17"/>
          <p:cNvSpPr txBox="1">
            <a:spLocks noChangeArrowheads="1"/>
          </p:cNvSpPr>
          <p:nvPr/>
        </p:nvSpPr>
        <p:spPr bwMode="auto">
          <a:xfrm>
            <a:off x="5257800" y="3733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(x,y,1)</a:t>
            </a:r>
          </a:p>
        </p:txBody>
      </p:sp>
      <p:sp>
        <p:nvSpPr>
          <p:cNvPr id="64527" name="Rectangle 19"/>
          <p:cNvSpPr>
            <a:spLocks noChangeArrowheads="1"/>
          </p:cNvSpPr>
          <p:nvPr/>
        </p:nvSpPr>
        <p:spPr bwMode="auto">
          <a:xfrm>
            <a:off x="5334000" y="2895600"/>
            <a:ext cx="1828800" cy="1676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8" name="Text Box 20"/>
          <p:cNvSpPr txBox="1">
            <a:spLocks noChangeArrowheads="1"/>
          </p:cNvSpPr>
          <p:nvPr/>
        </p:nvSpPr>
        <p:spPr bwMode="auto">
          <a:xfrm>
            <a:off x="533400" y="15240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the parallel universe view of homogenous coordinates</a:t>
            </a:r>
          </a:p>
        </p:txBody>
      </p:sp>
      <p:sp>
        <p:nvSpPr>
          <p:cNvPr id="64529" name="Text Box 21"/>
          <p:cNvSpPr txBox="1">
            <a:spLocks noChangeArrowheads="1"/>
          </p:cNvSpPr>
          <p:nvPr/>
        </p:nvSpPr>
        <p:spPr bwMode="auto">
          <a:xfrm>
            <a:off x="685800" y="4572000"/>
            <a:ext cx="2971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we live in this universe</a:t>
            </a:r>
          </a:p>
        </p:txBody>
      </p:sp>
      <p:sp>
        <p:nvSpPr>
          <p:cNvPr id="64530" name="Text Box 22"/>
          <p:cNvSpPr txBox="1">
            <a:spLocks noChangeArrowheads="1"/>
          </p:cNvSpPr>
          <p:nvPr/>
        </p:nvSpPr>
        <p:spPr bwMode="auto">
          <a:xfrm>
            <a:off x="4800600" y="4724400"/>
            <a:ext cx="388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it</a:t>
            </a:r>
            <a:r>
              <a:rPr lang="ja-JP" altLang="en-US"/>
              <a:t>’</a:t>
            </a:r>
            <a:r>
              <a:rPr lang="en-US" altLang="ja-JP"/>
              <a:t>s not the only one</a:t>
            </a:r>
            <a:endParaRPr lang="en-US"/>
          </a:p>
        </p:txBody>
      </p:sp>
      <p:sp>
        <p:nvSpPr>
          <p:cNvPr id="64531" name="Text Box 23"/>
          <p:cNvSpPr txBox="1">
            <a:spLocks noChangeArrowheads="1"/>
          </p:cNvSpPr>
          <p:nvPr/>
        </p:nvSpPr>
        <p:spPr bwMode="auto">
          <a:xfrm>
            <a:off x="1828800" y="26670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</a:t>
            </a:r>
            <a:r>
              <a:rPr lang="ja-JP" altLang="en-US"/>
              <a:t>’</a:t>
            </a:r>
            <a:r>
              <a:rPr lang="en-US" altLang="ja-JP"/>
              <a:t>,y</a:t>
            </a:r>
            <a:r>
              <a:rPr lang="ja-JP" altLang="en-US"/>
              <a:t>’</a:t>
            </a:r>
            <a:r>
              <a:rPr lang="en-US" altLang="ja-JP"/>
              <a:t>)</a:t>
            </a:r>
            <a:endParaRPr lang="en-US"/>
          </a:p>
        </p:txBody>
      </p:sp>
      <p:sp>
        <p:nvSpPr>
          <p:cNvPr id="64532" name="Text Box 24"/>
          <p:cNvSpPr txBox="1">
            <a:spLocks noChangeArrowheads="1"/>
          </p:cNvSpPr>
          <p:nvPr/>
        </p:nvSpPr>
        <p:spPr bwMode="auto">
          <a:xfrm>
            <a:off x="5562600" y="29718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</a:t>
            </a:r>
            <a:r>
              <a:rPr lang="ja-JP" altLang="en-US"/>
              <a:t>’</a:t>
            </a:r>
            <a:r>
              <a:rPr lang="en-US" altLang="ja-JP"/>
              <a:t>,y</a:t>
            </a:r>
            <a:r>
              <a:rPr lang="ja-JP" altLang="en-US"/>
              <a:t>’</a:t>
            </a:r>
            <a:r>
              <a:rPr lang="en-US" altLang="ja-JP"/>
              <a:t>,1)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9A068D1-5A08-C746-83C1-44BA2DBF875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B13572E-F572-A64C-A96B-6FE1E6D3B52E}" type="slidenum">
              <a:rPr lang="en-US" sz="1400"/>
              <a:pPr eaLnBrk="1" hangingPunct="1"/>
              <a:t>48</a:t>
            </a:fld>
            <a:endParaRPr lang="en-US" sz="1400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we are not alone…</a:t>
            </a:r>
          </a:p>
        </p:txBody>
      </p:sp>
      <p:sp>
        <p:nvSpPr>
          <p:cNvPr id="65540" name="Rectangle 3"/>
          <p:cNvSpPr>
            <a:spLocks noChangeArrowheads="1"/>
          </p:cNvSpPr>
          <p:nvPr/>
        </p:nvSpPr>
        <p:spPr bwMode="auto">
          <a:xfrm>
            <a:off x="1219200" y="2590800"/>
            <a:ext cx="1752600" cy="1676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1" name="Oval 5"/>
          <p:cNvSpPr>
            <a:spLocks noChangeArrowheads="1"/>
          </p:cNvSpPr>
          <p:nvPr/>
        </p:nvSpPr>
        <p:spPr bwMode="auto">
          <a:xfrm>
            <a:off x="1447800" y="4038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2" name="Oval 6"/>
          <p:cNvSpPr>
            <a:spLocks noChangeArrowheads="1"/>
          </p:cNvSpPr>
          <p:nvPr/>
        </p:nvSpPr>
        <p:spPr bwMode="auto">
          <a:xfrm>
            <a:off x="2362200" y="3200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914400" y="3505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65544" name="Oval 15"/>
          <p:cNvSpPr>
            <a:spLocks noChangeArrowheads="1"/>
          </p:cNvSpPr>
          <p:nvPr/>
        </p:nvSpPr>
        <p:spPr bwMode="auto">
          <a:xfrm>
            <a:off x="5791200" y="3962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5" name="Oval 16"/>
          <p:cNvSpPr>
            <a:spLocks noChangeArrowheads="1"/>
          </p:cNvSpPr>
          <p:nvPr/>
        </p:nvSpPr>
        <p:spPr bwMode="auto">
          <a:xfrm>
            <a:off x="6705600" y="3124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6" name="Text Box 17"/>
          <p:cNvSpPr txBox="1">
            <a:spLocks noChangeArrowheads="1"/>
          </p:cNvSpPr>
          <p:nvPr/>
        </p:nvSpPr>
        <p:spPr bwMode="auto">
          <a:xfrm>
            <a:off x="5257800" y="34290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(x,y,1)</a:t>
            </a:r>
          </a:p>
        </p:txBody>
      </p:sp>
      <p:sp>
        <p:nvSpPr>
          <p:cNvPr id="65547" name="Rectangle 19"/>
          <p:cNvSpPr>
            <a:spLocks noChangeArrowheads="1"/>
          </p:cNvSpPr>
          <p:nvPr/>
        </p:nvSpPr>
        <p:spPr bwMode="auto">
          <a:xfrm>
            <a:off x="5334000" y="2590800"/>
            <a:ext cx="1828800" cy="1676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8" name="Text Box 20"/>
          <p:cNvSpPr txBox="1">
            <a:spLocks noChangeArrowheads="1"/>
          </p:cNvSpPr>
          <p:nvPr/>
        </p:nvSpPr>
        <p:spPr bwMode="auto">
          <a:xfrm>
            <a:off x="533400" y="15240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the parallel universe view of homogenous coordinates</a:t>
            </a:r>
          </a:p>
        </p:txBody>
      </p:sp>
      <p:sp>
        <p:nvSpPr>
          <p:cNvPr id="65549" name="Text Box 21"/>
          <p:cNvSpPr txBox="1">
            <a:spLocks noChangeArrowheads="1"/>
          </p:cNvSpPr>
          <p:nvPr/>
        </p:nvSpPr>
        <p:spPr bwMode="auto">
          <a:xfrm>
            <a:off x="685800" y="4572000"/>
            <a:ext cx="2971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we live in this universe</a:t>
            </a:r>
          </a:p>
        </p:txBody>
      </p:sp>
      <p:sp>
        <p:nvSpPr>
          <p:cNvPr id="65550" name="Text Box 22"/>
          <p:cNvSpPr txBox="1">
            <a:spLocks noChangeArrowheads="1"/>
          </p:cNvSpPr>
          <p:nvPr/>
        </p:nvSpPr>
        <p:spPr bwMode="auto">
          <a:xfrm>
            <a:off x="4800600" y="4724400"/>
            <a:ext cx="3886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it</a:t>
            </a:r>
            <a:r>
              <a:rPr lang="ja-JP" altLang="en-US"/>
              <a:t>’</a:t>
            </a:r>
            <a:r>
              <a:rPr lang="en-US" altLang="ja-JP"/>
              <a:t>s not the only one, </a:t>
            </a:r>
          </a:p>
          <a:p>
            <a:pPr eaLnBrk="1" hangingPunct="1"/>
            <a:r>
              <a:rPr lang="en-US"/>
              <a:t>but it</a:t>
            </a:r>
            <a:r>
              <a:rPr lang="ja-JP" altLang="en-US"/>
              <a:t>’</a:t>
            </a:r>
            <a:r>
              <a:rPr lang="en-US" altLang="ja-JP"/>
              <a:t>s the only one we need to think about</a:t>
            </a:r>
            <a:endParaRPr lang="en-US"/>
          </a:p>
        </p:txBody>
      </p:sp>
      <p:sp>
        <p:nvSpPr>
          <p:cNvPr id="65551" name="Text Box 23"/>
          <p:cNvSpPr txBox="1">
            <a:spLocks noChangeArrowheads="1"/>
          </p:cNvSpPr>
          <p:nvPr/>
        </p:nvSpPr>
        <p:spPr bwMode="auto">
          <a:xfrm>
            <a:off x="1828800" y="26670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</a:t>
            </a:r>
            <a:r>
              <a:rPr lang="ja-JP" altLang="en-US"/>
              <a:t>’</a:t>
            </a:r>
            <a:r>
              <a:rPr lang="en-US" altLang="ja-JP"/>
              <a:t>,y</a:t>
            </a:r>
            <a:r>
              <a:rPr lang="ja-JP" altLang="en-US"/>
              <a:t>’</a:t>
            </a:r>
            <a:r>
              <a:rPr lang="en-US" altLang="ja-JP"/>
              <a:t>)</a:t>
            </a:r>
            <a:endParaRPr lang="en-US"/>
          </a:p>
        </p:txBody>
      </p:sp>
      <p:sp>
        <p:nvSpPr>
          <p:cNvPr id="65552" name="Text Box 24"/>
          <p:cNvSpPr txBox="1">
            <a:spLocks noChangeArrowheads="1"/>
          </p:cNvSpPr>
          <p:nvPr/>
        </p:nvSpPr>
        <p:spPr bwMode="auto">
          <a:xfrm>
            <a:off x="5562600" y="26670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</a:t>
            </a:r>
            <a:r>
              <a:rPr lang="ja-JP" altLang="en-US"/>
              <a:t>’</a:t>
            </a:r>
            <a:r>
              <a:rPr lang="en-US" altLang="ja-JP"/>
              <a:t>,y</a:t>
            </a:r>
            <a:r>
              <a:rPr lang="ja-JP" altLang="en-US"/>
              <a:t>’</a:t>
            </a:r>
            <a:r>
              <a:rPr lang="en-US" altLang="ja-JP"/>
              <a:t>,1)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1AF5547-6C0C-4749-AD4D-058CAD60375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360292A-6CA1-3D48-A31E-3F9ED65FA393}" type="slidenum">
              <a:rPr lang="en-US" sz="1400"/>
              <a:pPr eaLnBrk="1" hangingPunct="1"/>
              <a:t>49</a:t>
            </a:fld>
            <a:endParaRPr lang="en-US" sz="1400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3d and 3d homogenous</a:t>
            </a:r>
          </a:p>
        </p:txBody>
      </p:sp>
      <p:grpSp>
        <p:nvGrpSpPr>
          <p:cNvPr id="66564" name="Group 3"/>
          <p:cNvGrpSpPr>
            <a:grpSpLocks/>
          </p:cNvGrpSpPr>
          <p:nvPr/>
        </p:nvGrpSpPr>
        <p:grpSpPr bwMode="auto">
          <a:xfrm>
            <a:off x="1066800" y="1981200"/>
            <a:ext cx="2362200" cy="2209800"/>
            <a:chOff x="672" y="1296"/>
            <a:chExt cx="1488" cy="1392"/>
          </a:xfrm>
        </p:grpSpPr>
        <p:sp>
          <p:nvSpPr>
            <p:cNvPr id="66574" name="AutoShape 4"/>
            <p:cNvSpPr>
              <a:spLocks noChangeArrowheads="1"/>
            </p:cNvSpPr>
            <p:nvPr/>
          </p:nvSpPr>
          <p:spPr bwMode="auto">
            <a:xfrm>
              <a:off x="672" y="1296"/>
              <a:ext cx="1488" cy="1392"/>
            </a:xfrm>
            <a:prstGeom prst="cube">
              <a:avLst>
                <a:gd name="adj" fmla="val 25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6575" name="Line 5"/>
            <p:cNvSpPr>
              <a:spLocks noChangeShapeType="1"/>
            </p:cNvSpPr>
            <p:nvPr/>
          </p:nvSpPr>
          <p:spPr bwMode="auto">
            <a:xfrm flipH="1">
              <a:off x="1056" y="2352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576" name="Line 6"/>
            <p:cNvSpPr>
              <a:spLocks noChangeShapeType="1"/>
            </p:cNvSpPr>
            <p:nvPr/>
          </p:nvSpPr>
          <p:spPr bwMode="auto">
            <a:xfrm>
              <a:off x="1056" y="1296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577" name="Line 7"/>
            <p:cNvSpPr>
              <a:spLocks noChangeShapeType="1"/>
            </p:cNvSpPr>
            <p:nvPr/>
          </p:nvSpPr>
          <p:spPr bwMode="auto">
            <a:xfrm flipV="1">
              <a:off x="672" y="2352"/>
              <a:ext cx="3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578" name="Oval 8"/>
            <p:cNvSpPr>
              <a:spLocks noChangeArrowheads="1"/>
            </p:cNvSpPr>
            <p:nvPr/>
          </p:nvSpPr>
          <p:spPr bwMode="auto">
            <a:xfrm>
              <a:off x="1200" y="2112"/>
              <a:ext cx="96" cy="96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6579" name="Text Box 9"/>
            <p:cNvSpPr txBox="1">
              <a:spLocks noChangeArrowheads="1"/>
            </p:cNvSpPr>
            <p:nvPr/>
          </p:nvSpPr>
          <p:spPr bwMode="auto">
            <a:xfrm>
              <a:off x="1152" y="1824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(x,y,z)</a:t>
              </a:r>
            </a:p>
          </p:txBody>
        </p:sp>
        <p:sp>
          <p:nvSpPr>
            <p:cNvPr id="66580" name="Rectangle 10"/>
            <p:cNvSpPr>
              <a:spLocks noChangeArrowheads="1"/>
            </p:cNvSpPr>
            <p:nvPr/>
          </p:nvSpPr>
          <p:spPr bwMode="auto">
            <a:xfrm>
              <a:off x="672" y="1632"/>
              <a:ext cx="1152" cy="105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6565" name="Text Box 11"/>
          <p:cNvSpPr txBox="1">
            <a:spLocks noChangeArrowheads="1"/>
          </p:cNvSpPr>
          <p:nvPr/>
        </p:nvSpPr>
        <p:spPr bwMode="auto">
          <a:xfrm>
            <a:off x="685800" y="45720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our universe</a:t>
            </a:r>
          </a:p>
        </p:txBody>
      </p:sp>
      <p:sp>
        <p:nvSpPr>
          <p:cNvPr id="66566" name="Text Box 12"/>
          <p:cNvSpPr txBox="1">
            <a:spLocks noChangeArrowheads="1"/>
          </p:cNvSpPr>
          <p:nvPr/>
        </p:nvSpPr>
        <p:spPr bwMode="auto">
          <a:xfrm>
            <a:off x="5029200" y="4572000"/>
            <a:ext cx="2971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our universe when it comes to computing modeling transforms</a:t>
            </a:r>
          </a:p>
        </p:txBody>
      </p:sp>
      <p:sp>
        <p:nvSpPr>
          <p:cNvPr id="66567" name="AutoShape 13"/>
          <p:cNvSpPr>
            <a:spLocks noChangeArrowheads="1"/>
          </p:cNvSpPr>
          <p:nvPr/>
        </p:nvSpPr>
        <p:spPr bwMode="auto">
          <a:xfrm>
            <a:off x="5257800" y="1981200"/>
            <a:ext cx="2362200" cy="220980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8" name="Line 14"/>
          <p:cNvSpPr>
            <a:spLocks noChangeShapeType="1"/>
          </p:cNvSpPr>
          <p:nvPr/>
        </p:nvSpPr>
        <p:spPr bwMode="auto">
          <a:xfrm flipH="1">
            <a:off x="5867400" y="36576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6569" name="Line 15"/>
          <p:cNvSpPr>
            <a:spLocks noChangeShapeType="1"/>
          </p:cNvSpPr>
          <p:nvPr/>
        </p:nvSpPr>
        <p:spPr bwMode="auto">
          <a:xfrm>
            <a:off x="5867400" y="19812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6570" name="Line 16"/>
          <p:cNvSpPr>
            <a:spLocks noChangeShapeType="1"/>
          </p:cNvSpPr>
          <p:nvPr/>
        </p:nvSpPr>
        <p:spPr bwMode="auto">
          <a:xfrm flipV="1">
            <a:off x="5257800" y="3657600"/>
            <a:ext cx="609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6571" name="Oval 17"/>
          <p:cNvSpPr>
            <a:spLocks noChangeArrowheads="1"/>
          </p:cNvSpPr>
          <p:nvPr/>
        </p:nvSpPr>
        <p:spPr bwMode="auto">
          <a:xfrm>
            <a:off x="6096000" y="3276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72" name="Text Box 18"/>
          <p:cNvSpPr txBox="1">
            <a:spLocks noChangeArrowheads="1"/>
          </p:cNvSpPr>
          <p:nvPr/>
        </p:nvSpPr>
        <p:spPr bwMode="auto">
          <a:xfrm>
            <a:off x="5791200" y="2819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(x,y,z,1)</a:t>
            </a:r>
          </a:p>
        </p:txBody>
      </p:sp>
      <p:sp>
        <p:nvSpPr>
          <p:cNvPr id="66573" name="Rectangle 19"/>
          <p:cNvSpPr>
            <a:spLocks noChangeArrowheads="1"/>
          </p:cNvSpPr>
          <p:nvPr/>
        </p:nvSpPr>
        <p:spPr bwMode="auto">
          <a:xfrm>
            <a:off x="5257800" y="2514600"/>
            <a:ext cx="1828800" cy="1676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Specify changing scene geometry</a:t>
            </a:r>
          </a:p>
        </p:txBody>
      </p:sp>
      <p:sp>
        <p:nvSpPr>
          <p:cNvPr id="2150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8A02A2D-F292-0248-A6B6-E732C7D404B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5706487-F251-C446-BB5C-423B09727CC0}" type="slidenum">
              <a:rPr lang="en-US" sz="1400"/>
              <a:pPr eaLnBrk="1" hangingPunct="1"/>
              <a:t>5</a:t>
            </a:fld>
            <a:endParaRPr lang="en-US" sz="1400"/>
          </a:p>
        </p:txBody>
      </p:sp>
      <p:pic>
        <p:nvPicPr>
          <p:cNvPr id="21508" name="Picture 4" descr="snowma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3271838" cy="409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Box 5"/>
          <p:cNvSpPr txBox="1">
            <a:spLocks noChangeArrowheads="1"/>
          </p:cNvSpPr>
          <p:nvPr/>
        </p:nvSpPr>
        <p:spPr bwMode="auto">
          <a:xfrm>
            <a:off x="4876800" y="3048000"/>
            <a:ext cx="3298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make the snowman shake and nod her head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F2C9B79-41BC-7D45-8A4C-9D6B13B82A9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75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C6F50FB-3E60-4747-8BE1-79ED89944FB3}" type="slidenum">
              <a:rPr lang="en-US" sz="1400"/>
              <a:pPr eaLnBrk="1" hangingPunct="1"/>
              <a:t>50</a:t>
            </a:fld>
            <a:endParaRPr lang="en-US" sz="1400"/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scale</a:t>
            </a:r>
          </a:p>
        </p:txBody>
      </p:sp>
      <p:sp>
        <p:nvSpPr>
          <p:cNvPr id="67588" name="Text Box 3"/>
          <p:cNvSpPr txBox="1">
            <a:spLocks noChangeArrowheads="1"/>
          </p:cNvSpPr>
          <p:nvPr/>
        </p:nvSpPr>
        <p:spPr bwMode="auto">
          <a:xfrm>
            <a:off x="1219200" y="2362200"/>
            <a:ext cx="1981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s   0   0  0  0   t   0  0   0   0   u  0  0   0   0  1</a:t>
            </a:r>
          </a:p>
        </p:txBody>
      </p:sp>
      <p:sp>
        <p:nvSpPr>
          <p:cNvPr id="67589" name="Text Box 4"/>
          <p:cNvSpPr txBox="1">
            <a:spLocks noChangeArrowheads="1"/>
          </p:cNvSpPr>
          <p:nvPr/>
        </p:nvSpPr>
        <p:spPr bwMode="auto">
          <a:xfrm>
            <a:off x="3429000" y="2362200"/>
            <a:ext cx="381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xyz1</a:t>
            </a:r>
          </a:p>
        </p:txBody>
      </p:sp>
      <p:sp>
        <p:nvSpPr>
          <p:cNvPr id="67590" name="Text Box 5"/>
          <p:cNvSpPr txBox="1">
            <a:spLocks noChangeArrowheads="1"/>
          </p:cNvSpPr>
          <p:nvPr/>
        </p:nvSpPr>
        <p:spPr bwMode="auto">
          <a:xfrm>
            <a:off x="4648200" y="2438400"/>
            <a:ext cx="838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sx ty</a:t>
            </a:r>
            <a:r>
              <a:rPr lang="en-US" sz="2800" baseline="-25000"/>
              <a:t>    </a:t>
            </a:r>
            <a:r>
              <a:rPr lang="en-US" sz="2800"/>
              <a:t>uz     1</a:t>
            </a:r>
          </a:p>
        </p:txBody>
      </p:sp>
      <p:grpSp>
        <p:nvGrpSpPr>
          <p:cNvPr id="67591" name="Group 6"/>
          <p:cNvGrpSpPr>
            <a:grpSpLocks/>
          </p:cNvGrpSpPr>
          <p:nvPr/>
        </p:nvGrpSpPr>
        <p:grpSpPr bwMode="auto">
          <a:xfrm>
            <a:off x="1143000" y="2286000"/>
            <a:ext cx="4495800" cy="1905000"/>
            <a:chOff x="432" y="1536"/>
            <a:chExt cx="2496" cy="1008"/>
          </a:xfrm>
        </p:grpSpPr>
        <p:sp>
          <p:nvSpPr>
            <p:cNvPr id="67593" name="AutoShape 7"/>
            <p:cNvSpPr>
              <a:spLocks/>
            </p:cNvSpPr>
            <p:nvPr/>
          </p:nvSpPr>
          <p:spPr bwMode="auto">
            <a:xfrm flipH="1">
              <a:off x="139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7594" name="AutoShape 8"/>
            <p:cNvSpPr>
              <a:spLocks/>
            </p:cNvSpPr>
            <p:nvPr/>
          </p:nvSpPr>
          <p:spPr bwMode="auto">
            <a:xfrm>
              <a:off x="4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7595" name="AutoShape 9"/>
            <p:cNvSpPr>
              <a:spLocks/>
            </p:cNvSpPr>
            <p:nvPr/>
          </p:nvSpPr>
          <p:spPr bwMode="auto">
            <a:xfrm flipH="1">
              <a:off x="187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7596" name="AutoShape 10"/>
            <p:cNvSpPr>
              <a:spLocks/>
            </p:cNvSpPr>
            <p:nvPr/>
          </p:nvSpPr>
          <p:spPr bwMode="auto">
            <a:xfrm>
              <a:off x="16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7597" name="AutoShape 11"/>
            <p:cNvSpPr>
              <a:spLocks/>
            </p:cNvSpPr>
            <p:nvPr/>
          </p:nvSpPr>
          <p:spPr bwMode="auto">
            <a:xfrm flipH="1">
              <a:off x="278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7598" name="AutoShape 12"/>
            <p:cNvSpPr>
              <a:spLocks/>
            </p:cNvSpPr>
            <p:nvPr/>
          </p:nvSpPr>
          <p:spPr bwMode="auto">
            <a:xfrm>
              <a:off x="230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7592" name="Text Box 13"/>
          <p:cNvSpPr txBox="1">
            <a:spLocks noChangeArrowheads="1"/>
          </p:cNvSpPr>
          <p:nvPr/>
        </p:nvSpPr>
        <p:spPr bwMode="auto">
          <a:xfrm>
            <a:off x="4038600" y="2971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CCC6344-00DC-D545-B943-990355BA652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975F02D-3BDC-C847-833D-D0C699D31202}" type="slidenum">
              <a:rPr lang="en-US" sz="1400"/>
              <a:pPr eaLnBrk="1" hangingPunct="1"/>
              <a:t>51</a:t>
            </a:fld>
            <a:endParaRPr lang="en-US" sz="1400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rotate about z axis</a:t>
            </a:r>
          </a:p>
        </p:txBody>
      </p:sp>
      <p:sp>
        <p:nvSpPr>
          <p:cNvPr id="68612" name="Text Box 3"/>
          <p:cNvSpPr txBox="1">
            <a:spLocks noChangeArrowheads="1"/>
          </p:cNvSpPr>
          <p:nvPr/>
        </p:nvSpPr>
        <p:spPr bwMode="auto">
          <a:xfrm>
            <a:off x="533400" y="2286000"/>
            <a:ext cx="4267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cos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-sin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 0   0  sin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cos </a:t>
            </a:r>
            <a:r>
              <a:rPr lang="en-US" sz="2800">
                <a:sym typeface="Symbol" charset="0"/>
              </a:rPr>
              <a:t></a:t>
            </a:r>
            <a:r>
              <a:rPr lang="en-US" sz="2800"/>
              <a:t>     0    0           0            0	        1    0     0	      0	        0    1</a:t>
            </a:r>
          </a:p>
        </p:txBody>
      </p:sp>
      <p:sp>
        <p:nvSpPr>
          <p:cNvPr id="68613" name="Text Box 4"/>
          <p:cNvSpPr txBox="1">
            <a:spLocks noChangeArrowheads="1"/>
          </p:cNvSpPr>
          <p:nvPr/>
        </p:nvSpPr>
        <p:spPr bwMode="auto">
          <a:xfrm>
            <a:off x="4953000" y="2362200"/>
            <a:ext cx="381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xyz 1</a:t>
            </a:r>
          </a:p>
        </p:txBody>
      </p:sp>
      <p:sp>
        <p:nvSpPr>
          <p:cNvPr id="68614" name="Text Box 10"/>
          <p:cNvSpPr txBox="1">
            <a:spLocks noChangeArrowheads="1"/>
          </p:cNvSpPr>
          <p:nvPr/>
        </p:nvSpPr>
        <p:spPr bwMode="auto">
          <a:xfrm>
            <a:off x="5486400" y="2971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  <p:sp>
        <p:nvSpPr>
          <p:cNvPr id="68615" name="Text Box 11"/>
          <p:cNvSpPr txBox="1">
            <a:spLocks noChangeArrowheads="1"/>
          </p:cNvSpPr>
          <p:nvPr/>
        </p:nvSpPr>
        <p:spPr bwMode="auto">
          <a:xfrm>
            <a:off x="5943600" y="2514600"/>
            <a:ext cx="2895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 cos</a:t>
            </a:r>
            <a:r>
              <a:rPr lang="en-US" sz="2800">
                <a:sym typeface="Symbol" charset="0"/>
              </a:rPr>
              <a:t> </a:t>
            </a:r>
            <a:r>
              <a:rPr lang="en-US" sz="2800">
                <a:latin typeface="Times New Roman" charset="0"/>
                <a:sym typeface="Symbol" charset="0"/>
              </a:rPr>
              <a:t></a:t>
            </a:r>
            <a:r>
              <a:rPr lang="en-US" sz="2800">
                <a:sym typeface="Symbol" charset="0"/>
              </a:rPr>
              <a:t> - y sin </a:t>
            </a:r>
            <a:r>
              <a:rPr lang="en-US" sz="2800">
                <a:latin typeface="Times New Roman" charset="0"/>
                <a:sym typeface="Symbol" charset="0"/>
              </a:rPr>
              <a:t></a:t>
            </a:r>
            <a:r>
              <a:rPr lang="en-US" sz="2800">
                <a:sym typeface="Symbol" charset="0"/>
              </a:rPr>
              <a:t>        x sin </a:t>
            </a:r>
            <a:r>
              <a:rPr lang="en-US" sz="2800">
                <a:latin typeface="Times New Roman" charset="0"/>
                <a:sym typeface="Symbol" charset="0"/>
              </a:rPr>
              <a:t></a:t>
            </a:r>
            <a:r>
              <a:rPr lang="en-US" sz="2800">
                <a:sym typeface="Symbol" charset="0"/>
              </a:rPr>
              <a:t> + y cos </a:t>
            </a:r>
            <a:r>
              <a:rPr lang="en-US" sz="2800">
                <a:latin typeface="Times New Roman" charset="0"/>
                <a:sym typeface="Symbol" charset="0"/>
              </a:rPr>
              <a:t>    	</a:t>
            </a:r>
            <a:r>
              <a:rPr lang="en-US" sz="2800">
                <a:sym typeface="Symbol" charset="0"/>
              </a:rPr>
              <a:t>z  </a:t>
            </a:r>
            <a:r>
              <a:rPr lang="en-US" sz="2800">
                <a:latin typeface="Times New Roman" charset="0"/>
                <a:sym typeface="Symbol" charset="0"/>
              </a:rPr>
              <a:t>                   	1</a:t>
            </a:r>
          </a:p>
        </p:txBody>
      </p:sp>
      <p:grpSp>
        <p:nvGrpSpPr>
          <p:cNvPr id="68616" name="Group 13"/>
          <p:cNvGrpSpPr>
            <a:grpSpLocks/>
          </p:cNvGrpSpPr>
          <p:nvPr/>
        </p:nvGrpSpPr>
        <p:grpSpPr bwMode="auto">
          <a:xfrm>
            <a:off x="457200" y="2209800"/>
            <a:ext cx="8382000" cy="2057400"/>
            <a:chOff x="288" y="1392"/>
            <a:chExt cx="5280" cy="1056"/>
          </a:xfrm>
        </p:grpSpPr>
        <p:sp>
          <p:nvSpPr>
            <p:cNvPr id="68618" name="AutoShape 5"/>
            <p:cNvSpPr>
              <a:spLocks/>
            </p:cNvSpPr>
            <p:nvPr/>
          </p:nvSpPr>
          <p:spPr bwMode="auto">
            <a:xfrm flipH="1">
              <a:off x="2688" y="1440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8619" name="AutoShape 6"/>
            <p:cNvSpPr>
              <a:spLocks/>
            </p:cNvSpPr>
            <p:nvPr/>
          </p:nvSpPr>
          <p:spPr bwMode="auto">
            <a:xfrm>
              <a:off x="288" y="1392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8620" name="AutoShape 7"/>
            <p:cNvSpPr>
              <a:spLocks/>
            </p:cNvSpPr>
            <p:nvPr/>
          </p:nvSpPr>
          <p:spPr bwMode="auto">
            <a:xfrm flipH="1">
              <a:off x="3264" y="1440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8621" name="AutoShape 8"/>
            <p:cNvSpPr>
              <a:spLocks/>
            </p:cNvSpPr>
            <p:nvPr/>
          </p:nvSpPr>
          <p:spPr bwMode="auto">
            <a:xfrm>
              <a:off x="3024" y="1440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8622" name="AutoShape 9"/>
            <p:cNvSpPr>
              <a:spLocks/>
            </p:cNvSpPr>
            <p:nvPr/>
          </p:nvSpPr>
          <p:spPr bwMode="auto">
            <a:xfrm>
              <a:off x="3696" y="1440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8623" name="AutoShape 12"/>
            <p:cNvSpPr>
              <a:spLocks/>
            </p:cNvSpPr>
            <p:nvPr/>
          </p:nvSpPr>
          <p:spPr bwMode="auto">
            <a:xfrm flipH="1">
              <a:off x="5424" y="1440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8617" name="Text Box 14"/>
          <p:cNvSpPr txBox="1">
            <a:spLocks noChangeArrowheads="1"/>
          </p:cNvSpPr>
          <p:nvPr/>
        </p:nvSpPr>
        <p:spPr bwMode="auto">
          <a:xfrm>
            <a:off x="1371600" y="4876800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rotate about x &amp; y axes are similar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1516200-9193-994B-918A-DF54F5D4F73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1C573DB-FB96-2243-9D6E-382D5E52083A}" type="slidenum">
              <a:rPr lang="en-US" sz="1400"/>
              <a:pPr eaLnBrk="1" hangingPunct="1"/>
              <a:t>52</a:t>
            </a:fld>
            <a:endParaRPr lang="en-US" sz="1400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translate</a:t>
            </a:r>
          </a:p>
        </p:txBody>
      </p:sp>
      <p:sp>
        <p:nvSpPr>
          <p:cNvPr id="69636" name="Text Box 3"/>
          <p:cNvSpPr txBox="1">
            <a:spLocks noChangeArrowheads="1"/>
          </p:cNvSpPr>
          <p:nvPr/>
        </p:nvSpPr>
        <p:spPr bwMode="auto">
          <a:xfrm>
            <a:off x="1219200" y="2362200"/>
            <a:ext cx="22098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1   0   0  x</a:t>
            </a:r>
            <a:r>
              <a:rPr lang="en-US" sz="2800" baseline="-25000"/>
              <a:t>0</a:t>
            </a:r>
            <a:r>
              <a:rPr lang="en-US" sz="2800"/>
              <a:t>  0   1   0  y</a:t>
            </a:r>
            <a:r>
              <a:rPr lang="en-US" sz="2800" baseline="-25000"/>
              <a:t>0</a:t>
            </a:r>
            <a:r>
              <a:rPr lang="en-US" sz="2800"/>
              <a:t>   0   0   1  z</a:t>
            </a:r>
            <a:r>
              <a:rPr lang="en-US" sz="2800" baseline="-25000"/>
              <a:t>0</a:t>
            </a:r>
            <a:r>
              <a:rPr lang="en-US" sz="2800"/>
              <a:t>  0   0   0  1</a:t>
            </a:r>
          </a:p>
        </p:txBody>
      </p:sp>
      <p:sp>
        <p:nvSpPr>
          <p:cNvPr id="69637" name="Text Box 4"/>
          <p:cNvSpPr txBox="1">
            <a:spLocks noChangeArrowheads="1"/>
          </p:cNvSpPr>
          <p:nvPr/>
        </p:nvSpPr>
        <p:spPr bwMode="auto">
          <a:xfrm>
            <a:off x="3429000" y="2362200"/>
            <a:ext cx="381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xyz1</a:t>
            </a:r>
          </a:p>
        </p:txBody>
      </p:sp>
      <p:sp>
        <p:nvSpPr>
          <p:cNvPr id="69638" name="Text Box 5"/>
          <p:cNvSpPr txBox="1">
            <a:spLocks noChangeArrowheads="1"/>
          </p:cNvSpPr>
          <p:nvPr/>
        </p:nvSpPr>
        <p:spPr bwMode="auto">
          <a:xfrm>
            <a:off x="4648200" y="2438400"/>
            <a:ext cx="990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x+x</a:t>
            </a:r>
            <a:r>
              <a:rPr lang="en-US" sz="2800" baseline="-25000"/>
              <a:t>0</a:t>
            </a:r>
            <a:r>
              <a:rPr lang="en-US" sz="2800"/>
              <a:t> y+y</a:t>
            </a:r>
            <a:r>
              <a:rPr lang="en-US" sz="2800" baseline="-25000"/>
              <a:t>0   </a:t>
            </a:r>
            <a:r>
              <a:rPr lang="en-US" sz="2800"/>
              <a:t>z+z</a:t>
            </a:r>
            <a:r>
              <a:rPr lang="en-US" sz="2800" baseline="-25000"/>
              <a:t>0</a:t>
            </a:r>
            <a:r>
              <a:rPr lang="en-US" sz="2800"/>
              <a:t>     1</a:t>
            </a:r>
          </a:p>
        </p:txBody>
      </p:sp>
      <p:grpSp>
        <p:nvGrpSpPr>
          <p:cNvPr id="69639" name="Group 6"/>
          <p:cNvGrpSpPr>
            <a:grpSpLocks/>
          </p:cNvGrpSpPr>
          <p:nvPr/>
        </p:nvGrpSpPr>
        <p:grpSpPr bwMode="auto">
          <a:xfrm>
            <a:off x="1143000" y="2286000"/>
            <a:ext cx="4495800" cy="1905000"/>
            <a:chOff x="432" y="1536"/>
            <a:chExt cx="2496" cy="1008"/>
          </a:xfrm>
        </p:grpSpPr>
        <p:sp>
          <p:nvSpPr>
            <p:cNvPr id="69641" name="AutoShape 7"/>
            <p:cNvSpPr>
              <a:spLocks/>
            </p:cNvSpPr>
            <p:nvPr/>
          </p:nvSpPr>
          <p:spPr bwMode="auto">
            <a:xfrm flipH="1">
              <a:off x="139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9642" name="AutoShape 8"/>
            <p:cNvSpPr>
              <a:spLocks/>
            </p:cNvSpPr>
            <p:nvPr/>
          </p:nvSpPr>
          <p:spPr bwMode="auto">
            <a:xfrm>
              <a:off x="4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9643" name="AutoShape 9"/>
            <p:cNvSpPr>
              <a:spLocks/>
            </p:cNvSpPr>
            <p:nvPr/>
          </p:nvSpPr>
          <p:spPr bwMode="auto">
            <a:xfrm flipH="1">
              <a:off x="187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9644" name="AutoShape 10"/>
            <p:cNvSpPr>
              <a:spLocks/>
            </p:cNvSpPr>
            <p:nvPr/>
          </p:nvSpPr>
          <p:spPr bwMode="auto">
            <a:xfrm>
              <a:off x="16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9645" name="AutoShape 11"/>
            <p:cNvSpPr>
              <a:spLocks/>
            </p:cNvSpPr>
            <p:nvPr/>
          </p:nvSpPr>
          <p:spPr bwMode="auto">
            <a:xfrm flipH="1">
              <a:off x="278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9646" name="AutoShape 12"/>
            <p:cNvSpPr>
              <a:spLocks/>
            </p:cNvSpPr>
            <p:nvPr/>
          </p:nvSpPr>
          <p:spPr bwMode="auto">
            <a:xfrm>
              <a:off x="230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9640" name="Text Box 13"/>
          <p:cNvSpPr txBox="1">
            <a:spLocks noChangeArrowheads="1"/>
          </p:cNvSpPr>
          <p:nvPr/>
        </p:nvSpPr>
        <p:spPr bwMode="auto">
          <a:xfrm>
            <a:off x="4038600" y="2971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5449E85-965D-A045-A32B-915A95CB2F6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06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E8E8A72-7709-1049-80C6-82247AC1CD2D}" type="slidenum">
              <a:rPr lang="en-US" sz="1400"/>
              <a:pPr eaLnBrk="1" hangingPunct="1"/>
              <a:t>53</a:t>
            </a:fld>
            <a:endParaRPr lang="en-US" sz="1400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transform form</a:t>
            </a:r>
          </a:p>
        </p:txBody>
      </p:sp>
      <p:sp>
        <p:nvSpPr>
          <p:cNvPr id="70660" name="Text Box 3"/>
          <p:cNvSpPr txBox="1">
            <a:spLocks noChangeArrowheads="1"/>
          </p:cNvSpPr>
          <p:nvPr/>
        </p:nvSpPr>
        <p:spPr bwMode="auto">
          <a:xfrm>
            <a:off x="2438400" y="2971800"/>
            <a:ext cx="1676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?   ?  ?  ? ?   ?  ?  ?   ?   ?  ?  ? 0   0  0 1</a:t>
            </a:r>
          </a:p>
        </p:txBody>
      </p:sp>
      <p:sp>
        <p:nvSpPr>
          <p:cNvPr id="70661" name="Text Box 4"/>
          <p:cNvSpPr txBox="1">
            <a:spLocks noChangeArrowheads="1"/>
          </p:cNvSpPr>
          <p:nvPr/>
        </p:nvSpPr>
        <p:spPr bwMode="auto">
          <a:xfrm>
            <a:off x="4495800" y="2971800"/>
            <a:ext cx="381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xyz1</a:t>
            </a:r>
          </a:p>
        </p:txBody>
      </p:sp>
      <p:sp>
        <p:nvSpPr>
          <p:cNvPr id="70662" name="Text Box 5"/>
          <p:cNvSpPr txBox="1">
            <a:spLocks noChangeArrowheads="1"/>
          </p:cNvSpPr>
          <p:nvPr/>
        </p:nvSpPr>
        <p:spPr bwMode="auto">
          <a:xfrm>
            <a:off x="5715000" y="3048000"/>
            <a:ext cx="838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x</a:t>
            </a:r>
            <a:r>
              <a:rPr lang="ja-JP" altLang="en-US" sz="2800"/>
              <a:t>’</a:t>
            </a:r>
            <a:r>
              <a:rPr lang="en-US" altLang="ja-JP" sz="2800"/>
              <a:t>  y</a:t>
            </a:r>
            <a:r>
              <a:rPr lang="ja-JP" altLang="en-US" sz="2800"/>
              <a:t>’</a:t>
            </a:r>
            <a:r>
              <a:rPr lang="en-US" altLang="ja-JP" sz="2800" baseline="-25000"/>
              <a:t>    </a:t>
            </a:r>
            <a:r>
              <a:rPr lang="en-US" altLang="ja-JP" sz="2800"/>
              <a:t>z</a:t>
            </a:r>
            <a:r>
              <a:rPr lang="ja-JP" altLang="en-US" sz="2800"/>
              <a:t>’</a:t>
            </a:r>
            <a:r>
              <a:rPr lang="en-US" altLang="ja-JP" sz="2800"/>
              <a:t>   1</a:t>
            </a:r>
            <a:endParaRPr lang="en-US" sz="2800"/>
          </a:p>
        </p:txBody>
      </p:sp>
      <p:grpSp>
        <p:nvGrpSpPr>
          <p:cNvPr id="70663" name="Group 6"/>
          <p:cNvGrpSpPr>
            <a:grpSpLocks/>
          </p:cNvGrpSpPr>
          <p:nvPr/>
        </p:nvGrpSpPr>
        <p:grpSpPr bwMode="auto">
          <a:xfrm>
            <a:off x="2286000" y="2895600"/>
            <a:ext cx="4343400" cy="1981200"/>
            <a:chOff x="432" y="1536"/>
            <a:chExt cx="2496" cy="1008"/>
          </a:xfrm>
        </p:grpSpPr>
        <p:sp>
          <p:nvSpPr>
            <p:cNvPr id="70667" name="AutoShape 7"/>
            <p:cNvSpPr>
              <a:spLocks/>
            </p:cNvSpPr>
            <p:nvPr/>
          </p:nvSpPr>
          <p:spPr bwMode="auto">
            <a:xfrm flipH="1">
              <a:off x="139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0668" name="AutoShape 8"/>
            <p:cNvSpPr>
              <a:spLocks/>
            </p:cNvSpPr>
            <p:nvPr/>
          </p:nvSpPr>
          <p:spPr bwMode="auto">
            <a:xfrm>
              <a:off x="4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0669" name="AutoShape 9"/>
            <p:cNvSpPr>
              <a:spLocks/>
            </p:cNvSpPr>
            <p:nvPr/>
          </p:nvSpPr>
          <p:spPr bwMode="auto">
            <a:xfrm flipH="1">
              <a:off x="187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0670" name="AutoShape 10"/>
            <p:cNvSpPr>
              <a:spLocks/>
            </p:cNvSpPr>
            <p:nvPr/>
          </p:nvSpPr>
          <p:spPr bwMode="auto">
            <a:xfrm>
              <a:off x="16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0671" name="AutoShape 11"/>
            <p:cNvSpPr>
              <a:spLocks/>
            </p:cNvSpPr>
            <p:nvPr/>
          </p:nvSpPr>
          <p:spPr bwMode="auto">
            <a:xfrm flipH="1">
              <a:off x="278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0672" name="AutoShape 12"/>
            <p:cNvSpPr>
              <a:spLocks/>
            </p:cNvSpPr>
            <p:nvPr/>
          </p:nvSpPr>
          <p:spPr bwMode="auto">
            <a:xfrm>
              <a:off x="230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0664" name="Text Box 13"/>
          <p:cNvSpPr txBox="1">
            <a:spLocks noChangeArrowheads="1"/>
          </p:cNvSpPr>
          <p:nvPr/>
        </p:nvSpPr>
        <p:spPr bwMode="auto">
          <a:xfrm>
            <a:off x="5257800" y="35814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733800" y="2895600"/>
            <a:ext cx="381000" cy="1371600"/>
          </a:xfrm>
          <a:prstGeom prst="rect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914400" y="1981200"/>
            <a:ext cx="6324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these are 0 for scale and rotate and are equal to the offset for translate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67654B6-CE1E-434F-817E-03EA46F0F41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16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F57C204-FC70-EB4D-9147-A0D0A9DFCF7A}" type="slidenum">
              <a:rPr lang="en-US" sz="1400"/>
              <a:pPr eaLnBrk="1" hangingPunct="1"/>
              <a:t>54</a:t>
            </a:fld>
            <a:endParaRPr lang="en-US" sz="1400"/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3d and 3d homogenous</a:t>
            </a:r>
          </a:p>
        </p:txBody>
      </p:sp>
      <p:grpSp>
        <p:nvGrpSpPr>
          <p:cNvPr id="71684" name="Group 3"/>
          <p:cNvGrpSpPr>
            <a:grpSpLocks/>
          </p:cNvGrpSpPr>
          <p:nvPr/>
        </p:nvGrpSpPr>
        <p:grpSpPr bwMode="auto">
          <a:xfrm>
            <a:off x="1066800" y="1981200"/>
            <a:ext cx="2362200" cy="2209800"/>
            <a:chOff x="672" y="1296"/>
            <a:chExt cx="1488" cy="1392"/>
          </a:xfrm>
        </p:grpSpPr>
        <p:sp>
          <p:nvSpPr>
            <p:cNvPr id="71694" name="AutoShape 4"/>
            <p:cNvSpPr>
              <a:spLocks noChangeArrowheads="1"/>
            </p:cNvSpPr>
            <p:nvPr/>
          </p:nvSpPr>
          <p:spPr bwMode="auto">
            <a:xfrm>
              <a:off x="672" y="1296"/>
              <a:ext cx="1488" cy="1392"/>
            </a:xfrm>
            <a:prstGeom prst="cube">
              <a:avLst>
                <a:gd name="adj" fmla="val 25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1695" name="Line 5"/>
            <p:cNvSpPr>
              <a:spLocks noChangeShapeType="1"/>
            </p:cNvSpPr>
            <p:nvPr/>
          </p:nvSpPr>
          <p:spPr bwMode="auto">
            <a:xfrm flipH="1">
              <a:off x="1056" y="2352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696" name="Line 6"/>
            <p:cNvSpPr>
              <a:spLocks noChangeShapeType="1"/>
            </p:cNvSpPr>
            <p:nvPr/>
          </p:nvSpPr>
          <p:spPr bwMode="auto">
            <a:xfrm>
              <a:off x="1056" y="1296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697" name="Line 7"/>
            <p:cNvSpPr>
              <a:spLocks noChangeShapeType="1"/>
            </p:cNvSpPr>
            <p:nvPr/>
          </p:nvSpPr>
          <p:spPr bwMode="auto">
            <a:xfrm flipV="1">
              <a:off x="672" y="2352"/>
              <a:ext cx="3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698" name="Oval 8"/>
            <p:cNvSpPr>
              <a:spLocks noChangeArrowheads="1"/>
            </p:cNvSpPr>
            <p:nvPr/>
          </p:nvSpPr>
          <p:spPr bwMode="auto">
            <a:xfrm>
              <a:off x="1200" y="2112"/>
              <a:ext cx="96" cy="96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1699" name="Text Box 9"/>
            <p:cNvSpPr txBox="1">
              <a:spLocks noChangeArrowheads="1"/>
            </p:cNvSpPr>
            <p:nvPr/>
          </p:nvSpPr>
          <p:spPr bwMode="auto">
            <a:xfrm>
              <a:off x="1152" y="1824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(x,y,z)</a:t>
              </a:r>
            </a:p>
          </p:txBody>
        </p:sp>
        <p:sp>
          <p:nvSpPr>
            <p:cNvPr id="71700" name="Rectangle 10"/>
            <p:cNvSpPr>
              <a:spLocks noChangeArrowheads="1"/>
            </p:cNvSpPr>
            <p:nvPr/>
          </p:nvSpPr>
          <p:spPr bwMode="auto">
            <a:xfrm>
              <a:off x="672" y="1632"/>
              <a:ext cx="1152" cy="105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1685" name="Text Box 11"/>
          <p:cNvSpPr txBox="1">
            <a:spLocks noChangeArrowheads="1"/>
          </p:cNvSpPr>
          <p:nvPr/>
        </p:nvSpPr>
        <p:spPr bwMode="auto">
          <a:xfrm>
            <a:off x="685800" y="45720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our universe</a:t>
            </a:r>
          </a:p>
        </p:txBody>
      </p:sp>
      <p:sp>
        <p:nvSpPr>
          <p:cNvPr id="71686" name="Text Box 12"/>
          <p:cNvSpPr txBox="1">
            <a:spLocks noChangeArrowheads="1"/>
          </p:cNvSpPr>
          <p:nvPr/>
        </p:nvSpPr>
        <p:spPr bwMode="auto">
          <a:xfrm>
            <a:off x="5029200" y="4572000"/>
            <a:ext cx="2971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our universe when it comes to computing modeling transforms</a:t>
            </a:r>
          </a:p>
        </p:txBody>
      </p:sp>
      <p:sp>
        <p:nvSpPr>
          <p:cNvPr id="71687" name="AutoShape 13"/>
          <p:cNvSpPr>
            <a:spLocks noChangeArrowheads="1"/>
          </p:cNvSpPr>
          <p:nvPr/>
        </p:nvSpPr>
        <p:spPr bwMode="auto">
          <a:xfrm>
            <a:off x="5257800" y="1981200"/>
            <a:ext cx="2362200" cy="220980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688" name="Line 14"/>
          <p:cNvSpPr>
            <a:spLocks noChangeShapeType="1"/>
          </p:cNvSpPr>
          <p:nvPr/>
        </p:nvSpPr>
        <p:spPr bwMode="auto">
          <a:xfrm flipH="1">
            <a:off x="5867400" y="36576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689" name="Line 15"/>
          <p:cNvSpPr>
            <a:spLocks noChangeShapeType="1"/>
          </p:cNvSpPr>
          <p:nvPr/>
        </p:nvSpPr>
        <p:spPr bwMode="auto">
          <a:xfrm>
            <a:off x="5867400" y="19812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690" name="Line 16"/>
          <p:cNvSpPr>
            <a:spLocks noChangeShapeType="1"/>
          </p:cNvSpPr>
          <p:nvPr/>
        </p:nvSpPr>
        <p:spPr bwMode="auto">
          <a:xfrm flipV="1">
            <a:off x="5257800" y="3657600"/>
            <a:ext cx="609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691" name="Oval 17"/>
          <p:cNvSpPr>
            <a:spLocks noChangeArrowheads="1"/>
          </p:cNvSpPr>
          <p:nvPr/>
        </p:nvSpPr>
        <p:spPr bwMode="auto">
          <a:xfrm>
            <a:off x="6096000" y="3276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692" name="Text Box 18"/>
          <p:cNvSpPr txBox="1">
            <a:spLocks noChangeArrowheads="1"/>
          </p:cNvSpPr>
          <p:nvPr/>
        </p:nvSpPr>
        <p:spPr bwMode="auto">
          <a:xfrm>
            <a:off x="5791200" y="2819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(x,y,z,1)</a:t>
            </a:r>
          </a:p>
        </p:txBody>
      </p:sp>
      <p:sp>
        <p:nvSpPr>
          <p:cNvPr id="71693" name="Rectangle 19"/>
          <p:cNvSpPr>
            <a:spLocks noChangeArrowheads="1"/>
          </p:cNvSpPr>
          <p:nvPr/>
        </p:nvSpPr>
        <p:spPr bwMode="auto">
          <a:xfrm>
            <a:off x="5257800" y="2514600"/>
            <a:ext cx="1828800" cy="1676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Transforming vertices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pPr>
              <a:buFontTx/>
              <a:buNone/>
            </a:pPr>
            <a:r>
              <a:rPr lang="en-US">
                <a:latin typeface="Comic Sans MS" charset="0"/>
              </a:rPr>
              <a:t>Mp will mean the homogenous transform of the point p and we</a:t>
            </a:r>
            <a:r>
              <a:rPr lang="ja-JP" altLang="en-US">
                <a:latin typeface="Comic Sans MS" charset="0"/>
              </a:rPr>
              <a:t>’</a:t>
            </a:r>
            <a:r>
              <a:rPr lang="en-US" altLang="ja-JP">
                <a:latin typeface="Comic Sans MS" charset="0"/>
              </a:rPr>
              <a:t>ll omit the details</a:t>
            </a:r>
            <a:endParaRPr lang="en-US">
              <a:latin typeface="Comic Sans MS" charset="0"/>
            </a:endParaRPr>
          </a:p>
        </p:txBody>
      </p:sp>
      <p:sp>
        <p:nvSpPr>
          <p:cNvPr id="7270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7DA5271-0310-7844-A3B1-21CF44D8DB9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270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410B032-3E91-4B46-8A2E-DEAC58F8CD37}" type="slidenum">
              <a:rPr lang="en-US" sz="1400"/>
              <a:pPr eaLnBrk="1" hangingPunct="1"/>
              <a:t>55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E1A0127-E5CC-2748-8C1E-B4BDA53FC24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37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5448E8C-3F6A-8549-8E1C-2723BB9C003D}" type="slidenum">
              <a:rPr lang="en-US" sz="1400"/>
              <a:pPr eaLnBrk="1" hangingPunct="1"/>
              <a:t>56</a:t>
            </a:fld>
            <a:endParaRPr lang="en-US" sz="1400"/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Composing transforms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			M</a:t>
            </a:r>
            <a:r>
              <a:rPr lang="en-US" baseline="-25000">
                <a:latin typeface="Comic Sans MS" charset="0"/>
              </a:rPr>
              <a:t>1</a:t>
            </a:r>
            <a:r>
              <a:rPr lang="en-US">
                <a:latin typeface="Comic Sans MS" charset="0"/>
              </a:rPr>
              <a:t>M</a:t>
            </a:r>
            <a:r>
              <a:rPr lang="en-US" baseline="-25000">
                <a:latin typeface="Comic Sans MS" charset="0"/>
              </a:rPr>
              <a:t>2</a:t>
            </a:r>
            <a:r>
              <a:rPr lang="en-US">
                <a:latin typeface="Comic Sans MS" charset="0"/>
              </a:rPr>
              <a:t>p     </a:t>
            </a:r>
            <a:r>
              <a:rPr lang="en-US">
                <a:latin typeface="Comic Sans MS" charset="0"/>
                <a:sym typeface="Symbol" charset="0"/>
              </a:rPr>
              <a:t>         M</a:t>
            </a:r>
            <a:r>
              <a:rPr lang="en-US" baseline="-25000">
                <a:latin typeface="Comic Sans MS" charset="0"/>
                <a:sym typeface="Symbol" charset="0"/>
              </a:rPr>
              <a:t>2</a:t>
            </a:r>
            <a:r>
              <a:rPr lang="en-US">
                <a:latin typeface="Comic Sans MS" charset="0"/>
                <a:sym typeface="Symbol" charset="0"/>
              </a:rPr>
              <a:t>M</a:t>
            </a:r>
            <a:r>
              <a:rPr lang="en-US" baseline="-25000">
                <a:latin typeface="Comic Sans MS" charset="0"/>
                <a:sym typeface="Symbol" charset="0"/>
              </a:rPr>
              <a:t>1</a:t>
            </a:r>
            <a:r>
              <a:rPr lang="en-US">
                <a:latin typeface="Comic Sans MS" charset="0"/>
                <a:sym typeface="Symbol" charset="0"/>
              </a:rPr>
              <a:t>p</a:t>
            </a:r>
            <a:endParaRPr lang="en-US">
              <a:latin typeface="Comic Sans MS" charset="0"/>
            </a:endParaRPr>
          </a:p>
        </p:txBody>
      </p:sp>
      <p:sp>
        <p:nvSpPr>
          <p:cNvPr id="73733" name="Line 5"/>
          <p:cNvSpPr>
            <a:spLocks noChangeShapeType="1"/>
          </p:cNvSpPr>
          <p:nvPr/>
        </p:nvSpPr>
        <p:spPr bwMode="auto">
          <a:xfrm flipV="1">
            <a:off x="2286000" y="2590800"/>
            <a:ext cx="7620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357188" y="3886200"/>
            <a:ext cx="35655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 is transformed by M</a:t>
            </a:r>
            <a:r>
              <a:rPr lang="en-US" baseline="-25000"/>
              <a:t>2 </a:t>
            </a:r>
          </a:p>
          <a:p>
            <a:pPr eaLnBrk="1" hangingPunct="1"/>
            <a:r>
              <a:rPr lang="en-US"/>
              <a:t>and then M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73735" name="Line 7"/>
          <p:cNvSpPr>
            <a:spLocks noChangeShapeType="1"/>
          </p:cNvSpPr>
          <p:nvPr/>
        </p:nvSpPr>
        <p:spPr bwMode="auto">
          <a:xfrm flipH="1" flipV="1">
            <a:off x="6477000" y="2590800"/>
            <a:ext cx="8255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5634038" y="3886200"/>
            <a:ext cx="35337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 is transformed by M</a:t>
            </a:r>
            <a:r>
              <a:rPr lang="en-US" baseline="-25000"/>
              <a:t>1 </a:t>
            </a:r>
          </a:p>
          <a:p>
            <a:pPr eaLnBrk="1" hangingPunct="1"/>
            <a:r>
              <a:rPr lang="en-US"/>
              <a:t>and then M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580617" name="Text Box 9"/>
          <p:cNvSpPr txBox="1">
            <a:spLocks noChangeArrowheads="1"/>
          </p:cNvSpPr>
          <p:nvPr/>
        </p:nvSpPr>
        <p:spPr bwMode="auto">
          <a:xfrm>
            <a:off x="2363788" y="5257800"/>
            <a:ext cx="4005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last matrix is first applied!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7" grpId="0" build="p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3EEF86E-B596-154D-8C6C-1D1CCA9F1C0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47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A971A7B-128C-D24A-A548-E7D943818954}" type="slidenum">
              <a:rPr lang="en-US" sz="1400"/>
              <a:pPr eaLnBrk="1" hangingPunct="1"/>
              <a:t>57</a:t>
            </a:fld>
            <a:endParaRPr lang="en-US" sz="1400"/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transforms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scale</a:t>
            </a:r>
          </a:p>
          <a:p>
            <a:pPr eaLnBrk="1" hangingPunct="1"/>
            <a:r>
              <a:rPr lang="en-US">
                <a:latin typeface="Comic Sans MS" charset="0"/>
              </a:rPr>
              <a:t>rotate</a:t>
            </a:r>
          </a:p>
          <a:p>
            <a:pPr eaLnBrk="1" hangingPunct="1"/>
            <a:r>
              <a:rPr lang="en-US">
                <a:latin typeface="Comic Sans MS" charset="0"/>
              </a:rPr>
              <a:t>translate</a:t>
            </a:r>
          </a:p>
        </p:txBody>
      </p:sp>
      <p:sp>
        <p:nvSpPr>
          <p:cNvPr id="74757" name="TextBox 5"/>
          <p:cNvSpPr txBox="1">
            <a:spLocks noChangeArrowheads="1"/>
          </p:cNvSpPr>
          <p:nvPr/>
        </p:nvSpPr>
        <p:spPr bwMode="auto">
          <a:xfrm>
            <a:off x="4343400" y="1752600"/>
            <a:ext cx="2743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TA DA!</a:t>
            </a:r>
          </a:p>
        </p:txBody>
      </p:sp>
      <p:sp>
        <p:nvSpPr>
          <p:cNvPr id="74758" name="TextBox 7"/>
          <p:cNvSpPr txBox="1">
            <a:spLocks noChangeArrowheads="1"/>
          </p:cNvSpPr>
          <p:nvPr/>
        </p:nvSpPr>
        <p:spPr bwMode="auto">
          <a:xfrm>
            <a:off x="1295400" y="3886200"/>
            <a:ext cx="5964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Ray tracer input:  transformed triangles</a:t>
            </a:r>
          </a:p>
        </p:txBody>
      </p:sp>
      <p:sp>
        <p:nvSpPr>
          <p:cNvPr id="74759" name="TextBox 8"/>
          <p:cNvSpPr txBox="1">
            <a:spLocks noChangeArrowheads="1"/>
          </p:cNvSpPr>
          <p:nvPr/>
        </p:nvSpPr>
        <p:spPr bwMode="auto">
          <a:xfrm>
            <a:off x="2819400" y="4648200"/>
            <a:ext cx="3825875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# translate dx, dy, dz</a:t>
            </a:r>
          </a:p>
          <a:p>
            <a:pPr algn="l" eaLnBrk="1" hangingPunct="1"/>
            <a:r>
              <a:rPr lang="en-US"/>
              <a:t># scale sx, sy, sz</a:t>
            </a:r>
          </a:p>
          <a:p>
            <a:pPr algn="l" eaLnBrk="1" hangingPunct="1"/>
            <a:r>
              <a:rPr lang="en-US"/>
              <a:t># rotate theta, vx, vy, vz</a:t>
            </a:r>
          </a:p>
          <a:p>
            <a:pPr algn="l" eaLnBrk="1" hangingPunct="1"/>
            <a:r>
              <a:rPr lang="en-US"/>
              <a:t># triangle …</a:t>
            </a:r>
          </a:p>
          <a:p>
            <a:pPr algn="l" eaLnBrk="1" hangingPunct="1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latin typeface="Comic Sans MS" charset="0"/>
              </a:rPr>
              <a:t>Rotate # rotate Θ, vx, vy, vz</a:t>
            </a:r>
            <a:br>
              <a:rPr lang="en-US" sz="2000">
                <a:latin typeface="Comic Sans MS" charset="0"/>
              </a:rPr>
            </a:br>
            <a:r>
              <a:rPr lang="en-US" sz="2000">
                <a:latin typeface="Comic Sans MS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2E07FF-DD8A-FD46-8E68-E678A40691B1}" type="datetime1">
              <a:rPr lang="en-US" smtClean="0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D65603-1C53-7D44-8C5E-DA06D1527C54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cxnSp>
        <p:nvCxnSpPr>
          <p:cNvPr id="105476" name="Straight Connector 7"/>
          <p:cNvCxnSpPr>
            <a:cxnSpLocks noChangeShapeType="1"/>
          </p:cNvCxnSpPr>
          <p:nvPr/>
        </p:nvCxnSpPr>
        <p:spPr bwMode="auto">
          <a:xfrm>
            <a:off x="3733800" y="20574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5477" name="Straight Connector 9"/>
          <p:cNvCxnSpPr>
            <a:cxnSpLocks noChangeShapeType="1"/>
          </p:cNvCxnSpPr>
          <p:nvPr/>
        </p:nvCxnSpPr>
        <p:spPr bwMode="auto">
          <a:xfrm>
            <a:off x="3733800" y="38862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5478" name="Straight Connector 11"/>
          <p:cNvCxnSpPr>
            <a:cxnSpLocks noChangeShapeType="1"/>
          </p:cNvCxnSpPr>
          <p:nvPr/>
        </p:nvCxnSpPr>
        <p:spPr bwMode="auto">
          <a:xfrm flipH="1">
            <a:off x="2971800" y="3886200"/>
            <a:ext cx="7620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5479" name="Straight Arrow Connector 13"/>
          <p:cNvCxnSpPr>
            <a:cxnSpLocks noChangeShapeType="1"/>
          </p:cNvCxnSpPr>
          <p:nvPr/>
        </p:nvCxnSpPr>
        <p:spPr bwMode="auto">
          <a:xfrm flipV="1">
            <a:off x="3733800" y="3048000"/>
            <a:ext cx="1524000" cy="838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05480" name="TextBox 15"/>
          <p:cNvSpPr txBox="1">
            <a:spLocks noChangeArrowheads="1"/>
          </p:cNvSpPr>
          <p:nvPr/>
        </p:nvSpPr>
        <p:spPr bwMode="auto">
          <a:xfrm>
            <a:off x="5334000" y="27432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sp>
        <p:nvSpPr>
          <p:cNvPr id="105481" name="Oval 16"/>
          <p:cNvSpPr>
            <a:spLocks noChangeArrowheads="1"/>
          </p:cNvSpPr>
          <p:nvPr/>
        </p:nvSpPr>
        <p:spPr bwMode="auto">
          <a:xfrm>
            <a:off x="4267200" y="4572000"/>
            <a:ext cx="152400" cy="1524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505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5482" name="TextBox 17"/>
          <p:cNvSpPr txBox="1">
            <a:spLocks noChangeArrowheads="1"/>
          </p:cNvSpPr>
          <p:nvPr/>
        </p:nvSpPr>
        <p:spPr bwMode="auto">
          <a:xfrm>
            <a:off x="4495800" y="4495800"/>
            <a:ext cx="344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6600"/>
                </a:solidFill>
              </a:rPr>
              <a:t>P</a:t>
            </a:r>
          </a:p>
        </p:txBody>
      </p:sp>
      <p:cxnSp>
        <p:nvCxnSpPr>
          <p:cNvPr id="105483" name="Straight Arrow Connector 19"/>
          <p:cNvCxnSpPr>
            <a:cxnSpLocks noChangeShapeType="1"/>
          </p:cNvCxnSpPr>
          <p:nvPr/>
        </p:nvCxnSpPr>
        <p:spPr bwMode="auto">
          <a:xfrm>
            <a:off x="3733800" y="3886200"/>
            <a:ext cx="533400" cy="685800"/>
          </a:xfrm>
          <a:prstGeom prst="straightConnector1">
            <a:avLst/>
          </a:prstGeom>
          <a:noFill/>
          <a:ln w="28575">
            <a:solidFill>
              <a:srgbClr val="FF5050"/>
            </a:solidFill>
            <a:round/>
            <a:headEnd/>
            <a:tailEnd type="arrow" w="med" len="med"/>
          </a:ln>
        </p:spPr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066800" y="5181600"/>
            <a:ext cx="716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 is the normal for infinitely many parallel planes. One  of those planes contains P.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6497" name="Straight Connector 19"/>
          <p:cNvCxnSpPr>
            <a:cxnSpLocks noChangeShapeType="1"/>
            <a:endCxn id="106504" idx="3"/>
          </p:cNvCxnSpPr>
          <p:nvPr/>
        </p:nvCxnSpPr>
        <p:spPr bwMode="auto">
          <a:xfrm flipV="1">
            <a:off x="4800600" y="2644775"/>
            <a:ext cx="784225" cy="1622425"/>
          </a:xfrm>
          <a:prstGeom prst="line">
            <a:avLst/>
          </a:prstGeom>
          <a:noFill/>
          <a:ln w="28575">
            <a:solidFill>
              <a:srgbClr val="FF5050"/>
            </a:solidFill>
            <a:round/>
            <a:headEnd/>
            <a:tailEnd/>
          </a:ln>
        </p:spPr>
      </p:cxn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2E07FF-DD8A-FD46-8E68-E678A40691B1}" type="datetime1">
              <a:rPr lang="en-US" smtClean="0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46B281-38CE-6B48-AE62-EB49F89070CD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  <p:sp>
        <p:nvSpPr>
          <p:cNvPr id="106500" name="Parallelogram 5"/>
          <p:cNvSpPr>
            <a:spLocks noChangeArrowheads="1"/>
          </p:cNvSpPr>
          <p:nvPr/>
        </p:nvSpPr>
        <p:spPr bwMode="auto">
          <a:xfrm>
            <a:off x="3200400" y="2133600"/>
            <a:ext cx="3124200" cy="1295400"/>
          </a:xfrm>
          <a:prstGeom prst="parallelogram">
            <a:avLst>
              <a:gd name="adj" fmla="val 25000"/>
            </a:avLst>
          </a:prstGeom>
          <a:solidFill>
            <a:srgbClr val="00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106501" name="Straight Arrow Connector 7"/>
          <p:cNvCxnSpPr>
            <a:cxnSpLocks noChangeShapeType="1"/>
          </p:cNvCxnSpPr>
          <p:nvPr/>
        </p:nvCxnSpPr>
        <p:spPr bwMode="auto">
          <a:xfrm flipV="1">
            <a:off x="4800600" y="1752600"/>
            <a:ext cx="0" cy="990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06502" name="Straight Connector 13"/>
          <p:cNvCxnSpPr>
            <a:cxnSpLocks noChangeShapeType="1"/>
          </p:cNvCxnSpPr>
          <p:nvPr/>
        </p:nvCxnSpPr>
        <p:spPr bwMode="auto">
          <a:xfrm>
            <a:off x="4800600" y="1828800"/>
            <a:ext cx="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106503" name="Parallelogram 14"/>
          <p:cNvSpPr>
            <a:spLocks noChangeArrowheads="1"/>
          </p:cNvSpPr>
          <p:nvPr/>
        </p:nvSpPr>
        <p:spPr bwMode="auto">
          <a:xfrm>
            <a:off x="3505200" y="2819400"/>
            <a:ext cx="2286000" cy="609600"/>
          </a:xfrm>
          <a:prstGeom prst="parallelogram">
            <a:avLst>
              <a:gd name="adj" fmla="val 25000"/>
            </a:avLst>
          </a:prstGeom>
          <a:solidFill>
            <a:srgbClr val="00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6504" name="Oval 17"/>
          <p:cNvSpPr>
            <a:spLocks noChangeArrowheads="1"/>
          </p:cNvSpPr>
          <p:nvPr/>
        </p:nvSpPr>
        <p:spPr bwMode="auto">
          <a:xfrm>
            <a:off x="5562600" y="2514600"/>
            <a:ext cx="152400" cy="1524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505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6505" name="Oval 20"/>
          <p:cNvSpPr>
            <a:spLocks noChangeArrowheads="1"/>
          </p:cNvSpPr>
          <p:nvPr/>
        </p:nvSpPr>
        <p:spPr bwMode="auto">
          <a:xfrm>
            <a:off x="3962400" y="2209800"/>
            <a:ext cx="1752600" cy="1066800"/>
          </a:xfrm>
          <a:prstGeom prst="ellipse">
            <a:avLst/>
          </a:prstGeom>
          <a:noFill/>
          <a:ln w="28575">
            <a:solidFill>
              <a:srgbClr val="FF5050"/>
            </a:solidFill>
            <a:prstDash val="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6506" name="TextBox 21"/>
          <p:cNvSpPr txBox="1">
            <a:spLocks noChangeArrowheads="1"/>
          </p:cNvSpPr>
          <p:nvPr/>
        </p:nvSpPr>
        <p:spPr bwMode="auto">
          <a:xfrm>
            <a:off x="5867400" y="2133600"/>
            <a:ext cx="344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6600"/>
                </a:solidFill>
              </a:rPr>
              <a:t>P</a:t>
            </a:r>
          </a:p>
        </p:txBody>
      </p:sp>
      <p:sp>
        <p:nvSpPr>
          <p:cNvPr id="1065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latin typeface="Comic Sans MS" charset="0"/>
              </a:rPr>
              <a:t>Rotate # rotate Θ, vx, vy, vz</a:t>
            </a:r>
            <a:br>
              <a:rPr lang="en-US" sz="2000">
                <a:latin typeface="Comic Sans MS" charset="0"/>
              </a:rPr>
            </a:br>
            <a:r>
              <a:rPr lang="en-US" sz="2000">
                <a:latin typeface="Comic Sans MS" charset="0"/>
              </a:rPr>
              <a:t>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066800" y="4876800"/>
            <a:ext cx="7162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 is the normal for infinitely many parallel planes. One  of those planes contains P.  Rotations of P about v form a circle in that plane.</a:t>
            </a:r>
          </a:p>
        </p:txBody>
      </p:sp>
      <p:sp>
        <p:nvSpPr>
          <p:cNvPr id="106509" name="TextBox 24"/>
          <p:cNvSpPr txBox="1">
            <a:spLocks noChangeArrowheads="1"/>
          </p:cNvSpPr>
          <p:nvPr/>
        </p:nvSpPr>
        <p:spPr bwMode="auto">
          <a:xfrm>
            <a:off x="4572000" y="12192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F4EDBBD-E18C-F241-80FC-E2DB442CED5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02D1643-D138-C240-97C4-09DF2882D358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transforms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scale</a:t>
            </a:r>
          </a:p>
          <a:p>
            <a:pPr eaLnBrk="1" hangingPunct="1"/>
            <a:r>
              <a:rPr lang="en-US">
                <a:latin typeface="Comic Sans MS" charset="0"/>
              </a:rPr>
              <a:t>rotate</a:t>
            </a:r>
          </a:p>
          <a:p>
            <a:pPr eaLnBrk="1" hangingPunct="1"/>
            <a:r>
              <a:rPr lang="en-US">
                <a:latin typeface="Comic Sans MS" charset="0"/>
              </a:rPr>
              <a:t>translate</a:t>
            </a:r>
          </a:p>
        </p:txBody>
      </p:sp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609600" y="4038600"/>
            <a:ext cx="79660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Can we render transformed objects in the ray tracer?</a:t>
            </a:r>
          </a:p>
          <a:p>
            <a:pPr eaLnBrk="1" hangingPunct="1">
              <a:buFontTx/>
              <a:buChar char="-"/>
            </a:pPr>
            <a:r>
              <a:rPr lang="en-US">
                <a:solidFill>
                  <a:srgbClr val="FF0000"/>
                </a:solidFill>
              </a:rPr>
              <a:t>triangles</a:t>
            </a:r>
          </a:p>
          <a:p>
            <a:pPr eaLnBrk="1" hangingPunct="1">
              <a:buFontTx/>
              <a:buChar char="-"/>
            </a:pPr>
            <a:r>
              <a:rPr lang="en-US">
                <a:solidFill>
                  <a:srgbClr val="FF0000"/>
                </a:solidFill>
              </a:rPr>
              <a:t>spheres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777" name="Straight Connector 19"/>
          <p:cNvCxnSpPr>
            <a:cxnSpLocks noChangeShapeType="1"/>
            <a:endCxn id="75784" idx="3"/>
          </p:cNvCxnSpPr>
          <p:nvPr/>
        </p:nvCxnSpPr>
        <p:spPr bwMode="auto">
          <a:xfrm flipV="1">
            <a:off x="4800600" y="2644775"/>
            <a:ext cx="784225" cy="1622425"/>
          </a:xfrm>
          <a:prstGeom prst="line">
            <a:avLst/>
          </a:prstGeom>
          <a:noFill/>
          <a:ln w="28575">
            <a:solidFill>
              <a:srgbClr val="FF5050"/>
            </a:solidFill>
            <a:round/>
            <a:headEnd/>
            <a:tailEnd/>
          </a:ln>
        </p:spPr>
      </p:cxn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2E07FF-DD8A-FD46-8E68-E678A40691B1}" type="datetime1">
              <a:rPr lang="en-US" smtClean="0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13B72-EC05-1B47-BFA0-9B04C2223411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sp>
        <p:nvSpPr>
          <p:cNvPr id="75780" name="Parallelogram 5"/>
          <p:cNvSpPr>
            <a:spLocks noChangeArrowheads="1"/>
          </p:cNvSpPr>
          <p:nvPr/>
        </p:nvSpPr>
        <p:spPr bwMode="auto">
          <a:xfrm>
            <a:off x="3200400" y="2133600"/>
            <a:ext cx="3124200" cy="1295400"/>
          </a:xfrm>
          <a:prstGeom prst="parallelogram">
            <a:avLst>
              <a:gd name="adj" fmla="val 25000"/>
            </a:avLst>
          </a:prstGeom>
          <a:solidFill>
            <a:srgbClr val="00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75781" name="Straight Arrow Connector 7"/>
          <p:cNvCxnSpPr>
            <a:cxnSpLocks noChangeShapeType="1"/>
          </p:cNvCxnSpPr>
          <p:nvPr/>
        </p:nvCxnSpPr>
        <p:spPr bwMode="auto">
          <a:xfrm flipV="1">
            <a:off x="4800600" y="1752600"/>
            <a:ext cx="0" cy="990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5782" name="Straight Connector 13"/>
          <p:cNvCxnSpPr>
            <a:cxnSpLocks noChangeShapeType="1"/>
          </p:cNvCxnSpPr>
          <p:nvPr/>
        </p:nvCxnSpPr>
        <p:spPr bwMode="auto">
          <a:xfrm>
            <a:off x="4800600" y="1828800"/>
            <a:ext cx="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75783" name="Parallelogram 14"/>
          <p:cNvSpPr>
            <a:spLocks noChangeArrowheads="1"/>
          </p:cNvSpPr>
          <p:nvPr/>
        </p:nvSpPr>
        <p:spPr bwMode="auto">
          <a:xfrm>
            <a:off x="3505200" y="2819400"/>
            <a:ext cx="2286000" cy="609600"/>
          </a:xfrm>
          <a:prstGeom prst="parallelogram">
            <a:avLst>
              <a:gd name="adj" fmla="val 25000"/>
            </a:avLst>
          </a:prstGeom>
          <a:solidFill>
            <a:srgbClr val="00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5784" name="Oval 17"/>
          <p:cNvSpPr>
            <a:spLocks noChangeArrowheads="1"/>
          </p:cNvSpPr>
          <p:nvPr/>
        </p:nvSpPr>
        <p:spPr bwMode="auto">
          <a:xfrm>
            <a:off x="5562600" y="2514600"/>
            <a:ext cx="152400" cy="1524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505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5785" name="Oval 20"/>
          <p:cNvSpPr>
            <a:spLocks noChangeArrowheads="1"/>
          </p:cNvSpPr>
          <p:nvPr/>
        </p:nvSpPr>
        <p:spPr bwMode="auto">
          <a:xfrm>
            <a:off x="3962400" y="2209800"/>
            <a:ext cx="1752600" cy="1066800"/>
          </a:xfrm>
          <a:prstGeom prst="ellipse">
            <a:avLst/>
          </a:prstGeom>
          <a:noFill/>
          <a:ln w="28575">
            <a:solidFill>
              <a:srgbClr val="FF5050"/>
            </a:solidFill>
            <a:prstDash val="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5786" name="TextBox 21"/>
          <p:cNvSpPr txBox="1">
            <a:spLocks noChangeArrowheads="1"/>
          </p:cNvSpPr>
          <p:nvPr/>
        </p:nvSpPr>
        <p:spPr bwMode="auto">
          <a:xfrm>
            <a:off x="5867400" y="2133600"/>
            <a:ext cx="344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6600"/>
                </a:solidFill>
              </a:rPr>
              <a:t>P</a:t>
            </a:r>
          </a:p>
        </p:txBody>
      </p:sp>
      <p:sp>
        <p:nvSpPr>
          <p:cNvPr id="757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latin typeface="Comic Sans MS" charset="0"/>
              </a:rPr>
              <a:t>Rotate # rotate Θ, vx, vy, vz</a:t>
            </a:r>
            <a:br>
              <a:rPr lang="en-US" sz="2000">
                <a:latin typeface="Comic Sans MS" charset="0"/>
              </a:rPr>
            </a:br>
            <a:r>
              <a:rPr lang="en-US" sz="2000">
                <a:latin typeface="Comic Sans MS" charset="0"/>
              </a:rPr>
              <a:t>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066800" y="4876800"/>
            <a:ext cx="716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Note the effect of rotating P 180° about v. This will be useful for today’s lab!</a:t>
            </a:r>
          </a:p>
        </p:txBody>
      </p:sp>
      <p:sp>
        <p:nvSpPr>
          <p:cNvPr id="75789" name="TextBox 24"/>
          <p:cNvSpPr txBox="1">
            <a:spLocks noChangeArrowheads="1"/>
          </p:cNvSpPr>
          <p:nvPr/>
        </p:nvSpPr>
        <p:spPr bwMode="auto">
          <a:xfrm>
            <a:off x="4572000" y="12192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cxnSp>
        <p:nvCxnSpPr>
          <p:cNvPr id="75790" name="Straight Connector 2"/>
          <p:cNvCxnSpPr>
            <a:cxnSpLocks noChangeShapeType="1"/>
          </p:cNvCxnSpPr>
          <p:nvPr/>
        </p:nvCxnSpPr>
        <p:spPr bwMode="auto">
          <a:xfrm flipH="1">
            <a:off x="4038600" y="2638425"/>
            <a:ext cx="1546225" cy="298450"/>
          </a:xfrm>
          <a:prstGeom prst="line">
            <a:avLst/>
          </a:prstGeom>
          <a:noFill/>
          <a:ln w="28575">
            <a:solidFill>
              <a:srgbClr val="FF5050"/>
            </a:solidFill>
            <a:prstDash val="dot"/>
            <a:round/>
            <a:headEnd/>
            <a:tailEnd/>
          </a:ln>
        </p:spPr>
      </p:cxnSp>
      <p:sp>
        <p:nvSpPr>
          <p:cNvPr id="75791" name="Oval 18"/>
          <p:cNvSpPr>
            <a:spLocks noChangeArrowheads="1"/>
          </p:cNvSpPr>
          <p:nvPr/>
        </p:nvSpPr>
        <p:spPr bwMode="auto">
          <a:xfrm>
            <a:off x="3903663" y="2878138"/>
            <a:ext cx="152400" cy="152400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505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5792" name="TextBox 25"/>
          <p:cNvSpPr txBox="1">
            <a:spLocks noChangeArrowheads="1"/>
          </p:cNvSpPr>
          <p:nvPr/>
        </p:nvSpPr>
        <p:spPr bwMode="auto">
          <a:xfrm>
            <a:off x="3478213" y="2819400"/>
            <a:ext cx="400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6600"/>
                </a:solidFill>
              </a:rPr>
              <a:t>P’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6DC9BFB-6FD9-EE4C-92BF-9F1661A00A1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68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D389E0E-558D-1C43-B061-D7A976BD7514}" type="slidenum">
              <a:rPr lang="en-US" sz="1400"/>
              <a:pPr eaLnBrk="1" hangingPunct="1"/>
              <a:t>61</a:t>
            </a:fld>
            <a:endParaRPr lang="en-US" sz="1400"/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transforms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scale</a:t>
            </a:r>
          </a:p>
          <a:p>
            <a:pPr eaLnBrk="1" hangingPunct="1"/>
            <a:r>
              <a:rPr lang="en-US">
                <a:latin typeface="Comic Sans MS" charset="0"/>
              </a:rPr>
              <a:t>rotate</a:t>
            </a:r>
          </a:p>
          <a:p>
            <a:pPr eaLnBrk="1" hangingPunct="1"/>
            <a:r>
              <a:rPr lang="en-US">
                <a:latin typeface="Comic Sans MS" charset="0"/>
              </a:rPr>
              <a:t>translate</a:t>
            </a:r>
          </a:p>
        </p:txBody>
      </p:sp>
      <p:sp>
        <p:nvSpPr>
          <p:cNvPr id="76805" name="TextBox 5"/>
          <p:cNvSpPr txBox="1">
            <a:spLocks noChangeArrowheads="1"/>
          </p:cNvSpPr>
          <p:nvPr/>
        </p:nvSpPr>
        <p:spPr bwMode="auto">
          <a:xfrm>
            <a:off x="5410200" y="4572000"/>
            <a:ext cx="190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TA DA!</a:t>
            </a:r>
          </a:p>
        </p:txBody>
      </p:sp>
      <p:sp>
        <p:nvSpPr>
          <p:cNvPr id="76806" name="TextBox 5"/>
          <p:cNvSpPr txBox="1">
            <a:spLocks noChangeArrowheads="1"/>
          </p:cNvSpPr>
          <p:nvPr/>
        </p:nvSpPr>
        <p:spPr bwMode="auto">
          <a:xfrm>
            <a:off x="685800" y="4038600"/>
            <a:ext cx="79660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Can we render transformed objects in the ray tracer?</a:t>
            </a:r>
          </a:p>
          <a:p>
            <a:pPr eaLnBrk="1" hangingPunct="1">
              <a:buFontTx/>
              <a:buChar char="-"/>
            </a:pPr>
            <a:r>
              <a:rPr lang="en-US">
                <a:solidFill>
                  <a:srgbClr val="FF0000"/>
                </a:solidFill>
              </a:rPr>
              <a:t>triangles</a:t>
            </a:r>
          </a:p>
          <a:p>
            <a:pPr eaLnBrk="1" hangingPunct="1">
              <a:buFontTx/>
              <a:buChar char="-"/>
            </a:pPr>
            <a:r>
              <a:rPr lang="en-US">
                <a:solidFill>
                  <a:srgbClr val="FF0000"/>
                </a:solidFill>
              </a:rPr>
              <a:t>spheres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sphere transform</a:t>
            </a:r>
          </a:p>
        </p:txBody>
      </p:sp>
      <p:sp>
        <p:nvSpPr>
          <p:cNvPr id="77826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</p:txBody>
      </p:sp>
      <p:sp>
        <p:nvSpPr>
          <p:cNvPr id="77827" name="Oval 1030"/>
          <p:cNvSpPr>
            <a:spLocks noChangeArrowheads="1"/>
          </p:cNvSpPr>
          <p:nvPr/>
        </p:nvSpPr>
        <p:spPr bwMode="auto">
          <a:xfrm>
            <a:off x="6934200" y="2438400"/>
            <a:ext cx="1008063" cy="587375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Oval 1035"/>
          <p:cNvSpPr>
            <a:spLocks noChangeArrowheads="1"/>
          </p:cNvSpPr>
          <p:nvPr/>
        </p:nvSpPr>
        <p:spPr bwMode="auto">
          <a:xfrm>
            <a:off x="2057400" y="2438400"/>
            <a:ext cx="703263" cy="585788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7829" name="Straight Arrow Connector 19"/>
          <p:cNvCxnSpPr>
            <a:cxnSpLocks noChangeShapeType="1"/>
          </p:cNvCxnSpPr>
          <p:nvPr/>
        </p:nvCxnSpPr>
        <p:spPr bwMode="auto">
          <a:xfrm>
            <a:off x="3089275" y="2659063"/>
            <a:ext cx="3352800" cy="15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7830" name="Picture 20" descr="600px-Sphere_wireframe_15deg_4r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114800"/>
            <a:ext cx="201930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7831" name="Straight Arrow Connector 22"/>
          <p:cNvCxnSpPr>
            <a:cxnSpLocks noChangeShapeType="1"/>
          </p:cNvCxnSpPr>
          <p:nvPr/>
        </p:nvCxnSpPr>
        <p:spPr bwMode="auto">
          <a:xfrm rot="5400000">
            <a:off x="2039144" y="3505994"/>
            <a:ext cx="762000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832" name="TextBox 23"/>
          <p:cNvSpPr txBox="1">
            <a:spLocks noChangeArrowheads="1"/>
          </p:cNvSpPr>
          <p:nvPr/>
        </p:nvSpPr>
        <p:spPr bwMode="auto">
          <a:xfrm>
            <a:off x="3429000" y="3429000"/>
            <a:ext cx="4114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create triangle mesh then transform triangles</a:t>
            </a:r>
          </a:p>
        </p:txBody>
      </p:sp>
      <p:sp>
        <p:nvSpPr>
          <p:cNvPr id="77833" name="TextBox 24"/>
          <p:cNvSpPr txBox="1">
            <a:spLocks noChangeArrowheads="1"/>
          </p:cNvSpPr>
          <p:nvPr/>
        </p:nvSpPr>
        <p:spPr bwMode="auto">
          <a:xfrm>
            <a:off x="3581400" y="4876800"/>
            <a:ext cx="52689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this is the way pipeline renderers handle spheres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752600" y="17526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</p:txBody>
      </p:sp>
      <p:sp>
        <p:nvSpPr>
          <p:cNvPr id="78850" name="Line 1029"/>
          <p:cNvSpPr>
            <a:spLocks noChangeShapeType="1"/>
          </p:cNvSpPr>
          <p:nvPr/>
        </p:nvSpPr>
        <p:spPr bwMode="auto">
          <a:xfrm flipV="1">
            <a:off x="987425" y="2667000"/>
            <a:ext cx="2822575" cy="1654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1" name="Oval 1030"/>
          <p:cNvSpPr>
            <a:spLocks noChangeArrowheads="1"/>
          </p:cNvSpPr>
          <p:nvPr/>
        </p:nvSpPr>
        <p:spPr bwMode="auto">
          <a:xfrm>
            <a:off x="2549525" y="2827338"/>
            <a:ext cx="1008063" cy="5873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Line 1032"/>
          <p:cNvSpPr>
            <a:spLocks noChangeShapeType="1"/>
          </p:cNvSpPr>
          <p:nvPr/>
        </p:nvSpPr>
        <p:spPr bwMode="auto">
          <a:xfrm rot="21300000" flipV="1">
            <a:off x="2640013" y="3235325"/>
            <a:ext cx="201612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3" name="Text Box 1033"/>
          <p:cNvSpPr txBox="1">
            <a:spLocks noChangeArrowheads="1"/>
          </p:cNvSpPr>
          <p:nvPr/>
        </p:nvSpPr>
        <p:spPr bwMode="auto">
          <a:xfrm>
            <a:off x="1066800" y="5029200"/>
            <a:ext cx="220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world coordinates</a:t>
            </a:r>
          </a:p>
        </p:txBody>
      </p:sp>
      <p:sp>
        <p:nvSpPr>
          <p:cNvPr id="78854" name="Text Box 1039"/>
          <p:cNvSpPr txBox="1">
            <a:spLocks noChangeArrowheads="1"/>
          </p:cNvSpPr>
          <p:nvPr/>
        </p:nvSpPr>
        <p:spPr bwMode="auto">
          <a:xfrm>
            <a:off x="990600" y="3581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R</a:t>
            </a:r>
          </a:p>
        </p:txBody>
      </p:sp>
      <p:sp>
        <p:nvSpPr>
          <p:cNvPr id="78855" name="Text Box 1041"/>
          <p:cNvSpPr txBox="1">
            <a:spLocks noChangeArrowheads="1"/>
          </p:cNvSpPr>
          <p:nvPr/>
        </p:nvSpPr>
        <p:spPr bwMode="auto">
          <a:xfrm>
            <a:off x="1066800" y="1828800"/>
            <a:ext cx="2557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intersection test hard</a:t>
            </a:r>
          </a:p>
        </p:txBody>
      </p:sp>
      <p:sp>
        <p:nvSpPr>
          <p:cNvPr id="78856" name="TextBox 1"/>
          <p:cNvSpPr txBox="1">
            <a:spLocks noChangeArrowheads="1"/>
          </p:cNvSpPr>
          <p:nvPr/>
        </p:nvSpPr>
        <p:spPr bwMode="auto">
          <a:xfrm>
            <a:off x="914400" y="381000"/>
            <a:ext cx="6992938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Ray tracer:  can we find intersection of ray with transformed sphere?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752600" y="17526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</p:txBody>
      </p:sp>
      <p:sp>
        <p:nvSpPr>
          <p:cNvPr id="79874" name="Line 1029"/>
          <p:cNvSpPr>
            <a:spLocks noChangeShapeType="1"/>
          </p:cNvSpPr>
          <p:nvPr/>
        </p:nvSpPr>
        <p:spPr bwMode="auto">
          <a:xfrm flipV="1">
            <a:off x="987425" y="2667000"/>
            <a:ext cx="2822575" cy="1654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5" name="Oval 1030"/>
          <p:cNvSpPr>
            <a:spLocks noChangeArrowheads="1"/>
          </p:cNvSpPr>
          <p:nvPr/>
        </p:nvSpPr>
        <p:spPr bwMode="auto">
          <a:xfrm>
            <a:off x="2549525" y="2827338"/>
            <a:ext cx="1008063" cy="5873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Line 1032"/>
          <p:cNvSpPr>
            <a:spLocks noChangeShapeType="1"/>
          </p:cNvSpPr>
          <p:nvPr/>
        </p:nvSpPr>
        <p:spPr bwMode="auto">
          <a:xfrm rot="21300000" flipV="1">
            <a:off x="2640013" y="3235325"/>
            <a:ext cx="201612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7" name="Text Box 1033"/>
          <p:cNvSpPr txBox="1">
            <a:spLocks noChangeArrowheads="1"/>
          </p:cNvSpPr>
          <p:nvPr/>
        </p:nvSpPr>
        <p:spPr bwMode="auto">
          <a:xfrm>
            <a:off x="1066800" y="5029200"/>
            <a:ext cx="220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world coordinates</a:t>
            </a:r>
          </a:p>
        </p:txBody>
      </p:sp>
      <p:sp>
        <p:nvSpPr>
          <p:cNvPr id="79878" name="Text Box 1039"/>
          <p:cNvSpPr txBox="1">
            <a:spLocks noChangeArrowheads="1"/>
          </p:cNvSpPr>
          <p:nvPr/>
        </p:nvSpPr>
        <p:spPr bwMode="auto">
          <a:xfrm>
            <a:off x="990600" y="3581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R</a:t>
            </a:r>
          </a:p>
        </p:txBody>
      </p:sp>
      <p:sp>
        <p:nvSpPr>
          <p:cNvPr id="79879" name="Text Box 1041"/>
          <p:cNvSpPr txBox="1">
            <a:spLocks noChangeArrowheads="1"/>
          </p:cNvSpPr>
          <p:nvPr/>
        </p:nvSpPr>
        <p:spPr bwMode="auto">
          <a:xfrm>
            <a:off x="1066800" y="1828800"/>
            <a:ext cx="2557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intersection test hard</a:t>
            </a:r>
          </a:p>
        </p:txBody>
      </p:sp>
      <p:sp>
        <p:nvSpPr>
          <p:cNvPr id="79880" name="Line 1034"/>
          <p:cNvSpPr>
            <a:spLocks noChangeShapeType="1"/>
          </p:cNvSpPr>
          <p:nvPr/>
        </p:nvSpPr>
        <p:spPr bwMode="auto">
          <a:xfrm flipV="1">
            <a:off x="5999163" y="2590800"/>
            <a:ext cx="1970087" cy="1654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1" name="Oval 1035"/>
          <p:cNvSpPr>
            <a:spLocks noChangeArrowheads="1"/>
          </p:cNvSpPr>
          <p:nvPr/>
        </p:nvSpPr>
        <p:spPr bwMode="auto">
          <a:xfrm>
            <a:off x="7089775" y="2751138"/>
            <a:ext cx="703263" cy="5857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2" name="Line 1036"/>
          <p:cNvSpPr>
            <a:spLocks noChangeShapeType="1"/>
          </p:cNvSpPr>
          <p:nvPr/>
        </p:nvSpPr>
        <p:spPr bwMode="auto">
          <a:xfrm rot="1140000" flipV="1">
            <a:off x="7212013" y="3124200"/>
            <a:ext cx="71437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3" name="Text Box 1037"/>
          <p:cNvSpPr txBox="1">
            <a:spLocks noChangeArrowheads="1"/>
          </p:cNvSpPr>
          <p:nvPr/>
        </p:nvSpPr>
        <p:spPr bwMode="auto">
          <a:xfrm>
            <a:off x="5759450" y="4953000"/>
            <a:ext cx="220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object coordinates</a:t>
            </a:r>
          </a:p>
        </p:txBody>
      </p:sp>
      <p:sp>
        <p:nvSpPr>
          <p:cNvPr id="79884" name="Text Box 1040"/>
          <p:cNvSpPr txBox="1">
            <a:spLocks noChangeArrowheads="1"/>
          </p:cNvSpPr>
          <p:nvPr/>
        </p:nvSpPr>
        <p:spPr bwMode="auto">
          <a:xfrm>
            <a:off x="5911850" y="35052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R</a:t>
            </a:r>
            <a:r>
              <a:rPr lang="ja-JP" altLang="en-US"/>
              <a:t>’</a:t>
            </a:r>
            <a:endParaRPr lang="en-US"/>
          </a:p>
        </p:txBody>
      </p:sp>
      <p:sp>
        <p:nvSpPr>
          <p:cNvPr id="79885" name="Text Box 1042"/>
          <p:cNvSpPr txBox="1">
            <a:spLocks noChangeArrowheads="1"/>
          </p:cNvSpPr>
          <p:nvPr/>
        </p:nvSpPr>
        <p:spPr bwMode="auto">
          <a:xfrm>
            <a:off x="5921375" y="1828800"/>
            <a:ext cx="2536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intersection test easy</a:t>
            </a:r>
          </a:p>
        </p:txBody>
      </p:sp>
      <p:sp>
        <p:nvSpPr>
          <p:cNvPr id="79886" name="TextBox 1"/>
          <p:cNvSpPr txBox="1">
            <a:spLocks noChangeArrowheads="1"/>
          </p:cNvSpPr>
          <p:nvPr/>
        </p:nvSpPr>
        <p:spPr bwMode="auto">
          <a:xfrm>
            <a:off x="914400" y="381000"/>
            <a:ext cx="6992938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Ray tracer:  can we find intersection of ray with transformed sphere?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752600" y="17526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</p:txBody>
      </p:sp>
      <p:sp>
        <p:nvSpPr>
          <p:cNvPr id="80898" name="Line 1029"/>
          <p:cNvSpPr>
            <a:spLocks noChangeShapeType="1"/>
          </p:cNvSpPr>
          <p:nvPr/>
        </p:nvSpPr>
        <p:spPr bwMode="auto">
          <a:xfrm flipV="1">
            <a:off x="987425" y="2667000"/>
            <a:ext cx="2822575" cy="1654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899" name="Oval 1030"/>
          <p:cNvSpPr>
            <a:spLocks noChangeArrowheads="1"/>
          </p:cNvSpPr>
          <p:nvPr/>
        </p:nvSpPr>
        <p:spPr bwMode="auto">
          <a:xfrm>
            <a:off x="2549525" y="2827338"/>
            <a:ext cx="1008063" cy="5873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Line 1032"/>
          <p:cNvSpPr>
            <a:spLocks noChangeShapeType="1"/>
          </p:cNvSpPr>
          <p:nvPr/>
        </p:nvSpPr>
        <p:spPr bwMode="auto">
          <a:xfrm rot="21300000" flipV="1">
            <a:off x="2640013" y="3235325"/>
            <a:ext cx="201612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01" name="Text Box 1033"/>
          <p:cNvSpPr txBox="1">
            <a:spLocks noChangeArrowheads="1"/>
          </p:cNvSpPr>
          <p:nvPr/>
        </p:nvSpPr>
        <p:spPr bwMode="auto">
          <a:xfrm>
            <a:off x="1066800" y="5029200"/>
            <a:ext cx="220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world coordinates</a:t>
            </a:r>
          </a:p>
        </p:txBody>
      </p:sp>
      <p:sp>
        <p:nvSpPr>
          <p:cNvPr id="80902" name="Text Box 1039"/>
          <p:cNvSpPr txBox="1">
            <a:spLocks noChangeArrowheads="1"/>
          </p:cNvSpPr>
          <p:nvPr/>
        </p:nvSpPr>
        <p:spPr bwMode="auto">
          <a:xfrm>
            <a:off x="990600" y="3581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R</a:t>
            </a:r>
          </a:p>
        </p:txBody>
      </p:sp>
      <p:sp>
        <p:nvSpPr>
          <p:cNvPr id="80903" name="Text Box 1041"/>
          <p:cNvSpPr txBox="1">
            <a:spLocks noChangeArrowheads="1"/>
          </p:cNvSpPr>
          <p:nvPr/>
        </p:nvSpPr>
        <p:spPr bwMode="auto">
          <a:xfrm>
            <a:off x="1066800" y="1828800"/>
            <a:ext cx="2557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intersection test hard</a:t>
            </a:r>
          </a:p>
        </p:txBody>
      </p:sp>
      <p:sp>
        <p:nvSpPr>
          <p:cNvPr id="80904" name="Line 1034"/>
          <p:cNvSpPr>
            <a:spLocks noChangeShapeType="1"/>
          </p:cNvSpPr>
          <p:nvPr/>
        </p:nvSpPr>
        <p:spPr bwMode="auto">
          <a:xfrm flipV="1">
            <a:off x="5999163" y="2590800"/>
            <a:ext cx="1970087" cy="1654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05" name="Oval 1035"/>
          <p:cNvSpPr>
            <a:spLocks noChangeArrowheads="1"/>
          </p:cNvSpPr>
          <p:nvPr/>
        </p:nvSpPr>
        <p:spPr bwMode="auto">
          <a:xfrm>
            <a:off x="7089775" y="2751138"/>
            <a:ext cx="703263" cy="5857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6" name="Line 1036"/>
          <p:cNvSpPr>
            <a:spLocks noChangeShapeType="1"/>
          </p:cNvSpPr>
          <p:nvPr/>
        </p:nvSpPr>
        <p:spPr bwMode="auto">
          <a:xfrm rot="1140000" flipV="1">
            <a:off x="7212013" y="3124200"/>
            <a:ext cx="71437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07" name="Text Box 1037"/>
          <p:cNvSpPr txBox="1">
            <a:spLocks noChangeArrowheads="1"/>
          </p:cNvSpPr>
          <p:nvPr/>
        </p:nvSpPr>
        <p:spPr bwMode="auto">
          <a:xfrm>
            <a:off x="5759450" y="4953000"/>
            <a:ext cx="220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object coordinates</a:t>
            </a:r>
          </a:p>
        </p:txBody>
      </p:sp>
      <p:sp>
        <p:nvSpPr>
          <p:cNvPr id="80908" name="Text Box 1040"/>
          <p:cNvSpPr txBox="1">
            <a:spLocks noChangeArrowheads="1"/>
          </p:cNvSpPr>
          <p:nvPr/>
        </p:nvSpPr>
        <p:spPr bwMode="auto">
          <a:xfrm>
            <a:off x="5911850" y="35052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R</a:t>
            </a:r>
            <a:r>
              <a:rPr lang="ja-JP" altLang="en-US"/>
              <a:t>’</a:t>
            </a:r>
            <a:endParaRPr lang="en-US"/>
          </a:p>
        </p:txBody>
      </p:sp>
      <p:sp>
        <p:nvSpPr>
          <p:cNvPr id="80909" name="Text Box 1042"/>
          <p:cNvSpPr txBox="1">
            <a:spLocks noChangeArrowheads="1"/>
          </p:cNvSpPr>
          <p:nvPr/>
        </p:nvSpPr>
        <p:spPr bwMode="auto">
          <a:xfrm>
            <a:off x="5921375" y="1828800"/>
            <a:ext cx="2536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intersection test easy</a:t>
            </a:r>
          </a:p>
        </p:txBody>
      </p:sp>
      <p:sp>
        <p:nvSpPr>
          <p:cNvPr id="80910" name="Left Arrow 1"/>
          <p:cNvSpPr>
            <a:spLocks noChangeArrowheads="1"/>
          </p:cNvSpPr>
          <p:nvPr/>
        </p:nvSpPr>
        <p:spPr bwMode="auto">
          <a:xfrm>
            <a:off x="4191000" y="2667000"/>
            <a:ext cx="990600" cy="917575"/>
          </a:xfrm>
          <a:prstGeom prst="leftArrow">
            <a:avLst>
              <a:gd name="adj1" fmla="val 50000"/>
              <a:gd name="adj2" fmla="val 49971"/>
            </a:avLst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</a:t>
            </a:r>
          </a:p>
        </p:txBody>
      </p:sp>
      <p:sp>
        <p:nvSpPr>
          <p:cNvPr id="17" name="Left Arrow 16"/>
          <p:cNvSpPr>
            <a:spLocks noChangeArrowheads="1"/>
          </p:cNvSpPr>
          <p:nvPr/>
        </p:nvSpPr>
        <p:spPr bwMode="auto">
          <a:xfrm flipH="1">
            <a:off x="4267200" y="3962400"/>
            <a:ext cx="990600" cy="917575"/>
          </a:xfrm>
          <a:prstGeom prst="leftArrow">
            <a:avLst>
              <a:gd name="adj1" fmla="val 50000"/>
              <a:gd name="adj2" fmla="val 49971"/>
            </a:avLst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</a:t>
            </a:r>
            <a:r>
              <a:rPr lang="en-US" baseline="30000"/>
              <a:t>-1</a:t>
            </a:r>
            <a:endParaRPr lang="en-US"/>
          </a:p>
        </p:txBody>
      </p:sp>
      <p:sp>
        <p:nvSpPr>
          <p:cNvPr id="80912" name="TextBox 1"/>
          <p:cNvSpPr txBox="1">
            <a:spLocks noChangeArrowheads="1"/>
          </p:cNvSpPr>
          <p:nvPr/>
        </p:nvSpPr>
        <p:spPr bwMode="auto">
          <a:xfrm>
            <a:off x="914400" y="381000"/>
            <a:ext cx="6992938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Ray tracer:  can we find intersection of ray with transformed sphere?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ray tracer: find intersection point</a:t>
            </a:r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077200" cy="4114800"/>
          </a:xfrm>
        </p:spPr>
        <p:txBody>
          <a:bodyPr/>
          <a:lstStyle/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</p:txBody>
      </p:sp>
      <p:sp>
        <p:nvSpPr>
          <p:cNvPr id="81923" name="Line 4"/>
          <p:cNvSpPr>
            <a:spLocks noChangeShapeType="1"/>
          </p:cNvSpPr>
          <p:nvPr/>
        </p:nvSpPr>
        <p:spPr bwMode="auto">
          <a:xfrm flipV="1">
            <a:off x="990600" y="2209800"/>
            <a:ext cx="1679575" cy="831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24" name="Oval 5"/>
          <p:cNvSpPr>
            <a:spLocks noChangeArrowheads="1"/>
          </p:cNvSpPr>
          <p:nvPr/>
        </p:nvSpPr>
        <p:spPr bwMode="auto">
          <a:xfrm>
            <a:off x="1920875" y="2290763"/>
            <a:ext cx="598488" cy="2952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5" name="Line 6"/>
          <p:cNvSpPr>
            <a:spLocks noChangeShapeType="1"/>
          </p:cNvSpPr>
          <p:nvPr/>
        </p:nvSpPr>
        <p:spPr bwMode="auto">
          <a:xfrm rot="21480000" flipV="1">
            <a:off x="1973263" y="2498725"/>
            <a:ext cx="120650" cy="53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26" name="Text Box 7"/>
          <p:cNvSpPr txBox="1">
            <a:spLocks noChangeArrowheads="1"/>
          </p:cNvSpPr>
          <p:nvPr/>
        </p:nvSpPr>
        <p:spPr bwMode="auto">
          <a:xfrm>
            <a:off x="990600" y="3124200"/>
            <a:ext cx="1676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world coordinates</a:t>
            </a:r>
          </a:p>
        </p:txBody>
      </p:sp>
      <p:sp>
        <p:nvSpPr>
          <p:cNvPr id="81927" name="Text Box 8"/>
          <p:cNvSpPr txBox="1">
            <a:spLocks noChangeArrowheads="1"/>
          </p:cNvSpPr>
          <p:nvPr/>
        </p:nvSpPr>
        <p:spPr bwMode="auto">
          <a:xfrm>
            <a:off x="992188" y="2668588"/>
            <a:ext cx="273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/>
              <a:t>R</a:t>
            </a:r>
          </a:p>
        </p:txBody>
      </p:sp>
      <p:sp>
        <p:nvSpPr>
          <p:cNvPr id="81928" name="Line 9"/>
          <p:cNvSpPr>
            <a:spLocks noChangeShapeType="1"/>
          </p:cNvSpPr>
          <p:nvPr/>
        </p:nvSpPr>
        <p:spPr bwMode="auto">
          <a:xfrm flipV="1">
            <a:off x="6270625" y="1981200"/>
            <a:ext cx="815975" cy="752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29" name="Oval 10"/>
          <p:cNvSpPr>
            <a:spLocks noChangeArrowheads="1"/>
          </p:cNvSpPr>
          <p:nvPr/>
        </p:nvSpPr>
        <p:spPr bwMode="auto">
          <a:xfrm>
            <a:off x="6723063" y="2054225"/>
            <a:ext cx="290512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0" name="Line 11"/>
          <p:cNvSpPr>
            <a:spLocks noChangeShapeType="1"/>
          </p:cNvSpPr>
          <p:nvPr/>
        </p:nvSpPr>
        <p:spPr bwMode="auto">
          <a:xfrm flipV="1">
            <a:off x="6748463" y="2238375"/>
            <a:ext cx="58737" cy="49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1" name="Text Box 12"/>
          <p:cNvSpPr txBox="1">
            <a:spLocks noChangeArrowheads="1"/>
          </p:cNvSpPr>
          <p:nvPr/>
        </p:nvSpPr>
        <p:spPr bwMode="auto">
          <a:xfrm>
            <a:off x="5943600" y="2895600"/>
            <a:ext cx="2720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object coordinates</a:t>
            </a:r>
          </a:p>
        </p:txBody>
      </p:sp>
      <p:sp>
        <p:nvSpPr>
          <p:cNvPr id="81932" name="Text Box 13"/>
          <p:cNvSpPr txBox="1">
            <a:spLocks noChangeArrowheads="1"/>
          </p:cNvSpPr>
          <p:nvPr/>
        </p:nvSpPr>
        <p:spPr bwMode="auto">
          <a:xfrm>
            <a:off x="6172200" y="2362200"/>
            <a:ext cx="393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/>
              <a:t>R’</a:t>
            </a:r>
            <a:r>
              <a:rPr lang="ja-JP" altLang="en-US" sz="1600"/>
              <a:t>’</a:t>
            </a:r>
            <a:endParaRPr lang="en-US" sz="1600"/>
          </a:p>
        </p:txBody>
      </p:sp>
      <p:sp>
        <p:nvSpPr>
          <p:cNvPr id="81933" name="AutoShape 14"/>
          <p:cNvSpPr>
            <a:spLocks noChangeArrowheads="1"/>
          </p:cNvSpPr>
          <p:nvPr/>
        </p:nvSpPr>
        <p:spPr bwMode="auto">
          <a:xfrm>
            <a:off x="3848100" y="259080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34" name="Text Box 15"/>
          <p:cNvSpPr txBox="1">
            <a:spLocks noChangeArrowheads="1"/>
          </p:cNvSpPr>
          <p:nvPr/>
        </p:nvSpPr>
        <p:spPr bwMode="auto">
          <a:xfrm>
            <a:off x="3886200" y="20574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M</a:t>
            </a:r>
            <a:r>
              <a:rPr lang="en-US" baseline="30000"/>
              <a:t>-1</a:t>
            </a:r>
            <a:endParaRPr lang="en-US"/>
          </a:p>
        </p:txBody>
      </p:sp>
      <p:sp>
        <p:nvSpPr>
          <p:cNvPr id="81935" name="AutoShape 16"/>
          <p:cNvSpPr>
            <a:spLocks noChangeArrowheads="1"/>
          </p:cNvSpPr>
          <p:nvPr/>
        </p:nvSpPr>
        <p:spPr bwMode="auto">
          <a:xfrm>
            <a:off x="6781800" y="3733800"/>
            <a:ext cx="533400" cy="685800"/>
          </a:xfrm>
          <a:prstGeom prst="downArrow">
            <a:avLst>
              <a:gd name="adj1" fmla="val 50000"/>
              <a:gd name="adj2" fmla="val 32143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36" name="Text Box 17"/>
          <p:cNvSpPr txBox="1">
            <a:spLocks noChangeArrowheads="1"/>
          </p:cNvSpPr>
          <p:nvPr/>
        </p:nvSpPr>
        <p:spPr bwMode="auto">
          <a:xfrm>
            <a:off x="6096000" y="4343400"/>
            <a:ext cx="2624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intersection point p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81937" name="AutoShape 18"/>
          <p:cNvSpPr>
            <a:spLocks noChangeArrowheads="1"/>
          </p:cNvSpPr>
          <p:nvPr/>
        </p:nvSpPr>
        <p:spPr bwMode="auto">
          <a:xfrm flipH="1">
            <a:off x="3810000" y="457200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38" name="Text Box 19"/>
          <p:cNvSpPr txBox="1">
            <a:spLocks noChangeArrowheads="1"/>
          </p:cNvSpPr>
          <p:nvPr/>
        </p:nvSpPr>
        <p:spPr bwMode="auto">
          <a:xfrm>
            <a:off x="3886200" y="4114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M</a:t>
            </a:r>
          </a:p>
        </p:txBody>
      </p:sp>
      <p:sp>
        <p:nvSpPr>
          <p:cNvPr id="81939" name="Text Box 20"/>
          <p:cNvSpPr txBox="1">
            <a:spLocks noChangeArrowheads="1"/>
          </p:cNvSpPr>
          <p:nvPr/>
        </p:nvSpPr>
        <p:spPr bwMode="auto">
          <a:xfrm>
            <a:off x="685800" y="4343400"/>
            <a:ext cx="2720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intersection point p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752600" y="5715000"/>
            <a:ext cx="54943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Question 1:  Does M have an inverse?</a:t>
            </a:r>
          </a:p>
          <a:p>
            <a:pPr eaLnBrk="1" hangingPunct="1"/>
            <a:r>
              <a:rPr lang="en-US">
                <a:solidFill>
                  <a:srgbClr val="FF0000"/>
                </a:solidFill>
              </a:rPr>
              <a:t>Question 2:  Can we transform a ray?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307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Scale</a:t>
            </a:r>
          </a:p>
        </p:txBody>
      </p:sp>
      <p:sp>
        <p:nvSpPr>
          <p:cNvPr id="82946" name="Rectangle 3075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11430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>
                <a:latin typeface="Comic Sans MS" charset="0"/>
              </a:rPr>
              <a:t>What operation inverts a scale by s (s</a:t>
            </a:r>
            <a:r>
              <a:rPr lang="en-US" sz="2800">
                <a:latin typeface="Comic Sans MS" charset="0"/>
                <a:sym typeface="Symbol" charset="0"/>
              </a:rPr>
              <a:t>0)</a:t>
            </a:r>
            <a:r>
              <a:rPr lang="en-US" sz="2800">
                <a:latin typeface="Comic Sans MS" charset="0"/>
              </a:rPr>
              <a:t> in the x-direction?</a:t>
            </a:r>
          </a:p>
          <a:p>
            <a:pPr>
              <a:buFontTx/>
              <a:buNone/>
            </a:pPr>
            <a:endParaRPr lang="en-US" sz="2800">
              <a:latin typeface="Comic Sans MS" charset="0"/>
            </a:endParaRPr>
          </a:p>
          <a:p>
            <a:pPr>
              <a:buFontTx/>
              <a:buNone/>
            </a:pPr>
            <a:endParaRPr lang="en-US" sz="2800">
              <a:latin typeface="Comic Sans MS" charset="0"/>
            </a:endParaRPr>
          </a:p>
          <a:p>
            <a:endParaRPr lang="en-US" sz="2800">
              <a:latin typeface="Comic Sans MS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71600" y="2819400"/>
            <a:ext cx="7239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For s</a:t>
            </a:r>
            <a:r>
              <a:rPr lang="en-US" sz="2800">
                <a:sym typeface="Symbol" charset="0"/>
              </a:rPr>
              <a:t>0, scale by 1/s in the x-direction.</a:t>
            </a:r>
            <a:endParaRPr lang="en-US" sz="2800"/>
          </a:p>
          <a:p>
            <a:pPr eaLnBrk="1" hangingPunct="1"/>
            <a:endParaRPr lang="en-US" sz="2800"/>
          </a:p>
          <a:p>
            <a:pPr eaLnBrk="1" hangingPunct="1"/>
            <a:endParaRPr lang="en-US" sz="2800"/>
          </a:p>
        </p:txBody>
      </p:sp>
      <p:grpSp>
        <p:nvGrpSpPr>
          <p:cNvPr id="3" name="Group 2055"/>
          <p:cNvGrpSpPr>
            <a:grpSpLocks/>
          </p:cNvGrpSpPr>
          <p:nvPr/>
        </p:nvGrpSpPr>
        <p:grpSpPr bwMode="auto">
          <a:xfrm>
            <a:off x="1371600" y="4114800"/>
            <a:ext cx="2209800" cy="1828800"/>
            <a:chOff x="768" y="1440"/>
            <a:chExt cx="1268" cy="1067"/>
          </a:xfrm>
        </p:grpSpPr>
        <p:sp>
          <p:nvSpPr>
            <p:cNvPr id="82954" name="Text Box 2056"/>
            <p:cNvSpPr txBox="1">
              <a:spLocks noChangeArrowheads="1"/>
            </p:cNvSpPr>
            <p:nvPr/>
          </p:nvSpPr>
          <p:spPr bwMode="auto">
            <a:xfrm>
              <a:off x="768" y="1488"/>
              <a:ext cx="1248" cy="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s</a:t>
              </a:r>
              <a:r>
                <a:rPr lang="en-US" baseline="30000"/>
                <a:t>-1</a:t>
              </a:r>
              <a:r>
                <a:rPr lang="en-US"/>
                <a:t>   0    0   0  0    t</a:t>
              </a:r>
              <a:r>
                <a:rPr lang="en-US" baseline="30000"/>
                <a:t>-1</a:t>
              </a:r>
              <a:r>
                <a:rPr lang="en-US"/>
                <a:t>   0   0   0    0    u</a:t>
              </a:r>
              <a:r>
                <a:rPr lang="en-US" baseline="30000"/>
                <a:t>-1</a:t>
              </a:r>
              <a:r>
                <a:rPr lang="en-US"/>
                <a:t>  0  0    0    0   1</a:t>
              </a:r>
            </a:p>
          </p:txBody>
        </p:sp>
        <p:sp>
          <p:nvSpPr>
            <p:cNvPr id="82955" name="AutoShape 2057"/>
            <p:cNvSpPr>
              <a:spLocks/>
            </p:cNvSpPr>
            <p:nvPr/>
          </p:nvSpPr>
          <p:spPr bwMode="auto">
            <a:xfrm flipH="1">
              <a:off x="1861" y="1440"/>
              <a:ext cx="175" cy="1067"/>
            </a:xfrm>
            <a:prstGeom prst="leftBracket">
              <a:avLst>
                <a:gd name="adj" fmla="val 609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2956" name="AutoShape 2058"/>
            <p:cNvSpPr>
              <a:spLocks/>
            </p:cNvSpPr>
            <p:nvPr/>
          </p:nvSpPr>
          <p:spPr bwMode="auto">
            <a:xfrm>
              <a:off x="816" y="1440"/>
              <a:ext cx="171" cy="1067"/>
            </a:xfrm>
            <a:prstGeom prst="leftBracket">
              <a:avLst>
                <a:gd name="adj" fmla="val 61358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3" name="Text Box 2059"/>
          <p:cNvSpPr txBox="1">
            <a:spLocks noChangeArrowheads="1"/>
          </p:cNvSpPr>
          <p:nvPr/>
        </p:nvSpPr>
        <p:spPr bwMode="auto">
          <a:xfrm>
            <a:off x="6400800" y="4648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= I</a:t>
            </a:r>
          </a:p>
        </p:txBody>
      </p:sp>
      <p:grpSp>
        <p:nvGrpSpPr>
          <p:cNvPr id="14" name="Group 2055"/>
          <p:cNvGrpSpPr>
            <a:grpSpLocks/>
          </p:cNvGrpSpPr>
          <p:nvPr/>
        </p:nvGrpSpPr>
        <p:grpSpPr bwMode="auto">
          <a:xfrm>
            <a:off x="3733800" y="4114800"/>
            <a:ext cx="2209800" cy="1828800"/>
            <a:chOff x="768" y="1440"/>
            <a:chExt cx="1268" cy="1067"/>
          </a:xfrm>
        </p:grpSpPr>
        <p:sp>
          <p:nvSpPr>
            <p:cNvPr id="82951" name="Text Box 2056"/>
            <p:cNvSpPr txBox="1">
              <a:spLocks noChangeArrowheads="1"/>
            </p:cNvSpPr>
            <p:nvPr/>
          </p:nvSpPr>
          <p:spPr bwMode="auto">
            <a:xfrm>
              <a:off x="768" y="1488"/>
              <a:ext cx="1248" cy="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s</a:t>
              </a:r>
              <a:r>
                <a:rPr lang="en-US" baseline="30000"/>
                <a:t> </a:t>
              </a:r>
              <a:r>
                <a:rPr lang="en-US"/>
                <a:t>    0    0   0  0    t</a:t>
              </a:r>
              <a:r>
                <a:rPr lang="en-US" baseline="30000"/>
                <a:t> </a:t>
              </a:r>
              <a:r>
                <a:rPr lang="en-US"/>
                <a:t>    0   0   0    0    u</a:t>
              </a:r>
              <a:r>
                <a:rPr lang="en-US" baseline="30000"/>
                <a:t> </a:t>
              </a:r>
              <a:r>
                <a:rPr lang="en-US"/>
                <a:t>   0  0    0    0   1</a:t>
              </a:r>
            </a:p>
          </p:txBody>
        </p:sp>
        <p:sp>
          <p:nvSpPr>
            <p:cNvPr id="82952" name="AutoShape 2057"/>
            <p:cNvSpPr>
              <a:spLocks/>
            </p:cNvSpPr>
            <p:nvPr/>
          </p:nvSpPr>
          <p:spPr bwMode="auto">
            <a:xfrm flipH="1">
              <a:off x="1861" y="1440"/>
              <a:ext cx="175" cy="1067"/>
            </a:xfrm>
            <a:prstGeom prst="leftBracket">
              <a:avLst>
                <a:gd name="adj" fmla="val 609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2953" name="AutoShape 2058"/>
            <p:cNvSpPr>
              <a:spLocks/>
            </p:cNvSpPr>
            <p:nvPr/>
          </p:nvSpPr>
          <p:spPr bwMode="auto">
            <a:xfrm>
              <a:off x="816" y="1440"/>
              <a:ext cx="171" cy="1067"/>
            </a:xfrm>
            <a:prstGeom prst="leftBracket">
              <a:avLst>
                <a:gd name="adj" fmla="val 61358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Rotate</a:t>
            </a:r>
          </a:p>
        </p:txBody>
      </p:sp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13716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>
                <a:latin typeface="Comic Sans MS" charset="0"/>
              </a:rPr>
              <a:t>What operation inverts a rotate by </a:t>
            </a:r>
            <a:r>
              <a:rPr lang="en-US" sz="2800">
                <a:latin typeface="Comic Sans MS" charset="0"/>
                <a:sym typeface="Symbol" charset="0"/>
              </a:rPr>
              <a:t> about the x-axis</a:t>
            </a:r>
            <a:r>
              <a:rPr lang="en-US" sz="2800">
                <a:latin typeface="Comic Sans MS" charset="0"/>
              </a:rPr>
              <a:t>?</a:t>
            </a:r>
          </a:p>
          <a:p>
            <a:pPr>
              <a:buFontTx/>
              <a:buNone/>
            </a:pPr>
            <a:endParaRPr lang="en-US" sz="2800">
              <a:latin typeface="Comic Sans MS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5800" y="2819400"/>
            <a:ext cx="523398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Rotate by -</a:t>
            </a:r>
            <a:r>
              <a:rPr lang="en-US" sz="2800">
                <a:sym typeface="Symbol" charset="0"/>
              </a:rPr>
              <a:t> about the x-axis.</a:t>
            </a:r>
          </a:p>
          <a:p>
            <a:pPr eaLnBrk="1" hangingPunct="1"/>
            <a:endParaRPr lang="en-US" sz="2800"/>
          </a:p>
        </p:txBody>
      </p:sp>
      <p:grpSp>
        <p:nvGrpSpPr>
          <p:cNvPr id="2" name="Group 2051"/>
          <p:cNvGrpSpPr>
            <a:grpSpLocks/>
          </p:cNvGrpSpPr>
          <p:nvPr/>
        </p:nvGrpSpPr>
        <p:grpSpPr bwMode="auto">
          <a:xfrm>
            <a:off x="457200" y="3827463"/>
            <a:ext cx="4343400" cy="2039937"/>
            <a:chOff x="288" y="1392"/>
            <a:chExt cx="2736" cy="1285"/>
          </a:xfrm>
        </p:grpSpPr>
        <p:sp>
          <p:nvSpPr>
            <p:cNvPr id="83978" name="Text Box 2052"/>
            <p:cNvSpPr txBox="1">
              <a:spLocks noChangeArrowheads="1"/>
            </p:cNvSpPr>
            <p:nvPr/>
          </p:nvSpPr>
          <p:spPr bwMode="auto">
            <a:xfrm>
              <a:off x="336" y="1440"/>
              <a:ext cx="2688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cos -</a:t>
              </a:r>
              <a:r>
                <a:rPr lang="en-US">
                  <a:sym typeface="Symbol" charset="0"/>
                </a:rPr>
                <a:t></a:t>
              </a:r>
              <a:r>
                <a:rPr lang="en-US"/>
                <a:t>    -sin -</a:t>
              </a:r>
              <a:r>
                <a:rPr lang="en-US">
                  <a:sym typeface="Symbol" charset="0"/>
                </a:rPr>
                <a:t></a:t>
              </a:r>
              <a:r>
                <a:rPr lang="en-US"/>
                <a:t>      0     0      sin -</a:t>
              </a:r>
              <a:r>
                <a:rPr lang="en-US">
                  <a:sym typeface="Symbol" charset="0"/>
                </a:rPr>
                <a:t></a:t>
              </a:r>
              <a:r>
                <a:rPr lang="en-US"/>
                <a:t>     cos -</a:t>
              </a:r>
              <a:r>
                <a:rPr lang="en-US">
                  <a:sym typeface="Symbol" charset="0"/>
                </a:rPr>
                <a:t></a:t>
              </a:r>
              <a:r>
                <a:rPr lang="en-US"/>
                <a:t>       0     0           0            0	         1      0        0	    0	         0      1</a:t>
              </a:r>
            </a:p>
          </p:txBody>
        </p:sp>
        <p:sp>
          <p:nvSpPr>
            <p:cNvPr id="83979" name="AutoShape 2053"/>
            <p:cNvSpPr>
              <a:spLocks/>
            </p:cNvSpPr>
            <p:nvPr/>
          </p:nvSpPr>
          <p:spPr bwMode="auto">
            <a:xfrm flipH="1">
              <a:off x="2544" y="1440"/>
              <a:ext cx="144" cy="1237"/>
            </a:xfrm>
            <a:prstGeom prst="leftBracket">
              <a:avLst>
                <a:gd name="adj" fmla="val 7158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3980" name="AutoShape 2054"/>
            <p:cNvSpPr>
              <a:spLocks/>
            </p:cNvSpPr>
            <p:nvPr/>
          </p:nvSpPr>
          <p:spPr bwMode="auto">
            <a:xfrm>
              <a:off x="288" y="1392"/>
              <a:ext cx="144" cy="1237"/>
            </a:xfrm>
            <a:prstGeom prst="leftBracket">
              <a:avLst>
                <a:gd name="adj" fmla="val 7158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055"/>
          <p:cNvGrpSpPr>
            <a:grpSpLocks/>
          </p:cNvGrpSpPr>
          <p:nvPr/>
        </p:nvGrpSpPr>
        <p:grpSpPr bwMode="auto">
          <a:xfrm>
            <a:off x="4495800" y="3903663"/>
            <a:ext cx="4343400" cy="2039937"/>
            <a:chOff x="288" y="1392"/>
            <a:chExt cx="2736" cy="1285"/>
          </a:xfrm>
        </p:grpSpPr>
        <p:sp>
          <p:nvSpPr>
            <p:cNvPr id="83975" name="Text Box 2056"/>
            <p:cNvSpPr txBox="1">
              <a:spLocks noChangeArrowheads="1"/>
            </p:cNvSpPr>
            <p:nvPr/>
          </p:nvSpPr>
          <p:spPr bwMode="auto">
            <a:xfrm>
              <a:off x="336" y="1440"/>
              <a:ext cx="2688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cos </a:t>
              </a:r>
              <a:r>
                <a:rPr lang="en-US">
                  <a:sym typeface="Symbol" charset="0"/>
                </a:rPr>
                <a:t></a:t>
              </a:r>
              <a:r>
                <a:rPr lang="en-US"/>
                <a:t>    -sin </a:t>
              </a:r>
              <a:r>
                <a:rPr lang="en-US">
                  <a:sym typeface="Symbol" charset="0"/>
                </a:rPr>
                <a:t></a:t>
              </a:r>
              <a:r>
                <a:rPr lang="en-US"/>
                <a:t>      0      0      sin </a:t>
              </a:r>
              <a:r>
                <a:rPr lang="en-US">
                  <a:sym typeface="Symbol" charset="0"/>
                </a:rPr>
                <a:t></a:t>
              </a:r>
              <a:r>
                <a:rPr lang="en-US"/>
                <a:t>     cos </a:t>
              </a:r>
              <a:r>
                <a:rPr lang="en-US">
                  <a:sym typeface="Symbol" charset="0"/>
                </a:rPr>
                <a:t></a:t>
              </a:r>
              <a:r>
                <a:rPr lang="en-US"/>
                <a:t>      0      0           0            0	      1      0        0	    0	      0      1</a:t>
              </a:r>
            </a:p>
          </p:txBody>
        </p:sp>
        <p:sp>
          <p:nvSpPr>
            <p:cNvPr id="83976" name="AutoShape 2057"/>
            <p:cNvSpPr>
              <a:spLocks/>
            </p:cNvSpPr>
            <p:nvPr/>
          </p:nvSpPr>
          <p:spPr bwMode="auto">
            <a:xfrm flipH="1">
              <a:off x="2544" y="1440"/>
              <a:ext cx="144" cy="1237"/>
            </a:xfrm>
            <a:prstGeom prst="leftBracket">
              <a:avLst>
                <a:gd name="adj" fmla="val 7158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3977" name="AutoShape 2058"/>
            <p:cNvSpPr>
              <a:spLocks/>
            </p:cNvSpPr>
            <p:nvPr/>
          </p:nvSpPr>
          <p:spPr bwMode="auto">
            <a:xfrm>
              <a:off x="288" y="1392"/>
              <a:ext cx="144" cy="1237"/>
            </a:xfrm>
            <a:prstGeom prst="leftBracket">
              <a:avLst>
                <a:gd name="adj" fmla="val 7158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3" name="Text Box 2059"/>
          <p:cNvSpPr txBox="1">
            <a:spLocks noChangeArrowheads="1"/>
          </p:cNvSpPr>
          <p:nvPr/>
        </p:nvSpPr>
        <p:spPr bwMode="auto">
          <a:xfrm>
            <a:off x="8382000" y="4513263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= 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Translate</a:t>
            </a:r>
          </a:p>
        </p:txBody>
      </p:sp>
      <p:sp>
        <p:nvSpPr>
          <p:cNvPr id="84994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>
                <a:latin typeface="Comic Sans MS" charset="0"/>
              </a:rPr>
              <a:t>What operation inverts a translate by dx in the x-direction?</a:t>
            </a:r>
          </a:p>
          <a:p>
            <a:pPr>
              <a:buFontTx/>
              <a:buNone/>
            </a:pPr>
            <a:endParaRPr lang="en-US" sz="2800">
              <a:latin typeface="Comic Sans MS" charset="0"/>
            </a:endParaRPr>
          </a:p>
          <a:p>
            <a:pPr>
              <a:buFontTx/>
              <a:buNone/>
            </a:pPr>
            <a:endParaRPr lang="en-US" sz="2800">
              <a:latin typeface="Comic Sans MS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5800" y="3048000"/>
            <a:ext cx="52768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Translate by -dx in the x-direction.</a:t>
            </a:r>
          </a:p>
          <a:p>
            <a:pPr eaLnBrk="1" hangingPunct="1"/>
            <a:endParaRPr lang="en-US" sz="2800"/>
          </a:p>
        </p:txBody>
      </p:sp>
      <p:grpSp>
        <p:nvGrpSpPr>
          <p:cNvPr id="2" name="Group 2051"/>
          <p:cNvGrpSpPr>
            <a:grpSpLocks/>
          </p:cNvGrpSpPr>
          <p:nvPr/>
        </p:nvGrpSpPr>
        <p:grpSpPr bwMode="auto">
          <a:xfrm>
            <a:off x="990600" y="3962400"/>
            <a:ext cx="2514600" cy="1905000"/>
            <a:chOff x="720" y="1440"/>
            <a:chExt cx="1440" cy="1200"/>
          </a:xfrm>
        </p:grpSpPr>
        <p:sp>
          <p:nvSpPr>
            <p:cNvPr id="85002" name="Text Box 2052"/>
            <p:cNvSpPr txBox="1">
              <a:spLocks noChangeArrowheads="1"/>
            </p:cNvSpPr>
            <p:nvPr/>
          </p:nvSpPr>
          <p:spPr bwMode="auto">
            <a:xfrm>
              <a:off x="768" y="1488"/>
              <a:ext cx="1392" cy="1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 sz="2800"/>
                <a:t>1   0   0  -x</a:t>
              </a:r>
              <a:r>
                <a:rPr lang="en-US" sz="2800" baseline="-25000"/>
                <a:t>0</a:t>
              </a:r>
              <a:r>
                <a:rPr lang="en-US" sz="2800"/>
                <a:t>  0   1   0  -y</a:t>
              </a:r>
              <a:r>
                <a:rPr lang="en-US" sz="2800" baseline="-25000"/>
                <a:t>0</a:t>
              </a:r>
              <a:r>
                <a:rPr lang="en-US" sz="2800"/>
                <a:t>   0   0   1  -z</a:t>
              </a:r>
              <a:r>
                <a:rPr lang="en-US" sz="2800" baseline="-25000"/>
                <a:t>0</a:t>
              </a:r>
              <a:r>
                <a:rPr lang="en-US" sz="2800"/>
                <a:t>  0   0   0  1</a:t>
              </a:r>
            </a:p>
          </p:txBody>
        </p:sp>
        <p:sp>
          <p:nvSpPr>
            <p:cNvPr id="85003" name="AutoShape 2053"/>
            <p:cNvSpPr>
              <a:spLocks/>
            </p:cNvSpPr>
            <p:nvPr/>
          </p:nvSpPr>
          <p:spPr bwMode="auto">
            <a:xfrm flipH="1">
              <a:off x="1809" y="1440"/>
              <a:ext cx="164" cy="1200"/>
            </a:xfrm>
            <a:prstGeom prst="leftBracket">
              <a:avLst>
                <a:gd name="adj" fmla="val 609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5004" name="AutoShape 2054"/>
            <p:cNvSpPr>
              <a:spLocks/>
            </p:cNvSpPr>
            <p:nvPr/>
          </p:nvSpPr>
          <p:spPr bwMode="auto">
            <a:xfrm>
              <a:off x="720" y="1440"/>
              <a:ext cx="163" cy="1200"/>
            </a:xfrm>
            <a:prstGeom prst="leftBracket">
              <a:avLst>
                <a:gd name="adj" fmla="val 6135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055"/>
          <p:cNvGrpSpPr>
            <a:grpSpLocks/>
          </p:cNvGrpSpPr>
          <p:nvPr/>
        </p:nvGrpSpPr>
        <p:grpSpPr bwMode="auto">
          <a:xfrm>
            <a:off x="3581400" y="3962400"/>
            <a:ext cx="2286000" cy="1905000"/>
            <a:chOff x="720" y="1440"/>
            <a:chExt cx="1440" cy="1200"/>
          </a:xfrm>
        </p:grpSpPr>
        <p:sp>
          <p:nvSpPr>
            <p:cNvPr id="84999" name="Text Box 2056"/>
            <p:cNvSpPr txBox="1">
              <a:spLocks noChangeArrowheads="1"/>
            </p:cNvSpPr>
            <p:nvPr/>
          </p:nvSpPr>
          <p:spPr bwMode="auto">
            <a:xfrm>
              <a:off x="768" y="1488"/>
              <a:ext cx="1392" cy="1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 sz="2800"/>
                <a:t>1   0   0  x</a:t>
              </a:r>
              <a:r>
                <a:rPr lang="en-US" sz="2800" baseline="-25000"/>
                <a:t>0</a:t>
              </a:r>
              <a:r>
                <a:rPr lang="en-US" sz="2800"/>
                <a:t>  0   1   0  y</a:t>
              </a:r>
              <a:r>
                <a:rPr lang="en-US" sz="2800" baseline="-25000"/>
                <a:t>0</a:t>
              </a:r>
              <a:r>
                <a:rPr lang="en-US" sz="2800"/>
                <a:t>   0   0   1  z</a:t>
              </a:r>
              <a:r>
                <a:rPr lang="en-US" sz="2800" baseline="-25000"/>
                <a:t>0</a:t>
              </a:r>
              <a:r>
                <a:rPr lang="en-US" sz="2800"/>
                <a:t>  0   0   0  1</a:t>
              </a:r>
            </a:p>
          </p:txBody>
        </p:sp>
        <p:sp>
          <p:nvSpPr>
            <p:cNvPr id="85000" name="AutoShape 2057"/>
            <p:cNvSpPr>
              <a:spLocks/>
            </p:cNvSpPr>
            <p:nvPr/>
          </p:nvSpPr>
          <p:spPr bwMode="auto">
            <a:xfrm flipH="1">
              <a:off x="1809" y="1440"/>
              <a:ext cx="164" cy="1200"/>
            </a:xfrm>
            <a:prstGeom prst="leftBracket">
              <a:avLst>
                <a:gd name="adj" fmla="val 609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5001" name="AutoShape 2058"/>
            <p:cNvSpPr>
              <a:spLocks/>
            </p:cNvSpPr>
            <p:nvPr/>
          </p:nvSpPr>
          <p:spPr bwMode="auto">
            <a:xfrm>
              <a:off x="720" y="1440"/>
              <a:ext cx="163" cy="1200"/>
            </a:xfrm>
            <a:prstGeom prst="leftBracket">
              <a:avLst>
                <a:gd name="adj" fmla="val 6135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3" name="Text Box 2059"/>
          <p:cNvSpPr txBox="1">
            <a:spLocks noChangeArrowheads="1"/>
          </p:cNvSpPr>
          <p:nvPr/>
        </p:nvSpPr>
        <p:spPr bwMode="auto">
          <a:xfrm>
            <a:off x="5943600" y="46482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=I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0C9792E-D70C-A248-BC3C-77BF5A778FA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803E83E-474A-FE41-83AC-F0AF4F0233C5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</a:t>
            </a:r>
          </a:p>
        </p:txBody>
      </p:sp>
      <p:sp>
        <p:nvSpPr>
          <p:cNvPr id="395267" name="AutoShape 3"/>
          <p:cNvSpPr>
            <a:spLocks noChangeArrowheads="1"/>
          </p:cNvSpPr>
          <p:nvPr/>
        </p:nvSpPr>
        <p:spPr bwMode="auto">
          <a:xfrm>
            <a:off x="3962400" y="1752600"/>
            <a:ext cx="1066800" cy="914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5268" name="AutoShape 4"/>
          <p:cNvSpPr>
            <a:spLocks noChangeArrowheads="1"/>
          </p:cNvSpPr>
          <p:nvPr/>
        </p:nvSpPr>
        <p:spPr bwMode="auto">
          <a:xfrm>
            <a:off x="4267200" y="1981200"/>
            <a:ext cx="533400" cy="533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5269" name="AutoShape 5"/>
          <p:cNvSpPr>
            <a:spLocks noChangeArrowheads="1"/>
          </p:cNvSpPr>
          <p:nvPr/>
        </p:nvSpPr>
        <p:spPr bwMode="auto">
          <a:xfrm>
            <a:off x="3962400" y="3276600"/>
            <a:ext cx="1066800" cy="914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5272" name="AutoShape 8"/>
          <p:cNvSpPr>
            <a:spLocks noChangeArrowheads="1"/>
          </p:cNvSpPr>
          <p:nvPr/>
        </p:nvSpPr>
        <p:spPr bwMode="auto">
          <a:xfrm>
            <a:off x="3962400" y="4648200"/>
            <a:ext cx="1066800" cy="914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0" name="Text Box 11"/>
          <p:cNvSpPr txBox="1">
            <a:spLocks noChangeArrowheads="1"/>
          </p:cNvSpPr>
          <p:nvPr/>
        </p:nvSpPr>
        <p:spPr bwMode="auto">
          <a:xfrm>
            <a:off x="914400" y="1905000"/>
            <a:ext cx="23622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scale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rotate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translate</a:t>
            </a:r>
          </a:p>
        </p:txBody>
      </p:sp>
      <p:sp>
        <p:nvSpPr>
          <p:cNvPr id="395276" name="AutoShape 12"/>
          <p:cNvSpPr>
            <a:spLocks noChangeArrowheads="1"/>
          </p:cNvSpPr>
          <p:nvPr/>
        </p:nvSpPr>
        <p:spPr bwMode="auto">
          <a:xfrm flipV="1">
            <a:off x="3962400" y="3429000"/>
            <a:ext cx="1066800" cy="914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5277" name="AutoShape 13"/>
          <p:cNvSpPr>
            <a:spLocks noChangeArrowheads="1"/>
          </p:cNvSpPr>
          <p:nvPr/>
        </p:nvSpPr>
        <p:spPr bwMode="auto">
          <a:xfrm>
            <a:off x="5486400" y="4648200"/>
            <a:ext cx="1066800" cy="914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7" grpId="0" animBg="1"/>
      <p:bldP spid="395268" grpId="0" animBg="1"/>
      <p:bldP spid="395269" grpId="0" animBg="1"/>
      <p:bldP spid="395272" grpId="0" animBg="1"/>
      <p:bldP spid="395276" grpId="0" animBg="1"/>
      <p:bldP spid="395277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Composite transforms</a:t>
            </a:r>
          </a:p>
        </p:txBody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latin typeface="Comic Sans MS" charset="0"/>
              </a:rPr>
              <a:t>What is the inverse  of M = M</a:t>
            </a:r>
            <a:r>
              <a:rPr lang="en-US" baseline="-25000">
                <a:latin typeface="Comic Sans MS" charset="0"/>
              </a:rPr>
              <a:t>1</a:t>
            </a:r>
            <a:r>
              <a:rPr lang="en-US">
                <a:latin typeface="Comic Sans MS" charset="0"/>
              </a:rPr>
              <a:t>M</a:t>
            </a:r>
            <a:r>
              <a:rPr lang="en-US" baseline="-25000">
                <a:latin typeface="Comic Sans MS" charset="0"/>
              </a:rPr>
              <a:t>2</a:t>
            </a:r>
            <a:r>
              <a:rPr lang="en-US">
                <a:latin typeface="Comic Sans MS" charset="0"/>
              </a:rPr>
              <a:t>... M</a:t>
            </a:r>
            <a:r>
              <a:rPr lang="en-US" baseline="-25000">
                <a:latin typeface="Comic Sans MS" charset="0"/>
              </a:rPr>
              <a:t>n</a:t>
            </a:r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</p:txBody>
      </p:sp>
      <p:sp>
        <p:nvSpPr>
          <p:cNvPr id="944133" name="Text Box 5"/>
          <p:cNvSpPr txBox="1">
            <a:spLocks noChangeArrowheads="1"/>
          </p:cNvSpPr>
          <p:nvPr/>
        </p:nvSpPr>
        <p:spPr bwMode="auto">
          <a:xfrm>
            <a:off x="1295400" y="3581400"/>
            <a:ext cx="6400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Answer: M</a:t>
            </a:r>
            <a:r>
              <a:rPr lang="en-US" baseline="30000"/>
              <a:t>-1 </a:t>
            </a:r>
            <a:r>
              <a:rPr lang="en-US"/>
              <a:t>= M</a:t>
            </a:r>
            <a:r>
              <a:rPr lang="en-US" baseline="-25000"/>
              <a:t>n</a:t>
            </a:r>
            <a:r>
              <a:rPr lang="en-US" baseline="30000"/>
              <a:t>-1</a:t>
            </a:r>
            <a:r>
              <a:rPr lang="en-US"/>
              <a:t> ... M</a:t>
            </a:r>
            <a:r>
              <a:rPr lang="en-US" baseline="-25000"/>
              <a:t>2</a:t>
            </a:r>
            <a:r>
              <a:rPr lang="en-US" baseline="30000"/>
              <a:t>-1</a:t>
            </a:r>
            <a:r>
              <a:rPr lang="en-US"/>
              <a:t> M</a:t>
            </a:r>
            <a:r>
              <a:rPr lang="en-US" baseline="-25000"/>
              <a:t>1</a:t>
            </a:r>
            <a:r>
              <a:rPr lang="en-US" baseline="30000"/>
              <a:t>-1</a:t>
            </a:r>
          </a:p>
          <a:p>
            <a:pPr eaLnBrk="1" hangingPunct="1"/>
            <a:endParaRPr lang="en-US" baseline="30000"/>
          </a:p>
          <a:p>
            <a:pPr eaLnBrk="1" hangingPunct="1"/>
            <a:r>
              <a:rPr lang="en-US">
                <a:solidFill>
                  <a:srgbClr val="FF0000"/>
                </a:solidFill>
              </a:rPr>
              <a:t>Note reverse order!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133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find intersection point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077200" cy="4114800"/>
          </a:xfrm>
        </p:spPr>
        <p:txBody>
          <a:bodyPr/>
          <a:lstStyle/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</p:txBody>
      </p:sp>
      <p:sp>
        <p:nvSpPr>
          <p:cNvPr id="87043" name="Line 4"/>
          <p:cNvSpPr>
            <a:spLocks noChangeShapeType="1"/>
          </p:cNvSpPr>
          <p:nvPr/>
        </p:nvSpPr>
        <p:spPr bwMode="auto">
          <a:xfrm flipV="1">
            <a:off x="990600" y="2209800"/>
            <a:ext cx="1679575" cy="831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4" name="Oval 5"/>
          <p:cNvSpPr>
            <a:spLocks noChangeArrowheads="1"/>
          </p:cNvSpPr>
          <p:nvPr/>
        </p:nvSpPr>
        <p:spPr bwMode="auto">
          <a:xfrm>
            <a:off x="1920875" y="2290763"/>
            <a:ext cx="598488" cy="2952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045" name="Line 6"/>
          <p:cNvSpPr>
            <a:spLocks noChangeShapeType="1"/>
          </p:cNvSpPr>
          <p:nvPr/>
        </p:nvSpPr>
        <p:spPr bwMode="auto">
          <a:xfrm flipV="1">
            <a:off x="1973263" y="2493963"/>
            <a:ext cx="120650" cy="53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6" name="Text Box 7"/>
          <p:cNvSpPr txBox="1">
            <a:spLocks noChangeArrowheads="1"/>
          </p:cNvSpPr>
          <p:nvPr/>
        </p:nvSpPr>
        <p:spPr bwMode="auto">
          <a:xfrm>
            <a:off x="990600" y="3124200"/>
            <a:ext cx="13144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world coordinates</a:t>
            </a:r>
          </a:p>
        </p:txBody>
      </p:sp>
      <p:sp>
        <p:nvSpPr>
          <p:cNvPr id="87047" name="Text Box 8"/>
          <p:cNvSpPr txBox="1">
            <a:spLocks noChangeArrowheads="1"/>
          </p:cNvSpPr>
          <p:nvPr/>
        </p:nvSpPr>
        <p:spPr bwMode="auto">
          <a:xfrm>
            <a:off x="992188" y="2668588"/>
            <a:ext cx="273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/>
              <a:t>R</a:t>
            </a:r>
          </a:p>
        </p:txBody>
      </p:sp>
      <p:sp>
        <p:nvSpPr>
          <p:cNvPr id="87048" name="Line 9"/>
          <p:cNvSpPr>
            <a:spLocks noChangeShapeType="1"/>
          </p:cNvSpPr>
          <p:nvPr/>
        </p:nvSpPr>
        <p:spPr bwMode="auto">
          <a:xfrm flipV="1">
            <a:off x="6270625" y="1981200"/>
            <a:ext cx="815975" cy="752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9" name="Oval 10"/>
          <p:cNvSpPr>
            <a:spLocks noChangeArrowheads="1"/>
          </p:cNvSpPr>
          <p:nvPr/>
        </p:nvSpPr>
        <p:spPr bwMode="auto">
          <a:xfrm>
            <a:off x="6723063" y="2054225"/>
            <a:ext cx="290512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050" name="Line 11"/>
          <p:cNvSpPr>
            <a:spLocks noChangeShapeType="1"/>
          </p:cNvSpPr>
          <p:nvPr/>
        </p:nvSpPr>
        <p:spPr bwMode="auto">
          <a:xfrm flipV="1">
            <a:off x="6748463" y="2238375"/>
            <a:ext cx="58737" cy="49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1" name="Text Box 12"/>
          <p:cNvSpPr txBox="1">
            <a:spLocks noChangeArrowheads="1"/>
          </p:cNvSpPr>
          <p:nvPr/>
        </p:nvSpPr>
        <p:spPr bwMode="auto">
          <a:xfrm>
            <a:off x="5943600" y="2895600"/>
            <a:ext cx="2133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object coordinates</a:t>
            </a:r>
          </a:p>
        </p:txBody>
      </p:sp>
      <p:sp>
        <p:nvSpPr>
          <p:cNvPr id="87052" name="Text Box 13"/>
          <p:cNvSpPr txBox="1">
            <a:spLocks noChangeArrowheads="1"/>
          </p:cNvSpPr>
          <p:nvPr/>
        </p:nvSpPr>
        <p:spPr bwMode="auto">
          <a:xfrm>
            <a:off x="6172200" y="2362200"/>
            <a:ext cx="3937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/>
              <a:t>R</a:t>
            </a:r>
            <a:r>
              <a:rPr lang="ja-JP" altLang="en-US" sz="1600"/>
              <a:t>’</a:t>
            </a:r>
            <a:endParaRPr lang="en-US" sz="1600"/>
          </a:p>
        </p:txBody>
      </p:sp>
      <p:sp>
        <p:nvSpPr>
          <p:cNvPr id="87053" name="AutoShape 14"/>
          <p:cNvSpPr>
            <a:spLocks noChangeArrowheads="1"/>
          </p:cNvSpPr>
          <p:nvPr/>
        </p:nvSpPr>
        <p:spPr bwMode="auto">
          <a:xfrm>
            <a:off x="3848100" y="259080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3886200" y="20574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M</a:t>
            </a:r>
            <a:r>
              <a:rPr lang="en-US" baseline="30000"/>
              <a:t>-1</a:t>
            </a:r>
          </a:p>
        </p:txBody>
      </p:sp>
      <p:sp>
        <p:nvSpPr>
          <p:cNvPr id="87055" name="AutoShape 16"/>
          <p:cNvSpPr>
            <a:spLocks noChangeArrowheads="1"/>
          </p:cNvSpPr>
          <p:nvPr/>
        </p:nvSpPr>
        <p:spPr bwMode="auto">
          <a:xfrm>
            <a:off x="6781800" y="3733800"/>
            <a:ext cx="533400" cy="685800"/>
          </a:xfrm>
          <a:prstGeom prst="downArrow">
            <a:avLst>
              <a:gd name="adj1" fmla="val 50000"/>
              <a:gd name="adj2" fmla="val 32143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7056" name="Text Box 17"/>
          <p:cNvSpPr txBox="1">
            <a:spLocks noChangeArrowheads="1"/>
          </p:cNvSpPr>
          <p:nvPr/>
        </p:nvSpPr>
        <p:spPr bwMode="auto">
          <a:xfrm>
            <a:off x="6096000" y="4343400"/>
            <a:ext cx="2057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intersection point p</a:t>
            </a:r>
            <a:r>
              <a:rPr lang="ja-JP" altLang="en-US"/>
              <a:t>’</a:t>
            </a:r>
            <a:endParaRPr lang="en-US"/>
          </a:p>
        </p:txBody>
      </p:sp>
      <p:sp>
        <p:nvSpPr>
          <p:cNvPr id="87057" name="AutoShape 18"/>
          <p:cNvSpPr>
            <a:spLocks noChangeArrowheads="1"/>
          </p:cNvSpPr>
          <p:nvPr/>
        </p:nvSpPr>
        <p:spPr bwMode="auto">
          <a:xfrm flipH="1">
            <a:off x="3810000" y="457200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7058" name="Text Box 19"/>
          <p:cNvSpPr txBox="1">
            <a:spLocks noChangeArrowheads="1"/>
          </p:cNvSpPr>
          <p:nvPr/>
        </p:nvSpPr>
        <p:spPr bwMode="auto">
          <a:xfrm>
            <a:off x="3886200" y="4114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M</a:t>
            </a:r>
          </a:p>
        </p:txBody>
      </p:sp>
      <p:sp>
        <p:nvSpPr>
          <p:cNvPr id="87059" name="Text Box 20"/>
          <p:cNvSpPr txBox="1">
            <a:spLocks noChangeArrowheads="1"/>
          </p:cNvSpPr>
          <p:nvPr/>
        </p:nvSpPr>
        <p:spPr bwMode="auto">
          <a:xfrm>
            <a:off x="685800" y="4343400"/>
            <a:ext cx="2133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intersection point p</a:t>
            </a:r>
          </a:p>
        </p:txBody>
      </p:sp>
      <p:sp>
        <p:nvSpPr>
          <p:cNvPr id="87060" name="TextBox 21"/>
          <p:cNvSpPr txBox="1">
            <a:spLocks noChangeArrowheads="1"/>
          </p:cNvSpPr>
          <p:nvPr/>
        </p:nvSpPr>
        <p:spPr bwMode="auto">
          <a:xfrm>
            <a:off x="1370013" y="5638800"/>
            <a:ext cx="64341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Question 1:  Does M have an inverse?  YES</a:t>
            </a:r>
          </a:p>
          <a:p>
            <a:pPr eaLnBrk="1" hangingPunct="1"/>
            <a:r>
              <a:rPr lang="en-US">
                <a:solidFill>
                  <a:srgbClr val="FF0000"/>
                </a:solidFill>
              </a:rPr>
              <a:t>Question 2:  Can we transform  a ray?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Ray translate example</a:t>
            </a:r>
          </a:p>
        </p:txBody>
      </p:sp>
      <p:sp>
        <p:nvSpPr>
          <p:cNvPr id="88066" name="TextBox 9"/>
          <p:cNvSpPr txBox="1">
            <a:spLocks noChangeArrowheads="1"/>
          </p:cNvSpPr>
          <p:nvPr/>
        </p:nvSpPr>
        <p:spPr bwMode="auto">
          <a:xfrm>
            <a:off x="1338263" y="1752600"/>
            <a:ext cx="62055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Translate  R((2,2,0),&lt;-1,-1,0&gt;) by ( ½ , 0 ,0)</a:t>
            </a:r>
          </a:p>
        </p:txBody>
      </p:sp>
      <p:sp>
        <p:nvSpPr>
          <p:cNvPr id="88067" name="TextBox 19"/>
          <p:cNvSpPr txBox="1">
            <a:spLocks noChangeArrowheads="1"/>
          </p:cNvSpPr>
          <p:nvPr/>
        </p:nvSpPr>
        <p:spPr bwMode="auto">
          <a:xfrm>
            <a:off x="457200" y="5638800"/>
            <a:ext cx="34909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unit cube at origin shown for reference </a:t>
            </a:r>
          </a:p>
        </p:txBody>
      </p:sp>
      <p:cxnSp>
        <p:nvCxnSpPr>
          <p:cNvPr id="88068" name="Straight Arrow Connector 20"/>
          <p:cNvCxnSpPr>
            <a:cxnSpLocks noChangeShapeType="1"/>
          </p:cNvCxnSpPr>
          <p:nvPr/>
        </p:nvCxnSpPr>
        <p:spPr bwMode="auto">
          <a:xfrm rot="-2700000">
            <a:off x="2533650" y="3905250"/>
            <a:ext cx="914400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8069" name="TextBox 21"/>
          <p:cNvSpPr txBox="1">
            <a:spLocks noChangeArrowheads="1"/>
          </p:cNvSpPr>
          <p:nvPr/>
        </p:nvSpPr>
        <p:spPr bwMode="auto">
          <a:xfrm flipH="1">
            <a:off x="2819400" y="3048000"/>
            <a:ext cx="425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</a:t>
            </a:r>
          </a:p>
        </p:txBody>
      </p:sp>
      <p:cxnSp>
        <p:nvCxnSpPr>
          <p:cNvPr id="88070" name="Straight Connector 27"/>
          <p:cNvCxnSpPr>
            <a:cxnSpLocks noChangeShapeType="1"/>
          </p:cNvCxnSpPr>
          <p:nvPr/>
        </p:nvCxnSpPr>
        <p:spPr bwMode="auto">
          <a:xfrm rot="5400000">
            <a:off x="1181100" y="4686300"/>
            <a:ext cx="20574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071" name="Straight Connector 28"/>
          <p:cNvCxnSpPr>
            <a:cxnSpLocks noChangeShapeType="1"/>
          </p:cNvCxnSpPr>
          <p:nvPr/>
        </p:nvCxnSpPr>
        <p:spPr bwMode="auto">
          <a:xfrm rot="10800000">
            <a:off x="838200" y="4686300"/>
            <a:ext cx="27432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8072" name="Rectangle 26"/>
          <p:cNvSpPr>
            <a:spLocks noChangeArrowheads="1"/>
          </p:cNvSpPr>
          <p:nvPr/>
        </p:nvSpPr>
        <p:spPr bwMode="auto">
          <a:xfrm>
            <a:off x="1752600" y="4229100"/>
            <a:ext cx="914400" cy="9144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 rot="-2700000">
            <a:off x="6953250" y="3829050"/>
            <a:ext cx="914400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 flipH="1">
            <a:off x="4876800" y="2971800"/>
            <a:ext cx="426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</a:t>
            </a:r>
            <a:r>
              <a:rPr lang="ja-JP" altLang="en-US"/>
              <a:t>’</a:t>
            </a:r>
            <a:r>
              <a:rPr lang="en-US" altLang="ja-JP"/>
              <a:t>=(( 5/2 , 2, 0),&lt;-1,-1,0&gt;)</a:t>
            </a:r>
            <a:endParaRPr lang="en-US"/>
          </a:p>
        </p:txBody>
      </p:sp>
      <p:cxnSp>
        <p:nvCxnSpPr>
          <p:cNvPr id="68620" name="Straight Connector 31"/>
          <p:cNvCxnSpPr>
            <a:cxnSpLocks noChangeShapeType="1"/>
          </p:cNvCxnSpPr>
          <p:nvPr/>
        </p:nvCxnSpPr>
        <p:spPr bwMode="auto">
          <a:xfrm rot="5400000">
            <a:off x="5106988" y="4686300"/>
            <a:ext cx="20574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621" name="Straight Connector 32"/>
          <p:cNvCxnSpPr>
            <a:cxnSpLocks noChangeShapeType="1"/>
          </p:cNvCxnSpPr>
          <p:nvPr/>
        </p:nvCxnSpPr>
        <p:spPr bwMode="auto">
          <a:xfrm rot="10800000">
            <a:off x="4764088" y="4686300"/>
            <a:ext cx="27432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622" name="Rectangle 35"/>
          <p:cNvSpPr>
            <a:spLocks noChangeArrowheads="1"/>
          </p:cNvSpPr>
          <p:nvPr/>
        </p:nvSpPr>
        <p:spPr bwMode="auto">
          <a:xfrm>
            <a:off x="6154738" y="4191000"/>
            <a:ext cx="914400" cy="9144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TextBox 25"/>
          <p:cNvSpPr txBox="1">
            <a:spLocks noChangeArrowheads="1"/>
          </p:cNvSpPr>
          <p:nvPr/>
        </p:nvSpPr>
        <p:spPr bwMode="auto">
          <a:xfrm>
            <a:off x="3278188" y="1230313"/>
            <a:ext cx="5713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2060"/>
                </a:solidFill>
              </a:rPr>
              <a:t>direction vector shown un-normalized for simplicity</a:t>
            </a:r>
          </a:p>
        </p:txBody>
      </p:sp>
      <p:cxnSp>
        <p:nvCxnSpPr>
          <p:cNvPr id="16" name="Straight Arrow Connector 26"/>
          <p:cNvCxnSpPr>
            <a:cxnSpLocks noChangeShapeType="1"/>
          </p:cNvCxnSpPr>
          <p:nvPr/>
        </p:nvCxnSpPr>
        <p:spPr bwMode="auto">
          <a:xfrm rot="5400000">
            <a:off x="5219700" y="1627188"/>
            <a:ext cx="304800" cy="7620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9"/>
          <p:cNvSpPr txBox="1">
            <a:spLocks noChangeArrowheads="1"/>
          </p:cNvSpPr>
          <p:nvPr/>
        </p:nvSpPr>
        <p:spPr bwMode="auto">
          <a:xfrm>
            <a:off x="4724400" y="5715000"/>
            <a:ext cx="4114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unit cube at origin translated by ( ½  , 0, 0)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103813" y="2590800"/>
            <a:ext cx="3521075" cy="2762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/>
              <a:t>Starting point translated, direction unchanged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68622" grpId="0" animBg="1"/>
      <p:bldP spid="15" grpId="0"/>
      <p:bldP spid="17" grpId="0"/>
      <p:bldP spid="2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Ray translate example</a:t>
            </a:r>
          </a:p>
        </p:txBody>
      </p:sp>
      <p:sp>
        <p:nvSpPr>
          <p:cNvPr id="89090" name="TextBox 9"/>
          <p:cNvSpPr txBox="1">
            <a:spLocks noChangeArrowheads="1"/>
          </p:cNvSpPr>
          <p:nvPr/>
        </p:nvSpPr>
        <p:spPr bwMode="auto">
          <a:xfrm>
            <a:off x="1338263" y="1676400"/>
            <a:ext cx="62055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Translate  R((2,2,0),&lt;-1,-1,0&gt;) by ( ½ , 0 ,0)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1905000" y="3200400"/>
            <a:ext cx="22098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1   0   0  ½   0   1   0  0    0   0   1  0  0   0   0  1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4114800" y="3200400"/>
            <a:ext cx="381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2201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5334000" y="3276600"/>
            <a:ext cx="990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/>
              <a:t>5/2 2</a:t>
            </a:r>
            <a:r>
              <a:rPr lang="en-US" sz="2800" baseline="-25000"/>
              <a:t>  </a:t>
            </a:r>
            <a:r>
              <a:rPr lang="en-US" sz="2800"/>
              <a:t> </a:t>
            </a:r>
            <a:r>
              <a:rPr lang="en-US" sz="2800" baseline="-25000"/>
              <a:t>     </a:t>
            </a:r>
            <a:r>
              <a:rPr lang="en-US" sz="2800"/>
              <a:t>    0     1</a:t>
            </a:r>
          </a:p>
        </p:txBody>
      </p:sp>
      <p:grpSp>
        <p:nvGrpSpPr>
          <p:cNvPr id="89094" name="Group 6"/>
          <p:cNvGrpSpPr>
            <a:grpSpLocks/>
          </p:cNvGrpSpPr>
          <p:nvPr/>
        </p:nvGrpSpPr>
        <p:grpSpPr bwMode="auto">
          <a:xfrm>
            <a:off x="1828800" y="3124200"/>
            <a:ext cx="4495800" cy="1905000"/>
            <a:chOff x="432" y="1536"/>
            <a:chExt cx="2496" cy="1008"/>
          </a:xfrm>
        </p:grpSpPr>
        <p:sp>
          <p:nvSpPr>
            <p:cNvPr id="89099" name="AutoShape 7"/>
            <p:cNvSpPr>
              <a:spLocks/>
            </p:cNvSpPr>
            <p:nvPr/>
          </p:nvSpPr>
          <p:spPr bwMode="auto">
            <a:xfrm flipH="1">
              <a:off x="139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9100" name="AutoShape 8"/>
            <p:cNvSpPr>
              <a:spLocks/>
            </p:cNvSpPr>
            <p:nvPr/>
          </p:nvSpPr>
          <p:spPr bwMode="auto">
            <a:xfrm>
              <a:off x="4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9101" name="AutoShape 9"/>
            <p:cNvSpPr>
              <a:spLocks/>
            </p:cNvSpPr>
            <p:nvPr/>
          </p:nvSpPr>
          <p:spPr bwMode="auto">
            <a:xfrm flipH="1">
              <a:off x="187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9102" name="AutoShape 10"/>
            <p:cNvSpPr>
              <a:spLocks/>
            </p:cNvSpPr>
            <p:nvPr/>
          </p:nvSpPr>
          <p:spPr bwMode="auto">
            <a:xfrm>
              <a:off x="1632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9103" name="AutoShape 11"/>
            <p:cNvSpPr>
              <a:spLocks/>
            </p:cNvSpPr>
            <p:nvPr/>
          </p:nvSpPr>
          <p:spPr bwMode="auto">
            <a:xfrm flipH="1">
              <a:off x="278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9104" name="AutoShape 12"/>
            <p:cNvSpPr>
              <a:spLocks/>
            </p:cNvSpPr>
            <p:nvPr/>
          </p:nvSpPr>
          <p:spPr bwMode="auto">
            <a:xfrm>
              <a:off x="2304" y="1536"/>
              <a:ext cx="144" cy="1008"/>
            </a:xfrm>
            <a:prstGeom prst="leftBracket">
              <a:avLst>
                <a:gd name="adj" fmla="val 5833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9095" name="Text Box 13"/>
          <p:cNvSpPr txBox="1">
            <a:spLocks noChangeArrowheads="1"/>
          </p:cNvSpPr>
          <p:nvPr/>
        </p:nvSpPr>
        <p:spPr bwMode="auto">
          <a:xfrm>
            <a:off x="4724400" y="38100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=</a:t>
            </a:r>
          </a:p>
        </p:txBody>
      </p:sp>
      <p:cxnSp>
        <p:nvCxnSpPr>
          <p:cNvPr id="89096" name="Straight Arrow Connector 19"/>
          <p:cNvCxnSpPr>
            <a:cxnSpLocks noChangeShapeType="1"/>
          </p:cNvCxnSpPr>
          <p:nvPr/>
        </p:nvCxnSpPr>
        <p:spPr bwMode="auto">
          <a:xfrm rot="16200000" flipH="1">
            <a:off x="3505200" y="2362200"/>
            <a:ext cx="838200" cy="381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9097" name="TextBox 20"/>
          <p:cNvSpPr txBox="1">
            <a:spLocks noChangeArrowheads="1"/>
          </p:cNvSpPr>
          <p:nvPr/>
        </p:nvSpPr>
        <p:spPr bwMode="auto">
          <a:xfrm flipH="1">
            <a:off x="2438400" y="5943600"/>
            <a:ext cx="426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</a:t>
            </a:r>
            <a:r>
              <a:rPr lang="ja-JP" altLang="en-US"/>
              <a:t>’</a:t>
            </a:r>
            <a:r>
              <a:rPr lang="en-US" altLang="ja-JP"/>
              <a:t>=(( 5/2 , 2, 0),&lt;-1,-1,0&gt;)</a:t>
            </a:r>
            <a:endParaRPr lang="en-US"/>
          </a:p>
        </p:txBody>
      </p:sp>
      <p:cxnSp>
        <p:nvCxnSpPr>
          <p:cNvPr id="89098" name="Straight Arrow Connector 22"/>
          <p:cNvCxnSpPr>
            <a:cxnSpLocks noChangeShapeType="1"/>
          </p:cNvCxnSpPr>
          <p:nvPr/>
        </p:nvCxnSpPr>
        <p:spPr bwMode="auto">
          <a:xfrm rot="10800000" flipV="1">
            <a:off x="4191000" y="5257800"/>
            <a:ext cx="1219200" cy="609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Ray (p,v)  translate</a:t>
            </a:r>
          </a:p>
        </p:txBody>
      </p:sp>
      <p:sp>
        <p:nvSpPr>
          <p:cNvPr id="901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Transform starting point p</a:t>
            </a:r>
          </a:p>
          <a:p>
            <a:r>
              <a:rPr lang="en-US">
                <a:latin typeface="Comic Sans MS" charset="0"/>
              </a:rPr>
              <a:t>Do not transform direction vector v</a:t>
            </a:r>
          </a:p>
        </p:txBody>
      </p:sp>
      <p:sp>
        <p:nvSpPr>
          <p:cNvPr id="9011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3C73CB9-B6E0-0144-BFEE-9D38A34AB15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01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E5717AB-C350-104D-B30F-378AE1C70CB4}" type="slidenum">
              <a:rPr lang="en-US" sz="1400"/>
              <a:pPr eaLnBrk="1" hangingPunct="1"/>
              <a:t>74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Ray scale example</a:t>
            </a:r>
          </a:p>
        </p:txBody>
      </p:sp>
      <p:sp>
        <p:nvSpPr>
          <p:cNvPr id="91138" name="TextBox 9"/>
          <p:cNvSpPr txBox="1">
            <a:spLocks noChangeArrowheads="1"/>
          </p:cNvSpPr>
          <p:nvPr/>
        </p:nvSpPr>
        <p:spPr bwMode="auto">
          <a:xfrm>
            <a:off x="1066800" y="1752600"/>
            <a:ext cx="6781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Scale  R =  ((2,2,0),&lt;-1,-1,0&gt;)  by (2,1,1)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495800" y="2819400"/>
            <a:ext cx="464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</a:t>
            </a:r>
            <a:r>
              <a:rPr lang="ja-JP" altLang="en-US"/>
              <a:t>’</a:t>
            </a:r>
            <a:r>
              <a:rPr lang="en-US" altLang="ja-JP"/>
              <a:t> = ((4,2,0) ,&lt;-2,-1,0&gt; )</a:t>
            </a:r>
            <a:endParaRPr lang="en-US"/>
          </a:p>
        </p:txBody>
      </p:sp>
      <p:grpSp>
        <p:nvGrpSpPr>
          <p:cNvPr id="91140" name="Group 35"/>
          <p:cNvGrpSpPr>
            <a:grpSpLocks/>
          </p:cNvGrpSpPr>
          <p:nvPr/>
        </p:nvGrpSpPr>
        <p:grpSpPr bwMode="auto">
          <a:xfrm>
            <a:off x="838200" y="3657600"/>
            <a:ext cx="6781800" cy="2057400"/>
            <a:chOff x="1295400" y="3962400"/>
            <a:chExt cx="6781800" cy="2057400"/>
          </a:xfrm>
        </p:grpSpPr>
        <p:grpSp>
          <p:nvGrpSpPr>
            <p:cNvPr id="91154" name="Group 14"/>
            <p:cNvGrpSpPr>
              <a:grpSpLocks/>
            </p:cNvGrpSpPr>
            <p:nvPr/>
          </p:nvGrpSpPr>
          <p:grpSpPr bwMode="auto">
            <a:xfrm>
              <a:off x="5334000" y="3962400"/>
              <a:ext cx="2743200" cy="2057400"/>
              <a:chOff x="1333500" y="3886200"/>
              <a:chExt cx="2057400" cy="2057400"/>
            </a:xfrm>
          </p:grpSpPr>
          <p:cxnSp>
            <p:nvCxnSpPr>
              <p:cNvPr id="91161" name="Straight Connector 15"/>
              <p:cNvCxnSpPr>
                <a:cxnSpLocks noChangeShapeType="1"/>
              </p:cNvCxnSpPr>
              <p:nvPr/>
            </p:nvCxnSpPr>
            <p:spPr bwMode="auto">
              <a:xfrm rot="5400000">
                <a:off x="1333499" y="4914900"/>
                <a:ext cx="205740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1162" name="Straight Connector 16"/>
              <p:cNvCxnSpPr>
                <a:cxnSpLocks noChangeShapeType="1"/>
              </p:cNvCxnSpPr>
              <p:nvPr/>
            </p:nvCxnSpPr>
            <p:spPr bwMode="auto">
              <a:xfrm rot="10800000">
                <a:off x="1333500" y="4914900"/>
                <a:ext cx="205740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91155" name="Group 21"/>
            <p:cNvGrpSpPr>
              <a:grpSpLocks/>
            </p:cNvGrpSpPr>
            <p:nvPr/>
          </p:nvGrpSpPr>
          <p:grpSpPr bwMode="auto">
            <a:xfrm>
              <a:off x="1295400" y="3962400"/>
              <a:ext cx="2743200" cy="2057400"/>
              <a:chOff x="1333500" y="3886200"/>
              <a:chExt cx="2057400" cy="2057400"/>
            </a:xfrm>
          </p:grpSpPr>
          <p:cxnSp>
            <p:nvCxnSpPr>
              <p:cNvPr id="91159" name="Straight Connector 22"/>
              <p:cNvCxnSpPr>
                <a:cxnSpLocks noChangeShapeType="1"/>
              </p:cNvCxnSpPr>
              <p:nvPr/>
            </p:nvCxnSpPr>
            <p:spPr bwMode="auto">
              <a:xfrm rot="5400000">
                <a:off x="1333499" y="4914900"/>
                <a:ext cx="205740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1160" name="Straight Connector 23"/>
              <p:cNvCxnSpPr>
                <a:cxnSpLocks noChangeShapeType="1"/>
              </p:cNvCxnSpPr>
              <p:nvPr/>
            </p:nvCxnSpPr>
            <p:spPr bwMode="auto">
              <a:xfrm rot="10800000">
                <a:off x="1333500" y="4914900"/>
                <a:ext cx="205740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1156" name="Rectangle 24"/>
            <p:cNvSpPr>
              <a:spLocks noChangeArrowheads="1"/>
            </p:cNvSpPr>
            <p:nvPr/>
          </p:nvSpPr>
          <p:spPr bwMode="auto">
            <a:xfrm>
              <a:off x="2209800" y="4533900"/>
              <a:ext cx="914400" cy="914400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157" name="Rectangle 33"/>
            <p:cNvSpPr>
              <a:spLocks noChangeArrowheads="1"/>
            </p:cNvSpPr>
            <p:nvPr/>
          </p:nvSpPr>
          <p:spPr bwMode="auto">
            <a:xfrm>
              <a:off x="5781675" y="4533900"/>
              <a:ext cx="914400" cy="914400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158" name="Rectangle 34"/>
            <p:cNvSpPr>
              <a:spLocks noChangeArrowheads="1"/>
            </p:cNvSpPr>
            <p:nvPr/>
          </p:nvSpPr>
          <p:spPr bwMode="auto">
            <a:xfrm>
              <a:off x="6715125" y="4533900"/>
              <a:ext cx="914400" cy="914400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91141" name="TextBox 36"/>
          <p:cNvSpPr txBox="1">
            <a:spLocks noChangeArrowheads="1"/>
          </p:cNvSpPr>
          <p:nvPr/>
        </p:nvSpPr>
        <p:spPr bwMode="auto">
          <a:xfrm>
            <a:off x="1143000" y="5638800"/>
            <a:ext cx="288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unit cube at origin </a:t>
            </a:r>
          </a:p>
        </p:txBody>
      </p:sp>
      <p:cxnSp>
        <p:nvCxnSpPr>
          <p:cNvPr id="91142" name="Straight Arrow Connector 38"/>
          <p:cNvCxnSpPr>
            <a:cxnSpLocks noChangeShapeType="1"/>
          </p:cNvCxnSpPr>
          <p:nvPr/>
        </p:nvCxnSpPr>
        <p:spPr bwMode="auto">
          <a:xfrm flipV="1">
            <a:off x="2667000" y="3657600"/>
            <a:ext cx="609600" cy="54133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1143" name="TextBox 40"/>
          <p:cNvSpPr txBox="1">
            <a:spLocks noChangeArrowheads="1"/>
          </p:cNvSpPr>
          <p:nvPr/>
        </p:nvSpPr>
        <p:spPr bwMode="auto">
          <a:xfrm flipH="1">
            <a:off x="2667000" y="3200400"/>
            <a:ext cx="425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</a:t>
            </a:r>
          </a:p>
        </p:txBody>
      </p:sp>
      <p:cxnSp>
        <p:nvCxnSpPr>
          <p:cNvPr id="42" name="Straight Arrow Connector 41"/>
          <p:cNvCxnSpPr>
            <a:cxnSpLocks noChangeShapeType="1"/>
          </p:cNvCxnSpPr>
          <p:nvPr/>
        </p:nvCxnSpPr>
        <p:spPr bwMode="auto">
          <a:xfrm rot="-1500000">
            <a:off x="7194550" y="4014788"/>
            <a:ext cx="914400" cy="15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TextBox 42"/>
          <p:cNvSpPr txBox="1">
            <a:spLocks noChangeArrowheads="1"/>
          </p:cNvSpPr>
          <p:nvPr/>
        </p:nvSpPr>
        <p:spPr bwMode="auto">
          <a:xfrm flipH="1">
            <a:off x="7145338" y="3652838"/>
            <a:ext cx="550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</a:t>
            </a:r>
            <a:r>
              <a:rPr lang="ja-JP" altLang="en-US"/>
              <a:t>’</a:t>
            </a:r>
            <a:endParaRPr lang="en-US"/>
          </a:p>
        </p:txBody>
      </p: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2806700" y="1143000"/>
            <a:ext cx="5713413" cy="674688"/>
            <a:chOff x="3191016" y="1371600"/>
            <a:chExt cx="5713424" cy="674132"/>
          </a:xfrm>
        </p:grpSpPr>
        <p:sp>
          <p:nvSpPr>
            <p:cNvPr id="91152" name="TextBox 25"/>
            <p:cNvSpPr txBox="1">
              <a:spLocks noChangeArrowheads="1"/>
            </p:cNvSpPr>
            <p:nvPr/>
          </p:nvSpPr>
          <p:spPr bwMode="auto">
            <a:xfrm>
              <a:off x="3191016" y="1371600"/>
              <a:ext cx="571342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rgbClr val="002060"/>
                  </a:solidFill>
                </a:rPr>
                <a:t>direction vector shown un-normalized for simplicity</a:t>
              </a:r>
            </a:p>
          </p:txBody>
        </p:sp>
        <p:cxnSp>
          <p:nvCxnSpPr>
            <p:cNvPr id="91153" name="Straight Arrow Connector 26"/>
            <p:cNvCxnSpPr>
              <a:cxnSpLocks noChangeShapeType="1"/>
            </p:cNvCxnSpPr>
            <p:nvPr/>
          </p:nvCxnSpPr>
          <p:spPr bwMode="auto">
            <a:xfrm rot="5400000">
              <a:off x="5372100" y="1855232"/>
              <a:ext cx="304800" cy="76200"/>
            </a:xfrm>
            <a:prstGeom prst="straightConnector1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5867400" y="2286000"/>
            <a:ext cx="2670175" cy="533400"/>
            <a:chOff x="6008840" y="1359932"/>
            <a:chExt cx="2670924" cy="533400"/>
          </a:xfrm>
        </p:grpSpPr>
        <p:sp>
          <p:nvSpPr>
            <p:cNvPr id="91150" name="TextBox 28"/>
            <p:cNvSpPr txBox="1">
              <a:spLocks noChangeArrowheads="1"/>
            </p:cNvSpPr>
            <p:nvPr/>
          </p:nvSpPr>
          <p:spPr bwMode="auto">
            <a:xfrm>
              <a:off x="6008840" y="1359932"/>
              <a:ext cx="267092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rgbClr val="FFFF00"/>
                  </a:solidFill>
                </a:rPr>
                <a:t>needs to be normalized</a:t>
              </a:r>
            </a:p>
          </p:txBody>
        </p:sp>
        <p:cxnSp>
          <p:nvCxnSpPr>
            <p:cNvPr id="91151" name="Straight Arrow Connector 29"/>
            <p:cNvCxnSpPr>
              <a:cxnSpLocks noChangeShapeType="1"/>
            </p:cNvCxnSpPr>
            <p:nvPr/>
          </p:nvCxnSpPr>
          <p:spPr bwMode="auto">
            <a:xfrm rot="5400000">
              <a:off x="7266140" y="1702832"/>
              <a:ext cx="304800" cy="76200"/>
            </a:xfrm>
            <a:prstGeom prst="straightConnector1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26" name="Straight Arrow Connector 38"/>
          <p:cNvCxnSpPr>
            <a:cxnSpLocks noChangeShapeType="1"/>
          </p:cNvCxnSpPr>
          <p:nvPr/>
        </p:nvCxnSpPr>
        <p:spPr bwMode="auto">
          <a:xfrm flipV="1">
            <a:off x="2209800" y="3200400"/>
            <a:ext cx="1524000" cy="1447800"/>
          </a:xfrm>
          <a:prstGeom prst="straightConnector1">
            <a:avLst/>
          </a:prstGeom>
          <a:noFill/>
          <a:ln w="28575">
            <a:solidFill>
              <a:schemeClr val="bg2"/>
            </a:solidFill>
            <a:prstDash val="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Arrow Connector 38"/>
          <p:cNvCxnSpPr>
            <a:cxnSpLocks noChangeShapeType="1"/>
          </p:cNvCxnSpPr>
          <p:nvPr/>
        </p:nvCxnSpPr>
        <p:spPr bwMode="auto">
          <a:xfrm flipV="1">
            <a:off x="6248400" y="3505200"/>
            <a:ext cx="2438400" cy="1143000"/>
          </a:xfrm>
          <a:prstGeom prst="straightConnector1">
            <a:avLst/>
          </a:prstGeom>
          <a:noFill/>
          <a:ln w="28575">
            <a:solidFill>
              <a:schemeClr val="bg2"/>
            </a:solidFill>
            <a:prstDash val="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3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Ray (p,v)  scale</a:t>
            </a:r>
          </a:p>
        </p:txBody>
      </p:sp>
      <p:sp>
        <p:nvSpPr>
          <p:cNvPr id="921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Transform starting point p</a:t>
            </a:r>
          </a:p>
          <a:p>
            <a:r>
              <a:rPr lang="en-US">
                <a:latin typeface="Comic Sans MS" charset="0"/>
              </a:rPr>
              <a:t>Transform direction vector v</a:t>
            </a:r>
          </a:p>
        </p:txBody>
      </p:sp>
      <p:sp>
        <p:nvSpPr>
          <p:cNvPr id="9216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C7D6981-77C9-C448-ACB8-67081E15B6E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21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C374CCF-86C2-0343-97A1-4DE0176E270F}" type="slidenum">
              <a:rPr lang="en-US" sz="1400"/>
              <a:pPr eaLnBrk="1" hangingPunct="1"/>
              <a:t>76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Ray rotate example</a:t>
            </a:r>
          </a:p>
        </p:txBody>
      </p:sp>
      <p:sp>
        <p:nvSpPr>
          <p:cNvPr id="93186" name="TextBox 9"/>
          <p:cNvSpPr txBox="1">
            <a:spLocks noChangeArrowheads="1"/>
          </p:cNvSpPr>
          <p:nvPr/>
        </p:nvSpPr>
        <p:spPr bwMode="auto">
          <a:xfrm>
            <a:off x="596900" y="1676400"/>
            <a:ext cx="5786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Rotate  R((1,1,0),&lt;1,0,0&gt;) by </a:t>
            </a:r>
            <a:r>
              <a:rPr lang="en-US">
                <a:latin typeface="Symbol" charset="0"/>
              </a:rPr>
              <a:t>90</a:t>
            </a:r>
            <a:r>
              <a:rPr lang="en-US" baseline="30000"/>
              <a:t>◦</a:t>
            </a:r>
            <a:r>
              <a:rPr lang="en-US">
                <a:latin typeface="Symbol" charset="0"/>
              </a:rPr>
              <a:t> </a:t>
            </a:r>
            <a:r>
              <a:rPr lang="en-US"/>
              <a:t>about z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334000" y="2819400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</a:t>
            </a:r>
            <a:r>
              <a:rPr lang="ja-JP" altLang="en-US"/>
              <a:t>’</a:t>
            </a:r>
            <a:r>
              <a:rPr lang="en-US" altLang="ja-JP"/>
              <a:t>=((-1,1,0),&lt;0,1,0&gt;)</a:t>
            </a:r>
            <a:endParaRPr lang="en-US"/>
          </a:p>
        </p:txBody>
      </p:sp>
      <p:grpSp>
        <p:nvGrpSpPr>
          <p:cNvPr id="93188" name="Group 21"/>
          <p:cNvGrpSpPr>
            <a:grpSpLocks/>
          </p:cNvGrpSpPr>
          <p:nvPr/>
        </p:nvGrpSpPr>
        <p:grpSpPr bwMode="auto">
          <a:xfrm>
            <a:off x="838200" y="3657600"/>
            <a:ext cx="2743200" cy="2057400"/>
            <a:chOff x="1333500" y="3886200"/>
            <a:chExt cx="2057400" cy="2057400"/>
          </a:xfrm>
        </p:grpSpPr>
        <p:cxnSp>
          <p:nvCxnSpPr>
            <p:cNvPr id="93202" name="Straight Connector 22"/>
            <p:cNvCxnSpPr>
              <a:cxnSpLocks noChangeShapeType="1"/>
            </p:cNvCxnSpPr>
            <p:nvPr/>
          </p:nvCxnSpPr>
          <p:spPr bwMode="auto">
            <a:xfrm rot="5400000">
              <a:off x="1333499" y="4914900"/>
              <a:ext cx="20574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203" name="Straight Connector 23"/>
            <p:cNvCxnSpPr>
              <a:cxnSpLocks noChangeShapeType="1"/>
            </p:cNvCxnSpPr>
            <p:nvPr/>
          </p:nvCxnSpPr>
          <p:spPr bwMode="auto">
            <a:xfrm rot="10800000">
              <a:off x="1333500" y="4914900"/>
              <a:ext cx="20574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3189" name="Rectangle 24"/>
          <p:cNvSpPr>
            <a:spLocks noChangeArrowheads="1"/>
          </p:cNvSpPr>
          <p:nvPr/>
        </p:nvSpPr>
        <p:spPr bwMode="auto">
          <a:xfrm>
            <a:off x="1752600" y="4686300"/>
            <a:ext cx="914400" cy="9144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876800" y="3657600"/>
            <a:ext cx="2743200" cy="2057400"/>
            <a:chOff x="4876800" y="3657600"/>
            <a:chExt cx="2743200" cy="2057400"/>
          </a:xfrm>
        </p:grpSpPr>
        <p:grpSp>
          <p:nvGrpSpPr>
            <p:cNvPr id="93197" name="Group 14"/>
            <p:cNvGrpSpPr>
              <a:grpSpLocks/>
            </p:cNvGrpSpPr>
            <p:nvPr/>
          </p:nvGrpSpPr>
          <p:grpSpPr bwMode="auto">
            <a:xfrm>
              <a:off x="4876800" y="3657600"/>
              <a:ext cx="2743200" cy="2057400"/>
              <a:chOff x="1333500" y="3886200"/>
              <a:chExt cx="2057400" cy="2057400"/>
            </a:xfrm>
          </p:grpSpPr>
          <p:cxnSp>
            <p:nvCxnSpPr>
              <p:cNvPr id="93200" name="Straight Connector 15"/>
              <p:cNvCxnSpPr>
                <a:cxnSpLocks noChangeShapeType="1"/>
              </p:cNvCxnSpPr>
              <p:nvPr/>
            </p:nvCxnSpPr>
            <p:spPr bwMode="auto">
              <a:xfrm rot="5400000">
                <a:off x="1333499" y="4914900"/>
                <a:ext cx="205740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3201" name="Straight Connector 16"/>
              <p:cNvCxnSpPr>
                <a:cxnSpLocks noChangeShapeType="1"/>
              </p:cNvCxnSpPr>
              <p:nvPr/>
            </p:nvCxnSpPr>
            <p:spPr bwMode="auto">
              <a:xfrm rot="10800000">
                <a:off x="1333500" y="4914900"/>
                <a:ext cx="205740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3198" name="Rectangle 33"/>
            <p:cNvSpPr>
              <a:spLocks noChangeArrowheads="1"/>
            </p:cNvSpPr>
            <p:nvPr/>
          </p:nvSpPr>
          <p:spPr bwMode="auto">
            <a:xfrm>
              <a:off x="5324475" y="4229100"/>
              <a:ext cx="914400" cy="914400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199" name="Rectangle 34"/>
            <p:cNvSpPr>
              <a:spLocks noChangeArrowheads="1"/>
            </p:cNvSpPr>
            <p:nvPr/>
          </p:nvSpPr>
          <p:spPr bwMode="auto">
            <a:xfrm>
              <a:off x="6257925" y="4229100"/>
              <a:ext cx="914400" cy="914400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93191" name="TextBox 36"/>
          <p:cNvSpPr txBox="1">
            <a:spLocks noChangeArrowheads="1"/>
          </p:cNvSpPr>
          <p:nvPr/>
        </p:nvSpPr>
        <p:spPr bwMode="auto">
          <a:xfrm>
            <a:off x="533400" y="5943600"/>
            <a:ext cx="349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1x2x1 box at origin</a:t>
            </a:r>
          </a:p>
        </p:txBody>
      </p:sp>
      <p:cxnSp>
        <p:nvCxnSpPr>
          <p:cNvPr id="93192" name="Straight Arrow Connector 38"/>
          <p:cNvCxnSpPr>
            <a:cxnSpLocks noChangeShapeType="1"/>
          </p:cNvCxnSpPr>
          <p:nvPr/>
        </p:nvCxnSpPr>
        <p:spPr bwMode="auto">
          <a:xfrm>
            <a:off x="2684463" y="3752850"/>
            <a:ext cx="914400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3193" name="TextBox 40"/>
          <p:cNvSpPr txBox="1">
            <a:spLocks noChangeArrowheads="1"/>
          </p:cNvSpPr>
          <p:nvPr/>
        </p:nvSpPr>
        <p:spPr bwMode="auto">
          <a:xfrm flipH="1">
            <a:off x="2971800" y="3176588"/>
            <a:ext cx="425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</a:t>
            </a:r>
          </a:p>
        </p:txBody>
      </p:sp>
      <p:cxnSp>
        <p:nvCxnSpPr>
          <p:cNvPr id="42" name="Straight Arrow Connector 41"/>
          <p:cNvCxnSpPr>
            <a:cxnSpLocks noChangeShapeType="1"/>
          </p:cNvCxnSpPr>
          <p:nvPr/>
        </p:nvCxnSpPr>
        <p:spPr bwMode="auto">
          <a:xfrm rot="-5400000">
            <a:off x="4877594" y="3733006"/>
            <a:ext cx="914400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TextBox 42"/>
          <p:cNvSpPr txBox="1">
            <a:spLocks noChangeArrowheads="1"/>
          </p:cNvSpPr>
          <p:nvPr/>
        </p:nvSpPr>
        <p:spPr bwMode="auto">
          <a:xfrm flipH="1">
            <a:off x="4648200" y="3429000"/>
            <a:ext cx="550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</a:t>
            </a:r>
            <a:r>
              <a:rPr lang="ja-JP" altLang="en-US"/>
              <a:t>’</a:t>
            </a:r>
            <a:endParaRPr lang="en-US"/>
          </a:p>
        </p:txBody>
      </p:sp>
      <p:sp>
        <p:nvSpPr>
          <p:cNvPr id="93196" name="Rectangle 25"/>
          <p:cNvSpPr>
            <a:spLocks noChangeArrowheads="1"/>
          </p:cNvSpPr>
          <p:nvPr/>
        </p:nvSpPr>
        <p:spPr bwMode="auto">
          <a:xfrm>
            <a:off x="1752600" y="3752850"/>
            <a:ext cx="914400" cy="9144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3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Ray (p,v)  Rotate</a:t>
            </a:r>
          </a:p>
        </p:txBody>
      </p:sp>
      <p:sp>
        <p:nvSpPr>
          <p:cNvPr id="942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Transform starting point p</a:t>
            </a:r>
          </a:p>
          <a:p>
            <a:r>
              <a:rPr lang="en-US">
                <a:latin typeface="Comic Sans MS" charset="0"/>
              </a:rPr>
              <a:t>Transform direction vector v</a:t>
            </a:r>
          </a:p>
        </p:txBody>
      </p:sp>
      <p:sp>
        <p:nvSpPr>
          <p:cNvPr id="9421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009A2EE-0368-4A4E-AAE7-50EBB78B6C6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42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F75551B-93F9-A94C-BBFB-406B6D65749E}" type="slidenum">
              <a:rPr lang="en-US" sz="1400"/>
              <a:pPr eaLnBrk="1" hangingPunct="1"/>
              <a:t>78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Ray transform algorithm</a:t>
            </a:r>
          </a:p>
        </p:txBody>
      </p:sp>
      <p:sp>
        <p:nvSpPr>
          <p:cNvPr id="952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solidFill>
                  <a:schemeClr val="tx2"/>
                </a:solidFill>
                <a:latin typeface="Comic Sans MS" charset="0"/>
              </a:rPr>
              <a:t>Transform R=(p, v)  by M</a:t>
            </a:r>
          </a:p>
          <a:p>
            <a:pPr>
              <a:buFontTx/>
              <a:buNone/>
            </a:pPr>
            <a:endParaRPr lang="en-US">
              <a:solidFill>
                <a:schemeClr val="tx2"/>
              </a:solidFill>
              <a:latin typeface="Comic Sans MS" charset="0"/>
            </a:endParaRPr>
          </a:p>
          <a:p>
            <a:pPr>
              <a:buFontTx/>
              <a:buNone/>
            </a:pPr>
            <a:r>
              <a:rPr lang="en-US">
                <a:solidFill>
                  <a:schemeClr val="tx2"/>
                </a:solidFill>
                <a:latin typeface="Comic Sans MS" charset="0"/>
              </a:rPr>
              <a:t>R</a:t>
            </a:r>
            <a:r>
              <a:rPr lang="ja-JP" altLang="en-US">
                <a:solidFill>
                  <a:schemeClr val="tx2"/>
                </a:solidFill>
                <a:latin typeface="Comic Sans MS" charset="0"/>
              </a:rPr>
              <a:t>’</a:t>
            </a:r>
            <a:r>
              <a:rPr lang="en-US" altLang="ja-JP">
                <a:solidFill>
                  <a:schemeClr val="tx2"/>
                </a:solidFill>
                <a:latin typeface="Comic Sans MS" charset="0"/>
              </a:rPr>
              <a:t>= (Mp, Mv/||Mv||)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9523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774EC00-64DD-FF45-93FE-0A2F2C17748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52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5D2C7F7-0564-5C46-9493-2C199B099BE1}" type="slidenum">
              <a:rPr lang="en-US" sz="1400"/>
              <a:pPr eaLnBrk="1" hangingPunct="1"/>
              <a:t>79</a:t>
            </a:fld>
            <a:endParaRPr lang="en-US" sz="1400"/>
          </a:p>
        </p:txBody>
      </p:sp>
      <p:cxnSp>
        <p:nvCxnSpPr>
          <p:cNvPr id="95237" name="Straight Arrow Connector 6"/>
          <p:cNvCxnSpPr>
            <a:cxnSpLocks noChangeShapeType="1"/>
          </p:cNvCxnSpPr>
          <p:nvPr/>
        </p:nvCxnSpPr>
        <p:spPr bwMode="auto">
          <a:xfrm rot="5400000" flipH="1" flipV="1">
            <a:off x="1409701" y="3924300"/>
            <a:ext cx="838200" cy="31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5238" name="TextBox 7"/>
          <p:cNvSpPr txBox="1">
            <a:spLocks noChangeArrowheads="1"/>
          </p:cNvSpPr>
          <p:nvPr/>
        </p:nvSpPr>
        <p:spPr bwMode="auto">
          <a:xfrm>
            <a:off x="685800" y="4572000"/>
            <a:ext cx="1890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homogenous</a:t>
            </a:r>
          </a:p>
        </p:txBody>
      </p:sp>
      <p:cxnSp>
        <p:nvCxnSpPr>
          <p:cNvPr id="95239" name="Straight Arrow Connector 9"/>
          <p:cNvCxnSpPr>
            <a:cxnSpLocks noChangeShapeType="1"/>
          </p:cNvCxnSpPr>
          <p:nvPr/>
        </p:nvCxnSpPr>
        <p:spPr bwMode="auto">
          <a:xfrm rot="10800000">
            <a:off x="2667000" y="3505200"/>
            <a:ext cx="838200" cy="762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5240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3239294" y="3771106"/>
            <a:ext cx="838200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5241" name="TextBox 13"/>
          <p:cNvSpPr txBox="1">
            <a:spLocks noChangeArrowheads="1"/>
          </p:cNvSpPr>
          <p:nvPr/>
        </p:nvSpPr>
        <p:spPr bwMode="auto">
          <a:xfrm>
            <a:off x="2786063" y="4572000"/>
            <a:ext cx="1862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regular 3x3</a:t>
            </a:r>
          </a:p>
        </p:txBody>
      </p:sp>
      <p:sp>
        <p:nvSpPr>
          <p:cNvPr id="75787" name="TextBox 14"/>
          <p:cNvSpPr txBox="1">
            <a:spLocks noChangeArrowheads="1"/>
          </p:cNvSpPr>
          <p:nvPr/>
        </p:nvSpPr>
        <p:spPr bwMode="auto">
          <a:xfrm>
            <a:off x="990600" y="5105400"/>
            <a:ext cx="66548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The matrix class in the skeleton code has:</a:t>
            </a:r>
          </a:p>
          <a:p>
            <a:pPr eaLnBrk="1" hangingPunct="1"/>
            <a:r>
              <a:rPr lang="en-US"/>
              <a:t>multPoint, multVector, and multRay functions</a:t>
            </a:r>
          </a:p>
        </p:txBody>
      </p:sp>
      <p:sp>
        <p:nvSpPr>
          <p:cNvPr id="95243" name="TextBox 11"/>
          <p:cNvSpPr txBox="1">
            <a:spLocks noChangeArrowheads="1"/>
          </p:cNvSpPr>
          <p:nvPr/>
        </p:nvSpPr>
        <p:spPr bwMode="auto">
          <a:xfrm>
            <a:off x="4800600" y="3581400"/>
            <a:ext cx="3170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Transform algorithm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BBB34ED-6CAE-6348-BFC5-97A2798AAAA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49F5F0B-E42B-9E49-BCFC-CAD3FBA04D02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</a:t>
            </a:r>
          </a:p>
        </p:txBody>
      </p:sp>
      <p:sp>
        <p:nvSpPr>
          <p:cNvPr id="24580" name="AutoShape 3"/>
          <p:cNvSpPr>
            <a:spLocks noChangeArrowheads="1"/>
          </p:cNvSpPr>
          <p:nvPr/>
        </p:nvSpPr>
        <p:spPr bwMode="auto">
          <a:xfrm>
            <a:off x="3733800" y="3048000"/>
            <a:ext cx="1066800" cy="914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4581" name="Group 4"/>
          <p:cNvGrpSpPr>
            <a:grpSpLocks/>
          </p:cNvGrpSpPr>
          <p:nvPr/>
        </p:nvGrpSpPr>
        <p:grpSpPr bwMode="auto">
          <a:xfrm>
            <a:off x="3697288" y="3000375"/>
            <a:ext cx="1158875" cy="1009650"/>
            <a:chOff x="2329" y="1890"/>
            <a:chExt cx="730" cy="636"/>
          </a:xfrm>
        </p:grpSpPr>
        <p:sp>
          <p:nvSpPr>
            <p:cNvPr id="24586" name="Oval 5"/>
            <p:cNvSpPr>
              <a:spLocks noChangeArrowheads="1"/>
            </p:cNvSpPr>
            <p:nvPr/>
          </p:nvSpPr>
          <p:spPr bwMode="auto">
            <a:xfrm>
              <a:off x="3011" y="2466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87" name="Oval 6"/>
            <p:cNvSpPr>
              <a:spLocks noChangeArrowheads="1"/>
            </p:cNvSpPr>
            <p:nvPr/>
          </p:nvSpPr>
          <p:spPr bwMode="auto">
            <a:xfrm>
              <a:off x="2329" y="2478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88" name="Oval 7"/>
            <p:cNvSpPr>
              <a:spLocks noChangeArrowheads="1"/>
            </p:cNvSpPr>
            <p:nvPr/>
          </p:nvSpPr>
          <p:spPr bwMode="auto">
            <a:xfrm>
              <a:off x="2670" y="1890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4582" name="Line 8"/>
          <p:cNvSpPr>
            <a:spLocks noChangeShapeType="1"/>
          </p:cNvSpPr>
          <p:nvPr/>
        </p:nvSpPr>
        <p:spPr bwMode="auto">
          <a:xfrm>
            <a:off x="2743200" y="1905000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3" name="Line 9"/>
          <p:cNvSpPr>
            <a:spLocks noChangeShapeType="1"/>
          </p:cNvSpPr>
          <p:nvPr/>
        </p:nvSpPr>
        <p:spPr bwMode="auto">
          <a:xfrm>
            <a:off x="2743200" y="4724400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4" name="Line 10"/>
          <p:cNvSpPr>
            <a:spLocks noChangeShapeType="1"/>
          </p:cNvSpPr>
          <p:nvPr/>
        </p:nvSpPr>
        <p:spPr bwMode="auto">
          <a:xfrm flipH="1">
            <a:off x="1219200" y="4724400"/>
            <a:ext cx="15240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5" name="TextBox 2"/>
          <p:cNvSpPr txBox="1">
            <a:spLocks noChangeArrowheads="1"/>
          </p:cNvSpPr>
          <p:nvPr/>
        </p:nvSpPr>
        <p:spPr bwMode="auto">
          <a:xfrm>
            <a:off x="3657600" y="1676400"/>
            <a:ext cx="4630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What happens to the vertices?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find intersection point</a:t>
            </a:r>
          </a:p>
        </p:txBody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endParaRPr lang="en-US" sz="2000">
              <a:latin typeface="Comic Sans MS" charset="0"/>
            </a:endParaRPr>
          </a:p>
          <a:p>
            <a:endParaRPr lang="en-US" sz="2000">
              <a:latin typeface="Comic Sans MS" charset="0"/>
            </a:endParaRPr>
          </a:p>
          <a:p>
            <a:endParaRPr lang="en-US" sz="2000">
              <a:latin typeface="Comic Sans MS" charset="0"/>
            </a:endParaRPr>
          </a:p>
        </p:txBody>
      </p:sp>
      <p:sp>
        <p:nvSpPr>
          <p:cNvPr id="96259" name="Line 4"/>
          <p:cNvSpPr>
            <a:spLocks noChangeShapeType="1"/>
          </p:cNvSpPr>
          <p:nvPr/>
        </p:nvSpPr>
        <p:spPr bwMode="auto">
          <a:xfrm flipV="1">
            <a:off x="990600" y="2209800"/>
            <a:ext cx="1679575" cy="831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60" name="Oval 5"/>
          <p:cNvSpPr>
            <a:spLocks noChangeArrowheads="1"/>
          </p:cNvSpPr>
          <p:nvPr/>
        </p:nvSpPr>
        <p:spPr bwMode="auto">
          <a:xfrm>
            <a:off x="1920875" y="2290763"/>
            <a:ext cx="598488" cy="2952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96261" name="Line 6"/>
          <p:cNvSpPr>
            <a:spLocks noChangeShapeType="1"/>
          </p:cNvSpPr>
          <p:nvPr/>
        </p:nvSpPr>
        <p:spPr bwMode="auto">
          <a:xfrm rot="21300000" flipV="1">
            <a:off x="1973263" y="2493963"/>
            <a:ext cx="120650" cy="53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62" name="Text Box 7"/>
          <p:cNvSpPr txBox="1">
            <a:spLocks noChangeArrowheads="1"/>
          </p:cNvSpPr>
          <p:nvPr/>
        </p:nvSpPr>
        <p:spPr bwMode="auto">
          <a:xfrm>
            <a:off x="990600" y="3124200"/>
            <a:ext cx="1981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world coordinates</a:t>
            </a:r>
          </a:p>
        </p:txBody>
      </p:sp>
      <p:sp>
        <p:nvSpPr>
          <p:cNvPr id="96263" name="Text Box 8"/>
          <p:cNvSpPr txBox="1">
            <a:spLocks noChangeArrowheads="1"/>
          </p:cNvSpPr>
          <p:nvPr/>
        </p:nvSpPr>
        <p:spPr bwMode="auto">
          <a:xfrm>
            <a:off x="762000" y="228600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/>
              <a:t>R=(p</a:t>
            </a:r>
            <a:r>
              <a:rPr lang="en-US" sz="2000" baseline="-25000"/>
              <a:t>0</a:t>
            </a:r>
            <a:r>
              <a:rPr lang="en-US" sz="2000"/>
              <a:t>,v)</a:t>
            </a:r>
          </a:p>
        </p:txBody>
      </p:sp>
      <p:sp>
        <p:nvSpPr>
          <p:cNvPr id="96264" name="Line 9"/>
          <p:cNvSpPr>
            <a:spLocks noChangeShapeType="1"/>
          </p:cNvSpPr>
          <p:nvPr/>
        </p:nvSpPr>
        <p:spPr bwMode="auto">
          <a:xfrm flipV="1">
            <a:off x="6270625" y="1981200"/>
            <a:ext cx="815975" cy="752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65" name="Oval 10"/>
          <p:cNvSpPr>
            <a:spLocks noChangeArrowheads="1"/>
          </p:cNvSpPr>
          <p:nvPr/>
        </p:nvSpPr>
        <p:spPr bwMode="auto">
          <a:xfrm>
            <a:off x="6723063" y="2054225"/>
            <a:ext cx="290512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96266" name="Line 11"/>
          <p:cNvSpPr>
            <a:spLocks noChangeShapeType="1"/>
          </p:cNvSpPr>
          <p:nvPr/>
        </p:nvSpPr>
        <p:spPr bwMode="auto">
          <a:xfrm flipV="1">
            <a:off x="6748463" y="2238375"/>
            <a:ext cx="58737" cy="49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67" name="Text Box 12"/>
          <p:cNvSpPr txBox="1">
            <a:spLocks noChangeArrowheads="1"/>
          </p:cNvSpPr>
          <p:nvPr/>
        </p:nvSpPr>
        <p:spPr bwMode="auto">
          <a:xfrm>
            <a:off x="5943600" y="2895600"/>
            <a:ext cx="1600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object coordinates</a:t>
            </a:r>
          </a:p>
        </p:txBody>
      </p:sp>
      <p:sp>
        <p:nvSpPr>
          <p:cNvPr id="96268" name="Text Box 13"/>
          <p:cNvSpPr txBox="1">
            <a:spLocks noChangeArrowheads="1"/>
          </p:cNvSpPr>
          <p:nvPr/>
        </p:nvSpPr>
        <p:spPr bwMode="auto">
          <a:xfrm>
            <a:off x="6172200" y="2362200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/>
              <a:t>R</a:t>
            </a:r>
            <a:r>
              <a:rPr lang="ja-JP" altLang="en-US" sz="2000"/>
              <a:t>’</a:t>
            </a:r>
            <a:endParaRPr lang="en-US" sz="2000"/>
          </a:p>
        </p:txBody>
      </p:sp>
      <p:sp>
        <p:nvSpPr>
          <p:cNvPr id="96269" name="AutoShape 14"/>
          <p:cNvSpPr>
            <a:spLocks noChangeArrowheads="1"/>
          </p:cNvSpPr>
          <p:nvPr/>
        </p:nvSpPr>
        <p:spPr bwMode="auto">
          <a:xfrm>
            <a:off x="4194175" y="2498725"/>
            <a:ext cx="527050" cy="79375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96270" name="Text Box 15"/>
          <p:cNvSpPr txBox="1">
            <a:spLocks noChangeArrowheads="1"/>
          </p:cNvSpPr>
          <p:nvPr/>
        </p:nvSpPr>
        <p:spPr bwMode="auto">
          <a:xfrm>
            <a:off x="4038600" y="205740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M</a:t>
            </a:r>
            <a:r>
              <a:rPr lang="en-US" sz="2000" baseline="30000"/>
              <a:t>-1</a:t>
            </a:r>
            <a:endParaRPr lang="en-US" sz="2000"/>
          </a:p>
        </p:txBody>
      </p:sp>
      <p:sp>
        <p:nvSpPr>
          <p:cNvPr id="96271" name="AutoShape 16"/>
          <p:cNvSpPr>
            <a:spLocks noChangeArrowheads="1"/>
          </p:cNvSpPr>
          <p:nvPr/>
        </p:nvSpPr>
        <p:spPr bwMode="auto">
          <a:xfrm>
            <a:off x="6635750" y="3771900"/>
            <a:ext cx="368300" cy="457200"/>
          </a:xfrm>
          <a:prstGeom prst="downArrow">
            <a:avLst>
              <a:gd name="adj1" fmla="val 50000"/>
              <a:gd name="adj2" fmla="val 3196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96272" name="Text Box 17"/>
          <p:cNvSpPr txBox="1">
            <a:spLocks noChangeArrowheads="1"/>
          </p:cNvSpPr>
          <p:nvPr/>
        </p:nvSpPr>
        <p:spPr bwMode="auto">
          <a:xfrm>
            <a:off x="6096000" y="4343400"/>
            <a:ext cx="1905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intersection point p</a:t>
            </a:r>
            <a:r>
              <a:rPr lang="en-US" sz="2000" baseline="-25000"/>
              <a:t>I</a:t>
            </a:r>
            <a:r>
              <a:rPr lang="ja-JP" altLang="en-US" sz="2000"/>
              <a:t>’</a:t>
            </a:r>
            <a:endParaRPr lang="en-US" sz="2000"/>
          </a:p>
        </p:txBody>
      </p:sp>
      <p:sp>
        <p:nvSpPr>
          <p:cNvPr id="96273" name="AutoShape 18"/>
          <p:cNvSpPr>
            <a:spLocks noChangeArrowheads="1"/>
          </p:cNvSpPr>
          <p:nvPr/>
        </p:nvSpPr>
        <p:spPr bwMode="auto">
          <a:xfrm flipH="1">
            <a:off x="4137025" y="4479925"/>
            <a:ext cx="641350" cy="79375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96274" name="Text Box 19"/>
          <p:cNvSpPr txBox="1">
            <a:spLocks noChangeArrowheads="1"/>
          </p:cNvSpPr>
          <p:nvPr/>
        </p:nvSpPr>
        <p:spPr bwMode="auto">
          <a:xfrm>
            <a:off x="3924300" y="403860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M</a:t>
            </a:r>
          </a:p>
        </p:txBody>
      </p:sp>
      <p:sp>
        <p:nvSpPr>
          <p:cNvPr id="96275" name="Text Box 20"/>
          <p:cNvSpPr txBox="1">
            <a:spLocks noChangeArrowheads="1"/>
          </p:cNvSpPr>
          <p:nvPr/>
        </p:nvSpPr>
        <p:spPr bwMode="auto">
          <a:xfrm>
            <a:off x="685800" y="4343400"/>
            <a:ext cx="1828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intersection point p</a:t>
            </a:r>
            <a:r>
              <a:rPr lang="en-US" sz="2000" baseline="-25000"/>
              <a:t>I</a:t>
            </a:r>
            <a:endParaRPr lang="en-US" sz="2000"/>
          </a:p>
        </p:txBody>
      </p:sp>
      <p:sp>
        <p:nvSpPr>
          <p:cNvPr id="96276" name="TextBox 21"/>
          <p:cNvSpPr txBox="1">
            <a:spLocks noChangeArrowheads="1"/>
          </p:cNvSpPr>
          <p:nvPr/>
        </p:nvSpPr>
        <p:spPr bwMode="auto">
          <a:xfrm>
            <a:off x="609600" y="5638800"/>
            <a:ext cx="746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Where the transform is applied appropriately to ray</a:t>
            </a:r>
            <a:r>
              <a:rPr lang="ja-JP" altLang="en-US">
                <a:solidFill>
                  <a:schemeClr val="tx2"/>
                </a:solidFill>
              </a:rPr>
              <a:t>’</a:t>
            </a:r>
            <a:r>
              <a:rPr lang="en-US" altLang="ja-JP">
                <a:solidFill>
                  <a:schemeClr val="tx2"/>
                </a:solidFill>
              </a:rPr>
              <a:t>s point and direction.</a:t>
            </a:r>
            <a:endParaRPr 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surface normal</a:t>
            </a:r>
          </a:p>
        </p:txBody>
      </p:sp>
      <p:sp>
        <p:nvSpPr>
          <p:cNvPr id="97282" name="Text Box 3"/>
          <p:cNvSpPr txBox="1">
            <a:spLocks noChangeArrowheads="1"/>
          </p:cNvSpPr>
          <p:nvPr/>
        </p:nvSpPr>
        <p:spPr bwMode="auto">
          <a:xfrm>
            <a:off x="2743200" y="2057400"/>
            <a:ext cx="3352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is the normal to a transformed surface the transformed normal?</a:t>
            </a:r>
          </a:p>
        </p:txBody>
      </p:sp>
      <p:sp>
        <p:nvSpPr>
          <p:cNvPr id="97283" name="Oval 4"/>
          <p:cNvSpPr>
            <a:spLocks noChangeArrowheads="1"/>
          </p:cNvSpPr>
          <p:nvPr/>
        </p:nvSpPr>
        <p:spPr bwMode="auto">
          <a:xfrm>
            <a:off x="1981200" y="4419600"/>
            <a:ext cx="10668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7284" name="Line 5"/>
          <p:cNvSpPr>
            <a:spLocks noChangeShapeType="1"/>
          </p:cNvSpPr>
          <p:nvPr/>
        </p:nvSpPr>
        <p:spPr bwMode="auto">
          <a:xfrm flipV="1">
            <a:off x="2819400" y="41148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7285" name="Oval 6"/>
          <p:cNvSpPr>
            <a:spLocks noChangeArrowheads="1"/>
          </p:cNvSpPr>
          <p:nvPr/>
        </p:nvSpPr>
        <p:spPr bwMode="auto">
          <a:xfrm>
            <a:off x="5410200" y="4572000"/>
            <a:ext cx="1600200" cy="609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7286" name="Line 7"/>
          <p:cNvSpPr>
            <a:spLocks noChangeShapeType="1"/>
          </p:cNvSpPr>
          <p:nvPr/>
        </p:nvSpPr>
        <p:spPr bwMode="auto">
          <a:xfrm flipV="1">
            <a:off x="6581775" y="4114800"/>
            <a:ext cx="123825" cy="477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7287" name="AutoShape 8"/>
          <p:cNvSpPr>
            <a:spLocks noChangeArrowheads="1"/>
          </p:cNvSpPr>
          <p:nvPr/>
        </p:nvSpPr>
        <p:spPr bwMode="auto">
          <a:xfrm>
            <a:off x="3886200" y="4648200"/>
            <a:ext cx="762000" cy="457200"/>
          </a:xfrm>
          <a:prstGeom prst="leftRightArrow">
            <a:avLst>
              <a:gd name="adj1" fmla="val 50000"/>
              <a:gd name="adj2" fmla="val 33333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ext Box 1027"/>
          <p:cNvSpPr txBox="1">
            <a:spLocks noChangeArrowheads="1"/>
          </p:cNvSpPr>
          <p:nvPr/>
        </p:nvSpPr>
        <p:spPr bwMode="auto">
          <a:xfrm>
            <a:off x="685800" y="1066800"/>
            <a:ext cx="739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ym typeface="Symbol" charset="0"/>
              </a:rPr>
              <a:t>Let n be normal to a sphere at point s.  Assume Qn is normal at Ms on the transformed surface.</a:t>
            </a:r>
            <a:endParaRPr lang="en-US"/>
          </a:p>
        </p:txBody>
      </p:sp>
      <p:sp>
        <p:nvSpPr>
          <p:cNvPr id="98306" name="Oval 2052"/>
          <p:cNvSpPr>
            <a:spLocks noChangeArrowheads="1"/>
          </p:cNvSpPr>
          <p:nvPr/>
        </p:nvSpPr>
        <p:spPr bwMode="auto">
          <a:xfrm>
            <a:off x="1974850" y="2641600"/>
            <a:ext cx="10668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8307" name="Oval 2053"/>
          <p:cNvSpPr>
            <a:spLocks noChangeArrowheads="1"/>
          </p:cNvSpPr>
          <p:nvPr/>
        </p:nvSpPr>
        <p:spPr bwMode="auto">
          <a:xfrm>
            <a:off x="5403850" y="2794000"/>
            <a:ext cx="1600200" cy="609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8308" name="Line 2057"/>
          <p:cNvSpPr>
            <a:spLocks noChangeShapeType="1"/>
          </p:cNvSpPr>
          <p:nvPr/>
        </p:nvSpPr>
        <p:spPr bwMode="auto">
          <a:xfrm flipV="1">
            <a:off x="2736850" y="2438400"/>
            <a:ext cx="457200" cy="5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8309" name="Line 2058"/>
          <p:cNvSpPr>
            <a:spLocks noChangeShapeType="1"/>
          </p:cNvSpPr>
          <p:nvPr/>
        </p:nvSpPr>
        <p:spPr bwMode="auto">
          <a:xfrm flipV="1">
            <a:off x="6623050" y="2362200"/>
            <a:ext cx="7620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8310" name="Right Arrow 11"/>
          <p:cNvSpPr>
            <a:spLocks noChangeArrowheads="1"/>
          </p:cNvSpPr>
          <p:nvPr/>
        </p:nvSpPr>
        <p:spPr bwMode="auto">
          <a:xfrm>
            <a:off x="3956050" y="26670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8311" name="TextBox 12"/>
          <p:cNvSpPr txBox="1">
            <a:spLocks noChangeArrowheads="1"/>
          </p:cNvSpPr>
          <p:nvPr/>
        </p:nvSpPr>
        <p:spPr bwMode="auto">
          <a:xfrm>
            <a:off x="4032250" y="23622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sp>
        <p:nvSpPr>
          <p:cNvPr id="98312" name="TextBox 16"/>
          <p:cNvSpPr txBox="1">
            <a:spLocks noChangeArrowheads="1"/>
          </p:cNvSpPr>
          <p:nvPr/>
        </p:nvSpPr>
        <p:spPr bwMode="auto">
          <a:xfrm>
            <a:off x="2736850" y="2133600"/>
            <a:ext cx="346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98313" name="TextBox 17"/>
          <p:cNvSpPr txBox="1">
            <a:spLocks noChangeArrowheads="1"/>
          </p:cNvSpPr>
          <p:nvPr/>
        </p:nvSpPr>
        <p:spPr bwMode="auto">
          <a:xfrm>
            <a:off x="2432050" y="2743200"/>
            <a:ext cx="333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</a:t>
            </a:r>
          </a:p>
        </p:txBody>
      </p:sp>
      <p:sp>
        <p:nvSpPr>
          <p:cNvPr id="98314" name="TextBox 18"/>
          <p:cNvSpPr txBox="1">
            <a:spLocks noChangeArrowheads="1"/>
          </p:cNvSpPr>
          <p:nvPr/>
        </p:nvSpPr>
        <p:spPr bwMode="auto">
          <a:xfrm>
            <a:off x="6546850" y="1905000"/>
            <a:ext cx="615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Qn</a:t>
            </a:r>
          </a:p>
        </p:txBody>
      </p:sp>
      <p:sp>
        <p:nvSpPr>
          <p:cNvPr id="98315" name="TextBox 19"/>
          <p:cNvSpPr txBox="1">
            <a:spLocks noChangeArrowheads="1"/>
          </p:cNvSpPr>
          <p:nvPr/>
        </p:nvSpPr>
        <p:spPr bwMode="auto">
          <a:xfrm>
            <a:off x="6165850" y="2819400"/>
            <a:ext cx="606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ext Box 1027"/>
          <p:cNvSpPr txBox="1">
            <a:spLocks noChangeArrowheads="1"/>
          </p:cNvSpPr>
          <p:nvPr/>
        </p:nvSpPr>
        <p:spPr bwMode="auto">
          <a:xfrm>
            <a:off x="685800" y="1066800"/>
            <a:ext cx="739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ym typeface="Symbol" charset="0"/>
              </a:rPr>
              <a:t>Let n be normal to a sphere at point s.  Assume Qn is normal at Ms on the transformed surface.</a:t>
            </a:r>
            <a:endParaRPr lang="en-US"/>
          </a:p>
        </p:txBody>
      </p:sp>
      <p:sp>
        <p:nvSpPr>
          <p:cNvPr id="99330" name="Oval 2052"/>
          <p:cNvSpPr>
            <a:spLocks noChangeArrowheads="1"/>
          </p:cNvSpPr>
          <p:nvPr/>
        </p:nvSpPr>
        <p:spPr bwMode="auto">
          <a:xfrm>
            <a:off x="1974850" y="2641600"/>
            <a:ext cx="10668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9331" name="Oval 2053"/>
          <p:cNvSpPr>
            <a:spLocks noChangeArrowheads="1"/>
          </p:cNvSpPr>
          <p:nvPr/>
        </p:nvSpPr>
        <p:spPr bwMode="auto">
          <a:xfrm>
            <a:off x="5403850" y="2794000"/>
            <a:ext cx="1600200" cy="609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9332" name="Line 2057"/>
          <p:cNvSpPr>
            <a:spLocks noChangeShapeType="1"/>
          </p:cNvSpPr>
          <p:nvPr/>
        </p:nvSpPr>
        <p:spPr bwMode="auto">
          <a:xfrm flipV="1">
            <a:off x="2736850" y="2438400"/>
            <a:ext cx="457200" cy="5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33" name="Line 2058"/>
          <p:cNvSpPr>
            <a:spLocks noChangeShapeType="1"/>
          </p:cNvSpPr>
          <p:nvPr/>
        </p:nvSpPr>
        <p:spPr bwMode="auto">
          <a:xfrm flipV="1">
            <a:off x="6623050" y="2362200"/>
            <a:ext cx="7620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34" name="Right Arrow 11"/>
          <p:cNvSpPr>
            <a:spLocks noChangeArrowheads="1"/>
          </p:cNvSpPr>
          <p:nvPr/>
        </p:nvSpPr>
        <p:spPr bwMode="auto">
          <a:xfrm>
            <a:off x="3956050" y="26670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35" name="TextBox 12"/>
          <p:cNvSpPr txBox="1">
            <a:spLocks noChangeArrowheads="1"/>
          </p:cNvSpPr>
          <p:nvPr/>
        </p:nvSpPr>
        <p:spPr bwMode="auto">
          <a:xfrm>
            <a:off x="4032250" y="23622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sp>
        <p:nvSpPr>
          <p:cNvPr id="99336" name="TextBox 16"/>
          <p:cNvSpPr txBox="1">
            <a:spLocks noChangeArrowheads="1"/>
          </p:cNvSpPr>
          <p:nvPr/>
        </p:nvSpPr>
        <p:spPr bwMode="auto">
          <a:xfrm>
            <a:off x="2736850" y="2133600"/>
            <a:ext cx="346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99337" name="TextBox 17"/>
          <p:cNvSpPr txBox="1">
            <a:spLocks noChangeArrowheads="1"/>
          </p:cNvSpPr>
          <p:nvPr/>
        </p:nvSpPr>
        <p:spPr bwMode="auto">
          <a:xfrm>
            <a:off x="2432050" y="2743200"/>
            <a:ext cx="333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</a:t>
            </a:r>
          </a:p>
        </p:txBody>
      </p:sp>
      <p:sp>
        <p:nvSpPr>
          <p:cNvPr id="99338" name="TextBox 18"/>
          <p:cNvSpPr txBox="1">
            <a:spLocks noChangeArrowheads="1"/>
          </p:cNvSpPr>
          <p:nvPr/>
        </p:nvSpPr>
        <p:spPr bwMode="auto">
          <a:xfrm>
            <a:off x="6546850" y="1905000"/>
            <a:ext cx="615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Qn</a:t>
            </a:r>
          </a:p>
        </p:txBody>
      </p:sp>
      <p:sp>
        <p:nvSpPr>
          <p:cNvPr id="99339" name="TextBox 19"/>
          <p:cNvSpPr txBox="1">
            <a:spLocks noChangeArrowheads="1"/>
          </p:cNvSpPr>
          <p:nvPr/>
        </p:nvSpPr>
        <p:spPr bwMode="auto">
          <a:xfrm>
            <a:off x="6165850" y="2819400"/>
            <a:ext cx="606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Ms</a:t>
            </a:r>
          </a:p>
        </p:txBody>
      </p:sp>
      <p:sp>
        <p:nvSpPr>
          <p:cNvPr id="99340" name="Rectangle 20"/>
          <p:cNvSpPr>
            <a:spLocks noChangeArrowheads="1"/>
          </p:cNvSpPr>
          <p:nvPr/>
        </p:nvSpPr>
        <p:spPr bwMode="auto">
          <a:xfrm>
            <a:off x="1143000" y="35814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For any points p and q in the tangent plane at s:   </a:t>
            </a:r>
            <a:r>
              <a:rPr lang="en-US" b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  <a:sym typeface="Symbol" charset="0"/>
              </a:rPr>
              <a:t>(p-q) = 0.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ext Box 1027"/>
          <p:cNvSpPr txBox="1">
            <a:spLocks noChangeArrowheads="1"/>
          </p:cNvSpPr>
          <p:nvPr/>
        </p:nvSpPr>
        <p:spPr bwMode="auto">
          <a:xfrm>
            <a:off x="685800" y="1066800"/>
            <a:ext cx="739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ym typeface="Symbol" charset="0"/>
              </a:rPr>
              <a:t>Let n be normal to a sphere at point s.  Assume Qn is normal at Ms on the transformed surface.</a:t>
            </a:r>
            <a:endParaRPr lang="en-US"/>
          </a:p>
        </p:txBody>
      </p:sp>
      <p:sp>
        <p:nvSpPr>
          <p:cNvPr id="100354" name="Oval 2052"/>
          <p:cNvSpPr>
            <a:spLocks noChangeArrowheads="1"/>
          </p:cNvSpPr>
          <p:nvPr/>
        </p:nvSpPr>
        <p:spPr bwMode="auto">
          <a:xfrm>
            <a:off x="1974850" y="2641600"/>
            <a:ext cx="10668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0355" name="Oval 2053"/>
          <p:cNvSpPr>
            <a:spLocks noChangeArrowheads="1"/>
          </p:cNvSpPr>
          <p:nvPr/>
        </p:nvSpPr>
        <p:spPr bwMode="auto">
          <a:xfrm>
            <a:off x="5403850" y="2794000"/>
            <a:ext cx="1600200" cy="609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0356" name="Line 2057"/>
          <p:cNvSpPr>
            <a:spLocks noChangeShapeType="1"/>
          </p:cNvSpPr>
          <p:nvPr/>
        </p:nvSpPr>
        <p:spPr bwMode="auto">
          <a:xfrm flipV="1">
            <a:off x="2736850" y="2438400"/>
            <a:ext cx="457200" cy="5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0357" name="Line 2058"/>
          <p:cNvSpPr>
            <a:spLocks noChangeShapeType="1"/>
          </p:cNvSpPr>
          <p:nvPr/>
        </p:nvSpPr>
        <p:spPr bwMode="auto">
          <a:xfrm flipV="1">
            <a:off x="6623050" y="2362200"/>
            <a:ext cx="7620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0358" name="Right Arrow 11"/>
          <p:cNvSpPr>
            <a:spLocks noChangeArrowheads="1"/>
          </p:cNvSpPr>
          <p:nvPr/>
        </p:nvSpPr>
        <p:spPr bwMode="auto">
          <a:xfrm>
            <a:off x="3956050" y="26670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0359" name="TextBox 12"/>
          <p:cNvSpPr txBox="1">
            <a:spLocks noChangeArrowheads="1"/>
          </p:cNvSpPr>
          <p:nvPr/>
        </p:nvSpPr>
        <p:spPr bwMode="auto">
          <a:xfrm>
            <a:off x="4032250" y="23622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sp>
        <p:nvSpPr>
          <p:cNvPr id="100360" name="TextBox 16"/>
          <p:cNvSpPr txBox="1">
            <a:spLocks noChangeArrowheads="1"/>
          </p:cNvSpPr>
          <p:nvPr/>
        </p:nvSpPr>
        <p:spPr bwMode="auto">
          <a:xfrm>
            <a:off x="2736850" y="2133600"/>
            <a:ext cx="346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100361" name="TextBox 17"/>
          <p:cNvSpPr txBox="1">
            <a:spLocks noChangeArrowheads="1"/>
          </p:cNvSpPr>
          <p:nvPr/>
        </p:nvSpPr>
        <p:spPr bwMode="auto">
          <a:xfrm>
            <a:off x="2432050" y="2743200"/>
            <a:ext cx="333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</a:t>
            </a:r>
          </a:p>
        </p:txBody>
      </p:sp>
      <p:sp>
        <p:nvSpPr>
          <p:cNvPr id="100362" name="TextBox 18"/>
          <p:cNvSpPr txBox="1">
            <a:spLocks noChangeArrowheads="1"/>
          </p:cNvSpPr>
          <p:nvPr/>
        </p:nvSpPr>
        <p:spPr bwMode="auto">
          <a:xfrm>
            <a:off x="6546850" y="1905000"/>
            <a:ext cx="615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Qn</a:t>
            </a:r>
          </a:p>
        </p:txBody>
      </p:sp>
      <p:sp>
        <p:nvSpPr>
          <p:cNvPr id="100363" name="TextBox 19"/>
          <p:cNvSpPr txBox="1">
            <a:spLocks noChangeArrowheads="1"/>
          </p:cNvSpPr>
          <p:nvPr/>
        </p:nvSpPr>
        <p:spPr bwMode="auto">
          <a:xfrm>
            <a:off x="6165850" y="2819400"/>
            <a:ext cx="606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Ms</a:t>
            </a:r>
          </a:p>
        </p:txBody>
      </p:sp>
      <p:sp>
        <p:nvSpPr>
          <p:cNvPr id="100364" name="Rectangle 20"/>
          <p:cNvSpPr>
            <a:spLocks noChangeArrowheads="1"/>
          </p:cNvSpPr>
          <p:nvPr/>
        </p:nvSpPr>
        <p:spPr bwMode="auto">
          <a:xfrm>
            <a:off x="1143000" y="46482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For any points Mp and Mq in the tangent plane at Ms:   Q</a:t>
            </a:r>
            <a:r>
              <a:rPr lang="en-US" b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  <a:sym typeface="Symbol" charset="0"/>
              </a:rPr>
              <a:t>(Mp-Mq) = 0.</a:t>
            </a:r>
          </a:p>
        </p:txBody>
      </p:sp>
      <p:sp>
        <p:nvSpPr>
          <p:cNvPr id="100365" name="Rectangle 20"/>
          <p:cNvSpPr>
            <a:spLocks noChangeArrowheads="1"/>
          </p:cNvSpPr>
          <p:nvPr/>
        </p:nvSpPr>
        <p:spPr bwMode="auto">
          <a:xfrm>
            <a:off x="1143000" y="35814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For any points p and q in the tangent plane at s:   </a:t>
            </a:r>
            <a:r>
              <a:rPr lang="en-US" b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  <a:sym typeface="Symbol" charset="0"/>
              </a:rPr>
              <a:t>(p-q) = 0.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ext Box 1027"/>
          <p:cNvSpPr txBox="1">
            <a:spLocks noChangeArrowheads="1"/>
          </p:cNvSpPr>
          <p:nvPr/>
        </p:nvSpPr>
        <p:spPr bwMode="auto">
          <a:xfrm>
            <a:off x="685800" y="1066800"/>
            <a:ext cx="739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ym typeface="Symbol" charset="0"/>
              </a:rPr>
              <a:t>Let n be normal to a sphere at point s.  Assume Qn is normal at Ms on the transformed surface.</a:t>
            </a:r>
            <a:endParaRPr lang="en-US"/>
          </a:p>
        </p:txBody>
      </p:sp>
      <p:sp>
        <p:nvSpPr>
          <p:cNvPr id="101378" name="Oval 2052"/>
          <p:cNvSpPr>
            <a:spLocks noChangeArrowheads="1"/>
          </p:cNvSpPr>
          <p:nvPr/>
        </p:nvSpPr>
        <p:spPr bwMode="auto">
          <a:xfrm>
            <a:off x="1974850" y="2641600"/>
            <a:ext cx="10668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379" name="Oval 2053"/>
          <p:cNvSpPr>
            <a:spLocks noChangeArrowheads="1"/>
          </p:cNvSpPr>
          <p:nvPr/>
        </p:nvSpPr>
        <p:spPr bwMode="auto">
          <a:xfrm>
            <a:off x="5403850" y="2794000"/>
            <a:ext cx="1600200" cy="609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380" name="Line 2057"/>
          <p:cNvSpPr>
            <a:spLocks noChangeShapeType="1"/>
          </p:cNvSpPr>
          <p:nvPr/>
        </p:nvSpPr>
        <p:spPr bwMode="auto">
          <a:xfrm flipV="1">
            <a:off x="2736850" y="2438400"/>
            <a:ext cx="457200" cy="5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1381" name="Line 2058"/>
          <p:cNvSpPr>
            <a:spLocks noChangeShapeType="1"/>
          </p:cNvSpPr>
          <p:nvPr/>
        </p:nvSpPr>
        <p:spPr bwMode="auto">
          <a:xfrm flipV="1">
            <a:off x="6623050" y="2362200"/>
            <a:ext cx="7620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1382" name="Rectangle 10"/>
          <p:cNvSpPr>
            <a:spLocks noChangeArrowheads="1"/>
          </p:cNvSpPr>
          <p:nvPr/>
        </p:nvSpPr>
        <p:spPr bwMode="auto">
          <a:xfrm>
            <a:off x="4343400" y="3962400"/>
            <a:ext cx="1982788" cy="4603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n</a:t>
            </a:r>
            <a:r>
              <a:rPr lang="en-US" baseline="30000"/>
              <a:t>T </a:t>
            </a:r>
            <a:r>
              <a:rPr lang="en-US"/>
              <a:t>(p-q) = [0]</a:t>
            </a:r>
          </a:p>
        </p:txBody>
      </p:sp>
      <p:sp>
        <p:nvSpPr>
          <p:cNvPr id="101383" name="Right Arrow 11"/>
          <p:cNvSpPr>
            <a:spLocks noChangeArrowheads="1"/>
          </p:cNvSpPr>
          <p:nvPr/>
        </p:nvSpPr>
        <p:spPr bwMode="auto">
          <a:xfrm>
            <a:off x="3956050" y="26670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1384" name="TextBox 12"/>
          <p:cNvSpPr txBox="1">
            <a:spLocks noChangeArrowheads="1"/>
          </p:cNvSpPr>
          <p:nvPr/>
        </p:nvSpPr>
        <p:spPr bwMode="auto">
          <a:xfrm>
            <a:off x="4032250" y="23622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sp>
        <p:nvSpPr>
          <p:cNvPr id="101385" name="Rectangle 14"/>
          <p:cNvSpPr>
            <a:spLocks noChangeArrowheads="1"/>
          </p:cNvSpPr>
          <p:nvPr/>
        </p:nvSpPr>
        <p:spPr bwMode="auto">
          <a:xfrm>
            <a:off x="4038600" y="5257800"/>
            <a:ext cx="3022600" cy="4603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(Qn)</a:t>
            </a:r>
            <a:r>
              <a:rPr lang="en-US" baseline="30000"/>
              <a:t>T </a:t>
            </a:r>
            <a:r>
              <a:rPr lang="en-US"/>
              <a:t>(Mp-Mq) = [0]</a:t>
            </a:r>
          </a:p>
        </p:txBody>
      </p:sp>
      <p:sp>
        <p:nvSpPr>
          <p:cNvPr id="101386" name="TextBox 16"/>
          <p:cNvSpPr txBox="1">
            <a:spLocks noChangeArrowheads="1"/>
          </p:cNvSpPr>
          <p:nvPr/>
        </p:nvSpPr>
        <p:spPr bwMode="auto">
          <a:xfrm>
            <a:off x="2736850" y="2133600"/>
            <a:ext cx="346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101387" name="TextBox 17"/>
          <p:cNvSpPr txBox="1">
            <a:spLocks noChangeArrowheads="1"/>
          </p:cNvSpPr>
          <p:nvPr/>
        </p:nvSpPr>
        <p:spPr bwMode="auto">
          <a:xfrm>
            <a:off x="2432050" y="2743200"/>
            <a:ext cx="333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</a:t>
            </a:r>
          </a:p>
        </p:txBody>
      </p:sp>
      <p:sp>
        <p:nvSpPr>
          <p:cNvPr id="101388" name="TextBox 18"/>
          <p:cNvSpPr txBox="1">
            <a:spLocks noChangeArrowheads="1"/>
          </p:cNvSpPr>
          <p:nvPr/>
        </p:nvSpPr>
        <p:spPr bwMode="auto">
          <a:xfrm>
            <a:off x="6546850" y="1905000"/>
            <a:ext cx="615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Qn</a:t>
            </a:r>
          </a:p>
        </p:txBody>
      </p:sp>
      <p:sp>
        <p:nvSpPr>
          <p:cNvPr id="101389" name="TextBox 19"/>
          <p:cNvSpPr txBox="1">
            <a:spLocks noChangeArrowheads="1"/>
          </p:cNvSpPr>
          <p:nvPr/>
        </p:nvSpPr>
        <p:spPr bwMode="auto">
          <a:xfrm>
            <a:off x="6165850" y="2819400"/>
            <a:ext cx="606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Ms</a:t>
            </a:r>
          </a:p>
        </p:txBody>
      </p:sp>
      <p:sp>
        <p:nvSpPr>
          <p:cNvPr id="101390" name="Rectangle 20"/>
          <p:cNvSpPr>
            <a:spLocks noChangeArrowheads="1"/>
          </p:cNvSpPr>
          <p:nvPr/>
        </p:nvSpPr>
        <p:spPr bwMode="auto">
          <a:xfrm>
            <a:off x="1143000" y="46482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For any points Mp and Mq in the tangent plane at Ms:   Q</a:t>
            </a:r>
            <a:r>
              <a:rPr lang="en-US" b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  <a:sym typeface="Symbol" charset="0"/>
              </a:rPr>
              <a:t>(Mp-Mq) = 0.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905000" y="6019800"/>
            <a:ext cx="5486400" cy="4619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So n</a:t>
            </a:r>
            <a:r>
              <a:rPr lang="en-US" baseline="30000">
                <a:sym typeface="Symbol" charset="0"/>
              </a:rPr>
              <a:t>T</a:t>
            </a:r>
            <a:r>
              <a:rPr lang="en-US">
                <a:sym typeface="Symbol" charset="0"/>
              </a:rPr>
              <a:t>Q</a:t>
            </a:r>
            <a:r>
              <a:rPr lang="en-US" baseline="30000">
                <a:sym typeface="Symbol" charset="0"/>
              </a:rPr>
              <a:t>T</a:t>
            </a:r>
            <a:r>
              <a:rPr lang="en-US">
                <a:sym typeface="Symbol" charset="0"/>
              </a:rPr>
              <a:t>M(p-q)=[0] and Q=(M</a:t>
            </a:r>
            <a:r>
              <a:rPr lang="en-US" baseline="30000">
                <a:sym typeface="Symbol" charset="0"/>
              </a:rPr>
              <a:t>-1</a:t>
            </a:r>
            <a:r>
              <a:rPr lang="en-US">
                <a:sym typeface="Symbol" charset="0"/>
              </a:rPr>
              <a:t>)</a:t>
            </a:r>
            <a:r>
              <a:rPr lang="en-US" baseline="30000">
                <a:sym typeface="Symbol" charset="0"/>
              </a:rPr>
              <a:t>T</a:t>
            </a:r>
          </a:p>
        </p:txBody>
      </p:sp>
      <p:sp>
        <p:nvSpPr>
          <p:cNvPr id="101392" name="Rectangle 20"/>
          <p:cNvSpPr>
            <a:spLocks noChangeArrowheads="1"/>
          </p:cNvSpPr>
          <p:nvPr/>
        </p:nvSpPr>
        <p:spPr bwMode="auto">
          <a:xfrm>
            <a:off x="1143000" y="35814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For any points p and q in the tangent plane at s:   </a:t>
            </a:r>
            <a:r>
              <a:rPr lang="en-US" b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  <a:sym typeface="Symbol" charset="0"/>
              </a:rPr>
              <a:t>(p-q) = 0.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ext Box 1027"/>
          <p:cNvSpPr txBox="1">
            <a:spLocks noChangeArrowheads="1"/>
          </p:cNvSpPr>
          <p:nvPr/>
        </p:nvSpPr>
        <p:spPr bwMode="auto">
          <a:xfrm>
            <a:off x="685800" y="1066800"/>
            <a:ext cx="739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ym typeface="Symbol" charset="0"/>
              </a:rPr>
              <a:t>Let n be normal to a sphere at point s.  Assume Qn is normal at Ms on the transformed surface.</a:t>
            </a:r>
            <a:endParaRPr lang="en-US"/>
          </a:p>
        </p:txBody>
      </p:sp>
      <p:sp>
        <p:nvSpPr>
          <p:cNvPr id="102402" name="Oval 2052"/>
          <p:cNvSpPr>
            <a:spLocks noChangeArrowheads="1"/>
          </p:cNvSpPr>
          <p:nvPr/>
        </p:nvSpPr>
        <p:spPr bwMode="auto">
          <a:xfrm>
            <a:off x="1974850" y="2641600"/>
            <a:ext cx="10668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03" name="Oval 2053"/>
          <p:cNvSpPr>
            <a:spLocks noChangeArrowheads="1"/>
          </p:cNvSpPr>
          <p:nvPr/>
        </p:nvSpPr>
        <p:spPr bwMode="auto">
          <a:xfrm>
            <a:off x="5403850" y="2794000"/>
            <a:ext cx="1600200" cy="609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04" name="Line 2057"/>
          <p:cNvSpPr>
            <a:spLocks noChangeShapeType="1"/>
          </p:cNvSpPr>
          <p:nvPr/>
        </p:nvSpPr>
        <p:spPr bwMode="auto">
          <a:xfrm flipV="1">
            <a:off x="2736850" y="2438400"/>
            <a:ext cx="457200" cy="5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405" name="Line 2058"/>
          <p:cNvSpPr>
            <a:spLocks noChangeShapeType="1"/>
          </p:cNvSpPr>
          <p:nvPr/>
        </p:nvSpPr>
        <p:spPr bwMode="auto">
          <a:xfrm flipV="1">
            <a:off x="6623050" y="2362200"/>
            <a:ext cx="7620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406" name="Rectangle 10"/>
          <p:cNvSpPr>
            <a:spLocks noChangeArrowheads="1"/>
          </p:cNvSpPr>
          <p:nvPr/>
        </p:nvSpPr>
        <p:spPr bwMode="auto">
          <a:xfrm>
            <a:off x="4343400" y="3962400"/>
            <a:ext cx="1982788" cy="4603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n</a:t>
            </a:r>
            <a:r>
              <a:rPr lang="en-US" baseline="30000"/>
              <a:t>T </a:t>
            </a:r>
            <a:r>
              <a:rPr lang="en-US"/>
              <a:t>(p-q) = [0]</a:t>
            </a:r>
          </a:p>
        </p:txBody>
      </p:sp>
      <p:sp>
        <p:nvSpPr>
          <p:cNvPr id="102407" name="Right Arrow 11"/>
          <p:cNvSpPr>
            <a:spLocks noChangeArrowheads="1"/>
          </p:cNvSpPr>
          <p:nvPr/>
        </p:nvSpPr>
        <p:spPr bwMode="auto">
          <a:xfrm>
            <a:off x="3956050" y="26670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08" name="TextBox 12"/>
          <p:cNvSpPr txBox="1">
            <a:spLocks noChangeArrowheads="1"/>
          </p:cNvSpPr>
          <p:nvPr/>
        </p:nvSpPr>
        <p:spPr bwMode="auto">
          <a:xfrm>
            <a:off x="4032250" y="23622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sp>
        <p:nvSpPr>
          <p:cNvPr id="102409" name="Rectangle 14"/>
          <p:cNvSpPr>
            <a:spLocks noChangeArrowheads="1"/>
          </p:cNvSpPr>
          <p:nvPr/>
        </p:nvSpPr>
        <p:spPr bwMode="auto">
          <a:xfrm>
            <a:off x="4038600" y="5257800"/>
            <a:ext cx="3022600" cy="4603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(Qn)</a:t>
            </a:r>
            <a:r>
              <a:rPr lang="en-US" baseline="30000"/>
              <a:t>T </a:t>
            </a:r>
            <a:r>
              <a:rPr lang="en-US"/>
              <a:t>(Mp-Mq) = [0]</a:t>
            </a:r>
          </a:p>
        </p:txBody>
      </p:sp>
      <p:sp>
        <p:nvSpPr>
          <p:cNvPr id="102410" name="TextBox 16"/>
          <p:cNvSpPr txBox="1">
            <a:spLocks noChangeArrowheads="1"/>
          </p:cNvSpPr>
          <p:nvPr/>
        </p:nvSpPr>
        <p:spPr bwMode="auto">
          <a:xfrm>
            <a:off x="2736850" y="2133600"/>
            <a:ext cx="346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102411" name="TextBox 17"/>
          <p:cNvSpPr txBox="1">
            <a:spLocks noChangeArrowheads="1"/>
          </p:cNvSpPr>
          <p:nvPr/>
        </p:nvSpPr>
        <p:spPr bwMode="auto">
          <a:xfrm>
            <a:off x="2432050" y="2743200"/>
            <a:ext cx="333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</a:t>
            </a:r>
          </a:p>
        </p:txBody>
      </p:sp>
      <p:sp>
        <p:nvSpPr>
          <p:cNvPr id="102412" name="TextBox 18"/>
          <p:cNvSpPr txBox="1">
            <a:spLocks noChangeArrowheads="1"/>
          </p:cNvSpPr>
          <p:nvPr/>
        </p:nvSpPr>
        <p:spPr bwMode="auto">
          <a:xfrm>
            <a:off x="6546850" y="1905000"/>
            <a:ext cx="615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Qn</a:t>
            </a:r>
          </a:p>
        </p:txBody>
      </p:sp>
      <p:sp>
        <p:nvSpPr>
          <p:cNvPr id="102413" name="TextBox 19"/>
          <p:cNvSpPr txBox="1">
            <a:spLocks noChangeArrowheads="1"/>
          </p:cNvSpPr>
          <p:nvPr/>
        </p:nvSpPr>
        <p:spPr bwMode="auto">
          <a:xfrm>
            <a:off x="6165850" y="2819400"/>
            <a:ext cx="606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Ms</a:t>
            </a:r>
          </a:p>
        </p:txBody>
      </p:sp>
      <p:sp>
        <p:nvSpPr>
          <p:cNvPr id="102414" name="Rectangle 20"/>
          <p:cNvSpPr>
            <a:spLocks noChangeArrowheads="1"/>
          </p:cNvSpPr>
          <p:nvPr/>
        </p:nvSpPr>
        <p:spPr bwMode="auto">
          <a:xfrm>
            <a:off x="1143000" y="46482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For any points Mp and Mq in the tangent plane at Ms:   Q</a:t>
            </a:r>
            <a:r>
              <a:rPr lang="en-US" b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  <a:sym typeface="Symbol" charset="0"/>
              </a:rPr>
              <a:t>(Mp-Mq) = 0.</a:t>
            </a:r>
          </a:p>
        </p:txBody>
      </p:sp>
      <p:sp>
        <p:nvSpPr>
          <p:cNvPr id="102415" name="Text Box 7"/>
          <p:cNvSpPr txBox="1">
            <a:spLocks noChangeArrowheads="1"/>
          </p:cNvSpPr>
          <p:nvPr/>
        </p:nvSpPr>
        <p:spPr bwMode="auto">
          <a:xfrm>
            <a:off x="1905000" y="6019800"/>
            <a:ext cx="5486400" cy="4619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So n</a:t>
            </a:r>
            <a:r>
              <a:rPr lang="en-US" baseline="30000">
                <a:sym typeface="Symbol" charset="0"/>
              </a:rPr>
              <a:t>T</a:t>
            </a:r>
            <a:r>
              <a:rPr lang="en-US">
                <a:sym typeface="Symbol" charset="0"/>
              </a:rPr>
              <a:t>Q</a:t>
            </a:r>
            <a:r>
              <a:rPr lang="en-US" baseline="30000">
                <a:sym typeface="Symbol" charset="0"/>
              </a:rPr>
              <a:t>T</a:t>
            </a:r>
            <a:r>
              <a:rPr lang="en-US">
                <a:sym typeface="Symbol" charset="0"/>
              </a:rPr>
              <a:t>M(p-q)=[0] and Q=(M</a:t>
            </a:r>
            <a:r>
              <a:rPr lang="en-US" baseline="30000">
                <a:sym typeface="Symbol" charset="0"/>
              </a:rPr>
              <a:t>-1</a:t>
            </a:r>
            <a:r>
              <a:rPr lang="en-US">
                <a:sym typeface="Symbol" charset="0"/>
              </a:rPr>
              <a:t>)</a:t>
            </a:r>
            <a:r>
              <a:rPr lang="en-US" baseline="30000">
                <a:sym typeface="Symbol" charset="0"/>
              </a:rPr>
              <a:t>T</a:t>
            </a:r>
          </a:p>
        </p:txBody>
      </p:sp>
      <p:sp>
        <p:nvSpPr>
          <p:cNvPr id="102416" name="TextBox 22"/>
          <p:cNvSpPr txBox="1">
            <a:spLocks noChangeArrowheads="1"/>
          </p:cNvSpPr>
          <p:nvPr/>
        </p:nvSpPr>
        <p:spPr bwMode="auto">
          <a:xfrm>
            <a:off x="2011363" y="0"/>
            <a:ext cx="71326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1"/>
                </a:solidFill>
              </a:rPr>
              <a:t>The skeleton matrix class has a built in inverse transpose method!</a:t>
            </a:r>
          </a:p>
        </p:txBody>
      </p:sp>
      <p:sp>
        <p:nvSpPr>
          <p:cNvPr id="102417" name="Rectangle 20"/>
          <p:cNvSpPr>
            <a:spLocks noChangeArrowheads="1"/>
          </p:cNvSpPr>
          <p:nvPr/>
        </p:nvSpPr>
        <p:spPr bwMode="auto">
          <a:xfrm>
            <a:off x="1143000" y="35814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For any points p and q in the tangent plane at s:   </a:t>
            </a:r>
            <a:r>
              <a:rPr lang="en-US" b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  <a:sym typeface="Symbol" charset="0"/>
              </a:rPr>
              <a:t>(p-q) = 0.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ext Box 1027"/>
          <p:cNvSpPr txBox="1">
            <a:spLocks noChangeArrowheads="1"/>
          </p:cNvSpPr>
          <p:nvPr/>
        </p:nvSpPr>
        <p:spPr bwMode="auto">
          <a:xfrm>
            <a:off x="685800" y="1066800"/>
            <a:ext cx="739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ym typeface="Symbol" charset="0"/>
              </a:rPr>
              <a:t>Let n be normal to a sphere at point s.  Assume Qn is normal at Ms on the transformed surface.</a:t>
            </a:r>
            <a:endParaRPr lang="en-US"/>
          </a:p>
        </p:txBody>
      </p:sp>
      <p:sp>
        <p:nvSpPr>
          <p:cNvPr id="103426" name="Oval 2052"/>
          <p:cNvSpPr>
            <a:spLocks noChangeArrowheads="1"/>
          </p:cNvSpPr>
          <p:nvPr/>
        </p:nvSpPr>
        <p:spPr bwMode="auto">
          <a:xfrm>
            <a:off x="1974850" y="2641600"/>
            <a:ext cx="10668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427" name="Oval 2053"/>
          <p:cNvSpPr>
            <a:spLocks noChangeArrowheads="1"/>
          </p:cNvSpPr>
          <p:nvPr/>
        </p:nvSpPr>
        <p:spPr bwMode="auto">
          <a:xfrm>
            <a:off x="5403850" y="2794000"/>
            <a:ext cx="1600200" cy="609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428" name="Line 2057"/>
          <p:cNvSpPr>
            <a:spLocks noChangeShapeType="1"/>
          </p:cNvSpPr>
          <p:nvPr/>
        </p:nvSpPr>
        <p:spPr bwMode="auto">
          <a:xfrm flipV="1">
            <a:off x="2736850" y="2438400"/>
            <a:ext cx="457200" cy="5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3429" name="Line 2058"/>
          <p:cNvSpPr>
            <a:spLocks noChangeShapeType="1"/>
          </p:cNvSpPr>
          <p:nvPr/>
        </p:nvSpPr>
        <p:spPr bwMode="auto">
          <a:xfrm flipV="1">
            <a:off x="6623050" y="2362200"/>
            <a:ext cx="7620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3430" name="Rectangle 10"/>
          <p:cNvSpPr>
            <a:spLocks noChangeArrowheads="1"/>
          </p:cNvSpPr>
          <p:nvPr/>
        </p:nvSpPr>
        <p:spPr bwMode="auto">
          <a:xfrm>
            <a:off x="4343400" y="3962400"/>
            <a:ext cx="1982788" cy="4603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n</a:t>
            </a:r>
            <a:r>
              <a:rPr lang="en-US" baseline="30000"/>
              <a:t>T </a:t>
            </a:r>
            <a:r>
              <a:rPr lang="en-US"/>
              <a:t>(p-q) = [0]</a:t>
            </a:r>
          </a:p>
        </p:txBody>
      </p:sp>
      <p:sp>
        <p:nvSpPr>
          <p:cNvPr id="103431" name="Right Arrow 11"/>
          <p:cNvSpPr>
            <a:spLocks noChangeArrowheads="1"/>
          </p:cNvSpPr>
          <p:nvPr/>
        </p:nvSpPr>
        <p:spPr bwMode="auto">
          <a:xfrm>
            <a:off x="3956050" y="26670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3432" name="TextBox 12"/>
          <p:cNvSpPr txBox="1">
            <a:spLocks noChangeArrowheads="1"/>
          </p:cNvSpPr>
          <p:nvPr/>
        </p:nvSpPr>
        <p:spPr bwMode="auto">
          <a:xfrm>
            <a:off x="4032250" y="23622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sp>
        <p:nvSpPr>
          <p:cNvPr id="103433" name="Rectangle 14"/>
          <p:cNvSpPr>
            <a:spLocks noChangeArrowheads="1"/>
          </p:cNvSpPr>
          <p:nvPr/>
        </p:nvSpPr>
        <p:spPr bwMode="auto">
          <a:xfrm>
            <a:off x="4038600" y="5257800"/>
            <a:ext cx="3022600" cy="4603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(Qn)</a:t>
            </a:r>
            <a:r>
              <a:rPr lang="en-US" baseline="30000"/>
              <a:t>T </a:t>
            </a:r>
            <a:r>
              <a:rPr lang="en-US"/>
              <a:t>(Mp-Mq) = [0]</a:t>
            </a:r>
          </a:p>
        </p:txBody>
      </p:sp>
      <p:sp>
        <p:nvSpPr>
          <p:cNvPr id="103434" name="TextBox 16"/>
          <p:cNvSpPr txBox="1">
            <a:spLocks noChangeArrowheads="1"/>
          </p:cNvSpPr>
          <p:nvPr/>
        </p:nvSpPr>
        <p:spPr bwMode="auto">
          <a:xfrm>
            <a:off x="2736850" y="2133600"/>
            <a:ext cx="346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103435" name="TextBox 17"/>
          <p:cNvSpPr txBox="1">
            <a:spLocks noChangeArrowheads="1"/>
          </p:cNvSpPr>
          <p:nvPr/>
        </p:nvSpPr>
        <p:spPr bwMode="auto">
          <a:xfrm>
            <a:off x="2432050" y="2743200"/>
            <a:ext cx="333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</a:t>
            </a:r>
          </a:p>
        </p:txBody>
      </p:sp>
      <p:sp>
        <p:nvSpPr>
          <p:cNvPr id="103436" name="TextBox 18"/>
          <p:cNvSpPr txBox="1">
            <a:spLocks noChangeArrowheads="1"/>
          </p:cNvSpPr>
          <p:nvPr/>
        </p:nvSpPr>
        <p:spPr bwMode="auto">
          <a:xfrm>
            <a:off x="6546850" y="1905000"/>
            <a:ext cx="615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Qn</a:t>
            </a:r>
          </a:p>
        </p:txBody>
      </p:sp>
      <p:sp>
        <p:nvSpPr>
          <p:cNvPr id="103437" name="TextBox 19"/>
          <p:cNvSpPr txBox="1">
            <a:spLocks noChangeArrowheads="1"/>
          </p:cNvSpPr>
          <p:nvPr/>
        </p:nvSpPr>
        <p:spPr bwMode="auto">
          <a:xfrm>
            <a:off x="6165850" y="2819400"/>
            <a:ext cx="606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Ms</a:t>
            </a:r>
          </a:p>
        </p:txBody>
      </p:sp>
      <p:sp>
        <p:nvSpPr>
          <p:cNvPr id="103438" name="Rectangle 20"/>
          <p:cNvSpPr>
            <a:spLocks noChangeArrowheads="1"/>
          </p:cNvSpPr>
          <p:nvPr/>
        </p:nvSpPr>
        <p:spPr bwMode="auto">
          <a:xfrm>
            <a:off x="1143000" y="46482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For any points Mp and Mq in the tangent plane at Ms:   Q</a:t>
            </a:r>
            <a:r>
              <a:rPr lang="en-US" b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  <a:sym typeface="Symbol" charset="0"/>
              </a:rPr>
              <a:t>(Mp-Mq) = 0.</a:t>
            </a:r>
          </a:p>
        </p:txBody>
      </p:sp>
      <p:sp>
        <p:nvSpPr>
          <p:cNvPr id="103439" name="Text Box 7"/>
          <p:cNvSpPr txBox="1">
            <a:spLocks noChangeArrowheads="1"/>
          </p:cNvSpPr>
          <p:nvPr/>
        </p:nvSpPr>
        <p:spPr bwMode="auto">
          <a:xfrm>
            <a:off x="1905000" y="6019800"/>
            <a:ext cx="5486400" cy="4619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So n</a:t>
            </a:r>
            <a:r>
              <a:rPr lang="en-US" baseline="30000">
                <a:sym typeface="Symbol" charset="0"/>
              </a:rPr>
              <a:t>T</a:t>
            </a:r>
            <a:r>
              <a:rPr lang="en-US">
                <a:sym typeface="Symbol" charset="0"/>
              </a:rPr>
              <a:t>Q</a:t>
            </a:r>
            <a:r>
              <a:rPr lang="en-US" baseline="30000">
                <a:sym typeface="Symbol" charset="0"/>
              </a:rPr>
              <a:t>T</a:t>
            </a:r>
            <a:r>
              <a:rPr lang="en-US">
                <a:sym typeface="Symbol" charset="0"/>
              </a:rPr>
              <a:t>M(p-q)=[0] and Q=(M</a:t>
            </a:r>
            <a:r>
              <a:rPr lang="en-US" baseline="30000">
                <a:sym typeface="Symbol" charset="0"/>
              </a:rPr>
              <a:t>-1</a:t>
            </a:r>
            <a:r>
              <a:rPr lang="en-US">
                <a:sym typeface="Symbol" charset="0"/>
              </a:rPr>
              <a:t>)</a:t>
            </a:r>
            <a:r>
              <a:rPr lang="en-US" baseline="30000">
                <a:sym typeface="Symbol" charset="0"/>
              </a:rPr>
              <a:t>T</a:t>
            </a:r>
          </a:p>
        </p:txBody>
      </p:sp>
      <p:sp>
        <p:nvSpPr>
          <p:cNvPr id="103440" name="TextBox 22"/>
          <p:cNvSpPr txBox="1">
            <a:spLocks noChangeArrowheads="1"/>
          </p:cNvSpPr>
          <p:nvPr/>
        </p:nvSpPr>
        <p:spPr bwMode="auto">
          <a:xfrm>
            <a:off x="1066800" y="152400"/>
            <a:ext cx="71326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1"/>
                </a:solidFill>
              </a:rPr>
              <a:t>The matrix class has a built in inverse transpose method!</a:t>
            </a:r>
          </a:p>
        </p:txBody>
      </p:sp>
      <p:sp>
        <p:nvSpPr>
          <p:cNvPr id="103441" name="Rectangle 20"/>
          <p:cNvSpPr>
            <a:spLocks noChangeArrowheads="1"/>
          </p:cNvSpPr>
          <p:nvPr/>
        </p:nvSpPr>
        <p:spPr bwMode="auto">
          <a:xfrm>
            <a:off x="1143000" y="35814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For any points p and q in the tangent plane at s:   </a:t>
            </a:r>
            <a:r>
              <a:rPr lang="en-US" b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  <a:sym typeface="Symbol" charset="0"/>
              </a:rPr>
              <a:t>(p-q) = 0.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71C92E1-A863-7A48-86A8-1FE7E7A9D4B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36DA9F7-F37A-044F-BE32-A89D09D9298D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point</a:t>
            </a:r>
          </a:p>
        </p:txBody>
      </p:sp>
      <p:sp>
        <p:nvSpPr>
          <p:cNvPr id="25604" name="Text Box 8"/>
          <p:cNvSpPr txBox="1">
            <a:spLocks noChangeArrowheads="1"/>
          </p:cNvSpPr>
          <p:nvPr/>
        </p:nvSpPr>
        <p:spPr bwMode="auto">
          <a:xfrm>
            <a:off x="914400" y="1905000"/>
            <a:ext cx="23622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scale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rotate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translate</a:t>
            </a:r>
          </a:p>
        </p:txBody>
      </p:sp>
      <p:sp>
        <p:nvSpPr>
          <p:cNvPr id="25605" name="Oval 10"/>
          <p:cNvSpPr>
            <a:spLocks noChangeArrowheads="1"/>
          </p:cNvSpPr>
          <p:nvPr/>
        </p:nvSpPr>
        <p:spPr bwMode="auto">
          <a:xfrm>
            <a:off x="4343400" y="20574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6299" name="Oval 11"/>
          <p:cNvSpPr>
            <a:spLocks noChangeArrowheads="1"/>
          </p:cNvSpPr>
          <p:nvPr/>
        </p:nvSpPr>
        <p:spPr bwMode="auto">
          <a:xfrm>
            <a:off x="4114800" y="1828800"/>
            <a:ext cx="609600" cy="533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7" name="Oval 12"/>
          <p:cNvSpPr>
            <a:spLocks noChangeArrowheads="1"/>
          </p:cNvSpPr>
          <p:nvPr/>
        </p:nvSpPr>
        <p:spPr bwMode="auto">
          <a:xfrm>
            <a:off x="4343400" y="37338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8" name="Oval 13"/>
          <p:cNvSpPr>
            <a:spLocks noChangeArrowheads="1"/>
          </p:cNvSpPr>
          <p:nvPr/>
        </p:nvSpPr>
        <p:spPr bwMode="auto">
          <a:xfrm>
            <a:off x="4343400" y="54102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9" name="Oval 15"/>
          <p:cNvSpPr>
            <a:spLocks noChangeArrowheads="1"/>
          </p:cNvSpPr>
          <p:nvPr/>
        </p:nvSpPr>
        <p:spPr bwMode="auto">
          <a:xfrm>
            <a:off x="4343400" y="37338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4343400" y="37338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9" grpId="0" animBg="1"/>
      <p:bldP spid="1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6695</TotalTime>
  <Words>2933</Words>
  <Application>Microsoft Macintosh PowerPoint</Application>
  <PresentationFormat>On-screen Show (4:3)</PresentationFormat>
  <Paragraphs>669</Paragraphs>
  <Slides>87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87</vt:i4>
      </vt:variant>
    </vt:vector>
  </HeadingPairs>
  <TitlesOfParts>
    <vt:vector size="94" baseType="lpstr">
      <vt:lpstr>Comic Sans MS</vt:lpstr>
      <vt:lpstr>ＭＳ Ｐゴシック</vt:lpstr>
      <vt:lpstr>Arial</vt:lpstr>
      <vt:lpstr>Times New Roman</vt:lpstr>
      <vt:lpstr>Arial Narrow</vt:lpstr>
      <vt:lpstr>Symbol</vt:lpstr>
      <vt:lpstr>Default Design</vt:lpstr>
      <vt:lpstr>cs155 –  z sweedyk</vt:lpstr>
      <vt:lpstr>Last time</vt:lpstr>
      <vt:lpstr>Specifying scene object geometry</vt:lpstr>
      <vt:lpstr>Triangles</vt:lpstr>
      <vt:lpstr>Specify changing scene geometry</vt:lpstr>
      <vt:lpstr>transforms</vt:lpstr>
      <vt:lpstr>triangle</vt:lpstr>
      <vt:lpstr>triangle</vt:lpstr>
      <vt:lpstr>point</vt:lpstr>
      <vt:lpstr>point</vt:lpstr>
      <vt:lpstr>scalar multiplication</vt:lpstr>
      <vt:lpstr>vector addition</vt:lpstr>
      <vt:lpstr>triangle</vt:lpstr>
      <vt:lpstr>triangle scale</vt:lpstr>
      <vt:lpstr>triangle scale</vt:lpstr>
      <vt:lpstr>triangle scale</vt:lpstr>
      <vt:lpstr>triangle scale</vt:lpstr>
      <vt:lpstr>scale</vt:lpstr>
      <vt:lpstr>triangle rotate</vt:lpstr>
      <vt:lpstr>triangle rotate</vt:lpstr>
      <vt:lpstr>triangle rotate</vt:lpstr>
      <vt:lpstr>triangle rotate</vt:lpstr>
      <vt:lpstr>rotating a vector</vt:lpstr>
      <vt:lpstr>rotation 90◦ about z</vt:lpstr>
      <vt:lpstr>rotate about z axis</vt:lpstr>
      <vt:lpstr>rotate about z axis</vt:lpstr>
      <vt:lpstr>rotate about z axis</vt:lpstr>
      <vt:lpstr>linear transform</vt:lpstr>
      <vt:lpstr>triangle translate</vt:lpstr>
      <vt:lpstr>translating a point is easy</vt:lpstr>
      <vt:lpstr>linear transformation</vt:lpstr>
      <vt:lpstr>transforms</vt:lpstr>
      <vt:lpstr>Composing linear transform</vt:lpstr>
      <vt:lpstr>transform polygon mesh</vt:lpstr>
      <vt:lpstr>transform polygon mesh</vt:lpstr>
      <vt:lpstr>operators</vt:lpstr>
      <vt:lpstr>operators</vt:lpstr>
      <vt:lpstr>let’s step back into 2D for a moment</vt:lpstr>
      <vt:lpstr>hold onto your hat ...</vt:lpstr>
      <vt:lpstr>linear transform</vt:lpstr>
      <vt:lpstr>2D homogenous coordinates</vt:lpstr>
      <vt:lpstr>scale</vt:lpstr>
      <vt:lpstr>rotate</vt:lpstr>
      <vt:lpstr>translate</vt:lpstr>
      <vt:lpstr>transform form</vt:lpstr>
      <vt:lpstr>we are not alone…</vt:lpstr>
      <vt:lpstr>we are not alone…</vt:lpstr>
      <vt:lpstr>we are not alone…</vt:lpstr>
      <vt:lpstr>3d and 3d homogenous</vt:lpstr>
      <vt:lpstr>scale</vt:lpstr>
      <vt:lpstr>rotate about z axis</vt:lpstr>
      <vt:lpstr>translate</vt:lpstr>
      <vt:lpstr>transform form</vt:lpstr>
      <vt:lpstr>3d and 3d homogenous</vt:lpstr>
      <vt:lpstr>Transforming vertices</vt:lpstr>
      <vt:lpstr>Composing transforms</vt:lpstr>
      <vt:lpstr>transforms</vt:lpstr>
      <vt:lpstr>Rotate # rotate Θ, vx, vy, vz  </vt:lpstr>
      <vt:lpstr>Rotate # rotate Θ, vx, vy, vz  </vt:lpstr>
      <vt:lpstr>Rotate # rotate Θ, vx, vy, vz  </vt:lpstr>
      <vt:lpstr>transforms</vt:lpstr>
      <vt:lpstr>sphere transform</vt:lpstr>
      <vt:lpstr>PowerPoint Presentation</vt:lpstr>
      <vt:lpstr>PowerPoint Presentation</vt:lpstr>
      <vt:lpstr>PowerPoint Presentation</vt:lpstr>
      <vt:lpstr>ray tracer: find intersection point</vt:lpstr>
      <vt:lpstr>Scale</vt:lpstr>
      <vt:lpstr>Rotate</vt:lpstr>
      <vt:lpstr>Translate</vt:lpstr>
      <vt:lpstr>Composite transforms</vt:lpstr>
      <vt:lpstr>find intersection point</vt:lpstr>
      <vt:lpstr>Ray translate example</vt:lpstr>
      <vt:lpstr>Ray translate example</vt:lpstr>
      <vt:lpstr>Ray (p,v)  translate</vt:lpstr>
      <vt:lpstr>Ray scale example</vt:lpstr>
      <vt:lpstr>Ray (p,v)  scale</vt:lpstr>
      <vt:lpstr>Ray rotate example</vt:lpstr>
      <vt:lpstr>Ray (p,v)  Rotate</vt:lpstr>
      <vt:lpstr>Ray transform algorithm</vt:lpstr>
      <vt:lpstr>find intersection point</vt:lpstr>
      <vt:lpstr>surface normal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– Lecture 2</dc:title>
  <dc:creator>z sweedyk</dc:creator>
  <cp:lastModifiedBy>Elizabeth Sweedyk</cp:lastModifiedBy>
  <cp:revision>132</cp:revision>
  <dcterms:created xsi:type="dcterms:W3CDTF">2001-09-11T01:54:45Z</dcterms:created>
  <dcterms:modified xsi:type="dcterms:W3CDTF">2013-02-17T17:00:29Z</dcterms:modified>
</cp:coreProperties>
</file>