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2" r:id="rId3"/>
  </p:sldMasterIdLst>
  <p:notesMasterIdLst>
    <p:notesMasterId r:id="rId27"/>
  </p:notesMasterIdLst>
  <p:handoutMasterIdLst>
    <p:handoutMasterId r:id="rId28"/>
  </p:handoutMasterIdLst>
  <p:sldIdLst>
    <p:sldId id="348" r:id="rId4"/>
    <p:sldId id="338" r:id="rId5"/>
    <p:sldId id="313"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5" r:id="rId20"/>
    <p:sldId id="374" r:id="rId21"/>
    <p:sldId id="369" r:id="rId22"/>
    <p:sldId id="366" r:id="rId23"/>
    <p:sldId id="375" r:id="rId24"/>
    <p:sldId id="372" r:id="rId25"/>
    <p:sldId id="373" r:id="rId2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0C6C8"/>
    <a:srgbClr val="B3D6FB"/>
    <a:srgbClr val="0000FF"/>
    <a:srgbClr val="008000"/>
    <a:srgbClr val="E80416"/>
    <a:srgbClr val="00FF00"/>
    <a:srgbClr val="A40FE0"/>
    <a:srgbClr val="0D0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86201" autoAdjust="0"/>
  </p:normalViewPr>
  <p:slideViewPr>
    <p:cSldViewPr>
      <p:cViewPr varScale="1">
        <p:scale>
          <a:sx n="140" d="100"/>
          <a:sy n="140" d="100"/>
        </p:scale>
        <p:origin x="-9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1110731-1AED-4C4C-AE1F-35318938E895}" type="datetimeFigureOut">
              <a:rPr lang="en-US" smtClean="0"/>
              <a:t>7/18/13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F9F4A98-7832-8142-8E42-6BA28E399AC9}" type="slidenum">
              <a:rPr lang="en-US" smtClean="0"/>
              <a:t>‹#›</a:t>
            </a:fld>
            <a:endParaRPr lang="en-US"/>
          </a:p>
        </p:txBody>
      </p:sp>
    </p:spTree>
    <p:extLst>
      <p:ext uri="{BB962C8B-B14F-4D97-AF65-F5344CB8AC3E}">
        <p14:creationId xmlns:p14="http://schemas.microsoft.com/office/powerpoint/2010/main" val="41895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389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389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vl1pPr>
          </a:lstStyle>
          <a:p>
            <a:pPr>
              <a:defRPr/>
            </a:pPr>
            <a:fld id="{CD9B9DD5-851D-2B45-927B-A3CDD3011C85}" type="slidenum">
              <a:rPr lang="en-US"/>
              <a:pPr>
                <a:defRPr/>
              </a:pPr>
              <a:t>‹#›</a:t>
            </a:fld>
            <a:endParaRPr lang="en-US"/>
          </a:p>
        </p:txBody>
      </p:sp>
    </p:spTree>
    <p:extLst>
      <p:ext uri="{BB962C8B-B14F-4D97-AF65-F5344CB8AC3E}">
        <p14:creationId xmlns:p14="http://schemas.microsoft.com/office/powerpoint/2010/main" val="1544475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robotics in Atlanta… show research videos…</a:t>
            </a:r>
          </a:p>
        </p:txBody>
      </p:sp>
      <p:sp>
        <p:nvSpPr>
          <p:cNvPr id="4" name="Slide Number Placeholder 3"/>
          <p:cNvSpPr>
            <a:spLocks noGrp="1"/>
          </p:cNvSpPr>
          <p:nvPr>
            <p:ph type="sldNum" sz="quarter" idx="10"/>
          </p:nvPr>
        </p:nvSpPr>
        <p:spPr/>
        <p:txBody>
          <a:bodyPr/>
          <a:lstStyle/>
          <a:p>
            <a:pPr>
              <a:defRPr/>
            </a:pPr>
            <a:fld id="{CD9B9DD5-851D-2B45-927B-A3CDD3011C85}" type="slidenum">
              <a:rPr lang="en-US"/>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robotics in Atlanta… show research videos…</a:t>
            </a:r>
          </a:p>
        </p:txBody>
      </p:sp>
      <p:sp>
        <p:nvSpPr>
          <p:cNvPr id="4" name="Slide Number Placeholder 3"/>
          <p:cNvSpPr>
            <a:spLocks noGrp="1"/>
          </p:cNvSpPr>
          <p:nvPr>
            <p:ph type="sldNum" sz="quarter" idx="10"/>
          </p:nvPr>
        </p:nvSpPr>
        <p:spPr/>
        <p:txBody>
          <a:bodyPr/>
          <a:lstStyle/>
          <a:p>
            <a:pPr>
              <a:defRPr/>
            </a:pPr>
            <a:fld id="{CD9B9DD5-851D-2B45-927B-A3CDD3011C85}" type="slidenum">
              <a:rPr lang="en-US"/>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DF7F099-511B-BA4F-966A-E8C3F974F07D}" type="slidenum">
              <a:rPr lang="en-US" sz="1300">
                <a:solidFill>
                  <a:prstClr val="black"/>
                </a:solidFill>
              </a:rPr>
              <a:pPr/>
              <a:t>4</a:t>
            </a:fld>
            <a:endParaRPr lang="en-US" sz="1300">
              <a:solidFill>
                <a:prstClr val="black"/>
              </a:solidFill>
            </a:endParaRPr>
          </a:p>
        </p:txBody>
      </p:sp>
      <p:sp>
        <p:nvSpPr>
          <p:cNvPr id="88067" name="Rectangle 2"/>
          <p:cNvSpPr>
            <a:spLocks noChangeArrowheads="1" noTextEdit="1"/>
          </p:cNvSpPr>
          <p:nvPr>
            <p:ph type="sldImg"/>
          </p:nvPr>
        </p:nvSpPr>
        <p:spPr>
          <a:solidFill>
            <a:srgbClr val="FFFFFF"/>
          </a:solidFill>
          <a:ln/>
        </p:spPr>
      </p:sp>
      <p:sp>
        <p:nvSpPr>
          <p:cNvPr id="8806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F3F9C-DDEA-E743-AC5A-1097F36AB4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32043A-128D-3F4F-9EFF-938BC3AD46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9953D8-8D59-4C44-90AD-1B9F1ED9A99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880BFF-9371-4444-8E55-D703768F56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6835466-DFD7-0544-AA27-B70AE299E9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763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218158-FBCF-6543-89AC-797BDBCB85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0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7F01B6-248B-2244-BDB0-54A7E3BCC3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394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E35794-34EB-5447-8784-8C6A13A5DD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2624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861EF75-4800-3C4F-8411-CE432CB486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701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11AC8C4-08AE-6343-86F5-4CA8BF4511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0669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289F8A6-95DE-5948-B956-9133A43834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38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33B2D9-5FBA-A444-87B9-7C791E53D3D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BF6150-6F3D-5140-8FE8-5067C8F818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4307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BDF4B5F-25D7-4242-A9E8-A8A873038D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3551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3129377-E875-B948-8177-563969AEE3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0201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CA03EE-E5AB-AB4B-A42D-E10CF1ED11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610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BCC3A4-A231-1141-9437-1B55A81B47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491AAE-2123-6748-855B-22A843BC8C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1D2A7E-F8D4-C043-8B7B-4130D21549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8451E2-79CC-DF4D-B880-3185D1E70B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5711ED-5813-ED4E-B251-8843A71657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95F54-473E-8147-A88B-D4736331DB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1948B-75CC-E444-B5DD-D4297163B6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ABD5BC0D-EC31-B040-8DBE-24E361A27E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defRPr>
            </a:lvl1pPr>
          </a:lstStyle>
          <a:p>
            <a:pPr>
              <a:defRPr/>
            </a:pPr>
            <a:endParaRPr lang="en-US">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defRPr>
            </a:lvl1pPr>
          </a:lstStyle>
          <a:p>
            <a:pPr>
              <a:defRPr/>
            </a:pPr>
            <a:endParaRPr lang="en-US">
              <a:solidFill>
                <a:srgbClr val="000000"/>
              </a:solidFill>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A25B563-8F10-3D47-BDBB-DF463F87450D}" type="slidenum">
              <a:rPr lang="en-US">
                <a:solidFill>
                  <a:srgbClr val="000000"/>
                </a:solidFill>
                <a:latin typeface="Times" charset="0"/>
                <a:ea typeface="+mn-ea"/>
                <a:cs typeface="+mn-cs"/>
              </a:rPr>
              <a:pPr>
                <a:defRPr/>
              </a:pPr>
              <a:t>‹#›</a:t>
            </a:fld>
            <a:endParaRPr lang="en-US">
              <a:solidFill>
                <a:srgbClr val="000000"/>
              </a:solidFill>
              <a:latin typeface="Times"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8DCFECC-68AF-3843-81B6-807E99BD9682}" type="slidenum">
              <a:rPr lang="en-US" smtClean="0">
                <a:solidFill>
                  <a:srgbClr val="000000"/>
                </a:solidFill>
                <a:latin typeface="Times" charset="0"/>
                <a:ea typeface="MS PGothic" charset="0"/>
                <a:cs typeface="MS PGothic" charset="0"/>
              </a:rPr>
              <a:pPr/>
              <a:t>‹#›</a:t>
            </a:fld>
            <a:endParaRPr lang="en-US"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42782798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1" Type="http://schemas.openxmlformats.org/officeDocument/2006/relationships/tags" Target="../tags/tag25.xml"/><Relationship Id="rId12" Type="http://schemas.openxmlformats.org/officeDocument/2006/relationships/tags" Target="../tags/tag26.xml"/><Relationship Id="rId13" Type="http://schemas.openxmlformats.org/officeDocument/2006/relationships/tags" Target="../tags/tag27.xml"/><Relationship Id="rId14" Type="http://schemas.openxmlformats.org/officeDocument/2006/relationships/tags" Target="../tags/tag28.xml"/><Relationship Id="rId15" Type="http://schemas.openxmlformats.org/officeDocument/2006/relationships/slideLayout" Target="../slideLayouts/slideLayout14.xml"/><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tags" Target="../tags/tag20.xml"/><Relationship Id="rId7" Type="http://schemas.openxmlformats.org/officeDocument/2006/relationships/tags" Target="../tags/tag21.xml"/><Relationship Id="rId8" Type="http://schemas.openxmlformats.org/officeDocument/2006/relationships/tags" Target="../tags/tag22.xml"/><Relationship Id="rId9" Type="http://schemas.openxmlformats.org/officeDocument/2006/relationships/tags" Target="../tags/tag23.xml"/><Relationship Id="rId10"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hyperlink" Target="http://peterthink.blogs.com/thinking/roomba_1.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slideLayout" Target="../slideLayouts/slideLayout13.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828800" y="1371600"/>
            <a:ext cx="5867400" cy="267765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200" i="1" dirty="0" smtClean="0">
                <a:solidFill>
                  <a:srgbClr val="000000"/>
                </a:solidFill>
                <a:latin typeface="Calibri" charset="0"/>
                <a:ea typeface="Calibri" charset="0"/>
                <a:cs typeface="Calibri" charset="0"/>
              </a:rPr>
              <a:t>Mon: </a:t>
            </a:r>
            <a:r>
              <a:rPr lang="en-US" sz="4200" i="1" dirty="0" smtClean="0">
                <a:solidFill>
                  <a:srgbClr val="FF6600"/>
                </a:solidFill>
                <a:latin typeface="Calibri" charset="0"/>
                <a:ea typeface="Calibri" charset="0"/>
                <a:cs typeface="Calibri" charset="0"/>
              </a:rPr>
              <a:t>CS + programming</a:t>
            </a:r>
          </a:p>
          <a:p>
            <a:pPr>
              <a:spcBef>
                <a:spcPct val="50000"/>
              </a:spcBef>
            </a:pPr>
            <a:r>
              <a:rPr lang="en-US" sz="4200" i="1" dirty="0" smtClean="0">
                <a:solidFill>
                  <a:srgbClr val="000000"/>
                </a:solidFill>
                <a:latin typeface="Calibri" charset="0"/>
                <a:ea typeface="Calibri" charset="0"/>
                <a:cs typeface="Calibri" charset="0"/>
              </a:rPr>
              <a:t>Tue:   </a:t>
            </a:r>
            <a:r>
              <a:rPr lang="en-US" sz="4200" i="1" dirty="0" smtClean="0">
                <a:solidFill>
                  <a:srgbClr val="FF6600"/>
                </a:solidFill>
                <a:latin typeface="Calibri" charset="0"/>
                <a:ea typeface="Calibri" charset="0"/>
                <a:cs typeface="Calibri" charset="0"/>
              </a:rPr>
              <a:t>Data</a:t>
            </a:r>
          </a:p>
          <a:p>
            <a:pPr>
              <a:spcBef>
                <a:spcPct val="50000"/>
              </a:spcBef>
            </a:pPr>
            <a:r>
              <a:rPr lang="en-US" sz="4200" i="1" dirty="0" smtClean="0">
                <a:solidFill>
                  <a:srgbClr val="000000"/>
                </a:solidFill>
                <a:latin typeface="Calibri" charset="0"/>
                <a:ea typeface="Calibri" charset="0"/>
                <a:cs typeface="Calibri" charset="0"/>
              </a:rPr>
              <a:t>Wed:  </a:t>
            </a:r>
            <a:r>
              <a:rPr lang="en-US" sz="4200" i="1" dirty="0" smtClean="0">
                <a:solidFill>
                  <a:srgbClr val="FF6600"/>
                </a:solidFill>
                <a:latin typeface="Calibri" charset="0"/>
                <a:ea typeface="Calibri" charset="0"/>
                <a:cs typeface="Calibri" charset="0"/>
              </a:rPr>
              <a:t>Algorithms</a:t>
            </a:r>
            <a:endParaRPr lang="en-US" sz="4200" i="1" dirty="0">
              <a:solidFill>
                <a:srgbClr val="FF6600"/>
              </a:solidFill>
              <a:latin typeface="Calibri" charset="0"/>
              <a:ea typeface="Calibri" charset="0"/>
              <a:cs typeface="Calibri" charset="0"/>
            </a:endParaRPr>
          </a:p>
        </p:txBody>
      </p:sp>
      <p:sp>
        <p:nvSpPr>
          <p:cNvPr id="2" name="Rectangle 1"/>
          <p:cNvSpPr/>
          <p:nvPr/>
        </p:nvSpPr>
        <p:spPr>
          <a:xfrm>
            <a:off x="228600" y="304800"/>
            <a:ext cx="4930406" cy="461665"/>
          </a:xfrm>
          <a:prstGeom prst="rect">
            <a:avLst/>
          </a:prstGeom>
        </p:spPr>
        <p:txBody>
          <a:bodyPr wrap="none">
            <a:spAutoFit/>
          </a:bodyPr>
          <a:lstStyle/>
          <a:p>
            <a:r>
              <a:rPr lang="en-US" dirty="0" smtClean="0">
                <a:solidFill>
                  <a:srgbClr val="000000"/>
                </a:solidFill>
                <a:latin typeface="Cambria"/>
                <a:ea typeface="Calibri" charset="0"/>
                <a:cs typeface="Cambria"/>
              </a:rPr>
              <a:t>Summary of </a:t>
            </a:r>
            <a:r>
              <a:rPr lang="en-US" dirty="0" err="1" smtClean="0">
                <a:solidFill>
                  <a:srgbClr val="000000"/>
                </a:solidFill>
                <a:latin typeface="Cambria"/>
                <a:ea typeface="Calibri" charset="0"/>
                <a:cs typeface="Cambria"/>
              </a:rPr>
              <a:t>MyCS</a:t>
            </a:r>
            <a:r>
              <a:rPr lang="en-US" dirty="0" smtClean="0">
                <a:solidFill>
                  <a:srgbClr val="000000"/>
                </a:solidFill>
                <a:latin typeface="Cambria"/>
                <a:ea typeface="Calibri" charset="0"/>
                <a:cs typeface="Cambria"/>
              </a:rPr>
              <a:t> (and this week…)</a:t>
            </a:r>
            <a:endParaRPr lang="en-US" dirty="0">
              <a:latin typeface="Cambria"/>
              <a:cs typeface="Cambria"/>
            </a:endParaRPr>
          </a:p>
        </p:txBody>
      </p:sp>
      <p:sp>
        <p:nvSpPr>
          <p:cNvPr id="3" name="Rectangle 2"/>
          <p:cNvSpPr/>
          <p:nvPr/>
        </p:nvSpPr>
        <p:spPr>
          <a:xfrm>
            <a:off x="914400" y="5257800"/>
            <a:ext cx="1815897" cy="461665"/>
          </a:xfrm>
          <a:prstGeom prst="rect">
            <a:avLst/>
          </a:prstGeom>
        </p:spPr>
        <p:txBody>
          <a:bodyPr wrap="none">
            <a:spAutoFit/>
          </a:bodyPr>
          <a:lstStyle/>
          <a:p>
            <a:r>
              <a:rPr lang="en-US" i="1" dirty="0" smtClean="0">
                <a:solidFill>
                  <a:srgbClr val="000000"/>
                </a:solidFill>
                <a:latin typeface="Calibri" charset="0"/>
                <a:ea typeface="Calibri" charset="0"/>
                <a:cs typeface="Calibri" charset="0"/>
              </a:rPr>
              <a:t>All together?</a:t>
            </a:r>
            <a:endParaRPr lang="en-US" dirty="0"/>
          </a:p>
        </p:txBody>
      </p:sp>
    </p:spTree>
    <p:extLst>
      <p:ext uri="{BB962C8B-B14F-4D97-AF65-F5344CB8AC3E}">
        <p14:creationId xmlns:p14="http://schemas.microsoft.com/office/powerpoint/2010/main" val="11902575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75"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00"/>
                </a:solidFill>
                <a:latin typeface="Arial" charset="0"/>
              </a:rPr>
              <a:t>How many distinct surroundings are there?</a:t>
            </a:r>
          </a:p>
        </p:txBody>
      </p:sp>
      <p:sp>
        <p:nvSpPr>
          <p:cNvPr id="28676"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8677"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8678"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8679"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8680"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N</a:t>
            </a:r>
          </a:p>
        </p:txBody>
      </p:sp>
      <p:sp>
        <p:nvSpPr>
          <p:cNvPr id="28681"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E</a:t>
            </a:r>
          </a:p>
        </p:txBody>
      </p:sp>
      <p:sp>
        <p:nvSpPr>
          <p:cNvPr id="28682"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W</a:t>
            </a:r>
          </a:p>
        </p:txBody>
      </p:sp>
      <p:sp>
        <p:nvSpPr>
          <p:cNvPr id="28683"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S</a:t>
            </a:r>
          </a:p>
        </p:txBody>
      </p:sp>
      <p:sp>
        <p:nvSpPr>
          <p:cNvPr id="28684"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85"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86"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87"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88"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89"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xxxx</a:t>
            </a:r>
          </a:p>
        </p:txBody>
      </p:sp>
      <p:sp>
        <p:nvSpPr>
          <p:cNvPr id="28690"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91"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92"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93"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94"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95"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Nxxx</a:t>
            </a:r>
          </a:p>
        </p:txBody>
      </p:sp>
      <p:sp>
        <p:nvSpPr>
          <p:cNvPr id="28696"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97"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98"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699"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00"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01"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xExx</a:t>
            </a:r>
          </a:p>
        </p:txBody>
      </p:sp>
      <p:sp>
        <p:nvSpPr>
          <p:cNvPr id="28702"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03"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04"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05"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06"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07"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xxWx</a:t>
            </a:r>
          </a:p>
        </p:txBody>
      </p:sp>
      <p:sp>
        <p:nvSpPr>
          <p:cNvPr id="28708"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09"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0"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1"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2"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3"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xxxS</a:t>
            </a:r>
          </a:p>
        </p:txBody>
      </p:sp>
      <p:sp>
        <p:nvSpPr>
          <p:cNvPr id="28714"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5"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6"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7"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8"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19"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NExx</a:t>
            </a:r>
          </a:p>
        </p:txBody>
      </p:sp>
      <p:sp>
        <p:nvSpPr>
          <p:cNvPr id="28720"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21"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22"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23"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24"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25"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NxWx</a:t>
            </a:r>
          </a:p>
        </p:txBody>
      </p:sp>
      <p:sp>
        <p:nvSpPr>
          <p:cNvPr id="28726"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27"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28"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29"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30"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31"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NxxS</a:t>
            </a:r>
          </a:p>
        </p:txBody>
      </p:sp>
      <p:sp>
        <p:nvSpPr>
          <p:cNvPr id="28732"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33"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34"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35"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36"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37"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xEWx</a:t>
            </a:r>
          </a:p>
        </p:txBody>
      </p:sp>
      <p:sp>
        <p:nvSpPr>
          <p:cNvPr id="28738"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39"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0"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1"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2"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3"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xExS</a:t>
            </a:r>
          </a:p>
        </p:txBody>
      </p:sp>
      <p:sp>
        <p:nvSpPr>
          <p:cNvPr id="28744"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5"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6"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7"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8"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49"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xxWS</a:t>
            </a:r>
          </a:p>
        </p:txBody>
      </p:sp>
      <p:sp>
        <p:nvSpPr>
          <p:cNvPr id="28750"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51"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52"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53"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54"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55"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NEWx</a:t>
            </a:r>
          </a:p>
        </p:txBody>
      </p:sp>
      <p:sp>
        <p:nvSpPr>
          <p:cNvPr id="28756"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57"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58"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59"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60"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61"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NExS</a:t>
            </a:r>
          </a:p>
        </p:txBody>
      </p:sp>
      <p:sp>
        <p:nvSpPr>
          <p:cNvPr id="28762"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63"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64"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65"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66"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67"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NxWS</a:t>
            </a:r>
          </a:p>
        </p:txBody>
      </p:sp>
      <p:sp>
        <p:nvSpPr>
          <p:cNvPr id="28768"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69"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0"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1"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2"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3"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xEWS</a:t>
            </a:r>
          </a:p>
        </p:txBody>
      </p:sp>
      <p:sp>
        <p:nvSpPr>
          <p:cNvPr id="28774"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5"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6"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7"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8"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8779"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1200" b="1" smtClean="0">
                <a:solidFill>
                  <a:srgbClr val="000000"/>
                </a:solidFill>
                <a:latin typeface="Courier New" charset="0"/>
              </a:rPr>
              <a:t>NEWS</a:t>
            </a:r>
          </a:p>
        </p:txBody>
      </p:sp>
      <p:sp>
        <p:nvSpPr>
          <p:cNvPr id="28780"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700" b="1" smtClean="0">
                <a:solidFill>
                  <a:srgbClr val="000000"/>
                </a:solidFill>
                <a:latin typeface="Arial" charset="0"/>
              </a:rPr>
              <a:t>(won</a:t>
            </a:r>
            <a:r>
              <a:rPr lang="ja-JP" altLang="en-US" sz="700" b="1" smtClean="0">
                <a:solidFill>
                  <a:srgbClr val="000000"/>
                </a:solidFill>
                <a:latin typeface="Arial" charset="0"/>
              </a:rPr>
              <a:t>’</a:t>
            </a:r>
            <a:r>
              <a:rPr lang="en-US" altLang="ja-JP" sz="700" b="1" smtClean="0">
                <a:solidFill>
                  <a:srgbClr val="000000"/>
                </a:solidFill>
                <a:latin typeface="Arial" charset="0"/>
              </a:rPr>
              <a:t>t happen)</a:t>
            </a:r>
            <a:endParaRPr lang="en-US" sz="700" b="1" smtClean="0">
              <a:solidFill>
                <a:srgbClr val="000000"/>
              </a:solidFill>
              <a:latin typeface="Arial" charset="0"/>
            </a:endParaRPr>
          </a:p>
        </p:txBody>
      </p:sp>
      <p:sp>
        <p:nvSpPr>
          <p:cNvPr id="28781" name="Rectangle 110"/>
          <p:cNvSpPr>
            <a:spLocks noChangeArrowheads="1"/>
          </p:cNvSpPr>
          <p:nvPr/>
        </p:nvSpPr>
        <p:spPr bwMode="auto">
          <a:xfrm>
            <a:off x="3886200" y="289560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120DF3"/>
                </a:solidFill>
                <a:ea typeface="MS PGothic" charset="0"/>
                <a:cs typeface="MS PGothic" charset="0"/>
              </a:rPr>
              <a:t>== 16 possible …</a:t>
            </a:r>
          </a:p>
        </p:txBody>
      </p:sp>
      <p:sp>
        <p:nvSpPr>
          <p:cNvPr id="28782" name="Rectangle 111"/>
          <p:cNvSpPr>
            <a:spLocks noChangeArrowheads="1"/>
          </p:cNvSpPr>
          <p:nvPr/>
        </p:nvSpPr>
        <p:spPr bwMode="auto">
          <a:xfrm>
            <a:off x="3495675" y="2878138"/>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120DF3"/>
                </a:solidFill>
                <a:ea typeface="MS PGothic" charset="0"/>
                <a:cs typeface="MS PGothic" charset="0"/>
              </a:rPr>
              <a:t>2</a:t>
            </a:r>
            <a:r>
              <a:rPr lang="en-US" baseline="30000" smtClean="0">
                <a:solidFill>
                  <a:srgbClr val="120DF3"/>
                </a:solidFill>
                <a:ea typeface="MS PGothic" charset="0"/>
                <a:cs typeface="MS PGothic" charset="0"/>
              </a:rPr>
              <a:t>4</a:t>
            </a:r>
            <a:endParaRPr lang="en-US" smtClean="0">
              <a:solidFill>
                <a:srgbClr val="120DF3"/>
              </a:solidFill>
              <a:ea typeface="MS PGothic" charset="0"/>
              <a:cs typeface="MS PGothic" charset="0"/>
            </a:endParaRPr>
          </a:p>
        </p:txBody>
      </p:sp>
      <p:sp>
        <p:nvSpPr>
          <p:cNvPr id="28783"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smtClean="0">
                <a:solidFill>
                  <a:srgbClr val="000000"/>
                </a:solidFill>
                <a:latin typeface="Times New Roman" charset="0"/>
              </a:rPr>
              <a:t>Surroundings</a:t>
            </a:r>
          </a:p>
        </p:txBody>
      </p:sp>
    </p:spTree>
    <p:extLst>
      <p:ext uri="{BB962C8B-B14F-4D97-AF65-F5344CB8AC3E}">
        <p14:creationId xmlns:p14="http://schemas.microsoft.com/office/powerpoint/2010/main" val="35503056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smtClean="0">
                <a:solidFill>
                  <a:srgbClr val="000000"/>
                </a:solidFill>
                <a:latin typeface="Times New Roman" charset="0"/>
              </a:rPr>
              <a:t>State</a:t>
            </a:r>
          </a:p>
        </p:txBody>
      </p:sp>
      <p:sp>
        <p:nvSpPr>
          <p:cNvPr id="29699"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0" name="Text Box 4"/>
          <p:cNvSpPr txBox="1">
            <a:spLocks noChangeArrowheads="1"/>
          </p:cNvSpPr>
          <p:nvPr/>
        </p:nvSpPr>
        <p:spPr bwMode="auto">
          <a:xfrm>
            <a:off x="3962400" y="182721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Picobot's memory is a single number, called its </a:t>
            </a:r>
            <a:r>
              <a:rPr lang="en-US" smtClean="0">
                <a:solidFill>
                  <a:srgbClr val="E80416"/>
                </a:solidFill>
                <a:latin typeface="Arial" charset="0"/>
              </a:rPr>
              <a:t>state</a:t>
            </a:r>
            <a:r>
              <a:rPr lang="en-US" smtClean="0">
                <a:solidFill>
                  <a:srgbClr val="000000"/>
                </a:solidFill>
                <a:latin typeface="Arial" charset="0"/>
              </a:rPr>
              <a:t>. </a:t>
            </a:r>
          </a:p>
          <a:p>
            <a:pPr algn="ctr">
              <a:spcBef>
                <a:spcPct val="50000"/>
              </a:spcBef>
            </a:pPr>
            <a:r>
              <a:rPr lang="en-US" smtClean="0">
                <a:solidFill>
                  <a:srgbClr val="FF0000"/>
                </a:solidFill>
                <a:latin typeface="Arial" charset="0"/>
              </a:rPr>
              <a:t>State</a:t>
            </a:r>
            <a:r>
              <a:rPr lang="en-US" smtClean="0">
                <a:solidFill>
                  <a:srgbClr val="000000"/>
                </a:solidFill>
                <a:latin typeface="Arial" charset="0"/>
              </a:rPr>
              <a:t> is the </a:t>
            </a:r>
            <a:r>
              <a:rPr lang="en-US" i="1" smtClean="0">
                <a:solidFill>
                  <a:srgbClr val="000000"/>
                </a:solidFill>
                <a:latin typeface="Arial" charset="0"/>
              </a:rPr>
              <a:t>internal context </a:t>
            </a:r>
            <a:r>
              <a:rPr lang="en-US" smtClean="0">
                <a:solidFill>
                  <a:srgbClr val="000000"/>
                </a:solidFill>
                <a:latin typeface="Arial" charset="0"/>
              </a:rPr>
              <a:t>of a computation, i.e., the </a:t>
            </a:r>
            <a:r>
              <a:rPr lang="en-US" i="1" smtClean="0">
                <a:solidFill>
                  <a:srgbClr val="000000"/>
                </a:solidFill>
                <a:latin typeface="Arial" charset="0"/>
              </a:rPr>
              <a:t>subtask</a:t>
            </a:r>
            <a:r>
              <a:rPr lang="en-US" smtClean="0">
                <a:solidFill>
                  <a:srgbClr val="000000"/>
                </a:solidFill>
                <a:latin typeface="Arial" charset="0"/>
              </a:rPr>
              <a:t>.</a:t>
            </a:r>
          </a:p>
        </p:txBody>
      </p:sp>
      <p:sp>
        <p:nvSpPr>
          <p:cNvPr id="29701"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2"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3"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4"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5" name="Text Box 9"/>
          <p:cNvSpPr txBox="1">
            <a:spLocks noChangeArrowheads="1"/>
          </p:cNvSpPr>
          <p:nvPr/>
        </p:nvSpPr>
        <p:spPr bwMode="auto">
          <a:xfrm>
            <a:off x="533400" y="49530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smtClean="0">
                <a:solidFill>
                  <a:srgbClr val="E80416"/>
                </a:solidFill>
                <a:latin typeface="Arial" charset="0"/>
              </a:rPr>
              <a:t>State</a:t>
            </a:r>
            <a:r>
              <a:rPr lang="en-US" sz="3200" smtClean="0">
                <a:solidFill>
                  <a:srgbClr val="000000"/>
                </a:solidFill>
                <a:latin typeface="Arial" charset="0"/>
              </a:rPr>
              <a:t> and </a:t>
            </a:r>
            <a:r>
              <a:rPr lang="en-US" sz="3200" b="1" smtClean="0">
                <a:solidFill>
                  <a:srgbClr val="120DF3"/>
                </a:solidFill>
                <a:latin typeface="Courier New" charset="0"/>
              </a:rPr>
              <a:t>surroundings</a:t>
            </a:r>
            <a:r>
              <a:rPr lang="en-US" sz="3200" smtClean="0">
                <a:solidFill>
                  <a:srgbClr val="000000"/>
                </a:solidFill>
                <a:latin typeface="Arial" charset="0"/>
              </a:rPr>
              <a:t> represent everything Picobot knows about the world</a:t>
            </a:r>
          </a:p>
        </p:txBody>
      </p:sp>
      <p:sp>
        <p:nvSpPr>
          <p:cNvPr id="29706" name="Text Box 11"/>
          <p:cNvSpPr txBox="1">
            <a:spLocks noChangeArrowheads="1"/>
          </p:cNvSpPr>
          <p:nvPr/>
        </p:nvSpPr>
        <p:spPr bwMode="auto">
          <a:xfrm>
            <a:off x="3962400" y="3810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Picobot always </a:t>
            </a:r>
            <a:r>
              <a:rPr lang="en-US" u="sng" smtClean="0">
                <a:solidFill>
                  <a:srgbClr val="000000"/>
                </a:solidFill>
                <a:latin typeface="Arial" charset="0"/>
              </a:rPr>
              <a:t>starts</a:t>
            </a:r>
            <a:r>
              <a:rPr lang="en-US" smtClean="0">
                <a:solidFill>
                  <a:srgbClr val="000000"/>
                </a:solidFill>
                <a:latin typeface="Arial" charset="0"/>
              </a:rPr>
              <a:t> in </a:t>
            </a:r>
            <a:r>
              <a:rPr lang="en-US" smtClean="0">
                <a:solidFill>
                  <a:srgbClr val="FF0000"/>
                </a:solidFill>
                <a:latin typeface="Arial" charset="0"/>
              </a:rPr>
              <a:t>state</a:t>
            </a:r>
            <a:r>
              <a:rPr lang="en-US" smtClean="0">
                <a:solidFill>
                  <a:srgbClr val="000000"/>
                </a:solidFill>
                <a:latin typeface="Arial" charset="0"/>
              </a:rPr>
              <a:t> </a:t>
            </a:r>
            <a:r>
              <a:rPr lang="en-US" smtClean="0">
                <a:solidFill>
                  <a:srgbClr val="E80416"/>
                </a:solidFill>
                <a:latin typeface="Arial" charset="0"/>
              </a:rPr>
              <a:t>0</a:t>
            </a:r>
            <a:r>
              <a:rPr lang="en-US" smtClean="0">
                <a:solidFill>
                  <a:srgbClr val="000000"/>
                </a:solidFill>
                <a:latin typeface="Arial" charset="0"/>
              </a:rPr>
              <a:t>.</a:t>
            </a:r>
          </a:p>
        </p:txBody>
      </p:sp>
      <p:sp>
        <p:nvSpPr>
          <p:cNvPr id="1228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dirty="0">
                <a:solidFill>
                  <a:srgbClr val="000000"/>
                </a:solidFill>
                <a:latin typeface="Calibri"/>
                <a:ea typeface="ＭＳ Ｐゴシック" pitchFamily="-106" charset="-128"/>
                <a:cs typeface="Calibri"/>
              </a:rPr>
              <a:t>I am in state </a:t>
            </a:r>
            <a:r>
              <a:rPr lang="en-US" sz="1800" dirty="0">
                <a:solidFill>
                  <a:srgbClr val="E80416"/>
                </a:solidFill>
                <a:latin typeface="Calibri"/>
                <a:ea typeface="ＭＳ Ｐゴシック" pitchFamily="-106" charset="-128"/>
                <a:cs typeface="Calibri"/>
              </a:rPr>
              <a:t>0</a:t>
            </a:r>
            <a:r>
              <a:rPr lang="en-US" sz="1800" dirty="0">
                <a:solidFill>
                  <a:srgbClr val="000000"/>
                </a:solidFill>
                <a:latin typeface="Calibri"/>
                <a:ea typeface="ＭＳ Ｐゴシック" pitchFamily="-106" charset="-128"/>
                <a:cs typeface="Calibri"/>
              </a:rPr>
              <a:t>. </a:t>
            </a:r>
          </a:p>
          <a:p>
            <a:pPr algn="ctr">
              <a:defRPr/>
            </a:pPr>
            <a:r>
              <a:rPr lang="en-US" sz="1800" dirty="0">
                <a:solidFill>
                  <a:srgbClr val="000000"/>
                </a:solidFill>
                <a:latin typeface="Calibri"/>
                <a:ea typeface="ＭＳ Ｐゴシック" pitchFamily="-106" charset="-128"/>
                <a:cs typeface="Calibri"/>
              </a:rPr>
              <a:t>My surroundings </a:t>
            </a:r>
          </a:p>
          <a:p>
            <a:pPr algn="ctr">
              <a:defRPr/>
            </a:pPr>
            <a:r>
              <a:rPr lang="en-US" sz="1800" dirty="0">
                <a:solidFill>
                  <a:srgbClr val="000000"/>
                </a:solidFill>
                <a:latin typeface="Calibri"/>
                <a:ea typeface="ＭＳ Ｐゴシック" pitchFamily="-106" charset="-128"/>
                <a:cs typeface="Calibri"/>
              </a:rPr>
              <a:t>are </a:t>
            </a:r>
            <a:r>
              <a:rPr lang="en-US" sz="1800" dirty="0" err="1">
                <a:solidFill>
                  <a:srgbClr val="000000"/>
                </a:solidFill>
                <a:latin typeface="Calibri"/>
                <a:ea typeface="ＭＳ Ｐゴシック" pitchFamily="-106" charset="-128"/>
                <a:cs typeface="Calibri"/>
              </a:rPr>
              <a:t>xx</a:t>
            </a:r>
            <a:r>
              <a:rPr lang="en-US" sz="1800" b="1" dirty="0" err="1">
                <a:solidFill>
                  <a:srgbClr val="000000"/>
                </a:solidFill>
                <a:latin typeface="Calibri"/>
                <a:ea typeface="ＭＳ Ｐゴシック" pitchFamily="-106" charset="-128"/>
                <a:cs typeface="Calibri"/>
              </a:rPr>
              <a:t>WS</a:t>
            </a:r>
            <a:r>
              <a:rPr lang="en-US" sz="1800" dirty="0">
                <a:solidFill>
                  <a:srgbClr val="000000"/>
                </a:solidFill>
                <a:latin typeface="Calibri"/>
                <a:ea typeface="ＭＳ Ｐゴシック" pitchFamily="-106" charset="-128"/>
                <a:cs typeface="Calibri"/>
              </a:rPr>
              <a:t>.</a:t>
            </a:r>
          </a:p>
        </p:txBody>
      </p:sp>
      <p:sp>
        <p:nvSpPr>
          <p:cNvPr id="29708" name="Rectangle 1"/>
          <p:cNvSpPr>
            <a:spLocks noChangeArrowheads="1"/>
          </p:cNvSpPr>
          <p:nvPr/>
        </p:nvSpPr>
        <p:spPr bwMode="auto">
          <a:xfrm>
            <a:off x="1493838" y="22701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smtClean="0">
                <a:solidFill>
                  <a:srgbClr val="E80416"/>
                </a:solidFill>
                <a:latin typeface="Calibri" charset="0"/>
                <a:ea typeface="MS PGothic" charset="0"/>
                <a:cs typeface="Calibri" charset="0"/>
              </a:rPr>
              <a:t>0</a:t>
            </a:r>
            <a:endParaRPr lang="en-US" b="1" smtClean="0">
              <a:solidFill>
                <a:srgbClr val="000000"/>
              </a:solidFill>
              <a:latin typeface="Times" charset="0"/>
              <a:ea typeface="MS PGothic" charset="0"/>
              <a:cs typeface="MS PGothic" charset="0"/>
            </a:endParaRPr>
          </a:p>
        </p:txBody>
      </p:sp>
      <p:sp>
        <p:nvSpPr>
          <p:cNvPr id="13" name="Rectangle 12"/>
          <p:cNvSpPr/>
          <p:nvPr/>
        </p:nvSpPr>
        <p:spPr>
          <a:xfrm>
            <a:off x="7772400" y="6324600"/>
            <a:ext cx="1261959" cy="461665"/>
          </a:xfrm>
          <a:prstGeom prst="rect">
            <a:avLst/>
          </a:prstGeom>
        </p:spPr>
        <p:txBody>
          <a:bodyPr wrap="none">
            <a:spAutoFit/>
          </a:bodyPr>
          <a:lstStyle/>
          <a:p>
            <a:pPr algn="ctr"/>
            <a:r>
              <a:rPr lang="en-US" sz="1200" i="1" dirty="0" smtClean="0">
                <a:solidFill>
                  <a:schemeClr val="bg1">
                    <a:lumMod val="65000"/>
                  </a:schemeClr>
                </a:solidFill>
                <a:latin typeface="Calibri" charset="0"/>
                <a:cs typeface="Calibri" charset="0"/>
              </a:rPr>
              <a:t>self-contained</a:t>
            </a:r>
          </a:p>
          <a:p>
            <a:pPr algn="ctr"/>
            <a:r>
              <a:rPr lang="en-US" sz="1200" dirty="0" smtClean="0">
                <a:solidFill>
                  <a:schemeClr val="bg1">
                    <a:lumMod val="65000"/>
                  </a:schemeClr>
                </a:solidFill>
                <a:latin typeface="Calibri" charset="0"/>
                <a:cs typeface="Calibri" charset="0"/>
              </a:rPr>
              <a:t>but not simplistic</a:t>
            </a:r>
            <a:endParaRPr lang="en-US" sz="1200" dirty="0">
              <a:solidFill>
                <a:schemeClr val="bg1">
                  <a:lumMod val="65000"/>
                </a:schemeClr>
              </a:solidFill>
            </a:endParaRPr>
          </a:p>
        </p:txBody>
      </p:sp>
    </p:spTree>
    <p:extLst>
      <p:ext uri="{BB962C8B-B14F-4D97-AF65-F5344CB8AC3E}">
        <p14:creationId xmlns:p14="http://schemas.microsoft.com/office/powerpoint/2010/main" val="40209266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smtClean="0">
                <a:solidFill>
                  <a:srgbClr val="000000"/>
                </a:solidFill>
                <a:latin typeface="Times New Roman" charset="0"/>
              </a:rPr>
              <a:t>Rules</a:t>
            </a:r>
          </a:p>
        </p:txBody>
      </p:sp>
      <p:sp>
        <p:nvSpPr>
          <p:cNvPr id="3072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4" name="Text Box 4"/>
          <p:cNvSpPr txBox="1">
            <a:spLocks noChangeArrowheads="1"/>
          </p:cNvSpPr>
          <p:nvPr/>
        </p:nvSpPr>
        <p:spPr bwMode="auto">
          <a:xfrm>
            <a:off x="2417763" y="2860675"/>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00"/>
                </a:solidFill>
                <a:latin typeface="Arial" charset="0"/>
              </a:rPr>
              <a:t>Picobot moves according to a set of rules:</a:t>
            </a:r>
          </a:p>
        </p:txBody>
      </p:sp>
      <p:sp>
        <p:nvSpPr>
          <p:cNvPr id="30725"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6"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27"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8"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29"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0731"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0732"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0733"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Calibri" charset="0"/>
                <a:cs typeface="Calibri" charset="0"/>
              </a:rPr>
              <a:t>xx</a:t>
            </a:r>
            <a:r>
              <a:rPr lang="en-US" b="1" smtClean="0">
                <a:solidFill>
                  <a:srgbClr val="000000"/>
                </a:solidFill>
                <a:latin typeface="Calibri" charset="0"/>
                <a:cs typeface="Calibri" charset="0"/>
              </a:rPr>
              <a:t>WS</a:t>
            </a:r>
            <a:endParaRPr lang="en-US"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0735"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0736" name="Line 16"/>
          <p:cNvSpPr>
            <a:spLocks noChangeShapeType="1"/>
          </p:cNvSpPr>
          <p:nvPr/>
        </p:nvSpPr>
        <p:spPr bwMode="auto">
          <a:xfrm>
            <a:off x="41910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37"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0738"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0739" name="Rounded Rectangle 25"/>
          <p:cNvSpPr>
            <a:spLocks noChangeArrowheads="1"/>
          </p:cNvSpPr>
          <p:nvPr/>
        </p:nvSpPr>
        <p:spPr bwMode="auto">
          <a:xfrm>
            <a:off x="304800" y="3810000"/>
            <a:ext cx="8382000" cy="1295400"/>
          </a:xfrm>
          <a:prstGeom prst="roundRect">
            <a:avLst>
              <a:gd name="adj" fmla="val 16667"/>
            </a:avLst>
          </a:prstGeom>
          <a:solidFill>
            <a:srgbClr val="800000">
              <a:alpha val="18823"/>
            </a:srgbClr>
          </a:solidFill>
          <a:ln w="9525">
            <a:solidFill>
              <a:schemeClr val="tx1"/>
            </a:solidFill>
            <a:round/>
            <a:headEnd/>
            <a:tailEnd/>
          </a:ln>
        </p:spPr>
        <p:txBody>
          <a:bodyPr/>
          <a:lstStyle/>
          <a:p>
            <a:endParaRPr lang="en-US"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1984454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smtClean="0">
                <a:solidFill>
                  <a:srgbClr val="000000"/>
                </a:solidFill>
                <a:latin typeface="Times New Roman" charset="0"/>
              </a:rPr>
              <a:t>Rules</a:t>
            </a:r>
          </a:p>
        </p:txBody>
      </p:sp>
      <p:sp>
        <p:nvSpPr>
          <p:cNvPr id="3174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48" name="Text Box 4"/>
          <p:cNvSpPr txBox="1">
            <a:spLocks noChangeArrowheads="1"/>
          </p:cNvSpPr>
          <p:nvPr/>
        </p:nvSpPr>
        <p:spPr bwMode="auto">
          <a:xfrm>
            <a:off x="2417763" y="2860675"/>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00"/>
                </a:solidFill>
                <a:latin typeface="Arial" charset="0"/>
              </a:rPr>
              <a:t>Picobot moves according to a set of rules:</a:t>
            </a:r>
          </a:p>
        </p:txBody>
      </p:sp>
      <p:sp>
        <p:nvSpPr>
          <p:cNvPr id="3174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3"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1755"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1756"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1757"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Calibri" charset="0"/>
                <a:cs typeface="Calibri" charset="0"/>
              </a:rPr>
              <a:t>xx</a:t>
            </a:r>
            <a:r>
              <a:rPr lang="en-US" b="1" smtClean="0">
                <a:solidFill>
                  <a:srgbClr val="000000"/>
                </a:solidFill>
                <a:latin typeface="Calibri" charset="0"/>
                <a:cs typeface="Calibri" charset="0"/>
              </a:rPr>
              <a:t>WS</a:t>
            </a:r>
            <a:endParaRPr lang="en-US" smtClean="0">
              <a:solidFill>
                <a:srgbClr val="000000"/>
              </a:solidFill>
              <a:latin typeface="Calibri" charset="0"/>
              <a:cs typeface="Calibri" charset="0"/>
            </a:endParaRPr>
          </a:p>
        </p:txBody>
      </p:sp>
      <p:sp>
        <p:nvSpPr>
          <p:cNvPr id="31758"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1759"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1760" name="Line 16"/>
          <p:cNvSpPr>
            <a:spLocks noChangeShapeType="1"/>
          </p:cNvSpPr>
          <p:nvPr/>
        </p:nvSpPr>
        <p:spPr bwMode="auto">
          <a:xfrm>
            <a:off x="41910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61"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1762"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1763" name="Text Box 19"/>
          <p:cNvSpPr txBox="1">
            <a:spLocks noChangeArrowheads="1"/>
          </p:cNvSpPr>
          <p:nvPr/>
        </p:nvSpPr>
        <p:spPr bwMode="auto">
          <a:xfrm>
            <a:off x="1103313" y="5467350"/>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smtClean="0">
                <a:solidFill>
                  <a:srgbClr val="0000FF"/>
                </a:solidFill>
                <a:latin typeface="Times New Roman" charset="0"/>
              </a:rPr>
              <a:t>If I'm in state </a:t>
            </a:r>
            <a:r>
              <a:rPr lang="en-US" smtClean="0">
                <a:solidFill>
                  <a:srgbClr val="000000"/>
                </a:solidFill>
                <a:latin typeface="Arial" charset="0"/>
              </a:rPr>
              <a:t>0</a:t>
            </a:r>
            <a:r>
              <a:rPr lang="en-US" i="1" smtClean="0">
                <a:solidFill>
                  <a:srgbClr val="0000FF"/>
                </a:solidFill>
                <a:latin typeface="Times New Roman" charset="0"/>
              </a:rPr>
              <a:t> seeing </a:t>
            </a:r>
            <a:r>
              <a:rPr lang="en-US" smtClean="0">
                <a:solidFill>
                  <a:srgbClr val="000000"/>
                </a:solidFill>
                <a:latin typeface="Calibri" charset="0"/>
                <a:cs typeface="Calibri" charset="0"/>
              </a:rPr>
              <a:t>xx</a:t>
            </a:r>
            <a:r>
              <a:rPr lang="en-US" b="1" smtClean="0">
                <a:solidFill>
                  <a:srgbClr val="000000"/>
                </a:solidFill>
                <a:latin typeface="Calibri" charset="0"/>
                <a:cs typeface="Calibri" charset="0"/>
              </a:rPr>
              <a:t>WS</a:t>
            </a:r>
            <a:r>
              <a:rPr lang="en-US" i="1" smtClean="0">
                <a:solidFill>
                  <a:srgbClr val="0000FF"/>
                </a:solidFill>
                <a:latin typeface="Times New Roman" charset="0"/>
              </a:rPr>
              <a:t>,</a:t>
            </a:r>
          </a:p>
        </p:txBody>
      </p:sp>
      <p:sp>
        <p:nvSpPr>
          <p:cNvPr id="31764" name="Text Box 20"/>
          <p:cNvSpPr txBox="1">
            <a:spLocks noChangeArrowheads="1"/>
          </p:cNvSpPr>
          <p:nvPr/>
        </p:nvSpPr>
        <p:spPr bwMode="auto">
          <a:xfrm>
            <a:off x="5257800" y="546735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smtClean="0">
                <a:solidFill>
                  <a:srgbClr val="0000FF"/>
                </a:solidFill>
                <a:latin typeface="Times New Roman" charset="0"/>
              </a:rPr>
              <a:t>Then I move </a:t>
            </a:r>
            <a:r>
              <a:rPr lang="en-US" b="1" smtClean="0">
                <a:solidFill>
                  <a:srgbClr val="000000"/>
                </a:solidFill>
                <a:latin typeface="Arial" charset="0"/>
              </a:rPr>
              <a:t>N</a:t>
            </a:r>
            <a:r>
              <a:rPr lang="en-US" i="1" smtClean="0">
                <a:solidFill>
                  <a:srgbClr val="0000FF"/>
                </a:solidFill>
                <a:latin typeface="Times New Roman" charset="0"/>
              </a:rPr>
              <a:t>orth, and "change" to state </a:t>
            </a:r>
            <a:r>
              <a:rPr lang="en-US" smtClean="0">
                <a:solidFill>
                  <a:srgbClr val="000000"/>
                </a:solidFill>
                <a:latin typeface="Arial" charset="0"/>
              </a:rPr>
              <a:t>0</a:t>
            </a:r>
            <a:r>
              <a:rPr lang="en-US" i="1" smtClean="0">
                <a:solidFill>
                  <a:srgbClr val="0000FF"/>
                </a:solidFill>
                <a:latin typeface="Times New Roman" charset="0"/>
              </a:rPr>
              <a:t>.</a:t>
            </a:r>
          </a:p>
        </p:txBody>
      </p:sp>
      <p:sp>
        <p:nvSpPr>
          <p:cNvPr id="31765" name="Text Box 21"/>
          <p:cNvSpPr txBox="1">
            <a:spLocks noChangeArrowheads="1"/>
          </p:cNvSpPr>
          <p:nvPr/>
        </p:nvSpPr>
        <p:spPr bwMode="auto">
          <a:xfrm>
            <a:off x="5029200" y="609600"/>
            <a:ext cx="30686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nSpc>
                <a:spcPct val="50000"/>
              </a:lnSpc>
              <a:spcBef>
                <a:spcPct val="50000"/>
              </a:spcBef>
            </a:pPr>
            <a:r>
              <a:rPr lang="en-US" smtClean="0">
                <a:solidFill>
                  <a:srgbClr val="000000"/>
                </a:solidFill>
                <a:latin typeface="Times New Roman" charset="0"/>
              </a:rPr>
              <a:t>Aha!</a:t>
            </a:r>
          </a:p>
          <a:p>
            <a:pPr>
              <a:lnSpc>
                <a:spcPct val="50000"/>
              </a:lnSpc>
              <a:spcBef>
                <a:spcPct val="50000"/>
              </a:spcBef>
            </a:pPr>
            <a:r>
              <a:rPr lang="en-US" smtClean="0">
                <a:solidFill>
                  <a:srgbClr val="000000"/>
                </a:solidFill>
                <a:latin typeface="Times New Roman" charset="0"/>
              </a:rPr>
              <a:t>I should move</a:t>
            </a:r>
            <a:r>
              <a:rPr lang="en-US" smtClean="0">
                <a:solidFill>
                  <a:srgbClr val="000000"/>
                </a:solidFill>
                <a:latin typeface="Arial" charset="0"/>
              </a:rPr>
              <a:t> N.</a:t>
            </a:r>
          </a:p>
          <a:p>
            <a:pPr>
              <a:lnSpc>
                <a:spcPct val="50000"/>
              </a:lnSpc>
              <a:spcBef>
                <a:spcPct val="50000"/>
              </a:spcBef>
            </a:pPr>
            <a:r>
              <a:rPr lang="en-US" smtClean="0">
                <a:solidFill>
                  <a:srgbClr val="000000"/>
                </a:solidFill>
                <a:latin typeface="Times New Roman" charset="0"/>
              </a:rPr>
              <a:t>I should enter state</a:t>
            </a:r>
            <a:r>
              <a:rPr lang="en-US" smtClean="0">
                <a:solidFill>
                  <a:srgbClr val="000000"/>
                </a:solidFill>
                <a:latin typeface="Arial" charset="0"/>
              </a:rPr>
              <a:t> 0.</a:t>
            </a:r>
          </a:p>
        </p:txBody>
      </p:sp>
      <p:sp>
        <p:nvSpPr>
          <p:cNvPr id="31766" name="Rounded Rectangle 21"/>
          <p:cNvSpPr>
            <a:spLocks noChangeArrowheads="1"/>
          </p:cNvSpPr>
          <p:nvPr/>
        </p:nvSpPr>
        <p:spPr bwMode="auto">
          <a:xfrm>
            <a:off x="304800" y="3810000"/>
            <a:ext cx="8382000" cy="1295400"/>
          </a:xfrm>
          <a:prstGeom prst="roundRect">
            <a:avLst>
              <a:gd name="adj" fmla="val 16667"/>
            </a:avLst>
          </a:prstGeom>
          <a:solidFill>
            <a:srgbClr val="800000">
              <a:alpha val="18823"/>
            </a:srgbClr>
          </a:solidFill>
          <a:ln w="9525">
            <a:solidFill>
              <a:schemeClr val="tx1"/>
            </a:solidFill>
            <a:round/>
            <a:headEnd/>
            <a:tailEnd/>
          </a:ln>
        </p:spPr>
        <p:txBody>
          <a:bodyPr/>
          <a:lstStyle/>
          <a:p>
            <a:endParaRPr lang="en-US"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16315491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smtClean="0">
                <a:solidFill>
                  <a:srgbClr val="000000"/>
                </a:solidFill>
                <a:latin typeface="Times New Roman" charset="0"/>
              </a:rPr>
              <a:t>Wildcards</a:t>
            </a:r>
          </a:p>
        </p:txBody>
      </p:sp>
      <p:sp>
        <p:nvSpPr>
          <p:cNvPr id="32771"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2772" name="Text Box 4"/>
          <p:cNvSpPr txBox="1">
            <a:spLocks noChangeArrowheads="1"/>
          </p:cNvSpPr>
          <p:nvPr/>
        </p:nvSpPr>
        <p:spPr bwMode="auto">
          <a:xfrm>
            <a:off x="3284538" y="2741613"/>
            <a:ext cx="4308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smtClean="0">
                <a:solidFill>
                  <a:srgbClr val="000000"/>
                </a:solidFill>
                <a:latin typeface="Arial" charset="0"/>
              </a:rPr>
              <a:t>Asterisks  </a:t>
            </a:r>
            <a:r>
              <a:rPr lang="en-US" sz="2000" smtClean="0">
                <a:solidFill>
                  <a:srgbClr val="000000"/>
                </a:solidFill>
                <a:latin typeface="Calibri" charset="0"/>
                <a:cs typeface="Calibri" charset="0"/>
              </a:rPr>
              <a:t>*</a:t>
            </a:r>
            <a:r>
              <a:rPr lang="en-US" sz="2000" b="1" smtClean="0">
                <a:solidFill>
                  <a:srgbClr val="000000"/>
                </a:solidFill>
                <a:latin typeface="Courier New" charset="0"/>
              </a:rPr>
              <a:t> </a:t>
            </a:r>
            <a:r>
              <a:rPr lang="en-US" sz="2000" smtClean="0">
                <a:solidFill>
                  <a:srgbClr val="000000"/>
                </a:solidFill>
                <a:latin typeface="Arial" charset="0"/>
              </a:rPr>
              <a:t>are wild cards. They match walls </a:t>
            </a:r>
            <a:r>
              <a:rPr lang="en-US" sz="2000" b="1" i="1" smtClean="0">
                <a:solidFill>
                  <a:srgbClr val="000000"/>
                </a:solidFill>
                <a:latin typeface="Arial" charset="0"/>
              </a:rPr>
              <a:t>or</a:t>
            </a:r>
            <a:r>
              <a:rPr lang="en-US" sz="2000" smtClean="0">
                <a:solidFill>
                  <a:srgbClr val="000000"/>
                </a:solidFill>
                <a:latin typeface="Arial" charset="0"/>
              </a:rPr>
              <a:t> empty space:</a:t>
            </a:r>
          </a:p>
        </p:txBody>
      </p:sp>
      <p:sp>
        <p:nvSpPr>
          <p:cNvPr id="32773"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2774"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75"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2776"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77" name="Text Box 10"/>
          <p:cNvSpPr txBox="1">
            <a:spLocks noChangeArrowheads="1"/>
          </p:cNvSpPr>
          <p:nvPr/>
        </p:nvSpPr>
        <p:spPr bwMode="auto">
          <a:xfrm>
            <a:off x="68580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2778" name="Text Box 11"/>
          <p:cNvSpPr txBox="1">
            <a:spLocks noChangeArrowheads="1"/>
          </p:cNvSpPr>
          <p:nvPr/>
        </p:nvSpPr>
        <p:spPr bwMode="auto">
          <a:xfrm>
            <a:off x="2030413" y="4581525"/>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smtClean="0">
                <a:solidFill>
                  <a:srgbClr val="000000"/>
                </a:solidFill>
                <a:latin typeface="Calibri" charset="0"/>
                <a:cs typeface="Calibri" charset="0"/>
              </a:rPr>
              <a:t>x***</a:t>
            </a:r>
          </a:p>
        </p:txBody>
      </p:sp>
      <p:sp>
        <p:nvSpPr>
          <p:cNvPr id="32779" name="Text Box 12"/>
          <p:cNvSpPr txBox="1">
            <a:spLocks noChangeArrowheads="1"/>
          </p:cNvSpPr>
          <p:nvPr/>
        </p:nvSpPr>
        <p:spPr bwMode="auto">
          <a:xfrm>
            <a:off x="69342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2780" name="Text Box 13"/>
          <p:cNvSpPr txBox="1">
            <a:spLocks noChangeArrowheads="1"/>
          </p:cNvSpPr>
          <p:nvPr/>
        </p:nvSpPr>
        <p:spPr bwMode="auto">
          <a:xfrm>
            <a:off x="51816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2781" name="Line 14"/>
          <p:cNvSpPr>
            <a:spLocks noChangeShapeType="1"/>
          </p:cNvSpPr>
          <p:nvPr/>
        </p:nvSpPr>
        <p:spPr bwMode="auto">
          <a:xfrm>
            <a:off x="4191000" y="48768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2" name="Line 15"/>
          <p:cNvSpPr>
            <a:spLocks noChangeShapeType="1"/>
          </p:cNvSpPr>
          <p:nvPr/>
        </p:nvSpPr>
        <p:spPr bwMode="auto">
          <a:xfrm flipH="1" flipV="1">
            <a:off x="2671763" y="5053013"/>
            <a:ext cx="149225" cy="569912"/>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3" name="Line 16"/>
          <p:cNvSpPr>
            <a:spLocks noChangeShapeType="1"/>
          </p:cNvSpPr>
          <p:nvPr/>
        </p:nvSpPr>
        <p:spPr bwMode="auto">
          <a:xfrm flipH="1" flipV="1">
            <a:off x="2852738" y="5041900"/>
            <a:ext cx="201612" cy="595313"/>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4" name="Line 17"/>
          <p:cNvSpPr>
            <a:spLocks noChangeShapeType="1"/>
          </p:cNvSpPr>
          <p:nvPr/>
        </p:nvSpPr>
        <p:spPr bwMode="auto">
          <a:xfrm flipH="1" flipV="1">
            <a:off x="3021013" y="5027613"/>
            <a:ext cx="271462" cy="6223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5" name="Text Box 18"/>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32786" name="Text Box 19"/>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2787" name="Text Box 20"/>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2788" name="Text Box 21"/>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2789" name="Text Box 22"/>
          <p:cNvSpPr txBox="1">
            <a:spLocks noChangeArrowheads="1"/>
          </p:cNvSpPr>
          <p:nvPr/>
        </p:nvSpPr>
        <p:spPr bwMode="auto">
          <a:xfrm>
            <a:off x="2695575" y="558006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120DF3"/>
                </a:solidFill>
                <a:latin typeface="Times New Roman" charset="0"/>
              </a:rPr>
              <a:t>EWS may be wall </a:t>
            </a:r>
            <a:r>
              <a:rPr lang="en-US" b="1" i="1" smtClean="0">
                <a:solidFill>
                  <a:srgbClr val="120DF3"/>
                </a:solidFill>
                <a:latin typeface="Times New Roman" charset="0"/>
              </a:rPr>
              <a:t>or </a:t>
            </a:r>
            <a:r>
              <a:rPr lang="en-US" smtClean="0">
                <a:solidFill>
                  <a:srgbClr val="120DF3"/>
                </a:solidFill>
                <a:latin typeface="Times New Roman" charset="0"/>
              </a:rPr>
              <a:t>empty space</a:t>
            </a:r>
          </a:p>
        </p:txBody>
      </p:sp>
      <p:sp>
        <p:nvSpPr>
          <p:cNvPr id="124950" name="AutoShape 23"/>
          <p:cNvSpPr>
            <a:spLocks noChangeArrowheads="1"/>
          </p:cNvSpPr>
          <p:nvPr/>
        </p:nvSpPr>
        <p:spPr bwMode="auto">
          <a:xfrm>
            <a:off x="1828800" y="762000"/>
            <a:ext cx="2838450" cy="1524000"/>
          </a:xfrm>
          <a:prstGeom prst="cloudCallout">
            <a:avLst>
              <a:gd name="adj1" fmla="val -50167"/>
              <a:gd name="adj2" fmla="val 38542"/>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2791" name="Line 25"/>
          <p:cNvSpPr>
            <a:spLocks noChangeShapeType="1"/>
          </p:cNvSpPr>
          <p:nvPr/>
        </p:nvSpPr>
        <p:spPr bwMode="auto">
          <a:xfrm flipV="1">
            <a:off x="1828800" y="5105400"/>
            <a:ext cx="533400" cy="8382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92" name="Rectangle 26"/>
          <p:cNvSpPr>
            <a:spLocks noChangeArrowheads="1"/>
          </p:cNvSpPr>
          <p:nvPr/>
        </p:nvSpPr>
        <p:spPr bwMode="auto">
          <a:xfrm>
            <a:off x="193675" y="5862638"/>
            <a:ext cx="239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smtClean="0">
                <a:solidFill>
                  <a:srgbClr val="120DF3"/>
                </a:solidFill>
                <a:latin typeface="Times New Roman" charset="0"/>
                <a:ea typeface="MS PGothic" charset="0"/>
                <a:cs typeface="MS PGothic" charset="0"/>
              </a:rPr>
              <a:t>N must be empty</a:t>
            </a:r>
          </a:p>
        </p:txBody>
      </p:sp>
      <p:sp>
        <p:nvSpPr>
          <p:cNvPr id="32793" name="Rectangle 26"/>
          <p:cNvSpPr>
            <a:spLocks noChangeArrowheads="1"/>
          </p:cNvSpPr>
          <p:nvPr/>
        </p:nvSpPr>
        <p:spPr bwMode="auto">
          <a:xfrm>
            <a:off x="5094288" y="768350"/>
            <a:ext cx="2778125" cy="1200150"/>
          </a:xfrm>
          <a:prstGeom prst="rect">
            <a:avLst/>
          </a:prstGeom>
          <a:noFill/>
          <a:ln>
            <a:noFill/>
          </a:ln>
        </p:spPr>
        <p:txBody>
          <a:bodyPr>
            <a:spAutoFit/>
          </a:bodyPr>
          <a:lstStyle/>
          <a:p>
            <a:r>
              <a:rPr lang="en-US" dirty="0" smtClean="0">
                <a:solidFill>
                  <a:srgbClr val="000000"/>
                </a:solidFill>
                <a:latin typeface="Calibri" charset="0"/>
                <a:ea typeface="MS PGothic" charset="0"/>
                <a:cs typeface="Calibri" charset="0"/>
              </a:rPr>
              <a:t>Aha! </a:t>
            </a:r>
          </a:p>
          <a:p>
            <a:r>
              <a:rPr lang="en-US" dirty="0" smtClean="0">
                <a:solidFill>
                  <a:srgbClr val="000000"/>
                </a:solidFill>
                <a:latin typeface="Calibri" charset="0"/>
                <a:ea typeface="MS PGothic" charset="0"/>
                <a:cs typeface="Calibri" charset="0"/>
              </a:rPr>
              <a:t>This matches the </a:t>
            </a:r>
          </a:p>
          <a:p>
            <a:r>
              <a:rPr lang="en-US" dirty="0" smtClean="0">
                <a:solidFill>
                  <a:srgbClr val="000000"/>
                </a:solidFill>
                <a:latin typeface="Calibri" charset="0"/>
                <a:ea typeface="MS PGothic" charset="0"/>
                <a:cs typeface="Calibri" charset="0"/>
              </a:rPr>
              <a:t>surroundings  x*** </a:t>
            </a:r>
          </a:p>
        </p:txBody>
      </p:sp>
      <p:sp>
        <p:nvSpPr>
          <p:cNvPr id="41" name="Rounded Rectangle 21"/>
          <p:cNvSpPr>
            <a:spLocks noChangeArrowheads="1"/>
          </p:cNvSpPr>
          <p:nvPr/>
        </p:nvSpPr>
        <p:spPr bwMode="auto">
          <a:xfrm>
            <a:off x="304800" y="3886200"/>
            <a:ext cx="8382000" cy="1295400"/>
          </a:xfrm>
          <a:prstGeom prst="roundRect">
            <a:avLst>
              <a:gd name="adj" fmla="val 16667"/>
            </a:avLst>
          </a:prstGeom>
          <a:solidFill>
            <a:srgbClr val="800000">
              <a:alpha val="18823"/>
            </a:srgbClr>
          </a:solidFill>
          <a:ln w="9525">
            <a:solidFill>
              <a:schemeClr val="tx1"/>
            </a:solidFill>
            <a:round/>
            <a:headEnd/>
            <a:tailEnd/>
          </a:ln>
        </p:spPr>
        <p:txBody>
          <a:bodyPr/>
          <a:lstStyle/>
          <a:p>
            <a:endParaRPr lang="en-US"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17711607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3"/>
          <p:cNvSpPr txBox="1">
            <a:spLocks noChangeArrowheads="1"/>
          </p:cNvSpPr>
          <p:nvPr/>
        </p:nvSpPr>
        <p:spPr bwMode="auto">
          <a:xfrm>
            <a:off x="48895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state</a:t>
            </a:r>
          </a:p>
        </p:txBody>
      </p:sp>
      <p:sp>
        <p:nvSpPr>
          <p:cNvPr id="33795" name="Text Box 24"/>
          <p:cNvSpPr txBox="1">
            <a:spLocks noChangeArrowheads="1"/>
          </p:cNvSpPr>
          <p:nvPr/>
        </p:nvSpPr>
        <p:spPr bwMode="auto">
          <a:xfrm>
            <a:off x="1752600" y="78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surroundings</a:t>
            </a:r>
          </a:p>
        </p:txBody>
      </p:sp>
      <p:sp>
        <p:nvSpPr>
          <p:cNvPr id="33796" name="Text Box 25"/>
          <p:cNvSpPr txBox="1">
            <a:spLocks noChangeArrowheads="1"/>
          </p:cNvSpPr>
          <p:nvPr/>
        </p:nvSpPr>
        <p:spPr bwMode="auto">
          <a:xfrm>
            <a:off x="525780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direction</a:t>
            </a:r>
          </a:p>
        </p:txBody>
      </p:sp>
      <p:sp>
        <p:nvSpPr>
          <p:cNvPr id="33797" name="Text Box 26"/>
          <p:cNvSpPr txBox="1">
            <a:spLocks noChangeArrowheads="1"/>
          </p:cNvSpPr>
          <p:nvPr/>
        </p:nvSpPr>
        <p:spPr bwMode="auto">
          <a:xfrm>
            <a:off x="6781800" y="78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new state</a:t>
            </a:r>
          </a:p>
        </p:txBody>
      </p:sp>
      <p:sp>
        <p:nvSpPr>
          <p:cNvPr id="33798" name="Text Box 2"/>
          <p:cNvSpPr txBox="1">
            <a:spLocks noChangeArrowheads="1"/>
          </p:cNvSpPr>
          <p:nvPr/>
        </p:nvSpPr>
        <p:spPr bwMode="auto">
          <a:xfrm>
            <a:off x="222250" y="193675"/>
            <a:ext cx="861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i="1" smtClean="0">
                <a:solidFill>
                  <a:srgbClr val="000000"/>
                </a:solidFill>
                <a:latin typeface="Cambria" charset="0"/>
              </a:rPr>
              <a:t>(A)  </a:t>
            </a:r>
            <a:r>
              <a:rPr lang="en-US" sz="1800" i="1" smtClean="0">
                <a:solidFill>
                  <a:srgbClr val="000000"/>
                </a:solidFill>
                <a:latin typeface="Cambria" charset="0"/>
              </a:rPr>
              <a:t>What is a program that sends Picobot to the North (top) of the empty room ?</a:t>
            </a:r>
          </a:p>
        </p:txBody>
      </p:sp>
      <p:sp>
        <p:nvSpPr>
          <p:cNvPr id="33799" name="Rectangle 1"/>
          <p:cNvSpPr>
            <a:spLocks noChangeArrowheads="1"/>
          </p:cNvSpPr>
          <p:nvPr/>
        </p:nvSpPr>
        <p:spPr bwMode="auto">
          <a:xfrm>
            <a:off x="6858000" y="2398713"/>
            <a:ext cx="2195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i="1" smtClean="0">
                <a:solidFill>
                  <a:srgbClr val="000000"/>
                </a:solidFill>
                <a:latin typeface="Cambria" charset="0"/>
                <a:ea typeface="MS PGothic" charset="0"/>
                <a:cs typeface="MS PGothic" charset="0"/>
              </a:rPr>
              <a:t>(B) </a:t>
            </a:r>
            <a:r>
              <a:rPr lang="en-US" sz="1800" i="1" smtClean="0">
                <a:solidFill>
                  <a:srgbClr val="000000"/>
                </a:solidFill>
                <a:latin typeface="Cambria" charset="0"/>
                <a:ea typeface="MS PGothic" charset="0"/>
                <a:cs typeface="MS PGothic" charset="0"/>
              </a:rPr>
              <a:t>stop, don</a:t>
            </a:r>
            <a:r>
              <a:rPr lang="ja-JP" altLang="en-US" sz="1800" i="1" smtClean="0">
                <a:solidFill>
                  <a:srgbClr val="000000"/>
                </a:solidFill>
                <a:latin typeface="Cambria" charset="0"/>
                <a:ea typeface="MS PGothic" charset="0"/>
                <a:cs typeface="MS PGothic" charset="0"/>
              </a:rPr>
              <a:t>’</a:t>
            </a:r>
            <a:r>
              <a:rPr lang="en-US" sz="1800" i="1" smtClean="0">
                <a:solidFill>
                  <a:srgbClr val="000000"/>
                </a:solidFill>
                <a:latin typeface="Cambria" charset="0"/>
                <a:ea typeface="MS PGothic" charset="0"/>
                <a:cs typeface="MS PGothic" charset="0"/>
              </a:rPr>
              <a:t>t crash!</a:t>
            </a:r>
            <a:endParaRPr lang="en-US" sz="1800" smtClean="0">
              <a:solidFill>
                <a:srgbClr val="000000"/>
              </a:solidFill>
              <a:latin typeface="Times" charset="0"/>
              <a:ea typeface="MS PGothic" charset="0"/>
              <a:cs typeface="MS PGothic" charset="0"/>
            </a:endParaRPr>
          </a:p>
        </p:txBody>
      </p:sp>
      <p:sp>
        <p:nvSpPr>
          <p:cNvPr id="33800" name="Rectangle 25"/>
          <p:cNvSpPr>
            <a:spLocks noChangeArrowheads="1"/>
          </p:cNvSpPr>
          <p:nvPr/>
        </p:nvSpPr>
        <p:spPr bwMode="auto">
          <a:xfrm>
            <a:off x="222250" y="41148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i="1" smtClean="0">
                <a:solidFill>
                  <a:srgbClr val="000000"/>
                </a:solidFill>
                <a:latin typeface="Cambria" charset="0"/>
                <a:ea typeface="MS PGothic" charset="0"/>
                <a:cs typeface="MS PGothic" charset="0"/>
              </a:rPr>
              <a:t>(C) </a:t>
            </a:r>
            <a:r>
              <a:rPr lang="en-US" sz="1800" i="1" smtClean="0">
                <a:solidFill>
                  <a:srgbClr val="000000"/>
                </a:solidFill>
                <a:latin typeface="Cambria" charset="0"/>
                <a:ea typeface="MS PGothic" charset="0"/>
                <a:cs typeface="MS PGothic" charset="0"/>
              </a:rPr>
              <a:t>How could we get back down?</a:t>
            </a:r>
            <a:endParaRPr lang="en-US" sz="1800" smtClean="0">
              <a:solidFill>
                <a:srgbClr val="000000"/>
              </a:solidFill>
              <a:latin typeface="Times" charset="0"/>
              <a:ea typeface="MS PGothic" charset="0"/>
              <a:cs typeface="MS PGothic" charset="0"/>
            </a:endParaRPr>
          </a:p>
        </p:txBody>
      </p:sp>
      <p:sp>
        <p:nvSpPr>
          <p:cNvPr id="33801" name="Rectangle 50"/>
          <p:cNvSpPr>
            <a:spLocks noChangeArrowheads="1"/>
          </p:cNvSpPr>
          <p:nvPr/>
        </p:nvSpPr>
        <p:spPr bwMode="auto">
          <a:xfrm>
            <a:off x="5403850" y="43561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b="1" i="1" smtClean="0">
                <a:solidFill>
                  <a:srgbClr val="000000"/>
                </a:solidFill>
                <a:latin typeface="Cambria" charset="0"/>
                <a:ea typeface="MS PGothic" charset="0"/>
                <a:cs typeface="MS PGothic" charset="0"/>
              </a:rPr>
              <a:t>(D) </a:t>
            </a:r>
            <a:r>
              <a:rPr lang="en-US" sz="1800" i="1" smtClean="0">
                <a:solidFill>
                  <a:srgbClr val="000000"/>
                </a:solidFill>
                <a:latin typeface="Cambria" charset="0"/>
                <a:ea typeface="MS PGothic" charset="0"/>
                <a:cs typeface="MS PGothic" charset="0"/>
              </a:rPr>
              <a:t>And continue…?</a:t>
            </a:r>
            <a:endParaRPr lang="en-US" sz="1800"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33218108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7"/>
          <p:cNvSpPr txBox="1">
            <a:spLocks noChangeArrowheads="1"/>
          </p:cNvSpPr>
          <p:nvPr/>
        </p:nvSpPr>
        <p:spPr bwMode="auto">
          <a:xfrm>
            <a:off x="1439863" y="5105400"/>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FF"/>
                </a:solidFill>
                <a:latin typeface="Calibri" charset="0"/>
                <a:cs typeface="Calibri" charset="0"/>
              </a:rPr>
              <a:t>Picobot checks its rules from the top each time.</a:t>
            </a:r>
          </a:p>
        </p:txBody>
      </p:sp>
      <p:sp>
        <p:nvSpPr>
          <p:cNvPr id="34819" name="Text Box 28"/>
          <p:cNvSpPr txBox="1">
            <a:spLocks noChangeArrowheads="1"/>
          </p:cNvSpPr>
          <p:nvPr/>
        </p:nvSpPr>
        <p:spPr bwMode="auto">
          <a:xfrm>
            <a:off x="1439863" y="6172200"/>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FF"/>
                </a:solidFill>
                <a:latin typeface="Calibri" charset="0"/>
                <a:cs typeface="Calibri" charset="0"/>
              </a:rPr>
              <a:t>Only one rule is allowed per state and surroundings.</a:t>
            </a:r>
          </a:p>
        </p:txBody>
      </p:sp>
      <p:sp>
        <p:nvSpPr>
          <p:cNvPr id="34820" name="Text Box 29"/>
          <p:cNvSpPr txBox="1">
            <a:spLocks noChangeArrowheads="1"/>
          </p:cNvSpPr>
          <p:nvPr/>
        </p:nvSpPr>
        <p:spPr bwMode="auto">
          <a:xfrm>
            <a:off x="1439863" y="5638800"/>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FF"/>
                </a:solidFill>
                <a:latin typeface="Calibri" charset="0"/>
                <a:cs typeface="Calibri" charset="0"/>
              </a:rPr>
              <a:t>When it finds a matching rule, that rule runs.</a:t>
            </a:r>
          </a:p>
        </p:txBody>
      </p:sp>
      <p:sp>
        <p:nvSpPr>
          <p:cNvPr id="34821" name="Rectangle 32"/>
          <p:cNvSpPr>
            <a:spLocks noChangeArrowheads="1"/>
          </p:cNvSpPr>
          <p:nvPr/>
        </p:nvSpPr>
        <p:spPr bwMode="auto">
          <a:xfrm rot="-5400000">
            <a:off x="550863" y="5630863"/>
            <a:ext cx="1014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smtClean="0">
                <a:solidFill>
                  <a:srgbClr val="0000FF"/>
                </a:solidFill>
                <a:latin typeface="Calibri" charset="0"/>
                <a:ea typeface="MS PGothic" charset="0"/>
                <a:cs typeface="Calibri" charset="0"/>
              </a:rPr>
              <a:t>Model</a:t>
            </a:r>
            <a:endParaRPr lang="en-US" b="1" smtClean="0">
              <a:solidFill>
                <a:srgbClr val="000000"/>
              </a:solidFill>
              <a:latin typeface="Times" charset="0"/>
              <a:ea typeface="MS PGothic" charset="0"/>
              <a:cs typeface="Calibri" charset="0"/>
            </a:endParaRPr>
          </a:p>
        </p:txBody>
      </p:sp>
      <p:sp>
        <p:nvSpPr>
          <p:cNvPr id="34822" name="Text Box 23"/>
          <p:cNvSpPr txBox="1">
            <a:spLocks noChangeArrowheads="1"/>
          </p:cNvSpPr>
          <p:nvPr/>
        </p:nvSpPr>
        <p:spPr bwMode="auto">
          <a:xfrm>
            <a:off x="48895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34823" name="Text Box 24"/>
          <p:cNvSpPr txBox="1">
            <a:spLocks noChangeArrowheads="1"/>
          </p:cNvSpPr>
          <p:nvPr/>
        </p:nvSpPr>
        <p:spPr bwMode="auto">
          <a:xfrm>
            <a:off x="1752600" y="78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4824" name="Text Box 25"/>
          <p:cNvSpPr txBox="1">
            <a:spLocks noChangeArrowheads="1"/>
          </p:cNvSpPr>
          <p:nvPr/>
        </p:nvSpPr>
        <p:spPr bwMode="auto">
          <a:xfrm>
            <a:off x="525780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direction</a:t>
            </a:r>
          </a:p>
        </p:txBody>
      </p:sp>
      <p:sp>
        <p:nvSpPr>
          <p:cNvPr id="34825" name="Text Box 26"/>
          <p:cNvSpPr txBox="1">
            <a:spLocks noChangeArrowheads="1"/>
          </p:cNvSpPr>
          <p:nvPr/>
        </p:nvSpPr>
        <p:spPr bwMode="auto">
          <a:xfrm>
            <a:off x="6781800" y="78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cxnSp>
        <p:nvCxnSpPr>
          <p:cNvPr id="34826" name="Straight Connector 22"/>
          <p:cNvCxnSpPr>
            <a:cxnSpLocks noChangeShapeType="1"/>
          </p:cNvCxnSpPr>
          <p:nvPr/>
        </p:nvCxnSpPr>
        <p:spPr bwMode="auto">
          <a:xfrm>
            <a:off x="482600" y="4951413"/>
            <a:ext cx="8229600" cy="1587"/>
          </a:xfrm>
          <a:prstGeom prst="line">
            <a:avLst/>
          </a:prstGeom>
          <a:noFill/>
          <a:ln w="19050">
            <a:solidFill>
              <a:srgbClr val="120DF3"/>
            </a:solidFill>
            <a:round/>
            <a:headEnd/>
            <a:tailEnd/>
          </a:ln>
          <a:extLst>
            <a:ext uri="{909E8E84-426E-40dd-AFC4-6F175D3DCCD1}">
              <a14:hiddenFill xmlns:a14="http://schemas.microsoft.com/office/drawing/2010/main">
                <a:noFill/>
              </a14:hiddenFill>
            </a:ext>
          </a:extLst>
        </p:spPr>
      </p:cxnSp>
      <p:sp>
        <p:nvSpPr>
          <p:cNvPr id="34827" name="Rectangle 1"/>
          <p:cNvSpPr>
            <a:spLocks noChangeArrowheads="1"/>
          </p:cNvSpPr>
          <p:nvPr/>
        </p:nvSpPr>
        <p:spPr bwMode="auto">
          <a:xfrm>
            <a:off x="6858000" y="2398713"/>
            <a:ext cx="2195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i="1" smtClean="0">
                <a:solidFill>
                  <a:srgbClr val="000000"/>
                </a:solidFill>
                <a:latin typeface="Cambria" charset="0"/>
                <a:ea typeface="MS PGothic" charset="0"/>
                <a:cs typeface="MS PGothic" charset="0"/>
              </a:rPr>
              <a:t>(B) </a:t>
            </a:r>
            <a:r>
              <a:rPr lang="en-US" sz="1800" i="1" smtClean="0">
                <a:solidFill>
                  <a:srgbClr val="000000"/>
                </a:solidFill>
                <a:latin typeface="Cambria" charset="0"/>
                <a:ea typeface="MS PGothic" charset="0"/>
                <a:cs typeface="MS PGothic" charset="0"/>
              </a:rPr>
              <a:t>stop, don</a:t>
            </a:r>
            <a:r>
              <a:rPr lang="ja-JP" altLang="en-US" sz="1800" i="1" smtClean="0">
                <a:solidFill>
                  <a:srgbClr val="000000"/>
                </a:solidFill>
                <a:latin typeface="Cambria" charset="0"/>
                <a:ea typeface="MS PGothic" charset="0"/>
                <a:cs typeface="MS PGothic" charset="0"/>
              </a:rPr>
              <a:t>’</a:t>
            </a:r>
            <a:r>
              <a:rPr lang="en-US" sz="1800" i="1" smtClean="0">
                <a:solidFill>
                  <a:srgbClr val="000000"/>
                </a:solidFill>
                <a:latin typeface="Cambria" charset="0"/>
                <a:ea typeface="MS PGothic" charset="0"/>
                <a:cs typeface="MS PGothic" charset="0"/>
              </a:rPr>
              <a:t>t crash!</a:t>
            </a:r>
            <a:endParaRPr lang="en-US" sz="1800" smtClean="0">
              <a:solidFill>
                <a:srgbClr val="000000"/>
              </a:solidFill>
              <a:latin typeface="Times" charset="0"/>
              <a:ea typeface="MS PGothic" charset="0"/>
              <a:cs typeface="MS PGothic" charset="0"/>
            </a:endParaRPr>
          </a:p>
        </p:txBody>
      </p:sp>
      <p:sp>
        <p:nvSpPr>
          <p:cNvPr id="34828" name="Rectangle 25"/>
          <p:cNvSpPr>
            <a:spLocks noChangeArrowheads="1"/>
          </p:cNvSpPr>
          <p:nvPr/>
        </p:nvSpPr>
        <p:spPr bwMode="auto">
          <a:xfrm>
            <a:off x="222250" y="41148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i="1" smtClean="0">
                <a:solidFill>
                  <a:srgbClr val="000000"/>
                </a:solidFill>
                <a:latin typeface="Cambria" charset="0"/>
                <a:ea typeface="MS PGothic" charset="0"/>
                <a:cs typeface="MS PGothic" charset="0"/>
              </a:rPr>
              <a:t>(C) </a:t>
            </a:r>
            <a:r>
              <a:rPr lang="en-US" sz="1800" i="1" smtClean="0">
                <a:solidFill>
                  <a:srgbClr val="000000"/>
                </a:solidFill>
                <a:latin typeface="Cambria" charset="0"/>
                <a:ea typeface="MS PGothic" charset="0"/>
                <a:cs typeface="MS PGothic" charset="0"/>
              </a:rPr>
              <a:t>How could we get back down?</a:t>
            </a:r>
            <a:endParaRPr lang="en-US" sz="1800" smtClean="0">
              <a:solidFill>
                <a:srgbClr val="000000"/>
              </a:solidFill>
              <a:latin typeface="Times" charset="0"/>
              <a:ea typeface="MS PGothic" charset="0"/>
              <a:cs typeface="MS PGothic" charset="0"/>
            </a:endParaRPr>
          </a:p>
        </p:txBody>
      </p:sp>
      <p:sp>
        <p:nvSpPr>
          <p:cNvPr id="34829" name="Text Box 3"/>
          <p:cNvSpPr txBox="1">
            <a:spLocks noChangeArrowheads="1"/>
          </p:cNvSpPr>
          <p:nvPr/>
        </p:nvSpPr>
        <p:spPr bwMode="auto">
          <a:xfrm>
            <a:off x="769938" y="132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4830" name="Text Box 4"/>
          <p:cNvSpPr txBox="1">
            <a:spLocks noChangeArrowheads="1"/>
          </p:cNvSpPr>
          <p:nvPr/>
        </p:nvSpPr>
        <p:spPr bwMode="auto">
          <a:xfrm>
            <a:off x="21415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x***</a:t>
            </a:r>
            <a:endParaRPr lang="en-US" b="1" smtClean="0">
              <a:solidFill>
                <a:srgbClr val="000000"/>
              </a:solidFill>
              <a:latin typeface="Arial" charset="0"/>
            </a:endParaRPr>
          </a:p>
        </p:txBody>
      </p:sp>
      <p:sp>
        <p:nvSpPr>
          <p:cNvPr id="34831" name="Text Box 5"/>
          <p:cNvSpPr txBox="1">
            <a:spLocks noChangeArrowheads="1"/>
          </p:cNvSpPr>
          <p:nvPr/>
        </p:nvSpPr>
        <p:spPr bwMode="auto">
          <a:xfrm>
            <a:off x="70183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4832" name="Text Box 6"/>
          <p:cNvSpPr txBox="1">
            <a:spLocks noChangeArrowheads="1"/>
          </p:cNvSpPr>
          <p:nvPr/>
        </p:nvSpPr>
        <p:spPr bwMode="auto">
          <a:xfrm>
            <a:off x="52657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4833" name="Text Box 7"/>
          <p:cNvSpPr txBox="1">
            <a:spLocks noChangeArrowheads="1"/>
          </p:cNvSpPr>
          <p:nvPr/>
        </p:nvSpPr>
        <p:spPr bwMode="auto">
          <a:xfrm>
            <a:off x="769938" y="1778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4834" name="Text Box 8"/>
          <p:cNvSpPr txBox="1">
            <a:spLocks noChangeArrowheads="1"/>
          </p:cNvSpPr>
          <p:nvPr/>
        </p:nvSpPr>
        <p:spPr bwMode="auto">
          <a:xfrm>
            <a:off x="2141538" y="1778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N***</a:t>
            </a:r>
            <a:endParaRPr lang="en-US" b="1" smtClean="0">
              <a:solidFill>
                <a:srgbClr val="000000"/>
              </a:solidFill>
              <a:latin typeface="Arial" charset="0"/>
            </a:endParaRPr>
          </a:p>
        </p:txBody>
      </p:sp>
      <p:sp>
        <p:nvSpPr>
          <p:cNvPr id="34835" name="Text Box 9"/>
          <p:cNvSpPr txBox="1">
            <a:spLocks noChangeArrowheads="1"/>
          </p:cNvSpPr>
          <p:nvPr/>
        </p:nvSpPr>
        <p:spPr bwMode="auto">
          <a:xfrm>
            <a:off x="7018338" y="1778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Arial" charset="0"/>
              </a:rPr>
              <a:t>1</a:t>
            </a:r>
            <a:endParaRPr lang="en-US" b="1" i="1" smtClean="0">
              <a:solidFill>
                <a:srgbClr val="000000"/>
              </a:solidFill>
              <a:latin typeface="Arial" charset="0"/>
            </a:endParaRPr>
          </a:p>
        </p:txBody>
      </p:sp>
      <p:sp>
        <p:nvSpPr>
          <p:cNvPr id="34836" name="Text Box 10"/>
          <p:cNvSpPr txBox="1">
            <a:spLocks noChangeArrowheads="1"/>
          </p:cNvSpPr>
          <p:nvPr/>
        </p:nvSpPr>
        <p:spPr bwMode="auto">
          <a:xfrm>
            <a:off x="5265738" y="1778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X</a:t>
            </a:r>
          </a:p>
        </p:txBody>
      </p:sp>
      <p:sp>
        <p:nvSpPr>
          <p:cNvPr id="34837" name="Text Box 11"/>
          <p:cNvSpPr txBox="1">
            <a:spLocks noChangeArrowheads="1"/>
          </p:cNvSpPr>
          <p:nvPr/>
        </p:nvSpPr>
        <p:spPr bwMode="auto">
          <a:xfrm>
            <a:off x="769938" y="2997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1</a:t>
            </a:r>
          </a:p>
        </p:txBody>
      </p:sp>
      <p:sp>
        <p:nvSpPr>
          <p:cNvPr id="34838" name="Text Box 12"/>
          <p:cNvSpPr txBox="1">
            <a:spLocks noChangeArrowheads="1"/>
          </p:cNvSpPr>
          <p:nvPr/>
        </p:nvSpPr>
        <p:spPr bwMode="auto">
          <a:xfrm>
            <a:off x="2141538" y="2997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***x</a:t>
            </a:r>
          </a:p>
        </p:txBody>
      </p:sp>
      <p:sp>
        <p:nvSpPr>
          <p:cNvPr id="34839" name="Text Box 13"/>
          <p:cNvSpPr txBox="1">
            <a:spLocks noChangeArrowheads="1"/>
          </p:cNvSpPr>
          <p:nvPr/>
        </p:nvSpPr>
        <p:spPr bwMode="auto">
          <a:xfrm>
            <a:off x="7018338" y="2997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1</a:t>
            </a:r>
          </a:p>
        </p:txBody>
      </p:sp>
      <p:sp>
        <p:nvSpPr>
          <p:cNvPr id="34840" name="Text Box 14"/>
          <p:cNvSpPr txBox="1">
            <a:spLocks noChangeArrowheads="1"/>
          </p:cNvSpPr>
          <p:nvPr/>
        </p:nvSpPr>
        <p:spPr bwMode="auto">
          <a:xfrm>
            <a:off x="5265738" y="2997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S</a:t>
            </a:r>
          </a:p>
        </p:txBody>
      </p:sp>
      <p:sp>
        <p:nvSpPr>
          <p:cNvPr id="34841" name="Text Box 15"/>
          <p:cNvSpPr txBox="1">
            <a:spLocks noChangeArrowheads="1"/>
          </p:cNvSpPr>
          <p:nvPr/>
        </p:nvSpPr>
        <p:spPr bwMode="auto">
          <a:xfrm>
            <a:off x="769938" y="3454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1</a:t>
            </a:r>
          </a:p>
        </p:txBody>
      </p:sp>
      <p:sp>
        <p:nvSpPr>
          <p:cNvPr id="34842" name="Text Box 16"/>
          <p:cNvSpPr txBox="1">
            <a:spLocks noChangeArrowheads="1"/>
          </p:cNvSpPr>
          <p:nvPr/>
        </p:nvSpPr>
        <p:spPr bwMode="auto">
          <a:xfrm>
            <a:off x="2141538" y="3454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***S</a:t>
            </a:r>
          </a:p>
        </p:txBody>
      </p:sp>
      <p:sp>
        <p:nvSpPr>
          <p:cNvPr id="34843" name="Text Box 17"/>
          <p:cNvSpPr txBox="1">
            <a:spLocks noChangeArrowheads="1"/>
          </p:cNvSpPr>
          <p:nvPr/>
        </p:nvSpPr>
        <p:spPr bwMode="auto">
          <a:xfrm>
            <a:off x="7018338" y="3454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4844" name="Text Box 18"/>
          <p:cNvSpPr txBox="1">
            <a:spLocks noChangeArrowheads="1"/>
          </p:cNvSpPr>
          <p:nvPr/>
        </p:nvSpPr>
        <p:spPr bwMode="auto">
          <a:xfrm>
            <a:off x="5265738" y="3454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X</a:t>
            </a:r>
          </a:p>
        </p:txBody>
      </p:sp>
      <p:sp>
        <p:nvSpPr>
          <p:cNvPr id="34845" name="Text Box 26"/>
          <p:cNvSpPr txBox="1">
            <a:spLocks noChangeArrowheads="1"/>
          </p:cNvSpPr>
          <p:nvPr/>
        </p:nvSpPr>
        <p:spPr bwMode="auto">
          <a:xfrm>
            <a:off x="3817938" y="13303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34846" name="Text Box 27"/>
          <p:cNvSpPr txBox="1">
            <a:spLocks noChangeArrowheads="1"/>
          </p:cNvSpPr>
          <p:nvPr/>
        </p:nvSpPr>
        <p:spPr bwMode="auto">
          <a:xfrm>
            <a:off x="3817938" y="1778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34847" name="Text Box 28"/>
          <p:cNvSpPr txBox="1">
            <a:spLocks noChangeArrowheads="1"/>
          </p:cNvSpPr>
          <p:nvPr/>
        </p:nvSpPr>
        <p:spPr bwMode="auto">
          <a:xfrm>
            <a:off x="3817938" y="29876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34848" name="Text Box 29"/>
          <p:cNvSpPr txBox="1">
            <a:spLocks noChangeArrowheads="1"/>
          </p:cNvSpPr>
          <p:nvPr/>
        </p:nvSpPr>
        <p:spPr bwMode="auto">
          <a:xfrm>
            <a:off x="3817938" y="34448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34849" name="Line 30"/>
          <p:cNvSpPr>
            <a:spLocks noChangeShapeType="1"/>
          </p:cNvSpPr>
          <p:nvPr/>
        </p:nvSpPr>
        <p:spPr bwMode="auto">
          <a:xfrm>
            <a:off x="425450" y="563563"/>
            <a:ext cx="539750" cy="901700"/>
          </a:xfrm>
          <a:prstGeom prst="line">
            <a:avLst/>
          </a:prstGeom>
          <a:noFill/>
          <a:ln w="952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4850" name="Line 30"/>
          <p:cNvSpPr>
            <a:spLocks noChangeShapeType="1"/>
          </p:cNvSpPr>
          <p:nvPr/>
        </p:nvSpPr>
        <p:spPr bwMode="auto">
          <a:xfrm flipH="1" flipV="1">
            <a:off x="6096000" y="2154238"/>
            <a:ext cx="742950" cy="401637"/>
          </a:xfrm>
          <a:prstGeom prst="line">
            <a:avLst/>
          </a:prstGeom>
          <a:noFill/>
          <a:ln w="952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4851" name="Line 30"/>
          <p:cNvSpPr>
            <a:spLocks noChangeShapeType="1"/>
          </p:cNvSpPr>
          <p:nvPr/>
        </p:nvSpPr>
        <p:spPr bwMode="auto">
          <a:xfrm flipV="1">
            <a:off x="376238" y="3332163"/>
            <a:ext cx="663575" cy="814387"/>
          </a:xfrm>
          <a:prstGeom prst="line">
            <a:avLst/>
          </a:prstGeom>
          <a:noFill/>
          <a:ln w="952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4852" name="Line 30"/>
          <p:cNvSpPr>
            <a:spLocks noChangeShapeType="1"/>
          </p:cNvSpPr>
          <p:nvPr/>
        </p:nvSpPr>
        <p:spPr bwMode="auto">
          <a:xfrm flipV="1">
            <a:off x="7264400" y="3902075"/>
            <a:ext cx="355600" cy="482600"/>
          </a:xfrm>
          <a:prstGeom prst="line">
            <a:avLst/>
          </a:prstGeom>
          <a:noFill/>
          <a:ln w="952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4853" name="Rectangle 50"/>
          <p:cNvSpPr>
            <a:spLocks noChangeArrowheads="1"/>
          </p:cNvSpPr>
          <p:nvPr/>
        </p:nvSpPr>
        <p:spPr bwMode="auto">
          <a:xfrm>
            <a:off x="5403850" y="43561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b="1" i="1" smtClean="0">
                <a:solidFill>
                  <a:srgbClr val="000000"/>
                </a:solidFill>
                <a:latin typeface="Cambria" charset="0"/>
                <a:ea typeface="MS PGothic" charset="0"/>
                <a:cs typeface="MS PGothic" charset="0"/>
              </a:rPr>
              <a:t>(D) </a:t>
            </a:r>
            <a:r>
              <a:rPr lang="en-US" sz="1800" i="1" smtClean="0">
                <a:solidFill>
                  <a:srgbClr val="000000"/>
                </a:solidFill>
                <a:latin typeface="Cambria" charset="0"/>
                <a:ea typeface="MS PGothic" charset="0"/>
                <a:cs typeface="MS PGothic" charset="0"/>
              </a:rPr>
              <a:t>And continue…?</a:t>
            </a:r>
            <a:endParaRPr lang="en-US" sz="1800" smtClean="0">
              <a:solidFill>
                <a:srgbClr val="000000"/>
              </a:solidFill>
              <a:latin typeface="Times" charset="0"/>
              <a:ea typeface="MS PGothic" charset="0"/>
              <a:cs typeface="MS PGothic" charset="0"/>
            </a:endParaRPr>
          </a:p>
        </p:txBody>
      </p:sp>
      <p:sp>
        <p:nvSpPr>
          <p:cNvPr id="34854" name="Text Box 2"/>
          <p:cNvSpPr txBox="1">
            <a:spLocks noChangeArrowheads="1"/>
          </p:cNvSpPr>
          <p:nvPr/>
        </p:nvSpPr>
        <p:spPr bwMode="auto">
          <a:xfrm>
            <a:off x="222250" y="193675"/>
            <a:ext cx="861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i="1" smtClean="0">
                <a:solidFill>
                  <a:srgbClr val="000000"/>
                </a:solidFill>
                <a:latin typeface="Cambria" charset="0"/>
              </a:rPr>
              <a:t>(A)  </a:t>
            </a:r>
            <a:r>
              <a:rPr lang="en-US" sz="1800" i="1" smtClean="0">
                <a:solidFill>
                  <a:srgbClr val="000000"/>
                </a:solidFill>
                <a:latin typeface="Cambria" charset="0"/>
              </a:rPr>
              <a:t>What is a program that sends Picobot to the North (top) of the empty room ?</a:t>
            </a:r>
          </a:p>
        </p:txBody>
      </p:sp>
    </p:spTree>
    <p:extLst>
      <p:ext uri="{BB962C8B-B14F-4D97-AF65-F5344CB8AC3E}">
        <p14:creationId xmlns:p14="http://schemas.microsoft.com/office/powerpoint/2010/main" val="28443159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63" y="1524000"/>
            <a:ext cx="33258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366713" y="1447800"/>
            <a:ext cx="4171950"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solidFill>
                  <a:srgbClr val="000000"/>
                </a:solidFill>
                <a:latin typeface="Cambria" pitchFamily="18" charset="0"/>
                <a:cs typeface="Calibri" pitchFamily="34" charset="0"/>
              </a:rPr>
              <a:t>Create a program that will </a:t>
            </a:r>
            <a:r>
              <a:rPr lang="en-US" sz="1500" i="1" dirty="0" smtClean="0">
                <a:solidFill>
                  <a:srgbClr val="000000"/>
                </a:solidFill>
                <a:latin typeface="Cambria" pitchFamily="18" charset="0"/>
                <a:cs typeface="Calibri" pitchFamily="34" charset="0"/>
              </a:rPr>
              <a:t>initially</a:t>
            </a:r>
            <a:r>
              <a:rPr lang="en-US" sz="1500" dirty="0" smtClean="0">
                <a:solidFill>
                  <a:srgbClr val="000000"/>
                </a:solidFill>
                <a:latin typeface="Cambria" pitchFamily="18" charset="0"/>
                <a:cs typeface="Calibri" pitchFamily="34" charset="0"/>
              </a:rPr>
              <a:t> get </a:t>
            </a:r>
            <a:r>
              <a:rPr lang="en-US" sz="1500" dirty="0" err="1" smtClean="0">
                <a:solidFill>
                  <a:srgbClr val="000000"/>
                </a:solidFill>
                <a:latin typeface="Cambria" pitchFamily="18" charset="0"/>
                <a:cs typeface="Calibri" pitchFamily="34" charset="0"/>
              </a:rPr>
              <a:t>picobot</a:t>
            </a:r>
            <a:r>
              <a:rPr lang="en-US" sz="1500" dirty="0" smtClean="0">
                <a:solidFill>
                  <a:srgbClr val="000000"/>
                </a:solidFill>
                <a:latin typeface="Cambria" pitchFamily="18" charset="0"/>
                <a:cs typeface="Calibri" pitchFamily="34" charset="0"/>
              </a:rPr>
              <a:t> to the </a:t>
            </a:r>
            <a:r>
              <a:rPr lang="en-US" sz="1500" b="1" i="1" dirty="0" smtClean="0">
                <a:solidFill>
                  <a:srgbClr val="000000"/>
                </a:solidFill>
                <a:latin typeface="Cambria" pitchFamily="18" charset="0"/>
                <a:cs typeface="Calibri" pitchFamily="34" charset="0"/>
              </a:rPr>
              <a:t>SOUTHEAST</a:t>
            </a:r>
            <a:r>
              <a:rPr lang="en-US" sz="1500" dirty="0" smtClean="0">
                <a:solidFill>
                  <a:srgbClr val="000000"/>
                </a:solidFill>
                <a:latin typeface="Cambria" pitchFamily="18" charset="0"/>
                <a:cs typeface="Calibri" pitchFamily="34" charset="0"/>
              </a:rPr>
              <a:t> corner of the empty room.</a:t>
            </a:r>
          </a:p>
        </p:txBody>
      </p:sp>
      <p:sp>
        <p:nvSpPr>
          <p:cNvPr id="36868" name="Text Box 11"/>
          <p:cNvSpPr txBox="1">
            <a:spLocks noChangeArrowheads="1"/>
          </p:cNvSpPr>
          <p:nvPr/>
        </p:nvSpPr>
        <p:spPr bwMode="auto">
          <a:xfrm>
            <a:off x="307974" y="1524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i="1" dirty="0" smtClean="0">
                <a:solidFill>
                  <a:srgbClr val="000000"/>
                </a:solidFill>
                <a:latin typeface="Times New Roman" charset="0"/>
                <a:cs typeface="Times New Roman" charset="0"/>
              </a:rPr>
              <a:t>Thought experiment 1…</a:t>
            </a:r>
            <a:endParaRPr lang="en-US" sz="4200" i="1" dirty="0" smtClean="0">
              <a:solidFill>
                <a:srgbClr val="000000"/>
              </a:solidFill>
              <a:latin typeface="Times New Roman" charset="0"/>
              <a:cs typeface="Times New Roman" charset="0"/>
            </a:endParaRPr>
          </a:p>
        </p:txBody>
      </p:sp>
      <p:pic>
        <p:nvPicPr>
          <p:cNvPr id="36869"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228600" y="2209800"/>
            <a:ext cx="44561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3"/>
          <p:cNvSpPr>
            <a:spLocks noChangeArrowheads="1"/>
          </p:cNvSpPr>
          <p:nvPr/>
        </p:nvSpPr>
        <p:spPr bwMode="auto">
          <a:xfrm rot="1544588">
            <a:off x="3886200" y="5791200"/>
            <a:ext cx="776288" cy="322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b="1" smtClean="0">
                <a:solidFill>
                  <a:srgbClr val="120DF3"/>
                </a:solidFill>
                <a:latin typeface="Calibri" charset="0"/>
                <a:ea typeface="MS PGothic" charset="0"/>
                <a:cs typeface="Calibri" charset="0"/>
              </a:rPr>
              <a:t>Extras! </a:t>
            </a:r>
          </a:p>
        </p:txBody>
      </p:sp>
      <p:sp>
        <p:nvSpPr>
          <p:cNvPr id="36874"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120DF3"/>
                </a:solidFill>
                <a:latin typeface="Calibri" charset="0"/>
                <a:ea typeface="MS PGothic" charset="0"/>
                <a:cs typeface="Calibri" charset="0"/>
              </a:rPr>
              <a:t>How </a:t>
            </a:r>
            <a:r>
              <a:rPr lang="en-US" sz="1200" b="1" smtClean="0">
                <a:solidFill>
                  <a:srgbClr val="120DF3"/>
                </a:solidFill>
                <a:latin typeface="Calibri" charset="0"/>
                <a:ea typeface="MS PGothic" charset="0"/>
                <a:cs typeface="Calibri" charset="0"/>
              </a:rPr>
              <a:t>few </a:t>
            </a:r>
            <a:r>
              <a:rPr lang="en-US" sz="1200" smtClean="0">
                <a:solidFill>
                  <a:srgbClr val="120DF3"/>
                </a:solidFill>
                <a:latin typeface="Calibri" charset="0"/>
                <a:ea typeface="MS PGothic" charset="0"/>
                <a:cs typeface="Calibri" charset="0"/>
              </a:rPr>
              <a:t>states could be used?</a:t>
            </a:r>
          </a:p>
        </p:txBody>
      </p:sp>
      <p:sp>
        <p:nvSpPr>
          <p:cNvPr id="36875"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120DF3"/>
                </a:solidFill>
                <a:latin typeface="Calibri" charset="0"/>
                <a:ea typeface="MS PGothic" charset="0"/>
                <a:cs typeface="Calibri" charset="0"/>
              </a:rPr>
              <a:t>How </a:t>
            </a:r>
            <a:r>
              <a:rPr lang="en-US" sz="1200" b="1" smtClean="0">
                <a:solidFill>
                  <a:srgbClr val="120DF3"/>
                </a:solidFill>
                <a:latin typeface="Calibri" charset="0"/>
                <a:ea typeface="MS PGothic" charset="0"/>
                <a:cs typeface="Calibri" charset="0"/>
              </a:rPr>
              <a:t>few </a:t>
            </a:r>
            <a:r>
              <a:rPr lang="en-US" sz="1200" smtClean="0">
                <a:solidFill>
                  <a:srgbClr val="120DF3"/>
                </a:solidFill>
                <a:latin typeface="Calibri" charset="0"/>
                <a:ea typeface="MS PGothic" charset="0"/>
                <a:cs typeface="Calibri" charset="0"/>
              </a:rPr>
              <a:t>total rules can be used?</a:t>
            </a:r>
          </a:p>
        </p:txBody>
      </p:sp>
      <p:sp>
        <p:nvSpPr>
          <p:cNvPr id="36876"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smtClean="0">
                <a:solidFill>
                  <a:srgbClr val="120DF3"/>
                </a:solidFill>
                <a:latin typeface="Calibri" charset="0"/>
                <a:ea typeface="MS PGothic" charset="0"/>
                <a:cs typeface="Calibri" charset="0"/>
              </a:rPr>
              <a:t>How would you solve these rooms?</a:t>
            </a:r>
          </a:p>
        </p:txBody>
      </p:sp>
      <p:sp>
        <p:nvSpPr>
          <p:cNvPr id="36877" name="Text Box 10"/>
          <p:cNvSpPr txBox="1">
            <a:spLocks noChangeArrowheads="1"/>
          </p:cNvSpPr>
          <p:nvPr/>
        </p:nvSpPr>
        <p:spPr bwMode="auto">
          <a:xfrm>
            <a:off x="4999038" y="4902200"/>
            <a:ext cx="3889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500" smtClean="0">
                <a:solidFill>
                  <a:srgbClr val="000000"/>
                </a:solidFill>
                <a:latin typeface="Cambria" charset="0"/>
                <a:cs typeface="Calibri" charset="0"/>
              </a:rPr>
              <a:t>Your rules should work </a:t>
            </a:r>
            <a:r>
              <a:rPr lang="en-US" sz="1500" b="1" i="1" smtClean="0">
                <a:solidFill>
                  <a:srgbClr val="120DF3"/>
                </a:solidFill>
                <a:latin typeface="Cambria" charset="0"/>
                <a:cs typeface="Calibri" charset="0"/>
              </a:rPr>
              <a:t>regardless</a:t>
            </a:r>
            <a:r>
              <a:rPr lang="en-US" sz="1500" i="1" smtClean="0">
                <a:solidFill>
                  <a:srgbClr val="000000"/>
                </a:solidFill>
                <a:latin typeface="Cambria" charset="0"/>
                <a:cs typeface="Calibri" charset="0"/>
              </a:rPr>
              <a:t> </a:t>
            </a:r>
            <a:r>
              <a:rPr lang="en-US" sz="1500" smtClean="0">
                <a:solidFill>
                  <a:srgbClr val="000000"/>
                </a:solidFill>
                <a:latin typeface="Cambria" charset="0"/>
                <a:cs typeface="Calibri" charset="0"/>
              </a:rPr>
              <a:t>of Picobot's starting position… !</a:t>
            </a:r>
          </a:p>
        </p:txBody>
      </p:sp>
      <p:sp>
        <p:nvSpPr>
          <p:cNvPr id="36878" name="Rectangle 13"/>
          <p:cNvSpPr>
            <a:spLocks noChangeArrowheads="1"/>
          </p:cNvSpPr>
          <p:nvPr/>
        </p:nvSpPr>
        <p:spPr bwMode="auto">
          <a:xfrm>
            <a:off x="76200" y="559117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smtClean="0">
                <a:solidFill>
                  <a:srgbClr val="120DF3"/>
                </a:solidFill>
                <a:latin typeface="Calibri" charset="0"/>
                <a:ea typeface="MS PGothic" charset="0"/>
                <a:cs typeface="Calibri" charset="0"/>
              </a:rPr>
              <a:t>How could you combine the previous example with this one to </a:t>
            </a:r>
            <a:r>
              <a:rPr lang="en-US" sz="1200" b="1" u="sng" smtClean="0">
                <a:solidFill>
                  <a:srgbClr val="120DF3"/>
                </a:solidFill>
                <a:latin typeface="Calibri" charset="0"/>
                <a:ea typeface="MS PGothic" charset="0"/>
                <a:cs typeface="Calibri" charset="0"/>
              </a:rPr>
              <a:t>cover</a:t>
            </a:r>
            <a:r>
              <a:rPr lang="en-US" sz="1200" b="1" smtClean="0">
                <a:solidFill>
                  <a:srgbClr val="120DF3"/>
                </a:solidFill>
                <a:latin typeface="Calibri" charset="0"/>
                <a:ea typeface="MS PGothic" charset="0"/>
                <a:cs typeface="Calibri" charset="0"/>
              </a:rPr>
              <a:t> </a:t>
            </a:r>
            <a:r>
              <a:rPr lang="en-US" sz="1200" smtClean="0">
                <a:solidFill>
                  <a:srgbClr val="120DF3"/>
                </a:solidFill>
                <a:latin typeface="Calibri" charset="0"/>
                <a:ea typeface="MS PGothic" charset="0"/>
                <a:cs typeface="Calibri" charset="0"/>
              </a:rPr>
              <a:t>the whole room from any starting position? </a:t>
            </a:r>
          </a:p>
        </p:txBody>
      </p:sp>
      <p:sp>
        <p:nvSpPr>
          <p:cNvPr id="2" name="5-Point Star 1"/>
          <p:cNvSpPr/>
          <p:nvPr/>
        </p:nvSpPr>
        <p:spPr bwMode="auto">
          <a:xfrm>
            <a:off x="8229600" y="4495800"/>
            <a:ext cx="246063"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solidFill>
                <a:srgbClr val="000000"/>
              </a:solidFill>
              <a:latin typeface="Times" pitchFamily="1" charset="0"/>
              <a:ea typeface="MS PGothic" pitchFamily="34" charset="-128"/>
              <a:cs typeface="MS PGothic" charset="0"/>
            </a:endParaRPr>
          </a:p>
        </p:txBody>
      </p:sp>
      <p:pic>
        <p:nvPicPr>
          <p:cNvPr id="36881"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402146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0"/>
          <p:cNvSpPr txBox="1">
            <a:spLocks noChangeArrowheads="1"/>
          </p:cNvSpPr>
          <p:nvPr/>
        </p:nvSpPr>
        <p:spPr bwMode="auto">
          <a:xfrm>
            <a:off x="366713" y="1447800"/>
            <a:ext cx="4171950"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solidFill>
                  <a:srgbClr val="000000"/>
                </a:solidFill>
                <a:latin typeface="Cambria" pitchFamily="18" charset="0"/>
                <a:cs typeface="Calibri" pitchFamily="34" charset="0"/>
              </a:rPr>
              <a:t>Create a program that will </a:t>
            </a:r>
            <a:r>
              <a:rPr lang="en-US" sz="1500" dirty="0" smtClean="0">
                <a:solidFill>
                  <a:srgbClr val="000000"/>
                </a:solidFill>
                <a:latin typeface="Cambria" pitchFamily="18" charset="0"/>
                <a:cs typeface="Calibri" pitchFamily="34" charset="0"/>
              </a:rPr>
              <a:t>get </a:t>
            </a:r>
            <a:r>
              <a:rPr lang="en-US" sz="1500" dirty="0" err="1" smtClean="0">
                <a:solidFill>
                  <a:srgbClr val="000000"/>
                </a:solidFill>
                <a:latin typeface="Cambria" pitchFamily="18" charset="0"/>
                <a:cs typeface="Calibri" pitchFamily="34" charset="0"/>
              </a:rPr>
              <a:t>picobot</a:t>
            </a:r>
            <a:r>
              <a:rPr lang="en-US" sz="1500" dirty="0" smtClean="0">
                <a:solidFill>
                  <a:srgbClr val="000000"/>
                </a:solidFill>
                <a:latin typeface="Cambria" pitchFamily="18" charset="0"/>
                <a:cs typeface="Calibri" pitchFamily="34" charset="0"/>
              </a:rPr>
              <a:t> to the </a:t>
            </a:r>
            <a:r>
              <a:rPr lang="en-US" sz="1500" b="1" i="1" dirty="0" smtClean="0">
                <a:solidFill>
                  <a:srgbClr val="000000"/>
                </a:solidFill>
                <a:latin typeface="Cambria" pitchFamily="18" charset="0"/>
                <a:cs typeface="Calibri" pitchFamily="34" charset="0"/>
              </a:rPr>
              <a:t>COMPLETELY COVER </a:t>
            </a:r>
            <a:r>
              <a:rPr lang="en-US" sz="1500" dirty="0" smtClean="0">
                <a:solidFill>
                  <a:srgbClr val="000000"/>
                </a:solidFill>
                <a:latin typeface="Cambria" pitchFamily="18" charset="0"/>
                <a:cs typeface="Calibri" pitchFamily="34" charset="0"/>
              </a:rPr>
              <a:t>the </a:t>
            </a:r>
            <a:r>
              <a:rPr lang="en-US" sz="1500" dirty="0" smtClean="0">
                <a:solidFill>
                  <a:srgbClr val="000000"/>
                </a:solidFill>
                <a:latin typeface="Cambria" pitchFamily="18" charset="0"/>
                <a:cs typeface="Calibri" pitchFamily="34" charset="0"/>
              </a:rPr>
              <a:t>empty room.</a:t>
            </a:r>
          </a:p>
        </p:txBody>
      </p:sp>
      <p:sp>
        <p:nvSpPr>
          <p:cNvPr id="36868" name="Text Box 11"/>
          <p:cNvSpPr txBox="1">
            <a:spLocks noChangeArrowheads="1"/>
          </p:cNvSpPr>
          <p:nvPr/>
        </p:nvSpPr>
        <p:spPr bwMode="auto">
          <a:xfrm>
            <a:off x="307974" y="1524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i="1" dirty="0" smtClean="0">
                <a:solidFill>
                  <a:srgbClr val="000000"/>
                </a:solidFill>
                <a:latin typeface="Times New Roman" charset="0"/>
                <a:cs typeface="Times New Roman" charset="0"/>
              </a:rPr>
              <a:t>Thought experiment 2…</a:t>
            </a:r>
            <a:endParaRPr lang="en-US" sz="4200" i="1" dirty="0" smtClean="0">
              <a:solidFill>
                <a:srgbClr val="000000"/>
              </a:solidFill>
              <a:latin typeface="Times New Roman" charset="0"/>
              <a:cs typeface="Times New Roman" charset="0"/>
            </a:endParaRPr>
          </a:p>
        </p:txBody>
      </p:sp>
      <p:pic>
        <p:nvPicPr>
          <p:cNvPr id="36869" name="Picture 12" descr="Picture 2"/>
          <p:cNvPicPr>
            <a:picLocks noChangeAspect="1" noChangeArrowheads="1"/>
          </p:cNvPicPr>
          <p:nvPr/>
        </p:nvPicPr>
        <p:blipFill>
          <a:blip r:embed="rId2">
            <a:extLst>
              <a:ext uri="{28A0092B-C50C-407E-A947-70E740481C1C}">
                <a14:useLocalDpi xmlns:a14="http://schemas.microsoft.com/office/drawing/2010/main" val="0"/>
              </a:ext>
            </a:extLst>
          </a:blip>
          <a:srcRect b="79178"/>
          <a:stretch>
            <a:fillRect/>
          </a:stretch>
        </p:blipFill>
        <p:spPr bwMode="auto">
          <a:xfrm>
            <a:off x="228600" y="2209800"/>
            <a:ext cx="44561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10"/>
          <p:cNvSpPr txBox="1">
            <a:spLocks noChangeArrowheads="1"/>
          </p:cNvSpPr>
          <p:nvPr/>
        </p:nvSpPr>
        <p:spPr bwMode="auto">
          <a:xfrm>
            <a:off x="4999038" y="4902200"/>
            <a:ext cx="3889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500" dirty="0" smtClean="0">
                <a:solidFill>
                  <a:srgbClr val="000000"/>
                </a:solidFill>
                <a:latin typeface="Cambria" charset="0"/>
                <a:cs typeface="Calibri" charset="0"/>
              </a:rPr>
              <a:t>Your rules should work </a:t>
            </a:r>
            <a:r>
              <a:rPr lang="en-US" sz="1500" b="1" i="1" dirty="0" smtClean="0">
                <a:solidFill>
                  <a:srgbClr val="120DF3"/>
                </a:solidFill>
                <a:latin typeface="Cambria" charset="0"/>
                <a:cs typeface="Calibri" charset="0"/>
              </a:rPr>
              <a:t>regardless</a:t>
            </a:r>
            <a:r>
              <a:rPr lang="en-US" sz="1500" i="1" dirty="0" smtClean="0">
                <a:solidFill>
                  <a:srgbClr val="000000"/>
                </a:solidFill>
                <a:latin typeface="Cambria" charset="0"/>
                <a:cs typeface="Calibri" charset="0"/>
              </a:rPr>
              <a:t> </a:t>
            </a:r>
            <a:r>
              <a:rPr lang="en-US" sz="1500" dirty="0" smtClean="0">
                <a:solidFill>
                  <a:srgbClr val="000000"/>
                </a:solidFill>
                <a:latin typeface="Cambria" charset="0"/>
                <a:cs typeface="Calibri" charset="0"/>
              </a:rPr>
              <a:t>of </a:t>
            </a:r>
            <a:r>
              <a:rPr lang="en-US" sz="1500" dirty="0" err="1" smtClean="0">
                <a:solidFill>
                  <a:srgbClr val="000000"/>
                </a:solidFill>
                <a:latin typeface="Cambria" charset="0"/>
                <a:cs typeface="Calibri" charset="0"/>
              </a:rPr>
              <a:t>Picobot's</a:t>
            </a:r>
            <a:r>
              <a:rPr lang="en-US" sz="1500" dirty="0" smtClean="0">
                <a:solidFill>
                  <a:srgbClr val="000000"/>
                </a:solidFill>
                <a:latin typeface="Cambria" charset="0"/>
                <a:cs typeface="Calibri" charset="0"/>
              </a:rPr>
              <a:t> starting position… !</a:t>
            </a:r>
          </a:p>
        </p:txBody>
      </p:sp>
      <p:sp>
        <p:nvSpPr>
          <p:cNvPr id="15" name="Text Box 10"/>
          <p:cNvSpPr txBox="1">
            <a:spLocks noChangeArrowheads="1"/>
          </p:cNvSpPr>
          <p:nvPr/>
        </p:nvSpPr>
        <p:spPr bwMode="auto">
          <a:xfrm>
            <a:off x="457200" y="6172200"/>
            <a:ext cx="4171950" cy="553998"/>
          </a:xfrm>
          <a:prstGeom prst="rect">
            <a:avLst/>
          </a:prstGeom>
          <a:noFill/>
          <a:ln>
            <a:solidFill>
              <a:schemeClr val="bg1">
                <a:lumMod val="65000"/>
              </a:schemeClr>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b="1" dirty="0" smtClean="0">
                <a:solidFill>
                  <a:srgbClr val="000000"/>
                </a:solidFill>
                <a:latin typeface="Cambria" pitchFamily="18" charset="0"/>
                <a:cs typeface="Calibri" pitchFamily="34" charset="0"/>
              </a:rPr>
              <a:t>Hint:  </a:t>
            </a:r>
            <a:r>
              <a:rPr lang="en-US" sz="1500" dirty="0" smtClean="0">
                <a:solidFill>
                  <a:srgbClr val="000000"/>
                </a:solidFill>
                <a:latin typeface="Cambria" pitchFamily="18" charset="0"/>
                <a:cs typeface="Calibri" pitchFamily="34" charset="0"/>
              </a:rPr>
              <a:t>combine the up-and-down example with the previous one!</a:t>
            </a:r>
            <a:endParaRPr lang="en-US" sz="1500" dirty="0" smtClean="0">
              <a:solidFill>
                <a:srgbClr val="000000"/>
              </a:solidFill>
              <a:latin typeface="Cambria" pitchFamily="18" charset="0"/>
              <a:cs typeface="Calibri" pitchFamily="34" charset="0"/>
            </a:endParaRPr>
          </a:p>
        </p:txBody>
      </p:sp>
      <p:sp>
        <p:nvSpPr>
          <p:cNvPr id="16" name="Text Box 10"/>
          <p:cNvSpPr txBox="1">
            <a:spLocks noChangeArrowheads="1"/>
          </p:cNvSpPr>
          <p:nvPr/>
        </p:nvSpPr>
        <p:spPr bwMode="auto">
          <a:xfrm>
            <a:off x="5181600" y="6172200"/>
            <a:ext cx="3714750" cy="553998"/>
          </a:xfrm>
          <a:prstGeom prst="rect">
            <a:avLst/>
          </a:prstGeom>
          <a:noFill/>
          <a:ln>
            <a:solidFill>
              <a:schemeClr val="bg1">
                <a:lumMod val="65000"/>
              </a:schemeClr>
            </a:solid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b="1" dirty="0" smtClean="0">
                <a:solidFill>
                  <a:srgbClr val="000000"/>
                </a:solidFill>
                <a:latin typeface="Cambria" pitchFamily="18" charset="0"/>
                <a:cs typeface="Calibri" pitchFamily="34" charset="0"/>
              </a:rPr>
              <a:t>Extra challenge:  </a:t>
            </a:r>
            <a:r>
              <a:rPr lang="en-US" sz="1500" dirty="0" smtClean="0">
                <a:solidFill>
                  <a:srgbClr val="000000"/>
                </a:solidFill>
                <a:latin typeface="Cambria" pitchFamily="18" charset="0"/>
                <a:cs typeface="Calibri" pitchFamily="34" charset="0"/>
              </a:rPr>
              <a:t>how FEW rules can you use? The current record is </a:t>
            </a:r>
            <a:r>
              <a:rPr lang="en-US" sz="1500" b="1" i="1" dirty="0" smtClean="0">
                <a:solidFill>
                  <a:srgbClr val="000000"/>
                </a:solidFill>
                <a:latin typeface="Cambria" pitchFamily="18" charset="0"/>
                <a:cs typeface="Calibri" pitchFamily="34" charset="0"/>
              </a:rPr>
              <a:t>six rules</a:t>
            </a:r>
            <a:r>
              <a:rPr lang="en-US" sz="1500" dirty="0" smtClean="0">
                <a:solidFill>
                  <a:srgbClr val="000000"/>
                </a:solidFill>
                <a:latin typeface="Cambria" pitchFamily="18" charset="0"/>
                <a:cs typeface="Calibri" pitchFamily="34" charset="0"/>
              </a:rPr>
              <a:t>…</a:t>
            </a:r>
            <a:endParaRPr lang="en-US" sz="1500" dirty="0" smtClean="0">
              <a:solidFill>
                <a:srgbClr val="000000"/>
              </a:solidFill>
              <a:latin typeface="Cambria" pitchFamily="18" charset="0"/>
              <a:cs typeface="Calibri" pitchFamily="34" charset="0"/>
            </a:endParaRPr>
          </a:p>
        </p:txBody>
      </p:sp>
      <p:pic>
        <p:nvPicPr>
          <p:cNvPr id="3" name="Picture 2" descr="Screen Shot 2013-07-18 at 7.27.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524000"/>
            <a:ext cx="3283024" cy="3276600"/>
          </a:xfrm>
          <a:prstGeom prst="rect">
            <a:avLst/>
          </a:prstGeom>
        </p:spPr>
      </p:pic>
      <p:sp>
        <p:nvSpPr>
          <p:cNvPr id="4" name="Rectangle 3"/>
          <p:cNvSpPr/>
          <p:nvPr/>
        </p:nvSpPr>
        <p:spPr>
          <a:xfrm rot="20248428">
            <a:off x="6432512" y="3315200"/>
            <a:ext cx="1486855" cy="461665"/>
          </a:xfrm>
          <a:prstGeom prst="rect">
            <a:avLst/>
          </a:prstGeom>
          <a:solidFill>
            <a:srgbClr val="FFFFFF"/>
          </a:solidFill>
        </p:spPr>
        <p:txBody>
          <a:bodyPr wrap="none">
            <a:spAutoFit/>
          </a:bodyPr>
          <a:lstStyle/>
          <a:p>
            <a:r>
              <a:rPr lang="en-US" dirty="0" smtClean="0">
                <a:solidFill>
                  <a:srgbClr val="000000"/>
                </a:solidFill>
                <a:latin typeface="Cambria" charset="0"/>
                <a:cs typeface="Calibri" charset="0"/>
              </a:rPr>
              <a:t>complete!</a:t>
            </a:r>
            <a:endParaRPr lang="en-US" dirty="0"/>
          </a:p>
        </p:txBody>
      </p:sp>
    </p:spTree>
    <p:extLst>
      <p:ext uri="{BB962C8B-B14F-4D97-AF65-F5344CB8AC3E}">
        <p14:creationId xmlns:p14="http://schemas.microsoft.com/office/powerpoint/2010/main" val="32755226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7"/>
          <p:cNvSpPr txBox="1">
            <a:spLocks noChangeArrowheads="1"/>
          </p:cNvSpPr>
          <p:nvPr/>
        </p:nvSpPr>
        <p:spPr bwMode="auto">
          <a:xfrm>
            <a:off x="4413250" y="5181600"/>
            <a:ext cx="4343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500" dirty="0" smtClean="0">
                <a:solidFill>
                  <a:srgbClr val="000000"/>
                </a:solidFill>
                <a:latin typeface="Calibri" charset="0"/>
                <a:cs typeface="Calibri" charset="0"/>
              </a:rPr>
              <a:t>What </a:t>
            </a:r>
            <a:r>
              <a:rPr lang="en-US" sz="1500" b="1" i="1" dirty="0" smtClean="0">
                <a:solidFill>
                  <a:srgbClr val="000000"/>
                </a:solidFill>
                <a:latin typeface="Calibri" charset="0"/>
                <a:cs typeface="Calibri" charset="0"/>
              </a:rPr>
              <a:t>different </a:t>
            </a:r>
            <a:r>
              <a:rPr lang="en-US" sz="1500" dirty="0" smtClean="0">
                <a:solidFill>
                  <a:srgbClr val="000000"/>
                </a:solidFill>
                <a:latin typeface="Calibri" charset="0"/>
                <a:cs typeface="Calibri" charset="0"/>
              </a:rPr>
              <a:t>set of rules would guide </a:t>
            </a:r>
            <a:r>
              <a:rPr lang="en-US" sz="1500" dirty="0" err="1" smtClean="0">
                <a:solidFill>
                  <a:srgbClr val="000000"/>
                </a:solidFill>
                <a:latin typeface="Calibri" charset="0"/>
                <a:cs typeface="Calibri" charset="0"/>
              </a:rPr>
              <a:t>Picobot</a:t>
            </a:r>
            <a:r>
              <a:rPr lang="en-US" sz="1500" dirty="0" smtClean="0">
                <a:solidFill>
                  <a:srgbClr val="000000"/>
                </a:solidFill>
                <a:latin typeface="Calibri" charset="0"/>
                <a:cs typeface="Calibri" charset="0"/>
              </a:rPr>
              <a:t> through this "maze" environment?</a:t>
            </a:r>
          </a:p>
        </p:txBody>
      </p:sp>
      <p:sp>
        <p:nvSpPr>
          <p:cNvPr id="40966" name="Text Box 7"/>
          <p:cNvSpPr txBox="1">
            <a:spLocks noChangeArrowheads="1"/>
          </p:cNvSpPr>
          <p:nvPr/>
        </p:nvSpPr>
        <p:spPr bwMode="auto">
          <a:xfrm>
            <a:off x="228600" y="5943600"/>
            <a:ext cx="426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Calibri" charset="0"/>
                <a:cs typeface="Calibri" charset="0"/>
              </a:rPr>
              <a:t>Thinking about the </a:t>
            </a:r>
            <a:r>
              <a:rPr lang="en-US" sz="1800" b="1" i="1" dirty="0" smtClean="0">
                <a:solidFill>
                  <a:srgbClr val="000000"/>
                </a:solidFill>
                <a:latin typeface="Calibri" charset="0"/>
                <a:cs typeface="Calibri" charset="0"/>
              </a:rPr>
              <a:t>CS questions </a:t>
            </a:r>
            <a:r>
              <a:rPr lang="en-US" sz="1800" dirty="0" smtClean="0">
                <a:solidFill>
                  <a:srgbClr val="120DF3"/>
                </a:solidFill>
                <a:latin typeface="Calibri" charset="0"/>
                <a:cs typeface="Calibri" charset="0"/>
              </a:rPr>
              <a:t>before diving into the programming will help!</a:t>
            </a:r>
          </a:p>
        </p:txBody>
      </p:sp>
      <p:sp>
        <p:nvSpPr>
          <p:cNvPr id="40969" name="Rectangle 2"/>
          <p:cNvSpPr>
            <a:spLocks noChangeArrowheads="1"/>
          </p:cNvSpPr>
          <p:nvPr/>
        </p:nvSpPr>
        <p:spPr bwMode="auto">
          <a:xfrm>
            <a:off x="762000" y="1600200"/>
            <a:ext cx="2590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solidFill>
                  <a:srgbClr val="000000"/>
                </a:solidFill>
                <a:latin typeface="Calibri" charset="0"/>
                <a:ea typeface="MS PGothic" charset="0"/>
                <a:cs typeface="Calibri" charset="0"/>
              </a:rPr>
              <a:t>Algorithm:</a:t>
            </a:r>
          </a:p>
          <a:p>
            <a:endParaRPr lang="en-US" sz="2800" dirty="0" smtClean="0">
              <a:solidFill>
                <a:srgbClr val="000000"/>
              </a:solidFill>
              <a:latin typeface="Calibri" charset="0"/>
              <a:ea typeface="MS PGothic" charset="0"/>
              <a:cs typeface="Calibri" charset="0"/>
            </a:endParaRPr>
          </a:p>
          <a:p>
            <a:r>
              <a:rPr lang="en-US" sz="2800" dirty="0" smtClean="0">
                <a:solidFill>
                  <a:srgbClr val="000000"/>
                </a:solidFill>
                <a:latin typeface="Calibri" charset="0"/>
                <a:ea typeface="MS PGothic" charset="0"/>
                <a:cs typeface="Calibri" charset="0"/>
              </a:rPr>
              <a:t>States:</a:t>
            </a:r>
            <a:endParaRPr lang="en-US" sz="2800" dirty="0" smtClean="0">
              <a:solidFill>
                <a:srgbClr val="000000"/>
              </a:solidFill>
              <a:latin typeface="Times" charset="0"/>
              <a:ea typeface="MS PGothic" charset="0"/>
              <a:cs typeface="MS PGothic" charset="0"/>
            </a:endParaRPr>
          </a:p>
        </p:txBody>
      </p:sp>
      <p:sp>
        <p:nvSpPr>
          <p:cNvPr id="23" name="Text Box 11"/>
          <p:cNvSpPr txBox="1">
            <a:spLocks noChangeArrowheads="1"/>
          </p:cNvSpPr>
          <p:nvPr/>
        </p:nvSpPr>
        <p:spPr bwMode="auto">
          <a:xfrm>
            <a:off x="307974" y="1524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i="1" dirty="0" smtClean="0">
                <a:solidFill>
                  <a:srgbClr val="000000"/>
                </a:solidFill>
                <a:latin typeface="Times New Roman" charset="0"/>
                <a:cs typeface="Times New Roman" charset="0"/>
              </a:rPr>
              <a:t>Thought experiment 3…</a:t>
            </a:r>
            <a:endParaRPr lang="en-US" sz="4200" i="1" dirty="0" smtClean="0">
              <a:solidFill>
                <a:srgbClr val="000000"/>
              </a:solidFill>
              <a:latin typeface="Times New Roman" charset="0"/>
              <a:cs typeface="Times New Roman" charset="0"/>
            </a:endParaRPr>
          </a:p>
        </p:txBody>
      </p:sp>
    </p:spTree>
    <p:extLst>
      <p:ext uri="{BB962C8B-B14F-4D97-AF65-F5344CB8AC3E}">
        <p14:creationId xmlns:p14="http://schemas.microsoft.com/office/powerpoint/2010/main" val="17421778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962400" y="4953000"/>
            <a:ext cx="4038600" cy="1200329"/>
          </a:xfrm>
          <a:prstGeom prst="rect">
            <a:avLst/>
          </a:prstGeom>
          <a:solidFill>
            <a:srgbClr val="B3D6FB"/>
          </a:solidFill>
          <a:ln w="9525">
            <a:noFill/>
            <a:miter lim="800000"/>
            <a:headEnd/>
            <a:tailEnd/>
          </a:ln>
        </p:spPr>
        <p:txBody>
          <a:bodyPr wrap="square">
            <a:prstTxWarp prst="textNoShape">
              <a:avLst/>
            </a:prstTxWarp>
            <a:spAutoFit/>
          </a:bodyPr>
          <a:lstStyle/>
          <a:p>
            <a:pPr algn="ctr">
              <a:spcBef>
                <a:spcPct val="50000"/>
              </a:spcBef>
            </a:pPr>
            <a:r>
              <a:rPr lang="en-US" sz="7200" dirty="0" err="1">
                <a:solidFill>
                  <a:srgbClr val="0D03F4"/>
                </a:solidFill>
                <a:latin typeface="Cambria"/>
                <a:ea typeface="Calibri" charset="0"/>
                <a:cs typeface="Cambria"/>
              </a:rPr>
              <a:t>Picobot</a:t>
            </a:r>
            <a:endParaRPr lang="en-US" sz="7200" dirty="0">
              <a:latin typeface="Cambria"/>
              <a:ea typeface="Calibri" charset="0"/>
              <a:cs typeface="Cambria"/>
            </a:endParaRPr>
          </a:p>
        </p:txBody>
      </p:sp>
      <p:sp>
        <p:nvSpPr>
          <p:cNvPr id="5" name="Text Box 2"/>
          <p:cNvSpPr txBox="1">
            <a:spLocks noChangeArrowheads="1"/>
          </p:cNvSpPr>
          <p:nvPr/>
        </p:nvSpPr>
        <p:spPr bwMode="auto">
          <a:xfrm>
            <a:off x="1828800" y="1371600"/>
            <a:ext cx="5867400" cy="267765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200" i="1" dirty="0" smtClean="0">
                <a:solidFill>
                  <a:srgbClr val="000000"/>
                </a:solidFill>
                <a:latin typeface="Calibri" charset="0"/>
                <a:ea typeface="Calibri" charset="0"/>
                <a:cs typeface="Calibri" charset="0"/>
              </a:rPr>
              <a:t>Mon: </a:t>
            </a:r>
            <a:r>
              <a:rPr lang="en-US" sz="4200" i="1" dirty="0" smtClean="0">
                <a:solidFill>
                  <a:srgbClr val="FF6600"/>
                </a:solidFill>
                <a:latin typeface="Calibri" charset="0"/>
                <a:ea typeface="Calibri" charset="0"/>
                <a:cs typeface="Calibri" charset="0"/>
              </a:rPr>
              <a:t>CS + programming</a:t>
            </a:r>
          </a:p>
          <a:p>
            <a:pPr>
              <a:spcBef>
                <a:spcPct val="50000"/>
              </a:spcBef>
            </a:pPr>
            <a:r>
              <a:rPr lang="en-US" sz="4200" i="1" dirty="0" smtClean="0">
                <a:solidFill>
                  <a:srgbClr val="000000"/>
                </a:solidFill>
                <a:latin typeface="Calibri" charset="0"/>
                <a:ea typeface="Calibri" charset="0"/>
                <a:cs typeface="Calibri" charset="0"/>
              </a:rPr>
              <a:t>Tue:   </a:t>
            </a:r>
            <a:r>
              <a:rPr lang="en-US" sz="4200" i="1" dirty="0" smtClean="0">
                <a:solidFill>
                  <a:srgbClr val="FF6600"/>
                </a:solidFill>
                <a:latin typeface="Calibri" charset="0"/>
                <a:ea typeface="Calibri" charset="0"/>
                <a:cs typeface="Calibri" charset="0"/>
              </a:rPr>
              <a:t>Data</a:t>
            </a:r>
          </a:p>
          <a:p>
            <a:pPr>
              <a:spcBef>
                <a:spcPct val="50000"/>
              </a:spcBef>
            </a:pPr>
            <a:r>
              <a:rPr lang="en-US" sz="4200" i="1" dirty="0" smtClean="0">
                <a:solidFill>
                  <a:srgbClr val="000000"/>
                </a:solidFill>
                <a:latin typeface="Calibri" charset="0"/>
                <a:ea typeface="Calibri" charset="0"/>
                <a:cs typeface="Calibri" charset="0"/>
              </a:rPr>
              <a:t>Wed:  </a:t>
            </a:r>
            <a:r>
              <a:rPr lang="en-US" sz="4200" i="1" dirty="0" smtClean="0">
                <a:solidFill>
                  <a:srgbClr val="FF6600"/>
                </a:solidFill>
                <a:latin typeface="Calibri" charset="0"/>
                <a:ea typeface="Calibri" charset="0"/>
                <a:cs typeface="Calibri" charset="0"/>
              </a:rPr>
              <a:t>Algorithms</a:t>
            </a:r>
            <a:endParaRPr lang="en-US" sz="4200" i="1" dirty="0">
              <a:solidFill>
                <a:srgbClr val="FF6600"/>
              </a:solidFill>
              <a:latin typeface="Calibri" charset="0"/>
              <a:ea typeface="Calibri" charset="0"/>
              <a:cs typeface="Calibri" charset="0"/>
            </a:endParaRPr>
          </a:p>
        </p:txBody>
      </p:sp>
      <p:sp>
        <p:nvSpPr>
          <p:cNvPr id="2" name="Rectangle 1"/>
          <p:cNvSpPr/>
          <p:nvPr/>
        </p:nvSpPr>
        <p:spPr>
          <a:xfrm>
            <a:off x="228600" y="304800"/>
            <a:ext cx="4930406" cy="461665"/>
          </a:xfrm>
          <a:prstGeom prst="rect">
            <a:avLst/>
          </a:prstGeom>
        </p:spPr>
        <p:txBody>
          <a:bodyPr wrap="none">
            <a:spAutoFit/>
          </a:bodyPr>
          <a:lstStyle/>
          <a:p>
            <a:r>
              <a:rPr lang="en-US" dirty="0" smtClean="0">
                <a:solidFill>
                  <a:srgbClr val="000000"/>
                </a:solidFill>
                <a:latin typeface="Cambria"/>
                <a:ea typeface="Calibri" charset="0"/>
                <a:cs typeface="Cambria"/>
              </a:rPr>
              <a:t>Summary of </a:t>
            </a:r>
            <a:r>
              <a:rPr lang="en-US" dirty="0" err="1" smtClean="0">
                <a:solidFill>
                  <a:srgbClr val="000000"/>
                </a:solidFill>
                <a:latin typeface="Cambria"/>
                <a:ea typeface="Calibri" charset="0"/>
                <a:cs typeface="Cambria"/>
              </a:rPr>
              <a:t>MyCS</a:t>
            </a:r>
            <a:r>
              <a:rPr lang="en-US" dirty="0" smtClean="0">
                <a:solidFill>
                  <a:srgbClr val="000000"/>
                </a:solidFill>
                <a:latin typeface="Cambria"/>
                <a:ea typeface="Calibri" charset="0"/>
                <a:cs typeface="Cambria"/>
              </a:rPr>
              <a:t> (and this week…)</a:t>
            </a:r>
            <a:endParaRPr lang="en-US" dirty="0">
              <a:latin typeface="Cambria"/>
              <a:cs typeface="Cambria"/>
            </a:endParaRPr>
          </a:p>
        </p:txBody>
      </p:sp>
      <p:sp>
        <p:nvSpPr>
          <p:cNvPr id="3" name="Rectangle 2"/>
          <p:cNvSpPr/>
          <p:nvPr/>
        </p:nvSpPr>
        <p:spPr>
          <a:xfrm>
            <a:off x="914400" y="5257800"/>
            <a:ext cx="1815897" cy="461665"/>
          </a:xfrm>
          <a:prstGeom prst="rect">
            <a:avLst/>
          </a:prstGeom>
        </p:spPr>
        <p:txBody>
          <a:bodyPr wrap="none">
            <a:spAutoFit/>
          </a:bodyPr>
          <a:lstStyle/>
          <a:p>
            <a:r>
              <a:rPr lang="en-US" i="1" dirty="0" smtClean="0">
                <a:solidFill>
                  <a:srgbClr val="000000"/>
                </a:solidFill>
                <a:latin typeface="Calibri" charset="0"/>
                <a:ea typeface="Calibri" charset="0"/>
                <a:cs typeface="Calibri" charset="0"/>
              </a:rPr>
              <a:t>All together?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latin typeface="Times" charset="0"/>
              <a:ea typeface="MS PGothic" pitchFamily="34" charset="-128"/>
              <a:cs typeface="MS PGothic" charset="0"/>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solidFill>
              <a:srgbClr val="120DF3"/>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37892" name="Text Box 10"/>
          <p:cNvSpPr txBox="1">
            <a:spLocks noChangeArrowheads="1"/>
          </p:cNvSpPr>
          <p:nvPr/>
        </p:nvSpPr>
        <p:spPr bwMode="auto">
          <a:xfrm>
            <a:off x="525463" y="314325"/>
            <a:ext cx="28368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500" smtClean="0">
                <a:solidFill>
                  <a:srgbClr val="000000"/>
                </a:solidFill>
                <a:latin typeface="Cambria" charset="0"/>
                <a:cs typeface="Calibri" charset="0"/>
              </a:rPr>
              <a:t>· Suppose Picobot want to traverse a maze </a:t>
            </a:r>
            <a:r>
              <a:rPr lang="en-US" sz="1500" b="1" i="1" smtClean="0">
                <a:solidFill>
                  <a:srgbClr val="000000"/>
                </a:solidFill>
                <a:latin typeface="Cambria" charset="0"/>
                <a:cs typeface="Calibri" charset="0"/>
              </a:rPr>
              <a:t>with its right hand always on the wall.</a:t>
            </a:r>
            <a:endParaRPr lang="en-US" sz="1500" smtClean="0">
              <a:solidFill>
                <a:srgbClr val="000000"/>
              </a:solidFill>
              <a:latin typeface="Cambria" charset="0"/>
              <a:cs typeface="Calibri" charset="0"/>
            </a:endParaRPr>
          </a:p>
        </p:txBody>
      </p:sp>
      <p:sp>
        <p:nvSpPr>
          <p:cNvPr id="37893" name="Text Box 10"/>
          <p:cNvSpPr txBox="1">
            <a:spLocks noChangeArrowheads="1"/>
          </p:cNvSpPr>
          <p:nvPr/>
        </p:nvSpPr>
        <p:spPr bwMode="auto">
          <a:xfrm>
            <a:off x="3690938" y="314325"/>
            <a:ext cx="29384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500" smtClean="0">
                <a:solidFill>
                  <a:srgbClr val="000000"/>
                </a:solidFill>
                <a:latin typeface="Cambria" charset="0"/>
                <a:cs typeface="Calibri" charset="0"/>
              </a:rPr>
              <a:t>· Suppose the starting state, state 0, will represent the fact that </a:t>
            </a:r>
            <a:r>
              <a:rPr lang="ja-JP" altLang="en-US" sz="1500" smtClean="0">
                <a:solidFill>
                  <a:srgbClr val="000000"/>
                </a:solidFill>
                <a:latin typeface="Cambria" charset="0"/>
                <a:cs typeface="Calibri" charset="0"/>
              </a:rPr>
              <a:t>“</a:t>
            </a:r>
            <a:r>
              <a:rPr lang="en-US" sz="1500" smtClean="0">
                <a:solidFill>
                  <a:srgbClr val="000000"/>
                </a:solidFill>
                <a:latin typeface="Cambria" charset="0"/>
                <a:cs typeface="Calibri" charset="0"/>
              </a:rPr>
              <a:t>Picobot is facing North</a:t>
            </a:r>
            <a:r>
              <a:rPr lang="ja-JP" altLang="en-US" sz="1500" smtClean="0">
                <a:solidFill>
                  <a:srgbClr val="000000"/>
                </a:solidFill>
                <a:latin typeface="Cambria" charset="0"/>
                <a:cs typeface="Calibri" charset="0"/>
              </a:rPr>
              <a:t>”</a:t>
            </a:r>
            <a:endParaRPr lang="en-US" sz="1500" smtClean="0">
              <a:solidFill>
                <a:srgbClr val="000000"/>
              </a:solidFill>
              <a:latin typeface="Cambria" charset="0"/>
              <a:cs typeface="Calibri" charset="0"/>
            </a:endParaRP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latin typeface="Times" charset="0"/>
              <a:ea typeface="MS PGothic" pitchFamily="34" charset="-128"/>
              <a:cs typeface="MS PGothic" charset="0"/>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Times" charset="0"/>
              <a:ea typeface="MS PGothic" charset="0"/>
              <a:cs typeface="MS PGothic" charset="0"/>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a typeface="MS PGothic" pitchFamily="34" charset="-128"/>
              <a:cs typeface="MS PGothic" charset="0"/>
            </a:endParaRPr>
          </a:p>
        </p:txBody>
      </p:sp>
      <p:sp>
        <p:nvSpPr>
          <p:cNvPr id="37897" name="Text Box 10"/>
          <p:cNvSpPr txBox="1">
            <a:spLocks noChangeArrowheads="1"/>
          </p:cNvSpPr>
          <p:nvPr/>
        </p:nvSpPr>
        <p:spPr bwMode="auto">
          <a:xfrm>
            <a:off x="569913" y="1447800"/>
            <a:ext cx="68976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500" smtClean="0">
                <a:solidFill>
                  <a:srgbClr val="000000"/>
                </a:solidFill>
                <a:latin typeface="Cambria" charset="0"/>
                <a:cs typeface="Calibri" charset="0"/>
              </a:rPr>
              <a:t>(A) Write a single rule that tells Picobot:</a:t>
            </a:r>
          </a:p>
          <a:p>
            <a:pPr>
              <a:spcBef>
                <a:spcPct val="50000"/>
              </a:spcBef>
            </a:pPr>
            <a:r>
              <a:rPr lang="en-US" sz="1500" b="1" i="1" smtClean="0">
                <a:solidFill>
                  <a:srgbClr val="000000"/>
                </a:solidFill>
                <a:latin typeface="Cambria" charset="0"/>
                <a:cs typeface="Calibri" charset="0"/>
              </a:rPr>
              <a:t>   </a:t>
            </a:r>
            <a:r>
              <a:rPr lang="ja-JP" altLang="en-US" sz="1500" b="1" i="1" smtClean="0">
                <a:solidFill>
                  <a:srgbClr val="000000"/>
                </a:solidFill>
                <a:latin typeface="Cambria" charset="0"/>
                <a:cs typeface="Calibri" charset="0"/>
              </a:rPr>
              <a:t>“</a:t>
            </a:r>
            <a:r>
              <a:rPr lang="en-US" sz="1500" b="1" i="1" smtClean="0">
                <a:solidFill>
                  <a:srgbClr val="000000"/>
                </a:solidFill>
                <a:latin typeface="Cambria" charset="0"/>
                <a:cs typeface="Calibri" charset="0"/>
              </a:rPr>
              <a:t>Continue North  </a:t>
            </a:r>
            <a:r>
              <a:rPr lang="en-US" sz="1500" b="1" i="1" u="sng" smtClean="0">
                <a:solidFill>
                  <a:srgbClr val="000000"/>
                </a:solidFill>
                <a:latin typeface="Cambria" charset="0"/>
                <a:cs typeface="Calibri" charset="0"/>
              </a:rPr>
              <a:t>as long as there</a:t>
            </a:r>
            <a:r>
              <a:rPr lang="ja-JP" altLang="en-US" sz="1500" b="1" i="1" u="sng" smtClean="0">
                <a:solidFill>
                  <a:srgbClr val="000000"/>
                </a:solidFill>
                <a:latin typeface="Cambria" charset="0"/>
                <a:cs typeface="Calibri" charset="0"/>
              </a:rPr>
              <a:t>’</a:t>
            </a:r>
            <a:r>
              <a:rPr lang="en-US" sz="1500" b="1" i="1" u="sng" smtClean="0">
                <a:solidFill>
                  <a:srgbClr val="000000"/>
                </a:solidFill>
                <a:latin typeface="Cambria" charset="0"/>
                <a:cs typeface="Calibri" charset="0"/>
              </a:rPr>
              <a:t>s room to move</a:t>
            </a:r>
            <a:r>
              <a:rPr lang="en-US" sz="1500" b="1" i="1" smtClean="0">
                <a:solidFill>
                  <a:srgbClr val="000000"/>
                </a:solidFill>
                <a:latin typeface="Cambria" charset="0"/>
                <a:cs typeface="Calibri" charset="0"/>
              </a:rPr>
              <a:t>  and  </a:t>
            </a:r>
            <a:r>
              <a:rPr lang="en-US" sz="1500" b="1" i="1" u="sng" smtClean="0">
                <a:solidFill>
                  <a:srgbClr val="000000"/>
                </a:solidFill>
                <a:latin typeface="Cambria" charset="0"/>
                <a:cs typeface="Calibri" charset="0"/>
              </a:rPr>
              <a:t>a wall on your right</a:t>
            </a:r>
            <a:r>
              <a:rPr lang="ja-JP" altLang="en-US" sz="1500" b="1" i="1" smtClean="0">
                <a:solidFill>
                  <a:srgbClr val="000000"/>
                </a:solidFill>
                <a:latin typeface="Cambria" charset="0"/>
                <a:cs typeface="Calibri" charset="0"/>
              </a:rPr>
              <a:t>”</a:t>
            </a:r>
            <a:endParaRPr lang="en-US" sz="1500" b="1" i="1" smtClean="0">
              <a:solidFill>
                <a:srgbClr val="000000"/>
              </a:solidFill>
              <a:latin typeface="Cambria" charset="0"/>
              <a:cs typeface="Calibri"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smtClean="0">
                <a:solidFill>
                  <a:srgbClr val="E80416"/>
                </a:solidFill>
                <a:latin typeface="Calibri" charset="0"/>
                <a:ea typeface="MS PGothic" charset="0"/>
                <a:cs typeface="Calibri" charset="0"/>
              </a:rPr>
              <a:t>0</a:t>
            </a:r>
            <a:endParaRPr lang="en-US" sz="1500" b="1" smtClean="0">
              <a:solidFill>
                <a:srgbClr val="000000"/>
              </a:solidFill>
              <a:latin typeface="Times" charset="0"/>
              <a:ea typeface="MS PGothic" charset="0"/>
              <a:cs typeface="MS PGothic" charset="0"/>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solidFill>
              <a:srgbClr val="CC6600"/>
            </a:solidFill>
            <a:round/>
            <a:headEnd/>
            <a:tailEnd type="arrow" w="med" len="med"/>
          </a:ln>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a typeface="MS PGothic" pitchFamily="34" charset="-128"/>
              <a:cs typeface="MS PGothic" charset="0"/>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solidFill>
              <a:srgbClr val="120DF3"/>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37902" name="Text Box 10"/>
          <p:cNvSpPr txBox="1">
            <a:spLocks noChangeArrowheads="1"/>
          </p:cNvSpPr>
          <p:nvPr/>
        </p:nvSpPr>
        <p:spPr bwMode="auto">
          <a:xfrm>
            <a:off x="569913" y="3352800"/>
            <a:ext cx="60594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500" smtClean="0">
                <a:solidFill>
                  <a:srgbClr val="000000"/>
                </a:solidFill>
                <a:latin typeface="Cambria" charset="0"/>
                <a:cs typeface="Calibri" charset="0"/>
              </a:rPr>
              <a:t>(B) Write a single rule that tells Picobot:</a:t>
            </a:r>
          </a:p>
          <a:p>
            <a:pPr>
              <a:spcBef>
                <a:spcPct val="50000"/>
              </a:spcBef>
            </a:pPr>
            <a:r>
              <a:rPr lang="en-US" sz="1500" b="1" i="1" smtClean="0">
                <a:solidFill>
                  <a:srgbClr val="000000"/>
                </a:solidFill>
                <a:latin typeface="Cambria" charset="0"/>
                <a:cs typeface="Calibri" charset="0"/>
              </a:rPr>
              <a:t>   </a:t>
            </a:r>
            <a:r>
              <a:rPr lang="ja-JP" altLang="en-US" sz="1500" b="1" i="1" smtClean="0">
                <a:solidFill>
                  <a:srgbClr val="000000"/>
                </a:solidFill>
                <a:latin typeface="Cambria" charset="0"/>
                <a:cs typeface="Calibri" charset="0"/>
              </a:rPr>
              <a:t>“</a:t>
            </a:r>
            <a:r>
              <a:rPr lang="en-US" sz="1500" b="1" i="1" smtClean="0">
                <a:solidFill>
                  <a:srgbClr val="000000"/>
                </a:solidFill>
                <a:latin typeface="Cambria" charset="0"/>
                <a:cs typeface="Calibri" charset="0"/>
              </a:rPr>
              <a:t>If you lose the wall when facing North, </a:t>
            </a:r>
            <a:r>
              <a:rPr lang="en-US" sz="1500" b="1" i="1" u="sng" smtClean="0">
                <a:solidFill>
                  <a:srgbClr val="000000"/>
                </a:solidFill>
                <a:latin typeface="Cambria" charset="0"/>
                <a:cs typeface="Calibri" charset="0"/>
              </a:rPr>
              <a:t>return to it immediately</a:t>
            </a:r>
            <a:r>
              <a:rPr lang="en-US" sz="1500" b="1" i="1" smtClean="0">
                <a:solidFill>
                  <a:srgbClr val="000000"/>
                </a:solidFill>
                <a:latin typeface="Cambria" charset="0"/>
                <a:cs typeface="Calibri" charset="0"/>
              </a:rPr>
              <a:t>!</a:t>
            </a:r>
            <a:r>
              <a:rPr lang="ja-JP" altLang="en-US" sz="1500" b="1" i="1" smtClean="0">
                <a:solidFill>
                  <a:srgbClr val="000000"/>
                </a:solidFill>
                <a:latin typeface="Cambria" charset="0"/>
                <a:cs typeface="Calibri" charset="0"/>
              </a:rPr>
              <a:t>”</a:t>
            </a:r>
            <a:endParaRPr lang="en-US" sz="1500" b="1" i="1" smtClean="0">
              <a:solidFill>
                <a:srgbClr val="000000"/>
              </a:solidFill>
              <a:latin typeface="Cambria" charset="0"/>
              <a:cs typeface="Calibri"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solidFill>
              <a:srgbClr val="120DF3"/>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latin typeface="Times" charset="0"/>
              <a:ea typeface="MS PGothic" pitchFamily="34" charset="-128"/>
              <a:cs typeface="MS PGothic" charset="0"/>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Times" charset="0"/>
              <a:ea typeface="MS PGothic" charset="0"/>
              <a:cs typeface="MS PGothic" charset="0"/>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a typeface="MS PGothic" pitchFamily="34" charset="-128"/>
              <a:cs typeface="MS PGothic" charset="0"/>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smtClean="0">
                <a:solidFill>
                  <a:srgbClr val="E80416"/>
                </a:solidFill>
                <a:latin typeface="Calibri" charset="0"/>
                <a:ea typeface="MS PGothic" charset="0"/>
                <a:cs typeface="Calibri" charset="0"/>
              </a:rPr>
              <a:t>0</a:t>
            </a:r>
            <a:endParaRPr lang="en-US" sz="1500" b="1" smtClean="0">
              <a:solidFill>
                <a:srgbClr val="000000"/>
              </a:solidFill>
              <a:latin typeface="Times" charset="0"/>
              <a:ea typeface="MS PGothic" charset="0"/>
              <a:cs typeface="MS PGothic" charset="0"/>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solidFill>
              <a:srgbClr val="CC6600"/>
            </a:solidFill>
            <a:round/>
            <a:headEnd/>
            <a:tailEnd type="arrow" w="med" len="med"/>
          </a:ln>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a typeface="MS PGothic" pitchFamily="34" charset="-128"/>
              <a:cs typeface="MS PGothic" charset="0"/>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solidFill>
              <a:srgbClr val="120DF3"/>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a typeface="MS PGothic" pitchFamily="34" charset="-128"/>
              <a:cs typeface="MS PGothic" charset="0"/>
            </a:endParaRPr>
          </a:p>
        </p:txBody>
      </p:sp>
      <p:sp>
        <p:nvSpPr>
          <p:cNvPr id="37912" name="Text Box 10"/>
          <p:cNvSpPr txBox="1">
            <a:spLocks noChangeArrowheads="1"/>
          </p:cNvSpPr>
          <p:nvPr/>
        </p:nvSpPr>
        <p:spPr bwMode="auto">
          <a:xfrm>
            <a:off x="569913" y="5314950"/>
            <a:ext cx="6211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500" smtClean="0">
                <a:solidFill>
                  <a:srgbClr val="000000"/>
                </a:solidFill>
                <a:latin typeface="Cambria" charset="0"/>
                <a:cs typeface="Calibri" charset="0"/>
              </a:rPr>
              <a:t>(C) Write 1-2 rules to tell Picobot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solidFill>
              <a:srgbClr val="120DF3"/>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latin typeface="Times" charset="0"/>
              <a:ea typeface="MS PGothic" pitchFamily="34" charset="-128"/>
              <a:cs typeface="MS PGothic" charset="0"/>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Times" charset="0"/>
              <a:ea typeface="MS PGothic" charset="0"/>
              <a:cs typeface="MS PGothic" charset="0"/>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smtClean="0">
                <a:solidFill>
                  <a:srgbClr val="E80416"/>
                </a:solidFill>
                <a:latin typeface="Calibri" charset="0"/>
                <a:ea typeface="MS PGothic" charset="0"/>
                <a:cs typeface="Calibri" charset="0"/>
              </a:rPr>
              <a:t>0</a:t>
            </a:r>
            <a:endParaRPr lang="en-US" sz="1500" b="1" smtClean="0">
              <a:solidFill>
                <a:srgbClr val="000000"/>
              </a:solidFill>
              <a:latin typeface="Times" charset="0"/>
              <a:ea typeface="MS PGothic" charset="0"/>
              <a:cs typeface="MS PGothic" charset="0"/>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solidFill>
              <a:srgbClr val="CC6600"/>
            </a:solidFill>
            <a:round/>
            <a:headEnd/>
            <a:tailEnd type="arrow" w="med" len="med"/>
          </a:ln>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a typeface="MS PGothic" pitchFamily="34" charset="-128"/>
              <a:cs typeface="MS PGothic" charset="0"/>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solidFill>
              <a:srgbClr val="120DF3"/>
            </a:solidFill>
            <a:round/>
            <a:headEnd/>
            <a:tailEnd/>
          </a:ln>
        </p:spPr>
        <p:txBody>
          <a:bodyPr/>
          <a:lstStyle/>
          <a:p>
            <a:endParaRPr lang="en-US" smtClean="0">
              <a:solidFill>
                <a:srgbClr val="000000"/>
              </a:solidFill>
              <a:latin typeface="Times" charset="0"/>
              <a:ea typeface="MS PGothic" charset="0"/>
              <a:cs typeface="MS PGothic" charset="0"/>
            </a:endParaRPr>
          </a:p>
        </p:txBody>
      </p:sp>
      <p:pic>
        <p:nvPicPr>
          <p:cNvPr id="37920"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218757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921"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408622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smtClean="0">
                <a:solidFill>
                  <a:srgbClr val="000000"/>
                </a:solidFill>
                <a:latin typeface="Cambria" charset="0"/>
                <a:ea typeface="MS PGothic" charset="0"/>
                <a:cs typeface="Calibri" charset="0"/>
              </a:rPr>
              <a:t>(A) </a:t>
            </a:r>
            <a:endParaRPr lang="en-US" smtClean="0">
              <a:solidFill>
                <a:srgbClr val="000000"/>
              </a:solidFill>
              <a:latin typeface="Times" charset="0"/>
              <a:ea typeface="MS PGothic" charset="0"/>
              <a:cs typeface="MS PGothic" charset="0"/>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smtClean="0">
                <a:solidFill>
                  <a:srgbClr val="000000"/>
                </a:solidFill>
                <a:latin typeface="Cambria" charset="0"/>
                <a:ea typeface="MS PGothic" charset="0"/>
                <a:cs typeface="Calibri" charset="0"/>
              </a:rPr>
              <a:t>(B) </a:t>
            </a:r>
            <a:endParaRPr lang="en-US" smtClean="0">
              <a:solidFill>
                <a:srgbClr val="000000"/>
              </a:solidFill>
              <a:latin typeface="Times" charset="0"/>
              <a:ea typeface="MS PGothic" charset="0"/>
              <a:cs typeface="MS PGothic" charset="0"/>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smtClean="0">
                <a:solidFill>
                  <a:srgbClr val="000000"/>
                </a:solidFill>
                <a:latin typeface="Cambria" charset="0"/>
                <a:ea typeface="MS PGothic" charset="0"/>
                <a:cs typeface="Calibri" charset="0"/>
              </a:rPr>
              <a:t>(C) </a:t>
            </a:r>
            <a:endParaRPr lang="en-US" smtClean="0">
              <a:solidFill>
                <a:srgbClr val="000000"/>
              </a:solidFill>
              <a:latin typeface="Times" charset="0"/>
              <a:ea typeface="MS PGothic" charset="0"/>
              <a:cs typeface="MS PGothic" charset="0"/>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solidFill>
              <a:schemeClr val="tx1"/>
            </a:solidFill>
            <a:round/>
            <a:headEnd/>
            <a:tailEnd/>
          </a:ln>
        </p:spPr>
      </p:cxnSp>
      <p:cxnSp>
        <p:nvCxnSpPr>
          <p:cNvPr id="37926" name="Straight Connector 43"/>
          <p:cNvCxnSpPr>
            <a:cxnSpLocks noChangeShapeType="1"/>
          </p:cNvCxnSpPr>
          <p:nvPr/>
        </p:nvCxnSpPr>
        <p:spPr bwMode="auto">
          <a:xfrm>
            <a:off x="228600" y="5181600"/>
            <a:ext cx="8639175" cy="0"/>
          </a:xfrm>
          <a:prstGeom prst="line">
            <a:avLst/>
          </a:prstGeom>
          <a:noFill/>
          <a:ln w="9525">
            <a:solidFill>
              <a:schemeClr val="tx1"/>
            </a:solidFill>
            <a:round/>
            <a:headEnd/>
            <a:tailEnd/>
          </a:ln>
        </p:spPr>
      </p:cxnSp>
    </p:spTree>
    <p:extLst>
      <p:ext uri="{BB962C8B-B14F-4D97-AF65-F5344CB8AC3E}">
        <p14:creationId xmlns:p14="http://schemas.microsoft.com/office/powerpoint/2010/main" val="37592075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5" y="1524000"/>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2362200" y="5867400"/>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latin typeface="Cambria"/>
                <a:cs typeface="Cambria"/>
              </a:rPr>
              <a:t>www.cs.hmc.edu</a:t>
            </a:r>
            <a:r>
              <a:rPr lang="en-US" dirty="0" smtClean="0">
                <a:latin typeface="Cambria"/>
                <a:cs typeface="Cambria"/>
              </a:rPr>
              <a:t>/</a:t>
            </a:r>
            <a:r>
              <a:rPr lang="en-US" dirty="0" err="1" smtClean="0">
                <a:latin typeface="Cambria"/>
                <a:cs typeface="Cambria"/>
              </a:rPr>
              <a:t>picobot</a:t>
            </a:r>
            <a:endParaRPr lang="en-US" dirty="0" smtClean="0">
              <a:latin typeface="Cambria"/>
              <a:cs typeface="Cambria"/>
            </a:endParaRPr>
          </a:p>
        </p:txBody>
      </p:sp>
      <p:sp>
        <p:nvSpPr>
          <p:cNvPr id="23" name="Text Box 11"/>
          <p:cNvSpPr txBox="1">
            <a:spLocks noChangeArrowheads="1"/>
          </p:cNvSpPr>
          <p:nvPr/>
        </p:nvSpPr>
        <p:spPr bwMode="auto">
          <a:xfrm>
            <a:off x="307974" y="1524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i="1" dirty="0" smtClean="0">
                <a:solidFill>
                  <a:srgbClr val="000000"/>
                </a:solidFill>
                <a:latin typeface="Times New Roman" charset="0"/>
                <a:cs typeface="Times New Roman" charset="0"/>
              </a:rPr>
              <a:t>Try it!</a:t>
            </a:r>
            <a:endParaRPr lang="en-US" sz="4200" i="1" dirty="0" smtClean="0">
              <a:solidFill>
                <a:srgbClr val="000000"/>
              </a:solidFill>
              <a:latin typeface="Times New Roman" charset="0"/>
              <a:cs typeface="Times New Roman" charset="0"/>
            </a:endParaRP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3999"/>
            <a:ext cx="3630612" cy="366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4928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500" smtClean="0">
                <a:solidFill>
                  <a:srgbClr val="000000"/>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smtClean="0">
                <a:solidFill>
                  <a:srgbClr val="000000"/>
                </a:solidFill>
              </a:rPr>
              <a:t>“</a:t>
            </a:r>
            <a:r>
              <a:rPr lang="en-US" altLang="ja-JP" sz="1500" smtClean="0">
                <a:solidFill>
                  <a:srgbClr val="000000"/>
                </a:solidFill>
              </a:rPr>
              <a:t>Science and Linguistics,</a:t>
            </a:r>
            <a:r>
              <a:rPr lang="ja-JP" altLang="en-US" sz="1500" smtClean="0">
                <a:solidFill>
                  <a:srgbClr val="000000"/>
                </a:solidFill>
              </a:rPr>
              <a:t>”</a:t>
            </a:r>
            <a:r>
              <a:rPr lang="en-US" altLang="ja-JP" sz="1500" smtClean="0">
                <a:solidFill>
                  <a:srgbClr val="000000"/>
                </a:solidFill>
              </a:rPr>
              <a:t> nor the magazine, M.I.T.</a:t>
            </a:r>
            <a:r>
              <a:rPr lang="ja-JP" altLang="en-US" sz="1500" smtClean="0">
                <a:solidFill>
                  <a:srgbClr val="000000"/>
                </a:solidFill>
              </a:rPr>
              <a:t>’</a:t>
            </a:r>
            <a:r>
              <a:rPr lang="en-US" altLang="ja-JP" sz="1500" smtClean="0">
                <a:solidFill>
                  <a:srgbClr val="000000"/>
                </a:solidFill>
              </a:rPr>
              <a:t>s Technology Review, was most people</a:t>
            </a:r>
            <a:r>
              <a:rPr lang="ja-JP" altLang="en-US" sz="1500" smtClean="0">
                <a:solidFill>
                  <a:srgbClr val="000000"/>
                </a:solidFill>
              </a:rPr>
              <a:t>’</a:t>
            </a:r>
            <a:r>
              <a:rPr lang="en-US" altLang="ja-JP" sz="1500" smtClean="0">
                <a:solidFill>
                  <a:srgbClr val="000000"/>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smtClean="0">
                <a:solidFill>
                  <a:srgbClr val="000000"/>
                </a:solidFill>
              </a:rPr>
              <a:t>’</a:t>
            </a:r>
            <a:r>
              <a:rPr lang="en-US" altLang="ja-JP" sz="1500" smtClean="0">
                <a:solidFill>
                  <a:srgbClr val="000000"/>
                </a:solidFill>
              </a:rPr>
              <a:t>s power over the mind, and his stirring prose seduced a whole generation into believing that our mother tongue restricts what we are able to think.</a:t>
            </a:r>
            <a:endParaRPr lang="en-US" sz="1500" smtClean="0">
              <a:solidFill>
                <a:srgbClr val="000000"/>
              </a:solidFill>
            </a:endParaRPr>
          </a:p>
        </p:txBody>
      </p:sp>
    </p:spTree>
    <p:extLst>
      <p:ext uri="{BB962C8B-B14F-4D97-AF65-F5344CB8AC3E}">
        <p14:creationId xmlns:p14="http://schemas.microsoft.com/office/powerpoint/2010/main" val="25963948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500" smtClean="0">
                <a:solidFill>
                  <a:srgbClr val="000000"/>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smtClean="0">
                <a:solidFill>
                  <a:srgbClr val="000000"/>
                </a:solidFill>
              </a:rPr>
              <a:t>“</a:t>
            </a:r>
            <a:r>
              <a:rPr lang="en-US" altLang="ja-JP" sz="1500" smtClean="0">
                <a:solidFill>
                  <a:srgbClr val="000000"/>
                </a:solidFill>
              </a:rPr>
              <a:t>Science and Linguistics,</a:t>
            </a:r>
            <a:r>
              <a:rPr lang="ja-JP" altLang="en-US" sz="1500" smtClean="0">
                <a:solidFill>
                  <a:srgbClr val="000000"/>
                </a:solidFill>
              </a:rPr>
              <a:t>”</a:t>
            </a:r>
            <a:r>
              <a:rPr lang="en-US" altLang="ja-JP" sz="1500" smtClean="0">
                <a:solidFill>
                  <a:srgbClr val="000000"/>
                </a:solidFill>
              </a:rPr>
              <a:t> nor the magazine, M.I.T.</a:t>
            </a:r>
            <a:r>
              <a:rPr lang="ja-JP" altLang="en-US" sz="1500" smtClean="0">
                <a:solidFill>
                  <a:srgbClr val="000000"/>
                </a:solidFill>
              </a:rPr>
              <a:t>’</a:t>
            </a:r>
            <a:r>
              <a:rPr lang="en-US" altLang="ja-JP" sz="1500" smtClean="0">
                <a:solidFill>
                  <a:srgbClr val="000000"/>
                </a:solidFill>
              </a:rPr>
              <a:t>s Technology Review, was most people</a:t>
            </a:r>
            <a:r>
              <a:rPr lang="ja-JP" altLang="en-US" sz="1500" smtClean="0">
                <a:solidFill>
                  <a:srgbClr val="000000"/>
                </a:solidFill>
              </a:rPr>
              <a:t>’</a:t>
            </a:r>
            <a:r>
              <a:rPr lang="en-US" altLang="ja-JP" sz="1500" smtClean="0">
                <a:solidFill>
                  <a:srgbClr val="000000"/>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smtClean="0">
                <a:solidFill>
                  <a:srgbClr val="000000"/>
                </a:solidFill>
              </a:rPr>
              <a:t>’</a:t>
            </a:r>
            <a:r>
              <a:rPr lang="en-US" altLang="ja-JP" sz="1500" smtClean="0">
                <a:solidFill>
                  <a:srgbClr val="000000"/>
                </a:solidFill>
              </a:rPr>
              <a:t>s power over the mind, and his stirring prose seduced a whole generation into believing that our mother tongue restricts what we are able to think.</a:t>
            </a:r>
            <a:endParaRPr lang="en-US" sz="1500" smtClean="0">
              <a:solidFill>
                <a:srgbClr val="000000"/>
              </a:solidFill>
            </a:endParaRPr>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5" name="Freeform 20"/>
            <p:cNvSpPr>
              <a:spLocks/>
            </p:cNvSpPr>
            <p:nvPr>
              <p:custDataLst>
                <p:tags r:id="rId2"/>
              </p:custDataLst>
            </p:nvPr>
          </p:nvSpPr>
          <p:spPr bwMode="auto">
            <a:xfrm>
              <a:off x="2928" y="1759"/>
              <a:ext cx="810" cy="249"/>
            </a:xfrm>
            <a:custGeom>
              <a:avLst/>
              <a:gdLst>
                <a:gd name="T0" fmla="*/ 3 w 1048"/>
                <a:gd name="T1" fmla="*/ 21 h 250"/>
                <a:gd name="T2" fmla="*/ 5 w 1048"/>
                <a:gd name="T3" fmla="*/ 83 h 250"/>
                <a:gd name="T4" fmla="*/ 5 w 1048"/>
                <a:gd name="T5" fmla="*/ 111 h 250"/>
                <a:gd name="T6" fmla="*/ 6 w 1048"/>
                <a:gd name="T7" fmla="*/ 125 h 250"/>
                <a:gd name="T8" fmla="*/ 6 w 1048"/>
                <a:gd name="T9" fmla="*/ 159 h 250"/>
                <a:gd name="T10" fmla="*/ 4 w 1048"/>
                <a:gd name="T11" fmla="*/ 228 h 250"/>
                <a:gd name="T12" fmla="*/ 2 w 1048"/>
                <a:gd name="T13" fmla="*/ 208 h 250"/>
                <a:gd name="T14" fmla="*/ 0 w 1048"/>
                <a:gd name="T15" fmla="*/ 187 h 250"/>
                <a:gd name="T16" fmla="*/ 2 w 1048"/>
                <a:gd name="T17" fmla="*/ 153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3 w 1048"/>
                <a:gd name="T29" fmla="*/ 28 h 250"/>
                <a:gd name="T30" fmla="*/ 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45066"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45067"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45068"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45069"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45070"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45071"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45072"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45073"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45074"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45075"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45076"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45077"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mtClean="0">
                <a:solidFill>
                  <a:srgbClr val="000000"/>
                </a:solidFill>
                <a:latin typeface="Times" charset="0"/>
                <a:ea typeface="MS PGothic" charset="0"/>
                <a:cs typeface="MS PGothic" charset="0"/>
              </a:endParaRPr>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smtClean="0">
                <a:solidFill>
                  <a:srgbClr val="008000"/>
                </a:solidFill>
                <a:latin typeface="Calibri" charset="0"/>
                <a:ea typeface="MS PGothic" charset="0"/>
                <a:cs typeface="Calibri" charset="0"/>
              </a:rPr>
              <a:t>and I thought my language was </a:t>
            </a:r>
            <a:r>
              <a:rPr lang="en-US" sz="1100" i="1" smtClean="0">
                <a:solidFill>
                  <a:srgbClr val="008000"/>
                </a:solidFill>
                <a:latin typeface="Calibri" charset="0"/>
                <a:ea typeface="MS PGothic" charset="0"/>
                <a:cs typeface="Calibri" charset="0"/>
              </a:rPr>
              <a:t>alien</a:t>
            </a:r>
            <a:r>
              <a:rPr lang="en-US" sz="1100" smtClean="0">
                <a:solidFill>
                  <a:srgbClr val="008000"/>
                </a:solidFill>
                <a:latin typeface="Calibri" charset="0"/>
                <a:ea typeface="MS PGothic" charset="0"/>
                <a:cs typeface="Calibri" charset="0"/>
              </a:rPr>
              <a:t>!</a:t>
            </a:r>
          </a:p>
        </p:txBody>
      </p:sp>
      <p:pic>
        <p:nvPicPr>
          <p:cNvPr id="45064" name="Picture 20"/>
          <p:cNvPicPr>
            <a:picLocks noChangeAspect="1" noChangeArrowheads="1"/>
          </p:cNvPicPr>
          <p:nvPr/>
        </p:nvPicPr>
        <p:blipFill>
          <a:blip r:embed="rId17">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805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2"/>
          <p:cNvSpPr txBox="1">
            <a:spLocks noChangeArrowheads="1"/>
          </p:cNvSpPr>
          <p:nvPr/>
        </p:nvSpPr>
        <p:spPr bwMode="auto">
          <a:xfrm>
            <a:off x="457200" y="228600"/>
            <a:ext cx="6858000" cy="73866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200" dirty="0" err="1">
                <a:solidFill>
                  <a:srgbClr val="0D03F4"/>
                </a:solidFill>
                <a:latin typeface="Cambria"/>
                <a:ea typeface="Calibri" charset="0"/>
                <a:cs typeface="Cambria"/>
              </a:rPr>
              <a:t>Picobot</a:t>
            </a:r>
            <a:endParaRPr lang="en-US" sz="4200" dirty="0">
              <a:latin typeface="Cambria"/>
              <a:ea typeface="Calibri" charset="0"/>
              <a:cs typeface="Cambria"/>
            </a:endParaRPr>
          </a:p>
        </p:txBody>
      </p:sp>
      <p:sp>
        <p:nvSpPr>
          <p:cNvPr id="20" name="Text Box 14"/>
          <p:cNvSpPr txBox="1">
            <a:spLocks noChangeArrowheads="1"/>
          </p:cNvSpPr>
          <p:nvPr/>
        </p:nvSpPr>
        <p:spPr bwMode="auto">
          <a:xfrm>
            <a:off x="1524000" y="5867400"/>
            <a:ext cx="5867400" cy="461665"/>
          </a:xfrm>
          <a:prstGeom prst="rect">
            <a:avLst/>
          </a:prstGeom>
          <a:noFill/>
          <a:ln w="28575">
            <a:noFill/>
            <a:miter lim="800000"/>
            <a:headEnd/>
            <a:tailEnd/>
          </a:ln>
        </p:spPr>
        <p:txBody>
          <a:bodyPr wrap="square">
            <a:prstTxWarp prst="textNoShape">
              <a:avLst/>
            </a:prstTxWarp>
            <a:spAutoFit/>
          </a:bodyPr>
          <a:lstStyle/>
          <a:p>
            <a:pPr algn="ctr">
              <a:spcBef>
                <a:spcPct val="50000"/>
              </a:spcBef>
            </a:pPr>
            <a:r>
              <a:rPr lang="en-US" b="1" dirty="0" smtClean="0">
                <a:solidFill>
                  <a:srgbClr val="000000"/>
                </a:solidFill>
                <a:latin typeface="Cambria"/>
                <a:cs typeface="Cambria"/>
              </a:rPr>
              <a:t>Open this site:   </a:t>
            </a:r>
            <a:r>
              <a:rPr lang="en-US" dirty="0" err="1" smtClean="0">
                <a:solidFill>
                  <a:srgbClr val="000000"/>
                </a:solidFill>
                <a:latin typeface="Cambria"/>
                <a:cs typeface="Cambria"/>
              </a:rPr>
              <a:t>www.cs.hmc.edu</a:t>
            </a:r>
            <a:r>
              <a:rPr lang="en-US" dirty="0" smtClean="0">
                <a:solidFill>
                  <a:srgbClr val="000000"/>
                </a:solidFill>
                <a:latin typeface="Cambria"/>
                <a:cs typeface="Cambria"/>
              </a:rPr>
              <a:t>/</a:t>
            </a:r>
            <a:r>
              <a:rPr lang="en-US" dirty="0" err="1" smtClean="0">
                <a:solidFill>
                  <a:srgbClr val="000000"/>
                </a:solidFill>
                <a:latin typeface="Cambria"/>
                <a:cs typeface="Cambria"/>
              </a:rPr>
              <a:t>picobot</a:t>
            </a:r>
            <a:endParaRPr lang="en-US" dirty="0">
              <a:solidFill>
                <a:srgbClr val="000000"/>
              </a:solidFill>
              <a:latin typeface="Cambria"/>
              <a:cs typeface="Cambria"/>
            </a:endParaRPr>
          </a:p>
        </p:txBody>
      </p:sp>
      <p:pic>
        <p:nvPicPr>
          <p:cNvPr id="23" name="Picture 11" descr="Picture 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549115" cy="3886200"/>
          </a:xfrm>
          <a:prstGeom prst="rect">
            <a:avLst/>
          </a:prstGeom>
          <a:noFill/>
          <a:ln w="19050">
            <a:solidFill>
              <a:srgbClr val="120DF3"/>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a:spLocks noChangeArrowheads="1"/>
          </p:cNvSpPr>
          <p:nvPr/>
        </p:nvSpPr>
        <p:spPr bwMode="auto">
          <a:xfrm>
            <a:off x="6240462" y="2870200"/>
            <a:ext cx="2724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solidFill>
                  <a:srgbClr val="000000"/>
                </a:solidFill>
                <a:latin typeface="Calibri" charset="0"/>
                <a:ea typeface="MS PGothic" charset="0"/>
                <a:cs typeface="Calibri" charset="0"/>
              </a:rPr>
              <a:t>you'll see 100% in the next </a:t>
            </a:r>
            <a:r>
              <a:rPr lang="en-US" dirty="0" smtClean="0">
                <a:solidFill>
                  <a:srgbClr val="000000"/>
                </a:solidFill>
                <a:latin typeface="Calibri" charset="0"/>
                <a:ea typeface="MS PGothic" charset="0"/>
                <a:cs typeface="Calibri" charset="0"/>
              </a:rPr>
              <a:t>20 </a:t>
            </a:r>
            <a:r>
              <a:rPr lang="en-US" dirty="0" smtClean="0">
                <a:solidFill>
                  <a:srgbClr val="000000"/>
                </a:solidFill>
                <a:latin typeface="Calibri" charset="0"/>
                <a:ea typeface="MS PGothic" charset="0"/>
                <a:cs typeface="Calibri" charset="0"/>
              </a:rPr>
              <a:t>minutes</a:t>
            </a:r>
            <a:endParaRPr lang="en-US" dirty="0" smtClean="0">
              <a:solidFill>
                <a:srgbClr val="000000"/>
              </a:solidFill>
              <a:latin typeface="Times" charset="0"/>
              <a:ea typeface="MS PGothic" charset="0"/>
              <a:cs typeface="Calibri" charset="0"/>
            </a:endParaRPr>
          </a:p>
        </p:txBody>
      </p:sp>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libri" charset="0"/>
                <a:cs typeface="Calibri" charset="0"/>
              </a:rPr>
              <a:t>Another </a:t>
            </a:r>
            <a:r>
              <a:rPr lang="en-US" sz="4200" dirty="0" smtClean="0">
                <a:solidFill>
                  <a:srgbClr val="000000"/>
                </a:solidFill>
                <a:latin typeface="Calibri" charset="0"/>
                <a:cs typeface="Calibri" charset="0"/>
              </a:rPr>
              <a:t>language?</a:t>
            </a:r>
            <a:endParaRPr lang="en-US" sz="4200" dirty="0" smtClean="0">
              <a:solidFill>
                <a:srgbClr val="000000"/>
              </a:solidFill>
              <a:latin typeface="Calibri" charset="0"/>
              <a:cs typeface="Calibri" charset="0"/>
            </a:endParaRPr>
          </a:p>
        </p:txBody>
      </p:sp>
      <p:sp>
        <p:nvSpPr>
          <p:cNvPr id="22533" name="Rectangle 25"/>
          <p:cNvSpPr>
            <a:spLocks noChangeArrowheads="1"/>
          </p:cNvSpPr>
          <p:nvPr/>
        </p:nvSpPr>
        <p:spPr bwMode="auto">
          <a:xfrm>
            <a:off x="6361112" y="2566987"/>
            <a:ext cx="24844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i="1" smtClean="0">
                <a:solidFill>
                  <a:srgbClr val="000000"/>
                </a:solidFill>
                <a:latin typeface="Calibri" charset="0"/>
                <a:ea typeface="MS PGothic" charset="0"/>
                <a:cs typeface="Calibri" charset="0"/>
              </a:rPr>
              <a:t>Special-purpose language</a:t>
            </a:r>
            <a:endParaRPr lang="en-US" sz="1500" smtClean="0">
              <a:solidFill>
                <a:srgbClr val="000000"/>
              </a:solidFill>
              <a:latin typeface="Times" charset="0"/>
              <a:ea typeface="MS PGothic" charset="0"/>
              <a:cs typeface="Calibri" charset="0"/>
            </a:endParaRPr>
          </a:p>
        </p:txBody>
      </p:sp>
      <p:sp>
        <p:nvSpPr>
          <p:cNvPr id="22534" name="Rectangle 9"/>
          <p:cNvSpPr>
            <a:spLocks noChangeArrowheads="1"/>
          </p:cNvSpPr>
          <p:nvPr/>
        </p:nvSpPr>
        <p:spPr bwMode="auto">
          <a:xfrm>
            <a:off x="434975" y="2836862"/>
            <a:ext cx="2224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solidFill>
                  <a:srgbClr val="008000"/>
                </a:solidFill>
                <a:latin typeface="Calibri" charset="0"/>
                <a:ea typeface="MS PGothic" charset="0"/>
                <a:cs typeface="Calibri" charset="0"/>
              </a:rPr>
              <a:t>you might see </a:t>
            </a:r>
            <a:r>
              <a:rPr lang="en-US" dirty="0" smtClean="0">
                <a:solidFill>
                  <a:srgbClr val="008000"/>
                </a:solidFill>
                <a:latin typeface="Calibri" charset="0"/>
                <a:ea typeface="MS PGothic" charset="0"/>
                <a:cs typeface="Calibri" charset="0"/>
              </a:rPr>
              <a:t>5% </a:t>
            </a:r>
            <a:r>
              <a:rPr lang="en-US" dirty="0" smtClean="0">
                <a:solidFill>
                  <a:srgbClr val="008000"/>
                </a:solidFill>
                <a:latin typeface="Calibri" charset="0"/>
                <a:ea typeface="MS PGothic" charset="0"/>
                <a:cs typeface="Calibri" charset="0"/>
              </a:rPr>
              <a:t>by the end of </a:t>
            </a:r>
            <a:r>
              <a:rPr lang="en-US" dirty="0" smtClean="0">
                <a:solidFill>
                  <a:srgbClr val="008000"/>
                </a:solidFill>
                <a:latin typeface="Calibri" charset="0"/>
                <a:ea typeface="MS PGothic" charset="0"/>
                <a:cs typeface="Calibri" charset="0"/>
              </a:rPr>
              <a:t>a semester</a:t>
            </a:r>
            <a:endParaRPr lang="en-US" dirty="0" smtClean="0">
              <a:solidFill>
                <a:srgbClr val="000000"/>
              </a:solidFill>
              <a:latin typeface="Times" charset="0"/>
              <a:ea typeface="MS PGothic" charset="0"/>
              <a:cs typeface="Calibri" charset="0"/>
            </a:endParaRPr>
          </a:p>
        </p:txBody>
      </p:sp>
      <p:sp>
        <p:nvSpPr>
          <p:cNvPr id="22535" name="Rectangle 16"/>
          <p:cNvSpPr>
            <a:spLocks noChangeArrowheads="1"/>
          </p:cNvSpPr>
          <p:nvPr/>
        </p:nvSpPr>
        <p:spPr bwMode="auto">
          <a:xfrm>
            <a:off x="941387" y="2057400"/>
            <a:ext cx="1211263" cy="4619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mtClean="0">
                <a:solidFill>
                  <a:srgbClr val="008000"/>
                </a:solidFill>
                <a:latin typeface="Calibri" charset="0"/>
                <a:ea typeface="MS PGothic" charset="0"/>
                <a:cs typeface="Calibri" charset="0"/>
              </a:rPr>
              <a:t> Python </a:t>
            </a:r>
            <a:endParaRPr lang="en-US" smtClean="0">
              <a:solidFill>
                <a:srgbClr val="000000"/>
              </a:solidFill>
              <a:latin typeface="Times" charset="0"/>
              <a:ea typeface="MS PGothic" charset="0"/>
              <a:cs typeface="Calibri" charset="0"/>
            </a:endParaRPr>
          </a:p>
        </p:txBody>
      </p:sp>
      <p:sp>
        <p:nvSpPr>
          <p:cNvPr id="22536" name="Rectangle 18"/>
          <p:cNvSpPr>
            <a:spLocks noChangeArrowheads="1"/>
          </p:cNvSpPr>
          <p:nvPr/>
        </p:nvSpPr>
        <p:spPr bwMode="auto">
          <a:xfrm>
            <a:off x="7037387" y="2057400"/>
            <a:ext cx="1131887"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mtClean="0">
                <a:solidFill>
                  <a:srgbClr val="000000"/>
                </a:solidFill>
                <a:latin typeface="Calibri" charset="0"/>
                <a:ea typeface="MS PGothic" charset="0"/>
                <a:cs typeface="Calibri" charset="0"/>
              </a:rPr>
              <a:t>Picobot</a:t>
            </a:r>
            <a:endParaRPr lang="en-US" smtClean="0">
              <a:solidFill>
                <a:srgbClr val="000000"/>
              </a:solidFill>
              <a:latin typeface="Times" charset="0"/>
              <a:ea typeface="MS PGothic" charset="0"/>
              <a:cs typeface="Calibri" charset="0"/>
            </a:endParaRPr>
          </a:p>
        </p:txBody>
      </p:sp>
      <p:sp>
        <p:nvSpPr>
          <p:cNvPr id="22537" name="Rectangle 19"/>
          <p:cNvSpPr>
            <a:spLocks noChangeArrowheads="1"/>
          </p:cNvSpPr>
          <p:nvPr/>
        </p:nvSpPr>
        <p:spPr bwMode="auto">
          <a:xfrm>
            <a:off x="304800" y="2549525"/>
            <a:ext cx="2484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i="1" smtClean="0">
                <a:solidFill>
                  <a:srgbClr val="008000"/>
                </a:solidFill>
                <a:latin typeface="Calibri" charset="0"/>
                <a:ea typeface="MS PGothic" charset="0"/>
                <a:cs typeface="Calibri" charset="0"/>
              </a:rPr>
              <a:t>General-purpose language</a:t>
            </a:r>
            <a:endParaRPr lang="en-US" sz="1500" smtClean="0">
              <a:solidFill>
                <a:srgbClr val="008000"/>
              </a:solidFill>
              <a:latin typeface="Times" charset="0"/>
              <a:ea typeface="MS PGothic" charset="0"/>
              <a:cs typeface="Calibri" charset="0"/>
            </a:endParaRPr>
          </a:p>
        </p:txBody>
      </p:sp>
      <p:sp>
        <p:nvSpPr>
          <p:cNvPr id="22541" name="Rectangle 19"/>
          <p:cNvSpPr>
            <a:spLocks noChangeArrowheads="1"/>
          </p:cNvSpPr>
          <p:nvPr/>
        </p:nvSpPr>
        <p:spPr bwMode="auto">
          <a:xfrm>
            <a:off x="307975" y="3976687"/>
            <a:ext cx="2484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i="1" dirty="0" smtClean="0">
                <a:solidFill>
                  <a:srgbClr val="008000"/>
                </a:solidFill>
                <a:latin typeface="Calibri" charset="0"/>
                <a:ea typeface="MS PGothic" charset="0"/>
                <a:cs typeface="Calibri" charset="0"/>
              </a:rPr>
              <a:t>less of </a:t>
            </a:r>
            <a:r>
              <a:rPr lang="en-US" sz="1500" i="1" dirty="0" smtClean="0">
                <a:solidFill>
                  <a:srgbClr val="008000"/>
                </a:solidFill>
                <a:latin typeface="Calibri" charset="0"/>
                <a:ea typeface="MS PGothic" charset="0"/>
                <a:cs typeface="Calibri" charset="0"/>
              </a:rPr>
              <a:t>its libraries!</a:t>
            </a:r>
            <a:endParaRPr lang="en-US" sz="1500" dirty="0" smtClean="0">
              <a:solidFill>
                <a:srgbClr val="008000"/>
              </a:solidFill>
              <a:latin typeface="Times" charset="0"/>
              <a:ea typeface="MS PGothic" charset="0"/>
              <a:cs typeface="Calibri" charset="0"/>
            </a:endParaRPr>
          </a:p>
        </p:txBody>
      </p:sp>
      <p:sp>
        <p:nvSpPr>
          <p:cNvPr id="14" name="Rectangle 9"/>
          <p:cNvSpPr>
            <a:spLocks noChangeArrowheads="1"/>
          </p:cNvSpPr>
          <p:nvPr/>
        </p:nvSpPr>
        <p:spPr bwMode="auto">
          <a:xfrm>
            <a:off x="3541278" y="2836862"/>
            <a:ext cx="2224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solidFill>
                  <a:srgbClr val="800000"/>
                </a:solidFill>
                <a:latin typeface="Calibri" charset="0"/>
                <a:ea typeface="MS PGothic" charset="0"/>
                <a:cs typeface="Calibri" charset="0"/>
              </a:rPr>
              <a:t>you might see </a:t>
            </a:r>
            <a:r>
              <a:rPr lang="en-US" dirty="0" smtClean="0">
                <a:solidFill>
                  <a:srgbClr val="800000"/>
                </a:solidFill>
                <a:latin typeface="Calibri" charset="0"/>
                <a:ea typeface="MS PGothic" charset="0"/>
                <a:cs typeface="Calibri" charset="0"/>
              </a:rPr>
              <a:t>50% </a:t>
            </a:r>
            <a:r>
              <a:rPr lang="en-US" dirty="0" smtClean="0">
                <a:solidFill>
                  <a:srgbClr val="800000"/>
                </a:solidFill>
                <a:latin typeface="Calibri" charset="0"/>
                <a:ea typeface="MS PGothic" charset="0"/>
                <a:cs typeface="Calibri" charset="0"/>
              </a:rPr>
              <a:t>by the end of </a:t>
            </a:r>
            <a:r>
              <a:rPr lang="en-US" dirty="0" smtClean="0">
                <a:solidFill>
                  <a:srgbClr val="800000"/>
                </a:solidFill>
                <a:latin typeface="Calibri" charset="0"/>
                <a:ea typeface="MS PGothic" charset="0"/>
                <a:cs typeface="Calibri" charset="0"/>
              </a:rPr>
              <a:t>a semester</a:t>
            </a:r>
            <a:endParaRPr lang="en-US" dirty="0" smtClean="0">
              <a:solidFill>
                <a:srgbClr val="800000"/>
              </a:solidFill>
              <a:latin typeface="Times" charset="0"/>
              <a:ea typeface="MS PGothic" charset="0"/>
              <a:cs typeface="Calibri" charset="0"/>
            </a:endParaRPr>
          </a:p>
        </p:txBody>
      </p:sp>
      <p:sp>
        <p:nvSpPr>
          <p:cNvPr id="15" name="Rectangle 16"/>
          <p:cNvSpPr>
            <a:spLocks noChangeArrowheads="1"/>
          </p:cNvSpPr>
          <p:nvPr/>
        </p:nvSpPr>
        <p:spPr bwMode="auto">
          <a:xfrm>
            <a:off x="4065587" y="2057400"/>
            <a:ext cx="1175472" cy="46166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dirty="0" smtClean="0">
                <a:solidFill>
                  <a:srgbClr val="800000"/>
                </a:solidFill>
                <a:latin typeface="Calibri" charset="0"/>
                <a:ea typeface="MS PGothic" charset="0"/>
                <a:cs typeface="Calibri" charset="0"/>
              </a:rPr>
              <a:t> </a:t>
            </a:r>
            <a:r>
              <a:rPr lang="en-US" dirty="0" smtClean="0">
                <a:solidFill>
                  <a:srgbClr val="800000"/>
                </a:solidFill>
                <a:latin typeface="Calibri" charset="0"/>
                <a:ea typeface="MS PGothic" charset="0"/>
                <a:cs typeface="Calibri" charset="0"/>
              </a:rPr>
              <a:t>Scratch</a:t>
            </a:r>
            <a:endParaRPr lang="en-US" dirty="0" smtClean="0">
              <a:solidFill>
                <a:srgbClr val="800000"/>
              </a:solidFill>
              <a:latin typeface="Times" charset="0"/>
              <a:ea typeface="MS PGothic" charset="0"/>
              <a:cs typeface="Calibri" charset="0"/>
            </a:endParaRPr>
          </a:p>
        </p:txBody>
      </p:sp>
      <p:sp>
        <p:nvSpPr>
          <p:cNvPr id="16" name="Rectangle 19"/>
          <p:cNvSpPr>
            <a:spLocks noChangeArrowheads="1"/>
          </p:cNvSpPr>
          <p:nvPr/>
        </p:nvSpPr>
        <p:spPr bwMode="auto">
          <a:xfrm>
            <a:off x="3411103" y="2549525"/>
            <a:ext cx="2484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i="1" dirty="0" smtClean="0">
                <a:solidFill>
                  <a:srgbClr val="800000"/>
                </a:solidFill>
                <a:latin typeface="Calibri" charset="0"/>
                <a:ea typeface="MS PGothic" charset="0"/>
                <a:cs typeface="Calibri" charset="0"/>
              </a:rPr>
              <a:t>General-purpose language</a:t>
            </a:r>
            <a:endParaRPr lang="en-US" sz="1500" dirty="0" smtClean="0">
              <a:solidFill>
                <a:srgbClr val="800000"/>
              </a:solidFill>
              <a:latin typeface="Times" charset="0"/>
              <a:ea typeface="MS PGothic" charset="0"/>
              <a:cs typeface="Calibri" charset="0"/>
            </a:endParaRPr>
          </a:p>
        </p:txBody>
      </p:sp>
      <p:sp>
        <p:nvSpPr>
          <p:cNvPr id="2" name="Rectangle 1"/>
          <p:cNvSpPr/>
          <p:nvPr/>
        </p:nvSpPr>
        <p:spPr>
          <a:xfrm>
            <a:off x="6629400" y="5867400"/>
            <a:ext cx="2354656" cy="830997"/>
          </a:xfrm>
          <a:prstGeom prst="rect">
            <a:avLst/>
          </a:prstGeom>
        </p:spPr>
        <p:txBody>
          <a:bodyPr wrap="none">
            <a:spAutoFit/>
          </a:bodyPr>
          <a:lstStyle/>
          <a:p>
            <a:pPr algn="ctr"/>
            <a:r>
              <a:rPr lang="en-US" i="1" dirty="0" smtClean="0">
                <a:solidFill>
                  <a:schemeClr val="bg1">
                    <a:lumMod val="65000"/>
                  </a:schemeClr>
                </a:solidFill>
                <a:latin typeface="Calibri" charset="0"/>
                <a:cs typeface="Calibri" charset="0"/>
              </a:rPr>
              <a:t>self-contained</a:t>
            </a:r>
          </a:p>
          <a:p>
            <a:pPr algn="ctr"/>
            <a:r>
              <a:rPr lang="en-US" dirty="0" smtClean="0">
                <a:solidFill>
                  <a:schemeClr val="bg1">
                    <a:lumMod val="65000"/>
                  </a:schemeClr>
                </a:solidFill>
                <a:latin typeface="Calibri" charset="0"/>
                <a:cs typeface="Calibri" charset="0"/>
              </a:rPr>
              <a:t>but not simplistic</a:t>
            </a:r>
            <a:endParaRPr lang="en-US" dirty="0">
              <a:solidFill>
                <a:schemeClr val="bg1">
                  <a:lumMod val="65000"/>
                </a:schemeClr>
              </a:solidFill>
            </a:endParaRPr>
          </a:p>
        </p:txBody>
      </p:sp>
    </p:spTree>
    <p:extLst>
      <p:ext uri="{BB962C8B-B14F-4D97-AF65-F5344CB8AC3E}">
        <p14:creationId xmlns:p14="http://schemas.microsoft.com/office/powerpoint/2010/main" val="30805069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8"/>
          <p:cNvPicPr>
            <a:picLocks noChangeAspect="1" noChangeArrowheads="1"/>
          </p:cNvPicPr>
          <p:nvPr/>
        </p:nvPicPr>
        <p:blipFill>
          <a:blip r:embed="rId2">
            <a:extLst>
              <a:ext uri="{28A0092B-C50C-407E-A947-70E740481C1C}">
                <a14:useLocalDpi xmlns:a14="http://schemas.microsoft.com/office/drawing/2010/main" val="0"/>
              </a:ext>
            </a:extLst>
          </a:blip>
          <a:srcRect l="55418" t="48911" r="16418" b="23756"/>
          <a:stretch>
            <a:fillRect/>
          </a:stretch>
        </p:blipFill>
        <p:spPr bwMode="auto">
          <a:xfrm>
            <a:off x="533400" y="1828800"/>
            <a:ext cx="2133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1"/>
          <p:cNvSpPr>
            <a:spLocks noChangeArrowheads="1"/>
          </p:cNvSpPr>
          <p:nvPr/>
        </p:nvSpPr>
        <p:spPr bwMode="auto">
          <a:xfrm>
            <a:off x="457200" y="1219200"/>
            <a:ext cx="21701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400" smtClean="0">
                <a:solidFill>
                  <a:srgbClr val="008000"/>
                </a:solidFill>
                <a:latin typeface="Tahoma" charset="0"/>
                <a:ea typeface="MS PGothic" charset="0"/>
                <a:cs typeface="MS PGothic" charset="0"/>
              </a:rPr>
              <a:t>An extreme close-up of Picobot in action...</a:t>
            </a:r>
          </a:p>
        </p:txBody>
      </p:sp>
      <p:pic>
        <p:nvPicPr>
          <p:cNvPr id="23556" name="Picture 4" descr="Picture 16"/>
          <p:cNvPicPr>
            <a:picLocks noChangeAspect="1" noChangeArrowheads="1"/>
          </p:cNvPicPr>
          <p:nvPr/>
        </p:nvPicPr>
        <p:blipFill>
          <a:blip r:embed="rId3">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smtClean="0">
                <a:solidFill>
                  <a:srgbClr val="008000"/>
                </a:solidFill>
                <a:latin typeface="Arial"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3560" name="Text Box 8"/>
          <p:cNvSpPr txBox="1">
            <a:spLocks noChangeArrowheads="1"/>
          </p:cNvSpPr>
          <p:nvPr/>
        </p:nvSpPr>
        <p:spPr bwMode="auto">
          <a:xfrm>
            <a:off x="7696200" y="4170363"/>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smtClean="0">
                <a:solidFill>
                  <a:srgbClr val="808080"/>
                </a:solidFill>
                <a:latin typeface="Arial" charset="0"/>
              </a:rPr>
              <a:t>area already covered</a:t>
            </a: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smtClean="0">
                <a:solidFill>
                  <a:srgbClr val="A40FE0"/>
                </a:solidFill>
                <a:latin typeface="Arial"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3566" name="Text Box 14"/>
          <p:cNvSpPr txBox="1">
            <a:spLocks noChangeArrowheads="1"/>
          </p:cNvSpPr>
          <p:nvPr/>
        </p:nvSpPr>
        <p:spPr bwMode="auto">
          <a:xfrm>
            <a:off x="685800" y="4953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800000"/>
                </a:solidFill>
                <a:latin typeface="Calibri" charset="0"/>
                <a:cs typeface="Calibri" charset="0"/>
              </a:rPr>
              <a:t>inspiration?</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smtClean="0">
                <a:solidFill>
                  <a:srgbClr val="120DF3"/>
                </a:solidFill>
                <a:latin typeface="Arial" charset="0"/>
              </a:rPr>
              <a:t>walls</a:t>
            </a:r>
          </a:p>
        </p:txBody>
      </p:sp>
      <p:sp>
        <p:nvSpPr>
          <p:cNvPr id="23569" name="Text Box 17"/>
          <p:cNvSpPr txBox="1">
            <a:spLocks noChangeArrowheads="1"/>
          </p:cNvSpPr>
          <p:nvPr/>
        </p:nvSpPr>
        <p:spPr bwMode="auto">
          <a:xfrm>
            <a:off x="3886200" y="5791200"/>
            <a:ext cx="4716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smtClean="0">
                <a:solidFill>
                  <a:srgbClr val="000000"/>
                </a:solidFill>
                <a:latin typeface="Arial" charset="0"/>
              </a:rPr>
              <a:t>Goal: </a:t>
            </a:r>
            <a:r>
              <a:rPr lang="en-US" sz="1800" smtClean="0">
                <a:solidFill>
                  <a:srgbClr val="000000"/>
                </a:solidFill>
                <a:latin typeface="Arial" charset="0"/>
              </a:rPr>
              <a:t>whole-environment coverage 		with only </a:t>
            </a:r>
            <a:r>
              <a:rPr lang="en-US" sz="1800" b="1" i="1" smtClean="0">
                <a:solidFill>
                  <a:srgbClr val="000000"/>
                </a:solidFill>
                <a:latin typeface="Times New Roman" charset="0"/>
              </a:rPr>
              <a:t>local sensing</a:t>
            </a:r>
            <a:r>
              <a:rPr lang="en-US" sz="1800" smtClean="0">
                <a:solidFill>
                  <a:srgbClr val="000000"/>
                </a:solidFill>
                <a:latin typeface="Arial" charset="0"/>
              </a:rPr>
              <a:t>…</a:t>
            </a:r>
          </a:p>
        </p:txBody>
      </p:sp>
      <p:sp>
        <p:nvSpPr>
          <p:cNvPr id="23570" name="Text Box 22"/>
          <p:cNvSpPr txBox="1">
            <a:spLocks noChangeArrowheads="1"/>
          </p:cNvSpPr>
          <p:nvPr/>
        </p:nvSpPr>
        <p:spPr bwMode="auto">
          <a:xfrm>
            <a:off x="1295400" y="225425"/>
            <a:ext cx="6423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sz="3600" dirty="0" err="1" smtClean="0">
                <a:solidFill>
                  <a:srgbClr val="000000"/>
                </a:solidFill>
                <a:latin typeface="Calibri" charset="0"/>
                <a:cs typeface="Calibri" charset="0"/>
              </a:rPr>
              <a:t>Picobot</a:t>
            </a:r>
            <a:r>
              <a:rPr lang="en-US" sz="3600" dirty="0">
                <a:solidFill>
                  <a:srgbClr val="000000"/>
                </a:solidFill>
                <a:latin typeface="Calibri" charset="0"/>
                <a:cs typeface="Calibri" charset="0"/>
              </a:rPr>
              <a:t>?</a:t>
            </a:r>
            <a:endParaRPr lang="en-US" sz="3600" dirty="0" smtClean="0">
              <a:solidFill>
                <a:srgbClr val="000000"/>
              </a:solidFill>
              <a:latin typeface="Calibri" charset="0"/>
              <a:cs typeface="Calibri" charset="0"/>
            </a:endParaRPr>
          </a:p>
        </p:txBody>
      </p:sp>
    </p:spTree>
    <p:extLst>
      <p:ext uri="{BB962C8B-B14F-4D97-AF65-F5344CB8AC3E}">
        <p14:creationId xmlns:p14="http://schemas.microsoft.com/office/powerpoint/2010/main" val="10033620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601663" y="4171950"/>
            <a:ext cx="2819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buFont typeface="Arial" charset="0"/>
              <a:buChar char="•"/>
            </a:pPr>
            <a:r>
              <a:rPr lang="en-US" sz="1800" smtClean="0">
                <a:solidFill>
                  <a:srgbClr val="800000"/>
                </a:solidFill>
                <a:latin typeface="Arial" charset="0"/>
              </a:rPr>
              <a:t> may re-cover an area</a:t>
            </a:r>
          </a:p>
          <a:p>
            <a:pPr>
              <a:spcBef>
                <a:spcPct val="50000"/>
              </a:spcBef>
              <a:buFont typeface="Arial" charset="0"/>
              <a:buChar char="•"/>
            </a:pPr>
            <a:r>
              <a:rPr lang="en-US" sz="1800" smtClean="0">
                <a:solidFill>
                  <a:srgbClr val="800000"/>
                </a:solidFill>
                <a:latin typeface="Arial" charset="0"/>
              </a:rPr>
              <a:t> can't tell "vacuumed" from "unvacuumed" area</a:t>
            </a:r>
          </a:p>
        </p:txBody>
      </p:sp>
      <p:sp>
        <p:nvSpPr>
          <p:cNvPr id="24579" name="Text Box 5"/>
          <p:cNvSpPr txBox="1">
            <a:spLocks noChangeArrowheads="1"/>
          </p:cNvSpPr>
          <p:nvPr/>
        </p:nvSpPr>
        <p:spPr bwMode="auto">
          <a:xfrm>
            <a:off x="2133600" y="152400"/>
            <a:ext cx="5257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smtClean="0">
                <a:solidFill>
                  <a:srgbClr val="000000"/>
                </a:solidFill>
                <a:latin typeface="Calibri" charset="0"/>
                <a:cs typeface="Calibri" charset="0"/>
              </a:rPr>
              <a:t>Picobot's inspiration</a:t>
            </a:r>
          </a:p>
        </p:txBody>
      </p:sp>
      <p:pic>
        <p:nvPicPr>
          <p:cNvPr id="24580" name="Picture 20" descr="Roomb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21"/>
          <p:cNvSpPr>
            <a:spLocks noChangeArrowheads="1"/>
          </p:cNvSpPr>
          <p:nvPr/>
        </p:nvSpPr>
        <p:spPr bwMode="auto">
          <a:xfrm>
            <a:off x="638551" y="3586163"/>
            <a:ext cx="2638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800" dirty="0" err="1" smtClean="0">
                <a:solidFill>
                  <a:srgbClr val="800000"/>
                </a:solidFill>
                <a:latin typeface="Tahoma" charset="0"/>
                <a:ea typeface="MS PGothic" charset="0"/>
                <a:cs typeface="MS PGothic" charset="0"/>
              </a:rPr>
              <a:t>Picobot</a:t>
            </a:r>
            <a:r>
              <a:rPr lang="en-US" sz="1800" dirty="0" smtClean="0">
                <a:solidFill>
                  <a:srgbClr val="800000"/>
                </a:solidFill>
                <a:latin typeface="Tahoma" charset="0"/>
                <a:ea typeface="MS PGothic" charset="0"/>
                <a:cs typeface="MS PGothic" charset="0"/>
              </a:rPr>
              <a:t> </a:t>
            </a:r>
            <a:r>
              <a:rPr lang="en-US" sz="1800" dirty="0">
                <a:solidFill>
                  <a:srgbClr val="800000"/>
                </a:solidFill>
                <a:latin typeface="Tahoma" charset="0"/>
                <a:ea typeface="MS PGothic" charset="0"/>
                <a:cs typeface="MS PGothic" charset="0"/>
              </a:rPr>
              <a:t>~</a:t>
            </a:r>
            <a:r>
              <a:rPr lang="en-US" sz="1800" dirty="0" smtClean="0">
                <a:solidFill>
                  <a:srgbClr val="800000"/>
                </a:solidFill>
                <a:latin typeface="Tahoma" charset="0"/>
                <a:ea typeface="MS PGothic" charset="0"/>
                <a:cs typeface="MS PGothic" charset="0"/>
              </a:rPr>
              <a:t> robot vacuum</a:t>
            </a:r>
            <a:endParaRPr lang="en-US" sz="1800" dirty="0" smtClean="0">
              <a:solidFill>
                <a:srgbClr val="800000"/>
              </a:solidFill>
              <a:latin typeface="Tahoma" charset="0"/>
              <a:ea typeface="MS PGothic" charset="0"/>
              <a:cs typeface="MS PGothic" charset="0"/>
            </a:endParaRPr>
          </a:p>
        </p:txBody>
      </p:sp>
      <p:pic>
        <p:nvPicPr>
          <p:cNvPr id="24582" name="Picture 4" descr="Picture 16"/>
          <p:cNvPicPr>
            <a:picLocks noChangeAspect="1" noChangeArrowheads="1"/>
          </p:cNvPicPr>
          <p:nvPr/>
        </p:nvPicPr>
        <p:blipFill>
          <a:blip r:embed="rId4">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4584"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smtClean="0">
                <a:solidFill>
                  <a:srgbClr val="008000"/>
                </a:solidFill>
                <a:latin typeface="Arial" charset="0"/>
              </a:rPr>
              <a:t>Picobot</a:t>
            </a:r>
          </a:p>
        </p:txBody>
      </p:sp>
      <p:sp>
        <p:nvSpPr>
          <p:cNvPr id="24585"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4586" name="Text Box 8"/>
          <p:cNvSpPr txBox="1">
            <a:spLocks noChangeArrowheads="1"/>
          </p:cNvSpPr>
          <p:nvPr/>
        </p:nvSpPr>
        <p:spPr bwMode="auto">
          <a:xfrm>
            <a:off x="7696200" y="4170363"/>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smtClean="0">
                <a:solidFill>
                  <a:srgbClr val="808080"/>
                </a:solidFill>
                <a:latin typeface="Arial" charset="0"/>
              </a:rPr>
              <a:t>area already covered</a:t>
            </a:r>
          </a:p>
        </p:txBody>
      </p:sp>
      <p:sp>
        <p:nvSpPr>
          <p:cNvPr id="24587"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smtClean="0">
                <a:solidFill>
                  <a:srgbClr val="A40FE0"/>
                </a:solidFill>
                <a:latin typeface="Arial" charset="0"/>
              </a:rPr>
              <a:t>area not covered (yet!)</a:t>
            </a:r>
          </a:p>
        </p:txBody>
      </p:sp>
      <p:sp>
        <p:nvSpPr>
          <p:cNvPr id="24588"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4589"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4590"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4591"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4592"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4593"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smtClean="0">
                <a:solidFill>
                  <a:srgbClr val="120DF3"/>
                </a:solidFill>
                <a:latin typeface="Arial" charset="0"/>
              </a:rPr>
              <a:t>walls</a:t>
            </a:r>
          </a:p>
        </p:txBody>
      </p:sp>
      <p:sp>
        <p:nvSpPr>
          <p:cNvPr id="24594" name="Text Box 17"/>
          <p:cNvSpPr txBox="1">
            <a:spLocks noChangeArrowheads="1"/>
          </p:cNvSpPr>
          <p:nvPr/>
        </p:nvSpPr>
        <p:spPr bwMode="auto">
          <a:xfrm>
            <a:off x="3886200" y="5791200"/>
            <a:ext cx="4716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smtClean="0">
                <a:solidFill>
                  <a:srgbClr val="000000"/>
                </a:solidFill>
                <a:latin typeface="Arial" charset="0"/>
              </a:rPr>
              <a:t>Goal: </a:t>
            </a:r>
            <a:r>
              <a:rPr lang="en-US" sz="1800" smtClean="0">
                <a:solidFill>
                  <a:srgbClr val="000000"/>
                </a:solidFill>
                <a:latin typeface="Arial" charset="0"/>
              </a:rPr>
              <a:t>whole-environment coverage 		with only </a:t>
            </a:r>
            <a:r>
              <a:rPr lang="en-US" sz="1800" b="1" i="1" smtClean="0">
                <a:solidFill>
                  <a:srgbClr val="000000"/>
                </a:solidFill>
                <a:latin typeface="Times New Roman" charset="0"/>
              </a:rPr>
              <a:t>local sensing</a:t>
            </a:r>
            <a:r>
              <a:rPr lang="en-US" sz="1800" smtClean="0">
                <a:solidFill>
                  <a:srgbClr val="000000"/>
                </a:solidFill>
                <a:latin typeface="Arial" charset="0"/>
              </a:rPr>
              <a:t>…</a:t>
            </a:r>
          </a:p>
        </p:txBody>
      </p:sp>
    </p:spTree>
    <p:extLst>
      <p:ext uri="{BB962C8B-B14F-4D97-AF65-F5344CB8AC3E}">
        <p14:creationId xmlns:p14="http://schemas.microsoft.com/office/powerpoint/2010/main" val="27155127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smtClean="0">
                <a:solidFill>
                  <a:srgbClr val="000000"/>
                </a:solidFill>
                <a:latin typeface="Times New Roman"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00"/>
                </a:solidFill>
                <a:latin typeface="Arial"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00"/>
                </a:solidFill>
                <a:latin typeface="Arial"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smtClean="0">
                <a:solidFill>
                  <a:srgbClr val="000000"/>
                </a:solidFill>
                <a:latin typeface="Calibri" charset="0"/>
                <a:ea typeface="MS PGothic" charset="0"/>
                <a:cs typeface="Calibri" charset="0"/>
              </a:rPr>
              <a:t>N</a:t>
            </a:r>
            <a:r>
              <a:rPr lang="en-US" sz="6000" smtClean="0">
                <a:solidFill>
                  <a:srgbClr val="000000"/>
                </a:solidFill>
                <a:latin typeface="Calibri" charset="0"/>
                <a:ea typeface="MS PGothic" charset="0"/>
                <a:cs typeface="Calibri" charset="0"/>
              </a:rPr>
              <a:t>x</a:t>
            </a:r>
            <a:r>
              <a:rPr lang="en-US" sz="6000" b="1" smtClean="0">
                <a:solidFill>
                  <a:srgbClr val="000000"/>
                </a:solidFill>
                <a:latin typeface="Calibri" charset="0"/>
                <a:ea typeface="MS PGothic" charset="0"/>
                <a:cs typeface="Calibri" charset="0"/>
              </a:rPr>
              <a:t>W</a:t>
            </a:r>
            <a:r>
              <a:rPr lang="en-US" sz="6000" smtClean="0">
                <a:solidFill>
                  <a:srgbClr val="000000"/>
                </a:solidFill>
                <a:latin typeface="Calibri" charset="0"/>
                <a:ea typeface="MS PGothic" charset="0"/>
                <a:cs typeface="Calibri" charset="0"/>
              </a:rPr>
              <a:t>x</a:t>
            </a:r>
            <a:endParaRPr lang="en-US" sz="6000" b="1" smtClean="0">
              <a:solidFill>
                <a:srgbClr val="000000"/>
              </a:solidFill>
              <a:latin typeface="Calibri" charset="0"/>
              <a:ea typeface="MS PGothic" charset="0"/>
              <a:cs typeface="Calibri"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smtClean="0">
                <a:solidFill>
                  <a:srgbClr val="808080"/>
                </a:solidFill>
                <a:latin typeface="Calibri" charset="0"/>
                <a:ea typeface="MS PGothic" charset="0"/>
                <a:cs typeface="Calibri" charset="0"/>
              </a:rPr>
              <a:t>N   E  W  S</a:t>
            </a:r>
          </a:p>
        </p:txBody>
      </p:sp>
      <p:sp>
        <p:nvSpPr>
          <p:cNvPr id="25621" name="Rectangle 25"/>
          <p:cNvSpPr>
            <a:spLocks noChangeArrowheads="1"/>
          </p:cNvSpPr>
          <p:nvPr/>
        </p:nvSpPr>
        <p:spPr bwMode="auto">
          <a:xfrm>
            <a:off x="6032500" y="5824538"/>
            <a:ext cx="2578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808080"/>
                </a:solidFill>
                <a:ea typeface="MS PGothic" charset="0"/>
                <a:cs typeface="MS PGothic" charset="0"/>
              </a:rPr>
              <a:t>Surroundings are always in </a:t>
            </a:r>
            <a:r>
              <a:rPr lang="en-US" sz="1800" dirty="0" smtClean="0">
                <a:solidFill>
                  <a:srgbClr val="800000"/>
                </a:solidFill>
                <a:ea typeface="MS PGothic" charset="0"/>
                <a:cs typeface="MS PGothic" charset="0"/>
              </a:rPr>
              <a:t>NEWS </a:t>
            </a:r>
            <a:r>
              <a:rPr lang="en-US" sz="1800" dirty="0" smtClean="0">
                <a:solidFill>
                  <a:srgbClr val="808080"/>
                </a:solidFill>
                <a:ea typeface="MS PGothic" charset="0"/>
                <a:cs typeface="MS PGothic" charset="0"/>
              </a:rPr>
              <a:t>order and always 4 letters</a:t>
            </a:r>
            <a:endParaRPr lang="en-US" sz="1800" dirty="0" smtClean="0">
              <a:solidFill>
                <a:srgbClr val="808080"/>
              </a:solidFill>
              <a:ea typeface="MS PGothic" charset="0"/>
              <a:cs typeface="MS PGothic" charset="0"/>
            </a:endParaRP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464154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3200" smtClean="0">
                <a:solidFill>
                  <a:srgbClr val="000000"/>
                </a:solidFill>
                <a:latin typeface="Times New Roman"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smtClean="0">
                <a:solidFill>
                  <a:srgbClr val="000000"/>
                </a:solidFill>
                <a:latin typeface="Calibri" charset="0"/>
                <a:ea typeface="MS PGothic" charset="0"/>
                <a:cs typeface="Calibri" charset="0"/>
              </a:rPr>
              <a:t>N</a:t>
            </a:r>
            <a:r>
              <a:rPr lang="en-US" sz="6000" smtClean="0">
                <a:solidFill>
                  <a:srgbClr val="000000"/>
                </a:solidFill>
                <a:latin typeface="Calibri" charset="0"/>
                <a:ea typeface="MS PGothic" charset="0"/>
                <a:cs typeface="Calibri" charset="0"/>
              </a:rPr>
              <a:t>x</a:t>
            </a:r>
            <a:r>
              <a:rPr lang="en-US" sz="6000" b="1" smtClean="0">
                <a:solidFill>
                  <a:srgbClr val="000000"/>
                </a:solidFill>
                <a:latin typeface="Calibri" charset="0"/>
                <a:ea typeface="MS PGothic" charset="0"/>
                <a:cs typeface="Calibri" charset="0"/>
              </a:rPr>
              <a:t>W</a:t>
            </a:r>
            <a:r>
              <a:rPr lang="en-US" sz="6000" smtClean="0">
                <a:solidFill>
                  <a:srgbClr val="000000"/>
                </a:solidFill>
                <a:latin typeface="Calibri" charset="0"/>
                <a:ea typeface="MS PGothic" charset="0"/>
                <a:cs typeface="Calibri" charset="0"/>
              </a:rPr>
              <a:t>x</a:t>
            </a:r>
            <a:endParaRPr lang="en-US" sz="6000" b="1" smtClean="0">
              <a:solidFill>
                <a:srgbClr val="000000"/>
              </a:solidFill>
              <a:latin typeface="Calibri" charset="0"/>
              <a:ea typeface="MS PGothic" charset="0"/>
              <a:cs typeface="Calibri"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smtClean="0">
                <a:solidFill>
                  <a:srgbClr val="808080"/>
                </a:solidFill>
                <a:latin typeface="Calibri" charset="0"/>
                <a:ea typeface="MS PGothic" charset="0"/>
                <a:cs typeface="Calibri" charset="0"/>
              </a:rPr>
              <a:t>N   E  W  S</a:t>
            </a:r>
          </a:p>
        </p:txBody>
      </p:sp>
      <p:sp>
        <p:nvSpPr>
          <p:cNvPr id="26634" name="Rectangle 25"/>
          <p:cNvSpPr>
            <a:spLocks noChangeArrowheads="1"/>
          </p:cNvSpPr>
          <p:nvPr/>
        </p:nvSpPr>
        <p:spPr bwMode="auto">
          <a:xfrm>
            <a:off x="6248400" y="76200"/>
            <a:ext cx="257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808080"/>
                </a:solidFill>
                <a:ea typeface="MS PGothic" charset="0"/>
                <a:cs typeface="MS PGothic" charset="0"/>
              </a:rPr>
              <a:t>Surroundings are always in </a:t>
            </a:r>
            <a:r>
              <a:rPr lang="en-US" sz="1800" dirty="0" smtClean="0">
                <a:solidFill>
                  <a:srgbClr val="800000"/>
                </a:solidFill>
                <a:ea typeface="MS PGothic" charset="0"/>
                <a:cs typeface="MS PGothic" charset="0"/>
              </a:rPr>
              <a:t>NEWS </a:t>
            </a:r>
            <a:r>
              <a:rPr lang="en-US" sz="1800" dirty="0" smtClean="0">
                <a:solidFill>
                  <a:srgbClr val="808080"/>
                </a:solidFill>
                <a:ea typeface="MS PGothic" charset="0"/>
                <a:cs typeface="MS PGothic" charset="0"/>
              </a:rPr>
              <a:t>order and </a:t>
            </a:r>
            <a:r>
              <a:rPr lang="en-US" sz="1800" dirty="0">
                <a:solidFill>
                  <a:srgbClr val="808080"/>
                </a:solidFill>
                <a:ea typeface="MS PGothic" charset="0"/>
                <a:cs typeface="MS PGothic" charset="0"/>
              </a:rPr>
              <a:t>always 4 letters</a:t>
            </a:r>
          </a:p>
          <a:p>
            <a:pPr algn="ctr"/>
            <a:endParaRPr lang="en-US" sz="1800" dirty="0" smtClean="0">
              <a:solidFill>
                <a:srgbClr val="808080"/>
              </a:solidFill>
              <a:ea typeface="MS PGothic" charset="0"/>
              <a:cs typeface="MS PGothic" charset="0"/>
            </a:endParaRP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nvGrpSpPr>
          <p:cNvPr id="26645" name="Group 19"/>
          <p:cNvGrpSpPr>
            <a:grpSpLocks/>
          </p:cNvGrpSpPr>
          <p:nvPr>
            <p:custDataLst>
              <p:tags r:id="rId1"/>
            </p:custDataLst>
          </p:nvPr>
        </p:nvGrpSpPr>
        <p:grpSpPr bwMode="auto">
          <a:xfrm>
            <a:off x="800100" y="6332538"/>
            <a:ext cx="385763" cy="395287"/>
            <a:chOff x="2928" y="1051"/>
            <a:chExt cx="840" cy="957"/>
          </a:xfrm>
        </p:grpSpPr>
        <p:sp>
          <p:nvSpPr>
            <p:cNvPr id="26647" name="Freeform 20"/>
            <p:cNvSpPr>
              <a:spLocks/>
            </p:cNvSpPr>
            <p:nvPr>
              <p:custDataLst>
                <p:tags r:id="rId2"/>
              </p:custDataLst>
            </p:nvPr>
          </p:nvSpPr>
          <p:spPr bwMode="auto">
            <a:xfrm>
              <a:off x="2928" y="1759"/>
              <a:ext cx="810" cy="249"/>
            </a:xfrm>
            <a:custGeom>
              <a:avLst/>
              <a:gdLst>
                <a:gd name="T0" fmla="*/ 3 w 1048"/>
                <a:gd name="T1" fmla="*/ 21 h 250"/>
                <a:gd name="T2" fmla="*/ 5 w 1048"/>
                <a:gd name="T3" fmla="*/ 83 h 250"/>
                <a:gd name="T4" fmla="*/ 5 w 1048"/>
                <a:gd name="T5" fmla="*/ 111 h 250"/>
                <a:gd name="T6" fmla="*/ 6 w 1048"/>
                <a:gd name="T7" fmla="*/ 125 h 250"/>
                <a:gd name="T8" fmla="*/ 6 w 1048"/>
                <a:gd name="T9" fmla="*/ 159 h 250"/>
                <a:gd name="T10" fmla="*/ 4 w 1048"/>
                <a:gd name="T11" fmla="*/ 228 h 250"/>
                <a:gd name="T12" fmla="*/ 2 w 1048"/>
                <a:gd name="T13" fmla="*/ 208 h 250"/>
                <a:gd name="T14" fmla="*/ 0 w 1048"/>
                <a:gd name="T15" fmla="*/ 187 h 250"/>
                <a:gd name="T16" fmla="*/ 2 w 1048"/>
                <a:gd name="T17" fmla="*/ 153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3 w 1048"/>
                <a:gd name="T29" fmla="*/ 28 h 250"/>
                <a:gd name="T30" fmla="*/ 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48"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49"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6650"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6651"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6652"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6653"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6654"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6655"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6656"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6657"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6658"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6659"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mtClean="0">
                <a:solidFill>
                  <a:srgbClr val="000000"/>
                </a:solidFill>
                <a:latin typeface="Times" charset="0"/>
                <a:ea typeface="MS PGothic" charset="0"/>
                <a:cs typeface="MS PGothic" charset="0"/>
              </a:endParaRPr>
            </a:p>
          </p:txBody>
        </p:sp>
      </p:grpSp>
      <p:sp>
        <p:nvSpPr>
          <p:cNvPr id="26646" name="Rectangle 5"/>
          <p:cNvSpPr>
            <a:spLocks noChangeArrowheads="1"/>
          </p:cNvSpPr>
          <p:nvPr/>
        </p:nvSpPr>
        <p:spPr bwMode="auto">
          <a:xfrm>
            <a:off x="92075" y="6072188"/>
            <a:ext cx="14890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smtClean="0">
                <a:solidFill>
                  <a:srgbClr val="008000"/>
                </a:solidFill>
                <a:latin typeface="Calibri" charset="0"/>
                <a:ea typeface="MS PGothic" charset="0"/>
                <a:cs typeface="Calibri" charset="0"/>
              </a:rPr>
              <a:t>Wow - this one is disgusting!</a:t>
            </a:r>
          </a:p>
        </p:txBody>
      </p:sp>
    </p:spTree>
    <p:extLst>
      <p:ext uri="{BB962C8B-B14F-4D97-AF65-F5344CB8AC3E}">
        <p14:creationId xmlns:p14="http://schemas.microsoft.com/office/powerpoint/2010/main" val="5680333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7651"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000000"/>
                </a:solidFill>
                <a:latin typeface="Arial" charset="0"/>
              </a:rPr>
              <a:t>How many distinct surroundings are there?</a:t>
            </a:r>
          </a:p>
        </p:txBody>
      </p:sp>
      <p:sp>
        <p:nvSpPr>
          <p:cNvPr id="27652"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7653"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7654"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7655"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7656"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N</a:t>
            </a:r>
          </a:p>
        </p:txBody>
      </p:sp>
      <p:sp>
        <p:nvSpPr>
          <p:cNvPr id="27657"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E</a:t>
            </a:r>
          </a:p>
        </p:txBody>
      </p:sp>
      <p:sp>
        <p:nvSpPr>
          <p:cNvPr id="27658"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W</a:t>
            </a:r>
          </a:p>
        </p:txBody>
      </p:sp>
      <p:sp>
        <p:nvSpPr>
          <p:cNvPr id="27659"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0000"/>
                </a:solidFill>
                <a:ea typeface="MS PGothic" charset="0"/>
                <a:cs typeface="MS PGothic" charset="0"/>
              </a:rPr>
              <a:t>S</a:t>
            </a:r>
          </a:p>
        </p:txBody>
      </p:sp>
      <p:sp>
        <p:nvSpPr>
          <p:cNvPr id="27660" name="Text Box 124"/>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smtClean="0">
                <a:solidFill>
                  <a:srgbClr val="000000"/>
                </a:solidFill>
                <a:latin typeface="Times New Roman" charset="0"/>
              </a:rPr>
              <a:t>Surroundings</a:t>
            </a:r>
          </a:p>
        </p:txBody>
      </p:sp>
    </p:spTree>
    <p:extLst>
      <p:ext uri="{BB962C8B-B14F-4D97-AF65-F5344CB8AC3E}">
        <p14:creationId xmlns:p14="http://schemas.microsoft.com/office/powerpoint/2010/main" val="344281379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6879</TotalTime>
  <Words>1321</Words>
  <Application>Microsoft Macintosh PowerPoint</Application>
  <PresentationFormat>On-screen Show (4:3)</PresentationFormat>
  <Paragraphs>232</Paragraphs>
  <Slides>23</Slides>
  <Notes>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Blank Presentation</vt:lpstr>
      <vt:lpstr>1_Blank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Zach Dodds</cp:lastModifiedBy>
  <cp:revision>70</cp:revision>
  <cp:lastPrinted>2013-07-18T14:33:23Z</cp:lastPrinted>
  <dcterms:created xsi:type="dcterms:W3CDTF">2010-08-19T07:36:36Z</dcterms:created>
  <dcterms:modified xsi:type="dcterms:W3CDTF">2013-07-18T14:36:05Z</dcterms:modified>
</cp:coreProperties>
</file>