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3.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ink/ink1.xml" ContentType="application/inkml+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25.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26.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27.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2.xml" ContentType="application/inkml+xml"/>
  <Override PartName="/ppt/ink/ink3.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71.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14" r:id="rId3"/>
    <p:sldMasterId id="2147483777" r:id="rId4"/>
  </p:sldMasterIdLst>
  <p:notesMasterIdLst>
    <p:notesMasterId r:id="rId108"/>
  </p:notesMasterIdLst>
  <p:handoutMasterIdLst>
    <p:handoutMasterId r:id="rId109"/>
  </p:handoutMasterIdLst>
  <p:sldIdLst>
    <p:sldId id="256" r:id="rId5"/>
    <p:sldId id="456" r:id="rId6"/>
    <p:sldId id="661" r:id="rId7"/>
    <p:sldId id="665" r:id="rId8"/>
    <p:sldId id="648" r:id="rId9"/>
    <p:sldId id="478" r:id="rId10"/>
    <p:sldId id="384" r:id="rId11"/>
    <p:sldId id="415" r:id="rId12"/>
    <p:sldId id="541" r:id="rId13"/>
    <p:sldId id="555" r:id="rId14"/>
    <p:sldId id="667" r:id="rId15"/>
    <p:sldId id="557" r:id="rId16"/>
    <p:sldId id="569" r:id="rId17"/>
    <p:sldId id="675" r:id="rId18"/>
    <p:sldId id="570" r:id="rId19"/>
    <p:sldId id="558" r:id="rId20"/>
    <p:sldId id="559" r:id="rId21"/>
    <p:sldId id="585" r:id="rId22"/>
    <p:sldId id="574" r:id="rId23"/>
    <p:sldId id="677" r:id="rId24"/>
    <p:sldId id="589" r:id="rId25"/>
    <p:sldId id="681" r:id="rId26"/>
    <p:sldId id="588" r:id="rId27"/>
    <p:sldId id="595" r:id="rId28"/>
    <p:sldId id="683" r:id="rId29"/>
    <p:sldId id="644" r:id="rId30"/>
    <p:sldId id="645" r:id="rId31"/>
    <p:sldId id="606" r:id="rId32"/>
    <p:sldId id="607" r:id="rId33"/>
    <p:sldId id="608" r:id="rId34"/>
    <p:sldId id="631" r:id="rId35"/>
    <p:sldId id="671" r:id="rId36"/>
    <p:sldId id="672" r:id="rId37"/>
    <p:sldId id="634" r:id="rId38"/>
    <p:sldId id="635" r:id="rId39"/>
    <p:sldId id="637" r:id="rId40"/>
    <p:sldId id="674" r:id="rId41"/>
    <p:sldId id="651" r:id="rId42"/>
    <p:sldId id="663" r:id="rId43"/>
    <p:sldId id="664" r:id="rId44"/>
    <p:sldId id="653" r:id="rId45"/>
    <p:sldId id="576" r:id="rId46"/>
    <p:sldId id="642" r:id="rId47"/>
    <p:sldId id="591" r:id="rId48"/>
    <p:sldId id="592" r:id="rId49"/>
    <p:sldId id="593" r:id="rId50"/>
    <p:sldId id="594" r:id="rId51"/>
    <p:sldId id="584" r:id="rId52"/>
    <p:sldId id="577" r:id="rId53"/>
    <p:sldId id="578" r:id="rId54"/>
    <p:sldId id="579" r:id="rId55"/>
    <p:sldId id="580" r:id="rId56"/>
    <p:sldId id="586" r:id="rId57"/>
    <p:sldId id="641" r:id="rId58"/>
    <p:sldId id="581" r:id="rId59"/>
    <p:sldId id="603" r:id="rId60"/>
    <p:sldId id="604" r:id="rId61"/>
    <p:sldId id="605" r:id="rId62"/>
    <p:sldId id="511" r:id="rId63"/>
    <p:sldId id="646" r:id="rId64"/>
    <p:sldId id="647" r:id="rId65"/>
    <p:sldId id="628" r:id="rId66"/>
    <p:sldId id="649" r:id="rId67"/>
    <p:sldId id="639" r:id="rId68"/>
    <p:sldId id="623" r:id="rId69"/>
    <p:sldId id="624" r:id="rId70"/>
    <p:sldId id="540" r:id="rId71"/>
    <p:sldId id="596" r:id="rId72"/>
    <p:sldId id="597" r:id="rId73"/>
    <p:sldId id="598" r:id="rId74"/>
    <p:sldId id="600" r:id="rId75"/>
    <p:sldId id="601" r:id="rId76"/>
    <p:sldId id="602" r:id="rId77"/>
    <p:sldId id="527" r:id="rId78"/>
    <p:sldId id="599" r:id="rId79"/>
    <p:sldId id="534" r:id="rId80"/>
    <p:sldId id="533" r:id="rId81"/>
    <p:sldId id="535" r:id="rId82"/>
    <p:sldId id="513" r:id="rId83"/>
    <p:sldId id="442" r:id="rId84"/>
    <p:sldId id="443" r:id="rId85"/>
    <p:sldId id="444" r:id="rId86"/>
    <p:sldId id="461" r:id="rId87"/>
    <p:sldId id="462" r:id="rId88"/>
    <p:sldId id="445" r:id="rId89"/>
    <p:sldId id="446" r:id="rId90"/>
    <p:sldId id="447" r:id="rId91"/>
    <p:sldId id="448" r:id="rId92"/>
    <p:sldId id="481" r:id="rId93"/>
    <p:sldId id="449" r:id="rId94"/>
    <p:sldId id="453" r:id="rId95"/>
    <p:sldId id="455" r:id="rId96"/>
    <p:sldId id="457" r:id="rId97"/>
    <p:sldId id="460" r:id="rId98"/>
    <p:sldId id="458" r:id="rId99"/>
    <p:sldId id="484" r:id="rId100"/>
    <p:sldId id="452" r:id="rId101"/>
    <p:sldId id="459" r:id="rId102"/>
    <p:sldId id="524" r:id="rId103"/>
    <p:sldId id="658" r:id="rId104"/>
    <p:sldId id="669" r:id="rId105"/>
    <p:sldId id="673" r:id="rId106"/>
    <p:sldId id="682" r:id="rId10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5DAF5"/>
    <a:srgbClr val="A5D3F5"/>
    <a:srgbClr val="FEE2E3"/>
    <a:srgbClr val="008000"/>
    <a:srgbClr val="FE9C11"/>
    <a:srgbClr val="FFF0C5"/>
    <a:srgbClr val="CCECFF"/>
    <a:srgbClr val="CCFFCC"/>
    <a:srgbClr val="120DF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7" autoAdjust="0"/>
    <p:restoredTop sz="79811" autoAdjust="0"/>
  </p:normalViewPr>
  <p:slideViewPr>
    <p:cSldViewPr>
      <p:cViewPr varScale="1">
        <p:scale>
          <a:sx n="84" d="100"/>
          <a:sy n="84" d="100"/>
        </p:scale>
        <p:origin x="-7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852"/>
    </p:cViewPr>
  </p:sorterViewPr>
  <p:notesViewPr>
    <p:cSldViewPr>
      <p:cViewPr varScale="1">
        <p:scale>
          <a:sx n="120" d="100"/>
          <a:sy n="120" d="100"/>
        </p:scale>
        <p:origin x="-32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808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defRPr>
            </a:lvl1pPr>
          </a:lstStyle>
          <a:p>
            <a:pPr>
              <a:defRPr/>
            </a:pPr>
            <a:endParaRPr lang="en-US"/>
          </a:p>
        </p:txBody>
      </p:sp>
      <p:sp>
        <p:nvSpPr>
          <p:cNvPr id="809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809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ea typeface="ＭＳ Ｐゴシック" pitchFamily="-106" charset="-128"/>
              </a:defRPr>
            </a:lvl1pPr>
          </a:lstStyle>
          <a:p>
            <a:pPr>
              <a:defRPr/>
            </a:pPr>
            <a:fld id="{6AB89572-E808-4D0B-B2D9-C69112C18DBC}" type="slidenum">
              <a:rPr lang="en-US"/>
              <a:pPr>
                <a:defRPr/>
              </a:pPr>
              <a:t>‹#›</a:t>
            </a:fld>
            <a:endParaRPr lang="en-US"/>
          </a:p>
        </p:txBody>
      </p:sp>
    </p:spTree>
    <p:extLst>
      <p:ext uri="{BB962C8B-B14F-4D97-AF65-F5344CB8AC3E}">
        <p14:creationId xmlns:p14="http://schemas.microsoft.com/office/powerpoint/2010/main" val="10774728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8-30T21:13:21.2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56,'0'0'3,"-9"9"-2,9-9 0,15 16-30</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8-31T21:18:26.4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-199 0 73,'-25'85'37,"25"-85"-1,0 0-1,0 0-39,0 0-12,0 0-19,0 0 0,0 0-2,27-69 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8-31T21:21:02.04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17 50,'-5'-21'27,"5"21"-11,0 0-16,0 0-25,19 1-5,-19-1-2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ea typeface="ＭＳ Ｐゴシック" pitchFamily="-106" charset="-128"/>
              </a:defRPr>
            </a:lvl1pPr>
          </a:lstStyle>
          <a:p>
            <a:pPr>
              <a:defRPr/>
            </a:pPr>
            <a:fld id="{EE62AB4F-D984-40A6-9FE0-E9C83478B85B}" type="slidenum">
              <a:rPr lang="en-US"/>
              <a:pPr>
                <a:defRPr/>
              </a:pPr>
              <a:t>‹#›</a:t>
            </a:fld>
            <a:endParaRPr lang="en-US"/>
          </a:p>
        </p:txBody>
      </p:sp>
    </p:spTree>
    <p:extLst>
      <p:ext uri="{BB962C8B-B14F-4D97-AF65-F5344CB8AC3E}">
        <p14:creationId xmlns:p14="http://schemas.microsoft.com/office/powerpoint/2010/main" val="4092930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B4D7990-4D69-483D-B890-726FB87D90D5}" type="slidenum">
              <a:rPr lang="en-US" sz="1200" smtClean="0"/>
              <a:pPr/>
              <a:t>1</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2D4D922-9875-4511-AD72-234CB9D9407E}" type="slidenum">
              <a:rPr lang="en-US" sz="1200" smtClean="0">
                <a:solidFill>
                  <a:srgbClr val="000000"/>
                </a:solidFill>
              </a:rPr>
              <a:pPr/>
              <a:t>10</a:t>
            </a:fld>
            <a:endParaRPr lang="en-US" sz="1200" smtClean="0">
              <a:solidFill>
                <a:srgbClr val="000000"/>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still before the quiz… (syllabus is in the back of your handout…)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2D4D922-9875-4511-AD72-234CB9D9407E}" type="slidenum">
              <a:rPr lang="en-US" sz="1200" smtClean="0">
                <a:solidFill>
                  <a:srgbClr val="000000"/>
                </a:solidFill>
              </a:rPr>
              <a:pPr/>
              <a:t>11</a:t>
            </a:fld>
            <a:endParaRPr lang="en-US" sz="1200" smtClean="0">
              <a:solidFill>
                <a:srgbClr val="000000"/>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still before the quiz… (syllabus is in the back of your handout…)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82C7397-A832-432D-99B3-CE4D751A9F84}" type="slidenum">
              <a:rPr lang="en-US" sz="1200" smtClean="0">
                <a:solidFill>
                  <a:srgbClr val="000000"/>
                </a:solidFill>
              </a:rPr>
              <a:pPr/>
              <a:t>13</a:t>
            </a:fld>
            <a:endParaRPr lang="en-US" sz="1200" smtClean="0">
              <a:solidFill>
                <a:srgbClr val="000000"/>
              </a:solidFill>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82C7397-A832-432D-99B3-CE4D751A9F84}" type="slidenum">
              <a:rPr lang="en-US" sz="1200" smtClean="0">
                <a:solidFill>
                  <a:srgbClr val="000000"/>
                </a:solidFill>
              </a:rPr>
              <a:pPr/>
              <a:t>14</a:t>
            </a:fld>
            <a:endParaRPr lang="en-US" sz="1200" smtClean="0">
              <a:solidFill>
                <a:srgbClr val="000000"/>
              </a:solidFill>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44FA317-6F95-4984-A57F-E7B88D498CBA}" type="slidenum">
              <a:rPr lang="en-US" sz="1200" smtClean="0">
                <a:solidFill>
                  <a:srgbClr val="000000"/>
                </a:solidFill>
              </a:rPr>
              <a:pPr/>
              <a:t>15</a:t>
            </a:fld>
            <a:endParaRPr lang="en-US" sz="1200" smtClean="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4CAE0B7-ED10-4AC8-90C3-01D8CFB1532F}" type="slidenum">
              <a:rPr lang="en-US" sz="1200" smtClean="0">
                <a:solidFill>
                  <a:srgbClr val="000000"/>
                </a:solidFill>
              </a:rPr>
              <a:pPr/>
              <a:t>16</a:t>
            </a:fld>
            <a:endParaRPr lang="en-US" sz="1200" smtClean="0">
              <a:solidFill>
                <a:srgbClr val="000000"/>
              </a:solidFill>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homework really comprises the key skills I hope that everyone takes away from this class…</a:t>
            </a:r>
          </a:p>
          <a:p>
            <a:r>
              <a:rPr lang="en-US" smtClean="0">
                <a:latin typeface="Times" charset="0"/>
              </a:rPr>
              <a:t>weighted accordingly!</a:t>
            </a:r>
          </a:p>
          <a:p>
            <a:endParaRPr lang="en-US" smtClean="0">
              <a:latin typeface="Times" charset="0"/>
            </a:endParaRPr>
          </a:p>
          <a:p>
            <a:r>
              <a:rPr lang="en-US" smtClean="0">
                <a:latin typeface="Times" charset="0"/>
              </a:rPr>
              <a:t>if you never submit anything before 11:59pm on Wednesday – I have complete sympathy!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637648-4E1D-4366-928C-C04933FD1A9F}" type="slidenum">
              <a:rPr lang="en-US" sz="1200" smtClean="0">
                <a:solidFill>
                  <a:srgbClr val="000000"/>
                </a:solidFill>
              </a:rPr>
              <a:pPr/>
              <a:t>17</a:t>
            </a:fld>
            <a:endParaRPr lang="en-US" sz="1200" smtClean="0">
              <a:solidFill>
                <a:srgbClr val="000000"/>
              </a:solidFill>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EE3D63E-A534-4D57-81F7-835BA7F4BAFB}" type="slidenum">
              <a:rPr lang="en-US" sz="1200" smtClean="0">
                <a:solidFill>
                  <a:srgbClr val="000000"/>
                </a:solidFill>
              </a:rPr>
              <a:pPr/>
              <a:t>18</a:t>
            </a:fld>
            <a:endParaRPr lang="en-US" sz="1200" smtClean="0">
              <a:solidFill>
                <a:srgbClr val="000000"/>
              </a:solidFill>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19</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20</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5CEE902-75CA-485A-B627-1B484A825D86}" type="slidenum">
              <a:rPr lang="en-US" sz="1200" smtClean="0"/>
              <a:pPr/>
              <a:t>2</a:t>
            </a:fld>
            <a:endParaRPr lang="en-US" sz="1200"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21</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C051FB8-01F1-482D-A554-9554E9D8BF75}" type="slidenum">
              <a:rPr lang="en-US" sz="1200" smtClean="0">
                <a:solidFill>
                  <a:srgbClr val="000000"/>
                </a:solidFill>
              </a:rPr>
              <a:pPr/>
              <a:t>28</a:t>
            </a:fld>
            <a:endParaRPr lang="en-US" sz="1200" smtClean="0">
              <a:solidFill>
                <a:srgbClr val="000000"/>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E8F6B85-28C1-45FC-98EC-86E3FB560783}" type="slidenum">
              <a:rPr lang="en-US" sz="1200" smtClean="0">
                <a:solidFill>
                  <a:srgbClr val="000000"/>
                </a:solidFill>
              </a:rPr>
              <a:pPr/>
              <a:t>29</a:t>
            </a:fld>
            <a:endParaRPr lang="en-US" sz="1200" smtClean="0">
              <a:solidFill>
                <a:srgbClr val="000000"/>
              </a:solidFill>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CDF7BE5-0D4D-4DCE-95DE-065C317CEB61}" type="slidenum">
              <a:rPr lang="en-US" sz="1200" smtClean="0">
                <a:solidFill>
                  <a:srgbClr val="000000"/>
                </a:solidFill>
              </a:rPr>
              <a:pPr/>
              <a:t>30</a:t>
            </a:fld>
            <a:endParaRPr lang="en-US" sz="1200" smtClean="0">
              <a:solidFill>
                <a:srgbClr val="000000"/>
              </a:solidFill>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BD1FCE-FC0B-4977-90A9-B95F61094E7C}" type="slidenum">
              <a:rPr lang="en-US" sz="1200" smtClean="0">
                <a:solidFill>
                  <a:srgbClr val="000000"/>
                </a:solidFill>
              </a:rPr>
              <a:pPr/>
              <a:t>31</a:t>
            </a:fld>
            <a:endParaRPr lang="en-US" sz="1200"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BD1FCE-FC0B-4977-90A9-B95F61094E7C}" type="slidenum">
              <a:rPr lang="en-US" sz="1200" smtClean="0">
                <a:solidFill>
                  <a:srgbClr val="000000"/>
                </a:solidFill>
              </a:rPr>
              <a:pPr/>
              <a:t>32</a:t>
            </a:fld>
            <a:endParaRPr lang="en-US" sz="1200"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D6864AF-2155-4087-B236-DDDBEAA61899}" type="slidenum">
              <a:rPr lang="en-US" sz="1200" smtClean="0">
                <a:solidFill>
                  <a:srgbClr val="000000"/>
                </a:solidFill>
              </a:rPr>
              <a:pPr/>
              <a:t>33</a:t>
            </a:fld>
            <a:endParaRPr lang="en-US" sz="1200" smtClean="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E88E2F0-DCA6-4059-A296-D4F0D0047C21}" type="slidenum">
              <a:rPr lang="en-US" sz="1200" smtClean="0">
                <a:solidFill>
                  <a:srgbClr val="000000"/>
                </a:solidFill>
              </a:rPr>
              <a:pPr/>
              <a:t>34</a:t>
            </a:fld>
            <a:endParaRPr lang="en-US" sz="1200" smtClean="0">
              <a:solidFill>
                <a:srgbClr val="000000"/>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F1A25FD-D969-4818-9110-26FD149A2047}" type="slidenum">
              <a:rPr lang="en-US" sz="1200" smtClean="0">
                <a:solidFill>
                  <a:srgbClr val="000000"/>
                </a:solidFill>
              </a:rPr>
              <a:pPr/>
              <a:t>35</a:t>
            </a:fld>
            <a:endParaRPr lang="en-US" sz="1200" smtClean="0">
              <a:solidFill>
                <a:srgbClr val="000000"/>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64F1CDC-C56A-4680-8EEA-6F4BACC995B0}" type="slidenum">
              <a:rPr lang="en-US" sz="1200" smtClean="0">
                <a:solidFill>
                  <a:srgbClr val="000000"/>
                </a:solidFill>
              </a:rPr>
              <a:pPr/>
              <a:t>36</a:t>
            </a:fld>
            <a:endParaRPr lang="en-US" sz="1200"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programming is only about 1/6</a:t>
            </a:r>
            <a:r>
              <a:rPr lang="en-US" baseline="30000" smtClean="0">
                <a:latin typeface="Arial" pitchFamily="34" charset="0"/>
              </a:rPr>
              <a:t>th</a:t>
            </a:r>
            <a:r>
              <a:rPr lang="en-US" smtClean="0">
                <a:latin typeface="Arial" pitchFamily="34" charset="0"/>
              </a:rPr>
              <a:t> of computer science as a science – it is perhaps more of the commodity  side of the field – but that’s a good thing!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AE9C890-1558-4DC6-91DE-CF466C5401FC}" type="slidenum">
              <a:rPr lang="en-US" sz="1200" smtClean="0"/>
              <a:pPr/>
              <a:t>3</a:t>
            </a:fld>
            <a:endParaRPr lang="en-US" sz="1200" smtClean="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64F1CDC-C56A-4680-8EEA-6F4BACC995B0}" type="slidenum">
              <a:rPr lang="en-US" sz="1200" smtClean="0">
                <a:solidFill>
                  <a:srgbClr val="000000"/>
                </a:solidFill>
              </a:rPr>
              <a:pPr/>
              <a:t>37</a:t>
            </a:fld>
            <a:endParaRPr lang="en-US" sz="1200"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programming is only about 1/6</a:t>
            </a:r>
            <a:r>
              <a:rPr lang="en-US" baseline="30000" smtClean="0">
                <a:latin typeface="Arial" pitchFamily="34" charset="0"/>
              </a:rPr>
              <a:t>th</a:t>
            </a:r>
            <a:r>
              <a:rPr lang="en-US" smtClean="0">
                <a:latin typeface="Arial" pitchFamily="34" charset="0"/>
              </a:rPr>
              <a:t> of computer science as a science – it is perhaps more of the commodity  side of the field – but that’s a good thing!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E8835A8-BEF3-4573-804A-646A91109A7E}" type="slidenum">
              <a:rPr lang="en-US" sz="1200" smtClean="0">
                <a:solidFill>
                  <a:srgbClr val="000000"/>
                </a:solidFill>
              </a:rPr>
              <a:pPr/>
              <a:t>38</a:t>
            </a:fld>
            <a:endParaRPr lang="en-US" sz="1200" smtClean="0">
              <a:solidFill>
                <a:srgbClr val="000000"/>
              </a:solidFill>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AD9FCB2-8318-4522-B9D5-821FF425E94B}" type="slidenum">
              <a:rPr lang="en-US" sz="1200" smtClean="0">
                <a:solidFill>
                  <a:srgbClr val="000000"/>
                </a:solidFill>
              </a:rPr>
              <a:pPr/>
              <a:t>39</a:t>
            </a:fld>
            <a:endParaRPr lang="en-US" sz="1200" smtClean="0">
              <a:solidFill>
                <a:srgbClr val="000000"/>
              </a:solidFill>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F748D11-6F55-4208-BDF9-6DBD37DF0193}" type="slidenum">
              <a:rPr lang="en-US" sz="1200" smtClean="0">
                <a:solidFill>
                  <a:srgbClr val="000000"/>
                </a:solidFill>
              </a:rPr>
              <a:pPr/>
              <a:t>40</a:t>
            </a:fld>
            <a:endParaRPr lang="en-US" sz="1200" smtClean="0">
              <a:solidFill>
                <a:srgbClr val="000000"/>
              </a:solidFill>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853FCFF-82CB-4484-B363-B7BE1B7BC5D3}" type="slidenum">
              <a:rPr lang="en-US" sz="1200" smtClean="0"/>
              <a:pPr/>
              <a:t>41</a:t>
            </a:fld>
            <a:endParaRPr lang="en-US" sz="1200" smtClean="0"/>
          </a:p>
        </p:txBody>
      </p:sp>
      <p:sp>
        <p:nvSpPr>
          <p:cNvPr id="163843" name="Rectangle 1026"/>
          <p:cNvSpPr>
            <a:spLocks noGrp="1" noRot="1" noChangeAspect="1" noChangeArrowheads="1" noTextEdit="1"/>
          </p:cNvSpPr>
          <p:nvPr>
            <p:ph type="sldImg"/>
          </p:nvPr>
        </p:nvSpPr>
        <p:spPr>
          <a:solidFill>
            <a:srgbClr val="FFFFFF"/>
          </a:solidFill>
          <a:ln/>
        </p:spPr>
      </p:sp>
      <p:sp>
        <p:nvSpPr>
          <p:cNvPr id="163844"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8593245-2C77-4F42-A2AC-2B9DEC09A50E}" type="slidenum">
              <a:rPr lang="en-US" sz="1200" smtClean="0"/>
              <a:pPr/>
              <a:t>42</a:t>
            </a:fld>
            <a:endParaRPr lang="en-US" sz="1200" smtClean="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9ED3532-4870-46BF-A1D2-37318C93F858}" type="slidenum">
              <a:rPr lang="en-US" sz="1200" smtClean="0">
                <a:solidFill>
                  <a:srgbClr val="000000"/>
                </a:solidFill>
              </a:rPr>
              <a:pPr/>
              <a:t>43</a:t>
            </a:fld>
            <a:endParaRPr lang="en-US" sz="1200" smtClean="0">
              <a:solidFill>
                <a:srgbClr val="000000"/>
              </a:solidFill>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so, while this is an appealing argument to someone who is interested in AI</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E9B5767-E319-46D6-96BD-3D2AFC5D8B7C}" type="slidenum">
              <a:rPr lang="en-US" sz="1200" smtClean="0">
                <a:solidFill>
                  <a:srgbClr val="000000"/>
                </a:solidFill>
              </a:rPr>
              <a:pPr/>
              <a:t>44</a:t>
            </a:fld>
            <a:endParaRPr lang="en-US" sz="1200" smtClean="0">
              <a:solidFill>
                <a:srgbClr val="000000"/>
              </a:solidFill>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DC03C35-3A7C-46AE-90EB-248F4FCD3A34}" type="slidenum">
              <a:rPr lang="en-US" sz="1200" smtClean="0">
                <a:solidFill>
                  <a:srgbClr val="000000"/>
                </a:solidFill>
              </a:rPr>
              <a:pPr/>
              <a:t>45</a:t>
            </a:fld>
            <a:endParaRPr lang="en-US" sz="1200" smtClean="0">
              <a:solidFill>
                <a:srgbClr val="000000"/>
              </a:solidFill>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34C7A1B-5BAA-49BA-9494-A2E9613E959B}" type="slidenum">
              <a:rPr lang="en-US" sz="1200" smtClean="0">
                <a:solidFill>
                  <a:srgbClr val="000000"/>
                </a:solidFill>
              </a:rPr>
              <a:pPr/>
              <a:t>46</a:t>
            </a:fld>
            <a:endParaRPr lang="en-US" sz="1200" smtClean="0">
              <a:solidFill>
                <a:srgbClr val="000000"/>
              </a:solidFill>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AE9C890-1558-4DC6-91DE-CF466C5401FC}" type="slidenum">
              <a:rPr lang="en-US" sz="1200" smtClean="0"/>
              <a:pPr/>
              <a:t>4</a:t>
            </a:fld>
            <a:endParaRPr lang="en-US" sz="1200" smtClean="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67892FE-0301-4A0C-8595-65423263F198}" type="slidenum">
              <a:rPr lang="en-US" sz="1200" smtClean="0">
                <a:solidFill>
                  <a:srgbClr val="000000"/>
                </a:solidFill>
              </a:rPr>
              <a:pPr/>
              <a:t>47</a:t>
            </a:fld>
            <a:endParaRPr lang="en-US" sz="1200" smtClean="0">
              <a:solidFill>
                <a:srgbClr val="000000"/>
              </a:solidFill>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5E38618-2392-46E2-BCDD-A4E22184DC78}" type="slidenum">
              <a:rPr lang="en-US" sz="1200" smtClean="0">
                <a:solidFill>
                  <a:srgbClr val="000000"/>
                </a:solidFill>
              </a:rPr>
              <a:pPr/>
              <a:t>48</a:t>
            </a:fld>
            <a:endParaRPr lang="en-US" sz="1200" smtClean="0">
              <a:solidFill>
                <a:srgbClr val="000000"/>
              </a:solidFill>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3A5A43F-B93B-44A7-964E-CE86DD4DC259}" type="slidenum">
              <a:rPr lang="en-US" sz="1200" smtClean="0"/>
              <a:pPr/>
              <a:t>49</a:t>
            </a:fld>
            <a:endParaRPr lang="en-US" sz="1200" smtClean="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60B08EC-BD15-4560-948A-C9A6DD58B20A}" type="slidenum">
              <a:rPr lang="en-US" sz="1200" smtClean="0"/>
              <a:pPr/>
              <a:t>50</a:t>
            </a:fld>
            <a:endParaRPr lang="en-US" sz="1200" smtClean="0"/>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888893B-3AD3-4666-BBDC-03ADB0695A0C}" type="slidenum">
              <a:rPr lang="en-US" sz="1200" smtClean="0"/>
              <a:pPr/>
              <a:t>51</a:t>
            </a:fld>
            <a:endParaRPr lang="en-US" sz="1200" smtClean="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30BEAD6-D9CA-491E-A650-EF4BFE10FBAC}" type="slidenum">
              <a:rPr lang="en-US" sz="1200" smtClean="0"/>
              <a:pPr/>
              <a:t>52</a:t>
            </a:fld>
            <a:endParaRPr lang="en-US" sz="1200" smtClean="0"/>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1AA10B-FA50-4356-BCC3-CEFA7557C189}" type="slidenum">
              <a:rPr lang="en-US" sz="1200" smtClean="0"/>
              <a:pPr/>
              <a:t>53</a:t>
            </a:fld>
            <a:endParaRPr lang="en-US" sz="1200" smtClean="0"/>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any particular language, the real goal is that you take away a deeper insight into how machines think</a:t>
            </a:r>
          </a:p>
          <a:p>
            <a:r>
              <a:rPr lang="en-US" sz="14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02CA1CB-7995-4DEE-AE12-6E73330624D8}" type="slidenum">
              <a:rPr lang="en-US" sz="1200" smtClean="0"/>
              <a:pPr/>
              <a:t>54</a:t>
            </a:fld>
            <a:endParaRPr lang="en-US" sz="1200" smtClean="0"/>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any particular language, the real goal is that you take away a deeper insight into how machines think</a:t>
            </a:r>
          </a:p>
          <a:p>
            <a:r>
              <a:rPr lang="en-US" sz="14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4EE67A1-67E0-4849-BA6E-930479180589}" type="slidenum">
              <a:rPr lang="en-US" sz="1200" smtClean="0"/>
              <a:pPr/>
              <a:t>55</a:t>
            </a:fld>
            <a:endParaRPr lang="en-US" sz="1200" smtClean="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D7696A8-1763-4E89-8B87-0F23AD86F5AC}" type="slidenum">
              <a:rPr lang="en-US" sz="1200" smtClean="0">
                <a:solidFill>
                  <a:srgbClr val="000000"/>
                </a:solidFill>
              </a:rPr>
              <a:pPr/>
              <a:t>56</a:t>
            </a:fld>
            <a:endParaRPr lang="en-US" sz="1200" smtClean="0">
              <a:solidFill>
                <a:srgbClr val="000000"/>
              </a:solidFill>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C66D9D9-D7DE-4736-95FD-82040FCDCEC8}" type="slidenum">
              <a:rPr lang="en-US" sz="1200" smtClean="0"/>
              <a:pPr/>
              <a:t>5</a:t>
            </a:fld>
            <a:endParaRPr lang="en-US" sz="1200"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452143D-825C-4FCA-85A5-3798FAC2797B}" type="slidenum">
              <a:rPr lang="en-US" sz="1200" smtClean="0">
                <a:solidFill>
                  <a:srgbClr val="000000"/>
                </a:solidFill>
              </a:rPr>
              <a:pPr/>
              <a:t>57</a:t>
            </a:fld>
            <a:endParaRPr lang="en-US" sz="1200" smtClean="0">
              <a:solidFill>
                <a:srgbClr val="000000"/>
              </a:solidFill>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B741F4A-B746-4939-A1C8-34CA68143924}" type="slidenum">
              <a:rPr lang="en-US" sz="1200" smtClean="0">
                <a:solidFill>
                  <a:srgbClr val="000000"/>
                </a:solidFill>
              </a:rPr>
              <a:pPr/>
              <a:t>58</a:t>
            </a:fld>
            <a:endParaRPr lang="en-US" sz="1200" smtClean="0">
              <a:solidFill>
                <a:srgbClr val="000000"/>
              </a:solidFill>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BCE9AF1-F264-4CA9-87C0-2B252CB03991}" type="slidenum">
              <a:rPr lang="en-US" sz="1200" smtClean="0"/>
              <a:pPr/>
              <a:t>62</a:t>
            </a:fld>
            <a:endParaRPr lang="en-US" sz="1200" smtClean="0"/>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so, while this is an appealing argument to someone who is interested in AI</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0D2123-06AD-40AA-8D32-0F724DD9111D}" type="slidenum">
              <a:rPr lang="en-US" sz="1200" smtClean="0"/>
              <a:pPr/>
              <a:t>63</a:t>
            </a:fld>
            <a:endParaRPr lang="en-US" sz="1200"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7F3771-27C4-48A4-9ADF-EDBA88FD5EFA}" type="slidenum">
              <a:rPr lang="en-US" sz="1200" smtClean="0"/>
              <a:pPr/>
              <a:t>65</a:t>
            </a:fld>
            <a:endParaRPr lang="en-US" sz="120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9AA1669-0E5E-4F7E-B0E9-C887A694B829}" type="slidenum">
              <a:rPr lang="en-US" sz="1200" smtClean="0"/>
              <a:pPr/>
              <a:t>66</a:t>
            </a:fld>
            <a:endParaRPr lang="en-US" sz="1200"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D13BC58-50CD-4A13-BCAD-EF8999A84FD2}" type="slidenum">
              <a:rPr lang="en-US" sz="1200" smtClean="0"/>
              <a:pPr/>
              <a:t>68</a:t>
            </a:fld>
            <a:endParaRPr lang="en-US" sz="1200" smtClean="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Electric:  from www.staticfreesoftware.com</a:t>
            </a:r>
          </a:p>
          <a:p>
            <a:r>
              <a:rPr lang="en-US" smtClean="0">
                <a:latin typeface="Times" charset="0"/>
              </a:rPr>
              <a:t>My tutorial is at:</a:t>
            </a:r>
          </a:p>
          <a:p>
            <a:r>
              <a:rPr lang="en-US" smtClean="0">
                <a:latin typeface="Times" charset="0"/>
              </a:rPr>
              <a:t>http://odin.ac.hmc.edu/~harris/class/chipdesign/electric.pdf</a:t>
            </a:r>
          </a:p>
          <a:p>
            <a:endParaRPr lang="en-US" smtClean="0">
              <a:latin typeface="Times" charset="0"/>
            </a:endParaRPr>
          </a:p>
          <a:p>
            <a:endParaRPr lang="en-US" smtClean="0">
              <a:latin typeface="Times" charset="0"/>
            </a:endParaRPr>
          </a:p>
          <a:p>
            <a:r>
              <a:rPr lang="en-US" smtClean="0">
                <a:latin typeface="Times" charset="0"/>
              </a:rPr>
              <a:t>Lasergene (a molecular biology suite of programs for aligning and comparing</a:t>
            </a:r>
          </a:p>
          <a:p>
            <a:r>
              <a:rPr lang="en-US" smtClean="0">
                <a:latin typeface="Times" charset="0"/>
              </a:rPr>
              <a:t>       DNA sequences, etc.)</a:t>
            </a:r>
          </a:p>
          <a:p>
            <a:r>
              <a:rPr lang="en-US" smtClean="0">
                <a:latin typeface="Times" charset="0"/>
              </a:rPr>
              <a:t>Statview (statistical analysis)</a:t>
            </a:r>
          </a:p>
          <a:p>
            <a:r>
              <a:rPr lang="en-US" smtClean="0">
                <a:latin typeface="Times" charset="0"/>
              </a:rPr>
              <a:t>KaleidaGraph (plotting &amp; graphing)</a:t>
            </a:r>
          </a:p>
          <a:p>
            <a:r>
              <a:rPr lang="en-US" smtClean="0">
                <a:latin typeface="Times" charset="0"/>
              </a:rPr>
              <a:t>Populus (programs that simulate ecological and evolutionary processes)</a:t>
            </a:r>
          </a:p>
          <a:p>
            <a:endParaRPr lang="en-US" smtClean="0">
              <a:latin typeface="Times" charset="0"/>
            </a:endParaRPr>
          </a:p>
          <a:p>
            <a:endParaRPr lang="en-US" smtClean="0">
              <a:latin typeface="Times" charset="0"/>
            </a:endParaRPr>
          </a:p>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F762CC7-7281-44C1-B38A-8B3FA9C3F4B6}" type="slidenum">
              <a:rPr lang="en-US" sz="1200" smtClean="0"/>
              <a:pPr/>
              <a:t>69</a:t>
            </a:fld>
            <a:endParaRPr lang="en-US" sz="1200" smtClean="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endParaRPr lang="en-US" smtClean="0">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9FBD1E9-AFB8-48E5-AD70-8160CE6F4F3F}" type="slidenum">
              <a:rPr lang="en-US" sz="1200" smtClean="0"/>
              <a:pPr/>
              <a:t>70</a:t>
            </a:fld>
            <a:endParaRPr lang="en-US" sz="1200" smtClean="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C914FA5-80E7-4226-A327-D9C3CFF848F7}" type="slidenum">
              <a:rPr lang="en-US" sz="1200" smtClean="0"/>
              <a:pPr/>
              <a:t>71</a:t>
            </a:fld>
            <a:endParaRPr lang="en-US" sz="1200" smtClean="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3B76478-AC19-42C5-9E08-C6B478AE1607}" type="slidenum">
              <a:rPr lang="en-US" sz="1200" smtClean="0"/>
              <a:pPr/>
              <a:t>6</a:t>
            </a:fld>
            <a:endParaRPr lang="en-US" sz="1200" smtClean="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lIns="90004" tIns="45002" rIns="90004" bIns="45002"/>
          <a:lstStyle/>
          <a:p>
            <a:endParaRPr lang="en-US" smtClean="0">
              <a:latin typeface="Times"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9F0A60D-579F-4840-B419-35B1F8A1103E}" type="slidenum">
              <a:rPr lang="en-US" sz="1200" smtClean="0"/>
              <a:pPr/>
              <a:t>72</a:t>
            </a:fld>
            <a:endParaRPr lang="en-US" sz="1200" smtClean="0"/>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9B6B75C-1AEE-41D7-BD57-08680DB8107B}" type="slidenum">
              <a:rPr lang="en-US" sz="1200" smtClean="0"/>
              <a:pPr/>
              <a:t>73</a:t>
            </a:fld>
            <a:endParaRPr lang="en-US" sz="1200" smtClean="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C003FB4-CDEF-45CB-AB7B-5E21A9A0F598}" type="slidenum">
              <a:rPr lang="en-US" sz="1200" smtClean="0"/>
              <a:pPr/>
              <a:t>78</a:t>
            </a:fld>
            <a:endParaRPr lang="en-US" sz="1200"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don’t</a:t>
            </a:r>
            <a:r>
              <a:rPr lang="en-US" smtClean="0">
                <a:latin typeface="Times" charset="0"/>
              </a:rPr>
              <a:t> know everything that’s going on, you need to abstract away details and keep a bigger  picture in mind</a:t>
            </a:r>
          </a:p>
          <a:p>
            <a:endParaRPr lang="en-US" smtClean="0">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C1EE14-B409-4B33-AE39-4ABC890EC525}" type="slidenum">
              <a:rPr lang="en-US" sz="1200" smtClean="0"/>
              <a:pPr/>
              <a:t>93</a:t>
            </a:fld>
            <a:endParaRPr lang="en-US" sz="1200" smtClean="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C5449CE-26E3-4E1C-A3CA-58A3A56688E3}" type="slidenum">
              <a:rPr lang="en-US" sz="1200" smtClean="0"/>
              <a:pPr/>
              <a:t>94</a:t>
            </a:fld>
            <a:endParaRPr lang="en-US" sz="1200" smtClean="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B17657-3C79-4B35-AE2E-4316A4844B12}" type="slidenum">
              <a:rPr lang="en-US" sz="1200" smtClean="0"/>
              <a:pPr/>
              <a:t>95</a:t>
            </a:fld>
            <a:endParaRPr lang="en-US" sz="1200" smtClean="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2DAF648-4B78-4B04-BCED-8C0EFC6F66EB}" type="slidenum">
              <a:rPr lang="en-US" sz="1200" smtClean="0"/>
              <a:pPr/>
              <a:t>96</a:t>
            </a:fld>
            <a:endParaRPr lang="en-US" sz="1200" smtClean="0"/>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C7DD53-0484-4952-BE1C-E9199419F50D}" type="slidenum">
              <a:rPr lang="en-US" sz="1200" smtClean="0"/>
              <a:pPr/>
              <a:t>97</a:t>
            </a:fld>
            <a:endParaRPr lang="en-US" sz="1200" smtClean="0"/>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11A4DFB-02BC-48B2-B090-90DB359516BC}" type="slidenum">
              <a:rPr lang="en-US" sz="1200" smtClean="0"/>
              <a:pPr/>
              <a:t>98</a:t>
            </a:fld>
            <a:endParaRPr lang="en-US" sz="1200" smtClean="0"/>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2B33D52-494D-46F2-A775-C361BCE7EA9C}" type="slidenum">
              <a:rPr lang="en-US" sz="1200" smtClean="0"/>
              <a:pPr/>
              <a:t>99</a:t>
            </a:fld>
            <a:endParaRPr lang="en-US" sz="120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don’t</a:t>
            </a:r>
            <a:r>
              <a:rPr lang="en-US" smtClean="0">
                <a:latin typeface="Times" charset="0"/>
              </a:rPr>
              <a:t> know everything that’s going on, you need to abstract away details and keep a bigger  picture in mind</a:t>
            </a:r>
          </a:p>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D48214-4B3C-4CF3-8DF0-5EA75D8FE070}" type="slidenum">
              <a:rPr lang="en-US" sz="1200" smtClean="0"/>
              <a:pPr/>
              <a:t>7</a:t>
            </a:fld>
            <a:endParaRPr 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FB99F83-505E-4D91-A109-8920BDFEC893}" type="slidenum">
              <a:rPr lang="en-US" sz="1200" smtClean="0"/>
              <a:pPr/>
              <a:t>100</a:t>
            </a:fld>
            <a:endParaRPr lang="en-US" sz="1200" smtClean="0"/>
          </a:p>
        </p:txBody>
      </p:sp>
      <p:sp>
        <p:nvSpPr>
          <p:cNvPr id="221187" name="Rectangle 1026"/>
          <p:cNvSpPr>
            <a:spLocks noGrp="1" noRot="1" noChangeAspect="1" noChangeArrowheads="1" noTextEdit="1"/>
          </p:cNvSpPr>
          <p:nvPr>
            <p:ph type="sldImg"/>
          </p:nvPr>
        </p:nvSpPr>
        <p:spPr>
          <a:solidFill>
            <a:srgbClr val="FFFFFF"/>
          </a:solidFill>
          <a:ln/>
        </p:spPr>
      </p:sp>
      <p:sp>
        <p:nvSpPr>
          <p:cNvPr id="221188"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CA65B0C-BA33-4E53-8A66-10CF55EB125A}" type="slidenum">
              <a:rPr lang="en-US" sz="1200" smtClean="0">
                <a:solidFill>
                  <a:srgbClr val="000000"/>
                </a:solidFill>
              </a:rPr>
              <a:pPr/>
              <a:t>102</a:t>
            </a:fld>
            <a:endParaRPr lang="en-US" sz="1200" smtClean="0">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3045F19-DA6F-4D0B-BE2A-379CE6622D04}" type="slidenum">
              <a:rPr lang="en-US" sz="1200" smtClean="0"/>
              <a:pPr/>
              <a:t>8</a:t>
            </a:fld>
            <a:endParaRPr lang="en-US" sz="1200"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3FCCFF-22FB-4CB1-85B8-E3A04BE61BC1}" type="slidenum">
              <a:rPr lang="en-US" sz="1200" smtClean="0"/>
              <a:pPr/>
              <a:t>9</a:t>
            </a:fld>
            <a:endParaRPr lang="en-US" sz="1200" smtClean="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33244-7AB8-41E3-9BD1-0D281FCE2DB4}" type="slidenum">
              <a:rPr lang="en-US"/>
              <a:pPr>
                <a:defRPr/>
              </a:pPr>
              <a:t>‹#›</a:t>
            </a:fld>
            <a:endParaRPr lang="en-US"/>
          </a:p>
        </p:txBody>
      </p:sp>
    </p:spTree>
    <p:extLst>
      <p:ext uri="{BB962C8B-B14F-4D97-AF65-F5344CB8AC3E}">
        <p14:creationId xmlns:p14="http://schemas.microsoft.com/office/powerpoint/2010/main" val="33985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F272B-F903-41B5-992C-A30B7240E6AD}" type="slidenum">
              <a:rPr lang="en-US"/>
              <a:pPr>
                <a:defRPr/>
              </a:pPr>
              <a:t>‹#›</a:t>
            </a:fld>
            <a:endParaRPr lang="en-US"/>
          </a:p>
        </p:txBody>
      </p:sp>
    </p:spTree>
    <p:extLst>
      <p:ext uri="{BB962C8B-B14F-4D97-AF65-F5344CB8AC3E}">
        <p14:creationId xmlns:p14="http://schemas.microsoft.com/office/powerpoint/2010/main" val="262962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CEF68-D261-44A1-AC53-CA42C64B2409}" type="slidenum">
              <a:rPr lang="en-US"/>
              <a:pPr>
                <a:defRPr/>
              </a:pPr>
              <a:t>‹#›</a:t>
            </a:fld>
            <a:endParaRPr lang="en-US"/>
          </a:p>
        </p:txBody>
      </p:sp>
    </p:spTree>
    <p:extLst>
      <p:ext uri="{BB962C8B-B14F-4D97-AF65-F5344CB8AC3E}">
        <p14:creationId xmlns:p14="http://schemas.microsoft.com/office/powerpoint/2010/main" val="93241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pitchFamily="-106" charset="0"/>
              </a:defRPr>
            </a:lvl1pPr>
          </a:lstStyle>
          <a:p>
            <a:pPr>
              <a:defRPr/>
            </a:pPr>
            <a:fld id="{C7AC4C36-3F9B-4ED4-992F-816E71F224FA}" type="slidenum">
              <a:rPr lang="en-US"/>
              <a:pPr>
                <a:defRPr/>
              </a:pPr>
              <a:t>‹#›</a:t>
            </a:fld>
            <a:endParaRPr lang="en-US"/>
          </a:p>
        </p:txBody>
      </p:sp>
    </p:spTree>
    <p:extLst>
      <p:ext uri="{BB962C8B-B14F-4D97-AF65-F5344CB8AC3E}">
        <p14:creationId xmlns:p14="http://schemas.microsoft.com/office/powerpoint/2010/main" val="400914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A2B1E3-A8D7-4028-A821-A2DD5EDF2342}" type="slidenum">
              <a:rPr lang="en-US"/>
              <a:pPr>
                <a:defRPr/>
              </a:pPr>
              <a:t>‹#›</a:t>
            </a:fld>
            <a:endParaRPr lang="en-US"/>
          </a:p>
        </p:txBody>
      </p:sp>
    </p:spTree>
    <p:extLst>
      <p:ext uri="{BB962C8B-B14F-4D97-AF65-F5344CB8AC3E}">
        <p14:creationId xmlns:p14="http://schemas.microsoft.com/office/powerpoint/2010/main" val="172263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85395A-9D11-4EBC-9BE4-F8697CB8264F}" type="slidenum">
              <a:rPr lang="en-US"/>
              <a:pPr>
                <a:defRPr/>
              </a:pPr>
              <a:t>‹#›</a:t>
            </a:fld>
            <a:endParaRPr lang="en-US"/>
          </a:p>
        </p:txBody>
      </p:sp>
    </p:spTree>
    <p:extLst>
      <p:ext uri="{BB962C8B-B14F-4D97-AF65-F5344CB8AC3E}">
        <p14:creationId xmlns:p14="http://schemas.microsoft.com/office/powerpoint/2010/main" val="380813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B1B0A-90CC-4E61-BB5C-AEFC837824B0}" type="slidenum">
              <a:rPr lang="en-US"/>
              <a:pPr>
                <a:defRPr/>
              </a:pPr>
              <a:t>‹#›</a:t>
            </a:fld>
            <a:endParaRPr lang="en-US"/>
          </a:p>
        </p:txBody>
      </p:sp>
    </p:spTree>
    <p:extLst>
      <p:ext uri="{BB962C8B-B14F-4D97-AF65-F5344CB8AC3E}">
        <p14:creationId xmlns:p14="http://schemas.microsoft.com/office/powerpoint/2010/main" val="263748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D867E-99E2-4B23-8CF1-7F77319CC193}" type="slidenum">
              <a:rPr lang="en-US"/>
              <a:pPr>
                <a:defRPr/>
              </a:pPr>
              <a:t>‹#›</a:t>
            </a:fld>
            <a:endParaRPr lang="en-US"/>
          </a:p>
        </p:txBody>
      </p:sp>
    </p:spTree>
    <p:extLst>
      <p:ext uri="{BB962C8B-B14F-4D97-AF65-F5344CB8AC3E}">
        <p14:creationId xmlns:p14="http://schemas.microsoft.com/office/powerpoint/2010/main" val="405820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8F2FBB-815D-4797-95B9-08C4199FFC7D}" type="slidenum">
              <a:rPr lang="en-US"/>
              <a:pPr>
                <a:defRPr/>
              </a:pPr>
              <a:t>‹#›</a:t>
            </a:fld>
            <a:endParaRPr lang="en-US"/>
          </a:p>
        </p:txBody>
      </p:sp>
    </p:spTree>
    <p:extLst>
      <p:ext uri="{BB962C8B-B14F-4D97-AF65-F5344CB8AC3E}">
        <p14:creationId xmlns:p14="http://schemas.microsoft.com/office/powerpoint/2010/main" val="150381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D3E96-A55A-4AEE-ACBD-D3398745CDAC}" type="slidenum">
              <a:rPr lang="en-US"/>
              <a:pPr>
                <a:defRPr/>
              </a:pPr>
              <a:t>‹#›</a:t>
            </a:fld>
            <a:endParaRPr lang="en-US"/>
          </a:p>
        </p:txBody>
      </p:sp>
    </p:spTree>
    <p:extLst>
      <p:ext uri="{BB962C8B-B14F-4D97-AF65-F5344CB8AC3E}">
        <p14:creationId xmlns:p14="http://schemas.microsoft.com/office/powerpoint/2010/main" val="21481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7C339-BFA5-4233-8B88-9061ED8776FF}" type="slidenum">
              <a:rPr lang="en-US"/>
              <a:pPr>
                <a:defRPr/>
              </a:pPr>
              <a:t>‹#›</a:t>
            </a:fld>
            <a:endParaRPr lang="en-US"/>
          </a:p>
        </p:txBody>
      </p:sp>
    </p:spTree>
    <p:extLst>
      <p:ext uri="{BB962C8B-B14F-4D97-AF65-F5344CB8AC3E}">
        <p14:creationId xmlns:p14="http://schemas.microsoft.com/office/powerpoint/2010/main" val="136559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B6A22-FD39-42E7-A35E-1F930BA62705}" type="slidenum">
              <a:rPr lang="en-US"/>
              <a:pPr>
                <a:defRPr/>
              </a:pPr>
              <a:t>‹#›</a:t>
            </a:fld>
            <a:endParaRPr lang="en-US"/>
          </a:p>
        </p:txBody>
      </p:sp>
    </p:spTree>
    <p:extLst>
      <p:ext uri="{BB962C8B-B14F-4D97-AF65-F5344CB8AC3E}">
        <p14:creationId xmlns:p14="http://schemas.microsoft.com/office/powerpoint/2010/main" val="977095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073D41-7576-481C-B09B-C09B8B2FA7A2}" type="slidenum">
              <a:rPr lang="en-US"/>
              <a:pPr>
                <a:defRPr/>
              </a:pPr>
              <a:t>‹#›</a:t>
            </a:fld>
            <a:endParaRPr lang="en-US"/>
          </a:p>
        </p:txBody>
      </p:sp>
    </p:spTree>
    <p:extLst>
      <p:ext uri="{BB962C8B-B14F-4D97-AF65-F5344CB8AC3E}">
        <p14:creationId xmlns:p14="http://schemas.microsoft.com/office/powerpoint/2010/main" val="189779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9AF4B-8FBB-4A84-8A5B-60F9DAD3B22D}" type="slidenum">
              <a:rPr lang="en-US"/>
              <a:pPr>
                <a:defRPr/>
              </a:pPr>
              <a:t>‹#›</a:t>
            </a:fld>
            <a:endParaRPr lang="en-US"/>
          </a:p>
        </p:txBody>
      </p:sp>
    </p:spTree>
    <p:extLst>
      <p:ext uri="{BB962C8B-B14F-4D97-AF65-F5344CB8AC3E}">
        <p14:creationId xmlns:p14="http://schemas.microsoft.com/office/powerpoint/2010/main" val="178822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147A68-6C6E-4265-BDE9-BC4988F865B7}" type="slidenum">
              <a:rPr lang="en-US"/>
              <a:pPr>
                <a:defRPr/>
              </a:pPr>
              <a:t>‹#›</a:t>
            </a:fld>
            <a:endParaRPr lang="en-US"/>
          </a:p>
        </p:txBody>
      </p:sp>
    </p:spTree>
    <p:extLst>
      <p:ext uri="{BB962C8B-B14F-4D97-AF65-F5344CB8AC3E}">
        <p14:creationId xmlns:p14="http://schemas.microsoft.com/office/powerpoint/2010/main" val="394998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79D08-7A8D-45E4-8563-6A156FE5A1A1}" type="slidenum">
              <a:rPr lang="en-US"/>
              <a:pPr>
                <a:defRPr/>
              </a:pPr>
              <a:t>‹#›</a:t>
            </a:fld>
            <a:endParaRPr lang="en-US"/>
          </a:p>
        </p:txBody>
      </p:sp>
    </p:spTree>
    <p:extLst>
      <p:ext uri="{BB962C8B-B14F-4D97-AF65-F5344CB8AC3E}">
        <p14:creationId xmlns:p14="http://schemas.microsoft.com/office/powerpoint/2010/main" val="1972680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DCF30-03A3-4353-8300-A62B93DE28D3}" type="slidenum">
              <a:rPr lang="en-US"/>
              <a:pPr>
                <a:defRPr/>
              </a:pPr>
              <a:t>‹#›</a:t>
            </a:fld>
            <a:endParaRPr lang="en-US"/>
          </a:p>
        </p:txBody>
      </p:sp>
    </p:spTree>
    <p:extLst>
      <p:ext uri="{BB962C8B-B14F-4D97-AF65-F5344CB8AC3E}">
        <p14:creationId xmlns:p14="http://schemas.microsoft.com/office/powerpoint/2010/main" val="2726993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7552C-04D8-4532-9296-B059777F2A99}" type="slidenum">
              <a:rPr lang="en-US"/>
              <a:pPr>
                <a:defRPr/>
              </a:pPr>
              <a:t>‹#›</a:t>
            </a:fld>
            <a:endParaRPr lang="en-US"/>
          </a:p>
        </p:txBody>
      </p:sp>
    </p:spTree>
    <p:extLst>
      <p:ext uri="{BB962C8B-B14F-4D97-AF65-F5344CB8AC3E}">
        <p14:creationId xmlns:p14="http://schemas.microsoft.com/office/powerpoint/2010/main" val="3054224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4F8D4-DA97-4FEC-9C68-5512650CDD4D}" type="slidenum">
              <a:rPr lang="en-US"/>
              <a:pPr>
                <a:defRPr/>
              </a:pPr>
              <a:t>‹#›</a:t>
            </a:fld>
            <a:endParaRPr lang="en-US"/>
          </a:p>
        </p:txBody>
      </p:sp>
    </p:spTree>
    <p:extLst>
      <p:ext uri="{BB962C8B-B14F-4D97-AF65-F5344CB8AC3E}">
        <p14:creationId xmlns:p14="http://schemas.microsoft.com/office/powerpoint/2010/main" val="1568543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EC238F-0743-44E6-BA9B-0DA63EAAB4FA}" type="slidenum">
              <a:rPr lang="en-US"/>
              <a:pPr>
                <a:defRPr/>
              </a:pPr>
              <a:t>‹#›</a:t>
            </a:fld>
            <a:endParaRPr lang="en-US"/>
          </a:p>
        </p:txBody>
      </p:sp>
    </p:spTree>
    <p:extLst>
      <p:ext uri="{BB962C8B-B14F-4D97-AF65-F5344CB8AC3E}">
        <p14:creationId xmlns:p14="http://schemas.microsoft.com/office/powerpoint/2010/main" val="2260498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0C181F-4F00-48D9-9442-EB3E8C05FC30}" type="slidenum">
              <a:rPr lang="en-US"/>
              <a:pPr>
                <a:defRPr/>
              </a:pPr>
              <a:t>‹#›</a:t>
            </a:fld>
            <a:endParaRPr lang="en-US"/>
          </a:p>
        </p:txBody>
      </p:sp>
    </p:spTree>
    <p:extLst>
      <p:ext uri="{BB962C8B-B14F-4D97-AF65-F5344CB8AC3E}">
        <p14:creationId xmlns:p14="http://schemas.microsoft.com/office/powerpoint/2010/main" val="1602233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332A0C-5495-4AE1-AD32-1E4565234DE8}" type="slidenum">
              <a:rPr lang="en-US"/>
              <a:pPr>
                <a:defRPr/>
              </a:pPr>
              <a:t>‹#›</a:t>
            </a:fld>
            <a:endParaRPr lang="en-US"/>
          </a:p>
        </p:txBody>
      </p:sp>
    </p:spTree>
    <p:extLst>
      <p:ext uri="{BB962C8B-B14F-4D97-AF65-F5344CB8AC3E}">
        <p14:creationId xmlns:p14="http://schemas.microsoft.com/office/powerpoint/2010/main" val="224606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9EB82F-EF0E-41A7-8FC9-820CF318278B}" type="slidenum">
              <a:rPr lang="en-US"/>
              <a:pPr>
                <a:defRPr/>
              </a:pPr>
              <a:t>‹#›</a:t>
            </a:fld>
            <a:endParaRPr lang="en-US"/>
          </a:p>
        </p:txBody>
      </p:sp>
    </p:spTree>
    <p:extLst>
      <p:ext uri="{BB962C8B-B14F-4D97-AF65-F5344CB8AC3E}">
        <p14:creationId xmlns:p14="http://schemas.microsoft.com/office/powerpoint/2010/main" val="1909357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7E5B86-AF96-4580-BD3E-6386A03303B6}" type="slidenum">
              <a:rPr lang="en-US"/>
              <a:pPr>
                <a:defRPr/>
              </a:pPr>
              <a:t>‹#›</a:t>
            </a:fld>
            <a:endParaRPr lang="en-US"/>
          </a:p>
        </p:txBody>
      </p:sp>
    </p:spTree>
    <p:extLst>
      <p:ext uri="{BB962C8B-B14F-4D97-AF65-F5344CB8AC3E}">
        <p14:creationId xmlns:p14="http://schemas.microsoft.com/office/powerpoint/2010/main" val="1258007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52BF75-9088-45A6-B083-972B4A1B6ECD}" type="slidenum">
              <a:rPr lang="en-US"/>
              <a:pPr>
                <a:defRPr/>
              </a:pPr>
              <a:t>‹#›</a:t>
            </a:fld>
            <a:endParaRPr lang="en-US"/>
          </a:p>
        </p:txBody>
      </p:sp>
    </p:spTree>
    <p:extLst>
      <p:ext uri="{BB962C8B-B14F-4D97-AF65-F5344CB8AC3E}">
        <p14:creationId xmlns:p14="http://schemas.microsoft.com/office/powerpoint/2010/main" val="765478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3F7476-003A-472A-B0F2-C1180CBC80C0}" type="slidenum">
              <a:rPr lang="en-US"/>
              <a:pPr>
                <a:defRPr/>
              </a:pPr>
              <a:t>‹#›</a:t>
            </a:fld>
            <a:endParaRPr lang="en-US"/>
          </a:p>
        </p:txBody>
      </p:sp>
    </p:spTree>
    <p:extLst>
      <p:ext uri="{BB962C8B-B14F-4D97-AF65-F5344CB8AC3E}">
        <p14:creationId xmlns:p14="http://schemas.microsoft.com/office/powerpoint/2010/main" val="1416630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F4CB1-ACD9-440A-AB6B-0D9BD641BC80}" type="slidenum">
              <a:rPr lang="en-US"/>
              <a:pPr>
                <a:defRPr/>
              </a:pPr>
              <a:t>‹#›</a:t>
            </a:fld>
            <a:endParaRPr lang="en-US"/>
          </a:p>
        </p:txBody>
      </p:sp>
    </p:spTree>
    <p:extLst>
      <p:ext uri="{BB962C8B-B14F-4D97-AF65-F5344CB8AC3E}">
        <p14:creationId xmlns:p14="http://schemas.microsoft.com/office/powerpoint/2010/main" val="1454354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652703-4EFB-413B-BF8B-4635A5756596}" type="slidenum">
              <a:rPr lang="en-US"/>
              <a:pPr>
                <a:defRPr/>
              </a:pPr>
              <a:t>‹#›</a:t>
            </a:fld>
            <a:endParaRPr lang="en-US"/>
          </a:p>
        </p:txBody>
      </p:sp>
    </p:spTree>
    <p:extLst>
      <p:ext uri="{BB962C8B-B14F-4D97-AF65-F5344CB8AC3E}">
        <p14:creationId xmlns:p14="http://schemas.microsoft.com/office/powerpoint/2010/main" val="4021387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0048AA-96CC-416F-839E-9DA94495D4F9}" type="slidenum">
              <a:rPr lang="en-US"/>
              <a:pPr>
                <a:defRPr/>
              </a:pPr>
              <a:t>‹#›</a:t>
            </a:fld>
            <a:endParaRPr lang="en-US"/>
          </a:p>
        </p:txBody>
      </p:sp>
    </p:spTree>
    <p:extLst>
      <p:ext uri="{BB962C8B-B14F-4D97-AF65-F5344CB8AC3E}">
        <p14:creationId xmlns:p14="http://schemas.microsoft.com/office/powerpoint/2010/main" val="171643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376381-0D95-4738-9041-A75EAFC17D63}" type="slidenum">
              <a:rPr lang="en-US"/>
              <a:pPr>
                <a:defRPr/>
              </a:pPr>
              <a:t>‹#›</a:t>
            </a:fld>
            <a:endParaRPr lang="en-US"/>
          </a:p>
        </p:txBody>
      </p:sp>
    </p:spTree>
    <p:extLst>
      <p:ext uri="{BB962C8B-B14F-4D97-AF65-F5344CB8AC3E}">
        <p14:creationId xmlns:p14="http://schemas.microsoft.com/office/powerpoint/2010/main" val="225130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F45899-3F26-42F7-B591-1E256CA9A92F}" type="slidenum">
              <a:rPr lang="en-US"/>
              <a:pPr>
                <a:defRPr/>
              </a:pPr>
              <a:t>‹#›</a:t>
            </a:fld>
            <a:endParaRPr lang="en-US"/>
          </a:p>
        </p:txBody>
      </p:sp>
    </p:spTree>
    <p:extLst>
      <p:ext uri="{BB962C8B-B14F-4D97-AF65-F5344CB8AC3E}">
        <p14:creationId xmlns:p14="http://schemas.microsoft.com/office/powerpoint/2010/main" val="155173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AAD4E6-6F7A-4D0F-8464-2287FBB65F77}" type="slidenum">
              <a:rPr lang="en-US"/>
              <a:pPr>
                <a:defRPr/>
              </a:pPr>
              <a:t>‹#›</a:t>
            </a:fld>
            <a:endParaRPr lang="en-US"/>
          </a:p>
        </p:txBody>
      </p:sp>
    </p:spTree>
    <p:extLst>
      <p:ext uri="{BB962C8B-B14F-4D97-AF65-F5344CB8AC3E}">
        <p14:creationId xmlns:p14="http://schemas.microsoft.com/office/powerpoint/2010/main" val="53953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397642-16F8-4642-AC9C-2073EA07B533}" type="slidenum">
              <a:rPr lang="en-US"/>
              <a:pPr>
                <a:defRPr/>
              </a:pPr>
              <a:t>‹#›</a:t>
            </a:fld>
            <a:endParaRPr lang="en-US"/>
          </a:p>
        </p:txBody>
      </p:sp>
    </p:spTree>
    <p:extLst>
      <p:ext uri="{BB962C8B-B14F-4D97-AF65-F5344CB8AC3E}">
        <p14:creationId xmlns:p14="http://schemas.microsoft.com/office/powerpoint/2010/main" val="310831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3E807-0597-4BE2-A846-1C78FD3C474F}" type="slidenum">
              <a:rPr lang="en-US"/>
              <a:pPr>
                <a:defRPr/>
              </a:pPr>
              <a:t>‹#›</a:t>
            </a:fld>
            <a:endParaRPr lang="en-US"/>
          </a:p>
        </p:txBody>
      </p:sp>
    </p:spTree>
    <p:extLst>
      <p:ext uri="{BB962C8B-B14F-4D97-AF65-F5344CB8AC3E}">
        <p14:creationId xmlns:p14="http://schemas.microsoft.com/office/powerpoint/2010/main" val="91337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260880-64FC-4649-A7F5-06D5EEEFA49C}" type="slidenum">
              <a:rPr lang="en-US"/>
              <a:pPr>
                <a:defRPr/>
              </a:pPr>
              <a:t>‹#›</a:t>
            </a:fld>
            <a:endParaRPr lang="en-US"/>
          </a:p>
        </p:txBody>
      </p:sp>
    </p:spTree>
    <p:extLst>
      <p:ext uri="{BB962C8B-B14F-4D97-AF65-F5344CB8AC3E}">
        <p14:creationId xmlns:p14="http://schemas.microsoft.com/office/powerpoint/2010/main" val="308733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ea typeface="ＭＳ Ｐゴシック" pitchFamily="-106" charset="-128"/>
              </a:defRPr>
            </a:lvl1pPr>
          </a:lstStyle>
          <a:p>
            <a:pPr>
              <a:defRPr/>
            </a:pPr>
            <a:fld id="{AC5F8A4F-2B53-4A7C-8381-98773FA197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106" charset="-128"/>
              </a:defRPr>
            </a:lvl1pPr>
          </a:lstStyle>
          <a:p>
            <a:pPr>
              <a:defRPr/>
            </a:pPr>
            <a:fld id="{84F0E827-7C3B-4289-A0D5-CA204F14E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8" r:id="rId1"/>
    <p:sldLayoutId id="2147484125" r:id="rId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106" charset="0"/>
                <a:ea typeface="ＭＳ Ｐゴシック" pitchFamily="-106" charset="-128"/>
              </a:defRPr>
            </a:lvl1pPr>
          </a:lstStyle>
          <a:p>
            <a:pPr>
              <a:defRPr/>
            </a:pPr>
            <a:fld id="{6869A353-914C-469E-B2EA-2DF54FC061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106" charset="0"/>
                <a:ea typeface="ＭＳ Ｐゴシック" pitchFamily="-106" charset="-128"/>
              </a:defRPr>
            </a:lvl1pPr>
          </a:lstStyle>
          <a:p>
            <a:pPr>
              <a:defRPr/>
            </a:pPr>
            <a:fld id="{316DCB74-6B3D-425F-B322-EF061B12E2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notesSlide" Target="../notesSlides/notesSlide10.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20.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tags" Target="../tags/tag346.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5" Type="http://schemas.openxmlformats.org/officeDocument/2006/relationships/tags" Target="../tags/tag339.xml"/><Relationship Id="rId15" Type="http://schemas.openxmlformats.org/officeDocument/2006/relationships/slideLayout" Target="../slideLayouts/slideLayout7.xml"/><Relationship Id="rId10" Type="http://schemas.openxmlformats.org/officeDocument/2006/relationships/tags" Target="../tags/tag344.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s>
</file>

<file path=ppt/slides/_rels/slide102.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tags" Target="../tags/tag360.xml"/><Relationship Id="rId2" Type="http://schemas.openxmlformats.org/officeDocument/2006/relationships/tags" Target="../tags/tag350.xml"/><Relationship Id="rId16" Type="http://schemas.openxmlformats.org/officeDocument/2006/relationships/notesSlide" Target="../notesSlides/notesSlide71.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5" Type="http://schemas.openxmlformats.org/officeDocument/2006/relationships/tags" Target="../tags/tag353.xml"/><Relationship Id="rId15" Type="http://schemas.openxmlformats.org/officeDocument/2006/relationships/slideLayout" Target="../slideLayouts/slideLayout1.xml"/><Relationship Id="rId10" Type="http://schemas.openxmlformats.org/officeDocument/2006/relationships/tags" Target="../tags/tag358.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s>
</file>

<file path=ppt/slides/_rels/slide103.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slideLayout" Target="../slideLayouts/slideLayout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s>
</file>

<file path=ppt/slides/_rels/slide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6" Type="http://schemas.openxmlformats.org/officeDocument/2006/relationships/notesSlide" Target="../notesSlides/notesSlide11.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20.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6" Type="http://schemas.openxmlformats.org/officeDocument/2006/relationships/notesSlide" Target="../notesSlides/notesSlide12.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1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14.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slideLayout" Target="../slideLayouts/slideLayout13.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tags" Target="../tags/tag132.xml"/><Relationship Id="rId29" Type="http://schemas.openxmlformats.org/officeDocument/2006/relationships/tags" Target="../tags/tag141.xml"/><Relationship Id="rId41" Type="http://schemas.openxmlformats.org/officeDocument/2006/relationships/tags" Target="../tags/tag153.xml"/><Relationship Id="rId54" Type="http://schemas.openxmlformats.org/officeDocument/2006/relationships/tags" Target="../tags/tag166.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image" Target="../media/image17.png"/><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notesSlide" Target="../notesSlides/notesSlide13.xml"/><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s>
</file>

<file path=ppt/slides/_rels/slide15.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2" Type="http://schemas.openxmlformats.org/officeDocument/2006/relationships/tags" Target="../tags/tag168.xml"/><Relationship Id="rId16" Type="http://schemas.openxmlformats.org/officeDocument/2006/relationships/notesSlide" Target="../notesSlides/notesSlide14.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slideLayout" Target="../slideLayouts/slideLayout13.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16.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tags" Target="../tags/tag192.xml"/><Relationship Id="rId2" Type="http://schemas.openxmlformats.org/officeDocument/2006/relationships/tags" Target="../tags/tag182.xml"/><Relationship Id="rId16" Type="http://schemas.openxmlformats.org/officeDocument/2006/relationships/notesSlide" Target="../notesSlides/notesSlide15.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5" Type="http://schemas.openxmlformats.org/officeDocument/2006/relationships/slideLayout" Target="../slideLayouts/slideLayout20.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jpeg"/><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tags" Target="../tags/tag207.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tags" Target="../tags/tag206.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5" Type="http://schemas.openxmlformats.org/officeDocument/2006/relationships/slideLayout" Target="../slideLayouts/slideLayout20.xml"/><Relationship Id="rId10" Type="http://schemas.openxmlformats.org/officeDocument/2006/relationships/tags" Target="../tags/tag204.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s>
</file>

<file path=ppt/slides/_rels/slide23.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slideLayout" Target="../slideLayouts/slideLayout20.xml"/><Relationship Id="rId10" Type="http://schemas.openxmlformats.org/officeDocument/2006/relationships/tags" Target="../tags/tag218.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s>
</file>

<file path=ppt/slides/_rels/slide24.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2" Type="http://schemas.openxmlformats.org/officeDocument/2006/relationships/tags" Target="../tags/tag224.xml"/><Relationship Id="rId16" Type="http://schemas.openxmlformats.org/officeDocument/2006/relationships/image" Target="../media/image18.jpeg"/><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slideLayout" Target="../slideLayouts/slideLayout20.xml"/><Relationship Id="rId10" Type="http://schemas.openxmlformats.org/officeDocument/2006/relationships/tags" Target="../tags/tag23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s/_rels/slide25.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slideLayout" Target="../slideLayouts/slideLayout20.xm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tags" Target="../tags/tag262.xml"/><Relationship Id="rId2" Type="http://schemas.openxmlformats.org/officeDocument/2006/relationships/tags" Target="../tags/tag252.xml"/><Relationship Id="rId16" Type="http://schemas.openxmlformats.org/officeDocument/2006/relationships/notesSlide" Target="../notesSlides/notesSlide21.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slideLayout" Target="../slideLayouts/slideLayout31.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2" Type="http://schemas.openxmlformats.org/officeDocument/2006/relationships/tags" Target="../tags/tag266.xml"/><Relationship Id="rId16" Type="http://schemas.openxmlformats.org/officeDocument/2006/relationships/notesSlide" Target="../notesSlides/notesSlide25.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slideLayout" Target="../slideLayouts/slideLayout1.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s/_rels/slide33.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2" Type="http://schemas.openxmlformats.org/officeDocument/2006/relationships/tags" Target="../tags/tag280.xml"/><Relationship Id="rId16" Type="http://schemas.openxmlformats.org/officeDocument/2006/relationships/notesSlide" Target="../notesSlides/notesSlide26.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slideLayout" Target="../slideLayouts/slideLayout1.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s>
</file>

<file path=ppt/slides/_rels/slide34.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18" Type="http://schemas.openxmlformats.org/officeDocument/2006/relationships/image" Target="../media/image19.png"/><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hyperlink" Target="../../Universe%20Sandbox.lnk" TargetMode="External"/><Relationship Id="rId2" Type="http://schemas.openxmlformats.org/officeDocument/2006/relationships/tags" Target="../tags/tag294.xml"/><Relationship Id="rId16" Type="http://schemas.openxmlformats.org/officeDocument/2006/relationships/notesSlide" Target="../notesSlides/notesSlide27.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slideLayout" Target="../slideLayouts/slideLayout1.xml"/><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s>
</file>

<file path=ppt/slides/_rels/slide35.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17" Type="http://schemas.openxmlformats.org/officeDocument/2006/relationships/image" Target="../media/image20.png"/><Relationship Id="rId2" Type="http://schemas.openxmlformats.org/officeDocument/2006/relationships/tags" Target="../tags/tag308.xml"/><Relationship Id="rId16" Type="http://schemas.openxmlformats.org/officeDocument/2006/relationships/notesSlide" Target="../notesSlides/notesSlide2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Layout" Target="../slideLayouts/slideLayout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5.png"/><Relationship Id="rId3" Type="http://schemas.openxmlformats.org/officeDocument/2006/relationships/tags" Target="../tags/tag17.xml"/><Relationship Id="rId21" Type="http://schemas.openxmlformats.org/officeDocument/2006/relationships/image" Target="../media/image7.jpe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hyperlink" Target="couch_movie_w_lights.MOV" TargetMode="External"/><Relationship Id="rId2" Type="http://schemas.openxmlformats.org/officeDocument/2006/relationships/tags" Target="../tags/tag16.xml"/><Relationship Id="rId16" Type="http://schemas.openxmlformats.org/officeDocument/2006/relationships/notesSlide" Target="../notesSlides/notesSlide5.xml"/><Relationship Id="rId20" Type="http://schemas.openxmlformats.org/officeDocument/2006/relationships/image" Target="../media/image6.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19" Type="http://schemas.openxmlformats.org/officeDocument/2006/relationships/hyperlink" Target="robot_navigation_known_start.mp4" TargetMode="Externa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image" Target="../media/image46.emf"/><Relationship Id="rId5" Type="http://schemas.openxmlformats.org/officeDocument/2006/relationships/customXml" Target="../ink/ink3.xml"/><Relationship Id="rId4" Type="http://schemas.openxmlformats.org/officeDocument/2006/relationships/image" Target="../media/image45.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8.png"/><Relationship Id="rId2" Type="http://schemas.openxmlformats.org/officeDocument/2006/relationships/tags" Target="../tags/tag30.xml"/><Relationship Id="rId16" Type="http://schemas.openxmlformats.org/officeDocument/2006/relationships/notesSlide" Target="../notesSlides/notesSlide6.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image" Target="../media/image47.png"/><Relationship Id="rId2" Type="http://schemas.openxmlformats.org/officeDocument/2006/relationships/tags" Target="../tags/tag322.xml"/><Relationship Id="rId16" Type="http://schemas.openxmlformats.org/officeDocument/2006/relationships/notesSlide" Target="../notesSlides/notesSlide56.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5" Type="http://schemas.openxmlformats.org/officeDocument/2006/relationships/tags" Target="../tags/tag325.xml"/><Relationship Id="rId15" Type="http://schemas.openxmlformats.org/officeDocument/2006/relationships/slideLayout" Target="../slideLayouts/slideLayout7.xml"/><Relationship Id="rId10" Type="http://schemas.openxmlformats.org/officeDocument/2006/relationships/tags" Target="../tags/tag330.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10.jpe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9.png"/><Relationship Id="rId2" Type="http://schemas.openxmlformats.org/officeDocument/2006/relationships/tags" Target="../tags/tag44.xml"/><Relationship Id="rId16" Type="http://schemas.openxmlformats.org/officeDocument/2006/relationships/notesSlide" Target="../notesSlides/notesSlide7.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7.xml"/><Relationship Id="rId10" Type="http://schemas.openxmlformats.org/officeDocument/2006/relationships/tags" Target="../tags/tag52.xml"/><Relationship Id="rId19" Type="http://schemas.openxmlformats.org/officeDocument/2006/relationships/image" Target="../media/image11.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13.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12.jpeg"/><Relationship Id="rId2" Type="http://schemas.openxmlformats.org/officeDocument/2006/relationships/tags" Target="../tags/tag58.xml"/><Relationship Id="rId16" Type="http://schemas.openxmlformats.org/officeDocument/2006/relationships/notesSlide" Target="../notesSlides/notesSlide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7.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peterthink.blogs.com/thinking/roomba_1.jpg" TargetMode="External"/><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4114800" y="249382"/>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to CS 5 !</a:t>
            </a:r>
          </a:p>
        </p:txBody>
      </p:sp>
      <p:pic>
        <p:nvPicPr>
          <p:cNvPr id="61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35623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5"/>
          <p:cNvSpPr txBox="1">
            <a:spLocks noChangeArrowheads="1"/>
          </p:cNvSpPr>
          <p:nvPr/>
        </p:nvSpPr>
        <p:spPr bwMode="auto">
          <a:xfrm>
            <a:off x="3810000" y="2362200"/>
            <a:ext cx="4800600" cy="781050"/>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400">
                <a:solidFill>
                  <a:srgbClr val="006600"/>
                </a:solidFill>
                <a:latin typeface="Cambria" pitchFamily="18" charset="0"/>
              </a:rPr>
              <a:t>Introduction to CS</a:t>
            </a:r>
          </a:p>
        </p:txBody>
      </p:sp>
      <p:sp>
        <p:nvSpPr>
          <p:cNvPr id="6150" name="Text Box 16"/>
          <p:cNvSpPr txBox="1">
            <a:spLocks noChangeArrowheads="1"/>
          </p:cNvSpPr>
          <p:nvPr/>
        </p:nvSpPr>
        <p:spPr bwMode="auto">
          <a:xfrm>
            <a:off x="618192" y="4138136"/>
            <a:ext cx="18964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libri" pitchFamily="34" charset="0"/>
              </a:rPr>
              <a:t>Wally Wart, protrusive advocate </a:t>
            </a:r>
            <a:r>
              <a:rPr lang="en-US" sz="1400" dirty="0">
                <a:latin typeface="Calibri" pitchFamily="34" charset="0"/>
              </a:rPr>
              <a:t>of </a:t>
            </a:r>
            <a:r>
              <a:rPr lang="en-US" sz="1400" b="1" i="1" dirty="0">
                <a:latin typeface="Calibri" pitchFamily="34" charset="0"/>
              </a:rPr>
              <a:t>concrete</a:t>
            </a:r>
            <a:r>
              <a:rPr lang="en-US" sz="1400" dirty="0">
                <a:latin typeface="Calibri" pitchFamily="34" charset="0"/>
              </a:rPr>
              <a:t> computing</a:t>
            </a:r>
          </a:p>
        </p:txBody>
      </p:sp>
      <p:sp>
        <p:nvSpPr>
          <p:cNvPr id="6151" name="Text Box 24"/>
          <p:cNvSpPr txBox="1">
            <a:spLocks noChangeArrowheads="1"/>
          </p:cNvSpPr>
          <p:nvPr/>
        </p:nvSpPr>
        <p:spPr bwMode="auto">
          <a:xfrm>
            <a:off x="4291726" y="4941888"/>
            <a:ext cx="4613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smtClean="0"/>
              <a:t>Everyone will get out of this course – a lot!</a:t>
            </a:r>
            <a:endParaRPr lang="en-US" sz="2000" i="1" dirty="0"/>
          </a:p>
        </p:txBody>
      </p:sp>
      <p:sp>
        <p:nvSpPr>
          <p:cNvPr id="6152" name="Text Box 25"/>
          <p:cNvSpPr txBox="1">
            <a:spLocks noChangeArrowheads="1"/>
          </p:cNvSpPr>
          <p:nvPr/>
        </p:nvSpPr>
        <p:spPr bwMode="auto">
          <a:xfrm>
            <a:off x="2819400" y="4038600"/>
            <a:ext cx="6086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a:t>We don't have words strong enough to describe this class.</a:t>
            </a:r>
          </a:p>
        </p:txBody>
      </p:sp>
      <p:sp>
        <p:nvSpPr>
          <p:cNvPr id="6153" name="Text Box 26"/>
          <p:cNvSpPr txBox="1">
            <a:spLocks noChangeArrowheads="1"/>
          </p:cNvSpPr>
          <p:nvPr/>
        </p:nvSpPr>
        <p:spPr bwMode="auto">
          <a:xfrm>
            <a:off x="5705090" y="5310188"/>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latin typeface="Arial" pitchFamily="34" charset="0"/>
              </a:rPr>
              <a:t>- New York Times Review of Courses</a:t>
            </a:r>
          </a:p>
        </p:txBody>
      </p:sp>
      <p:sp>
        <p:nvSpPr>
          <p:cNvPr id="6154" name="Text Box 27"/>
          <p:cNvSpPr txBox="1">
            <a:spLocks noChangeArrowheads="1"/>
          </p:cNvSpPr>
          <p:nvPr/>
        </p:nvSpPr>
        <p:spPr bwMode="auto">
          <a:xfrm>
            <a:off x="5705090" y="44196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Arial" pitchFamily="34" charset="0"/>
              </a:rPr>
              <a:t>-  US News and Course Report</a:t>
            </a:r>
          </a:p>
        </p:txBody>
      </p:sp>
      <p:sp>
        <p:nvSpPr>
          <p:cNvPr id="6155" name="Text Box 28"/>
          <p:cNvSpPr txBox="1">
            <a:spLocks noChangeArrowheads="1"/>
          </p:cNvSpPr>
          <p:nvPr/>
        </p:nvSpPr>
        <p:spPr bwMode="auto">
          <a:xfrm>
            <a:off x="5280267" y="5819775"/>
            <a:ext cx="3625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a:t>We give this course two </a:t>
            </a:r>
            <a:r>
              <a:rPr lang="en-US" sz="2000" i="1" dirty="0" smtClean="0"/>
              <a:t>thumbs…</a:t>
            </a:r>
            <a:endParaRPr lang="en-US" sz="2000" i="1" dirty="0"/>
          </a:p>
        </p:txBody>
      </p:sp>
      <p:sp>
        <p:nvSpPr>
          <p:cNvPr id="6156" name="Text Box 29"/>
          <p:cNvSpPr txBox="1">
            <a:spLocks noChangeArrowheads="1"/>
          </p:cNvSpPr>
          <p:nvPr/>
        </p:nvSpPr>
        <p:spPr bwMode="auto">
          <a:xfrm>
            <a:off x="5705090" y="61722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latin typeface="Arial" pitchFamily="34" charset="0"/>
              </a:rPr>
              <a:t>- </a:t>
            </a:r>
            <a:r>
              <a:rPr lang="en-US" sz="1400" i="1" dirty="0" err="1" smtClean="0">
                <a:latin typeface="Arial" pitchFamily="34" charset="0"/>
              </a:rPr>
              <a:t>Meta</a:t>
            </a:r>
            <a:r>
              <a:rPr lang="en-US" sz="1400" dirty="0" err="1" smtClean="0">
                <a:latin typeface="Arial" pitchFamily="34" charset="0"/>
              </a:rPr>
              <a:t>metacritic</a:t>
            </a:r>
            <a:endParaRPr lang="en-US" sz="1400" dirty="0">
              <a:latin typeface="Arial" pitchFamily="34" charset="0"/>
            </a:endParaRPr>
          </a:p>
        </p:txBody>
      </p:sp>
      <p:sp>
        <p:nvSpPr>
          <p:cNvPr id="6157" name="Text Box 48"/>
          <p:cNvSpPr txBox="1">
            <a:spLocks noChangeArrowheads="1"/>
          </p:cNvSpPr>
          <p:nvPr/>
        </p:nvSpPr>
        <p:spPr bwMode="auto">
          <a:xfrm>
            <a:off x="304800" y="5638800"/>
            <a:ext cx="2505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200" b="1">
                <a:solidFill>
                  <a:srgbClr val="120DF3"/>
                </a:solidFill>
              </a:rPr>
              <a:t>1 handout…</a:t>
            </a:r>
            <a:endParaRPr lang="en-US" sz="2200">
              <a:solidFill>
                <a:srgbClr val="120DF3"/>
              </a:solidFill>
            </a:endParaRPr>
          </a:p>
        </p:txBody>
      </p:sp>
      <p:sp>
        <p:nvSpPr>
          <p:cNvPr id="6158" name="Text Box 49"/>
          <p:cNvSpPr txBox="1">
            <a:spLocks noChangeArrowheads="1"/>
          </p:cNvSpPr>
          <p:nvPr/>
        </p:nvSpPr>
        <p:spPr bwMode="auto">
          <a:xfrm>
            <a:off x="539750" y="6034087"/>
            <a:ext cx="21345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Arial" pitchFamily="34" charset="0"/>
              </a:rPr>
              <a:t>slides &amp; syllabus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6"/>
          <p:cNvSpPr txBox="1">
            <a:spLocks noChangeArrowheads="1"/>
          </p:cNvSpPr>
          <p:nvPr/>
        </p:nvSpPr>
        <p:spPr bwMode="auto">
          <a:xfrm>
            <a:off x="571500" y="61864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HW</a:t>
            </a:r>
            <a:endParaRPr lang="en-US" sz="2800">
              <a:solidFill>
                <a:srgbClr val="000000"/>
              </a:solidFill>
              <a:latin typeface="Cambria" pitchFamily="18" charset="0"/>
            </a:endParaRPr>
          </a:p>
        </p:txBody>
      </p:sp>
      <p:sp>
        <p:nvSpPr>
          <p:cNvPr id="16389" name="Text Box 7"/>
          <p:cNvSpPr txBox="1">
            <a:spLocks noChangeArrowheads="1"/>
          </p:cNvSpPr>
          <p:nvPr/>
        </p:nvSpPr>
        <p:spPr bwMode="auto">
          <a:xfrm>
            <a:off x="571500" y="1600200"/>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Lectures</a:t>
            </a:r>
            <a:endParaRPr lang="en-US" sz="2800" dirty="0">
              <a:solidFill>
                <a:srgbClr val="000000"/>
              </a:solidFill>
              <a:latin typeface="Cambria" pitchFamily="18" charset="0"/>
            </a:endParaRPr>
          </a:p>
        </p:txBody>
      </p:sp>
      <p:sp>
        <p:nvSpPr>
          <p:cNvPr id="16390" name="Text Box 8"/>
          <p:cNvSpPr txBox="1">
            <a:spLocks noChangeArrowheads="1"/>
          </p:cNvSpPr>
          <p:nvPr/>
        </p:nvSpPr>
        <p:spPr bwMode="auto">
          <a:xfrm>
            <a:off x="457200" y="508787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Office </a:t>
            </a:r>
            <a:r>
              <a:rPr lang="en-US" sz="2800" b="1" dirty="0" err="1">
                <a:solidFill>
                  <a:srgbClr val="000000"/>
                </a:solidFill>
                <a:latin typeface="Cambria" pitchFamily="18" charset="0"/>
              </a:rPr>
              <a:t>h</a:t>
            </a:r>
            <a:r>
              <a:rPr lang="en-US" sz="2800" b="1" dirty="0" err="1" smtClean="0">
                <a:solidFill>
                  <a:srgbClr val="000000"/>
                </a:solidFill>
                <a:latin typeface="Cambria" pitchFamily="18" charset="0"/>
              </a:rPr>
              <a:t>rs</a:t>
            </a:r>
            <a:endParaRPr lang="en-US" sz="2800" dirty="0">
              <a:solidFill>
                <a:srgbClr val="000000"/>
              </a:solidFill>
              <a:latin typeface="Cambria" pitchFamily="18" charset="0"/>
            </a:endParaRPr>
          </a:p>
        </p:txBody>
      </p:sp>
      <p:sp>
        <p:nvSpPr>
          <p:cNvPr id="16391" name="Text Box 9"/>
          <p:cNvSpPr txBox="1">
            <a:spLocks noChangeArrowheads="1"/>
          </p:cNvSpPr>
          <p:nvPr/>
        </p:nvSpPr>
        <p:spPr bwMode="auto">
          <a:xfrm>
            <a:off x="2895600" y="1447800"/>
            <a:ext cx="481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err="1">
                <a:solidFill>
                  <a:srgbClr val="120DF3"/>
                </a:solidFill>
                <a:latin typeface="Cambria" pitchFamily="18" charset="0"/>
              </a:rPr>
              <a:t>TTh</a:t>
            </a:r>
            <a:r>
              <a:rPr lang="en-US" sz="2000" b="1" dirty="0">
                <a:solidFill>
                  <a:srgbClr val="120DF3"/>
                </a:solidFill>
                <a:latin typeface="Cambria" pitchFamily="18" charset="0"/>
              </a:rPr>
              <a:t>:</a:t>
            </a:r>
            <a:r>
              <a:rPr lang="en-US" sz="2000" dirty="0">
                <a:solidFill>
                  <a:srgbClr val="120DF3"/>
                </a:solidFill>
                <a:latin typeface="Cambria" pitchFamily="18" charset="0"/>
              </a:rPr>
              <a:t>  </a:t>
            </a:r>
            <a:r>
              <a:rPr lang="en-US" sz="2000" i="1" dirty="0" smtClean="0">
                <a:solidFill>
                  <a:srgbClr val="120DF3"/>
                </a:solidFill>
                <a:latin typeface="Cambria" pitchFamily="18" charset="0"/>
              </a:rPr>
              <a:t>8:10-9:25 </a:t>
            </a:r>
            <a:r>
              <a:rPr lang="en-US" sz="2000" i="1" dirty="0">
                <a:solidFill>
                  <a:srgbClr val="120DF3"/>
                </a:solidFill>
                <a:latin typeface="Cambria" pitchFamily="18" charset="0"/>
              </a:rPr>
              <a:t>am  or  1:15-2:30 pm</a:t>
            </a:r>
          </a:p>
        </p:txBody>
      </p:sp>
      <p:sp>
        <p:nvSpPr>
          <p:cNvPr id="16392" name="Text Box 10"/>
          <p:cNvSpPr txBox="1">
            <a:spLocks noChangeArrowheads="1"/>
          </p:cNvSpPr>
          <p:nvPr/>
        </p:nvSpPr>
        <p:spPr bwMode="auto">
          <a:xfrm>
            <a:off x="2931970" y="6246813"/>
            <a:ext cx="4230830" cy="396875"/>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0000"/>
                </a:solidFill>
                <a:latin typeface="Cambria" pitchFamily="18" charset="0"/>
              </a:rPr>
              <a:t>Monday nights</a:t>
            </a:r>
            <a:r>
              <a:rPr lang="en-US" sz="2000" b="1">
                <a:solidFill>
                  <a:srgbClr val="000000"/>
                </a:solidFill>
                <a:latin typeface="Cambria" pitchFamily="18" charset="0"/>
              </a:rPr>
              <a:t>:</a:t>
            </a:r>
            <a:r>
              <a:rPr lang="en-US" sz="2000">
                <a:solidFill>
                  <a:srgbClr val="000000"/>
                </a:solidFill>
                <a:latin typeface="Cambria" pitchFamily="18" charset="0"/>
              </a:rPr>
              <a:t>  due by 11:59 pm</a:t>
            </a:r>
          </a:p>
        </p:txBody>
      </p:sp>
      <p:sp>
        <p:nvSpPr>
          <p:cNvPr id="16393" name="Text Box 11"/>
          <p:cNvSpPr txBox="1">
            <a:spLocks noChangeArrowheads="1"/>
          </p:cNvSpPr>
          <p:nvPr/>
        </p:nvSpPr>
        <p:spPr bwMode="auto">
          <a:xfrm>
            <a:off x="3111500" y="2278063"/>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Insight into the </a:t>
            </a:r>
            <a:r>
              <a:rPr lang="en-US" sz="2000" dirty="0" smtClean="0">
                <a:latin typeface="Cambria" pitchFamily="18" charset="0"/>
              </a:rPr>
              <a:t>HW </a:t>
            </a:r>
            <a:r>
              <a:rPr lang="en-US" sz="2000" dirty="0">
                <a:latin typeface="Cambria" pitchFamily="18" charset="0"/>
              </a:rPr>
              <a:t>problems (what, </a:t>
            </a:r>
            <a:r>
              <a:rPr lang="en-US" sz="2000" b="1" i="1" dirty="0">
                <a:latin typeface="Cambria" pitchFamily="18" charset="0"/>
              </a:rPr>
              <a:t>why</a:t>
            </a:r>
            <a:r>
              <a:rPr lang="en-US" sz="2000" dirty="0">
                <a:latin typeface="Cambria" pitchFamily="18" charset="0"/>
              </a:rPr>
              <a:t>, how) </a:t>
            </a:r>
          </a:p>
        </p:txBody>
      </p:sp>
      <p:sp>
        <p:nvSpPr>
          <p:cNvPr id="16394" name="Text Box 12"/>
          <p:cNvSpPr txBox="1">
            <a:spLocks noChangeArrowheads="1"/>
          </p:cNvSpPr>
          <p:nvPr/>
        </p:nvSpPr>
        <p:spPr bwMode="auto">
          <a:xfrm>
            <a:off x="3111500" y="53816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feel free to work on HW or just stop by</a:t>
            </a:r>
          </a:p>
        </p:txBody>
      </p:sp>
      <p:sp>
        <p:nvSpPr>
          <p:cNvPr id="16395" name="Text Box 13"/>
          <p:cNvSpPr txBox="1">
            <a:spLocks noChangeArrowheads="1"/>
          </p:cNvSpPr>
          <p:nvPr/>
        </p:nvSpPr>
        <p:spPr bwMode="auto">
          <a:xfrm>
            <a:off x="2895600" y="499268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F:</a:t>
            </a:r>
            <a:r>
              <a:rPr lang="en-US" sz="2000" dirty="0">
                <a:solidFill>
                  <a:srgbClr val="120DF3"/>
                </a:solidFill>
                <a:latin typeface="Cambria" pitchFamily="18" charset="0"/>
              </a:rPr>
              <a:t>  </a:t>
            </a:r>
            <a:r>
              <a:rPr lang="en-US" sz="2000" i="1" dirty="0">
                <a:solidFill>
                  <a:srgbClr val="120DF3"/>
                </a:solidFill>
                <a:latin typeface="Cambria" pitchFamily="18" charset="0"/>
              </a:rPr>
              <a:t>2:00-4:00 pm,  </a:t>
            </a:r>
            <a:r>
              <a:rPr lang="en-US" sz="2000" i="1" dirty="0" smtClean="0">
                <a:solidFill>
                  <a:srgbClr val="120DF3"/>
                </a:solidFill>
                <a:latin typeface="Cambria" pitchFamily="18" charset="0"/>
              </a:rPr>
              <a:t>LAC lab and Beckman B126</a:t>
            </a:r>
            <a:endParaRPr lang="en-US" sz="2000" i="1" dirty="0">
              <a:solidFill>
                <a:srgbClr val="120DF3"/>
              </a:solidFill>
              <a:latin typeface="Cambria" pitchFamily="18" charset="0"/>
            </a:endParaRPr>
          </a:p>
        </p:txBody>
      </p:sp>
      <p:sp>
        <p:nvSpPr>
          <p:cNvPr id="16396" name="Text Box 14"/>
          <p:cNvSpPr txBox="1">
            <a:spLocks noChangeArrowheads="1"/>
          </p:cNvSpPr>
          <p:nvPr/>
        </p:nvSpPr>
        <p:spPr bwMode="auto">
          <a:xfrm>
            <a:off x="3111500" y="1905000"/>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Key skills, topics, and their motivation</a:t>
            </a:r>
          </a:p>
        </p:txBody>
      </p:sp>
      <p:sp>
        <p:nvSpPr>
          <p:cNvPr id="16397" name="Text Box 15"/>
          <p:cNvSpPr txBox="1">
            <a:spLocks noChangeArrowheads="1"/>
          </p:cNvSpPr>
          <p:nvPr/>
        </p:nvSpPr>
        <p:spPr bwMode="auto">
          <a:xfrm>
            <a:off x="3111500" y="2651125"/>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latin typeface="Cambria" pitchFamily="18" charset="0"/>
              </a:rPr>
              <a:t>We’d like to see you! </a:t>
            </a:r>
            <a:r>
              <a:rPr lang="en-US" sz="2000">
                <a:latin typeface="Cambria" pitchFamily="18" charset="0"/>
              </a:rPr>
              <a:t>Let us know if you’ll be sick…</a:t>
            </a:r>
          </a:p>
        </p:txBody>
      </p:sp>
      <p:sp>
        <p:nvSpPr>
          <p:cNvPr id="16398" name="Text Box 17"/>
          <p:cNvSpPr txBox="1">
            <a:spLocks noChangeArrowheads="1"/>
          </p:cNvSpPr>
          <p:nvPr/>
        </p:nvSpPr>
        <p:spPr bwMode="auto">
          <a:xfrm>
            <a:off x="3111500" y="5699125"/>
            <a:ext cx="534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or, </a:t>
            </a:r>
            <a:r>
              <a:rPr lang="en-US" sz="2000" dirty="0">
                <a:latin typeface="Cambria" pitchFamily="18" charset="0"/>
              </a:rPr>
              <a:t>come to any of the </a:t>
            </a:r>
            <a:r>
              <a:rPr lang="en-US" sz="2000" b="1" i="1" dirty="0">
                <a:latin typeface="Cambria" pitchFamily="18" charset="0"/>
              </a:rPr>
              <a:t>many</a:t>
            </a:r>
            <a:r>
              <a:rPr lang="en-US" sz="2000" dirty="0">
                <a:latin typeface="Cambria" pitchFamily="18" charset="0"/>
              </a:rPr>
              <a:t> tutoring </a:t>
            </a:r>
            <a:r>
              <a:rPr lang="en-US" sz="2000" dirty="0" err="1">
                <a:latin typeface="Cambria" pitchFamily="18" charset="0"/>
              </a:rPr>
              <a:t>hrs</a:t>
            </a:r>
            <a:r>
              <a:rPr lang="en-US" sz="2000" dirty="0">
                <a:latin typeface="Cambria" pitchFamily="18" charset="0"/>
              </a:rPr>
              <a:t>!</a:t>
            </a:r>
          </a:p>
        </p:txBody>
      </p:sp>
      <p:sp>
        <p:nvSpPr>
          <p:cNvPr id="16399" name="Text Box 19"/>
          <p:cNvSpPr txBox="1">
            <a:spLocks noChangeArrowheads="1"/>
          </p:cNvSpPr>
          <p:nvPr/>
        </p:nvSpPr>
        <p:spPr bwMode="auto">
          <a:xfrm>
            <a:off x="952500" y="3332452"/>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Lab</a:t>
            </a:r>
            <a:endParaRPr lang="en-US" sz="2800" dirty="0">
              <a:solidFill>
                <a:srgbClr val="000000"/>
              </a:solidFill>
              <a:latin typeface="Cambria" pitchFamily="18" charset="0"/>
            </a:endParaRPr>
          </a:p>
        </p:txBody>
      </p:sp>
      <p:sp>
        <p:nvSpPr>
          <p:cNvPr id="16400" name="Text Box 20"/>
          <p:cNvSpPr txBox="1">
            <a:spLocks noChangeArrowheads="1"/>
          </p:cNvSpPr>
          <p:nvPr/>
        </p:nvSpPr>
        <p:spPr bwMode="auto">
          <a:xfrm>
            <a:off x="3111500" y="3663950"/>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Guided progress for the </a:t>
            </a:r>
            <a:r>
              <a:rPr lang="en-US" sz="2000" dirty="0" err="1" smtClean="0">
                <a:latin typeface="Cambria" pitchFamily="18" charset="0"/>
              </a:rPr>
              <a:t>hw</a:t>
            </a:r>
            <a:endParaRPr lang="en-US" sz="2000" dirty="0">
              <a:latin typeface="Cambria" pitchFamily="18" charset="0"/>
            </a:endParaRPr>
          </a:p>
        </p:txBody>
      </p:sp>
      <p:sp>
        <p:nvSpPr>
          <p:cNvPr id="16401" name="Text Box 21"/>
          <p:cNvSpPr txBox="1">
            <a:spLocks noChangeArrowheads="1"/>
          </p:cNvSpPr>
          <p:nvPr/>
        </p:nvSpPr>
        <p:spPr bwMode="auto">
          <a:xfrm>
            <a:off x="2895600" y="3351213"/>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T or W:</a:t>
            </a:r>
            <a:r>
              <a:rPr lang="en-US" sz="2000" dirty="0">
                <a:solidFill>
                  <a:srgbClr val="120DF3"/>
                </a:solidFill>
                <a:latin typeface="Cambria" pitchFamily="18" charset="0"/>
              </a:rPr>
              <a:t>  </a:t>
            </a:r>
            <a:r>
              <a:rPr lang="en-US" sz="2000" i="1" dirty="0">
                <a:solidFill>
                  <a:srgbClr val="120DF3"/>
                </a:solidFill>
                <a:latin typeface="Cambria" pitchFamily="18" charset="0"/>
              </a:rPr>
              <a:t>2:45 - 4:45 pm or 6:00 - 8:00 pm</a:t>
            </a:r>
          </a:p>
        </p:txBody>
      </p:sp>
      <p:sp>
        <p:nvSpPr>
          <p:cNvPr id="16402" name="Text Box 22"/>
          <p:cNvSpPr txBox="1">
            <a:spLocks noChangeArrowheads="1"/>
          </p:cNvSpPr>
          <p:nvPr/>
        </p:nvSpPr>
        <p:spPr bwMode="auto">
          <a:xfrm>
            <a:off x="3111500" y="4327525"/>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Cambria" pitchFamily="18" charset="0"/>
              </a:rPr>
              <a:t>Will</a:t>
            </a:r>
            <a:r>
              <a:rPr lang="en-US" sz="2000" b="1">
                <a:latin typeface="Cambria" pitchFamily="18" charset="0"/>
              </a:rPr>
              <a:t> </a:t>
            </a:r>
            <a:r>
              <a:rPr lang="en-US" sz="2000" b="1" i="1">
                <a:latin typeface="Cambria" pitchFamily="18" charset="0"/>
              </a:rPr>
              <a:t>SAVE</a:t>
            </a:r>
            <a:r>
              <a:rPr lang="en-US" sz="2000" b="1">
                <a:latin typeface="Cambria" pitchFamily="18" charset="0"/>
              </a:rPr>
              <a:t> </a:t>
            </a:r>
            <a:r>
              <a:rPr lang="en-US" sz="2000">
                <a:latin typeface="Cambria" pitchFamily="18" charset="0"/>
              </a:rPr>
              <a:t>you time and effort in CS 5!</a:t>
            </a:r>
            <a:endParaRPr lang="en-US" sz="2000" b="1">
              <a:latin typeface="Cambria" pitchFamily="18" charset="0"/>
            </a:endParaRPr>
          </a:p>
        </p:txBody>
      </p:sp>
      <p:sp>
        <p:nvSpPr>
          <p:cNvPr id="16403" name="Text Box 24"/>
          <p:cNvSpPr txBox="1">
            <a:spLocks noChangeArrowheads="1"/>
          </p:cNvSpPr>
          <p:nvPr/>
        </p:nvSpPr>
        <p:spPr bwMode="auto">
          <a:xfrm>
            <a:off x="3124200" y="3993718"/>
            <a:ext cx="583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Not required, but </a:t>
            </a:r>
            <a:r>
              <a:rPr lang="en-US" sz="2000" dirty="0" smtClean="0">
                <a:latin typeface="Cambria" pitchFamily="18" charset="0"/>
              </a:rPr>
              <a:t>encouraged</a:t>
            </a:r>
            <a:r>
              <a:rPr lang="en-US" sz="2000" dirty="0">
                <a:latin typeface="Cambria" pitchFamily="18" charset="0"/>
              </a:rPr>
              <a:t> </a:t>
            </a:r>
            <a:r>
              <a:rPr lang="en-US" sz="2000" dirty="0" smtClean="0">
                <a:latin typeface="Cambria" pitchFamily="18" charset="0"/>
              </a:rPr>
              <a:t>(full credit for </a:t>
            </a:r>
            <a:r>
              <a:rPr lang="en-US" sz="2000" dirty="0" err="1" smtClean="0">
                <a:latin typeface="Cambria" pitchFamily="18" charset="0"/>
              </a:rPr>
              <a:t>probs</a:t>
            </a:r>
            <a:r>
              <a:rPr lang="en-US" sz="2000" dirty="0" smtClean="0">
                <a:latin typeface="Cambria" pitchFamily="18" charset="0"/>
              </a:rPr>
              <a:t>)</a:t>
            </a:r>
            <a:endParaRPr lang="en-US" sz="2000" b="1" dirty="0">
              <a:latin typeface="Cambria" pitchFamily="18" charset="0"/>
            </a:endParaRPr>
          </a:p>
        </p:txBody>
      </p:sp>
      <p:grpSp>
        <p:nvGrpSpPr>
          <p:cNvPr id="16404" name="Group 25"/>
          <p:cNvGrpSpPr>
            <a:grpSpLocks/>
          </p:cNvGrpSpPr>
          <p:nvPr>
            <p:custDataLst>
              <p:tags r:id="rId1"/>
            </p:custDataLst>
          </p:nvPr>
        </p:nvGrpSpPr>
        <p:grpSpPr bwMode="auto">
          <a:xfrm>
            <a:off x="2133600" y="4080402"/>
            <a:ext cx="457200" cy="457200"/>
            <a:chOff x="2928" y="1051"/>
            <a:chExt cx="840" cy="957"/>
          </a:xfrm>
        </p:grpSpPr>
        <p:sp>
          <p:nvSpPr>
            <p:cNvPr id="16406" name="Freeform 26"/>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6407" name="Oval 2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408" name="Oval 2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09" name="Oval 29"/>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0" name="Oval 3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1" name="Oval 31"/>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2" name="Oval 32"/>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3" name="Oval 33"/>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4" name="AutoShape 3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6415" name="Freeform 3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6" name="Freeform 3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7" name="Freeform 3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6418" name="Freeform 3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6405" name="Text Box 39"/>
          <p:cNvSpPr txBox="1">
            <a:spLocks noChangeArrowheads="1"/>
          </p:cNvSpPr>
          <p:nvPr/>
        </p:nvSpPr>
        <p:spPr bwMode="auto">
          <a:xfrm>
            <a:off x="446088" y="37893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rgbClr val="008000"/>
                </a:solidFill>
                <a:latin typeface="Cambria" pitchFamily="18" charset="0"/>
              </a:rPr>
              <a:t>recommended by 4 out of 5 HMC sophomores!</a:t>
            </a:r>
          </a:p>
        </p:txBody>
      </p:sp>
      <p:sp>
        <p:nvSpPr>
          <p:cNvPr id="39" name="Text Box 5"/>
          <p:cNvSpPr txBox="1">
            <a:spLocks noChangeArrowheads="1"/>
          </p:cNvSpPr>
          <p:nvPr/>
        </p:nvSpPr>
        <p:spPr bwMode="auto">
          <a:xfrm>
            <a:off x="990600" y="152400"/>
            <a:ext cx="6934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i="1" dirty="0" err="1">
                <a:solidFill>
                  <a:srgbClr val="000000"/>
                </a:solidFill>
                <a:latin typeface="Cambria" pitchFamily="18" charset="0"/>
              </a:rPr>
              <a:t>Soundbite</a:t>
            </a:r>
            <a:r>
              <a:rPr lang="en-US" sz="5500" dirty="0">
                <a:solidFill>
                  <a:srgbClr val="000000"/>
                </a:solidFill>
                <a:latin typeface="Cambria" pitchFamily="18" charset="0"/>
              </a:rPr>
              <a:t> </a:t>
            </a:r>
            <a:r>
              <a:rPr lang="en-US" sz="5500" dirty="0" smtClean="0">
                <a:solidFill>
                  <a:srgbClr val="000000"/>
                </a:solidFill>
                <a:latin typeface="Cambria" pitchFamily="18" charset="0"/>
              </a:rPr>
              <a:t>syllabus</a:t>
            </a:r>
            <a:endParaRPr lang="en-US" sz="5500" dirty="0">
              <a:solidFill>
                <a:srgbClr val="000000"/>
              </a:solidFill>
              <a:latin typeface="Cambria" pitchFamily="18" charset="0"/>
            </a:endParaRPr>
          </a:p>
        </p:txBody>
      </p:sp>
      <p:sp>
        <p:nvSpPr>
          <p:cNvPr id="40" name="Rectangle 38"/>
          <p:cNvSpPr>
            <a:spLocks noChangeArrowheads="1"/>
          </p:cNvSpPr>
          <p:nvPr/>
        </p:nvSpPr>
        <p:spPr bwMode="auto">
          <a:xfrm>
            <a:off x="4038600" y="6172200"/>
            <a:ext cx="4495800" cy="533400"/>
          </a:xfrm>
          <a:prstGeom prst="rect">
            <a:avLst/>
          </a:prstGeom>
          <a:solidFill>
            <a:srgbClr val="FF0000"/>
          </a:solidFill>
          <a:ln w="9525">
            <a:solidFill>
              <a:schemeClr val="tx1"/>
            </a:solidFill>
            <a:miter lim="800000"/>
            <a:headEnd/>
            <a:tailEnd/>
          </a:ln>
        </p:spPr>
        <p:txBody>
          <a:bodyPr wrap="none" anchor="ctr"/>
          <a:lstStyle/>
          <a:p>
            <a:pPr algn="ctr"/>
            <a:r>
              <a:rPr lang="en-US" b="1" dirty="0" err="1" smtClean="0">
                <a:solidFill>
                  <a:srgbClr val="FFFFFF"/>
                </a:solidFill>
                <a:latin typeface="Cambria" pitchFamily="18" charset="0"/>
              </a:rPr>
              <a:t>Hw</a:t>
            </a:r>
            <a:r>
              <a:rPr lang="en-US" b="1" dirty="0" smtClean="0">
                <a:solidFill>
                  <a:srgbClr val="FFFFFF"/>
                </a:solidFill>
                <a:latin typeface="Cambria" pitchFamily="18" charset="0"/>
              </a:rPr>
              <a:t> </a:t>
            </a:r>
            <a:r>
              <a:rPr lang="en-US" b="1" dirty="0">
                <a:solidFill>
                  <a:srgbClr val="FFFFFF"/>
                </a:solidFill>
                <a:latin typeface="Cambria" pitchFamily="18" charset="0"/>
              </a:rPr>
              <a:t>is due on Monday nights...</a:t>
            </a:r>
          </a:p>
        </p:txBody>
      </p:sp>
      <p:sp>
        <p:nvSpPr>
          <p:cNvPr id="41" name="Rectangle 37"/>
          <p:cNvSpPr>
            <a:spLocks noChangeArrowheads="1"/>
          </p:cNvSpPr>
          <p:nvPr/>
        </p:nvSpPr>
        <p:spPr bwMode="auto">
          <a:xfrm>
            <a:off x="3505200" y="3810000"/>
            <a:ext cx="4038600" cy="762000"/>
          </a:xfrm>
          <a:prstGeom prst="rect">
            <a:avLst/>
          </a:prstGeom>
          <a:solidFill>
            <a:srgbClr val="120DF3"/>
          </a:solidFill>
          <a:ln w="9525">
            <a:solidFill>
              <a:schemeClr val="tx1"/>
            </a:solidFill>
            <a:miter lim="800000"/>
            <a:headEnd/>
            <a:tailEnd/>
          </a:ln>
        </p:spPr>
        <p:txBody>
          <a:bodyPr wrap="none" anchor="ctr"/>
          <a:lstStyle/>
          <a:p>
            <a:pPr algn="ctr"/>
            <a:r>
              <a:rPr lang="en-US" b="1">
                <a:solidFill>
                  <a:srgbClr val="FFFFFF"/>
                </a:solidFill>
                <a:latin typeface="Cambria" pitchFamily="18" charset="0"/>
              </a:rPr>
              <a:t>Come to Labs!</a:t>
            </a:r>
          </a:p>
        </p:txBody>
      </p:sp>
      <p:sp>
        <p:nvSpPr>
          <p:cNvPr id="42" name="Rectangle 37"/>
          <p:cNvSpPr>
            <a:spLocks noChangeArrowheads="1"/>
          </p:cNvSpPr>
          <p:nvPr/>
        </p:nvSpPr>
        <p:spPr bwMode="auto">
          <a:xfrm>
            <a:off x="3505200" y="2057400"/>
            <a:ext cx="4038600" cy="762000"/>
          </a:xfrm>
          <a:prstGeom prst="rect">
            <a:avLst/>
          </a:prstGeom>
          <a:solidFill>
            <a:srgbClr val="900BD5"/>
          </a:solidFill>
          <a:ln w="9525">
            <a:solidFill>
              <a:schemeClr val="tx1"/>
            </a:solidFill>
            <a:miter lim="800000"/>
            <a:headEnd/>
            <a:tailEnd/>
          </a:ln>
        </p:spPr>
        <p:txBody>
          <a:bodyPr wrap="none" anchor="ctr"/>
          <a:lstStyle/>
          <a:p>
            <a:pPr algn="ctr"/>
            <a:r>
              <a:rPr lang="en-US" b="1" dirty="0">
                <a:solidFill>
                  <a:srgbClr val="FFFFFF"/>
                </a:solidFill>
                <a:latin typeface="Cambria" pitchFamily="18" charset="0"/>
              </a:rPr>
              <a:t>Come to Lectures!</a:t>
            </a:r>
          </a:p>
        </p:txBody>
      </p:sp>
      <p:sp>
        <p:nvSpPr>
          <p:cNvPr id="43" name="Rectangle 37"/>
          <p:cNvSpPr>
            <a:spLocks noChangeArrowheads="1"/>
          </p:cNvSpPr>
          <p:nvPr/>
        </p:nvSpPr>
        <p:spPr bwMode="auto">
          <a:xfrm>
            <a:off x="3048000" y="5181600"/>
            <a:ext cx="5638800" cy="7620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FFFFF"/>
                </a:solidFill>
                <a:latin typeface="Cambria" pitchFamily="18" charset="0"/>
              </a:rPr>
              <a:t>Lots of help is available!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819400" y="5486400"/>
            <a:ext cx="3429000" cy="10668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1" charset="0"/>
              <a:ea typeface="ＭＳ Ｐゴシック" pitchFamily="-106" charset="-128"/>
            </a:endParaRPr>
          </a:p>
        </p:txBody>
      </p:sp>
      <p:grpSp>
        <p:nvGrpSpPr>
          <p:cNvPr id="126979" name="Group 2"/>
          <p:cNvGrpSpPr>
            <a:grpSpLocks/>
          </p:cNvGrpSpPr>
          <p:nvPr/>
        </p:nvGrpSpPr>
        <p:grpSpPr bwMode="auto">
          <a:xfrm>
            <a:off x="533400" y="1114425"/>
            <a:ext cx="8218488" cy="180975"/>
            <a:chOff x="295" y="1311"/>
            <a:chExt cx="5177" cy="114"/>
          </a:xfrm>
        </p:grpSpPr>
        <p:sp>
          <p:nvSpPr>
            <p:cNvPr id="1269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69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6980"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126981"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
        <p:nvSpPr>
          <p:cNvPr id="126982" name="Text Box 2"/>
          <p:cNvSpPr txBox="1">
            <a:spLocks noChangeArrowheads="1"/>
          </p:cNvSpPr>
          <p:nvPr/>
        </p:nvSpPr>
        <p:spPr bwMode="auto">
          <a:xfrm>
            <a:off x="2667000" y="56388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D03F4"/>
                </a:solidFill>
                <a:latin typeface="Calibri" pitchFamily="34" charset="0"/>
              </a:rPr>
              <a:t>What is CS?</a:t>
            </a:r>
            <a:endParaRPr lang="en-US" sz="4200">
              <a:solidFill>
                <a:srgbClr val="000000"/>
              </a:solidFill>
              <a:latin typeface="Calibri" pitchFamily="34" charset="0"/>
            </a:endParaRPr>
          </a:p>
        </p:txBody>
      </p:sp>
      <p:sp>
        <p:nvSpPr>
          <p:cNvPr id="126983" name="Rectangle 7"/>
          <p:cNvSpPr>
            <a:spLocks noChangeArrowheads="1"/>
          </p:cNvSpPr>
          <p:nvPr/>
        </p:nvSpPr>
        <p:spPr bwMode="auto">
          <a:xfrm>
            <a:off x="533400" y="4800600"/>
            <a:ext cx="486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but ...  let's start with the foundation!</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1"/>
          <p:cNvSpPr>
            <a:spLocks noChangeArrowheads="1"/>
          </p:cNvSpPr>
          <p:nvPr/>
        </p:nvSpPr>
        <p:spPr bwMode="auto">
          <a:xfrm rot="-746792">
            <a:off x="7642225" y="6070600"/>
            <a:ext cx="1285875" cy="52387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743200"/>
            <a:ext cx="8497888" cy="469900"/>
          </a:xfrm>
          <a:prstGeom prst="roundRect">
            <a:avLst>
              <a:gd name="adj" fmla="val 16667"/>
            </a:avLst>
          </a:prstGeom>
          <a:solidFill>
            <a:srgbClr val="CCFFCC"/>
          </a:solidFill>
          <a:ln w="9525" algn="ctr">
            <a:solidFill>
              <a:schemeClr val="tx1"/>
            </a:solidFill>
            <a:round/>
            <a:headEnd/>
            <a:tailEnd/>
          </a:ln>
        </p:spPr>
        <p:txBody>
          <a:bodyPr/>
          <a:lstStyle/>
          <a:p>
            <a:endParaRPr lang="en-US"/>
          </a:p>
        </p:txBody>
      </p:sp>
      <p:sp>
        <p:nvSpPr>
          <p:cNvPr id="2765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a:t>"Quiz"</a:t>
            </a:r>
            <a:endParaRPr lang="en-US" sz="3600"/>
          </a:p>
        </p:txBody>
      </p:sp>
      <p:sp>
        <p:nvSpPr>
          <p:cNvPr id="27653" name="Text Box 6"/>
          <p:cNvSpPr txBox="1">
            <a:spLocks noChangeArrowheads="1"/>
          </p:cNvSpPr>
          <p:nvPr/>
        </p:nvSpPr>
        <p:spPr bwMode="auto">
          <a:xfrm>
            <a:off x="63500" y="657225"/>
            <a:ext cx="4495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a:t>  Birthday  ____________</a:t>
            </a:r>
          </a:p>
          <a:p>
            <a:pPr>
              <a:lnSpc>
                <a:spcPct val="130000"/>
              </a:lnSpc>
              <a:spcBef>
                <a:spcPct val="50000"/>
              </a:spcBef>
            </a:pPr>
            <a:r>
              <a:rPr lang="en-US" sz="1500" dirty="0"/>
              <a:t>  A</a:t>
            </a:r>
            <a:r>
              <a:rPr lang="en-US" sz="1500" i="1" dirty="0"/>
              <a:t> </a:t>
            </a:r>
            <a:r>
              <a:rPr lang="en-US" sz="1500" dirty="0"/>
              <a:t>place you </a:t>
            </a:r>
            <a:r>
              <a:rPr lang="en-US" sz="1500" i="1" dirty="0"/>
              <a:t>considered</a:t>
            </a:r>
            <a:r>
              <a:rPr lang="en-US" sz="1500" dirty="0"/>
              <a:t>  home   __________</a:t>
            </a:r>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657225"/>
            <a:ext cx="43910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a:t>  Name    ______________________</a:t>
            </a:r>
          </a:p>
          <a:p>
            <a:pPr>
              <a:lnSpc>
                <a:spcPct val="130000"/>
              </a:lnSpc>
              <a:spcBef>
                <a:spcPct val="50000"/>
              </a:spcBef>
            </a:pPr>
            <a:r>
              <a:rPr lang="en-US" sz="1500"/>
              <a:t>  Birthday  ____________</a:t>
            </a:r>
          </a:p>
          <a:p>
            <a:pPr>
              <a:lnSpc>
                <a:spcPct val="130000"/>
              </a:lnSpc>
              <a:spcBef>
                <a:spcPct val="50000"/>
              </a:spcBef>
            </a:pPr>
            <a:r>
              <a:rPr lang="en-US" sz="1500"/>
              <a:t>  A</a:t>
            </a:r>
            <a:r>
              <a:rPr lang="en-US" sz="1500" i="1"/>
              <a:t> </a:t>
            </a:r>
            <a:r>
              <a:rPr lang="en-US" sz="1500"/>
              <a:t>place you </a:t>
            </a:r>
            <a:r>
              <a:rPr lang="en-US" sz="1500" i="1"/>
              <a:t>considered</a:t>
            </a:r>
            <a:r>
              <a:rPr lang="en-US" sz="1500"/>
              <a:t>  home   __________</a:t>
            </a:r>
          </a:p>
          <a:p>
            <a:pPr>
              <a:lnSpc>
                <a:spcPct val="130000"/>
              </a:lnSpc>
              <a:spcBef>
                <a:spcPct val="50000"/>
              </a:spcBef>
            </a:pPr>
            <a:r>
              <a:rPr lang="en-US" sz="1500"/>
              <a:t>  Your favorite __________ is ____________.</a:t>
            </a:r>
          </a:p>
          <a:p>
            <a:pPr>
              <a:lnSpc>
                <a:spcPct val="130000"/>
              </a:lnSpc>
              <a:spcBef>
                <a:spcPct val="50000"/>
              </a:spcBef>
            </a:pPr>
            <a:r>
              <a:rPr lang="en-US" sz="1500"/>
              <a:t>  Your least favorite ____________ is ____________.</a:t>
            </a:r>
          </a:p>
        </p:txBody>
      </p:sp>
      <p:sp>
        <p:nvSpPr>
          <p:cNvPr id="27655" name="Rectangle 11"/>
          <p:cNvSpPr>
            <a:spLocks noChangeArrowheads="1"/>
          </p:cNvSpPr>
          <p:nvPr/>
        </p:nvSpPr>
        <p:spPr bwMode="auto">
          <a:xfrm>
            <a:off x="152400" y="152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8194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8000"/>
                </a:solidFill>
                <a:latin typeface="Cambria" pitchFamily="18" charset="0"/>
              </a:rPr>
              <a:t>What is something non-Claremont-</a:t>
            </a:r>
            <a:r>
              <a:rPr lang="en-US" sz="1500" dirty="0" err="1">
                <a:solidFill>
                  <a:srgbClr val="008000"/>
                </a:solidFill>
                <a:latin typeface="Cambria" pitchFamily="18" charset="0"/>
              </a:rPr>
              <a:t>collegey</a:t>
            </a:r>
            <a:r>
              <a:rPr lang="en-US" sz="1500" dirty="0">
                <a:solidFill>
                  <a:srgbClr val="008000"/>
                </a:solidFill>
                <a:latin typeface="Cambria" pitchFamily="18" charset="0"/>
              </a:rPr>
              <a:t> </a:t>
            </a:r>
            <a:r>
              <a:rPr lang="en-US" sz="1500" dirty="0" smtClean="0">
                <a:solidFill>
                  <a:srgbClr val="008000"/>
                </a:solidFill>
                <a:latin typeface="Cambria" pitchFamily="18" charset="0"/>
              </a:rPr>
              <a:t>you </a:t>
            </a:r>
            <a:r>
              <a:rPr lang="en-US" sz="1500" dirty="0">
                <a:solidFill>
                  <a:srgbClr val="008000"/>
                </a:solidFill>
                <a:latin typeface="Cambria" pitchFamily="18" charset="0"/>
              </a:rPr>
              <a:t>have in common?</a:t>
            </a:r>
          </a:p>
        </p:txBody>
      </p:sp>
      <p:sp>
        <p:nvSpPr>
          <p:cNvPr id="27657" name="Rectangle 14"/>
          <p:cNvSpPr>
            <a:spLocks noChangeArrowheads="1"/>
          </p:cNvSpPr>
          <p:nvPr/>
        </p:nvSpPr>
        <p:spPr bwMode="auto">
          <a:xfrm>
            <a:off x="152400" y="35052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a:latin typeface="Courier New" pitchFamily="49" charset="0"/>
                <a:cs typeface="Courier New" pitchFamily="49" charset="0"/>
              </a:rPr>
              <a:t>comp = 'rock'</a:t>
            </a:r>
          </a:p>
          <a:p>
            <a:r>
              <a:rPr lang="en-US" sz="1500" b="1">
                <a:latin typeface="Courier New" pitchFamily="49" charset="0"/>
                <a:cs typeface="Courier New" pitchFamily="49" charset="0"/>
              </a:rPr>
              <a:t>user = 'rock'</a:t>
            </a:r>
          </a:p>
          <a:p>
            <a:endParaRPr lang="en-US" sz="1500" b="1">
              <a:latin typeface="Courier New" pitchFamily="49" charset="0"/>
              <a:cs typeface="Courier New" pitchFamily="49" charset="0"/>
            </a:endParaRPr>
          </a:p>
          <a:p>
            <a:r>
              <a:rPr lang="en-US" sz="1500" b="1">
                <a:latin typeface="Courier New" pitchFamily="49" charset="0"/>
                <a:cs typeface="Courier New" pitchFamily="49" charset="0"/>
              </a:rPr>
              <a:t>if comp == 'rock':</a:t>
            </a:r>
          </a:p>
          <a:p>
            <a:r>
              <a:rPr lang="en-US" sz="1500" b="1">
                <a:latin typeface="Courier New" pitchFamily="49" charset="0"/>
                <a:cs typeface="Courier New" pitchFamily="49" charset="0"/>
              </a:rPr>
              <a:t>   if user == 'paper':</a:t>
            </a:r>
          </a:p>
          <a:p>
            <a:r>
              <a:rPr lang="en-US" sz="1500" b="1">
                <a:latin typeface="Courier New" pitchFamily="49" charset="0"/>
                <a:cs typeface="Courier New" pitchFamily="49" charset="0"/>
              </a:rPr>
              <a:t>      print 'I win *_*!'</a:t>
            </a:r>
          </a:p>
          <a:p>
            <a:r>
              <a:rPr lang="en-US" sz="1500" b="1">
                <a:latin typeface="Courier New" pitchFamily="49" charset="0"/>
                <a:cs typeface="Courier New" pitchFamily="49" charset="0"/>
              </a:rPr>
              <a:t>   elif user == 'scissors':</a:t>
            </a:r>
          </a:p>
          <a:p>
            <a:r>
              <a:rPr lang="en-US" sz="1500" b="1">
                <a:latin typeface="Courier New" pitchFamily="49" charset="0"/>
                <a:cs typeface="Courier New" pitchFamily="49" charset="0"/>
              </a:rPr>
              <a:t>      print 'You win.'</a:t>
            </a:r>
          </a:p>
          <a:p>
            <a:r>
              <a:rPr lang="en-US" sz="1500" b="1">
                <a:latin typeface="Courier New" pitchFamily="49" charset="0"/>
                <a:cs typeface="Courier New" pitchFamily="49" charset="0"/>
              </a:rPr>
              <a:t>else:</a:t>
            </a:r>
          </a:p>
          <a:p>
            <a:r>
              <a:rPr lang="en-US" sz="1500" b="1">
                <a:latin typeface="Courier New" pitchFamily="49" charset="0"/>
                <a:cs typeface="Courier New" pitchFamily="49" charset="0"/>
              </a:rPr>
              <a:t>   print 'Tie.'</a:t>
            </a:r>
          </a:p>
        </p:txBody>
      </p:sp>
      <p:sp>
        <p:nvSpPr>
          <p:cNvPr id="27658" name="Rectangle 14"/>
          <p:cNvSpPr>
            <a:spLocks noChangeArrowheads="1"/>
          </p:cNvSpPr>
          <p:nvPr/>
        </p:nvSpPr>
        <p:spPr bwMode="auto">
          <a:xfrm>
            <a:off x="317500" y="6381750"/>
            <a:ext cx="2743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(1) What output does this print?</a:t>
            </a:r>
          </a:p>
        </p:txBody>
      </p:sp>
      <p:sp>
        <p:nvSpPr>
          <p:cNvPr id="27659" name="Rectangle 14"/>
          <p:cNvSpPr>
            <a:spLocks noChangeArrowheads="1"/>
          </p:cNvSpPr>
          <p:nvPr/>
        </p:nvSpPr>
        <p:spPr bwMode="auto">
          <a:xfrm>
            <a:off x="6858000" y="3429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(3) </a:t>
            </a:r>
            <a:r>
              <a:rPr lang="en-US" sz="1500" b="1" i="1">
                <a:solidFill>
                  <a:srgbClr val="120DF3"/>
                </a:solidFill>
                <a:latin typeface="Calibri" pitchFamily="34" charset="0"/>
              </a:rPr>
              <a:t>Change</a:t>
            </a:r>
            <a:r>
              <a:rPr lang="en-US" sz="1500">
                <a:solidFill>
                  <a:srgbClr val="120DF3"/>
                </a:solidFill>
                <a:latin typeface="Calibri" pitchFamily="34" charset="0"/>
              </a:rPr>
              <a:t> these inputs to produce a completely correct</a:t>
            </a:r>
            <a:r>
              <a:rPr lang="en-US" sz="1500" i="1">
                <a:solidFill>
                  <a:srgbClr val="120DF3"/>
                </a:solidFill>
                <a:latin typeface="Calibri" pitchFamily="34" charset="0"/>
              </a:rPr>
              <a:t> </a:t>
            </a:r>
            <a:r>
              <a:rPr lang="en-US" sz="1500">
                <a:solidFill>
                  <a:srgbClr val="120DF3"/>
                </a:solidFill>
                <a:latin typeface="Calibri" pitchFamily="34" charset="0"/>
              </a:rPr>
              <a:t>RPS</a:t>
            </a:r>
            <a:r>
              <a:rPr lang="en-US" sz="1500" i="1">
                <a:solidFill>
                  <a:srgbClr val="120DF3"/>
                </a:solidFill>
                <a:latin typeface="Calibri" pitchFamily="34" charset="0"/>
              </a:rPr>
              <a:t> </a:t>
            </a:r>
            <a:r>
              <a:rPr lang="en-US" sz="1500">
                <a:solidFill>
                  <a:srgbClr val="120DF3"/>
                </a:solidFill>
                <a:latin typeface="Calibri" pitchFamily="34" charset="0"/>
              </a:rPr>
              <a:t>output here.</a:t>
            </a:r>
          </a:p>
        </p:txBody>
      </p:sp>
      <p:sp>
        <p:nvSpPr>
          <p:cNvPr id="27660" name="Rectangle 14"/>
          <p:cNvSpPr>
            <a:spLocks noChangeArrowheads="1"/>
          </p:cNvSpPr>
          <p:nvPr/>
        </p:nvSpPr>
        <p:spPr bwMode="auto">
          <a:xfrm>
            <a:off x="3810000" y="3505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a:latin typeface="Courier New" pitchFamily="49" charset="0"/>
                <a:cs typeface="Courier New" pitchFamily="49" charset="0"/>
              </a:rPr>
              <a:t>comp = 'rock'</a:t>
            </a:r>
          </a:p>
          <a:p>
            <a:r>
              <a:rPr lang="en-US" sz="1500" b="1">
                <a:latin typeface="Courier New" pitchFamily="49" charset="0"/>
                <a:cs typeface="Courier New" pitchFamily="49" charset="0"/>
              </a:rPr>
              <a:t>user = 'rock'</a:t>
            </a:r>
          </a:p>
          <a:p>
            <a:endParaRPr lang="en-US" sz="1500" b="1">
              <a:latin typeface="Courier New" pitchFamily="49" charset="0"/>
              <a:cs typeface="Courier New" pitchFamily="49" charset="0"/>
            </a:endParaRPr>
          </a:p>
          <a:p>
            <a:r>
              <a:rPr lang="en-US" sz="1500" b="1">
                <a:latin typeface="Courier New" pitchFamily="49" charset="0"/>
                <a:cs typeface="Courier New" pitchFamily="49" charset="0"/>
              </a:rPr>
              <a:t>if comp == 'rock':</a:t>
            </a:r>
          </a:p>
          <a:p>
            <a:r>
              <a:rPr lang="en-US" sz="1500" b="1">
                <a:latin typeface="Courier New" pitchFamily="49" charset="0"/>
                <a:cs typeface="Courier New" pitchFamily="49" charset="0"/>
              </a:rPr>
              <a:t>   print 'I win *_*!'</a:t>
            </a:r>
          </a:p>
          <a:p>
            <a:r>
              <a:rPr lang="en-US" sz="1500" b="1">
                <a:latin typeface="Courier New" pitchFamily="49" charset="0"/>
                <a:cs typeface="Courier New" pitchFamily="49" charset="0"/>
              </a:rPr>
              <a:t>if user == 'paper':</a:t>
            </a:r>
          </a:p>
          <a:p>
            <a:r>
              <a:rPr lang="en-US" sz="1500" b="1">
                <a:latin typeface="Courier New" pitchFamily="49" charset="0"/>
                <a:cs typeface="Courier New" pitchFamily="49" charset="0"/>
              </a:rPr>
              <a:t>   print 'You win.'</a:t>
            </a:r>
          </a:p>
          <a:p>
            <a:r>
              <a:rPr lang="en-US" sz="1500" b="1">
                <a:latin typeface="Courier New" pitchFamily="49" charset="0"/>
                <a:cs typeface="Courier New" pitchFamily="49" charset="0"/>
              </a:rPr>
              <a:t>else: </a:t>
            </a:r>
          </a:p>
          <a:p>
            <a:r>
              <a:rPr lang="en-US" sz="1500" b="1">
                <a:latin typeface="Courier New" pitchFamily="49" charset="0"/>
                <a:cs typeface="Courier New" pitchFamily="49" charset="0"/>
              </a:rPr>
              <a:t>   print 'Tie.'</a:t>
            </a:r>
            <a:endParaRPr lang="en-US" sz="1100" b="1">
              <a:latin typeface="Courier New" pitchFamily="49" charset="0"/>
              <a:cs typeface="Courier New" pitchFamily="49" charset="0"/>
            </a:endParaRPr>
          </a:p>
          <a:p>
            <a:endParaRPr lang="en-US" sz="1500" b="1">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762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rot="5400000">
            <a:off x="1981200" y="5105400"/>
            <a:ext cx="3200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962400" y="5999163"/>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3733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4702175"/>
            <a:ext cx="214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(4) What is the </a:t>
            </a:r>
            <a:r>
              <a:rPr lang="en-US" sz="1500" b="1" i="1" u="sng">
                <a:solidFill>
                  <a:srgbClr val="120DF3"/>
                </a:solidFill>
                <a:latin typeface="Calibri" pitchFamily="34" charset="0"/>
              </a:rPr>
              <a:t>smallest</a:t>
            </a:r>
            <a:r>
              <a:rPr lang="en-US" sz="1500">
                <a:solidFill>
                  <a:srgbClr val="120DF3"/>
                </a:solidFill>
                <a:latin typeface="Calibri" pitchFamily="34" charset="0"/>
              </a:rPr>
              <a:t> number of </a:t>
            </a:r>
            <a:r>
              <a:rPr lang="en-US" sz="1500" b="1">
                <a:solidFill>
                  <a:srgbClr val="120DF3"/>
                </a:solidFill>
                <a:latin typeface="Calibri" pitchFamily="34" charset="0"/>
              </a:rPr>
              <a:t>tests</a:t>
            </a:r>
            <a:r>
              <a:rPr lang="en-US" sz="1500" b="1" i="1">
                <a:solidFill>
                  <a:srgbClr val="120DF3"/>
                </a:solidFill>
                <a:latin typeface="Calibri" pitchFamily="34" charset="0"/>
              </a:rPr>
              <a:t> </a:t>
            </a:r>
            <a:r>
              <a:rPr lang="en-US" sz="1500">
                <a:solidFill>
                  <a:srgbClr val="120DF3"/>
                </a:solidFill>
                <a:latin typeface="Calibri" pitchFamily="34" charset="0"/>
              </a:rPr>
              <a:t>and </a:t>
            </a:r>
            <a:r>
              <a:rPr lang="en-US" sz="1500" b="1">
                <a:solidFill>
                  <a:srgbClr val="120DF3"/>
                </a:solidFill>
                <a:latin typeface="Calibri" pitchFamily="34" charset="0"/>
              </a:rPr>
              <a:t>blocks of code</a:t>
            </a:r>
            <a:r>
              <a:rPr lang="en-US" sz="1500">
                <a:solidFill>
                  <a:srgbClr val="120DF3"/>
                </a:solidFill>
                <a:latin typeface="Calibri" pitchFamily="34" charset="0"/>
              </a:rPr>
              <a:t> that  are needed to play RPS?</a:t>
            </a:r>
          </a:p>
        </p:txBody>
      </p:sp>
      <p:sp>
        <p:nvSpPr>
          <p:cNvPr id="27666" name="Rectangle 14"/>
          <p:cNvSpPr>
            <a:spLocks noChangeArrowheads="1"/>
          </p:cNvSpPr>
          <p:nvPr/>
        </p:nvSpPr>
        <p:spPr bwMode="auto">
          <a:xfrm rot="-792997">
            <a:off x="7432675" y="6051550"/>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C00000"/>
                </a:solidFill>
                <a:latin typeface="Calibri" pitchFamily="34" charset="0"/>
              </a:rPr>
              <a:t>Get your CS lab accounts, too!</a:t>
            </a:r>
          </a:p>
        </p:txBody>
      </p:sp>
      <p:sp>
        <p:nvSpPr>
          <p:cNvPr id="27667" name="Rectangle 14"/>
          <p:cNvSpPr>
            <a:spLocks noChangeArrowheads="1"/>
          </p:cNvSpPr>
          <p:nvPr/>
        </p:nvSpPr>
        <p:spPr bwMode="auto">
          <a:xfrm>
            <a:off x="0" y="6019800"/>
            <a:ext cx="3441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(0) How many tests and blocks are here?</a:t>
            </a:r>
          </a:p>
        </p:txBody>
      </p:sp>
    </p:spTree>
    <p:extLst>
      <p:ext uri="{BB962C8B-B14F-4D97-AF65-F5344CB8AC3E}">
        <p14:creationId xmlns:p14="http://schemas.microsoft.com/office/powerpoint/2010/main" val="4452883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381000" y="1595438"/>
            <a:ext cx="3429000" cy="461962"/>
          </a:xfrm>
          <a:prstGeom prst="rect">
            <a:avLst/>
          </a:prstGeom>
          <a:noFill/>
          <a:ln w="19050">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FF"/>
                </a:solidFill>
                <a:latin typeface="Calibri" pitchFamily="34" charset="0"/>
              </a:rPr>
              <a:t>the study of complexity</a:t>
            </a:r>
          </a:p>
        </p:txBody>
      </p:sp>
      <p:sp>
        <p:nvSpPr>
          <p:cNvPr id="37891"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C00000"/>
                </a:solidFill>
                <a:latin typeface="Times New Roman" pitchFamily="18" charset="0"/>
              </a:rPr>
              <a:t>How can it be done?</a:t>
            </a:r>
          </a:p>
        </p:txBody>
      </p:sp>
      <p:sp>
        <p:nvSpPr>
          <p:cNvPr id="37892"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A6A6A6"/>
                </a:solidFill>
                <a:latin typeface="Times New Roman" pitchFamily="18" charset="0"/>
              </a:rPr>
              <a:t>How well can it be done?</a:t>
            </a:r>
          </a:p>
        </p:txBody>
      </p:sp>
      <p:sp>
        <p:nvSpPr>
          <p:cNvPr id="37893"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A6A6A6"/>
                </a:solidFill>
                <a:latin typeface="Times New Roman" pitchFamily="18" charset="0"/>
              </a:rPr>
              <a:t>Can it be done at all?</a:t>
            </a:r>
          </a:p>
        </p:txBody>
      </p:sp>
      <p:sp>
        <p:nvSpPr>
          <p:cNvPr id="37894"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solidFill>
                <a:srgbClr val="000000"/>
              </a:solidFill>
              <a:latin typeface="Calibri" pitchFamily="34" charset="0"/>
            </a:endParaRPr>
          </a:p>
        </p:txBody>
      </p:sp>
      <p:sp>
        <p:nvSpPr>
          <p:cNvPr id="37895" name="Rectangle 21"/>
          <p:cNvSpPr>
            <a:spLocks noChangeArrowheads="1"/>
          </p:cNvSpPr>
          <p:nvPr/>
        </p:nvSpPr>
        <p:spPr bwMode="auto">
          <a:xfrm>
            <a:off x="304800" y="42672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37896"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cxnSp>
        <p:nvCxnSpPr>
          <p:cNvPr id="37897" name="Straight Arrow Connector 9"/>
          <p:cNvCxnSpPr>
            <a:cxnSpLocks noChangeShapeType="1"/>
          </p:cNvCxnSpPr>
          <p:nvPr/>
        </p:nvCxnSpPr>
        <p:spPr bwMode="auto">
          <a:xfrm rot="5400000">
            <a:off x="1143794" y="3353594"/>
            <a:ext cx="1524000"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7898" name="Rectangle 21"/>
          <p:cNvSpPr>
            <a:spLocks noChangeArrowheads="1"/>
          </p:cNvSpPr>
          <p:nvPr/>
        </p:nvSpPr>
        <p:spPr bwMode="auto">
          <a:xfrm>
            <a:off x="4876800" y="5029200"/>
            <a:ext cx="3411538"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3200" i="1">
                <a:solidFill>
                  <a:srgbClr val="C00000"/>
                </a:solidFill>
                <a:latin typeface="Times New Roman" pitchFamily="18" charset="0"/>
                <a:cs typeface="Times New Roman" pitchFamily="18" charset="0"/>
              </a:rPr>
              <a:t>The "LCS" problem</a:t>
            </a:r>
            <a:endParaRPr lang="en-US" sz="3200">
              <a:solidFill>
                <a:srgbClr val="C00000"/>
              </a:solidFill>
              <a:latin typeface="Times New Roman" pitchFamily="18" charset="0"/>
              <a:cs typeface="Times New Roman" pitchFamily="18" charset="0"/>
            </a:endParaRPr>
          </a:p>
        </p:txBody>
      </p:sp>
      <p:cxnSp>
        <p:nvCxnSpPr>
          <p:cNvPr id="37899" name="Straight Arrow Connector 12"/>
          <p:cNvCxnSpPr>
            <a:cxnSpLocks noChangeShapeType="1"/>
          </p:cNvCxnSpPr>
          <p:nvPr/>
        </p:nvCxnSpPr>
        <p:spPr bwMode="auto">
          <a:xfrm>
            <a:off x="3303588" y="2389188"/>
            <a:ext cx="1198562"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7900" name="Rectangle 21"/>
          <p:cNvSpPr>
            <a:spLocks noChangeArrowheads="1"/>
          </p:cNvSpPr>
          <p:nvPr/>
        </p:nvSpPr>
        <p:spPr bwMode="auto">
          <a:xfrm>
            <a:off x="4419600" y="1970088"/>
            <a:ext cx="4267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C00000"/>
                </a:solidFill>
                <a:latin typeface="Times New Roman" pitchFamily="18" charset="0"/>
                <a:cs typeface="Times New Roman" pitchFamily="18" charset="0"/>
              </a:rPr>
              <a:t>What is the </a:t>
            </a:r>
            <a:r>
              <a:rPr lang="en-US" sz="2100" b="1" i="1">
                <a:solidFill>
                  <a:srgbClr val="C00000"/>
                </a:solidFill>
                <a:latin typeface="Times New Roman" pitchFamily="18" charset="0"/>
                <a:cs typeface="Times New Roman" pitchFamily="18" charset="0"/>
              </a:rPr>
              <a:t>longest common subsequence</a:t>
            </a:r>
            <a:r>
              <a:rPr lang="en-US" sz="2100">
                <a:solidFill>
                  <a:srgbClr val="C00000"/>
                </a:solidFill>
                <a:latin typeface="Times New Roman" pitchFamily="18" charset="0"/>
                <a:cs typeface="Times New Roman" pitchFamily="18" charset="0"/>
              </a:rPr>
              <a:t> between 2 'strings'</a:t>
            </a:r>
          </a:p>
        </p:txBody>
      </p:sp>
      <p:sp>
        <p:nvSpPr>
          <p:cNvPr id="37901" name="Rectangle 15"/>
          <p:cNvSpPr>
            <a:spLocks noChangeArrowheads="1"/>
          </p:cNvSpPr>
          <p:nvPr/>
        </p:nvSpPr>
        <p:spPr bwMode="auto">
          <a:xfrm>
            <a:off x="563880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'HUMAN'</a:t>
            </a:r>
            <a:endParaRPr lang="en-US" sz="3200"/>
          </a:p>
        </p:txBody>
      </p:sp>
      <p:sp>
        <p:nvSpPr>
          <p:cNvPr id="37902" name="Rectangle 16"/>
          <p:cNvSpPr>
            <a:spLocks noChangeArrowheads="1"/>
          </p:cNvSpPr>
          <p:nvPr/>
        </p:nvSpPr>
        <p:spPr bwMode="auto">
          <a:xfrm>
            <a:off x="522128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'CHIMPANZEE'</a:t>
            </a:r>
            <a:endParaRPr lang="en-US" sz="3200"/>
          </a:p>
        </p:txBody>
      </p:sp>
      <p:sp>
        <p:nvSpPr>
          <p:cNvPr id="37903" name="Rectangle 17"/>
          <p:cNvSpPr>
            <a:spLocks noChangeArrowheads="1"/>
          </p:cNvSpPr>
          <p:nvPr/>
        </p:nvSpPr>
        <p:spPr bwMode="auto">
          <a:xfrm>
            <a:off x="4724400" y="2971800"/>
            <a:ext cx="392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'CGCTGAGCTAGGCA...'</a:t>
            </a:r>
            <a:endParaRPr lang="en-US" sz="3200"/>
          </a:p>
        </p:txBody>
      </p:sp>
      <p:sp>
        <p:nvSpPr>
          <p:cNvPr id="37904" name="Rectangle 19"/>
          <p:cNvSpPr>
            <a:spLocks noChangeArrowheads="1"/>
          </p:cNvSpPr>
          <p:nvPr/>
        </p:nvSpPr>
        <p:spPr bwMode="auto">
          <a:xfrm>
            <a:off x="4775200" y="42926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'ATCCTAGGTAACTG...'</a:t>
            </a:r>
            <a:endParaRPr lang="en-US" sz="3200"/>
          </a:p>
        </p:txBody>
      </p:sp>
      <p:sp>
        <p:nvSpPr>
          <p:cNvPr id="37905" name="Rectangle 21"/>
          <p:cNvSpPr>
            <a:spLocks noChangeArrowheads="1"/>
          </p:cNvSpPr>
          <p:nvPr/>
        </p:nvSpPr>
        <p:spPr bwMode="auto">
          <a:xfrm>
            <a:off x="6564313" y="59436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rgbClr val="008000"/>
                </a:solidFill>
                <a:latin typeface="Calibri" pitchFamily="34" charset="0"/>
              </a:rPr>
              <a:t>Eye oneder if LCS haz othur aplications?</a:t>
            </a:r>
          </a:p>
        </p:txBody>
      </p:sp>
      <p:grpSp>
        <p:nvGrpSpPr>
          <p:cNvPr id="37906" name="Group 10"/>
          <p:cNvGrpSpPr>
            <a:grpSpLocks/>
          </p:cNvGrpSpPr>
          <p:nvPr>
            <p:custDataLst>
              <p:tags r:id="rId1"/>
            </p:custDataLst>
          </p:nvPr>
        </p:nvGrpSpPr>
        <p:grpSpPr bwMode="auto">
          <a:xfrm>
            <a:off x="8458200" y="6019800"/>
            <a:ext cx="457200" cy="609600"/>
            <a:chOff x="2928" y="1051"/>
            <a:chExt cx="840" cy="957"/>
          </a:xfrm>
        </p:grpSpPr>
        <p:sp>
          <p:nvSpPr>
            <p:cNvPr id="37907"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08"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7909"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0"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1"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2"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3"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4"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5"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7916"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17"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18"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19"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16748890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1"/>
          <p:cNvSpPr>
            <a:spLocks noChangeArrowheads="1"/>
          </p:cNvSpPr>
          <p:nvPr/>
        </p:nvSpPr>
        <p:spPr bwMode="auto">
          <a:xfrm rot="-746792">
            <a:off x="7642225" y="6070600"/>
            <a:ext cx="1285875" cy="52387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133600"/>
            <a:ext cx="8497888"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657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657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152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2098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8000"/>
                </a:solidFill>
                <a:latin typeface="Cambria" pitchFamily="18" charset="0"/>
              </a:rPr>
              <a:t>What is something </a:t>
            </a:r>
            <a:r>
              <a:rPr lang="en-US" sz="1500" dirty="0" smtClean="0">
                <a:solidFill>
                  <a:srgbClr val="008000"/>
                </a:solidFill>
                <a:latin typeface="Cambria" pitchFamily="18" charset="0"/>
              </a:rPr>
              <a:t>non-Claremont-</a:t>
            </a:r>
            <a:r>
              <a:rPr lang="en-US" sz="1500" dirty="0" err="1" smtClean="0">
                <a:solidFill>
                  <a:srgbClr val="008000"/>
                </a:solidFill>
                <a:latin typeface="Cambria" pitchFamily="18" charset="0"/>
              </a:rPr>
              <a:t>collegey</a:t>
            </a:r>
            <a:r>
              <a:rPr lang="en-US" sz="1500" dirty="0" smtClean="0">
                <a:solidFill>
                  <a:srgbClr val="008000"/>
                </a:solidFill>
                <a:latin typeface="Cambria" pitchFamily="18" charset="0"/>
              </a:rPr>
              <a:t> you </a:t>
            </a:r>
            <a:r>
              <a:rPr lang="en-US" sz="1500" dirty="0">
                <a:solidFill>
                  <a:srgbClr val="008000"/>
                </a:solidFill>
                <a:latin typeface="Cambria" pitchFamily="18" charset="0"/>
              </a:rPr>
              <a:t>have in common?</a:t>
            </a:r>
          </a:p>
        </p:txBody>
      </p:sp>
      <p:sp>
        <p:nvSpPr>
          <p:cNvPr id="27657" name="Rectangle 14"/>
          <p:cNvSpPr>
            <a:spLocks noChangeArrowheads="1"/>
          </p:cNvSpPr>
          <p:nvPr/>
        </p:nvSpPr>
        <p:spPr bwMode="auto">
          <a:xfrm>
            <a:off x="152400" y="37719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182035"/>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58000" y="3429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(3) </a:t>
            </a:r>
            <a:r>
              <a:rPr lang="en-US" sz="1500" b="1" i="1">
                <a:solidFill>
                  <a:srgbClr val="120DF3"/>
                </a:solidFill>
                <a:latin typeface="Calibri" pitchFamily="34" charset="0"/>
              </a:rPr>
              <a:t>Change</a:t>
            </a:r>
            <a:r>
              <a:rPr lang="en-US" sz="1500">
                <a:solidFill>
                  <a:srgbClr val="120DF3"/>
                </a:solidFill>
                <a:latin typeface="Calibri" pitchFamily="34" charset="0"/>
              </a:rPr>
              <a:t> these inputs to produce a completely correct</a:t>
            </a:r>
            <a:r>
              <a:rPr lang="en-US" sz="1500" i="1">
                <a:solidFill>
                  <a:srgbClr val="120DF3"/>
                </a:solidFill>
                <a:latin typeface="Calibri" pitchFamily="34" charset="0"/>
              </a:rPr>
              <a:t> </a:t>
            </a:r>
            <a:r>
              <a:rPr lang="en-US" sz="1500">
                <a:solidFill>
                  <a:srgbClr val="120DF3"/>
                </a:solidFill>
                <a:latin typeface="Calibri" pitchFamily="34" charset="0"/>
              </a:rPr>
              <a:t>RPS</a:t>
            </a:r>
            <a:r>
              <a:rPr lang="en-US" sz="1500" i="1">
                <a:solidFill>
                  <a:srgbClr val="120DF3"/>
                </a:solidFill>
                <a:latin typeface="Calibri" pitchFamily="34" charset="0"/>
              </a:rPr>
              <a:t> </a:t>
            </a:r>
            <a:r>
              <a:rPr lang="en-US" sz="1500">
                <a:solidFill>
                  <a:srgbClr val="120DF3"/>
                </a:solidFill>
                <a:latin typeface="Calibri" pitchFamily="34" charset="0"/>
              </a:rPr>
              <a:t>output here.</a:t>
            </a:r>
          </a:p>
        </p:txBody>
      </p:sp>
      <p:sp>
        <p:nvSpPr>
          <p:cNvPr id="27660" name="Rectangle 14"/>
          <p:cNvSpPr>
            <a:spLocks noChangeArrowheads="1"/>
          </p:cNvSpPr>
          <p:nvPr/>
        </p:nvSpPr>
        <p:spPr bwMode="auto">
          <a:xfrm>
            <a:off x="3810000" y="3505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762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581400" y="2743200"/>
            <a:ext cx="0" cy="396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2743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3733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4702175"/>
            <a:ext cx="2147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120DF3"/>
                </a:solidFill>
                <a:latin typeface="Calibri" pitchFamily="34" charset="0"/>
              </a:rPr>
              <a:t>(4) What is the </a:t>
            </a:r>
            <a:r>
              <a:rPr lang="en-US" sz="1500" b="1" i="1" u="sng" dirty="0">
                <a:solidFill>
                  <a:srgbClr val="120DF3"/>
                </a:solidFill>
                <a:latin typeface="Calibri" pitchFamily="34" charset="0"/>
              </a:rPr>
              <a:t>smallest</a:t>
            </a:r>
            <a:r>
              <a:rPr lang="en-US" sz="1500" dirty="0">
                <a:solidFill>
                  <a:srgbClr val="120DF3"/>
                </a:solidFill>
                <a:latin typeface="Calibri" pitchFamily="34" charset="0"/>
              </a:rPr>
              <a:t> number of </a:t>
            </a:r>
            <a:r>
              <a:rPr lang="en-US" sz="1500" b="1" dirty="0">
                <a:solidFill>
                  <a:srgbClr val="120DF3"/>
                </a:solidFill>
                <a:latin typeface="Calibri" pitchFamily="34" charset="0"/>
              </a:rPr>
              <a:t>tests</a:t>
            </a:r>
            <a:r>
              <a:rPr lang="en-US" sz="1500" b="1" i="1" dirty="0">
                <a:solidFill>
                  <a:srgbClr val="120DF3"/>
                </a:solidFill>
                <a:latin typeface="Calibri" pitchFamily="34" charset="0"/>
              </a:rPr>
              <a:t> </a:t>
            </a:r>
            <a:r>
              <a:rPr lang="en-US" sz="1500" dirty="0">
                <a:solidFill>
                  <a:srgbClr val="120DF3"/>
                </a:solidFill>
                <a:latin typeface="Calibri" pitchFamily="34" charset="0"/>
              </a:rPr>
              <a:t>and </a:t>
            </a:r>
            <a:r>
              <a:rPr lang="en-US" sz="1500" b="1" dirty="0">
                <a:solidFill>
                  <a:srgbClr val="120DF3"/>
                </a:solidFill>
                <a:latin typeface="Calibri" pitchFamily="34" charset="0"/>
              </a:rPr>
              <a:t>blocks of code</a:t>
            </a:r>
            <a:r>
              <a:rPr lang="en-US" sz="1500" dirty="0">
                <a:solidFill>
                  <a:srgbClr val="120DF3"/>
                </a:solidFill>
                <a:latin typeface="Calibri" pitchFamily="34" charset="0"/>
              </a:rPr>
              <a:t> </a:t>
            </a:r>
            <a:r>
              <a:rPr lang="en-US" sz="1500" dirty="0" smtClean="0">
                <a:solidFill>
                  <a:srgbClr val="120DF3"/>
                </a:solidFill>
                <a:latin typeface="Calibri" pitchFamily="34" charset="0"/>
              </a:rPr>
              <a:t>you'll need </a:t>
            </a:r>
            <a:r>
              <a:rPr lang="en-US" sz="1500" dirty="0">
                <a:solidFill>
                  <a:srgbClr val="120DF3"/>
                </a:solidFill>
                <a:latin typeface="Calibri" pitchFamily="34" charset="0"/>
              </a:rPr>
              <a:t>to play </a:t>
            </a:r>
            <a:r>
              <a:rPr lang="en-US" sz="1500" dirty="0" smtClean="0">
                <a:solidFill>
                  <a:srgbClr val="120DF3"/>
                </a:solidFill>
                <a:latin typeface="Calibri" pitchFamily="34" charset="0"/>
              </a:rPr>
              <a:t>full RPS</a:t>
            </a:r>
            <a:r>
              <a:rPr lang="en-US" sz="1500" dirty="0">
                <a:solidFill>
                  <a:srgbClr val="120DF3"/>
                </a:solidFill>
                <a:latin typeface="Calibri" pitchFamily="34" charset="0"/>
              </a:rPr>
              <a:t>?</a:t>
            </a:r>
          </a:p>
        </p:txBody>
      </p:sp>
      <p:sp>
        <p:nvSpPr>
          <p:cNvPr id="27666" name="Rectangle 14"/>
          <p:cNvSpPr>
            <a:spLocks noChangeArrowheads="1"/>
          </p:cNvSpPr>
          <p:nvPr/>
        </p:nvSpPr>
        <p:spPr bwMode="auto">
          <a:xfrm rot="-792997">
            <a:off x="7432675" y="6051550"/>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C00000"/>
                </a:solidFill>
                <a:latin typeface="Calibri" pitchFamily="34" charset="0"/>
              </a:rPr>
              <a:t>Get your CS lab accounts, too!</a:t>
            </a:r>
          </a:p>
        </p:txBody>
      </p:sp>
      <p:sp>
        <p:nvSpPr>
          <p:cNvPr id="27667" name="Rectangle 14"/>
          <p:cNvSpPr>
            <a:spLocks noChangeArrowheads="1"/>
          </p:cNvSpPr>
          <p:nvPr/>
        </p:nvSpPr>
        <p:spPr bwMode="auto">
          <a:xfrm>
            <a:off x="76200" y="2736674"/>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a:solidFill>
                  <a:srgbClr val="120DF3"/>
                </a:solidFill>
                <a:latin typeface="Cambria" pitchFamily="18" charset="0"/>
              </a:rPr>
              <a:t>(0) How many tests and blocks are here?</a:t>
            </a:r>
          </a:p>
        </p:txBody>
      </p:sp>
    </p:spTree>
    <p:extLst>
      <p:ext uri="{BB962C8B-B14F-4D97-AF65-F5344CB8AC3E}">
        <p14:creationId xmlns:p14="http://schemas.microsoft.com/office/powerpoint/2010/main" val="149185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6"/>
          <p:cNvSpPr txBox="1">
            <a:spLocks noChangeArrowheads="1"/>
          </p:cNvSpPr>
          <p:nvPr/>
        </p:nvSpPr>
        <p:spPr bwMode="auto">
          <a:xfrm>
            <a:off x="571500" y="61864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HW</a:t>
            </a:r>
            <a:endParaRPr lang="en-US" sz="2800">
              <a:solidFill>
                <a:srgbClr val="000000"/>
              </a:solidFill>
              <a:latin typeface="Cambria" pitchFamily="18" charset="0"/>
            </a:endParaRPr>
          </a:p>
        </p:txBody>
      </p:sp>
      <p:sp>
        <p:nvSpPr>
          <p:cNvPr id="16389" name="Text Box 7"/>
          <p:cNvSpPr txBox="1">
            <a:spLocks noChangeArrowheads="1"/>
          </p:cNvSpPr>
          <p:nvPr/>
        </p:nvSpPr>
        <p:spPr bwMode="auto">
          <a:xfrm>
            <a:off x="571500" y="1600200"/>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Lectures</a:t>
            </a:r>
            <a:endParaRPr lang="en-US" sz="2800" dirty="0">
              <a:solidFill>
                <a:srgbClr val="000000"/>
              </a:solidFill>
              <a:latin typeface="Cambria" pitchFamily="18" charset="0"/>
            </a:endParaRPr>
          </a:p>
        </p:txBody>
      </p:sp>
      <p:sp>
        <p:nvSpPr>
          <p:cNvPr id="16390" name="Text Box 8"/>
          <p:cNvSpPr txBox="1">
            <a:spLocks noChangeArrowheads="1"/>
          </p:cNvSpPr>
          <p:nvPr/>
        </p:nvSpPr>
        <p:spPr bwMode="auto">
          <a:xfrm>
            <a:off x="457200" y="508787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Office </a:t>
            </a:r>
            <a:r>
              <a:rPr lang="en-US" sz="2800" b="1" dirty="0" err="1">
                <a:solidFill>
                  <a:srgbClr val="000000"/>
                </a:solidFill>
                <a:latin typeface="Cambria" pitchFamily="18" charset="0"/>
              </a:rPr>
              <a:t>h</a:t>
            </a:r>
            <a:r>
              <a:rPr lang="en-US" sz="2800" b="1" dirty="0" err="1" smtClean="0">
                <a:solidFill>
                  <a:srgbClr val="000000"/>
                </a:solidFill>
                <a:latin typeface="Cambria" pitchFamily="18" charset="0"/>
              </a:rPr>
              <a:t>rs</a:t>
            </a:r>
            <a:endParaRPr lang="en-US" sz="2800" dirty="0">
              <a:solidFill>
                <a:srgbClr val="000000"/>
              </a:solidFill>
              <a:latin typeface="Cambria" pitchFamily="18" charset="0"/>
            </a:endParaRPr>
          </a:p>
        </p:txBody>
      </p:sp>
      <p:sp>
        <p:nvSpPr>
          <p:cNvPr id="16391" name="Text Box 9"/>
          <p:cNvSpPr txBox="1">
            <a:spLocks noChangeArrowheads="1"/>
          </p:cNvSpPr>
          <p:nvPr/>
        </p:nvSpPr>
        <p:spPr bwMode="auto">
          <a:xfrm>
            <a:off x="2895600" y="1447800"/>
            <a:ext cx="481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err="1">
                <a:solidFill>
                  <a:srgbClr val="120DF3"/>
                </a:solidFill>
                <a:latin typeface="Cambria" pitchFamily="18" charset="0"/>
              </a:rPr>
              <a:t>TTh</a:t>
            </a:r>
            <a:r>
              <a:rPr lang="en-US" sz="2000" b="1" dirty="0">
                <a:solidFill>
                  <a:srgbClr val="120DF3"/>
                </a:solidFill>
                <a:latin typeface="Cambria" pitchFamily="18" charset="0"/>
              </a:rPr>
              <a:t>:</a:t>
            </a:r>
            <a:r>
              <a:rPr lang="en-US" sz="2000" dirty="0">
                <a:solidFill>
                  <a:srgbClr val="120DF3"/>
                </a:solidFill>
                <a:latin typeface="Cambria" pitchFamily="18" charset="0"/>
              </a:rPr>
              <a:t>  </a:t>
            </a:r>
            <a:r>
              <a:rPr lang="en-US" sz="2000" i="1" dirty="0" smtClean="0">
                <a:solidFill>
                  <a:srgbClr val="120DF3"/>
                </a:solidFill>
                <a:latin typeface="Cambria" pitchFamily="18" charset="0"/>
              </a:rPr>
              <a:t>8:10-9:25 </a:t>
            </a:r>
            <a:r>
              <a:rPr lang="en-US" sz="2000" i="1" dirty="0">
                <a:solidFill>
                  <a:srgbClr val="120DF3"/>
                </a:solidFill>
                <a:latin typeface="Cambria" pitchFamily="18" charset="0"/>
              </a:rPr>
              <a:t>am  or  1:15-2:30 pm</a:t>
            </a:r>
          </a:p>
        </p:txBody>
      </p:sp>
      <p:sp>
        <p:nvSpPr>
          <p:cNvPr id="16392" name="Text Box 10"/>
          <p:cNvSpPr txBox="1">
            <a:spLocks noChangeArrowheads="1"/>
          </p:cNvSpPr>
          <p:nvPr/>
        </p:nvSpPr>
        <p:spPr bwMode="auto">
          <a:xfrm>
            <a:off x="2931970" y="6246813"/>
            <a:ext cx="4230830" cy="396875"/>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0000"/>
                </a:solidFill>
                <a:latin typeface="Cambria" pitchFamily="18" charset="0"/>
              </a:rPr>
              <a:t>Monday nights</a:t>
            </a:r>
            <a:r>
              <a:rPr lang="en-US" sz="2000" b="1">
                <a:solidFill>
                  <a:srgbClr val="000000"/>
                </a:solidFill>
                <a:latin typeface="Cambria" pitchFamily="18" charset="0"/>
              </a:rPr>
              <a:t>:</a:t>
            </a:r>
            <a:r>
              <a:rPr lang="en-US" sz="2000">
                <a:solidFill>
                  <a:srgbClr val="000000"/>
                </a:solidFill>
                <a:latin typeface="Cambria" pitchFamily="18" charset="0"/>
              </a:rPr>
              <a:t>  due by 11:59 pm</a:t>
            </a:r>
          </a:p>
        </p:txBody>
      </p:sp>
      <p:sp>
        <p:nvSpPr>
          <p:cNvPr id="16393" name="Text Box 11"/>
          <p:cNvSpPr txBox="1">
            <a:spLocks noChangeArrowheads="1"/>
          </p:cNvSpPr>
          <p:nvPr/>
        </p:nvSpPr>
        <p:spPr bwMode="auto">
          <a:xfrm>
            <a:off x="3111500" y="2278063"/>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Insight into the </a:t>
            </a:r>
            <a:r>
              <a:rPr lang="en-US" sz="2000" dirty="0" smtClean="0">
                <a:latin typeface="Cambria" pitchFamily="18" charset="0"/>
              </a:rPr>
              <a:t>HW </a:t>
            </a:r>
            <a:r>
              <a:rPr lang="en-US" sz="2000" dirty="0">
                <a:latin typeface="Cambria" pitchFamily="18" charset="0"/>
              </a:rPr>
              <a:t>problems (what, </a:t>
            </a:r>
            <a:r>
              <a:rPr lang="en-US" sz="2000" b="1" i="1" dirty="0">
                <a:latin typeface="Cambria" pitchFamily="18" charset="0"/>
              </a:rPr>
              <a:t>why</a:t>
            </a:r>
            <a:r>
              <a:rPr lang="en-US" sz="2000" dirty="0">
                <a:latin typeface="Cambria" pitchFamily="18" charset="0"/>
              </a:rPr>
              <a:t>, how) </a:t>
            </a:r>
          </a:p>
        </p:txBody>
      </p:sp>
      <p:sp>
        <p:nvSpPr>
          <p:cNvPr id="16394" name="Text Box 12"/>
          <p:cNvSpPr txBox="1">
            <a:spLocks noChangeArrowheads="1"/>
          </p:cNvSpPr>
          <p:nvPr/>
        </p:nvSpPr>
        <p:spPr bwMode="auto">
          <a:xfrm>
            <a:off x="3111500" y="53816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feel free to work on HW or just stop by</a:t>
            </a:r>
          </a:p>
        </p:txBody>
      </p:sp>
      <p:sp>
        <p:nvSpPr>
          <p:cNvPr id="16395" name="Text Box 13"/>
          <p:cNvSpPr txBox="1">
            <a:spLocks noChangeArrowheads="1"/>
          </p:cNvSpPr>
          <p:nvPr/>
        </p:nvSpPr>
        <p:spPr bwMode="auto">
          <a:xfrm>
            <a:off x="2895600" y="499268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F:</a:t>
            </a:r>
            <a:r>
              <a:rPr lang="en-US" sz="2000" dirty="0">
                <a:solidFill>
                  <a:srgbClr val="120DF3"/>
                </a:solidFill>
                <a:latin typeface="Cambria" pitchFamily="18" charset="0"/>
              </a:rPr>
              <a:t>  </a:t>
            </a:r>
            <a:r>
              <a:rPr lang="en-US" sz="2000" i="1" dirty="0">
                <a:solidFill>
                  <a:srgbClr val="120DF3"/>
                </a:solidFill>
                <a:latin typeface="Cambria" pitchFamily="18" charset="0"/>
              </a:rPr>
              <a:t>2:00-4:00 pm,  </a:t>
            </a:r>
            <a:r>
              <a:rPr lang="en-US" sz="2000" i="1" dirty="0" smtClean="0">
                <a:solidFill>
                  <a:srgbClr val="120DF3"/>
                </a:solidFill>
                <a:latin typeface="Cambria" pitchFamily="18" charset="0"/>
              </a:rPr>
              <a:t>LAC lab and Beckman B126</a:t>
            </a:r>
            <a:endParaRPr lang="en-US" sz="2000" i="1" dirty="0">
              <a:solidFill>
                <a:srgbClr val="120DF3"/>
              </a:solidFill>
              <a:latin typeface="Cambria" pitchFamily="18" charset="0"/>
            </a:endParaRPr>
          </a:p>
        </p:txBody>
      </p:sp>
      <p:sp>
        <p:nvSpPr>
          <p:cNvPr id="16396" name="Text Box 14"/>
          <p:cNvSpPr txBox="1">
            <a:spLocks noChangeArrowheads="1"/>
          </p:cNvSpPr>
          <p:nvPr/>
        </p:nvSpPr>
        <p:spPr bwMode="auto">
          <a:xfrm>
            <a:off x="3111500" y="1905000"/>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Key skills, topics, and their motivation</a:t>
            </a:r>
          </a:p>
        </p:txBody>
      </p:sp>
      <p:sp>
        <p:nvSpPr>
          <p:cNvPr id="16397" name="Text Box 15"/>
          <p:cNvSpPr txBox="1">
            <a:spLocks noChangeArrowheads="1"/>
          </p:cNvSpPr>
          <p:nvPr/>
        </p:nvSpPr>
        <p:spPr bwMode="auto">
          <a:xfrm>
            <a:off x="3111500" y="2651125"/>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latin typeface="Cambria" pitchFamily="18" charset="0"/>
              </a:rPr>
              <a:t>We’d like to see you! </a:t>
            </a:r>
            <a:r>
              <a:rPr lang="en-US" sz="2000">
                <a:latin typeface="Cambria" pitchFamily="18" charset="0"/>
              </a:rPr>
              <a:t>Let us know if you’ll be sick…</a:t>
            </a:r>
          </a:p>
        </p:txBody>
      </p:sp>
      <p:sp>
        <p:nvSpPr>
          <p:cNvPr id="16398" name="Text Box 17"/>
          <p:cNvSpPr txBox="1">
            <a:spLocks noChangeArrowheads="1"/>
          </p:cNvSpPr>
          <p:nvPr/>
        </p:nvSpPr>
        <p:spPr bwMode="auto">
          <a:xfrm>
            <a:off x="3111500" y="5699125"/>
            <a:ext cx="534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or, </a:t>
            </a:r>
            <a:r>
              <a:rPr lang="en-US" sz="2000" dirty="0">
                <a:latin typeface="Cambria" pitchFamily="18" charset="0"/>
              </a:rPr>
              <a:t>come to any of the </a:t>
            </a:r>
            <a:r>
              <a:rPr lang="en-US" sz="2000" b="1" i="1" dirty="0">
                <a:latin typeface="Cambria" pitchFamily="18" charset="0"/>
              </a:rPr>
              <a:t>many</a:t>
            </a:r>
            <a:r>
              <a:rPr lang="en-US" sz="2000" dirty="0">
                <a:latin typeface="Cambria" pitchFamily="18" charset="0"/>
              </a:rPr>
              <a:t> tutoring </a:t>
            </a:r>
            <a:r>
              <a:rPr lang="en-US" sz="2000" dirty="0" err="1">
                <a:latin typeface="Cambria" pitchFamily="18" charset="0"/>
              </a:rPr>
              <a:t>hrs</a:t>
            </a:r>
            <a:r>
              <a:rPr lang="en-US" sz="2000" dirty="0">
                <a:latin typeface="Cambria" pitchFamily="18" charset="0"/>
              </a:rPr>
              <a:t>!</a:t>
            </a:r>
          </a:p>
        </p:txBody>
      </p:sp>
      <p:sp>
        <p:nvSpPr>
          <p:cNvPr id="16399" name="Text Box 19"/>
          <p:cNvSpPr txBox="1">
            <a:spLocks noChangeArrowheads="1"/>
          </p:cNvSpPr>
          <p:nvPr/>
        </p:nvSpPr>
        <p:spPr bwMode="auto">
          <a:xfrm>
            <a:off x="952500" y="3332452"/>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Lab</a:t>
            </a:r>
            <a:endParaRPr lang="en-US" sz="2800" dirty="0">
              <a:solidFill>
                <a:srgbClr val="000000"/>
              </a:solidFill>
              <a:latin typeface="Cambria" pitchFamily="18" charset="0"/>
            </a:endParaRPr>
          </a:p>
        </p:txBody>
      </p:sp>
      <p:sp>
        <p:nvSpPr>
          <p:cNvPr id="16400" name="Text Box 20"/>
          <p:cNvSpPr txBox="1">
            <a:spLocks noChangeArrowheads="1"/>
          </p:cNvSpPr>
          <p:nvPr/>
        </p:nvSpPr>
        <p:spPr bwMode="auto">
          <a:xfrm>
            <a:off x="3111500" y="3663950"/>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Guided progress on the class's </a:t>
            </a:r>
            <a:r>
              <a:rPr lang="en-US" sz="2000" dirty="0" err="1" smtClean="0">
                <a:latin typeface="Cambria" pitchFamily="18" charset="0"/>
              </a:rPr>
              <a:t>hw</a:t>
            </a:r>
            <a:endParaRPr lang="en-US" sz="2000" dirty="0">
              <a:latin typeface="Cambria" pitchFamily="18" charset="0"/>
            </a:endParaRPr>
          </a:p>
        </p:txBody>
      </p:sp>
      <p:sp>
        <p:nvSpPr>
          <p:cNvPr id="16401" name="Text Box 21"/>
          <p:cNvSpPr txBox="1">
            <a:spLocks noChangeArrowheads="1"/>
          </p:cNvSpPr>
          <p:nvPr/>
        </p:nvSpPr>
        <p:spPr bwMode="auto">
          <a:xfrm>
            <a:off x="2895600" y="3351213"/>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T or W:</a:t>
            </a:r>
            <a:r>
              <a:rPr lang="en-US" sz="2000" dirty="0">
                <a:solidFill>
                  <a:srgbClr val="120DF3"/>
                </a:solidFill>
                <a:latin typeface="Cambria" pitchFamily="18" charset="0"/>
              </a:rPr>
              <a:t>  </a:t>
            </a:r>
            <a:r>
              <a:rPr lang="en-US" sz="2000" i="1" dirty="0">
                <a:solidFill>
                  <a:srgbClr val="120DF3"/>
                </a:solidFill>
                <a:latin typeface="Cambria" pitchFamily="18" charset="0"/>
              </a:rPr>
              <a:t>2:45 - 4:45 pm or 6:00 - 8:00 pm</a:t>
            </a:r>
          </a:p>
        </p:txBody>
      </p:sp>
      <p:sp>
        <p:nvSpPr>
          <p:cNvPr id="16402" name="Text Box 22"/>
          <p:cNvSpPr txBox="1">
            <a:spLocks noChangeArrowheads="1"/>
          </p:cNvSpPr>
          <p:nvPr/>
        </p:nvSpPr>
        <p:spPr bwMode="auto">
          <a:xfrm>
            <a:off x="3111500" y="4327525"/>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Will</a:t>
            </a:r>
            <a:r>
              <a:rPr lang="en-US" sz="2000" b="1" dirty="0">
                <a:latin typeface="Cambria" pitchFamily="18" charset="0"/>
              </a:rPr>
              <a:t> </a:t>
            </a:r>
            <a:r>
              <a:rPr lang="en-US" sz="2000" b="1" i="1" dirty="0">
                <a:latin typeface="Cambria" pitchFamily="18" charset="0"/>
              </a:rPr>
              <a:t>SAVE</a:t>
            </a:r>
            <a:r>
              <a:rPr lang="en-US" sz="2000" b="1" dirty="0">
                <a:latin typeface="Cambria" pitchFamily="18" charset="0"/>
              </a:rPr>
              <a:t> </a:t>
            </a:r>
            <a:r>
              <a:rPr lang="en-US" sz="2000" b="1" dirty="0" smtClean="0">
                <a:latin typeface="Cambria" pitchFamily="18" charset="0"/>
              </a:rPr>
              <a:t> </a:t>
            </a:r>
            <a:r>
              <a:rPr lang="en-US" sz="2000" dirty="0" smtClean="0">
                <a:latin typeface="Cambria" pitchFamily="18" charset="0"/>
              </a:rPr>
              <a:t>you </a:t>
            </a:r>
            <a:r>
              <a:rPr lang="en-US" sz="2000" dirty="0">
                <a:latin typeface="Cambria" pitchFamily="18" charset="0"/>
              </a:rPr>
              <a:t>time and effort in CS 5!</a:t>
            </a:r>
            <a:endParaRPr lang="en-US" sz="2000" b="1" dirty="0">
              <a:latin typeface="Cambria" pitchFamily="18" charset="0"/>
            </a:endParaRPr>
          </a:p>
        </p:txBody>
      </p:sp>
      <p:sp>
        <p:nvSpPr>
          <p:cNvPr id="16403" name="Text Box 24"/>
          <p:cNvSpPr txBox="1">
            <a:spLocks noChangeArrowheads="1"/>
          </p:cNvSpPr>
          <p:nvPr/>
        </p:nvSpPr>
        <p:spPr bwMode="auto">
          <a:xfrm>
            <a:off x="3124200" y="3993718"/>
            <a:ext cx="583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Not required, but </a:t>
            </a:r>
            <a:r>
              <a:rPr lang="en-US" sz="2000" dirty="0" smtClean="0">
                <a:latin typeface="Cambria" pitchFamily="18" charset="0"/>
              </a:rPr>
              <a:t>encouraged</a:t>
            </a:r>
            <a:r>
              <a:rPr lang="en-US" sz="2000" dirty="0">
                <a:latin typeface="Cambria" pitchFamily="18" charset="0"/>
              </a:rPr>
              <a:t> </a:t>
            </a:r>
            <a:r>
              <a:rPr lang="en-US" sz="2000" dirty="0" smtClean="0">
                <a:latin typeface="Cambria" pitchFamily="18" charset="0"/>
              </a:rPr>
              <a:t>(full credit for </a:t>
            </a:r>
            <a:r>
              <a:rPr lang="en-US" sz="2000" dirty="0" err="1" smtClean="0">
                <a:latin typeface="Cambria" pitchFamily="18" charset="0"/>
              </a:rPr>
              <a:t>probs</a:t>
            </a:r>
            <a:r>
              <a:rPr lang="en-US" sz="2000" dirty="0" smtClean="0">
                <a:latin typeface="Cambria" pitchFamily="18" charset="0"/>
              </a:rPr>
              <a:t>)</a:t>
            </a:r>
            <a:endParaRPr lang="en-US" sz="2000" b="1" dirty="0">
              <a:latin typeface="Cambria" pitchFamily="18" charset="0"/>
            </a:endParaRPr>
          </a:p>
        </p:txBody>
      </p:sp>
      <p:grpSp>
        <p:nvGrpSpPr>
          <p:cNvPr id="16404" name="Group 25"/>
          <p:cNvGrpSpPr>
            <a:grpSpLocks/>
          </p:cNvGrpSpPr>
          <p:nvPr>
            <p:custDataLst>
              <p:tags r:id="rId1"/>
            </p:custDataLst>
          </p:nvPr>
        </p:nvGrpSpPr>
        <p:grpSpPr bwMode="auto">
          <a:xfrm>
            <a:off x="2133600" y="4080402"/>
            <a:ext cx="457200" cy="457200"/>
            <a:chOff x="2928" y="1051"/>
            <a:chExt cx="840" cy="957"/>
          </a:xfrm>
        </p:grpSpPr>
        <p:sp>
          <p:nvSpPr>
            <p:cNvPr id="16406" name="Freeform 26"/>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6407" name="Oval 2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408" name="Oval 2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09" name="Oval 29"/>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0" name="Oval 3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1" name="Oval 31"/>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2" name="Oval 32"/>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3" name="Oval 33"/>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4" name="AutoShape 3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6415" name="Freeform 3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6" name="Freeform 3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7" name="Freeform 3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6418" name="Freeform 3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6405" name="Text Box 39"/>
          <p:cNvSpPr txBox="1">
            <a:spLocks noChangeArrowheads="1"/>
          </p:cNvSpPr>
          <p:nvPr/>
        </p:nvSpPr>
        <p:spPr bwMode="auto">
          <a:xfrm>
            <a:off x="446088" y="37893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rgbClr val="008000"/>
                </a:solidFill>
                <a:latin typeface="Cambria" pitchFamily="18" charset="0"/>
              </a:rPr>
              <a:t>recommended by 4 out of 5 HMC sophomores!</a:t>
            </a:r>
          </a:p>
        </p:txBody>
      </p:sp>
      <p:sp>
        <p:nvSpPr>
          <p:cNvPr id="37" name="Text Box 5"/>
          <p:cNvSpPr txBox="1">
            <a:spLocks noChangeArrowheads="1"/>
          </p:cNvSpPr>
          <p:nvPr/>
        </p:nvSpPr>
        <p:spPr bwMode="auto">
          <a:xfrm>
            <a:off x="990600" y="152400"/>
            <a:ext cx="6934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Syllabus, briefly</a:t>
            </a:r>
            <a:endParaRPr lang="en-US" sz="5500" dirty="0">
              <a:solidFill>
                <a:srgbClr val="000000"/>
              </a:solidFill>
              <a:latin typeface="Cambria" pitchFamily="18" charset="0"/>
            </a:endParaRPr>
          </a:p>
        </p:txBody>
      </p:sp>
    </p:spTree>
    <p:extLst>
      <p:ext uri="{BB962C8B-B14F-4D97-AF65-F5344CB8AC3E}">
        <p14:creationId xmlns:p14="http://schemas.microsoft.com/office/powerpoint/2010/main" val="833150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94464" y="5731196"/>
            <a:ext cx="1668958" cy="288604"/>
          </a:xfrm>
          <a:prstGeom prst="roundRect">
            <a:avLst/>
          </a:prstGeom>
          <a:solidFill>
            <a:srgbClr val="FEE2E3"/>
          </a:solidFill>
          <a:ln w="28575" cap="flat" cmpd="sng" algn="ctr">
            <a:solidFill>
              <a:srgbClr val="FEE2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4" name="Rounded Rectangle 53"/>
          <p:cNvSpPr/>
          <p:nvPr/>
        </p:nvSpPr>
        <p:spPr bwMode="auto">
          <a:xfrm>
            <a:off x="2895600" y="4572000"/>
            <a:ext cx="6248400" cy="2306493"/>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895600" y="2286000"/>
            <a:ext cx="6248400" cy="2306493"/>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11" name="Rectangle 3"/>
          <p:cNvSpPr>
            <a:spLocks noChangeArrowheads="1"/>
          </p:cNvSpPr>
          <p:nvPr/>
        </p:nvSpPr>
        <p:spPr bwMode="auto">
          <a:xfrm>
            <a:off x="4411520" y="2603354"/>
            <a:ext cx="12192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2" name="Rectangle 4"/>
          <p:cNvSpPr>
            <a:spLocks noChangeArrowheads="1"/>
          </p:cNvSpPr>
          <p:nvPr/>
        </p:nvSpPr>
        <p:spPr bwMode="auto">
          <a:xfrm>
            <a:off x="5868555" y="2603354"/>
            <a:ext cx="7620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3" name="Rectangle 5"/>
          <p:cNvSpPr>
            <a:spLocks noChangeArrowheads="1"/>
          </p:cNvSpPr>
          <p:nvPr/>
        </p:nvSpPr>
        <p:spPr bwMode="auto">
          <a:xfrm>
            <a:off x="3277755" y="2603354"/>
            <a:ext cx="884238"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6" name="Text Box 8"/>
          <p:cNvSpPr txBox="1">
            <a:spLocks noChangeArrowheads="1"/>
          </p:cNvSpPr>
          <p:nvPr/>
        </p:nvSpPr>
        <p:spPr bwMode="auto">
          <a:xfrm>
            <a:off x="32639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Edwards</a:t>
            </a:r>
          </a:p>
        </p:txBody>
      </p:sp>
      <p:sp>
        <p:nvSpPr>
          <p:cNvPr id="17417" name="Text Box 9"/>
          <p:cNvSpPr txBox="1">
            <a:spLocks noChangeArrowheads="1"/>
          </p:cNvSpPr>
          <p:nvPr/>
        </p:nvSpPr>
        <p:spPr bwMode="auto">
          <a:xfrm>
            <a:off x="4411953" y="2783751"/>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Macalister</a:t>
            </a:r>
          </a:p>
        </p:txBody>
      </p:sp>
      <p:sp>
        <p:nvSpPr>
          <p:cNvPr id="17418" name="Text Box 10"/>
          <p:cNvSpPr txBox="1">
            <a:spLocks noChangeArrowheads="1"/>
          </p:cNvSpPr>
          <p:nvPr/>
        </p:nvSpPr>
        <p:spPr bwMode="auto">
          <a:xfrm>
            <a:off x="57912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err="1">
                <a:latin typeface="Cambria" pitchFamily="18" charset="0"/>
              </a:rPr>
              <a:t>Pryne</a:t>
            </a:r>
            <a:endParaRPr lang="en-US" sz="1400" dirty="0">
              <a:latin typeface="Cambria" pitchFamily="18" charset="0"/>
            </a:endParaRPr>
          </a:p>
        </p:txBody>
      </p:sp>
      <p:sp>
        <p:nvSpPr>
          <p:cNvPr id="17420" name="Text Box 12"/>
          <p:cNvSpPr txBox="1">
            <a:spLocks noChangeArrowheads="1"/>
          </p:cNvSpPr>
          <p:nvPr/>
        </p:nvSpPr>
        <p:spPr bwMode="auto">
          <a:xfrm>
            <a:off x="5449668" y="2244438"/>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coffee</a:t>
            </a:r>
          </a:p>
        </p:txBody>
      </p:sp>
      <p:sp>
        <p:nvSpPr>
          <p:cNvPr id="17421" name="Rectangle 13"/>
          <p:cNvSpPr>
            <a:spLocks noChangeArrowheads="1"/>
          </p:cNvSpPr>
          <p:nvPr/>
        </p:nvSpPr>
        <p:spPr bwMode="auto">
          <a:xfrm>
            <a:off x="3288003" y="3361602"/>
            <a:ext cx="3352800" cy="4968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2" name="Rectangle 14"/>
          <p:cNvSpPr>
            <a:spLocks noChangeArrowheads="1"/>
          </p:cNvSpPr>
          <p:nvPr/>
        </p:nvSpPr>
        <p:spPr bwMode="auto">
          <a:xfrm>
            <a:off x="3290455" y="4211493"/>
            <a:ext cx="3352800" cy="8588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3" name="Text Box 15"/>
          <p:cNvSpPr txBox="1">
            <a:spLocks noChangeArrowheads="1"/>
          </p:cNvSpPr>
          <p:nvPr/>
        </p:nvSpPr>
        <p:spPr bwMode="auto">
          <a:xfrm>
            <a:off x="3470565" y="3469264"/>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cool machines - drills, lathes, etc.</a:t>
            </a:r>
          </a:p>
        </p:txBody>
      </p:sp>
      <p:sp>
        <p:nvSpPr>
          <p:cNvPr id="17424" name="Text Box 16"/>
          <p:cNvSpPr txBox="1">
            <a:spLocks noChangeArrowheads="1"/>
          </p:cNvSpPr>
          <p:nvPr/>
        </p:nvSpPr>
        <p:spPr bwMode="auto">
          <a:xfrm>
            <a:off x="3404755" y="42669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other keyboard-free </a:t>
            </a:r>
            <a:r>
              <a:rPr lang="en-US" sz="1400" dirty="0">
                <a:latin typeface="Cambria" pitchFamily="18" charset="0"/>
              </a:rPr>
              <a:t>machines</a:t>
            </a:r>
          </a:p>
        </p:txBody>
      </p:sp>
      <p:sp>
        <p:nvSpPr>
          <p:cNvPr id="17428" name="Line 20"/>
          <p:cNvSpPr>
            <a:spLocks noChangeShapeType="1"/>
          </p:cNvSpPr>
          <p:nvPr/>
        </p:nvSpPr>
        <p:spPr bwMode="auto">
          <a:xfrm>
            <a:off x="3290455" y="4592493"/>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Rectangle 21"/>
          <p:cNvSpPr>
            <a:spLocks noChangeArrowheads="1"/>
          </p:cNvSpPr>
          <p:nvPr/>
        </p:nvSpPr>
        <p:spPr bwMode="auto">
          <a:xfrm>
            <a:off x="3290455" y="5392593"/>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0" name="Rectangle 22"/>
          <p:cNvSpPr>
            <a:spLocks noChangeArrowheads="1"/>
          </p:cNvSpPr>
          <p:nvPr/>
        </p:nvSpPr>
        <p:spPr bwMode="auto">
          <a:xfrm>
            <a:off x="6934200" y="2604655"/>
            <a:ext cx="1905000" cy="125383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1" name="Text Box 23"/>
          <p:cNvSpPr txBox="1">
            <a:spLocks noChangeArrowheads="1"/>
          </p:cNvSpPr>
          <p:nvPr/>
        </p:nvSpPr>
        <p:spPr bwMode="auto">
          <a:xfrm>
            <a:off x="7086600" y="2827337"/>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latin typeface="Cambria" pitchFamily="18" charset="0"/>
              </a:rPr>
              <a:t>Physicists and other parenthesis-needing individuals, e.g. chemists</a:t>
            </a:r>
          </a:p>
        </p:txBody>
      </p:sp>
      <p:sp>
        <p:nvSpPr>
          <p:cNvPr id="17432" name="Text Box 24"/>
          <p:cNvSpPr txBox="1">
            <a:spLocks noChangeArrowheads="1"/>
          </p:cNvSpPr>
          <p:nvPr/>
        </p:nvSpPr>
        <p:spPr bwMode="auto">
          <a:xfrm>
            <a:off x="3269670" y="5091545"/>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CS Hallway</a:t>
            </a:r>
          </a:p>
        </p:txBody>
      </p:sp>
      <p:sp>
        <p:nvSpPr>
          <p:cNvPr id="17435" name="Rectangle 27"/>
          <p:cNvSpPr>
            <a:spLocks noChangeArrowheads="1"/>
          </p:cNvSpPr>
          <p:nvPr/>
        </p:nvSpPr>
        <p:spPr bwMode="auto">
          <a:xfrm>
            <a:off x="4982730" y="4681393"/>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6" name="Rectangle 28"/>
          <p:cNvSpPr>
            <a:spLocks noChangeArrowheads="1"/>
          </p:cNvSpPr>
          <p:nvPr/>
        </p:nvSpPr>
        <p:spPr bwMode="auto">
          <a:xfrm>
            <a:off x="5695950" y="539576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7" name="Rectangle 29"/>
          <p:cNvSpPr>
            <a:spLocks noChangeArrowheads="1"/>
          </p:cNvSpPr>
          <p:nvPr/>
        </p:nvSpPr>
        <p:spPr bwMode="auto">
          <a:xfrm>
            <a:off x="5079568" y="4722668"/>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B102</a:t>
            </a:r>
          </a:p>
        </p:txBody>
      </p:sp>
      <p:sp>
        <p:nvSpPr>
          <p:cNvPr id="17438" name="Rectangle 30"/>
          <p:cNvSpPr>
            <a:spLocks noChangeArrowheads="1"/>
          </p:cNvSpPr>
          <p:nvPr/>
        </p:nvSpPr>
        <p:spPr bwMode="auto">
          <a:xfrm>
            <a:off x="5765800" y="544339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FFFFFF"/>
                </a:solidFill>
                <a:latin typeface="Cambria" pitchFamily="18" charset="0"/>
              </a:rPr>
              <a:t>B105</a:t>
            </a:r>
          </a:p>
        </p:txBody>
      </p:sp>
      <p:sp>
        <p:nvSpPr>
          <p:cNvPr id="17441" name="Text Box 33"/>
          <p:cNvSpPr txBox="1">
            <a:spLocks noChangeArrowheads="1"/>
          </p:cNvSpPr>
          <p:nvPr/>
        </p:nvSpPr>
        <p:spPr bwMode="auto">
          <a:xfrm>
            <a:off x="5400098" y="6473248"/>
            <a:ext cx="176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to Olin  </a:t>
            </a:r>
            <a:r>
              <a:rPr lang="en-US" sz="1400" dirty="0">
                <a:latin typeface="Cambria" pitchFamily="18" charset="0"/>
              </a:rPr>
              <a:t>(</a:t>
            </a:r>
            <a:r>
              <a:rPr lang="en-US" sz="1400" dirty="0" smtClean="0">
                <a:latin typeface="Cambria" pitchFamily="18" charset="0"/>
              </a:rPr>
              <a:t>Bio + CS)</a:t>
            </a:r>
            <a:endParaRPr lang="en-US" sz="1400" dirty="0">
              <a:latin typeface="Cambria" pitchFamily="18" charset="0"/>
            </a:endParaRPr>
          </a:p>
        </p:txBody>
      </p:sp>
      <p:sp>
        <p:nvSpPr>
          <p:cNvPr id="17444" name="Line 37"/>
          <p:cNvSpPr>
            <a:spLocks noChangeShapeType="1"/>
          </p:cNvSpPr>
          <p:nvPr/>
        </p:nvSpPr>
        <p:spPr bwMode="auto">
          <a:xfrm>
            <a:off x="4738255" y="64974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38"/>
          <p:cNvSpPr>
            <a:spLocks noChangeShapeType="1"/>
          </p:cNvSpPr>
          <p:nvPr/>
        </p:nvSpPr>
        <p:spPr bwMode="auto">
          <a:xfrm>
            <a:off x="4738255" y="66498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39"/>
          <p:cNvSpPr>
            <a:spLocks noChangeShapeType="1"/>
          </p:cNvSpPr>
          <p:nvPr/>
        </p:nvSpPr>
        <p:spPr bwMode="auto">
          <a:xfrm>
            <a:off x="4738255" y="65736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7" name="Line 40"/>
          <p:cNvSpPr>
            <a:spLocks noChangeShapeType="1"/>
          </p:cNvSpPr>
          <p:nvPr/>
        </p:nvSpPr>
        <p:spPr bwMode="auto">
          <a:xfrm>
            <a:off x="4738255" y="67260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0" name="Text Box 36"/>
          <p:cNvSpPr txBox="1">
            <a:spLocks noChangeArrowheads="1"/>
          </p:cNvSpPr>
          <p:nvPr/>
        </p:nvSpPr>
        <p:spPr bwMode="auto">
          <a:xfrm>
            <a:off x="328613" y="4988490"/>
            <a:ext cx="218598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dirty="0" smtClean="0">
                <a:solidFill>
                  <a:srgbClr val="800000"/>
                </a:solidFill>
                <a:latin typeface="Cambria" pitchFamily="18" charset="0"/>
              </a:rPr>
              <a:t> You have a </a:t>
            </a:r>
            <a:r>
              <a:rPr lang="en-US" sz="1600" b="1" i="1" dirty="0">
                <a:solidFill>
                  <a:srgbClr val="800000"/>
                </a:solidFill>
                <a:latin typeface="Cambria" pitchFamily="18" charset="0"/>
              </a:rPr>
              <a:t>CS </a:t>
            </a:r>
            <a:r>
              <a:rPr lang="en-US" sz="1600" dirty="0" smtClean="0">
                <a:solidFill>
                  <a:srgbClr val="800000"/>
                </a:solidFill>
                <a:latin typeface="Cambria" pitchFamily="18" charset="0"/>
              </a:rPr>
              <a:t>account.</a:t>
            </a:r>
          </a:p>
          <a:p>
            <a:pPr algn="ctr">
              <a:lnSpc>
                <a:spcPct val="60000"/>
              </a:lnSpc>
              <a:spcBef>
                <a:spcPct val="50000"/>
              </a:spcBef>
            </a:pPr>
            <a:r>
              <a:rPr lang="en-US" sz="1600" dirty="0" smtClean="0">
                <a:solidFill>
                  <a:srgbClr val="800000"/>
                </a:solidFill>
                <a:latin typeface="Cambria" pitchFamily="18" charset="0"/>
              </a:rPr>
              <a:t>and a </a:t>
            </a:r>
            <a:r>
              <a:rPr lang="en-US" sz="1600" b="1" i="1" dirty="0" smtClean="0">
                <a:solidFill>
                  <a:srgbClr val="800000"/>
                </a:solidFill>
                <a:latin typeface="Cambria" pitchFamily="18" charset="0"/>
              </a:rPr>
              <a:t>submission </a:t>
            </a:r>
            <a:r>
              <a:rPr lang="en-US" sz="1600" dirty="0" smtClean="0">
                <a:solidFill>
                  <a:srgbClr val="800000"/>
                </a:solidFill>
                <a:latin typeface="Cambria" pitchFamily="18" charset="0"/>
              </a:rPr>
              <a:t>acct.</a:t>
            </a:r>
          </a:p>
          <a:p>
            <a:pPr algn="ctr">
              <a:lnSpc>
                <a:spcPct val="60000"/>
              </a:lnSpc>
              <a:spcBef>
                <a:spcPct val="50000"/>
              </a:spcBef>
            </a:pPr>
            <a:endParaRPr lang="en-US" sz="1600" dirty="0">
              <a:solidFill>
                <a:srgbClr val="800000"/>
              </a:solidFill>
              <a:latin typeface="Cambria" pitchFamily="18" charset="0"/>
            </a:endParaRPr>
          </a:p>
          <a:p>
            <a:pPr algn="ctr">
              <a:lnSpc>
                <a:spcPct val="60000"/>
              </a:lnSpc>
              <a:spcBef>
                <a:spcPct val="50000"/>
              </a:spcBef>
            </a:pPr>
            <a:r>
              <a:rPr lang="en-US" sz="1600" dirty="0">
                <a:solidFill>
                  <a:srgbClr val="800000"/>
                </a:solidFill>
                <a:latin typeface="Cambria" pitchFamily="18" charset="0"/>
              </a:rPr>
              <a:t> </a:t>
            </a:r>
            <a:r>
              <a:rPr lang="en-US" sz="1600" dirty="0" smtClean="0">
                <a:solidFill>
                  <a:srgbClr val="800000"/>
                </a:solidFill>
                <a:latin typeface="Cambria" pitchFamily="18" charset="0"/>
              </a:rPr>
              <a:t>Laptop? </a:t>
            </a:r>
            <a:r>
              <a:rPr lang="en-US" sz="1600" b="1" i="1" dirty="0" smtClean="0">
                <a:solidFill>
                  <a:srgbClr val="800000"/>
                </a:solidFill>
                <a:latin typeface="Cambria" pitchFamily="18" charset="0"/>
              </a:rPr>
              <a:t>Bring it!</a:t>
            </a:r>
            <a:endParaRPr lang="en-US" sz="1600" b="1" i="1" dirty="0">
              <a:solidFill>
                <a:srgbClr val="800000"/>
              </a:solidFill>
              <a:latin typeface="Cambria" pitchFamily="18" charset="0"/>
            </a:endParaRPr>
          </a:p>
        </p:txBody>
      </p:sp>
      <p:sp>
        <p:nvSpPr>
          <p:cNvPr id="17451" name="Rectangle 27"/>
          <p:cNvSpPr>
            <a:spLocks noChangeArrowheads="1"/>
          </p:cNvSpPr>
          <p:nvPr/>
        </p:nvSpPr>
        <p:spPr bwMode="auto">
          <a:xfrm>
            <a:off x="5824105" y="468254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52" name="Rectangle 29"/>
          <p:cNvSpPr>
            <a:spLocks noChangeArrowheads="1"/>
          </p:cNvSpPr>
          <p:nvPr/>
        </p:nvSpPr>
        <p:spPr bwMode="auto">
          <a:xfrm>
            <a:off x="5920943" y="472382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B100</a:t>
            </a:r>
          </a:p>
        </p:txBody>
      </p:sp>
      <p:sp>
        <p:nvSpPr>
          <p:cNvPr id="17453" name="Rectangle 47"/>
          <p:cNvSpPr>
            <a:spLocks noChangeArrowheads="1"/>
          </p:cNvSpPr>
          <p:nvPr/>
        </p:nvSpPr>
        <p:spPr bwMode="auto">
          <a:xfrm>
            <a:off x="5184037" y="146447"/>
            <a:ext cx="3419398"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smtClean="0">
                <a:latin typeface="Cambria" pitchFamily="18" charset="0"/>
              </a:rPr>
              <a:t>Map to CS Lab</a:t>
            </a:r>
            <a:endParaRPr lang="en-US" sz="4200" dirty="0">
              <a:latin typeface="Cambria" pitchFamily="18" charset="0"/>
            </a:endParaRPr>
          </a:p>
        </p:txBody>
      </p:sp>
      <p:sp>
        <p:nvSpPr>
          <p:cNvPr id="47" name="Rectangle 22"/>
          <p:cNvSpPr>
            <a:spLocks noChangeArrowheads="1"/>
          </p:cNvSpPr>
          <p:nvPr/>
        </p:nvSpPr>
        <p:spPr bwMode="auto">
          <a:xfrm>
            <a:off x="6934200" y="5395768"/>
            <a:ext cx="1905000" cy="102552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 name="Text Box 23"/>
          <p:cNvSpPr txBox="1">
            <a:spLocks noChangeArrowheads="1"/>
          </p:cNvSpPr>
          <p:nvPr/>
        </p:nvSpPr>
        <p:spPr bwMode="auto">
          <a:xfrm>
            <a:off x="7086600" y="56388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Biologists, bees, spiders and other </a:t>
            </a:r>
            <a:r>
              <a:rPr lang="en-US" sz="1200" dirty="0" err="1" smtClean="0">
                <a:latin typeface="Cambria" pitchFamily="18" charset="0"/>
              </a:rPr>
              <a:t>arachnophiles</a:t>
            </a:r>
            <a:endParaRPr lang="en-US" sz="1200" dirty="0">
              <a:latin typeface="Cambria" pitchFamily="18" charset="0"/>
            </a:endParaRPr>
          </a:p>
        </p:txBody>
      </p:sp>
      <p:sp>
        <p:nvSpPr>
          <p:cNvPr id="3" name="Rectangle 2"/>
          <p:cNvSpPr/>
          <p:nvPr/>
        </p:nvSpPr>
        <p:spPr bwMode="auto">
          <a:xfrm>
            <a:off x="4024745" y="5392593"/>
            <a:ext cx="1600200" cy="1028700"/>
          </a:xfrm>
          <a:prstGeom prst="rect">
            <a:avLst/>
          </a:prstGeom>
          <a:solidFill>
            <a:srgbClr val="FF66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33" name="Text Box 25"/>
          <p:cNvSpPr txBox="1">
            <a:spLocks noChangeArrowheads="1"/>
          </p:cNvSpPr>
          <p:nvPr/>
        </p:nvSpPr>
        <p:spPr bwMode="auto">
          <a:xfrm>
            <a:off x="4128655" y="5421959"/>
            <a:ext cx="1361066" cy="923330"/>
          </a:xfrm>
          <a:prstGeom prst="rect">
            <a:avLst/>
          </a:prstGeom>
          <a:solidFill>
            <a:srgbClr val="FF66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dirty="0">
                <a:solidFill>
                  <a:schemeClr val="bg1"/>
                </a:solidFill>
                <a:latin typeface="Cambria" pitchFamily="18" charset="0"/>
              </a:rPr>
              <a:t>Big Beckman </a:t>
            </a:r>
            <a:r>
              <a:rPr lang="en-US" sz="1800" b="1" dirty="0" smtClean="0">
                <a:solidFill>
                  <a:schemeClr val="bg1"/>
                </a:solidFill>
                <a:latin typeface="Cambria" pitchFamily="18" charset="0"/>
              </a:rPr>
              <a:t>  (</a:t>
            </a:r>
            <a:r>
              <a:rPr lang="en-US" sz="1800" b="1" dirty="0">
                <a:solidFill>
                  <a:schemeClr val="bg1"/>
                </a:solidFill>
                <a:latin typeface="Cambria" pitchFamily="18" charset="0"/>
              </a:rPr>
              <a:t>B126)</a:t>
            </a:r>
          </a:p>
        </p:txBody>
      </p:sp>
      <p:sp>
        <p:nvSpPr>
          <p:cNvPr id="51" name="Text Box 12"/>
          <p:cNvSpPr txBox="1">
            <a:spLocks noChangeArrowheads="1"/>
          </p:cNvSpPr>
          <p:nvPr/>
        </p:nvSpPr>
        <p:spPr bwMode="auto">
          <a:xfrm>
            <a:off x="4537365" y="1801088"/>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Koi</a:t>
            </a:r>
            <a:endParaRPr lang="en-US" sz="1400" dirty="0">
              <a:latin typeface="Cambria" pitchFamily="18" charset="0"/>
            </a:endParaRPr>
          </a:p>
        </p:txBody>
      </p:sp>
      <p:sp>
        <p:nvSpPr>
          <p:cNvPr id="4" name="Oval 3"/>
          <p:cNvSpPr/>
          <p:nvPr/>
        </p:nvSpPr>
        <p:spPr bwMode="auto">
          <a:xfrm>
            <a:off x="4700589" y="1690252"/>
            <a:ext cx="613353" cy="52647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5" name="Text Box 12"/>
          <p:cNvSpPr txBox="1">
            <a:spLocks noChangeArrowheads="1"/>
          </p:cNvSpPr>
          <p:nvPr/>
        </p:nvSpPr>
        <p:spPr bwMode="auto">
          <a:xfrm>
            <a:off x="7214752" y="4006425"/>
            <a:ext cx="140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FF0000"/>
                </a:solidFill>
                <a:latin typeface="Cambria" pitchFamily="18" charset="0"/>
              </a:rPr>
              <a:t>Galileo</a:t>
            </a:r>
            <a:endParaRPr lang="en-US" b="1" dirty="0">
              <a:solidFill>
                <a:srgbClr val="FF0000"/>
              </a:solidFill>
              <a:latin typeface="Cambria" pitchFamily="18" charset="0"/>
            </a:endParaRPr>
          </a:p>
        </p:txBody>
      </p:sp>
      <p:sp>
        <p:nvSpPr>
          <p:cNvPr id="56" name="Text Box 12"/>
          <p:cNvSpPr txBox="1">
            <a:spLocks noChangeArrowheads="1"/>
          </p:cNvSpPr>
          <p:nvPr/>
        </p:nvSpPr>
        <p:spPr bwMode="auto">
          <a:xfrm>
            <a:off x="7065815" y="4724400"/>
            <a:ext cx="1704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120DF3"/>
                </a:solidFill>
                <a:latin typeface="Cambria" pitchFamily="18" charset="0"/>
              </a:rPr>
              <a:t>Beckman</a:t>
            </a:r>
            <a:endParaRPr lang="en-US" b="1" dirty="0">
              <a:solidFill>
                <a:srgbClr val="120DF3"/>
              </a:solidFill>
              <a:latin typeface="Cambria" pitchFamily="18" charset="0"/>
            </a:endParaRPr>
          </a:p>
        </p:txBody>
      </p:sp>
      <p:sp>
        <p:nvSpPr>
          <p:cNvPr id="57" name="Rounded Rectangle 56"/>
          <p:cNvSpPr/>
          <p:nvPr/>
        </p:nvSpPr>
        <p:spPr bwMode="auto">
          <a:xfrm>
            <a:off x="0" y="0"/>
            <a:ext cx="2344314" cy="1420090"/>
          </a:xfrm>
          <a:prstGeom prst="roundRect">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6" name="Group 5"/>
          <p:cNvGrpSpPr/>
          <p:nvPr/>
        </p:nvGrpSpPr>
        <p:grpSpPr>
          <a:xfrm rot="2542510">
            <a:off x="4128982" y="1541913"/>
            <a:ext cx="367145" cy="214745"/>
            <a:chOff x="3657600" y="1524000"/>
            <a:chExt cx="367145" cy="214745"/>
          </a:xfrm>
        </p:grpSpPr>
        <p:sp>
          <p:nvSpPr>
            <p:cNvPr id="58"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63"/>
          <p:cNvGrpSpPr/>
          <p:nvPr/>
        </p:nvGrpSpPr>
        <p:grpSpPr>
          <a:xfrm rot="19057490" flipV="1">
            <a:off x="5510809" y="1543474"/>
            <a:ext cx="367145" cy="214745"/>
            <a:chOff x="3657600" y="1524000"/>
            <a:chExt cx="367145" cy="214745"/>
          </a:xfrm>
        </p:grpSpPr>
        <p:sp>
          <p:nvSpPr>
            <p:cNvPr id="65"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Text Box 12"/>
          <p:cNvSpPr txBox="1">
            <a:spLocks noChangeArrowheads="1"/>
          </p:cNvSpPr>
          <p:nvPr/>
        </p:nvSpPr>
        <p:spPr bwMode="auto">
          <a:xfrm>
            <a:off x="588820" y="409591"/>
            <a:ext cx="1114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008000"/>
                </a:solidFill>
                <a:latin typeface="Cambria" pitchFamily="18" charset="0"/>
              </a:rPr>
              <a:t>TLB</a:t>
            </a:r>
            <a:endParaRPr lang="en-US" b="1" dirty="0">
              <a:solidFill>
                <a:srgbClr val="008000"/>
              </a:solidFill>
              <a:latin typeface="Cambria" pitchFamily="18" charset="0"/>
            </a:endParaRPr>
          </a:p>
        </p:txBody>
      </p:sp>
      <p:sp>
        <p:nvSpPr>
          <p:cNvPr id="8" name="Freeform 7"/>
          <p:cNvSpPr/>
          <p:nvPr/>
        </p:nvSpPr>
        <p:spPr bwMode="auto">
          <a:xfrm>
            <a:off x="2022763" y="692727"/>
            <a:ext cx="4870973" cy="4707775"/>
          </a:xfrm>
          <a:custGeom>
            <a:avLst/>
            <a:gdLst>
              <a:gd name="connsiteX0" fmla="*/ 0 w 4870973"/>
              <a:gd name="connsiteY0" fmla="*/ 0 h 4707775"/>
              <a:gd name="connsiteX1" fmla="*/ 2563091 w 4870973"/>
              <a:gd name="connsiteY1" fmla="*/ 498764 h 4707775"/>
              <a:gd name="connsiteX2" fmla="*/ 1898073 w 4870973"/>
              <a:gd name="connsiteY2" fmla="*/ 1302328 h 4707775"/>
              <a:gd name="connsiteX3" fmla="*/ 2396837 w 4870973"/>
              <a:gd name="connsiteY3" fmla="*/ 1787237 h 4707775"/>
              <a:gd name="connsiteX4" fmla="*/ 2729346 w 4870973"/>
              <a:gd name="connsiteY4" fmla="*/ 1814946 h 4707775"/>
              <a:gd name="connsiteX5" fmla="*/ 4696691 w 4870973"/>
              <a:gd name="connsiteY5" fmla="*/ 1828800 h 4707775"/>
              <a:gd name="connsiteX6" fmla="*/ 4779818 w 4870973"/>
              <a:gd name="connsiteY6" fmla="*/ 1884218 h 4707775"/>
              <a:gd name="connsiteX7" fmla="*/ 4752109 w 4870973"/>
              <a:gd name="connsiteY7" fmla="*/ 4488873 h 4707775"/>
              <a:gd name="connsiteX8" fmla="*/ 4793673 w 4870973"/>
              <a:gd name="connsiteY8" fmla="*/ 4572000 h 4707775"/>
              <a:gd name="connsiteX9" fmla="*/ 3588327 w 4870973"/>
              <a:gd name="connsiteY9" fmla="*/ 4585855 h 470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0973" h="4707775">
                <a:moveTo>
                  <a:pt x="0" y="0"/>
                </a:moveTo>
                <a:cubicBezTo>
                  <a:pt x="1123373" y="140854"/>
                  <a:pt x="2246746" y="281709"/>
                  <a:pt x="2563091" y="498764"/>
                </a:cubicBezTo>
                <a:cubicBezTo>
                  <a:pt x="2879436" y="715819"/>
                  <a:pt x="1925782" y="1087583"/>
                  <a:pt x="1898073" y="1302328"/>
                </a:cubicBezTo>
                <a:cubicBezTo>
                  <a:pt x="1870364" y="1517073"/>
                  <a:pt x="2258292" y="1701801"/>
                  <a:pt x="2396837" y="1787237"/>
                </a:cubicBezTo>
                <a:cubicBezTo>
                  <a:pt x="2535383" y="1872673"/>
                  <a:pt x="2346037" y="1808019"/>
                  <a:pt x="2729346" y="1814946"/>
                </a:cubicBezTo>
                <a:cubicBezTo>
                  <a:pt x="3112655" y="1821873"/>
                  <a:pt x="4354946" y="1817255"/>
                  <a:pt x="4696691" y="1828800"/>
                </a:cubicBezTo>
                <a:cubicBezTo>
                  <a:pt x="5038436" y="1840345"/>
                  <a:pt x="4770582" y="1440873"/>
                  <a:pt x="4779818" y="1884218"/>
                </a:cubicBezTo>
                <a:cubicBezTo>
                  <a:pt x="4789054" y="2327563"/>
                  <a:pt x="4749800" y="4040909"/>
                  <a:pt x="4752109" y="4488873"/>
                </a:cubicBezTo>
                <a:cubicBezTo>
                  <a:pt x="4754418" y="4936837"/>
                  <a:pt x="4987637" y="4555836"/>
                  <a:pt x="4793673" y="4572000"/>
                </a:cubicBezTo>
                <a:cubicBezTo>
                  <a:pt x="4599709" y="4588164"/>
                  <a:pt x="4094018" y="4587009"/>
                  <a:pt x="3588327" y="4585855"/>
                </a:cubicBezTo>
              </a:path>
            </a:pathLst>
          </a:cu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Text Box 36"/>
          <p:cNvSpPr txBox="1">
            <a:spLocks noChangeArrowheads="1"/>
          </p:cNvSpPr>
          <p:nvPr/>
        </p:nvSpPr>
        <p:spPr bwMode="auto">
          <a:xfrm>
            <a:off x="5943600" y="2133600"/>
            <a:ext cx="2362200" cy="1200329"/>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dirty="0" err="1">
                <a:solidFill>
                  <a:srgbClr val="FF0000"/>
                </a:solidFill>
                <a:latin typeface="Cambria" pitchFamily="18" charset="0"/>
              </a:rPr>
              <a:t>Eur-o</a:t>
            </a:r>
            <a:r>
              <a:rPr lang="en-US" sz="1800" dirty="0" err="1">
                <a:latin typeface="Cambria" pitchFamily="18" charset="0"/>
              </a:rPr>
              <a:t>llowed</a:t>
            </a:r>
            <a:r>
              <a:rPr lang="en-US" sz="1800" dirty="0">
                <a:latin typeface="Cambria" pitchFamily="18" charset="0"/>
              </a:rPr>
              <a:t> to use one Euro </a:t>
            </a:r>
            <a:r>
              <a:rPr lang="en-US" sz="1800" dirty="0" smtClean="0">
                <a:latin typeface="Cambria" pitchFamily="18" charset="0"/>
              </a:rPr>
              <a:t>for up to three </a:t>
            </a:r>
            <a:r>
              <a:rPr lang="en-US" sz="1800" dirty="0" err="1" smtClean="0">
                <a:latin typeface="Cambria" pitchFamily="18" charset="0"/>
              </a:rPr>
              <a:t>hwks</a:t>
            </a:r>
            <a:r>
              <a:rPr lang="en-US" sz="1800" dirty="0" smtClean="0">
                <a:latin typeface="Cambria" pitchFamily="18" charset="0"/>
              </a:rPr>
              <a:t>. No </a:t>
            </a:r>
            <a:r>
              <a:rPr lang="en-US" sz="1800" dirty="0">
                <a:latin typeface="Cambria" pitchFamily="18" charset="0"/>
              </a:rPr>
              <a:t>need to let us know, even</a:t>
            </a:r>
            <a:r>
              <a:rPr lang="en-US" sz="1800" dirty="0" smtClean="0">
                <a:latin typeface="Cambria" pitchFamily="18" charset="0"/>
              </a:rPr>
              <a:t>.</a:t>
            </a:r>
            <a:endParaRPr lang="en-US" sz="1800" dirty="0">
              <a:latin typeface="Cambria" pitchFamily="18" charset="0"/>
            </a:endParaRPr>
          </a:p>
        </p:txBody>
      </p:sp>
      <p:sp>
        <p:nvSpPr>
          <p:cNvPr id="19459" name="Text Box 5"/>
          <p:cNvSpPr txBox="1">
            <a:spLocks noChangeArrowheads="1"/>
          </p:cNvSpPr>
          <p:nvPr/>
        </p:nvSpPr>
        <p:spPr bwMode="auto">
          <a:xfrm>
            <a:off x="2438400" y="2286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Homework</a:t>
            </a:r>
          </a:p>
        </p:txBody>
      </p:sp>
      <p:sp>
        <p:nvSpPr>
          <p:cNvPr id="19460" name="Text Box 6"/>
          <p:cNvSpPr txBox="1">
            <a:spLocks noChangeArrowheads="1"/>
          </p:cNvSpPr>
          <p:nvPr/>
        </p:nvSpPr>
        <p:spPr bwMode="auto">
          <a:xfrm>
            <a:off x="457200" y="14478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a:solidFill>
                  <a:srgbClr val="000000"/>
                </a:solidFill>
                <a:latin typeface="Cambria" pitchFamily="18" charset="0"/>
              </a:rPr>
              <a:t>Assignments</a:t>
            </a:r>
          </a:p>
        </p:txBody>
      </p:sp>
      <p:sp>
        <p:nvSpPr>
          <p:cNvPr id="19461" name="Text Box 7"/>
          <p:cNvSpPr txBox="1">
            <a:spLocks noChangeArrowheads="1"/>
          </p:cNvSpPr>
          <p:nvPr/>
        </p:nvSpPr>
        <p:spPr bwMode="auto">
          <a:xfrm>
            <a:off x="3273383" y="1508918"/>
            <a:ext cx="27464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 5 </a:t>
            </a:r>
            <a:r>
              <a:rPr lang="en-US" sz="2000" dirty="0" smtClean="0">
                <a:latin typeface="Cambria" pitchFamily="18" charset="0"/>
              </a:rPr>
              <a:t>problems/week</a:t>
            </a:r>
            <a:endParaRPr lang="en-US" sz="2000" dirty="0">
              <a:latin typeface="Cambria" pitchFamily="18" charset="0"/>
            </a:endParaRPr>
          </a:p>
        </p:txBody>
      </p:sp>
      <p:sp>
        <p:nvSpPr>
          <p:cNvPr id="19462" name="Rectangle 8"/>
          <p:cNvSpPr>
            <a:spLocks noChangeArrowheads="1"/>
          </p:cNvSpPr>
          <p:nvPr/>
        </p:nvSpPr>
        <p:spPr bwMode="auto">
          <a:xfrm>
            <a:off x="1143000" y="2133600"/>
            <a:ext cx="43698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0000"/>
                </a:solidFill>
                <a:latin typeface="Cambria" pitchFamily="18" charset="0"/>
              </a:rPr>
              <a:t>Due Monday </a:t>
            </a:r>
            <a:r>
              <a:rPr lang="en-US" sz="2000" dirty="0" smtClean="0">
                <a:solidFill>
                  <a:srgbClr val="000000"/>
                </a:solidFill>
                <a:latin typeface="Cambria" pitchFamily="18" charset="0"/>
              </a:rPr>
              <a:t>evenings </a:t>
            </a:r>
            <a:r>
              <a:rPr lang="en-US" sz="2000" dirty="0">
                <a:solidFill>
                  <a:srgbClr val="000000"/>
                </a:solidFill>
                <a:latin typeface="Cambria" pitchFamily="18" charset="0"/>
              </a:rPr>
              <a:t>by 11:59 pm.   </a:t>
            </a:r>
          </a:p>
        </p:txBody>
      </p:sp>
      <p:sp>
        <p:nvSpPr>
          <p:cNvPr id="19463" name="Text Box 9"/>
          <p:cNvSpPr txBox="1">
            <a:spLocks noChangeArrowheads="1"/>
          </p:cNvSpPr>
          <p:nvPr/>
        </p:nvSpPr>
        <p:spPr bwMode="auto">
          <a:xfrm>
            <a:off x="457200" y="5179076"/>
            <a:ext cx="2214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solidFill>
                  <a:srgbClr val="000000"/>
                </a:solidFill>
                <a:latin typeface="Cambria" pitchFamily="18" charset="0"/>
              </a:rPr>
              <a:t>Collaborate!</a:t>
            </a:r>
          </a:p>
        </p:txBody>
      </p:sp>
      <p:sp>
        <p:nvSpPr>
          <p:cNvPr id="19464" name="AutoShape 10"/>
          <p:cNvSpPr>
            <a:spLocks/>
          </p:cNvSpPr>
          <p:nvPr/>
        </p:nvSpPr>
        <p:spPr bwMode="auto">
          <a:xfrm flipH="1">
            <a:off x="2713038" y="4444064"/>
            <a:ext cx="277812" cy="2030412"/>
          </a:xfrm>
          <a:prstGeom prst="rightBrace">
            <a:avLst>
              <a:gd name="adj1" fmla="val 6090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mbria" pitchFamily="18" charset="0"/>
            </a:endParaRPr>
          </a:p>
        </p:txBody>
      </p:sp>
      <p:sp>
        <p:nvSpPr>
          <p:cNvPr id="19465" name="Text Box 11"/>
          <p:cNvSpPr txBox="1">
            <a:spLocks noChangeArrowheads="1"/>
          </p:cNvSpPr>
          <p:nvPr/>
        </p:nvSpPr>
        <p:spPr bwMode="auto">
          <a:xfrm>
            <a:off x="3003550" y="4372626"/>
            <a:ext cx="4921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000000"/>
                </a:solidFill>
                <a:latin typeface="Cambria" pitchFamily="18" charset="0"/>
              </a:rPr>
              <a:t>Some problems are specified “individual-only.”</a:t>
            </a:r>
          </a:p>
        </p:txBody>
      </p:sp>
      <p:sp>
        <p:nvSpPr>
          <p:cNvPr id="19466" name="Text Box 12"/>
          <p:cNvSpPr txBox="1">
            <a:spLocks noChangeArrowheads="1"/>
          </p:cNvSpPr>
          <p:nvPr/>
        </p:nvSpPr>
        <p:spPr bwMode="auto">
          <a:xfrm>
            <a:off x="2994025" y="4706001"/>
            <a:ext cx="551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000000"/>
                </a:solidFill>
                <a:latin typeface="Cambria" pitchFamily="18" charset="0"/>
              </a:rPr>
              <a:t>Others offer the option of working </a:t>
            </a:r>
            <a:r>
              <a:rPr lang="en-US" sz="1800" dirty="0" smtClean="0">
                <a:solidFill>
                  <a:srgbClr val="000000"/>
                </a:solidFill>
                <a:latin typeface="Cambria" pitchFamily="18" charset="0"/>
              </a:rPr>
              <a:t>as pairs/partners</a:t>
            </a:r>
            <a:r>
              <a:rPr lang="en-US" sz="1800" dirty="0">
                <a:solidFill>
                  <a:srgbClr val="000000"/>
                </a:solidFill>
                <a:latin typeface="Cambria" pitchFamily="18" charset="0"/>
              </a:rPr>
              <a:t>:</a:t>
            </a:r>
          </a:p>
        </p:txBody>
      </p:sp>
      <p:sp>
        <p:nvSpPr>
          <p:cNvPr id="19467" name="Text Box 13"/>
          <p:cNvSpPr txBox="1">
            <a:spLocks noChangeArrowheads="1"/>
          </p:cNvSpPr>
          <p:nvPr/>
        </p:nvSpPr>
        <p:spPr bwMode="auto">
          <a:xfrm>
            <a:off x="3276600" y="5128276"/>
            <a:ext cx="3886200" cy="2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don’t have </a:t>
            </a:r>
            <a:r>
              <a:rPr lang="en-US" sz="1400" dirty="0" smtClean="0">
                <a:solidFill>
                  <a:srgbClr val="000000"/>
                </a:solidFill>
                <a:latin typeface="Cambria" pitchFamily="18" charset="0"/>
              </a:rPr>
              <a:t>to work in a pair or partnership</a:t>
            </a:r>
            <a:endParaRPr lang="en-US" sz="1400" dirty="0">
              <a:solidFill>
                <a:srgbClr val="000000"/>
              </a:solidFill>
              <a:latin typeface="Cambria" pitchFamily="18" charset="0"/>
            </a:endParaRPr>
          </a:p>
        </p:txBody>
      </p:sp>
      <p:sp>
        <p:nvSpPr>
          <p:cNvPr id="19468" name="Text Box 14"/>
          <p:cNvSpPr txBox="1">
            <a:spLocks noChangeArrowheads="1"/>
          </p:cNvSpPr>
          <p:nvPr/>
        </p:nvSpPr>
        <p:spPr bwMode="auto">
          <a:xfrm>
            <a:off x="3276600" y="5428314"/>
            <a:ext cx="53467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must share the work equally - typing and coaching</a:t>
            </a:r>
          </a:p>
        </p:txBody>
      </p:sp>
      <p:sp>
        <p:nvSpPr>
          <p:cNvPr id="19469" name="Text Box 15"/>
          <p:cNvSpPr txBox="1">
            <a:spLocks noChangeArrowheads="1"/>
          </p:cNvSpPr>
          <p:nvPr/>
        </p:nvSpPr>
        <p:spPr bwMode="auto">
          <a:xfrm>
            <a:off x="3276600" y="5729939"/>
            <a:ext cx="5715000" cy="2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should </a:t>
            </a:r>
            <a:r>
              <a:rPr lang="en-US" sz="1400" dirty="0" smtClean="0">
                <a:solidFill>
                  <a:srgbClr val="000000"/>
                </a:solidFill>
                <a:latin typeface="Cambria" pitchFamily="18" charset="0"/>
              </a:rPr>
              <a:t>submit twice – and indicate the partner each time</a:t>
            </a:r>
            <a:endParaRPr lang="en-US" sz="1400" dirty="0">
              <a:solidFill>
                <a:srgbClr val="000000"/>
              </a:solidFill>
              <a:latin typeface="Cambria" pitchFamily="18" charset="0"/>
            </a:endParaRPr>
          </a:p>
        </p:txBody>
      </p:sp>
      <p:sp>
        <p:nvSpPr>
          <p:cNvPr id="19470" name="Text Box 16"/>
          <p:cNvSpPr txBox="1">
            <a:spLocks noChangeArrowheads="1"/>
          </p:cNvSpPr>
          <p:nvPr/>
        </p:nvSpPr>
        <p:spPr bwMode="auto">
          <a:xfrm>
            <a:off x="3276600" y="6029976"/>
            <a:ext cx="5715000" cy="2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Be </a:t>
            </a:r>
            <a:r>
              <a:rPr lang="en-US" sz="1400" dirty="0">
                <a:solidFill>
                  <a:srgbClr val="000000"/>
                </a:solidFill>
                <a:latin typeface="Cambria" pitchFamily="18" charset="0"/>
              </a:rPr>
              <a:t>sure to indicate who your partner was at the submission site!</a:t>
            </a:r>
          </a:p>
        </p:txBody>
      </p:sp>
      <p:sp>
        <p:nvSpPr>
          <p:cNvPr id="19473" name="Text Box 19"/>
          <p:cNvSpPr txBox="1">
            <a:spLocks noChangeArrowheads="1"/>
          </p:cNvSpPr>
          <p:nvPr/>
        </p:nvSpPr>
        <p:spPr bwMode="auto">
          <a:xfrm>
            <a:off x="3276600" y="6331601"/>
            <a:ext cx="57150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may want to email your partner the code, too.</a:t>
            </a:r>
          </a:p>
        </p:txBody>
      </p:sp>
      <p:sp>
        <p:nvSpPr>
          <p:cNvPr id="19474" name="Text Box 20"/>
          <p:cNvSpPr txBox="1">
            <a:spLocks noChangeArrowheads="1"/>
          </p:cNvSpPr>
          <p:nvPr/>
        </p:nvSpPr>
        <p:spPr bwMode="auto">
          <a:xfrm>
            <a:off x="2404533" y="352431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FF0000"/>
                </a:solidFill>
                <a:latin typeface="Cambria" pitchFamily="18" charset="0"/>
              </a:rPr>
              <a:t>"Late Days"</a:t>
            </a:r>
          </a:p>
        </p:txBody>
      </p:sp>
      <p:grpSp>
        <p:nvGrpSpPr>
          <p:cNvPr id="19475" name="Group 22"/>
          <p:cNvGrpSpPr>
            <a:grpSpLocks/>
          </p:cNvGrpSpPr>
          <p:nvPr>
            <p:custDataLst>
              <p:tags r:id="rId1"/>
            </p:custDataLst>
          </p:nvPr>
        </p:nvGrpSpPr>
        <p:grpSpPr bwMode="auto">
          <a:xfrm>
            <a:off x="8124413" y="3005793"/>
            <a:ext cx="581473" cy="656272"/>
            <a:chOff x="2928" y="1051"/>
            <a:chExt cx="840" cy="957"/>
          </a:xfrm>
        </p:grpSpPr>
        <p:sp>
          <p:nvSpPr>
            <p:cNvPr id="19478"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9479"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9480"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1"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2"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3"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4"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5"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6"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487"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8"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9"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9490"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4" name="Rectangle 3"/>
          <p:cNvSpPr/>
          <p:nvPr/>
        </p:nvSpPr>
        <p:spPr>
          <a:xfrm>
            <a:off x="1159933" y="3200400"/>
            <a:ext cx="3496726" cy="400110"/>
          </a:xfrm>
          <a:prstGeom prst="rect">
            <a:avLst/>
          </a:prstGeom>
        </p:spPr>
        <p:txBody>
          <a:bodyPr wrap="none">
            <a:spAutoFit/>
          </a:bodyPr>
          <a:lstStyle/>
          <a:p>
            <a:pPr lvl="0"/>
            <a:r>
              <a:rPr lang="en-US" sz="2000" dirty="0">
                <a:solidFill>
                  <a:srgbClr val="000000"/>
                </a:solidFill>
                <a:latin typeface="Cambria" pitchFamily="18" charset="0"/>
              </a:rPr>
              <a:t>You have 3 </a:t>
            </a:r>
            <a:r>
              <a:rPr lang="en-US" sz="2000" b="1" i="1" dirty="0">
                <a:solidFill>
                  <a:srgbClr val="FF0000"/>
                </a:solidFill>
                <a:latin typeface="Cambria" pitchFamily="18" charset="0"/>
              </a:rPr>
              <a:t>CS 5 Euros</a:t>
            </a:r>
            <a:r>
              <a:rPr lang="en-US" sz="2000" dirty="0">
                <a:solidFill>
                  <a:srgbClr val="000000"/>
                </a:solidFill>
                <a:latin typeface="Cambria" pitchFamily="18" charset="0"/>
              </a:rPr>
              <a:t> to use…</a:t>
            </a:r>
          </a:p>
        </p:txBody>
      </p:sp>
      <p:sp>
        <p:nvSpPr>
          <p:cNvPr id="6" name="Rectangle 5"/>
          <p:cNvSpPr/>
          <p:nvPr/>
        </p:nvSpPr>
        <p:spPr>
          <a:xfrm>
            <a:off x="1143000" y="2667000"/>
            <a:ext cx="3756413" cy="400110"/>
          </a:xfrm>
          <a:prstGeom prst="rect">
            <a:avLst/>
          </a:prstGeom>
        </p:spPr>
        <p:txBody>
          <a:bodyPr wrap="none">
            <a:spAutoFit/>
          </a:bodyPr>
          <a:lstStyle/>
          <a:p>
            <a:pPr lvl="0">
              <a:spcBef>
                <a:spcPct val="50000"/>
              </a:spcBef>
            </a:pPr>
            <a:r>
              <a:rPr lang="en-US" sz="2000" dirty="0">
                <a:latin typeface="Cambria" pitchFamily="18" charset="0"/>
              </a:rPr>
              <a:t>Extra credit is usually available…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1026894" y="1750202"/>
            <a:ext cx="2047771" cy="1399696"/>
          </a:xfrm>
          <a:prstGeom prst="rect">
            <a:avLst/>
          </a:prstGeom>
        </p:spPr>
      </p:pic>
      <p:sp>
        <p:nvSpPr>
          <p:cNvPr id="7" name="Rounded Rectangle 6"/>
          <p:cNvSpPr/>
          <p:nvPr/>
        </p:nvSpPr>
        <p:spPr bwMode="auto">
          <a:xfrm>
            <a:off x="228600" y="5387622"/>
            <a:ext cx="8763000" cy="1143000"/>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459" name="Text Box 5"/>
          <p:cNvSpPr txBox="1">
            <a:spLocks noChangeArrowheads="1"/>
          </p:cNvSpPr>
          <p:nvPr/>
        </p:nvSpPr>
        <p:spPr bwMode="auto">
          <a:xfrm>
            <a:off x="609600" y="304800"/>
            <a:ext cx="3048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Pairs</a:t>
            </a:r>
            <a:endParaRPr lang="en-US" sz="5500" dirty="0">
              <a:solidFill>
                <a:srgbClr val="000000"/>
              </a:solidFill>
              <a:latin typeface="Cambria" pitchFamily="18" charset="0"/>
            </a:endParaRPr>
          </a:p>
        </p:txBody>
      </p:sp>
      <p:grpSp>
        <p:nvGrpSpPr>
          <p:cNvPr id="19475" name="Group 22"/>
          <p:cNvGrpSpPr>
            <a:grpSpLocks/>
          </p:cNvGrpSpPr>
          <p:nvPr>
            <p:custDataLst>
              <p:tags r:id="rId1"/>
            </p:custDataLst>
          </p:nvPr>
        </p:nvGrpSpPr>
        <p:grpSpPr bwMode="auto">
          <a:xfrm>
            <a:off x="2590800" y="2782512"/>
            <a:ext cx="581473" cy="656272"/>
            <a:chOff x="2928" y="1051"/>
            <a:chExt cx="840" cy="957"/>
          </a:xfrm>
        </p:grpSpPr>
        <p:sp>
          <p:nvSpPr>
            <p:cNvPr id="19478" name="Freeform 23"/>
            <p:cNvSpPr>
              <a:spLocks/>
            </p:cNvSpPr>
            <p:nvPr>
              <p:custDataLst>
                <p:tags r:id="rId4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9479" name="Oval 24"/>
            <p:cNvSpPr>
              <a:spLocks noChangeArrowheads="1"/>
            </p:cNvSpPr>
            <p:nvPr>
              <p:custDataLst>
                <p:tags r:id="rId4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9480" name="Oval 25"/>
            <p:cNvSpPr>
              <a:spLocks noChangeArrowheads="1"/>
            </p:cNvSpPr>
            <p:nvPr>
              <p:custDataLst>
                <p:tags r:id="rId4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1" name="Oval 26"/>
            <p:cNvSpPr>
              <a:spLocks noChangeArrowheads="1"/>
            </p:cNvSpPr>
            <p:nvPr>
              <p:custDataLst>
                <p:tags r:id="rId4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2" name="Oval 27"/>
            <p:cNvSpPr>
              <a:spLocks noChangeArrowheads="1"/>
            </p:cNvSpPr>
            <p:nvPr>
              <p:custDataLst>
                <p:tags r:id="rId4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3" name="Oval 28"/>
            <p:cNvSpPr>
              <a:spLocks noChangeArrowheads="1"/>
            </p:cNvSpPr>
            <p:nvPr>
              <p:custDataLst>
                <p:tags r:id="rId4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4" name="Oval 29"/>
            <p:cNvSpPr>
              <a:spLocks noChangeArrowheads="1"/>
            </p:cNvSpPr>
            <p:nvPr>
              <p:custDataLst>
                <p:tags r:id="rId4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5" name="Oval 30"/>
            <p:cNvSpPr>
              <a:spLocks noChangeArrowheads="1"/>
            </p:cNvSpPr>
            <p:nvPr>
              <p:custDataLst>
                <p:tags r:id="rId4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6" name="AutoShape 31"/>
            <p:cNvSpPr>
              <a:spLocks noChangeArrowheads="1"/>
            </p:cNvSpPr>
            <p:nvPr>
              <p:custDataLst>
                <p:tags r:id="rId5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487" name="Freeform 32"/>
            <p:cNvSpPr>
              <a:spLocks/>
            </p:cNvSpPr>
            <p:nvPr>
              <p:custDataLst>
                <p:tags r:id="rId5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8" name="Freeform 33"/>
            <p:cNvSpPr>
              <a:spLocks/>
            </p:cNvSpPr>
            <p:nvPr>
              <p:custDataLst>
                <p:tags r:id="rId5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9" name="Freeform 34"/>
            <p:cNvSpPr>
              <a:spLocks/>
            </p:cNvSpPr>
            <p:nvPr>
              <p:custDataLst>
                <p:tags r:id="rId5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9490" name="Freeform 35"/>
            <p:cNvSpPr>
              <a:spLocks/>
            </p:cNvSpPr>
            <p:nvPr>
              <p:custDataLst>
                <p:tags r:id="rId5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grpSp>
        <p:nvGrpSpPr>
          <p:cNvPr id="2" name="Group 1"/>
          <p:cNvGrpSpPr/>
          <p:nvPr/>
        </p:nvGrpSpPr>
        <p:grpSpPr>
          <a:xfrm>
            <a:off x="3146627" y="2062402"/>
            <a:ext cx="581473" cy="656272"/>
            <a:chOff x="4267200" y="1127127"/>
            <a:chExt cx="581473" cy="656272"/>
          </a:xfrm>
        </p:grpSpPr>
        <p:sp>
          <p:nvSpPr>
            <p:cNvPr id="35" name="Freeform 23"/>
            <p:cNvSpPr>
              <a:spLocks/>
            </p:cNvSpPr>
            <p:nvPr>
              <p:custDataLst>
                <p:tags r:id="rId29"/>
              </p:custDataLst>
            </p:nvPr>
          </p:nvSpPr>
          <p:spPr bwMode="auto">
            <a:xfrm>
              <a:off x="4267200" y="1612645"/>
              <a:ext cx="560706" cy="170754"/>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36" name="Oval 24"/>
            <p:cNvSpPr>
              <a:spLocks noChangeArrowheads="1"/>
            </p:cNvSpPr>
            <p:nvPr>
              <p:custDataLst>
                <p:tags r:id="rId30"/>
              </p:custDataLst>
            </p:nvPr>
          </p:nvSpPr>
          <p:spPr bwMode="auto">
            <a:xfrm>
              <a:off x="4292813" y="1256736"/>
              <a:ext cx="539247" cy="460830"/>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37" name="Oval 25"/>
            <p:cNvSpPr>
              <a:spLocks noChangeArrowheads="1"/>
            </p:cNvSpPr>
            <p:nvPr>
              <p:custDataLst>
                <p:tags r:id="rId31"/>
              </p:custDataLst>
            </p:nvPr>
          </p:nvSpPr>
          <p:spPr bwMode="auto">
            <a:xfrm rot="19632745">
              <a:off x="4344038" y="1354799"/>
              <a:ext cx="128755" cy="1316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8" name="Oval 26"/>
            <p:cNvSpPr>
              <a:spLocks noChangeArrowheads="1"/>
            </p:cNvSpPr>
            <p:nvPr>
              <p:custDataLst>
                <p:tags r:id="rId32"/>
              </p:custDataLst>
            </p:nvPr>
          </p:nvSpPr>
          <p:spPr bwMode="auto">
            <a:xfrm>
              <a:off x="4498405" y="1354799"/>
              <a:ext cx="153675"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9" name="Oval 27"/>
            <p:cNvSpPr>
              <a:spLocks noChangeArrowheads="1"/>
            </p:cNvSpPr>
            <p:nvPr>
              <p:custDataLst>
                <p:tags r:id="rId33"/>
              </p:custDataLst>
            </p:nvPr>
          </p:nvSpPr>
          <p:spPr bwMode="auto">
            <a:xfrm rot="19528966">
              <a:off x="4677692" y="1387716"/>
              <a:ext cx="103142"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0" name="Oval 28"/>
            <p:cNvSpPr>
              <a:spLocks noChangeArrowheads="1"/>
            </p:cNvSpPr>
            <p:nvPr>
              <p:custDataLst>
                <p:tags r:id="rId34"/>
              </p:custDataLst>
            </p:nvPr>
          </p:nvSpPr>
          <p:spPr bwMode="auto">
            <a:xfrm>
              <a:off x="4398724" y="1420632"/>
              <a:ext cx="38765" cy="459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1" name="Oval 29"/>
            <p:cNvSpPr>
              <a:spLocks noChangeArrowheads="1"/>
            </p:cNvSpPr>
            <p:nvPr>
              <p:custDataLst>
                <p:tags r:id="rId35"/>
              </p:custDataLst>
            </p:nvPr>
          </p:nvSpPr>
          <p:spPr bwMode="auto">
            <a:xfrm>
              <a:off x="4553091" y="1431604"/>
              <a:ext cx="38073"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2" name="Oval 30"/>
            <p:cNvSpPr>
              <a:spLocks noChangeArrowheads="1"/>
            </p:cNvSpPr>
            <p:nvPr>
              <p:custDataLst>
                <p:tags r:id="rId36"/>
              </p:custDataLst>
            </p:nvPr>
          </p:nvSpPr>
          <p:spPr bwMode="auto">
            <a:xfrm>
              <a:off x="4692921" y="1468635"/>
              <a:ext cx="37380"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3" name="AutoShape 31"/>
            <p:cNvSpPr>
              <a:spLocks noChangeArrowheads="1"/>
            </p:cNvSpPr>
            <p:nvPr>
              <p:custDataLst>
                <p:tags r:id="rId37"/>
              </p:custDataLst>
            </p:nvPr>
          </p:nvSpPr>
          <p:spPr bwMode="auto">
            <a:xfrm rot="16200000">
              <a:off x="4518729" y="1461024"/>
              <a:ext cx="52803" cy="308042"/>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44" name="Freeform 32"/>
            <p:cNvSpPr>
              <a:spLocks/>
            </p:cNvSpPr>
            <p:nvPr>
              <p:custDataLst>
                <p:tags r:id="rId38"/>
              </p:custDataLst>
            </p:nvPr>
          </p:nvSpPr>
          <p:spPr bwMode="auto">
            <a:xfrm>
              <a:off x="4400108" y="1179930"/>
              <a:ext cx="448565" cy="175554"/>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45" name="Freeform 33"/>
            <p:cNvSpPr>
              <a:spLocks/>
            </p:cNvSpPr>
            <p:nvPr>
              <p:custDataLst>
                <p:tags r:id="rId39"/>
              </p:custDataLst>
            </p:nvPr>
          </p:nvSpPr>
          <p:spPr bwMode="auto">
            <a:xfrm>
              <a:off x="4492867" y="1127127"/>
              <a:ext cx="305966" cy="131666"/>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46" name="Freeform 34"/>
            <p:cNvSpPr>
              <a:spLocks/>
            </p:cNvSpPr>
            <p:nvPr>
              <p:custDataLst>
                <p:tags r:id="rId40"/>
              </p:custDataLst>
            </p:nvPr>
          </p:nvSpPr>
          <p:spPr bwMode="auto">
            <a:xfrm>
              <a:off x="4334346" y="1642133"/>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47" name="Freeform 35"/>
            <p:cNvSpPr>
              <a:spLocks/>
            </p:cNvSpPr>
            <p:nvPr>
              <p:custDataLst>
                <p:tags r:id="rId41"/>
              </p:custDataLst>
            </p:nvPr>
          </p:nvSpPr>
          <p:spPr bwMode="auto">
            <a:xfrm flipH="1">
              <a:off x="4632697" y="1649676"/>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63" name="Text Box 5"/>
          <p:cNvSpPr txBox="1">
            <a:spLocks noChangeArrowheads="1"/>
          </p:cNvSpPr>
          <p:nvPr/>
        </p:nvSpPr>
        <p:spPr bwMode="auto">
          <a:xfrm>
            <a:off x="5334000" y="304800"/>
            <a:ext cx="3048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Partners</a:t>
            </a:r>
            <a:endParaRPr lang="en-US" sz="5500" dirty="0">
              <a:solidFill>
                <a:srgbClr val="000000"/>
              </a:solidFill>
              <a:latin typeface="Cambria" pitchFamily="18" charset="0"/>
            </a:endParaRPr>
          </a:p>
        </p:txBody>
      </p:sp>
      <p:grpSp>
        <p:nvGrpSpPr>
          <p:cNvPr id="64" name="Group 22"/>
          <p:cNvGrpSpPr>
            <a:grpSpLocks/>
          </p:cNvGrpSpPr>
          <p:nvPr>
            <p:custDataLst>
              <p:tags r:id="rId2"/>
            </p:custDataLst>
          </p:nvPr>
        </p:nvGrpSpPr>
        <p:grpSpPr bwMode="auto">
          <a:xfrm>
            <a:off x="7639973" y="2925128"/>
            <a:ext cx="581473" cy="656272"/>
            <a:chOff x="2928" y="1051"/>
            <a:chExt cx="840" cy="957"/>
          </a:xfrm>
        </p:grpSpPr>
        <p:sp>
          <p:nvSpPr>
            <p:cNvPr id="65" name="Freeform 23"/>
            <p:cNvSpPr>
              <a:spLocks/>
            </p:cNvSpPr>
            <p:nvPr>
              <p:custDataLst>
                <p:tags r:id="rId16"/>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66" name="Oval 24"/>
            <p:cNvSpPr>
              <a:spLocks noChangeArrowheads="1"/>
            </p:cNvSpPr>
            <p:nvPr>
              <p:custDataLst>
                <p:tags r:id="rId1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67" name="Oval 25"/>
            <p:cNvSpPr>
              <a:spLocks noChangeArrowheads="1"/>
            </p:cNvSpPr>
            <p:nvPr>
              <p:custDataLst>
                <p:tags r:id="rId1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68" name="Oval 26"/>
            <p:cNvSpPr>
              <a:spLocks noChangeArrowheads="1"/>
            </p:cNvSpPr>
            <p:nvPr>
              <p:custDataLst>
                <p:tags r:id="rId1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69" name="Oval 27"/>
            <p:cNvSpPr>
              <a:spLocks noChangeArrowheads="1"/>
            </p:cNvSpPr>
            <p:nvPr>
              <p:custDataLst>
                <p:tags r:id="rId2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0" name="Oval 28"/>
            <p:cNvSpPr>
              <a:spLocks noChangeArrowheads="1"/>
            </p:cNvSpPr>
            <p:nvPr>
              <p:custDataLst>
                <p:tags r:id="rId2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1" name="Oval 29"/>
            <p:cNvSpPr>
              <a:spLocks noChangeArrowheads="1"/>
            </p:cNvSpPr>
            <p:nvPr>
              <p:custDataLst>
                <p:tags r:id="rId2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2" name="Oval 30"/>
            <p:cNvSpPr>
              <a:spLocks noChangeArrowheads="1"/>
            </p:cNvSpPr>
            <p:nvPr>
              <p:custDataLst>
                <p:tags r:id="rId2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3" name="AutoShape 31"/>
            <p:cNvSpPr>
              <a:spLocks noChangeArrowheads="1"/>
            </p:cNvSpPr>
            <p:nvPr>
              <p:custDataLst>
                <p:tags r:id="rId2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74" name="Freeform 32"/>
            <p:cNvSpPr>
              <a:spLocks/>
            </p:cNvSpPr>
            <p:nvPr>
              <p:custDataLst>
                <p:tags r:id="rId2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75" name="Freeform 33"/>
            <p:cNvSpPr>
              <a:spLocks/>
            </p:cNvSpPr>
            <p:nvPr>
              <p:custDataLst>
                <p:tags r:id="rId2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76" name="Freeform 34"/>
            <p:cNvSpPr>
              <a:spLocks/>
            </p:cNvSpPr>
            <p:nvPr>
              <p:custDataLst>
                <p:tags r:id="rId2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77" name="Freeform 35"/>
            <p:cNvSpPr>
              <a:spLocks/>
            </p:cNvSpPr>
            <p:nvPr>
              <p:custDataLst>
                <p:tags r:id="rId2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grpSp>
        <p:nvGrpSpPr>
          <p:cNvPr id="78" name="Group 77"/>
          <p:cNvGrpSpPr/>
          <p:nvPr/>
        </p:nvGrpSpPr>
        <p:grpSpPr>
          <a:xfrm>
            <a:off x="7620000" y="1569792"/>
            <a:ext cx="581473" cy="656272"/>
            <a:chOff x="4267200" y="1127127"/>
            <a:chExt cx="581473" cy="656272"/>
          </a:xfrm>
        </p:grpSpPr>
        <p:sp>
          <p:nvSpPr>
            <p:cNvPr id="79" name="Freeform 23"/>
            <p:cNvSpPr>
              <a:spLocks/>
            </p:cNvSpPr>
            <p:nvPr>
              <p:custDataLst>
                <p:tags r:id="rId3"/>
              </p:custDataLst>
            </p:nvPr>
          </p:nvSpPr>
          <p:spPr bwMode="auto">
            <a:xfrm>
              <a:off x="4267200" y="1612645"/>
              <a:ext cx="560706" cy="170754"/>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80" name="Oval 24"/>
            <p:cNvSpPr>
              <a:spLocks noChangeArrowheads="1"/>
            </p:cNvSpPr>
            <p:nvPr>
              <p:custDataLst>
                <p:tags r:id="rId4"/>
              </p:custDataLst>
            </p:nvPr>
          </p:nvSpPr>
          <p:spPr bwMode="auto">
            <a:xfrm>
              <a:off x="4292813" y="1256736"/>
              <a:ext cx="539247" cy="460830"/>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81" name="Oval 25"/>
            <p:cNvSpPr>
              <a:spLocks noChangeArrowheads="1"/>
            </p:cNvSpPr>
            <p:nvPr>
              <p:custDataLst>
                <p:tags r:id="rId5"/>
              </p:custDataLst>
            </p:nvPr>
          </p:nvSpPr>
          <p:spPr bwMode="auto">
            <a:xfrm rot="19632745">
              <a:off x="4344038" y="1354799"/>
              <a:ext cx="128755" cy="1316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2" name="Oval 26"/>
            <p:cNvSpPr>
              <a:spLocks noChangeArrowheads="1"/>
            </p:cNvSpPr>
            <p:nvPr>
              <p:custDataLst>
                <p:tags r:id="rId6"/>
              </p:custDataLst>
            </p:nvPr>
          </p:nvSpPr>
          <p:spPr bwMode="auto">
            <a:xfrm>
              <a:off x="4498405" y="1354799"/>
              <a:ext cx="153675"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3" name="Oval 27"/>
            <p:cNvSpPr>
              <a:spLocks noChangeArrowheads="1"/>
            </p:cNvSpPr>
            <p:nvPr>
              <p:custDataLst>
                <p:tags r:id="rId7"/>
              </p:custDataLst>
            </p:nvPr>
          </p:nvSpPr>
          <p:spPr bwMode="auto">
            <a:xfrm rot="19528966">
              <a:off x="4677692" y="1387716"/>
              <a:ext cx="103142"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4" name="Oval 28"/>
            <p:cNvSpPr>
              <a:spLocks noChangeArrowheads="1"/>
            </p:cNvSpPr>
            <p:nvPr>
              <p:custDataLst>
                <p:tags r:id="rId8"/>
              </p:custDataLst>
            </p:nvPr>
          </p:nvSpPr>
          <p:spPr bwMode="auto">
            <a:xfrm>
              <a:off x="4398724" y="1420632"/>
              <a:ext cx="38765" cy="459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5" name="Oval 29"/>
            <p:cNvSpPr>
              <a:spLocks noChangeArrowheads="1"/>
            </p:cNvSpPr>
            <p:nvPr>
              <p:custDataLst>
                <p:tags r:id="rId9"/>
              </p:custDataLst>
            </p:nvPr>
          </p:nvSpPr>
          <p:spPr bwMode="auto">
            <a:xfrm>
              <a:off x="4553091" y="1431604"/>
              <a:ext cx="38073"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6" name="Oval 30"/>
            <p:cNvSpPr>
              <a:spLocks noChangeArrowheads="1"/>
            </p:cNvSpPr>
            <p:nvPr>
              <p:custDataLst>
                <p:tags r:id="rId10"/>
              </p:custDataLst>
            </p:nvPr>
          </p:nvSpPr>
          <p:spPr bwMode="auto">
            <a:xfrm>
              <a:off x="4692921" y="1468635"/>
              <a:ext cx="37380"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7" name="AutoShape 31"/>
            <p:cNvSpPr>
              <a:spLocks noChangeArrowheads="1"/>
            </p:cNvSpPr>
            <p:nvPr>
              <p:custDataLst>
                <p:tags r:id="rId11"/>
              </p:custDataLst>
            </p:nvPr>
          </p:nvSpPr>
          <p:spPr bwMode="auto">
            <a:xfrm rot="16200000">
              <a:off x="4518729" y="1461024"/>
              <a:ext cx="52803" cy="308042"/>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88" name="Freeform 32"/>
            <p:cNvSpPr>
              <a:spLocks/>
            </p:cNvSpPr>
            <p:nvPr>
              <p:custDataLst>
                <p:tags r:id="rId12"/>
              </p:custDataLst>
            </p:nvPr>
          </p:nvSpPr>
          <p:spPr bwMode="auto">
            <a:xfrm>
              <a:off x="4400108" y="1179930"/>
              <a:ext cx="448565" cy="175554"/>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89" name="Freeform 33"/>
            <p:cNvSpPr>
              <a:spLocks/>
            </p:cNvSpPr>
            <p:nvPr>
              <p:custDataLst>
                <p:tags r:id="rId13"/>
              </p:custDataLst>
            </p:nvPr>
          </p:nvSpPr>
          <p:spPr bwMode="auto">
            <a:xfrm>
              <a:off x="4492867" y="1127127"/>
              <a:ext cx="305966" cy="131666"/>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90" name="Freeform 34"/>
            <p:cNvSpPr>
              <a:spLocks/>
            </p:cNvSpPr>
            <p:nvPr>
              <p:custDataLst>
                <p:tags r:id="rId14"/>
              </p:custDataLst>
            </p:nvPr>
          </p:nvSpPr>
          <p:spPr bwMode="auto">
            <a:xfrm>
              <a:off x="4334346" y="1642133"/>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91" name="Freeform 35"/>
            <p:cNvSpPr>
              <a:spLocks/>
            </p:cNvSpPr>
            <p:nvPr>
              <p:custDataLst>
                <p:tags r:id="rId15"/>
              </p:custDataLst>
            </p:nvPr>
          </p:nvSpPr>
          <p:spPr bwMode="auto">
            <a:xfrm flipH="1">
              <a:off x="4632697" y="1649676"/>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4" name="Rectangle 3"/>
          <p:cNvSpPr/>
          <p:nvPr/>
        </p:nvSpPr>
        <p:spPr>
          <a:xfrm>
            <a:off x="1219200" y="3733800"/>
            <a:ext cx="2150204" cy="461665"/>
          </a:xfrm>
          <a:prstGeom prst="rect">
            <a:avLst/>
          </a:prstGeom>
        </p:spPr>
        <p:txBody>
          <a:bodyPr wrap="none">
            <a:spAutoFit/>
          </a:bodyPr>
          <a:lstStyle/>
          <a:p>
            <a:pPr algn="ctr"/>
            <a:r>
              <a:rPr lang="en-US" b="1" dirty="0" smtClean="0">
                <a:solidFill>
                  <a:srgbClr val="000000"/>
                </a:solidFill>
                <a:latin typeface="Cambria" pitchFamily="18" charset="0"/>
              </a:rPr>
              <a:t>one computer</a:t>
            </a:r>
            <a:endParaRPr lang="en-US" dirty="0"/>
          </a:p>
        </p:txBody>
      </p:sp>
      <p:sp>
        <p:nvSpPr>
          <p:cNvPr id="93" name="Rectangle 92"/>
          <p:cNvSpPr/>
          <p:nvPr/>
        </p:nvSpPr>
        <p:spPr>
          <a:xfrm>
            <a:off x="789970" y="4202752"/>
            <a:ext cx="3008663" cy="646331"/>
          </a:xfrm>
          <a:prstGeom prst="rect">
            <a:avLst/>
          </a:prstGeom>
        </p:spPr>
        <p:txBody>
          <a:bodyPr wrap="square">
            <a:spAutoFit/>
          </a:bodyPr>
          <a:lstStyle/>
          <a:p>
            <a:pPr algn="ctr"/>
            <a:r>
              <a:rPr lang="en-US" sz="1800" dirty="0" smtClean="0">
                <a:solidFill>
                  <a:srgbClr val="000000"/>
                </a:solidFill>
                <a:latin typeface="Cambria" pitchFamily="18" charset="0"/>
              </a:rPr>
              <a:t>tradeoff typing/debugging ~ about every 20 minutes</a:t>
            </a:r>
            <a:endParaRPr lang="en-US" sz="1800" dirty="0"/>
          </a:p>
        </p:txBody>
      </p:sp>
      <p:sp>
        <p:nvSpPr>
          <p:cNvPr id="95" name="Rectangle 94"/>
          <p:cNvSpPr/>
          <p:nvPr/>
        </p:nvSpPr>
        <p:spPr>
          <a:xfrm>
            <a:off x="5731779" y="3733800"/>
            <a:ext cx="2291782" cy="461665"/>
          </a:xfrm>
          <a:prstGeom prst="rect">
            <a:avLst/>
          </a:prstGeom>
        </p:spPr>
        <p:txBody>
          <a:bodyPr wrap="none">
            <a:spAutoFit/>
          </a:bodyPr>
          <a:lstStyle/>
          <a:p>
            <a:pPr algn="ctr"/>
            <a:r>
              <a:rPr lang="en-US" b="1" dirty="0" smtClean="0">
                <a:solidFill>
                  <a:srgbClr val="000000"/>
                </a:solidFill>
                <a:latin typeface="Cambria" pitchFamily="18" charset="0"/>
              </a:rPr>
              <a:t>two computers</a:t>
            </a:r>
            <a:endParaRPr lang="en-US" dirty="0"/>
          </a:p>
        </p:txBody>
      </p:sp>
      <p:sp>
        <p:nvSpPr>
          <p:cNvPr id="96" name="Rectangle 95"/>
          <p:cNvSpPr/>
          <p:nvPr/>
        </p:nvSpPr>
        <p:spPr>
          <a:xfrm>
            <a:off x="5373337" y="4202752"/>
            <a:ext cx="3008663" cy="646331"/>
          </a:xfrm>
          <a:prstGeom prst="rect">
            <a:avLst/>
          </a:prstGeom>
        </p:spPr>
        <p:txBody>
          <a:bodyPr wrap="square">
            <a:spAutoFit/>
          </a:bodyPr>
          <a:lstStyle/>
          <a:p>
            <a:pPr algn="ctr"/>
            <a:r>
              <a:rPr lang="en-US" sz="1800" dirty="0" smtClean="0">
                <a:solidFill>
                  <a:srgbClr val="000000"/>
                </a:solidFill>
                <a:latin typeface="Cambria" pitchFamily="18" charset="0"/>
              </a:rPr>
              <a:t>both partners type/debug ~ provide help as needed</a:t>
            </a:r>
            <a:endParaRPr lang="en-US" sz="1800" dirty="0"/>
          </a:p>
        </p:txBody>
      </p:sp>
      <p:sp>
        <p:nvSpPr>
          <p:cNvPr id="97" name="Rectangle 96"/>
          <p:cNvSpPr/>
          <p:nvPr/>
        </p:nvSpPr>
        <p:spPr>
          <a:xfrm>
            <a:off x="228600" y="5602069"/>
            <a:ext cx="2133600" cy="646331"/>
          </a:xfrm>
          <a:prstGeom prst="rect">
            <a:avLst/>
          </a:prstGeom>
        </p:spPr>
        <p:txBody>
          <a:bodyPr wrap="square">
            <a:spAutoFit/>
          </a:bodyPr>
          <a:lstStyle/>
          <a:p>
            <a:pPr algn="ctr"/>
            <a:r>
              <a:rPr lang="en-US" sz="1800" b="1" dirty="0" smtClean="0">
                <a:solidFill>
                  <a:srgbClr val="000000"/>
                </a:solidFill>
                <a:latin typeface="Cambria" pitchFamily="18" charset="0"/>
              </a:rPr>
              <a:t>Standard is the same either way:</a:t>
            </a:r>
            <a:endParaRPr lang="en-US" sz="1800" dirty="0"/>
          </a:p>
        </p:txBody>
      </p:sp>
      <p:sp>
        <p:nvSpPr>
          <p:cNvPr id="6" name="Rectangle 5"/>
          <p:cNvSpPr/>
          <p:nvPr/>
        </p:nvSpPr>
        <p:spPr>
          <a:xfrm>
            <a:off x="2514600" y="5600426"/>
            <a:ext cx="6400800" cy="646331"/>
          </a:xfrm>
          <a:prstGeom prst="rect">
            <a:avLst/>
          </a:prstGeom>
        </p:spPr>
        <p:txBody>
          <a:bodyPr wrap="square">
            <a:spAutoFit/>
          </a:bodyPr>
          <a:lstStyle/>
          <a:p>
            <a:pPr lvl="0" algn="ctr"/>
            <a:r>
              <a:rPr lang="en-US" sz="1800" dirty="0">
                <a:solidFill>
                  <a:srgbClr val="000000"/>
                </a:solidFill>
                <a:latin typeface="Cambria" pitchFamily="18" charset="0"/>
              </a:rPr>
              <a:t>After finishing the </a:t>
            </a:r>
            <a:r>
              <a:rPr lang="en-US" sz="1800" dirty="0" err="1">
                <a:solidFill>
                  <a:srgbClr val="000000"/>
                </a:solidFill>
                <a:latin typeface="Cambria" pitchFamily="18" charset="0"/>
              </a:rPr>
              <a:t>hw</a:t>
            </a:r>
            <a:r>
              <a:rPr lang="en-US" sz="1800" dirty="0">
                <a:solidFill>
                  <a:srgbClr val="000000"/>
                </a:solidFill>
                <a:latin typeface="Cambria" pitchFamily="18" charset="0"/>
              </a:rPr>
              <a:t>, </a:t>
            </a:r>
            <a:r>
              <a:rPr lang="en-US" sz="1800" dirty="0" smtClean="0">
                <a:solidFill>
                  <a:srgbClr val="000000"/>
                </a:solidFill>
                <a:latin typeface="Cambria" pitchFamily="18" charset="0"/>
              </a:rPr>
              <a:t> (a) </a:t>
            </a:r>
            <a:r>
              <a:rPr lang="en-US" sz="1800" i="1" dirty="0" smtClean="0">
                <a:solidFill>
                  <a:srgbClr val="000000"/>
                </a:solidFill>
                <a:latin typeface="Cambria" pitchFamily="18" charset="0"/>
              </a:rPr>
              <a:t>each </a:t>
            </a:r>
            <a:r>
              <a:rPr lang="en-US" sz="1800" i="1" dirty="0">
                <a:solidFill>
                  <a:srgbClr val="000000"/>
                </a:solidFill>
                <a:latin typeface="Cambria" pitchFamily="18" charset="0"/>
              </a:rPr>
              <a:t>person has contributed equally </a:t>
            </a:r>
            <a:r>
              <a:rPr lang="en-US" sz="1800" dirty="0">
                <a:solidFill>
                  <a:srgbClr val="000000"/>
                </a:solidFill>
                <a:latin typeface="Cambria" pitchFamily="18" charset="0"/>
              </a:rPr>
              <a:t>and </a:t>
            </a:r>
            <a:r>
              <a:rPr lang="en-US" sz="1800" dirty="0" smtClean="0">
                <a:solidFill>
                  <a:srgbClr val="000000"/>
                </a:solidFill>
                <a:latin typeface="Cambria" pitchFamily="18" charset="0"/>
              </a:rPr>
              <a:t>(b) </a:t>
            </a:r>
            <a:r>
              <a:rPr lang="en-US" sz="1800" i="1" dirty="0" smtClean="0">
                <a:solidFill>
                  <a:srgbClr val="000000"/>
                </a:solidFill>
                <a:latin typeface="Cambria" pitchFamily="18" charset="0"/>
              </a:rPr>
              <a:t>both could </a:t>
            </a:r>
            <a:r>
              <a:rPr lang="en-US" sz="1800" i="1" dirty="0">
                <a:solidFill>
                  <a:srgbClr val="000000"/>
                </a:solidFill>
                <a:latin typeface="Cambria" pitchFamily="18" charset="0"/>
              </a:rPr>
              <a:t>complete the problems on their own</a:t>
            </a:r>
            <a:endParaRPr lang="en-US" sz="1800" i="1" dirty="0">
              <a:solidFill>
                <a:srgbClr val="000000"/>
              </a:solidFill>
            </a:endParaRPr>
          </a:p>
        </p:txBody>
      </p:sp>
      <p:pic>
        <p:nvPicPr>
          <p:cNvPr id="92" name="Picture 91"/>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6059810" y="1390729"/>
            <a:ext cx="1429896" cy="977365"/>
          </a:xfrm>
          <a:prstGeom prst="rect">
            <a:avLst/>
          </a:prstGeom>
        </p:spPr>
      </p:pic>
      <p:pic>
        <p:nvPicPr>
          <p:cNvPr id="94" name="Picture 93"/>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6093650" y="2695968"/>
            <a:ext cx="1429896" cy="977365"/>
          </a:xfrm>
          <a:prstGeom prst="rect">
            <a:avLst/>
          </a:prstGeom>
        </p:spPr>
      </p:pic>
    </p:spTree>
    <p:extLst>
      <p:ext uri="{BB962C8B-B14F-4D97-AF65-F5344CB8AC3E}">
        <p14:creationId xmlns:p14="http://schemas.microsoft.com/office/powerpoint/2010/main" val="3835073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69244" y="4172783"/>
            <a:ext cx="6982691" cy="443345"/>
          </a:xfrm>
          <a:prstGeom prst="roundRect">
            <a:avLst/>
          </a:prstGeom>
          <a:solidFill>
            <a:srgbClr val="CCFFCC"/>
          </a:solidFill>
          <a:ln w="2857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485" name="Text Box 7"/>
          <p:cNvSpPr txBox="1">
            <a:spLocks noChangeArrowheads="1"/>
          </p:cNvSpPr>
          <p:nvPr/>
        </p:nvSpPr>
        <p:spPr bwMode="auto">
          <a:xfrm>
            <a:off x="914400" y="3692857"/>
            <a:ext cx="7584828"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solidFill>
                  <a:srgbClr val="000000"/>
                </a:solidFill>
                <a:latin typeface="Cambria" pitchFamily="18" charset="0"/>
              </a:rPr>
              <a:t>Please </a:t>
            </a:r>
            <a:r>
              <a:rPr lang="en-US" sz="2100" b="1" i="1" dirty="0" smtClean="0">
                <a:solidFill>
                  <a:srgbClr val="000000"/>
                </a:solidFill>
                <a:latin typeface="Cambria" pitchFamily="18" charset="0"/>
              </a:rPr>
              <a:t>do </a:t>
            </a:r>
            <a:r>
              <a:rPr lang="en-US" sz="2100" dirty="0" smtClean="0">
                <a:solidFill>
                  <a:srgbClr val="000000"/>
                </a:solidFill>
                <a:latin typeface="Cambria" pitchFamily="18" charset="0"/>
              </a:rPr>
              <a:t>use </a:t>
            </a:r>
            <a:r>
              <a:rPr lang="en-US" sz="2100" dirty="0">
                <a:solidFill>
                  <a:srgbClr val="000000"/>
                </a:solidFill>
                <a:latin typeface="Cambria" pitchFamily="18" charset="0"/>
              </a:rPr>
              <a:t>the internet for Python language </a:t>
            </a:r>
            <a:r>
              <a:rPr lang="en-US" sz="2100" dirty="0" smtClean="0">
                <a:solidFill>
                  <a:srgbClr val="000000"/>
                </a:solidFill>
                <a:latin typeface="Cambria" pitchFamily="18" charset="0"/>
              </a:rPr>
              <a:t>references</a:t>
            </a:r>
            <a:r>
              <a:rPr lang="en-US" sz="2100" dirty="0">
                <a:solidFill>
                  <a:srgbClr val="000000"/>
                </a:solidFill>
                <a:latin typeface="Cambria" pitchFamily="18" charset="0"/>
              </a:rPr>
              <a:t>.</a:t>
            </a:r>
          </a:p>
          <a:p>
            <a:pPr>
              <a:spcBef>
                <a:spcPct val="50000"/>
              </a:spcBef>
            </a:pPr>
            <a:r>
              <a:rPr lang="en-US" sz="2100" dirty="0" smtClean="0">
                <a:solidFill>
                  <a:srgbClr val="000000"/>
                </a:solidFill>
                <a:latin typeface="Cambria" pitchFamily="18" charset="0"/>
              </a:rPr>
              <a:t>Pleas </a:t>
            </a:r>
            <a:r>
              <a:rPr lang="en-US" sz="2100" b="1" i="1" dirty="0" smtClean="0">
                <a:solidFill>
                  <a:srgbClr val="000000"/>
                </a:solidFill>
                <a:latin typeface="Cambria" pitchFamily="18" charset="0"/>
              </a:rPr>
              <a:t>do </a:t>
            </a:r>
            <a:r>
              <a:rPr lang="en-US" sz="2100" dirty="0" smtClean="0">
                <a:solidFill>
                  <a:srgbClr val="000000"/>
                </a:solidFill>
                <a:latin typeface="Cambria" pitchFamily="18" charset="0"/>
              </a:rPr>
              <a:t>use other's eyes for finding syntax </a:t>
            </a:r>
            <a:r>
              <a:rPr lang="en-US" sz="2100" dirty="0" err="1" smtClean="0">
                <a:solidFill>
                  <a:srgbClr val="000000"/>
                </a:solidFill>
                <a:latin typeface="Cambria" pitchFamily="18" charset="0"/>
              </a:rPr>
              <a:t>erorrs</a:t>
            </a:r>
            <a:r>
              <a:rPr lang="en-US" sz="2100" dirty="0" smtClean="0">
                <a:solidFill>
                  <a:srgbClr val="000000"/>
                </a:solidFill>
                <a:latin typeface="Cambria" pitchFamily="18" charset="0"/>
              </a:rPr>
              <a:t>.</a:t>
            </a:r>
            <a:endParaRPr lang="en-US" sz="2100" dirty="0">
              <a:solidFill>
                <a:srgbClr val="000000"/>
              </a:solidFill>
              <a:latin typeface="Cambria" pitchFamily="18" charset="0"/>
            </a:endParaRPr>
          </a:p>
          <a:p>
            <a:pPr>
              <a:spcBef>
                <a:spcPct val="50000"/>
              </a:spcBef>
            </a:pPr>
            <a:r>
              <a:rPr lang="en-US" sz="2100" dirty="0">
                <a:solidFill>
                  <a:srgbClr val="000000"/>
                </a:solidFill>
                <a:latin typeface="Cambria" pitchFamily="18" charset="0"/>
              </a:rPr>
              <a:t>Do </a:t>
            </a:r>
            <a:r>
              <a:rPr lang="en-US" sz="2100" b="1" i="1" dirty="0">
                <a:solidFill>
                  <a:srgbClr val="000000"/>
                </a:solidFill>
                <a:latin typeface="Cambria" pitchFamily="18" charset="0"/>
              </a:rPr>
              <a:t>not</a:t>
            </a:r>
            <a:r>
              <a:rPr lang="en-US" sz="2100" dirty="0">
                <a:solidFill>
                  <a:srgbClr val="000000"/>
                </a:solidFill>
                <a:latin typeface="Cambria" pitchFamily="18" charset="0"/>
              </a:rPr>
              <a:t> use the internet (or intranet) </a:t>
            </a:r>
            <a:r>
              <a:rPr lang="en-US" sz="2100" dirty="0" smtClean="0">
                <a:solidFill>
                  <a:srgbClr val="000000"/>
                </a:solidFill>
                <a:latin typeface="Cambria" pitchFamily="18" charset="0"/>
              </a:rPr>
              <a:t>to (try to) find solutions… </a:t>
            </a:r>
          </a:p>
          <a:p>
            <a:pPr>
              <a:spcBef>
                <a:spcPct val="50000"/>
              </a:spcBef>
            </a:pPr>
            <a:r>
              <a:rPr lang="en-US" sz="2100" dirty="0" smtClean="0">
                <a:solidFill>
                  <a:srgbClr val="000000"/>
                </a:solidFill>
                <a:latin typeface="Cambria" pitchFamily="18" charset="0"/>
              </a:rPr>
              <a:t>If you work as a pair/partners, the rules apply for the group.</a:t>
            </a:r>
            <a:endParaRPr lang="en-US" sz="2100" dirty="0">
              <a:solidFill>
                <a:srgbClr val="000000"/>
              </a:solidFill>
              <a:latin typeface="Cambria" pitchFamily="18" charset="0"/>
            </a:endParaRPr>
          </a:p>
        </p:txBody>
      </p:sp>
      <p:sp>
        <p:nvSpPr>
          <p:cNvPr id="2" name="Rounded Rectangle 1"/>
          <p:cNvSpPr/>
          <p:nvPr/>
        </p:nvSpPr>
        <p:spPr bwMode="auto">
          <a:xfrm>
            <a:off x="491371" y="5943600"/>
            <a:ext cx="8153864" cy="614065"/>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483" name="Text Box 5"/>
          <p:cNvSpPr txBox="1">
            <a:spLocks noChangeArrowheads="1"/>
          </p:cNvSpPr>
          <p:nvPr/>
        </p:nvSpPr>
        <p:spPr bwMode="auto">
          <a:xfrm>
            <a:off x="2362200" y="2286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Honor Code</a:t>
            </a:r>
          </a:p>
        </p:txBody>
      </p:sp>
      <p:sp>
        <p:nvSpPr>
          <p:cNvPr id="20484" name="Text Box 6"/>
          <p:cNvSpPr txBox="1">
            <a:spLocks noChangeArrowheads="1"/>
          </p:cNvSpPr>
          <p:nvPr/>
        </p:nvSpPr>
        <p:spPr bwMode="auto">
          <a:xfrm>
            <a:off x="609600" y="1343025"/>
            <a:ext cx="82296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buFontTx/>
              <a:buChar char="•"/>
            </a:pPr>
            <a:r>
              <a:rPr lang="en-US" sz="3000" dirty="0">
                <a:solidFill>
                  <a:srgbClr val="000000"/>
                </a:solidFill>
                <a:latin typeface="Cambria" pitchFamily="18" charset="0"/>
              </a:rPr>
              <a:t> </a:t>
            </a:r>
            <a:r>
              <a:rPr lang="en-US" sz="3000" dirty="0" smtClean="0">
                <a:solidFill>
                  <a:srgbClr val="000000"/>
                </a:solidFill>
                <a:latin typeface="Cambria" pitchFamily="18" charset="0"/>
              </a:rPr>
              <a:t>You're </a:t>
            </a:r>
            <a:r>
              <a:rPr lang="en-US" sz="3000" i="1" dirty="0">
                <a:solidFill>
                  <a:srgbClr val="000000"/>
                </a:solidFill>
                <a:latin typeface="Cambria" pitchFamily="18" charset="0"/>
              </a:rPr>
              <a:t>encouraged</a:t>
            </a:r>
            <a:r>
              <a:rPr lang="en-US" sz="3000" dirty="0">
                <a:solidFill>
                  <a:srgbClr val="000000"/>
                </a:solidFill>
                <a:latin typeface="Cambria" pitchFamily="18" charset="0"/>
              </a:rPr>
              <a:t> to </a:t>
            </a:r>
            <a:r>
              <a:rPr lang="en-US" sz="3000" b="1" dirty="0">
                <a:solidFill>
                  <a:srgbClr val="000000"/>
                </a:solidFill>
                <a:latin typeface="Cambria" pitchFamily="18" charset="0"/>
              </a:rPr>
              <a:t>discuss</a:t>
            </a:r>
            <a:r>
              <a:rPr lang="en-US" sz="3000" dirty="0">
                <a:solidFill>
                  <a:srgbClr val="000000"/>
                </a:solidFill>
                <a:latin typeface="Cambria" pitchFamily="18" charset="0"/>
              </a:rPr>
              <a:t> problems with other students – or tutors - or any instructors.</a:t>
            </a:r>
          </a:p>
          <a:p>
            <a:pPr>
              <a:spcBef>
                <a:spcPct val="50000"/>
              </a:spcBef>
              <a:buFontTx/>
              <a:buChar char="•"/>
            </a:pPr>
            <a:r>
              <a:rPr lang="en-US" sz="3000" dirty="0">
                <a:solidFill>
                  <a:srgbClr val="000000"/>
                </a:solidFill>
                <a:latin typeface="Cambria" pitchFamily="18" charset="0"/>
              </a:rPr>
              <a:t> You may </a:t>
            </a:r>
            <a:r>
              <a:rPr lang="en-US" sz="3000" b="1" dirty="0">
                <a:solidFill>
                  <a:srgbClr val="000000"/>
                </a:solidFill>
                <a:latin typeface="Cambria" pitchFamily="18" charset="0"/>
              </a:rPr>
              <a:t>not</a:t>
            </a:r>
            <a:r>
              <a:rPr lang="en-US" sz="3000" dirty="0">
                <a:solidFill>
                  <a:srgbClr val="000000"/>
                </a:solidFill>
                <a:latin typeface="Cambria" pitchFamily="18" charset="0"/>
              </a:rPr>
              <a:t> share written, electronic or verbal solutions with other </a:t>
            </a:r>
            <a:r>
              <a:rPr lang="en-US" sz="3000" dirty="0" smtClean="0">
                <a:solidFill>
                  <a:srgbClr val="000000"/>
                </a:solidFill>
                <a:latin typeface="Cambria" pitchFamily="18" charset="0"/>
              </a:rPr>
              <a:t>students, present or past:</a:t>
            </a:r>
            <a:endParaRPr lang="en-US" sz="1800" dirty="0">
              <a:solidFill>
                <a:srgbClr val="000000"/>
              </a:solidFill>
              <a:latin typeface="Cambria" pitchFamily="18" charset="0"/>
            </a:endParaRPr>
          </a:p>
        </p:txBody>
      </p:sp>
      <p:sp>
        <p:nvSpPr>
          <p:cNvPr id="20490" name="Text Box 12"/>
          <p:cNvSpPr txBox="1">
            <a:spLocks noChangeArrowheads="1"/>
          </p:cNvSpPr>
          <p:nvPr/>
        </p:nvSpPr>
        <p:spPr bwMode="auto">
          <a:xfrm>
            <a:off x="617538" y="6024265"/>
            <a:ext cx="791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C00000"/>
                </a:solidFill>
                <a:latin typeface="Cambria" pitchFamily="18" charset="0"/>
              </a:rPr>
              <a:t>S</a:t>
            </a:r>
            <a:r>
              <a:rPr lang="en-US" b="1" dirty="0" smtClean="0">
                <a:solidFill>
                  <a:srgbClr val="C00000"/>
                </a:solidFill>
                <a:latin typeface="Cambria" pitchFamily="18" charset="0"/>
              </a:rPr>
              <a:t>ign </a:t>
            </a:r>
            <a:r>
              <a:rPr lang="en-US" b="1" dirty="0">
                <a:solidFill>
                  <a:srgbClr val="C00000"/>
                </a:solidFill>
                <a:latin typeface="Cambria" pitchFamily="18" charset="0"/>
              </a:rPr>
              <a:t>&amp; submit</a:t>
            </a:r>
            <a:r>
              <a:rPr lang="en-US" dirty="0">
                <a:latin typeface="Cambria" pitchFamily="18" charset="0"/>
              </a:rPr>
              <a:t> </a:t>
            </a:r>
            <a:r>
              <a:rPr lang="en-US" dirty="0" smtClean="0">
                <a:latin typeface="Cambria" pitchFamily="18" charset="0"/>
              </a:rPr>
              <a:t>CS's honesty policy online in lab this week.</a:t>
            </a:r>
            <a:endParaRPr lang="en-US" dirty="0">
              <a:latin typeface="Cambria" pitchFamily="18" charset="0"/>
            </a:endParaRPr>
          </a:p>
        </p:txBody>
      </p:sp>
      <p:grpSp>
        <p:nvGrpSpPr>
          <p:cNvPr id="13" name="Group 22"/>
          <p:cNvGrpSpPr>
            <a:grpSpLocks/>
          </p:cNvGrpSpPr>
          <p:nvPr>
            <p:custDataLst>
              <p:tags r:id="rId1"/>
            </p:custDataLst>
          </p:nvPr>
        </p:nvGrpSpPr>
        <p:grpSpPr bwMode="auto">
          <a:xfrm>
            <a:off x="8486157" y="4663462"/>
            <a:ext cx="514327" cy="515692"/>
            <a:chOff x="2928" y="1051"/>
            <a:chExt cx="840" cy="957"/>
          </a:xfrm>
        </p:grpSpPr>
        <p:sp>
          <p:nvSpPr>
            <p:cNvPr id="14"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5"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7"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8"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0"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1"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2"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23"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4"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5"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26"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27" name="Text Box 36"/>
          <p:cNvSpPr txBox="1">
            <a:spLocks noChangeArrowheads="1"/>
          </p:cNvSpPr>
          <p:nvPr/>
        </p:nvSpPr>
        <p:spPr bwMode="auto">
          <a:xfrm>
            <a:off x="7947378" y="3493911"/>
            <a:ext cx="99129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dirty="0" smtClean="0">
                <a:solidFill>
                  <a:srgbClr val="008000"/>
                </a:solidFill>
                <a:latin typeface="Cambria" pitchFamily="18" charset="0"/>
              </a:rPr>
              <a:t>Even with three eyes, I need to borrow others' to find the syntax errors here!</a:t>
            </a:r>
            <a:endParaRPr lang="en-US" sz="1000"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886200" y="1371600"/>
            <a:ext cx="4546600" cy="2362200"/>
          </a:xfrm>
          <a:prstGeom prst="roundRect">
            <a:avLst/>
          </a:prstGeom>
          <a:solidFill>
            <a:srgbClr val="CCFFCC"/>
          </a:solidFill>
          <a:ln w="952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507" name="Text Box 5"/>
          <p:cNvSpPr txBox="1">
            <a:spLocks noChangeArrowheads="1"/>
          </p:cNvSpPr>
          <p:nvPr/>
        </p:nvSpPr>
        <p:spPr bwMode="auto">
          <a:xfrm>
            <a:off x="2362200" y="1524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Grading</a:t>
            </a:r>
          </a:p>
        </p:txBody>
      </p:sp>
      <p:sp>
        <p:nvSpPr>
          <p:cNvPr id="21508" name="Text Box 6"/>
          <p:cNvSpPr txBox="1">
            <a:spLocks noChangeArrowheads="1"/>
          </p:cNvSpPr>
          <p:nvPr/>
        </p:nvSpPr>
        <p:spPr bwMode="auto">
          <a:xfrm>
            <a:off x="729268" y="5356114"/>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smtClean="0">
                <a:solidFill>
                  <a:srgbClr val="000000"/>
                </a:solidFill>
                <a:latin typeface="Cambria" pitchFamily="18" charset="0"/>
              </a:rPr>
              <a:t>All 3</a:t>
            </a:r>
            <a:endParaRPr lang="en-US" sz="2800" b="1" dirty="0">
              <a:solidFill>
                <a:srgbClr val="000000"/>
              </a:solidFill>
              <a:latin typeface="Cambria" pitchFamily="18" charset="0"/>
            </a:endParaRPr>
          </a:p>
        </p:txBody>
      </p:sp>
      <p:sp>
        <p:nvSpPr>
          <p:cNvPr id="21510" name="Text Box 8"/>
          <p:cNvSpPr txBox="1">
            <a:spLocks noChangeArrowheads="1"/>
          </p:cNvSpPr>
          <p:nvPr/>
        </p:nvSpPr>
        <p:spPr bwMode="auto">
          <a:xfrm>
            <a:off x="533400" y="4262793"/>
            <a:ext cx="1382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Exams</a:t>
            </a:r>
          </a:p>
        </p:txBody>
      </p:sp>
      <p:sp>
        <p:nvSpPr>
          <p:cNvPr id="21513" name="Text Box 11"/>
          <p:cNvSpPr txBox="1">
            <a:spLocks noChangeArrowheads="1"/>
          </p:cNvSpPr>
          <p:nvPr/>
        </p:nvSpPr>
        <p:spPr bwMode="auto">
          <a:xfrm>
            <a:off x="4394200" y="1577975"/>
            <a:ext cx="4038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50000"/>
              </a:lnSpc>
              <a:spcBef>
                <a:spcPct val="50000"/>
              </a:spcBef>
            </a:pPr>
            <a:r>
              <a:rPr lang="en-US" sz="1800" b="1" dirty="0">
                <a:solidFill>
                  <a:srgbClr val="FE9C11"/>
                </a:solidFill>
                <a:latin typeface="Courier New" pitchFamily="49" charset="0"/>
              </a:rPr>
              <a:t>if</a:t>
            </a:r>
            <a:r>
              <a:rPr lang="en-US" sz="1800" b="1" dirty="0">
                <a:solidFill>
                  <a:srgbClr val="000000"/>
                </a:solidFill>
                <a:latin typeface="Courier New" pitchFamily="49" charset="0"/>
              </a:rPr>
              <a:t>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&gt; .95: </a:t>
            </a:r>
          </a:p>
          <a:p>
            <a:pPr>
              <a:lnSpc>
                <a:spcPct val="50000"/>
              </a:lnSpc>
              <a:spcBef>
                <a:spcPct val="50000"/>
              </a:spcBef>
            </a:pPr>
            <a:r>
              <a:rPr lang="en-US" sz="1800" b="1" dirty="0">
                <a:solidFill>
                  <a:srgbClr val="000000"/>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'A'</a:t>
            </a:r>
          </a:p>
          <a:p>
            <a:pPr>
              <a:lnSpc>
                <a:spcPct val="50000"/>
              </a:lnSpc>
              <a:spcBef>
                <a:spcPct val="50000"/>
              </a:spcBef>
            </a:pPr>
            <a:r>
              <a:rPr lang="en-US" sz="1800" b="1" dirty="0" err="1">
                <a:solidFill>
                  <a:srgbClr val="FE9C11"/>
                </a:solidFill>
                <a:latin typeface="Courier New" pitchFamily="49" charset="0"/>
              </a:rPr>
              <a:t>elif</a:t>
            </a:r>
            <a:r>
              <a:rPr lang="en-US" sz="1800" b="1" dirty="0">
                <a:solidFill>
                  <a:srgbClr val="000000"/>
                </a:solidFill>
                <a:latin typeface="Courier New" pitchFamily="49" charset="0"/>
              </a:rPr>
              <a:t>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&gt; .90: </a:t>
            </a:r>
          </a:p>
          <a:p>
            <a:pPr>
              <a:lnSpc>
                <a:spcPct val="50000"/>
              </a:lnSpc>
              <a:spcBef>
                <a:spcPct val="50000"/>
              </a:spcBef>
            </a:pPr>
            <a:r>
              <a:rPr lang="en-US" sz="1800" b="1" dirty="0">
                <a:solidFill>
                  <a:srgbClr val="000000"/>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'A-'</a:t>
            </a:r>
          </a:p>
          <a:p>
            <a:pPr>
              <a:lnSpc>
                <a:spcPct val="50000"/>
              </a:lnSpc>
              <a:spcBef>
                <a:spcPct val="50000"/>
              </a:spcBef>
            </a:pPr>
            <a:r>
              <a:rPr lang="en-US" sz="1800" b="1" dirty="0" err="1">
                <a:solidFill>
                  <a:srgbClr val="FE9C11"/>
                </a:solidFill>
                <a:latin typeface="Courier New" pitchFamily="49" charset="0"/>
              </a:rPr>
              <a:t>elif</a:t>
            </a:r>
            <a:r>
              <a:rPr lang="en-US" sz="1800" b="1" dirty="0">
                <a:solidFill>
                  <a:srgbClr val="3333CC"/>
                </a:solidFill>
                <a:latin typeface="Courier New" pitchFamily="49" charset="0"/>
              </a:rPr>
              <a:t> </a:t>
            </a:r>
            <a:r>
              <a:rPr lang="en-US" sz="1800" b="1" dirty="0" err="1">
                <a:latin typeface="Courier New" pitchFamily="49" charset="0"/>
              </a:rPr>
              <a:t>perc</a:t>
            </a:r>
            <a:r>
              <a:rPr lang="en-US" sz="1800" b="1" dirty="0">
                <a:latin typeface="Courier New" pitchFamily="49" charset="0"/>
              </a:rPr>
              <a:t> &gt; .70: </a:t>
            </a:r>
          </a:p>
          <a:p>
            <a:pPr>
              <a:lnSpc>
                <a:spcPct val="50000"/>
              </a:lnSpc>
              <a:spcBef>
                <a:spcPct val="50000"/>
              </a:spcBef>
            </a:pPr>
            <a:r>
              <a:rPr lang="en-US" sz="1800" b="1" dirty="0">
                <a:solidFill>
                  <a:srgbClr val="3333CC"/>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'Pass</a:t>
            </a:r>
            <a:r>
              <a:rPr lang="en-US" sz="1800" b="1" dirty="0" smtClean="0">
                <a:solidFill>
                  <a:srgbClr val="008000"/>
                </a:solidFill>
                <a:latin typeface="Courier New" pitchFamily="49" charset="0"/>
              </a:rPr>
              <a:t>'</a:t>
            </a:r>
            <a:endParaRPr lang="en-US" sz="2000" dirty="0">
              <a:solidFill>
                <a:srgbClr val="008000"/>
              </a:solidFill>
              <a:latin typeface="Courier New" pitchFamily="49" charset="0"/>
            </a:endParaRPr>
          </a:p>
        </p:txBody>
      </p:sp>
      <p:sp>
        <p:nvSpPr>
          <p:cNvPr id="21515" name="Rectangle 15"/>
          <p:cNvSpPr>
            <a:spLocks noChangeArrowheads="1"/>
          </p:cNvSpPr>
          <p:nvPr/>
        </p:nvSpPr>
        <p:spPr bwMode="auto">
          <a:xfrm>
            <a:off x="174890" y="1809690"/>
            <a:ext cx="2392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0000"/>
                </a:solidFill>
                <a:latin typeface="Cambria" pitchFamily="18" charset="0"/>
              </a:rPr>
              <a:t>~ 65% Assignments</a:t>
            </a:r>
          </a:p>
        </p:txBody>
      </p:sp>
      <p:sp>
        <p:nvSpPr>
          <p:cNvPr id="21516" name="Rectangle 16"/>
          <p:cNvSpPr>
            <a:spLocks noChangeArrowheads="1"/>
          </p:cNvSpPr>
          <p:nvPr/>
        </p:nvSpPr>
        <p:spPr bwMode="auto">
          <a:xfrm>
            <a:off x="174890" y="2876490"/>
            <a:ext cx="340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8000"/>
                </a:solidFill>
                <a:latin typeface="Cambria" pitchFamily="18" charset="0"/>
              </a:rPr>
              <a:t>~ 5% Participation/“quizzes”</a:t>
            </a:r>
          </a:p>
        </p:txBody>
      </p:sp>
      <p:sp>
        <p:nvSpPr>
          <p:cNvPr id="21517" name="Rectangle 17"/>
          <p:cNvSpPr>
            <a:spLocks noChangeArrowheads="1"/>
          </p:cNvSpPr>
          <p:nvPr/>
        </p:nvSpPr>
        <p:spPr bwMode="auto">
          <a:xfrm>
            <a:off x="174890" y="2347852"/>
            <a:ext cx="17088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0000"/>
                </a:solidFill>
                <a:latin typeface="Cambria" pitchFamily="18" charset="0"/>
              </a:rPr>
              <a:t>~ 30% Exams</a:t>
            </a:r>
          </a:p>
        </p:txBody>
      </p:sp>
      <p:sp>
        <p:nvSpPr>
          <p:cNvPr id="21518" name="Rectangle 18"/>
          <p:cNvSpPr>
            <a:spLocks noChangeArrowheads="1"/>
          </p:cNvSpPr>
          <p:nvPr/>
        </p:nvSpPr>
        <p:spPr bwMode="auto">
          <a:xfrm>
            <a:off x="6642976" y="4267200"/>
            <a:ext cx="20438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000000"/>
                </a:solidFill>
                <a:latin typeface="Cambria" pitchFamily="18" charset="0"/>
              </a:rPr>
              <a:t>using a page of notes is OK on exams</a:t>
            </a:r>
            <a:endParaRPr lang="en-US" sz="1500" dirty="0">
              <a:solidFill>
                <a:srgbClr val="000000"/>
              </a:solidFill>
              <a:latin typeface="Cambria" pitchFamily="18" charset="0"/>
            </a:endParaRPr>
          </a:p>
        </p:txBody>
      </p:sp>
      <p:sp>
        <p:nvSpPr>
          <p:cNvPr id="21519" name="Rectangle 19"/>
          <p:cNvSpPr>
            <a:spLocks noChangeArrowheads="1"/>
          </p:cNvSpPr>
          <p:nvPr/>
        </p:nvSpPr>
        <p:spPr bwMode="auto">
          <a:xfrm>
            <a:off x="2073275" y="4543779"/>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0000"/>
                </a:solidFill>
                <a:latin typeface="Cambria" pitchFamily="18" charset="0"/>
              </a:rPr>
              <a:t>Final</a:t>
            </a:r>
            <a:endParaRPr lang="en-US" sz="2000" dirty="0">
              <a:solidFill>
                <a:srgbClr val="000000"/>
              </a:solidFill>
              <a:latin typeface="Cambria" pitchFamily="18" charset="0"/>
            </a:endParaRPr>
          </a:p>
        </p:txBody>
      </p:sp>
      <p:sp>
        <p:nvSpPr>
          <p:cNvPr id="21520" name="Text Box 20"/>
          <p:cNvSpPr txBox="1">
            <a:spLocks noChangeArrowheads="1"/>
          </p:cNvSpPr>
          <p:nvPr/>
        </p:nvSpPr>
        <p:spPr bwMode="auto">
          <a:xfrm>
            <a:off x="7211929" y="2689982"/>
            <a:ext cx="881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latin typeface="Cambria" pitchFamily="18" charset="0"/>
              </a:rPr>
              <a:t>most </a:t>
            </a:r>
            <a:r>
              <a:rPr lang="en-US" sz="1200" dirty="0" smtClean="0">
                <a:latin typeface="Cambria" pitchFamily="18" charset="0"/>
              </a:rPr>
              <a:t>take CS5 P/F</a:t>
            </a:r>
            <a:endParaRPr lang="en-US" sz="1200" dirty="0">
              <a:latin typeface="Cambria" pitchFamily="18" charset="0"/>
            </a:endParaRPr>
          </a:p>
        </p:txBody>
      </p:sp>
      <p:sp>
        <p:nvSpPr>
          <p:cNvPr id="21521" name="Rectangle 21"/>
          <p:cNvSpPr>
            <a:spLocks noChangeArrowheads="1"/>
          </p:cNvSpPr>
          <p:nvPr/>
        </p:nvSpPr>
        <p:spPr bwMode="auto">
          <a:xfrm>
            <a:off x="2057400" y="4180472"/>
            <a:ext cx="1134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0000"/>
                </a:solidFill>
                <a:latin typeface="Cambria" pitchFamily="18" charset="0"/>
              </a:rPr>
              <a:t>Midterm</a:t>
            </a:r>
            <a:endParaRPr lang="en-US" sz="2000" dirty="0">
              <a:solidFill>
                <a:srgbClr val="000000"/>
              </a:solidFill>
              <a:latin typeface="Cambria" pitchFamily="18" charset="0"/>
            </a:endParaRPr>
          </a:p>
        </p:txBody>
      </p:sp>
      <p:sp>
        <p:nvSpPr>
          <p:cNvPr id="21523" name="Rectangle 23"/>
          <p:cNvSpPr>
            <a:spLocks noChangeArrowheads="1"/>
          </p:cNvSpPr>
          <p:nvPr/>
        </p:nvSpPr>
        <p:spPr bwMode="auto">
          <a:xfrm>
            <a:off x="2209800" y="5432314"/>
            <a:ext cx="66460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000000"/>
                </a:solidFill>
                <a:latin typeface="Cambria" pitchFamily="18" charset="0"/>
              </a:rPr>
              <a:t>To pass CS 5 P/F, you </a:t>
            </a:r>
            <a:r>
              <a:rPr lang="en-US" sz="1800" b="1" i="1" dirty="0" smtClean="0">
                <a:solidFill>
                  <a:srgbClr val="000000"/>
                </a:solidFill>
                <a:latin typeface="Cambria" pitchFamily="18" charset="0"/>
              </a:rPr>
              <a:t>need</a:t>
            </a:r>
            <a:r>
              <a:rPr lang="en-US" sz="1800" dirty="0" smtClean="0">
                <a:solidFill>
                  <a:srgbClr val="000000"/>
                </a:solidFill>
                <a:latin typeface="Cambria" pitchFamily="18" charset="0"/>
              </a:rPr>
              <a:t> </a:t>
            </a:r>
            <a:r>
              <a:rPr lang="en-US" sz="1800" dirty="0">
                <a:solidFill>
                  <a:srgbClr val="000000"/>
                </a:solidFill>
                <a:latin typeface="Cambria" pitchFamily="18" charset="0"/>
              </a:rPr>
              <a:t>a passing grade on each of the </a:t>
            </a:r>
            <a:r>
              <a:rPr lang="en-US" sz="1800" dirty="0" smtClean="0">
                <a:solidFill>
                  <a:srgbClr val="000000"/>
                </a:solidFill>
                <a:latin typeface="Cambria" pitchFamily="18" charset="0"/>
              </a:rPr>
              <a:t>course components: HW</a:t>
            </a:r>
            <a:r>
              <a:rPr lang="en-US" sz="1800" dirty="0">
                <a:solidFill>
                  <a:srgbClr val="000000"/>
                </a:solidFill>
                <a:latin typeface="Cambria" pitchFamily="18" charset="0"/>
              </a:rPr>
              <a:t>, </a:t>
            </a:r>
            <a:r>
              <a:rPr lang="en-US" sz="1800" dirty="0" smtClean="0">
                <a:solidFill>
                  <a:srgbClr val="000000"/>
                </a:solidFill>
                <a:latin typeface="Cambria" pitchFamily="18" charset="0"/>
              </a:rPr>
              <a:t>exams, and participation/“quizzes”.   </a:t>
            </a:r>
            <a:r>
              <a:rPr lang="en-US" sz="1800" i="1" dirty="0" smtClean="0">
                <a:solidFill>
                  <a:srgbClr val="000000"/>
                </a:solidFill>
                <a:latin typeface="Cambria" pitchFamily="18" charset="0"/>
              </a:rPr>
              <a:t>Failing </a:t>
            </a:r>
            <a:r>
              <a:rPr lang="en-US" sz="1800" i="1" dirty="0">
                <a:solidFill>
                  <a:srgbClr val="000000"/>
                </a:solidFill>
                <a:latin typeface="Cambria" pitchFamily="18" charset="0"/>
              </a:rPr>
              <a:t>one component results in failing CS 5, even with a passing </a:t>
            </a:r>
            <a:r>
              <a:rPr lang="en-US" sz="1800" i="1" dirty="0" smtClean="0">
                <a:solidFill>
                  <a:srgbClr val="000000"/>
                </a:solidFill>
                <a:latin typeface="Cambria" pitchFamily="18" charset="0"/>
              </a:rPr>
              <a:t>average score</a:t>
            </a:r>
            <a:r>
              <a:rPr lang="en-US" sz="1800" i="1" dirty="0">
                <a:solidFill>
                  <a:srgbClr val="000000"/>
                </a:solidFill>
                <a:latin typeface="Cambria" pitchFamily="18" charset="0"/>
              </a:rPr>
              <a:t>.</a:t>
            </a:r>
          </a:p>
        </p:txBody>
      </p:sp>
      <p:sp>
        <p:nvSpPr>
          <p:cNvPr id="21524" name="Text Box 39"/>
          <p:cNvSpPr txBox="1">
            <a:spLocks noChangeArrowheads="1"/>
          </p:cNvSpPr>
          <p:nvPr/>
        </p:nvSpPr>
        <p:spPr bwMode="auto">
          <a:xfrm>
            <a:off x="369533" y="5943600"/>
            <a:ext cx="1546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Don’t sleep through the exam!</a:t>
            </a:r>
          </a:p>
        </p:txBody>
      </p:sp>
      <p:sp>
        <p:nvSpPr>
          <p:cNvPr id="3" name="Rectangle 2"/>
          <p:cNvSpPr/>
          <p:nvPr/>
        </p:nvSpPr>
        <p:spPr>
          <a:xfrm>
            <a:off x="4402130" y="3334435"/>
            <a:ext cx="3598870" cy="323165"/>
          </a:xfrm>
          <a:prstGeom prst="rect">
            <a:avLst/>
          </a:prstGeom>
        </p:spPr>
        <p:txBody>
          <a:bodyPr wrap="none">
            <a:spAutoFit/>
          </a:bodyPr>
          <a:lstStyle/>
          <a:p>
            <a:pPr algn="ctr"/>
            <a:r>
              <a:rPr lang="en-US" sz="1500" dirty="0">
                <a:solidFill>
                  <a:srgbClr val="000000"/>
                </a:solidFill>
                <a:latin typeface="Cambria" pitchFamily="18" charset="0"/>
              </a:rPr>
              <a:t> see online syllabus for the full grade list...</a:t>
            </a:r>
            <a:endParaRPr lang="en-US" sz="1500" dirty="0">
              <a:latin typeface="Cambria" pitchFamily="18" charset="0"/>
            </a:endParaRPr>
          </a:p>
        </p:txBody>
      </p:sp>
      <p:sp>
        <p:nvSpPr>
          <p:cNvPr id="6" name="Rectangle 5"/>
          <p:cNvSpPr/>
          <p:nvPr/>
        </p:nvSpPr>
        <p:spPr>
          <a:xfrm>
            <a:off x="3581400" y="4180472"/>
            <a:ext cx="2577180" cy="400110"/>
          </a:xfrm>
          <a:prstGeom prst="rect">
            <a:avLst/>
          </a:prstGeom>
        </p:spPr>
        <p:txBody>
          <a:bodyPr wrap="none">
            <a:spAutoFit/>
          </a:bodyPr>
          <a:lstStyle/>
          <a:p>
            <a:pPr lvl="0"/>
            <a:r>
              <a:rPr lang="en-US" sz="2000" dirty="0" smtClean="0">
                <a:solidFill>
                  <a:srgbClr val="000000"/>
                </a:solidFill>
                <a:latin typeface="Cambria" pitchFamily="18" charset="0"/>
              </a:rPr>
              <a:t>November  </a:t>
            </a:r>
            <a:r>
              <a:rPr lang="en-US" sz="2000" dirty="0">
                <a:solidFill>
                  <a:srgbClr val="000000"/>
                </a:solidFill>
                <a:latin typeface="Cambria" pitchFamily="18" charset="0"/>
              </a:rPr>
              <a:t>7</a:t>
            </a:r>
            <a:r>
              <a:rPr lang="en-US" sz="2000" dirty="0" smtClean="0">
                <a:solidFill>
                  <a:srgbClr val="000000"/>
                </a:solidFill>
                <a:latin typeface="Cambria" pitchFamily="18" charset="0"/>
              </a:rPr>
              <a:t>   in-class</a:t>
            </a:r>
            <a:endParaRPr lang="en-US" sz="2000" dirty="0">
              <a:solidFill>
                <a:srgbClr val="000000"/>
              </a:solidFill>
              <a:latin typeface="Cambria" pitchFamily="18" charset="0"/>
            </a:endParaRPr>
          </a:p>
        </p:txBody>
      </p:sp>
      <p:sp>
        <p:nvSpPr>
          <p:cNvPr id="8" name="Rectangle 7"/>
          <p:cNvSpPr/>
          <p:nvPr/>
        </p:nvSpPr>
        <p:spPr>
          <a:xfrm>
            <a:off x="3589616" y="4543779"/>
            <a:ext cx="2452916" cy="400110"/>
          </a:xfrm>
          <a:prstGeom prst="rect">
            <a:avLst/>
          </a:prstGeom>
        </p:spPr>
        <p:txBody>
          <a:bodyPr wrap="none">
            <a:spAutoFit/>
          </a:bodyPr>
          <a:lstStyle/>
          <a:p>
            <a:pPr lvl="0"/>
            <a:r>
              <a:rPr lang="en-US" sz="2000" dirty="0">
                <a:solidFill>
                  <a:srgbClr val="000000"/>
                </a:solidFill>
                <a:latin typeface="Cambria" pitchFamily="18" charset="0"/>
              </a:rPr>
              <a:t>December </a:t>
            </a:r>
            <a:r>
              <a:rPr lang="en-US" sz="2000" dirty="0" smtClean="0">
                <a:solidFill>
                  <a:srgbClr val="000000"/>
                </a:solidFill>
                <a:latin typeface="Cambria" pitchFamily="18" charset="0"/>
              </a:rPr>
              <a:t> 16  or 18</a:t>
            </a:r>
            <a:endParaRPr lang="en-US" sz="2000" dirty="0">
              <a:solidFill>
                <a:srgbClr val="000000"/>
              </a:solidFill>
              <a:latin typeface="Cambria" pitchFamily="18" charset="0"/>
            </a:endParaRPr>
          </a:p>
        </p:txBody>
      </p:sp>
      <p:grpSp>
        <p:nvGrpSpPr>
          <p:cNvPr id="30" name="Group 22"/>
          <p:cNvGrpSpPr>
            <a:grpSpLocks/>
          </p:cNvGrpSpPr>
          <p:nvPr>
            <p:custDataLst>
              <p:tags r:id="rId1"/>
            </p:custDataLst>
          </p:nvPr>
        </p:nvGrpSpPr>
        <p:grpSpPr bwMode="auto">
          <a:xfrm>
            <a:off x="146236" y="6233006"/>
            <a:ext cx="514327" cy="515692"/>
            <a:chOff x="2928" y="1051"/>
            <a:chExt cx="840" cy="957"/>
          </a:xfrm>
        </p:grpSpPr>
        <p:sp>
          <p:nvSpPr>
            <p:cNvPr id="31"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32"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33"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4"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5"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6"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7"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8"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9"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40"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41"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42"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43"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9" name="Right Arrow 8"/>
          <p:cNvSpPr/>
          <p:nvPr/>
        </p:nvSpPr>
        <p:spPr bwMode="auto">
          <a:xfrm>
            <a:off x="8280400" y="3116263"/>
            <a:ext cx="787400" cy="465137"/>
          </a:xfrm>
          <a:prstGeom prst="rightArrow">
            <a:avLst/>
          </a:prstGeom>
          <a:solidFill>
            <a:srgbClr val="CCFFCC"/>
          </a:solidFill>
          <a:ln w="952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0.91</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0.95:</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2531" name="Rectangle 9"/>
          <p:cNvSpPr>
            <a:spLocks noChangeArrowheads="1"/>
          </p:cNvSpPr>
          <p:nvPr/>
        </p:nvSpPr>
        <p:spPr bwMode="auto">
          <a:xfrm>
            <a:off x="1295400" y="990600"/>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000000"/>
                </a:solidFill>
                <a:latin typeface="Calibri" pitchFamily="34" charset="0"/>
              </a:rPr>
              <a:t>Suppose that the value of </a:t>
            </a:r>
            <a:r>
              <a:rPr lang="en-US" sz="1800" b="1" dirty="0" err="1">
                <a:solidFill>
                  <a:srgbClr val="000000"/>
                </a:solidFill>
                <a:latin typeface="Courier New" pitchFamily="49" charset="0"/>
              </a:rPr>
              <a:t>perc</a:t>
            </a:r>
            <a:r>
              <a:rPr lang="en-US" sz="1800" dirty="0">
                <a:solidFill>
                  <a:srgbClr val="000000"/>
                </a:solidFill>
                <a:latin typeface="Calibri" pitchFamily="34" charset="0"/>
              </a:rPr>
              <a:t> is 0.91...</a:t>
            </a:r>
            <a:endParaRPr lang="en-US" dirty="0">
              <a:solidFill>
                <a:srgbClr val="000000"/>
              </a:solidFill>
            </a:endParaRPr>
          </a:p>
        </p:txBody>
      </p:sp>
      <p:sp>
        <p:nvSpPr>
          <p:cNvPr id="22532"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2533" name="Rectangle 9"/>
          <p:cNvSpPr>
            <a:spLocks noChangeArrowheads="1"/>
          </p:cNvSpPr>
          <p:nvPr/>
        </p:nvSpPr>
        <p:spPr bwMode="auto">
          <a:xfrm>
            <a:off x="1295400" y="5257800"/>
            <a:ext cx="510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solidFill>
                  <a:srgbClr val="000000"/>
                </a:solidFill>
                <a:latin typeface="Calibri" pitchFamily="34" charset="0"/>
              </a:rPr>
              <a:t>What will this program print out, </a:t>
            </a:r>
            <a:r>
              <a:rPr lang="en-US" sz="1800" dirty="0" smtClean="0">
                <a:solidFill>
                  <a:srgbClr val="000000"/>
                </a:solidFill>
                <a:latin typeface="Calibri" pitchFamily="34" charset="0"/>
              </a:rPr>
              <a:t> if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a:t>
            </a:r>
            <a:r>
              <a:rPr lang="en-US" sz="1800" dirty="0">
                <a:solidFill>
                  <a:srgbClr val="000000"/>
                </a:solidFill>
                <a:latin typeface="Calibri" pitchFamily="34" charset="0"/>
              </a:rPr>
              <a:t>is 0.91?</a:t>
            </a:r>
            <a:endParaRPr lang="en-US" dirty="0">
              <a:solidFill>
                <a:srgbClr val="000000"/>
              </a:solidFill>
            </a:endParaRPr>
          </a:p>
        </p:txBody>
      </p:sp>
      <p:sp>
        <p:nvSpPr>
          <p:cNvPr id="22534" name="Rectangle 14"/>
          <p:cNvSpPr>
            <a:spLocks noChangeArrowheads="1"/>
          </p:cNvSpPr>
          <p:nvPr/>
        </p:nvSpPr>
        <p:spPr bwMode="auto">
          <a:xfrm>
            <a:off x="5811838" y="5943600"/>
            <a:ext cx="24939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BLOCKS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sp>
        <p:nvSpPr>
          <p:cNvPr id="22535" name="Rectangle 14"/>
          <p:cNvSpPr>
            <a:spLocks noChangeArrowheads="1"/>
          </p:cNvSpPr>
          <p:nvPr/>
        </p:nvSpPr>
        <p:spPr bwMode="auto">
          <a:xfrm>
            <a:off x="6324600" y="63230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cxnSp>
        <p:nvCxnSpPr>
          <p:cNvPr id="4" name="Straight Arrow Connector 3"/>
          <p:cNvCxnSpPr/>
          <p:nvPr/>
        </p:nvCxnSpPr>
        <p:spPr bwMode="auto">
          <a:xfrm flipH="1">
            <a:off x="1600200" y="1371600"/>
            <a:ext cx="76200"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3555"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0.95:</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p:txBody>
      </p:sp>
      <p:cxnSp>
        <p:nvCxnSpPr>
          <p:cNvPr id="23556" name="Straight Connector 8"/>
          <p:cNvCxnSpPr>
            <a:cxnSpLocks noChangeShapeType="1"/>
          </p:cNvCxnSpPr>
          <p:nvPr/>
        </p:nvCxnSpPr>
        <p:spPr bwMode="auto">
          <a:xfrm rot="5400000">
            <a:off x="2391568" y="3510757"/>
            <a:ext cx="4125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557" name="Rectangle 9"/>
          <p:cNvSpPr>
            <a:spLocks noChangeArrowheads="1"/>
          </p:cNvSpPr>
          <p:nvPr/>
        </p:nvSpPr>
        <p:spPr bwMode="auto">
          <a:xfrm>
            <a:off x="609600" y="6489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How can you get a better grade on the right than the left?</a:t>
            </a:r>
            <a:endParaRPr lang="en-US" dirty="0">
              <a:solidFill>
                <a:srgbClr val="000000"/>
              </a:solidFill>
            </a:endParaRPr>
          </a:p>
        </p:txBody>
      </p:sp>
      <p:sp>
        <p:nvSpPr>
          <p:cNvPr id="23558" name="Rectangle 6"/>
          <p:cNvSpPr>
            <a:spLocks noChangeArrowheads="1"/>
          </p:cNvSpPr>
          <p:nvPr/>
        </p:nvSpPr>
        <p:spPr bwMode="auto">
          <a:xfrm>
            <a:off x="5005388"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0.00: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p:txBody>
      </p:sp>
      <p:sp>
        <p:nvSpPr>
          <p:cNvPr id="23560" name="Rectangle 9"/>
          <p:cNvSpPr>
            <a:spLocks noChangeArrowheads="1"/>
          </p:cNvSpPr>
          <p:nvPr/>
        </p:nvSpPr>
        <p:spPr bwMode="auto">
          <a:xfrm>
            <a:off x="609600" y="5727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does each of these programs print out, if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a:t>
            </a:r>
            <a:r>
              <a:rPr lang="en-US" sz="1800" dirty="0">
                <a:solidFill>
                  <a:srgbClr val="000000"/>
                </a:solidFill>
                <a:latin typeface="Calibri" pitchFamily="34" charset="0"/>
              </a:rPr>
              <a:t>is 0.8?</a:t>
            </a:r>
            <a:endParaRPr lang="en-US" dirty="0">
              <a:solidFill>
                <a:srgbClr val="000000"/>
              </a:solidFill>
            </a:endParaRPr>
          </a:p>
        </p:txBody>
      </p:sp>
      <p:sp>
        <p:nvSpPr>
          <p:cNvPr id="23561" name="Rectangle 9"/>
          <p:cNvSpPr>
            <a:spLocks noChangeArrowheads="1"/>
          </p:cNvSpPr>
          <p:nvPr/>
        </p:nvSpPr>
        <p:spPr bwMode="auto">
          <a:xfrm>
            <a:off x="609600" y="6108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a:t>
            </a:r>
            <a:r>
              <a:rPr lang="en-US" sz="1800" dirty="0" smtClean="0">
                <a:solidFill>
                  <a:srgbClr val="000000"/>
                </a:solidFill>
                <a:latin typeface="Calibri" pitchFamily="34" charset="0"/>
              </a:rPr>
              <a:t>value of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gives </a:t>
            </a:r>
            <a:r>
              <a:rPr lang="en-US" sz="1800" dirty="0">
                <a:solidFill>
                  <a:srgbClr val="000000"/>
                </a:solidFill>
                <a:latin typeface="Calibri" pitchFamily="34" charset="0"/>
              </a:rPr>
              <a:t>an </a:t>
            </a:r>
            <a:r>
              <a:rPr lang="en-US" sz="1800" b="1" dirty="0">
                <a:solidFill>
                  <a:srgbClr val="008000"/>
                </a:solidFill>
                <a:latin typeface="Courier New"/>
                <a:cs typeface="Courier New"/>
              </a:rPr>
              <a:t>'A-'</a:t>
            </a:r>
            <a:r>
              <a:rPr lang="en-US" sz="1800" dirty="0">
                <a:solidFill>
                  <a:srgbClr val="000000"/>
                </a:solidFill>
                <a:latin typeface="Calibri" pitchFamily="34" charset="0"/>
              </a:rPr>
              <a:t> on the right?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410200" y="5105400"/>
            <a:ext cx="3435350" cy="1573213"/>
          </a:xfrm>
          <a:prstGeom prst="roundRect">
            <a:avLst/>
          </a:prstGeom>
          <a:solidFill>
            <a:srgbClr val="FFF0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solidFill>
                  <a:srgbClr val="000000"/>
                </a:solidFill>
                <a:latin typeface="Cambria" pitchFamily="18" charset="0"/>
              </a:rPr>
              <a:t>Exclusive </a:t>
            </a:r>
            <a:r>
              <a:rPr lang="en-US" sz="4000" dirty="0" smtClean="0">
                <a:solidFill>
                  <a:srgbClr val="000000"/>
                </a:solidFill>
                <a:latin typeface="Cambria" pitchFamily="18" charset="0"/>
              </a:rPr>
              <a:t>Choices</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095500"/>
            <a:ext cx="34766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.95</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.90</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.70</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endParaRPr lang="en-US" sz="2100" b="1" dirty="0">
              <a:solidFill>
                <a:srgbClr val="008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4580" name="Rectangle 9"/>
          <p:cNvSpPr>
            <a:spLocks noChangeArrowheads="1"/>
          </p:cNvSpPr>
          <p:nvPr/>
        </p:nvSpPr>
        <p:spPr bwMode="auto">
          <a:xfrm>
            <a:off x="546100" y="1023938"/>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if ... elif ... else</a:t>
            </a:r>
            <a:endParaRPr lang="en-US">
              <a:solidFill>
                <a:srgbClr val="000000"/>
              </a:solidFill>
            </a:endParaRPr>
          </a:p>
        </p:txBody>
      </p:sp>
      <p:sp>
        <p:nvSpPr>
          <p:cNvPr id="24581" name="Rectangle 9"/>
          <p:cNvSpPr>
            <a:spLocks noChangeArrowheads="1"/>
          </p:cNvSpPr>
          <p:nvPr/>
        </p:nvSpPr>
        <p:spPr bwMode="auto">
          <a:xfrm>
            <a:off x="5715000" y="5152072"/>
            <a:ext cx="281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120DF3"/>
                </a:solidFill>
                <a:latin typeface="Calibri" pitchFamily="34" charset="0"/>
              </a:rPr>
              <a:t>When using </a:t>
            </a:r>
          </a:p>
          <a:p>
            <a:pPr algn="ctr"/>
            <a:r>
              <a:rPr lang="en-US" sz="1800" b="1" dirty="0">
                <a:solidFill>
                  <a:srgbClr val="FF6600"/>
                </a:solidFill>
                <a:latin typeface="Courier New" pitchFamily="49" charset="0"/>
                <a:cs typeface="Courier New" pitchFamily="49" charset="0"/>
              </a:rPr>
              <a:t>if .</a:t>
            </a:r>
            <a:r>
              <a:rPr lang="en-US" sz="1800" b="1" dirty="0" smtClean="0">
                <a:solidFill>
                  <a:srgbClr val="FF6600"/>
                </a:solidFill>
                <a:latin typeface="Courier New" pitchFamily="49" charset="0"/>
                <a:cs typeface="Courier New" pitchFamily="49" charset="0"/>
              </a:rPr>
              <a:t> </a:t>
            </a:r>
            <a:r>
              <a:rPr lang="en-US" sz="1800" b="1" dirty="0" err="1">
                <a:solidFill>
                  <a:srgbClr val="FF6600"/>
                </a:solidFill>
                <a:latin typeface="Courier New" pitchFamily="49" charset="0"/>
                <a:cs typeface="Courier New" pitchFamily="49" charset="0"/>
              </a:rPr>
              <a:t>elif</a:t>
            </a:r>
            <a:r>
              <a:rPr lang="en-US" sz="1800" b="1" dirty="0">
                <a:solidFill>
                  <a:srgbClr val="FF6600"/>
                </a:solidFill>
                <a:latin typeface="Courier New" pitchFamily="49" charset="0"/>
                <a:cs typeface="Courier New" pitchFamily="49" charset="0"/>
              </a:rPr>
              <a:t> </a:t>
            </a:r>
            <a:r>
              <a:rPr lang="en-US" sz="1800" b="1" dirty="0" smtClean="0">
                <a:solidFill>
                  <a:srgbClr val="FF6600"/>
                </a:solidFill>
                <a:latin typeface="Courier New" pitchFamily="49" charset="0"/>
                <a:cs typeface="Courier New" pitchFamily="49" charset="0"/>
              </a:rPr>
              <a:t>… . </a:t>
            </a:r>
            <a:r>
              <a:rPr lang="en-US" sz="1800" b="1" dirty="0">
                <a:solidFill>
                  <a:srgbClr val="FF6600"/>
                </a:solidFill>
                <a:latin typeface="Courier New" pitchFamily="49" charset="0"/>
                <a:cs typeface="Courier New" pitchFamily="49" charset="0"/>
              </a:rPr>
              <a:t>else </a:t>
            </a:r>
          </a:p>
          <a:p>
            <a:pPr algn="ctr"/>
            <a:r>
              <a:rPr lang="en-US" sz="1800" b="1" dirty="0">
                <a:solidFill>
                  <a:srgbClr val="120DF3"/>
                </a:solidFill>
                <a:latin typeface="Calibri" pitchFamily="34" charset="0"/>
              </a:rPr>
              <a:t>at most one </a:t>
            </a:r>
            <a:r>
              <a:rPr lang="en-US" sz="1800" dirty="0">
                <a:solidFill>
                  <a:srgbClr val="120DF3"/>
                </a:solidFill>
                <a:latin typeface="Calibri" pitchFamily="34" charset="0"/>
              </a:rPr>
              <a:t>block will </a:t>
            </a:r>
            <a:r>
              <a:rPr lang="en-US" sz="1800" dirty="0" smtClean="0">
                <a:solidFill>
                  <a:srgbClr val="120DF3"/>
                </a:solidFill>
                <a:latin typeface="Calibri" pitchFamily="34" charset="0"/>
              </a:rPr>
              <a:t>run: the </a:t>
            </a:r>
            <a:r>
              <a:rPr lang="en-US" sz="1800" dirty="0">
                <a:solidFill>
                  <a:srgbClr val="120DF3"/>
                </a:solidFill>
                <a:latin typeface="Calibri" pitchFamily="34" charset="0"/>
              </a:rPr>
              <a:t>first</a:t>
            </a:r>
            <a:r>
              <a:rPr lang="en-US" sz="1800" i="1" dirty="0">
                <a:solidFill>
                  <a:srgbClr val="120DF3"/>
                </a:solidFill>
                <a:latin typeface="Calibri" pitchFamily="34" charset="0"/>
              </a:rPr>
              <a:t> </a:t>
            </a:r>
            <a:r>
              <a:rPr lang="en-US" sz="1800" dirty="0">
                <a:solidFill>
                  <a:srgbClr val="120DF3"/>
                </a:solidFill>
                <a:latin typeface="Calibri" pitchFamily="34" charset="0"/>
              </a:rPr>
              <a:t>whose test is </a:t>
            </a:r>
            <a:r>
              <a:rPr lang="en-US" sz="1800" b="1" dirty="0" smtClean="0">
                <a:solidFill>
                  <a:srgbClr val="120DF3"/>
                </a:solidFill>
                <a:latin typeface="Calibri" pitchFamily="34" charset="0"/>
              </a:rPr>
              <a:t>True</a:t>
            </a:r>
            <a:r>
              <a:rPr lang="en-US" sz="1800" dirty="0" smtClean="0">
                <a:solidFill>
                  <a:srgbClr val="120DF3"/>
                </a:solidFill>
                <a:latin typeface="Calibri" pitchFamily="34" charset="0"/>
              </a:rPr>
              <a:t>. </a:t>
            </a:r>
            <a:r>
              <a:rPr lang="en-US" sz="1800" dirty="0">
                <a:solidFill>
                  <a:srgbClr val="120DF3"/>
                </a:solidFill>
                <a:latin typeface="Calibri" pitchFamily="34" charset="0"/>
              </a:rPr>
              <a:t>I</a:t>
            </a:r>
            <a:r>
              <a:rPr lang="en-US" sz="1800" dirty="0" smtClean="0">
                <a:solidFill>
                  <a:srgbClr val="120DF3"/>
                </a:solidFill>
                <a:latin typeface="Calibri" pitchFamily="34" charset="0"/>
              </a:rPr>
              <a:t>f </a:t>
            </a:r>
            <a:r>
              <a:rPr lang="en-US" sz="1800" u="sng" dirty="0" smtClean="0">
                <a:solidFill>
                  <a:srgbClr val="120DF3"/>
                </a:solidFill>
                <a:latin typeface="Calibri" pitchFamily="34" charset="0"/>
              </a:rPr>
              <a:t>all</a:t>
            </a:r>
            <a:r>
              <a:rPr lang="en-US" sz="1800" dirty="0" smtClean="0">
                <a:solidFill>
                  <a:srgbClr val="120DF3"/>
                </a:solidFill>
                <a:latin typeface="Calibri" pitchFamily="34" charset="0"/>
              </a:rPr>
              <a:t> fail, </a:t>
            </a:r>
            <a:r>
              <a:rPr lang="en-US" sz="1800" dirty="0">
                <a:solidFill>
                  <a:srgbClr val="120DF3"/>
                </a:solidFill>
                <a:latin typeface="Calibri" pitchFamily="34" charset="0"/>
              </a:rPr>
              <a:t>the </a:t>
            </a:r>
            <a:r>
              <a:rPr lang="en-US" sz="1800" b="1" dirty="0" smtClean="0">
                <a:solidFill>
                  <a:srgbClr val="120DF3"/>
                </a:solidFill>
                <a:latin typeface="Courier New" pitchFamily="49" charset="0"/>
                <a:cs typeface="Courier New" pitchFamily="49" charset="0"/>
              </a:rPr>
              <a:t>else</a:t>
            </a:r>
            <a:r>
              <a:rPr lang="en-US" sz="1800" dirty="0">
                <a:solidFill>
                  <a:srgbClr val="120DF3"/>
                </a:solidFill>
                <a:latin typeface="Calibri" pitchFamily="34" charset="0"/>
              </a:rPr>
              <a:t> </a:t>
            </a:r>
            <a:r>
              <a:rPr lang="en-US" sz="1800" dirty="0" smtClean="0">
                <a:solidFill>
                  <a:srgbClr val="120DF3"/>
                </a:solidFill>
                <a:latin typeface="Calibri" pitchFamily="34" charset="0"/>
              </a:rPr>
              <a:t>will run</a:t>
            </a:r>
            <a:endParaRPr lang="en-US" b="1" dirty="0">
              <a:solidFill>
                <a:srgbClr val="120DF3"/>
              </a:solidFill>
            </a:endParaRPr>
          </a:p>
        </p:txBody>
      </p:sp>
      <p:sp>
        <p:nvSpPr>
          <p:cNvPr id="24582" name="Rectangle 9"/>
          <p:cNvSpPr>
            <a:spLocks noChangeArrowheads="1"/>
          </p:cNvSpPr>
          <p:nvPr/>
        </p:nvSpPr>
        <p:spPr bwMode="auto">
          <a:xfrm>
            <a:off x="4854575" y="3652838"/>
            <a:ext cx="398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dirty="0">
                <a:solidFill>
                  <a:srgbClr val="120DF3"/>
                </a:solidFill>
                <a:latin typeface="Calibri" pitchFamily="34" charset="0"/>
              </a:rPr>
              <a:t>4 mutually exclusive </a:t>
            </a:r>
            <a:r>
              <a:rPr lang="en-US" i="1" dirty="0">
                <a:solidFill>
                  <a:srgbClr val="120DF3"/>
                </a:solidFill>
                <a:latin typeface="Calibri" pitchFamily="34" charset="0"/>
              </a:rPr>
              <a:t>blocks</a:t>
            </a:r>
            <a:endParaRPr lang="en-US" i="1" dirty="0">
              <a:solidFill>
                <a:srgbClr val="120DF3"/>
              </a:solidFill>
            </a:endParaRPr>
          </a:p>
        </p:txBody>
      </p:sp>
      <p:sp>
        <p:nvSpPr>
          <p:cNvPr id="24583" name="Right Brace 10"/>
          <p:cNvSpPr>
            <a:spLocks/>
          </p:cNvSpPr>
          <p:nvPr/>
        </p:nvSpPr>
        <p:spPr bwMode="auto">
          <a:xfrm>
            <a:off x="4230688" y="2198688"/>
            <a:ext cx="446087" cy="3538537"/>
          </a:xfrm>
          <a:prstGeom prst="rightBrace">
            <a:avLst>
              <a:gd name="adj1" fmla="val 39772"/>
              <a:gd name="adj2" fmla="val 50000"/>
            </a:avLst>
          </a:prstGeom>
          <a:noFill/>
          <a:ln w="28575">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4584" name="Rectangle 9"/>
          <p:cNvSpPr>
            <a:spLocks noChangeArrowheads="1"/>
          </p:cNvSpPr>
          <p:nvPr/>
        </p:nvSpPr>
        <p:spPr bwMode="auto">
          <a:xfrm>
            <a:off x="304800" y="6122987"/>
            <a:ext cx="3505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700" b="1" dirty="0" err="1">
                <a:solidFill>
                  <a:srgbClr val="FF6600"/>
                </a:solidFill>
                <a:latin typeface="Courier New" pitchFamily="49" charset="0"/>
                <a:cs typeface="Courier New" pitchFamily="49" charset="0"/>
              </a:rPr>
              <a:t>elif</a:t>
            </a:r>
            <a:r>
              <a:rPr lang="en-US" sz="1700" i="1" dirty="0">
                <a:solidFill>
                  <a:srgbClr val="FF6600"/>
                </a:solidFill>
                <a:latin typeface="Calibri" pitchFamily="34" charset="0"/>
              </a:rPr>
              <a:t> </a:t>
            </a:r>
            <a:r>
              <a:rPr lang="en-US" sz="1700" dirty="0">
                <a:latin typeface="Calibri" pitchFamily="34" charset="0"/>
              </a:rPr>
              <a:t>and</a:t>
            </a:r>
            <a:r>
              <a:rPr lang="en-US" sz="1700" i="1" dirty="0">
                <a:solidFill>
                  <a:srgbClr val="FE9C11"/>
                </a:solidFill>
                <a:latin typeface="Calibri" pitchFamily="34" charset="0"/>
              </a:rPr>
              <a:t> </a:t>
            </a:r>
            <a:r>
              <a:rPr lang="en-US" sz="1700" b="1" dirty="0">
                <a:solidFill>
                  <a:srgbClr val="FF6600"/>
                </a:solidFill>
                <a:latin typeface="Courier New" pitchFamily="49" charset="0"/>
                <a:cs typeface="Courier New" pitchFamily="49" charset="0"/>
              </a:rPr>
              <a:t>else</a:t>
            </a:r>
            <a:r>
              <a:rPr lang="en-US" sz="1700" i="1" dirty="0">
                <a:solidFill>
                  <a:srgbClr val="FF6600"/>
                </a:solidFill>
                <a:latin typeface="Calibri" pitchFamily="34" charset="0"/>
              </a:rPr>
              <a:t> </a:t>
            </a:r>
            <a:r>
              <a:rPr lang="en-US" sz="1700" dirty="0">
                <a:latin typeface="Calibri" pitchFamily="34" charset="0"/>
              </a:rPr>
              <a:t>are optional</a:t>
            </a:r>
            <a:endParaRPr lang="en-US" sz="1700" dirty="0"/>
          </a:p>
        </p:txBody>
      </p:sp>
      <p:sp>
        <p:nvSpPr>
          <p:cNvPr id="4" name="Rectangle 3"/>
          <p:cNvSpPr/>
          <p:nvPr/>
        </p:nvSpPr>
        <p:spPr>
          <a:xfrm>
            <a:off x="5476360" y="4114800"/>
            <a:ext cx="2753240" cy="369332"/>
          </a:xfrm>
          <a:prstGeom prst="rect">
            <a:avLst/>
          </a:prstGeom>
        </p:spPr>
        <p:txBody>
          <a:bodyPr wrap="none">
            <a:spAutoFit/>
          </a:bodyPr>
          <a:lstStyle/>
          <a:p>
            <a:pPr algn="ctr"/>
            <a:r>
              <a:rPr lang="en-US" sz="1800" dirty="0" smtClean="0">
                <a:solidFill>
                  <a:srgbClr val="120DF3"/>
                </a:solidFill>
                <a:latin typeface="Calibri" pitchFamily="34" charset="0"/>
              </a:rPr>
              <a:t>in a single control structure</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81000" y="166688"/>
            <a:ext cx="581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Introductions...</a:t>
            </a:r>
          </a:p>
        </p:txBody>
      </p:sp>
      <p:sp>
        <p:nvSpPr>
          <p:cNvPr id="7171" name="Text Box 10"/>
          <p:cNvSpPr txBox="1">
            <a:spLocks noChangeArrowheads="1"/>
          </p:cNvSpPr>
          <p:nvPr/>
        </p:nvSpPr>
        <p:spPr bwMode="auto">
          <a:xfrm>
            <a:off x="4838700" y="838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dodds@cs.hmc.edu</a:t>
            </a:r>
          </a:p>
        </p:txBody>
      </p:sp>
      <p:sp>
        <p:nvSpPr>
          <p:cNvPr id="7173" name="Text Box 24"/>
          <p:cNvSpPr txBox="1">
            <a:spLocks noChangeArrowheads="1"/>
          </p:cNvSpPr>
          <p:nvPr/>
        </p:nvSpPr>
        <p:spPr bwMode="auto">
          <a:xfrm>
            <a:off x="4800600" y="4953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Olin </a:t>
            </a:r>
            <a:r>
              <a:rPr lang="en-US" dirty="0" smtClean="0">
                <a:latin typeface="Cambria" pitchFamily="18" charset="0"/>
              </a:rPr>
              <a:t>B163</a:t>
            </a:r>
            <a:endParaRPr lang="en-US" dirty="0">
              <a:latin typeface="Cambria" pitchFamily="18" charset="0"/>
            </a:endParaRPr>
          </a:p>
        </p:txBody>
      </p:sp>
      <p:sp>
        <p:nvSpPr>
          <p:cNvPr id="7178" name="Text Box 24"/>
          <p:cNvSpPr txBox="1">
            <a:spLocks noChangeArrowheads="1"/>
          </p:cNvSpPr>
          <p:nvPr/>
        </p:nvSpPr>
        <p:spPr bwMode="auto">
          <a:xfrm>
            <a:off x="4800600" y="152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Zach Dodds</a:t>
            </a:r>
          </a:p>
        </p:txBody>
      </p:sp>
      <p:sp>
        <p:nvSpPr>
          <p:cNvPr id="7179" name="Text Box 27"/>
          <p:cNvSpPr txBox="1">
            <a:spLocks noChangeArrowheads="1"/>
          </p:cNvSpPr>
          <p:nvPr/>
        </p:nvSpPr>
        <p:spPr bwMode="auto">
          <a:xfrm>
            <a:off x="4967288" y="2209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fan of </a:t>
            </a:r>
            <a:r>
              <a:rPr lang="en-US" b="1" i="1" dirty="0">
                <a:solidFill>
                  <a:srgbClr val="120DF3"/>
                </a:solidFill>
                <a:latin typeface="Cambria" pitchFamily="18" charset="0"/>
              </a:rPr>
              <a:t>low-tech</a:t>
            </a:r>
            <a:r>
              <a:rPr lang="en-US" b="1" dirty="0">
                <a:solidFill>
                  <a:srgbClr val="120DF3"/>
                </a:solidFill>
                <a:latin typeface="Cambria" pitchFamily="18" charset="0"/>
              </a:rPr>
              <a:t> games</a:t>
            </a:r>
          </a:p>
        </p:txBody>
      </p:sp>
      <p:sp>
        <p:nvSpPr>
          <p:cNvPr id="7180" name="Text Box 29"/>
          <p:cNvSpPr txBox="1">
            <a:spLocks noChangeArrowheads="1"/>
          </p:cNvSpPr>
          <p:nvPr/>
        </p:nvSpPr>
        <p:spPr bwMode="auto">
          <a:xfrm>
            <a:off x="4648200" y="1416756"/>
            <a:ext cx="3798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pursuer of </a:t>
            </a:r>
            <a:r>
              <a:rPr lang="en-US" b="1" i="1" dirty="0">
                <a:latin typeface="Cambria" pitchFamily="18" charset="0"/>
              </a:rPr>
              <a:t>low-level</a:t>
            </a:r>
            <a:r>
              <a:rPr lang="en-US" b="1" dirty="0">
                <a:latin typeface="Cambria" pitchFamily="18" charset="0"/>
              </a:rPr>
              <a:t> AI</a:t>
            </a:r>
          </a:p>
        </p:txBody>
      </p:sp>
      <p:grpSp>
        <p:nvGrpSpPr>
          <p:cNvPr id="13" name="Group 19"/>
          <p:cNvGrpSpPr>
            <a:grpSpLocks/>
          </p:cNvGrpSpPr>
          <p:nvPr>
            <p:custDataLst>
              <p:tags r:id="rId1"/>
            </p:custDataLst>
          </p:nvPr>
        </p:nvGrpSpPr>
        <p:grpSpPr bwMode="auto">
          <a:xfrm>
            <a:off x="8496300" y="6129338"/>
            <a:ext cx="533400" cy="609600"/>
            <a:chOff x="2928" y="1051"/>
            <a:chExt cx="840" cy="957"/>
          </a:xfrm>
        </p:grpSpPr>
        <p:sp>
          <p:nvSpPr>
            <p:cNvPr id="14"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Rectangle 56"/>
          <p:cNvSpPr>
            <a:spLocks noChangeArrowheads="1"/>
          </p:cNvSpPr>
          <p:nvPr/>
        </p:nvSpPr>
        <p:spPr bwMode="auto">
          <a:xfrm>
            <a:off x="6750988" y="5770602"/>
            <a:ext cx="1783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Speaking of introductions</a:t>
            </a:r>
            <a:endParaRPr lang="en-US" sz="1500" dirty="0">
              <a:latin typeface="Cambria" pitchFamily="18" charset="0"/>
            </a:endParaRPr>
          </a:p>
        </p:txBody>
      </p:sp>
      <p:pic>
        <p:nvPicPr>
          <p:cNvPr id="28" name="Picture 21" descr="classicFootball2.jpg"/>
          <p:cNvPicPr>
            <a:picLocks noChangeAspect="1"/>
          </p:cNvPicPr>
          <p:nvPr/>
        </p:nvPicPr>
        <p:blipFill rotWithShape="1">
          <a:blip r:embed="rId17">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elfie_at_tardi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231775" y="2081501"/>
            <a:ext cx="4902200" cy="3676650"/>
          </a:xfrm>
          <a:prstGeom prst="rect">
            <a:avLst/>
          </a:prstGeom>
          <a:ln>
            <a:solidFill>
              <a:schemeClr val="bg1">
                <a:lumMod val="65000"/>
              </a:schemeClr>
            </a:solidFill>
          </a:ln>
        </p:spPr>
      </p:pic>
      <p:sp>
        <p:nvSpPr>
          <p:cNvPr id="30" name="Text Box 29"/>
          <p:cNvSpPr txBox="1">
            <a:spLocks noChangeArrowheads="1"/>
          </p:cNvSpPr>
          <p:nvPr/>
        </p:nvSpPr>
        <p:spPr bwMode="auto">
          <a:xfrm>
            <a:off x="4419600" y="1828800"/>
            <a:ext cx="4190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7030A0"/>
                </a:solidFill>
                <a:latin typeface="Cambria" pitchFamily="18" charset="0"/>
              </a:rPr>
              <a:t>taker </a:t>
            </a:r>
            <a:r>
              <a:rPr lang="en-US" b="1" dirty="0">
                <a:solidFill>
                  <a:srgbClr val="7030A0"/>
                </a:solidFill>
                <a:latin typeface="Cambria" pitchFamily="18" charset="0"/>
              </a:rPr>
              <a:t>of </a:t>
            </a:r>
            <a:r>
              <a:rPr lang="en-US" b="1" i="1" dirty="0" smtClean="0">
                <a:solidFill>
                  <a:srgbClr val="7030A0"/>
                </a:solidFill>
                <a:latin typeface="Cambria" pitchFamily="18" charset="0"/>
              </a:rPr>
              <a:t>low-quality</a:t>
            </a:r>
            <a:r>
              <a:rPr lang="en-US" b="1" dirty="0" smtClean="0">
                <a:solidFill>
                  <a:srgbClr val="7030A0"/>
                </a:solidFill>
                <a:latin typeface="Cambria" pitchFamily="18" charset="0"/>
              </a:rPr>
              <a:t> photos</a:t>
            </a:r>
            <a:endParaRPr lang="en-US" b="1" dirty="0">
              <a:solidFill>
                <a:srgbClr val="7030A0"/>
              </a:solidFill>
              <a:latin typeface="Cambria" pitchFamily="18" charset="0"/>
            </a:endParaRPr>
          </a:p>
        </p:txBody>
      </p:sp>
      <p:sp>
        <p:nvSpPr>
          <p:cNvPr id="2" name="Right Arrow 1"/>
          <p:cNvSpPr/>
          <p:nvPr/>
        </p:nvSpPr>
        <p:spPr bwMode="auto">
          <a:xfrm rot="8687564">
            <a:off x="4242467" y="2040552"/>
            <a:ext cx="290512" cy="266700"/>
          </a:xfrm>
          <a:prstGeom prst="right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ight Arrow 30"/>
          <p:cNvSpPr/>
          <p:nvPr/>
        </p:nvSpPr>
        <p:spPr bwMode="auto">
          <a:xfrm rot="5400000">
            <a:off x="8141494" y="2505339"/>
            <a:ext cx="290512" cy="266700"/>
          </a:xfrm>
          <a:prstGeom prst="rightArrow">
            <a:avLst/>
          </a:prstGeom>
          <a:solidFill>
            <a:srgbClr val="120DF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solidFill>
                  <a:srgbClr val="000000"/>
                </a:solidFill>
                <a:latin typeface="Cambria" pitchFamily="18" charset="0"/>
              </a:rPr>
              <a:t>What's the difference?</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095500"/>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9" name="Rectangle 6"/>
          <p:cNvSpPr>
            <a:spLocks noChangeArrowheads="1"/>
          </p:cNvSpPr>
          <p:nvPr/>
        </p:nvSpPr>
        <p:spPr bwMode="auto">
          <a:xfrm>
            <a:off x="5032375" y="2102556"/>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10" name="Rectangle 9"/>
          <p:cNvSpPr>
            <a:spLocks noChangeArrowheads="1"/>
          </p:cNvSpPr>
          <p:nvPr/>
        </p:nvSpPr>
        <p:spPr bwMode="auto">
          <a:xfrm>
            <a:off x="174625" y="1309511"/>
            <a:ext cx="3984625" cy="415498"/>
          </a:xfrm>
          <a:prstGeom prst="rect">
            <a:avLst/>
          </a:prstGeom>
          <a:solidFill>
            <a:srgbClr val="A5D3F5"/>
          </a:solidFill>
          <a:ln>
            <a:noFill/>
          </a:ln>
          <a:extLst/>
        </p:spPr>
        <p:txBody>
          <a:bodyPr>
            <a:spAutoFit/>
          </a:bodyPr>
          <a:lstStyle/>
          <a:p>
            <a:pPr algn="ctr"/>
            <a:r>
              <a:rPr lang="en-US" sz="2100" dirty="0" smtClean="0">
                <a:solidFill>
                  <a:srgbClr val="120DF3"/>
                </a:solidFill>
                <a:latin typeface="Calibri" pitchFamily="34" charset="0"/>
              </a:rPr>
              <a:t>mutually </a:t>
            </a:r>
            <a:r>
              <a:rPr lang="en-US" sz="2100" dirty="0">
                <a:solidFill>
                  <a:srgbClr val="120DF3"/>
                </a:solidFill>
                <a:latin typeface="Calibri" pitchFamily="34" charset="0"/>
              </a:rPr>
              <a:t>exclusive blocks</a:t>
            </a:r>
            <a:endParaRPr lang="en-US" sz="2100" dirty="0">
              <a:solidFill>
                <a:srgbClr val="120DF3"/>
              </a:solidFill>
            </a:endParaRPr>
          </a:p>
        </p:txBody>
      </p:sp>
      <p:sp>
        <p:nvSpPr>
          <p:cNvPr id="11" name="Rectangle 10"/>
          <p:cNvSpPr>
            <a:spLocks noChangeArrowheads="1"/>
          </p:cNvSpPr>
          <p:nvPr/>
        </p:nvSpPr>
        <p:spPr bwMode="auto">
          <a:xfrm>
            <a:off x="4724400" y="1295400"/>
            <a:ext cx="3984625" cy="415498"/>
          </a:xfrm>
          <a:prstGeom prst="rect">
            <a:avLst/>
          </a:prstGeom>
          <a:solidFill>
            <a:srgbClr val="A5D3F5"/>
          </a:solidFill>
          <a:ln>
            <a:noFill/>
          </a:ln>
          <a:extLst/>
        </p:spPr>
        <p:txBody>
          <a:bodyPr>
            <a:spAutoFit/>
          </a:bodyPr>
          <a:lstStyle/>
          <a:p>
            <a:pPr algn="ctr"/>
            <a:r>
              <a:rPr lang="en-US" sz="2100" b="1" i="1" u="sng" dirty="0" smtClean="0">
                <a:solidFill>
                  <a:srgbClr val="120DF3"/>
                </a:solidFill>
                <a:latin typeface="Calibri" pitchFamily="34" charset="0"/>
              </a:rPr>
              <a:t>non</a:t>
            </a:r>
            <a:r>
              <a:rPr lang="en-US" sz="2100" dirty="0" smtClean="0">
                <a:solidFill>
                  <a:srgbClr val="120DF3"/>
                </a:solidFill>
                <a:latin typeface="Calibri" pitchFamily="34" charset="0"/>
              </a:rPr>
              <a:t>exclusive </a:t>
            </a:r>
            <a:r>
              <a:rPr lang="en-US" sz="2100" dirty="0">
                <a:solidFill>
                  <a:srgbClr val="120DF3"/>
                </a:solidFill>
                <a:latin typeface="Calibri" pitchFamily="34" charset="0"/>
              </a:rPr>
              <a:t>blocks</a:t>
            </a:r>
            <a:endParaRPr lang="en-US" sz="2100" dirty="0">
              <a:solidFill>
                <a:srgbClr val="120DF3"/>
              </a:solidFill>
            </a:endParaRPr>
          </a:p>
        </p:txBody>
      </p:sp>
      <p:sp>
        <p:nvSpPr>
          <p:cNvPr id="7" name="Rectangle 9"/>
          <p:cNvSpPr>
            <a:spLocks noChangeArrowheads="1"/>
          </p:cNvSpPr>
          <p:nvPr/>
        </p:nvSpPr>
        <p:spPr bwMode="auto">
          <a:xfrm>
            <a:off x="685800" y="62484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How many separate </a:t>
            </a:r>
            <a:r>
              <a:rPr lang="en-US" sz="1800" b="1" i="1" dirty="0" smtClean="0">
                <a:solidFill>
                  <a:srgbClr val="000000"/>
                </a:solidFill>
                <a:latin typeface="Calibri" pitchFamily="34" charset="0"/>
              </a:rPr>
              <a:t>control structures </a:t>
            </a:r>
            <a:r>
              <a:rPr lang="en-US" sz="1800" dirty="0" smtClean="0">
                <a:solidFill>
                  <a:srgbClr val="000000"/>
                </a:solidFill>
                <a:latin typeface="Calibri" pitchFamily="34" charset="0"/>
              </a:rPr>
              <a:t>does each side have?</a:t>
            </a:r>
            <a:endParaRPr lang="en-US" dirty="0">
              <a:solidFill>
                <a:srgbClr val="000000"/>
              </a:solidFill>
            </a:endParaRPr>
          </a:p>
        </p:txBody>
      </p:sp>
      <p:sp>
        <p:nvSpPr>
          <p:cNvPr id="8" name="Rectangle 9"/>
          <p:cNvSpPr>
            <a:spLocks noChangeArrowheads="1"/>
          </p:cNvSpPr>
          <p:nvPr/>
        </p:nvSpPr>
        <p:spPr bwMode="auto">
          <a:xfrm>
            <a:off x="609600" y="5867400"/>
            <a:ext cx="790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What if </a:t>
            </a:r>
            <a:r>
              <a:rPr lang="en-US" sz="1800" b="1" dirty="0" err="1" smtClean="0">
                <a:solidFill>
                  <a:srgbClr val="000000"/>
                </a:solidFill>
                <a:latin typeface="Calibri" pitchFamily="34" charset="0"/>
              </a:rPr>
              <a:t>perc</a:t>
            </a:r>
            <a:r>
              <a:rPr lang="en-US" sz="1800" b="1" dirty="0" smtClean="0">
                <a:solidFill>
                  <a:srgbClr val="000000"/>
                </a:solidFill>
                <a:latin typeface="Calibri" pitchFamily="34" charset="0"/>
              </a:rPr>
              <a:t> == .99 </a:t>
            </a:r>
            <a:r>
              <a:rPr lang="en-US" sz="1800" dirty="0" smtClean="0">
                <a:solidFill>
                  <a:srgbClr val="000000"/>
                </a:solidFill>
                <a:latin typeface="Calibri" pitchFamily="34" charset="0"/>
              </a:rPr>
              <a:t>?</a:t>
            </a:r>
            <a:r>
              <a:rPr lang="en-US" sz="1800" b="1" dirty="0" smtClean="0">
                <a:solidFill>
                  <a:srgbClr val="000000"/>
                </a:solidFill>
                <a:latin typeface="Calibri" pitchFamily="34" charset="0"/>
              </a:rPr>
              <a:t> </a:t>
            </a:r>
            <a:r>
              <a:rPr lang="en-US" sz="1800" dirty="0" smtClean="0">
                <a:solidFill>
                  <a:srgbClr val="000000"/>
                </a:solidFill>
                <a:latin typeface="Calibri" pitchFamily="34" charset="0"/>
              </a:rPr>
              <a:t> </a:t>
            </a:r>
            <a:endParaRPr lang="en-US" dirty="0">
              <a:solidFill>
                <a:srgbClr val="000000"/>
              </a:solidFill>
            </a:endParaRPr>
          </a:p>
        </p:txBody>
      </p:sp>
    </p:spTree>
    <p:extLst>
      <p:ext uri="{BB962C8B-B14F-4D97-AF65-F5344CB8AC3E}">
        <p14:creationId xmlns:p14="http://schemas.microsoft.com/office/powerpoint/2010/main" val="3211372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838200" y="1447800"/>
            <a:ext cx="6600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p>
          <a:p>
            <a:r>
              <a:rPr lang="en-US" sz="2100" b="1" dirty="0">
                <a:solidFill>
                  <a:srgbClr val="000000"/>
                </a:solidFill>
                <a:latin typeface="Courier New" pitchFamily="49" charset="0"/>
                <a:cs typeface="Courier New" pitchFamily="49" charset="0"/>
              </a:rPr>
              <a:t>user = </a:t>
            </a:r>
            <a:r>
              <a:rPr lang="en-US" sz="2100" b="1" dirty="0">
                <a:solidFill>
                  <a:srgbClr val="008000"/>
                </a:solidFill>
                <a:latin typeface="Courier New" pitchFamily="49" charset="0"/>
                <a:cs typeface="Courier New" pitchFamily="49" charset="0"/>
              </a:rPr>
              <a:t>'paper'</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'paper' </a:t>
            </a:r>
            <a:r>
              <a:rPr lang="en-US" sz="2100" b="1" dirty="0">
                <a:solidFill>
                  <a:srgbClr val="FF6600"/>
                </a:solidFill>
                <a:latin typeface="Courier New" pitchFamily="49" charset="0"/>
                <a:cs typeface="Courier New" pitchFamily="49" charset="0"/>
              </a:rPr>
              <a:t>and</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'paper'</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'We tie. Try again?'</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r>
              <a:rPr lang="en-US" sz="2100" b="1" dirty="0">
                <a:solidFill>
                  <a:srgbClr val="000000"/>
                </a:solidFill>
                <a:latin typeface="Courier New" pitchFamily="49" charset="0"/>
                <a:cs typeface="Courier New" pitchFamily="49" charset="0"/>
              </a:rPr>
              <a:t>:</a:t>
            </a:r>
          </a:p>
          <a:p>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if</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'scissors'</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'I win! *_*'</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'You win. </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6627" name="Rectangle 9"/>
          <p:cNvSpPr>
            <a:spLocks noChangeArrowheads="1"/>
          </p:cNvSpPr>
          <p:nvPr/>
        </p:nvSpPr>
        <p:spPr bwMode="auto">
          <a:xfrm>
            <a:off x="352425" y="468313"/>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Calibri" pitchFamily="34" charset="0"/>
              </a:rPr>
              <a:t>in a fiercely contested game of RPS...</a:t>
            </a:r>
            <a:endParaRPr lang="en-US">
              <a:solidFill>
                <a:srgbClr val="000000"/>
              </a:solidFill>
            </a:endParaRPr>
          </a:p>
        </p:txBody>
      </p:sp>
      <p:sp>
        <p:nvSpPr>
          <p:cNvPr id="26629" name="Rectangle 9"/>
          <p:cNvSpPr>
            <a:spLocks noChangeArrowheads="1"/>
          </p:cNvSpPr>
          <p:nvPr/>
        </p:nvSpPr>
        <p:spPr bwMode="auto">
          <a:xfrm>
            <a:off x="6096000" y="152400"/>
            <a:ext cx="2819400" cy="923330"/>
          </a:xfrm>
          <a:prstGeom prst="rect">
            <a:avLst/>
          </a:prstGeom>
          <a:solidFill>
            <a:schemeClr val="bg1">
              <a:lumMod val="85000"/>
            </a:schemeClr>
          </a:solidFill>
          <a:ln w="9525">
            <a:noFill/>
            <a:miter lim="800000"/>
            <a:headEnd/>
            <a:tailEnd/>
          </a:ln>
          <a:extLst/>
        </p:spPr>
        <p:txBody>
          <a:bodyPr>
            <a:spAutoFit/>
          </a:bodyPr>
          <a:lstStyle/>
          <a:p>
            <a:pPr algn="ctr"/>
            <a:r>
              <a:rPr lang="en-US" sz="1800" dirty="0">
                <a:solidFill>
                  <a:srgbClr val="000000"/>
                </a:solidFill>
                <a:latin typeface="Calibri" pitchFamily="34" charset="0"/>
              </a:rPr>
              <a:t>Does </a:t>
            </a:r>
            <a:r>
              <a:rPr lang="en-US" sz="1800" dirty="0" smtClean="0">
                <a:solidFill>
                  <a:srgbClr val="000000"/>
                </a:solidFill>
                <a:latin typeface="Calibri" pitchFamily="34" charset="0"/>
              </a:rPr>
              <a:t>this </a:t>
            </a:r>
            <a:r>
              <a:rPr lang="en-US" sz="1800" dirty="0">
                <a:solidFill>
                  <a:srgbClr val="000000"/>
                </a:solidFill>
                <a:latin typeface="Calibri" pitchFamily="34" charset="0"/>
              </a:rPr>
              <a:t>program print the correct RPS </a:t>
            </a:r>
            <a:r>
              <a:rPr lang="en-US" sz="1800" dirty="0" smtClean="0">
                <a:solidFill>
                  <a:srgbClr val="000000"/>
                </a:solidFill>
                <a:latin typeface="Calibri" pitchFamily="34" charset="0"/>
              </a:rPr>
              <a:t>result </a:t>
            </a:r>
            <a:r>
              <a:rPr lang="en-US" sz="1800" i="1" u="sng" dirty="0" smtClean="0">
                <a:solidFill>
                  <a:srgbClr val="000000"/>
                </a:solidFill>
                <a:latin typeface="Calibri" pitchFamily="34" charset="0"/>
              </a:rPr>
              <a:t>this time</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Does it </a:t>
            </a:r>
            <a:r>
              <a:rPr lang="en-US" sz="1800" i="1" u="sng" dirty="0" smtClean="0">
                <a:solidFill>
                  <a:srgbClr val="000000"/>
                </a:solidFill>
                <a:latin typeface="Calibri" pitchFamily="34" charset="0"/>
              </a:rPr>
              <a:t>always</a:t>
            </a:r>
            <a:r>
              <a:rPr lang="en-US" sz="1800" i="1" dirty="0" smtClean="0">
                <a:solidFill>
                  <a:srgbClr val="000000"/>
                </a:solidFill>
                <a:latin typeface="Calibri" pitchFamily="34" charset="0"/>
              </a:rPr>
              <a:t>?</a:t>
            </a:r>
            <a:endParaRPr lang="en-US" i="1" dirty="0">
              <a:solidFill>
                <a:srgbClr val="000000"/>
              </a:solidFill>
            </a:endParaRPr>
          </a:p>
        </p:txBody>
      </p:sp>
      <p:sp>
        <p:nvSpPr>
          <p:cNvPr id="26632" name="Rectangle 14"/>
          <p:cNvSpPr>
            <a:spLocks noChangeArrowheads="1"/>
          </p:cNvSpPr>
          <p:nvPr/>
        </p:nvSpPr>
        <p:spPr bwMode="auto">
          <a:xfrm>
            <a:off x="152400" y="5867400"/>
            <a:ext cx="2189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a:solidFill>
                  <a:srgbClr val="120DF3"/>
                </a:solidFill>
                <a:latin typeface="Calibri" pitchFamily="34" charset="0"/>
              </a:rPr>
              <a:t># of </a:t>
            </a:r>
            <a:r>
              <a:rPr lang="en-US" sz="2100" u="sng" dirty="0">
                <a:solidFill>
                  <a:srgbClr val="120DF3"/>
                </a:solidFill>
                <a:latin typeface="Calibri" pitchFamily="34" charset="0"/>
              </a:rPr>
              <a:t>BLOCKS</a:t>
            </a:r>
            <a:r>
              <a:rPr lang="en-US" sz="2100" dirty="0">
                <a:solidFill>
                  <a:srgbClr val="120DF3"/>
                </a:solidFill>
                <a:latin typeface="Calibri" pitchFamily="34" charset="0"/>
              </a:rPr>
              <a:t> here:</a:t>
            </a:r>
            <a:endParaRPr lang="en-US" sz="2100" u="sng" dirty="0">
              <a:solidFill>
                <a:srgbClr val="120DF3"/>
              </a:solidFill>
              <a:latin typeface="Calibri" pitchFamily="34" charset="0"/>
            </a:endParaRPr>
          </a:p>
        </p:txBody>
      </p:sp>
      <p:sp>
        <p:nvSpPr>
          <p:cNvPr id="26633" name="Rectangle 14"/>
          <p:cNvSpPr>
            <a:spLocks noChangeArrowheads="1"/>
          </p:cNvSpPr>
          <p:nvPr/>
        </p:nvSpPr>
        <p:spPr bwMode="auto">
          <a:xfrm>
            <a:off x="360362" y="62468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3038231"/>
            <a:ext cx="2514600" cy="304800"/>
          </a:xfrm>
          <a:prstGeom prst="roundRect">
            <a:avLst>
              <a:gd name="adj" fmla="val 27856"/>
            </a:avLst>
          </a:prstGeom>
          <a:solidFill>
            <a:srgbClr val="C5DAF5"/>
          </a:solidFill>
          <a:ln>
            <a:noFill/>
          </a:ln>
          <a:extLst/>
        </p:spPr>
        <p:txBody>
          <a:bodyPr/>
          <a:lstStyle/>
          <a:p>
            <a:endParaRPr lang="en-US"/>
          </a:p>
        </p:txBody>
      </p:sp>
      <p:sp>
        <p:nvSpPr>
          <p:cNvPr id="27650" name="Rounded Rectangle 1"/>
          <p:cNvSpPr>
            <a:spLocks noChangeArrowheads="1"/>
          </p:cNvSpPr>
          <p:nvPr/>
        </p:nvSpPr>
        <p:spPr bwMode="auto">
          <a:xfrm>
            <a:off x="1088606" y="108970"/>
            <a:ext cx="6988594" cy="400983"/>
          </a:xfrm>
          <a:prstGeom prst="roundRect">
            <a:avLst>
              <a:gd name="adj" fmla="val 27856"/>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4384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481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1038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1038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620712"/>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5146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744742"/>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60" name="Rectangle 14"/>
          <p:cNvSpPr>
            <a:spLocks noChangeArrowheads="1"/>
          </p:cNvSpPr>
          <p:nvPr/>
        </p:nvSpPr>
        <p:spPr bwMode="auto">
          <a:xfrm>
            <a:off x="3810000" y="3886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1143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608755"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3124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4114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7" name="Rectangle 14"/>
          <p:cNvSpPr>
            <a:spLocks noChangeArrowheads="1"/>
          </p:cNvSpPr>
          <p:nvPr/>
        </p:nvSpPr>
        <p:spPr bwMode="auto">
          <a:xfrm>
            <a:off x="76200" y="3410635"/>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27666" name="Rectangle 14"/>
          <p:cNvSpPr>
            <a:spLocks noChangeArrowheads="1"/>
          </p:cNvSpPr>
          <p:nvPr/>
        </p:nvSpPr>
        <p:spPr bwMode="auto">
          <a:xfrm>
            <a:off x="609600" y="134035"/>
            <a:ext cx="7924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b="1" dirty="0" smtClean="0">
                <a:solidFill>
                  <a:srgbClr val="C00000"/>
                </a:solidFill>
                <a:latin typeface="Cambria"/>
                <a:cs typeface="Cambria"/>
              </a:rPr>
              <a:t>First:  </a:t>
            </a:r>
            <a:r>
              <a:rPr lang="en-US" sz="1500" dirty="0" smtClean="0">
                <a:solidFill>
                  <a:srgbClr val="C00000"/>
                </a:solidFill>
                <a:latin typeface="Cambria"/>
                <a:cs typeface="Cambria"/>
              </a:rPr>
              <a:t>Pick up your CS lab login + password and look up your submission-site login</a:t>
            </a:r>
            <a:endParaRPr lang="en-US" sz="1500" dirty="0">
              <a:solidFill>
                <a:srgbClr val="C00000"/>
              </a:solidFill>
              <a:latin typeface="Cambria"/>
              <a:cs typeface="Cambria"/>
            </a:endParaRPr>
          </a:p>
        </p:txBody>
      </p:sp>
      <p:sp>
        <p:nvSpPr>
          <p:cNvPr id="37" name="Rectangle 14"/>
          <p:cNvSpPr>
            <a:spLocks noChangeArrowheads="1"/>
          </p:cNvSpPr>
          <p:nvPr/>
        </p:nvSpPr>
        <p:spPr bwMode="auto">
          <a:xfrm>
            <a:off x="322386" y="3010097"/>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120DF3"/>
                </a:solidFill>
                <a:latin typeface="Cambria" pitchFamily="18" charset="0"/>
              </a:rPr>
              <a:t>Then, try these Python q's:</a:t>
            </a:r>
            <a:endParaRPr lang="en-US" sz="1500" dirty="0">
              <a:solidFill>
                <a:srgbClr val="120DF3"/>
              </a:solidFill>
              <a:latin typeface="Cambria" pitchFamily="18" charset="0"/>
            </a:endParaRPr>
          </a:p>
        </p:txBody>
      </p:sp>
      <p:sp>
        <p:nvSpPr>
          <p:cNvPr id="35" name="TextBox 34"/>
          <p:cNvSpPr txBox="1"/>
          <p:nvPr/>
        </p:nvSpPr>
        <p:spPr>
          <a:xfrm rot="20813591">
            <a:off x="2605593" y="1215194"/>
            <a:ext cx="3462835" cy="1200329"/>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People</a:t>
            </a:r>
            <a:endParaRPr lang="en-US" sz="7200" dirty="0">
              <a:latin typeface="Cambria"/>
              <a:cs typeface="Cambria"/>
            </a:endParaRPr>
          </a:p>
        </p:txBody>
      </p:sp>
      <p:sp>
        <p:nvSpPr>
          <p:cNvPr id="36" name="TextBox 35"/>
          <p:cNvSpPr txBox="1"/>
          <p:nvPr/>
        </p:nvSpPr>
        <p:spPr>
          <a:xfrm rot="20813591">
            <a:off x="1617151" y="4244406"/>
            <a:ext cx="3297127" cy="1200329"/>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Python</a:t>
            </a:r>
            <a:endParaRPr lang="en-US" sz="7200" dirty="0">
              <a:latin typeface="Cambria"/>
              <a:cs typeface="Cambria"/>
            </a:endParaRPr>
          </a:p>
        </p:txBody>
      </p:sp>
      <p:sp>
        <p:nvSpPr>
          <p:cNvPr id="39" name="TextBox 38"/>
          <p:cNvSpPr txBox="1"/>
          <p:nvPr/>
        </p:nvSpPr>
        <p:spPr>
          <a:xfrm rot="20813591">
            <a:off x="896462" y="136068"/>
            <a:ext cx="1956976" cy="738664"/>
          </a:xfrm>
          <a:prstGeom prst="rect">
            <a:avLst/>
          </a:prstGeom>
          <a:solidFill>
            <a:schemeClr val="bg1">
              <a:lumMod val="85000"/>
            </a:schemeClr>
          </a:solidFill>
        </p:spPr>
        <p:txBody>
          <a:bodyPr wrap="square" rtlCol="0">
            <a:spAutoFit/>
          </a:bodyPr>
          <a:lstStyle/>
          <a:p>
            <a:pPr algn="ctr"/>
            <a:r>
              <a:rPr lang="en-US" sz="4200" dirty="0" smtClean="0">
                <a:latin typeface="Cambria"/>
                <a:cs typeface="Cambria"/>
              </a:rPr>
              <a:t>Paper</a:t>
            </a:r>
            <a:endParaRPr lang="en-US" sz="4200" dirty="0">
              <a:latin typeface="Cambria"/>
              <a:cs typeface="Cambria"/>
            </a:endParaRPr>
          </a:p>
        </p:txBody>
      </p:sp>
      <p:sp>
        <p:nvSpPr>
          <p:cNvPr id="40" name="Rectangle 14"/>
          <p:cNvSpPr>
            <a:spLocks noChangeArrowheads="1"/>
          </p:cNvSpPr>
          <p:nvPr/>
        </p:nvSpPr>
        <p:spPr bwMode="auto">
          <a:xfrm>
            <a:off x="6858000" y="3810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41" name="Rectangle 14"/>
          <p:cNvSpPr>
            <a:spLocks noChangeArrowheads="1"/>
          </p:cNvSpPr>
          <p:nvPr/>
        </p:nvSpPr>
        <p:spPr bwMode="auto">
          <a:xfrm>
            <a:off x="6842125" y="5353784"/>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42" name="Rectangle 14"/>
          <p:cNvSpPr>
            <a:spLocks noChangeArrowheads="1"/>
          </p:cNvSpPr>
          <p:nvPr/>
        </p:nvSpPr>
        <p:spPr bwMode="auto">
          <a:xfrm>
            <a:off x="6858000" y="4648200"/>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(4) How many RPS cases are there? How many of them does this code handle correctly?</a:t>
            </a:r>
            <a:endParaRPr lang="en-US" sz="1200" dirty="0">
              <a:solidFill>
                <a:srgbClr val="120DF3"/>
              </a:solidFill>
              <a:latin typeface="Calibri" pitchFamily="34" charset="0"/>
            </a:endParaRPr>
          </a:p>
        </p:txBody>
      </p:sp>
      <p:sp>
        <p:nvSpPr>
          <p:cNvPr id="44" name="Rectangle 14"/>
          <p:cNvSpPr>
            <a:spLocks noChangeArrowheads="1"/>
          </p:cNvSpPr>
          <p:nvPr/>
        </p:nvSpPr>
        <p:spPr bwMode="auto">
          <a:xfrm>
            <a:off x="6858000" y="6268184"/>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p:spTree>
    <p:extLst>
      <p:ext uri="{BB962C8B-B14F-4D97-AF65-F5344CB8AC3E}">
        <p14:creationId xmlns:p14="http://schemas.microsoft.com/office/powerpoint/2010/main" val="2448753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3038231"/>
            <a:ext cx="2514600" cy="304800"/>
          </a:xfrm>
          <a:prstGeom prst="roundRect">
            <a:avLst>
              <a:gd name="adj" fmla="val 27856"/>
            </a:avLst>
          </a:prstGeom>
          <a:solidFill>
            <a:srgbClr val="C5DAF5"/>
          </a:solidFill>
          <a:ln>
            <a:noFill/>
          </a:ln>
          <a:extLst/>
        </p:spPr>
        <p:txBody>
          <a:bodyPr/>
          <a:lstStyle/>
          <a:p>
            <a:endParaRPr lang="en-US"/>
          </a:p>
        </p:txBody>
      </p:sp>
      <p:sp>
        <p:nvSpPr>
          <p:cNvPr id="27650" name="Rounded Rectangle 1"/>
          <p:cNvSpPr>
            <a:spLocks noChangeArrowheads="1"/>
          </p:cNvSpPr>
          <p:nvPr/>
        </p:nvSpPr>
        <p:spPr bwMode="auto">
          <a:xfrm>
            <a:off x="1088606" y="108970"/>
            <a:ext cx="6988594" cy="400983"/>
          </a:xfrm>
          <a:prstGeom prst="roundRect">
            <a:avLst>
              <a:gd name="adj" fmla="val 27856"/>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4384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481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1038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1038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620712"/>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5146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744742"/>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58000" y="3810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810000" y="3886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1143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608755"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3124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4114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5353784"/>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27667" name="Rectangle 14"/>
          <p:cNvSpPr>
            <a:spLocks noChangeArrowheads="1"/>
          </p:cNvSpPr>
          <p:nvPr/>
        </p:nvSpPr>
        <p:spPr bwMode="auto">
          <a:xfrm>
            <a:off x="76200" y="3410635"/>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27666" name="Rectangle 14"/>
          <p:cNvSpPr>
            <a:spLocks noChangeArrowheads="1"/>
          </p:cNvSpPr>
          <p:nvPr/>
        </p:nvSpPr>
        <p:spPr bwMode="auto">
          <a:xfrm>
            <a:off x="609600" y="134035"/>
            <a:ext cx="7924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b="1" dirty="0" smtClean="0">
                <a:solidFill>
                  <a:srgbClr val="C00000"/>
                </a:solidFill>
                <a:latin typeface="Cambria"/>
                <a:cs typeface="Cambria"/>
              </a:rPr>
              <a:t>First:  </a:t>
            </a:r>
            <a:r>
              <a:rPr lang="en-US" sz="1500" dirty="0" smtClean="0">
                <a:solidFill>
                  <a:srgbClr val="C00000"/>
                </a:solidFill>
                <a:latin typeface="Cambria"/>
                <a:cs typeface="Cambria"/>
              </a:rPr>
              <a:t>Pick up your CS lab login + password and look up your submission-site login</a:t>
            </a:r>
            <a:endParaRPr lang="en-US" sz="1500" dirty="0">
              <a:solidFill>
                <a:srgbClr val="C00000"/>
              </a:solidFill>
              <a:latin typeface="Cambria"/>
              <a:cs typeface="Cambria"/>
            </a:endParaRPr>
          </a:p>
        </p:txBody>
      </p:sp>
      <p:sp>
        <p:nvSpPr>
          <p:cNvPr id="37" name="Rectangle 14"/>
          <p:cNvSpPr>
            <a:spLocks noChangeArrowheads="1"/>
          </p:cNvSpPr>
          <p:nvPr/>
        </p:nvSpPr>
        <p:spPr bwMode="auto">
          <a:xfrm>
            <a:off x="322386" y="3010097"/>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120DF3"/>
                </a:solidFill>
                <a:latin typeface="Cambria" pitchFamily="18" charset="0"/>
              </a:rPr>
              <a:t>Then, try these Python q's:</a:t>
            </a:r>
            <a:endParaRPr lang="en-US" sz="1500" dirty="0">
              <a:solidFill>
                <a:srgbClr val="120DF3"/>
              </a:solidFill>
              <a:latin typeface="Cambria" pitchFamily="18" charset="0"/>
            </a:endParaRPr>
          </a:p>
        </p:txBody>
      </p:sp>
      <p:sp>
        <p:nvSpPr>
          <p:cNvPr id="39" name="Rectangle 14"/>
          <p:cNvSpPr>
            <a:spLocks noChangeArrowheads="1"/>
          </p:cNvSpPr>
          <p:nvPr/>
        </p:nvSpPr>
        <p:spPr bwMode="auto">
          <a:xfrm>
            <a:off x="6858000" y="4648200"/>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(4) How many RPS cases are there? How many of them does this code handle correctly?</a:t>
            </a:r>
            <a:endParaRPr lang="en-US" sz="1200" dirty="0">
              <a:solidFill>
                <a:srgbClr val="120DF3"/>
              </a:solidFill>
              <a:latin typeface="Calibri" pitchFamily="34" charset="0"/>
            </a:endParaRPr>
          </a:p>
        </p:txBody>
      </p:sp>
      <p:sp>
        <p:nvSpPr>
          <p:cNvPr id="40" name="Rectangle 14"/>
          <p:cNvSpPr>
            <a:spLocks noChangeArrowheads="1"/>
          </p:cNvSpPr>
          <p:nvPr/>
        </p:nvSpPr>
        <p:spPr bwMode="auto">
          <a:xfrm>
            <a:off x="6858000" y="6268184"/>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6"/>
          <p:cNvSpPr txBox="1">
            <a:spLocks noChangeArrowheads="1"/>
          </p:cNvSpPr>
          <p:nvPr/>
        </p:nvSpPr>
        <p:spPr bwMode="auto">
          <a:xfrm>
            <a:off x="304800" y="304800"/>
            <a:ext cx="7848600" cy="22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buFontTx/>
              <a:buChar char="•"/>
            </a:pPr>
            <a:r>
              <a:rPr lang="en-US" sz="2800" dirty="0">
                <a:latin typeface="Cambria" pitchFamily="18" charset="0"/>
              </a:rPr>
              <a:t>  </a:t>
            </a:r>
            <a:r>
              <a:rPr lang="en-US" sz="2800" dirty="0" smtClean="0">
                <a:latin typeface="Cambria" pitchFamily="18" charset="0"/>
              </a:rPr>
              <a:t>Name</a:t>
            </a:r>
            <a:endParaRPr lang="en-US" sz="2800" dirty="0">
              <a:latin typeface="Cambria" pitchFamily="18" charset="0"/>
            </a:endParaRPr>
          </a:p>
          <a:p>
            <a:pPr>
              <a:lnSpc>
                <a:spcPct val="130000"/>
              </a:lnSpc>
              <a:spcBef>
                <a:spcPct val="50000"/>
              </a:spcBef>
              <a:buFontTx/>
              <a:buChar char="•"/>
            </a:pPr>
            <a:r>
              <a:rPr lang="en-US" sz="2800" dirty="0" smtClean="0">
                <a:latin typeface="Cambria" pitchFamily="18" charset="0"/>
              </a:rPr>
              <a:t>  Your </a:t>
            </a:r>
            <a:r>
              <a:rPr lang="en-US" sz="2800" dirty="0">
                <a:latin typeface="Cambria" pitchFamily="18" charset="0"/>
              </a:rPr>
              <a:t>favorite _____ is </a:t>
            </a:r>
            <a:r>
              <a:rPr lang="en-US" sz="2800" dirty="0" smtClean="0">
                <a:latin typeface="Cambria" pitchFamily="18" charset="0"/>
              </a:rPr>
              <a:t>________________.</a:t>
            </a:r>
            <a:endParaRPr lang="en-US" sz="2800" dirty="0">
              <a:latin typeface="Cambria" pitchFamily="18" charset="0"/>
            </a:endParaRPr>
          </a:p>
          <a:p>
            <a:pPr>
              <a:lnSpc>
                <a:spcPct val="130000"/>
              </a:lnSpc>
              <a:spcBef>
                <a:spcPct val="50000"/>
              </a:spcBef>
              <a:buFontTx/>
              <a:buChar char="•"/>
            </a:pPr>
            <a:r>
              <a:rPr lang="en-US" sz="2800" dirty="0">
                <a:latin typeface="Cambria" pitchFamily="18" charset="0"/>
              </a:rPr>
              <a:t>  Your least favorite </a:t>
            </a:r>
            <a:r>
              <a:rPr lang="en-US" sz="2800" dirty="0" smtClean="0">
                <a:latin typeface="Cambria" pitchFamily="18" charset="0"/>
              </a:rPr>
              <a:t>_______ </a:t>
            </a:r>
            <a:r>
              <a:rPr lang="en-US" sz="2800" dirty="0">
                <a:latin typeface="Cambria" pitchFamily="18" charset="0"/>
              </a:rPr>
              <a:t>is </a:t>
            </a:r>
            <a:r>
              <a:rPr lang="en-US" sz="2800" dirty="0" smtClean="0">
                <a:latin typeface="Cambria" pitchFamily="18" charset="0"/>
              </a:rPr>
              <a:t>______________.</a:t>
            </a:r>
            <a:endParaRPr lang="en-US" sz="2800" dirty="0">
              <a:latin typeface="Cambria" pitchFamily="18" charset="0"/>
            </a:endParaRPr>
          </a:p>
        </p:txBody>
      </p:sp>
      <p:sp>
        <p:nvSpPr>
          <p:cNvPr id="28678" name="Text Box 7"/>
          <p:cNvSpPr txBox="1">
            <a:spLocks noChangeArrowheads="1"/>
          </p:cNvSpPr>
          <p:nvPr/>
        </p:nvSpPr>
        <p:spPr bwMode="auto">
          <a:xfrm>
            <a:off x="2057400" y="4572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solidFill>
                  <a:srgbClr val="008000"/>
                </a:solidFill>
                <a:latin typeface="Comic Sans MS" pitchFamily="66" charset="0"/>
              </a:rPr>
              <a:t>Zach </a:t>
            </a:r>
            <a:r>
              <a:rPr lang="en-US" sz="2000" dirty="0" err="1">
                <a:solidFill>
                  <a:srgbClr val="008000"/>
                </a:solidFill>
                <a:latin typeface="Comic Sans MS" pitchFamily="66" charset="0"/>
              </a:rPr>
              <a:t>Dodds</a:t>
            </a:r>
            <a:endParaRPr lang="en-US" sz="2000" dirty="0">
              <a:solidFill>
                <a:srgbClr val="008000"/>
              </a:solidFill>
              <a:latin typeface="Comic Sans MS" pitchFamily="66" charset="0"/>
            </a:endParaRPr>
          </a:p>
        </p:txBody>
      </p:sp>
      <p:sp>
        <p:nvSpPr>
          <p:cNvPr id="28680" name="Text Box 10"/>
          <p:cNvSpPr txBox="1">
            <a:spLocks noChangeArrowheads="1"/>
          </p:cNvSpPr>
          <p:nvPr/>
        </p:nvSpPr>
        <p:spPr bwMode="auto">
          <a:xfrm>
            <a:off x="2635956" y="914400"/>
            <a:ext cx="877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err="1">
                <a:solidFill>
                  <a:srgbClr val="008000"/>
                </a:solidFill>
                <a:latin typeface="Comic Sans MS" pitchFamily="66" charset="0"/>
              </a:rPr>
              <a:t>tv</a:t>
            </a:r>
            <a:r>
              <a:rPr lang="en-US" sz="2000" dirty="0">
                <a:solidFill>
                  <a:srgbClr val="008000"/>
                </a:solidFill>
                <a:latin typeface="Comic Sans MS" pitchFamily="66" charset="0"/>
              </a:rPr>
              <a:t> </a:t>
            </a:r>
            <a:r>
              <a:rPr lang="en-US" sz="2000" dirty="0" smtClean="0">
                <a:solidFill>
                  <a:srgbClr val="008000"/>
                </a:solidFill>
                <a:latin typeface="Comic Sans MS" pitchFamily="66" charset="0"/>
              </a:rPr>
              <a:t>show</a:t>
            </a:r>
            <a:endParaRPr lang="en-US" sz="2000" dirty="0">
              <a:solidFill>
                <a:srgbClr val="008000"/>
              </a:solidFill>
              <a:latin typeface="Comic Sans MS" pitchFamily="66" charset="0"/>
            </a:endParaRPr>
          </a:p>
        </p:txBody>
      </p:sp>
      <p:sp>
        <p:nvSpPr>
          <p:cNvPr id="28681" name="Text Box 11"/>
          <p:cNvSpPr txBox="1">
            <a:spLocks noChangeArrowheads="1"/>
          </p:cNvSpPr>
          <p:nvPr/>
        </p:nvSpPr>
        <p:spPr bwMode="auto">
          <a:xfrm>
            <a:off x="3513842" y="1123950"/>
            <a:ext cx="13581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Psych</a:t>
            </a:r>
            <a:endParaRPr lang="en-US" sz="2000" dirty="0">
              <a:solidFill>
                <a:srgbClr val="008000"/>
              </a:solidFill>
              <a:latin typeface="Comic Sans MS" pitchFamily="66" charset="0"/>
            </a:endParaRPr>
          </a:p>
        </p:txBody>
      </p:sp>
      <p:sp>
        <p:nvSpPr>
          <p:cNvPr id="28682" name="Text Box 12"/>
          <p:cNvSpPr txBox="1">
            <a:spLocks noChangeArrowheads="1"/>
          </p:cNvSpPr>
          <p:nvPr/>
        </p:nvSpPr>
        <p:spPr bwMode="auto">
          <a:xfrm>
            <a:off x="3489325" y="194945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Comic Sans MS" pitchFamily="66" charset="0"/>
              </a:rPr>
              <a:t>coffee</a:t>
            </a:r>
          </a:p>
        </p:txBody>
      </p:sp>
      <p:sp>
        <p:nvSpPr>
          <p:cNvPr id="28683" name="Text Box 13"/>
          <p:cNvSpPr txBox="1">
            <a:spLocks noChangeArrowheads="1"/>
          </p:cNvSpPr>
          <p:nvPr/>
        </p:nvSpPr>
        <p:spPr bwMode="auto">
          <a:xfrm>
            <a:off x="4811712" y="1965325"/>
            <a:ext cx="3341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Comic Sans MS" pitchFamily="66" charset="0"/>
              </a:rPr>
              <a:t>decaffeinated</a:t>
            </a:r>
          </a:p>
        </p:txBody>
      </p:sp>
      <p:sp>
        <p:nvSpPr>
          <p:cNvPr id="28685" name="Rectangle 19"/>
          <p:cNvSpPr>
            <a:spLocks noChangeArrowheads="1"/>
          </p:cNvSpPr>
          <p:nvPr/>
        </p:nvSpPr>
        <p:spPr bwMode="auto">
          <a:xfrm>
            <a:off x="533400" y="5791200"/>
            <a:ext cx="4267200" cy="523220"/>
          </a:xfrm>
          <a:prstGeom prst="rect">
            <a:avLst/>
          </a:prstGeom>
          <a:solidFill>
            <a:srgbClr val="CCFFCC"/>
          </a:solidFill>
          <a:ln>
            <a:noFill/>
          </a:ln>
          <a:extLst/>
        </p:spPr>
        <p:txBody>
          <a:bodyPr wrap="square">
            <a:spAutoFit/>
          </a:bodyPr>
          <a:lstStyle/>
          <a:p>
            <a:pPr algn="ctr"/>
            <a:r>
              <a:rPr lang="en-US" sz="2800" dirty="0">
                <a:latin typeface="Calibri" pitchFamily="34" charset="0"/>
              </a:rPr>
              <a:t>S</a:t>
            </a:r>
            <a:r>
              <a:rPr lang="en-US" sz="2800" dirty="0" smtClean="0">
                <a:latin typeface="Calibri" pitchFamily="34" charset="0"/>
              </a:rPr>
              <a:t>omething in common?</a:t>
            </a:r>
            <a:endParaRPr lang="en-US" sz="2800" dirty="0">
              <a:latin typeface="Calibri" pitchFamily="34" charset="0"/>
            </a:endParaRPr>
          </a:p>
        </p:txBody>
      </p:sp>
      <p:grpSp>
        <p:nvGrpSpPr>
          <p:cNvPr id="28686" name="Group 19"/>
          <p:cNvGrpSpPr>
            <a:grpSpLocks/>
          </p:cNvGrpSpPr>
          <p:nvPr>
            <p:custDataLst>
              <p:tags r:id="rId1"/>
            </p:custDataLst>
          </p:nvPr>
        </p:nvGrpSpPr>
        <p:grpSpPr bwMode="auto">
          <a:xfrm>
            <a:off x="7708023" y="4038600"/>
            <a:ext cx="749300" cy="865188"/>
            <a:chOff x="2928" y="1051"/>
            <a:chExt cx="840" cy="957"/>
          </a:xfrm>
        </p:grpSpPr>
        <p:sp>
          <p:nvSpPr>
            <p:cNvPr id="28692"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8693"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8694"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5"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6"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7"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8"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9"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0"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8701"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702"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703"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704"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687" name="Text Box 13"/>
          <p:cNvSpPr txBox="1">
            <a:spLocks noChangeArrowheads="1"/>
          </p:cNvSpPr>
          <p:nvPr/>
        </p:nvSpPr>
        <p:spPr bwMode="auto">
          <a:xfrm>
            <a:off x="4657969" y="5859583"/>
            <a:ext cx="4259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a:solidFill>
                  <a:srgbClr val="008000"/>
                </a:solidFill>
                <a:latin typeface="Comic Sans MS" pitchFamily="66" charset="0"/>
              </a:rPr>
              <a:t>Our taste in </a:t>
            </a:r>
            <a:r>
              <a:rPr lang="en-US" sz="2000" dirty="0" smtClean="0">
                <a:solidFill>
                  <a:srgbClr val="008000"/>
                </a:solidFill>
                <a:latin typeface="Comic Sans MS" pitchFamily="66" charset="0"/>
              </a:rPr>
              <a:t>hats – and shirts!</a:t>
            </a:r>
            <a:endParaRPr lang="en-US" sz="2000" dirty="0">
              <a:solidFill>
                <a:srgbClr val="008000"/>
              </a:solidFill>
              <a:latin typeface="Comic Sans MS" pitchFamily="66" charset="0"/>
            </a:endParaRPr>
          </a:p>
        </p:txBody>
      </p:sp>
      <p:pic>
        <p:nvPicPr>
          <p:cNvPr id="28688" name="Picture 32" descr="http://www.cs.hmc.edu/~dodds/Images/2010/skiTime.jpg"/>
          <p:cNvPicPr>
            <a:picLocks noChangeAspect="1" noChangeArrowheads="1"/>
          </p:cNvPicPr>
          <p:nvPr/>
        </p:nvPicPr>
        <p:blipFill rotWithShape="1">
          <a:blip r:embed="rId16">
            <a:extLst>
              <a:ext uri="{28A0092B-C50C-407E-A947-70E740481C1C}">
                <a14:useLocalDpi xmlns:a14="http://schemas.microsoft.com/office/drawing/2010/main" val="0"/>
              </a:ext>
            </a:extLst>
          </a:blip>
          <a:srcRect l="23143" t="5000" r="45434" b="35001"/>
          <a:stretch/>
        </p:blipFill>
        <p:spPr bwMode="auto">
          <a:xfrm>
            <a:off x="7543800" y="1066800"/>
            <a:ext cx="1053526" cy="15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35" name="Text Box 6"/>
          <p:cNvSpPr txBox="1">
            <a:spLocks noChangeArrowheads="1"/>
          </p:cNvSpPr>
          <p:nvPr/>
        </p:nvSpPr>
        <p:spPr bwMode="auto">
          <a:xfrm>
            <a:off x="304800" y="2971800"/>
            <a:ext cx="7848600" cy="22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buFontTx/>
              <a:buChar char="•"/>
            </a:pPr>
            <a:r>
              <a:rPr lang="en-US" sz="2800" dirty="0" smtClean="0">
                <a:latin typeface="Cambria" pitchFamily="18" charset="0"/>
              </a:rPr>
              <a:t>  Name</a:t>
            </a:r>
          </a:p>
          <a:p>
            <a:pPr>
              <a:lnSpc>
                <a:spcPct val="130000"/>
              </a:lnSpc>
              <a:spcBef>
                <a:spcPct val="50000"/>
              </a:spcBef>
              <a:buFontTx/>
              <a:buChar char="•"/>
            </a:pPr>
            <a:r>
              <a:rPr lang="en-US" sz="2800" dirty="0" smtClean="0">
                <a:latin typeface="Cambria" pitchFamily="18" charset="0"/>
              </a:rPr>
              <a:t>  Your favorite _________ is _______.</a:t>
            </a:r>
          </a:p>
          <a:p>
            <a:pPr>
              <a:lnSpc>
                <a:spcPct val="130000"/>
              </a:lnSpc>
              <a:spcBef>
                <a:spcPct val="50000"/>
              </a:spcBef>
              <a:buFontTx/>
              <a:buChar char="•"/>
            </a:pPr>
            <a:r>
              <a:rPr lang="en-US" sz="2800" dirty="0" smtClean="0">
                <a:latin typeface="Cambria" pitchFamily="18" charset="0"/>
              </a:rPr>
              <a:t>  Your least favorite _______ is ________.</a:t>
            </a:r>
            <a:endParaRPr lang="en-US" sz="2800" dirty="0">
              <a:latin typeface="Cambria" pitchFamily="18" charset="0"/>
            </a:endParaRPr>
          </a:p>
        </p:txBody>
      </p:sp>
      <p:sp>
        <p:nvSpPr>
          <p:cNvPr id="36" name="Text Box 10"/>
          <p:cNvSpPr txBox="1">
            <a:spLocks noChangeArrowheads="1"/>
          </p:cNvSpPr>
          <p:nvPr/>
        </p:nvSpPr>
        <p:spPr bwMode="auto">
          <a:xfrm>
            <a:off x="2678289" y="3790890"/>
            <a:ext cx="1306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solidFill>
                  <a:srgbClr val="008000"/>
                </a:solidFill>
                <a:latin typeface="Comic Sans MS" pitchFamily="66" charset="0"/>
              </a:rPr>
              <a:t>canned-meat food product</a:t>
            </a:r>
            <a:endParaRPr lang="en-US" sz="1200" dirty="0">
              <a:solidFill>
                <a:srgbClr val="008000"/>
              </a:solidFill>
              <a:latin typeface="Comic Sans MS" pitchFamily="66" charset="0"/>
            </a:endParaRPr>
          </a:p>
        </p:txBody>
      </p:sp>
      <p:sp>
        <p:nvSpPr>
          <p:cNvPr id="37" name="Text Box 11"/>
          <p:cNvSpPr txBox="1">
            <a:spLocks noChangeArrowheads="1"/>
          </p:cNvSpPr>
          <p:nvPr/>
        </p:nvSpPr>
        <p:spPr bwMode="auto">
          <a:xfrm>
            <a:off x="4125736" y="3790950"/>
            <a:ext cx="13581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spam</a:t>
            </a:r>
            <a:endParaRPr lang="en-US" sz="2000" dirty="0">
              <a:solidFill>
                <a:srgbClr val="008000"/>
              </a:solidFill>
              <a:latin typeface="Comic Sans MS" pitchFamily="66" charset="0"/>
            </a:endParaRPr>
          </a:p>
        </p:txBody>
      </p:sp>
      <p:sp>
        <p:nvSpPr>
          <p:cNvPr id="38" name="Text Box 12"/>
          <p:cNvSpPr txBox="1">
            <a:spLocks noChangeArrowheads="1"/>
          </p:cNvSpPr>
          <p:nvPr/>
        </p:nvSpPr>
        <p:spPr bwMode="auto">
          <a:xfrm>
            <a:off x="3729744" y="4616450"/>
            <a:ext cx="624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a:t>
            </a:r>
            <a:endParaRPr lang="en-US" sz="2000" dirty="0">
              <a:solidFill>
                <a:srgbClr val="008000"/>
              </a:solidFill>
              <a:latin typeface="Comic Sans MS" pitchFamily="66" charset="0"/>
            </a:endParaRPr>
          </a:p>
        </p:txBody>
      </p:sp>
      <p:sp>
        <p:nvSpPr>
          <p:cNvPr id="39" name="Text Box 13"/>
          <p:cNvSpPr txBox="1">
            <a:spLocks noChangeArrowheads="1"/>
          </p:cNvSpPr>
          <p:nvPr/>
        </p:nvSpPr>
        <p:spPr bwMode="auto">
          <a:xfrm>
            <a:off x="4864981" y="4632325"/>
            <a:ext cx="108955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41.999</a:t>
            </a:r>
            <a:endParaRPr lang="en-US" sz="2000" dirty="0">
              <a:solidFill>
                <a:srgbClr val="008000"/>
              </a:solidFill>
              <a:latin typeface="Comic Sans MS" pitchFamily="66" charset="0"/>
            </a:endParaRPr>
          </a:p>
        </p:txBody>
      </p:sp>
      <p:sp>
        <p:nvSpPr>
          <p:cNvPr id="40" name="Text Box 7"/>
          <p:cNvSpPr txBox="1">
            <a:spLocks noChangeArrowheads="1"/>
          </p:cNvSpPr>
          <p:nvPr/>
        </p:nvSpPr>
        <p:spPr bwMode="auto">
          <a:xfrm>
            <a:off x="2232731" y="31242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solidFill>
                  <a:srgbClr val="008000"/>
                </a:solidFill>
                <a:latin typeface="Comic Sans MS" pitchFamily="66" charset="0"/>
              </a:rPr>
              <a:t>T. E. Alien</a:t>
            </a:r>
            <a:endParaRPr lang="en-US" sz="2000" dirty="0">
              <a:solidFill>
                <a:srgbClr val="008000"/>
              </a:solidFill>
              <a:latin typeface="Comic Sans MS" pitchFamily="66" charset="0"/>
            </a:endParaRPr>
          </a:p>
        </p:txBody>
      </p:sp>
      <p:sp>
        <p:nvSpPr>
          <p:cNvPr id="33" name="Text Box 11"/>
          <p:cNvSpPr txBox="1">
            <a:spLocks noChangeArrowheads="1"/>
          </p:cNvSpPr>
          <p:nvPr/>
        </p:nvSpPr>
        <p:spPr bwMode="auto">
          <a:xfrm>
            <a:off x="4724400" y="1145232"/>
            <a:ext cx="13581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Dr. Who</a:t>
            </a:r>
            <a:endParaRPr lang="en-US" sz="2000" dirty="0">
              <a:solidFill>
                <a:srgbClr val="008000"/>
              </a:solidFill>
              <a:latin typeface="Comic Sans MS" pitchFamily="66" charset="0"/>
            </a:endParaRPr>
          </a:p>
        </p:txBody>
      </p:sp>
      <p:sp>
        <p:nvSpPr>
          <p:cNvPr id="2" name="Rectangle 1"/>
          <p:cNvSpPr/>
          <p:nvPr/>
        </p:nvSpPr>
        <p:spPr>
          <a:xfrm>
            <a:off x="4535696" y="1083617"/>
            <a:ext cx="354584" cy="461665"/>
          </a:xfrm>
          <a:prstGeom prst="rect">
            <a:avLst/>
          </a:prstGeom>
        </p:spPr>
        <p:txBody>
          <a:bodyPr wrap="none">
            <a:spAutoFit/>
          </a:bodyPr>
          <a:lstStyle/>
          <a:p>
            <a:r>
              <a:rPr lang="en-US" dirty="0" smtClean="0">
                <a:latin typeface="Cambria" pitchFamily="18" charset="0"/>
              </a:rPr>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3038231"/>
            <a:ext cx="2514600" cy="304800"/>
          </a:xfrm>
          <a:prstGeom prst="roundRect">
            <a:avLst>
              <a:gd name="adj" fmla="val 27856"/>
            </a:avLst>
          </a:prstGeom>
          <a:solidFill>
            <a:srgbClr val="C5DAF5"/>
          </a:solidFill>
          <a:ln>
            <a:noFill/>
          </a:ln>
          <a:extLst/>
        </p:spPr>
        <p:txBody>
          <a:bodyPr/>
          <a:lstStyle/>
          <a:p>
            <a:endParaRPr lang="en-US"/>
          </a:p>
        </p:txBody>
      </p:sp>
      <p:sp>
        <p:nvSpPr>
          <p:cNvPr id="27650" name="Rounded Rectangle 1"/>
          <p:cNvSpPr>
            <a:spLocks noChangeArrowheads="1"/>
          </p:cNvSpPr>
          <p:nvPr/>
        </p:nvSpPr>
        <p:spPr bwMode="auto">
          <a:xfrm>
            <a:off x="1088606" y="108970"/>
            <a:ext cx="6988594" cy="400983"/>
          </a:xfrm>
          <a:prstGeom prst="roundRect">
            <a:avLst>
              <a:gd name="adj" fmla="val 27856"/>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4384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481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1038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1038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620712"/>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5146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744742"/>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60" name="Rectangle 14"/>
          <p:cNvSpPr>
            <a:spLocks noChangeArrowheads="1"/>
          </p:cNvSpPr>
          <p:nvPr/>
        </p:nvSpPr>
        <p:spPr bwMode="auto">
          <a:xfrm>
            <a:off x="3810000" y="3886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1143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608755"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3124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4114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7" name="Rectangle 14"/>
          <p:cNvSpPr>
            <a:spLocks noChangeArrowheads="1"/>
          </p:cNvSpPr>
          <p:nvPr/>
        </p:nvSpPr>
        <p:spPr bwMode="auto">
          <a:xfrm>
            <a:off x="76200" y="3410635"/>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27666" name="Rectangle 14"/>
          <p:cNvSpPr>
            <a:spLocks noChangeArrowheads="1"/>
          </p:cNvSpPr>
          <p:nvPr/>
        </p:nvSpPr>
        <p:spPr bwMode="auto">
          <a:xfrm>
            <a:off x="609600" y="134035"/>
            <a:ext cx="7924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b="1" dirty="0" smtClean="0">
                <a:solidFill>
                  <a:srgbClr val="C00000"/>
                </a:solidFill>
                <a:latin typeface="Cambria"/>
                <a:cs typeface="Cambria"/>
              </a:rPr>
              <a:t>First:  </a:t>
            </a:r>
            <a:r>
              <a:rPr lang="en-US" sz="1500" dirty="0" smtClean="0">
                <a:solidFill>
                  <a:srgbClr val="C00000"/>
                </a:solidFill>
                <a:latin typeface="Cambria"/>
                <a:cs typeface="Cambria"/>
              </a:rPr>
              <a:t>Pick up your CS lab login + password and look up your submission-site login</a:t>
            </a:r>
            <a:endParaRPr lang="en-US" sz="1500" dirty="0">
              <a:solidFill>
                <a:srgbClr val="C00000"/>
              </a:solidFill>
              <a:latin typeface="Cambria"/>
              <a:cs typeface="Cambria"/>
            </a:endParaRPr>
          </a:p>
        </p:txBody>
      </p:sp>
      <p:sp>
        <p:nvSpPr>
          <p:cNvPr id="37" name="Rectangle 14"/>
          <p:cNvSpPr>
            <a:spLocks noChangeArrowheads="1"/>
          </p:cNvSpPr>
          <p:nvPr/>
        </p:nvSpPr>
        <p:spPr bwMode="auto">
          <a:xfrm>
            <a:off x="322386" y="3010097"/>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120DF3"/>
                </a:solidFill>
                <a:latin typeface="Cambria" pitchFamily="18" charset="0"/>
              </a:rPr>
              <a:t>Then, try these Python q's:</a:t>
            </a:r>
            <a:endParaRPr lang="en-US" sz="1500" dirty="0">
              <a:solidFill>
                <a:srgbClr val="120DF3"/>
              </a:solidFill>
              <a:latin typeface="Cambria" pitchFamily="18" charset="0"/>
            </a:endParaRPr>
          </a:p>
        </p:txBody>
      </p:sp>
      <p:sp>
        <p:nvSpPr>
          <p:cNvPr id="36" name="Rectangle 14"/>
          <p:cNvSpPr>
            <a:spLocks noChangeArrowheads="1"/>
          </p:cNvSpPr>
          <p:nvPr/>
        </p:nvSpPr>
        <p:spPr bwMode="auto">
          <a:xfrm>
            <a:off x="6858000" y="3810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39" name="Rectangle 14"/>
          <p:cNvSpPr>
            <a:spLocks noChangeArrowheads="1"/>
          </p:cNvSpPr>
          <p:nvPr/>
        </p:nvSpPr>
        <p:spPr bwMode="auto">
          <a:xfrm>
            <a:off x="6842125" y="5353784"/>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40" name="Rectangle 14"/>
          <p:cNvSpPr>
            <a:spLocks noChangeArrowheads="1"/>
          </p:cNvSpPr>
          <p:nvPr/>
        </p:nvSpPr>
        <p:spPr bwMode="auto">
          <a:xfrm>
            <a:off x="6858000" y="4648200"/>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(4) How many RPS cases are there? How many of them does this code handle correctly?</a:t>
            </a:r>
            <a:endParaRPr lang="en-US" sz="1200" dirty="0">
              <a:solidFill>
                <a:srgbClr val="120DF3"/>
              </a:solidFill>
              <a:latin typeface="Calibri" pitchFamily="34" charset="0"/>
            </a:endParaRPr>
          </a:p>
        </p:txBody>
      </p:sp>
      <p:sp>
        <p:nvSpPr>
          <p:cNvPr id="35" name="TextBox 34"/>
          <p:cNvSpPr txBox="1"/>
          <p:nvPr/>
        </p:nvSpPr>
        <p:spPr>
          <a:xfrm rot="20813591">
            <a:off x="1922392" y="1665734"/>
            <a:ext cx="5002776" cy="3416320"/>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Please pass these to the aisles…</a:t>
            </a:r>
            <a:endParaRPr lang="en-US" sz="7200" dirty="0">
              <a:latin typeface="Cambria"/>
              <a:cs typeface="Cambria"/>
            </a:endParaRPr>
          </a:p>
        </p:txBody>
      </p:sp>
      <p:sp>
        <p:nvSpPr>
          <p:cNvPr id="42" name="Rectangle 14"/>
          <p:cNvSpPr>
            <a:spLocks noChangeArrowheads="1"/>
          </p:cNvSpPr>
          <p:nvPr/>
        </p:nvSpPr>
        <p:spPr bwMode="auto">
          <a:xfrm>
            <a:off x="6858000" y="6268184"/>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p:spTree>
    <p:extLst>
      <p:ext uri="{BB962C8B-B14F-4D97-AF65-F5344CB8AC3E}">
        <p14:creationId xmlns:p14="http://schemas.microsoft.com/office/powerpoint/2010/main" val="1619032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457200" y="352425"/>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'I win *_*!'</a:t>
            </a:r>
          </a:p>
          <a:p>
            <a:r>
              <a:rPr lang="en-US" b="1" dirty="0">
                <a:latin typeface="Courier New" pitchFamily="49" charset="0"/>
                <a:cs typeface="Courier New" pitchFamily="49" charset="0"/>
              </a:rPr>
              <a:t>   </a:t>
            </a:r>
            <a:r>
              <a:rPr lang="en-US" b="1" dirty="0" err="1">
                <a:solidFill>
                  <a:srgbClr val="FF6600"/>
                </a:solidFill>
                <a:latin typeface="Courier New" pitchFamily="49" charset="0"/>
                <a:cs typeface="Courier New" pitchFamily="49" charset="0"/>
              </a:rPr>
              <a:t>elif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'scissors'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'You win.’</a:t>
            </a: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'Tie.'</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a:t>
            </a:r>
            <a:r>
              <a:rPr lang="en-US" b="1" dirty="0">
                <a:solidFill>
                  <a:srgbClr val="FF6600"/>
                </a:solidFill>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'Ties go to the runner!'</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smtClean="0">
                <a:solidFill>
                  <a:srgbClr val="008000"/>
                </a:solidFill>
                <a:latin typeface="Courier New" pitchFamily="49" charset="0"/>
                <a:cs typeface="Courier New" pitchFamily="49" charset="0"/>
              </a:rPr>
              <a:t>' - and I'm running.'</a:t>
            </a:r>
            <a:endParaRPr lang="en-US" b="1" dirty="0">
              <a:solidFill>
                <a:srgbClr val="008000"/>
              </a:solidFill>
              <a:latin typeface="Courier New" pitchFamily="49" charset="0"/>
              <a:cs typeface="Courier New" pitchFamily="49" charset="0"/>
            </a:endParaRPr>
          </a:p>
        </p:txBody>
      </p:sp>
      <p:sp>
        <p:nvSpPr>
          <p:cNvPr id="29700" name="Rectangle 14"/>
          <p:cNvSpPr>
            <a:spLocks noChangeArrowheads="1"/>
          </p:cNvSpPr>
          <p:nvPr/>
        </p:nvSpPr>
        <p:spPr bwMode="auto">
          <a:xfrm>
            <a:off x="46482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BLOCKS</a:t>
            </a:r>
          </a:p>
        </p:txBody>
      </p:sp>
      <p:sp>
        <p:nvSpPr>
          <p:cNvPr id="29701" name="Rectangle 14"/>
          <p:cNvSpPr>
            <a:spLocks noChangeArrowheads="1"/>
          </p:cNvSpPr>
          <p:nvPr/>
        </p:nvSpPr>
        <p:spPr bwMode="auto">
          <a:xfrm>
            <a:off x="68580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TESTS</a:t>
            </a:r>
          </a:p>
        </p:txBody>
      </p:sp>
      <p:sp>
        <p:nvSpPr>
          <p:cNvPr id="29702" name="Rectangle 14"/>
          <p:cNvSpPr>
            <a:spLocks noChangeArrowheads="1"/>
          </p:cNvSpPr>
          <p:nvPr/>
        </p:nvSpPr>
        <p:spPr bwMode="auto">
          <a:xfrm>
            <a:off x="5791200" y="41275"/>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b="1">
                <a:solidFill>
                  <a:srgbClr val="120DF3"/>
                </a:solidFill>
                <a:latin typeface="Calibri" pitchFamily="34" charset="0"/>
              </a:rPr>
              <a:t>Counting...</a:t>
            </a:r>
            <a:endParaRPr lang="en-US" sz="2100" b="1" u="sng">
              <a:solidFill>
                <a:srgbClr val="120DF3"/>
              </a:solidFill>
              <a:latin typeface="Calibri" pitchFamily="34" charset="0"/>
            </a:endParaRPr>
          </a:p>
        </p:txBody>
      </p:sp>
      <p:sp>
        <p:nvSpPr>
          <p:cNvPr id="29703" name="Left Brace 7"/>
          <p:cNvSpPr>
            <a:spLocks/>
          </p:cNvSpPr>
          <p:nvPr/>
        </p:nvSpPr>
        <p:spPr bwMode="auto">
          <a:xfrm rot="5400000">
            <a:off x="6553200" y="-1192212"/>
            <a:ext cx="228600" cy="3429000"/>
          </a:xfrm>
          <a:prstGeom prst="leftBrace">
            <a:avLst>
              <a:gd name="adj1" fmla="val 99236"/>
              <a:gd name="adj2" fmla="val 50000"/>
            </a:avLst>
          </a:prstGeom>
          <a:noFill/>
          <a:ln w="9525" algn="ctr">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4" name="Rectangle 14"/>
          <p:cNvSpPr>
            <a:spLocks noChangeArrowheads="1"/>
          </p:cNvSpPr>
          <p:nvPr/>
        </p:nvSpPr>
        <p:spPr bwMode="auto">
          <a:xfrm>
            <a:off x="5992813" y="6457950"/>
            <a:ext cx="29987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a:solidFill>
                  <a:srgbClr val="120DF3"/>
                </a:solidFill>
                <a:latin typeface="Calibri" pitchFamily="34" charset="0"/>
              </a:rPr>
              <a:t>... what if the </a:t>
            </a:r>
            <a:r>
              <a:rPr lang="en-US" sz="1500" b="1">
                <a:solidFill>
                  <a:srgbClr val="FF6600"/>
                </a:solidFill>
                <a:latin typeface="Courier New" pitchFamily="49" charset="0"/>
                <a:cs typeface="Courier New" pitchFamily="49" charset="0"/>
              </a:rPr>
              <a:t>else</a:t>
            </a:r>
            <a:r>
              <a:rPr lang="en-US" sz="1500">
                <a:solidFill>
                  <a:srgbClr val="120DF3"/>
                </a:solidFill>
                <a:latin typeface="Calibri" pitchFamily="34" charset="0"/>
              </a:rPr>
              <a:t> were indented?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800600" y="315913"/>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libri" pitchFamily="34" charset="0"/>
              </a:rPr>
              <a:t>How many possible “inputs” are there?</a:t>
            </a:r>
          </a:p>
        </p:txBody>
      </p:sp>
      <p:sp>
        <p:nvSpPr>
          <p:cNvPr id="30723" name="Rectangle 14"/>
          <p:cNvSpPr>
            <a:spLocks noChangeArrowheads="1"/>
          </p:cNvSpPr>
          <p:nvPr/>
        </p:nvSpPr>
        <p:spPr bwMode="auto">
          <a:xfrm>
            <a:off x="381000" y="14081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a:t>
            </a:r>
            <a:r>
              <a:rPr lang="en-US" b="1">
                <a:solidFill>
                  <a:srgbClr val="008000"/>
                </a:solidFill>
                <a:latin typeface="Courier New" pitchFamily="49" charset="0"/>
                <a:cs typeface="Courier New" pitchFamily="49" charset="0"/>
              </a:rPr>
              <a:t>'rock'</a:t>
            </a:r>
          </a:p>
          <a:p>
            <a:r>
              <a:rPr lang="en-US" b="1">
                <a:latin typeface="Courier New" pitchFamily="49" charset="0"/>
                <a:cs typeface="Courier New" pitchFamily="49" charset="0"/>
              </a:rPr>
              <a:t>user = </a:t>
            </a:r>
            <a:r>
              <a:rPr lang="en-US" b="1">
                <a:solidFill>
                  <a:srgbClr val="008000"/>
                </a:solidFill>
                <a:latin typeface="Courier New" pitchFamily="49" charset="0"/>
                <a:cs typeface="Courier New" pitchFamily="49" charset="0"/>
              </a:rPr>
              <a:t>'rock'</a:t>
            </a:r>
          </a:p>
          <a:p>
            <a:endParaRPr lang="en-US" b="1">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if</a:t>
            </a:r>
            <a:r>
              <a:rPr lang="en-US" b="1">
                <a:latin typeface="Courier New" pitchFamily="49" charset="0"/>
                <a:cs typeface="Courier New" pitchFamily="49" charset="0"/>
              </a:rPr>
              <a:t> comp == </a:t>
            </a:r>
            <a:r>
              <a:rPr lang="en-US" b="1">
                <a:solidFill>
                  <a:srgbClr val="008000"/>
                </a:solidFill>
                <a:latin typeface="Courier New" pitchFamily="49" charset="0"/>
                <a:cs typeface="Courier New" pitchFamily="49" charset="0"/>
              </a:rPr>
              <a:t>'rock'</a:t>
            </a:r>
            <a:r>
              <a:rPr lang="en-US" b="1">
                <a:latin typeface="Courier New" pitchFamily="49" charset="0"/>
                <a:cs typeface="Courier New" pitchFamily="49" charset="0"/>
              </a:rPr>
              <a:t>:</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'I win *_*!‘</a:t>
            </a:r>
          </a:p>
          <a:p>
            <a:endParaRPr lang="en-US" b="1">
              <a:solidFill>
                <a:srgbClr val="008000"/>
              </a:solidFill>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if</a:t>
            </a:r>
            <a:r>
              <a:rPr lang="en-US" b="1">
                <a:latin typeface="Courier New" pitchFamily="49" charset="0"/>
                <a:cs typeface="Courier New" pitchFamily="49" charset="0"/>
              </a:rPr>
              <a:t> user == </a:t>
            </a:r>
            <a:r>
              <a:rPr lang="en-US" b="1">
                <a:solidFill>
                  <a:srgbClr val="008000"/>
                </a:solidFill>
                <a:latin typeface="Courier New" pitchFamily="49" charset="0"/>
                <a:cs typeface="Courier New" pitchFamily="49" charset="0"/>
              </a:rPr>
              <a:t>'paper'</a:t>
            </a:r>
            <a:r>
              <a:rPr lang="en-US" b="1">
                <a:latin typeface="Courier New" pitchFamily="49" charset="0"/>
                <a:cs typeface="Courier New" pitchFamily="49" charset="0"/>
              </a:rPr>
              <a:t>:</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'You win.‘</a:t>
            </a:r>
          </a:p>
          <a:p>
            <a:endParaRPr lang="en-US" b="1">
              <a:solidFill>
                <a:srgbClr val="008000"/>
              </a:solidFill>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else</a:t>
            </a:r>
            <a:r>
              <a:rPr lang="en-US" b="1">
                <a:latin typeface="Courier New" pitchFamily="49" charset="0"/>
                <a:cs typeface="Courier New" pitchFamily="49" charset="0"/>
              </a:rPr>
              <a:t>: </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'An awful tie'</a:t>
            </a:r>
          </a:p>
        </p:txBody>
      </p:sp>
      <p:sp>
        <p:nvSpPr>
          <p:cNvPr id="30724" name="Rectangle 14"/>
          <p:cNvSpPr>
            <a:spLocks noChangeArrowheads="1"/>
          </p:cNvSpPr>
          <p:nvPr/>
        </p:nvSpPr>
        <p:spPr bwMode="auto">
          <a:xfrm>
            <a:off x="4800600" y="685800"/>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i="1" dirty="0">
                <a:solidFill>
                  <a:srgbClr val="120DF3"/>
                </a:solidFill>
                <a:latin typeface="Calibri" pitchFamily="34" charset="0"/>
              </a:rPr>
              <a:t>For how many is this program correct?</a:t>
            </a:r>
          </a:p>
        </p:txBody>
      </p:sp>
      <p:sp>
        <p:nvSpPr>
          <p:cNvPr id="30725" name="Rectangle 14"/>
          <p:cNvSpPr>
            <a:spLocks noChangeArrowheads="1"/>
          </p:cNvSpPr>
          <p:nvPr/>
        </p:nvSpPr>
        <p:spPr bwMode="auto">
          <a:xfrm>
            <a:off x="533400" y="280988"/>
            <a:ext cx="1981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a:solidFill>
                  <a:srgbClr val="120DF3"/>
                </a:solidFill>
                <a:latin typeface="Calibri" pitchFamily="34" charset="0"/>
              </a:rPr>
              <a:t>What does this print?</a:t>
            </a:r>
          </a:p>
        </p:txBody>
      </p:sp>
      <p:sp>
        <p:nvSpPr>
          <p:cNvPr id="30726" name="Rectangle 14"/>
          <p:cNvSpPr>
            <a:spLocks noChangeArrowheads="1"/>
          </p:cNvSpPr>
          <p:nvPr/>
        </p:nvSpPr>
        <p:spPr bwMode="auto">
          <a:xfrm>
            <a:off x="4800600" y="5715000"/>
            <a:ext cx="4214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libri" pitchFamily="34" charset="0"/>
              </a:rPr>
              <a:t>… how </a:t>
            </a:r>
            <a:r>
              <a:rPr lang="en-US" sz="1800" b="1" i="1">
                <a:solidFill>
                  <a:srgbClr val="120DF3"/>
                </a:solidFill>
                <a:latin typeface="Calibri" pitchFamily="34" charset="0"/>
              </a:rPr>
              <a:t>efficiently</a:t>
            </a:r>
            <a:r>
              <a:rPr lang="en-US" sz="1800">
                <a:solidFill>
                  <a:srgbClr val="120DF3"/>
                </a:solidFill>
                <a:latin typeface="Calibri" pitchFamily="34" charset="0"/>
              </a:rPr>
              <a:t> can RPS be represented?</a:t>
            </a:r>
          </a:p>
          <a:p>
            <a:pPr marL="800100" lvl="1" indent="-342900">
              <a:buFont typeface="Arial" pitchFamily="34" charset="0"/>
              <a:buChar char="•"/>
            </a:pPr>
            <a:r>
              <a:rPr lang="en-US" sz="1800">
                <a:solidFill>
                  <a:srgbClr val="120DF3"/>
                </a:solidFill>
                <a:latin typeface="Calibri" pitchFamily="34" charset="0"/>
              </a:rPr>
              <a:t>Fewest number of </a:t>
            </a:r>
            <a:r>
              <a:rPr lang="en-US" sz="1800" i="1">
                <a:solidFill>
                  <a:srgbClr val="120DF3"/>
                </a:solidFill>
                <a:latin typeface="Calibri" pitchFamily="34" charset="0"/>
              </a:rPr>
              <a:t>blocks</a:t>
            </a:r>
            <a:r>
              <a:rPr lang="en-US" sz="1800">
                <a:solidFill>
                  <a:srgbClr val="120DF3"/>
                </a:solidFill>
                <a:latin typeface="Calibri" pitchFamily="34" charset="0"/>
              </a:rPr>
              <a:t>?</a:t>
            </a:r>
            <a:endParaRPr lang="en-US" sz="1800" i="1">
              <a:solidFill>
                <a:srgbClr val="120DF3"/>
              </a:solidFill>
              <a:latin typeface="Calibri" pitchFamily="34" charset="0"/>
            </a:endParaRPr>
          </a:p>
          <a:p>
            <a:pPr marL="800100" lvl="1" indent="-342900">
              <a:buFont typeface="Arial" pitchFamily="34" charset="0"/>
              <a:buChar char="•"/>
            </a:pPr>
            <a:r>
              <a:rPr lang="en-US" sz="1800">
                <a:solidFill>
                  <a:srgbClr val="120DF3"/>
                </a:solidFill>
                <a:latin typeface="Calibri" pitchFamily="34" charset="0"/>
              </a:rPr>
              <a:t>Fewest number of </a:t>
            </a:r>
            <a:r>
              <a:rPr lang="en-US" sz="1800" i="1">
                <a:solidFill>
                  <a:srgbClr val="120DF3"/>
                </a:solidFill>
                <a:latin typeface="Calibri" pitchFamily="34" charset="0"/>
              </a:rPr>
              <a:t>tests</a:t>
            </a:r>
            <a:r>
              <a:rPr lang="en-US" sz="1800">
                <a:solidFill>
                  <a:srgbClr val="120DF3"/>
                </a:solidFill>
                <a:latin typeface="Calibri" pitchFamily="34" charset="0"/>
              </a:rPr>
              <a:t>?</a:t>
            </a:r>
            <a:endParaRPr lang="en-US" sz="1800" i="1">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5124" name="Ink 30"/>
              <p14:cNvContentPartPr>
                <a14:cpLocks xmlns:a14="http://schemas.microsoft.com/office/drawing/2010/main" noRot="1" noChangeAspect="1" noEditPoints="1" noChangeArrowheads="1" noChangeShapeType="1"/>
              </p14:cNvContentPartPr>
              <p14:nvPr/>
            </p14:nvContentPartPr>
            <p14:xfrm>
              <a:off x="7351713" y="3001963"/>
              <a:ext cx="4762" cy="9525"/>
            </p14:xfrm>
          </p:contentPart>
        </mc:Choice>
        <mc:Fallback xmlns="">
          <p:pic>
            <p:nvPicPr>
              <p:cNvPr id="5124" name="Ink 30"/>
              <p:cNvPicPr>
                <a:picLocks noRot="1" noChangeAspect="1" noEditPoints="1" noChangeArrowheads="1" noChangeShapeType="1"/>
              </p:cNvPicPr>
              <p:nvPr/>
            </p:nvPicPr>
            <p:blipFill>
              <a:blip r:embed="rId3"/>
              <a:stretch>
                <a:fillRect/>
              </a:stretch>
            </p:blipFill>
            <p:spPr>
              <a:xfrm>
                <a:off x="7346271" y="2996101"/>
                <a:ext cx="14286" cy="19783"/>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solidFill>
                  <a:srgbClr val="000000"/>
                </a:solidFill>
                <a:latin typeface="Cambria" pitchFamily="18" charset="0"/>
              </a:rPr>
              <a:t>CS  !=  programming</a:t>
            </a:r>
          </a:p>
        </p:txBody>
      </p:sp>
      <p:sp>
        <p:nvSpPr>
          <p:cNvPr id="3" name="TextBox 2"/>
          <p:cNvSpPr txBox="1"/>
          <p:nvPr/>
        </p:nvSpPr>
        <p:spPr>
          <a:xfrm rot="20813591">
            <a:off x="1581530" y="2878077"/>
            <a:ext cx="6031848" cy="1200329"/>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So, what </a:t>
            </a:r>
            <a:r>
              <a:rPr lang="en-US" sz="7200" i="1" dirty="0" smtClean="0">
                <a:latin typeface="Cambria"/>
                <a:cs typeface="Cambria"/>
              </a:rPr>
              <a:t>is </a:t>
            </a:r>
            <a:r>
              <a:rPr lang="en-US" sz="7200" dirty="0" smtClean="0">
                <a:latin typeface="Cambria"/>
                <a:cs typeface="Cambria"/>
              </a:rPr>
              <a:t>CS?</a:t>
            </a:r>
            <a:endParaRPr lang="en-US" sz="7200" dirty="0">
              <a:latin typeface="Cambria"/>
              <a:cs typeface="Cambria"/>
            </a:endParaRPr>
          </a:p>
        </p:txBody>
      </p:sp>
      <p:grpSp>
        <p:nvGrpSpPr>
          <p:cNvPr id="4" name="Group 19"/>
          <p:cNvGrpSpPr>
            <a:grpSpLocks/>
          </p:cNvGrpSpPr>
          <p:nvPr>
            <p:custDataLst>
              <p:tags r:id="rId1"/>
            </p:custDataLst>
          </p:nvPr>
        </p:nvGrpSpPr>
        <p:grpSpPr bwMode="auto">
          <a:xfrm>
            <a:off x="8534400" y="6248400"/>
            <a:ext cx="368300" cy="407988"/>
            <a:chOff x="2928" y="1051"/>
            <a:chExt cx="840" cy="957"/>
          </a:xfrm>
        </p:grpSpPr>
        <p:sp>
          <p:nvSpPr>
            <p:cNvPr id="5"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4"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 name="Rectangle 1"/>
          <p:cNvSpPr/>
          <p:nvPr/>
        </p:nvSpPr>
        <p:spPr>
          <a:xfrm>
            <a:off x="7467600" y="6019800"/>
            <a:ext cx="1227695" cy="369332"/>
          </a:xfrm>
          <a:prstGeom prst="rect">
            <a:avLst/>
          </a:prstGeom>
        </p:spPr>
        <p:txBody>
          <a:bodyPr wrap="none">
            <a:spAutoFit/>
          </a:bodyPr>
          <a:lstStyle/>
          <a:p>
            <a:pPr algn="ctr"/>
            <a:r>
              <a:rPr lang="en-US" sz="900" dirty="0" smtClean="0">
                <a:solidFill>
                  <a:srgbClr val="008000"/>
                </a:solidFill>
                <a:latin typeface="Cambria" pitchFamily="18" charset="0"/>
              </a:rPr>
              <a:t>Punctuation matters! </a:t>
            </a:r>
          </a:p>
          <a:p>
            <a:pPr algn="ctr"/>
            <a:r>
              <a:rPr lang="en-US" sz="900" dirty="0" smtClean="0">
                <a:solidFill>
                  <a:srgbClr val="008000"/>
                </a:solidFill>
                <a:latin typeface="Cambria" pitchFamily="18" charset="0"/>
              </a:rPr>
              <a:t>So what? </a:t>
            </a:r>
            <a:r>
              <a:rPr lang="en-US" sz="900" i="1" dirty="0" smtClean="0">
                <a:solidFill>
                  <a:srgbClr val="008000"/>
                </a:solidFill>
                <a:latin typeface="Cambria" pitchFamily="18" charset="0"/>
              </a:rPr>
              <a:t>is</a:t>
            </a:r>
            <a:r>
              <a:rPr lang="en-US" sz="900" dirty="0" smtClean="0">
                <a:solidFill>
                  <a:srgbClr val="008000"/>
                </a:solidFill>
                <a:latin typeface="Cambria" pitchFamily="18" charset="0"/>
              </a:rPr>
              <a:t> CS</a:t>
            </a:r>
            <a:endParaRPr lang="en-US" sz="900" dirty="0">
              <a:solidFill>
                <a:srgbClr val="008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8"/>
          <p:cNvSpPr>
            <a:spLocks noChangeShapeType="1"/>
          </p:cNvSpPr>
          <p:nvPr/>
        </p:nvSpPr>
        <p:spPr bwMode="auto">
          <a:xfrm flipH="1" flipV="1">
            <a:off x="3581400" y="990600"/>
            <a:ext cx="2928938" cy="2286000"/>
          </a:xfrm>
          <a:prstGeom prst="line">
            <a:avLst/>
          </a:prstGeom>
          <a:noFill/>
          <a:ln w="38100" cmpd="sng">
            <a:solidFill>
              <a:srgbClr val="120DF3"/>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32771" name="Text Box 9"/>
          <p:cNvSpPr txBox="1">
            <a:spLocks noChangeArrowheads="1"/>
          </p:cNvSpPr>
          <p:nvPr/>
        </p:nvSpPr>
        <p:spPr bwMode="auto">
          <a:xfrm>
            <a:off x="4843463" y="32893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dirty="0">
                <a:solidFill>
                  <a:srgbClr val="120DF3"/>
                </a:solidFill>
                <a:latin typeface="Cambria" pitchFamily="18" charset="0"/>
              </a:rPr>
              <a:t>"not equal to"</a:t>
            </a:r>
          </a:p>
        </p:txBody>
      </p:sp>
      <p:sp>
        <p:nvSpPr>
          <p:cNvPr id="32772" name="Text Box 10"/>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CS  !=  programming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1" descr="classicFootball2.jpg"/>
          <p:cNvPicPr>
            <a:picLocks noChangeAspect="1"/>
          </p:cNvPicPr>
          <p:nvPr/>
        </p:nvPicPr>
        <p:blipFill rotWithShape="1">
          <a:blip r:embed="rId3">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8" descr="jon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7000"/>
            <a:ext cx="69977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9"/>
          <p:cNvSpPr>
            <a:spLocks noChangeArrowheads="1"/>
          </p:cNvSpPr>
          <p:nvPr/>
        </p:nvSpPr>
        <p:spPr bwMode="auto">
          <a:xfrm>
            <a:off x="3274985" y="228600"/>
            <a:ext cx="5795048" cy="461665"/>
          </a:xfrm>
          <a:prstGeom prst="rect">
            <a:avLst/>
          </a:prstGeom>
          <a:solidFill>
            <a:schemeClr val="bg1"/>
          </a:solidFill>
          <a:ln>
            <a:noFill/>
          </a:ln>
          <a:extLst/>
        </p:spPr>
        <p:txBody>
          <a:bodyPr wrap="none">
            <a:spAutoFit/>
          </a:bodyPr>
          <a:lstStyle/>
          <a:p>
            <a:pPr algn="r"/>
            <a:r>
              <a:rPr lang="en-US" dirty="0" smtClean="0">
                <a:latin typeface="Cambria" pitchFamily="18" charset="0"/>
                <a:cs typeface="Times New Roman" pitchFamily="18" charset="0"/>
              </a:rPr>
              <a:t>… and who </a:t>
            </a:r>
            <a:r>
              <a:rPr lang="en-US" dirty="0">
                <a:latin typeface="Cambria" pitchFamily="18" charset="0"/>
                <a:cs typeface="Times New Roman" pitchFamily="18" charset="0"/>
              </a:rPr>
              <a:t>is </a:t>
            </a:r>
            <a:r>
              <a:rPr lang="en-US" dirty="0" smtClean="0">
                <a:latin typeface="Cambria" pitchFamily="18" charset="0"/>
                <a:cs typeface="Times New Roman" pitchFamily="18" charset="0"/>
              </a:rPr>
              <a:t>this </a:t>
            </a:r>
            <a:r>
              <a:rPr lang="en-US" dirty="0" err="1">
                <a:latin typeface="Cambria" pitchFamily="18" charset="0"/>
                <a:cs typeface="Times New Roman" pitchFamily="18" charset="0"/>
              </a:rPr>
              <a:t>Mudder</a:t>
            </a:r>
            <a:r>
              <a:rPr lang="en-US" dirty="0">
                <a:latin typeface="Cambria" pitchFamily="18" charset="0"/>
                <a:cs typeface="Times New Roman" pitchFamily="18" charset="0"/>
              </a:rPr>
              <a:t>, </a:t>
            </a:r>
            <a:r>
              <a:rPr lang="en-US" dirty="0" smtClean="0">
                <a:latin typeface="Cambria" pitchFamily="18" charset="0"/>
                <a:cs typeface="Times New Roman" pitchFamily="18" charset="0"/>
              </a:rPr>
              <a:t>35 </a:t>
            </a:r>
            <a:r>
              <a:rPr lang="en-US" dirty="0">
                <a:latin typeface="Cambria" pitchFamily="18" charset="0"/>
                <a:cs typeface="Times New Roman" pitchFamily="18" charset="0"/>
              </a:rPr>
              <a:t>years </a:t>
            </a:r>
            <a:r>
              <a:rPr lang="en-US" dirty="0" smtClean="0">
                <a:latin typeface="Cambria" pitchFamily="18" charset="0"/>
                <a:cs typeface="Times New Roman" pitchFamily="18" charset="0"/>
              </a:rPr>
              <a:t>later?</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5943600" y="3124200"/>
            <a:ext cx="1828800" cy="1752600"/>
          </a:xfrm>
          <a:prstGeom prst="ellipse">
            <a:avLst/>
          </a:prstGeom>
          <a:solidFill>
            <a:srgbClr val="FEE2E3">
              <a:alpha val="50000"/>
            </a:srgbClr>
          </a:solidFill>
          <a:ln w="28575">
            <a:solidFill>
              <a:srgbClr val="C00000"/>
            </a:solidFill>
            <a:round/>
            <a:headEnd/>
            <a:tailEnd/>
          </a:ln>
        </p:spPr>
        <p:txBody>
          <a:bodyPr wrap="none" anchor="ctr"/>
          <a:lstStyle/>
          <a:p>
            <a:endParaRPr lang="en-US">
              <a:solidFill>
                <a:srgbClr val="000000"/>
              </a:solidFill>
            </a:endParaRPr>
          </a:p>
        </p:txBody>
      </p:sp>
      <p:sp>
        <p:nvSpPr>
          <p:cNvPr id="33795" name="Text Box 7">
            <a:hlinkClick r:id="rId3" action="ppaction://hlinksldjump"/>
          </p:cNvPr>
          <p:cNvSpPr txBox="1">
            <a:spLocks noChangeArrowheads="1"/>
          </p:cNvSpPr>
          <p:nvPr/>
        </p:nvSpPr>
        <p:spPr bwMode="auto">
          <a:xfrm>
            <a:off x="290309" y="1600200"/>
            <a:ext cx="2915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b="1" dirty="0">
                <a:latin typeface="Cambria" pitchFamily="18" charset="0"/>
              </a:rPr>
              <a:t>programming</a:t>
            </a:r>
            <a:r>
              <a:rPr lang="en-US" dirty="0">
                <a:latin typeface="Cambria" pitchFamily="18" charset="0"/>
              </a:rPr>
              <a:t> : </a:t>
            </a:r>
            <a:r>
              <a:rPr lang="en-US" b="1" dirty="0">
                <a:latin typeface="Cambria" pitchFamily="18" charset="0"/>
              </a:rPr>
              <a:t>CS</a:t>
            </a:r>
            <a:r>
              <a:rPr lang="en-US" dirty="0">
                <a:latin typeface="Cambria" pitchFamily="18" charset="0"/>
              </a:rPr>
              <a:t> ::</a:t>
            </a:r>
          </a:p>
        </p:txBody>
      </p:sp>
      <p:sp>
        <p:nvSpPr>
          <p:cNvPr id="33796" name="Text Box 8"/>
          <p:cNvSpPr txBox="1">
            <a:spLocks noChangeArrowheads="1"/>
          </p:cNvSpPr>
          <p:nvPr/>
        </p:nvSpPr>
        <p:spPr bwMode="auto">
          <a:xfrm>
            <a:off x="1447800" y="2997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machine shop </a:t>
            </a:r>
            <a:r>
              <a:rPr lang="en-US" dirty="0">
                <a:solidFill>
                  <a:srgbClr val="000000"/>
                </a:solidFill>
                <a:latin typeface="Cambria" pitchFamily="18" charset="0"/>
              </a:rPr>
              <a:t>: engineering</a:t>
            </a:r>
          </a:p>
        </p:txBody>
      </p:sp>
      <p:sp>
        <p:nvSpPr>
          <p:cNvPr id="33797" name="Text Box 9"/>
          <p:cNvSpPr txBox="1">
            <a:spLocks noChangeArrowheads="1"/>
          </p:cNvSpPr>
          <p:nvPr/>
        </p:nvSpPr>
        <p:spPr bwMode="auto">
          <a:xfrm>
            <a:off x="1447800" y="2362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err="1" smtClean="0">
                <a:solidFill>
                  <a:srgbClr val="000000"/>
                </a:solidFill>
                <a:latin typeface="Cambria" pitchFamily="18" charset="0"/>
              </a:rPr>
              <a:t>freelines</a:t>
            </a:r>
            <a:r>
              <a:rPr lang="en-US" dirty="0" smtClean="0">
                <a:solidFill>
                  <a:srgbClr val="000000"/>
                </a:solidFill>
                <a:latin typeface="Cambria" pitchFamily="18" charset="0"/>
              </a:rPr>
              <a:t> : </a:t>
            </a:r>
            <a:r>
              <a:rPr lang="en-US" dirty="0">
                <a:solidFill>
                  <a:srgbClr val="000000"/>
                </a:solidFill>
                <a:latin typeface="Cambria" pitchFamily="18" charset="0"/>
              </a:rPr>
              <a:t>HMC</a:t>
            </a:r>
          </a:p>
        </p:txBody>
      </p:sp>
      <p:sp>
        <p:nvSpPr>
          <p:cNvPr id="33798" name="Text Box 10"/>
          <p:cNvSpPr txBox="1">
            <a:spLocks noChangeArrowheads="1"/>
          </p:cNvSpPr>
          <p:nvPr/>
        </p:nvSpPr>
        <p:spPr bwMode="auto">
          <a:xfrm>
            <a:off x="1447800" y="363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equations : mathematics</a:t>
            </a:r>
            <a:endParaRPr lang="en-US" dirty="0">
              <a:solidFill>
                <a:srgbClr val="000000"/>
              </a:solidFill>
              <a:latin typeface="Cambria" pitchFamily="18" charset="0"/>
            </a:endParaRPr>
          </a:p>
        </p:txBody>
      </p:sp>
      <p:sp>
        <p:nvSpPr>
          <p:cNvPr id="33799" name="Text Box 11"/>
          <p:cNvSpPr txBox="1">
            <a:spLocks noChangeArrowheads="1"/>
          </p:cNvSpPr>
          <p:nvPr/>
        </p:nvSpPr>
        <p:spPr bwMode="auto">
          <a:xfrm>
            <a:off x="1447800" y="4267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chemistry : biology</a:t>
            </a:r>
            <a:endParaRPr lang="en-US" dirty="0">
              <a:solidFill>
                <a:srgbClr val="000000"/>
              </a:solidFill>
              <a:latin typeface="Cambria" pitchFamily="18" charset="0"/>
            </a:endParaRPr>
          </a:p>
        </p:txBody>
      </p:sp>
      <p:sp>
        <p:nvSpPr>
          <p:cNvPr id="33800" name="Text Box 12">
            <a:hlinkClick r:id="rId3" action="ppaction://hlinksldjump"/>
          </p:cNvPr>
          <p:cNvSpPr txBox="1">
            <a:spLocks noChangeArrowheads="1"/>
          </p:cNvSpPr>
          <p:nvPr/>
        </p:nvSpPr>
        <p:spPr bwMode="auto">
          <a:xfrm>
            <a:off x="791053" y="5892225"/>
            <a:ext cx="7623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3200" dirty="0" smtClean="0">
                <a:solidFill>
                  <a:srgbClr val="120DF3"/>
                </a:solidFill>
                <a:latin typeface="Cambria" pitchFamily="18" charset="0"/>
              </a:rPr>
              <a:t>programs are </a:t>
            </a:r>
            <a:r>
              <a:rPr lang="en-US" sz="3200" dirty="0">
                <a:solidFill>
                  <a:srgbClr val="120DF3"/>
                </a:solidFill>
                <a:latin typeface="Cambria" pitchFamily="18" charset="0"/>
              </a:rPr>
              <a:t>a</a:t>
            </a:r>
            <a:r>
              <a:rPr lang="en-US" sz="3200" dirty="0" smtClean="0">
                <a:solidFill>
                  <a:srgbClr val="120DF3"/>
                </a:solidFill>
                <a:latin typeface="Cambria" pitchFamily="18" charset="0"/>
              </a:rPr>
              <a:t> </a:t>
            </a:r>
            <a:r>
              <a:rPr lang="en-US" sz="3200" b="1" i="1" dirty="0">
                <a:solidFill>
                  <a:srgbClr val="120DF3"/>
                </a:solidFill>
                <a:latin typeface="Cambria" pitchFamily="18" charset="0"/>
              </a:rPr>
              <a:t>vehicle</a:t>
            </a:r>
            <a:r>
              <a:rPr lang="en-US" sz="3200" dirty="0">
                <a:solidFill>
                  <a:srgbClr val="120DF3"/>
                </a:solidFill>
                <a:latin typeface="Cambria" pitchFamily="18" charset="0"/>
              </a:rPr>
              <a:t>, not </a:t>
            </a:r>
            <a:r>
              <a:rPr lang="en-US" sz="3200" dirty="0" smtClean="0">
                <a:solidFill>
                  <a:srgbClr val="120DF3"/>
                </a:solidFill>
                <a:latin typeface="Cambria" pitchFamily="18" charset="0"/>
              </a:rPr>
              <a:t>the </a:t>
            </a:r>
            <a:r>
              <a:rPr lang="en-US" sz="3200" dirty="0">
                <a:solidFill>
                  <a:srgbClr val="120DF3"/>
                </a:solidFill>
                <a:latin typeface="Cambria" pitchFamily="18" charset="0"/>
              </a:rPr>
              <a:t>destination</a:t>
            </a:r>
          </a:p>
        </p:txBody>
      </p:sp>
      <p:sp>
        <p:nvSpPr>
          <p:cNvPr id="33801" name="Oval 13"/>
          <p:cNvSpPr>
            <a:spLocks noChangeArrowheads="1"/>
          </p:cNvSpPr>
          <p:nvPr/>
        </p:nvSpPr>
        <p:spPr bwMode="auto">
          <a:xfrm>
            <a:off x="6705600" y="3124200"/>
            <a:ext cx="1828800" cy="1752600"/>
          </a:xfrm>
          <a:prstGeom prst="ellipse">
            <a:avLst/>
          </a:prstGeom>
          <a:solidFill>
            <a:srgbClr val="CCECFF">
              <a:alpha val="50000"/>
            </a:srgbClr>
          </a:solidFill>
          <a:ln w="28575">
            <a:solidFill>
              <a:srgbClr val="120DF3"/>
            </a:solidFill>
            <a:round/>
            <a:headEnd/>
            <a:tailEnd/>
          </a:ln>
        </p:spPr>
        <p:txBody>
          <a:bodyPr wrap="none" anchor="ctr"/>
          <a:lstStyle/>
          <a:p>
            <a:endParaRPr lang="en-US">
              <a:solidFill>
                <a:srgbClr val="000000"/>
              </a:solidFill>
            </a:endParaRPr>
          </a:p>
        </p:txBody>
      </p:sp>
      <p:sp>
        <p:nvSpPr>
          <p:cNvPr id="33802" name="Oval 14"/>
          <p:cNvSpPr>
            <a:spLocks noChangeArrowheads="1"/>
          </p:cNvSpPr>
          <p:nvPr/>
        </p:nvSpPr>
        <p:spPr bwMode="auto">
          <a:xfrm>
            <a:off x="5943600" y="3124200"/>
            <a:ext cx="1828800" cy="17526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3803" name="Text Box 15"/>
          <p:cNvSpPr txBox="1">
            <a:spLocks noChangeArrowheads="1"/>
          </p:cNvSpPr>
          <p:nvPr/>
        </p:nvSpPr>
        <p:spPr bwMode="auto">
          <a:xfrm>
            <a:off x="6093169" y="3930650"/>
            <a:ext cx="1515542" cy="336550"/>
          </a:xfrm>
          <a:prstGeom prst="rect">
            <a:avLst/>
          </a:prstGeom>
          <a:solidFill>
            <a:schemeClr val="bg1">
              <a:alpha val="49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b="1" dirty="0">
                <a:solidFill>
                  <a:srgbClr val="C00000"/>
                </a:solidFill>
                <a:latin typeface="Cambria" pitchFamily="18" charset="0"/>
              </a:rPr>
              <a:t>Programming</a:t>
            </a:r>
          </a:p>
        </p:txBody>
      </p:sp>
      <p:sp>
        <p:nvSpPr>
          <p:cNvPr id="33804" name="Text Box 16"/>
          <p:cNvSpPr txBox="1">
            <a:spLocks noChangeArrowheads="1"/>
          </p:cNvSpPr>
          <p:nvPr/>
        </p:nvSpPr>
        <p:spPr bwMode="auto">
          <a:xfrm>
            <a:off x="7493009" y="3419035"/>
            <a:ext cx="113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CS</a:t>
            </a:r>
          </a:p>
        </p:txBody>
      </p:sp>
      <p:sp>
        <p:nvSpPr>
          <p:cNvPr id="33805" name="Text Box 17"/>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CS  !=  programming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381000" y="1595438"/>
            <a:ext cx="3429000" cy="461962"/>
          </a:xfrm>
          <a:prstGeom prst="rect">
            <a:avLst/>
          </a:prstGeom>
          <a:solidFill>
            <a:srgbClr val="FEE2E3"/>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the study </a:t>
            </a:r>
            <a:r>
              <a:rPr lang="en-US" dirty="0">
                <a:latin typeface="Cambria" pitchFamily="18" charset="0"/>
              </a:rPr>
              <a:t>of </a:t>
            </a:r>
            <a:r>
              <a:rPr lang="en-US" b="1" i="1" dirty="0" smtClean="0">
                <a:solidFill>
                  <a:srgbClr val="C00000"/>
                </a:solidFill>
                <a:latin typeface="Cambria" pitchFamily="18" charset="0"/>
              </a:rPr>
              <a:t>complexity</a:t>
            </a:r>
            <a:r>
              <a:rPr lang="en-US" dirty="0" smtClean="0">
                <a:latin typeface="Cambria" pitchFamily="18" charset="0"/>
              </a:rPr>
              <a:t>:</a:t>
            </a:r>
            <a:endParaRPr lang="en-US" dirty="0">
              <a:latin typeface="Cambria" pitchFamily="18" charset="0"/>
            </a:endParaRPr>
          </a:p>
        </p:txBody>
      </p:sp>
      <p:sp>
        <p:nvSpPr>
          <p:cNvPr id="3481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482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482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Can </a:t>
            </a:r>
            <a:r>
              <a:rPr lang="en-US" b="1" i="1" dirty="0">
                <a:solidFill>
                  <a:srgbClr val="C00000"/>
                </a:solidFill>
                <a:latin typeface="Cambria" pitchFamily="18" charset="0"/>
              </a:rPr>
              <a:t>it</a:t>
            </a:r>
            <a:r>
              <a:rPr lang="en-US" i="1" dirty="0">
                <a:solidFill>
                  <a:srgbClr val="000000"/>
                </a:solidFill>
                <a:latin typeface="Cambria" pitchFamily="18" charset="0"/>
              </a:rPr>
              <a:t> be done at all?</a:t>
            </a:r>
          </a:p>
        </p:txBody>
      </p:sp>
      <p:sp>
        <p:nvSpPr>
          <p:cNvPr id="8" name="Text Box 25"/>
          <p:cNvSpPr txBox="1">
            <a:spLocks noChangeArrowheads="1"/>
          </p:cNvSpPr>
          <p:nvPr/>
        </p:nvSpPr>
        <p:spPr bwMode="auto">
          <a:xfrm>
            <a:off x="4800600" y="2209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i="1" dirty="0">
                <a:solidFill>
                  <a:srgbClr val="C00000"/>
                </a:solidFill>
                <a:latin typeface="Cambria" pitchFamily="18" charset="0"/>
                <a:cs typeface="Times New Roman" pitchFamily="18" charset="0"/>
              </a:rPr>
              <a:t>it ~</a:t>
            </a:r>
            <a:r>
              <a:rPr lang="en-US" sz="3200" b="1" i="1" dirty="0" smtClean="0">
                <a:solidFill>
                  <a:srgbClr val="C00000"/>
                </a:solidFill>
                <a:latin typeface="Cambria" pitchFamily="18" charset="0"/>
                <a:cs typeface="Times New Roman" pitchFamily="18" charset="0"/>
              </a:rPr>
              <a:t> </a:t>
            </a:r>
            <a:r>
              <a:rPr lang="en-US" sz="3200" b="1" dirty="0">
                <a:solidFill>
                  <a:srgbClr val="C00000"/>
                </a:solidFill>
                <a:latin typeface="Cambria" pitchFamily="18" charset="0"/>
                <a:cs typeface="Times New Roman" pitchFamily="18" charset="0"/>
              </a:rPr>
              <a:t>information</a:t>
            </a:r>
          </a:p>
        </p:txBody>
      </p:sp>
      <p:sp>
        <p:nvSpPr>
          <p:cNvPr id="3" name="Rectangle 2"/>
          <p:cNvSpPr/>
          <p:nvPr/>
        </p:nvSpPr>
        <p:spPr>
          <a:xfrm>
            <a:off x="5230343" y="2953380"/>
            <a:ext cx="2874313" cy="461665"/>
          </a:xfrm>
          <a:prstGeom prst="rect">
            <a:avLst/>
          </a:prstGeom>
        </p:spPr>
        <p:txBody>
          <a:bodyPr wrap="none">
            <a:spAutoFit/>
          </a:bodyPr>
          <a:lstStyle/>
          <a:p>
            <a:pPr algn="ctr"/>
            <a:r>
              <a:rPr lang="en-US" sz="1200" dirty="0" smtClean="0">
                <a:solidFill>
                  <a:srgbClr val="000000"/>
                </a:solidFill>
                <a:latin typeface="Cambria" pitchFamily="18" charset="0"/>
              </a:rPr>
              <a:t>or, more precisely, </a:t>
            </a:r>
            <a:r>
              <a:rPr lang="en-US" sz="1200" i="1" dirty="0" smtClean="0">
                <a:solidFill>
                  <a:srgbClr val="000000"/>
                </a:solidFill>
                <a:latin typeface="Cambria" pitchFamily="18" charset="0"/>
              </a:rPr>
              <a:t>a process transforming</a:t>
            </a:r>
          </a:p>
          <a:p>
            <a:pPr algn="ctr"/>
            <a:r>
              <a:rPr lang="en-US" sz="1200" i="1" dirty="0" smtClean="0">
                <a:solidFill>
                  <a:srgbClr val="000000"/>
                </a:solidFill>
                <a:latin typeface="Cambria" pitchFamily="18" charset="0"/>
              </a:rPr>
              <a:t>information from one form to another</a:t>
            </a:r>
            <a:endParaRPr lang="en-US" sz="1200" dirty="0"/>
          </a:p>
        </p:txBody>
      </p:sp>
      <p:sp>
        <p:nvSpPr>
          <p:cNvPr id="9" name="Text Box 2"/>
          <p:cNvSpPr txBox="1">
            <a:spLocks noChangeArrowheads="1"/>
          </p:cNvSpPr>
          <p:nvPr/>
        </p:nvSpPr>
        <p:spPr bwMode="auto">
          <a:xfrm>
            <a:off x="457200" y="457200"/>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What is </a:t>
            </a:r>
            <a:r>
              <a:rPr lang="en-US" sz="4200" dirty="0" smtClean="0">
                <a:latin typeface="Cambria" pitchFamily="18" charset="0"/>
              </a:rPr>
              <a:t>CS a science </a:t>
            </a:r>
            <a:r>
              <a:rPr lang="en-US" sz="4200" i="1" dirty="0" smtClean="0">
                <a:latin typeface="Cambria" pitchFamily="18" charset="0"/>
              </a:rPr>
              <a:t>of </a:t>
            </a:r>
            <a:r>
              <a:rPr lang="en-US" sz="4200" dirty="0" smtClean="0">
                <a:latin typeface="Cambria" pitchFamily="18" charset="0"/>
              </a:rPr>
              <a:t>?</a:t>
            </a:r>
            <a:endParaRPr lang="en-US" sz="4200" dirty="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381000" y="1595438"/>
            <a:ext cx="3429000" cy="461962"/>
          </a:xfrm>
          <a:prstGeom prst="rect">
            <a:avLst/>
          </a:prstGeom>
          <a:solidFill>
            <a:srgbClr val="FEE2E3"/>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the study </a:t>
            </a:r>
            <a:r>
              <a:rPr lang="en-US" dirty="0">
                <a:latin typeface="Cambria" pitchFamily="18" charset="0"/>
              </a:rPr>
              <a:t>of </a:t>
            </a:r>
            <a:r>
              <a:rPr lang="en-US" b="1" i="1" dirty="0" smtClean="0">
                <a:solidFill>
                  <a:srgbClr val="C00000"/>
                </a:solidFill>
                <a:latin typeface="Cambria" pitchFamily="18" charset="0"/>
              </a:rPr>
              <a:t>complexity</a:t>
            </a:r>
            <a:r>
              <a:rPr lang="en-US" dirty="0" smtClean="0">
                <a:latin typeface="Cambria" pitchFamily="18" charset="0"/>
              </a:rPr>
              <a:t>:</a:t>
            </a:r>
            <a:endParaRPr lang="en-US" dirty="0">
              <a:latin typeface="Cambria" pitchFamily="18" charset="0"/>
            </a:endParaRPr>
          </a:p>
        </p:txBody>
      </p:sp>
      <p:sp>
        <p:nvSpPr>
          <p:cNvPr id="3481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482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482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
        <p:nvSpPr>
          <p:cNvPr id="34822" name="Text Box 2"/>
          <p:cNvSpPr txBox="1">
            <a:spLocks noChangeArrowheads="1"/>
          </p:cNvSpPr>
          <p:nvPr/>
        </p:nvSpPr>
        <p:spPr bwMode="auto">
          <a:xfrm>
            <a:off x="457200" y="457200"/>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What is </a:t>
            </a:r>
            <a:r>
              <a:rPr lang="en-US" sz="4200" dirty="0" smtClean="0">
                <a:latin typeface="Cambria" pitchFamily="18" charset="0"/>
              </a:rPr>
              <a:t>CS a science </a:t>
            </a:r>
            <a:r>
              <a:rPr lang="en-US" sz="4200" i="1" dirty="0" smtClean="0">
                <a:latin typeface="Cambria" pitchFamily="18" charset="0"/>
              </a:rPr>
              <a:t>of </a:t>
            </a:r>
            <a:r>
              <a:rPr lang="en-US" sz="4200" dirty="0" smtClean="0">
                <a:latin typeface="Cambria" pitchFamily="18" charset="0"/>
              </a:rPr>
              <a:t>?</a:t>
            </a:r>
            <a:endParaRPr lang="en-US" sz="4200" dirty="0">
              <a:latin typeface="Cambria" pitchFamily="18" charset="0"/>
            </a:endParaRPr>
          </a:p>
        </p:txBody>
      </p:sp>
      <p:sp>
        <p:nvSpPr>
          <p:cNvPr id="8" name="Text Box 25"/>
          <p:cNvSpPr txBox="1">
            <a:spLocks noChangeArrowheads="1"/>
          </p:cNvSpPr>
          <p:nvPr/>
        </p:nvSpPr>
        <p:spPr bwMode="auto">
          <a:xfrm>
            <a:off x="4800600" y="2209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i="1" dirty="0">
                <a:solidFill>
                  <a:srgbClr val="C00000"/>
                </a:solidFill>
                <a:latin typeface="Cambria" pitchFamily="18" charset="0"/>
                <a:cs typeface="Times New Roman" pitchFamily="18" charset="0"/>
              </a:rPr>
              <a:t>it ~</a:t>
            </a:r>
            <a:r>
              <a:rPr lang="en-US" sz="3200" b="1" i="1" dirty="0" smtClean="0">
                <a:solidFill>
                  <a:srgbClr val="C00000"/>
                </a:solidFill>
                <a:latin typeface="Cambria" pitchFamily="18" charset="0"/>
                <a:cs typeface="Times New Roman" pitchFamily="18" charset="0"/>
              </a:rPr>
              <a:t> </a:t>
            </a:r>
            <a:r>
              <a:rPr lang="en-US" sz="3200" b="1" dirty="0">
                <a:solidFill>
                  <a:srgbClr val="C00000"/>
                </a:solidFill>
                <a:latin typeface="Cambria" pitchFamily="18" charset="0"/>
                <a:cs typeface="Times New Roman" pitchFamily="18" charset="0"/>
              </a:rPr>
              <a:t>information</a:t>
            </a:r>
          </a:p>
        </p:txBody>
      </p:sp>
      <p:grpSp>
        <p:nvGrpSpPr>
          <p:cNvPr id="9" name="Group 10"/>
          <p:cNvGrpSpPr>
            <a:grpSpLocks/>
          </p:cNvGrpSpPr>
          <p:nvPr>
            <p:custDataLst>
              <p:tags r:id="rId1"/>
            </p:custDataLst>
          </p:nvPr>
        </p:nvGrpSpPr>
        <p:grpSpPr bwMode="auto">
          <a:xfrm>
            <a:off x="222068" y="6081326"/>
            <a:ext cx="470263" cy="524289"/>
            <a:chOff x="2928" y="1051"/>
            <a:chExt cx="840" cy="957"/>
          </a:xfrm>
        </p:grpSpPr>
        <p:sp>
          <p:nvSpPr>
            <p:cNvPr id="10"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1"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2"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3"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4"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5"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7"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8"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0"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1"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22"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23" name="Text Box 24"/>
          <p:cNvSpPr txBox="1">
            <a:spLocks noChangeArrowheads="1"/>
          </p:cNvSpPr>
          <p:nvPr/>
        </p:nvSpPr>
        <p:spPr bwMode="auto">
          <a:xfrm>
            <a:off x="647649" y="5925439"/>
            <a:ext cx="1459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solidFill>
                  <a:srgbClr val="008000"/>
                </a:solidFill>
                <a:latin typeface="Cambria" pitchFamily="18" charset="0"/>
              </a:rPr>
              <a:t>3 examples? That's </a:t>
            </a:r>
            <a:r>
              <a:rPr lang="en-US" sz="1400" b="1" i="1" dirty="0" smtClean="0">
                <a:solidFill>
                  <a:srgbClr val="C00000"/>
                </a:solidFill>
                <a:latin typeface="Cambria" pitchFamily="18" charset="0"/>
              </a:rPr>
              <a:t>it</a:t>
            </a:r>
            <a:r>
              <a:rPr lang="en-US" sz="1400" dirty="0" smtClean="0">
                <a:solidFill>
                  <a:srgbClr val="008000"/>
                </a:solidFill>
                <a:latin typeface="Cambria" pitchFamily="18" charset="0"/>
              </a:rPr>
              <a:t> </a:t>
            </a:r>
            <a:r>
              <a:rPr lang="en-US" sz="1400" dirty="0">
                <a:solidFill>
                  <a:srgbClr val="008000"/>
                </a:solidFill>
                <a:latin typeface="Cambria" pitchFamily="18" charset="0"/>
              </a:rPr>
              <a:t>for me!</a:t>
            </a:r>
          </a:p>
        </p:txBody>
      </p:sp>
      <p:sp>
        <p:nvSpPr>
          <p:cNvPr id="24" name="Text Box 25"/>
          <p:cNvSpPr txBox="1">
            <a:spLocks noChangeArrowheads="1"/>
          </p:cNvSpPr>
          <p:nvPr/>
        </p:nvSpPr>
        <p:spPr bwMode="auto">
          <a:xfrm>
            <a:off x="3429000" y="5352871"/>
            <a:ext cx="4583339" cy="1200329"/>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cs typeface="Times New Roman" pitchFamily="18" charset="0"/>
              </a:rPr>
              <a:t>We'll look at 3 examples – each of which </a:t>
            </a:r>
            <a:r>
              <a:rPr lang="en-US" dirty="0">
                <a:latin typeface="Cambria" pitchFamily="18" charset="0"/>
                <a:cs typeface="Times New Roman" pitchFamily="18" charset="0"/>
              </a:rPr>
              <a:t>you'll </a:t>
            </a:r>
            <a:r>
              <a:rPr lang="en-US" b="1" i="1" dirty="0">
                <a:solidFill>
                  <a:srgbClr val="008000"/>
                </a:solidFill>
                <a:latin typeface="Cambria" pitchFamily="18" charset="0"/>
                <a:cs typeface="Times New Roman" pitchFamily="18" charset="0"/>
              </a:rPr>
              <a:t>construct</a:t>
            </a:r>
            <a:r>
              <a:rPr lang="en-US" dirty="0">
                <a:solidFill>
                  <a:srgbClr val="008000"/>
                </a:solidFill>
                <a:latin typeface="Cambria" pitchFamily="18" charset="0"/>
                <a:cs typeface="Times New Roman" pitchFamily="18" charset="0"/>
              </a:rPr>
              <a:t> </a:t>
            </a:r>
            <a:r>
              <a:rPr lang="en-US" dirty="0">
                <a:latin typeface="Cambria" pitchFamily="18" charset="0"/>
                <a:cs typeface="Times New Roman" pitchFamily="18" charset="0"/>
              </a:rPr>
              <a:t>in CS </a:t>
            </a:r>
            <a:r>
              <a:rPr lang="en-US" dirty="0" smtClean="0">
                <a:latin typeface="Cambria" pitchFamily="18" charset="0"/>
                <a:cs typeface="Times New Roman" pitchFamily="18" charset="0"/>
              </a:rPr>
              <a:t>5      …at </a:t>
            </a:r>
            <a:r>
              <a:rPr lang="en-US" dirty="0">
                <a:latin typeface="Cambria" pitchFamily="18" charset="0"/>
                <a:cs typeface="Times New Roman" pitchFamily="18" charset="0"/>
              </a:rPr>
              <a:t>least to some extent!</a:t>
            </a:r>
          </a:p>
        </p:txBody>
      </p:sp>
      <p:sp>
        <p:nvSpPr>
          <p:cNvPr id="2" name="Right Arrow 1"/>
          <p:cNvSpPr/>
          <p:nvPr/>
        </p:nvSpPr>
        <p:spPr bwMode="auto">
          <a:xfrm>
            <a:off x="8012340" y="5953035"/>
            <a:ext cx="836650" cy="390436"/>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5230343" y="2953380"/>
            <a:ext cx="2874313" cy="461665"/>
          </a:xfrm>
          <a:prstGeom prst="rect">
            <a:avLst/>
          </a:prstGeom>
        </p:spPr>
        <p:txBody>
          <a:bodyPr wrap="none">
            <a:spAutoFit/>
          </a:bodyPr>
          <a:lstStyle/>
          <a:p>
            <a:pPr algn="ctr"/>
            <a:r>
              <a:rPr lang="en-US" sz="1200" dirty="0" smtClean="0">
                <a:solidFill>
                  <a:srgbClr val="000000"/>
                </a:solidFill>
                <a:latin typeface="Cambria" pitchFamily="18" charset="0"/>
              </a:rPr>
              <a:t>or, more precisely, </a:t>
            </a:r>
            <a:r>
              <a:rPr lang="en-US" sz="1200" i="1" dirty="0" smtClean="0">
                <a:solidFill>
                  <a:srgbClr val="000000"/>
                </a:solidFill>
                <a:latin typeface="Cambria" pitchFamily="18" charset="0"/>
              </a:rPr>
              <a:t>a process transforming</a:t>
            </a:r>
          </a:p>
          <a:p>
            <a:pPr algn="ctr"/>
            <a:r>
              <a:rPr lang="en-US" sz="1200" i="1" dirty="0" smtClean="0">
                <a:solidFill>
                  <a:srgbClr val="000000"/>
                </a:solidFill>
                <a:latin typeface="Cambria" pitchFamily="18" charset="0"/>
              </a:rPr>
              <a:t>information from one form to another</a:t>
            </a:r>
            <a:endParaRPr lang="en-US" sz="1200" dirty="0"/>
          </a:p>
        </p:txBody>
      </p:sp>
    </p:spTree>
    <p:extLst>
      <p:ext uri="{BB962C8B-B14F-4D97-AF65-F5344CB8AC3E}">
        <p14:creationId xmlns:p14="http://schemas.microsoft.com/office/powerpoint/2010/main" val="1295485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29822" y="4035425"/>
            <a:ext cx="4114800" cy="1984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871" name="Rectangle 21"/>
          <p:cNvSpPr>
            <a:spLocks noChangeArrowheads="1"/>
          </p:cNvSpPr>
          <p:nvPr/>
        </p:nvSpPr>
        <p:spPr bwMode="auto">
          <a:xfrm>
            <a:off x="310938" y="4267200"/>
            <a:ext cx="3654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Can you solve </a:t>
            </a:r>
            <a:r>
              <a:rPr lang="en-US" dirty="0" smtClean="0">
                <a:solidFill>
                  <a:srgbClr val="000000"/>
                </a:solidFill>
                <a:latin typeface="Calibri" pitchFamily="34" charset="0"/>
              </a:rPr>
              <a:t>the </a:t>
            </a:r>
            <a:r>
              <a:rPr lang="en-US" dirty="0">
                <a:solidFill>
                  <a:srgbClr val="000000"/>
                </a:solidFill>
                <a:latin typeface="Calibri" pitchFamily="34" charset="0"/>
              </a:rPr>
              <a:t>problem?</a:t>
            </a:r>
          </a:p>
        </p:txBody>
      </p:sp>
      <p:sp>
        <p:nvSpPr>
          <p:cNvPr id="36872"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Can you create a </a:t>
            </a:r>
            <a:r>
              <a:rPr lang="en-US" i="1" dirty="0">
                <a:solidFill>
                  <a:srgbClr val="000000"/>
                </a:solidFill>
                <a:latin typeface="Calibri" pitchFamily="34" charset="0"/>
              </a:rPr>
              <a:t>process</a:t>
            </a:r>
            <a:r>
              <a:rPr lang="en-US" dirty="0">
                <a:solidFill>
                  <a:srgbClr val="000000"/>
                </a:solidFill>
                <a:latin typeface="Calibri" pitchFamily="34" charset="0"/>
              </a:rPr>
              <a:t> to solve such problems?</a:t>
            </a:r>
          </a:p>
        </p:txBody>
      </p:sp>
      <p:cxnSp>
        <p:nvCxnSpPr>
          <p:cNvPr id="36874" name="Straight Arrow Connector 12"/>
          <p:cNvCxnSpPr>
            <a:cxnSpLocks noChangeShapeType="1"/>
          </p:cNvCxnSpPr>
          <p:nvPr/>
        </p:nvCxnSpPr>
        <p:spPr bwMode="auto">
          <a:xfrm>
            <a:off x="3449638" y="2389188"/>
            <a:ext cx="1494895"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6875" name="Rectangle 21"/>
          <p:cNvSpPr>
            <a:spLocks noChangeArrowheads="1"/>
          </p:cNvSpPr>
          <p:nvPr/>
        </p:nvSpPr>
        <p:spPr bwMode="auto">
          <a:xfrm>
            <a:off x="4789311" y="2026533"/>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solidFill>
                  <a:srgbClr val="C00000"/>
                </a:solidFill>
                <a:latin typeface="Cambria" pitchFamily="18" charset="0"/>
                <a:cs typeface="Times New Roman" pitchFamily="18" charset="0"/>
              </a:rPr>
              <a:t>What is the </a:t>
            </a:r>
            <a:r>
              <a:rPr lang="en-US" sz="2000" b="1" i="1" dirty="0">
                <a:solidFill>
                  <a:srgbClr val="C00000"/>
                </a:solidFill>
                <a:latin typeface="Cambria" pitchFamily="18" charset="0"/>
                <a:cs typeface="Times New Roman" pitchFamily="18" charset="0"/>
              </a:rPr>
              <a:t>L</a:t>
            </a:r>
            <a:r>
              <a:rPr lang="en-US" sz="2000" b="1" i="1" dirty="0" smtClean="0">
                <a:solidFill>
                  <a:srgbClr val="C00000"/>
                </a:solidFill>
                <a:latin typeface="Cambria" pitchFamily="18" charset="0"/>
                <a:cs typeface="Times New Roman" pitchFamily="18" charset="0"/>
              </a:rPr>
              <a:t>ongest </a:t>
            </a:r>
            <a:r>
              <a:rPr lang="en-US" sz="2000" b="1" i="1" dirty="0">
                <a:solidFill>
                  <a:srgbClr val="C00000"/>
                </a:solidFill>
                <a:latin typeface="Cambria" pitchFamily="18" charset="0"/>
                <a:cs typeface="Times New Roman" pitchFamily="18" charset="0"/>
              </a:rPr>
              <a:t>C</a:t>
            </a:r>
            <a:r>
              <a:rPr lang="en-US" sz="2000" b="1" i="1" dirty="0" smtClean="0">
                <a:solidFill>
                  <a:srgbClr val="C00000"/>
                </a:solidFill>
                <a:latin typeface="Cambria" pitchFamily="18" charset="0"/>
                <a:cs typeface="Times New Roman" pitchFamily="18" charset="0"/>
              </a:rPr>
              <a:t>ommon Subsequence</a:t>
            </a:r>
            <a:r>
              <a:rPr lang="en-US" sz="2000" dirty="0" smtClean="0">
                <a:solidFill>
                  <a:srgbClr val="C00000"/>
                </a:solidFill>
                <a:latin typeface="Cambria" pitchFamily="18" charset="0"/>
                <a:cs typeface="Times New Roman" pitchFamily="18" charset="0"/>
              </a:rPr>
              <a:t> </a:t>
            </a:r>
            <a:r>
              <a:rPr lang="en-US" sz="2000" dirty="0">
                <a:solidFill>
                  <a:srgbClr val="C00000"/>
                </a:solidFill>
                <a:latin typeface="Cambria" pitchFamily="18" charset="0"/>
                <a:cs typeface="Times New Roman" pitchFamily="18" charset="0"/>
              </a:rPr>
              <a:t>between 2 </a:t>
            </a:r>
            <a:r>
              <a:rPr lang="en-US" sz="2000" dirty="0" smtClean="0">
                <a:solidFill>
                  <a:srgbClr val="C00000"/>
                </a:solidFill>
                <a:latin typeface="Cambria" pitchFamily="18" charset="0"/>
                <a:cs typeface="Times New Roman" pitchFamily="18" charset="0"/>
              </a:rPr>
              <a:t>strings?</a:t>
            </a:r>
            <a:endParaRPr lang="en-US" sz="2000" dirty="0">
              <a:solidFill>
                <a:srgbClr val="C00000"/>
              </a:solidFill>
              <a:latin typeface="Cambria" pitchFamily="18" charset="0"/>
              <a:cs typeface="Times New Roman" pitchFamily="18" charset="0"/>
            </a:endParaRPr>
          </a:p>
        </p:txBody>
      </p:sp>
      <p:sp>
        <p:nvSpPr>
          <p:cNvPr id="36876" name="Rectangle 15"/>
          <p:cNvSpPr>
            <a:spLocks noChangeArrowheads="1"/>
          </p:cNvSpPr>
          <p:nvPr/>
        </p:nvSpPr>
        <p:spPr bwMode="auto">
          <a:xfrm>
            <a:off x="598805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latin typeface="Calibri" pitchFamily="34" charset="0"/>
              </a:rPr>
              <a:t>'HUMAN'</a:t>
            </a:r>
            <a:endParaRPr lang="en-US" sz="3200" dirty="0"/>
          </a:p>
        </p:txBody>
      </p:sp>
      <p:sp>
        <p:nvSpPr>
          <p:cNvPr id="36877" name="Rectangle 16"/>
          <p:cNvSpPr>
            <a:spLocks noChangeArrowheads="1"/>
          </p:cNvSpPr>
          <p:nvPr/>
        </p:nvSpPr>
        <p:spPr bwMode="auto">
          <a:xfrm>
            <a:off x="557053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'CHIMPANZEE'</a:t>
            </a:r>
            <a:endParaRPr lang="en-US" sz="3200"/>
          </a:p>
        </p:txBody>
      </p:sp>
      <p:sp>
        <p:nvSpPr>
          <p:cNvPr id="1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1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chemeClr val="bg1">
                    <a:lumMod val="75000"/>
                  </a:schemeClr>
                </a:solidFill>
                <a:latin typeface="Cambria" pitchFamily="18" charset="0"/>
              </a:rPr>
              <a:t>How well can </a:t>
            </a:r>
            <a:r>
              <a:rPr lang="en-US" b="1" i="1" dirty="0">
                <a:solidFill>
                  <a:schemeClr val="bg1">
                    <a:lumMod val="75000"/>
                  </a:schemeClr>
                </a:solidFill>
                <a:latin typeface="Cambria" pitchFamily="18" charset="0"/>
              </a:rPr>
              <a:t>it</a:t>
            </a:r>
            <a:r>
              <a:rPr lang="en-US" i="1" dirty="0">
                <a:solidFill>
                  <a:schemeClr val="bg1">
                    <a:lumMod val="75000"/>
                  </a:schemeClr>
                </a:solidFill>
                <a:latin typeface="Cambria" pitchFamily="18" charset="0"/>
              </a:rPr>
              <a:t> be done?</a:t>
            </a:r>
          </a:p>
        </p:txBody>
      </p:sp>
      <p:sp>
        <p:nvSpPr>
          <p:cNvPr id="1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chemeClr val="bg1">
                    <a:lumMod val="75000"/>
                  </a:schemeClr>
                </a:solidFill>
                <a:latin typeface="Cambria" pitchFamily="18" charset="0"/>
              </a:rPr>
              <a:t>Can </a:t>
            </a:r>
            <a:r>
              <a:rPr lang="en-US" b="1" i="1">
                <a:solidFill>
                  <a:schemeClr val="bg1">
                    <a:lumMod val="75000"/>
                  </a:schemeClr>
                </a:solidFill>
                <a:latin typeface="Cambria" pitchFamily="18" charset="0"/>
              </a:rPr>
              <a:t>it</a:t>
            </a:r>
            <a:r>
              <a:rPr lang="en-US" i="1">
                <a:solidFill>
                  <a:schemeClr val="bg1">
                    <a:lumMod val="75000"/>
                  </a:schemeClr>
                </a:solidFill>
                <a:latin typeface="Cambria" pitchFamily="18" charset="0"/>
              </a:rPr>
              <a:t> be done at all?</a:t>
            </a:r>
          </a:p>
        </p:txBody>
      </p:sp>
      <p:sp>
        <p:nvSpPr>
          <p:cNvPr id="19"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What is CS?</a:t>
            </a:r>
          </a:p>
        </p:txBody>
      </p:sp>
      <p:sp>
        <p:nvSpPr>
          <p:cNvPr id="14" name="Rectangle 17"/>
          <p:cNvSpPr>
            <a:spLocks noChangeArrowheads="1"/>
          </p:cNvSpPr>
          <p:nvPr/>
        </p:nvSpPr>
        <p:spPr bwMode="auto">
          <a:xfrm>
            <a:off x="4896644" y="3200400"/>
            <a:ext cx="392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latin typeface="Calibri" pitchFamily="34" charset="0"/>
              </a:rPr>
              <a:t>'CGCTGAGCTAGGCA...'</a:t>
            </a:r>
            <a:endParaRPr lang="en-US" sz="3200" dirty="0"/>
          </a:p>
        </p:txBody>
      </p:sp>
      <p:sp>
        <p:nvSpPr>
          <p:cNvPr id="15" name="Rectangle 19"/>
          <p:cNvSpPr>
            <a:spLocks noChangeArrowheads="1"/>
          </p:cNvSpPr>
          <p:nvPr/>
        </p:nvSpPr>
        <p:spPr bwMode="auto">
          <a:xfrm>
            <a:off x="4983956" y="45212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'ATCCTAGGTAACTG...'</a:t>
            </a:r>
            <a:endParaRPr lang="en-US" sz="3200"/>
          </a:p>
        </p:txBody>
      </p:sp>
      <p:sp>
        <p:nvSpPr>
          <p:cNvPr id="20" name="Rectangle 21"/>
          <p:cNvSpPr>
            <a:spLocks noChangeArrowheads="1"/>
          </p:cNvSpPr>
          <p:nvPr/>
        </p:nvSpPr>
        <p:spPr bwMode="auto">
          <a:xfrm>
            <a:off x="6945313" y="59234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Eye </a:t>
            </a:r>
            <a:r>
              <a:rPr lang="en-US" sz="1200" dirty="0" err="1">
                <a:solidFill>
                  <a:srgbClr val="008000"/>
                </a:solidFill>
                <a:latin typeface="Cambria" pitchFamily="18" charset="0"/>
              </a:rPr>
              <a:t>oneder</a:t>
            </a:r>
            <a:r>
              <a:rPr lang="en-US" sz="1200" dirty="0">
                <a:solidFill>
                  <a:srgbClr val="008000"/>
                </a:solidFill>
                <a:latin typeface="Cambria" pitchFamily="18" charset="0"/>
              </a:rPr>
              <a:t> if </a:t>
            </a:r>
            <a:r>
              <a:rPr lang="en-US" sz="1200" dirty="0" smtClean="0">
                <a:solidFill>
                  <a:srgbClr val="008000"/>
                </a:solidFill>
                <a:latin typeface="Cambria" pitchFamily="18" charset="0"/>
              </a:rPr>
              <a:t>this </a:t>
            </a:r>
            <a:r>
              <a:rPr lang="en-US" sz="1200" dirty="0" err="1">
                <a:solidFill>
                  <a:srgbClr val="008000"/>
                </a:solidFill>
                <a:latin typeface="Cambria" pitchFamily="18" charset="0"/>
              </a:rPr>
              <a:t>haz</a:t>
            </a:r>
            <a:r>
              <a:rPr lang="en-US" sz="1200" dirty="0">
                <a:solidFill>
                  <a:srgbClr val="008000"/>
                </a:solidFill>
                <a:latin typeface="Cambria" pitchFamily="18" charset="0"/>
              </a:rPr>
              <a:t> </a:t>
            </a:r>
            <a:r>
              <a:rPr lang="en-US" sz="1200" dirty="0" err="1">
                <a:solidFill>
                  <a:srgbClr val="008000"/>
                </a:solidFill>
                <a:latin typeface="Cambria" pitchFamily="18" charset="0"/>
              </a:rPr>
              <a:t>othur</a:t>
            </a:r>
            <a:r>
              <a:rPr lang="en-US" sz="1200" dirty="0">
                <a:solidFill>
                  <a:srgbClr val="008000"/>
                </a:solidFill>
                <a:latin typeface="Cambria" pitchFamily="18" charset="0"/>
              </a:rPr>
              <a:t> </a:t>
            </a:r>
            <a:r>
              <a:rPr lang="en-US" sz="1200" dirty="0" err="1">
                <a:solidFill>
                  <a:srgbClr val="008000"/>
                </a:solidFill>
                <a:latin typeface="Cambria" pitchFamily="18" charset="0"/>
              </a:rPr>
              <a:t>aplications</a:t>
            </a:r>
            <a:r>
              <a:rPr lang="en-US" sz="1200" dirty="0">
                <a:solidFill>
                  <a:srgbClr val="008000"/>
                </a:solidFill>
                <a:latin typeface="Cambria" pitchFamily="18" charset="0"/>
              </a:rPr>
              <a:t>?</a:t>
            </a:r>
          </a:p>
        </p:txBody>
      </p:sp>
      <p:grpSp>
        <p:nvGrpSpPr>
          <p:cNvPr id="21" name="Group 10"/>
          <p:cNvGrpSpPr>
            <a:grpSpLocks/>
          </p:cNvGrpSpPr>
          <p:nvPr>
            <p:custDataLst>
              <p:tags r:id="rId1"/>
            </p:custDataLst>
          </p:nvPr>
        </p:nvGrpSpPr>
        <p:grpSpPr bwMode="auto">
          <a:xfrm>
            <a:off x="8458200" y="6019800"/>
            <a:ext cx="457200" cy="609600"/>
            <a:chOff x="2928" y="1051"/>
            <a:chExt cx="840" cy="957"/>
          </a:xfrm>
        </p:grpSpPr>
        <p:sp>
          <p:nvSpPr>
            <p:cNvPr id="22"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3"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4"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5"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6"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1"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4"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39" name="Straight Arrow Connector 12"/>
          <p:cNvCxnSpPr>
            <a:cxnSpLocks noChangeShapeType="1"/>
          </p:cNvCxnSpPr>
          <p:nvPr/>
        </p:nvCxnSpPr>
        <p:spPr bwMode="auto">
          <a:xfrm>
            <a:off x="226659" y="2386013"/>
            <a:ext cx="0" cy="164941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12"/>
          <p:cNvCxnSpPr>
            <a:cxnSpLocks noChangeShapeType="1"/>
          </p:cNvCxnSpPr>
          <p:nvPr/>
        </p:nvCxnSpPr>
        <p:spPr bwMode="auto">
          <a:xfrm>
            <a:off x="214929" y="2386013"/>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46" name="Rectangle 26"/>
          <p:cNvSpPr>
            <a:spLocks noChangeArrowheads="1"/>
          </p:cNvSpPr>
          <p:nvPr/>
        </p:nvSpPr>
        <p:spPr bwMode="auto">
          <a:xfrm>
            <a:off x="5068751" y="2681630"/>
            <a:ext cx="3670300" cy="276999"/>
          </a:xfrm>
          <a:prstGeom prst="rect">
            <a:avLst/>
          </a:prstGeom>
          <a:noFill/>
          <a:ln w="9525">
            <a:noFill/>
            <a:miter lim="800000"/>
            <a:headEnd/>
            <a:tailEnd/>
          </a:ln>
        </p:spPr>
        <p:txBody>
          <a:bodyPr>
            <a:spAutoFit/>
          </a:bodyPr>
          <a:lstStyle/>
          <a:p>
            <a:pPr algn="ctr"/>
            <a:r>
              <a:rPr lang="en-US" sz="1200" i="1" dirty="0" smtClean="0">
                <a:latin typeface="Cambria" pitchFamily="18" charset="0"/>
              </a:rPr>
              <a:t>biology's string-matching problem, "LCS"</a:t>
            </a:r>
            <a:endParaRPr lang="en-US" sz="1200" dirty="0">
              <a:latin typeface="Cambria" pitchFamily="18" charset="0"/>
            </a:endParaRPr>
          </a:p>
        </p:txBody>
      </p:sp>
      <p:sp>
        <p:nvSpPr>
          <p:cNvPr id="48" name="Rectangle 47"/>
          <p:cNvSpPr/>
          <p:nvPr/>
        </p:nvSpPr>
        <p:spPr>
          <a:xfrm>
            <a:off x="8218311" y="4992090"/>
            <a:ext cx="817981" cy="276999"/>
          </a:xfrm>
          <a:prstGeom prst="rect">
            <a:avLst/>
          </a:prstGeom>
        </p:spPr>
        <p:txBody>
          <a:bodyPr wrap="none">
            <a:spAutoFit/>
          </a:bodyPr>
          <a:lstStyle/>
          <a:p>
            <a:r>
              <a:rPr lang="en-US" sz="1200" i="1" dirty="0" smtClean="0">
                <a:latin typeface="Cambria" pitchFamily="18" charset="0"/>
              </a:rPr>
              <a:t>+10</a:t>
            </a:r>
            <a:r>
              <a:rPr lang="en-US" sz="1200" i="1" baseline="42000" dirty="0" smtClean="0">
                <a:latin typeface="Cambria" pitchFamily="18" charset="0"/>
              </a:rPr>
              <a:t>9</a:t>
            </a:r>
            <a:r>
              <a:rPr lang="en-US" sz="1200" i="1" dirty="0" smtClean="0">
                <a:latin typeface="Cambria" pitchFamily="18" charset="0"/>
              </a:rPr>
              <a:t>more</a:t>
            </a:r>
            <a:endParaRPr lang="en-US" sz="1200" baseline="42000" dirty="0"/>
          </a:p>
        </p:txBody>
      </p:sp>
    </p:spTree>
    <p:extLst>
      <p:ext uri="{BB962C8B-B14F-4D97-AF65-F5344CB8AC3E}">
        <p14:creationId xmlns:p14="http://schemas.microsoft.com/office/powerpoint/2010/main" val="893296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129822" y="4035425"/>
            <a:ext cx="3646311" cy="2365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pSp>
        <p:nvGrpSpPr>
          <p:cNvPr id="38919" name="Group 10"/>
          <p:cNvGrpSpPr>
            <a:grpSpLocks/>
          </p:cNvGrpSpPr>
          <p:nvPr>
            <p:custDataLst>
              <p:tags r:id="rId1"/>
            </p:custDataLst>
          </p:nvPr>
        </p:nvGrpSpPr>
        <p:grpSpPr bwMode="auto">
          <a:xfrm>
            <a:off x="8229600" y="533400"/>
            <a:ext cx="609600" cy="762000"/>
            <a:chOff x="2928" y="1051"/>
            <a:chExt cx="840" cy="957"/>
          </a:xfrm>
        </p:grpSpPr>
        <p:sp>
          <p:nvSpPr>
            <p:cNvPr id="38928"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8929"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8930"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1"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2"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3"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4"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5"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6"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8937"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8938"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8939"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8940"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920" name="Text Box 24"/>
          <p:cNvSpPr txBox="1">
            <a:spLocks noChangeArrowheads="1"/>
          </p:cNvSpPr>
          <p:nvPr/>
        </p:nvSpPr>
        <p:spPr bwMode="auto">
          <a:xfrm>
            <a:off x="6797948" y="228600"/>
            <a:ext cx="1755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rgbClr val="008000"/>
                </a:solidFill>
                <a:latin typeface="Cambria" pitchFamily="18" charset="0"/>
              </a:rPr>
              <a:t>Feels like home!</a:t>
            </a:r>
          </a:p>
        </p:txBody>
      </p:sp>
      <p:sp>
        <p:nvSpPr>
          <p:cNvPr id="38921" name="Rectangle 26"/>
          <p:cNvSpPr>
            <a:spLocks noChangeArrowheads="1"/>
          </p:cNvSpPr>
          <p:nvPr/>
        </p:nvSpPr>
        <p:spPr bwMode="auto">
          <a:xfrm>
            <a:off x="4962798" y="4654109"/>
            <a:ext cx="367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rgbClr val="C00000"/>
                </a:solidFill>
                <a:latin typeface="Cambria" pitchFamily="18" charset="0"/>
              </a:rPr>
              <a:t>How much work is needed to simulate N stars?</a:t>
            </a:r>
            <a:endParaRPr lang="en-US" dirty="0">
              <a:solidFill>
                <a:srgbClr val="C00000"/>
              </a:solidFill>
              <a:latin typeface="Cambria" pitchFamily="18" charset="0"/>
            </a:endParaRPr>
          </a:p>
        </p:txBody>
      </p:sp>
      <p:pic>
        <p:nvPicPr>
          <p:cNvPr id="38922" name="Picture 12" descr="Picture 8">
            <a:hlinkClick r:id="rId17" action="ppaction://hlinkfi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9425" y="1525588"/>
            <a:ext cx="4778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3" name="Straight Arrow Connector 25"/>
          <p:cNvCxnSpPr>
            <a:cxnSpLocks noChangeShapeType="1"/>
          </p:cNvCxnSpPr>
          <p:nvPr/>
        </p:nvCxnSpPr>
        <p:spPr bwMode="auto">
          <a:xfrm>
            <a:off x="3851275" y="2860675"/>
            <a:ext cx="354013"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8924" name="Rectangle 26"/>
          <p:cNvSpPr>
            <a:spLocks noChangeArrowheads="1"/>
          </p:cNvSpPr>
          <p:nvPr/>
        </p:nvSpPr>
        <p:spPr bwMode="auto">
          <a:xfrm>
            <a:off x="5022225" y="5508978"/>
            <a:ext cx="3670300" cy="276999"/>
          </a:xfrm>
          <a:prstGeom prst="rect">
            <a:avLst/>
          </a:prstGeom>
          <a:noFill/>
          <a:ln w="9525">
            <a:noFill/>
            <a:miter lim="800000"/>
            <a:headEnd/>
            <a:tailEnd/>
          </a:ln>
        </p:spPr>
        <p:txBody>
          <a:bodyPr>
            <a:spAutoFit/>
          </a:bodyPr>
          <a:lstStyle/>
          <a:p>
            <a:pPr algn="ctr"/>
            <a:r>
              <a:rPr lang="en-US" sz="1200" i="1" dirty="0" err="1" smtClean="0">
                <a:latin typeface="Cambria" pitchFamily="18" charset="0"/>
              </a:rPr>
              <a:t>physics's</a:t>
            </a:r>
            <a:r>
              <a:rPr lang="en-US" sz="1200" i="1" dirty="0" smtClean="0">
                <a:latin typeface="Cambria" pitchFamily="18" charset="0"/>
              </a:rPr>
              <a:t> </a:t>
            </a:r>
            <a:r>
              <a:rPr lang="en-US" sz="1200" i="1" dirty="0">
                <a:latin typeface="Cambria" pitchFamily="18" charset="0"/>
              </a:rPr>
              <a:t>"N-body" problem</a:t>
            </a:r>
            <a:endParaRPr lang="en-US" sz="1200" dirty="0">
              <a:latin typeface="Cambria" pitchFamily="18" charset="0"/>
            </a:endParaRPr>
          </a:p>
        </p:txBody>
      </p:sp>
      <p:sp>
        <p:nvSpPr>
          <p:cNvPr id="38925" name="Rectangle 18"/>
          <p:cNvSpPr>
            <a:spLocks noChangeArrowheads="1"/>
          </p:cNvSpPr>
          <p:nvPr/>
        </p:nvSpPr>
        <p:spPr bwMode="auto">
          <a:xfrm>
            <a:off x="216429" y="5379156"/>
            <a:ext cx="34392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000000"/>
                </a:solidFill>
                <a:latin typeface="Calibri" pitchFamily="34" charset="0"/>
              </a:rPr>
              <a:t>Is your solution the </a:t>
            </a:r>
            <a:r>
              <a:rPr lang="en-US" i="1" dirty="0" smtClean="0">
                <a:solidFill>
                  <a:srgbClr val="000000"/>
                </a:solidFill>
                <a:latin typeface="Calibri" pitchFamily="34" charset="0"/>
              </a:rPr>
              <a:t>"best"</a:t>
            </a:r>
            <a:r>
              <a:rPr lang="en-US" dirty="0" smtClean="0">
                <a:solidFill>
                  <a:srgbClr val="000000"/>
                </a:solidFill>
                <a:latin typeface="Calibri" pitchFamily="34" charset="0"/>
              </a:rPr>
              <a:t> possible?</a:t>
            </a:r>
            <a:endParaRPr lang="en-US" dirty="0">
              <a:solidFill>
                <a:srgbClr val="000000"/>
              </a:solidFill>
              <a:latin typeface="Calibri" pitchFamily="34" charset="0"/>
            </a:endParaRPr>
          </a:p>
        </p:txBody>
      </p:sp>
      <p:sp>
        <p:nvSpPr>
          <p:cNvPr id="38926" name="Rectangle 19"/>
          <p:cNvSpPr>
            <a:spLocks noChangeArrowheads="1"/>
          </p:cNvSpPr>
          <p:nvPr/>
        </p:nvSpPr>
        <p:spPr bwMode="auto">
          <a:xfrm>
            <a:off x="227894" y="4213578"/>
            <a:ext cx="341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How </a:t>
            </a:r>
            <a:r>
              <a:rPr lang="en-US" i="1" dirty="0">
                <a:solidFill>
                  <a:srgbClr val="000000"/>
                </a:solidFill>
                <a:latin typeface="Calibri" pitchFamily="34" charset="0"/>
              </a:rPr>
              <a:t>quickly</a:t>
            </a:r>
            <a:r>
              <a:rPr lang="en-US" dirty="0">
                <a:solidFill>
                  <a:srgbClr val="000000"/>
                </a:solidFill>
                <a:latin typeface="Calibri" pitchFamily="34" charset="0"/>
              </a:rPr>
              <a:t> </a:t>
            </a:r>
            <a:r>
              <a:rPr lang="en-US" dirty="0" smtClean="0">
                <a:solidFill>
                  <a:srgbClr val="000000"/>
                </a:solidFill>
                <a:latin typeface="Calibri" pitchFamily="34" charset="0"/>
              </a:rPr>
              <a:t>can you find a solution?</a:t>
            </a:r>
            <a:endParaRPr lang="en-US" dirty="0">
              <a:solidFill>
                <a:srgbClr val="000000"/>
              </a:solidFill>
              <a:latin typeface="Calibri" pitchFamily="34" charset="0"/>
            </a:endParaRPr>
          </a:p>
        </p:txBody>
      </p:sp>
      <p:sp>
        <p:nvSpPr>
          <p:cNvPr id="2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chemeClr val="bg1">
                    <a:lumMod val="75000"/>
                  </a:schemeClr>
                </a:solidFill>
                <a:latin typeface="Cambria" pitchFamily="18" charset="0"/>
              </a:rPr>
              <a:t>How can </a:t>
            </a:r>
            <a:r>
              <a:rPr lang="en-US" b="1" i="1" dirty="0">
                <a:solidFill>
                  <a:schemeClr val="bg1">
                    <a:lumMod val="75000"/>
                  </a:schemeClr>
                </a:solidFill>
                <a:latin typeface="Cambria" pitchFamily="18" charset="0"/>
              </a:rPr>
              <a:t>it</a:t>
            </a:r>
            <a:r>
              <a:rPr lang="en-US" i="1" dirty="0">
                <a:solidFill>
                  <a:schemeClr val="bg1">
                    <a:lumMod val="75000"/>
                  </a:schemeClr>
                </a:solidFill>
                <a:latin typeface="Cambria" pitchFamily="18" charset="0"/>
              </a:rPr>
              <a:t> be done?</a:t>
            </a:r>
          </a:p>
        </p:txBody>
      </p:sp>
      <p:sp>
        <p:nvSpPr>
          <p:cNvPr id="3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itchFamily="18" charset="0"/>
              </a:rPr>
              <a:t>How well can </a:t>
            </a:r>
            <a:r>
              <a:rPr lang="en-US" b="1" i="1" dirty="0">
                <a:solidFill>
                  <a:srgbClr val="C00000"/>
                </a:solidFill>
                <a:latin typeface="Cambria" pitchFamily="18" charset="0"/>
              </a:rPr>
              <a:t>it</a:t>
            </a:r>
            <a:r>
              <a:rPr lang="en-US" i="1" dirty="0">
                <a:latin typeface="Cambria" pitchFamily="18" charset="0"/>
              </a:rPr>
              <a:t> be done?</a:t>
            </a:r>
          </a:p>
        </p:txBody>
      </p:sp>
      <p:sp>
        <p:nvSpPr>
          <p:cNvPr id="3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chemeClr val="bg1">
                    <a:lumMod val="75000"/>
                  </a:schemeClr>
                </a:solidFill>
                <a:latin typeface="Cambria" pitchFamily="18" charset="0"/>
              </a:rPr>
              <a:t>Can </a:t>
            </a:r>
            <a:r>
              <a:rPr lang="en-US" b="1" i="1">
                <a:solidFill>
                  <a:schemeClr val="bg1">
                    <a:lumMod val="75000"/>
                  </a:schemeClr>
                </a:solidFill>
                <a:latin typeface="Cambria" pitchFamily="18" charset="0"/>
              </a:rPr>
              <a:t>it</a:t>
            </a:r>
            <a:r>
              <a:rPr lang="en-US" i="1">
                <a:solidFill>
                  <a:schemeClr val="bg1">
                    <a:lumMod val="75000"/>
                  </a:schemeClr>
                </a:solidFill>
                <a:latin typeface="Cambria" pitchFamily="18" charset="0"/>
              </a:rPr>
              <a:t> be done at all?</a:t>
            </a:r>
          </a:p>
        </p:txBody>
      </p:sp>
      <p:sp>
        <p:nvSpPr>
          <p:cNvPr id="32"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What is CS?</a:t>
            </a:r>
          </a:p>
        </p:txBody>
      </p:sp>
      <p:cxnSp>
        <p:nvCxnSpPr>
          <p:cNvPr id="34" name="Straight Arrow Connector 12"/>
          <p:cNvCxnSpPr>
            <a:cxnSpLocks noChangeShapeType="1"/>
          </p:cNvCxnSpPr>
          <p:nvPr/>
        </p:nvCxnSpPr>
        <p:spPr bwMode="auto">
          <a:xfrm>
            <a:off x="226659" y="2846388"/>
            <a:ext cx="0" cy="118374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2"/>
          <p:cNvCxnSpPr>
            <a:cxnSpLocks noChangeShapeType="1"/>
          </p:cNvCxnSpPr>
          <p:nvPr/>
        </p:nvCxnSpPr>
        <p:spPr bwMode="auto">
          <a:xfrm>
            <a:off x="214929" y="2846388"/>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110067" y="4145492"/>
            <a:ext cx="3936471" cy="16795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39943" name="Picture 32" descr="Picture 6.png"/>
          <p:cNvPicPr>
            <a:picLocks noChangeAspect="1"/>
          </p:cNvPicPr>
          <p:nvPr/>
        </p:nvPicPr>
        <p:blipFill>
          <a:blip r:embed="rId17">
            <a:extLst>
              <a:ext uri="{28A0092B-C50C-407E-A947-70E740481C1C}">
                <a14:useLocalDpi xmlns:a14="http://schemas.microsoft.com/office/drawing/2010/main" val="0"/>
              </a:ext>
            </a:extLst>
          </a:blip>
          <a:srcRect b="22476"/>
          <a:stretch>
            <a:fillRect/>
          </a:stretch>
        </p:blipFill>
        <p:spPr bwMode="auto">
          <a:xfrm>
            <a:off x="4343400" y="762000"/>
            <a:ext cx="45529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26"/>
          <p:cNvSpPr>
            <a:spLocks noChangeArrowheads="1"/>
          </p:cNvSpPr>
          <p:nvPr/>
        </p:nvSpPr>
        <p:spPr bwMode="auto">
          <a:xfrm>
            <a:off x="4981575" y="3589338"/>
            <a:ext cx="3324225" cy="830262"/>
          </a:xfrm>
          <a:prstGeom prst="rect">
            <a:avLst/>
          </a:prstGeom>
          <a:solidFill>
            <a:schemeClr val="bg1"/>
          </a:solidFill>
          <a:ln w="9525">
            <a:noFill/>
            <a:miter lim="800000"/>
            <a:headEnd/>
            <a:tailEnd/>
          </a:ln>
        </p:spPr>
        <p:txBody>
          <a:bodyPr>
            <a:spAutoFit/>
          </a:bodyPr>
          <a:lstStyle/>
          <a:p>
            <a:pPr algn="ctr"/>
            <a:r>
              <a:rPr lang="en-US" i="1" dirty="0">
                <a:solidFill>
                  <a:srgbClr val="C00000"/>
                </a:solidFill>
                <a:latin typeface="Cambria" pitchFamily="18" charset="0"/>
              </a:rPr>
              <a:t>Can we build a 3d model from </a:t>
            </a:r>
            <a:r>
              <a:rPr lang="en-US" i="1" dirty="0" smtClean="0">
                <a:solidFill>
                  <a:srgbClr val="C00000"/>
                </a:solidFill>
                <a:latin typeface="Cambria" pitchFamily="18" charset="0"/>
              </a:rPr>
              <a:t>one </a:t>
            </a:r>
            <a:r>
              <a:rPr lang="en-US" i="1" dirty="0">
                <a:solidFill>
                  <a:srgbClr val="C00000"/>
                </a:solidFill>
                <a:latin typeface="Cambria" pitchFamily="18" charset="0"/>
              </a:rPr>
              <a:t>2d image?</a:t>
            </a:r>
            <a:endParaRPr lang="en-US" dirty="0">
              <a:solidFill>
                <a:srgbClr val="C00000"/>
              </a:solidFill>
              <a:latin typeface="Cambria" pitchFamily="18" charset="0"/>
            </a:endParaRPr>
          </a:p>
        </p:txBody>
      </p:sp>
      <p:cxnSp>
        <p:nvCxnSpPr>
          <p:cNvPr id="39945" name="Straight Arrow Connector 11"/>
          <p:cNvCxnSpPr>
            <a:cxnSpLocks noChangeShapeType="1"/>
          </p:cNvCxnSpPr>
          <p:nvPr/>
        </p:nvCxnSpPr>
        <p:spPr bwMode="auto">
          <a:xfrm>
            <a:off x="3455988" y="3303588"/>
            <a:ext cx="762000"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9946" name="Rectangle 33"/>
          <p:cNvSpPr>
            <a:spLocks noChangeArrowheads="1"/>
          </p:cNvSpPr>
          <p:nvPr/>
        </p:nvSpPr>
        <p:spPr bwMode="auto">
          <a:xfrm>
            <a:off x="363699" y="4394375"/>
            <a:ext cx="3378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Is </a:t>
            </a:r>
            <a:r>
              <a:rPr lang="en-US" dirty="0" smtClean="0">
                <a:solidFill>
                  <a:srgbClr val="000000"/>
                </a:solidFill>
                <a:latin typeface="Calibri" pitchFamily="34" charset="0"/>
              </a:rPr>
              <a:t>your problem </a:t>
            </a:r>
            <a:r>
              <a:rPr lang="en-US" i="1" dirty="0">
                <a:solidFill>
                  <a:srgbClr val="000000"/>
                </a:solidFill>
                <a:latin typeface="Calibri" pitchFamily="34" charset="0"/>
              </a:rPr>
              <a:t>solvable</a:t>
            </a:r>
            <a:r>
              <a:rPr lang="en-US" dirty="0">
                <a:solidFill>
                  <a:srgbClr val="000000"/>
                </a:solidFill>
                <a:latin typeface="Calibri" pitchFamily="34" charset="0"/>
              </a:rPr>
              <a:t>?</a:t>
            </a:r>
          </a:p>
        </p:txBody>
      </p:sp>
      <p:sp>
        <p:nvSpPr>
          <p:cNvPr id="39947" name="Rectangle 34"/>
          <p:cNvSpPr>
            <a:spLocks noChangeArrowheads="1"/>
          </p:cNvSpPr>
          <p:nvPr/>
        </p:nvSpPr>
        <p:spPr bwMode="auto">
          <a:xfrm>
            <a:off x="414867" y="514297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000000"/>
                </a:solidFill>
                <a:latin typeface="Calibri" pitchFamily="34" charset="0"/>
              </a:rPr>
              <a:t>How can you tell !?</a:t>
            </a:r>
            <a:endParaRPr lang="en-US" dirty="0">
              <a:solidFill>
                <a:srgbClr val="000000"/>
              </a:solidFill>
              <a:latin typeface="Calibri" pitchFamily="34" charset="0"/>
            </a:endParaRPr>
          </a:p>
        </p:txBody>
      </p:sp>
      <p:sp>
        <p:nvSpPr>
          <p:cNvPr id="14"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chemeClr val="bg1">
                    <a:lumMod val="75000"/>
                  </a:schemeClr>
                </a:solidFill>
                <a:latin typeface="Cambria" pitchFamily="18" charset="0"/>
              </a:rPr>
              <a:t>How can </a:t>
            </a:r>
            <a:r>
              <a:rPr lang="en-US" b="1" i="1" dirty="0">
                <a:solidFill>
                  <a:schemeClr val="bg1">
                    <a:lumMod val="75000"/>
                  </a:schemeClr>
                </a:solidFill>
                <a:latin typeface="Cambria" pitchFamily="18" charset="0"/>
              </a:rPr>
              <a:t>it</a:t>
            </a:r>
            <a:r>
              <a:rPr lang="en-US" i="1" dirty="0">
                <a:solidFill>
                  <a:schemeClr val="bg1">
                    <a:lumMod val="75000"/>
                  </a:schemeClr>
                </a:solidFill>
                <a:latin typeface="Cambria" pitchFamily="18" charset="0"/>
              </a:rPr>
              <a:t> be </a:t>
            </a:r>
            <a:r>
              <a:rPr lang="en-US" i="1" dirty="0" smtClean="0">
                <a:solidFill>
                  <a:schemeClr val="bg1">
                    <a:lumMod val="75000"/>
                  </a:schemeClr>
                </a:solidFill>
                <a:latin typeface="Cambria" pitchFamily="18" charset="0"/>
              </a:rPr>
              <a:t>done</a:t>
            </a:r>
            <a:r>
              <a:rPr lang="en-US" i="1" dirty="0">
                <a:solidFill>
                  <a:schemeClr val="bg1">
                    <a:lumMod val="75000"/>
                  </a:schemeClr>
                </a:solidFill>
                <a:latin typeface="Cambria" pitchFamily="18" charset="0"/>
              </a:rPr>
              <a:t>?</a:t>
            </a:r>
          </a:p>
        </p:txBody>
      </p:sp>
      <p:sp>
        <p:nvSpPr>
          <p:cNvPr id="15"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chemeClr val="bg1">
                    <a:lumMod val="75000"/>
                  </a:schemeClr>
                </a:solidFill>
                <a:latin typeface="Cambria" pitchFamily="18" charset="0"/>
              </a:rPr>
              <a:t>How well can </a:t>
            </a:r>
            <a:r>
              <a:rPr lang="en-US" b="1" i="1" dirty="0">
                <a:solidFill>
                  <a:schemeClr val="bg1">
                    <a:lumMod val="75000"/>
                  </a:schemeClr>
                </a:solidFill>
                <a:latin typeface="Cambria" pitchFamily="18" charset="0"/>
              </a:rPr>
              <a:t>it</a:t>
            </a:r>
            <a:r>
              <a:rPr lang="en-US" i="1" dirty="0">
                <a:solidFill>
                  <a:schemeClr val="bg1">
                    <a:lumMod val="75000"/>
                  </a:schemeClr>
                </a:solidFill>
                <a:latin typeface="Cambria" pitchFamily="18" charset="0"/>
              </a:rPr>
              <a:t> be done?</a:t>
            </a:r>
          </a:p>
        </p:txBody>
      </p:sp>
      <p:sp>
        <p:nvSpPr>
          <p:cNvPr id="16"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itchFamily="18" charset="0"/>
              </a:rPr>
              <a:t>Can </a:t>
            </a:r>
            <a:r>
              <a:rPr lang="en-US" b="1" i="1" dirty="0">
                <a:latin typeface="Cambria" pitchFamily="18" charset="0"/>
              </a:rPr>
              <a:t>it</a:t>
            </a:r>
            <a:r>
              <a:rPr lang="en-US" i="1" dirty="0">
                <a:latin typeface="Cambria" pitchFamily="18" charset="0"/>
              </a:rPr>
              <a:t> be done at all?</a:t>
            </a:r>
          </a:p>
        </p:txBody>
      </p:sp>
      <p:sp>
        <p:nvSpPr>
          <p:cNvPr id="17"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What is CS?</a:t>
            </a:r>
          </a:p>
        </p:txBody>
      </p:sp>
      <p:cxnSp>
        <p:nvCxnSpPr>
          <p:cNvPr id="18" name="Straight Arrow Connector 12"/>
          <p:cNvCxnSpPr>
            <a:cxnSpLocks noChangeShapeType="1"/>
          </p:cNvCxnSpPr>
          <p:nvPr/>
        </p:nvCxnSpPr>
        <p:spPr bwMode="auto">
          <a:xfrm>
            <a:off x="214929" y="3312055"/>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cxnSp>
        <p:nvCxnSpPr>
          <p:cNvPr id="19" name="Straight Arrow Connector 12"/>
          <p:cNvCxnSpPr>
            <a:cxnSpLocks noChangeShapeType="1"/>
          </p:cNvCxnSpPr>
          <p:nvPr/>
        </p:nvCxnSpPr>
        <p:spPr bwMode="auto">
          <a:xfrm>
            <a:off x="226659" y="3312055"/>
            <a:ext cx="0" cy="864834"/>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2" name="Rectangle 26"/>
          <p:cNvSpPr>
            <a:spLocks noChangeArrowheads="1"/>
          </p:cNvSpPr>
          <p:nvPr/>
        </p:nvSpPr>
        <p:spPr bwMode="auto">
          <a:xfrm>
            <a:off x="4784725" y="4551830"/>
            <a:ext cx="3670300" cy="276999"/>
          </a:xfrm>
          <a:prstGeom prst="rect">
            <a:avLst/>
          </a:prstGeom>
          <a:noFill/>
          <a:ln w="9525">
            <a:noFill/>
            <a:miter lim="800000"/>
            <a:headEnd/>
            <a:tailEnd/>
          </a:ln>
        </p:spPr>
        <p:txBody>
          <a:bodyPr>
            <a:spAutoFit/>
          </a:bodyPr>
          <a:lstStyle/>
          <a:p>
            <a:pPr algn="ctr"/>
            <a:r>
              <a:rPr lang="en-US" sz="1200" i="1" dirty="0" smtClean="0">
                <a:latin typeface="Cambria" pitchFamily="18" charset="0"/>
              </a:rPr>
              <a:t>Andrew Ng's "Make3d"</a:t>
            </a:r>
            <a:endParaRPr lang="en-US" sz="1200" dirty="0">
              <a:latin typeface="Cambria" pitchFamily="18" charset="0"/>
            </a:endParaRPr>
          </a:p>
        </p:txBody>
      </p:sp>
      <p:sp>
        <p:nvSpPr>
          <p:cNvPr id="23" name="Rectangle 17"/>
          <p:cNvSpPr>
            <a:spLocks noChangeArrowheads="1"/>
          </p:cNvSpPr>
          <p:nvPr/>
        </p:nvSpPr>
        <p:spPr bwMode="auto">
          <a:xfrm>
            <a:off x="302418" y="6052249"/>
            <a:ext cx="3507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000000"/>
                </a:solidFill>
                <a:latin typeface="Cambria" pitchFamily="18" charset="0"/>
              </a:rPr>
              <a:t>many </a:t>
            </a:r>
            <a:r>
              <a:rPr lang="en-US" sz="1500" dirty="0">
                <a:solidFill>
                  <a:srgbClr val="000000"/>
                </a:solidFill>
                <a:latin typeface="Cambria" pitchFamily="18" charset="0"/>
              </a:rPr>
              <a:t>problems are </a:t>
            </a:r>
            <a:r>
              <a:rPr lang="en-US" sz="1500" i="1" dirty="0" err="1" smtClean="0">
                <a:solidFill>
                  <a:srgbClr val="000000"/>
                </a:solidFill>
                <a:latin typeface="Cambria" pitchFamily="18" charset="0"/>
              </a:rPr>
              <a:t>uncomputable</a:t>
            </a:r>
            <a:r>
              <a:rPr lang="en-US" sz="1500" dirty="0" smtClean="0">
                <a:solidFill>
                  <a:srgbClr val="000000"/>
                </a:solidFill>
                <a:latin typeface="Cambria" pitchFamily="18" charset="0"/>
              </a:rPr>
              <a:t>…        … and </a:t>
            </a:r>
            <a:r>
              <a:rPr lang="en-US" sz="1500" dirty="0">
                <a:solidFill>
                  <a:srgbClr val="000000"/>
                </a:solidFill>
                <a:latin typeface="Cambria" pitchFamily="18" charset="0"/>
              </a:rPr>
              <a:t>you'll </a:t>
            </a:r>
            <a:r>
              <a:rPr lang="en-US" sz="1500" i="1" dirty="0">
                <a:solidFill>
                  <a:srgbClr val="000000"/>
                </a:solidFill>
                <a:latin typeface="Cambria" pitchFamily="18" charset="0"/>
              </a:rPr>
              <a:t>prove</a:t>
            </a:r>
            <a:r>
              <a:rPr lang="en-US" sz="1500" dirty="0">
                <a:solidFill>
                  <a:srgbClr val="000000"/>
                </a:solidFill>
                <a:latin typeface="Cambria" pitchFamily="18" charset="0"/>
              </a:rPr>
              <a:t> this</a:t>
            </a:r>
            <a:r>
              <a:rPr lang="en-US" sz="1500" dirty="0" smtClean="0">
                <a:solidFill>
                  <a:srgbClr val="000000"/>
                </a:solidFill>
                <a:latin typeface="Cambria" pitchFamily="18" charset="0"/>
              </a:rPr>
              <a:t>!</a:t>
            </a:r>
            <a:endParaRPr lang="en-US" sz="1500" dirty="0">
              <a:solidFill>
                <a:srgbClr val="000000"/>
              </a:solidFill>
              <a:latin typeface="Cambria" pitchFamily="18" charset="0"/>
            </a:endParaRPr>
          </a:p>
        </p:txBody>
      </p:sp>
      <p:grpSp>
        <p:nvGrpSpPr>
          <p:cNvPr id="24" name="Group 10"/>
          <p:cNvGrpSpPr>
            <a:grpSpLocks/>
          </p:cNvGrpSpPr>
          <p:nvPr>
            <p:custDataLst>
              <p:tags r:id="rId1"/>
            </p:custDataLst>
          </p:nvPr>
        </p:nvGrpSpPr>
        <p:grpSpPr bwMode="auto">
          <a:xfrm>
            <a:off x="8568971" y="6281260"/>
            <a:ext cx="419736" cy="420357"/>
            <a:chOff x="2928" y="1051"/>
            <a:chExt cx="840" cy="957"/>
          </a:xfrm>
        </p:grpSpPr>
        <p:sp>
          <p:nvSpPr>
            <p:cNvPr id="25"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7"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1"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2"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4"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 name="Text Box 24"/>
          <p:cNvSpPr txBox="1">
            <a:spLocks noChangeArrowheads="1"/>
          </p:cNvSpPr>
          <p:nvPr/>
        </p:nvSpPr>
        <p:spPr bwMode="auto">
          <a:xfrm>
            <a:off x="6553201" y="5992757"/>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mbria" pitchFamily="18" charset="0"/>
              </a:rPr>
              <a:t>All three eyes tell me that Make3d has just failed ~ epically!</a:t>
            </a:r>
            <a:endParaRPr lang="en-US" sz="1200"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3"/>
          <p:cNvSpPr>
            <a:spLocks noChangeArrowheads="1"/>
          </p:cNvSpPr>
          <p:nvPr/>
        </p:nvSpPr>
        <p:spPr bwMode="auto">
          <a:xfrm>
            <a:off x="533400" y="4924425"/>
            <a:ext cx="3175000" cy="122872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1987" name="Text Box 6"/>
          <p:cNvSpPr txBox="1">
            <a:spLocks noChangeArrowheads="1"/>
          </p:cNvSpPr>
          <p:nvPr/>
        </p:nvSpPr>
        <p:spPr bwMode="auto">
          <a:xfrm>
            <a:off x="381000" y="1443038"/>
            <a:ext cx="3886200" cy="461962"/>
          </a:xfrm>
          <a:prstGeom prst="rect">
            <a:avLst/>
          </a:prstGeom>
          <a:solidFill>
            <a:srgbClr val="CCECFF"/>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FF"/>
                </a:solidFill>
                <a:latin typeface="Calibri" pitchFamily="34" charset="0"/>
              </a:rPr>
              <a:t>CS is the study </a:t>
            </a:r>
            <a:r>
              <a:rPr lang="en-US" dirty="0">
                <a:solidFill>
                  <a:srgbClr val="0000FF"/>
                </a:solidFill>
                <a:latin typeface="Calibri" pitchFamily="34" charset="0"/>
              </a:rPr>
              <a:t>of </a:t>
            </a:r>
            <a:r>
              <a:rPr lang="en-US" b="1" i="1" dirty="0">
                <a:solidFill>
                  <a:srgbClr val="0000FF"/>
                </a:solidFill>
                <a:latin typeface="Calibri" pitchFamily="34" charset="0"/>
              </a:rPr>
              <a:t>complexity</a:t>
            </a:r>
          </a:p>
        </p:txBody>
      </p:sp>
      <p:sp>
        <p:nvSpPr>
          <p:cNvPr id="41991" name="Text Box 25"/>
          <p:cNvSpPr txBox="1">
            <a:spLocks noChangeArrowheads="1"/>
          </p:cNvSpPr>
          <p:nvPr/>
        </p:nvSpPr>
        <p:spPr bwMode="auto">
          <a:xfrm>
            <a:off x="533400" y="5058507"/>
            <a:ext cx="3124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50000"/>
              </a:lnSpc>
              <a:spcBef>
                <a:spcPct val="50000"/>
              </a:spcBef>
            </a:pPr>
            <a:r>
              <a:rPr lang="en-US" dirty="0">
                <a:solidFill>
                  <a:srgbClr val="800000"/>
                </a:solidFill>
                <a:latin typeface="Cambria" pitchFamily="18" charset="0"/>
                <a:cs typeface="Times New Roman" pitchFamily="18" charset="0"/>
              </a:rPr>
              <a:t>But only </a:t>
            </a:r>
            <a:r>
              <a:rPr lang="en-US" u="sng" dirty="0">
                <a:solidFill>
                  <a:srgbClr val="800000"/>
                </a:solidFill>
                <a:latin typeface="Cambria" pitchFamily="18" charset="0"/>
                <a:cs typeface="Times New Roman" pitchFamily="18" charset="0"/>
              </a:rPr>
              <a:t>one</a:t>
            </a:r>
            <a:r>
              <a:rPr lang="en-US" dirty="0">
                <a:solidFill>
                  <a:srgbClr val="800000"/>
                </a:solidFill>
                <a:latin typeface="Cambria" pitchFamily="18" charset="0"/>
                <a:cs typeface="Times New Roman" pitchFamily="18" charset="0"/>
              </a:rPr>
              <a:t> </a:t>
            </a:r>
            <a:r>
              <a:rPr lang="en-US" dirty="0" smtClean="0">
                <a:solidFill>
                  <a:srgbClr val="800000"/>
                </a:solidFill>
                <a:latin typeface="Cambria" pitchFamily="18" charset="0"/>
                <a:cs typeface="Times New Roman" pitchFamily="18" charset="0"/>
              </a:rPr>
              <a:t>is </a:t>
            </a:r>
          </a:p>
          <a:p>
            <a:pPr algn="ctr">
              <a:lnSpc>
                <a:spcPct val="50000"/>
              </a:lnSpc>
              <a:spcBef>
                <a:spcPct val="50000"/>
              </a:spcBef>
            </a:pPr>
            <a:r>
              <a:rPr lang="en-US" b="1" i="1" dirty="0" smtClean="0">
                <a:solidFill>
                  <a:srgbClr val="800000"/>
                </a:solidFill>
                <a:latin typeface="Cambria" pitchFamily="18" charset="0"/>
                <a:cs typeface="Times New Roman" pitchFamily="18" charset="0"/>
              </a:rPr>
              <a:t>programming</a:t>
            </a:r>
            <a:r>
              <a:rPr lang="en-US" dirty="0">
                <a:solidFill>
                  <a:srgbClr val="800000"/>
                </a:solidFill>
                <a:latin typeface="Cambria" pitchFamily="18" charset="0"/>
                <a:cs typeface="Times New Roman" pitchFamily="18" charset="0"/>
              </a:rPr>
              <a:t>.</a:t>
            </a:r>
            <a:endParaRPr lang="en-US" dirty="0" smtClean="0">
              <a:solidFill>
                <a:srgbClr val="800000"/>
              </a:solidFill>
              <a:latin typeface="Cambria" pitchFamily="18" charset="0"/>
              <a:cs typeface="Times New Roman" pitchFamily="18" charset="0"/>
            </a:endParaRPr>
          </a:p>
          <a:p>
            <a:pPr algn="ctr">
              <a:lnSpc>
                <a:spcPct val="50000"/>
              </a:lnSpc>
              <a:spcBef>
                <a:spcPct val="50000"/>
              </a:spcBef>
            </a:pPr>
            <a:r>
              <a:rPr lang="en-US" dirty="0" smtClean="0">
                <a:solidFill>
                  <a:srgbClr val="800000"/>
                </a:solidFill>
                <a:latin typeface="Cambria" pitchFamily="18" charset="0"/>
                <a:cs typeface="Times New Roman" pitchFamily="18" charset="0"/>
              </a:rPr>
              <a:t>Do </a:t>
            </a:r>
            <a:r>
              <a:rPr lang="en-US" dirty="0">
                <a:solidFill>
                  <a:srgbClr val="800000"/>
                </a:solidFill>
                <a:latin typeface="Cambria" pitchFamily="18" charset="0"/>
                <a:cs typeface="Times New Roman" pitchFamily="18" charset="0"/>
              </a:rPr>
              <a:t>you see which?</a:t>
            </a:r>
          </a:p>
        </p:txBody>
      </p:sp>
      <p:cxnSp>
        <p:nvCxnSpPr>
          <p:cNvPr id="41993" name="Straight Arrow Connector 32"/>
          <p:cNvCxnSpPr>
            <a:cxnSpLocks noChangeShapeType="1"/>
          </p:cNvCxnSpPr>
          <p:nvPr/>
        </p:nvCxnSpPr>
        <p:spPr bwMode="auto">
          <a:xfrm>
            <a:off x="3429000" y="3352800"/>
            <a:ext cx="14859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4" name="Rectangle 33"/>
          <p:cNvSpPr>
            <a:spLocks noChangeArrowheads="1"/>
          </p:cNvSpPr>
          <p:nvPr/>
        </p:nvSpPr>
        <p:spPr bwMode="auto">
          <a:xfrm>
            <a:off x="5273675" y="472440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Is every problem solvable?</a:t>
            </a:r>
            <a:endParaRPr lang="en-US">
              <a:solidFill>
                <a:srgbClr val="000000"/>
              </a:solidFill>
              <a:latin typeface="Calibri" pitchFamily="34" charset="0"/>
            </a:endParaRPr>
          </a:p>
        </p:txBody>
      </p:sp>
      <p:sp>
        <p:nvSpPr>
          <p:cNvPr id="41995" name="Rectangle 34"/>
          <p:cNvSpPr>
            <a:spLocks noChangeArrowheads="1"/>
          </p:cNvSpPr>
          <p:nvPr/>
        </p:nvSpPr>
        <p:spPr bwMode="auto">
          <a:xfrm>
            <a:off x="5295900" y="5418138"/>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Is there a way to tell?</a:t>
            </a:r>
            <a:endParaRPr lang="en-US">
              <a:solidFill>
                <a:srgbClr val="000000"/>
              </a:solidFill>
              <a:latin typeface="Calibri" pitchFamily="34" charset="0"/>
            </a:endParaRPr>
          </a:p>
        </p:txBody>
      </p:sp>
      <p:sp>
        <p:nvSpPr>
          <p:cNvPr id="41996" name="Rectangle 14"/>
          <p:cNvSpPr>
            <a:spLocks noChangeArrowheads="1"/>
          </p:cNvSpPr>
          <p:nvPr/>
        </p:nvSpPr>
        <p:spPr bwMode="auto">
          <a:xfrm>
            <a:off x="6181725" y="5830888"/>
            <a:ext cx="1657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i="1">
                <a:solidFill>
                  <a:srgbClr val="000000"/>
                </a:solidFill>
                <a:latin typeface="Calibri" pitchFamily="34" charset="0"/>
              </a:rPr>
              <a:t>There isn’t always!</a:t>
            </a:r>
            <a:endParaRPr lang="en-US" sz="1500">
              <a:solidFill>
                <a:srgbClr val="000000"/>
              </a:solidFill>
              <a:latin typeface="Calibri" pitchFamily="34" charset="0"/>
            </a:endParaRPr>
          </a:p>
        </p:txBody>
      </p:sp>
      <p:sp>
        <p:nvSpPr>
          <p:cNvPr id="41997" name="Left Brace 13"/>
          <p:cNvSpPr>
            <a:spLocks/>
          </p:cNvSpPr>
          <p:nvPr/>
        </p:nvSpPr>
        <p:spPr bwMode="auto">
          <a:xfrm>
            <a:off x="4800600" y="46482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1998" name="Left Brace 16"/>
          <p:cNvSpPr>
            <a:spLocks/>
          </p:cNvSpPr>
          <p:nvPr/>
        </p:nvSpPr>
        <p:spPr bwMode="auto">
          <a:xfrm>
            <a:off x="4800600" y="26670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1999" name="Straight Arrow Connector 17"/>
          <p:cNvCxnSpPr>
            <a:cxnSpLocks noChangeShapeType="1"/>
          </p:cNvCxnSpPr>
          <p:nvPr/>
        </p:nvCxnSpPr>
        <p:spPr bwMode="auto">
          <a:xfrm>
            <a:off x="3886200" y="2895600"/>
            <a:ext cx="76200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0" name="Rectangle 21"/>
          <p:cNvSpPr>
            <a:spLocks noChangeArrowheads="1"/>
          </p:cNvSpPr>
          <p:nvPr/>
        </p:nvSpPr>
        <p:spPr bwMode="auto">
          <a:xfrm>
            <a:off x="5176838" y="6858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42001" name="Rectangle 22"/>
          <p:cNvSpPr>
            <a:spLocks noChangeArrowheads="1"/>
          </p:cNvSpPr>
          <p:nvPr/>
        </p:nvSpPr>
        <p:spPr bwMode="auto">
          <a:xfrm>
            <a:off x="5105400" y="13795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sp>
        <p:nvSpPr>
          <p:cNvPr id="42002" name="Left Brace 23"/>
          <p:cNvSpPr>
            <a:spLocks/>
          </p:cNvSpPr>
          <p:nvPr/>
        </p:nvSpPr>
        <p:spPr bwMode="auto">
          <a:xfrm>
            <a:off x="4800600" y="6858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2003" name="Straight Arrow Connector 27"/>
          <p:cNvCxnSpPr>
            <a:cxnSpLocks noChangeShapeType="1"/>
          </p:cNvCxnSpPr>
          <p:nvPr/>
        </p:nvCxnSpPr>
        <p:spPr bwMode="auto">
          <a:xfrm flipV="1">
            <a:off x="3352800" y="2209800"/>
            <a:ext cx="1371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4" name="Rectangle 35"/>
          <p:cNvSpPr>
            <a:spLocks noChangeArrowheads="1"/>
          </p:cNvSpPr>
          <p:nvPr/>
        </p:nvSpPr>
        <p:spPr bwMode="auto">
          <a:xfrm>
            <a:off x="1120775" y="4048035"/>
            <a:ext cx="2057400" cy="646331"/>
          </a:xfrm>
          <a:prstGeom prst="rect">
            <a:avLst/>
          </a:prstGeom>
          <a:noFill/>
          <a:ln>
            <a:solidFill>
              <a:srgbClr val="C00000"/>
            </a:solidFill>
          </a:ln>
          <a:extLst/>
        </p:spPr>
        <p:txBody>
          <a:bodyPr wrap="square">
            <a:spAutoFit/>
          </a:bodyPr>
          <a:lstStyle/>
          <a:p>
            <a:pPr algn="ctr">
              <a:spcBef>
                <a:spcPct val="50000"/>
              </a:spcBef>
            </a:pPr>
            <a:r>
              <a:rPr lang="en-US" sz="1800" dirty="0" smtClean="0">
                <a:latin typeface="Cambria" pitchFamily="18" charset="0"/>
                <a:cs typeface="Times New Roman" pitchFamily="18" charset="0"/>
              </a:rPr>
              <a:t>CS's 6 </a:t>
            </a:r>
            <a:r>
              <a:rPr lang="en-US" sz="1800" dirty="0">
                <a:latin typeface="Cambria" pitchFamily="18" charset="0"/>
                <a:cs typeface="Times New Roman" pitchFamily="18" charset="0"/>
              </a:rPr>
              <a:t>big questions </a:t>
            </a:r>
            <a:r>
              <a:rPr lang="en-US" sz="1800" dirty="0" smtClean="0">
                <a:latin typeface="Cambria" pitchFamily="18" charset="0"/>
                <a:cs typeface="Times New Roman" pitchFamily="18" charset="0"/>
              </a:rPr>
              <a:t>are </a:t>
            </a:r>
            <a:r>
              <a:rPr lang="en-US" sz="1800" dirty="0">
                <a:latin typeface="Cambria" pitchFamily="18" charset="0"/>
                <a:cs typeface="Times New Roman" pitchFamily="18" charset="0"/>
              </a:rPr>
              <a:t>here.</a:t>
            </a:r>
          </a:p>
        </p:txBody>
      </p:sp>
      <p:sp>
        <p:nvSpPr>
          <p:cNvPr id="42005" name="Rectangle 18"/>
          <p:cNvSpPr>
            <a:spLocks noChangeArrowheads="1"/>
          </p:cNvSpPr>
          <p:nvPr/>
        </p:nvSpPr>
        <p:spPr bwMode="auto">
          <a:xfrm>
            <a:off x="5379156" y="35052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i="1" dirty="0">
                <a:solidFill>
                  <a:srgbClr val="000000"/>
                </a:solidFill>
                <a:latin typeface="Calibri" pitchFamily="34" charset="0"/>
              </a:rPr>
              <a:t>Do you have the “best” solution?</a:t>
            </a:r>
            <a:endParaRPr lang="en-US" dirty="0">
              <a:solidFill>
                <a:srgbClr val="000000"/>
              </a:solidFill>
              <a:latin typeface="Calibri" pitchFamily="34" charset="0"/>
            </a:endParaRPr>
          </a:p>
        </p:txBody>
      </p:sp>
      <p:sp>
        <p:nvSpPr>
          <p:cNvPr id="42006" name="Rectangle 19"/>
          <p:cNvSpPr>
            <a:spLocks noChangeArrowheads="1"/>
          </p:cNvSpPr>
          <p:nvPr/>
        </p:nvSpPr>
        <p:spPr bwMode="auto">
          <a:xfrm>
            <a:off x="5302250" y="2590800"/>
            <a:ext cx="341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How quickly can you find solutions?</a:t>
            </a:r>
            <a:endParaRPr lang="en-US">
              <a:solidFill>
                <a:srgbClr val="000000"/>
              </a:solidFill>
              <a:latin typeface="Calibri" pitchFamily="34" charset="0"/>
            </a:endParaRPr>
          </a:p>
        </p:txBody>
      </p:sp>
      <p:sp>
        <p:nvSpPr>
          <p:cNvPr id="23"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What is CS?</a:t>
            </a:r>
          </a:p>
        </p:txBody>
      </p:sp>
      <p:sp>
        <p:nvSpPr>
          <p:cNvPr id="24"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25"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26"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105400" y="1379538"/>
            <a:ext cx="3907733" cy="1006475"/>
          </a:xfrm>
          <a:prstGeom prst="roundRect">
            <a:avLst/>
          </a:prstGeom>
          <a:solidFill>
            <a:srgbClr val="FEE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cxnSp>
        <p:nvCxnSpPr>
          <p:cNvPr id="41993" name="Straight Arrow Connector 32"/>
          <p:cNvCxnSpPr>
            <a:cxnSpLocks noChangeShapeType="1"/>
          </p:cNvCxnSpPr>
          <p:nvPr/>
        </p:nvCxnSpPr>
        <p:spPr bwMode="auto">
          <a:xfrm>
            <a:off x="3429000" y="3352800"/>
            <a:ext cx="14859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4" name="Rectangle 33"/>
          <p:cNvSpPr>
            <a:spLocks noChangeArrowheads="1"/>
          </p:cNvSpPr>
          <p:nvPr/>
        </p:nvSpPr>
        <p:spPr bwMode="auto">
          <a:xfrm>
            <a:off x="5273675" y="472440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Is every problem solvable?</a:t>
            </a:r>
            <a:endParaRPr lang="en-US">
              <a:solidFill>
                <a:srgbClr val="000000"/>
              </a:solidFill>
              <a:latin typeface="Calibri" pitchFamily="34" charset="0"/>
            </a:endParaRPr>
          </a:p>
        </p:txBody>
      </p:sp>
      <p:sp>
        <p:nvSpPr>
          <p:cNvPr id="41995" name="Rectangle 34"/>
          <p:cNvSpPr>
            <a:spLocks noChangeArrowheads="1"/>
          </p:cNvSpPr>
          <p:nvPr/>
        </p:nvSpPr>
        <p:spPr bwMode="auto">
          <a:xfrm>
            <a:off x="5295900" y="5418138"/>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Is there a way to tell?</a:t>
            </a:r>
            <a:endParaRPr lang="en-US">
              <a:solidFill>
                <a:srgbClr val="000000"/>
              </a:solidFill>
              <a:latin typeface="Calibri" pitchFamily="34" charset="0"/>
            </a:endParaRPr>
          </a:p>
        </p:txBody>
      </p:sp>
      <p:sp>
        <p:nvSpPr>
          <p:cNvPr id="41996" name="Rectangle 14"/>
          <p:cNvSpPr>
            <a:spLocks noChangeArrowheads="1"/>
          </p:cNvSpPr>
          <p:nvPr/>
        </p:nvSpPr>
        <p:spPr bwMode="auto">
          <a:xfrm>
            <a:off x="6181725" y="5830888"/>
            <a:ext cx="1657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i="1">
                <a:solidFill>
                  <a:srgbClr val="000000"/>
                </a:solidFill>
                <a:latin typeface="Calibri" pitchFamily="34" charset="0"/>
              </a:rPr>
              <a:t>There isn’t always!</a:t>
            </a:r>
            <a:endParaRPr lang="en-US" sz="1500">
              <a:solidFill>
                <a:srgbClr val="000000"/>
              </a:solidFill>
              <a:latin typeface="Calibri" pitchFamily="34" charset="0"/>
            </a:endParaRPr>
          </a:p>
        </p:txBody>
      </p:sp>
      <p:sp>
        <p:nvSpPr>
          <p:cNvPr id="41997" name="Left Brace 13"/>
          <p:cNvSpPr>
            <a:spLocks/>
          </p:cNvSpPr>
          <p:nvPr/>
        </p:nvSpPr>
        <p:spPr bwMode="auto">
          <a:xfrm>
            <a:off x="4800600" y="46482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1998" name="Left Brace 16"/>
          <p:cNvSpPr>
            <a:spLocks/>
          </p:cNvSpPr>
          <p:nvPr/>
        </p:nvSpPr>
        <p:spPr bwMode="auto">
          <a:xfrm>
            <a:off x="4800600" y="26670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1999" name="Straight Arrow Connector 17"/>
          <p:cNvCxnSpPr>
            <a:cxnSpLocks noChangeShapeType="1"/>
          </p:cNvCxnSpPr>
          <p:nvPr/>
        </p:nvCxnSpPr>
        <p:spPr bwMode="auto">
          <a:xfrm>
            <a:off x="3886200" y="2895600"/>
            <a:ext cx="76200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0" name="Rectangle 21"/>
          <p:cNvSpPr>
            <a:spLocks noChangeArrowheads="1"/>
          </p:cNvSpPr>
          <p:nvPr/>
        </p:nvSpPr>
        <p:spPr bwMode="auto">
          <a:xfrm>
            <a:off x="5176838" y="6858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42001" name="Rectangle 22"/>
          <p:cNvSpPr>
            <a:spLocks noChangeArrowheads="1"/>
          </p:cNvSpPr>
          <p:nvPr/>
        </p:nvSpPr>
        <p:spPr bwMode="auto">
          <a:xfrm>
            <a:off x="5105400" y="13795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sp>
        <p:nvSpPr>
          <p:cNvPr id="42002" name="Left Brace 23"/>
          <p:cNvSpPr>
            <a:spLocks/>
          </p:cNvSpPr>
          <p:nvPr/>
        </p:nvSpPr>
        <p:spPr bwMode="auto">
          <a:xfrm>
            <a:off x="4800600" y="6858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2003" name="Straight Arrow Connector 27"/>
          <p:cNvCxnSpPr>
            <a:cxnSpLocks noChangeShapeType="1"/>
          </p:cNvCxnSpPr>
          <p:nvPr/>
        </p:nvCxnSpPr>
        <p:spPr bwMode="auto">
          <a:xfrm flipV="1">
            <a:off x="3352800" y="2209800"/>
            <a:ext cx="1371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5" name="Rectangle 18"/>
          <p:cNvSpPr>
            <a:spLocks noChangeArrowheads="1"/>
          </p:cNvSpPr>
          <p:nvPr/>
        </p:nvSpPr>
        <p:spPr bwMode="auto">
          <a:xfrm>
            <a:off x="5379156" y="35052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i="1" dirty="0">
                <a:solidFill>
                  <a:srgbClr val="000000"/>
                </a:solidFill>
                <a:latin typeface="Calibri" pitchFamily="34" charset="0"/>
              </a:rPr>
              <a:t>Do you have the “best” solution?</a:t>
            </a:r>
            <a:endParaRPr lang="en-US" dirty="0">
              <a:solidFill>
                <a:srgbClr val="000000"/>
              </a:solidFill>
              <a:latin typeface="Calibri" pitchFamily="34" charset="0"/>
            </a:endParaRPr>
          </a:p>
        </p:txBody>
      </p:sp>
      <p:sp>
        <p:nvSpPr>
          <p:cNvPr id="42006" name="Rectangle 19"/>
          <p:cNvSpPr>
            <a:spLocks noChangeArrowheads="1"/>
          </p:cNvSpPr>
          <p:nvPr/>
        </p:nvSpPr>
        <p:spPr bwMode="auto">
          <a:xfrm>
            <a:off x="5302250" y="2590800"/>
            <a:ext cx="341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How quickly can you find solutions?</a:t>
            </a:r>
            <a:endParaRPr lang="en-US">
              <a:solidFill>
                <a:srgbClr val="000000"/>
              </a:solidFill>
              <a:latin typeface="Calibri" pitchFamily="34" charset="0"/>
            </a:endParaRPr>
          </a:p>
        </p:txBody>
      </p:sp>
      <p:sp>
        <p:nvSpPr>
          <p:cNvPr id="24" name="Rectangle 22"/>
          <p:cNvSpPr>
            <a:spLocks noChangeArrowheads="1"/>
          </p:cNvSpPr>
          <p:nvPr/>
        </p:nvSpPr>
        <p:spPr bwMode="auto">
          <a:xfrm rot="-1741539">
            <a:off x="7847013" y="1889125"/>
            <a:ext cx="12747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i="1">
                <a:solidFill>
                  <a:srgbClr val="800000"/>
                </a:solidFill>
                <a:latin typeface="Times New Roman" pitchFamily="18" charset="0"/>
                <a:cs typeface="Times New Roman" pitchFamily="18" charset="0"/>
              </a:rPr>
              <a:t>programming</a:t>
            </a:r>
            <a:endParaRPr lang="en-US" sz="1500"/>
          </a:p>
        </p:txBody>
      </p:sp>
      <p:sp>
        <p:nvSpPr>
          <p:cNvPr id="25" name="Rectangle 23"/>
          <p:cNvSpPr>
            <a:spLocks noChangeArrowheads="1"/>
          </p:cNvSpPr>
          <p:nvPr/>
        </p:nvSpPr>
        <p:spPr bwMode="auto">
          <a:xfrm rot="-1266427">
            <a:off x="8186738" y="681038"/>
            <a:ext cx="717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p>
        </p:txBody>
      </p:sp>
      <p:sp>
        <p:nvSpPr>
          <p:cNvPr id="26" name="Rectangle 24"/>
          <p:cNvSpPr>
            <a:spLocks noChangeArrowheads="1"/>
          </p:cNvSpPr>
          <p:nvPr/>
        </p:nvSpPr>
        <p:spPr bwMode="auto">
          <a:xfrm rot="-1266427">
            <a:off x="8186738" y="26193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p>
        </p:txBody>
      </p:sp>
      <p:sp>
        <p:nvSpPr>
          <p:cNvPr id="27" name="Rectangle 25"/>
          <p:cNvSpPr>
            <a:spLocks noChangeArrowheads="1"/>
          </p:cNvSpPr>
          <p:nvPr/>
        </p:nvSpPr>
        <p:spPr bwMode="auto">
          <a:xfrm rot="-1266427">
            <a:off x="7653338" y="38385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p>
        </p:txBody>
      </p:sp>
      <p:sp>
        <p:nvSpPr>
          <p:cNvPr id="28" name="Rectangle 26"/>
          <p:cNvSpPr>
            <a:spLocks noChangeArrowheads="1"/>
          </p:cNvSpPr>
          <p:nvPr/>
        </p:nvSpPr>
        <p:spPr bwMode="auto">
          <a:xfrm rot="-1266427">
            <a:off x="8186738" y="4719638"/>
            <a:ext cx="717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p>
        </p:txBody>
      </p:sp>
      <p:sp>
        <p:nvSpPr>
          <p:cNvPr id="29" name="Rectangle 27"/>
          <p:cNvSpPr>
            <a:spLocks noChangeArrowheads="1"/>
          </p:cNvSpPr>
          <p:nvPr/>
        </p:nvSpPr>
        <p:spPr bwMode="auto">
          <a:xfrm rot="-1266427">
            <a:off x="7859713" y="54387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dirty="0">
                <a:solidFill>
                  <a:srgbClr val="0D03F4"/>
                </a:solidFill>
                <a:latin typeface="Calibri" pitchFamily="34" charset="0"/>
              </a:rPr>
              <a:t>CS</a:t>
            </a:r>
            <a:endParaRPr lang="en-US" sz="4200" dirty="0"/>
          </a:p>
        </p:txBody>
      </p:sp>
      <p:sp>
        <p:nvSpPr>
          <p:cNvPr id="30" name="Rectangle 28"/>
          <p:cNvSpPr>
            <a:spLocks noChangeArrowheads="1"/>
          </p:cNvSpPr>
          <p:nvPr/>
        </p:nvSpPr>
        <p:spPr bwMode="auto">
          <a:xfrm rot="-1266427">
            <a:off x="8342313" y="2006600"/>
            <a:ext cx="650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0D03F4"/>
                </a:solidFill>
                <a:latin typeface="Calibri" pitchFamily="34" charset="0"/>
              </a:rPr>
              <a:t>+ CS</a:t>
            </a:r>
            <a:endParaRPr lang="en-US" sz="2100" b="1"/>
          </a:p>
        </p:txBody>
      </p:sp>
      <p:sp>
        <p:nvSpPr>
          <p:cNvPr id="31" name="Rounded Rectangle 3"/>
          <p:cNvSpPr>
            <a:spLocks noChangeArrowheads="1"/>
          </p:cNvSpPr>
          <p:nvPr/>
        </p:nvSpPr>
        <p:spPr bwMode="auto">
          <a:xfrm>
            <a:off x="533400" y="4924425"/>
            <a:ext cx="3175000" cy="122872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32" name="Text Box 6"/>
          <p:cNvSpPr txBox="1">
            <a:spLocks noChangeArrowheads="1"/>
          </p:cNvSpPr>
          <p:nvPr/>
        </p:nvSpPr>
        <p:spPr bwMode="auto">
          <a:xfrm>
            <a:off x="381000" y="1443038"/>
            <a:ext cx="3886200" cy="461962"/>
          </a:xfrm>
          <a:prstGeom prst="rect">
            <a:avLst/>
          </a:prstGeom>
          <a:solidFill>
            <a:srgbClr val="CCECFF"/>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FF"/>
                </a:solidFill>
                <a:latin typeface="Calibri" pitchFamily="34" charset="0"/>
              </a:rPr>
              <a:t>CS is the study </a:t>
            </a:r>
            <a:r>
              <a:rPr lang="en-US" dirty="0">
                <a:solidFill>
                  <a:srgbClr val="0000FF"/>
                </a:solidFill>
                <a:latin typeface="Calibri" pitchFamily="34" charset="0"/>
              </a:rPr>
              <a:t>of </a:t>
            </a:r>
            <a:r>
              <a:rPr lang="en-US" b="1" i="1" dirty="0">
                <a:solidFill>
                  <a:srgbClr val="0000FF"/>
                </a:solidFill>
                <a:latin typeface="Calibri" pitchFamily="34" charset="0"/>
              </a:rPr>
              <a:t>complexity</a:t>
            </a:r>
          </a:p>
        </p:txBody>
      </p:sp>
      <p:sp>
        <p:nvSpPr>
          <p:cNvPr id="33" name="Text Box 25"/>
          <p:cNvSpPr txBox="1">
            <a:spLocks noChangeArrowheads="1"/>
          </p:cNvSpPr>
          <p:nvPr/>
        </p:nvSpPr>
        <p:spPr bwMode="auto">
          <a:xfrm>
            <a:off x="533400" y="5058507"/>
            <a:ext cx="3124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50000"/>
              </a:lnSpc>
              <a:spcBef>
                <a:spcPct val="50000"/>
              </a:spcBef>
            </a:pPr>
            <a:r>
              <a:rPr lang="en-US" dirty="0">
                <a:solidFill>
                  <a:srgbClr val="800000"/>
                </a:solidFill>
                <a:latin typeface="Cambria" pitchFamily="18" charset="0"/>
                <a:cs typeface="Times New Roman" pitchFamily="18" charset="0"/>
              </a:rPr>
              <a:t>But only </a:t>
            </a:r>
            <a:r>
              <a:rPr lang="en-US" u="sng" dirty="0">
                <a:solidFill>
                  <a:srgbClr val="800000"/>
                </a:solidFill>
                <a:latin typeface="Cambria" pitchFamily="18" charset="0"/>
                <a:cs typeface="Times New Roman" pitchFamily="18" charset="0"/>
              </a:rPr>
              <a:t>one</a:t>
            </a:r>
            <a:r>
              <a:rPr lang="en-US" dirty="0">
                <a:solidFill>
                  <a:srgbClr val="800000"/>
                </a:solidFill>
                <a:latin typeface="Cambria" pitchFamily="18" charset="0"/>
                <a:cs typeface="Times New Roman" pitchFamily="18" charset="0"/>
              </a:rPr>
              <a:t> </a:t>
            </a:r>
            <a:r>
              <a:rPr lang="en-US" dirty="0" smtClean="0">
                <a:solidFill>
                  <a:srgbClr val="800000"/>
                </a:solidFill>
                <a:latin typeface="Cambria" pitchFamily="18" charset="0"/>
                <a:cs typeface="Times New Roman" pitchFamily="18" charset="0"/>
              </a:rPr>
              <a:t>is </a:t>
            </a:r>
          </a:p>
          <a:p>
            <a:pPr algn="ctr">
              <a:lnSpc>
                <a:spcPct val="50000"/>
              </a:lnSpc>
              <a:spcBef>
                <a:spcPct val="50000"/>
              </a:spcBef>
            </a:pPr>
            <a:r>
              <a:rPr lang="en-US" b="1" i="1" dirty="0" smtClean="0">
                <a:solidFill>
                  <a:srgbClr val="800000"/>
                </a:solidFill>
                <a:latin typeface="Cambria" pitchFamily="18" charset="0"/>
                <a:cs typeface="Times New Roman" pitchFamily="18" charset="0"/>
              </a:rPr>
              <a:t>programming</a:t>
            </a:r>
            <a:r>
              <a:rPr lang="en-US" dirty="0">
                <a:solidFill>
                  <a:srgbClr val="800000"/>
                </a:solidFill>
                <a:latin typeface="Cambria" pitchFamily="18" charset="0"/>
                <a:cs typeface="Times New Roman" pitchFamily="18" charset="0"/>
              </a:rPr>
              <a:t>.</a:t>
            </a:r>
            <a:endParaRPr lang="en-US" dirty="0" smtClean="0">
              <a:solidFill>
                <a:srgbClr val="800000"/>
              </a:solidFill>
              <a:latin typeface="Cambria" pitchFamily="18" charset="0"/>
              <a:cs typeface="Times New Roman" pitchFamily="18" charset="0"/>
            </a:endParaRPr>
          </a:p>
          <a:p>
            <a:pPr algn="ctr">
              <a:lnSpc>
                <a:spcPct val="50000"/>
              </a:lnSpc>
              <a:spcBef>
                <a:spcPct val="50000"/>
              </a:spcBef>
            </a:pPr>
            <a:r>
              <a:rPr lang="en-US" dirty="0" smtClean="0">
                <a:solidFill>
                  <a:srgbClr val="800000"/>
                </a:solidFill>
                <a:latin typeface="Cambria" pitchFamily="18" charset="0"/>
                <a:cs typeface="Times New Roman" pitchFamily="18" charset="0"/>
              </a:rPr>
              <a:t>Do </a:t>
            </a:r>
            <a:r>
              <a:rPr lang="en-US" dirty="0">
                <a:solidFill>
                  <a:srgbClr val="800000"/>
                </a:solidFill>
                <a:latin typeface="Cambria" pitchFamily="18" charset="0"/>
                <a:cs typeface="Times New Roman" pitchFamily="18" charset="0"/>
              </a:rPr>
              <a:t>you see which?</a:t>
            </a:r>
          </a:p>
        </p:txBody>
      </p:sp>
      <p:sp>
        <p:nvSpPr>
          <p:cNvPr id="34" name="Rectangle 35"/>
          <p:cNvSpPr>
            <a:spLocks noChangeArrowheads="1"/>
          </p:cNvSpPr>
          <p:nvPr/>
        </p:nvSpPr>
        <p:spPr bwMode="auto">
          <a:xfrm>
            <a:off x="1120775" y="4048035"/>
            <a:ext cx="2057400" cy="646331"/>
          </a:xfrm>
          <a:prstGeom prst="rect">
            <a:avLst/>
          </a:prstGeom>
          <a:noFill/>
          <a:ln>
            <a:solidFill>
              <a:srgbClr val="C00000"/>
            </a:solidFill>
          </a:ln>
          <a:extLst/>
        </p:spPr>
        <p:txBody>
          <a:bodyPr wrap="square">
            <a:spAutoFit/>
          </a:bodyPr>
          <a:lstStyle/>
          <a:p>
            <a:pPr algn="ctr">
              <a:spcBef>
                <a:spcPct val="50000"/>
              </a:spcBef>
            </a:pPr>
            <a:r>
              <a:rPr lang="en-US" sz="1800" dirty="0" smtClean="0">
                <a:latin typeface="Cambria" pitchFamily="18" charset="0"/>
                <a:cs typeface="Times New Roman" pitchFamily="18" charset="0"/>
              </a:rPr>
              <a:t>CS's 6 </a:t>
            </a:r>
            <a:r>
              <a:rPr lang="en-US" sz="1800" dirty="0">
                <a:latin typeface="Cambria" pitchFamily="18" charset="0"/>
                <a:cs typeface="Times New Roman" pitchFamily="18" charset="0"/>
              </a:rPr>
              <a:t>big questions </a:t>
            </a:r>
            <a:r>
              <a:rPr lang="en-US" sz="1800" dirty="0" smtClean="0">
                <a:latin typeface="Cambria" pitchFamily="18" charset="0"/>
                <a:cs typeface="Times New Roman" pitchFamily="18" charset="0"/>
              </a:rPr>
              <a:t>are </a:t>
            </a:r>
            <a:r>
              <a:rPr lang="en-US" sz="1800" dirty="0">
                <a:latin typeface="Cambria" pitchFamily="18" charset="0"/>
                <a:cs typeface="Times New Roman" pitchFamily="18" charset="0"/>
              </a:rPr>
              <a:t>here.</a:t>
            </a:r>
          </a:p>
        </p:txBody>
      </p:sp>
      <p:sp>
        <p:nvSpPr>
          <p:cNvPr id="35"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What is CS?</a:t>
            </a:r>
          </a:p>
        </p:txBody>
      </p:sp>
      <p:sp>
        <p:nvSpPr>
          <p:cNvPr id="3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Tree>
    <p:extLst>
      <p:ext uri="{BB962C8B-B14F-4D97-AF65-F5344CB8AC3E}">
        <p14:creationId xmlns:p14="http://schemas.microsoft.com/office/powerpoint/2010/main" val="1405443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5715000" y="5551488"/>
            <a:ext cx="3124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008000"/>
                </a:solidFill>
                <a:latin typeface="Cambria" pitchFamily="18" charset="0"/>
              </a:rPr>
              <a:t>More and more, CS can help!</a:t>
            </a:r>
          </a:p>
        </p:txBody>
      </p:sp>
      <p:sp>
        <p:nvSpPr>
          <p:cNvPr id="44035" name="Text Box 17"/>
          <p:cNvSpPr txBox="1">
            <a:spLocks noChangeArrowheads="1"/>
          </p:cNvSpPr>
          <p:nvPr/>
        </p:nvSpPr>
        <p:spPr bwMode="auto">
          <a:xfrm>
            <a:off x="2030413" y="22860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Whatever you are, be a good one.</a:t>
            </a:r>
          </a:p>
        </p:txBody>
      </p:sp>
      <p:sp>
        <p:nvSpPr>
          <p:cNvPr id="44036" name="Rectangle 17"/>
          <p:cNvSpPr>
            <a:spLocks noChangeArrowheads="1"/>
          </p:cNvSpPr>
          <p:nvPr/>
        </p:nvSpPr>
        <p:spPr bwMode="auto">
          <a:xfrm>
            <a:off x="5094288" y="3733800"/>
            <a:ext cx="199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ambria" pitchFamily="18" charset="0"/>
              </a:rPr>
              <a:t>- Abraham Lincoln</a:t>
            </a:r>
          </a:p>
        </p:txBody>
      </p:sp>
      <p:sp>
        <p:nvSpPr>
          <p:cNvPr id="44037" name="Text Box 17"/>
          <p:cNvSpPr txBox="1">
            <a:spLocks noChangeArrowheads="1"/>
          </p:cNvSpPr>
          <p:nvPr/>
        </p:nvSpPr>
        <p:spPr bwMode="auto">
          <a:xfrm>
            <a:off x="381000" y="3810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CS 5’s philosophy: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1" descr="classicFootball2.jpg"/>
          <p:cNvPicPr>
            <a:picLocks noChangeAspect="1"/>
          </p:cNvPicPr>
          <p:nvPr/>
        </p:nvPicPr>
        <p:blipFill rotWithShape="1">
          <a:blip r:embed="rId3">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8" descr="jon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7000"/>
            <a:ext cx="69977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9"/>
          <p:cNvSpPr>
            <a:spLocks noChangeArrowheads="1"/>
          </p:cNvSpPr>
          <p:nvPr/>
        </p:nvSpPr>
        <p:spPr bwMode="auto">
          <a:xfrm>
            <a:off x="3274985" y="228600"/>
            <a:ext cx="5795048" cy="461665"/>
          </a:xfrm>
          <a:prstGeom prst="rect">
            <a:avLst/>
          </a:prstGeom>
          <a:solidFill>
            <a:schemeClr val="bg1"/>
          </a:solidFill>
          <a:ln>
            <a:noFill/>
          </a:ln>
          <a:extLst/>
        </p:spPr>
        <p:txBody>
          <a:bodyPr wrap="none">
            <a:spAutoFit/>
          </a:bodyPr>
          <a:lstStyle/>
          <a:p>
            <a:pPr algn="r"/>
            <a:r>
              <a:rPr lang="en-US" dirty="0" smtClean="0">
                <a:latin typeface="Cambria" pitchFamily="18" charset="0"/>
                <a:cs typeface="Times New Roman" pitchFamily="18" charset="0"/>
              </a:rPr>
              <a:t>… and who </a:t>
            </a:r>
            <a:r>
              <a:rPr lang="en-US" dirty="0">
                <a:latin typeface="Cambria" pitchFamily="18" charset="0"/>
                <a:cs typeface="Times New Roman" pitchFamily="18" charset="0"/>
              </a:rPr>
              <a:t>is </a:t>
            </a:r>
            <a:r>
              <a:rPr lang="en-US" dirty="0" smtClean="0">
                <a:latin typeface="Cambria" pitchFamily="18" charset="0"/>
                <a:cs typeface="Times New Roman" pitchFamily="18" charset="0"/>
              </a:rPr>
              <a:t>this </a:t>
            </a:r>
            <a:r>
              <a:rPr lang="en-US" dirty="0" err="1">
                <a:latin typeface="Cambria" pitchFamily="18" charset="0"/>
                <a:cs typeface="Times New Roman" pitchFamily="18" charset="0"/>
              </a:rPr>
              <a:t>Mudder</a:t>
            </a:r>
            <a:r>
              <a:rPr lang="en-US" dirty="0">
                <a:latin typeface="Cambria" pitchFamily="18" charset="0"/>
                <a:cs typeface="Times New Roman" pitchFamily="18" charset="0"/>
              </a:rPr>
              <a:t>, </a:t>
            </a:r>
            <a:r>
              <a:rPr lang="en-US" dirty="0" smtClean="0">
                <a:latin typeface="Cambria" pitchFamily="18" charset="0"/>
                <a:cs typeface="Times New Roman" pitchFamily="18" charset="0"/>
              </a:rPr>
              <a:t>35 </a:t>
            </a:r>
            <a:r>
              <a:rPr lang="en-US" dirty="0">
                <a:latin typeface="Cambria" pitchFamily="18" charset="0"/>
                <a:cs typeface="Times New Roman" pitchFamily="18" charset="0"/>
              </a:rPr>
              <a:t>years </a:t>
            </a:r>
            <a:r>
              <a:rPr lang="en-US" dirty="0" smtClean="0">
                <a:latin typeface="Cambria" pitchFamily="18" charset="0"/>
                <a:cs typeface="Times New Roman" pitchFamily="18" charset="0"/>
              </a:rPr>
              <a:t>later?</a:t>
            </a:r>
            <a:endParaRPr lang="en-US" dirty="0">
              <a:latin typeface="Cambria" pitchFamily="18" charset="0"/>
            </a:endParaRPr>
          </a:p>
        </p:txBody>
      </p:sp>
      <p:sp>
        <p:nvSpPr>
          <p:cNvPr id="5" name="Rectangle 19"/>
          <p:cNvSpPr>
            <a:spLocks noChangeArrowheads="1"/>
          </p:cNvSpPr>
          <p:nvPr/>
        </p:nvSpPr>
        <p:spPr bwMode="auto">
          <a:xfrm>
            <a:off x="325438" y="6172200"/>
            <a:ext cx="3877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mbria" pitchFamily="18" charset="0"/>
                <a:cs typeface="Times New Roman" pitchFamily="18" charset="0"/>
              </a:rPr>
              <a:t>Jon </a:t>
            </a:r>
            <a:r>
              <a:rPr lang="en-US" b="1" i="1" dirty="0" smtClean="0">
                <a:latin typeface="Cambria" pitchFamily="18" charset="0"/>
                <a:cs typeface="Times New Roman" pitchFamily="18" charset="0"/>
              </a:rPr>
              <a:t>“</a:t>
            </a:r>
            <a:r>
              <a:rPr lang="en-US" b="1" i="1" dirty="0">
                <a:latin typeface="Cambria" pitchFamily="18" charset="0"/>
                <a:cs typeface="Times New Roman" pitchFamily="18" charset="0"/>
              </a:rPr>
              <a:t>Dean</a:t>
            </a:r>
            <a:r>
              <a:rPr lang="en-US" b="1" i="1" dirty="0" smtClean="0">
                <a:latin typeface="Cambria" pitchFamily="18" charset="0"/>
                <a:cs typeface="Times New Roman" pitchFamily="18" charset="0"/>
              </a:rPr>
              <a:t>”</a:t>
            </a:r>
            <a:r>
              <a:rPr lang="en-US" b="1" dirty="0" smtClean="0">
                <a:latin typeface="Cambria" pitchFamily="18" charset="0"/>
                <a:cs typeface="Times New Roman" pitchFamily="18" charset="0"/>
              </a:rPr>
              <a:t> </a:t>
            </a:r>
            <a:r>
              <a:rPr lang="en-US" b="1" dirty="0">
                <a:latin typeface="Cambria" pitchFamily="18" charset="0"/>
                <a:cs typeface="Times New Roman" pitchFamily="18" charset="0"/>
              </a:rPr>
              <a:t>Jacobsen, 1979</a:t>
            </a:r>
            <a:endParaRPr lang="en-US" b="1" dirty="0">
              <a:latin typeface="Cambria" pitchFamily="18" charset="0"/>
            </a:endParaRPr>
          </a:p>
        </p:txBody>
      </p:sp>
    </p:spTree>
    <p:extLst>
      <p:ext uri="{BB962C8B-B14F-4D97-AF65-F5344CB8AC3E}">
        <p14:creationId xmlns:p14="http://schemas.microsoft.com/office/powerpoint/2010/main" val="792800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7"/>
          <p:cNvSpPr txBox="1">
            <a:spLocks noChangeArrowheads="1"/>
          </p:cNvSpPr>
          <p:nvPr/>
        </p:nvSpPr>
        <p:spPr bwMode="auto">
          <a:xfrm>
            <a:off x="1447800" y="1066800"/>
            <a:ext cx="617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a:solidFill>
                  <a:srgbClr val="008000"/>
                </a:solidFill>
                <a:latin typeface="Cambria" pitchFamily="18" charset="0"/>
              </a:rPr>
              <a:t>There is no way to get past here – so don’t try!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533400" y="1114425"/>
            <a:ext cx="8218488" cy="180975"/>
            <a:chOff x="295" y="1311"/>
            <a:chExt cx="5177" cy="114"/>
          </a:xfrm>
        </p:grpSpPr>
        <p:sp>
          <p:nvSpPr>
            <p:cNvPr id="460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3"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46084"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533400" y="1114425"/>
            <a:ext cx="8218488" cy="180975"/>
            <a:chOff x="295" y="1311"/>
            <a:chExt cx="5177" cy="114"/>
          </a:xfrm>
        </p:grpSpPr>
        <p:sp>
          <p:nvSpPr>
            <p:cNvPr id="4711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711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7107" name="Text Box 6"/>
          <p:cNvSpPr txBox="1">
            <a:spLocks noChangeArrowheads="1"/>
          </p:cNvSpPr>
          <p:nvPr/>
        </p:nvSpPr>
        <p:spPr bwMode="auto">
          <a:xfrm>
            <a:off x="533400" y="5867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47108" name="Text Box 8"/>
          <p:cNvSpPr txBox="1">
            <a:spLocks noChangeArrowheads="1"/>
          </p:cNvSpPr>
          <p:nvPr/>
        </p:nvSpPr>
        <p:spPr bwMode="auto">
          <a:xfrm>
            <a:off x="533400" y="6172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47109" name="Text Box 14"/>
          <p:cNvSpPr txBox="1">
            <a:spLocks noChangeArrowheads="1"/>
          </p:cNvSpPr>
          <p:nvPr/>
        </p:nvSpPr>
        <p:spPr bwMode="auto">
          <a:xfrm>
            <a:off x="381000" y="38100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25A22C"/>
                </a:solidFill>
              </a:rPr>
              <a:t>1) Expect it to be different!</a:t>
            </a:r>
          </a:p>
        </p:txBody>
      </p:sp>
      <p:sp>
        <p:nvSpPr>
          <p:cNvPr id="47110" name="Text Box 15"/>
          <p:cNvSpPr txBox="1">
            <a:spLocks noChangeArrowheads="1"/>
          </p:cNvSpPr>
          <p:nvPr/>
        </p:nvSpPr>
        <p:spPr bwMode="auto">
          <a:xfrm>
            <a:off x="381000" y="4776788"/>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25A22C"/>
                </a:solidFill>
              </a:rPr>
              <a:t>2) Don’t feel you need to memorize it</a:t>
            </a:r>
          </a:p>
        </p:txBody>
      </p:sp>
      <p:sp>
        <p:nvSpPr>
          <p:cNvPr id="47111" name="Text Box 16"/>
          <p:cNvSpPr txBox="1">
            <a:spLocks noChangeArrowheads="1"/>
          </p:cNvSpPr>
          <p:nvPr/>
        </p:nvSpPr>
        <p:spPr bwMode="auto">
          <a:xfrm>
            <a:off x="381000" y="57451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solidFill>
                  <a:srgbClr val="25A22C"/>
                </a:solidFill>
              </a:rPr>
              <a:t>3) Immersion == </a:t>
            </a:r>
            <a:r>
              <a:rPr lang="en-US" sz="3200" b="1" i="1">
                <a:solidFill>
                  <a:srgbClr val="25A22C"/>
                </a:solidFill>
              </a:rPr>
              <a:t>Experimentation </a:t>
            </a:r>
          </a:p>
        </p:txBody>
      </p:sp>
      <p:sp>
        <p:nvSpPr>
          <p:cNvPr id="47112" name="Rectangle 13"/>
          <p:cNvSpPr>
            <a:spLocks noChangeArrowheads="1"/>
          </p:cNvSpPr>
          <p:nvPr/>
        </p:nvSpPr>
        <p:spPr bwMode="auto">
          <a:xfrm>
            <a:off x="8094663" y="6381750"/>
            <a:ext cx="844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latin typeface="Calibri" pitchFamily="34" charset="0"/>
              </a:rPr>
              <a:t>go/went</a:t>
            </a:r>
          </a:p>
        </p:txBody>
      </p:sp>
      <p:sp>
        <p:nvSpPr>
          <p:cNvPr id="47113"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47114"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
        <p:nvSpPr>
          <p:cNvPr id="47115" name="Text Box 7"/>
          <p:cNvSpPr txBox="1">
            <a:spLocks noChangeArrowheads="1"/>
          </p:cNvSpPr>
          <p:nvPr/>
        </p:nvSpPr>
        <p:spPr bwMode="auto">
          <a:xfrm rot="-2322994">
            <a:off x="5275263" y="2959100"/>
            <a:ext cx="2257425" cy="641350"/>
          </a:xfrm>
          <a:prstGeom prst="rect">
            <a:avLst/>
          </a:prstGeom>
          <a:solidFill>
            <a:schemeClr val="bg1"/>
          </a:solidFill>
          <a:ln w="9525">
            <a:solidFill>
              <a:srgbClr val="FF00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FF0000"/>
                </a:solidFill>
                <a:latin typeface="Comic Sans MS" pitchFamily="66" charset="0"/>
              </a:rPr>
              <a:t>Baggage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838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latin typeface="Calibri" pitchFamily="34" charset="0"/>
              </a:rPr>
              <a:t>Why CS </a:t>
            </a:r>
            <a:r>
              <a:rPr lang="en-US" sz="4000" b="1" i="1">
                <a:solidFill>
                  <a:srgbClr val="000000"/>
                </a:solidFill>
                <a:latin typeface="Calibri" pitchFamily="34" charset="0"/>
              </a:rPr>
              <a:t>5</a:t>
            </a:r>
            <a:r>
              <a:rPr lang="en-US" sz="4000">
                <a:solidFill>
                  <a:srgbClr val="000000"/>
                </a:solidFill>
                <a:latin typeface="Calibri" pitchFamily="34" charset="0"/>
              </a:rPr>
              <a:t> ?</a:t>
            </a:r>
          </a:p>
        </p:txBody>
      </p:sp>
      <p:sp>
        <p:nvSpPr>
          <p:cNvPr id="48131" name="Rectangle 6"/>
          <p:cNvSpPr>
            <a:spLocks noChangeArrowheads="1"/>
          </p:cNvSpPr>
          <p:nvPr/>
        </p:nvSpPr>
        <p:spPr bwMode="auto">
          <a:xfrm>
            <a:off x="342900" y="1103313"/>
            <a:ext cx="5651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000000"/>
                </a:solidFill>
                <a:latin typeface="Calibri" pitchFamily="34" charset="0"/>
              </a:rPr>
              <a:t>Broad, constructive tour in CS</a:t>
            </a:r>
          </a:p>
        </p:txBody>
      </p:sp>
      <p:pic>
        <p:nvPicPr>
          <p:cNvPr id="48132" name="Picture 36" descr="Picture 5"/>
          <p:cNvPicPr>
            <a:picLocks noChangeAspect="1" noChangeArrowheads="1"/>
          </p:cNvPicPr>
          <p:nvPr/>
        </p:nvPicPr>
        <p:blipFill>
          <a:blip r:embed="rId3">
            <a:extLst>
              <a:ext uri="{28A0092B-C50C-407E-A947-70E740481C1C}">
                <a14:useLocalDpi xmlns:a14="http://schemas.microsoft.com/office/drawing/2010/main" val="0"/>
              </a:ext>
            </a:extLst>
          </a:blip>
          <a:srcRect t="45241"/>
          <a:stretch>
            <a:fillRect/>
          </a:stretch>
        </p:blipFill>
        <p:spPr bwMode="auto">
          <a:xfrm>
            <a:off x="533400" y="2286000"/>
            <a:ext cx="47244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37" descr="mult"/>
          <p:cNvPicPr>
            <a:picLocks noChangeAspect="1" noChangeArrowheads="1"/>
          </p:cNvPicPr>
          <p:nvPr/>
        </p:nvPicPr>
        <p:blipFill>
          <a:blip r:embed="rId4" cstate="print">
            <a:extLst>
              <a:ext uri="{28A0092B-C50C-407E-A947-70E740481C1C}">
                <a14:useLocalDpi xmlns:a14="http://schemas.microsoft.com/office/drawing/2010/main" val="0"/>
              </a:ext>
            </a:extLst>
          </a:blip>
          <a:srcRect l="18164" t="6329" r="3850" b="3970"/>
          <a:stretch>
            <a:fillRect/>
          </a:stretch>
        </p:blipFill>
        <p:spPr bwMode="auto">
          <a:xfrm>
            <a:off x="6172200" y="609600"/>
            <a:ext cx="25685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8" descr="mset1"/>
          <p:cNvPicPr>
            <a:picLocks noChangeAspect="1" noChangeArrowheads="1"/>
          </p:cNvPicPr>
          <p:nvPr/>
        </p:nvPicPr>
        <p:blipFill>
          <a:blip r:embed="rId5">
            <a:extLst>
              <a:ext uri="{28A0092B-C50C-407E-A947-70E740481C1C}">
                <a14:useLocalDpi xmlns:a14="http://schemas.microsoft.com/office/drawing/2010/main" val="0"/>
              </a:ext>
            </a:extLst>
          </a:blip>
          <a:srcRect r="18269"/>
          <a:stretch>
            <a:fillRect/>
          </a:stretch>
        </p:blipFill>
        <p:spPr bwMode="auto">
          <a:xfrm>
            <a:off x="533400" y="4495800"/>
            <a:ext cx="2362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9" descr="pool"/>
          <p:cNvPicPr>
            <a:picLocks noChangeAspect="1" noChangeArrowheads="1"/>
          </p:cNvPicPr>
          <p:nvPr/>
        </p:nvPicPr>
        <p:blipFill>
          <a:blip r:embed="rId6" cstate="print">
            <a:extLst>
              <a:ext uri="{28A0092B-C50C-407E-A947-70E740481C1C}">
                <a14:useLocalDpi xmlns:a14="http://schemas.microsoft.com/office/drawing/2010/main" val="0"/>
              </a:ext>
            </a:extLst>
          </a:blip>
          <a:srcRect l="3645" t="21068" r="11250" b="3107"/>
          <a:stretch>
            <a:fillRect/>
          </a:stretch>
        </p:blipFill>
        <p:spPr bwMode="auto">
          <a:xfrm>
            <a:off x="3352800" y="4648200"/>
            <a:ext cx="259397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0" descr="Image001(3)"/>
          <p:cNvPicPr>
            <a:picLocks noChangeAspect="1" noChangeArrowheads="1"/>
          </p:cNvPicPr>
          <p:nvPr/>
        </p:nvPicPr>
        <p:blipFill>
          <a:blip r:embed="rId7" cstate="print">
            <a:lum bright="-18000" contrast="24000"/>
            <a:extLst>
              <a:ext uri="{28A0092B-C50C-407E-A947-70E740481C1C}">
                <a14:useLocalDpi xmlns:a14="http://schemas.microsoft.com/office/drawing/2010/main" val="0"/>
              </a:ext>
            </a:extLst>
          </a:blip>
          <a:srcRect l="15987" t="20634" r="50688" b="55418"/>
          <a:stretch>
            <a:fillRect/>
          </a:stretch>
        </p:blipFill>
        <p:spPr bwMode="auto">
          <a:xfrm>
            <a:off x="6477000" y="4419600"/>
            <a:ext cx="2286000" cy="206851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8137" name="Text Box 41"/>
          <p:cNvSpPr txBox="1">
            <a:spLocks noChangeArrowheads="1"/>
          </p:cNvSpPr>
          <p:nvPr/>
        </p:nvSpPr>
        <p:spPr bwMode="auto">
          <a:xfrm>
            <a:off x="714375" y="23050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1</a:t>
            </a:r>
          </a:p>
        </p:txBody>
      </p:sp>
      <p:sp>
        <p:nvSpPr>
          <p:cNvPr id="48138" name="Text Box 42"/>
          <p:cNvSpPr txBox="1">
            <a:spLocks noChangeArrowheads="1"/>
          </p:cNvSpPr>
          <p:nvPr/>
        </p:nvSpPr>
        <p:spPr bwMode="auto">
          <a:xfrm>
            <a:off x="8639175" y="6286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2</a:t>
            </a:r>
          </a:p>
        </p:txBody>
      </p:sp>
      <p:sp>
        <p:nvSpPr>
          <p:cNvPr id="48139" name="Text Box 43"/>
          <p:cNvSpPr txBox="1">
            <a:spLocks noChangeArrowheads="1"/>
          </p:cNvSpPr>
          <p:nvPr/>
        </p:nvSpPr>
        <p:spPr bwMode="auto">
          <a:xfrm>
            <a:off x="244475" y="4510088"/>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3</a:t>
            </a:r>
          </a:p>
        </p:txBody>
      </p:sp>
      <p:sp>
        <p:nvSpPr>
          <p:cNvPr id="48140" name="Text Box 44"/>
          <p:cNvSpPr txBox="1">
            <a:spLocks noChangeArrowheads="1"/>
          </p:cNvSpPr>
          <p:nvPr/>
        </p:nvSpPr>
        <p:spPr bwMode="auto">
          <a:xfrm>
            <a:off x="3090863" y="4625975"/>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4</a:t>
            </a:r>
          </a:p>
        </p:txBody>
      </p:sp>
      <p:sp>
        <p:nvSpPr>
          <p:cNvPr id="48141" name="Text Box 45"/>
          <p:cNvSpPr txBox="1">
            <a:spLocks noChangeArrowheads="1"/>
          </p:cNvSpPr>
          <p:nvPr/>
        </p:nvSpPr>
        <p:spPr bwMode="auto">
          <a:xfrm>
            <a:off x="6178550" y="44259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5</a:t>
            </a:r>
          </a:p>
        </p:txBody>
      </p:sp>
      <p:sp>
        <p:nvSpPr>
          <p:cNvPr id="48142" name="Rectangle 16"/>
          <p:cNvSpPr>
            <a:spLocks noChangeArrowheads="1"/>
          </p:cNvSpPr>
          <p:nvPr/>
        </p:nvSpPr>
        <p:spPr bwMode="auto">
          <a:xfrm>
            <a:off x="304800" y="3881438"/>
            <a:ext cx="1525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recursion</a:t>
            </a:r>
          </a:p>
        </p:txBody>
      </p:sp>
      <p:sp>
        <p:nvSpPr>
          <p:cNvPr id="48143" name="Rectangle 17"/>
          <p:cNvSpPr>
            <a:spLocks noChangeArrowheads="1"/>
          </p:cNvSpPr>
          <p:nvPr/>
        </p:nvSpPr>
        <p:spPr bwMode="auto">
          <a:xfrm>
            <a:off x="3886200" y="4114800"/>
            <a:ext cx="161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simulation</a:t>
            </a:r>
          </a:p>
        </p:txBody>
      </p:sp>
      <p:sp>
        <p:nvSpPr>
          <p:cNvPr id="48144" name="Rectangle 18"/>
          <p:cNvSpPr>
            <a:spLocks noChangeArrowheads="1"/>
          </p:cNvSpPr>
          <p:nvPr/>
        </p:nvSpPr>
        <p:spPr bwMode="auto">
          <a:xfrm>
            <a:off x="7010400" y="3733800"/>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design</a:t>
            </a:r>
          </a:p>
        </p:txBody>
      </p:sp>
      <p:cxnSp>
        <p:nvCxnSpPr>
          <p:cNvPr id="48145" name="Straight Connector 21"/>
          <p:cNvCxnSpPr>
            <a:cxnSpLocks noChangeShapeType="1"/>
          </p:cNvCxnSpPr>
          <p:nvPr/>
        </p:nvCxnSpPr>
        <p:spPr bwMode="auto">
          <a:xfrm flipV="1">
            <a:off x="3989388" y="1384300"/>
            <a:ext cx="685800" cy="76200"/>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48146" name="Rectangle 22"/>
          <p:cNvSpPr>
            <a:spLocks noChangeArrowheads="1"/>
          </p:cNvSpPr>
          <p:nvPr/>
        </p:nvSpPr>
        <p:spPr bwMode="auto">
          <a:xfrm rot="-415948">
            <a:off x="3668713" y="1536700"/>
            <a:ext cx="1498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i="1">
                <a:solidFill>
                  <a:srgbClr val="C00000"/>
                </a:solidFill>
                <a:latin typeface="Calibri" pitchFamily="34" charset="0"/>
              </a:rPr>
              <a:t>semester abroad</a:t>
            </a:r>
            <a:endParaRPr lang="en-US" sz="1500" i="1">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3657600" y="3124200"/>
            <a:ext cx="160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in pictures?</a:t>
            </a:r>
            <a:endParaRPr lang="en-US"/>
          </a:p>
        </p:txBody>
      </p:sp>
      <p:sp>
        <p:nvSpPr>
          <p:cNvPr id="49155"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4"/>
          <p:cNvSpPr>
            <a:spLocks noChangeArrowheads="1"/>
          </p:cNvSpPr>
          <p:nvPr/>
        </p:nvSpPr>
        <p:spPr bwMode="auto">
          <a:xfrm>
            <a:off x="1612900" y="5257800"/>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rPr>
              <a:t>One possibility...</a:t>
            </a:r>
          </a:p>
        </p:txBody>
      </p:sp>
      <p:sp>
        <p:nvSpPr>
          <p:cNvPr id="50180"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4"/>
          <p:cNvSpPr>
            <a:spLocks noChangeArrowheads="1"/>
          </p:cNvSpPr>
          <p:nvPr/>
        </p:nvSpPr>
        <p:spPr bwMode="auto">
          <a:xfrm>
            <a:off x="1612900" y="5257800"/>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rPr>
              <a:t>One possibility...</a:t>
            </a:r>
          </a:p>
        </p:txBody>
      </p:sp>
      <p:pic>
        <p:nvPicPr>
          <p:cNvPr id="51204"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Happy co-existence! It can even be comfy!</a:t>
            </a:r>
          </a:p>
        </p:txBody>
      </p:sp>
      <p:sp>
        <p:nvSpPr>
          <p:cNvPr id="51206"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533400" y="1114425"/>
            <a:ext cx="8218488" cy="180975"/>
            <a:chOff x="295" y="1311"/>
            <a:chExt cx="5177" cy="114"/>
          </a:xfrm>
        </p:grpSpPr>
        <p:sp>
          <p:nvSpPr>
            <p:cNvPr id="5223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sp>
          <p:nvSpPr>
            <p:cNvPr id="5223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grpSp>
      <p:sp>
        <p:nvSpPr>
          <p:cNvPr id="52227" name="Text Box 5"/>
          <p:cNvSpPr txBox="1">
            <a:spLocks noChangeArrowheads="1"/>
          </p:cNvSpPr>
          <p:nvPr/>
        </p:nvSpPr>
        <p:spPr bwMode="auto">
          <a:xfrm>
            <a:off x="1900238"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Python Programming?</a:t>
            </a:r>
          </a:p>
        </p:txBody>
      </p:sp>
      <p:sp>
        <p:nvSpPr>
          <p:cNvPr id="52228" name="Text Box 10"/>
          <p:cNvSpPr txBox="1">
            <a:spLocks noChangeArrowheads="1"/>
          </p:cNvSpPr>
          <p:nvPr/>
        </p:nvSpPr>
        <p:spPr bwMode="auto">
          <a:xfrm>
            <a:off x="3048000" y="1752600"/>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rPr>
              <a:t>Python </a:t>
            </a:r>
            <a:r>
              <a:rPr lang="en-US" sz="2800">
                <a:solidFill>
                  <a:srgbClr val="000000"/>
                </a:solidFill>
              </a:rPr>
              <a:t>(language) and</a:t>
            </a:r>
            <a:r>
              <a:rPr lang="en-US" sz="2800" b="1">
                <a:solidFill>
                  <a:srgbClr val="000000"/>
                </a:solidFill>
              </a:rPr>
              <a:t> IDLE </a:t>
            </a:r>
            <a:r>
              <a:rPr lang="en-US" sz="2800">
                <a:solidFill>
                  <a:srgbClr val="000000"/>
                </a:solidFill>
              </a:rPr>
              <a:t>(editor)</a:t>
            </a:r>
          </a:p>
        </p:txBody>
      </p:sp>
      <p:pic>
        <p:nvPicPr>
          <p:cNvPr id="5222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2719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26"/>
          <p:cNvSpPr txBox="1">
            <a:spLocks noChangeArrowheads="1"/>
          </p:cNvSpPr>
          <p:nvPr/>
        </p:nvSpPr>
        <p:spPr bwMode="auto">
          <a:xfrm>
            <a:off x="1597025" y="2590800"/>
            <a:ext cx="578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rPr>
              <a:t>open-source, free, powerful, and </a:t>
            </a:r>
            <a:r>
              <a:rPr lang="en-US" i="1">
                <a:solidFill>
                  <a:srgbClr val="000000"/>
                </a:solidFill>
              </a:rPr>
              <a:t>common</a:t>
            </a:r>
            <a:endParaRPr lang="en-US">
              <a:solidFill>
                <a:srgbClr val="000000"/>
              </a:solidFill>
            </a:endParaRPr>
          </a:p>
        </p:txBody>
      </p:sp>
      <p:sp>
        <p:nvSpPr>
          <p:cNvPr id="18" name="Rounded Rectangle 13"/>
          <p:cNvSpPr>
            <a:spLocks noChangeArrowheads="1"/>
          </p:cNvSpPr>
          <p:nvPr/>
        </p:nvSpPr>
        <p:spPr bwMode="auto">
          <a:xfrm>
            <a:off x="2244725" y="3962400"/>
            <a:ext cx="4460875" cy="1358900"/>
          </a:xfrm>
          <a:prstGeom prst="roundRect">
            <a:avLst>
              <a:gd name="adj" fmla="val 16667"/>
            </a:avLst>
          </a:prstGeom>
          <a:solidFill>
            <a:schemeClr val="accent5">
              <a:lumMod val="40000"/>
              <a:lumOff val="60000"/>
            </a:schemeClr>
          </a:solidFill>
          <a:ln w="9525" algn="ctr">
            <a:solidFill>
              <a:srgbClr val="008000"/>
            </a:solidFill>
            <a:round/>
            <a:headEnd/>
            <a:tailEnd/>
          </a:ln>
        </p:spPr>
        <p:txBody>
          <a:bodyPr/>
          <a:lstStyle/>
          <a:p>
            <a:pPr>
              <a:defRPr/>
            </a:pPr>
            <a:endParaRPr lang="en-US">
              <a:latin typeface="Times" pitchFamily="-106" charset="0"/>
              <a:ea typeface="ＭＳ Ｐゴシック" pitchFamily="-106" charset="-128"/>
            </a:endParaRPr>
          </a:p>
        </p:txBody>
      </p:sp>
      <p:sp>
        <p:nvSpPr>
          <p:cNvPr id="52232" name="Text Box 46"/>
          <p:cNvSpPr txBox="1">
            <a:spLocks noChangeArrowheads="1"/>
          </p:cNvSpPr>
          <p:nvPr/>
        </p:nvSpPr>
        <p:spPr bwMode="auto">
          <a:xfrm>
            <a:off x="2251075" y="4114800"/>
            <a:ext cx="4364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latin typeface="Cambria" pitchFamily="18" charset="0"/>
              </a:rPr>
              <a:t>We will be using </a:t>
            </a:r>
            <a:r>
              <a:rPr lang="en-US" b="1">
                <a:solidFill>
                  <a:srgbClr val="008000"/>
                </a:solidFill>
                <a:latin typeface="Cambria" pitchFamily="18" charset="0"/>
              </a:rPr>
              <a:t>Python 2.7.3 </a:t>
            </a:r>
            <a:r>
              <a:rPr lang="en-US" b="1">
                <a:solidFill>
                  <a:srgbClr val="000000"/>
                </a:solidFill>
                <a:latin typeface="Cambria" pitchFamily="18" charset="0"/>
              </a:rPr>
              <a:t>  </a:t>
            </a:r>
          </a:p>
          <a:p>
            <a:pPr algn="ctr">
              <a:spcBef>
                <a:spcPct val="50000"/>
              </a:spcBef>
            </a:pPr>
            <a:r>
              <a:rPr lang="en-US">
                <a:solidFill>
                  <a:srgbClr val="000000"/>
                </a:solidFill>
                <a:latin typeface="Cambria" pitchFamily="18" charset="0"/>
              </a:rPr>
              <a:t>~  the </a:t>
            </a:r>
            <a:r>
              <a:rPr lang="en-US" i="1">
                <a:solidFill>
                  <a:srgbClr val="000000"/>
                </a:solidFill>
                <a:latin typeface="Cambria" pitchFamily="18" charset="0"/>
              </a:rPr>
              <a:t>“Enthought” distribution</a:t>
            </a:r>
            <a:endParaRPr lang="en-US">
              <a:solidFill>
                <a:srgbClr val="000000"/>
              </a:solidFill>
              <a:latin typeface="Cambria" pitchFamily="18" charset="0"/>
            </a:endParaRPr>
          </a:p>
        </p:txBody>
      </p:sp>
      <p:sp>
        <p:nvSpPr>
          <p:cNvPr id="52233" name="Rectangle 11"/>
          <p:cNvSpPr>
            <a:spLocks noChangeArrowheads="1"/>
          </p:cNvSpPr>
          <p:nvPr/>
        </p:nvSpPr>
        <p:spPr bwMode="auto">
          <a:xfrm>
            <a:off x="2682875" y="5583238"/>
            <a:ext cx="3586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a:solidFill>
                  <a:srgbClr val="000000"/>
                </a:solidFill>
                <a:latin typeface="Cambria" pitchFamily="18" charset="0"/>
              </a:rPr>
              <a:t>Plain old Python 2.7.x is certainly OK, too.</a:t>
            </a:r>
          </a:p>
          <a:p>
            <a:pPr algn="ctr"/>
            <a:r>
              <a:rPr lang="en-US" sz="1500" b="1" i="1">
                <a:solidFill>
                  <a:srgbClr val="000000"/>
                </a:solidFill>
                <a:latin typeface="Cambria" pitchFamily="18" charset="0"/>
              </a:rPr>
              <a:t>Don't get 3.1 or 3.x!</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596900" y="1143000"/>
            <a:ext cx="7937500" cy="180975"/>
            <a:chOff x="295" y="1311"/>
            <a:chExt cx="5177" cy="114"/>
          </a:xfrm>
        </p:grpSpPr>
        <p:sp>
          <p:nvSpPr>
            <p:cNvPr id="532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sp>
          <p:nvSpPr>
            <p:cNvPr id="532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grpSp>
      <p:sp>
        <p:nvSpPr>
          <p:cNvPr id="53251" name="Text Box 5"/>
          <p:cNvSpPr txBox="1">
            <a:spLocks noChangeArrowheads="1"/>
          </p:cNvSpPr>
          <p:nvPr/>
        </p:nvSpPr>
        <p:spPr bwMode="auto">
          <a:xfrm>
            <a:off x="533400" y="288925"/>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a:solidFill>
                  <a:srgbClr val="000000"/>
                </a:solidFill>
              </a:rPr>
              <a:t>"Editor"  and  "Shell"</a:t>
            </a:r>
          </a:p>
        </p:txBody>
      </p:sp>
      <p:sp>
        <p:nvSpPr>
          <p:cNvPr id="53252" name="Text Box 30"/>
          <p:cNvSpPr txBox="1">
            <a:spLocks noChangeArrowheads="1"/>
          </p:cNvSpPr>
          <p:nvPr/>
        </p:nvSpPr>
        <p:spPr bwMode="auto">
          <a:xfrm>
            <a:off x="304800" y="412115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000000"/>
                </a:solidFill>
              </a:rPr>
              <a:t>Editor</a:t>
            </a:r>
            <a:r>
              <a:rPr lang="en-US">
                <a:solidFill>
                  <a:srgbClr val="000000"/>
                </a:solidFill>
              </a:rPr>
              <a:t> (IDLE): </a:t>
            </a:r>
            <a:r>
              <a:rPr lang="en-US" i="1">
                <a:solidFill>
                  <a:srgbClr val="000000"/>
                </a:solidFill>
              </a:rPr>
              <a:t>typing code</a:t>
            </a:r>
            <a:endParaRPr lang="en-US">
              <a:solidFill>
                <a:srgbClr val="000000"/>
              </a:solidFill>
            </a:endParaRPr>
          </a:p>
        </p:txBody>
      </p:sp>
      <p:sp>
        <p:nvSpPr>
          <p:cNvPr id="53253" name="Text Box 31"/>
          <p:cNvSpPr txBox="1">
            <a:spLocks noChangeArrowheads="1"/>
          </p:cNvSpPr>
          <p:nvPr/>
        </p:nvSpPr>
        <p:spPr bwMode="auto">
          <a:xfrm>
            <a:off x="4700588" y="4135438"/>
            <a:ext cx="399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000000"/>
                </a:solidFill>
              </a:rPr>
              <a:t>Shell</a:t>
            </a:r>
            <a:r>
              <a:rPr lang="en-US">
                <a:solidFill>
                  <a:srgbClr val="000000"/>
                </a:solidFill>
              </a:rPr>
              <a:t> window: </a:t>
            </a:r>
            <a:r>
              <a:rPr lang="en-US" i="1">
                <a:solidFill>
                  <a:srgbClr val="000000"/>
                </a:solidFill>
              </a:rPr>
              <a:t>running code</a:t>
            </a:r>
          </a:p>
        </p:txBody>
      </p:sp>
      <p:sp>
        <p:nvSpPr>
          <p:cNvPr id="53254" name="Text Box 32"/>
          <p:cNvSpPr txBox="1">
            <a:spLocks noChangeArrowheads="1"/>
          </p:cNvSpPr>
          <p:nvPr/>
        </p:nvSpPr>
        <p:spPr bwMode="auto">
          <a:xfrm>
            <a:off x="5032375" y="5130800"/>
            <a:ext cx="3235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0000"/>
                </a:solidFill>
              </a:rPr>
              <a:t>Here, you can try things out at the command prompt   &gt;&gt;&gt; </a:t>
            </a:r>
            <a:endParaRPr lang="en-US" sz="1800" i="1">
              <a:solidFill>
                <a:srgbClr val="000000"/>
              </a:solidFill>
            </a:endParaRPr>
          </a:p>
        </p:txBody>
      </p:sp>
      <p:sp>
        <p:nvSpPr>
          <p:cNvPr id="53255" name="Text Box 33"/>
          <p:cNvSpPr txBox="1">
            <a:spLocks noChangeArrowheads="1"/>
          </p:cNvSpPr>
          <p:nvPr/>
        </p:nvSpPr>
        <p:spPr bwMode="auto">
          <a:xfrm>
            <a:off x="695325" y="4995863"/>
            <a:ext cx="32353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0000"/>
                </a:solidFill>
              </a:rPr>
              <a:t>Here, you can save and change programs. Hitting F5 runs your program over in the shell</a:t>
            </a:r>
            <a:endParaRPr lang="en-US" sz="1800" i="1">
              <a:solidFill>
                <a:srgbClr val="000000"/>
              </a:solidFill>
            </a:endParaRPr>
          </a:p>
        </p:txBody>
      </p:sp>
      <p:sp>
        <p:nvSpPr>
          <p:cNvPr id="53256" name="Line 35"/>
          <p:cNvSpPr>
            <a:spLocks noChangeShapeType="1"/>
          </p:cNvSpPr>
          <p:nvPr/>
        </p:nvSpPr>
        <p:spPr bwMode="auto">
          <a:xfrm flipV="1">
            <a:off x="3609975" y="5499100"/>
            <a:ext cx="1601788" cy="206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3257" name="Picture 36"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4958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37" descr="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343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33400" y="1143000"/>
            <a:ext cx="7937500" cy="180975"/>
            <a:chOff x="295" y="1311"/>
            <a:chExt cx="5177" cy="114"/>
          </a:xfrm>
        </p:grpSpPr>
        <p:sp>
          <p:nvSpPr>
            <p:cNvPr id="5427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28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4276" name="Text Box 6"/>
          <p:cNvSpPr txBox="1">
            <a:spLocks noChangeArrowheads="1"/>
          </p:cNvSpPr>
          <p:nvPr/>
        </p:nvSpPr>
        <p:spPr bwMode="auto">
          <a:xfrm>
            <a:off x="609600" y="60960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4277" name="Text Box 7"/>
          <p:cNvSpPr txBox="1">
            <a:spLocks noChangeArrowheads="1"/>
          </p:cNvSpPr>
          <p:nvPr/>
        </p:nvSpPr>
        <p:spPr bwMode="auto">
          <a:xfrm>
            <a:off x="609600" y="6167438"/>
            <a:ext cx="7848600" cy="4619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Lab 0 </a:t>
            </a:r>
            <a:r>
              <a:rPr lang="en-US"/>
              <a:t>– Tues. / Wed. is to </a:t>
            </a:r>
            <a:r>
              <a:rPr lang="en-US" i="1"/>
              <a:t>run </a:t>
            </a:r>
            <a:r>
              <a:rPr lang="en-US"/>
              <a:t>and </a:t>
            </a:r>
            <a:r>
              <a:rPr lang="en-US" i="1"/>
              <a:t>submit </a:t>
            </a:r>
            <a:r>
              <a:rPr lang="en-US"/>
              <a:t>“this” program</a:t>
            </a:r>
          </a:p>
        </p:txBody>
      </p:sp>
      <p:sp>
        <p:nvSpPr>
          <p:cNvPr id="54278" name="Text Box 9"/>
          <p:cNvSpPr txBox="1">
            <a:spLocks noChangeArrowheads="1"/>
          </p:cNvSpPr>
          <p:nvPr/>
        </p:nvSpPr>
        <p:spPr bwMode="auto">
          <a:xfrm>
            <a:off x="485775" y="1709738"/>
            <a:ext cx="81930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000" b="1">
                <a:latin typeface="Courier New" pitchFamily="49" charset="0"/>
              </a:rPr>
              <a:t>name = </a:t>
            </a:r>
            <a:r>
              <a:rPr lang="en-US" sz="2000" b="1">
                <a:solidFill>
                  <a:srgbClr val="900BD5"/>
                </a:solidFill>
                <a:latin typeface="Courier New" pitchFamily="49" charset="0"/>
              </a:rPr>
              <a:t>raw_input</a:t>
            </a:r>
            <a:r>
              <a:rPr lang="en-US" sz="2000" b="1">
                <a:latin typeface="Courier New" pitchFamily="49" charset="0"/>
              </a:rPr>
              <a:t>(</a:t>
            </a:r>
            <a:r>
              <a:rPr lang="en-US" sz="2000" b="1">
                <a:solidFill>
                  <a:srgbClr val="008000"/>
                </a:solidFill>
                <a:latin typeface="Courier New" pitchFamily="49" charset="0"/>
              </a:rPr>
              <a:t>'Hi... what is your name?</a:t>
            </a:r>
            <a:r>
              <a:rPr lang="en-US" sz="2000" b="1">
                <a:latin typeface="Courier New" pitchFamily="49" charset="0"/>
              </a:rPr>
              <a:t> </a:t>
            </a:r>
            <a:r>
              <a:rPr lang="en-US" sz="2000" b="1">
                <a:solidFill>
                  <a:srgbClr val="008000"/>
                </a:solidFill>
                <a:latin typeface="Courier New" pitchFamily="49" charset="0"/>
              </a:rPr>
              <a:t>'</a:t>
            </a:r>
            <a:r>
              <a:rPr lang="en-US" sz="2000" b="1">
                <a:latin typeface="Courier New" pitchFamily="49" charset="0"/>
              </a:rPr>
              <a:t>) </a:t>
            </a:r>
          </a:p>
          <a:p>
            <a:r>
              <a:rPr lang="en-US" sz="2000" b="1">
                <a:solidFill>
                  <a:srgbClr val="FE9C11"/>
                </a:solidFill>
                <a:latin typeface="Courier New" pitchFamily="49" charset="0"/>
              </a:rPr>
              <a:t>print</a:t>
            </a:r>
            <a:r>
              <a:rPr lang="en-US" sz="2000" b="1">
                <a:latin typeface="Courier New" pitchFamily="49" charset="0"/>
              </a:rPr>
              <a:t>                       </a:t>
            </a:r>
            <a:r>
              <a:rPr lang="en-US" sz="2000" b="1">
                <a:solidFill>
                  <a:srgbClr val="FF0000"/>
                </a:solidFill>
                <a:latin typeface="Courier New" pitchFamily="49" charset="0"/>
              </a:rPr>
              <a:t># prints a blank line</a:t>
            </a:r>
            <a:endParaRPr lang="en-US" sz="2000" b="1">
              <a:latin typeface="Courier New" pitchFamily="49" charset="0"/>
            </a:endParaRPr>
          </a:p>
          <a:p>
            <a:endParaRPr lang="en-US" sz="2000" b="1">
              <a:latin typeface="Courier New" pitchFamily="49" charset="0"/>
            </a:endParaRPr>
          </a:p>
          <a:p>
            <a:r>
              <a:rPr lang="en-US" sz="2000" b="1">
                <a:solidFill>
                  <a:srgbClr val="FE9C11"/>
                </a:solidFill>
                <a:latin typeface="Courier New" pitchFamily="49" charset="0"/>
              </a:rPr>
              <a:t>if</a:t>
            </a:r>
            <a:r>
              <a:rPr lang="en-US" sz="2000" b="1">
                <a:latin typeface="Courier New" pitchFamily="49" charset="0"/>
              </a:rPr>
              <a:t> name == </a:t>
            </a:r>
            <a:r>
              <a:rPr lang="en-US" sz="2000" b="1">
                <a:solidFill>
                  <a:srgbClr val="008000"/>
                </a:solidFill>
                <a:latin typeface="Courier New" pitchFamily="49" charset="0"/>
              </a:rPr>
              <a:t>'Eliot' </a:t>
            </a:r>
            <a:r>
              <a:rPr lang="en-US" sz="2000" b="1">
                <a:solidFill>
                  <a:srgbClr val="FE9C11"/>
                </a:solidFill>
                <a:latin typeface="Courier New" pitchFamily="49" charset="0"/>
              </a:rPr>
              <a:t>or</a:t>
            </a:r>
            <a:r>
              <a:rPr lang="en-US" sz="2000" b="1">
                <a:solidFill>
                  <a:srgbClr val="008000"/>
                </a:solidFill>
                <a:latin typeface="Courier New" pitchFamily="49" charset="0"/>
              </a:rPr>
              <a:t> </a:t>
            </a:r>
            <a:r>
              <a:rPr lang="en-US" sz="2000" b="1">
                <a:latin typeface="Courier New" pitchFamily="49" charset="0"/>
              </a:rPr>
              <a:t>name == </a:t>
            </a:r>
            <a:r>
              <a:rPr lang="en-US" sz="2000" b="1">
                <a:solidFill>
                  <a:srgbClr val="008000"/>
                </a:solidFill>
                <a:latin typeface="Courier New" pitchFamily="49" charset="0"/>
              </a:rPr>
              <a:t>'Ran'</a:t>
            </a:r>
            <a:r>
              <a:rPr lang="en-US" sz="2000" b="1">
                <a:latin typeface="Courier New" pitchFamily="49" charset="0"/>
              </a:rPr>
              <a:t>:</a:t>
            </a: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'I\'m "offline." Try later.'</a:t>
            </a:r>
            <a:r>
              <a:rPr lang="en-US" sz="2000" b="1">
                <a:latin typeface="Courier New" pitchFamily="49" charset="0"/>
              </a:rPr>
              <a:t>                             </a:t>
            </a:r>
          </a:p>
          <a:p>
            <a:endParaRPr lang="en-US" sz="2000" b="1">
              <a:latin typeface="Courier New" pitchFamily="49" charset="0"/>
            </a:endParaRPr>
          </a:p>
          <a:p>
            <a:r>
              <a:rPr lang="en-US" sz="2000" b="1">
                <a:solidFill>
                  <a:srgbClr val="FE9C11"/>
                </a:solidFill>
                <a:latin typeface="Courier New" pitchFamily="49" charset="0"/>
              </a:rPr>
              <a:t>elif</a:t>
            </a:r>
            <a:r>
              <a:rPr lang="en-US" sz="2000" b="1">
                <a:latin typeface="Courier New" pitchFamily="49" charset="0"/>
              </a:rPr>
              <a:t> name == </a:t>
            </a:r>
            <a:r>
              <a:rPr lang="en-US" sz="2000" b="1">
                <a:solidFill>
                  <a:srgbClr val="008000"/>
                </a:solidFill>
                <a:latin typeface="Courier New" pitchFamily="49" charset="0"/>
              </a:rPr>
              <a:t>'Zach'</a:t>
            </a:r>
            <a:r>
              <a:rPr lang="en-US" sz="2000" b="1">
                <a:latin typeface="Courier New" pitchFamily="49" charset="0"/>
              </a:rPr>
              <a:t>:        </a:t>
            </a:r>
            <a:r>
              <a:rPr lang="en-US" sz="2000" b="1">
                <a:solidFill>
                  <a:srgbClr val="FF0000"/>
                </a:solidFill>
                <a:latin typeface="Courier New" pitchFamily="49" charset="0"/>
              </a:rPr>
              <a:t># is it Zach?</a:t>
            </a:r>
            <a:endParaRPr lang="en-US" sz="2000" b="1">
              <a:latin typeface="Courier New" pitchFamily="49" charset="0"/>
            </a:endParaRP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'Zach Quinto...?'</a:t>
            </a:r>
            <a:r>
              <a:rPr lang="en-US" sz="2000" b="1">
                <a:latin typeface="Courier New" pitchFamily="49" charset="0"/>
              </a:rPr>
              <a:t>,</a:t>
            </a:r>
            <a:r>
              <a:rPr lang="en-US" sz="2000" b="1">
                <a:solidFill>
                  <a:srgbClr val="008000"/>
                </a:solidFill>
                <a:latin typeface="Courier New" pitchFamily="49" charset="0"/>
              </a:rPr>
              <a:t> 'No?'</a:t>
            </a:r>
            <a:r>
              <a:rPr lang="en-US" sz="2000" b="1">
                <a:latin typeface="Courier New" pitchFamily="49" charset="0"/>
              </a:rPr>
              <a:t>,</a:t>
            </a:r>
            <a:r>
              <a:rPr lang="en-US" sz="2000" b="1">
                <a:solidFill>
                  <a:srgbClr val="008000"/>
                </a:solidFill>
                <a:latin typeface="Courier New" pitchFamily="49" charset="0"/>
              </a:rPr>
              <a:t> 'Oh.'</a:t>
            </a:r>
            <a:endParaRPr lang="en-US" sz="2000" b="1">
              <a:latin typeface="Courier New" pitchFamily="49" charset="0"/>
            </a:endParaRPr>
          </a:p>
          <a:p>
            <a:r>
              <a:rPr lang="en-US" sz="2000" b="1">
                <a:latin typeface="Courier New" pitchFamily="49" charset="0"/>
              </a:rPr>
              <a:t>    </a:t>
            </a:r>
          </a:p>
          <a:p>
            <a:r>
              <a:rPr lang="en-US" sz="2000" b="1">
                <a:solidFill>
                  <a:srgbClr val="FE9C11"/>
                </a:solidFill>
                <a:latin typeface="Courier New" pitchFamily="49" charset="0"/>
              </a:rPr>
              <a:t>else</a:t>
            </a:r>
            <a:r>
              <a:rPr lang="en-US" sz="2000" b="1">
                <a:latin typeface="Courier New" pitchFamily="49" charset="0"/>
              </a:rPr>
              <a:t>:                       </a:t>
            </a:r>
            <a:r>
              <a:rPr lang="en-US" sz="2000" b="1">
                <a:solidFill>
                  <a:srgbClr val="FF0000"/>
                </a:solidFill>
                <a:latin typeface="Courier New" pitchFamily="49" charset="0"/>
              </a:rPr>
              <a:t># in all other cases...</a:t>
            </a:r>
            <a:endParaRPr lang="en-US" sz="2000" b="1">
              <a:latin typeface="Courier New" pitchFamily="49" charset="0"/>
            </a:endParaRP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'Welcome'</a:t>
            </a:r>
            <a:r>
              <a:rPr lang="en-US" sz="2000" b="1">
                <a:latin typeface="Courier New" pitchFamily="49" charset="0"/>
              </a:rPr>
              <a:t>, name, </a:t>
            </a:r>
            <a:r>
              <a:rPr lang="en-US" sz="2000" b="1">
                <a:solidFill>
                  <a:srgbClr val="008000"/>
                </a:solidFill>
                <a:latin typeface="Courier New" pitchFamily="49" charset="0"/>
              </a:rPr>
              <a:t>'!'</a:t>
            </a:r>
          </a:p>
          <a:p>
            <a:r>
              <a:rPr lang="en-US" sz="2000">
                <a:latin typeface="Courier New" pitchFamily="49" charset="0"/>
              </a:rPr>
              <a:t>    </a:t>
            </a:r>
            <a:r>
              <a:rPr lang="en-US" sz="2000" b="1">
                <a:latin typeface="Courier New" pitchFamily="49" charset="0"/>
              </a:rPr>
              <a:t>my_choice = random.choice( [ </a:t>
            </a:r>
            <a:r>
              <a:rPr lang="en-US" sz="2000" b="1">
                <a:solidFill>
                  <a:srgbClr val="008000"/>
                </a:solidFill>
                <a:latin typeface="Courier New" pitchFamily="49" charset="0"/>
              </a:rPr>
              <a:t>'R'</a:t>
            </a:r>
            <a:r>
              <a:rPr lang="en-US" sz="2000" b="1">
                <a:latin typeface="Courier New" pitchFamily="49" charset="0"/>
              </a:rPr>
              <a:t>,</a:t>
            </a:r>
            <a:r>
              <a:rPr lang="en-US" sz="2000" b="1">
                <a:solidFill>
                  <a:srgbClr val="008000"/>
                </a:solidFill>
                <a:latin typeface="Courier New" pitchFamily="49" charset="0"/>
              </a:rPr>
              <a:t>'P'</a:t>
            </a:r>
            <a:r>
              <a:rPr lang="en-US" sz="2000" b="1">
                <a:latin typeface="Courier New" pitchFamily="49" charset="0"/>
              </a:rPr>
              <a:t>,</a:t>
            </a:r>
            <a:r>
              <a:rPr lang="en-US" sz="2000" b="1">
                <a:solidFill>
                  <a:srgbClr val="008000"/>
                </a:solidFill>
                <a:latin typeface="Courier New" pitchFamily="49" charset="0"/>
              </a:rPr>
              <a:t>'S'</a:t>
            </a:r>
            <a:r>
              <a:rPr lang="en-US" sz="2000" b="1">
                <a:latin typeface="Courier New" pitchFamily="49" charset="0"/>
              </a:rPr>
              <a:t> ] )</a:t>
            </a: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'My favorite object is'</a:t>
            </a:r>
            <a:r>
              <a:rPr lang="en-US" sz="2000" b="1">
                <a:latin typeface="Courier New" pitchFamily="49" charset="0"/>
              </a:rPr>
              <a:t>, my_choice, </a:t>
            </a:r>
            <a:r>
              <a:rPr lang="en-US" sz="2000" b="1">
                <a:solidFill>
                  <a:srgbClr val="008000"/>
                </a:solidFill>
                <a:latin typeface="Courier New" pitchFamily="49" charset="0"/>
              </a:rPr>
              <a:t>"!"</a:t>
            </a:r>
            <a:endParaRPr lang="en-US" sz="2000" b="1">
              <a:latin typeface="Courier New"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04800" y="152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latin typeface="Cambria" pitchFamily="18" charset="0"/>
              </a:rPr>
              <a:t>How I </a:t>
            </a:r>
            <a:r>
              <a:rPr lang="en-US" sz="3200" dirty="0" smtClean="0">
                <a:latin typeface="Cambria" pitchFamily="18" charset="0"/>
              </a:rPr>
              <a:t>spent </a:t>
            </a:r>
            <a:r>
              <a:rPr lang="en-US" sz="3200" dirty="0">
                <a:latin typeface="Cambria" pitchFamily="18" charset="0"/>
              </a:rPr>
              <a:t>my </a:t>
            </a:r>
            <a:r>
              <a:rPr lang="en-US" sz="3200" dirty="0" smtClean="0">
                <a:latin typeface="Cambria" pitchFamily="18" charset="0"/>
              </a:rPr>
              <a:t>summer.</a:t>
            </a:r>
            <a:r>
              <a:rPr lang="en-US" sz="3200" dirty="0">
                <a:latin typeface="Cambria" pitchFamily="18" charset="0"/>
              </a:rPr>
              <a:t>..</a:t>
            </a:r>
          </a:p>
        </p:txBody>
      </p:sp>
      <p:sp>
        <p:nvSpPr>
          <p:cNvPr id="10243" name="Rectangle 14"/>
          <p:cNvSpPr>
            <a:spLocks noChangeArrowheads="1"/>
          </p:cNvSpPr>
          <p:nvPr/>
        </p:nvSpPr>
        <p:spPr bwMode="auto">
          <a:xfrm>
            <a:off x="1066800" y="57150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latin typeface="Cambria" pitchFamily="18" charset="0"/>
              </a:rPr>
              <a:t>R</a:t>
            </a:r>
            <a:r>
              <a:rPr lang="en-US" dirty="0" smtClean="0">
                <a:latin typeface="Cambria" pitchFamily="18" charset="0"/>
              </a:rPr>
              <a:t>obots</a:t>
            </a:r>
            <a:endParaRPr lang="en-US" dirty="0">
              <a:latin typeface="Cambria" pitchFamily="18" charset="0"/>
            </a:endParaRPr>
          </a:p>
        </p:txBody>
      </p:sp>
      <p:sp>
        <p:nvSpPr>
          <p:cNvPr id="9" name="Rectangle 14"/>
          <p:cNvSpPr>
            <a:spLocks noChangeArrowheads="1"/>
          </p:cNvSpPr>
          <p:nvPr/>
        </p:nvSpPr>
        <p:spPr bwMode="auto">
          <a:xfrm>
            <a:off x="152400" y="7620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900" dirty="0" smtClean="0">
                <a:solidFill>
                  <a:srgbClr val="008000"/>
                </a:solidFill>
                <a:latin typeface="Cambria" pitchFamily="18" charset="0"/>
                <a:ea typeface="ＭＳ Ｐゴシック" pitchFamily="-106" charset="-128"/>
              </a:rPr>
              <a:t>actually, this "I" is </a:t>
            </a:r>
            <a:r>
              <a:rPr lang="en-US" sz="900" dirty="0">
                <a:solidFill>
                  <a:srgbClr val="008000"/>
                </a:solidFill>
                <a:latin typeface="Cambria" pitchFamily="18" charset="0"/>
                <a:ea typeface="ＭＳ Ｐゴシック" pitchFamily="-106" charset="-128"/>
              </a:rPr>
              <a:t>not quite accurate…</a:t>
            </a:r>
          </a:p>
        </p:txBody>
      </p:sp>
      <p:grpSp>
        <p:nvGrpSpPr>
          <p:cNvPr id="8" name="Group 19"/>
          <p:cNvGrpSpPr>
            <a:grpSpLocks/>
          </p:cNvGrpSpPr>
          <p:nvPr>
            <p:custDataLst>
              <p:tags r:id="rId1"/>
            </p:custDataLst>
          </p:nvPr>
        </p:nvGrpSpPr>
        <p:grpSpPr bwMode="auto">
          <a:xfrm>
            <a:off x="1295400" y="914400"/>
            <a:ext cx="381000" cy="457200"/>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4" name="Rectangle 14"/>
          <p:cNvSpPr>
            <a:spLocks noChangeArrowheads="1"/>
          </p:cNvSpPr>
          <p:nvPr/>
        </p:nvSpPr>
        <p:spPr bwMode="auto">
          <a:xfrm>
            <a:off x="7162800" y="914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Cambria" pitchFamily="18" charset="0"/>
              </a:rPr>
              <a:t>Chairs?</a:t>
            </a:r>
            <a:endParaRPr lang="en-US" dirty="0">
              <a:latin typeface="Cambria" pitchFamily="18" charset="0"/>
            </a:endParaRPr>
          </a:p>
        </p:txBody>
      </p:sp>
      <p:pic>
        <p:nvPicPr>
          <p:cNvPr id="2" name="Picture 1" descr="Screen Shot 2013-09-02 at 11.20.30 AM.png">
            <a:hlinkClick r:id="rId17" action="ppaction://hlinkfile"/>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5800" y="914400"/>
            <a:ext cx="2667000" cy="2291008"/>
          </a:xfrm>
          <a:prstGeom prst="rect">
            <a:avLst/>
          </a:prstGeom>
        </p:spPr>
      </p:pic>
      <p:pic>
        <p:nvPicPr>
          <p:cNvPr id="3" name="Picture 2" descr="Screen Shot 2013-09-02 at 11.23.42 AM.png">
            <a:hlinkClick r:id="rId19" action="ppaction://hlinkfile"/>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9600" y="1981200"/>
            <a:ext cx="3208866" cy="3704697"/>
          </a:xfrm>
          <a:prstGeom prst="rect">
            <a:avLst/>
          </a:prstGeom>
        </p:spPr>
      </p:pic>
      <p:sp>
        <p:nvSpPr>
          <p:cNvPr id="25" name="Rectangle 14"/>
          <p:cNvSpPr>
            <a:spLocks noChangeArrowheads="1"/>
          </p:cNvSpPr>
          <p:nvPr/>
        </p:nvSpPr>
        <p:spPr bwMode="auto">
          <a:xfrm>
            <a:off x="4620845" y="6324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dirty="0" smtClean="0">
                <a:latin typeface="Cambria" pitchFamily="18" charset="0"/>
              </a:rPr>
              <a:t>Hawaii?</a:t>
            </a:r>
            <a:endParaRPr lang="en-US" dirty="0">
              <a:latin typeface="Cambria" pitchFamily="18" charset="0"/>
            </a:endParaRPr>
          </a:p>
        </p:txBody>
      </p:sp>
      <p:pic>
        <p:nvPicPr>
          <p:cNvPr id="4" name="Picture 3" descr="trang_melissa.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6057900" y="3848100"/>
            <a:ext cx="3352800" cy="2514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33400" y="1143000"/>
            <a:ext cx="7937500" cy="180975"/>
            <a:chOff x="295" y="1311"/>
            <a:chExt cx="5177" cy="114"/>
          </a:xfrm>
        </p:grpSpPr>
        <p:sp>
          <p:nvSpPr>
            <p:cNvPr id="553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5300"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syntax</a:t>
            </a:r>
          </a:p>
        </p:txBody>
      </p:sp>
      <p:sp>
        <p:nvSpPr>
          <p:cNvPr id="57349" name="Text Box 7"/>
          <p:cNvSpPr txBox="1">
            <a:spLocks noChangeArrowheads="1"/>
          </p:cNvSpPr>
          <p:nvPr/>
        </p:nvSpPr>
        <p:spPr bwMode="auto">
          <a:xfrm>
            <a:off x="3429000" y="1477963"/>
            <a:ext cx="2133600" cy="579437"/>
          </a:xfrm>
          <a:prstGeom prst="rect">
            <a:avLst/>
          </a:prstGeom>
          <a:solidFill>
            <a:schemeClr val="accent5">
              <a:lumMod val="40000"/>
              <a:lumOff val="60000"/>
            </a:schemeClr>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defRPr/>
            </a:pPr>
            <a:r>
              <a:rPr lang="en-US" sz="3200" b="1" dirty="0" smtClean="0">
                <a:solidFill>
                  <a:srgbClr val="008000"/>
                </a:solidFill>
              </a:rPr>
              <a:t>semantics</a:t>
            </a:r>
          </a:p>
        </p:txBody>
      </p:sp>
      <p:sp>
        <p:nvSpPr>
          <p:cNvPr id="55302" name="Text Box 8"/>
          <p:cNvSpPr txBox="1">
            <a:spLocks noChangeArrowheads="1"/>
          </p:cNvSpPr>
          <p:nvPr/>
        </p:nvSpPr>
        <p:spPr bwMode="auto">
          <a:xfrm>
            <a:off x="63246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intent</a:t>
            </a:r>
          </a:p>
        </p:txBody>
      </p:sp>
      <p:sp>
        <p:nvSpPr>
          <p:cNvPr id="55303"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How it looks</a:t>
            </a:r>
          </a:p>
        </p:txBody>
      </p:sp>
      <p:sp>
        <p:nvSpPr>
          <p:cNvPr id="55304"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does</a:t>
            </a:r>
          </a:p>
        </p:txBody>
      </p:sp>
      <p:sp>
        <p:nvSpPr>
          <p:cNvPr id="55305" name="Text Box 11"/>
          <p:cNvSpPr txBox="1">
            <a:spLocks noChangeArrowheads="1"/>
          </p:cNvSpPr>
          <p:nvPr/>
        </p:nvSpPr>
        <p:spPr bwMode="auto">
          <a:xfrm>
            <a:off x="6629400" y="2057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should do</a:t>
            </a:r>
          </a:p>
        </p:txBody>
      </p:sp>
      <p:sp>
        <p:nvSpPr>
          <p:cNvPr id="55306"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7"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55308"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6"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8950325"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0188"/>
            <a:ext cx="8943975"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Group 3"/>
          <p:cNvGrpSpPr>
            <a:grpSpLocks/>
          </p:cNvGrpSpPr>
          <p:nvPr/>
        </p:nvGrpSpPr>
        <p:grpSpPr bwMode="auto">
          <a:xfrm>
            <a:off x="7848600" y="5562600"/>
            <a:ext cx="457200" cy="609600"/>
            <a:chOff x="2928" y="1051"/>
            <a:chExt cx="840" cy="957"/>
          </a:xfrm>
        </p:grpSpPr>
        <p:sp>
          <p:nvSpPr>
            <p:cNvPr id="56343" name="Freeform 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44"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6345"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6"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7"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8"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9"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50"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51"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6352"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53"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54"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55"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325"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56326" name="Rectangle 18"/>
          <p:cNvSpPr>
            <a:spLocks noChangeArrowheads="1"/>
          </p:cNvSpPr>
          <p:nvPr/>
        </p:nvSpPr>
        <p:spPr bwMode="auto">
          <a:xfrm>
            <a:off x="2343150" y="2840038"/>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27" name="Text Box 19"/>
          <p:cNvSpPr txBox="1">
            <a:spLocks noChangeArrowheads="1"/>
          </p:cNvSpPr>
          <p:nvPr/>
        </p:nvSpPr>
        <p:spPr bwMode="auto">
          <a:xfrm>
            <a:off x="2165350" y="2813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'Zach'</a:t>
            </a:r>
          </a:p>
        </p:txBody>
      </p:sp>
      <p:sp>
        <p:nvSpPr>
          <p:cNvPr id="56328" name="Rectangle 20"/>
          <p:cNvSpPr>
            <a:spLocks noChangeArrowheads="1"/>
          </p:cNvSpPr>
          <p:nvPr/>
        </p:nvSpPr>
        <p:spPr bwMode="auto">
          <a:xfrm>
            <a:off x="3975100" y="4672013"/>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29" name="Text Box 21"/>
          <p:cNvSpPr txBox="1">
            <a:spLocks noChangeArrowheads="1"/>
          </p:cNvSpPr>
          <p:nvPr/>
        </p:nvSpPr>
        <p:spPr bwMode="auto">
          <a:xfrm>
            <a:off x="3797300" y="46450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'Chris'</a:t>
            </a:r>
          </a:p>
        </p:txBody>
      </p:sp>
      <p:sp>
        <p:nvSpPr>
          <p:cNvPr id="56330" name="Rectangle 22"/>
          <p:cNvSpPr>
            <a:spLocks noChangeArrowheads="1"/>
          </p:cNvSpPr>
          <p:nvPr/>
        </p:nvSpPr>
        <p:spPr bwMode="auto">
          <a:xfrm>
            <a:off x="895350" y="4027488"/>
            <a:ext cx="67945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31" name="Rectangle 23"/>
          <p:cNvSpPr>
            <a:spLocks noChangeArrowheads="1"/>
          </p:cNvSpPr>
          <p:nvPr/>
        </p:nvSpPr>
        <p:spPr bwMode="auto">
          <a:xfrm>
            <a:off x="2362200" y="5875338"/>
            <a:ext cx="67945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32" name="Text Box 24"/>
          <p:cNvSpPr txBox="1">
            <a:spLocks noChangeArrowheads="1"/>
          </p:cNvSpPr>
          <p:nvPr/>
        </p:nvSpPr>
        <p:spPr bwMode="auto">
          <a:xfrm>
            <a:off x="569913" y="3983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Zach</a:t>
            </a:r>
          </a:p>
        </p:txBody>
      </p:sp>
      <p:sp>
        <p:nvSpPr>
          <p:cNvPr id="56333" name="Text Box 25"/>
          <p:cNvSpPr txBox="1">
            <a:spLocks noChangeArrowheads="1"/>
          </p:cNvSpPr>
          <p:nvPr/>
        </p:nvSpPr>
        <p:spPr bwMode="auto">
          <a:xfrm>
            <a:off x="2071688" y="58324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Chris</a:t>
            </a:r>
          </a:p>
        </p:txBody>
      </p:sp>
      <p:pic>
        <p:nvPicPr>
          <p:cNvPr id="56334" name="Picture 26"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Rounded Rectangle 30"/>
          <p:cNvSpPr>
            <a:spLocks noChangeArrowheads="1"/>
          </p:cNvSpPr>
          <p:nvPr/>
        </p:nvSpPr>
        <p:spPr bwMode="auto">
          <a:xfrm>
            <a:off x="2520950" y="2898775"/>
            <a:ext cx="685800" cy="304800"/>
          </a:xfrm>
          <a:prstGeom prst="roundRect">
            <a:avLst>
              <a:gd name="adj" fmla="val 16667"/>
            </a:avLst>
          </a:prstGeom>
          <a:solidFill>
            <a:schemeClr val="bg1"/>
          </a:solidFill>
          <a:ln w="9525">
            <a:solidFill>
              <a:srgbClr val="FFFFFF"/>
            </a:solidFill>
            <a:round/>
            <a:headEnd/>
            <a:tailEnd/>
          </a:ln>
        </p:spPr>
        <p:txBody>
          <a:bodyPr/>
          <a:lstStyle/>
          <a:p>
            <a:endParaRPr lang="en-US"/>
          </a:p>
        </p:txBody>
      </p:sp>
      <p:pic>
        <p:nvPicPr>
          <p:cNvPr id="56336" name="Picture 31" descr="Pictur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672013"/>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Rounded Rectangle 33"/>
          <p:cNvSpPr>
            <a:spLocks noChangeArrowheads="1"/>
          </p:cNvSpPr>
          <p:nvPr/>
        </p:nvSpPr>
        <p:spPr bwMode="auto">
          <a:xfrm>
            <a:off x="946150" y="4046538"/>
            <a:ext cx="685800" cy="3810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56338" name="TextBox 32"/>
          <p:cNvSpPr txBox="1">
            <a:spLocks noChangeArrowheads="1"/>
          </p:cNvSpPr>
          <p:nvPr/>
        </p:nvSpPr>
        <p:spPr bwMode="auto">
          <a:xfrm>
            <a:off x="565150" y="4038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Eliot or Ran</a:t>
            </a:r>
          </a:p>
        </p:txBody>
      </p:sp>
      <p:sp>
        <p:nvSpPr>
          <p:cNvPr id="56339" name="Rounded Rectangle 35"/>
          <p:cNvSpPr>
            <a:spLocks noChangeArrowheads="1"/>
          </p:cNvSpPr>
          <p:nvPr/>
        </p:nvSpPr>
        <p:spPr bwMode="auto">
          <a:xfrm>
            <a:off x="2409825" y="5875338"/>
            <a:ext cx="685800" cy="228600"/>
          </a:xfrm>
          <a:prstGeom prst="roundRect">
            <a:avLst>
              <a:gd name="adj" fmla="val 16667"/>
            </a:avLst>
          </a:prstGeom>
          <a:solidFill>
            <a:schemeClr val="bg1"/>
          </a:solidFill>
          <a:ln w="9525">
            <a:solidFill>
              <a:srgbClr val="FFFFFF"/>
            </a:solidFill>
            <a:round/>
            <a:headEnd/>
            <a:tailEnd/>
          </a:ln>
        </p:spPr>
        <p:txBody>
          <a:bodyPr/>
          <a:lstStyle/>
          <a:p>
            <a:endParaRPr lang="en-US"/>
          </a:p>
        </p:txBody>
      </p:sp>
      <p:sp>
        <p:nvSpPr>
          <p:cNvPr id="56340" name="TextBox 34"/>
          <p:cNvSpPr txBox="1">
            <a:spLocks noChangeArrowheads="1"/>
          </p:cNvSpPr>
          <p:nvPr/>
        </p:nvSpPr>
        <p:spPr bwMode="auto">
          <a:xfrm>
            <a:off x="2057400" y="5867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Zach</a:t>
            </a:r>
          </a:p>
        </p:txBody>
      </p:sp>
      <p:sp>
        <p:nvSpPr>
          <p:cNvPr id="56341" name="TextBox 28"/>
          <p:cNvSpPr txBox="1">
            <a:spLocks noChangeArrowheads="1"/>
          </p:cNvSpPr>
          <p:nvPr/>
        </p:nvSpPr>
        <p:spPr bwMode="auto">
          <a:xfrm>
            <a:off x="2101850" y="28559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400" b="1">
                <a:solidFill>
                  <a:schemeClr val="accent2"/>
                </a:solidFill>
                <a:latin typeface="Comic Sans MS" pitchFamily="66" charset="0"/>
              </a:rPr>
              <a:t>‘Eliot’ or ‘Ran’</a:t>
            </a:r>
          </a:p>
        </p:txBody>
      </p:sp>
      <p:pic>
        <p:nvPicPr>
          <p:cNvPr id="5634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9213"/>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1143000"/>
            <a:ext cx="7937500" cy="180975"/>
            <a:chOff x="295" y="1311"/>
            <a:chExt cx="5177" cy="114"/>
          </a:xfrm>
        </p:grpSpPr>
        <p:sp>
          <p:nvSpPr>
            <p:cNvPr id="573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7348"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49"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50"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51" name="Text Box 18"/>
          <p:cNvSpPr txBox="1">
            <a:spLocks noChangeArrowheads="1"/>
          </p:cNvSpPr>
          <p:nvPr/>
        </p:nvSpPr>
        <p:spPr bwMode="auto">
          <a:xfrm>
            <a:off x="93663" y="3581400"/>
            <a:ext cx="112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FF0000"/>
                </a:solidFill>
              </a:rPr>
              <a:t>Syntax</a:t>
            </a:r>
            <a:r>
              <a:rPr lang="en-US"/>
              <a:t> </a:t>
            </a:r>
          </a:p>
        </p:txBody>
      </p:sp>
      <p:pic>
        <p:nvPicPr>
          <p:cNvPr id="5735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3022600"/>
            <a:ext cx="7710487" cy="1549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7353"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57354" name="Text Box 21"/>
          <p:cNvSpPr txBox="1">
            <a:spLocks noChangeArrowheads="1"/>
          </p:cNvSpPr>
          <p:nvPr/>
        </p:nvSpPr>
        <p:spPr bwMode="auto">
          <a:xfrm>
            <a:off x="633413" y="4908550"/>
            <a:ext cx="54102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a:latin typeface="Times New Roman" pitchFamily="18" charset="0"/>
                <a:cs typeface="Times New Roman" pitchFamily="18" charset="0"/>
              </a:rPr>
              <a:t> how punctuation is used</a:t>
            </a:r>
          </a:p>
          <a:p>
            <a:pPr>
              <a:lnSpc>
                <a:spcPct val="70000"/>
              </a:lnSpc>
              <a:spcBef>
                <a:spcPct val="50000"/>
              </a:spcBef>
              <a:buFontTx/>
              <a:buChar char="•"/>
            </a:pPr>
            <a:r>
              <a:rPr lang="en-US" sz="1800">
                <a:latin typeface="Times New Roman" pitchFamily="18" charset="0"/>
                <a:cs typeface="Times New Roman" pitchFamily="18" charset="0"/>
              </a:rPr>
              <a:t> the language </a:t>
            </a:r>
            <a:r>
              <a:rPr lang="en-US" sz="1800" u="sng">
                <a:latin typeface="Times New Roman" pitchFamily="18" charset="0"/>
                <a:cs typeface="Times New Roman" pitchFamily="18" charset="0"/>
              </a:rPr>
              <a:t>keywords</a:t>
            </a:r>
            <a:r>
              <a:rPr lang="en-US" sz="1800">
                <a:latin typeface="Times New Roman" pitchFamily="18" charset="0"/>
                <a:cs typeface="Times New Roman" pitchFamily="18" charset="0"/>
              </a:rPr>
              <a:t> that are used</a:t>
            </a:r>
          </a:p>
          <a:p>
            <a:pPr>
              <a:lnSpc>
                <a:spcPct val="70000"/>
              </a:lnSpc>
              <a:spcBef>
                <a:spcPct val="50000"/>
              </a:spcBef>
              <a:buFontTx/>
              <a:buChar char="•"/>
            </a:pPr>
            <a:r>
              <a:rPr lang="en-US" sz="1800">
                <a:latin typeface="Times New Roman" pitchFamily="18" charset="0"/>
                <a:cs typeface="Times New Roman" pitchFamily="18" charset="0"/>
              </a:rPr>
              <a:t> use of whitespace</a:t>
            </a:r>
          </a:p>
          <a:p>
            <a:pPr>
              <a:lnSpc>
                <a:spcPct val="70000"/>
              </a:lnSpc>
              <a:spcBef>
                <a:spcPct val="50000"/>
              </a:spcBef>
              <a:buFontTx/>
              <a:buChar char="•"/>
            </a:pPr>
            <a:r>
              <a:rPr lang="en-US" sz="1800">
                <a:latin typeface="Times New Roman" pitchFamily="18" charset="0"/>
                <a:cs typeface="Times New Roman" pitchFamily="18" charset="0"/>
              </a:rPr>
              <a:t> peculiarities of formatting</a:t>
            </a:r>
          </a:p>
          <a:p>
            <a:pPr>
              <a:lnSpc>
                <a:spcPct val="70000"/>
              </a:lnSpc>
              <a:spcBef>
                <a:spcPct val="50000"/>
              </a:spcBef>
              <a:buFontTx/>
              <a:buChar char="•"/>
            </a:pPr>
            <a:r>
              <a:rPr lang="en-US" sz="1800">
                <a:latin typeface="Times New Roman" pitchFamily="18" charset="0"/>
                <a:cs typeface="Times New Roman" pitchFamily="18" charset="0"/>
              </a:rPr>
              <a:t> how behavior is affected … </a:t>
            </a:r>
          </a:p>
        </p:txBody>
      </p:sp>
      <p:sp>
        <p:nvSpPr>
          <p:cNvPr id="57355" name="Rectangle 19"/>
          <p:cNvSpPr>
            <a:spLocks noChangeArrowheads="1"/>
          </p:cNvSpPr>
          <p:nvPr/>
        </p:nvSpPr>
        <p:spPr bwMode="auto">
          <a:xfrm>
            <a:off x="4986338" y="5356225"/>
            <a:ext cx="3376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Times New Roman" pitchFamily="18" charset="0"/>
                <a:cs typeface="Times New Roman" pitchFamily="18" charset="0"/>
              </a:rPr>
              <a:t>How Python </a:t>
            </a:r>
            <a:r>
              <a:rPr lang="en-US" sz="3200" b="1" i="1">
                <a:latin typeface="Times New Roman" pitchFamily="18" charset="0"/>
                <a:cs typeface="Times New Roman" pitchFamily="18" charset="0"/>
              </a:rPr>
              <a:t>looks</a:t>
            </a:r>
            <a:r>
              <a:rPr lang="en-US" sz="3200">
                <a:latin typeface="Times New Roman" pitchFamily="18" charset="0"/>
                <a:cs typeface="Times New Roman" pitchFamily="18" charset="0"/>
              </a:rPr>
              <a:t>!</a:t>
            </a:r>
            <a:endParaRPr lang="en-US" sz="3200">
              <a:cs typeface="Times New Roman" pitchFamily="18" charset="0"/>
            </a:endParaRPr>
          </a:p>
        </p:txBody>
      </p:sp>
      <p:sp>
        <p:nvSpPr>
          <p:cNvPr id="59404" name="Text Box 6"/>
          <p:cNvSpPr txBox="1">
            <a:spLocks noChangeArrowheads="1"/>
          </p:cNvSpPr>
          <p:nvPr/>
        </p:nvSpPr>
        <p:spPr bwMode="auto">
          <a:xfrm>
            <a:off x="533400" y="1477963"/>
            <a:ext cx="2133600" cy="579437"/>
          </a:xfrm>
          <a:prstGeom prst="rect">
            <a:avLst/>
          </a:prstGeom>
          <a:solidFill>
            <a:schemeClr val="accent5">
              <a:lumMod val="40000"/>
              <a:lumOff val="60000"/>
            </a:schemeClr>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defRPr/>
            </a:pPr>
            <a:r>
              <a:rPr lang="en-US" sz="3200" b="1" dirty="0" smtClean="0">
                <a:solidFill>
                  <a:srgbClr val="008000"/>
                </a:solidFill>
              </a:rPr>
              <a:t>syntax</a:t>
            </a:r>
          </a:p>
        </p:txBody>
      </p:sp>
      <p:sp>
        <p:nvSpPr>
          <p:cNvPr id="57357"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semantics</a:t>
            </a:r>
          </a:p>
        </p:txBody>
      </p:sp>
      <p:sp>
        <p:nvSpPr>
          <p:cNvPr id="57358" name="Text Box 8"/>
          <p:cNvSpPr txBox="1">
            <a:spLocks noChangeArrowheads="1"/>
          </p:cNvSpPr>
          <p:nvPr/>
        </p:nvSpPr>
        <p:spPr bwMode="auto">
          <a:xfrm>
            <a:off x="63246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intent</a:t>
            </a:r>
          </a:p>
        </p:txBody>
      </p:sp>
      <p:sp>
        <p:nvSpPr>
          <p:cNvPr id="57359"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How it looks</a:t>
            </a:r>
          </a:p>
        </p:txBody>
      </p:sp>
      <p:sp>
        <p:nvSpPr>
          <p:cNvPr id="57360"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does</a:t>
            </a:r>
          </a:p>
        </p:txBody>
      </p:sp>
      <p:sp>
        <p:nvSpPr>
          <p:cNvPr id="57361" name="Text Box 11"/>
          <p:cNvSpPr txBox="1">
            <a:spLocks noChangeArrowheads="1"/>
          </p:cNvSpPr>
          <p:nvPr/>
        </p:nvSpPr>
        <p:spPr bwMode="auto">
          <a:xfrm>
            <a:off x="6629400" y="2057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should do</a:t>
            </a:r>
          </a:p>
        </p:txBody>
      </p:sp>
      <p:sp>
        <p:nvSpPr>
          <p:cNvPr id="57362"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533400" y="1114425"/>
            <a:ext cx="8218488" cy="180975"/>
            <a:chOff x="295" y="1311"/>
            <a:chExt cx="5177" cy="114"/>
          </a:xfrm>
        </p:grpSpPr>
        <p:sp>
          <p:nvSpPr>
            <p:cNvPr id="583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1"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a:t>
            </a:r>
          </a:p>
        </p:txBody>
      </p:sp>
      <p:sp>
        <p:nvSpPr>
          <p:cNvPr id="58372" name="Rectangle 6"/>
          <p:cNvSpPr>
            <a:spLocks noChangeArrowheads="1"/>
          </p:cNvSpPr>
          <p:nvPr/>
        </p:nvSpPr>
        <p:spPr bwMode="auto">
          <a:xfrm>
            <a:off x="3962400" y="3665538"/>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58373" name="Rectangle 7"/>
          <p:cNvSpPr>
            <a:spLocks noChangeArrowheads="1"/>
          </p:cNvSpPr>
          <p:nvPr/>
        </p:nvSpPr>
        <p:spPr bwMode="auto">
          <a:xfrm>
            <a:off x="628650" y="1920875"/>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58374" name="Rectangle 8"/>
          <p:cNvSpPr>
            <a:spLocks noChangeArrowheads="1"/>
          </p:cNvSpPr>
          <p:nvPr/>
        </p:nvSpPr>
        <p:spPr bwMode="auto">
          <a:xfrm>
            <a:off x="3962400" y="1577975"/>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58375" name="Rectangle 9"/>
          <p:cNvSpPr>
            <a:spLocks noChangeArrowheads="1"/>
          </p:cNvSpPr>
          <p:nvPr/>
        </p:nvSpPr>
        <p:spPr bwMode="auto">
          <a:xfrm>
            <a:off x="3962400" y="2865438"/>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58376" name="Rectangle 12"/>
          <p:cNvSpPr>
            <a:spLocks noChangeArrowheads="1"/>
          </p:cNvSpPr>
          <p:nvPr/>
        </p:nvSpPr>
        <p:spPr bwMode="auto">
          <a:xfrm>
            <a:off x="8382000" y="3922713"/>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58377" name="Rectangle 13"/>
          <p:cNvSpPr>
            <a:spLocks noChangeArrowheads="1"/>
          </p:cNvSpPr>
          <p:nvPr/>
        </p:nvSpPr>
        <p:spPr bwMode="auto">
          <a:xfrm>
            <a:off x="8089900" y="288290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58378" name="Rectangle 14"/>
          <p:cNvSpPr>
            <a:spLocks noChangeArrowheads="1"/>
          </p:cNvSpPr>
          <p:nvPr/>
        </p:nvSpPr>
        <p:spPr bwMode="auto">
          <a:xfrm>
            <a:off x="6369050" y="2343150"/>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58379" name="Rectangle 15"/>
          <p:cNvSpPr>
            <a:spLocks noChangeArrowheads="1"/>
          </p:cNvSpPr>
          <p:nvPr/>
        </p:nvSpPr>
        <p:spPr bwMode="auto">
          <a:xfrm>
            <a:off x="596900" y="1603375"/>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58380" name="Rectangle 16"/>
          <p:cNvSpPr>
            <a:spLocks noChangeArrowheads="1"/>
          </p:cNvSpPr>
          <p:nvPr/>
        </p:nvSpPr>
        <p:spPr bwMode="auto">
          <a:xfrm>
            <a:off x="5654675" y="6330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58381" name="Rectangle 32"/>
          <p:cNvSpPr>
            <a:spLocks noChangeArrowheads="1"/>
          </p:cNvSpPr>
          <p:nvPr/>
        </p:nvSpPr>
        <p:spPr bwMode="auto">
          <a:xfrm>
            <a:off x="2743200" y="6324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58382" name="Rectangle 6"/>
          <p:cNvSpPr>
            <a:spLocks noChangeArrowheads="1"/>
          </p:cNvSpPr>
          <p:nvPr/>
        </p:nvSpPr>
        <p:spPr bwMode="auto">
          <a:xfrm>
            <a:off x="3962400" y="4953000"/>
            <a:ext cx="2776538" cy="107791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58383" name="Rectangle 12"/>
          <p:cNvSpPr>
            <a:spLocks noChangeArrowheads="1"/>
          </p:cNvSpPr>
          <p:nvPr/>
        </p:nvSpPr>
        <p:spPr bwMode="auto">
          <a:xfrm>
            <a:off x="6781800" y="5284788"/>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33400" y="1114425"/>
            <a:ext cx="8218488" cy="180975"/>
            <a:chOff x="295" y="1311"/>
            <a:chExt cx="5177" cy="114"/>
          </a:xfrm>
        </p:grpSpPr>
        <p:sp>
          <p:nvSpPr>
            <p:cNvPr id="5941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941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9395"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a:t>
            </a:r>
          </a:p>
        </p:txBody>
      </p:sp>
      <p:sp>
        <p:nvSpPr>
          <p:cNvPr id="59396" name="Rectangle 6"/>
          <p:cNvSpPr>
            <a:spLocks noChangeArrowheads="1"/>
          </p:cNvSpPr>
          <p:nvPr/>
        </p:nvSpPr>
        <p:spPr bwMode="auto">
          <a:xfrm>
            <a:off x="3962400" y="3665538"/>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59397" name="Rectangle 7"/>
          <p:cNvSpPr>
            <a:spLocks noChangeArrowheads="1"/>
          </p:cNvSpPr>
          <p:nvPr/>
        </p:nvSpPr>
        <p:spPr bwMode="auto">
          <a:xfrm>
            <a:off x="628650" y="1920875"/>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59398" name="Rectangle 8"/>
          <p:cNvSpPr>
            <a:spLocks noChangeArrowheads="1"/>
          </p:cNvSpPr>
          <p:nvPr/>
        </p:nvSpPr>
        <p:spPr bwMode="auto">
          <a:xfrm>
            <a:off x="3962400" y="1577975"/>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59399" name="Rectangle 9"/>
          <p:cNvSpPr>
            <a:spLocks noChangeArrowheads="1"/>
          </p:cNvSpPr>
          <p:nvPr/>
        </p:nvSpPr>
        <p:spPr bwMode="auto">
          <a:xfrm>
            <a:off x="3962400" y="2865438"/>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59400" name="Rectangle 12"/>
          <p:cNvSpPr>
            <a:spLocks noChangeArrowheads="1"/>
          </p:cNvSpPr>
          <p:nvPr/>
        </p:nvSpPr>
        <p:spPr bwMode="auto">
          <a:xfrm>
            <a:off x="8382000" y="3922713"/>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59401" name="Rectangle 13"/>
          <p:cNvSpPr>
            <a:spLocks noChangeArrowheads="1"/>
          </p:cNvSpPr>
          <p:nvPr/>
        </p:nvSpPr>
        <p:spPr bwMode="auto">
          <a:xfrm>
            <a:off x="8089900" y="288290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59402" name="Rectangle 14"/>
          <p:cNvSpPr>
            <a:spLocks noChangeArrowheads="1"/>
          </p:cNvSpPr>
          <p:nvPr/>
        </p:nvSpPr>
        <p:spPr bwMode="auto">
          <a:xfrm>
            <a:off x="6369050" y="2343150"/>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59403" name="Rectangle 15"/>
          <p:cNvSpPr>
            <a:spLocks noChangeArrowheads="1"/>
          </p:cNvSpPr>
          <p:nvPr/>
        </p:nvSpPr>
        <p:spPr bwMode="auto">
          <a:xfrm>
            <a:off x="596900" y="1603375"/>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59404" name="Rectangle 16"/>
          <p:cNvSpPr>
            <a:spLocks noChangeArrowheads="1"/>
          </p:cNvSpPr>
          <p:nvPr/>
        </p:nvSpPr>
        <p:spPr bwMode="auto">
          <a:xfrm>
            <a:off x="5654675" y="6330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59405" name="Rectangle 32"/>
          <p:cNvSpPr>
            <a:spLocks noChangeArrowheads="1"/>
          </p:cNvSpPr>
          <p:nvPr/>
        </p:nvSpPr>
        <p:spPr bwMode="auto">
          <a:xfrm>
            <a:off x="2743200" y="6324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59406" name="Rectangle 6"/>
          <p:cNvSpPr>
            <a:spLocks noChangeArrowheads="1"/>
          </p:cNvSpPr>
          <p:nvPr/>
        </p:nvSpPr>
        <p:spPr bwMode="auto">
          <a:xfrm>
            <a:off x="3962400" y="4953000"/>
            <a:ext cx="2776538" cy="1077913"/>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59407" name="Rectangle 12"/>
          <p:cNvSpPr>
            <a:spLocks noChangeArrowheads="1"/>
          </p:cNvSpPr>
          <p:nvPr/>
        </p:nvSpPr>
        <p:spPr bwMode="auto">
          <a:xfrm>
            <a:off x="6781800" y="5284788"/>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pic>
        <p:nvPicPr>
          <p:cNvPr id="59408" name="Picture 2" descr="http://media.gamerevolution.com/images/blogpics/lolcat_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286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4" descr="http://icanhascheezburger.files.wordpress.com/2007/11/funny-pictures-cognitive-dison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716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5"/>
          <p:cNvSpPr txBox="1">
            <a:spLocks noChangeArrowheads="1"/>
          </p:cNvSpPr>
          <p:nvPr/>
        </p:nvSpPr>
        <p:spPr bwMode="auto">
          <a:xfrm>
            <a:off x="914400" y="1182688"/>
            <a:ext cx="74945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b="1">
                <a:latin typeface="Courier New" pitchFamily="49" charset="0"/>
              </a:rPr>
              <a:t>name = </a:t>
            </a:r>
            <a:r>
              <a:rPr lang="en-US" sz="1800" b="1">
                <a:solidFill>
                  <a:srgbClr val="900BD5"/>
                </a:solidFill>
                <a:latin typeface="Courier New" pitchFamily="49" charset="0"/>
              </a:rPr>
              <a:t>raw_input</a:t>
            </a:r>
            <a:r>
              <a:rPr lang="en-US" sz="1800" b="1">
                <a:latin typeface="Courier New" pitchFamily="49" charset="0"/>
              </a:rPr>
              <a:t>(</a:t>
            </a:r>
            <a:r>
              <a:rPr lang="en-US" sz="1800" b="1">
                <a:solidFill>
                  <a:srgbClr val="008000"/>
                </a:solidFill>
                <a:latin typeface="Courier New" pitchFamily="49" charset="0"/>
              </a:rPr>
              <a:t>'Hi... what is your name?</a:t>
            </a:r>
            <a:r>
              <a:rPr lang="en-US" sz="1800" b="1">
                <a:latin typeface="Courier New" pitchFamily="49" charset="0"/>
              </a:rPr>
              <a:t> </a:t>
            </a:r>
            <a:r>
              <a:rPr lang="en-US" sz="1800" b="1">
                <a:solidFill>
                  <a:srgbClr val="008000"/>
                </a:solidFill>
                <a:latin typeface="Courier New" pitchFamily="49" charset="0"/>
              </a:rPr>
              <a:t>'</a:t>
            </a:r>
            <a:r>
              <a:rPr lang="en-US" sz="1800" b="1">
                <a:latin typeface="Courier New" pitchFamily="49" charset="0"/>
              </a:rPr>
              <a:t>) </a:t>
            </a:r>
          </a:p>
          <a:p>
            <a:r>
              <a:rPr lang="en-US" sz="1800" b="1">
                <a:solidFill>
                  <a:srgbClr val="FE9C11"/>
                </a:solidFill>
                <a:latin typeface="Courier New" pitchFamily="49" charset="0"/>
              </a:rPr>
              <a:t>print</a:t>
            </a:r>
            <a:r>
              <a:rPr lang="en-US" sz="1800" b="1">
                <a:latin typeface="Courier New" pitchFamily="49" charset="0"/>
              </a:rPr>
              <a:t>                       </a:t>
            </a:r>
            <a:r>
              <a:rPr lang="en-US" sz="1800" b="1">
                <a:solidFill>
                  <a:srgbClr val="FF0000"/>
                </a:solidFill>
                <a:latin typeface="Courier New" pitchFamily="49" charset="0"/>
              </a:rPr>
              <a:t># prints a blank line</a:t>
            </a:r>
            <a:endParaRPr lang="en-US" sz="1800" b="1">
              <a:latin typeface="Courier New" pitchFamily="49" charset="0"/>
            </a:endParaRPr>
          </a:p>
          <a:p>
            <a:endParaRPr lang="en-US" sz="1800" b="1">
              <a:latin typeface="Courier New" pitchFamily="49" charset="0"/>
            </a:endParaRPr>
          </a:p>
          <a:p>
            <a:r>
              <a:rPr lang="en-US" sz="1800" b="1">
                <a:solidFill>
                  <a:srgbClr val="FE9C11"/>
                </a:solidFill>
                <a:latin typeface="Courier New" pitchFamily="49" charset="0"/>
              </a:rPr>
              <a:t>if</a:t>
            </a:r>
            <a:r>
              <a:rPr lang="en-US" sz="1800" b="1">
                <a:latin typeface="Courier New" pitchFamily="49" charset="0"/>
              </a:rPr>
              <a:t> name == </a:t>
            </a:r>
            <a:r>
              <a:rPr lang="en-US" sz="1800" b="1">
                <a:solidFill>
                  <a:srgbClr val="008000"/>
                </a:solidFill>
                <a:latin typeface="Courier New" pitchFamily="49" charset="0"/>
              </a:rPr>
              <a:t>'Eliot' </a:t>
            </a:r>
            <a:r>
              <a:rPr lang="en-US" sz="1800" b="1">
                <a:solidFill>
                  <a:srgbClr val="FE9C11"/>
                </a:solidFill>
                <a:latin typeface="Courier New" pitchFamily="49" charset="0"/>
              </a:rPr>
              <a:t>or</a:t>
            </a:r>
            <a:r>
              <a:rPr lang="en-US" sz="1800" b="1">
                <a:solidFill>
                  <a:srgbClr val="008000"/>
                </a:solidFill>
                <a:latin typeface="Courier New" pitchFamily="49" charset="0"/>
              </a:rPr>
              <a:t> </a:t>
            </a:r>
            <a:r>
              <a:rPr lang="en-US" sz="1800" b="1">
                <a:latin typeface="Courier New" pitchFamily="49" charset="0"/>
              </a:rPr>
              <a:t>name == </a:t>
            </a:r>
            <a:r>
              <a:rPr lang="en-US" sz="1800" b="1">
                <a:solidFill>
                  <a:srgbClr val="008000"/>
                </a:solidFill>
                <a:latin typeface="Courier New" pitchFamily="49" charset="0"/>
              </a:rPr>
              <a:t>'Ran'</a:t>
            </a:r>
            <a:r>
              <a:rPr lang="en-US" sz="1800" b="1">
                <a:latin typeface="Courier New" pitchFamily="49" charset="0"/>
              </a:rPr>
              <a:t>:</a:t>
            </a: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'I\'m "offline." Try later.'</a:t>
            </a:r>
            <a:r>
              <a:rPr lang="en-US" sz="1800" b="1">
                <a:latin typeface="Courier New" pitchFamily="49" charset="0"/>
              </a:rPr>
              <a:t>                             </a:t>
            </a:r>
          </a:p>
          <a:p>
            <a:endParaRPr lang="en-US" sz="1800" b="1">
              <a:latin typeface="Courier New" pitchFamily="49" charset="0"/>
            </a:endParaRPr>
          </a:p>
          <a:p>
            <a:r>
              <a:rPr lang="en-US" sz="1800" b="1">
                <a:solidFill>
                  <a:srgbClr val="FE9C11"/>
                </a:solidFill>
                <a:latin typeface="Courier New" pitchFamily="49" charset="0"/>
              </a:rPr>
              <a:t>elif</a:t>
            </a:r>
            <a:r>
              <a:rPr lang="en-US" sz="1800" b="1">
                <a:latin typeface="Courier New" pitchFamily="49" charset="0"/>
              </a:rPr>
              <a:t> name == </a:t>
            </a:r>
            <a:r>
              <a:rPr lang="en-US" sz="1800" b="1">
                <a:solidFill>
                  <a:srgbClr val="008000"/>
                </a:solidFill>
                <a:latin typeface="Courier New" pitchFamily="49" charset="0"/>
              </a:rPr>
              <a:t>'Zach'</a:t>
            </a:r>
            <a:r>
              <a:rPr lang="en-US" sz="1800" b="1">
                <a:latin typeface="Courier New" pitchFamily="49" charset="0"/>
              </a:rPr>
              <a:t>:        </a:t>
            </a:r>
            <a:r>
              <a:rPr lang="en-US" sz="1800" b="1">
                <a:solidFill>
                  <a:srgbClr val="FF0000"/>
                </a:solidFill>
                <a:latin typeface="Courier New" pitchFamily="49" charset="0"/>
              </a:rPr>
              <a:t># is it Zach?</a:t>
            </a:r>
            <a:endParaRPr lang="en-US" sz="1800" b="1">
              <a:latin typeface="Courier New" pitchFamily="49" charset="0"/>
            </a:endParaRP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'Zach Quinto...?'</a:t>
            </a:r>
            <a:r>
              <a:rPr lang="en-US" sz="1800" b="1">
                <a:latin typeface="Courier New" pitchFamily="49" charset="0"/>
              </a:rPr>
              <a:t>,</a:t>
            </a:r>
            <a:r>
              <a:rPr lang="en-US" sz="1800" b="1">
                <a:solidFill>
                  <a:srgbClr val="008000"/>
                </a:solidFill>
                <a:latin typeface="Courier New" pitchFamily="49" charset="0"/>
              </a:rPr>
              <a:t> 'No?'</a:t>
            </a:r>
            <a:r>
              <a:rPr lang="en-US" sz="1800" b="1">
                <a:latin typeface="Courier New" pitchFamily="49" charset="0"/>
              </a:rPr>
              <a:t>,</a:t>
            </a:r>
            <a:r>
              <a:rPr lang="en-US" sz="1800" b="1">
                <a:solidFill>
                  <a:srgbClr val="008000"/>
                </a:solidFill>
                <a:latin typeface="Courier New" pitchFamily="49" charset="0"/>
              </a:rPr>
              <a:t> 'Oh.'</a:t>
            </a:r>
            <a:endParaRPr lang="en-US" sz="1800" b="1">
              <a:latin typeface="Courier New" pitchFamily="49" charset="0"/>
            </a:endParaRPr>
          </a:p>
          <a:p>
            <a:r>
              <a:rPr lang="en-US" sz="1800" b="1">
                <a:latin typeface="Courier New" pitchFamily="49" charset="0"/>
              </a:rPr>
              <a:t>    </a:t>
            </a:r>
          </a:p>
          <a:p>
            <a:r>
              <a:rPr lang="en-US" sz="1800" b="1">
                <a:solidFill>
                  <a:srgbClr val="FE9C11"/>
                </a:solidFill>
                <a:latin typeface="Courier New" pitchFamily="49" charset="0"/>
              </a:rPr>
              <a:t>else</a:t>
            </a:r>
            <a:r>
              <a:rPr lang="en-US" sz="1800" b="1">
                <a:latin typeface="Courier New" pitchFamily="49" charset="0"/>
              </a:rPr>
              <a:t>:                       </a:t>
            </a:r>
            <a:r>
              <a:rPr lang="en-US" sz="1800" b="1">
                <a:solidFill>
                  <a:srgbClr val="FF0000"/>
                </a:solidFill>
                <a:latin typeface="Courier New" pitchFamily="49" charset="0"/>
              </a:rPr>
              <a:t># in all other cases...</a:t>
            </a:r>
            <a:endParaRPr lang="en-US" sz="1800" b="1">
              <a:latin typeface="Courier New" pitchFamily="49" charset="0"/>
            </a:endParaRP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'Welcome'</a:t>
            </a:r>
            <a:r>
              <a:rPr lang="en-US" sz="1800" b="1">
                <a:latin typeface="Courier New" pitchFamily="49" charset="0"/>
              </a:rPr>
              <a:t>, name, </a:t>
            </a:r>
            <a:r>
              <a:rPr lang="en-US" sz="1800" b="1">
                <a:solidFill>
                  <a:srgbClr val="008000"/>
                </a:solidFill>
                <a:latin typeface="Courier New" pitchFamily="49" charset="0"/>
              </a:rPr>
              <a:t>'!'</a:t>
            </a:r>
          </a:p>
          <a:p>
            <a:r>
              <a:rPr lang="en-US" sz="1800">
                <a:latin typeface="Courier New" pitchFamily="49" charset="0"/>
              </a:rPr>
              <a:t>    </a:t>
            </a:r>
            <a:r>
              <a:rPr lang="en-US" sz="1800" b="1">
                <a:latin typeface="Courier New" pitchFamily="49" charset="0"/>
              </a:rPr>
              <a:t>my_choice = random.choice( [ </a:t>
            </a:r>
            <a:r>
              <a:rPr lang="en-US" sz="1800" b="1">
                <a:solidFill>
                  <a:srgbClr val="008000"/>
                </a:solidFill>
                <a:latin typeface="Courier New" pitchFamily="49" charset="0"/>
              </a:rPr>
              <a:t>'R'</a:t>
            </a:r>
            <a:r>
              <a:rPr lang="en-US" sz="1800" b="1">
                <a:latin typeface="Courier New" pitchFamily="49" charset="0"/>
              </a:rPr>
              <a:t>,</a:t>
            </a:r>
            <a:r>
              <a:rPr lang="en-US" sz="1800" b="1">
                <a:solidFill>
                  <a:srgbClr val="008000"/>
                </a:solidFill>
                <a:latin typeface="Courier New" pitchFamily="49" charset="0"/>
              </a:rPr>
              <a:t>'P'</a:t>
            </a:r>
            <a:r>
              <a:rPr lang="en-US" sz="1800" b="1">
                <a:latin typeface="Courier New" pitchFamily="49" charset="0"/>
              </a:rPr>
              <a:t>,</a:t>
            </a:r>
            <a:r>
              <a:rPr lang="en-US" sz="1800" b="1">
                <a:solidFill>
                  <a:srgbClr val="008000"/>
                </a:solidFill>
                <a:latin typeface="Courier New" pitchFamily="49" charset="0"/>
              </a:rPr>
              <a:t>'S'</a:t>
            </a:r>
            <a:r>
              <a:rPr lang="en-US" sz="1800" b="1">
                <a:latin typeface="Courier New" pitchFamily="49" charset="0"/>
              </a:rPr>
              <a:t> ] )</a:t>
            </a: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'My favorite object is'</a:t>
            </a:r>
            <a:r>
              <a:rPr lang="en-US" sz="1800" b="1">
                <a:latin typeface="Courier New" pitchFamily="49" charset="0"/>
              </a:rPr>
              <a:t>, my_choice, </a:t>
            </a:r>
            <a:r>
              <a:rPr lang="en-US" sz="1800" b="1">
                <a:solidFill>
                  <a:srgbClr val="008000"/>
                </a:solidFill>
                <a:latin typeface="Courier New" pitchFamily="49" charset="0"/>
              </a:rPr>
              <a:t>"!"</a:t>
            </a:r>
            <a:endParaRPr lang="en-US" sz="1800" b="1">
              <a:latin typeface="Courier New" pitchFamily="49" charset="0"/>
            </a:endParaRPr>
          </a:p>
        </p:txBody>
      </p:sp>
      <p:sp>
        <p:nvSpPr>
          <p:cNvPr id="60419" name="Rectangle 3"/>
          <p:cNvSpPr>
            <a:spLocks noChangeArrowheads="1"/>
          </p:cNvSpPr>
          <p:nvPr/>
        </p:nvSpPr>
        <p:spPr bwMode="auto">
          <a:xfrm>
            <a:off x="2060575" y="6370638"/>
            <a:ext cx="520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latin typeface="Times New Roman" pitchFamily="18" charset="0"/>
                <a:cs typeface="Times New Roman" pitchFamily="18" charset="0"/>
              </a:rPr>
              <a:t>Punctuation?  Spacing?  Color information?  Strings?  Variables?</a:t>
            </a:r>
            <a:endParaRPr lang="en-US" sz="1400">
              <a:latin typeface="Times New Roman" pitchFamily="18" charset="0"/>
              <a:cs typeface="Times New Roman" pitchFamily="18" charset="0"/>
            </a:endParaRPr>
          </a:p>
        </p:txBody>
      </p:sp>
      <p:sp>
        <p:nvSpPr>
          <p:cNvPr id="60420" name="Text Box 5"/>
          <p:cNvSpPr txBox="1">
            <a:spLocks noChangeArrowheads="1"/>
          </p:cNvSpPr>
          <p:nvPr/>
        </p:nvSpPr>
        <p:spPr bwMode="auto">
          <a:xfrm>
            <a:off x="1676400" y="2540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t>Second looks?</a:t>
            </a:r>
          </a:p>
        </p:txBody>
      </p:sp>
      <mc:AlternateContent xmlns:mc="http://schemas.openxmlformats.org/markup-compatibility/2006" xmlns:p14="http://schemas.microsoft.com/office/powerpoint/2010/main">
        <mc:Choice Requires="p14">
          <p:contentPart p14:bwMode="auto" r:id="rId3">
            <p14:nvContentPartPr>
              <p14:cNvPr id="8194" name="Ink 21"/>
              <p14:cNvContentPartPr>
                <a14:cpLocks xmlns:a14="http://schemas.microsoft.com/office/drawing/2010/main" noRot="1" noChangeAspect="1" noEditPoints="1" noChangeArrowheads="1" noChangeShapeType="1"/>
              </p14:cNvContentPartPr>
              <p14:nvPr/>
            </p14:nvContentPartPr>
            <p14:xfrm>
              <a:off x="8810625" y="1508125"/>
              <a:ext cx="4763" cy="23813"/>
            </p14:xfrm>
          </p:contentPart>
        </mc:Choice>
        <mc:Fallback xmlns="">
          <p:pic>
            <p:nvPicPr>
              <p:cNvPr id="8194" name="Ink 21"/>
              <p:cNvPicPr>
                <a:picLocks noRot="1" noChangeAspect="1" noEditPoints="1" noChangeArrowheads="1" noChangeShapeType="1"/>
              </p:cNvPicPr>
              <p:nvPr/>
            </p:nvPicPr>
            <p:blipFill>
              <a:blip r:embed="rId4"/>
              <a:stretch>
                <a:fillRect/>
              </a:stretch>
            </p:blipFill>
            <p:spPr>
              <a:xfrm>
                <a:off x="8797802" y="1501631"/>
                <a:ext cx="23449" cy="429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195" name="Ink 26"/>
              <p14:cNvContentPartPr>
                <a14:cpLocks xmlns:a14="http://schemas.microsoft.com/office/drawing/2010/main" noRot="1" noChangeAspect="1" noEditPoints="1" noChangeArrowheads="1" noChangeShapeType="1"/>
              </p14:cNvContentPartPr>
              <p14:nvPr/>
            </p14:nvContentPartPr>
            <p14:xfrm>
              <a:off x="5891213" y="5108575"/>
              <a:ext cx="4762" cy="6350"/>
            </p14:xfrm>
          </p:contentPart>
        </mc:Choice>
        <mc:Fallback xmlns="">
          <p:pic>
            <p:nvPicPr>
              <p:cNvPr id="8195" name="Ink 26"/>
              <p:cNvPicPr>
                <a:picLocks noRot="1" noChangeAspect="1" noEditPoints="1" noChangeArrowheads="1" noChangeShapeType="1"/>
              </p:cNvPicPr>
              <p:nvPr/>
            </p:nvPicPr>
            <p:blipFill>
              <a:blip r:embed="rId6"/>
              <a:stretch>
                <a:fillRect/>
              </a:stretch>
            </p:blipFill>
            <p:spPr>
              <a:xfrm>
                <a:off x="5884070" y="5101167"/>
                <a:ext cx="16327" cy="18697"/>
              </a:xfrm>
              <a:prstGeom prst="rect">
                <a:avLst/>
              </a:prstGeom>
            </p:spPr>
          </p:pic>
        </mc:Fallback>
      </mc:AlternateContent>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CS’s motto ? </a:t>
            </a:r>
          </a:p>
        </p:txBody>
      </p:sp>
      <p:sp>
        <p:nvSpPr>
          <p:cNvPr id="61443"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61444"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'whteo'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a:t>
            </a:r>
            <a:r>
              <a:rPr lang="en-US" sz="2100" b="1">
                <a:solidFill>
                  <a:srgbClr val="FF0000"/>
                </a:solidFill>
                <a:latin typeface="Courier New" pitchFamily="49" charset="0"/>
                <a:cs typeface="Courier New" pitchFamily="49" charset="0"/>
              </a:rPr>
              <a:t>y</a:t>
            </a:r>
            <a:r>
              <a:rPr lang="en-US" sz="2100" b="1">
                <a:solidFill>
                  <a:srgbClr val="008000"/>
                </a:solidFill>
                <a:latin typeface="Courier New" pitchFamily="49" charset="0"/>
                <a:cs typeface="Courier New" pitchFamily="49" charset="0"/>
              </a:rPr>
              <a:t>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61445"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46"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61447"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CS’s motto ? </a:t>
            </a:r>
          </a:p>
        </p:txBody>
      </p:sp>
      <p:sp>
        <p:nvSpPr>
          <p:cNvPr id="62467"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62468"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'whteo'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a:t>
            </a:r>
            <a:r>
              <a:rPr lang="en-US" sz="2100" b="1">
                <a:solidFill>
                  <a:srgbClr val="FF0000"/>
                </a:solidFill>
                <a:latin typeface="Courier New" pitchFamily="49" charset="0"/>
                <a:cs typeface="Courier New" pitchFamily="49" charset="0"/>
              </a:rPr>
              <a:t>y</a:t>
            </a:r>
            <a:r>
              <a:rPr lang="en-US" sz="2100" b="1">
                <a:solidFill>
                  <a:srgbClr val="008000"/>
                </a:solidFill>
                <a:latin typeface="Courier New" pitchFamily="49" charset="0"/>
                <a:cs typeface="Courier New" pitchFamily="49" charset="0"/>
              </a:rPr>
              <a:t>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62469"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470"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62471"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isn’t !</a:t>
            </a:r>
          </a:p>
        </p:txBody>
      </p:sp>
      <p:sp>
        <p:nvSpPr>
          <p:cNvPr id="62472" name="Rectangle 5"/>
          <p:cNvSpPr>
            <a:spLocks noChangeArrowheads="1"/>
          </p:cNvSpPr>
          <p:nvPr/>
        </p:nvSpPr>
        <p:spPr bwMode="auto">
          <a:xfrm>
            <a:off x="914400" y="18288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rgbClr val="008000"/>
                </a:solidFill>
                <a:latin typeface="Courier New" pitchFamily="49" charset="0"/>
                <a:cs typeface="Courier New" pitchFamily="49" charset="0"/>
              </a:rPr>
              <a:t>hv dcle</a:t>
            </a:r>
          </a:p>
          <a:p>
            <a:r>
              <a:rPr lang="en-US" sz="4200" b="1">
                <a:solidFill>
                  <a:srgbClr val="008000"/>
                </a:solidFill>
                <a:latin typeface="Courier New" pitchFamily="49" charset="0"/>
                <a:cs typeface="Courier New" pitchFamily="49" charset="0"/>
              </a:rPr>
              <a:t>aemdoe</a:t>
            </a:r>
          </a:p>
          <a:p>
            <a:r>
              <a:rPr lang="en-US" sz="4200" b="1">
                <a:solidFill>
                  <a:srgbClr val="008000"/>
                </a:solidFill>
                <a:latin typeface="Courier New" pitchFamily="49" charset="0"/>
                <a:cs typeface="Courier New" pitchFamily="49" charset="0"/>
              </a:rPr>
              <a:t>ryu lg!</a:t>
            </a:r>
          </a:p>
        </p:txBody>
      </p:sp>
      <p:sp>
        <p:nvSpPr>
          <p:cNvPr id="62473" name="Rectangle 5"/>
          <p:cNvSpPr>
            <a:spLocks noChangeArrowheads="1"/>
          </p:cNvSpPr>
          <p:nvPr/>
        </p:nvSpPr>
        <p:spPr bwMode="auto">
          <a:xfrm>
            <a:off x="5943600" y="1752600"/>
            <a:ext cx="1828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b="1">
                <a:solidFill>
                  <a:srgbClr val="008000"/>
                </a:solidFill>
                <a:latin typeface="Courier New" pitchFamily="49" charset="0"/>
                <a:cs typeface="Courier New" pitchFamily="49" charset="0"/>
              </a:rPr>
              <a:t>whteo</a:t>
            </a:r>
          </a:p>
          <a:p>
            <a:r>
              <a:rPr lang="en-US" sz="2700" b="1">
                <a:solidFill>
                  <a:srgbClr val="008000"/>
                </a:solidFill>
                <a:latin typeface="Courier New" pitchFamily="49" charset="0"/>
                <a:cs typeface="Courier New" pitchFamily="49" charset="0"/>
              </a:rPr>
              <a:t>aerub</a:t>
            </a:r>
          </a:p>
          <a:p>
            <a:r>
              <a:rPr lang="en-US" sz="2700" b="1">
                <a:solidFill>
                  <a:srgbClr val="008000"/>
                </a:solidFill>
                <a:latin typeface="Courier New" pitchFamily="49" charset="0"/>
                <a:cs typeface="Courier New" pitchFamily="49" charset="0"/>
              </a:rPr>
              <a:t>v aeo</a:t>
            </a:r>
          </a:p>
          <a:p>
            <a:r>
              <a:rPr lang="en-US" sz="2700" b="1">
                <a:solidFill>
                  <a:srgbClr val="FF0000"/>
                </a:solidFill>
                <a:latin typeface="Courier New" pitchFamily="49" charset="0"/>
                <a:cs typeface="Courier New" pitchFamily="49" charset="0"/>
              </a:rPr>
              <a:t>y</a:t>
            </a:r>
            <a:r>
              <a:rPr lang="en-US" sz="2700" b="1">
                <a:solidFill>
                  <a:srgbClr val="008000"/>
                </a:solidFill>
                <a:latin typeface="Courier New" pitchFamily="49" charset="0"/>
                <a:cs typeface="Courier New" pitchFamily="49" charset="0"/>
              </a:rPr>
              <a:t>raoo</a:t>
            </a:r>
          </a:p>
          <a:p>
            <a:r>
              <a:rPr lang="en-US" sz="2700" b="1">
                <a:solidFill>
                  <a:srgbClr val="008000"/>
                </a:solidFill>
                <a:latin typeface="Courier New" pitchFamily="49" charset="0"/>
                <a:cs typeface="Courier New" pitchFamily="49" charset="0"/>
              </a:rPr>
              <a:t>egdne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7"/>
          <p:cNvSpPr txBox="1">
            <a:spLocks noChangeArrowheads="1"/>
          </p:cNvSpPr>
          <p:nvPr/>
        </p:nvSpPr>
        <p:spPr bwMode="auto">
          <a:xfrm>
            <a:off x="2057400" y="2068513"/>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omic Sans MS" pitchFamily="66" charset="0"/>
              </a:rPr>
              <a:t>Whatever you are, be a good one.</a:t>
            </a:r>
          </a:p>
        </p:txBody>
      </p:sp>
      <p:sp>
        <p:nvSpPr>
          <p:cNvPr id="63491" name="Rectangle 17"/>
          <p:cNvSpPr>
            <a:spLocks noChangeArrowheads="1"/>
          </p:cNvSpPr>
          <p:nvPr/>
        </p:nvSpPr>
        <p:spPr bwMode="auto">
          <a:xfrm>
            <a:off x="4800600" y="3668713"/>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 Abraham Lincoln</a:t>
            </a:r>
            <a:endParaRPr lang="en-US" sz="1800">
              <a:solidFill>
                <a:srgbClr val="000000"/>
              </a:solidFill>
            </a:endParaRPr>
          </a:p>
        </p:txBody>
      </p:sp>
      <p:sp>
        <p:nvSpPr>
          <p:cNvPr id="63492" name="Text Box 17"/>
          <p:cNvSpPr txBox="1">
            <a:spLocks noChangeArrowheads="1"/>
          </p:cNvSpPr>
          <p:nvPr/>
        </p:nvSpPr>
        <p:spPr bwMode="auto">
          <a:xfrm>
            <a:off x="4800600" y="5322888"/>
            <a:ext cx="3886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120DF3"/>
                </a:solidFill>
                <a:latin typeface="Comic Sans MS" pitchFamily="66" charset="0"/>
              </a:rPr>
              <a:t>... more and more, CS can help!</a:t>
            </a:r>
          </a:p>
        </p:txBody>
      </p:sp>
      <p:sp>
        <p:nvSpPr>
          <p:cNvPr id="63493" name="Rectangle 17"/>
          <p:cNvSpPr>
            <a:spLocks noChangeArrowheads="1"/>
          </p:cNvSpPr>
          <p:nvPr/>
        </p:nvSpPr>
        <p:spPr bwMode="auto">
          <a:xfrm>
            <a:off x="304800" y="228600"/>
            <a:ext cx="1398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We agree...</a:t>
            </a:r>
            <a:endParaRPr lang="en-US" sz="180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5670550" y="608013"/>
            <a:ext cx="2119313" cy="738187"/>
          </a:xfrm>
          <a:prstGeom prst="rect">
            <a:avLst/>
          </a:prstGeom>
          <a:solidFill>
            <a:schemeClr val="accent2">
              <a:lumMod val="20000"/>
              <a:lumOff val="80000"/>
            </a:schemeClr>
          </a:solidFill>
          <a:ln w="9525">
            <a:solidFill>
              <a:srgbClr val="120DF3"/>
            </a:solid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defRPr/>
            </a:pPr>
            <a:r>
              <a:rPr lang="en-US" sz="4200" smtClean="0">
                <a:latin typeface="Calibri" pitchFamily="-106" charset="0"/>
                <a:cs typeface="Calibri" pitchFamily="-106" charset="0"/>
              </a:rPr>
              <a:t>Lab 0!</a:t>
            </a:r>
            <a:endParaRPr lang="en-US" sz="3600" smtClean="0">
              <a:latin typeface="Calibri" pitchFamily="-106" charset="0"/>
              <a:cs typeface="Calibri" pitchFamily="-106" charset="0"/>
            </a:endParaRPr>
          </a:p>
        </p:txBody>
      </p:sp>
      <p:sp>
        <p:nvSpPr>
          <p:cNvPr id="64515" name="TextBox 2"/>
          <p:cNvSpPr txBox="1">
            <a:spLocks noChangeArrowheads="1"/>
          </p:cNvSpPr>
          <p:nvPr/>
        </p:nvSpPr>
        <p:spPr bwMode="auto">
          <a:xfrm>
            <a:off x="663575" y="112236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(1) </a:t>
            </a:r>
            <a:r>
              <a:rPr lang="en-US">
                <a:solidFill>
                  <a:srgbClr val="120DF3"/>
                </a:solidFill>
                <a:latin typeface="Calibri" pitchFamily="34" charset="0"/>
              </a:rPr>
              <a:t>Pick up this page</a:t>
            </a:r>
          </a:p>
        </p:txBody>
      </p:sp>
      <p:sp>
        <p:nvSpPr>
          <p:cNvPr id="64516" name="TextBox 12"/>
          <p:cNvSpPr txBox="1">
            <a:spLocks noChangeArrowheads="1"/>
          </p:cNvSpPr>
          <p:nvPr/>
        </p:nvSpPr>
        <p:spPr bwMode="auto">
          <a:xfrm>
            <a:off x="658813" y="2052638"/>
            <a:ext cx="6884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(2) </a:t>
            </a:r>
            <a:r>
              <a:rPr lang="en-US">
                <a:solidFill>
                  <a:srgbClr val="120DF3"/>
                </a:solidFill>
                <a:latin typeface="Calibri" pitchFamily="34" charset="0"/>
              </a:rPr>
              <a:t>Login to your own laptop  OR a CS machine</a:t>
            </a:r>
          </a:p>
        </p:txBody>
      </p:sp>
      <p:sp>
        <p:nvSpPr>
          <p:cNvPr id="64517" name="Rectangle 13"/>
          <p:cNvSpPr>
            <a:spLocks noChangeArrowheads="1"/>
          </p:cNvSpPr>
          <p:nvPr/>
        </p:nvSpPr>
        <p:spPr bwMode="auto">
          <a:xfrm>
            <a:off x="6564313" y="2068513"/>
            <a:ext cx="2503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(with your CS account)</a:t>
            </a:r>
            <a:endParaRPr lang="en-US"/>
          </a:p>
        </p:txBody>
      </p:sp>
      <p:sp>
        <p:nvSpPr>
          <p:cNvPr id="64518" name="TextBox 15"/>
          <p:cNvSpPr txBox="1">
            <a:spLocks noChangeArrowheads="1"/>
          </p:cNvSpPr>
          <p:nvPr/>
        </p:nvSpPr>
        <p:spPr bwMode="auto">
          <a:xfrm>
            <a:off x="1425575" y="255111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latin typeface="Calibri" pitchFamily="34" charset="0"/>
              </a:rPr>
              <a:t>and open a browser, e.g., Safari </a:t>
            </a:r>
          </a:p>
        </p:txBody>
      </p:sp>
      <p:pic>
        <p:nvPicPr>
          <p:cNvPr id="64519" name="Picture 19" descr="Picture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2528888"/>
            <a:ext cx="4238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Rectangle 21"/>
          <p:cNvSpPr>
            <a:spLocks noChangeArrowheads="1"/>
          </p:cNvSpPr>
          <p:nvPr/>
        </p:nvSpPr>
        <p:spPr bwMode="auto">
          <a:xfrm>
            <a:off x="223838" y="6281738"/>
            <a:ext cx="2546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Questions? Ask us!</a:t>
            </a:r>
            <a:endParaRPr lang="en-US"/>
          </a:p>
        </p:txBody>
      </p:sp>
      <p:sp>
        <p:nvSpPr>
          <p:cNvPr id="64521" name="TextBox 22"/>
          <p:cNvSpPr txBox="1">
            <a:spLocks noChangeArrowheads="1"/>
          </p:cNvSpPr>
          <p:nvPr/>
        </p:nvSpPr>
        <p:spPr bwMode="auto">
          <a:xfrm>
            <a:off x="654050" y="3451225"/>
            <a:ext cx="627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(3) </a:t>
            </a:r>
            <a:r>
              <a:rPr lang="en-US">
                <a:solidFill>
                  <a:srgbClr val="120DF3"/>
                </a:solidFill>
                <a:latin typeface="Calibri" pitchFamily="34" charset="0"/>
              </a:rPr>
              <a:t>Go to Lab 0 and work through it...</a:t>
            </a:r>
          </a:p>
        </p:txBody>
      </p:sp>
      <p:sp>
        <p:nvSpPr>
          <p:cNvPr id="64522" name="Rectangle 23"/>
          <p:cNvSpPr>
            <a:spLocks noChangeArrowheads="1"/>
          </p:cNvSpPr>
          <p:nvPr/>
        </p:nvSpPr>
        <p:spPr bwMode="auto">
          <a:xfrm>
            <a:off x="5637213" y="3314700"/>
            <a:ext cx="32019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alibri" pitchFamily="34" charset="0"/>
              </a:rPr>
              <a:t>Google for "HMC CS" – click "Schedule" – then CS5 .    Or, type </a:t>
            </a:r>
            <a:r>
              <a:rPr lang="en-US" sz="1100">
                <a:solidFill>
                  <a:srgbClr val="000000"/>
                </a:solidFill>
                <a:latin typeface="Calibri" pitchFamily="34" charset="0"/>
              </a:rPr>
              <a:t>www.cs.hmc.edu/twiki/bin/view/CS5/</a:t>
            </a:r>
            <a:endParaRPr lang="en-US" sz="1100"/>
          </a:p>
        </p:txBody>
      </p:sp>
      <p:sp>
        <p:nvSpPr>
          <p:cNvPr id="64523" name="Rectangle 24"/>
          <p:cNvSpPr>
            <a:spLocks noChangeArrowheads="1"/>
          </p:cNvSpPr>
          <p:nvPr/>
        </p:nvSpPr>
        <p:spPr bwMode="auto">
          <a:xfrm>
            <a:off x="1709738" y="4308475"/>
            <a:ext cx="3165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chemeClr val="bg2"/>
                </a:solidFill>
                <a:latin typeface="Calibri" pitchFamily="34" charset="0"/>
              </a:rPr>
              <a:t>(a) (or later) Change your CS password</a:t>
            </a:r>
          </a:p>
          <a:p>
            <a:r>
              <a:rPr lang="en-US" sz="1500">
                <a:solidFill>
                  <a:schemeClr val="bg2"/>
                </a:solidFill>
                <a:latin typeface="Calibri" pitchFamily="34" charset="0"/>
              </a:rPr>
              <a:t>(b) Try Python &amp; its "shell"</a:t>
            </a:r>
          </a:p>
        </p:txBody>
      </p:sp>
      <p:sp>
        <p:nvSpPr>
          <p:cNvPr id="64524" name="Rectangle 25"/>
          <p:cNvSpPr>
            <a:spLocks noChangeArrowheads="1"/>
          </p:cNvSpPr>
          <p:nvPr/>
        </p:nvSpPr>
        <p:spPr bwMode="auto">
          <a:xfrm>
            <a:off x="5032375" y="4179888"/>
            <a:ext cx="30638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808080"/>
                </a:solidFill>
                <a:latin typeface="Calibri" pitchFamily="34" charset="0"/>
              </a:rPr>
              <a:t>(c) Submit hw0pr1 of the assignment</a:t>
            </a:r>
          </a:p>
          <a:p>
            <a:r>
              <a:rPr lang="en-US" sz="1500">
                <a:solidFill>
                  <a:srgbClr val="808080"/>
                </a:solidFill>
                <a:latin typeface="Calibri" pitchFamily="34" charset="0"/>
              </a:rPr>
              <a:t>(d) Complete the CS policy forms</a:t>
            </a:r>
          </a:p>
          <a:p>
            <a:r>
              <a:rPr lang="en-US" sz="1500">
                <a:solidFill>
                  <a:srgbClr val="808080"/>
                </a:solidFill>
                <a:latin typeface="Calibri" pitchFamily="34" charset="0"/>
              </a:rPr>
              <a:t>(e) Finish hw0pr2 (if you'd like...)</a:t>
            </a:r>
          </a:p>
        </p:txBody>
      </p:sp>
      <p:sp>
        <p:nvSpPr>
          <p:cNvPr id="64525" name="TextBox 27"/>
          <p:cNvSpPr txBox="1">
            <a:spLocks noChangeArrowheads="1"/>
          </p:cNvSpPr>
          <p:nvPr/>
        </p:nvSpPr>
        <p:spPr bwMode="auto">
          <a:xfrm>
            <a:off x="668338" y="5357813"/>
            <a:ext cx="8134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a:latin typeface="Calibri" pitchFamily="34" charset="0"/>
              </a:rPr>
              <a:t>(4) </a:t>
            </a:r>
            <a:r>
              <a:rPr lang="en-US" sz="2100">
                <a:solidFill>
                  <a:srgbClr val="120DF3"/>
                </a:solidFill>
                <a:latin typeface="Calibri" pitchFamily="34" charset="0"/>
              </a:rPr>
              <a:t>Either before or after changing your CS password, </a:t>
            </a:r>
          </a:p>
          <a:p>
            <a:r>
              <a:rPr lang="en-US" sz="2100">
                <a:solidFill>
                  <a:srgbClr val="120DF3"/>
                </a:solidFill>
                <a:latin typeface="Calibri" pitchFamily="34" charset="0"/>
              </a:rPr>
              <a:t>		feel free to use your own laptop instead... </a:t>
            </a:r>
          </a:p>
        </p:txBody>
      </p:sp>
      <p:sp>
        <p:nvSpPr>
          <p:cNvPr id="64526" name="Freeform 30"/>
          <p:cNvSpPr>
            <a:spLocks noChangeArrowheads="1"/>
          </p:cNvSpPr>
          <p:nvPr/>
        </p:nvSpPr>
        <p:spPr bwMode="auto">
          <a:xfrm>
            <a:off x="1339850" y="4495800"/>
            <a:ext cx="369888" cy="862013"/>
          </a:xfrm>
          <a:custGeom>
            <a:avLst/>
            <a:gdLst>
              <a:gd name="T0" fmla="*/ 4620382 w 157655"/>
              <a:gd name="T1" fmla="*/ 0 h 648138"/>
              <a:gd name="T2" fmla="*/ 256696 w 157655"/>
              <a:gd name="T3" fmla="*/ 0 h 648138"/>
              <a:gd name="T4" fmla="*/ 0 w 157655"/>
              <a:gd name="T5" fmla="*/ 2066712 h 648138"/>
              <a:gd name="T6" fmla="*/ 0 60000 65536"/>
              <a:gd name="T7" fmla="*/ 0 60000 65536"/>
              <a:gd name="T8" fmla="*/ 0 60000 65536"/>
              <a:gd name="T9" fmla="*/ 0 w 157655"/>
              <a:gd name="T10" fmla="*/ 0 h 648138"/>
              <a:gd name="T11" fmla="*/ 157655 w 157655"/>
              <a:gd name="T12" fmla="*/ 648138 h 648138"/>
            </a:gdLst>
            <a:ahLst/>
            <a:cxnLst>
              <a:cxn ang="T6">
                <a:pos x="T0" y="T1"/>
              </a:cxn>
              <a:cxn ang="T7">
                <a:pos x="T2" y="T3"/>
              </a:cxn>
              <a:cxn ang="T8">
                <a:pos x="T4" y="T5"/>
              </a:cxn>
            </a:cxnLst>
            <a:rect l="T9" t="T10" r="T11" b="T12"/>
            <a:pathLst>
              <a:path w="157655" h="648138">
                <a:moveTo>
                  <a:pt x="157655" y="0"/>
                </a:moveTo>
                <a:lnTo>
                  <a:pt x="8759" y="0"/>
                </a:lnTo>
                <a:lnTo>
                  <a:pt x="0" y="648138"/>
                </a:lnTo>
              </a:path>
            </a:pathLst>
          </a:custGeom>
          <a:noFill/>
          <a:ln w="9525">
            <a:solidFill>
              <a:srgbClr val="120DF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7" name="TextBox 2"/>
          <p:cNvSpPr txBox="1">
            <a:spLocks noChangeArrowheads="1"/>
          </p:cNvSpPr>
          <p:nvPr/>
        </p:nvSpPr>
        <p:spPr bwMode="auto">
          <a:xfrm>
            <a:off x="663575" y="376238"/>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(0) </a:t>
            </a:r>
            <a:r>
              <a:rPr lang="en-US">
                <a:solidFill>
                  <a:srgbClr val="120DF3"/>
                </a:solidFill>
                <a:latin typeface="Calibri" pitchFamily="34" charset="0"/>
              </a:rPr>
              <a:t>Be sure to</a:t>
            </a:r>
            <a:r>
              <a:rPr lang="en-US">
                <a:latin typeface="Calibri" pitchFamily="34" charset="0"/>
              </a:rPr>
              <a:t> </a:t>
            </a:r>
            <a:r>
              <a:rPr lang="en-US" b="1" u="sng">
                <a:solidFill>
                  <a:srgbClr val="120DF3"/>
                </a:solidFill>
                <a:latin typeface="Calibri" pitchFamily="34" charset="0"/>
              </a:rPr>
              <a:t>sign in</a:t>
            </a:r>
            <a:r>
              <a:rPr lang="en-US">
                <a:solidFill>
                  <a:srgbClr val="120DF3"/>
                </a:solidFill>
                <a:latin typeface="Calibri" pitchFamily="34" charset="0"/>
              </a:rPr>
              <a:t>!</a:t>
            </a:r>
          </a:p>
        </p:txBody>
      </p:sp>
      <p:sp>
        <p:nvSpPr>
          <p:cNvPr id="64528" name="Rectangle 13"/>
          <p:cNvSpPr>
            <a:spLocks noChangeArrowheads="1"/>
          </p:cNvSpPr>
          <p:nvPr/>
        </p:nvSpPr>
        <p:spPr bwMode="auto">
          <a:xfrm>
            <a:off x="6096000" y="2695575"/>
            <a:ext cx="2503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000000"/>
                </a:solidFill>
                <a:latin typeface="Calibri" pitchFamily="34" charset="0"/>
              </a:rPr>
              <a:t>anything but IE</a:t>
            </a:r>
            <a:endParaRPr lang="en-US" sz="12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71600" y="1600200"/>
            <a:ext cx="6479906" cy="519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Text Box 5"/>
          <p:cNvSpPr txBox="1">
            <a:spLocks noChangeArrowheads="1"/>
          </p:cNvSpPr>
          <p:nvPr/>
        </p:nvSpPr>
        <p:spPr bwMode="auto">
          <a:xfrm>
            <a:off x="533400" y="4445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a:latin typeface="Cambria" pitchFamily="18" charset="0"/>
              </a:rPr>
              <a:t>Take</a:t>
            </a:r>
            <a:r>
              <a:rPr lang="en-US" sz="3600" i="1" dirty="0">
                <a:latin typeface="Cambria" pitchFamily="18" charset="0"/>
              </a:rPr>
              <a:t>-</a:t>
            </a:r>
            <a:r>
              <a:rPr lang="en-US" sz="3600" dirty="0">
                <a:latin typeface="Cambria" pitchFamily="18" charset="0"/>
              </a:rPr>
              <a:t>home</a:t>
            </a:r>
            <a:r>
              <a:rPr lang="en-US" sz="3600" i="1" dirty="0">
                <a:latin typeface="Cambria" pitchFamily="18" charset="0"/>
              </a:rPr>
              <a:t> </a:t>
            </a:r>
            <a:r>
              <a:rPr lang="en-US" sz="3600" i="1" dirty="0" smtClean="0">
                <a:latin typeface="Cambria" pitchFamily="18" charset="0"/>
              </a:rPr>
              <a:t> </a:t>
            </a:r>
            <a:r>
              <a:rPr lang="en-US" sz="3600" dirty="0" smtClean="0">
                <a:latin typeface="Cambria" pitchFamily="18" charset="0"/>
              </a:rPr>
              <a:t>message</a:t>
            </a:r>
            <a:r>
              <a:rPr lang="en-US" sz="3600" dirty="0">
                <a:latin typeface="Cambria" pitchFamily="18" charset="0"/>
              </a:rPr>
              <a:t>…</a:t>
            </a:r>
          </a:p>
        </p:txBody>
      </p:sp>
      <p:sp>
        <p:nvSpPr>
          <p:cNvPr id="11268" name="Rectangle 6"/>
          <p:cNvSpPr>
            <a:spLocks noChangeArrowheads="1"/>
          </p:cNvSpPr>
          <p:nvPr/>
        </p:nvSpPr>
        <p:spPr bwMode="auto">
          <a:xfrm>
            <a:off x="2209800" y="833735"/>
            <a:ext cx="4648200" cy="461665"/>
          </a:xfrm>
          <a:prstGeom prst="rect">
            <a:avLst/>
          </a:prstGeom>
          <a:solidFill>
            <a:schemeClr val="bg1"/>
          </a:solidFill>
          <a:ln>
            <a:noFill/>
          </a:ln>
          <a:extLst/>
        </p:spPr>
        <p:txBody>
          <a:bodyPr wrap="square">
            <a:spAutoFit/>
          </a:bodyPr>
          <a:lstStyle/>
          <a:p>
            <a:pPr algn="ctr"/>
            <a:r>
              <a:rPr lang="en-US" b="1" dirty="0" err="1" smtClean="0">
                <a:solidFill>
                  <a:srgbClr val="120DF3"/>
                </a:solidFill>
                <a:latin typeface="Courier New" pitchFamily="49" charset="0"/>
              </a:rPr>
              <a:t>www.cs.hmc.edu</a:t>
            </a:r>
            <a:r>
              <a:rPr lang="en-US" b="1" dirty="0" smtClean="0">
                <a:solidFill>
                  <a:srgbClr val="120DF3"/>
                </a:solidFill>
                <a:latin typeface="Courier New" pitchFamily="49" charset="0"/>
              </a:rPr>
              <a:t>/cs5</a:t>
            </a:r>
            <a:endParaRPr lang="en-US" b="1" dirty="0">
              <a:solidFill>
                <a:srgbClr val="120DF3"/>
              </a:solidFill>
              <a:latin typeface="Courier New" pitchFamily="49" charset="0"/>
            </a:endParaRPr>
          </a:p>
        </p:txBody>
      </p:sp>
      <p:grpSp>
        <p:nvGrpSpPr>
          <p:cNvPr id="11269" name="Group 8"/>
          <p:cNvGrpSpPr>
            <a:grpSpLocks/>
          </p:cNvGrpSpPr>
          <p:nvPr>
            <p:custDataLst>
              <p:tags r:id="rId1"/>
            </p:custDataLst>
          </p:nvPr>
        </p:nvGrpSpPr>
        <p:grpSpPr bwMode="auto">
          <a:xfrm>
            <a:off x="8535988" y="508000"/>
            <a:ext cx="374650" cy="452438"/>
            <a:chOff x="2928" y="1051"/>
            <a:chExt cx="840" cy="957"/>
          </a:xfrm>
        </p:grpSpPr>
        <p:sp>
          <p:nvSpPr>
            <p:cNvPr id="11273" name="Freeform 9"/>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1274" name="Oval 1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latin typeface="Cambria" pitchFamily="18" charset="0"/>
              </a:endParaRPr>
            </a:p>
          </p:txBody>
        </p:sp>
        <p:sp>
          <p:nvSpPr>
            <p:cNvPr id="11275" name="Oval 1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6" name="Oval 1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7" name="Oval 1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8" name="Oval 1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9" name="Oval 1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80" name="Oval 1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81" name="AutoShape 1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11282" name="Freeform 1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1283" name="Freeform 1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1284" name="Freeform 2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1285" name="Freeform 2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1270" name="Text Box 22"/>
          <p:cNvSpPr txBox="1">
            <a:spLocks noChangeArrowheads="1"/>
          </p:cNvSpPr>
          <p:nvPr/>
        </p:nvSpPr>
        <p:spPr bwMode="auto">
          <a:xfrm>
            <a:off x="7467600" y="171450"/>
            <a:ext cx="126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08000"/>
                </a:solidFill>
                <a:latin typeface="Cambria" pitchFamily="18" charset="0"/>
              </a:rPr>
              <a:t>depending on where "home" is, perhaps…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4"/>
          <p:cNvSpPr>
            <a:spLocks noChangeArrowheads="1"/>
          </p:cNvSpPr>
          <p:nvPr/>
        </p:nvSpPr>
        <p:spPr bwMode="auto">
          <a:xfrm>
            <a:off x="457200" y="352425"/>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'rock'</a:t>
            </a:r>
          </a:p>
          <a:p>
            <a:r>
              <a:rPr lang="en-US" b="1">
                <a:latin typeface="Courier New" pitchFamily="49" charset="0"/>
                <a:cs typeface="Courier New" pitchFamily="49" charset="0"/>
              </a:rPr>
              <a:t>user = 'rock'</a:t>
            </a:r>
          </a:p>
          <a:p>
            <a:endParaRPr lang="en-US" b="1">
              <a:latin typeface="Courier New" pitchFamily="49" charset="0"/>
              <a:cs typeface="Courier New" pitchFamily="49" charset="0"/>
            </a:endParaRPr>
          </a:p>
          <a:p>
            <a:r>
              <a:rPr lang="en-US" b="1">
                <a:latin typeface="Courier New" pitchFamily="49" charset="0"/>
                <a:cs typeface="Courier New" pitchFamily="49" charset="0"/>
              </a:rPr>
              <a:t>if comp == 'rock':</a:t>
            </a:r>
          </a:p>
          <a:p>
            <a:r>
              <a:rPr lang="en-US" b="1">
                <a:latin typeface="Courier New" pitchFamily="49" charset="0"/>
                <a:cs typeface="Courier New" pitchFamily="49" charset="0"/>
              </a:rPr>
              <a:t>   if user == 'paper':</a:t>
            </a:r>
          </a:p>
          <a:p>
            <a:r>
              <a:rPr lang="en-US" b="1">
                <a:latin typeface="Courier New" pitchFamily="49" charset="0"/>
                <a:cs typeface="Courier New" pitchFamily="49" charset="0"/>
              </a:rPr>
              <a:t>      print 'I win *_*!'</a:t>
            </a:r>
          </a:p>
          <a:p>
            <a:r>
              <a:rPr lang="en-US" b="1">
                <a:latin typeface="Courier New" pitchFamily="49" charset="0"/>
                <a:cs typeface="Courier New" pitchFamily="49" charset="0"/>
              </a:rPr>
              <a:t>   elif user == 'scissors':</a:t>
            </a:r>
          </a:p>
          <a:p>
            <a:r>
              <a:rPr lang="en-US" b="1">
                <a:latin typeface="Courier New" pitchFamily="49" charset="0"/>
                <a:cs typeface="Courier New" pitchFamily="49" charset="0"/>
              </a:rPr>
              <a:t>      print 'You win.'</a:t>
            </a:r>
          </a:p>
          <a:p>
            <a:r>
              <a:rPr lang="en-US" b="1">
                <a:latin typeface="Courier New" pitchFamily="49" charset="0"/>
                <a:cs typeface="Courier New" pitchFamily="49" charset="0"/>
              </a:rPr>
              <a:t>else:</a:t>
            </a:r>
          </a:p>
          <a:p>
            <a:r>
              <a:rPr lang="en-US" b="1">
                <a:latin typeface="Courier New" pitchFamily="49" charset="0"/>
                <a:cs typeface="Courier New" pitchFamily="49" charset="0"/>
              </a:rPr>
              <a:t>   print 'Tie.'</a:t>
            </a:r>
          </a:p>
          <a:p>
            <a:r>
              <a:rPr lang="en-US" b="1">
                <a:latin typeface="Courier New" pitchFamily="49" charset="0"/>
                <a:cs typeface="Courier New" pitchFamily="49" charset="0"/>
              </a:rPr>
              <a:t>   print 'Ties go to the runner!'</a:t>
            </a:r>
          </a:p>
          <a:p>
            <a:r>
              <a:rPr lang="en-US" b="1">
                <a:latin typeface="Courier New" pitchFamily="49" charset="0"/>
                <a:cs typeface="Courier New" pitchFamily="49" charset="0"/>
              </a:rPr>
              <a:t>   print 'I'm running - are you?'</a:t>
            </a:r>
          </a:p>
        </p:txBody>
      </p:sp>
      <p:sp>
        <p:nvSpPr>
          <p:cNvPr id="65539" name="Rectangle 14"/>
          <p:cNvSpPr>
            <a:spLocks noChangeArrowheads="1"/>
          </p:cNvSpPr>
          <p:nvPr/>
        </p:nvSpPr>
        <p:spPr bwMode="auto">
          <a:xfrm>
            <a:off x="6324600" y="5257800"/>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What does this print?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4"/>
          <p:cNvSpPr>
            <a:spLocks noChangeArrowheads="1"/>
          </p:cNvSpPr>
          <p:nvPr/>
        </p:nvSpPr>
        <p:spPr bwMode="auto">
          <a:xfrm>
            <a:off x="914400" y="228600"/>
            <a:ext cx="723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How many RPS-legal inputs are there?</a:t>
            </a:r>
          </a:p>
        </p:txBody>
      </p:sp>
      <p:sp>
        <p:nvSpPr>
          <p:cNvPr id="66563" name="Rectangle 14"/>
          <p:cNvSpPr>
            <a:spLocks noChangeArrowheads="1"/>
          </p:cNvSpPr>
          <p:nvPr/>
        </p:nvSpPr>
        <p:spPr bwMode="auto">
          <a:xfrm>
            <a:off x="685800" y="18653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a:t>
            </a:r>
          </a:p>
          <a:p>
            <a:r>
              <a:rPr lang="en-US" b="1">
                <a:latin typeface="Courier New" pitchFamily="49" charset="0"/>
                <a:cs typeface="Courier New" pitchFamily="49" charset="0"/>
              </a:rPr>
              <a:t>user = ???</a:t>
            </a:r>
          </a:p>
          <a:p>
            <a:endParaRPr lang="en-US" b="1">
              <a:latin typeface="Courier New" pitchFamily="49" charset="0"/>
              <a:cs typeface="Courier New" pitchFamily="49" charset="0"/>
            </a:endParaRPr>
          </a:p>
          <a:p>
            <a:r>
              <a:rPr lang="en-US" b="1">
                <a:latin typeface="Courier New" pitchFamily="49" charset="0"/>
                <a:cs typeface="Courier New" pitchFamily="49" charset="0"/>
              </a:rPr>
              <a:t>if comp == 'rock':</a:t>
            </a:r>
          </a:p>
          <a:p>
            <a:r>
              <a:rPr lang="en-US" b="1">
                <a:latin typeface="Courier New" pitchFamily="49" charset="0"/>
                <a:cs typeface="Courier New" pitchFamily="49" charset="0"/>
              </a:rPr>
              <a:t>   print 'I win *_*!'</a:t>
            </a:r>
          </a:p>
          <a:p>
            <a:r>
              <a:rPr lang="en-US" b="1">
                <a:latin typeface="Courier New" pitchFamily="49" charset="0"/>
                <a:cs typeface="Courier New" pitchFamily="49" charset="0"/>
              </a:rPr>
              <a:t>if user == 'paper':</a:t>
            </a:r>
          </a:p>
          <a:p>
            <a:r>
              <a:rPr lang="en-US" b="1">
                <a:latin typeface="Courier New" pitchFamily="49" charset="0"/>
                <a:cs typeface="Courier New" pitchFamily="49" charset="0"/>
              </a:rPr>
              <a:t>   print 'You win.'</a:t>
            </a:r>
          </a:p>
          <a:p>
            <a:r>
              <a:rPr lang="en-US" b="1">
                <a:latin typeface="Courier New" pitchFamily="49" charset="0"/>
                <a:cs typeface="Courier New" pitchFamily="49" charset="0"/>
              </a:rPr>
              <a:t>else: </a:t>
            </a:r>
          </a:p>
          <a:p>
            <a:r>
              <a:rPr lang="en-US" b="1">
                <a:latin typeface="Courier New" pitchFamily="49" charset="0"/>
                <a:cs typeface="Courier New" pitchFamily="49" charset="0"/>
              </a:rPr>
              <a:t>   print 'Tie.'</a:t>
            </a:r>
          </a:p>
          <a:p>
            <a:r>
              <a:rPr lang="en-US" b="1">
                <a:latin typeface="Courier New" pitchFamily="49" charset="0"/>
                <a:cs typeface="Courier New" pitchFamily="49" charset="0"/>
              </a:rPr>
              <a:t>   print '-- a horrible tie!'</a:t>
            </a:r>
          </a:p>
          <a:p>
            <a:endParaRPr lang="en-US" b="1">
              <a:latin typeface="Courier New" pitchFamily="49" charset="0"/>
              <a:cs typeface="Courier New" pitchFamily="49" charset="0"/>
            </a:endParaRPr>
          </a:p>
        </p:txBody>
      </p:sp>
      <p:sp>
        <p:nvSpPr>
          <p:cNvPr id="66564" name="Rectangle 14"/>
          <p:cNvSpPr>
            <a:spLocks noChangeArrowheads="1"/>
          </p:cNvSpPr>
          <p:nvPr/>
        </p:nvSpPr>
        <p:spPr bwMode="auto">
          <a:xfrm>
            <a:off x="914400" y="685800"/>
            <a:ext cx="723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For how many is this program correct?</a:t>
            </a:r>
          </a:p>
        </p:txBody>
      </p:sp>
      <p:sp>
        <p:nvSpPr>
          <p:cNvPr id="66565" name="Rectangle 14"/>
          <p:cNvSpPr>
            <a:spLocks noChangeArrowheads="1"/>
          </p:cNvSpPr>
          <p:nvPr/>
        </p:nvSpPr>
        <p:spPr bwMode="auto">
          <a:xfrm>
            <a:off x="6400800" y="5638800"/>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What does this print?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533400" y="1114425"/>
            <a:ext cx="8218488" cy="180975"/>
            <a:chOff x="295" y="1311"/>
            <a:chExt cx="5177" cy="114"/>
          </a:xfrm>
        </p:grpSpPr>
        <p:sp>
          <p:nvSpPr>
            <p:cNvPr id="6761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761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758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Why CS ?</a:t>
            </a:r>
          </a:p>
        </p:txBody>
      </p:sp>
      <p:sp>
        <p:nvSpPr>
          <p:cNvPr id="67588" name="Rectangle 6"/>
          <p:cNvSpPr>
            <a:spLocks noChangeArrowheads="1"/>
          </p:cNvSpPr>
          <p:nvPr/>
        </p:nvSpPr>
        <p:spPr bwMode="auto">
          <a:xfrm>
            <a:off x="1066800" y="1465263"/>
            <a:ext cx="721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Information is life’s fundamental </a:t>
            </a:r>
            <a:r>
              <a:rPr lang="en-US" sz="2800" i="1"/>
              <a:t>building block</a:t>
            </a:r>
            <a:r>
              <a:rPr lang="en-US" sz="2800"/>
              <a:t>. </a:t>
            </a:r>
          </a:p>
        </p:txBody>
      </p:sp>
      <p:sp>
        <p:nvSpPr>
          <p:cNvPr id="67589" name="Rectangle 7"/>
          <p:cNvSpPr>
            <a:spLocks noChangeArrowheads="1"/>
          </p:cNvSpPr>
          <p:nvPr/>
        </p:nvSpPr>
        <p:spPr bwMode="auto">
          <a:xfrm>
            <a:off x="990600" y="55626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CS is a set of fundamental techniques for </a:t>
            </a:r>
            <a:r>
              <a:rPr lang="en-US" sz="2800" i="1"/>
              <a:t>understanding and leveraging</a:t>
            </a:r>
            <a:r>
              <a:rPr lang="en-US" sz="2800"/>
              <a:t> this information…</a:t>
            </a:r>
          </a:p>
        </p:txBody>
      </p:sp>
      <p:grpSp>
        <p:nvGrpSpPr>
          <p:cNvPr id="67590" name="Group 8"/>
          <p:cNvGrpSpPr>
            <a:grpSpLocks/>
          </p:cNvGrpSpPr>
          <p:nvPr/>
        </p:nvGrpSpPr>
        <p:grpSpPr bwMode="auto">
          <a:xfrm>
            <a:off x="458788" y="1447800"/>
            <a:ext cx="533400" cy="533400"/>
            <a:chOff x="240" y="2928"/>
            <a:chExt cx="336" cy="336"/>
          </a:xfrm>
        </p:grpSpPr>
        <p:sp>
          <p:nvSpPr>
            <p:cNvPr id="67616" name="Oval 9"/>
            <p:cNvSpPr>
              <a:spLocks noChangeArrowheads="1"/>
            </p:cNvSpPr>
            <p:nvPr/>
          </p:nvSpPr>
          <p:spPr bwMode="auto">
            <a:xfrm>
              <a:off x="240" y="2928"/>
              <a:ext cx="336" cy="336"/>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17" name="Freeform 10"/>
            <p:cNvSpPr>
              <a:spLocks/>
            </p:cNvSpPr>
            <p:nvPr/>
          </p:nvSpPr>
          <p:spPr bwMode="auto">
            <a:xfrm>
              <a:off x="295" y="3005"/>
              <a:ext cx="215" cy="205"/>
            </a:xfrm>
            <a:custGeom>
              <a:avLst/>
              <a:gdLst>
                <a:gd name="T0" fmla="*/ 0 w 215"/>
                <a:gd name="T1" fmla="*/ 130 h 205"/>
                <a:gd name="T2" fmla="*/ 45 w 215"/>
                <a:gd name="T3" fmla="*/ 205 h 205"/>
                <a:gd name="T4" fmla="*/ 215 w 215"/>
                <a:gd name="T5" fmla="*/ 30 h 205"/>
                <a:gd name="T6" fmla="*/ 190 w 215"/>
                <a:gd name="T7" fmla="*/ 0 h 205"/>
                <a:gd name="T8" fmla="*/ 60 w 215"/>
                <a:gd name="T9" fmla="*/ 145 h 205"/>
                <a:gd name="T10" fmla="*/ 25 w 215"/>
                <a:gd name="T11" fmla="*/ 100 h 205"/>
                <a:gd name="T12" fmla="*/ 0 w 215"/>
                <a:gd name="T13" fmla="*/ 130 h 205"/>
                <a:gd name="T14" fmla="*/ 0 60000 65536"/>
                <a:gd name="T15" fmla="*/ 0 60000 65536"/>
                <a:gd name="T16" fmla="*/ 0 60000 65536"/>
                <a:gd name="T17" fmla="*/ 0 60000 65536"/>
                <a:gd name="T18" fmla="*/ 0 60000 65536"/>
                <a:gd name="T19" fmla="*/ 0 60000 65536"/>
                <a:gd name="T20" fmla="*/ 0 60000 65536"/>
                <a:gd name="T21" fmla="*/ 0 w 215"/>
                <a:gd name="T22" fmla="*/ 0 h 205"/>
                <a:gd name="T23" fmla="*/ 215 w 215"/>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05">
                  <a:moveTo>
                    <a:pt x="0" y="130"/>
                  </a:moveTo>
                  <a:lnTo>
                    <a:pt x="45" y="205"/>
                  </a:lnTo>
                  <a:lnTo>
                    <a:pt x="215" y="30"/>
                  </a:lnTo>
                  <a:lnTo>
                    <a:pt x="190" y="0"/>
                  </a:lnTo>
                  <a:lnTo>
                    <a:pt x="60" y="145"/>
                  </a:lnTo>
                  <a:lnTo>
                    <a:pt x="25" y="100"/>
                  </a:lnTo>
                  <a:lnTo>
                    <a:pt x="0" y="130"/>
                  </a:lnTo>
                  <a:close/>
                </a:path>
              </a:pathLst>
            </a:custGeom>
            <a:solidFill>
              <a:srgbClr val="008000"/>
            </a:solidFill>
            <a:ln w="9525">
              <a:solidFill>
                <a:schemeClr val="tx1"/>
              </a:solidFill>
              <a:round/>
              <a:headEnd/>
              <a:tailEnd/>
            </a:ln>
          </p:spPr>
          <p:txBody>
            <a:bodyPr wrap="none" anchor="ctr"/>
            <a:lstStyle/>
            <a:p>
              <a:endParaRPr lang="en-US"/>
            </a:p>
          </p:txBody>
        </p:sp>
      </p:grpSp>
      <p:grpSp>
        <p:nvGrpSpPr>
          <p:cNvPr id="67591" name="Group 11"/>
          <p:cNvGrpSpPr>
            <a:grpSpLocks/>
          </p:cNvGrpSpPr>
          <p:nvPr/>
        </p:nvGrpSpPr>
        <p:grpSpPr bwMode="auto">
          <a:xfrm>
            <a:off x="381000" y="5773738"/>
            <a:ext cx="533400" cy="533400"/>
            <a:chOff x="240" y="2928"/>
            <a:chExt cx="336" cy="336"/>
          </a:xfrm>
        </p:grpSpPr>
        <p:sp>
          <p:nvSpPr>
            <p:cNvPr id="67614" name="Oval 12"/>
            <p:cNvSpPr>
              <a:spLocks noChangeArrowheads="1"/>
            </p:cNvSpPr>
            <p:nvPr/>
          </p:nvSpPr>
          <p:spPr bwMode="auto">
            <a:xfrm>
              <a:off x="240" y="2928"/>
              <a:ext cx="336" cy="336"/>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15" name="Freeform 13"/>
            <p:cNvSpPr>
              <a:spLocks/>
            </p:cNvSpPr>
            <p:nvPr/>
          </p:nvSpPr>
          <p:spPr bwMode="auto">
            <a:xfrm>
              <a:off x="295" y="3005"/>
              <a:ext cx="215" cy="205"/>
            </a:xfrm>
            <a:custGeom>
              <a:avLst/>
              <a:gdLst>
                <a:gd name="T0" fmla="*/ 0 w 215"/>
                <a:gd name="T1" fmla="*/ 130 h 205"/>
                <a:gd name="T2" fmla="*/ 45 w 215"/>
                <a:gd name="T3" fmla="*/ 205 h 205"/>
                <a:gd name="T4" fmla="*/ 215 w 215"/>
                <a:gd name="T5" fmla="*/ 30 h 205"/>
                <a:gd name="T6" fmla="*/ 190 w 215"/>
                <a:gd name="T7" fmla="*/ 0 h 205"/>
                <a:gd name="T8" fmla="*/ 60 w 215"/>
                <a:gd name="T9" fmla="*/ 145 h 205"/>
                <a:gd name="T10" fmla="*/ 25 w 215"/>
                <a:gd name="T11" fmla="*/ 100 h 205"/>
                <a:gd name="T12" fmla="*/ 0 w 215"/>
                <a:gd name="T13" fmla="*/ 130 h 205"/>
                <a:gd name="T14" fmla="*/ 0 60000 65536"/>
                <a:gd name="T15" fmla="*/ 0 60000 65536"/>
                <a:gd name="T16" fmla="*/ 0 60000 65536"/>
                <a:gd name="T17" fmla="*/ 0 60000 65536"/>
                <a:gd name="T18" fmla="*/ 0 60000 65536"/>
                <a:gd name="T19" fmla="*/ 0 60000 65536"/>
                <a:gd name="T20" fmla="*/ 0 60000 65536"/>
                <a:gd name="T21" fmla="*/ 0 w 215"/>
                <a:gd name="T22" fmla="*/ 0 h 205"/>
                <a:gd name="T23" fmla="*/ 215 w 215"/>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05">
                  <a:moveTo>
                    <a:pt x="0" y="130"/>
                  </a:moveTo>
                  <a:lnTo>
                    <a:pt x="45" y="205"/>
                  </a:lnTo>
                  <a:lnTo>
                    <a:pt x="215" y="30"/>
                  </a:lnTo>
                  <a:lnTo>
                    <a:pt x="190" y="0"/>
                  </a:lnTo>
                  <a:lnTo>
                    <a:pt x="60" y="145"/>
                  </a:lnTo>
                  <a:lnTo>
                    <a:pt x="25" y="100"/>
                  </a:lnTo>
                  <a:lnTo>
                    <a:pt x="0" y="130"/>
                  </a:lnTo>
                  <a:close/>
                </a:path>
              </a:pathLst>
            </a:custGeom>
            <a:solidFill>
              <a:srgbClr val="008000"/>
            </a:solidFill>
            <a:ln w="9525">
              <a:solidFill>
                <a:schemeClr val="tx1"/>
              </a:solidFill>
              <a:round/>
              <a:headEnd/>
              <a:tailEnd/>
            </a:ln>
          </p:spPr>
          <p:txBody>
            <a:bodyPr wrap="none" anchor="ctr"/>
            <a:lstStyle/>
            <a:p>
              <a:endParaRPr lang="en-US"/>
            </a:p>
          </p:txBody>
        </p:sp>
      </p:grpSp>
      <p:sp>
        <p:nvSpPr>
          <p:cNvPr id="67592" name="Text Box 14"/>
          <p:cNvSpPr txBox="1">
            <a:spLocks noChangeArrowheads="1"/>
          </p:cNvSpPr>
          <p:nvPr/>
        </p:nvSpPr>
        <p:spPr bwMode="auto">
          <a:xfrm>
            <a:off x="838200" y="22860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Genetic Code: DNA</a:t>
            </a:r>
          </a:p>
        </p:txBody>
      </p:sp>
      <p:sp>
        <p:nvSpPr>
          <p:cNvPr id="67593" name="Text Box 15"/>
          <p:cNvSpPr txBox="1">
            <a:spLocks noChangeArrowheads="1"/>
          </p:cNvSpPr>
          <p:nvPr/>
        </p:nvSpPr>
        <p:spPr bwMode="auto">
          <a:xfrm>
            <a:off x="4343400" y="2286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Our senses and experiences</a:t>
            </a:r>
          </a:p>
        </p:txBody>
      </p:sp>
      <p:sp>
        <p:nvSpPr>
          <p:cNvPr id="67594" name="Text Box 16"/>
          <p:cNvSpPr txBox="1">
            <a:spLocks noChangeArrowheads="1"/>
          </p:cNvSpPr>
          <p:nvPr/>
        </p:nvSpPr>
        <p:spPr bwMode="auto">
          <a:xfrm>
            <a:off x="914400" y="2667000"/>
            <a:ext cx="3124200" cy="466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GTAGCACAITTAGC…</a:t>
            </a:r>
          </a:p>
        </p:txBody>
      </p:sp>
      <p:sp>
        <p:nvSpPr>
          <p:cNvPr id="67595" name="Text Box 17"/>
          <p:cNvSpPr txBox="1">
            <a:spLocks noChangeArrowheads="1"/>
          </p:cNvSpPr>
          <p:nvPr/>
        </p:nvSpPr>
        <p:spPr bwMode="auto">
          <a:xfrm>
            <a:off x="4495800" y="2667000"/>
            <a:ext cx="3810000" cy="466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i="1">
                <a:latin typeface="Marker Felt" charset="0"/>
              </a:rPr>
              <a:t>More coffee required…</a:t>
            </a:r>
          </a:p>
        </p:txBody>
      </p:sp>
      <p:sp>
        <p:nvSpPr>
          <p:cNvPr id="67596" name="Line 18"/>
          <p:cNvSpPr>
            <a:spLocks noChangeShapeType="1"/>
          </p:cNvSpPr>
          <p:nvPr/>
        </p:nvSpPr>
        <p:spPr bwMode="auto">
          <a:xfrm>
            <a:off x="2209800" y="3276600"/>
            <a:ext cx="1143000" cy="838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7" name="Text Box 19"/>
          <p:cNvSpPr txBox="1">
            <a:spLocks noChangeArrowheads="1"/>
          </p:cNvSpPr>
          <p:nvPr/>
        </p:nvSpPr>
        <p:spPr bwMode="auto">
          <a:xfrm>
            <a:off x="3300413" y="518953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us</a:t>
            </a:r>
          </a:p>
        </p:txBody>
      </p:sp>
      <p:sp>
        <p:nvSpPr>
          <p:cNvPr id="67598" name="Line 20"/>
          <p:cNvSpPr>
            <a:spLocks noChangeShapeType="1"/>
          </p:cNvSpPr>
          <p:nvPr/>
        </p:nvSpPr>
        <p:spPr bwMode="auto">
          <a:xfrm flipH="1">
            <a:off x="5257800" y="3352800"/>
            <a:ext cx="1143000" cy="6858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7599" name="Group 21"/>
          <p:cNvGrpSpPr>
            <a:grpSpLocks/>
          </p:cNvGrpSpPr>
          <p:nvPr/>
        </p:nvGrpSpPr>
        <p:grpSpPr bwMode="auto">
          <a:xfrm>
            <a:off x="3581400" y="3657600"/>
            <a:ext cx="1333500" cy="1519238"/>
            <a:chOff x="2928" y="1051"/>
            <a:chExt cx="840" cy="957"/>
          </a:xfrm>
        </p:grpSpPr>
        <p:sp>
          <p:nvSpPr>
            <p:cNvPr id="67601" name="Freeform 22"/>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7602" name="Oval 2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7603" name="Oval 2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4" name="Oval 2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5" name="Oval 2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6" name="Oval 2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7" name="Oval 2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8" name="Oval 2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9" name="AutoShape 3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610" name="Freeform 3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7611" name="Freeform 3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7612" name="Freeform 3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7613" name="Freeform 3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7600" name="Rectangle 35"/>
          <p:cNvSpPr>
            <a:spLocks noChangeArrowheads="1"/>
          </p:cNvSpPr>
          <p:nvPr/>
        </p:nvSpPr>
        <p:spPr bwMode="auto">
          <a:xfrm>
            <a:off x="2701925" y="6399213"/>
            <a:ext cx="1416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a:t>“constructing with”</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304800" y="330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t>How I spent my summer vacation...</a:t>
            </a:r>
          </a:p>
        </p:txBody>
      </p:sp>
      <p:sp>
        <p:nvSpPr>
          <p:cNvPr id="68611" name="Rectangle 14"/>
          <p:cNvSpPr>
            <a:spLocks noChangeArrowheads="1"/>
          </p:cNvSpPr>
          <p:nvPr/>
        </p:nvSpPr>
        <p:spPr bwMode="auto">
          <a:xfrm>
            <a:off x="228600" y="1519238"/>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visiting Google Irvine</a:t>
            </a:r>
          </a:p>
        </p:txBody>
      </p:sp>
      <p:sp>
        <p:nvSpPr>
          <p:cNvPr id="68612" name="Rectangle 15"/>
          <p:cNvSpPr>
            <a:spLocks noChangeArrowheads="1"/>
          </p:cNvSpPr>
          <p:nvPr/>
        </p:nvSpPr>
        <p:spPr bwMode="auto">
          <a:xfrm>
            <a:off x="4648200" y="1371600"/>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serving as a </a:t>
            </a:r>
            <a:r>
              <a:rPr lang="en-US" b="1" i="1"/>
              <a:t>historical consultant</a:t>
            </a:r>
            <a:r>
              <a:rPr lang="en-US"/>
              <a:t>!</a:t>
            </a:r>
          </a:p>
        </p:txBody>
      </p:sp>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l="10226" t="28970" r="43892" b="23277"/>
          <a:stretch>
            <a:fillRect/>
          </a:stretch>
        </p:blipFill>
        <p:spPr bwMode="auto">
          <a:xfrm>
            <a:off x="4572000" y="2286000"/>
            <a:ext cx="44751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14"/>
          <p:cNvSpPr>
            <a:spLocks noChangeArrowheads="1"/>
          </p:cNvSpPr>
          <p:nvPr/>
        </p:nvSpPr>
        <p:spPr bwMode="auto">
          <a:xfrm>
            <a:off x="1752600" y="61722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 and programming flying robots, too...</a:t>
            </a:r>
          </a:p>
        </p:txBody>
      </p:sp>
      <p:pic>
        <p:nvPicPr>
          <p:cNvPr id="68615" name="Picture 7" descr="https://lh4.googleusercontent.com/-1nurGiZ29gI/TiS3hKu7aMI/AAAAAAAAADg/cQIBDq6TNaU/photoAtGoog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286000"/>
            <a:ext cx="43878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712788" y="12192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6400">
                <a:solidFill>
                  <a:srgbClr val="120DF3"/>
                </a:solidFill>
                <a:latin typeface="Calibri" pitchFamily="34" charset="0"/>
              </a:rPr>
              <a:t>CS is </a:t>
            </a:r>
            <a:r>
              <a:rPr lang="en-US" sz="6400" i="1">
                <a:solidFill>
                  <a:srgbClr val="120DF3"/>
                </a:solidFill>
                <a:latin typeface="Calibri" pitchFamily="34" charset="0"/>
              </a:rPr>
              <a:t>deceptively easy</a:t>
            </a:r>
            <a:r>
              <a:rPr lang="en-US" sz="6400">
                <a:solidFill>
                  <a:srgbClr val="120DF3"/>
                </a:solidFill>
                <a:latin typeface="Calibri" pitchFamily="34" charset="0"/>
              </a:rPr>
              <a:t>.</a:t>
            </a:r>
          </a:p>
        </p:txBody>
      </p:sp>
      <p:pic>
        <p:nvPicPr>
          <p:cNvPr id="69635" name="Picture 2" descr="1063717819-words-ru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290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8"/>
          <p:cNvSpPr>
            <a:spLocks noChangeArrowheads="1"/>
          </p:cNvSpPr>
          <p:nvPr/>
        </p:nvSpPr>
        <p:spPr bwMode="auto">
          <a:xfrm>
            <a:off x="76200" y="76200"/>
            <a:ext cx="1782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No worries...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latin typeface="Calibri" pitchFamily="34" charset="0"/>
            </a:endParaRPr>
          </a:p>
        </p:txBody>
      </p:sp>
      <p:cxnSp>
        <p:nvCxnSpPr>
          <p:cNvPr id="77827" name="Straight Arrow Connector 4"/>
          <p:cNvCxnSpPr>
            <a:cxnSpLocks noChangeShapeType="1"/>
          </p:cNvCxnSpPr>
          <p:nvPr/>
        </p:nvCxnSpPr>
        <p:spPr bwMode="auto">
          <a:xfrm>
            <a:off x="533400" y="5105400"/>
            <a:ext cx="7772400" cy="1588"/>
          </a:xfrm>
          <a:prstGeom prst="straightConnector1">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7828" name="Rectangle 5"/>
          <p:cNvSpPr>
            <a:spLocks noChangeArrowheads="1"/>
          </p:cNvSpPr>
          <p:nvPr/>
        </p:nvSpPr>
        <p:spPr bwMode="auto">
          <a:xfrm>
            <a:off x="1524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creativity / design</a:t>
            </a:r>
            <a:endParaRPr lang="en-US"/>
          </a:p>
        </p:txBody>
      </p:sp>
      <p:sp>
        <p:nvSpPr>
          <p:cNvPr id="77829" name="Rectangle 6"/>
          <p:cNvSpPr>
            <a:spLocks noChangeArrowheads="1"/>
          </p:cNvSpPr>
          <p:nvPr/>
        </p:nvSpPr>
        <p:spPr bwMode="auto">
          <a:xfrm>
            <a:off x="73152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commodity skills</a:t>
            </a:r>
            <a:endParaRPr lang="en-US"/>
          </a:p>
        </p:txBody>
      </p:sp>
      <p:sp>
        <p:nvSpPr>
          <p:cNvPr id="77830" name="Rectangle 7"/>
          <p:cNvSpPr>
            <a:spLocks noChangeArrowheads="1"/>
          </p:cNvSpPr>
          <p:nvPr/>
        </p:nvSpPr>
        <p:spPr bwMode="auto">
          <a:xfrm>
            <a:off x="3581400" y="4918075"/>
            <a:ext cx="2057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FF"/>
                </a:solidFill>
                <a:latin typeface="Calibri" pitchFamily="34" charset="0"/>
              </a:rPr>
              <a:t>It's a big span</a:t>
            </a:r>
            <a:endParaRPr lang="en-US" sz="1800">
              <a:solidFill>
                <a:srgbClr val="0000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latin typeface="Calibri" pitchFamily="34" charset="0"/>
            </a:endParaRPr>
          </a:p>
        </p:txBody>
      </p:sp>
      <p:cxnSp>
        <p:nvCxnSpPr>
          <p:cNvPr id="78851" name="Straight Arrow Connector 4"/>
          <p:cNvCxnSpPr>
            <a:cxnSpLocks noChangeShapeType="1"/>
          </p:cNvCxnSpPr>
          <p:nvPr/>
        </p:nvCxnSpPr>
        <p:spPr bwMode="auto">
          <a:xfrm>
            <a:off x="533400" y="5105400"/>
            <a:ext cx="7772400" cy="1588"/>
          </a:xfrm>
          <a:prstGeom prst="straightConnector1">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8852" name="Rectangle 5"/>
          <p:cNvSpPr>
            <a:spLocks noChangeArrowheads="1"/>
          </p:cNvSpPr>
          <p:nvPr/>
        </p:nvSpPr>
        <p:spPr bwMode="auto">
          <a:xfrm>
            <a:off x="1524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creativity / design</a:t>
            </a:r>
            <a:endParaRPr lang="en-US"/>
          </a:p>
        </p:txBody>
      </p:sp>
      <p:sp>
        <p:nvSpPr>
          <p:cNvPr id="78853" name="Rectangle 6"/>
          <p:cNvSpPr>
            <a:spLocks noChangeArrowheads="1"/>
          </p:cNvSpPr>
          <p:nvPr/>
        </p:nvSpPr>
        <p:spPr bwMode="auto">
          <a:xfrm>
            <a:off x="73152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commodity skills</a:t>
            </a:r>
            <a:endParaRPr lang="en-US"/>
          </a:p>
        </p:txBody>
      </p:sp>
      <p:sp>
        <p:nvSpPr>
          <p:cNvPr id="78854" name="Rectangle 7"/>
          <p:cNvSpPr>
            <a:spLocks noChangeArrowheads="1"/>
          </p:cNvSpPr>
          <p:nvPr/>
        </p:nvSpPr>
        <p:spPr bwMode="auto">
          <a:xfrm>
            <a:off x="3581400" y="4918075"/>
            <a:ext cx="2057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FF"/>
                </a:solidFill>
                <a:latin typeface="Calibri" pitchFamily="34" charset="0"/>
              </a:rPr>
              <a:t>It's a big span</a:t>
            </a:r>
            <a:endParaRPr lang="en-US" sz="1800">
              <a:solidFill>
                <a:srgbClr val="0000FF"/>
              </a:solidFill>
            </a:endParaRPr>
          </a:p>
        </p:txBody>
      </p:sp>
      <p:pic>
        <p:nvPicPr>
          <p:cNvPr id="78855" name="Picture 2" descr="http://t1.gstatic.com/images?q=tbn:ANd9GcR5TyZeEiZyCIJSFHNQIxFeShLyJft1cxBOHFmuf1LtKwI_FGPg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057400"/>
            <a:ext cx="15208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4" descr="Fermat Google doodle"/>
          <p:cNvPicPr>
            <a:picLocks noChangeAspect="1" noChangeArrowheads="1"/>
          </p:cNvPicPr>
          <p:nvPr/>
        </p:nvPicPr>
        <p:blipFill>
          <a:blip r:embed="rId4">
            <a:extLst>
              <a:ext uri="{28A0092B-C50C-407E-A947-70E740481C1C}">
                <a14:useLocalDpi xmlns:a14="http://schemas.microsoft.com/office/drawing/2010/main" val="0"/>
              </a:ext>
            </a:extLst>
          </a:blip>
          <a:srcRect b="39130"/>
          <a:stretch>
            <a:fillRect/>
          </a:stretch>
        </p:blipFill>
        <p:spPr bwMode="auto">
          <a:xfrm>
            <a:off x="381000" y="1981200"/>
            <a:ext cx="27130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b="9332"/>
          <a:stretch>
            <a:fillRect/>
          </a:stretch>
        </p:blipFill>
        <p:spPr bwMode="auto">
          <a:xfrm>
            <a:off x="304800" y="304800"/>
            <a:ext cx="8709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3"/>
          <p:cNvSpPr>
            <a:spLocks noChangeArrowheads="1"/>
          </p:cNvSpPr>
          <p:nvPr/>
        </p:nvSpPr>
        <p:spPr bwMode="auto">
          <a:xfrm>
            <a:off x="1295400" y="58674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t>The Atari 2600 game, </a:t>
            </a:r>
            <a:r>
              <a:rPr lang="en-US" sz="3600" i="1"/>
              <a:t>Adventure!</a:t>
            </a:r>
            <a:endParaRPr lang="en-US" sz="3600"/>
          </a:p>
        </p:txBody>
      </p:sp>
      <p:pic>
        <p:nvPicPr>
          <p:cNvPr id="79876" name="Picture 25" descr="Atari_2600"/>
          <p:cNvPicPr>
            <a:picLocks noChangeAspect="1" noChangeArrowheads="1"/>
          </p:cNvPicPr>
          <p:nvPr/>
        </p:nvPicPr>
        <p:blipFill>
          <a:blip r:embed="rId3">
            <a:extLst>
              <a:ext uri="{28A0092B-C50C-407E-A947-70E740481C1C}">
                <a14:useLocalDpi xmlns:a14="http://schemas.microsoft.com/office/drawing/2010/main" val="0"/>
              </a:ext>
            </a:extLst>
          </a:blip>
          <a:srcRect t="45531"/>
          <a:stretch>
            <a:fillRect/>
          </a:stretch>
        </p:blipFill>
        <p:spPr bwMode="auto">
          <a:xfrm>
            <a:off x="6172200" y="228600"/>
            <a:ext cx="2787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33400" y="914400"/>
            <a:ext cx="8218488" cy="180975"/>
            <a:chOff x="295" y="1311"/>
            <a:chExt cx="5177" cy="114"/>
          </a:xfrm>
        </p:grpSpPr>
        <p:sp>
          <p:nvSpPr>
            <p:cNvPr id="809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0899" name="Text Box 5"/>
          <p:cNvSpPr txBox="1">
            <a:spLocks noChangeArrowheads="1"/>
          </p:cNvSpPr>
          <p:nvPr/>
        </p:nvSpPr>
        <p:spPr bwMode="auto">
          <a:xfrm>
            <a:off x="2362200" y="1524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Why Python ?</a:t>
            </a:r>
          </a:p>
        </p:txBody>
      </p:sp>
      <p:sp>
        <p:nvSpPr>
          <p:cNvPr id="80900" name="Rectangle 6"/>
          <p:cNvSpPr>
            <a:spLocks noChangeArrowheads="1"/>
          </p:cNvSpPr>
          <p:nvPr/>
        </p:nvSpPr>
        <p:spPr bwMode="auto">
          <a:xfrm>
            <a:off x="457200" y="1141413"/>
            <a:ext cx="754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Python is a </a:t>
            </a:r>
            <a:r>
              <a:rPr lang="en-US" sz="2800" i="1"/>
              <a:t>general-purpose</a:t>
            </a:r>
            <a:r>
              <a:rPr lang="en-US" sz="2800"/>
              <a:t> computer language</a:t>
            </a:r>
          </a:p>
        </p:txBody>
      </p:sp>
      <p:sp>
        <p:nvSpPr>
          <p:cNvPr id="80901" name="Rectangle 7"/>
          <p:cNvSpPr>
            <a:spLocks noChangeArrowheads="1"/>
          </p:cNvSpPr>
          <p:nvPr/>
        </p:nvSpPr>
        <p:spPr bwMode="auto">
          <a:xfrm>
            <a:off x="609600" y="2514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Physics:</a:t>
            </a:r>
            <a:r>
              <a:rPr lang="en-US"/>
              <a:t>       	</a:t>
            </a:r>
            <a:r>
              <a:rPr lang="en-US">
                <a:solidFill>
                  <a:schemeClr val="bg2"/>
                </a:solidFill>
              </a:rPr>
              <a:t>LabView</a:t>
            </a:r>
            <a:endParaRPr lang="en-US"/>
          </a:p>
        </p:txBody>
      </p:sp>
      <p:sp>
        <p:nvSpPr>
          <p:cNvPr id="80902" name="Rectangle 8"/>
          <p:cNvSpPr>
            <a:spLocks noChangeArrowheads="1"/>
          </p:cNvSpPr>
          <p:nvPr/>
        </p:nvSpPr>
        <p:spPr bwMode="auto">
          <a:xfrm>
            <a:off x="609600" y="30861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Biology:</a:t>
            </a:r>
            <a:r>
              <a:rPr lang="en-US"/>
              <a:t>    	</a:t>
            </a:r>
            <a:r>
              <a:rPr lang="en-US">
                <a:solidFill>
                  <a:schemeClr val="bg2"/>
                </a:solidFill>
              </a:rPr>
              <a:t>Lasergene, DNA*</a:t>
            </a:r>
            <a:endParaRPr lang="en-US"/>
          </a:p>
        </p:txBody>
      </p:sp>
      <p:pic>
        <p:nvPicPr>
          <p:cNvPr id="80903"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03900" y="2336800"/>
            <a:ext cx="3111500" cy="21590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0904" name="Line 10"/>
          <p:cNvSpPr>
            <a:spLocks noChangeShapeType="1"/>
          </p:cNvSpPr>
          <p:nvPr/>
        </p:nvSpPr>
        <p:spPr bwMode="auto">
          <a:xfrm flipV="1">
            <a:off x="3800475" y="2667000"/>
            <a:ext cx="1838325" cy="4445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05" name="Rectangle 13"/>
          <p:cNvSpPr>
            <a:spLocks noChangeArrowheads="1"/>
          </p:cNvSpPr>
          <p:nvPr/>
        </p:nvSpPr>
        <p:spPr bwMode="auto">
          <a:xfrm>
            <a:off x="609600" y="37338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Engineering:</a:t>
            </a:r>
            <a:r>
              <a:rPr lang="en-US"/>
              <a:t>	   </a:t>
            </a:r>
            <a:r>
              <a:rPr lang="en-US">
                <a:solidFill>
                  <a:schemeClr val="bg2"/>
                </a:solidFill>
              </a:rPr>
              <a:t>Matlab</a:t>
            </a:r>
            <a:endParaRPr lang="en-US"/>
          </a:p>
        </p:txBody>
      </p:sp>
      <p:sp>
        <p:nvSpPr>
          <p:cNvPr id="80906" name="Rectangle 14"/>
          <p:cNvSpPr>
            <a:spLocks noChangeArrowheads="1"/>
          </p:cNvSpPr>
          <p:nvPr/>
        </p:nvSpPr>
        <p:spPr bwMode="auto">
          <a:xfrm>
            <a:off x="609600" y="43434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Mathematics:</a:t>
            </a:r>
            <a:r>
              <a:rPr lang="en-US"/>
              <a:t>	   </a:t>
            </a:r>
            <a:r>
              <a:rPr lang="en-US">
                <a:solidFill>
                  <a:schemeClr val="bg2"/>
                </a:solidFill>
              </a:rPr>
              <a:t>Maple, Mathematica</a:t>
            </a:r>
            <a:endParaRPr lang="en-US"/>
          </a:p>
        </p:txBody>
      </p:sp>
      <p:sp>
        <p:nvSpPr>
          <p:cNvPr id="80907" name="Text Box 15"/>
          <p:cNvSpPr txBox="1">
            <a:spLocks noChangeArrowheads="1"/>
          </p:cNvSpPr>
          <p:nvPr/>
        </p:nvSpPr>
        <p:spPr bwMode="auto">
          <a:xfrm>
            <a:off x="522288" y="1655763"/>
            <a:ext cx="495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skills apply to </a:t>
            </a:r>
            <a:r>
              <a:rPr lang="en-US" sz="1800">
                <a:solidFill>
                  <a:srgbClr val="FF0000"/>
                </a:solidFill>
                <a:latin typeface="Arial" pitchFamily="34" charset="0"/>
              </a:rPr>
              <a:t>all</a:t>
            </a:r>
            <a:r>
              <a:rPr lang="en-US" sz="1800">
                <a:latin typeface="Arial" pitchFamily="34" charset="0"/>
              </a:rPr>
              <a:t> special-purpose languages</a:t>
            </a:r>
          </a:p>
        </p:txBody>
      </p:sp>
      <p:sp>
        <p:nvSpPr>
          <p:cNvPr id="80908" name="Text Box 16"/>
          <p:cNvSpPr txBox="1">
            <a:spLocks noChangeArrowheads="1"/>
          </p:cNvSpPr>
          <p:nvPr/>
        </p:nvSpPr>
        <p:spPr bwMode="auto">
          <a:xfrm>
            <a:off x="2590800" y="51054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120DF3"/>
                </a:solidFill>
                <a:latin typeface="Calibri" pitchFamily="34" charset="0"/>
              </a:rPr>
              <a:t>ALL of these seem alien at first!</a:t>
            </a:r>
          </a:p>
        </p:txBody>
      </p:sp>
      <p:grpSp>
        <p:nvGrpSpPr>
          <p:cNvPr id="80909" name="Group 28"/>
          <p:cNvGrpSpPr>
            <a:grpSpLocks/>
          </p:cNvGrpSpPr>
          <p:nvPr>
            <p:custDataLst>
              <p:tags r:id="rId1"/>
            </p:custDataLst>
          </p:nvPr>
        </p:nvGrpSpPr>
        <p:grpSpPr bwMode="auto">
          <a:xfrm>
            <a:off x="8001000" y="6019800"/>
            <a:ext cx="457200" cy="457200"/>
            <a:chOff x="2928" y="1051"/>
            <a:chExt cx="840" cy="957"/>
          </a:xfrm>
        </p:grpSpPr>
        <p:sp>
          <p:nvSpPr>
            <p:cNvPr id="80911" name="Freeform 29"/>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0912" name="Oval 3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0913" name="Oval 3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4" name="Oval 3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5" name="Oval 3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6" name="Oval 3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7" name="Oval 3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8" name="Oval 3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9" name="AutoShape 3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0920" name="Freeform 3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0921" name="Freeform 3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0922" name="Freeform 4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0923" name="Freeform 4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910" name="Rectangle 31"/>
          <p:cNvSpPr>
            <a:spLocks noChangeArrowheads="1"/>
          </p:cNvSpPr>
          <p:nvPr/>
        </p:nvSpPr>
        <p:spPr bwMode="auto">
          <a:xfrm>
            <a:off x="6477000" y="5791200"/>
            <a:ext cx="1654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8000"/>
                </a:solidFill>
                <a:latin typeface="Arial" pitchFamily="34" charset="0"/>
              </a:rPr>
              <a:t>You’re telling me!</a:t>
            </a:r>
            <a:endParaRPr lang="en-US" sz="1500">
              <a:solidFill>
                <a:srgbClr val="008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33400" y="1114425"/>
            <a:ext cx="8218488" cy="180975"/>
            <a:chOff x="295" y="1311"/>
            <a:chExt cx="5177" cy="114"/>
          </a:xfrm>
        </p:grpSpPr>
        <p:sp>
          <p:nvSpPr>
            <p:cNvPr id="8192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2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 ?</a:t>
            </a:r>
          </a:p>
        </p:txBody>
      </p:sp>
      <p:sp>
        <p:nvSpPr>
          <p:cNvPr id="81924" name="Rectangle 6"/>
          <p:cNvSpPr>
            <a:spLocks noChangeArrowheads="1"/>
          </p:cNvSpPr>
          <p:nvPr/>
        </p:nvSpPr>
        <p:spPr bwMode="auto">
          <a:xfrm>
            <a:off x="3516313" y="14017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000000"/>
                </a:solidFill>
                <a:latin typeface="Comic Sans MS" pitchFamily="66" charset="0"/>
              </a:rPr>
              <a:t>Perls of wisdom ?</a:t>
            </a:r>
          </a:p>
        </p:txBody>
      </p:sp>
      <p:sp>
        <p:nvSpPr>
          <p:cNvPr id="81925" name="Rectangle 7"/>
          <p:cNvSpPr>
            <a:spLocks noChangeArrowheads="1"/>
          </p:cNvSpPr>
          <p:nvPr/>
        </p:nvSpPr>
        <p:spPr bwMode="auto">
          <a:xfrm>
            <a:off x="206375" y="1836738"/>
            <a:ext cx="8826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rgbClr val="000000"/>
                </a:solidFill>
                <a:latin typeface="Courier New" pitchFamily="49" charset="0"/>
              </a:rPr>
              <a:t>eval evalq.q&gt;trd!Uj:%L&lt;061:%C&lt;csnvo:%f&lt;fsddo0:%c&lt;cmtd:%x&lt;xdmmnv:%I&lt;011:%u&lt;251:%bs&lt;bsd`udSdbu`ofmd:%w&lt;lnwd:%U&lt;2:%t&lt;L`hoVhoenv,?</a:t>
            </a:r>
          </a:p>
          <a:p>
            <a:r>
              <a:rPr lang="en-US" sz="900">
                <a:solidFill>
                  <a:srgbClr val="000000"/>
                </a:solidFill>
                <a:latin typeface="Courier New" pitchFamily="49" charset="0"/>
              </a:rPr>
              <a:t>odv),idhfiu&lt;?314-,vheui&lt;?254(:%b&lt;%t,?B`ow`r:%b,?bnoghftsd),vheui&lt;?%u-,idhfiu&lt;?311(:%b,?q`bj)(:s)3-3-%u-001-%c(:s)3-081-%u-311</a:t>
            </a:r>
          </a:p>
          <a:p>
            <a:r>
              <a:rPr lang="en-US" sz="900">
                <a:solidFill>
                  <a:srgbClr val="000000"/>
                </a:solidFill>
                <a:latin typeface="Courier New" pitchFamily="49" charset="0"/>
              </a:rPr>
              <a:t>-%f(:s)3-001-%u-031-%f(:s)3-1-%u-34-%f(:gns)%{&lt;1:%{=%u:%{*&lt;71(zs)%{-01-%{*51-54-%f-%f(:|s)3-1-%u-04-cm`bj(:%b,?%bs)3-1-%u-311</a:t>
            </a:r>
          </a:p>
          <a:p>
            <a:r>
              <a:rPr lang="en-US" sz="900">
                <a:solidFill>
                  <a:srgbClr val="000000"/>
                </a:solidFill>
                <a:latin typeface="Courier New" pitchFamily="49" charset="0"/>
              </a:rPr>
              <a:t>(:%G&lt;,041:v)1-%L-31-C-%x(:v)%G-%L-,021-C-%x(:%B&lt;,91:v),31-041-,4-B-%c(:v),91-041-,74-B-%c(:%E&lt;,%I:v)1-021-31-E-%x(:v),%I-021-,</a:t>
            </a:r>
          </a:p>
          <a:p>
            <a:r>
              <a:rPr lang="en-US" sz="900">
                <a:solidFill>
                  <a:srgbClr val="000000"/>
                </a:solidFill>
                <a:latin typeface="Courier New" pitchFamily="49" charset="0"/>
              </a:rPr>
              <a:t> 91-E-%x(:%K&lt;,231:v),71-81-,31-@-%C(:v),301-81-,%L-@-%C(:v),%u-81-,211-@-%C(:%M&lt;,%u:v),51-61-1-F-%C(:v),%L-61-,021-F-%C(:v),%u</a:t>
            </a:r>
          </a:p>
          <a:p>
            <a:r>
              <a:rPr lang="en-US" sz="900">
                <a:solidFill>
                  <a:srgbClr val="000000"/>
                </a:solidFill>
                <a:latin typeface="Courier New" pitchFamily="49" charset="0"/>
              </a:rPr>
              <a:t>-61-,211-F-%C(:%J&lt;%u:v)751-41-791-[-%C(:v)401-41-441-[-%C(:v)%u-41-291-[-%C(:%b,?bsd`udNw`m)063-080-091-088-,u`fr&lt;?G-,ghmm&lt;?f</a:t>
            </a:r>
          </a:p>
          <a:p>
            <a:r>
              <a:rPr lang="en-US" sz="900">
                <a:solidFill>
                  <a:srgbClr val="000000"/>
                </a:solidFill>
                <a:latin typeface="Courier New" pitchFamily="49" charset="0"/>
              </a:rPr>
              <a:t>sddo5(:S)1(:%b,?sdqd`u)%I-]'t(:%t,?choe)&amp;=Envo?&amp;&lt;?rtczS),0(:'V:%b,?%w)G-1-31(hg)%x=081(:|(:%t,?choe)&amp;=Tq?&amp;&lt;?rtczS)0(:%b,?%w)G</a:t>
            </a:r>
          </a:p>
          <a:p>
            <a:r>
              <a:rPr lang="en-US" sz="900">
                <a:solidFill>
                  <a:srgbClr val="000000"/>
                </a:solidFill>
                <a:latin typeface="Courier New" pitchFamily="49" charset="0"/>
              </a:rPr>
              <a:t>-1-,31(:|(:%t,?choe)&amp;=Mdgu?&amp;&lt;?rtcz'V:%b,?%w)G-,31-1(hg)%y?31(:|(:%t,?choe)&amp;=Shfiu?&amp;&lt;?rtcz'V:%b,?%w)G-31-1(hg)%Y=%u,31(:|(:L`h</a:t>
            </a:r>
          </a:p>
          <a:p>
            <a:r>
              <a:rPr lang="en-US" sz="900">
                <a:solidFill>
                  <a:srgbClr val="000000"/>
                </a:solidFill>
                <a:latin typeface="Courier New" pitchFamily="49" charset="0"/>
              </a:rPr>
              <a:t>oMnnq)(:dyhu:rtc!vz%b,?%bs)%^Z1\-%^Z0\-%^Z3\-%^Z0\*8-,u`fr&lt;?%^Z2\-,ghmm&lt;?%^Z5\(:|rtc!tzhg)%G?%u(z%G*&lt;%L:%d&lt;,%G:%G&lt;,%L:|dmrdz%</a:t>
            </a:r>
          </a:p>
          <a:p>
            <a:r>
              <a:rPr lang="en-US" sz="900">
                <a:solidFill>
                  <a:srgbClr val="000000"/>
                </a:solidFill>
                <a:latin typeface="Courier New" pitchFamily="49" charset="0"/>
              </a:rPr>
              <a:t>G*&lt;01:%d&lt;01:|%b,?%w)C-%d-1(:hg)%B?%u(z%B*&lt;%I:%d&lt;,%B:%B&lt;,%I:|dmrdz%B*&lt;01:%d&lt;01:|%b,?%w)B-%d-1(:hg)%E?%u(z%E*&lt;031:%d&lt;,%E:%E&lt;,03</a:t>
            </a:r>
          </a:p>
          <a:p>
            <a:r>
              <a:rPr lang="en-US" sz="900">
                <a:solidFill>
                  <a:srgbClr val="000000"/>
                </a:solidFill>
                <a:latin typeface="Courier New" pitchFamily="49" charset="0"/>
              </a:rPr>
              <a:t>1:|dmrdz%E*&lt;01:%d&lt;01:|%b,?%w)E-%d-1(:hg)%K?%u(z%K*&lt;229:%d&lt;,%K:%K&lt;,251:|dmrdz%K*&lt;7:%d&lt;7:|%b,?%w)@-%d-1(:hg)%M?%u(z%M*&lt;271:%d&lt;,</a:t>
            </a:r>
          </a:p>
          <a:p>
            <a:r>
              <a:rPr lang="en-US" sz="900">
                <a:solidFill>
                  <a:srgbClr val="000000"/>
                </a:solidFill>
                <a:latin typeface="Courier New" pitchFamily="49" charset="0"/>
              </a:rPr>
              <a:t>%M:%M&lt;,271:|dmrdz%M*&lt;9:%d&lt;9:|%b,?%w)F-%d-1(:hg)%J=,%u(z%J,&lt;%u:%d&lt;,%J:%J&lt;%u:|dmrdz%J,&lt;7:%d&lt;,7:|%b,?%w)[-%d-1(:'V:hg)%x=081(zhg</a:t>
            </a:r>
          </a:p>
          <a:p>
            <a:r>
              <a:rPr lang="en-US" sz="900">
                <a:solidFill>
                  <a:srgbClr val="000000"/>
                </a:solidFill>
                <a:latin typeface="Courier New" pitchFamily="49" charset="0"/>
              </a:rPr>
              <a:t>))%x?031(}})%x=001((zAn&lt;%b,?ghoe)nwdsm`qqhof-%y-%x-%Y-%X(:hg)%x?031(zhg)%"n(z'R:||dmrdzhg)%x?58(zhg)%"n?0(z%n&lt;7:%n*&lt;3hg)%x=81</a:t>
            </a:r>
          </a:p>
          <a:p>
            <a:r>
              <a:rPr lang="en-US" sz="900">
                <a:solidFill>
                  <a:srgbClr val="000000"/>
                </a:solidFill>
                <a:latin typeface="Courier New" pitchFamily="49" charset="0"/>
              </a:rPr>
              <a:t>(:%n&lt;,7hg)%x=61(:%b,?%w)G-%n-1(:|dmrdz'R:||dmrdzhg)%"n?0(z'R:|dmrdzS)00(:%U**:%O**:'R:v)%y-%x-%Y-Q-%f(:%b,?edmdud)&amp;Q&amp;(hg))%O$</a:t>
            </a:r>
          </a:p>
          <a:p>
            <a:r>
              <a:rPr lang="en-US" sz="900">
                <a:solidFill>
                  <a:srgbClr val="000000"/>
                </a:solidFill>
                <a:latin typeface="Courier New" pitchFamily="49" charset="0"/>
              </a:rPr>
              <a:t>4((:||||rmddq)4(''Uj;;dyhu)1(hg)%U=0(:||rtc!Rz%U,,:qshou#]`#:%b,?%w)G-063,%y-081,%x(:|rtc!SzP)cm`bj(:%R*&lt;%^Z1\:P)sde(: |rtc!P</a:t>
            </a:r>
          </a:p>
          <a:p>
            <a:r>
              <a:rPr lang="en-US" sz="900">
                <a:solidFill>
                  <a:srgbClr val="000000"/>
                </a:solidFill>
                <a:latin typeface="Courier New" pitchFamily="49" charset="0"/>
              </a:rPr>
              <a:t>z%b,?bsd`udUdyu)%L-9,udyu&lt;?%R/1-,ghmm&lt;?%^Z1\(:|rtc!sz%b,?%bs)%^Z1\-%^Z0\-%^Z3\-%^Z2\-,ghmm&lt;?%^Z5\-,ntumhod&lt;?%^Z4\(:|rtc!Vz)%y</a:t>
            </a:r>
          </a:p>
          <a:p>
            <a:r>
              <a:rPr lang="en-US" sz="900">
                <a:solidFill>
                  <a:srgbClr val="000000"/>
                </a:solidFill>
                <a:latin typeface="Courier New" pitchFamily="49" charset="0"/>
              </a:rPr>
              <a:t>-%x-%Y-%X(&lt;%b,?bnnser)G(:|&gt;^chr($$/$$)x2016.</a:t>
            </a:r>
          </a:p>
        </p:txBody>
      </p:sp>
      <p:sp>
        <p:nvSpPr>
          <p:cNvPr id="81926" name="Text Box 8"/>
          <p:cNvSpPr txBox="1">
            <a:spLocks noChangeArrowheads="1"/>
          </p:cNvSpPr>
          <p:nvPr/>
        </p:nvSpPr>
        <p:spPr bwMode="auto">
          <a:xfrm>
            <a:off x="2555875" y="45751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chemeClr val="accent2"/>
                </a:solidFill>
                <a:latin typeface="Arial" pitchFamily="34" charset="0"/>
              </a:rPr>
              <a:t>Perl might be a little bit TOO flexible a language!</a:t>
            </a:r>
          </a:p>
        </p:txBody>
      </p:sp>
      <p:sp>
        <p:nvSpPr>
          <p:cNvPr id="81927" name="Text Box 9"/>
          <p:cNvSpPr txBox="1">
            <a:spLocks noChangeArrowheads="1"/>
          </p:cNvSpPr>
          <p:nvPr/>
        </p:nvSpPr>
        <p:spPr bwMode="auto">
          <a:xfrm>
            <a:off x="1728788" y="5980113"/>
            <a:ext cx="591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Arial" pitchFamily="34" charset="0"/>
              </a:rPr>
              <a:t>Goal:</a:t>
            </a:r>
            <a:r>
              <a:rPr lang="en-US">
                <a:latin typeface="Arial" pitchFamily="34" charset="0"/>
              </a:rPr>
              <a:t>  expression, not language details.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1219200" y="2286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Why here?</a:t>
            </a:r>
          </a:p>
        </p:txBody>
      </p:sp>
      <p:sp>
        <p:nvSpPr>
          <p:cNvPr id="12292" name="Text Box 14"/>
          <p:cNvSpPr txBox="1">
            <a:spLocks noChangeArrowheads="1"/>
          </p:cNvSpPr>
          <p:nvPr/>
        </p:nvSpPr>
        <p:spPr bwMode="auto">
          <a:xfrm>
            <a:off x="381000" y="1600200"/>
            <a:ext cx="8077200" cy="432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itchFamily="18" charset="0"/>
              </a:rPr>
              <a:t>Placement </a:t>
            </a:r>
            <a:r>
              <a:rPr lang="en-US" sz="2800" dirty="0">
                <a:latin typeface="Cambria" pitchFamily="18" charset="0"/>
              </a:rPr>
              <a:t>based on </a:t>
            </a:r>
            <a:r>
              <a:rPr lang="en-US" sz="2800" dirty="0" smtClean="0">
                <a:latin typeface="Cambria" pitchFamily="18" charset="0"/>
              </a:rPr>
              <a:t>experience</a:t>
            </a:r>
            <a:r>
              <a:rPr lang="en-US" sz="2800" dirty="0">
                <a:latin typeface="Cambria" pitchFamily="18" charset="0"/>
              </a:rPr>
              <a:t>, </a:t>
            </a:r>
            <a:r>
              <a:rPr lang="en-US" sz="2800" i="1" dirty="0">
                <a:latin typeface="Cambria" pitchFamily="18" charset="0"/>
              </a:rPr>
              <a:t>not ability</a:t>
            </a:r>
            <a:r>
              <a:rPr lang="en-US" sz="2800" dirty="0">
                <a:latin typeface="Cambria" pitchFamily="18" charset="0"/>
              </a:rPr>
              <a:t>:</a:t>
            </a:r>
          </a:p>
          <a:p>
            <a:pPr lvl="1">
              <a:spcBef>
                <a:spcPct val="50000"/>
              </a:spcBef>
              <a:buFontTx/>
              <a:buChar char="•"/>
            </a:pPr>
            <a:r>
              <a:rPr lang="en-US" sz="2000" dirty="0">
                <a:latin typeface="Cambria" pitchFamily="18" charset="0"/>
              </a:rPr>
              <a:t> </a:t>
            </a:r>
            <a:r>
              <a:rPr lang="en-US" sz="2000" b="1" dirty="0">
                <a:solidFill>
                  <a:srgbClr val="C1AF13"/>
                </a:solidFill>
                <a:latin typeface="Cambria" pitchFamily="18" charset="0"/>
              </a:rPr>
              <a:t>Gold </a:t>
            </a:r>
            <a:r>
              <a:rPr lang="en-US" sz="2000" dirty="0">
                <a:latin typeface="Cambria" pitchFamily="18" charset="0"/>
              </a:rPr>
              <a:t>is for students mostly new to CS, </a:t>
            </a:r>
          </a:p>
          <a:p>
            <a:pPr lvl="1">
              <a:spcBef>
                <a:spcPct val="50000"/>
              </a:spcBef>
              <a:buFontTx/>
              <a:buChar char="•"/>
            </a:pPr>
            <a:r>
              <a:rPr lang="en-US" sz="2000" b="1" dirty="0">
                <a:latin typeface="Cambria" pitchFamily="18" charset="0"/>
              </a:rPr>
              <a:t> Black </a:t>
            </a:r>
            <a:r>
              <a:rPr lang="en-US" sz="2000" dirty="0">
                <a:latin typeface="Cambria" pitchFamily="18" charset="0"/>
              </a:rPr>
              <a:t>for students with a good amount of previous CS</a:t>
            </a:r>
          </a:p>
          <a:p>
            <a:pPr lvl="1">
              <a:spcBef>
                <a:spcPct val="50000"/>
              </a:spcBef>
              <a:buFontTx/>
              <a:buChar char="•"/>
            </a:pPr>
            <a:r>
              <a:rPr lang="en-US" sz="2000" dirty="0">
                <a:latin typeface="Cambria" pitchFamily="18" charset="0"/>
              </a:rPr>
              <a:t> </a:t>
            </a:r>
            <a:r>
              <a:rPr lang="en-US" sz="2000" b="1" dirty="0">
                <a:solidFill>
                  <a:srgbClr val="C00000"/>
                </a:solidFill>
                <a:latin typeface="Cambria" pitchFamily="18" charset="0"/>
              </a:rPr>
              <a:t>Tradeoff:</a:t>
            </a:r>
            <a:r>
              <a:rPr lang="en-US" sz="2000" dirty="0">
                <a:solidFill>
                  <a:srgbClr val="C00000"/>
                </a:solidFill>
                <a:latin typeface="Cambria" pitchFamily="18" charset="0"/>
              </a:rPr>
              <a:t> </a:t>
            </a:r>
            <a:r>
              <a:rPr lang="en-US" sz="2000" dirty="0">
                <a:latin typeface="Cambria" pitchFamily="18" charset="0"/>
              </a:rPr>
              <a:t>more careful coverage – a few more applications</a:t>
            </a:r>
          </a:p>
          <a:p>
            <a:pPr lvl="1">
              <a:spcBef>
                <a:spcPct val="50000"/>
              </a:spcBef>
              <a:buFontTx/>
              <a:buChar char="•"/>
            </a:pPr>
            <a:r>
              <a:rPr lang="en-US" sz="2000" dirty="0">
                <a:latin typeface="Cambria" pitchFamily="18" charset="0"/>
              </a:rPr>
              <a:t> </a:t>
            </a:r>
            <a:r>
              <a:rPr lang="en-US" sz="2000" b="1" dirty="0" smtClean="0">
                <a:solidFill>
                  <a:srgbClr val="008000"/>
                </a:solidFill>
                <a:latin typeface="Cambria" pitchFamily="18" charset="0"/>
              </a:rPr>
              <a:t>Green</a:t>
            </a:r>
            <a:r>
              <a:rPr lang="en-US" sz="2000" dirty="0">
                <a:latin typeface="Cambria" pitchFamily="18" charset="0"/>
              </a:rPr>
              <a:t> </a:t>
            </a:r>
            <a:r>
              <a:rPr lang="en-US" sz="2000" dirty="0" smtClean="0">
                <a:latin typeface="Cambria" pitchFamily="18" charset="0"/>
              </a:rPr>
              <a:t>is </a:t>
            </a:r>
            <a:r>
              <a:rPr lang="en-US" sz="2000" dirty="0">
                <a:latin typeface="Cambria" pitchFamily="18" charset="0"/>
              </a:rPr>
              <a:t>for those who'd like biology-flavored CS!</a:t>
            </a:r>
          </a:p>
          <a:p>
            <a:pPr lvl="1">
              <a:spcBef>
                <a:spcPct val="50000"/>
              </a:spcBef>
              <a:buFontTx/>
              <a:buChar char="•"/>
            </a:pPr>
            <a:endParaRPr lang="en-US" sz="2000" dirty="0">
              <a:latin typeface="Cambria" pitchFamily="18" charset="0"/>
            </a:endParaRPr>
          </a:p>
          <a:p>
            <a:pPr lvl="1">
              <a:spcBef>
                <a:spcPct val="50000"/>
              </a:spcBef>
              <a:buFontTx/>
              <a:buChar char="•"/>
            </a:pPr>
            <a:r>
              <a:rPr lang="en-US" sz="2000" dirty="0">
                <a:latin typeface="Cambria" pitchFamily="18" charset="0"/>
              </a:rPr>
              <a:t> All of </a:t>
            </a:r>
            <a:r>
              <a:rPr lang="en-US" sz="2000" b="1" dirty="0">
                <a:solidFill>
                  <a:srgbClr val="C1AF13"/>
                </a:solidFill>
                <a:latin typeface="Cambria" pitchFamily="18" charset="0"/>
              </a:rPr>
              <a:t>Gold</a:t>
            </a:r>
            <a:r>
              <a:rPr lang="en-US" sz="2000" dirty="0">
                <a:latin typeface="Cambria" pitchFamily="18" charset="0"/>
              </a:rPr>
              <a:t>  </a:t>
            </a:r>
            <a:r>
              <a:rPr lang="en-US" sz="2000" b="1" dirty="0">
                <a:latin typeface="Cambria" pitchFamily="18" charset="0"/>
              </a:rPr>
              <a:t>Black</a:t>
            </a:r>
            <a:r>
              <a:rPr lang="en-US" sz="2000" dirty="0">
                <a:latin typeface="Cambria" pitchFamily="18" charset="0"/>
              </a:rPr>
              <a:t> </a:t>
            </a:r>
            <a:r>
              <a:rPr lang="en-US" sz="2000" dirty="0" smtClean="0">
                <a:latin typeface="Cambria" pitchFamily="18" charset="0"/>
              </a:rPr>
              <a:t>and </a:t>
            </a:r>
            <a:r>
              <a:rPr lang="en-US" sz="2000" b="1" dirty="0" smtClean="0">
                <a:solidFill>
                  <a:srgbClr val="008000"/>
                </a:solidFill>
                <a:latin typeface="Cambria" pitchFamily="18" charset="0"/>
              </a:rPr>
              <a:t>Green</a:t>
            </a:r>
            <a:r>
              <a:rPr lang="en-US" sz="2000" dirty="0" smtClean="0">
                <a:latin typeface="Cambria" pitchFamily="18" charset="0"/>
              </a:rPr>
              <a:t> </a:t>
            </a:r>
            <a:r>
              <a:rPr lang="en-US" sz="2000" dirty="0">
                <a:latin typeface="Cambria" pitchFamily="18" charset="0"/>
              </a:rPr>
              <a:t>will prepare you well for</a:t>
            </a:r>
            <a:endParaRPr lang="en-US" sz="1600" dirty="0">
              <a:latin typeface="Cambria" pitchFamily="18" charset="0"/>
            </a:endParaRPr>
          </a:p>
          <a:p>
            <a:pPr lvl="2">
              <a:lnSpc>
                <a:spcPct val="60000"/>
              </a:lnSpc>
              <a:spcBef>
                <a:spcPct val="50000"/>
              </a:spcBef>
              <a:buFontTx/>
              <a:buChar char="•"/>
            </a:pPr>
            <a:r>
              <a:rPr lang="en-US" sz="2000" dirty="0">
                <a:latin typeface="Cambria" pitchFamily="18" charset="0"/>
              </a:rPr>
              <a:t>  CS 60</a:t>
            </a:r>
          </a:p>
          <a:p>
            <a:pPr lvl="2">
              <a:lnSpc>
                <a:spcPct val="60000"/>
              </a:lnSpc>
              <a:spcBef>
                <a:spcPct val="50000"/>
              </a:spcBef>
              <a:buFontTx/>
              <a:buChar char="•"/>
            </a:pPr>
            <a:r>
              <a:rPr lang="en-US" sz="2000" dirty="0">
                <a:latin typeface="Cambria" pitchFamily="18" charset="0"/>
              </a:rPr>
              <a:t>  Future computational work</a:t>
            </a:r>
          </a:p>
          <a:p>
            <a:pPr lvl="2">
              <a:lnSpc>
                <a:spcPct val="60000"/>
              </a:lnSpc>
              <a:spcBef>
                <a:spcPct val="50000"/>
              </a:spcBef>
              <a:buFontTx/>
              <a:buChar char="•"/>
            </a:pPr>
            <a:r>
              <a:rPr lang="en-US" sz="2000" dirty="0">
                <a:latin typeface="Cambria" pitchFamily="18" charset="0"/>
              </a:rPr>
              <a:t>  A happy and fulfilling life  :-)</a:t>
            </a:r>
            <a:endParaRPr lang="en-US" sz="2000" b="1" dirty="0">
              <a:latin typeface="Cambria" pitchFamily="18" charset="0"/>
            </a:endParaRPr>
          </a:p>
        </p:txBody>
      </p:sp>
      <p:grpSp>
        <p:nvGrpSpPr>
          <p:cNvPr id="12293" name="Group 16"/>
          <p:cNvGrpSpPr>
            <a:grpSpLocks/>
          </p:cNvGrpSpPr>
          <p:nvPr>
            <p:custDataLst>
              <p:tags r:id="rId1"/>
            </p:custDataLst>
          </p:nvPr>
        </p:nvGrpSpPr>
        <p:grpSpPr bwMode="auto">
          <a:xfrm>
            <a:off x="304800" y="304800"/>
            <a:ext cx="609600" cy="609600"/>
            <a:chOff x="2928" y="1051"/>
            <a:chExt cx="840" cy="957"/>
          </a:xfrm>
        </p:grpSpPr>
        <p:sp>
          <p:nvSpPr>
            <p:cNvPr id="12301" name="Freeform 17"/>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2302" name="Oval 18"/>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latin typeface="Cambria" pitchFamily="18" charset="0"/>
              </a:endParaRPr>
            </a:p>
          </p:txBody>
        </p:sp>
        <p:sp>
          <p:nvSpPr>
            <p:cNvPr id="12303" name="Oval 19"/>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4" name="Oval 20"/>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5" name="Oval 21"/>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6" name="Oval 22"/>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7" name="Oval 23"/>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8" name="Oval 24"/>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9" name="AutoShape 25"/>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12310" name="Freeform 26"/>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1" name="Freeform 27"/>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2" name="Freeform 28"/>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2313" name="Freeform 29"/>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2294" name="Text Box 30"/>
          <p:cNvSpPr txBox="1">
            <a:spLocks noChangeArrowheads="1"/>
          </p:cNvSpPr>
          <p:nvPr/>
        </p:nvSpPr>
        <p:spPr bwMode="auto">
          <a:xfrm>
            <a:off x="1066800" y="415925"/>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mbria" pitchFamily="18" charset="0"/>
              </a:rPr>
              <a:t>official alien of </a:t>
            </a:r>
            <a:r>
              <a:rPr lang="en-US" sz="1200" dirty="0" smtClean="0">
                <a:solidFill>
                  <a:srgbClr val="008000"/>
                </a:solidFill>
                <a:latin typeface="Cambria" pitchFamily="18" charset="0"/>
              </a:rPr>
              <a:t>CS </a:t>
            </a:r>
            <a:r>
              <a:rPr lang="en-US" sz="1200" dirty="0">
                <a:solidFill>
                  <a:srgbClr val="008000"/>
                </a:solidFill>
                <a:latin typeface="Cambria" pitchFamily="18" charset="0"/>
              </a:rPr>
              <a:t>5 </a:t>
            </a:r>
            <a:r>
              <a:rPr lang="en-US" sz="1200" dirty="0" smtClean="0">
                <a:solidFill>
                  <a:srgbClr val="008000"/>
                </a:solidFill>
                <a:latin typeface="Cambria" pitchFamily="18" charset="0"/>
              </a:rPr>
              <a:t>Gold</a:t>
            </a:r>
            <a:endParaRPr lang="en-US" sz="1200" dirty="0">
              <a:solidFill>
                <a:srgbClr val="008000"/>
              </a:solidFill>
              <a:latin typeface="Cambria" pitchFamily="18" charset="0"/>
            </a:endParaRPr>
          </a:p>
        </p:txBody>
      </p:sp>
      <p:sp>
        <p:nvSpPr>
          <p:cNvPr id="12295" name="Text Box 31"/>
          <p:cNvSpPr txBox="1">
            <a:spLocks noChangeArrowheads="1"/>
          </p:cNvSpPr>
          <p:nvPr/>
        </p:nvSpPr>
        <p:spPr bwMode="auto">
          <a:xfrm>
            <a:off x="6067136" y="456495"/>
            <a:ext cx="2012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dirty="0">
                <a:latin typeface="Cambria" pitchFamily="18" charset="0"/>
              </a:rPr>
              <a:t>official mascot of </a:t>
            </a:r>
            <a:r>
              <a:rPr lang="en-US" sz="1200" dirty="0" smtClean="0">
                <a:latin typeface="Cambria" pitchFamily="18" charset="0"/>
              </a:rPr>
              <a:t>CS </a:t>
            </a:r>
            <a:r>
              <a:rPr lang="en-US" sz="1200" dirty="0">
                <a:latin typeface="Cambria" pitchFamily="18" charset="0"/>
              </a:rPr>
              <a:t>5 </a:t>
            </a:r>
            <a:r>
              <a:rPr lang="en-US" sz="1200" dirty="0" smtClean="0">
                <a:latin typeface="Cambria" pitchFamily="18" charset="0"/>
              </a:rPr>
              <a:t>Black</a:t>
            </a:r>
            <a:endParaRPr lang="en-US" sz="1200" dirty="0">
              <a:latin typeface="Cambria" pitchFamily="18" charset="0"/>
            </a:endParaRPr>
          </a:p>
        </p:txBody>
      </p:sp>
      <p:pic>
        <p:nvPicPr>
          <p:cNvPr id="12296" name="Picture 54" descr="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9200" y="5529262"/>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penguin-ch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9900" y="304800"/>
            <a:ext cx="8255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31"/>
          <p:cNvSpPr txBox="1">
            <a:spLocks noChangeArrowheads="1"/>
          </p:cNvSpPr>
          <p:nvPr/>
        </p:nvSpPr>
        <p:spPr bwMode="auto">
          <a:xfrm>
            <a:off x="7696200" y="3682953"/>
            <a:ext cx="1170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official turtle of </a:t>
            </a:r>
            <a:r>
              <a:rPr lang="en-US" sz="1200" dirty="0" smtClean="0">
                <a:solidFill>
                  <a:srgbClr val="008000"/>
                </a:solidFill>
                <a:latin typeface="Cambria" pitchFamily="18" charset="0"/>
              </a:rPr>
              <a:t>CS </a:t>
            </a:r>
            <a:r>
              <a:rPr lang="en-US" sz="1200" dirty="0">
                <a:solidFill>
                  <a:srgbClr val="008000"/>
                </a:solidFill>
                <a:latin typeface="Cambria" pitchFamily="18" charset="0"/>
              </a:rPr>
              <a:t>5 </a:t>
            </a:r>
            <a:r>
              <a:rPr lang="en-US" sz="1200" dirty="0" smtClean="0">
                <a:solidFill>
                  <a:srgbClr val="008000"/>
                </a:solidFill>
                <a:latin typeface="Cambria" pitchFamily="18" charset="0"/>
              </a:rPr>
              <a:t>Green</a:t>
            </a:r>
            <a:endParaRPr lang="en-US" sz="1200" dirty="0">
              <a:solidFill>
                <a:srgbClr val="008000"/>
              </a:solidFill>
              <a:latin typeface="Cambria" pitchFamily="18" charset="0"/>
            </a:endParaRPr>
          </a:p>
        </p:txBody>
      </p:sp>
      <p:pic>
        <p:nvPicPr>
          <p:cNvPr id="12299" name="Picture 28" descr="Untitled.png"/>
          <p:cNvPicPr>
            <a:picLocks noChangeAspect="1"/>
          </p:cNvPicPr>
          <p:nvPr/>
        </p:nvPicPr>
        <p:blipFill>
          <a:blip r:embed="rId19">
            <a:extLst>
              <a:ext uri="{28A0092B-C50C-407E-A947-70E740481C1C}">
                <a14:useLocalDpi xmlns:a14="http://schemas.microsoft.com/office/drawing/2010/main" val="0"/>
              </a:ext>
            </a:extLst>
          </a:blip>
          <a:srcRect l="13356" r="12633" b="23401"/>
          <a:stretch>
            <a:fillRect/>
          </a:stretch>
        </p:blipFill>
        <p:spPr bwMode="auto">
          <a:xfrm>
            <a:off x="7768304" y="2989559"/>
            <a:ext cx="10064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614985" y="6305490"/>
            <a:ext cx="1313115" cy="400110"/>
          </a:xfrm>
          <a:prstGeom prst="rect">
            <a:avLst/>
          </a:prstGeom>
        </p:spPr>
        <p:txBody>
          <a:bodyPr wrap="none">
            <a:spAutoFit/>
          </a:bodyPr>
          <a:lstStyle/>
          <a:p>
            <a:pPr algn="ctr">
              <a:defRPr/>
            </a:pPr>
            <a:r>
              <a:rPr lang="en-US" sz="2000" i="1" dirty="0">
                <a:solidFill>
                  <a:schemeClr val="bg1">
                    <a:lumMod val="65000"/>
                  </a:schemeClr>
                </a:solidFill>
                <a:latin typeface="Cambria" pitchFamily="18" charset="0"/>
                <a:ea typeface="ＭＳ Ｐゴシック" pitchFamily="-106" charset="-128"/>
              </a:rPr>
              <a:t>switching?</a:t>
            </a:r>
          </a:p>
        </p:txBody>
      </p:sp>
      <p:sp>
        <p:nvSpPr>
          <p:cNvPr id="2" name="Rectangle 1"/>
          <p:cNvSpPr/>
          <p:nvPr/>
        </p:nvSpPr>
        <p:spPr>
          <a:xfrm rot="20859644">
            <a:off x="5552399" y="3683095"/>
            <a:ext cx="2133918" cy="323165"/>
          </a:xfrm>
          <a:prstGeom prst="rect">
            <a:avLst/>
          </a:prstGeom>
          <a:solidFill>
            <a:srgbClr val="008000"/>
          </a:solidFill>
        </p:spPr>
        <p:txBody>
          <a:bodyPr wrap="none">
            <a:spAutoFit/>
          </a:bodyPr>
          <a:lstStyle/>
          <a:p>
            <a:r>
              <a:rPr lang="en-US" sz="1500" b="1" dirty="0" smtClean="0">
                <a:solidFill>
                  <a:schemeClr val="bg1"/>
                </a:solidFill>
                <a:latin typeface="Cambria" pitchFamily="18" charset="0"/>
              </a:rPr>
              <a:t>on sabbatical in 2013!</a:t>
            </a:r>
            <a:endParaRPr lang="en-US" sz="1500" b="1"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33400" y="1114425"/>
            <a:ext cx="8218488" cy="180975"/>
            <a:chOff x="295" y="1311"/>
            <a:chExt cx="5177" cy="114"/>
          </a:xfrm>
        </p:grpSpPr>
        <p:sp>
          <p:nvSpPr>
            <p:cNvPr id="8295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5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results</a:t>
            </a:r>
          </a:p>
        </p:txBody>
      </p:sp>
      <p:sp>
        <p:nvSpPr>
          <p:cNvPr id="82948" name="Text Box 7"/>
          <p:cNvSpPr txBox="1">
            <a:spLocks noChangeArrowheads="1"/>
          </p:cNvSpPr>
          <p:nvPr/>
        </p:nvSpPr>
        <p:spPr bwMode="auto">
          <a:xfrm>
            <a:off x="7467600" y="65071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Arial" pitchFamily="34" charset="0"/>
              </a:rPr>
              <a:t>back to Python</a:t>
            </a:r>
          </a:p>
        </p:txBody>
      </p:sp>
      <p:sp>
        <p:nvSpPr>
          <p:cNvPr id="82949" name="Line 8"/>
          <p:cNvSpPr>
            <a:spLocks noChangeShapeType="1"/>
          </p:cNvSpPr>
          <p:nvPr/>
        </p:nvSpPr>
        <p:spPr bwMode="auto">
          <a:xfrm>
            <a:off x="8807450" y="6653213"/>
            <a:ext cx="228600" cy="0"/>
          </a:xfrm>
          <a:prstGeom prst="line">
            <a:avLst/>
          </a:prstGeom>
          <a:noFill/>
          <a:ln w="9525">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pic>
        <p:nvPicPr>
          <p:cNvPr id="829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172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533400" y="990600"/>
            <a:ext cx="8218488" cy="180975"/>
            <a:chOff x="295" y="1311"/>
            <a:chExt cx="5177" cy="114"/>
          </a:xfrm>
        </p:grpSpPr>
        <p:sp>
          <p:nvSpPr>
            <p:cNvPr id="8397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397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3971" name="Text Box 5"/>
          <p:cNvSpPr txBox="1">
            <a:spLocks noChangeArrowheads="1"/>
          </p:cNvSpPr>
          <p:nvPr/>
        </p:nvSpPr>
        <p:spPr bwMode="auto">
          <a:xfrm>
            <a:off x="1219200" y="2286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Google thinks I look like</a:t>
            </a:r>
          </a:p>
        </p:txBody>
      </p:sp>
      <p:sp>
        <p:nvSpPr>
          <p:cNvPr id="83972" name="Text Box 8"/>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4 Google Image hits (8/29/10) for a search of</a:t>
            </a:r>
          </a:p>
        </p:txBody>
      </p:sp>
      <p:sp>
        <p:nvSpPr>
          <p:cNvPr id="83973" name="Text Box 9"/>
          <p:cNvSpPr txBox="1">
            <a:spLocks noChangeArrowheads="1"/>
          </p:cNvSpPr>
          <p:nvPr/>
        </p:nvSpPr>
        <p:spPr bwMode="auto">
          <a:xfrm>
            <a:off x="3200400" y="1889125"/>
            <a:ext cx="263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 HMC"</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533400" y="990600"/>
            <a:ext cx="8218488" cy="180975"/>
            <a:chOff x="295" y="1311"/>
            <a:chExt cx="5177" cy="114"/>
          </a:xfrm>
        </p:grpSpPr>
        <p:sp>
          <p:nvSpPr>
            <p:cNvPr id="849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50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4995" name="Text Box 5"/>
          <p:cNvSpPr txBox="1">
            <a:spLocks noChangeArrowheads="1"/>
          </p:cNvSpPr>
          <p:nvPr/>
        </p:nvSpPr>
        <p:spPr bwMode="auto">
          <a:xfrm>
            <a:off x="1219200" y="2286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Google thinks I look like</a:t>
            </a:r>
          </a:p>
        </p:txBody>
      </p:sp>
      <p:sp>
        <p:nvSpPr>
          <p:cNvPr id="84996" name="Text Box 8"/>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4 Google Image hits (8/29/10) for a search of</a:t>
            </a:r>
          </a:p>
        </p:txBody>
      </p:sp>
      <p:sp>
        <p:nvSpPr>
          <p:cNvPr id="84997" name="Text Box 9"/>
          <p:cNvSpPr txBox="1">
            <a:spLocks noChangeArrowheads="1"/>
          </p:cNvSpPr>
          <p:nvPr/>
        </p:nvSpPr>
        <p:spPr bwMode="auto">
          <a:xfrm>
            <a:off x="3200400" y="1889125"/>
            <a:ext cx="263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 HMC"</a:t>
            </a:r>
          </a:p>
        </p:txBody>
      </p:sp>
      <p:pic>
        <p:nvPicPr>
          <p:cNvPr id="84998" name="Picture 10" descr="Zach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667000"/>
            <a:ext cx="86677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533400" y="990600"/>
            <a:ext cx="8218488" cy="180975"/>
            <a:chOff x="295" y="1311"/>
            <a:chExt cx="5177" cy="114"/>
          </a:xfrm>
        </p:grpSpPr>
        <p:sp>
          <p:nvSpPr>
            <p:cNvPr id="860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19" name="Text Box 5"/>
          <p:cNvSpPr txBox="1">
            <a:spLocks noChangeArrowheads="1"/>
          </p:cNvSpPr>
          <p:nvPr/>
        </p:nvSpPr>
        <p:spPr bwMode="auto">
          <a:xfrm>
            <a:off x="914400" y="2286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a:t>What Google </a:t>
            </a:r>
            <a:r>
              <a:rPr lang="en-US" sz="3600" i="1"/>
              <a:t>thought </a:t>
            </a:r>
            <a:r>
              <a:rPr lang="en-US" sz="3600"/>
              <a:t>I looked like…</a:t>
            </a:r>
          </a:p>
        </p:txBody>
      </p:sp>
      <p:sp>
        <p:nvSpPr>
          <p:cNvPr id="86020" name="Text Box 7"/>
          <p:cNvSpPr txBox="1">
            <a:spLocks noChangeArrowheads="1"/>
          </p:cNvSpPr>
          <p:nvPr/>
        </p:nvSpPr>
        <p:spPr bwMode="auto">
          <a:xfrm>
            <a:off x="3384550" y="1889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a:t>
            </a:r>
          </a:p>
        </p:txBody>
      </p:sp>
      <p:sp>
        <p:nvSpPr>
          <p:cNvPr id="86021" name="Text Box 8"/>
          <p:cNvSpPr txBox="1">
            <a:spLocks noChangeArrowheads="1"/>
          </p:cNvSpPr>
          <p:nvPr/>
        </p:nvSpPr>
        <p:spPr bwMode="auto">
          <a:xfrm>
            <a:off x="2663825" y="6040438"/>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t>Images are difficult!</a:t>
            </a:r>
          </a:p>
        </p:txBody>
      </p:sp>
      <p:sp>
        <p:nvSpPr>
          <p:cNvPr id="86022" name="Text Box 9"/>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Google Image hit (8/30/09) for a search of</a:t>
            </a:r>
          </a:p>
        </p:txBody>
      </p:sp>
      <p:pic>
        <p:nvPicPr>
          <p:cNvPr id="86023" name="Picture 10" descr="zachDod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6450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494463" y="3581400"/>
            <a:ext cx="1639887" cy="2020888"/>
          </a:xfrm>
          <a:prstGeom prst="rect">
            <a:avLst/>
          </a:prstGeom>
          <a:noFill/>
          <a:ln w="9525">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rPr>
              <a:t>Map to CS Labs</a:t>
            </a:r>
          </a:p>
        </p:txBody>
      </p:sp>
      <p:sp>
        <p:nvSpPr>
          <p:cNvPr id="87043" name="Rectangle 3"/>
          <p:cNvSpPr>
            <a:spLocks noChangeArrowheads="1"/>
          </p:cNvSpPr>
          <p:nvPr/>
        </p:nvSpPr>
        <p:spPr bwMode="auto">
          <a:xfrm>
            <a:off x="2730500" y="1066800"/>
            <a:ext cx="1219200"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4" name="Rectangle 4"/>
          <p:cNvSpPr>
            <a:spLocks noChangeArrowheads="1"/>
          </p:cNvSpPr>
          <p:nvPr/>
        </p:nvSpPr>
        <p:spPr bwMode="auto">
          <a:xfrm>
            <a:off x="4254500" y="1066800"/>
            <a:ext cx="762000"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5" name="Rectangle 5"/>
          <p:cNvSpPr>
            <a:spLocks noChangeArrowheads="1"/>
          </p:cNvSpPr>
          <p:nvPr/>
        </p:nvSpPr>
        <p:spPr bwMode="auto">
          <a:xfrm>
            <a:off x="1663700" y="1066800"/>
            <a:ext cx="884238"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6" name="Rectangle 6"/>
          <p:cNvSpPr>
            <a:spLocks noChangeArrowheads="1"/>
          </p:cNvSpPr>
          <p:nvPr/>
        </p:nvSpPr>
        <p:spPr bwMode="auto">
          <a:xfrm>
            <a:off x="444500" y="1066800"/>
            <a:ext cx="762000" cy="79057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7" name="Text Box 7"/>
          <p:cNvSpPr txBox="1">
            <a:spLocks noChangeArrowheads="1"/>
          </p:cNvSpPr>
          <p:nvPr/>
        </p:nvSpPr>
        <p:spPr bwMode="auto">
          <a:xfrm>
            <a:off x="342900" y="1222375"/>
            <a:ext cx="91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CIS + Labs</a:t>
            </a:r>
          </a:p>
        </p:txBody>
      </p:sp>
      <p:sp>
        <p:nvSpPr>
          <p:cNvPr id="87048" name="Text Box 8"/>
          <p:cNvSpPr txBox="1">
            <a:spLocks noChangeArrowheads="1"/>
          </p:cNvSpPr>
          <p:nvPr/>
        </p:nvSpPr>
        <p:spPr bwMode="auto">
          <a:xfrm>
            <a:off x="1663700" y="1295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Edwards</a:t>
            </a:r>
          </a:p>
        </p:txBody>
      </p:sp>
      <p:sp>
        <p:nvSpPr>
          <p:cNvPr id="87049" name="Text Box 9"/>
          <p:cNvSpPr txBox="1">
            <a:spLocks noChangeArrowheads="1"/>
          </p:cNvSpPr>
          <p:nvPr/>
        </p:nvSpPr>
        <p:spPr bwMode="auto">
          <a:xfrm>
            <a:off x="2744788" y="1524000"/>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Macalister</a:t>
            </a:r>
          </a:p>
        </p:txBody>
      </p:sp>
      <p:sp>
        <p:nvSpPr>
          <p:cNvPr id="87050" name="Text Box 10"/>
          <p:cNvSpPr txBox="1">
            <a:spLocks noChangeArrowheads="1"/>
          </p:cNvSpPr>
          <p:nvPr/>
        </p:nvSpPr>
        <p:spPr bwMode="auto">
          <a:xfrm>
            <a:off x="4191000" y="1905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Pryne</a:t>
            </a:r>
          </a:p>
        </p:txBody>
      </p:sp>
      <p:sp>
        <p:nvSpPr>
          <p:cNvPr id="87051" name="Rectangle 11"/>
          <p:cNvSpPr>
            <a:spLocks noChangeArrowheads="1"/>
          </p:cNvSpPr>
          <p:nvPr/>
        </p:nvSpPr>
        <p:spPr bwMode="auto">
          <a:xfrm>
            <a:off x="1676400" y="228600"/>
            <a:ext cx="3352800" cy="4572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2" name="Text Box 12"/>
          <p:cNvSpPr txBox="1">
            <a:spLocks noChangeArrowheads="1"/>
          </p:cNvSpPr>
          <p:nvPr/>
        </p:nvSpPr>
        <p:spPr bwMode="auto">
          <a:xfrm>
            <a:off x="1854200" y="3048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coffee</a:t>
            </a:r>
          </a:p>
        </p:txBody>
      </p:sp>
      <p:sp>
        <p:nvSpPr>
          <p:cNvPr id="87053" name="Rectangle 13"/>
          <p:cNvSpPr>
            <a:spLocks noChangeArrowheads="1"/>
          </p:cNvSpPr>
          <p:nvPr/>
        </p:nvSpPr>
        <p:spPr bwMode="auto">
          <a:xfrm>
            <a:off x="1646238" y="2705100"/>
            <a:ext cx="3352800" cy="7254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4" name="Rectangle 14"/>
          <p:cNvSpPr>
            <a:spLocks noChangeArrowheads="1"/>
          </p:cNvSpPr>
          <p:nvPr/>
        </p:nvSpPr>
        <p:spPr bwMode="auto">
          <a:xfrm>
            <a:off x="1676400" y="3810000"/>
            <a:ext cx="3352800" cy="10112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5" name="Text Box 15"/>
          <p:cNvSpPr txBox="1">
            <a:spLocks noChangeArrowheads="1"/>
          </p:cNvSpPr>
          <p:nvPr/>
        </p:nvSpPr>
        <p:spPr bwMode="auto">
          <a:xfrm>
            <a:off x="1828800" y="2933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cool machines - drills, lathes, etc.</a:t>
            </a:r>
          </a:p>
        </p:txBody>
      </p:sp>
      <p:sp>
        <p:nvSpPr>
          <p:cNvPr id="87056" name="Text Box 16"/>
          <p:cNvSpPr txBox="1">
            <a:spLocks noChangeArrowheads="1"/>
          </p:cNvSpPr>
          <p:nvPr/>
        </p:nvSpPr>
        <p:spPr bwMode="auto">
          <a:xfrm>
            <a:off x="1790700" y="39624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more cool, keyboardless machines</a:t>
            </a:r>
          </a:p>
        </p:txBody>
      </p:sp>
      <p:sp>
        <p:nvSpPr>
          <p:cNvPr id="87057" name="Rectangle 17"/>
          <p:cNvSpPr>
            <a:spLocks noChangeArrowheads="1"/>
          </p:cNvSpPr>
          <p:nvPr/>
        </p:nvSpPr>
        <p:spPr bwMode="auto">
          <a:xfrm>
            <a:off x="444500" y="2638425"/>
            <a:ext cx="762000" cy="79057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8" name="Text Box 18"/>
          <p:cNvSpPr txBox="1">
            <a:spLocks noChangeArrowheads="1"/>
          </p:cNvSpPr>
          <p:nvPr/>
        </p:nvSpPr>
        <p:spPr bwMode="auto">
          <a:xfrm>
            <a:off x="368300" y="28575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Parsons</a:t>
            </a:r>
          </a:p>
        </p:txBody>
      </p:sp>
      <p:sp>
        <p:nvSpPr>
          <p:cNvPr id="87059" name="Text Box 19"/>
          <p:cNvSpPr txBox="1">
            <a:spLocks noChangeArrowheads="1"/>
          </p:cNvSpPr>
          <p:nvPr/>
        </p:nvSpPr>
        <p:spPr bwMode="auto">
          <a:xfrm>
            <a:off x="1816100" y="4432300"/>
            <a:ext cx="178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9600"/>
                </a:solidFill>
                <a:latin typeface="Comic Sans MS" pitchFamily="66" charset="0"/>
              </a:rPr>
              <a:t>CS Hallway</a:t>
            </a:r>
          </a:p>
        </p:txBody>
      </p:sp>
      <p:sp>
        <p:nvSpPr>
          <p:cNvPr id="87060" name="Line 20"/>
          <p:cNvSpPr>
            <a:spLocks noChangeShapeType="1"/>
          </p:cNvSpPr>
          <p:nvPr/>
        </p:nvSpPr>
        <p:spPr bwMode="auto">
          <a:xfrm>
            <a:off x="1676400" y="43434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Rectangle 21"/>
          <p:cNvSpPr>
            <a:spLocks noChangeArrowheads="1"/>
          </p:cNvSpPr>
          <p:nvPr/>
        </p:nvSpPr>
        <p:spPr bwMode="auto">
          <a:xfrm>
            <a:off x="1676400" y="5143500"/>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2" name="Rectangle 22"/>
          <p:cNvSpPr>
            <a:spLocks noChangeArrowheads="1"/>
          </p:cNvSpPr>
          <p:nvPr/>
        </p:nvSpPr>
        <p:spPr bwMode="auto">
          <a:xfrm>
            <a:off x="5486400" y="1066800"/>
            <a:ext cx="1905000" cy="23193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3" name="Text Box 23"/>
          <p:cNvSpPr txBox="1">
            <a:spLocks noChangeArrowheads="1"/>
          </p:cNvSpPr>
          <p:nvPr/>
        </p:nvSpPr>
        <p:spPr bwMode="auto">
          <a:xfrm>
            <a:off x="5638800" y="16002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rgbClr val="009600"/>
                </a:solidFill>
                <a:latin typeface="Comic Sans MS" pitchFamily="66" charset="0"/>
              </a:rPr>
              <a:t>Physicists and other parenthesis-needing individuals, e.g. chemists</a:t>
            </a:r>
          </a:p>
        </p:txBody>
      </p:sp>
      <p:sp>
        <p:nvSpPr>
          <p:cNvPr id="87064" name="Text Box 24"/>
          <p:cNvSpPr txBox="1">
            <a:spLocks noChangeArrowheads="1"/>
          </p:cNvSpPr>
          <p:nvPr/>
        </p:nvSpPr>
        <p:spPr bwMode="auto">
          <a:xfrm>
            <a:off x="1790700" y="52451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9600"/>
                </a:solidFill>
                <a:latin typeface="Comic Sans MS" pitchFamily="66" charset="0"/>
              </a:rPr>
              <a:t>CS Hallway</a:t>
            </a:r>
          </a:p>
        </p:txBody>
      </p:sp>
      <p:sp>
        <p:nvSpPr>
          <p:cNvPr id="87065" name="Text Box 25"/>
          <p:cNvSpPr txBox="1">
            <a:spLocks noChangeArrowheads="1"/>
          </p:cNvSpPr>
          <p:nvPr/>
        </p:nvSpPr>
        <p:spPr bwMode="auto">
          <a:xfrm>
            <a:off x="1816100" y="5715000"/>
            <a:ext cx="306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Big Beckman (B126)</a:t>
            </a:r>
          </a:p>
        </p:txBody>
      </p:sp>
      <p:sp>
        <p:nvSpPr>
          <p:cNvPr id="87066" name="Line 26"/>
          <p:cNvSpPr>
            <a:spLocks noChangeShapeType="1"/>
          </p:cNvSpPr>
          <p:nvPr/>
        </p:nvSpPr>
        <p:spPr bwMode="auto">
          <a:xfrm>
            <a:off x="1676400" y="56388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7" name="Rectangle 27"/>
          <p:cNvSpPr>
            <a:spLocks noChangeArrowheads="1"/>
          </p:cNvSpPr>
          <p:nvPr/>
        </p:nvSpPr>
        <p:spPr bwMode="auto">
          <a:xfrm>
            <a:off x="3368675" y="4432300"/>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8" name="Rectangle 28"/>
          <p:cNvSpPr>
            <a:spLocks noChangeArrowheads="1"/>
          </p:cNvSpPr>
          <p:nvPr/>
        </p:nvSpPr>
        <p:spPr bwMode="auto">
          <a:xfrm>
            <a:off x="3105150" y="5146675"/>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9" name="Rectangle 29"/>
          <p:cNvSpPr>
            <a:spLocks noChangeArrowheads="1"/>
          </p:cNvSpPr>
          <p:nvPr/>
        </p:nvSpPr>
        <p:spPr bwMode="auto">
          <a:xfrm>
            <a:off x="3465513" y="4473575"/>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B102</a:t>
            </a:r>
          </a:p>
        </p:txBody>
      </p:sp>
      <p:sp>
        <p:nvSpPr>
          <p:cNvPr id="87070" name="Rectangle 30"/>
          <p:cNvSpPr>
            <a:spLocks noChangeArrowheads="1"/>
          </p:cNvSpPr>
          <p:nvPr/>
        </p:nvSpPr>
        <p:spPr bwMode="auto">
          <a:xfrm>
            <a:off x="3175000" y="5194300"/>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B105</a:t>
            </a:r>
          </a:p>
        </p:txBody>
      </p:sp>
      <p:sp>
        <p:nvSpPr>
          <p:cNvPr id="87071" name="Text Box 31"/>
          <p:cNvSpPr txBox="1">
            <a:spLocks noChangeArrowheads="1"/>
          </p:cNvSpPr>
          <p:nvPr/>
        </p:nvSpPr>
        <p:spPr bwMode="auto">
          <a:xfrm>
            <a:off x="5638800" y="5715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latin typeface="Arial" pitchFamily="34" charset="0"/>
              </a:rPr>
              <a:t>Beckman B102, B105</a:t>
            </a:r>
          </a:p>
        </p:txBody>
      </p:sp>
      <p:sp>
        <p:nvSpPr>
          <p:cNvPr id="87072" name="Freeform 32"/>
          <p:cNvSpPr>
            <a:spLocks/>
          </p:cNvSpPr>
          <p:nvPr/>
        </p:nvSpPr>
        <p:spPr bwMode="auto">
          <a:xfrm>
            <a:off x="3797300" y="876300"/>
            <a:ext cx="1460500" cy="4103688"/>
          </a:xfrm>
          <a:custGeom>
            <a:avLst/>
            <a:gdLst>
              <a:gd name="T0" fmla="*/ 2147483647 w 920"/>
              <a:gd name="T1" fmla="*/ 0 h 2585"/>
              <a:gd name="T2" fmla="*/ 2147483647 w 920"/>
              <a:gd name="T3" fmla="*/ 0 h 2585"/>
              <a:gd name="T4" fmla="*/ 2147483647 w 920"/>
              <a:gd name="T5" fmla="*/ 2147483647 h 2585"/>
              <a:gd name="T6" fmla="*/ 0 w 920"/>
              <a:gd name="T7" fmla="*/ 2147483647 h 2585"/>
              <a:gd name="T8" fmla="*/ 0 60000 65536"/>
              <a:gd name="T9" fmla="*/ 0 60000 65536"/>
              <a:gd name="T10" fmla="*/ 0 60000 65536"/>
              <a:gd name="T11" fmla="*/ 0 60000 65536"/>
              <a:gd name="T12" fmla="*/ 0 w 920"/>
              <a:gd name="T13" fmla="*/ 0 h 2585"/>
              <a:gd name="T14" fmla="*/ 920 w 920"/>
              <a:gd name="T15" fmla="*/ 2585 h 2585"/>
            </a:gdLst>
            <a:ahLst/>
            <a:cxnLst>
              <a:cxn ang="T8">
                <a:pos x="T0" y="T1"/>
              </a:cxn>
              <a:cxn ang="T9">
                <a:pos x="T2" y="T3"/>
              </a:cxn>
              <a:cxn ang="T10">
                <a:pos x="T4" y="T5"/>
              </a:cxn>
              <a:cxn ang="T11">
                <a:pos x="T6" y="T7"/>
              </a:cxn>
            </a:cxnLst>
            <a:rect l="T12" t="T13" r="T14" b="T15"/>
            <a:pathLst>
              <a:path w="920" h="2585">
                <a:moveTo>
                  <a:pt x="488" y="0"/>
                </a:moveTo>
                <a:lnTo>
                  <a:pt x="920" y="0"/>
                </a:lnTo>
                <a:lnTo>
                  <a:pt x="920" y="2585"/>
                </a:lnTo>
                <a:lnTo>
                  <a:pt x="0" y="2585"/>
                </a:lnTo>
              </a:path>
            </a:pathLst>
          </a:custGeom>
          <a:noFill/>
          <a:ln w="28575">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73" name="Text Box 33"/>
          <p:cNvSpPr txBox="1">
            <a:spLocks noChangeArrowheads="1"/>
          </p:cNvSpPr>
          <p:nvPr/>
        </p:nvSpPr>
        <p:spPr bwMode="auto">
          <a:xfrm>
            <a:off x="1803400" y="6477000"/>
            <a:ext cx="306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Olin (math, bio, CS)</a:t>
            </a:r>
          </a:p>
        </p:txBody>
      </p:sp>
      <p:sp>
        <p:nvSpPr>
          <p:cNvPr id="87074" name="Line 34"/>
          <p:cNvSpPr>
            <a:spLocks noChangeShapeType="1"/>
          </p:cNvSpPr>
          <p:nvPr/>
        </p:nvSpPr>
        <p:spPr bwMode="auto">
          <a:xfrm>
            <a:off x="1160463" y="3822700"/>
            <a:ext cx="0" cy="2332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5" name="Line 35"/>
          <p:cNvSpPr>
            <a:spLocks noChangeShapeType="1"/>
          </p:cNvSpPr>
          <p:nvPr/>
        </p:nvSpPr>
        <p:spPr bwMode="auto">
          <a:xfrm>
            <a:off x="5511800" y="3810000"/>
            <a:ext cx="0" cy="2332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6" name="Line 37"/>
          <p:cNvSpPr>
            <a:spLocks noChangeShapeType="1"/>
          </p:cNvSpPr>
          <p:nvPr/>
        </p:nvSpPr>
        <p:spPr bwMode="auto">
          <a:xfrm>
            <a:off x="3124200" y="6248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7" name="Line 38"/>
          <p:cNvSpPr>
            <a:spLocks noChangeShapeType="1"/>
          </p:cNvSpPr>
          <p:nvPr/>
        </p:nvSpPr>
        <p:spPr bwMode="auto">
          <a:xfrm>
            <a:off x="3124200" y="6400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8" name="Line 39"/>
          <p:cNvSpPr>
            <a:spLocks noChangeShapeType="1"/>
          </p:cNvSpPr>
          <p:nvPr/>
        </p:nvSpPr>
        <p:spPr bwMode="auto">
          <a:xfrm>
            <a:off x="3124200" y="6324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9" name="Line 40"/>
          <p:cNvSpPr>
            <a:spLocks noChangeShapeType="1"/>
          </p:cNvSpPr>
          <p:nvPr/>
        </p:nvSpPr>
        <p:spPr bwMode="auto">
          <a:xfrm>
            <a:off x="3124200" y="6477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0" name="Line 41"/>
          <p:cNvSpPr>
            <a:spLocks noChangeShapeType="1"/>
          </p:cNvSpPr>
          <p:nvPr/>
        </p:nvSpPr>
        <p:spPr bwMode="auto">
          <a:xfrm>
            <a:off x="5510213" y="3810000"/>
            <a:ext cx="628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1" name="Line 42"/>
          <p:cNvSpPr>
            <a:spLocks noChangeShapeType="1"/>
          </p:cNvSpPr>
          <p:nvPr/>
        </p:nvSpPr>
        <p:spPr bwMode="auto">
          <a:xfrm>
            <a:off x="533400" y="3817938"/>
            <a:ext cx="628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2" name="Text Box 36"/>
          <p:cNvSpPr txBox="1">
            <a:spLocks noChangeArrowheads="1"/>
          </p:cNvSpPr>
          <p:nvPr/>
        </p:nvSpPr>
        <p:spPr bwMode="auto">
          <a:xfrm>
            <a:off x="5653088" y="6210300"/>
            <a:ext cx="3276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a:solidFill>
                  <a:srgbClr val="800000"/>
                </a:solidFill>
                <a:latin typeface="Arial" pitchFamily="34" charset="0"/>
              </a:rPr>
              <a:t>Get your </a:t>
            </a:r>
            <a:r>
              <a:rPr lang="en-US" sz="1600" b="1" i="1">
                <a:solidFill>
                  <a:srgbClr val="800000"/>
                </a:solidFill>
                <a:latin typeface="Arial" pitchFamily="34" charset="0"/>
              </a:rPr>
              <a:t>CS </a:t>
            </a:r>
            <a:r>
              <a:rPr lang="en-US" sz="1600">
                <a:solidFill>
                  <a:srgbClr val="800000"/>
                </a:solidFill>
                <a:latin typeface="Arial" pitchFamily="34" charset="0"/>
              </a:rPr>
              <a:t>account.</a:t>
            </a:r>
          </a:p>
          <a:p>
            <a:pPr algn="ctr">
              <a:lnSpc>
                <a:spcPct val="60000"/>
              </a:lnSpc>
              <a:spcBef>
                <a:spcPct val="50000"/>
              </a:spcBef>
            </a:pPr>
            <a:r>
              <a:rPr lang="en-US" sz="1600">
                <a:solidFill>
                  <a:srgbClr val="800000"/>
                </a:solidFill>
                <a:latin typeface="Arial" pitchFamily="34" charset="0"/>
              </a:rPr>
              <a:t> </a:t>
            </a:r>
            <a:r>
              <a:rPr lang="en-US" sz="1200">
                <a:solidFill>
                  <a:srgbClr val="800000"/>
                </a:solidFill>
                <a:latin typeface="Arial" pitchFamily="34" charset="0"/>
              </a:rPr>
              <a:t>Laptop is OK, </a:t>
            </a:r>
            <a:r>
              <a:rPr lang="en-US" sz="1200" b="1" i="1">
                <a:solidFill>
                  <a:srgbClr val="800000"/>
                </a:solidFill>
                <a:latin typeface="Arial" pitchFamily="34" charset="0"/>
              </a:rPr>
              <a:t>with wireless</a:t>
            </a:r>
            <a:r>
              <a:rPr lang="en-US" sz="1600">
                <a:solidFill>
                  <a:srgbClr val="800000"/>
                </a:solidFill>
                <a:latin typeface="Arial" pitchFamily="34" charset="0"/>
              </a:rPr>
              <a:t>.</a:t>
            </a:r>
          </a:p>
        </p:txBody>
      </p:sp>
      <p:sp>
        <p:nvSpPr>
          <p:cNvPr id="87083" name="Rectangle 27"/>
          <p:cNvSpPr>
            <a:spLocks noChangeArrowheads="1"/>
          </p:cNvSpPr>
          <p:nvPr/>
        </p:nvSpPr>
        <p:spPr bwMode="auto">
          <a:xfrm>
            <a:off x="4210050" y="4419600"/>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84" name="Rectangle 29"/>
          <p:cNvSpPr>
            <a:spLocks noChangeArrowheads="1"/>
          </p:cNvSpPr>
          <p:nvPr/>
        </p:nvSpPr>
        <p:spPr bwMode="auto">
          <a:xfrm>
            <a:off x="4306888" y="4460875"/>
            <a:ext cx="595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B100</a:t>
            </a:r>
          </a:p>
        </p:txBody>
      </p:sp>
      <p:sp>
        <p:nvSpPr>
          <p:cNvPr id="87085" name="Rectangle 47"/>
          <p:cNvSpPr>
            <a:spLocks noChangeArrowheads="1"/>
          </p:cNvSpPr>
          <p:nvPr/>
        </p:nvSpPr>
        <p:spPr bwMode="auto">
          <a:xfrm>
            <a:off x="6172200" y="304800"/>
            <a:ext cx="2228850" cy="461963"/>
          </a:xfrm>
          <a:prstGeom prst="rect">
            <a:avLst/>
          </a:prstGeom>
          <a:noFill/>
          <a:ln w="9525">
            <a:solidFill>
              <a:srgbClr val="0000D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0000DF"/>
                </a:solidFill>
              </a:rPr>
              <a:t>See you in Lab!</a:t>
            </a:r>
            <a:endParaRPr lang="en-US" b="1">
              <a:solidFill>
                <a:srgbClr val="0000DF"/>
              </a:solidFill>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533400" y="1114425"/>
            <a:ext cx="8218488" cy="180975"/>
            <a:chOff x="295" y="1311"/>
            <a:chExt cx="5177" cy="114"/>
          </a:xfrm>
        </p:grpSpPr>
        <p:sp>
          <p:nvSpPr>
            <p:cNvPr id="880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80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806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a:t>CS?   </a:t>
            </a:r>
            <a:r>
              <a:rPr lang="en-US" sz="4000" b="1" i="1"/>
              <a:t>Not why...</a:t>
            </a:r>
            <a:endParaRPr lang="en-US" sz="4000" b="1"/>
          </a:p>
        </p:txBody>
      </p:sp>
      <p:sp>
        <p:nvSpPr>
          <p:cNvPr id="88068" name="Rectangle 12"/>
          <p:cNvSpPr>
            <a:spLocks noChangeArrowheads="1"/>
          </p:cNvSpPr>
          <p:nvPr/>
        </p:nvSpPr>
        <p:spPr bwMode="auto">
          <a:xfrm>
            <a:off x="990600" y="25908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Programming will solve problems for you</a:t>
            </a:r>
          </a:p>
        </p:txBody>
      </p:sp>
      <p:sp>
        <p:nvSpPr>
          <p:cNvPr id="88069" name="Rectangle 13"/>
          <p:cNvSpPr>
            <a:spLocks noChangeArrowheads="1"/>
          </p:cNvSpPr>
          <p:nvPr/>
        </p:nvSpPr>
        <p:spPr bwMode="auto">
          <a:xfrm>
            <a:off x="990600" y="14478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Python is the ultimate programming language</a:t>
            </a:r>
          </a:p>
        </p:txBody>
      </p:sp>
      <p:sp>
        <p:nvSpPr>
          <p:cNvPr id="88070" name="AutoShape 14"/>
          <p:cNvSpPr>
            <a:spLocks noChangeArrowheads="1"/>
          </p:cNvSpPr>
          <p:nvPr/>
        </p:nvSpPr>
        <p:spPr bwMode="auto">
          <a:xfrm>
            <a:off x="381000" y="1447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8071" name="AutoShape 16"/>
          <p:cNvSpPr>
            <a:spLocks noChangeArrowheads="1"/>
          </p:cNvSpPr>
          <p:nvPr/>
        </p:nvSpPr>
        <p:spPr bwMode="auto">
          <a:xfrm>
            <a:off x="381000" y="2590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8072" name="Rectangle 29"/>
          <p:cNvSpPr>
            <a:spLocks noChangeArrowheads="1"/>
          </p:cNvSpPr>
          <p:nvPr/>
        </p:nvSpPr>
        <p:spPr bwMode="auto">
          <a:xfrm>
            <a:off x="990600" y="3748088"/>
            <a:ext cx="3844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Programming will save </a:t>
            </a:r>
          </a:p>
          <a:p>
            <a:r>
              <a:rPr lang="en-US" sz="2800"/>
              <a:t>    time and effort</a:t>
            </a:r>
          </a:p>
        </p:txBody>
      </p:sp>
      <p:sp>
        <p:nvSpPr>
          <p:cNvPr id="88073" name="AutoShape 30"/>
          <p:cNvSpPr>
            <a:spLocks noChangeArrowheads="1"/>
          </p:cNvSpPr>
          <p:nvPr/>
        </p:nvSpPr>
        <p:spPr bwMode="auto">
          <a:xfrm>
            <a:off x="381000" y="3733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pic>
        <p:nvPicPr>
          <p:cNvPr id="88074" name="Picture 12"/>
          <p:cNvPicPr>
            <a:picLocks noChangeAspect="1" noChangeArrowheads="1"/>
          </p:cNvPicPr>
          <p:nvPr/>
        </p:nvPicPr>
        <p:blipFill>
          <a:blip r:embed="rId2">
            <a:extLst>
              <a:ext uri="{28A0092B-C50C-407E-A947-70E740481C1C}">
                <a14:useLocalDpi xmlns:a14="http://schemas.microsoft.com/office/drawing/2010/main" val="0"/>
              </a:ext>
            </a:extLst>
          </a:blip>
          <a:srcRect r="2650" b="2690"/>
          <a:stretch>
            <a:fillRect/>
          </a:stretch>
        </p:blipFill>
        <p:spPr bwMode="auto">
          <a:xfrm>
            <a:off x="5664200" y="3276600"/>
            <a:ext cx="3313113"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descr="Pictur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0"/>
            <a:ext cx="687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1"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67056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Picture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7056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33400" y="990600"/>
            <a:ext cx="8218488" cy="180975"/>
            <a:chOff x="295" y="1311"/>
            <a:chExt cx="5177" cy="114"/>
          </a:xfrm>
        </p:grpSpPr>
        <p:sp>
          <p:nvSpPr>
            <p:cNvPr id="9114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114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1139"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911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9763"/>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7"/>
          <p:cNvSpPr>
            <a:spLocks noChangeArrowheads="1"/>
          </p:cNvSpPr>
          <p:nvPr/>
        </p:nvSpPr>
        <p:spPr bwMode="auto">
          <a:xfrm>
            <a:off x="4933950" y="1935163"/>
            <a:ext cx="348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33333"/>
                </a:solidFill>
                <a:latin typeface="Calibri" pitchFamily="34" charset="0"/>
              </a:rPr>
              <a:t>Artists are mystics rather than rationalists. They leap to conclusions that logic cannot reach. </a:t>
            </a:r>
          </a:p>
          <a:p>
            <a:endParaRPr lang="en-US" sz="1600">
              <a:solidFill>
                <a:srgbClr val="333333"/>
              </a:solidFill>
              <a:latin typeface="Calibri" pitchFamily="34" charset="0"/>
            </a:endParaRPr>
          </a:p>
          <a:p>
            <a:pPr algn="r"/>
            <a:r>
              <a:rPr lang="en-US" sz="1600" b="1">
                <a:solidFill>
                  <a:srgbClr val="333333"/>
                </a:solidFill>
                <a:latin typeface="Calibri" pitchFamily="34" charset="0"/>
              </a:rPr>
              <a:t>-- Sol LeWitt,</a:t>
            </a:r>
            <a:br>
              <a:rPr lang="en-US" sz="1600" b="1">
                <a:solidFill>
                  <a:srgbClr val="333333"/>
                </a:solidFill>
                <a:latin typeface="Calibri" pitchFamily="34" charset="0"/>
              </a:rPr>
            </a:br>
            <a:r>
              <a:rPr lang="en-US" sz="1600" b="1">
                <a:solidFill>
                  <a:srgbClr val="333333"/>
                </a:solidFill>
                <a:latin typeface="Calibri" pitchFamily="34" charset="0"/>
              </a:rPr>
              <a:t>conceptual artist</a:t>
            </a:r>
            <a:endParaRPr lang="en-US" sz="1600">
              <a:solidFill>
                <a:srgbClr val="333333"/>
              </a:solidFill>
              <a:latin typeface="Calibri" pitchFamily="34" charset="0"/>
            </a:endParaRPr>
          </a:p>
        </p:txBody>
      </p:sp>
      <p:sp>
        <p:nvSpPr>
          <p:cNvPr id="91142" name="Rectangle 8"/>
          <p:cNvSpPr>
            <a:spLocks noChangeArrowheads="1"/>
          </p:cNvSpPr>
          <p:nvPr/>
        </p:nvSpPr>
        <p:spPr bwMode="auto">
          <a:xfrm>
            <a:off x="4805363" y="4170363"/>
            <a:ext cx="3629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Simplicity does not precede complexity, but follows it.</a:t>
            </a:r>
          </a:p>
          <a:p>
            <a:pPr algn="ctr"/>
            <a:endParaRPr lang="en-US" sz="1600" b="1">
              <a:solidFill>
                <a:srgbClr val="333333"/>
              </a:solidFill>
              <a:latin typeface="Calibri" pitchFamily="34" charset="0"/>
            </a:endParaRPr>
          </a:p>
          <a:p>
            <a:pPr algn="ctr"/>
            <a:r>
              <a:rPr lang="en-US" sz="1600" b="1">
                <a:solidFill>
                  <a:srgbClr val="333333"/>
                </a:solidFill>
                <a:latin typeface="Calibri" pitchFamily="34" charset="0"/>
              </a:rPr>
              <a:t>                          -- Alan Perlis, early CS-ist.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4" descr="star_trek_spock_empire1.jpg"/>
          <p:cNvPicPr>
            <a:picLocks noChangeAspect="1"/>
          </p:cNvPicPr>
          <p:nvPr/>
        </p:nvPicPr>
        <p:blipFill>
          <a:blip r:embed="rId17" cstate="print">
            <a:extLst>
              <a:ext uri="{28A0092B-C50C-407E-A947-70E740481C1C}">
                <a14:useLocalDpi xmlns:a14="http://schemas.microsoft.com/office/drawing/2010/main" val="0"/>
              </a:ext>
            </a:extLst>
          </a:blip>
          <a:srcRect b="16412"/>
          <a:stretch>
            <a:fillRect/>
          </a:stretch>
        </p:blipFill>
        <p:spPr bwMode="auto">
          <a:xfrm>
            <a:off x="4973688" y="5849019"/>
            <a:ext cx="890270" cy="9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3" descr="Picture 1.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2928883"/>
            <a:ext cx="4490553" cy="149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066800" y="228600"/>
            <a:ext cx="6958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Y</a:t>
            </a:r>
            <a:r>
              <a:rPr lang="en-US" sz="4000" dirty="0" smtClean="0">
                <a:latin typeface="Cambria" pitchFamily="18" charset="0"/>
              </a:rPr>
              <a:t>ou're here ~ what's next?</a:t>
            </a:r>
            <a:endParaRPr lang="en-US" sz="4000" dirty="0">
              <a:latin typeface="Cambria" pitchFamily="18" charset="0"/>
            </a:endParaRPr>
          </a:p>
        </p:txBody>
      </p:sp>
      <p:sp>
        <p:nvSpPr>
          <p:cNvPr id="13316" name="Text Box 7"/>
          <p:cNvSpPr txBox="1">
            <a:spLocks noChangeArrowheads="1"/>
          </p:cNvSpPr>
          <p:nvPr/>
        </p:nvSpPr>
        <p:spPr bwMode="auto">
          <a:xfrm>
            <a:off x="848631" y="5588000"/>
            <a:ext cx="2663825" cy="5842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006600"/>
                </a:solidFill>
                <a:latin typeface="Cambria" pitchFamily="18" charset="0"/>
                <a:cs typeface="Times New Roman" pitchFamily="18" charset="0"/>
              </a:rPr>
              <a:t>What </a:t>
            </a:r>
            <a:r>
              <a:rPr lang="en-US" sz="3200" b="1" i="1" dirty="0">
                <a:solidFill>
                  <a:srgbClr val="006600"/>
                </a:solidFill>
                <a:latin typeface="Cambria" pitchFamily="18" charset="0"/>
                <a:cs typeface="Times New Roman" pitchFamily="18" charset="0"/>
              </a:rPr>
              <a:t>is</a:t>
            </a:r>
            <a:r>
              <a:rPr lang="en-US" sz="3200" dirty="0">
                <a:solidFill>
                  <a:srgbClr val="006600"/>
                </a:solidFill>
                <a:latin typeface="Cambria" pitchFamily="18" charset="0"/>
                <a:cs typeface="Times New Roman" pitchFamily="18" charset="0"/>
              </a:rPr>
              <a:t> CS?</a:t>
            </a:r>
          </a:p>
        </p:txBody>
      </p:sp>
      <p:sp>
        <p:nvSpPr>
          <p:cNvPr id="13317" name="Text Box 15"/>
          <p:cNvSpPr txBox="1">
            <a:spLocks noChangeArrowheads="1"/>
          </p:cNvSpPr>
          <p:nvPr/>
        </p:nvSpPr>
        <p:spPr bwMode="auto">
          <a:xfrm>
            <a:off x="838200" y="14478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cs typeface="Times New Roman" pitchFamily="18" charset="0"/>
              </a:rPr>
              <a:t>How CS 5 </a:t>
            </a:r>
            <a:r>
              <a:rPr lang="en-US" sz="3200" dirty="0" smtClean="0">
                <a:latin typeface="Cambria" pitchFamily="18" charset="0"/>
                <a:cs typeface="Times New Roman" pitchFamily="18" charset="0"/>
              </a:rPr>
              <a:t>runs…</a:t>
            </a:r>
            <a:endParaRPr lang="en-US" sz="3200" dirty="0">
              <a:latin typeface="Cambria" pitchFamily="18" charset="0"/>
              <a:cs typeface="Times New Roman" pitchFamily="18" charset="0"/>
            </a:endParaRPr>
          </a:p>
        </p:txBody>
      </p:sp>
      <p:sp>
        <p:nvSpPr>
          <p:cNvPr id="13318" name="Text Box 16"/>
          <p:cNvSpPr txBox="1">
            <a:spLocks noChangeArrowheads="1"/>
          </p:cNvSpPr>
          <p:nvPr/>
        </p:nvSpPr>
        <p:spPr bwMode="auto">
          <a:xfrm>
            <a:off x="838200" y="238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cs typeface="Times New Roman" pitchFamily="18" charset="0"/>
              </a:rPr>
              <a:t>Python?</a:t>
            </a:r>
          </a:p>
        </p:txBody>
      </p:sp>
      <p:sp>
        <p:nvSpPr>
          <p:cNvPr id="13319" name="Text Box 18"/>
          <p:cNvSpPr txBox="1">
            <a:spLocks noChangeArrowheads="1"/>
          </p:cNvSpPr>
          <p:nvPr/>
        </p:nvSpPr>
        <p:spPr bwMode="auto">
          <a:xfrm>
            <a:off x="1295400" y="3276600"/>
            <a:ext cx="2321419" cy="738664"/>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dirty="0">
                <a:latin typeface="Cambria" pitchFamily="18" charset="0"/>
              </a:rPr>
              <a:t>this week's Python </a:t>
            </a:r>
            <a:r>
              <a:rPr lang="en-US" sz="2100" dirty="0" smtClean="0">
                <a:latin typeface="Cambria" pitchFamily="18" charset="0"/>
              </a:rPr>
              <a:t>HW is </a:t>
            </a:r>
            <a:r>
              <a:rPr lang="en-US" sz="2100" b="1" i="1" dirty="0">
                <a:latin typeface="Cambria" pitchFamily="18" charset="0"/>
              </a:rPr>
              <a:t>choice!</a:t>
            </a:r>
            <a:endParaRPr lang="en-US" sz="2100" dirty="0">
              <a:latin typeface="Cambria" pitchFamily="18" charset="0"/>
            </a:endParaRPr>
          </a:p>
        </p:txBody>
      </p:sp>
      <p:sp>
        <p:nvSpPr>
          <p:cNvPr id="13321" name="Text Box 67"/>
          <p:cNvSpPr txBox="1">
            <a:spLocks noChangeArrowheads="1"/>
          </p:cNvSpPr>
          <p:nvPr/>
        </p:nvSpPr>
        <p:spPr bwMode="auto">
          <a:xfrm rot="1277565">
            <a:off x="6835140" y="2726371"/>
            <a:ext cx="1974850" cy="554038"/>
          </a:xfrm>
          <a:prstGeom prst="rect">
            <a:avLst/>
          </a:prstGeom>
          <a:solidFill>
            <a:schemeClr val="bg1"/>
          </a:solidFill>
          <a:ln>
            <a:solidFill>
              <a:srgbClr val="008000"/>
            </a:solid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8000"/>
                </a:solidFill>
                <a:latin typeface="Cambria" pitchFamily="18" charset="0"/>
              </a:rPr>
              <a:t>Shouldn’t there be an </a:t>
            </a:r>
            <a:r>
              <a:rPr lang="en-US" sz="1500" dirty="0" smtClean="0">
                <a:solidFill>
                  <a:srgbClr val="008000"/>
                </a:solidFill>
                <a:latin typeface="Cambria" pitchFamily="18" charset="0"/>
              </a:rPr>
              <a:t>alien </a:t>
            </a:r>
            <a:r>
              <a:rPr lang="en-US" sz="1500" dirty="0">
                <a:solidFill>
                  <a:srgbClr val="008000"/>
                </a:solidFill>
                <a:latin typeface="Cambria" pitchFamily="18" charset="0"/>
              </a:rPr>
              <a:t>in this game?</a:t>
            </a:r>
          </a:p>
        </p:txBody>
      </p:sp>
      <p:sp>
        <p:nvSpPr>
          <p:cNvPr id="13325" name="Rectangle 27"/>
          <p:cNvSpPr>
            <a:spLocks noChangeArrowheads="1"/>
          </p:cNvSpPr>
          <p:nvPr/>
        </p:nvSpPr>
        <p:spPr bwMode="auto">
          <a:xfrm>
            <a:off x="6343900" y="5715497"/>
            <a:ext cx="15443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500" dirty="0" smtClean="0">
                <a:solidFill>
                  <a:srgbClr val="006600"/>
                </a:solidFill>
                <a:latin typeface="Cambria" pitchFamily="18" charset="0"/>
              </a:rPr>
              <a:t>I'm not so sure…</a:t>
            </a:r>
            <a:endParaRPr lang="en-US" sz="1500" dirty="0">
              <a:latin typeface="Cambria" pitchFamily="18" charset="0"/>
            </a:endParaRPr>
          </a:p>
        </p:txBody>
      </p:sp>
      <p:grpSp>
        <p:nvGrpSpPr>
          <p:cNvPr id="13326" name="Group 19"/>
          <p:cNvGrpSpPr>
            <a:grpSpLocks/>
          </p:cNvGrpSpPr>
          <p:nvPr>
            <p:custDataLst>
              <p:tags r:id="rId1"/>
            </p:custDataLst>
          </p:nvPr>
        </p:nvGrpSpPr>
        <p:grpSpPr bwMode="auto">
          <a:xfrm>
            <a:off x="7848600" y="5791200"/>
            <a:ext cx="533400" cy="609600"/>
            <a:chOff x="2928" y="1051"/>
            <a:chExt cx="840" cy="957"/>
          </a:xfrm>
        </p:grpSpPr>
        <p:sp>
          <p:nvSpPr>
            <p:cNvPr id="13357"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58"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59"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0"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1"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2"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3"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4"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5"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66"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67"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68"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69"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8" name="Rectangle 56"/>
          <p:cNvSpPr>
            <a:spLocks noChangeArrowheads="1"/>
          </p:cNvSpPr>
          <p:nvPr/>
        </p:nvSpPr>
        <p:spPr bwMode="auto">
          <a:xfrm>
            <a:off x="4788214" y="5239435"/>
            <a:ext cx="26462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smtClean="0">
                <a:solidFill>
                  <a:srgbClr val="006600"/>
                </a:solidFill>
                <a:latin typeface="Cambria" pitchFamily="18" charset="0"/>
              </a:rPr>
              <a:t>CS is just programming</a:t>
            </a:r>
            <a:r>
              <a:rPr lang="en-US" sz="1500" dirty="0">
                <a:solidFill>
                  <a:srgbClr val="006600"/>
                </a:solidFill>
                <a:latin typeface="Cambria" pitchFamily="18" charset="0"/>
              </a:rPr>
              <a:t>, right?</a:t>
            </a:r>
            <a:endParaRPr lang="en-US" sz="1500" dirty="0">
              <a:latin typeface="Cambria" pitchFamily="18" charset="0"/>
            </a:endParaRPr>
          </a:p>
        </p:txBody>
      </p:sp>
      <p:sp>
        <p:nvSpPr>
          <p:cNvPr id="13330" name="Rectangle 71"/>
          <p:cNvSpPr>
            <a:spLocks noChangeArrowheads="1"/>
          </p:cNvSpPr>
          <p:nvPr/>
        </p:nvSpPr>
        <p:spPr bwMode="auto">
          <a:xfrm>
            <a:off x="3352800" y="6077635"/>
            <a:ext cx="17488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 Whatever it is,     it's </a:t>
            </a:r>
            <a:r>
              <a:rPr lang="en-US" sz="1500" dirty="0">
                <a:solidFill>
                  <a:srgbClr val="006600"/>
                </a:solidFill>
                <a:latin typeface="Cambria" pitchFamily="18" charset="0"/>
              </a:rPr>
              <a:t>definitely </a:t>
            </a:r>
            <a:r>
              <a:rPr lang="en-US" sz="1500" i="1" dirty="0" smtClean="0">
                <a:solidFill>
                  <a:srgbClr val="006600"/>
                </a:solidFill>
                <a:latin typeface="Cambria" pitchFamily="18" charset="0"/>
              </a:rPr>
              <a:t>alien</a:t>
            </a:r>
            <a:r>
              <a:rPr lang="en-US" sz="1500" dirty="0" smtClean="0">
                <a:solidFill>
                  <a:srgbClr val="006600"/>
                </a:solidFill>
                <a:latin typeface="Cambria" pitchFamily="18" charset="0"/>
              </a:rPr>
              <a:t>!</a:t>
            </a:r>
            <a:endParaRPr lang="en-US" sz="1500" dirty="0">
              <a:latin typeface="Cambria" pitchFamily="18" charset="0"/>
            </a:endParaRPr>
          </a:p>
        </p:txBody>
      </p:sp>
      <p:grpSp>
        <p:nvGrpSpPr>
          <p:cNvPr id="71" name="Group 8"/>
          <p:cNvGrpSpPr>
            <a:grpSpLocks/>
          </p:cNvGrpSpPr>
          <p:nvPr/>
        </p:nvGrpSpPr>
        <p:grpSpPr bwMode="auto">
          <a:xfrm>
            <a:off x="4279567" y="5182114"/>
            <a:ext cx="508647" cy="515938"/>
            <a:chOff x="1824" y="4512"/>
            <a:chExt cx="528" cy="241"/>
          </a:xfrm>
        </p:grpSpPr>
        <p:sp>
          <p:nvSpPr>
            <p:cNvPr id="72" name="Freeform 9"/>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73"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74"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Freeform 17"/>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1" name="Freeform 18"/>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2"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83"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Line 5"/>
          <p:cNvSpPr>
            <a:spLocks noChangeShapeType="1"/>
          </p:cNvSpPr>
          <p:nvPr/>
        </p:nvSpPr>
        <p:spPr bwMode="auto">
          <a:xfrm flipH="1">
            <a:off x="6884988" y="1854200"/>
            <a:ext cx="1022350" cy="407988"/>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4"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Picobot</a:t>
            </a:r>
          </a:p>
        </p:txBody>
      </p:sp>
      <p:sp>
        <p:nvSpPr>
          <p:cNvPr id="92165" name="Line 7"/>
          <p:cNvSpPr>
            <a:spLocks noChangeShapeType="1"/>
          </p:cNvSpPr>
          <p:nvPr/>
        </p:nvSpPr>
        <p:spPr bwMode="auto">
          <a:xfrm flipH="1" flipV="1">
            <a:off x="6891338" y="3427413"/>
            <a:ext cx="1030287" cy="814387"/>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Text Box 8"/>
          <p:cNvSpPr txBox="1">
            <a:spLocks noChangeArrowheads="1"/>
          </p:cNvSpPr>
          <p:nvPr/>
        </p:nvSpPr>
        <p:spPr bwMode="auto">
          <a:xfrm>
            <a:off x="7696200" y="4170363"/>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area already covered</a:t>
            </a:r>
          </a:p>
        </p:txBody>
      </p:sp>
      <p:sp>
        <p:nvSpPr>
          <p:cNvPr id="92167"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92168"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0"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1"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2" name="Text Box 14"/>
          <p:cNvSpPr txBox="1">
            <a:spLocks noChangeArrowheads="1"/>
          </p:cNvSpPr>
          <p:nvPr/>
        </p:nvSpPr>
        <p:spPr bwMode="auto">
          <a:xfrm>
            <a:off x="3810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inspiration?</a:t>
            </a:r>
          </a:p>
        </p:txBody>
      </p:sp>
      <p:sp>
        <p:nvSpPr>
          <p:cNvPr id="92173" name="Line 15"/>
          <p:cNvSpPr>
            <a:spLocks noChangeShapeType="1"/>
          </p:cNvSpPr>
          <p:nvPr/>
        </p:nvSpPr>
        <p:spPr bwMode="auto">
          <a:xfrm>
            <a:off x="4129088" y="1646238"/>
            <a:ext cx="96837" cy="415925"/>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4"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walls</a:t>
            </a:r>
          </a:p>
        </p:txBody>
      </p:sp>
      <p:sp>
        <p:nvSpPr>
          <p:cNvPr id="92175" name="Text Box 17"/>
          <p:cNvSpPr txBox="1">
            <a:spLocks noChangeArrowheads="1"/>
          </p:cNvSpPr>
          <p:nvPr/>
        </p:nvSpPr>
        <p:spPr bwMode="auto">
          <a:xfrm>
            <a:off x="3970338" y="568325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A40FE0"/>
                </a:solidFill>
                <a:latin typeface="Arial" pitchFamily="34" charset="0"/>
              </a:rPr>
              <a:t>Goal: </a:t>
            </a:r>
            <a:r>
              <a:rPr lang="en-US" sz="1800">
                <a:solidFill>
                  <a:srgbClr val="A40FE0"/>
                </a:solidFill>
                <a:latin typeface="Arial" pitchFamily="34" charset="0"/>
              </a:rPr>
              <a:t>whole-environment coverage 		with only </a:t>
            </a:r>
            <a:r>
              <a:rPr lang="en-US" sz="1800" b="1" i="1">
                <a:solidFill>
                  <a:srgbClr val="A40FE0"/>
                </a:solidFill>
                <a:latin typeface="Times New Roman" pitchFamily="18" charset="0"/>
              </a:rPr>
              <a:t>local sensing</a:t>
            </a:r>
            <a:r>
              <a:rPr lang="en-US" sz="1800">
                <a:solidFill>
                  <a:srgbClr val="A40FE0"/>
                </a:solidFill>
                <a:latin typeface="Arial" pitchFamily="34" charset="0"/>
              </a:rPr>
              <a:t>…</a:t>
            </a:r>
          </a:p>
        </p:txBody>
      </p:sp>
      <p:pic>
        <p:nvPicPr>
          <p:cNvPr id="92176" name="Picture 18"/>
          <p:cNvPicPr>
            <a:picLocks noChangeAspect="1" noChangeArrowheads="1"/>
          </p:cNvPicPr>
          <p:nvPr/>
        </p:nvPicPr>
        <p:blipFill>
          <a:blip r:embed="rId3">
            <a:extLst>
              <a:ext uri="{28A0092B-C50C-407E-A947-70E740481C1C}">
                <a14:useLocalDpi xmlns:a14="http://schemas.microsoft.com/office/drawing/2010/main" val="0"/>
              </a:ext>
            </a:extLst>
          </a:blip>
          <a:srcRect l="55418" t="48911" r="16418" b="23756"/>
          <a:stretch>
            <a:fillRect/>
          </a:stretch>
        </p:blipFill>
        <p:spPr bwMode="auto">
          <a:xfrm>
            <a:off x="762000" y="3775075"/>
            <a:ext cx="2133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7" name="Rectangle 19"/>
          <p:cNvSpPr>
            <a:spLocks noChangeArrowheads="1"/>
          </p:cNvSpPr>
          <p:nvPr/>
        </p:nvSpPr>
        <p:spPr bwMode="auto">
          <a:xfrm>
            <a:off x="2130425" y="5375275"/>
            <a:ext cx="919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solidFill>
                  <a:srgbClr val="009900"/>
                </a:solidFill>
                <a:latin typeface="Tahoma" pitchFamily="34" charset="0"/>
              </a:rPr>
              <a:t>Picobot</a:t>
            </a:r>
          </a:p>
        </p:txBody>
      </p:sp>
      <p:sp>
        <p:nvSpPr>
          <p:cNvPr id="92178" name="Text Box 20"/>
          <p:cNvSpPr txBox="1">
            <a:spLocks noChangeArrowheads="1"/>
          </p:cNvSpPr>
          <p:nvPr/>
        </p:nvSpPr>
        <p:spPr bwMode="auto">
          <a:xfrm>
            <a:off x="609600" y="1524000"/>
            <a:ext cx="2009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Comic Sans MS" pitchFamily="66" charset="0"/>
              </a:rPr>
              <a:t>Picobot</a:t>
            </a:r>
          </a:p>
        </p:txBody>
      </p:sp>
      <p:sp>
        <p:nvSpPr>
          <p:cNvPr id="92179" name="Rectangle 21"/>
          <p:cNvSpPr>
            <a:spLocks noChangeArrowheads="1"/>
          </p:cNvSpPr>
          <p:nvPr/>
        </p:nvSpPr>
        <p:spPr bwMode="auto">
          <a:xfrm>
            <a:off x="523875" y="5715000"/>
            <a:ext cx="2592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a:solidFill>
                  <a:srgbClr val="009900"/>
                </a:solidFill>
                <a:latin typeface="Tahoma" pitchFamily="34" charset="0"/>
              </a:rPr>
              <a:t>as envisioned by an HMC clinic</a:t>
            </a:r>
          </a:p>
        </p:txBody>
      </p:sp>
      <p:sp>
        <p:nvSpPr>
          <p:cNvPr id="92180" name="Text Box 22"/>
          <p:cNvSpPr txBox="1">
            <a:spLocks noChangeArrowheads="1"/>
          </p:cNvSpPr>
          <p:nvPr/>
        </p:nvSpPr>
        <p:spPr bwMode="auto">
          <a:xfrm>
            <a:off x="282575" y="225425"/>
            <a:ext cx="6423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spcBef>
                <a:spcPct val="50000"/>
              </a:spcBef>
            </a:pPr>
            <a:r>
              <a:rPr lang="en-US" sz="3600">
                <a:latin typeface="Times New Roman" pitchFamily="18" charset="0"/>
              </a:rPr>
              <a:t>HW problems 3 and 4</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3810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inspiration!</a:t>
            </a:r>
          </a:p>
        </p:txBody>
      </p:sp>
      <p:sp>
        <p:nvSpPr>
          <p:cNvPr id="93187" name="Text Box 5"/>
          <p:cNvSpPr txBox="1">
            <a:spLocks noChangeArrowheads="1"/>
          </p:cNvSpPr>
          <p:nvPr/>
        </p:nvSpPr>
        <p:spPr bwMode="auto">
          <a:xfrm>
            <a:off x="4419600" y="152400"/>
            <a:ext cx="2971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latin typeface="Times New Roman" pitchFamily="18" charset="0"/>
              </a:rPr>
              <a:t>Picobot</a:t>
            </a:r>
          </a:p>
        </p:txBody>
      </p:sp>
      <p:pic>
        <p:nvPicPr>
          <p:cNvPr id="93188" name="Picture 6"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1676400"/>
            <a:ext cx="36576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Line 7"/>
          <p:cNvSpPr>
            <a:spLocks noChangeShapeType="1"/>
          </p:cNvSpPr>
          <p:nvPr/>
        </p:nvSpPr>
        <p:spPr bwMode="auto">
          <a:xfrm flipH="1">
            <a:off x="6884988" y="1525588"/>
            <a:ext cx="1022350" cy="407987"/>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0" name="Text Box 8"/>
          <p:cNvSpPr txBox="1">
            <a:spLocks noChangeArrowheads="1"/>
          </p:cNvSpPr>
          <p:nvPr/>
        </p:nvSpPr>
        <p:spPr bwMode="auto">
          <a:xfrm>
            <a:off x="7548563" y="1177925"/>
            <a:ext cx="126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Picobot</a:t>
            </a:r>
          </a:p>
        </p:txBody>
      </p:sp>
      <p:sp>
        <p:nvSpPr>
          <p:cNvPr id="93191" name="Line 9"/>
          <p:cNvSpPr>
            <a:spLocks noChangeShapeType="1"/>
          </p:cNvSpPr>
          <p:nvPr/>
        </p:nvSpPr>
        <p:spPr bwMode="auto">
          <a:xfrm flipH="1" flipV="1">
            <a:off x="6891338" y="3098800"/>
            <a:ext cx="1030287" cy="814388"/>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2" name="Text Box 10"/>
          <p:cNvSpPr txBox="1">
            <a:spLocks noChangeArrowheads="1"/>
          </p:cNvSpPr>
          <p:nvPr/>
        </p:nvSpPr>
        <p:spPr bwMode="auto">
          <a:xfrm>
            <a:off x="7696200" y="384175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area already covered</a:t>
            </a:r>
          </a:p>
        </p:txBody>
      </p:sp>
      <p:sp>
        <p:nvSpPr>
          <p:cNvPr id="93193" name="Text Box 11"/>
          <p:cNvSpPr txBox="1">
            <a:spLocks noChangeArrowheads="1"/>
          </p:cNvSpPr>
          <p:nvPr/>
        </p:nvSpPr>
        <p:spPr bwMode="auto">
          <a:xfrm>
            <a:off x="4592638" y="3063875"/>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93194" name="Line 12"/>
          <p:cNvSpPr>
            <a:spLocks noChangeShapeType="1"/>
          </p:cNvSpPr>
          <p:nvPr/>
        </p:nvSpPr>
        <p:spPr bwMode="auto">
          <a:xfrm>
            <a:off x="5845175" y="3475038"/>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5" name="Line 13"/>
          <p:cNvSpPr>
            <a:spLocks noChangeShapeType="1"/>
          </p:cNvSpPr>
          <p:nvPr/>
        </p:nvSpPr>
        <p:spPr bwMode="auto">
          <a:xfrm flipH="1">
            <a:off x="4448175" y="3484563"/>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6" name="Line 14"/>
          <p:cNvSpPr>
            <a:spLocks noChangeShapeType="1"/>
          </p:cNvSpPr>
          <p:nvPr/>
        </p:nvSpPr>
        <p:spPr bwMode="auto">
          <a:xfrm>
            <a:off x="5286375" y="4032250"/>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7" name="Line 15"/>
          <p:cNvSpPr>
            <a:spLocks noChangeShapeType="1"/>
          </p:cNvSpPr>
          <p:nvPr/>
        </p:nvSpPr>
        <p:spPr bwMode="auto">
          <a:xfrm flipV="1">
            <a:off x="5286375" y="2765425"/>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8" name="Line 16"/>
          <p:cNvSpPr>
            <a:spLocks noChangeShapeType="1"/>
          </p:cNvSpPr>
          <p:nvPr/>
        </p:nvSpPr>
        <p:spPr bwMode="auto">
          <a:xfrm>
            <a:off x="4129088" y="1317625"/>
            <a:ext cx="96837" cy="415925"/>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9" name="Text Box 17"/>
          <p:cNvSpPr txBox="1">
            <a:spLocks noChangeArrowheads="1"/>
          </p:cNvSpPr>
          <p:nvPr/>
        </p:nvSpPr>
        <p:spPr bwMode="auto">
          <a:xfrm>
            <a:off x="3581400" y="990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walls</a:t>
            </a:r>
          </a:p>
        </p:txBody>
      </p:sp>
      <p:sp>
        <p:nvSpPr>
          <p:cNvPr id="93200" name="Text Box 18"/>
          <p:cNvSpPr txBox="1">
            <a:spLocks noChangeArrowheads="1"/>
          </p:cNvSpPr>
          <p:nvPr/>
        </p:nvSpPr>
        <p:spPr bwMode="auto">
          <a:xfrm>
            <a:off x="3970338" y="5354638"/>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A40FE0"/>
                </a:solidFill>
                <a:latin typeface="Arial" pitchFamily="34" charset="0"/>
              </a:rPr>
              <a:t>Goal: </a:t>
            </a:r>
            <a:r>
              <a:rPr lang="en-US" sz="1800">
                <a:solidFill>
                  <a:srgbClr val="A40FE0"/>
                </a:solidFill>
                <a:latin typeface="Arial" pitchFamily="34" charset="0"/>
              </a:rPr>
              <a:t>whole-environment coverage 		with only </a:t>
            </a:r>
            <a:r>
              <a:rPr lang="en-US" sz="1800" b="1" i="1">
                <a:solidFill>
                  <a:srgbClr val="A40FE0"/>
                </a:solidFill>
                <a:latin typeface="Times New Roman" pitchFamily="18" charset="0"/>
              </a:rPr>
              <a:t>local sensing</a:t>
            </a:r>
            <a:r>
              <a:rPr lang="en-US" sz="1800">
                <a:solidFill>
                  <a:srgbClr val="A40FE0"/>
                </a:solidFill>
                <a:latin typeface="Arial" pitchFamily="34" charset="0"/>
              </a:rPr>
              <a:t>…</a:t>
            </a:r>
          </a:p>
        </p:txBody>
      </p:sp>
      <p:pic>
        <p:nvPicPr>
          <p:cNvPr id="93201" name="Picture 20" descr="Roomb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2" name="Rectangle 21"/>
          <p:cNvSpPr>
            <a:spLocks noChangeArrowheads="1"/>
          </p:cNvSpPr>
          <p:nvPr/>
        </p:nvSpPr>
        <p:spPr bwMode="auto">
          <a:xfrm>
            <a:off x="457200" y="5715000"/>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Tahoma" pitchFamily="34" charset="0"/>
              </a:rPr>
              <a:t>iRobot's Roomba vacuum</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
        <p:nvSpPr>
          <p:cNvPr id="94211"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4212"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94213"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4214"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215"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216"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7"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8"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9"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0"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1"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2" name="Text Box 14"/>
          <p:cNvSpPr txBox="1">
            <a:spLocks noChangeArrowheads="1"/>
          </p:cNvSpPr>
          <p:nvPr/>
        </p:nvSpPr>
        <p:spPr bwMode="auto">
          <a:xfrm>
            <a:off x="2714625" y="3962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94223" name="Rectangle 15"/>
          <p:cNvSpPr>
            <a:spLocks noChangeArrowheads="1"/>
          </p:cNvSpPr>
          <p:nvPr/>
        </p:nvSpPr>
        <p:spPr bwMode="auto">
          <a:xfrm>
            <a:off x="4083050" y="4678363"/>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ourier New" pitchFamily="49" charset="0"/>
              </a:rPr>
              <a:t>N</a:t>
            </a:r>
            <a:r>
              <a:rPr lang="en-US" sz="6000">
                <a:latin typeface="Courier New" pitchFamily="49" charset="0"/>
              </a:rPr>
              <a:t>x</a:t>
            </a:r>
            <a:r>
              <a:rPr lang="en-US" sz="6000" b="1">
                <a:latin typeface="Courier New" pitchFamily="49" charset="0"/>
              </a:rPr>
              <a:t>W</a:t>
            </a:r>
            <a:r>
              <a:rPr lang="en-US" sz="6000">
                <a:latin typeface="Courier New" pitchFamily="49" charset="0"/>
              </a:rPr>
              <a:t>x</a:t>
            </a:r>
            <a:endParaRPr lang="en-US" sz="6000" b="1">
              <a:latin typeface="Courier New" pitchFamily="49" charset="0"/>
            </a:endParaRPr>
          </a:p>
        </p:txBody>
      </p:sp>
      <p:sp>
        <p:nvSpPr>
          <p:cNvPr id="94224"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4225"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4226"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4227"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4228" name="Line 20"/>
          <p:cNvSpPr>
            <a:spLocks noChangeShapeType="1"/>
          </p:cNvSpPr>
          <p:nvPr/>
        </p:nvSpPr>
        <p:spPr bwMode="auto">
          <a:xfrm flipV="1">
            <a:off x="44196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29" name="Line 21"/>
          <p:cNvSpPr>
            <a:spLocks noChangeShapeType="1"/>
          </p:cNvSpPr>
          <p:nvPr/>
        </p:nvSpPr>
        <p:spPr bwMode="auto">
          <a:xfrm flipV="1">
            <a:off x="48768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0" name="Line 22"/>
          <p:cNvSpPr>
            <a:spLocks noChangeShapeType="1"/>
          </p:cNvSpPr>
          <p:nvPr/>
        </p:nvSpPr>
        <p:spPr bwMode="auto">
          <a:xfrm flipV="1">
            <a:off x="53340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1" name="Line 23"/>
          <p:cNvSpPr>
            <a:spLocks noChangeShapeType="1"/>
          </p:cNvSpPr>
          <p:nvPr/>
        </p:nvSpPr>
        <p:spPr bwMode="auto">
          <a:xfrm flipV="1">
            <a:off x="57912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2" name="Rectangle 24"/>
          <p:cNvSpPr>
            <a:spLocks noChangeArrowheads="1"/>
          </p:cNvSpPr>
          <p:nvPr/>
        </p:nvSpPr>
        <p:spPr bwMode="auto">
          <a:xfrm>
            <a:off x="4078288" y="603567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rgbClr val="A40FE0"/>
                </a:solidFill>
                <a:latin typeface="Courier New" pitchFamily="49" charset="0"/>
              </a:rPr>
              <a:t>N E W S</a:t>
            </a:r>
          </a:p>
        </p:txBody>
      </p:sp>
      <p:sp>
        <p:nvSpPr>
          <p:cNvPr id="94233" name="Rectangle 25"/>
          <p:cNvSpPr>
            <a:spLocks noChangeArrowheads="1"/>
          </p:cNvSpPr>
          <p:nvPr/>
        </p:nvSpPr>
        <p:spPr bwMode="auto">
          <a:xfrm>
            <a:off x="6303963" y="57102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A40FE0"/>
                </a:solidFill>
                <a:latin typeface="Arial" pitchFamily="34" charset="0"/>
              </a:rPr>
              <a:t>Surroundings are always in </a:t>
            </a:r>
            <a:r>
              <a:rPr lang="en-US" sz="1800">
                <a:latin typeface="Arial" pitchFamily="34" charset="0"/>
              </a:rPr>
              <a:t>NEWS</a:t>
            </a:r>
            <a:r>
              <a:rPr lang="en-US" sz="1800">
                <a:solidFill>
                  <a:srgbClr val="A40FE0"/>
                </a:solidFill>
                <a:latin typeface="Arial" pitchFamily="34" charset="0"/>
              </a:rPr>
              <a:t> order.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5235"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How many distinct surroundings are there?</a:t>
            </a:r>
          </a:p>
        </p:txBody>
      </p:sp>
      <p:sp>
        <p:nvSpPr>
          <p:cNvPr id="95236"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8"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9"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0"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5241"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5242"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5243"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5244"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6259"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How many distinct surroundings are there?</a:t>
            </a:r>
          </a:p>
        </p:txBody>
      </p:sp>
      <p:sp>
        <p:nvSpPr>
          <p:cNvPr id="96260"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1"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2"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3"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4"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6265"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6266"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6267"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6268"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69"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0"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1"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2"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73"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96274"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75"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6"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7"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8"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79"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96280"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1"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2"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83"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4"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85"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96286"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7"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88"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9"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0"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91"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96292"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3"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4"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5"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96"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97"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96298"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99"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0"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1"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2"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03"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96304"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5"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6"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7"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8"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09"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96310"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1"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2"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3"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4"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15"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96316"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7"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8"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9"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0"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21"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96322"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3"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4"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25"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26"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27"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96328"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9"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0"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31"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2"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33"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96334"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5"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6"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7"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38"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39"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96340"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1"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42"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3"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4"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45"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96346"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7"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8"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49"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0"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51"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96352"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53"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4"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5"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6"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57"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96358"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9"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0"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1"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2"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63"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96364"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(won’t happen)</a:t>
            </a:r>
          </a:p>
        </p:txBody>
      </p:sp>
      <p:sp>
        <p:nvSpPr>
          <p:cNvPr id="96365" name="Rectangle 110"/>
          <p:cNvSpPr>
            <a:spLocks noChangeArrowheads="1"/>
          </p:cNvSpPr>
          <p:nvPr/>
        </p:nvSpPr>
        <p:spPr bwMode="auto">
          <a:xfrm>
            <a:off x="3886200" y="289560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Arial" pitchFamily="34" charset="0"/>
              </a:rPr>
              <a:t>== 16 possible …</a:t>
            </a:r>
          </a:p>
        </p:txBody>
      </p:sp>
      <p:sp>
        <p:nvSpPr>
          <p:cNvPr id="96366" name="Rectangle 111"/>
          <p:cNvSpPr>
            <a:spLocks noChangeArrowheads="1"/>
          </p:cNvSpPr>
          <p:nvPr/>
        </p:nvSpPr>
        <p:spPr bwMode="auto">
          <a:xfrm>
            <a:off x="3495675" y="287813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Arial" pitchFamily="34" charset="0"/>
              </a:rPr>
              <a:t>2</a:t>
            </a:r>
            <a:r>
              <a:rPr lang="en-US" baseline="30000">
                <a:solidFill>
                  <a:srgbClr val="120DF3"/>
                </a:solidFill>
                <a:latin typeface="Arial" pitchFamily="34" charset="0"/>
              </a:rPr>
              <a:t>4</a:t>
            </a:r>
            <a:endParaRPr lang="en-US">
              <a:solidFill>
                <a:srgbClr val="120DF3"/>
              </a:solidFill>
              <a:latin typeface="Arial" pitchFamily="34" charset="0"/>
            </a:endParaRPr>
          </a:p>
        </p:txBody>
      </p:sp>
      <p:sp>
        <p:nvSpPr>
          <p:cNvPr id="96367"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State</a:t>
            </a:r>
          </a:p>
        </p:txBody>
      </p:sp>
      <p:sp>
        <p:nvSpPr>
          <p:cNvPr id="9728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7284" name="Text Box 4"/>
          <p:cNvSpPr txBox="1">
            <a:spLocks noChangeArrowheads="1"/>
          </p:cNvSpPr>
          <p:nvPr/>
        </p:nvSpPr>
        <p:spPr bwMode="auto">
          <a:xfrm>
            <a:off x="4419600" y="1371600"/>
            <a:ext cx="4419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Picobot's memory is a single number, called its </a:t>
            </a:r>
            <a:r>
              <a:rPr lang="en-US">
                <a:solidFill>
                  <a:srgbClr val="E80416"/>
                </a:solidFill>
                <a:latin typeface="Arial" pitchFamily="34" charset="0"/>
              </a:rPr>
              <a:t>state</a:t>
            </a:r>
            <a:r>
              <a:rPr lang="en-US">
                <a:latin typeface="Arial" pitchFamily="34" charset="0"/>
              </a:rPr>
              <a:t>. </a:t>
            </a:r>
          </a:p>
          <a:p>
            <a:pPr>
              <a:spcBef>
                <a:spcPct val="50000"/>
              </a:spcBef>
            </a:pPr>
            <a:r>
              <a:rPr lang="en-US">
                <a:solidFill>
                  <a:srgbClr val="FF0000"/>
                </a:solidFill>
                <a:latin typeface="Arial" pitchFamily="34" charset="0"/>
              </a:rPr>
              <a:t>State</a:t>
            </a:r>
            <a:r>
              <a:rPr lang="en-US">
                <a:latin typeface="Arial" pitchFamily="34" charset="0"/>
              </a:rPr>
              <a:t> is the </a:t>
            </a:r>
            <a:r>
              <a:rPr lang="en-US" i="1">
                <a:latin typeface="Arial" pitchFamily="34" charset="0"/>
              </a:rPr>
              <a:t>internal context </a:t>
            </a:r>
            <a:r>
              <a:rPr lang="en-US">
                <a:latin typeface="Arial" pitchFamily="34" charset="0"/>
              </a:rPr>
              <a:t>of computation.</a:t>
            </a:r>
          </a:p>
        </p:txBody>
      </p:sp>
      <p:sp>
        <p:nvSpPr>
          <p:cNvPr id="97285"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7286"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7"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7288"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9" name="Text Box 9"/>
          <p:cNvSpPr txBox="1">
            <a:spLocks noChangeArrowheads="1"/>
          </p:cNvSpPr>
          <p:nvPr/>
        </p:nvSpPr>
        <p:spPr bwMode="auto">
          <a:xfrm>
            <a:off x="533400" y="49530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E80416"/>
                </a:solidFill>
                <a:latin typeface="Arial" pitchFamily="34" charset="0"/>
              </a:rPr>
              <a:t>State</a:t>
            </a:r>
            <a:r>
              <a:rPr lang="en-US" sz="3200">
                <a:latin typeface="Arial" pitchFamily="34" charset="0"/>
              </a:rPr>
              <a:t> and </a:t>
            </a:r>
            <a:r>
              <a:rPr lang="en-US" sz="3200" b="1">
                <a:solidFill>
                  <a:srgbClr val="120DF3"/>
                </a:solidFill>
                <a:latin typeface="Courier New" pitchFamily="49" charset="0"/>
              </a:rPr>
              <a:t>surroundings</a:t>
            </a:r>
            <a:r>
              <a:rPr lang="en-US" sz="3200">
                <a:latin typeface="Arial" pitchFamily="34" charset="0"/>
              </a:rPr>
              <a:t> represent everything the robot knows about the world</a:t>
            </a:r>
          </a:p>
        </p:txBody>
      </p:sp>
      <p:sp>
        <p:nvSpPr>
          <p:cNvPr id="97290" name="Text Box 11"/>
          <p:cNvSpPr txBox="1">
            <a:spLocks noChangeArrowheads="1"/>
          </p:cNvSpPr>
          <p:nvPr/>
        </p:nvSpPr>
        <p:spPr bwMode="auto">
          <a:xfrm>
            <a:off x="3249613" y="3852863"/>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always </a:t>
            </a:r>
            <a:r>
              <a:rPr lang="en-US" u="sng">
                <a:latin typeface="Arial" pitchFamily="34" charset="0"/>
              </a:rPr>
              <a:t>starts</a:t>
            </a:r>
            <a:r>
              <a:rPr lang="en-US">
                <a:latin typeface="Arial" pitchFamily="34" charset="0"/>
              </a:rPr>
              <a:t> in </a:t>
            </a:r>
            <a:r>
              <a:rPr lang="en-US">
                <a:solidFill>
                  <a:srgbClr val="FF0000"/>
                </a:solidFill>
                <a:latin typeface="Arial" pitchFamily="34" charset="0"/>
              </a:rPr>
              <a:t>state</a:t>
            </a:r>
            <a:r>
              <a:rPr lang="en-US">
                <a:latin typeface="Arial" pitchFamily="34" charset="0"/>
              </a:rPr>
              <a:t> </a:t>
            </a:r>
            <a:r>
              <a:rPr lang="en-US">
                <a:solidFill>
                  <a:srgbClr val="E80416"/>
                </a:solidFill>
                <a:latin typeface="Arial" pitchFamily="34" charset="0"/>
              </a:rPr>
              <a:t>0</a:t>
            </a:r>
            <a:r>
              <a:rPr lang="en-US">
                <a:latin typeface="Arial" pitchFamily="34" charset="0"/>
              </a:rPr>
              <a:t>.</a:t>
            </a:r>
          </a:p>
        </p:txBody>
      </p:sp>
      <p:sp>
        <p:nvSpPr>
          <p:cNvPr id="972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Rules</a:t>
            </a:r>
          </a:p>
        </p:txBody>
      </p:sp>
      <p:sp>
        <p:nvSpPr>
          <p:cNvPr id="9830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8308" name="Text Box 4"/>
          <p:cNvSpPr txBox="1">
            <a:spLocks noChangeArrowheads="1"/>
          </p:cNvSpPr>
          <p:nvPr/>
        </p:nvSpPr>
        <p:spPr bwMode="auto">
          <a:xfrm>
            <a:off x="2438400" y="3124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moves according to a set of rules:</a:t>
            </a:r>
          </a:p>
        </p:txBody>
      </p:sp>
      <p:sp>
        <p:nvSpPr>
          <p:cNvPr id="9830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831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831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3"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983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
        <p:nvSpPr>
          <p:cNvPr id="98315"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98316"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8317"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ourier New" pitchFamily="49" charset="0"/>
              </a:rPr>
              <a:t>xx</a:t>
            </a:r>
            <a:r>
              <a:rPr lang="en-US" b="1">
                <a:latin typeface="Courier New" pitchFamily="49" charset="0"/>
              </a:rPr>
              <a:t>WS</a:t>
            </a:r>
            <a:endParaRPr lang="en-US">
              <a:latin typeface="Arial" pitchFamily="34" charset="0"/>
            </a:endParaRPr>
          </a:p>
        </p:txBody>
      </p:sp>
      <p:sp>
        <p:nvSpPr>
          <p:cNvPr id="98318"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8319"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98320" name="Line 16"/>
          <p:cNvSpPr>
            <a:spLocks noChangeShapeType="1"/>
          </p:cNvSpPr>
          <p:nvPr/>
        </p:nvSpPr>
        <p:spPr bwMode="auto">
          <a:xfrm>
            <a:off x="41910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21"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98322"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98323" name="Text Box 19"/>
          <p:cNvSpPr txBox="1">
            <a:spLocks noChangeArrowheads="1"/>
          </p:cNvSpPr>
          <p:nvPr/>
        </p:nvSpPr>
        <p:spPr bwMode="auto">
          <a:xfrm>
            <a:off x="1103313" y="546735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solidFill>
                  <a:srgbClr val="0000FF"/>
                </a:solidFill>
                <a:latin typeface="Times New Roman" pitchFamily="18" charset="0"/>
              </a:rPr>
              <a:t>If I'm in state </a:t>
            </a:r>
            <a:r>
              <a:rPr lang="en-US">
                <a:latin typeface="Arial" pitchFamily="34" charset="0"/>
              </a:rPr>
              <a:t>0</a:t>
            </a:r>
            <a:r>
              <a:rPr lang="en-US" i="1">
                <a:solidFill>
                  <a:srgbClr val="0000FF"/>
                </a:solidFill>
                <a:latin typeface="Times New Roman" pitchFamily="18" charset="0"/>
              </a:rPr>
              <a:t> seeing </a:t>
            </a:r>
            <a:r>
              <a:rPr lang="en-US">
                <a:latin typeface="Courier New" pitchFamily="49" charset="0"/>
              </a:rPr>
              <a:t>xx</a:t>
            </a:r>
            <a:r>
              <a:rPr lang="en-US" b="1">
                <a:latin typeface="Courier New" pitchFamily="49" charset="0"/>
              </a:rPr>
              <a:t>WS</a:t>
            </a:r>
            <a:r>
              <a:rPr lang="en-US" i="1">
                <a:solidFill>
                  <a:srgbClr val="0000FF"/>
                </a:solidFill>
                <a:latin typeface="Times New Roman" pitchFamily="18" charset="0"/>
              </a:rPr>
              <a:t>,</a:t>
            </a:r>
          </a:p>
        </p:txBody>
      </p:sp>
      <p:sp>
        <p:nvSpPr>
          <p:cNvPr id="98324" name="Text Box 20"/>
          <p:cNvSpPr txBox="1">
            <a:spLocks noChangeArrowheads="1"/>
          </p:cNvSpPr>
          <p:nvPr/>
        </p:nvSpPr>
        <p:spPr bwMode="auto">
          <a:xfrm>
            <a:off x="5257800" y="546735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solidFill>
                  <a:srgbClr val="0000FF"/>
                </a:solidFill>
                <a:latin typeface="Times New Roman" pitchFamily="18" charset="0"/>
              </a:rPr>
              <a:t>Then I move </a:t>
            </a:r>
            <a:r>
              <a:rPr lang="en-US" b="1">
                <a:latin typeface="Arial" pitchFamily="34" charset="0"/>
              </a:rPr>
              <a:t>N</a:t>
            </a:r>
            <a:r>
              <a:rPr lang="en-US" i="1">
                <a:solidFill>
                  <a:srgbClr val="0000FF"/>
                </a:solidFill>
                <a:latin typeface="Times New Roman" pitchFamily="18" charset="0"/>
              </a:rPr>
              <a:t>orth, and change to state </a:t>
            </a:r>
            <a:r>
              <a:rPr lang="en-US">
                <a:latin typeface="Arial" pitchFamily="34" charset="0"/>
              </a:rPr>
              <a:t>0</a:t>
            </a:r>
            <a:r>
              <a:rPr lang="en-US" i="1">
                <a:solidFill>
                  <a:srgbClr val="0000FF"/>
                </a:solidFill>
                <a:latin typeface="Times New Roman" pitchFamily="18" charset="0"/>
              </a:rPr>
              <a:t>.</a:t>
            </a:r>
          </a:p>
        </p:txBody>
      </p:sp>
      <p:sp>
        <p:nvSpPr>
          <p:cNvPr id="98325" name="Text Box 21"/>
          <p:cNvSpPr txBox="1">
            <a:spLocks noChangeArrowheads="1"/>
          </p:cNvSpPr>
          <p:nvPr/>
        </p:nvSpPr>
        <p:spPr bwMode="auto">
          <a:xfrm>
            <a:off x="5029200" y="609600"/>
            <a:ext cx="30686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50000"/>
              </a:lnSpc>
              <a:spcBef>
                <a:spcPct val="50000"/>
              </a:spcBef>
            </a:pPr>
            <a:r>
              <a:rPr lang="en-US">
                <a:latin typeface="Times New Roman" pitchFamily="18" charset="0"/>
              </a:rPr>
              <a:t>Aha!</a:t>
            </a:r>
          </a:p>
          <a:p>
            <a:pPr>
              <a:lnSpc>
                <a:spcPct val="50000"/>
              </a:lnSpc>
              <a:spcBef>
                <a:spcPct val="50000"/>
              </a:spcBef>
            </a:pPr>
            <a:r>
              <a:rPr lang="en-US">
                <a:latin typeface="Times New Roman" pitchFamily="18" charset="0"/>
              </a:rPr>
              <a:t>I should move</a:t>
            </a:r>
            <a:r>
              <a:rPr lang="en-US">
                <a:latin typeface="Arial" pitchFamily="34" charset="0"/>
              </a:rPr>
              <a:t> N.</a:t>
            </a:r>
          </a:p>
          <a:p>
            <a:pPr>
              <a:lnSpc>
                <a:spcPct val="50000"/>
              </a:lnSpc>
              <a:spcBef>
                <a:spcPct val="50000"/>
              </a:spcBef>
            </a:pPr>
            <a:r>
              <a:rPr lang="en-US">
                <a:latin typeface="Times New Roman" pitchFamily="18" charset="0"/>
              </a:rPr>
              <a:t>I should enter state</a:t>
            </a:r>
            <a:r>
              <a:rPr lang="en-US">
                <a:latin typeface="Arial" pitchFamily="34" charset="0"/>
              </a:rPr>
              <a:t> 0.</a:t>
            </a:r>
          </a:p>
        </p:txBody>
      </p:sp>
      <p:sp>
        <p:nvSpPr>
          <p:cNvPr id="98326" name="Ink 22"/>
          <p:cNvSpPr>
            <a:spLocks noRot="1" noChangeAspect="1" noEditPoints="1" noChangeArrowheads="1" noChangeShapeType="1" noTextEdit="1"/>
          </p:cNvSpPr>
          <p:nvPr/>
        </p:nvSpPr>
        <p:spPr bwMode="auto">
          <a:xfrm>
            <a:off x="1014413" y="1158875"/>
            <a:ext cx="788987" cy="1033463"/>
          </a:xfrm>
          <a:custGeom>
            <a:avLst/>
            <a:gdLst>
              <a:gd name="T0" fmla="*/ 2147483647 w 2189"/>
              <a:gd name="T1" fmla="*/ 2147483647 h 2869"/>
              <a:gd name="T2" fmla="*/ 2147483647 w 2189"/>
              <a:gd name="T3" fmla="*/ 2147483647 h 2869"/>
              <a:gd name="T4" fmla="*/ 2147483647 w 2189"/>
              <a:gd name="T5" fmla="*/ 2147483647 h 2869"/>
              <a:gd name="T6" fmla="*/ 2147483647 w 2189"/>
              <a:gd name="T7" fmla="*/ 2147483647 h 2869"/>
              <a:gd name="T8" fmla="*/ 2147483647 w 2189"/>
              <a:gd name="T9" fmla="*/ 2147483647 h 2869"/>
              <a:gd name="T10" fmla="*/ 2147483647 w 2189"/>
              <a:gd name="T11" fmla="*/ 2147483647 h 2869"/>
              <a:gd name="T12" fmla="*/ 2147483647 w 2189"/>
              <a:gd name="T13" fmla="*/ 2147483647 h 2869"/>
              <a:gd name="T14" fmla="*/ 2147483647 w 2189"/>
              <a:gd name="T15" fmla="*/ 2147483647 h 2869"/>
              <a:gd name="T16" fmla="*/ 2147483647 w 2189"/>
              <a:gd name="T17" fmla="*/ 2147483647 h 2869"/>
              <a:gd name="T18" fmla="*/ 2147483647 w 2189"/>
              <a:gd name="T19" fmla="*/ 2147483647 h 2869"/>
              <a:gd name="T20" fmla="*/ 2147483647 w 2189"/>
              <a:gd name="T21" fmla="*/ 2147483647 h 2869"/>
              <a:gd name="T22" fmla="*/ 2147483647 w 2189"/>
              <a:gd name="T23" fmla="*/ 2147483647 h 2869"/>
              <a:gd name="T24" fmla="*/ 2147483647 w 2189"/>
              <a:gd name="T25" fmla="*/ 2147483647 h 2869"/>
              <a:gd name="T26" fmla="*/ 2147483647 w 2189"/>
              <a:gd name="T27" fmla="*/ 2147483647 h 2869"/>
              <a:gd name="T28" fmla="*/ 2147483647 w 2189"/>
              <a:gd name="T29" fmla="*/ 2147483647 h 2869"/>
              <a:gd name="T30" fmla="*/ 2147483647 w 2189"/>
              <a:gd name="T31" fmla="*/ 2147483647 h 2869"/>
              <a:gd name="T32" fmla="*/ 2147483647 w 2189"/>
              <a:gd name="T33" fmla="*/ 0 h 2869"/>
              <a:gd name="T34" fmla="*/ 2147483647 w 2189"/>
              <a:gd name="T35" fmla="*/ 2147483647 h 2869"/>
              <a:gd name="T36" fmla="*/ 2147483647 w 2189"/>
              <a:gd name="T37" fmla="*/ 2147483647 h 2869"/>
              <a:gd name="T38" fmla="*/ 2147483647 w 2189"/>
              <a:gd name="T39" fmla="*/ 2147483647 h 2869"/>
              <a:gd name="T40" fmla="*/ 2147483647 w 2189"/>
              <a:gd name="T41" fmla="*/ 2147483647 h 2869"/>
              <a:gd name="T42" fmla="*/ 2147483647 w 2189"/>
              <a:gd name="T43" fmla="*/ 2147483647 h 2869"/>
              <a:gd name="T44" fmla="*/ 2147483647 w 2189"/>
              <a:gd name="T45" fmla="*/ 2147483647 h 2869"/>
              <a:gd name="T46" fmla="*/ 2147483647 w 2189"/>
              <a:gd name="T47" fmla="*/ 2147483647 h 2869"/>
              <a:gd name="T48" fmla="*/ 2147483647 w 2189"/>
              <a:gd name="T49" fmla="*/ 2147483647 h 2869"/>
              <a:gd name="T50" fmla="*/ 2147483647 w 2189"/>
              <a:gd name="T51" fmla="*/ 2147483647 h 2869"/>
              <a:gd name="T52" fmla="*/ 2147483647 w 2189"/>
              <a:gd name="T53" fmla="*/ 2147483647 h 2869"/>
              <a:gd name="T54" fmla="*/ 2147483647 w 2189"/>
              <a:gd name="T55" fmla="*/ 2147483647 h 2869"/>
              <a:gd name="T56" fmla="*/ 2147483647 w 2189"/>
              <a:gd name="T57" fmla="*/ 2147483647 h 2869"/>
              <a:gd name="T58" fmla="*/ 2147483647 w 2189"/>
              <a:gd name="T59" fmla="*/ 2147483647 h 2869"/>
              <a:gd name="T60" fmla="*/ 2147483647 w 2189"/>
              <a:gd name="T61" fmla="*/ 2147483647 h 2869"/>
              <a:gd name="T62" fmla="*/ 2147483647 w 2189"/>
              <a:gd name="T63" fmla="*/ 2147483647 h 2869"/>
              <a:gd name="T64" fmla="*/ 2147483647 w 2189"/>
              <a:gd name="T65" fmla="*/ 2147483647 h 2869"/>
              <a:gd name="T66" fmla="*/ 2147483647 w 2189"/>
              <a:gd name="T67" fmla="*/ 2147483647 h 2869"/>
              <a:gd name="T68" fmla="*/ 2147483647 w 2189"/>
              <a:gd name="T69" fmla="*/ 2147483647 h 2869"/>
              <a:gd name="T70" fmla="*/ 2147483647 w 2189"/>
              <a:gd name="T71" fmla="*/ 2147483647 h 2869"/>
              <a:gd name="T72" fmla="*/ 2147483647 w 2189"/>
              <a:gd name="T73" fmla="*/ 2147483647 h 2869"/>
              <a:gd name="T74" fmla="*/ 2147483647 w 2189"/>
              <a:gd name="T75" fmla="*/ 2147483647 h 2869"/>
              <a:gd name="T76" fmla="*/ 2147483647 w 2189"/>
              <a:gd name="T77" fmla="*/ 2147483647 h 2869"/>
              <a:gd name="T78" fmla="*/ 2147483647 w 2189"/>
              <a:gd name="T79" fmla="*/ 2147483647 h 2869"/>
              <a:gd name="T80" fmla="*/ 2147483647 w 2189"/>
              <a:gd name="T81" fmla="*/ 2147483647 h 2869"/>
              <a:gd name="T82" fmla="*/ 2147483647 w 2189"/>
              <a:gd name="T83" fmla="*/ 2147483647 h 2869"/>
              <a:gd name="T84" fmla="*/ 2147483647 w 2189"/>
              <a:gd name="T85" fmla="*/ 2147483647 h 2869"/>
              <a:gd name="T86" fmla="*/ 2147483647 w 2189"/>
              <a:gd name="T87" fmla="*/ 2147483647 h 2869"/>
              <a:gd name="T88" fmla="*/ 2147483647 w 2189"/>
              <a:gd name="T89" fmla="*/ 2147483647 h 2869"/>
              <a:gd name="T90" fmla="*/ 2147483647 w 2189"/>
              <a:gd name="T91" fmla="*/ 2147483647 h 2869"/>
              <a:gd name="T92" fmla="*/ 2147483647 w 2189"/>
              <a:gd name="T93" fmla="*/ 2147483647 h 2869"/>
              <a:gd name="T94" fmla="*/ 2147483647 w 2189"/>
              <a:gd name="T95" fmla="*/ 2147483647 h 2869"/>
              <a:gd name="T96" fmla="*/ 2147483647 w 2189"/>
              <a:gd name="T97" fmla="*/ 2147483647 h 2869"/>
              <a:gd name="T98" fmla="*/ 2147483647 w 2189"/>
              <a:gd name="T99" fmla="*/ 2147483647 h 2869"/>
              <a:gd name="T100" fmla="*/ 2147483647 w 2189"/>
              <a:gd name="T101" fmla="*/ 2147483647 h 2869"/>
              <a:gd name="T102" fmla="*/ 2147483647 w 2189"/>
              <a:gd name="T103" fmla="*/ 2147483647 h 2869"/>
              <a:gd name="T104" fmla="*/ 2147483647 w 2189"/>
              <a:gd name="T105" fmla="*/ 2147483647 h 2869"/>
              <a:gd name="T106" fmla="*/ 2147483647 w 2189"/>
              <a:gd name="T107" fmla="*/ 2147483647 h 2869"/>
              <a:gd name="T108" fmla="*/ 2147483647 w 2189"/>
              <a:gd name="T109" fmla="*/ 2147483647 h 2869"/>
              <a:gd name="T110" fmla="*/ 2147483647 w 2189"/>
              <a:gd name="T111" fmla="*/ 2147483647 h 2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9"/>
              <a:gd name="T169" fmla="*/ 0 h 2869"/>
              <a:gd name="T170" fmla="*/ 2189 w 2189"/>
              <a:gd name="T171" fmla="*/ 2869 h 28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9" h="2869" extrusionOk="0">
                <a:moveTo>
                  <a:pt x="1998" y="2868"/>
                </a:moveTo>
                <a:cubicBezTo>
                  <a:pt x="2013" y="2834"/>
                  <a:pt x="2024" y="2808"/>
                  <a:pt x="2034" y="2772"/>
                </a:cubicBezTo>
                <a:cubicBezTo>
                  <a:pt x="2049" y="2721"/>
                  <a:pt x="2048" y="2673"/>
                  <a:pt x="2049" y="2620"/>
                </a:cubicBezTo>
                <a:cubicBezTo>
                  <a:pt x="2051" y="2551"/>
                  <a:pt x="2046" y="2482"/>
                  <a:pt x="2041" y="2413"/>
                </a:cubicBezTo>
                <a:cubicBezTo>
                  <a:pt x="2035" y="2336"/>
                  <a:pt x="2027" y="2259"/>
                  <a:pt x="2014" y="2182"/>
                </a:cubicBezTo>
                <a:cubicBezTo>
                  <a:pt x="2002" y="2106"/>
                  <a:pt x="1986" y="2031"/>
                  <a:pt x="1966" y="1957"/>
                </a:cubicBezTo>
                <a:cubicBezTo>
                  <a:pt x="1949" y="1893"/>
                  <a:pt x="1929" y="1830"/>
                  <a:pt x="1907" y="1767"/>
                </a:cubicBezTo>
                <a:cubicBezTo>
                  <a:pt x="1882" y="1695"/>
                  <a:pt x="1853" y="1626"/>
                  <a:pt x="1806" y="1566"/>
                </a:cubicBezTo>
                <a:cubicBezTo>
                  <a:pt x="1795" y="1553"/>
                  <a:pt x="1781" y="1547"/>
                  <a:pt x="1772" y="1540"/>
                </a:cubicBezTo>
                <a:cubicBezTo>
                  <a:pt x="1757" y="1625"/>
                  <a:pt x="1738" y="1709"/>
                  <a:pt x="1714" y="1792"/>
                </a:cubicBezTo>
                <a:cubicBezTo>
                  <a:pt x="1719" y="1741"/>
                  <a:pt x="1727" y="1692"/>
                  <a:pt x="1738" y="1640"/>
                </a:cubicBezTo>
                <a:cubicBezTo>
                  <a:pt x="1754" y="1569"/>
                  <a:pt x="1764" y="1491"/>
                  <a:pt x="1795" y="1425"/>
                </a:cubicBezTo>
                <a:cubicBezTo>
                  <a:pt x="1799" y="1422"/>
                  <a:pt x="1802" y="1419"/>
                  <a:pt x="1806" y="1416"/>
                </a:cubicBezTo>
                <a:cubicBezTo>
                  <a:pt x="1830" y="1444"/>
                  <a:pt x="1847" y="1471"/>
                  <a:pt x="1865" y="1505"/>
                </a:cubicBezTo>
                <a:cubicBezTo>
                  <a:pt x="1888" y="1549"/>
                  <a:pt x="1910" y="1596"/>
                  <a:pt x="1941" y="1635"/>
                </a:cubicBezTo>
                <a:cubicBezTo>
                  <a:pt x="1945" y="1640"/>
                  <a:pt x="1950" y="1644"/>
                  <a:pt x="1954" y="1649"/>
                </a:cubicBezTo>
              </a:path>
              <a:path w="2189" h="2869" extrusionOk="0">
                <a:moveTo>
                  <a:pt x="211" y="0"/>
                </a:moveTo>
                <a:cubicBezTo>
                  <a:pt x="185" y="53"/>
                  <a:pt x="160" y="102"/>
                  <a:pt x="129" y="153"/>
                </a:cubicBezTo>
                <a:cubicBezTo>
                  <a:pt x="91" y="215"/>
                  <a:pt x="42" y="274"/>
                  <a:pt x="14" y="342"/>
                </a:cubicBezTo>
                <a:cubicBezTo>
                  <a:pt x="1" y="367"/>
                  <a:pt x="-5" y="374"/>
                  <a:pt x="9" y="390"/>
                </a:cubicBezTo>
                <a:cubicBezTo>
                  <a:pt x="78" y="372"/>
                  <a:pt x="136" y="349"/>
                  <a:pt x="202" y="319"/>
                </a:cubicBezTo>
                <a:cubicBezTo>
                  <a:pt x="310" y="269"/>
                  <a:pt x="424" y="194"/>
                  <a:pt x="543" y="177"/>
                </a:cubicBezTo>
                <a:cubicBezTo>
                  <a:pt x="551" y="181"/>
                  <a:pt x="559" y="185"/>
                  <a:pt x="567" y="189"/>
                </a:cubicBezTo>
                <a:cubicBezTo>
                  <a:pt x="525" y="275"/>
                  <a:pt x="481" y="340"/>
                  <a:pt x="414" y="415"/>
                </a:cubicBezTo>
                <a:cubicBezTo>
                  <a:pt x="330" y="510"/>
                  <a:pt x="198" y="609"/>
                  <a:pt x="152" y="731"/>
                </a:cubicBezTo>
                <a:cubicBezTo>
                  <a:pt x="158" y="732"/>
                  <a:pt x="165" y="734"/>
                  <a:pt x="171" y="735"/>
                </a:cubicBezTo>
                <a:cubicBezTo>
                  <a:pt x="383" y="635"/>
                  <a:pt x="699" y="370"/>
                  <a:pt x="932" y="363"/>
                </a:cubicBezTo>
                <a:cubicBezTo>
                  <a:pt x="941" y="369"/>
                  <a:pt x="949" y="374"/>
                  <a:pt x="958" y="380"/>
                </a:cubicBezTo>
                <a:cubicBezTo>
                  <a:pt x="885" y="490"/>
                  <a:pt x="808" y="586"/>
                  <a:pt x="719" y="687"/>
                </a:cubicBezTo>
                <a:cubicBezTo>
                  <a:pt x="637" y="779"/>
                  <a:pt x="480" y="908"/>
                  <a:pt x="443" y="1031"/>
                </a:cubicBezTo>
                <a:cubicBezTo>
                  <a:pt x="447" y="1039"/>
                  <a:pt x="450" y="1048"/>
                  <a:pt x="454" y="1056"/>
                </a:cubicBezTo>
                <a:cubicBezTo>
                  <a:pt x="599" y="1006"/>
                  <a:pt x="736" y="950"/>
                  <a:pt x="876" y="880"/>
                </a:cubicBezTo>
                <a:cubicBezTo>
                  <a:pt x="1033" y="801"/>
                  <a:pt x="1202" y="679"/>
                  <a:pt x="1377" y="643"/>
                </a:cubicBezTo>
                <a:cubicBezTo>
                  <a:pt x="1390" y="645"/>
                  <a:pt x="1404" y="646"/>
                  <a:pt x="1417" y="648"/>
                </a:cubicBezTo>
                <a:cubicBezTo>
                  <a:pt x="1357" y="763"/>
                  <a:pt x="1287" y="859"/>
                  <a:pt x="1199" y="964"/>
                </a:cubicBezTo>
                <a:cubicBezTo>
                  <a:pt x="1112" y="1068"/>
                  <a:pt x="958" y="1201"/>
                  <a:pt x="921" y="1337"/>
                </a:cubicBezTo>
                <a:cubicBezTo>
                  <a:pt x="924" y="1348"/>
                  <a:pt x="926" y="1359"/>
                  <a:pt x="929" y="1370"/>
                </a:cubicBezTo>
                <a:cubicBezTo>
                  <a:pt x="1043" y="1334"/>
                  <a:pt x="1144" y="1291"/>
                  <a:pt x="1253" y="1234"/>
                </a:cubicBezTo>
                <a:cubicBezTo>
                  <a:pt x="1356" y="1180"/>
                  <a:pt x="1456" y="1131"/>
                  <a:pt x="1561" y="1090"/>
                </a:cubicBezTo>
                <a:cubicBezTo>
                  <a:pt x="1522" y="1163"/>
                  <a:pt x="1475" y="1220"/>
                  <a:pt x="1413" y="1286"/>
                </a:cubicBezTo>
                <a:cubicBezTo>
                  <a:pt x="1399" y="1301"/>
                  <a:pt x="1224" y="1466"/>
                  <a:pt x="1250" y="1494"/>
                </a:cubicBezTo>
                <a:cubicBezTo>
                  <a:pt x="1280" y="1526"/>
                  <a:pt x="1452" y="1436"/>
                  <a:pt x="1479" y="1424"/>
                </a:cubicBezTo>
                <a:cubicBezTo>
                  <a:pt x="1551" y="1392"/>
                  <a:pt x="1573" y="1383"/>
                  <a:pt x="1619" y="1361"/>
                </a:cubicBezTo>
                <a:cubicBezTo>
                  <a:pt x="1633" y="1356"/>
                  <a:pt x="1647" y="1350"/>
                  <a:pt x="1661" y="1345"/>
                </a:cubicBezTo>
                <a:cubicBezTo>
                  <a:pt x="1637" y="1368"/>
                  <a:pt x="1548" y="1453"/>
                  <a:pt x="1502" y="1488"/>
                </a:cubicBezTo>
                <a:cubicBezTo>
                  <a:pt x="1369" y="1591"/>
                  <a:pt x="1234" y="1692"/>
                  <a:pt x="1100" y="1793"/>
                </a:cubicBezTo>
                <a:cubicBezTo>
                  <a:pt x="1226" y="1689"/>
                  <a:pt x="1352" y="1589"/>
                  <a:pt x="1460" y="1466"/>
                </a:cubicBezTo>
                <a:cubicBezTo>
                  <a:pt x="1378" y="1498"/>
                  <a:pt x="1304" y="1541"/>
                  <a:pt x="1226" y="1592"/>
                </a:cubicBezTo>
                <a:cubicBezTo>
                  <a:pt x="1095" y="1678"/>
                  <a:pt x="953" y="1768"/>
                  <a:pt x="855" y="1892"/>
                </a:cubicBezTo>
                <a:cubicBezTo>
                  <a:pt x="857" y="1896"/>
                  <a:pt x="858" y="1901"/>
                  <a:pt x="860" y="1905"/>
                </a:cubicBezTo>
                <a:cubicBezTo>
                  <a:pt x="988" y="1846"/>
                  <a:pt x="1112" y="1782"/>
                  <a:pt x="1236" y="1714"/>
                </a:cubicBezTo>
                <a:cubicBezTo>
                  <a:pt x="1515" y="1562"/>
                  <a:pt x="1805" y="1351"/>
                  <a:pt x="2114" y="1265"/>
                </a:cubicBezTo>
                <a:cubicBezTo>
                  <a:pt x="2134" y="1263"/>
                  <a:pt x="2153" y="1260"/>
                  <a:pt x="2173" y="1258"/>
                </a:cubicBezTo>
                <a:cubicBezTo>
                  <a:pt x="2151" y="1338"/>
                  <a:pt x="2118" y="1390"/>
                  <a:pt x="2046" y="1469"/>
                </a:cubicBezTo>
                <a:cubicBezTo>
                  <a:pt x="1963" y="1561"/>
                  <a:pt x="1685" y="1788"/>
                  <a:pt x="1801" y="1744"/>
                </a:cubicBezTo>
                <a:cubicBezTo>
                  <a:pt x="1841" y="1719"/>
                  <a:pt x="1856" y="1709"/>
                  <a:pt x="1874" y="168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27" name="Ink 23"/>
          <p:cNvSpPr>
            <a:spLocks noRot="1" noChangeAspect="1" noEditPoints="1" noChangeArrowheads="1" noChangeShapeType="1" noTextEdit="1"/>
          </p:cNvSpPr>
          <p:nvPr/>
        </p:nvSpPr>
        <p:spPr bwMode="auto">
          <a:xfrm>
            <a:off x="1371600" y="2281238"/>
            <a:ext cx="152400" cy="207962"/>
          </a:xfrm>
          <a:custGeom>
            <a:avLst/>
            <a:gdLst>
              <a:gd name="T0" fmla="*/ 0 w 422"/>
              <a:gd name="T1" fmla="*/ 0 h 577"/>
              <a:gd name="T2" fmla="*/ 2147483647 w 422"/>
              <a:gd name="T3" fmla="*/ 2147483647 h 577"/>
              <a:gd name="T4" fmla="*/ 2147483647 w 422"/>
              <a:gd name="T5" fmla="*/ 2147483647 h 577"/>
              <a:gd name="T6" fmla="*/ 2147483647 w 422"/>
              <a:gd name="T7" fmla="*/ 2147483647 h 577"/>
              <a:gd name="T8" fmla="*/ 2147483647 w 422"/>
              <a:gd name="T9" fmla="*/ 2147483647 h 577"/>
              <a:gd name="T10" fmla="*/ 2147483647 w 422"/>
              <a:gd name="T11" fmla="*/ 2147483647 h 577"/>
              <a:gd name="T12" fmla="*/ 2147483647 w 422"/>
              <a:gd name="T13" fmla="*/ 2147483647 h 577"/>
              <a:gd name="T14" fmla="*/ 0 60000 65536"/>
              <a:gd name="T15" fmla="*/ 0 60000 65536"/>
              <a:gd name="T16" fmla="*/ 0 60000 65536"/>
              <a:gd name="T17" fmla="*/ 0 60000 65536"/>
              <a:gd name="T18" fmla="*/ 0 60000 65536"/>
              <a:gd name="T19" fmla="*/ 0 60000 65536"/>
              <a:gd name="T20" fmla="*/ 0 60000 65536"/>
              <a:gd name="T21" fmla="*/ 0 w 422"/>
              <a:gd name="T22" fmla="*/ 0 h 577"/>
              <a:gd name="T23" fmla="*/ 422 w 422"/>
              <a:gd name="T24" fmla="*/ 577 h 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577" extrusionOk="0">
                <a:moveTo>
                  <a:pt x="0" y="0"/>
                </a:moveTo>
                <a:cubicBezTo>
                  <a:pt x="27" y="30"/>
                  <a:pt x="50" y="61"/>
                  <a:pt x="73" y="94"/>
                </a:cubicBezTo>
                <a:cubicBezTo>
                  <a:pt x="109" y="145"/>
                  <a:pt x="141" y="198"/>
                  <a:pt x="175" y="250"/>
                </a:cubicBezTo>
                <a:cubicBezTo>
                  <a:pt x="193" y="279"/>
                  <a:pt x="211" y="301"/>
                  <a:pt x="234" y="326"/>
                </a:cubicBezTo>
              </a:path>
              <a:path w="422" h="577" extrusionOk="0">
                <a:moveTo>
                  <a:pt x="421" y="5"/>
                </a:moveTo>
                <a:cubicBezTo>
                  <a:pt x="387" y="68"/>
                  <a:pt x="349" y="132"/>
                  <a:pt x="310" y="192"/>
                </a:cubicBezTo>
                <a:cubicBezTo>
                  <a:pt x="228" y="318"/>
                  <a:pt x="151" y="447"/>
                  <a:pt x="73" y="57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28" name="Ink 24"/>
          <p:cNvSpPr>
            <a:spLocks noRot="1" noChangeAspect="1" noEditPoints="1" noChangeArrowheads="1" noChangeShapeType="1" noTextEdit="1"/>
          </p:cNvSpPr>
          <p:nvPr/>
        </p:nvSpPr>
        <p:spPr bwMode="auto">
          <a:xfrm>
            <a:off x="1068388" y="1227138"/>
            <a:ext cx="671512" cy="1277937"/>
          </a:xfrm>
          <a:custGeom>
            <a:avLst/>
            <a:gdLst>
              <a:gd name="T0" fmla="*/ 2147483647 w 1864"/>
              <a:gd name="T1" fmla="*/ 2147483647 h 3549"/>
              <a:gd name="T2" fmla="*/ 2147483647 w 1864"/>
              <a:gd name="T3" fmla="*/ 2147483647 h 3549"/>
              <a:gd name="T4" fmla="*/ 2147483647 w 1864"/>
              <a:gd name="T5" fmla="*/ 2147483647 h 3549"/>
              <a:gd name="T6" fmla="*/ 2147483647 w 1864"/>
              <a:gd name="T7" fmla="*/ 2147483647 h 3549"/>
              <a:gd name="T8" fmla="*/ 2147483647 w 1864"/>
              <a:gd name="T9" fmla="*/ 2147483647 h 3549"/>
              <a:gd name="T10" fmla="*/ 2147483647 w 1864"/>
              <a:gd name="T11" fmla="*/ 2147483647 h 3549"/>
              <a:gd name="T12" fmla="*/ 2147483647 w 1864"/>
              <a:gd name="T13" fmla="*/ 2147483647 h 3549"/>
              <a:gd name="T14" fmla="*/ 2147483647 w 1864"/>
              <a:gd name="T15" fmla="*/ 2147483647 h 3549"/>
              <a:gd name="T16" fmla="*/ 2147483647 w 1864"/>
              <a:gd name="T17" fmla="*/ 2147483647 h 3549"/>
              <a:gd name="T18" fmla="*/ 2147483647 w 1864"/>
              <a:gd name="T19" fmla="*/ 2147483647 h 3549"/>
              <a:gd name="T20" fmla="*/ 2147483647 w 1864"/>
              <a:gd name="T21" fmla="*/ 2147483647 h 3549"/>
              <a:gd name="T22" fmla="*/ 2147483647 w 1864"/>
              <a:gd name="T23" fmla="*/ 2147483647 h 3549"/>
              <a:gd name="T24" fmla="*/ 2147483647 w 1864"/>
              <a:gd name="T25" fmla="*/ 2147483647 h 3549"/>
              <a:gd name="T26" fmla="*/ 2147483647 w 1864"/>
              <a:gd name="T27" fmla="*/ 2147483647 h 3549"/>
              <a:gd name="T28" fmla="*/ 2147483647 w 1864"/>
              <a:gd name="T29" fmla="*/ 2147483647 h 3549"/>
              <a:gd name="T30" fmla="*/ 2147483647 w 1864"/>
              <a:gd name="T31" fmla="*/ 2147483647 h 3549"/>
              <a:gd name="T32" fmla="*/ 2147483647 w 1864"/>
              <a:gd name="T33" fmla="*/ 2147483647 h 3549"/>
              <a:gd name="T34" fmla="*/ 2147483647 w 1864"/>
              <a:gd name="T35" fmla="*/ 2147483647 h 3549"/>
              <a:gd name="T36" fmla="*/ 2147483647 w 1864"/>
              <a:gd name="T37" fmla="*/ 2147483647 h 3549"/>
              <a:gd name="T38" fmla="*/ 2147483647 w 1864"/>
              <a:gd name="T39" fmla="*/ 0 h 3549"/>
              <a:gd name="T40" fmla="*/ 2147483647 w 1864"/>
              <a:gd name="T41" fmla="*/ 2147483647 h 3549"/>
              <a:gd name="T42" fmla="*/ 2147483647 w 1864"/>
              <a:gd name="T43" fmla="*/ 2147483647 h 3549"/>
              <a:gd name="T44" fmla="*/ 2147483647 w 1864"/>
              <a:gd name="T45" fmla="*/ 2147483647 h 3549"/>
              <a:gd name="T46" fmla="*/ 2147483647 w 1864"/>
              <a:gd name="T47" fmla="*/ 2147483647 h 3549"/>
              <a:gd name="T48" fmla="*/ 2147483647 w 1864"/>
              <a:gd name="T49" fmla="*/ 2147483647 h 3549"/>
              <a:gd name="T50" fmla="*/ 2147483647 w 1864"/>
              <a:gd name="T51" fmla="*/ 2147483647 h 3549"/>
              <a:gd name="T52" fmla="*/ 2147483647 w 1864"/>
              <a:gd name="T53" fmla="*/ 2147483647 h 3549"/>
              <a:gd name="T54" fmla="*/ 2147483647 w 1864"/>
              <a:gd name="T55" fmla="*/ 2147483647 h 3549"/>
              <a:gd name="T56" fmla="*/ 2147483647 w 1864"/>
              <a:gd name="T57" fmla="*/ 2147483647 h 3549"/>
              <a:gd name="T58" fmla="*/ 2147483647 w 1864"/>
              <a:gd name="T59" fmla="*/ 2147483647 h 3549"/>
              <a:gd name="T60" fmla="*/ 2147483647 w 1864"/>
              <a:gd name="T61" fmla="*/ 2147483647 h 3549"/>
              <a:gd name="T62" fmla="*/ 2147483647 w 1864"/>
              <a:gd name="T63" fmla="*/ 2147483647 h 3549"/>
              <a:gd name="T64" fmla="*/ 2147483647 w 1864"/>
              <a:gd name="T65" fmla="*/ 2147483647 h 3549"/>
              <a:gd name="T66" fmla="*/ 2147483647 w 1864"/>
              <a:gd name="T67" fmla="*/ 2147483647 h 3549"/>
              <a:gd name="T68" fmla="*/ 2147483647 w 1864"/>
              <a:gd name="T69" fmla="*/ 2147483647 h 3549"/>
              <a:gd name="T70" fmla="*/ 2147483647 w 1864"/>
              <a:gd name="T71" fmla="*/ 2147483647 h 3549"/>
              <a:gd name="T72" fmla="*/ 2147483647 w 1864"/>
              <a:gd name="T73" fmla="*/ 2147483647 h 3549"/>
              <a:gd name="T74" fmla="*/ 2147483647 w 1864"/>
              <a:gd name="T75" fmla="*/ 2147483647 h 3549"/>
              <a:gd name="T76" fmla="*/ 2147483647 w 1864"/>
              <a:gd name="T77" fmla="*/ 2147483647 h 3549"/>
              <a:gd name="T78" fmla="*/ 2147483647 w 1864"/>
              <a:gd name="T79" fmla="*/ 2147483647 h 3549"/>
              <a:gd name="T80" fmla="*/ 2147483647 w 1864"/>
              <a:gd name="T81" fmla="*/ 2147483647 h 3549"/>
              <a:gd name="T82" fmla="*/ 2147483647 w 1864"/>
              <a:gd name="T83" fmla="*/ 2147483647 h 3549"/>
              <a:gd name="T84" fmla="*/ 2147483647 w 1864"/>
              <a:gd name="T85" fmla="*/ 2147483647 h 3549"/>
              <a:gd name="T86" fmla="*/ 2147483647 w 1864"/>
              <a:gd name="T87" fmla="*/ 2147483647 h 3549"/>
              <a:gd name="T88" fmla="*/ 2147483647 w 1864"/>
              <a:gd name="T89" fmla="*/ 2147483647 h 3549"/>
              <a:gd name="T90" fmla="*/ 2147483647 w 1864"/>
              <a:gd name="T91" fmla="*/ 2147483647 h 3549"/>
              <a:gd name="T92" fmla="*/ 2147483647 w 1864"/>
              <a:gd name="T93" fmla="*/ 2147483647 h 3549"/>
              <a:gd name="T94" fmla="*/ 2147483647 w 1864"/>
              <a:gd name="T95" fmla="*/ 2147483647 h 3549"/>
              <a:gd name="T96" fmla="*/ 2147483647 w 1864"/>
              <a:gd name="T97" fmla="*/ 2147483647 h 3549"/>
              <a:gd name="T98" fmla="*/ 2147483647 w 1864"/>
              <a:gd name="T99" fmla="*/ 2147483647 h 3549"/>
              <a:gd name="T100" fmla="*/ 2147483647 w 1864"/>
              <a:gd name="T101" fmla="*/ 2147483647 h 3549"/>
              <a:gd name="T102" fmla="*/ 2147483647 w 1864"/>
              <a:gd name="T103" fmla="*/ 2147483647 h 3549"/>
              <a:gd name="T104" fmla="*/ 2147483647 w 1864"/>
              <a:gd name="T105" fmla="*/ 2147483647 h 3549"/>
              <a:gd name="T106" fmla="*/ 2147483647 w 1864"/>
              <a:gd name="T107" fmla="*/ 2147483647 h 3549"/>
              <a:gd name="T108" fmla="*/ 2147483647 w 1864"/>
              <a:gd name="T109" fmla="*/ 2147483647 h 3549"/>
              <a:gd name="T110" fmla="*/ 2147483647 w 1864"/>
              <a:gd name="T111" fmla="*/ 2147483647 h 35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4"/>
              <a:gd name="T169" fmla="*/ 0 h 3549"/>
              <a:gd name="T170" fmla="*/ 1864 w 1864"/>
              <a:gd name="T171" fmla="*/ 3549 h 35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4" h="3549" extrusionOk="0">
                <a:moveTo>
                  <a:pt x="1501" y="3063"/>
                </a:moveTo>
                <a:cubicBezTo>
                  <a:pt x="1487" y="3091"/>
                  <a:pt x="1473" y="3117"/>
                  <a:pt x="1458" y="3143"/>
                </a:cubicBezTo>
                <a:cubicBezTo>
                  <a:pt x="1471" y="3112"/>
                  <a:pt x="1476" y="3105"/>
                  <a:pt x="1493" y="3075"/>
                </a:cubicBezTo>
                <a:cubicBezTo>
                  <a:pt x="1532" y="3005"/>
                  <a:pt x="1569" y="2935"/>
                  <a:pt x="1605" y="2864"/>
                </a:cubicBezTo>
                <a:cubicBezTo>
                  <a:pt x="1655" y="2767"/>
                  <a:pt x="1693" y="2666"/>
                  <a:pt x="1722" y="2560"/>
                </a:cubicBezTo>
                <a:cubicBezTo>
                  <a:pt x="1755" y="2439"/>
                  <a:pt x="1772" y="2311"/>
                  <a:pt x="1773" y="2186"/>
                </a:cubicBezTo>
                <a:cubicBezTo>
                  <a:pt x="1776" y="1882"/>
                  <a:pt x="1710" y="1551"/>
                  <a:pt x="1623" y="1259"/>
                </a:cubicBezTo>
                <a:cubicBezTo>
                  <a:pt x="1616" y="1236"/>
                  <a:pt x="1606" y="1216"/>
                  <a:pt x="1598" y="1194"/>
                </a:cubicBezTo>
                <a:cubicBezTo>
                  <a:pt x="1600" y="1261"/>
                  <a:pt x="1603" y="1329"/>
                  <a:pt x="1603" y="1396"/>
                </a:cubicBezTo>
                <a:cubicBezTo>
                  <a:pt x="1603" y="1567"/>
                  <a:pt x="1592" y="1738"/>
                  <a:pt x="1542" y="1902"/>
                </a:cubicBezTo>
                <a:cubicBezTo>
                  <a:pt x="1533" y="1856"/>
                  <a:pt x="1527" y="1810"/>
                  <a:pt x="1523" y="1761"/>
                </a:cubicBezTo>
                <a:cubicBezTo>
                  <a:pt x="1508" y="1580"/>
                  <a:pt x="1484" y="1399"/>
                  <a:pt x="1472" y="1217"/>
                </a:cubicBezTo>
                <a:cubicBezTo>
                  <a:pt x="1497" y="1245"/>
                  <a:pt x="1518" y="1274"/>
                  <a:pt x="1539" y="1309"/>
                </a:cubicBezTo>
                <a:cubicBezTo>
                  <a:pt x="1607" y="1422"/>
                  <a:pt x="1686" y="1532"/>
                  <a:pt x="1778" y="1628"/>
                </a:cubicBezTo>
                <a:cubicBezTo>
                  <a:pt x="1800" y="1651"/>
                  <a:pt x="1827" y="1682"/>
                  <a:pt x="1857" y="1695"/>
                </a:cubicBezTo>
                <a:cubicBezTo>
                  <a:pt x="1859" y="1691"/>
                  <a:pt x="1861" y="1688"/>
                  <a:pt x="1863" y="1684"/>
                </a:cubicBezTo>
              </a:path>
              <a:path w="1864" h="3549" extrusionOk="0">
                <a:moveTo>
                  <a:pt x="209" y="404"/>
                </a:moveTo>
                <a:cubicBezTo>
                  <a:pt x="230" y="338"/>
                  <a:pt x="250" y="278"/>
                  <a:pt x="293" y="219"/>
                </a:cubicBezTo>
                <a:cubicBezTo>
                  <a:pt x="344" y="148"/>
                  <a:pt x="406" y="72"/>
                  <a:pt x="474" y="17"/>
                </a:cubicBezTo>
                <a:cubicBezTo>
                  <a:pt x="484" y="11"/>
                  <a:pt x="493" y="6"/>
                  <a:pt x="503" y="0"/>
                </a:cubicBezTo>
                <a:cubicBezTo>
                  <a:pt x="460" y="88"/>
                  <a:pt x="409" y="171"/>
                  <a:pt x="349" y="255"/>
                </a:cubicBezTo>
                <a:cubicBezTo>
                  <a:pt x="247" y="398"/>
                  <a:pt x="136" y="537"/>
                  <a:pt x="43" y="686"/>
                </a:cubicBezTo>
                <a:cubicBezTo>
                  <a:pt x="37" y="697"/>
                  <a:pt x="31" y="707"/>
                  <a:pt x="25" y="718"/>
                </a:cubicBezTo>
                <a:cubicBezTo>
                  <a:pt x="106" y="662"/>
                  <a:pt x="182" y="601"/>
                  <a:pt x="259" y="537"/>
                </a:cubicBezTo>
                <a:cubicBezTo>
                  <a:pt x="365" y="450"/>
                  <a:pt x="470" y="362"/>
                  <a:pt x="579" y="279"/>
                </a:cubicBezTo>
                <a:cubicBezTo>
                  <a:pt x="534" y="394"/>
                  <a:pt x="451" y="489"/>
                  <a:pt x="378" y="591"/>
                </a:cubicBezTo>
                <a:cubicBezTo>
                  <a:pt x="252" y="768"/>
                  <a:pt x="102" y="949"/>
                  <a:pt x="18" y="1151"/>
                </a:cubicBezTo>
                <a:cubicBezTo>
                  <a:pt x="3" y="1200"/>
                  <a:pt x="-7" y="1209"/>
                  <a:pt x="9" y="1237"/>
                </a:cubicBezTo>
                <a:cubicBezTo>
                  <a:pt x="120" y="1179"/>
                  <a:pt x="217" y="1113"/>
                  <a:pt x="319" y="1031"/>
                </a:cubicBezTo>
                <a:cubicBezTo>
                  <a:pt x="583" y="819"/>
                  <a:pt x="826" y="583"/>
                  <a:pt x="1095" y="377"/>
                </a:cubicBezTo>
                <a:cubicBezTo>
                  <a:pt x="1157" y="332"/>
                  <a:pt x="1168" y="322"/>
                  <a:pt x="1209" y="302"/>
                </a:cubicBezTo>
                <a:cubicBezTo>
                  <a:pt x="1153" y="402"/>
                  <a:pt x="1082" y="498"/>
                  <a:pt x="1005" y="591"/>
                </a:cubicBezTo>
                <a:cubicBezTo>
                  <a:pt x="789" y="853"/>
                  <a:pt x="565" y="1113"/>
                  <a:pt x="366" y="1389"/>
                </a:cubicBezTo>
                <a:cubicBezTo>
                  <a:pt x="334" y="1437"/>
                  <a:pt x="326" y="1441"/>
                  <a:pt x="317" y="1472"/>
                </a:cubicBezTo>
                <a:cubicBezTo>
                  <a:pt x="414" y="1394"/>
                  <a:pt x="506" y="1310"/>
                  <a:pt x="599" y="1225"/>
                </a:cubicBezTo>
                <a:cubicBezTo>
                  <a:pt x="842" y="1002"/>
                  <a:pt x="1090" y="715"/>
                  <a:pt x="1376" y="545"/>
                </a:cubicBezTo>
                <a:cubicBezTo>
                  <a:pt x="1381" y="545"/>
                  <a:pt x="1387" y="544"/>
                  <a:pt x="1392" y="544"/>
                </a:cubicBezTo>
                <a:cubicBezTo>
                  <a:pt x="1313" y="651"/>
                  <a:pt x="1229" y="756"/>
                  <a:pt x="1145" y="860"/>
                </a:cubicBezTo>
                <a:cubicBezTo>
                  <a:pt x="962" y="1087"/>
                  <a:pt x="768" y="1307"/>
                  <a:pt x="614" y="1554"/>
                </a:cubicBezTo>
                <a:cubicBezTo>
                  <a:pt x="674" y="1512"/>
                  <a:pt x="732" y="1460"/>
                  <a:pt x="789" y="1410"/>
                </a:cubicBezTo>
                <a:cubicBezTo>
                  <a:pt x="920" y="1296"/>
                  <a:pt x="1049" y="1162"/>
                  <a:pt x="1197" y="1070"/>
                </a:cubicBezTo>
                <a:cubicBezTo>
                  <a:pt x="1200" y="1071"/>
                  <a:pt x="1203" y="1073"/>
                  <a:pt x="1206" y="1074"/>
                </a:cubicBezTo>
                <a:cubicBezTo>
                  <a:pt x="1162" y="1147"/>
                  <a:pt x="1107" y="1214"/>
                  <a:pt x="1063" y="1288"/>
                </a:cubicBezTo>
                <a:cubicBezTo>
                  <a:pt x="1031" y="1341"/>
                  <a:pt x="1007" y="1373"/>
                  <a:pt x="1077" y="1360"/>
                </a:cubicBezTo>
                <a:cubicBezTo>
                  <a:pt x="1144" y="1348"/>
                  <a:pt x="1237" y="1261"/>
                  <a:pt x="1285" y="1217"/>
                </a:cubicBezTo>
                <a:cubicBezTo>
                  <a:pt x="1326" y="1179"/>
                  <a:pt x="1343" y="1144"/>
                  <a:pt x="1372" y="1099"/>
                </a:cubicBezTo>
              </a:path>
              <a:path w="1864" h="3549" extrusionOk="0">
                <a:moveTo>
                  <a:pt x="841" y="2814"/>
                </a:moveTo>
                <a:cubicBezTo>
                  <a:pt x="822" y="2822"/>
                  <a:pt x="798" y="2833"/>
                  <a:pt x="797" y="2857"/>
                </a:cubicBezTo>
                <a:cubicBezTo>
                  <a:pt x="795" y="2891"/>
                  <a:pt x="838" y="2941"/>
                  <a:pt x="857" y="2965"/>
                </a:cubicBezTo>
                <a:cubicBezTo>
                  <a:pt x="900" y="3020"/>
                  <a:pt x="949" y="3066"/>
                  <a:pt x="1000" y="3113"/>
                </a:cubicBezTo>
                <a:cubicBezTo>
                  <a:pt x="1045" y="3154"/>
                  <a:pt x="1091" y="3193"/>
                  <a:pt x="1131" y="3239"/>
                </a:cubicBezTo>
                <a:cubicBezTo>
                  <a:pt x="1142" y="3252"/>
                  <a:pt x="1145" y="3256"/>
                  <a:pt x="1155" y="3261"/>
                </a:cubicBezTo>
              </a:path>
              <a:path w="1864" h="3549" extrusionOk="0">
                <a:moveTo>
                  <a:pt x="1250" y="2886"/>
                </a:moveTo>
                <a:cubicBezTo>
                  <a:pt x="1248" y="2933"/>
                  <a:pt x="1227" y="2973"/>
                  <a:pt x="1205" y="3015"/>
                </a:cubicBezTo>
                <a:cubicBezTo>
                  <a:pt x="1162" y="3099"/>
                  <a:pt x="1112" y="3181"/>
                  <a:pt x="1069" y="3265"/>
                </a:cubicBezTo>
                <a:cubicBezTo>
                  <a:pt x="1019" y="3364"/>
                  <a:pt x="970" y="3457"/>
                  <a:pt x="906" y="35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Wildcards</a:t>
            </a:r>
          </a:p>
        </p:txBody>
      </p:sp>
      <p:sp>
        <p:nvSpPr>
          <p:cNvPr id="99331"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9332" name="Text Box 4"/>
          <p:cNvSpPr txBox="1">
            <a:spLocks noChangeArrowheads="1"/>
          </p:cNvSpPr>
          <p:nvPr/>
        </p:nvSpPr>
        <p:spPr bwMode="auto">
          <a:xfrm>
            <a:off x="2743200" y="2895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Arial" pitchFamily="34" charset="0"/>
              </a:rPr>
              <a:t>Asterisks  </a:t>
            </a:r>
            <a:r>
              <a:rPr lang="en-US" sz="2000" b="1">
                <a:latin typeface="Courier New" pitchFamily="49" charset="0"/>
              </a:rPr>
              <a:t>* </a:t>
            </a:r>
            <a:r>
              <a:rPr lang="en-US" sz="2000">
                <a:latin typeface="Arial" pitchFamily="34" charset="0"/>
              </a:rPr>
              <a:t>are wild cards.            They match walls </a:t>
            </a:r>
            <a:r>
              <a:rPr lang="en-US" sz="2000" b="1" i="1">
                <a:latin typeface="Arial" pitchFamily="34" charset="0"/>
              </a:rPr>
              <a:t>or</a:t>
            </a:r>
            <a:r>
              <a:rPr lang="en-US" sz="2000">
                <a:latin typeface="Arial" pitchFamily="34" charset="0"/>
              </a:rPr>
              <a:t> empty space:</a:t>
            </a:r>
          </a:p>
        </p:txBody>
      </p:sp>
      <p:sp>
        <p:nvSpPr>
          <p:cNvPr id="99333"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9334"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5"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9336"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7" name="Text Box 10"/>
          <p:cNvSpPr txBox="1">
            <a:spLocks noChangeArrowheads="1"/>
          </p:cNvSpPr>
          <p:nvPr/>
        </p:nvSpPr>
        <p:spPr bwMode="auto">
          <a:xfrm>
            <a:off x="6858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9338" name="Text Box 11"/>
          <p:cNvSpPr txBox="1">
            <a:spLocks noChangeArrowheads="1"/>
          </p:cNvSpPr>
          <p:nvPr/>
        </p:nvSpPr>
        <p:spPr bwMode="auto">
          <a:xfrm>
            <a:off x="20574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ourier New" pitchFamily="49" charset="0"/>
              </a:rPr>
              <a:t>x</a:t>
            </a:r>
            <a:r>
              <a:rPr lang="en-US" b="1">
                <a:latin typeface="Courier New" pitchFamily="49" charset="0"/>
              </a:rPr>
              <a:t>***</a:t>
            </a:r>
            <a:endParaRPr lang="en-US">
              <a:latin typeface="Arial" pitchFamily="34" charset="0"/>
            </a:endParaRPr>
          </a:p>
        </p:txBody>
      </p:sp>
      <p:sp>
        <p:nvSpPr>
          <p:cNvPr id="99339" name="Text Box 12"/>
          <p:cNvSpPr txBox="1">
            <a:spLocks noChangeArrowheads="1"/>
          </p:cNvSpPr>
          <p:nvPr/>
        </p:nvSpPr>
        <p:spPr bwMode="auto">
          <a:xfrm>
            <a:off x="69342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9340" name="Text Box 13"/>
          <p:cNvSpPr txBox="1">
            <a:spLocks noChangeArrowheads="1"/>
          </p:cNvSpPr>
          <p:nvPr/>
        </p:nvSpPr>
        <p:spPr bwMode="auto">
          <a:xfrm>
            <a:off x="51816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99341" name="Line 14"/>
          <p:cNvSpPr>
            <a:spLocks noChangeShapeType="1"/>
          </p:cNvSpPr>
          <p:nvPr/>
        </p:nvSpPr>
        <p:spPr bwMode="auto">
          <a:xfrm>
            <a:off x="4191000" y="48768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2" name="Line 15"/>
          <p:cNvSpPr>
            <a:spLocks noChangeShapeType="1"/>
          </p:cNvSpPr>
          <p:nvPr/>
        </p:nvSpPr>
        <p:spPr bwMode="auto">
          <a:xfrm flipH="1" flipV="1">
            <a:off x="2667000" y="5105400"/>
            <a:ext cx="7938" cy="37465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3" name="Line 16"/>
          <p:cNvSpPr>
            <a:spLocks noChangeShapeType="1"/>
          </p:cNvSpPr>
          <p:nvPr/>
        </p:nvSpPr>
        <p:spPr bwMode="auto">
          <a:xfrm flipV="1">
            <a:off x="2843213" y="5105400"/>
            <a:ext cx="0" cy="366713"/>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4" name="Line 17"/>
          <p:cNvSpPr>
            <a:spLocks noChangeShapeType="1"/>
          </p:cNvSpPr>
          <p:nvPr/>
        </p:nvSpPr>
        <p:spPr bwMode="auto">
          <a:xfrm flipV="1">
            <a:off x="3024188" y="5105400"/>
            <a:ext cx="0" cy="37465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5" name="Text Box 18"/>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99346" name="Text Box 19"/>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99347" name="Text Box 20"/>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99348" name="Text Box 21"/>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99349" name="Text Box 22"/>
          <p:cNvSpPr txBox="1">
            <a:spLocks noChangeArrowheads="1"/>
          </p:cNvSpPr>
          <p:nvPr/>
        </p:nvSpPr>
        <p:spPr bwMode="auto">
          <a:xfrm>
            <a:off x="2590800" y="55626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i="1">
                <a:solidFill>
                  <a:srgbClr val="120DF3"/>
                </a:solidFill>
                <a:latin typeface="Times New Roman" pitchFamily="18" charset="0"/>
              </a:rPr>
              <a:t>and EWS may be wall </a:t>
            </a:r>
            <a:r>
              <a:rPr lang="en-US" sz="1800" u="sng">
                <a:solidFill>
                  <a:srgbClr val="120DF3"/>
                </a:solidFill>
                <a:latin typeface="Times New Roman" pitchFamily="18" charset="0"/>
              </a:rPr>
              <a:t>or</a:t>
            </a:r>
            <a:r>
              <a:rPr lang="en-US" sz="1800" b="1" i="1">
                <a:solidFill>
                  <a:srgbClr val="120DF3"/>
                </a:solidFill>
                <a:latin typeface="Times New Roman" pitchFamily="18" charset="0"/>
              </a:rPr>
              <a:t> empty space</a:t>
            </a:r>
          </a:p>
        </p:txBody>
      </p:sp>
      <p:sp>
        <p:nvSpPr>
          <p:cNvPr id="99350" name="AutoShape 23"/>
          <p:cNvSpPr>
            <a:spLocks noChangeArrowheads="1"/>
          </p:cNvSpPr>
          <p:nvPr/>
        </p:nvSpPr>
        <p:spPr bwMode="auto">
          <a:xfrm>
            <a:off x="1828800" y="762000"/>
            <a:ext cx="2838450" cy="1524000"/>
          </a:xfrm>
          <a:prstGeom prst="cloudCallout">
            <a:avLst>
              <a:gd name="adj1" fmla="val -50167"/>
              <a:gd name="adj2" fmla="val 38542"/>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
        <p:nvSpPr>
          <p:cNvPr id="99351" name="Text Box 24"/>
          <p:cNvSpPr txBox="1">
            <a:spLocks noChangeArrowheads="1"/>
          </p:cNvSpPr>
          <p:nvPr/>
        </p:nvSpPr>
        <p:spPr bwMode="auto">
          <a:xfrm>
            <a:off x="5029200" y="1295400"/>
            <a:ext cx="396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i="1">
                <a:latin typeface="Times New Roman" pitchFamily="18" charset="0"/>
              </a:rPr>
              <a:t>Aha! This matches  </a:t>
            </a:r>
            <a:r>
              <a:rPr lang="en-US">
                <a:latin typeface="Courier New" pitchFamily="49" charset="0"/>
              </a:rPr>
              <a:t>x</a:t>
            </a:r>
            <a:r>
              <a:rPr lang="en-US" b="1">
                <a:latin typeface="Courier New" pitchFamily="49" charset="0"/>
              </a:rPr>
              <a:t>*** </a:t>
            </a:r>
            <a:endParaRPr lang="en-US" i="1">
              <a:latin typeface="Arial" pitchFamily="34" charset="0"/>
            </a:endParaRPr>
          </a:p>
        </p:txBody>
      </p:sp>
      <p:sp>
        <p:nvSpPr>
          <p:cNvPr id="99352" name="Line 25"/>
          <p:cNvSpPr>
            <a:spLocks noChangeShapeType="1"/>
          </p:cNvSpPr>
          <p:nvPr/>
        </p:nvSpPr>
        <p:spPr bwMode="auto">
          <a:xfrm flipV="1">
            <a:off x="1828800" y="5105400"/>
            <a:ext cx="533400" cy="8382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53" name="Rectangle 26"/>
          <p:cNvSpPr>
            <a:spLocks noChangeArrowheads="1"/>
          </p:cNvSpPr>
          <p:nvPr/>
        </p:nvSpPr>
        <p:spPr bwMode="auto">
          <a:xfrm>
            <a:off x="1590675" y="596106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i="1">
                <a:solidFill>
                  <a:srgbClr val="120DF3"/>
                </a:solidFill>
                <a:latin typeface="Times New Roman" pitchFamily="18" charset="0"/>
              </a:rPr>
              <a:t>N must be empty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524000" y="381000"/>
            <a:ext cx="6096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What will this set of rules do to Picobot?</a:t>
            </a:r>
          </a:p>
        </p:txBody>
      </p:sp>
      <p:sp>
        <p:nvSpPr>
          <p:cNvPr id="100355" name="Text Box 3"/>
          <p:cNvSpPr txBox="1">
            <a:spLocks noChangeArrowheads="1"/>
          </p:cNvSpPr>
          <p:nvPr/>
        </p:nvSpPr>
        <p:spPr bwMode="auto">
          <a:xfrm>
            <a:off x="7620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56" name="Text Box 4"/>
          <p:cNvSpPr txBox="1">
            <a:spLocks noChangeArrowheads="1"/>
          </p:cNvSpPr>
          <p:nvPr/>
        </p:nvSpPr>
        <p:spPr bwMode="auto">
          <a:xfrm>
            <a:off x="21336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endParaRPr lang="en-US" b="1">
              <a:latin typeface="Arial" pitchFamily="34" charset="0"/>
            </a:endParaRPr>
          </a:p>
        </p:txBody>
      </p:sp>
      <p:sp>
        <p:nvSpPr>
          <p:cNvPr id="100357" name="Text Box 5"/>
          <p:cNvSpPr txBox="1">
            <a:spLocks noChangeArrowheads="1"/>
          </p:cNvSpPr>
          <p:nvPr/>
        </p:nvSpPr>
        <p:spPr bwMode="auto">
          <a:xfrm>
            <a:off x="70104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58" name="Text Box 6"/>
          <p:cNvSpPr txBox="1">
            <a:spLocks noChangeArrowheads="1"/>
          </p:cNvSpPr>
          <p:nvPr/>
        </p:nvSpPr>
        <p:spPr bwMode="auto">
          <a:xfrm>
            <a:off x="52578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100359" name="Text Box 8"/>
          <p:cNvSpPr txBox="1">
            <a:spLocks noChangeArrowheads="1"/>
          </p:cNvSpPr>
          <p:nvPr/>
        </p:nvSpPr>
        <p:spPr bwMode="auto">
          <a:xfrm>
            <a:off x="762000" y="220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60" name="Text Box 9"/>
          <p:cNvSpPr txBox="1">
            <a:spLocks noChangeArrowheads="1"/>
          </p:cNvSpPr>
          <p:nvPr/>
        </p:nvSpPr>
        <p:spPr bwMode="auto">
          <a:xfrm>
            <a:off x="21336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N***</a:t>
            </a:r>
            <a:endParaRPr lang="en-US" b="1">
              <a:latin typeface="Arial" pitchFamily="34" charset="0"/>
            </a:endParaRPr>
          </a:p>
        </p:txBody>
      </p:sp>
      <p:sp>
        <p:nvSpPr>
          <p:cNvPr id="100361" name="Text Box 10"/>
          <p:cNvSpPr txBox="1">
            <a:spLocks noChangeArrowheads="1"/>
          </p:cNvSpPr>
          <p:nvPr/>
        </p:nvSpPr>
        <p:spPr bwMode="auto">
          <a:xfrm>
            <a:off x="70104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62" name="Text Box 11"/>
          <p:cNvSpPr txBox="1">
            <a:spLocks noChangeArrowheads="1"/>
          </p:cNvSpPr>
          <p:nvPr/>
        </p:nvSpPr>
        <p:spPr bwMode="auto">
          <a:xfrm>
            <a:off x="52578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0363" name="Text Box 23"/>
          <p:cNvSpPr txBox="1">
            <a:spLocks noChangeArrowheads="1"/>
          </p:cNvSpPr>
          <p:nvPr/>
        </p:nvSpPr>
        <p:spPr bwMode="auto">
          <a:xfrm>
            <a:off x="41275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100364" name="Text Box 24"/>
          <p:cNvSpPr txBox="1">
            <a:spLocks noChangeArrowheads="1"/>
          </p:cNvSpPr>
          <p:nvPr/>
        </p:nvSpPr>
        <p:spPr bwMode="auto">
          <a:xfrm>
            <a:off x="1676400" y="1143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100365" name="Text Box 25"/>
          <p:cNvSpPr txBox="1">
            <a:spLocks noChangeArrowheads="1"/>
          </p:cNvSpPr>
          <p:nvPr/>
        </p:nvSpPr>
        <p:spPr bwMode="auto">
          <a:xfrm>
            <a:off x="518160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100366" name="Text Box 26"/>
          <p:cNvSpPr txBox="1">
            <a:spLocks noChangeArrowheads="1"/>
          </p:cNvSpPr>
          <p:nvPr/>
        </p:nvSpPr>
        <p:spPr bwMode="auto">
          <a:xfrm>
            <a:off x="6705600" y="1143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100367" name="Text Box 27"/>
          <p:cNvSpPr txBox="1">
            <a:spLocks noChangeArrowheads="1"/>
          </p:cNvSpPr>
          <p:nvPr/>
        </p:nvSpPr>
        <p:spPr bwMode="auto">
          <a:xfrm>
            <a:off x="990600" y="4648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Picobot checks its rules from the top each time.</a:t>
            </a:r>
          </a:p>
        </p:txBody>
      </p:sp>
      <p:sp>
        <p:nvSpPr>
          <p:cNvPr id="100368" name="Text Box 28"/>
          <p:cNvSpPr txBox="1">
            <a:spLocks noChangeArrowheads="1"/>
          </p:cNvSpPr>
          <p:nvPr/>
        </p:nvSpPr>
        <p:spPr bwMode="auto">
          <a:xfrm>
            <a:off x="990600" y="57150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Only one rule is allowed per state and surroundings.</a:t>
            </a:r>
          </a:p>
        </p:txBody>
      </p:sp>
      <p:sp>
        <p:nvSpPr>
          <p:cNvPr id="100369" name="Text Box 29"/>
          <p:cNvSpPr txBox="1">
            <a:spLocks noChangeArrowheads="1"/>
          </p:cNvSpPr>
          <p:nvPr/>
        </p:nvSpPr>
        <p:spPr bwMode="auto">
          <a:xfrm>
            <a:off x="990600" y="51816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When it finds a matching rule, that rule runs.</a:t>
            </a:r>
          </a:p>
        </p:txBody>
      </p:sp>
      <p:sp>
        <p:nvSpPr>
          <p:cNvPr id="100370" name="Text Box 30"/>
          <p:cNvSpPr txBox="1">
            <a:spLocks noChangeArrowheads="1"/>
          </p:cNvSpPr>
          <p:nvPr/>
        </p:nvSpPr>
        <p:spPr bwMode="auto">
          <a:xfrm>
            <a:off x="3810000" y="17621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0371" name="Text Box 32"/>
          <p:cNvSpPr txBox="1">
            <a:spLocks noChangeArrowheads="1"/>
          </p:cNvSpPr>
          <p:nvPr/>
        </p:nvSpPr>
        <p:spPr bwMode="auto">
          <a:xfrm>
            <a:off x="38100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0372" name="Rectangle 35"/>
          <p:cNvSpPr>
            <a:spLocks noChangeArrowheads="1"/>
          </p:cNvSpPr>
          <p:nvPr/>
        </p:nvSpPr>
        <p:spPr bwMode="auto">
          <a:xfrm>
            <a:off x="3409950" y="2905125"/>
            <a:ext cx="218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latin typeface="Arial" pitchFamily="34" charset="0"/>
              </a:rPr>
              <a:t>how can we get back down the screen?</a:t>
            </a:r>
          </a:p>
        </p:txBody>
      </p:sp>
      <p:sp>
        <p:nvSpPr>
          <p:cNvPr id="100373" name="Ink 21"/>
          <p:cNvSpPr>
            <a:spLocks noRot="1" noChangeAspect="1" noEditPoints="1" noChangeArrowheads="1" noChangeShapeType="1" noTextEdit="1"/>
          </p:cNvSpPr>
          <p:nvPr/>
        </p:nvSpPr>
        <p:spPr bwMode="auto">
          <a:xfrm>
            <a:off x="7543800" y="2284413"/>
            <a:ext cx="539750" cy="314325"/>
          </a:xfrm>
          <a:custGeom>
            <a:avLst/>
            <a:gdLst>
              <a:gd name="T0" fmla="*/ 2147483647 w 1499"/>
              <a:gd name="T1" fmla="*/ 2147483647 h 876"/>
              <a:gd name="T2" fmla="*/ 2147483647 w 1499"/>
              <a:gd name="T3" fmla="*/ 2147483647 h 876"/>
              <a:gd name="T4" fmla="*/ 2147483647 w 1499"/>
              <a:gd name="T5" fmla="*/ 2147483647 h 876"/>
              <a:gd name="T6" fmla="*/ 2147483647 w 1499"/>
              <a:gd name="T7" fmla="*/ 2147483647 h 876"/>
              <a:gd name="T8" fmla="*/ 2147483647 w 1499"/>
              <a:gd name="T9" fmla="*/ 2147483647 h 876"/>
              <a:gd name="T10" fmla="*/ 0 w 1499"/>
              <a:gd name="T11" fmla="*/ 2147483647 h 876"/>
              <a:gd name="T12" fmla="*/ 2147483647 w 1499"/>
              <a:gd name="T13" fmla="*/ 2147483647 h 876"/>
              <a:gd name="T14" fmla="*/ 2147483647 w 1499"/>
              <a:gd name="T15" fmla="*/ 2147483647 h 876"/>
              <a:gd name="T16" fmla="*/ 2147483647 w 1499"/>
              <a:gd name="T17" fmla="*/ 2147483647 h 876"/>
              <a:gd name="T18" fmla="*/ 2147483647 w 1499"/>
              <a:gd name="T19" fmla="*/ 2147483647 h 876"/>
              <a:gd name="T20" fmla="*/ 2147483647 w 1499"/>
              <a:gd name="T21" fmla="*/ 2147483647 h 876"/>
              <a:gd name="T22" fmla="*/ 2147483647 w 1499"/>
              <a:gd name="T23" fmla="*/ 2147483647 h 876"/>
              <a:gd name="T24" fmla="*/ 2147483647 w 1499"/>
              <a:gd name="T25" fmla="*/ 2147483647 h 876"/>
              <a:gd name="T26" fmla="*/ 2147483647 w 1499"/>
              <a:gd name="T27" fmla="*/ 2147483647 h 876"/>
              <a:gd name="T28" fmla="*/ 2147483647 w 1499"/>
              <a:gd name="T29" fmla="*/ 0 h 876"/>
              <a:gd name="T30" fmla="*/ 2147483647 w 1499"/>
              <a:gd name="T31" fmla="*/ 2147483647 h 876"/>
              <a:gd name="T32" fmla="*/ 2147483647 w 1499"/>
              <a:gd name="T33" fmla="*/ 2147483647 h 876"/>
              <a:gd name="T34" fmla="*/ 2147483647 w 1499"/>
              <a:gd name="T35" fmla="*/ 2147483647 h 876"/>
              <a:gd name="T36" fmla="*/ 2147483647 w 1499"/>
              <a:gd name="T37" fmla="*/ 2147483647 h 876"/>
              <a:gd name="T38" fmla="*/ 2147483647 w 1499"/>
              <a:gd name="T39" fmla="*/ 2147483647 h 876"/>
              <a:gd name="T40" fmla="*/ 2147483647 w 1499"/>
              <a:gd name="T41" fmla="*/ 2147483647 h 876"/>
              <a:gd name="T42" fmla="*/ 2147483647 w 1499"/>
              <a:gd name="T43" fmla="*/ 2147483647 h 876"/>
              <a:gd name="T44" fmla="*/ 2147483647 w 1499"/>
              <a:gd name="T45" fmla="*/ 2147483647 h 876"/>
              <a:gd name="T46" fmla="*/ 2147483647 w 1499"/>
              <a:gd name="T47" fmla="*/ 2147483647 h 876"/>
              <a:gd name="T48" fmla="*/ 2147483647 w 1499"/>
              <a:gd name="T49" fmla="*/ 2147483647 h 876"/>
              <a:gd name="T50" fmla="*/ 2147483647 w 1499"/>
              <a:gd name="T51" fmla="*/ 2147483647 h 8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9"/>
              <a:gd name="T79" fmla="*/ 0 h 876"/>
              <a:gd name="T80" fmla="*/ 1499 w 1499"/>
              <a:gd name="T81" fmla="*/ 876 h 8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9" h="876" extrusionOk="0">
                <a:moveTo>
                  <a:pt x="568" y="157"/>
                </a:moveTo>
                <a:cubicBezTo>
                  <a:pt x="580" y="166"/>
                  <a:pt x="582" y="164"/>
                  <a:pt x="577" y="179"/>
                </a:cubicBezTo>
                <a:cubicBezTo>
                  <a:pt x="565" y="219"/>
                  <a:pt x="523" y="256"/>
                  <a:pt x="498" y="286"/>
                </a:cubicBezTo>
                <a:cubicBezTo>
                  <a:pt x="436" y="359"/>
                  <a:pt x="372" y="430"/>
                  <a:pt x="310" y="504"/>
                </a:cubicBezTo>
                <a:cubicBezTo>
                  <a:pt x="245" y="582"/>
                  <a:pt x="178" y="658"/>
                  <a:pt x="113" y="736"/>
                </a:cubicBezTo>
                <a:cubicBezTo>
                  <a:pt x="76" y="780"/>
                  <a:pt x="39" y="825"/>
                  <a:pt x="0" y="868"/>
                </a:cubicBezTo>
                <a:cubicBezTo>
                  <a:pt x="13" y="851"/>
                  <a:pt x="39" y="821"/>
                  <a:pt x="55" y="798"/>
                </a:cubicBezTo>
                <a:cubicBezTo>
                  <a:pt x="63" y="786"/>
                  <a:pt x="71" y="774"/>
                  <a:pt x="79" y="762"/>
                </a:cubicBezTo>
              </a:path>
              <a:path w="1499" h="876" extrusionOk="0">
                <a:moveTo>
                  <a:pt x="1081" y="173"/>
                </a:moveTo>
                <a:cubicBezTo>
                  <a:pt x="1086" y="199"/>
                  <a:pt x="1072" y="211"/>
                  <a:pt x="1069" y="226"/>
                </a:cubicBezTo>
                <a:cubicBezTo>
                  <a:pt x="1070" y="230"/>
                  <a:pt x="1071" y="234"/>
                  <a:pt x="1072" y="238"/>
                </a:cubicBezTo>
                <a:cubicBezTo>
                  <a:pt x="1091" y="224"/>
                  <a:pt x="1111" y="210"/>
                  <a:pt x="1128" y="193"/>
                </a:cubicBezTo>
                <a:cubicBezTo>
                  <a:pt x="1158" y="162"/>
                  <a:pt x="1185" y="129"/>
                  <a:pt x="1214" y="97"/>
                </a:cubicBezTo>
                <a:cubicBezTo>
                  <a:pt x="1237" y="71"/>
                  <a:pt x="1258" y="44"/>
                  <a:pt x="1281" y="19"/>
                </a:cubicBezTo>
                <a:cubicBezTo>
                  <a:pt x="1290" y="9"/>
                  <a:pt x="1293" y="6"/>
                  <a:pt x="1299" y="0"/>
                </a:cubicBezTo>
                <a:cubicBezTo>
                  <a:pt x="1295" y="23"/>
                  <a:pt x="1292" y="47"/>
                  <a:pt x="1288" y="70"/>
                </a:cubicBezTo>
                <a:cubicBezTo>
                  <a:pt x="1274" y="163"/>
                  <a:pt x="1259" y="256"/>
                  <a:pt x="1241" y="348"/>
                </a:cubicBezTo>
                <a:cubicBezTo>
                  <a:pt x="1220" y="458"/>
                  <a:pt x="1194" y="567"/>
                  <a:pt x="1171" y="676"/>
                </a:cubicBezTo>
                <a:cubicBezTo>
                  <a:pt x="1164" y="707"/>
                  <a:pt x="1185" y="771"/>
                  <a:pt x="1153" y="770"/>
                </a:cubicBezTo>
                <a:cubicBezTo>
                  <a:pt x="1150" y="770"/>
                  <a:pt x="1139" y="736"/>
                  <a:pt x="1138" y="733"/>
                </a:cubicBezTo>
              </a:path>
              <a:path w="1499" h="876" extrusionOk="0">
                <a:moveTo>
                  <a:pt x="893" y="796"/>
                </a:moveTo>
                <a:cubicBezTo>
                  <a:pt x="872" y="813"/>
                  <a:pt x="862" y="820"/>
                  <a:pt x="849" y="843"/>
                </a:cubicBezTo>
                <a:cubicBezTo>
                  <a:pt x="903" y="872"/>
                  <a:pt x="950" y="870"/>
                  <a:pt x="1012" y="872"/>
                </a:cubicBezTo>
                <a:cubicBezTo>
                  <a:pt x="1098" y="875"/>
                  <a:pt x="1182" y="869"/>
                  <a:pt x="1268" y="861"/>
                </a:cubicBezTo>
                <a:cubicBezTo>
                  <a:pt x="1326" y="855"/>
                  <a:pt x="1385" y="847"/>
                  <a:pt x="1443" y="848"/>
                </a:cubicBezTo>
                <a:cubicBezTo>
                  <a:pt x="1472" y="850"/>
                  <a:pt x="1481" y="850"/>
                  <a:pt x="1498" y="85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4" name="Ink 22"/>
          <p:cNvSpPr>
            <a:spLocks noRot="1" noChangeAspect="1" noEditPoints="1" noChangeArrowheads="1" noChangeShapeType="1" noTextEdit="1"/>
          </p:cNvSpPr>
          <p:nvPr/>
        </p:nvSpPr>
        <p:spPr bwMode="auto">
          <a:xfrm>
            <a:off x="911225" y="4025900"/>
            <a:ext cx="280988" cy="377825"/>
          </a:xfrm>
          <a:custGeom>
            <a:avLst/>
            <a:gdLst>
              <a:gd name="T0" fmla="*/ 0 w 781"/>
              <a:gd name="T1" fmla="*/ 2147483647 h 1053"/>
              <a:gd name="T2" fmla="*/ 2147483647 w 781"/>
              <a:gd name="T3" fmla="*/ 2147483647 h 1053"/>
              <a:gd name="T4" fmla="*/ 2147483647 w 781"/>
              <a:gd name="T5" fmla="*/ 2147483647 h 1053"/>
              <a:gd name="T6" fmla="*/ 2147483647 w 781"/>
              <a:gd name="T7" fmla="*/ 2147483647 h 1053"/>
              <a:gd name="T8" fmla="*/ 2147483647 w 781"/>
              <a:gd name="T9" fmla="*/ 0 h 1053"/>
              <a:gd name="T10" fmla="*/ 2147483647 w 781"/>
              <a:gd name="T11" fmla="*/ 2147483647 h 1053"/>
              <a:gd name="T12" fmla="*/ 2147483647 w 781"/>
              <a:gd name="T13" fmla="*/ 2147483647 h 1053"/>
              <a:gd name="T14" fmla="*/ 2147483647 w 781"/>
              <a:gd name="T15" fmla="*/ 2147483647 h 1053"/>
              <a:gd name="T16" fmla="*/ 2147483647 w 781"/>
              <a:gd name="T17" fmla="*/ 2147483647 h 1053"/>
              <a:gd name="T18" fmla="*/ 2147483647 w 781"/>
              <a:gd name="T19" fmla="*/ 2147483647 h 1053"/>
              <a:gd name="T20" fmla="*/ 2147483647 w 781"/>
              <a:gd name="T21" fmla="*/ 2147483647 h 1053"/>
              <a:gd name="T22" fmla="*/ 2147483647 w 781"/>
              <a:gd name="T23" fmla="*/ 2147483647 h 1053"/>
              <a:gd name="T24" fmla="*/ 2147483647 w 781"/>
              <a:gd name="T25" fmla="*/ 2147483647 h 1053"/>
              <a:gd name="T26" fmla="*/ 2147483647 w 781"/>
              <a:gd name="T27" fmla="*/ 2147483647 h 1053"/>
              <a:gd name="T28" fmla="*/ 2147483647 w 781"/>
              <a:gd name="T29" fmla="*/ 2147483647 h 10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1"/>
              <a:gd name="T46" fmla="*/ 0 h 1053"/>
              <a:gd name="T47" fmla="*/ 781 w 781"/>
              <a:gd name="T48" fmla="*/ 1053 h 10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1" h="1053" extrusionOk="0">
                <a:moveTo>
                  <a:pt x="0" y="312"/>
                </a:moveTo>
                <a:cubicBezTo>
                  <a:pt x="75" y="297"/>
                  <a:pt x="134" y="275"/>
                  <a:pt x="202" y="243"/>
                </a:cubicBezTo>
                <a:cubicBezTo>
                  <a:pt x="268" y="212"/>
                  <a:pt x="326" y="178"/>
                  <a:pt x="383" y="132"/>
                </a:cubicBezTo>
                <a:cubicBezTo>
                  <a:pt x="419" y="103"/>
                  <a:pt x="451" y="68"/>
                  <a:pt x="476" y="29"/>
                </a:cubicBezTo>
                <a:cubicBezTo>
                  <a:pt x="486" y="14"/>
                  <a:pt x="488" y="10"/>
                  <a:pt x="493" y="0"/>
                </a:cubicBezTo>
                <a:cubicBezTo>
                  <a:pt x="493" y="38"/>
                  <a:pt x="490" y="76"/>
                  <a:pt x="486" y="115"/>
                </a:cubicBezTo>
                <a:cubicBezTo>
                  <a:pt x="473" y="240"/>
                  <a:pt x="457" y="364"/>
                  <a:pt x="436" y="487"/>
                </a:cubicBezTo>
                <a:cubicBezTo>
                  <a:pt x="421" y="576"/>
                  <a:pt x="404" y="664"/>
                  <a:pt x="379" y="751"/>
                </a:cubicBezTo>
                <a:cubicBezTo>
                  <a:pt x="370" y="784"/>
                  <a:pt x="357" y="852"/>
                  <a:pt x="336" y="878"/>
                </a:cubicBezTo>
                <a:cubicBezTo>
                  <a:pt x="315" y="905"/>
                  <a:pt x="301" y="888"/>
                  <a:pt x="278" y="886"/>
                </a:cubicBezTo>
              </a:path>
              <a:path w="781" h="1053" extrusionOk="0">
                <a:moveTo>
                  <a:pt x="39" y="877"/>
                </a:moveTo>
                <a:cubicBezTo>
                  <a:pt x="58" y="906"/>
                  <a:pt x="68" y="912"/>
                  <a:pt x="109" y="925"/>
                </a:cubicBezTo>
                <a:cubicBezTo>
                  <a:pt x="198" y="954"/>
                  <a:pt x="288" y="973"/>
                  <a:pt x="379" y="994"/>
                </a:cubicBezTo>
                <a:cubicBezTo>
                  <a:pt x="474" y="1016"/>
                  <a:pt x="569" y="1032"/>
                  <a:pt x="666" y="1044"/>
                </a:cubicBezTo>
                <a:cubicBezTo>
                  <a:pt x="706" y="1049"/>
                  <a:pt x="741" y="1051"/>
                  <a:pt x="780" y="10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5" name="Ink 23"/>
          <p:cNvSpPr>
            <a:spLocks noRot="1" noChangeAspect="1" noEditPoints="1" noChangeArrowheads="1" noChangeShapeType="1" noTextEdit="1"/>
          </p:cNvSpPr>
          <p:nvPr/>
        </p:nvSpPr>
        <p:spPr bwMode="auto">
          <a:xfrm>
            <a:off x="2351088" y="3949700"/>
            <a:ext cx="1058862" cy="490538"/>
          </a:xfrm>
          <a:custGeom>
            <a:avLst/>
            <a:gdLst>
              <a:gd name="T0" fmla="*/ 2147483647 w 2940"/>
              <a:gd name="T1" fmla="*/ 2147483647 h 1363"/>
              <a:gd name="T2" fmla="*/ 2147483647 w 2940"/>
              <a:gd name="T3" fmla="*/ 2147483647 h 1363"/>
              <a:gd name="T4" fmla="*/ 2147483647 w 2940"/>
              <a:gd name="T5" fmla="*/ 2147483647 h 1363"/>
              <a:gd name="T6" fmla="*/ 2147483647 w 2940"/>
              <a:gd name="T7" fmla="*/ 2147483647 h 1363"/>
              <a:gd name="T8" fmla="*/ 2147483647 w 2940"/>
              <a:gd name="T9" fmla="*/ 2147483647 h 1363"/>
              <a:gd name="T10" fmla="*/ 2147483647 w 2940"/>
              <a:gd name="T11" fmla="*/ 2147483647 h 1363"/>
              <a:gd name="T12" fmla="*/ 2147483647 w 2940"/>
              <a:gd name="T13" fmla="*/ 2147483647 h 1363"/>
              <a:gd name="T14" fmla="*/ 2147483647 w 2940"/>
              <a:gd name="T15" fmla="*/ 2147483647 h 1363"/>
              <a:gd name="T16" fmla="*/ 2147483647 w 2940"/>
              <a:gd name="T17" fmla="*/ 2147483647 h 1363"/>
              <a:gd name="T18" fmla="*/ 2147483647 w 2940"/>
              <a:gd name="T19" fmla="*/ 2147483647 h 1363"/>
              <a:gd name="T20" fmla="*/ 2147483647 w 2940"/>
              <a:gd name="T21" fmla="*/ 2147483647 h 1363"/>
              <a:gd name="T22" fmla="*/ 2147483647 w 2940"/>
              <a:gd name="T23" fmla="*/ 2147483647 h 1363"/>
              <a:gd name="T24" fmla="*/ 2147483647 w 2940"/>
              <a:gd name="T25" fmla="*/ 2147483647 h 1363"/>
              <a:gd name="T26" fmla="*/ 0 w 2940"/>
              <a:gd name="T27" fmla="*/ 2147483647 h 1363"/>
              <a:gd name="T28" fmla="*/ 2147483647 w 2940"/>
              <a:gd name="T29" fmla="*/ 2147483647 h 1363"/>
              <a:gd name="T30" fmla="*/ 2147483647 w 2940"/>
              <a:gd name="T31" fmla="*/ 2147483647 h 1363"/>
              <a:gd name="T32" fmla="*/ 2147483647 w 2940"/>
              <a:gd name="T33" fmla="*/ 2147483647 h 1363"/>
              <a:gd name="T34" fmla="*/ 2147483647 w 2940"/>
              <a:gd name="T35" fmla="*/ 2147483647 h 1363"/>
              <a:gd name="T36" fmla="*/ 2147483647 w 2940"/>
              <a:gd name="T37" fmla="*/ 2147483647 h 1363"/>
              <a:gd name="T38" fmla="*/ 2147483647 w 2940"/>
              <a:gd name="T39" fmla="*/ 2147483647 h 1363"/>
              <a:gd name="T40" fmla="*/ 2147483647 w 2940"/>
              <a:gd name="T41" fmla="*/ 2147483647 h 1363"/>
              <a:gd name="T42" fmla="*/ 2147483647 w 2940"/>
              <a:gd name="T43" fmla="*/ 2147483647 h 1363"/>
              <a:gd name="T44" fmla="*/ 2147483647 w 2940"/>
              <a:gd name="T45" fmla="*/ 2147483647 h 1363"/>
              <a:gd name="T46" fmla="*/ 2147483647 w 2940"/>
              <a:gd name="T47" fmla="*/ 2147483647 h 1363"/>
              <a:gd name="T48" fmla="*/ 2147483647 w 2940"/>
              <a:gd name="T49" fmla="*/ 2147483647 h 1363"/>
              <a:gd name="T50" fmla="*/ 2147483647 w 2940"/>
              <a:gd name="T51" fmla="*/ 2147483647 h 1363"/>
              <a:gd name="T52" fmla="*/ 2147483647 w 2940"/>
              <a:gd name="T53" fmla="*/ 2147483647 h 1363"/>
              <a:gd name="T54" fmla="*/ 2147483647 w 2940"/>
              <a:gd name="T55" fmla="*/ 2147483647 h 1363"/>
              <a:gd name="T56" fmla="*/ 2147483647 w 2940"/>
              <a:gd name="T57" fmla="*/ 2147483647 h 1363"/>
              <a:gd name="T58" fmla="*/ 2147483647 w 2940"/>
              <a:gd name="T59" fmla="*/ 2147483647 h 1363"/>
              <a:gd name="T60" fmla="*/ 2147483647 w 2940"/>
              <a:gd name="T61" fmla="*/ 2147483647 h 1363"/>
              <a:gd name="T62" fmla="*/ 2147483647 w 2940"/>
              <a:gd name="T63" fmla="*/ 2147483647 h 1363"/>
              <a:gd name="T64" fmla="*/ 2147483647 w 2940"/>
              <a:gd name="T65" fmla="*/ 2147483647 h 1363"/>
              <a:gd name="T66" fmla="*/ 2147483647 w 2940"/>
              <a:gd name="T67" fmla="*/ 2147483647 h 1363"/>
              <a:gd name="T68" fmla="*/ 2147483647 w 2940"/>
              <a:gd name="T69" fmla="*/ 2147483647 h 1363"/>
              <a:gd name="T70" fmla="*/ 2147483647 w 2940"/>
              <a:gd name="T71" fmla="*/ 2147483647 h 1363"/>
              <a:gd name="T72" fmla="*/ 2147483647 w 2940"/>
              <a:gd name="T73" fmla="*/ 2147483647 h 1363"/>
              <a:gd name="T74" fmla="*/ 2147483647 w 2940"/>
              <a:gd name="T75" fmla="*/ 2147483647 h 1363"/>
              <a:gd name="T76" fmla="*/ 2147483647 w 2940"/>
              <a:gd name="T77" fmla="*/ 2147483647 h 1363"/>
              <a:gd name="T78" fmla="*/ 2147483647 w 2940"/>
              <a:gd name="T79" fmla="*/ 2147483647 h 1363"/>
              <a:gd name="T80" fmla="*/ 2147483647 w 2940"/>
              <a:gd name="T81" fmla="*/ 2147483647 h 1363"/>
              <a:gd name="T82" fmla="*/ 2147483647 w 2940"/>
              <a:gd name="T83" fmla="*/ 2147483647 h 1363"/>
              <a:gd name="T84" fmla="*/ 2147483647 w 2940"/>
              <a:gd name="T85" fmla="*/ 2147483647 h 1363"/>
              <a:gd name="T86" fmla="*/ 2147483647 w 2940"/>
              <a:gd name="T87" fmla="*/ 2147483647 h 1363"/>
              <a:gd name="T88" fmla="*/ 2147483647 w 2940"/>
              <a:gd name="T89" fmla="*/ 2147483647 h 1363"/>
              <a:gd name="T90" fmla="*/ 2147483647 w 2940"/>
              <a:gd name="T91" fmla="*/ 2147483647 h 1363"/>
              <a:gd name="T92" fmla="*/ 2147483647 w 2940"/>
              <a:gd name="T93" fmla="*/ 2147483647 h 1363"/>
              <a:gd name="T94" fmla="*/ 2147483647 w 2940"/>
              <a:gd name="T95" fmla="*/ 2147483647 h 1363"/>
              <a:gd name="T96" fmla="*/ 2147483647 w 2940"/>
              <a:gd name="T97" fmla="*/ 2147483647 h 1363"/>
              <a:gd name="T98" fmla="*/ 2147483647 w 2940"/>
              <a:gd name="T99" fmla="*/ 2147483647 h 1363"/>
              <a:gd name="T100" fmla="*/ 2147483647 w 2940"/>
              <a:gd name="T101" fmla="*/ 2147483647 h 1363"/>
              <a:gd name="T102" fmla="*/ 2147483647 w 2940"/>
              <a:gd name="T103" fmla="*/ 2147483647 h 1363"/>
              <a:gd name="T104" fmla="*/ 2147483647 w 2940"/>
              <a:gd name="T105" fmla="*/ 2147483647 h 1363"/>
              <a:gd name="T106" fmla="*/ 2147483647 w 2940"/>
              <a:gd name="T107" fmla="*/ 2147483647 h 1363"/>
              <a:gd name="T108" fmla="*/ 2147483647 w 2940"/>
              <a:gd name="T109" fmla="*/ 2147483647 h 1363"/>
              <a:gd name="T110" fmla="*/ 2147483647 w 2940"/>
              <a:gd name="T111" fmla="*/ 2147483647 h 1363"/>
              <a:gd name="T112" fmla="*/ 2147483647 w 2940"/>
              <a:gd name="T113" fmla="*/ 2147483647 h 1363"/>
              <a:gd name="T114" fmla="*/ 2147483647 w 2940"/>
              <a:gd name="T115" fmla="*/ 2147483647 h 1363"/>
              <a:gd name="T116" fmla="*/ 2147483647 w 2940"/>
              <a:gd name="T117" fmla="*/ 2147483647 h 1363"/>
              <a:gd name="T118" fmla="*/ 2147483647 w 2940"/>
              <a:gd name="T119" fmla="*/ 2147483647 h 13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40"/>
              <a:gd name="T181" fmla="*/ 0 h 1363"/>
              <a:gd name="T182" fmla="*/ 2940 w 2940"/>
              <a:gd name="T183" fmla="*/ 1363 h 13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40" h="1363" extrusionOk="0">
                <a:moveTo>
                  <a:pt x="157" y="835"/>
                </a:moveTo>
                <a:cubicBezTo>
                  <a:pt x="191" y="845"/>
                  <a:pt x="149" y="873"/>
                  <a:pt x="189" y="840"/>
                </a:cubicBezTo>
                <a:cubicBezTo>
                  <a:pt x="211" y="822"/>
                  <a:pt x="231" y="790"/>
                  <a:pt x="250" y="768"/>
                </a:cubicBezTo>
                <a:cubicBezTo>
                  <a:pt x="267" y="749"/>
                  <a:pt x="279" y="752"/>
                  <a:pt x="290" y="744"/>
                </a:cubicBezTo>
                <a:cubicBezTo>
                  <a:pt x="270" y="822"/>
                  <a:pt x="243" y="898"/>
                  <a:pt x="201" y="968"/>
                </a:cubicBezTo>
                <a:cubicBezTo>
                  <a:pt x="184" y="996"/>
                  <a:pt x="169" y="1018"/>
                  <a:pt x="147" y="1039"/>
                </a:cubicBezTo>
                <a:cubicBezTo>
                  <a:pt x="143" y="1039"/>
                  <a:pt x="140" y="1039"/>
                  <a:pt x="136" y="1039"/>
                </a:cubicBezTo>
                <a:cubicBezTo>
                  <a:pt x="105" y="1005"/>
                  <a:pt x="74" y="973"/>
                  <a:pt x="47" y="935"/>
                </a:cubicBezTo>
                <a:cubicBezTo>
                  <a:pt x="33" y="916"/>
                  <a:pt x="27" y="897"/>
                  <a:pt x="17" y="878"/>
                </a:cubicBezTo>
                <a:cubicBezTo>
                  <a:pt x="61" y="864"/>
                  <a:pt x="104" y="852"/>
                  <a:pt x="150" y="841"/>
                </a:cubicBezTo>
                <a:cubicBezTo>
                  <a:pt x="264" y="814"/>
                  <a:pt x="377" y="785"/>
                  <a:pt x="489" y="753"/>
                </a:cubicBezTo>
                <a:cubicBezTo>
                  <a:pt x="451" y="746"/>
                  <a:pt x="410" y="744"/>
                  <a:pt x="369" y="741"/>
                </a:cubicBezTo>
                <a:cubicBezTo>
                  <a:pt x="295" y="736"/>
                  <a:pt x="221" y="727"/>
                  <a:pt x="147" y="719"/>
                </a:cubicBezTo>
                <a:cubicBezTo>
                  <a:pt x="98" y="714"/>
                  <a:pt x="49" y="706"/>
                  <a:pt x="0" y="699"/>
                </a:cubicBezTo>
                <a:cubicBezTo>
                  <a:pt x="48" y="733"/>
                  <a:pt x="88" y="756"/>
                  <a:pt x="146" y="774"/>
                </a:cubicBezTo>
                <a:cubicBezTo>
                  <a:pt x="227" y="799"/>
                  <a:pt x="297" y="795"/>
                  <a:pt x="380" y="784"/>
                </a:cubicBezTo>
                <a:cubicBezTo>
                  <a:pt x="473" y="771"/>
                  <a:pt x="557" y="738"/>
                  <a:pt x="642" y="701"/>
                </a:cubicBezTo>
                <a:cubicBezTo>
                  <a:pt x="708" y="672"/>
                  <a:pt x="772" y="628"/>
                  <a:pt x="840" y="606"/>
                </a:cubicBezTo>
                <a:cubicBezTo>
                  <a:pt x="868" y="591"/>
                  <a:pt x="876" y="585"/>
                  <a:pt x="897" y="592"/>
                </a:cubicBezTo>
                <a:cubicBezTo>
                  <a:pt x="917" y="636"/>
                  <a:pt x="928" y="646"/>
                  <a:pt x="925" y="703"/>
                </a:cubicBezTo>
                <a:cubicBezTo>
                  <a:pt x="922" y="772"/>
                  <a:pt x="908" y="850"/>
                  <a:pt x="885" y="915"/>
                </a:cubicBezTo>
                <a:cubicBezTo>
                  <a:pt x="871" y="957"/>
                  <a:pt x="847" y="1018"/>
                  <a:pt x="809" y="1046"/>
                </a:cubicBezTo>
                <a:cubicBezTo>
                  <a:pt x="773" y="1072"/>
                  <a:pt x="746" y="1051"/>
                  <a:pt x="722" y="1025"/>
                </a:cubicBezTo>
                <a:cubicBezTo>
                  <a:pt x="719" y="1019"/>
                  <a:pt x="717" y="1013"/>
                  <a:pt x="714" y="1007"/>
                </a:cubicBezTo>
                <a:cubicBezTo>
                  <a:pt x="725" y="975"/>
                  <a:pt x="711" y="962"/>
                  <a:pt x="753" y="948"/>
                </a:cubicBezTo>
                <a:cubicBezTo>
                  <a:pt x="841" y="918"/>
                  <a:pt x="937" y="968"/>
                  <a:pt x="1026" y="949"/>
                </a:cubicBezTo>
                <a:cubicBezTo>
                  <a:pt x="1059" y="942"/>
                  <a:pt x="1066" y="928"/>
                  <a:pt x="1091" y="916"/>
                </a:cubicBezTo>
                <a:cubicBezTo>
                  <a:pt x="1068" y="865"/>
                  <a:pt x="1053" y="842"/>
                  <a:pt x="1004" y="803"/>
                </a:cubicBezTo>
                <a:cubicBezTo>
                  <a:pt x="899" y="720"/>
                  <a:pt x="780" y="662"/>
                  <a:pt x="663" y="598"/>
                </a:cubicBezTo>
                <a:cubicBezTo>
                  <a:pt x="831" y="683"/>
                  <a:pt x="1000" y="780"/>
                  <a:pt x="1182" y="832"/>
                </a:cubicBezTo>
                <a:cubicBezTo>
                  <a:pt x="1187" y="769"/>
                  <a:pt x="1205" y="729"/>
                  <a:pt x="1260" y="688"/>
                </a:cubicBezTo>
                <a:cubicBezTo>
                  <a:pt x="1273" y="679"/>
                  <a:pt x="1311" y="671"/>
                  <a:pt x="1295" y="661"/>
                </a:cubicBezTo>
                <a:cubicBezTo>
                  <a:pt x="1270" y="645"/>
                  <a:pt x="1174" y="664"/>
                  <a:pt x="1143" y="665"/>
                </a:cubicBezTo>
                <a:cubicBezTo>
                  <a:pt x="1140" y="665"/>
                  <a:pt x="1136" y="665"/>
                  <a:pt x="1133" y="665"/>
                </a:cubicBezTo>
                <a:cubicBezTo>
                  <a:pt x="1202" y="640"/>
                  <a:pt x="1271" y="616"/>
                  <a:pt x="1338" y="586"/>
                </a:cubicBezTo>
                <a:cubicBezTo>
                  <a:pt x="1374" y="570"/>
                  <a:pt x="1406" y="558"/>
                  <a:pt x="1442" y="546"/>
                </a:cubicBezTo>
                <a:cubicBezTo>
                  <a:pt x="1459" y="577"/>
                  <a:pt x="1474" y="589"/>
                  <a:pt x="1481" y="634"/>
                </a:cubicBezTo>
                <a:cubicBezTo>
                  <a:pt x="1495" y="730"/>
                  <a:pt x="1544" y="948"/>
                  <a:pt x="1502" y="1040"/>
                </a:cubicBezTo>
                <a:cubicBezTo>
                  <a:pt x="1496" y="1043"/>
                  <a:pt x="1490" y="1045"/>
                  <a:pt x="1484" y="1048"/>
                </a:cubicBezTo>
                <a:cubicBezTo>
                  <a:pt x="1432" y="1011"/>
                  <a:pt x="1404" y="993"/>
                  <a:pt x="1393" y="923"/>
                </a:cubicBezTo>
                <a:cubicBezTo>
                  <a:pt x="1381" y="845"/>
                  <a:pt x="1456" y="761"/>
                  <a:pt x="1503" y="710"/>
                </a:cubicBezTo>
                <a:cubicBezTo>
                  <a:pt x="1567" y="640"/>
                  <a:pt x="1654" y="557"/>
                  <a:pt x="1742" y="518"/>
                </a:cubicBezTo>
                <a:cubicBezTo>
                  <a:pt x="1760" y="511"/>
                  <a:pt x="1764" y="508"/>
                  <a:pt x="1776" y="513"/>
                </a:cubicBezTo>
                <a:cubicBezTo>
                  <a:pt x="1772" y="538"/>
                  <a:pt x="1780" y="560"/>
                  <a:pt x="1764" y="591"/>
                </a:cubicBezTo>
                <a:cubicBezTo>
                  <a:pt x="1703" y="714"/>
                  <a:pt x="1566" y="752"/>
                  <a:pt x="1437" y="740"/>
                </a:cubicBezTo>
                <a:cubicBezTo>
                  <a:pt x="1391" y="736"/>
                  <a:pt x="1343" y="723"/>
                  <a:pt x="1300" y="705"/>
                </a:cubicBezTo>
                <a:cubicBezTo>
                  <a:pt x="1283" y="696"/>
                  <a:pt x="1278" y="694"/>
                  <a:pt x="1268" y="687"/>
                </a:cubicBezTo>
                <a:cubicBezTo>
                  <a:pt x="1368" y="749"/>
                  <a:pt x="1472" y="809"/>
                  <a:pt x="1594" y="810"/>
                </a:cubicBezTo>
                <a:cubicBezTo>
                  <a:pt x="1642" y="810"/>
                  <a:pt x="1671" y="784"/>
                  <a:pt x="1702" y="777"/>
                </a:cubicBezTo>
                <a:cubicBezTo>
                  <a:pt x="1703" y="777"/>
                  <a:pt x="1727" y="780"/>
                  <a:pt x="1748" y="781"/>
                </a:cubicBezTo>
              </a:path>
              <a:path w="2940" h="1363" extrusionOk="0">
                <a:moveTo>
                  <a:pt x="2735" y="344"/>
                </a:moveTo>
                <a:cubicBezTo>
                  <a:pt x="2765" y="288"/>
                  <a:pt x="2779" y="257"/>
                  <a:pt x="2780" y="192"/>
                </a:cubicBezTo>
                <a:cubicBezTo>
                  <a:pt x="2781" y="128"/>
                  <a:pt x="2752" y="79"/>
                  <a:pt x="2698" y="44"/>
                </a:cubicBezTo>
                <a:cubicBezTo>
                  <a:pt x="2572" y="-38"/>
                  <a:pt x="2376" y="-3"/>
                  <a:pt x="2257" y="74"/>
                </a:cubicBezTo>
                <a:cubicBezTo>
                  <a:pt x="2149" y="145"/>
                  <a:pt x="2110" y="259"/>
                  <a:pt x="2151" y="381"/>
                </a:cubicBezTo>
                <a:cubicBezTo>
                  <a:pt x="2197" y="518"/>
                  <a:pt x="2308" y="627"/>
                  <a:pt x="2411" y="723"/>
                </a:cubicBezTo>
                <a:cubicBezTo>
                  <a:pt x="2563" y="865"/>
                  <a:pt x="2754" y="973"/>
                  <a:pt x="2891" y="1131"/>
                </a:cubicBezTo>
                <a:cubicBezTo>
                  <a:pt x="2932" y="1178"/>
                  <a:pt x="2963" y="1235"/>
                  <a:pt x="2907" y="1284"/>
                </a:cubicBezTo>
                <a:cubicBezTo>
                  <a:pt x="2846" y="1337"/>
                  <a:pt x="2733" y="1352"/>
                  <a:pt x="2657" y="1359"/>
                </a:cubicBezTo>
                <a:cubicBezTo>
                  <a:pt x="2556" y="1368"/>
                  <a:pt x="2470" y="1361"/>
                  <a:pt x="2377" y="132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6" name="Ink 24"/>
          <p:cNvSpPr>
            <a:spLocks noRot="1" noChangeAspect="1" noEditPoints="1" noChangeArrowheads="1" noChangeShapeType="1" noTextEdit="1"/>
          </p:cNvSpPr>
          <p:nvPr/>
        </p:nvSpPr>
        <p:spPr bwMode="auto">
          <a:xfrm>
            <a:off x="4365625" y="4184650"/>
            <a:ext cx="531813" cy="238125"/>
          </a:xfrm>
          <a:custGeom>
            <a:avLst/>
            <a:gdLst>
              <a:gd name="T0" fmla="*/ 2147483647 w 1477"/>
              <a:gd name="T1" fmla="*/ 2147483647 h 661"/>
              <a:gd name="T2" fmla="*/ 2147483647 w 1477"/>
              <a:gd name="T3" fmla="*/ 2147483647 h 661"/>
              <a:gd name="T4" fmla="*/ 2147483647 w 1477"/>
              <a:gd name="T5" fmla="*/ 2147483647 h 661"/>
              <a:gd name="T6" fmla="*/ 2147483647 w 1477"/>
              <a:gd name="T7" fmla="*/ 2147483647 h 661"/>
              <a:gd name="T8" fmla="*/ 2147483647 w 1477"/>
              <a:gd name="T9" fmla="*/ 2147483647 h 661"/>
              <a:gd name="T10" fmla="*/ 2147483647 w 1477"/>
              <a:gd name="T11" fmla="*/ 2147483647 h 661"/>
              <a:gd name="T12" fmla="*/ 2147483647 w 1477"/>
              <a:gd name="T13" fmla="*/ 2147483647 h 661"/>
              <a:gd name="T14" fmla="*/ 2147483647 w 1477"/>
              <a:gd name="T15" fmla="*/ 2147483647 h 661"/>
              <a:gd name="T16" fmla="*/ 2147483647 w 1477"/>
              <a:gd name="T17" fmla="*/ 2147483647 h 661"/>
              <a:gd name="T18" fmla="*/ 2147483647 w 1477"/>
              <a:gd name="T19" fmla="*/ 2147483647 h 661"/>
              <a:gd name="T20" fmla="*/ 2147483647 w 1477"/>
              <a:gd name="T21" fmla="*/ 2147483647 h 661"/>
              <a:gd name="T22" fmla="*/ 2147483647 w 1477"/>
              <a:gd name="T23" fmla="*/ 2147483647 h 661"/>
              <a:gd name="T24" fmla="*/ 2147483647 w 1477"/>
              <a:gd name="T25" fmla="*/ 2147483647 h 661"/>
              <a:gd name="T26" fmla="*/ 2147483647 w 1477"/>
              <a:gd name="T27" fmla="*/ 2147483647 h 661"/>
              <a:gd name="T28" fmla="*/ 2147483647 w 1477"/>
              <a:gd name="T29" fmla="*/ 2147483647 h 661"/>
              <a:gd name="T30" fmla="*/ 2147483647 w 1477"/>
              <a:gd name="T31" fmla="*/ 2147483647 h 6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7"/>
              <a:gd name="T49" fmla="*/ 0 h 661"/>
              <a:gd name="T50" fmla="*/ 1477 w 1477"/>
              <a:gd name="T51" fmla="*/ 661 h 6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7" h="661" extrusionOk="0">
                <a:moveTo>
                  <a:pt x="26" y="317"/>
                </a:moveTo>
                <a:cubicBezTo>
                  <a:pt x="22" y="316"/>
                  <a:pt x="17" y="316"/>
                  <a:pt x="13" y="315"/>
                </a:cubicBezTo>
                <a:cubicBezTo>
                  <a:pt x="27" y="304"/>
                  <a:pt x="13" y="301"/>
                  <a:pt x="30" y="303"/>
                </a:cubicBezTo>
                <a:cubicBezTo>
                  <a:pt x="210" y="327"/>
                  <a:pt x="382" y="386"/>
                  <a:pt x="564" y="402"/>
                </a:cubicBezTo>
                <a:cubicBezTo>
                  <a:pt x="796" y="422"/>
                  <a:pt x="1027" y="415"/>
                  <a:pt x="1259" y="393"/>
                </a:cubicBezTo>
                <a:cubicBezTo>
                  <a:pt x="1293" y="390"/>
                  <a:pt x="1327" y="386"/>
                  <a:pt x="1361" y="383"/>
                </a:cubicBezTo>
                <a:cubicBezTo>
                  <a:pt x="1344" y="363"/>
                  <a:pt x="1328" y="341"/>
                  <a:pt x="1309" y="321"/>
                </a:cubicBezTo>
                <a:cubicBezTo>
                  <a:pt x="1200" y="206"/>
                  <a:pt x="1047" y="66"/>
                  <a:pt x="897" y="9"/>
                </a:cubicBezTo>
                <a:cubicBezTo>
                  <a:pt x="875" y="1"/>
                  <a:pt x="862" y="10"/>
                  <a:pt x="855" y="9"/>
                </a:cubicBezTo>
                <a:cubicBezTo>
                  <a:pt x="891" y="48"/>
                  <a:pt x="923" y="76"/>
                  <a:pt x="970" y="105"/>
                </a:cubicBezTo>
                <a:cubicBezTo>
                  <a:pt x="1124" y="202"/>
                  <a:pt x="1310" y="220"/>
                  <a:pt x="1462" y="311"/>
                </a:cubicBezTo>
                <a:cubicBezTo>
                  <a:pt x="1466" y="316"/>
                  <a:pt x="1470" y="321"/>
                  <a:pt x="1474" y="326"/>
                </a:cubicBezTo>
                <a:cubicBezTo>
                  <a:pt x="1459" y="358"/>
                  <a:pt x="1457" y="373"/>
                  <a:pt x="1423" y="401"/>
                </a:cubicBezTo>
                <a:cubicBezTo>
                  <a:pt x="1354" y="458"/>
                  <a:pt x="1273" y="502"/>
                  <a:pt x="1198" y="551"/>
                </a:cubicBezTo>
                <a:cubicBezTo>
                  <a:pt x="1160" y="576"/>
                  <a:pt x="1142" y="609"/>
                  <a:pt x="1111" y="642"/>
                </a:cubicBezTo>
                <a:cubicBezTo>
                  <a:pt x="1105" y="648"/>
                  <a:pt x="1100" y="654"/>
                  <a:pt x="1094" y="66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7" name="Ink 25"/>
          <p:cNvSpPr>
            <a:spLocks noRot="1" noChangeAspect="1" noEditPoints="1" noChangeArrowheads="1" noChangeShapeType="1" noTextEdit="1"/>
          </p:cNvSpPr>
          <p:nvPr/>
        </p:nvSpPr>
        <p:spPr bwMode="auto">
          <a:xfrm>
            <a:off x="5910263" y="4040188"/>
            <a:ext cx="323850" cy="479425"/>
          </a:xfrm>
          <a:custGeom>
            <a:avLst/>
            <a:gdLst>
              <a:gd name="T0" fmla="*/ 2147483647 w 902"/>
              <a:gd name="T1" fmla="*/ 0 h 1334"/>
              <a:gd name="T2" fmla="*/ 0 w 902"/>
              <a:gd name="T3" fmla="*/ 2147483647 h 1334"/>
              <a:gd name="T4" fmla="*/ 2147483647 w 902"/>
              <a:gd name="T5" fmla="*/ 2147483647 h 1334"/>
              <a:gd name="T6" fmla="*/ 2147483647 w 902"/>
              <a:gd name="T7" fmla="*/ 2147483647 h 1334"/>
              <a:gd name="T8" fmla="*/ 2147483647 w 902"/>
              <a:gd name="T9" fmla="*/ 2147483647 h 1334"/>
              <a:gd name="T10" fmla="*/ 2147483647 w 902"/>
              <a:gd name="T11" fmla="*/ 2147483647 h 1334"/>
              <a:gd name="T12" fmla="*/ 2147483647 w 902"/>
              <a:gd name="T13" fmla="*/ 2147483647 h 1334"/>
              <a:gd name="T14" fmla="*/ 2147483647 w 902"/>
              <a:gd name="T15" fmla="*/ 2147483647 h 1334"/>
              <a:gd name="T16" fmla="*/ 2147483647 w 902"/>
              <a:gd name="T17" fmla="*/ 2147483647 h 1334"/>
              <a:gd name="T18" fmla="*/ 2147483647 w 902"/>
              <a:gd name="T19" fmla="*/ 2147483647 h 1334"/>
              <a:gd name="T20" fmla="*/ 2147483647 w 902"/>
              <a:gd name="T21" fmla="*/ 2147483647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2"/>
              <a:gd name="T34" fmla="*/ 0 h 1334"/>
              <a:gd name="T35" fmla="*/ 902 w 902"/>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2" h="1334" extrusionOk="0">
                <a:moveTo>
                  <a:pt x="26" y="0"/>
                </a:moveTo>
                <a:cubicBezTo>
                  <a:pt x="9" y="9"/>
                  <a:pt x="3" y="12"/>
                  <a:pt x="0" y="27"/>
                </a:cubicBezTo>
                <a:cubicBezTo>
                  <a:pt x="37" y="59"/>
                  <a:pt x="75" y="91"/>
                  <a:pt x="111" y="124"/>
                </a:cubicBezTo>
                <a:cubicBezTo>
                  <a:pt x="365" y="359"/>
                  <a:pt x="571" y="639"/>
                  <a:pt x="749" y="935"/>
                </a:cubicBezTo>
                <a:cubicBezTo>
                  <a:pt x="800" y="1020"/>
                  <a:pt x="866" y="1122"/>
                  <a:pt x="878" y="1222"/>
                </a:cubicBezTo>
                <a:cubicBezTo>
                  <a:pt x="887" y="1297"/>
                  <a:pt x="881" y="1232"/>
                  <a:pt x="856" y="1268"/>
                </a:cubicBezTo>
              </a:path>
              <a:path w="902" h="1334" extrusionOk="0">
                <a:moveTo>
                  <a:pt x="858" y="188"/>
                </a:moveTo>
                <a:cubicBezTo>
                  <a:pt x="871" y="157"/>
                  <a:pt x="886" y="134"/>
                  <a:pt x="901" y="110"/>
                </a:cubicBezTo>
                <a:cubicBezTo>
                  <a:pt x="863" y="199"/>
                  <a:pt x="818" y="282"/>
                  <a:pt x="769" y="366"/>
                </a:cubicBezTo>
                <a:cubicBezTo>
                  <a:pt x="616" y="627"/>
                  <a:pt x="450" y="882"/>
                  <a:pt x="283" y="1135"/>
                </a:cubicBezTo>
                <a:cubicBezTo>
                  <a:pt x="239" y="1202"/>
                  <a:pt x="198" y="1264"/>
                  <a:pt x="160" y="13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8" name="Ink 26"/>
          <p:cNvSpPr>
            <a:spLocks noRot="1" noChangeAspect="1" noEditPoints="1" noChangeArrowheads="1" noChangeShapeType="1" noTextEdit="1"/>
          </p:cNvSpPr>
          <p:nvPr/>
        </p:nvSpPr>
        <p:spPr bwMode="auto">
          <a:xfrm>
            <a:off x="7481888" y="4117975"/>
            <a:ext cx="341312" cy="346075"/>
          </a:xfrm>
          <a:custGeom>
            <a:avLst/>
            <a:gdLst>
              <a:gd name="T0" fmla="*/ 2147483647 w 948"/>
              <a:gd name="T1" fmla="*/ 2147483647 h 963"/>
              <a:gd name="T2" fmla="*/ 2147483647 w 948"/>
              <a:gd name="T3" fmla="*/ 2147483647 h 963"/>
              <a:gd name="T4" fmla="*/ 2147483647 w 948"/>
              <a:gd name="T5" fmla="*/ 2147483647 h 963"/>
              <a:gd name="T6" fmla="*/ 2147483647 w 948"/>
              <a:gd name="T7" fmla="*/ 2147483647 h 963"/>
              <a:gd name="T8" fmla="*/ 2147483647 w 948"/>
              <a:gd name="T9" fmla="*/ 2147483647 h 963"/>
              <a:gd name="T10" fmla="*/ 2147483647 w 948"/>
              <a:gd name="T11" fmla="*/ 2147483647 h 963"/>
              <a:gd name="T12" fmla="*/ 2147483647 w 948"/>
              <a:gd name="T13" fmla="*/ 2147483647 h 963"/>
              <a:gd name="T14" fmla="*/ 2147483647 w 948"/>
              <a:gd name="T15" fmla="*/ 2147483647 h 963"/>
              <a:gd name="T16" fmla="*/ 2147483647 w 948"/>
              <a:gd name="T17" fmla="*/ 2147483647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8"/>
              <a:gd name="T28" fmla="*/ 0 h 963"/>
              <a:gd name="T29" fmla="*/ 948 w 948"/>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8" h="963" extrusionOk="0">
                <a:moveTo>
                  <a:pt x="405" y="71"/>
                </a:moveTo>
                <a:cubicBezTo>
                  <a:pt x="354" y="58"/>
                  <a:pt x="304" y="43"/>
                  <a:pt x="252" y="33"/>
                </a:cubicBezTo>
                <a:cubicBezTo>
                  <a:pt x="200" y="23"/>
                  <a:pt x="153" y="35"/>
                  <a:pt x="114" y="74"/>
                </a:cubicBezTo>
                <a:cubicBezTo>
                  <a:pt x="47" y="142"/>
                  <a:pt x="18" y="247"/>
                  <a:pt x="6" y="339"/>
                </a:cubicBezTo>
                <a:cubicBezTo>
                  <a:pt x="-19" y="533"/>
                  <a:pt x="19" y="763"/>
                  <a:pt x="182" y="890"/>
                </a:cubicBezTo>
                <a:cubicBezTo>
                  <a:pt x="286" y="971"/>
                  <a:pt x="424" y="982"/>
                  <a:pt x="547" y="942"/>
                </a:cubicBezTo>
                <a:cubicBezTo>
                  <a:pt x="759" y="874"/>
                  <a:pt x="909" y="672"/>
                  <a:pt x="942" y="457"/>
                </a:cubicBezTo>
                <a:cubicBezTo>
                  <a:pt x="966" y="303"/>
                  <a:pt x="924" y="106"/>
                  <a:pt x="776" y="27"/>
                </a:cubicBezTo>
                <a:cubicBezTo>
                  <a:pt x="666" y="-32"/>
                  <a:pt x="552" y="17"/>
                  <a:pt x="445" y="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9" name="Ink 27"/>
          <p:cNvSpPr>
            <a:spLocks noRot="1" noChangeAspect="1" noEditPoints="1" noChangeArrowheads="1" noChangeShapeType="1" noTextEdit="1"/>
          </p:cNvSpPr>
          <p:nvPr/>
        </p:nvSpPr>
        <p:spPr bwMode="auto">
          <a:xfrm>
            <a:off x="895350" y="3346450"/>
            <a:ext cx="325438" cy="417513"/>
          </a:xfrm>
          <a:custGeom>
            <a:avLst/>
            <a:gdLst>
              <a:gd name="T0" fmla="*/ 2147483647 w 903"/>
              <a:gd name="T1" fmla="*/ 2147483647 h 1159"/>
              <a:gd name="T2" fmla="*/ 2147483647 w 903"/>
              <a:gd name="T3" fmla="*/ 2147483647 h 1159"/>
              <a:gd name="T4" fmla="*/ 2147483647 w 903"/>
              <a:gd name="T5" fmla="*/ 2147483647 h 1159"/>
              <a:gd name="T6" fmla="*/ 2147483647 w 903"/>
              <a:gd name="T7" fmla="*/ 2147483647 h 1159"/>
              <a:gd name="T8" fmla="*/ 2147483647 w 903"/>
              <a:gd name="T9" fmla="*/ 2147483647 h 1159"/>
              <a:gd name="T10" fmla="*/ 2147483647 w 903"/>
              <a:gd name="T11" fmla="*/ 2147483647 h 1159"/>
              <a:gd name="T12" fmla="*/ 2147483647 w 903"/>
              <a:gd name="T13" fmla="*/ 0 h 1159"/>
              <a:gd name="T14" fmla="*/ 2147483647 w 903"/>
              <a:gd name="T15" fmla="*/ 2147483647 h 1159"/>
              <a:gd name="T16" fmla="*/ 2147483647 w 903"/>
              <a:gd name="T17" fmla="*/ 2147483647 h 1159"/>
              <a:gd name="T18" fmla="*/ 2147483647 w 903"/>
              <a:gd name="T19" fmla="*/ 2147483647 h 1159"/>
              <a:gd name="T20" fmla="*/ 2147483647 w 903"/>
              <a:gd name="T21" fmla="*/ 2147483647 h 1159"/>
              <a:gd name="T22" fmla="*/ 2147483647 w 903"/>
              <a:gd name="T23" fmla="*/ 2147483647 h 1159"/>
              <a:gd name="T24" fmla="*/ 2147483647 w 903"/>
              <a:gd name="T25" fmla="*/ 2147483647 h 1159"/>
              <a:gd name="T26" fmla="*/ 2147483647 w 903"/>
              <a:gd name="T27" fmla="*/ 2147483647 h 1159"/>
              <a:gd name="T28" fmla="*/ 2147483647 w 903"/>
              <a:gd name="T29" fmla="*/ 2147483647 h 1159"/>
              <a:gd name="T30" fmla="*/ 2147483647 w 903"/>
              <a:gd name="T31" fmla="*/ 2147483647 h 1159"/>
              <a:gd name="T32" fmla="*/ 2147483647 w 903"/>
              <a:gd name="T33" fmla="*/ 2147483647 h 1159"/>
              <a:gd name="T34" fmla="*/ 2147483647 w 903"/>
              <a:gd name="T35" fmla="*/ 2147483647 h 1159"/>
              <a:gd name="T36" fmla="*/ 2147483647 w 903"/>
              <a:gd name="T37" fmla="*/ 2147483647 h 1159"/>
              <a:gd name="T38" fmla="*/ 2147483647 w 903"/>
              <a:gd name="T39" fmla="*/ 2147483647 h 1159"/>
              <a:gd name="T40" fmla="*/ 2147483647 w 903"/>
              <a:gd name="T41" fmla="*/ 2147483647 h 1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3"/>
              <a:gd name="T64" fmla="*/ 0 h 1159"/>
              <a:gd name="T65" fmla="*/ 903 w 903"/>
              <a:gd name="T66" fmla="*/ 1159 h 1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3" h="1159" extrusionOk="0">
                <a:moveTo>
                  <a:pt x="9" y="364"/>
                </a:moveTo>
                <a:cubicBezTo>
                  <a:pt x="33" y="381"/>
                  <a:pt x="39" y="391"/>
                  <a:pt x="68" y="394"/>
                </a:cubicBezTo>
                <a:cubicBezTo>
                  <a:pt x="97" y="397"/>
                  <a:pt x="129" y="384"/>
                  <a:pt x="155" y="373"/>
                </a:cubicBezTo>
                <a:cubicBezTo>
                  <a:pt x="207" y="350"/>
                  <a:pt x="256" y="318"/>
                  <a:pt x="302" y="285"/>
                </a:cubicBezTo>
                <a:cubicBezTo>
                  <a:pt x="360" y="243"/>
                  <a:pt x="416" y="197"/>
                  <a:pt x="470" y="149"/>
                </a:cubicBezTo>
                <a:cubicBezTo>
                  <a:pt x="513" y="110"/>
                  <a:pt x="552" y="66"/>
                  <a:pt x="589" y="22"/>
                </a:cubicBezTo>
                <a:cubicBezTo>
                  <a:pt x="598" y="10"/>
                  <a:pt x="600" y="7"/>
                  <a:pt x="607" y="0"/>
                </a:cubicBezTo>
                <a:cubicBezTo>
                  <a:pt x="605" y="26"/>
                  <a:pt x="604" y="53"/>
                  <a:pt x="602" y="79"/>
                </a:cubicBezTo>
                <a:cubicBezTo>
                  <a:pt x="596" y="155"/>
                  <a:pt x="593" y="231"/>
                  <a:pt x="585" y="306"/>
                </a:cubicBezTo>
                <a:cubicBezTo>
                  <a:pt x="573" y="422"/>
                  <a:pt x="558" y="538"/>
                  <a:pt x="540" y="653"/>
                </a:cubicBezTo>
                <a:cubicBezTo>
                  <a:pt x="531" y="712"/>
                  <a:pt x="520" y="772"/>
                  <a:pt x="507" y="830"/>
                </a:cubicBezTo>
                <a:cubicBezTo>
                  <a:pt x="499" y="866"/>
                  <a:pt x="487" y="899"/>
                  <a:pt x="472" y="933"/>
                </a:cubicBezTo>
                <a:cubicBezTo>
                  <a:pt x="463" y="952"/>
                  <a:pt x="460" y="973"/>
                  <a:pt x="441" y="955"/>
                </a:cubicBezTo>
                <a:cubicBezTo>
                  <a:pt x="440" y="939"/>
                  <a:pt x="439" y="933"/>
                  <a:pt x="428" y="926"/>
                </a:cubicBezTo>
              </a:path>
              <a:path w="903" h="1159" extrusionOk="0">
                <a:moveTo>
                  <a:pt x="74" y="1158"/>
                </a:moveTo>
                <a:cubicBezTo>
                  <a:pt x="70" y="1145"/>
                  <a:pt x="69" y="1139"/>
                  <a:pt x="66" y="1129"/>
                </a:cubicBezTo>
                <a:cubicBezTo>
                  <a:pt x="92" y="1125"/>
                  <a:pt x="113" y="1131"/>
                  <a:pt x="139" y="1133"/>
                </a:cubicBezTo>
                <a:cubicBezTo>
                  <a:pt x="326" y="1146"/>
                  <a:pt x="518" y="1129"/>
                  <a:pt x="705" y="1125"/>
                </a:cubicBezTo>
                <a:cubicBezTo>
                  <a:pt x="751" y="1124"/>
                  <a:pt x="797" y="1123"/>
                  <a:pt x="843" y="1124"/>
                </a:cubicBezTo>
                <a:cubicBezTo>
                  <a:pt x="855" y="1124"/>
                  <a:pt x="883" y="1130"/>
                  <a:pt x="892" y="1121"/>
                </a:cubicBezTo>
                <a:cubicBezTo>
                  <a:pt x="897" y="1101"/>
                  <a:pt x="899" y="1096"/>
                  <a:pt x="902" y="10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0" name="Ink 28"/>
          <p:cNvSpPr>
            <a:spLocks noRot="1" noChangeAspect="1" noEditPoints="1" noChangeArrowheads="1" noChangeShapeType="1" noTextEdit="1"/>
          </p:cNvSpPr>
          <p:nvPr/>
        </p:nvSpPr>
        <p:spPr bwMode="auto">
          <a:xfrm>
            <a:off x="2308225" y="3382963"/>
            <a:ext cx="900113" cy="246062"/>
          </a:xfrm>
          <a:custGeom>
            <a:avLst/>
            <a:gdLst>
              <a:gd name="T0" fmla="*/ 2147483647 w 2497"/>
              <a:gd name="T1" fmla="*/ 2147483647 h 684"/>
              <a:gd name="T2" fmla="*/ 2147483647 w 2497"/>
              <a:gd name="T3" fmla="*/ 2147483647 h 684"/>
              <a:gd name="T4" fmla="*/ 2147483647 w 2497"/>
              <a:gd name="T5" fmla="*/ 2147483647 h 684"/>
              <a:gd name="T6" fmla="*/ 2147483647 w 2497"/>
              <a:gd name="T7" fmla="*/ 2147483647 h 684"/>
              <a:gd name="T8" fmla="*/ 2147483647 w 2497"/>
              <a:gd name="T9" fmla="*/ 2147483647 h 684"/>
              <a:gd name="T10" fmla="*/ 2147483647 w 2497"/>
              <a:gd name="T11" fmla="*/ 2147483647 h 684"/>
              <a:gd name="T12" fmla="*/ 2147483647 w 2497"/>
              <a:gd name="T13" fmla="*/ 2147483647 h 684"/>
              <a:gd name="T14" fmla="*/ 2147483647 w 2497"/>
              <a:gd name="T15" fmla="*/ 2147483647 h 684"/>
              <a:gd name="T16" fmla="*/ 2147483647 w 2497"/>
              <a:gd name="T17" fmla="*/ 2147483647 h 684"/>
              <a:gd name="T18" fmla="*/ 2147483647 w 2497"/>
              <a:gd name="T19" fmla="*/ 2147483647 h 684"/>
              <a:gd name="T20" fmla="*/ 2147483647 w 2497"/>
              <a:gd name="T21" fmla="*/ 2147483647 h 684"/>
              <a:gd name="T22" fmla="*/ 2147483647 w 2497"/>
              <a:gd name="T23" fmla="*/ 2147483647 h 684"/>
              <a:gd name="T24" fmla="*/ 2147483647 w 2497"/>
              <a:gd name="T25" fmla="*/ 2147483647 h 684"/>
              <a:gd name="T26" fmla="*/ 2147483647 w 2497"/>
              <a:gd name="T27" fmla="*/ 2147483647 h 684"/>
              <a:gd name="T28" fmla="*/ 2147483647 w 2497"/>
              <a:gd name="T29" fmla="*/ 2147483647 h 684"/>
              <a:gd name="T30" fmla="*/ 2147483647 w 2497"/>
              <a:gd name="T31" fmla="*/ 2147483647 h 684"/>
              <a:gd name="T32" fmla="*/ 2147483647 w 2497"/>
              <a:gd name="T33" fmla="*/ 2147483647 h 684"/>
              <a:gd name="T34" fmla="*/ 2147483647 w 2497"/>
              <a:gd name="T35" fmla="*/ 2147483647 h 684"/>
              <a:gd name="T36" fmla="*/ 2147483647 w 2497"/>
              <a:gd name="T37" fmla="*/ 2147483647 h 684"/>
              <a:gd name="T38" fmla="*/ 2147483647 w 2497"/>
              <a:gd name="T39" fmla="*/ 2147483647 h 684"/>
              <a:gd name="T40" fmla="*/ 2147483647 w 2497"/>
              <a:gd name="T41" fmla="*/ 2147483647 h 684"/>
              <a:gd name="T42" fmla="*/ 2147483647 w 2497"/>
              <a:gd name="T43" fmla="*/ 2147483647 h 684"/>
              <a:gd name="T44" fmla="*/ 2147483647 w 2497"/>
              <a:gd name="T45" fmla="*/ 2147483647 h 684"/>
              <a:gd name="T46" fmla="*/ 2147483647 w 2497"/>
              <a:gd name="T47" fmla="*/ 2147483647 h 684"/>
              <a:gd name="T48" fmla="*/ 2147483647 w 2497"/>
              <a:gd name="T49" fmla="*/ 2147483647 h 684"/>
              <a:gd name="T50" fmla="*/ 2147483647 w 2497"/>
              <a:gd name="T51" fmla="*/ 2147483647 h 684"/>
              <a:gd name="T52" fmla="*/ 2147483647 w 2497"/>
              <a:gd name="T53" fmla="*/ 2147483647 h 684"/>
              <a:gd name="T54" fmla="*/ 2147483647 w 2497"/>
              <a:gd name="T55" fmla="*/ 2147483647 h 684"/>
              <a:gd name="T56" fmla="*/ 2147483647 w 2497"/>
              <a:gd name="T57" fmla="*/ 2147483647 h 684"/>
              <a:gd name="T58" fmla="*/ 2147483647 w 2497"/>
              <a:gd name="T59" fmla="*/ 2147483647 h 684"/>
              <a:gd name="T60" fmla="*/ 2147483647 w 2497"/>
              <a:gd name="T61" fmla="*/ 2147483647 h 684"/>
              <a:gd name="T62" fmla="*/ 2147483647 w 2497"/>
              <a:gd name="T63" fmla="*/ 2147483647 h 684"/>
              <a:gd name="T64" fmla="*/ 2147483647 w 2497"/>
              <a:gd name="T65" fmla="*/ 2147483647 h 684"/>
              <a:gd name="T66" fmla="*/ 2147483647 w 2497"/>
              <a:gd name="T67" fmla="*/ 2147483647 h 684"/>
              <a:gd name="T68" fmla="*/ 2147483647 w 2497"/>
              <a:gd name="T69" fmla="*/ 2147483647 h 684"/>
              <a:gd name="T70" fmla="*/ 2147483647 w 2497"/>
              <a:gd name="T71" fmla="*/ 2147483647 h 6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7"/>
              <a:gd name="T109" fmla="*/ 0 h 684"/>
              <a:gd name="T110" fmla="*/ 2497 w 2497"/>
              <a:gd name="T111" fmla="*/ 684 h 6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7" h="684" extrusionOk="0">
                <a:moveTo>
                  <a:pt x="2077" y="284"/>
                </a:moveTo>
                <a:cubicBezTo>
                  <a:pt x="2067" y="270"/>
                  <a:pt x="2065" y="273"/>
                  <a:pt x="2068" y="249"/>
                </a:cubicBezTo>
                <a:cubicBezTo>
                  <a:pt x="2093" y="258"/>
                  <a:pt x="2105" y="277"/>
                  <a:pt x="2123" y="297"/>
                </a:cubicBezTo>
                <a:cubicBezTo>
                  <a:pt x="2162" y="341"/>
                  <a:pt x="2203" y="383"/>
                  <a:pt x="2242" y="427"/>
                </a:cubicBezTo>
                <a:cubicBezTo>
                  <a:pt x="2285" y="475"/>
                  <a:pt x="2328" y="524"/>
                  <a:pt x="2370" y="572"/>
                </a:cubicBezTo>
                <a:cubicBezTo>
                  <a:pt x="2393" y="598"/>
                  <a:pt x="2415" y="625"/>
                  <a:pt x="2437" y="651"/>
                </a:cubicBezTo>
                <a:cubicBezTo>
                  <a:pt x="2440" y="655"/>
                  <a:pt x="2444" y="658"/>
                  <a:pt x="2447" y="662"/>
                </a:cubicBezTo>
                <a:cubicBezTo>
                  <a:pt x="2447" y="635"/>
                  <a:pt x="2445" y="609"/>
                  <a:pt x="2444" y="581"/>
                </a:cubicBezTo>
                <a:cubicBezTo>
                  <a:pt x="2443" y="546"/>
                  <a:pt x="2442" y="510"/>
                  <a:pt x="2441" y="475"/>
                </a:cubicBezTo>
              </a:path>
              <a:path w="2497" h="684" extrusionOk="0">
                <a:moveTo>
                  <a:pt x="2487" y="177"/>
                </a:moveTo>
                <a:cubicBezTo>
                  <a:pt x="2502" y="135"/>
                  <a:pt x="2444" y="230"/>
                  <a:pt x="2435" y="241"/>
                </a:cubicBezTo>
                <a:cubicBezTo>
                  <a:pt x="2383" y="306"/>
                  <a:pt x="2326" y="368"/>
                  <a:pt x="2270" y="430"/>
                </a:cubicBezTo>
                <a:cubicBezTo>
                  <a:pt x="2217" y="489"/>
                  <a:pt x="2162" y="547"/>
                  <a:pt x="2109" y="606"/>
                </a:cubicBezTo>
                <a:cubicBezTo>
                  <a:pt x="2086" y="631"/>
                  <a:pt x="2065" y="658"/>
                  <a:pt x="2042" y="683"/>
                </a:cubicBezTo>
                <a:cubicBezTo>
                  <a:pt x="2033" y="662"/>
                  <a:pt x="2027" y="638"/>
                  <a:pt x="2023" y="608"/>
                </a:cubicBezTo>
              </a:path>
              <a:path w="2497" h="684" extrusionOk="0">
                <a:moveTo>
                  <a:pt x="270" y="417"/>
                </a:moveTo>
                <a:cubicBezTo>
                  <a:pt x="282" y="400"/>
                  <a:pt x="280" y="400"/>
                  <a:pt x="290" y="381"/>
                </a:cubicBezTo>
                <a:cubicBezTo>
                  <a:pt x="309" y="345"/>
                  <a:pt x="320" y="306"/>
                  <a:pt x="329" y="265"/>
                </a:cubicBezTo>
                <a:cubicBezTo>
                  <a:pt x="339" y="218"/>
                  <a:pt x="342" y="171"/>
                  <a:pt x="340" y="123"/>
                </a:cubicBezTo>
                <a:cubicBezTo>
                  <a:pt x="339" y="96"/>
                  <a:pt x="333" y="70"/>
                  <a:pt x="328" y="44"/>
                </a:cubicBezTo>
                <a:cubicBezTo>
                  <a:pt x="328" y="97"/>
                  <a:pt x="335" y="148"/>
                  <a:pt x="339" y="201"/>
                </a:cubicBezTo>
                <a:cubicBezTo>
                  <a:pt x="348" y="310"/>
                  <a:pt x="361" y="419"/>
                  <a:pt x="370" y="528"/>
                </a:cubicBezTo>
                <a:cubicBezTo>
                  <a:pt x="372" y="557"/>
                  <a:pt x="375" y="585"/>
                  <a:pt x="379" y="614"/>
                </a:cubicBezTo>
                <a:cubicBezTo>
                  <a:pt x="404" y="506"/>
                  <a:pt x="430" y="398"/>
                  <a:pt x="467" y="293"/>
                </a:cubicBezTo>
                <a:cubicBezTo>
                  <a:pt x="496" y="211"/>
                  <a:pt x="530" y="132"/>
                  <a:pt x="566" y="53"/>
                </a:cubicBezTo>
                <a:cubicBezTo>
                  <a:pt x="510" y="85"/>
                  <a:pt x="456" y="118"/>
                  <a:pt x="400" y="150"/>
                </a:cubicBezTo>
                <a:cubicBezTo>
                  <a:pt x="315" y="198"/>
                  <a:pt x="229" y="238"/>
                  <a:pt x="140" y="278"/>
                </a:cubicBezTo>
                <a:cubicBezTo>
                  <a:pt x="100" y="296"/>
                  <a:pt x="61" y="311"/>
                  <a:pt x="19" y="325"/>
                </a:cubicBezTo>
                <a:cubicBezTo>
                  <a:pt x="-16" y="305"/>
                  <a:pt x="37" y="310"/>
                  <a:pt x="66" y="309"/>
                </a:cubicBezTo>
                <a:cubicBezTo>
                  <a:pt x="136" y="307"/>
                  <a:pt x="204" y="318"/>
                  <a:pt x="272" y="333"/>
                </a:cubicBezTo>
                <a:cubicBezTo>
                  <a:pt x="330" y="346"/>
                  <a:pt x="384" y="369"/>
                  <a:pt x="441" y="383"/>
                </a:cubicBezTo>
                <a:cubicBezTo>
                  <a:pt x="469" y="390"/>
                  <a:pt x="500" y="389"/>
                  <a:pt x="520" y="366"/>
                </a:cubicBezTo>
                <a:cubicBezTo>
                  <a:pt x="552" y="329"/>
                  <a:pt x="576" y="279"/>
                  <a:pt x="606" y="239"/>
                </a:cubicBezTo>
              </a:path>
              <a:path w="2497" h="684" extrusionOk="0">
                <a:moveTo>
                  <a:pt x="832" y="48"/>
                </a:moveTo>
                <a:cubicBezTo>
                  <a:pt x="864" y="70"/>
                  <a:pt x="870" y="99"/>
                  <a:pt x="867" y="141"/>
                </a:cubicBezTo>
                <a:cubicBezTo>
                  <a:pt x="862" y="206"/>
                  <a:pt x="853" y="274"/>
                  <a:pt x="842" y="338"/>
                </a:cubicBezTo>
                <a:cubicBezTo>
                  <a:pt x="834" y="384"/>
                  <a:pt x="831" y="435"/>
                  <a:pt x="819" y="480"/>
                </a:cubicBezTo>
                <a:cubicBezTo>
                  <a:pt x="813" y="493"/>
                  <a:pt x="812" y="496"/>
                  <a:pt x="807" y="504"/>
                </a:cubicBezTo>
                <a:cubicBezTo>
                  <a:pt x="783" y="495"/>
                  <a:pt x="768" y="486"/>
                  <a:pt x="747" y="469"/>
                </a:cubicBezTo>
                <a:cubicBezTo>
                  <a:pt x="708" y="437"/>
                  <a:pt x="665" y="406"/>
                  <a:pt x="629" y="371"/>
                </a:cubicBezTo>
                <a:cubicBezTo>
                  <a:pt x="618" y="358"/>
                  <a:pt x="614" y="357"/>
                  <a:pt x="615" y="346"/>
                </a:cubicBezTo>
                <a:cubicBezTo>
                  <a:pt x="643" y="330"/>
                  <a:pt x="670" y="320"/>
                  <a:pt x="703" y="309"/>
                </a:cubicBezTo>
                <a:cubicBezTo>
                  <a:pt x="754" y="292"/>
                  <a:pt x="804" y="273"/>
                  <a:pt x="854" y="252"/>
                </a:cubicBezTo>
                <a:cubicBezTo>
                  <a:pt x="878" y="242"/>
                  <a:pt x="891" y="233"/>
                  <a:pt x="910" y="216"/>
                </a:cubicBezTo>
                <a:cubicBezTo>
                  <a:pt x="876" y="194"/>
                  <a:pt x="839" y="194"/>
                  <a:pt x="797" y="190"/>
                </a:cubicBezTo>
                <a:cubicBezTo>
                  <a:pt x="711" y="182"/>
                  <a:pt x="623" y="174"/>
                  <a:pt x="536" y="171"/>
                </a:cubicBezTo>
                <a:cubicBezTo>
                  <a:pt x="531" y="171"/>
                  <a:pt x="525" y="171"/>
                  <a:pt x="520" y="171"/>
                </a:cubicBezTo>
                <a:cubicBezTo>
                  <a:pt x="554" y="204"/>
                  <a:pt x="600" y="222"/>
                  <a:pt x="643" y="246"/>
                </a:cubicBezTo>
                <a:cubicBezTo>
                  <a:pt x="707" y="282"/>
                  <a:pt x="771" y="318"/>
                  <a:pt x="834" y="357"/>
                </a:cubicBezTo>
                <a:cubicBezTo>
                  <a:pt x="871" y="379"/>
                  <a:pt x="901" y="408"/>
                  <a:pt x="943" y="421"/>
                </a:cubicBezTo>
                <a:cubicBezTo>
                  <a:pt x="966" y="428"/>
                  <a:pt x="976" y="417"/>
                  <a:pt x="995" y="406"/>
                </a:cubicBezTo>
              </a:path>
              <a:path w="2497" h="684" extrusionOk="0">
                <a:moveTo>
                  <a:pt x="1424" y="115"/>
                </a:moveTo>
                <a:cubicBezTo>
                  <a:pt x="1429" y="176"/>
                  <a:pt x="1425" y="222"/>
                  <a:pt x="1414" y="282"/>
                </a:cubicBezTo>
                <a:cubicBezTo>
                  <a:pt x="1403" y="337"/>
                  <a:pt x="1392" y="383"/>
                  <a:pt x="1367" y="432"/>
                </a:cubicBezTo>
                <a:cubicBezTo>
                  <a:pt x="1358" y="452"/>
                  <a:pt x="1357" y="458"/>
                  <a:pt x="1342" y="462"/>
                </a:cubicBezTo>
                <a:cubicBezTo>
                  <a:pt x="1315" y="463"/>
                  <a:pt x="1302" y="452"/>
                  <a:pt x="1285" y="430"/>
                </a:cubicBezTo>
                <a:cubicBezTo>
                  <a:pt x="1262" y="401"/>
                  <a:pt x="1235" y="353"/>
                  <a:pt x="1250" y="315"/>
                </a:cubicBezTo>
                <a:cubicBezTo>
                  <a:pt x="1269" y="267"/>
                  <a:pt x="1341" y="253"/>
                  <a:pt x="1384" y="243"/>
                </a:cubicBezTo>
                <a:cubicBezTo>
                  <a:pt x="1431" y="232"/>
                  <a:pt x="1480" y="224"/>
                  <a:pt x="1528" y="217"/>
                </a:cubicBezTo>
                <a:cubicBezTo>
                  <a:pt x="1556" y="213"/>
                  <a:pt x="1573" y="204"/>
                  <a:pt x="1583" y="227"/>
                </a:cubicBezTo>
                <a:cubicBezTo>
                  <a:pt x="1563" y="243"/>
                  <a:pt x="1548" y="253"/>
                  <a:pt x="1523" y="263"/>
                </a:cubicBezTo>
                <a:cubicBezTo>
                  <a:pt x="1490" y="276"/>
                  <a:pt x="1459" y="277"/>
                  <a:pt x="1427" y="259"/>
                </a:cubicBezTo>
                <a:cubicBezTo>
                  <a:pt x="1378" y="230"/>
                  <a:pt x="1358" y="172"/>
                  <a:pt x="1355" y="118"/>
                </a:cubicBezTo>
                <a:cubicBezTo>
                  <a:pt x="1353" y="81"/>
                  <a:pt x="1359" y="39"/>
                  <a:pt x="1388" y="13"/>
                </a:cubicBezTo>
                <a:cubicBezTo>
                  <a:pt x="1410" y="-6"/>
                  <a:pt x="1423" y="3"/>
                  <a:pt x="1446" y="10"/>
                </a:cubicBezTo>
                <a:cubicBezTo>
                  <a:pt x="1463" y="39"/>
                  <a:pt x="1462" y="61"/>
                  <a:pt x="1446" y="92"/>
                </a:cubicBezTo>
                <a:cubicBezTo>
                  <a:pt x="1435" y="114"/>
                  <a:pt x="1414" y="134"/>
                  <a:pt x="1391" y="143"/>
                </a:cubicBezTo>
                <a:cubicBezTo>
                  <a:pt x="1372" y="151"/>
                  <a:pt x="1353" y="149"/>
                  <a:pt x="1336" y="137"/>
                </a:cubicBezTo>
                <a:cubicBezTo>
                  <a:pt x="1324" y="130"/>
                  <a:pt x="1319" y="127"/>
                  <a:pt x="1312" y="119"/>
                </a:cubicBezTo>
                <a:cubicBezTo>
                  <a:pt x="1330" y="150"/>
                  <a:pt x="1348" y="181"/>
                  <a:pt x="1368" y="211"/>
                </a:cubicBezTo>
                <a:cubicBezTo>
                  <a:pt x="1417" y="282"/>
                  <a:pt x="1475" y="353"/>
                  <a:pt x="1541" y="409"/>
                </a:cubicBezTo>
                <a:cubicBezTo>
                  <a:pt x="1559" y="424"/>
                  <a:pt x="1592" y="453"/>
                  <a:pt x="1616" y="456"/>
                </a:cubicBezTo>
                <a:cubicBezTo>
                  <a:pt x="1637" y="458"/>
                  <a:pt x="1632" y="450"/>
                  <a:pt x="1646" y="4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1" name="Ink 29"/>
          <p:cNvSpPr>
            <a:spLocks noRot="1" noChangeAspect="1" noEditPoints="1" noChangeArrowheads="1" noChangeShapeType="1" noTextEdit="1"/>
          </p:cNvSpPr>
          <p:nvPr/>
        </p:nvSpPr>
        <p:spPr bwMode="auto">
          <a:xfrm>
            <a:off x="4243388" y="3495675"/>
            <a:ext cx="493712" cy="242888"/>
          </a:xfrm>
          <a:custGeom>
            <a:avLst/>
            <a:gdLst>
              <a:gd name="T0" fmla="*/ 2147483647 w 1369"/>
              <a:gd name="T1" fmla="*/ 2147483647 h 675"/>
              <a:gd name="T2" fmla="*/ 2147483647 w 1369"/>
              <a:gd name="T3" fmla="*/ 2147483647 h 675"/>
              <a:gd name="T4" fmla="*/ 2147483647 w 1369"/>
              <a:gd name="T5" fmla="*/ 2147483647 h 675"/>
              <a:gd name="T6" fmla="*/ 2147483647 w 1369"/>
              <a:gd name="T7" fmla="*/ 2147483647 h 675"/>
              <a:gd name="T8" fmla="*/ 2147483647 w 1369"/>
              <a:gd name="T9" fmla="*/ 2147483647 h 675"/>
              <a:gd name="T10" fmla="*/ 2147483647 w 1369"/>
              <a:gd name="T11" fmla="*/ 2147483647 h 675"/>
              <a:gd name="T12" fmla="*/ 2147483647 w 1369"/>
              <a:gd name="T13" fmla="*/ 0 h 675"/>
              <a:gd name="T14" fmla="*/ 2147483647 w 1369"/>
              <a:gd name="T15" fmla="*/ 2147483647 h 675"/>
              <a:gd name="T16" fmla="*/ 2147483647 w 1369"/>
              <a:gd name="T17" fmla="*/ 2147483647 h 675"/>
              <a:gd name="T18" fmla="*/ 2147483647 w 1369"/>
              <a:gd name="T19" fmla="*/ 2147483647 h 675"/>
              <a:gd name="T20" fmla="*/ 2147483647 w 1369"/>
              <a:gd name="T21" fmla="*/ 2147483647 h 675"/>
              <a:gd name="T22" fmla="*/ 2147483647 w 1369"/>
              <a:gd name="T23" fmla="*/ 2147483647 h 675"/>
              <a:gd name="T24" fmla="*/ 2147483647 w 1369"/>
              <a:gd name="T25" fmla="*/ 2147483647 h 6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9"/>
              <a:gd name="T40" fmla="*/ 0 h 675"/>
              <a:gd name="T41" fmla="*/ 1369 w 1369"/>
              <a:gd name="T42" fmla="*/ 675 h 6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9" h="675" extrusionOk="0">
                <a:moveTo>
                  <a:pt x="13" y="233"/>
                </a:moveTo>
                <a:cubicBezTo>
                  <a:pt x="32" y="235"/>
                  <a:pt x="23" y="236"/>
                  <a:pt x="42" y="236"/>
                </a:cubicBezTo>
                <a:cubicBezTo>
                  <a:pt x="301" y="240"/>
                  <a:pt x="559" y="259"/>
                  <a:pt x="818" y="262"/>
                </a:cubicBezTo>
                <a:cubicBezTo>
                  <a:pt x="920" y="263"/>
                  <a:pt x="1022" y="260"/>
                  <a:pt x="1124" y="257"/>
                </a:cubicBezTo>
                <a:cubicBezTo>
                  <a:pt x="1162" y="256"/>
                  <a:pt x="1201" y="254"/>
                  <a:pt x="1239" y="253"/>
                </a:cubicBezTo>
                <a:cubicBezTo>
                  <a:pt x="1228" y="228"/>
                  <a:pt x="1221" y="215"/>
                  <a:pt x="1200" y="190"/>
                </a:cubicBezTo>
                <a:cubicBezTo>
                  <a:pt x="1125" y="101"/>
                  <a:pt x="1023" y="46"/>
                  <a:pt x="919" y="0"/>
                </a:cubicBezTo>
                <a:cubicBezTo>
                  <a:pt x="919" y="0"/>
                  <a:pt x="979" y="33"/>
                  <a:pt x="1006" y="42"/>
                </a:cubicBezTo>
                <a:cubicBezTo>
                  <a:pt x="1110" y="78"/>
                  <a:pt x="1226" y="98"/>
                  <a:pt x="1324" y="146"/>
                </a:cubicBezTo>
                <a:cubicBezTo>
                  <a:pt x="1374" y="170"/>
                  <a:pt x="1375" y="201"/>
                  <a:pt x="1354" y="248"/>
                </a:cubicBezTo>
                <a:cubicBezTo>
                  <a:pt x="1316" y="333"/>
                  <a:pt x="1225" y="405"/>
                  <a:pt x="1162" y="471"/>
                </a:cubicBezTo>
                <a:cubicBezTo>
                  <a:pt x="1114" y="521"/>
                  <a:pt x="1071" y="567"/>
                  <a:pt x="1032" y="624"/>
                </a:cubicBezTo>
                <a:cubicBezTo>
                  <a:pt x="1021" y="640"/>
                  <a:pt x="1012" y="658"/>
                  <a:pt x="1002" y="6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2" name="Ink 30"/>
          <p:cNvSpPr>
            <a:spLocks noRot="1" noChangeAspect="1" noEditPoints="1" noChangeArrowheads="1" noChangeShapeType="1" noTextEdit="1"/>
          </p:cNvSpPr>
          <p:nvPr/>
        </p:nvSpPr>
        <p:spPr bwMode="auto">
          <a:xfrm>
            <a:off x="5894388" y="3284538"/>
            <a:ext cx="287337" cy="427037"/>
          </a:xfrm>
          <a:custGeom>
            <a:avLst/>
            <a:gdLst>
              <a:gd name="T0" fmla="*/ 2147483647 w 798"/>
              <a:gd name="T1" fmla="*/ 2147483647 h 1189"/>
              <a:gd name="T2" fmla="*/ 2147483647 w 798"/>
              <a:gd name="T3" fmla="*/ 2147483647 h 1189"/>
              <a:gd name="T4" fmla="*/ 2147483647 w 798"/>
              <a:gd name="T5" fmla="*/ 2147483647 h 1189"/>
              <a:gd name="T6" fmla="*/ 2147483647 w 798"/>
              <a:gd name="T7" fmla="*/ 0 h 1189"/>
              <a:gd name="T8" fmla="*/ 2147483647 w 798"/>
              <a:gd name="T9" fmla="*/ 2147483647 h 1189"/>
              <a:gd name="T10" fmla="*/ 2147483647 w 798"/>
              <a:gd name="T11" fmla="*/ 2147483647 h 1189"/>
              <a:gd name="T12" fmla="*/ 2147483647 w 798"/>
              <a:gd name="T13" fmla="*/ 2147483647 h 1189"/>
              <a:gd name="T14" fmla="*/ 2147483647 w 798"/>
              <a:gd name="T15" fmla="*/ 2147483647 h 1189"/>
              <a:gd name="T16" fmla="*/ 2147483647 w 798"/>
              <a:gd name="T17" fmla="*/ 2147483647 h 1189"/>
              <a:gd name="T18" fmla="*/ 2147483647 w 798"/>
              <a:gd name="T19" fmla="*/ 2147483647 h 1189"/>
              <a:gd name="T20" fmla="*/ 2147483647 w 798"/>
              <a:gd name="T21" fmla="*/ 2147483647 h 1189"/>
              <a:gd name="T22" fmla="*/ 2147483647 w 798"/>
              <a:gd name="T23" fmla="*/ 2147483647 h 1189"/>
              <a:gd name="T24" fmla="*/ 2147483647 w 798"/>
              <a:gd name="T25" fmla="*/ 2147483647 h 1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1189"/>
              <a:gd name="T41" fmla="*/ 798 w 798"/>
              <a:gd name="T42" fmla="*/ 1189 h 1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1189" extrusionOk="0">
                <a:moveTo>
                  <a:pt x="585" y="312"/>
                </a:moveTo>
                <a:cubicBezTo>
                  <a:pt x="598" y="297"/>
                  <a:pt x="621" y="292"/>
                  <a:pt x="627" y="269"/>
                </a:cubicBezTo>
                <a:cubicBezTo>
                  <a:pt x="636" y="234"/>
                  <a:pt x="624" y="193"/>
                  <a:pt x="608" y="162"/>
                </a:cubicBezTo>
                <a:cubicBezTo>
                  <a:pt x="548" y="44"/>
                  <a:pt x="410" y="1"/>
                  <a:pt x="286" y="0"/>
                </a:cubicBezTo>
                <a:cubicBezTo>
                  <a:pt x="200" y="-1"/>
                  <a:pt x="108" y="16"/>
                  <a:pt x="45" y="80"/>
                </a:cubicBezTo>
                <a:cubicBezTo>
                  <a:pt x="-25" y="150"/>
                  <a:pt x="1" y="246"/>
                  <a:pt x="41" y="324"/>
                </a:cubicBezTo>
                <a:cubicBezTo>
                  <a:pt x="111" y="461"/>
                  <a:pt x="227" y="571"/>
                  <a:pt x="335" y="678"/>
                </a:cubicBezTo>
                <a:cubicBezTo>
                  <a:pt x="463" y="805"/>
                  <a:pt x="599" y="925"/>
                  <a:pt x="720" y="1059"/>
                </a:cubicBezTo>
                <a:cubicBezTo>
                  <a:pt x="762" y="1105"/>
                  <a:pt x="779" y="1132"/>
                  <a:pt x="792" y="1184"/>
                </a:cubicBezTo>
                <a:cubicBezTo>
                  <a:pt x="732" y="1180"/>
                  <a:pt x="683" y="1170"/>
                  <a:pt x="623" y="1153"/>
                </a:cubicBezTo>
                <a:cubicBezTo>
                  <a:pt x="463" y="1108"/>
                  <a:pt x="306" y="1056"/>
                  <a:pt x="144" y="1020"/>
                </a:cubicBezTo>
                <a:cubicBezTo>
                  <a:pt x="98" y="1010"/>
                  <a:pt x="-37" y="1012"/>
                  <a:pt x="7" y="997"/>
                </a:cubicBezTo>
                <a:cubicBezTo>
                  <a:pt x="38" y="991"/>
                  <a:pt x="50" y="990"/>
                  <a:pt x="72" y="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Ink 31"/>
          <p:cNvSpPr>
            <a:spLocks noRot="1" noChangeAspect="1" noEditPoints="1" noChangeArrowheads="1" noChangeShapeType="1" noTextEdit="1"/>
          </p:cNvSpPr>
          <p:nvPr/>
        </p:nvSpPr>
        <p:spPr bwMode="auto">
          <a:xfrm>
            <a:off x="7464425" y="3282950"/>
            <a:ext cx="260350" cy="377825"/>
          </a:xfrm>
          <a:custGeom>
            <a:avLst/>
            <a:gdLst>
              <a:gd name="T0" fmla="*/ 0 w 722"/>
              <a:gd name="T1" fmla="*/ 2147483647 h 1050"/>
              <a:gd name="T2" fmla="*/ 2147483647 w 722"/>
              <a:gd name="T3" fmla="*/ 2147483647 h 1050"/>
              <a:gd name="T4" fmla="*/ 2147483647 w 722"/>
              <a:gd name="T5" fmla="*/ 2147483647 h 1050"/>
              <a:gd name="T6" fmla="*/ 2147483647 w 722"/>
              <a:gd name="T7" fmla="*/ 2147483647 h 1050"/>
              <a:gd name="T8" fmla="*/ 2147483647 w 722"/>
              <a:gd name="T9" fmla="*/ 2147483647 h 1050"/>
              <a:gd name="T10" fmla="*/ 2147483647 w 722"/>
              <a:gd name="T11" fmla="*/ 2147483647 h 1050"/>
              <a:gd name="T12" fmla="*/ 2147483647 w 722"/>
              <a:gd name="T13" fmla="*/ 2147483647 h 1050"/>
              <a:gd name="T14" fmla="*/ 2147483647 w 722"/>
              <a:gd name="T15" fmla="*/ 2147483647 h 1050"/>
              <a:gd name="T16" fmla="*/ 2147483647 w 722"/>
              <a:gd name="T17" fmla="*/ 2147483647 h 1050"/>
              <a:gd name="T18" fmla="*/ 2147483647 w 722"/>
              <a:gd name="T19" fmla="*/ 2147483647 h 1050"/>
              <a:gd name="T20" fmla="*/ 2147483647 w 722"/>
              <a:gd name="T21" fmla="*/ 2147483647 h 1050"/>
              <a:gd name="T22" fmla="*/ 2147483647 w 722"/>
              <a:gd name="T23" fmla="*/ 2147483647 h 1050"/>
              <a:gd name="T24" fmla="*/ 2147483647 w 722"/>
              <a:gd name="T25" fmla="*/ 2147483647 h 1050"/>
              <a:gd name="T26" fmla="*/ 2147483647 w 722"/>
              <a:gd name="T27" fmla="*/ 2147483647 h 10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2"/>
              <a:gd name="T43" fmla="*/ 0 h 1050"/>
              <a:gd name="T44" fmla="*/ 722 w 722"/>
              <a:gd name="T45" fmla="*/ 1050 h 10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2" h="1050" extrusionOk="0">
                <a:moveTo>
                  <a:pt x="0" y="384"/>
                </a:moveTo>
                <a:cubicBezTo>
                  <a:pt x="82" y="318"/>
                  <a:pt x="146" y="241"/>
                  <a:pt x="219" y="166"/>
                </a:cubicBezTo>
                <a:cubicBezTo>
                  <a:pt x="266" y="117"/>
                  <a:pt x="320" y="51"/>
                  <a:pt x="376" y="12"/>
                </a:cubicBezTo>
                <a:cubicBezTo>
                  <a:pt x="385" y="8"/>
                  <a:pt x="394" y="5"/>
                  <a:pt x="403" y="1"/>
                </a:cubicBezTo>
                <a:cubicBezTo>
                  <a:pt x="441" y="25"/>
                  <a:pt x="445" y="26"/>
                  <a:pt x="446" y="87"/>
                </a:cubicBezTo>
                <a:cubicBezTo>
                  <a:pt x="449" y="326"/>
                  <a:pt x="385" y="560"/>
                  <a:pt x="382" y="799"/>
                </a:cubicBezTo>
                <a:cubicBezTo>
                  <a:pt x="382" y="815"/>
                  <a:pt x="384" y="831"/>
                  <a:pt x="384" y="847"/>
                </a:cubicBezTo>
                <a:cubicBezTo>
                  <a:pt x="362" y="826"/>
                  <a:pt x="363" y="812"/>
                  <a:pt x="327" y="811"/>
                </a:cubicBezTo>
                <a:cubicBezTo>
                  <a:pt x="275" y="809"/>
                  <a:pt x="236" y="843"/>
                  <a:pt x="199" y="875"/>
                </a:cubicBezTo>
                <a:cubicBezTo>
                  <a:pt x="177" y="894"/>
                  <a:pt x="143" y="934"/>
                  <a:pt x="173" y="962"/>
                </a:cubicBezTo>
                <a:cubicBezTo>
                  <a:pt x="211" y="998"/>
                  <a:pt x="274" y="1011"/>
                  <a:pt x="324" y="1020"/>
                </a:cubicBezTo>
                <a:cubicBezTo>
                  <a:pt x="398" y="1034"/>
                  <a:pt x="474" y="1041"/>
                  <a:pt x="550" y="1045"/>
                </a:cubicBezTo>
                <a:cubicBezTo>
                  <a:pt x="592" y="1047"/>
                  <a:pt x="660" y="1061"/>
                  <a:pt x="701" y="1049"/>
                </a:cubicBezTo>
                <a:cubicBezTo>
                  <a:pt x="735" y="1039"/>
                  <a:pt x="699" y="1044"/>
                  <a:pt x="717" y="10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4" name="Ink 32"/>
          <p:cNvSpPr>
            <a:spLocks noRot="1" noChangeAspect="1" noEditPoints="1" noChangeArrowheads="1" noChangeShapeType="1" noTextEdit="1"/>
          </p:cNvSpPr>
          <p:nvPr/>
        </p:nvSpPr>
        <p:spPr bwMode="auto">
          <a:xfrm>
            <a:off x="7110413" y="2251075"/>
            <a:ext cx="993775" cy="514350"/>
          </a:xfrm>
          <a:custGeom>
            <a:avLst/>
            <a:gdLst>
              <a:gd name="T0" fmla="*/ 2147483647 w 2760"/>
              <a:gd name="T1" fmla="*/ 2147483647 h 1431"/>
              <a:gd name="T2" fmla="*/ 2147483647 w 2760"/>
              <a:gd name="T3" fmla="*/ 2147483647 h 1431"/>
              <a:gd name="T4" fmla="*/ 2147483647 w 2760"/>
              <a:gd name="T5" fmla="*/ 2147483647 h 1431"/>
              <a:gd name="T6" fmla="*/ 2147483647 w 2760"/>
              <a:gd name="T7" fmla="*/ 2147483647 h 1431"/>
              <a:gd name="T8" fmla="*/ 2147483647 w 2760"/>
              <a:gd name="T9" fmla="*/ 2147483647 h 1431"/>
              <a:gd name="T10" fmla="*/ 2147483647 w 2760"/>
              <a:gd name="T11" fmla="*/ 2147483647 h 1431"/>
              <a:gd name="T12" fmla="*/ 2147483647 w 2760"/>
              <a:gd name="T13" fmla="*/ 2147483647 h 1431"/>
              <a:gd name="T14" fmla="*/ 2147483647 w 2760"/>
              <a:gd name="T15" fmla="*/ 2147483647 h 1431"/>
              <a:gd name="T16" fmla="*/ 2147483647 w 2760"/>
              <a:gd name="T17" fmla="*/ 2147483647 h 1431"/>
              <a:gd name="T18" fmla="*/ 2147483647 w 2760"/>
              <a:gd name="T19" fmla="*/ 2147483647 h 1431"/>
              <a:gd name="T20" fmla="*/ 2147483647 w 2760"/>
              <a:gd name="T21" fmla="*/ 2147483647 h 1431"/>
              <a:gd name="T22" fmla="*/ 2147483647 w 2760"/>
              <a:gd name="T23" fmla="*/ 2147483647 h 1431"/>
              <a:gd name="T24" fmla="*/ 2147483647 w 2760"/>
              <a:gd name="T25" fmla="*/ 2147483647 h 1431"/>
              <a:gd name="T26" fmla="*/ 2147483647 w 2760"/>
              <a:gd name="T27" fmla="*/ 2147483647 h 1431"/>
              <a:gd name="T28" fmla="*/ 2147483647 w 2760"/>
              <a:gd name="T29" fmla="*/ 2147483647 h 1431"/>
              <a:gd name="T30" fmla="*/ 2147483647 w 2760"/>
              <a:gd name="T31" fmla="*/ 2147483647 h 1431"/>
              <a:gd name="T32" fmla="*/ 2147483647 w 2760"/>
              <a:gd name="T33" fmla="*/ 2147483647 h 1431"/>
              <a:gd name="T34" fmla="*/ 2147483647 w 2760"/>
              <a:gd name="T35" fmla="*/ 2147483647 h 1431"/>
              <a:gd name="T36" fmla="*/ 2147483647 w 2760"/>
              <a:gd name="T37" fmla="*/ 2147483647 h 1431"/>
              <a:gd name="T38" fmla="*/ 2147483647 w 2760"/>
              <a:gd name="T39" fmla="*/ 2147483647 h 1431"/>
              <a:gd name="T40" fmla="*/ 2147483647 w 2760"/>
              <a:gd name="T41" fmla="*/ 2147483647 h 1431"/>
              <a:gd name="T42" fmla="*/ 2147483647 w 2760"/>
              <a:gd name="T43" fmla="*/ 2147483647 h 1431"/>
              <a:gd name="T44" fmla="*/ 2147483647 w 2760"/>
              <a:gd name="T45" fmla="*/ 2147483647 h 1431"/>
              <a:gd name="T46" fmla="*/ 2147483647 w 2760"/>
              <a:gd name="T47" fmla="*/ 2147483647 h 1431"/>
              <a:gd name="T48" fmla="*/ 2147483647 w 2760"/>
              <a:gd name="T49" fmla="*/ 2147483647 h 1431"/>
              <a:gd name="T50" fmla="*/ 2147483647 w 2760"/>
              <a:gd name="T51" fmla="*/ 2147483647 h 1431"/>
              <a:gd name="T52" fmla="*/ 2147483647 w 2760"/>
              <a:gd name="T53" fmla="*/ 2147483647 h 1431"/>
              <a:gd name="T54" fmla="*/ 2147483647 w 2760"/>
              <a:gd name="T55" fmla="*/ 2147483647 h 1431"/>
              <a:gd name="T56" fmla="*/ 2147483647 w 2760"/>
              <a:gd name="T57" fmla="*/ 2147483647 h 1431"/>
              <a:gd name="T58" fmla="*/ 2147483647 w 2760"/>
              <a:gd name="T59" fmla="*/ 2147483647 h 1431"/>
              <a:gd name="T60" fmla="*/ 2147483647 w 2760"/>
              <a:gd name="T61" fmla="*/ 2147483647 h 1431"/>
              <a:gd name="T62" fmla="*/ 2147483647 w 2760"/>
              <a:gd name="T63" fmla="*/ 2147483647 h 1431"/>
              <a:gd name="T64" fmla="*/ 2147483647 w 2760"/>
              <a:gd name="T65" fmla="*/ 2147483647 h 1431"/>
              <a:gd name="T66" fmla="*/ 2147483647 w 2760"/>
              <a:gd name="T67" fmla="*/ 2147483647 h 1431"/>
              <a:gd name="T68" fmla="*/ 2147483647 w 2760"/>
              <a:gd name="T69" fmla="*/ 2147483647 h 1431"/>
              <a:gd name="T70" fmla="*/ 2147483647 w 2760"/>
              <a:gd name="T71" fmla="*/ 2147483647 h 1431"/>
              <a:gd name="T72" fmla="*/ 2147483647 w 2760"/>
              <a:gd name="T73" fmla="*/ 2147483647 h 1431"/>
              <a:gd name="T74" fmla="*/ 2147483647 w 2760"/>
              <a:gd name="T75" fmla="*/ 2147483647 h 1431"/>
              <a:gd name="T76" fmla="*/ 2147483647 w 2760"/>
              <a:gd name="T77" fmla="*/ 2147483647 h 1431"/>
              <a:gd name="T78" fmla="*/ 2147483647 w 2760"/>
              <a:gd name="T79" fmla="*/ 2147483647 h 1431"/>
              <a:gd name="T80" fmla="*/ 2147483647 w 2760"/>
              <a:gd name="T81" fmla="*/ 2147483647 h 1431"/>
              <a:gd name="T82" fmla="*/ 2147483647 w 2760"/>
              <a:gd name="T83" fmla="*/ 2147483647 h 14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60"/>
              <a:gd name="T127" fmla="*/ 0 h 1431"/>
              <a:gd name="T128" fmla="*/ 2760 w 2760"/>
              <a:gd name="T129" fmla="*/ 1431 h 14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60" h="1431" extrusionOk="0">
                <a:moveTo>
                  <a:pt x="2183" y="384"/>
                </a:moveTo>
                <a:cubicBezTo>
                  <a:pt x="2187" y="390"/>
                  <a:pt x="2167" y="410"/>
                  <a:pt x="2209" y="387"/>
                </a:cubicBezTo>
                <a:cubicBezTo>
                  <a:pt x="2247" y="367"/>
                  <a:pt x="2285" y="345"/>
                  <a:pt x="2321" y="321"/>
                </a:cubicBezTo>
                <a:cubicBezTo>
                  <a:pt x="2363" y="292"/>
                  <a:pt x="2405" y="264"/>
                  <a:pt x="2446" y="233"/>
                </a:cubicBezTo>
                <a:cubicBezTo>
                  <a:pt x="2469" y="216"/>
                  <a:pt x="2491" y="198"/>
                  <a:pt x="2512" y="179"/>
                </a:cubicBezTo>
                <a:cubicBezTo>
                  <a:pt x="2516" y="176"/>
                  <a:pt x="2519" y="172"/>
                  <a:pt x="2523" y="169"/>
                </a:cubicBezTo>
                <a:cubicBezTo>
                  <a:pt x="2475" y="259"/>
                  <a:pt x="2423" y="348"/>
                  <a:pt x="2370" y="435"/>
                </a:cubicBezTo>
                <a:cubicBezTo>
                  <a:pt x="2332" y="498"/>
                  <a:pt x="2292" y="560"/>
                  <a:pt x="2253" y="622"/>
                </a:cubicBezTo>
                <a:cubicBezTo>
                  <a:pt x="2239" y="646"/>
                  <a:pt x="2236" y="651"/>
                  <a:pt x="2230" y="667"/>
                </a:cubicBezTo>
                <a:cubicBezTo>
                  <a:pt x="2266" y="646"/>
                  <a:pt x="2293" y="624"/>
                  <a:pt x="2325" y="589"/>
                </a:cubicBezTo>
                <a:cubicBezTo>
                  <a:pt x="2381" y="528"/>
                  <a:pt x="2429" y="461"/>
                  <a:pt x="2474" y="392"/>
                </a:cubicBezTo>
                <a:cubicBezTo>
                  <a:pt x="2506" y="342"/>
                  <a:pt x="2536" y="290"/>
                  <a:pt x="2558" y="235"/>
                </a:cubicBezTo>
                <a:cubicBezTo>
                  <a:pt x="2560" y="230"/>
                  <a:pt x="2561" y="224"/>
                  <a:pt x="2563" y="219"/>
                </a:cubicBezTo>
                <a:cubicBezTo>
                  <a:pt x="2514" y="250"/>
                  <a:pt x="2482" y="304"/>
                  <a:pt x="2447" y="352"/>
                </a:cubicBezTo>
                <a:cubicBezTo>
                  <a:pt x="2352" y="480"/>
                  <a:pt x="2236" y="626"/>
                  <a:pt x="2181" y="777"/>
                </a:cubicBezTo>
                <a:cubicBezTo>
                  <a:pt x="2180" y="783"/>
                  <a:pt x="2178" y="790"/>
                  <a:pt x="2177" y="796"/>
                </a:cubicBezTo>
                <a:cubicBezTo>
                  <a:pt x="2218" y="789"/>
                  <a:pt x="2241" y="777"/>
                  <a:pt x="2282" y="749"/>
                </a:cubicBezTo>
                <a:cubicBezTo>
                  <a:pt x="2341" y="709"/>
                  <a:pt x="2393" y="662"/>
                  <a:pt x="2447" y="617"/>
                </a:cubicBezTo>
                <a:cubicBezTo>
                  <a:pt x="2468" y="600"/>
                  <a:pt x="2489" y="582"/>
                  <a:pt x="2509" y="565"/>
                </a:cubicBezTo>
                <a:cubicBezTo>
                  <a:pt x="2476" y="619"/>
                  <a:pt x="2435" y="667"/>
                  <a:pt x="2401" y="721"/>
                </a:cubicBezTo>
                <a:cubicBezTo>
                  <a:pt x="2375" y="762"/>
                  <a:pt x="2366" y="789"/>
                  <a:pt x="2362" y="829"/>
                </a:cubicBezTo>
                <a:cubicBezTo>
                  <a:pt x="2409" y="819"/>
                  <a:pt x="2449" y="800"/>
                  <a:pt x="2490" y="775"/>
                </a:cubicBezTo>
                <a:cubicBezTo>
                  <a:pt x="2532" y="750"/>
                  <a:pt x="2573" y="714"/>
                  <a:pt x="2617" y="693"/>
                </a:cubicBezTo>
                <a:cubicBezTo>
                  <a:pt x="2621" y="693"/>
                  <a:pt x="2624" y="692"/>
                  <a:pt x="2628" y="692"/>
                </a:cubicBezTo>
                <a:cubicBezTo>
                  <a:pt x="2620" y="720"/>
                  <a:pt x="2608" y="747"/>
                  <a:pt x="2592" y="775"/>
                </a:cubicBezTo>
                <a:cubicBezTo>
                  <a:pt x="2568" y="817"/>
                  <a:pt x="2546" y="860"/>
                  <a:pt x="2522" y="901"/>
                </a:cubicBezTo>
                <a:cubicBezTo>
                  <a:pt x="2511" y="919"/>
                  <a:pt x="2502" y="955"/>
                  <a:pt x="2495" y="947"/>
                </a:cubicBezTo>
                <a:cubicBezTo>
                  <a:pt x="2490" y="931"/>
                  <a:pt x="2488" y="924"/>
                  <a:pt x="2484" y="912"/>
                </a:cubicBezTo>
              </a:path>
              <a:path w="2760" h="1431" extrusionOk="0">
                <a:moveTo>
                  <a:pt x="1672" y="214"/>
                </a:moveTo>
                <a:cubicBezTo>
                  <a:pt x="1619" y="204"/>
                  <a:pt x="1575" y="189"/>
                  <a:pt x="1526" y="234"/>
                </a:cubicBezTo>
                <a:cubicBezTo>
                  <a:pt x="1453" y="301"/>
                  <a:pt x="1417" y="418"/>
                  <a:pt x="1399" y="511"/>
                </a:cubicBezTo>
                <a:cubicBezTo>
                  <a:pt x="1372" y="648"/>
                  <a:pt x="1371" y="799"/>
                  <a:pt x="1403" y="936"/>
                </a:cubicBezTo>
                <a:cubicBezTo>
                  <a:pt x="1433" y="1064"/>
                  <a:pt x="1505" y="1207"/>
                  <a:pt x="1637" y="1256"/>
                </a:cubicBezTo>
                <a:cubicBezTo>
                  <a:pt x="1658" y="1260"/>
                  <a:pt x="1679" y="1263"/>
                  <a:pt x="1700" y="1267"/>
                </a:cubicBezTo>
                <a:cubicBezTo>
                  <a:pt x="1803" y="1262"/>
                  <a:pt x="1875" y="1244"/>
                  <a:pt x="1959" y="1177"/>
                </a:cubicBezTo>
                <a:cubicBezTo>
                  <a:pt x="2051" y="1103"/>
                  <a:pt x="2107" y="1000"/>
                  <a:pt x="2144" y="890"/>
                </a:cubicBezTo>
                <a:cubicBezTo>
                  <a:pt x="2187" y="762"/>
                  <a:pt x="2197" y="626"/>
                  <a:pt x="2178" y="493"/>
                </a:cubicBezTo>
                <a:cubicBezTo>
                  <a:pt x="2164" y="395"/>
                  <a:pt x="2134" y="272"/>
                  <a:pt x="2038" y="223"/>
                </a:cubicBezTo>
                <a:cubicBezTo>
                  <a:pt x="2018" y="218"/>
                  <a:pt x="1998" y="212"/>
                  <a:pt x="1978" y="207"/>
                </a:cubicBezTo>
                <a:cubicBezTo>
                  <a:pt x="1802" y="257"/>
                  <a:pt x="1702" y="366"/>
                  <a:pt x="1609" y="525"/>
                </a:cubicBezTo>
                <a:cubicBezTo>
                  <a:pt x="1488" y="730"/>
                  <a:pt x="1390" y="1003"/>
                  <a:pt x="1451" y="1243"/>
                </a:cubicBezTo>
                <a:cubicBezTo>
                  <a:pt x="1475" y="1336"/>
                  <a:pt x="1519" y="1364"/>
                  <a:pt x="1590" y="1417"/>
                </a:cubicBezTo>
                <a:cubicBezTo>
                  <a:pt x="1714" y="1431"/>
                  <a:pt x="1803" y="1421"/>
                  <a:pt x="1914" y="1354"/>
                </a:cubicBezTo>
                <a:cubicBezTo>
                  <a:pt x="2202" y="1180"/>
                  <a:pt x="2346" y="803"/>
                  <a:pt x="2240" y="482"/>
                </a:cubicBezTo>
                <a:cubicBezTo>
                  <a:pt x="2198" y="354"/>
                  <a:pt x="2129" y="300"/>
                  <a:pt x="2015" y="243"/>
                </a:cubicBezTo>
                <a:cubicBezTo>
                  <a:pt x="1877" y="239"/>
                  <a:pt x="1786" y="263"/>
                  <a:pt x="1677" y="358"/>
                </a:cubicBezTo>
                <a:cubicBezTo>
                  <a:pt x="1495" y="516"/>
                  <a:pt x="1367" y="775"/>
                  <a:pt x="1352" y="1015"/>
                </a:cubicBezTo>
                <a:cubicBezTo>
                  <a:pt x="1343" y="1155"/>
                  <a:pt x="1384" y="1227"/>
                  <a:pt x="1483" y="1313"/>
                </a:cubicBezTo>
                <a:cubicBezTo>
                  <a:pt x="1638" y="1359"/>
                  <a:pt x="1770" y="1350"/>
                  <a:pt x="1916" y="1267"/>
                </a:cubicBezTo>
                <a:cubicBezTo>
                  <a:pt x="2112" y="1155"/>
                  <a:pt x="2218" y="953"/>
                  <a:pt x="2240" y="733"/>
                </a:cubicBezTo>
                <a:cubicBezTo>
                  <a:pt x="2259" y="543"/>
                  <a:pt x="2210" y="299"/>
                  <a:pt x="2060" y="167"/>
                </a:cubicBezTo>
                <a:cubicBezTo>
                  <a:pt x="1997" y="126"/>
                  <a:pt x="1977" y="112"/>
                  <a:pt x="1926" y="103"/>
                </a:cubicBezTo>
                <a:cubicBezTo>
                  <a:pt x="1793" y="119"/>
                  <a:pt x="1714" y="154"/>
                  <a:pt x="1626" y="264"/>
                </a:cubicBezTo>
                <a:cubicBezTo>
                  <a:pt x="1467" y="463"/>
                  <a:pt x="1376" y="749"/>
                  <a:pt x="1376" y="1002"/>
                </a:cubicBezTo>
                <a:cubicBezTo>
                  <a:pt x="1376" y="1146"/>
                  <a:pt x="1415" y="1225"/>
                  <a:pt x="1512" y="1321"/>
                </a:cubicBezTo>
                <a:cubicBezTo>
                  <a:pt x="1631" y="1355"/>
                  <a:pt x="1727" y="1366"/>
                  <a:pt x="1848" y="1322"/>
                </a:cubicBezTo>
                <a:cubicBezTo>
                  <a:pt x="1999" y="1267"/>
                  <a:pt x="2130" y="1156"/>
                  <a:pt x="2185" y="1004"/>
                </a:cubicBezTo>
                <a:cubicBezTo>
                  <a:pt x="2228" y="885"/>
                  <a:pt x="2225" y="753"/>
                  <a:pt x="2184" y="635"/>
                </a:cubicBezTo>
                <a:cubicBezTo>
                  <a:pt x="2142" y="514"/>
                  <a:pt x="2069" y="452"/>
                  <a:pt x="1966" y="385"/>
                </a:cubicBezTo>
                <a:cubicBezTo>
                  <a:pt x="1758" y="355"/>
                  <a:pt x="1610" y="418"/>
                  <a:pt x="1480" y="590"/>
                </a:cubicBezTo>
                <a:cubicBezTo>
                  <a:pt x="1356" y="754"/>
                  <a:pt x="1257" y="997"/>
                  <a:pt x="1324" y="1203"/>
                </a:cubicBezTo>
                <a:cubicBezTo>
                  <a:pt x="1358" y="1271"/>
                  <a:pt x="1369" y="1293"/>
                  <a:pt x="1414" y="1320"/>
                </a:cubicBezTo>
                <a:cubicBezTo>
                  <a:pt x="1539" y="1356"/>
                  <a:pt x="1630" y="1358"/>
                  <a:pt x="1756" y="1313"/>
                </a:cubicBezTo>
                <a:cubicBezTo>
                  <a:pt x="1894" y="1263"/>
                  <a:pt x="2021" y="1173"/>
                  <a:pt x="2114" y="1060"/>
                </a:cubicBezTo>
                <a:cubicBezTo>
                  <a:pt x="2297" y="838"/>
                  <a:pt x="2368" y="460"/>
                  <a:pt x="2193" y="213"/>
                </a:cubicBezTo>
                <a:cubicBezTo>
                  <a:pt x="2146" y="162"/>
                  <a:pt x="2132" y="145"/>
                  <a:pt x="2089" y="127"/>
                </a:cubicBezTo>
                <a:cubicBezTo>
                  <a:pt x="1985" y="113"/>
                  <a:pt x="1915" y="122"/>
                  <a:pt x="1836" y="205"/>
                </a:cubicBezTo>
                <a:cubicBezTo>
                  <a:pt x="1731" y="315"/>
                  <a:pt x="1666" y="461"/>
                  <a:pt x="1609" y="599"/>
                </a:cubicBezTo>
                <a:cubicBezTo>
                  <a:pt x="1569" y="706"/>
                  <a:pt x="1557" y="739"/>
                  <a:pt x="1536" y="811"/>
                </a:cubicBezTo>
              </a:path>
              <a:path w="2760" h="1431" extrusionOk="0">
                <a:moveTo>
                  <a:pt x="1513" y="406"/>
                </a:moveTo>
                <a:cubicBezTo>
                  <a:pt x="1507" y="376"/>
                  <a:pt x="1480" y="389"/>
                  <a:pt x="1500" y="339"/>
                </a:cubicBezTo>
                <a:cubicBezTo>
                  <a:pt x="1514" y="305"/>
                  <a:pt x="1553" y="264"/>
                  <a:pt x="1580" y="239"/>
                </a:cubicBezTo>
                <a:cubicBezTo>
                  <a:pt x="1588" y="231"/>
                  <a:pt x="1629" y="191"/>
                  <a:pt x="1631" y="216"/>
                </a:cubicBezTo>
                <a:cubicBezTo>
                  <a:pt x="1635" y="268"/>
                  <a:pt x="1480" y="402"/>
                  <a:pt x="1451" y="434"/>
                </a:cubicBezTo>
                <a:cubicBezTo>
                  <a:pt x="1349" y="544"/>
                  <a:pt x="1243" y="651"/>
                  <a:pt x="1135" y="755"/>
                </a:cubicBezTo>
                <a:cubicBezTo>
                  <a:pt x="1063" y="822"/>
                  <a:pt x="1041" y="843"/>
                  <a:pt x="995" y="887"/>
                </a:cubicBezTo>
                <a:cubicBezTo>
                  <a:pt x="977" y="903"/>
                  <a:pt x="959" y="918"/>
                  <a:pt x="941" y="934"/>
                </a:cubicBezTo>
                <a:cubicBezTo>
                  <a:pt x="851" y="1015"/>
                  <a:pt x="899" y="968"/>
                  <a:pt x="958" y="916"/>
                </a:cubicBezTo>
                <a:cubicBezTo>
                  <a:pt x="1225" y="680"/>
                  <a:pt x="1527" y="472"/>
                  <a:pt x="1830" y="286"/>
                </a:cubicBezTo>
                <a:cubicBezTo>
                  <a:pt x="2016" y="172"/>
                  <a:pt x="2206" y="69"/>
                  <a:pt x="2410" y="0"/>
                </a:cubicBezTo>
                <a:cubicBezTo>
                  <a:pt x="2396" y="58"/>
                  <a:pt x="2363" y="98"/>
                  <a:pt x="2298" y="158"/>
                </a:cubicBezTo>
                <a:cubicBezTo>
                  <a:pt x="2086" y="353"/>
                  <a:pt x="1847" y="510"/>
                  <a:pt x="1626" y="693"/>
                </a:cubicBezTo>
                <a:cubicBezTo>
                  <a:pt x="1623" y="697"/>
                  <a:pt x="1620" y="700"/>
                  <a:pt x="1617" y="704"/>
                </a:cubicBezTo>
                <a:cubicBezTo>
                  <a:pt x="1774" y="621"/>
                  <a:pt x="1926" y="526"/>
                  <a:pt x="2077" y="431"/>
                </a:cubicBezTo>
                <a:cubicBezTo>
                  <a:pt x="2281" y="303"/>
                  <a:pt x="2484" y="176"/>
                  <a:pt x="2692" y="55"/>
                </a:cubicBezTo>
                <a:cubicBezTo>
                  <a:pt x="2595" y="119"/>
                  <a:pt x="2497" y="185"/>
                  <a:pt x="2400" y="249"/>
                </a:cubicBezTo>
                <a:cubicBezTo>
                  <a:pt x="2163" y="405"/>
                  <a:pt x="1925" y="560"/>
                  <a:pt x="1691" y="720"/>
                </a:cubicBezTo>
                <a:cubicBezTo>
                  <a:pt x="1506" y="846"/>
                  <a:pt x="1256" y="979"/>
                  <a:pt x="1111" y="1154"/>
                </a:cubicBezTo>
                <a:cubicBezTo>
                  <a:pt x="1108" y="1162"/>
                  <a:pt x="1106" y="1170"/>
                  <a:pt x="1103" y="1178"/>
                </a:cubicBezTo>
                <a:cubicBezTo>
                  <a:pt x="1220" y="1150"/>
                  <a:pt x="1334" y="1111"/>
                  <a:pt x="1449" y="1063"/>
                </a:cubicBezTo>
                <a:cubicBezTo>
                  <a:pt x="1887" y="882"/>
                  <a:pt x="2315" y="678"/>
                  <a:pt x="2759" y="513"/>
                </a:cubicBezTo>
                <a:cubicBezTo>
                  <a:pt x="2651" y="597"/>
                  <a:pt x="2529" y="653"/>
                  <a:pt x="2408" y="717"/>
                </a:cubicBezTo>
                <a:cubicBezTo>
                  <a:pt x="2224" y="815"/>
                  <a:pt x="2038" y="910"/>
                  <a:pt x="1849" y="998"/>
                </a:cubicBezTo>
                <a:cubicBezTo>
                  <a:pt x="1756" y="1040"/>
                  <a:pt x="1733" y="1051"/>
                  <a:pt x="1674" y="1077"/>
                </a:cubicBezTo>
                <a:cubicBezTo>
                  <a:pt x="1727" y="1000"/>
                  <a:pt x="1759" y="1014"/>
                  <a:pt x="1843" y="973"/>
                </a:cubicBezTo>
                <a:cubicBezTo>
                  <a:pt x="2111" y="842"/>
                  <a:pt x="2399" y="693"/>
                  <a:pt x="2691" y="621"/>
                </a:cubicBezTo>
                <a:cubicBezTo>
                  <a:pt x="2703" y="620"/>
                  <a:pt x="2715" y="618"/>
                  <a:pt x="2727" y="617"/>
                </a:cubicBezTo>
                <a:cubicBezTo>
                  <a:pt x="2664" y="686"/>
                  <a:pt x="2589" y="743"/>
                  <a:pt x="2502" y="797"/>
                </a:cubicBezTo>
                <a:cubicBezTo>
                  <a:pt x="2203" y="984"/>
                  <a:pt x="1362" y="1419"/>
                  <a:pt x="1675" y="1256"/>
                </a:cubicBezTo>
                <a:cubicBezTo>
                  <a:pt x="1701" y="1243"/>
                  <a:pt x="1728" y="1229"/>
                  <a:pt x="1754" y="1216"/>
                </a:cubicBezTo>
                <a:cubicBezTo>
                  <a:pt x="2041" y="1081"/>
                  <a:pt x="2353" y="885"/>
                  <a:pt x="2665" y="817"/>
                </a:cubicBezTo>
                <a:cubicBezTo>
                  <a:pt x="2673" y="817"/>
                  <a:pt x="2680" y="818"/>
                  <a:pt x="2688" y="818"/>
                </a:cubicBezTo>
                <a:cubicBezTo>
                  <a:pt x="2626" y="877"/>
                  <a:pt x="2562" y="929"/>
                  <a:pt x="2489" y="979"/>
                </a:cubicBezTo>
                <a:cubicBezTo>
                  <a:pt x="2361" y="1067"/>
                  <a:pt x="2232" y="1155"/>
                  <a:pt x="2104" y="1243"/>
                </a:cubicBezTo>
                <a:cubicBezTo>
                  <a:pt x="2078" y="1261"/>
                  <a:pt x="2026" y="1321"/>
                  <a:pt x="2051" y="1275"/>
                </a:cubicBezTo>
                <a:cubicBezTo>
                  <a:pt x="2077" y="1228"/>
                  <a:pt x="2137" y="1177"/>
                  <a:pt x="2170" y="1129"/>
                </a:cubicBezTo>
                <a:cubicBezTo>
                  <a:pt x="2183" y="1110"/>
                  <a:pt x="2195" y="1092"/>
                  <a:pt x="2208" y="1073"/>
                </a:cubicBezTo>
              </a:path>
              <a:path w="2760" h="1431" extrusionOk="0">
                <a:moveTo>
                  <a:pt x="6" y="387"/>
                </a:moveTo>
                <a:cubicBezTo>
                  <a:pt x="4" y="392"/>
                  <a:pt x="2" y="396"/>
                  <a:pt x="0" y="401"/>
                </a:cubicBezTo>
                <a:cubicBezTo>
                  <a:pt x="24" y="397"/>
                  <a:pt x="50" y="393"/>
                  <a:pt x="74" y="382"/>
                </a:cubicBezTo>
                <a:cubicBezTo>
                  <a:pt x="118" y="361"/>
                  <a:pt x="164" y="339"/>
                  <a:pt x="207" y="315"/>
                </a:cubicBezTo>
                <a:cubicBezTo>
                  <a:pt x="259" y="285"/>
                  <a:pt x="312" y="256"/>
                  <a:pt x="363" y="223"/>
                </a:cubicBezTo>
                <a:cubicBezTo>
                  <a:pt x="403" y="198"/>
                  <a:pt x="440" y="171"/>
                  <a:pt x="475" y="140"/>
                </a:cubicBezTo>
                <a:cubicBezTo>
                  <a:pt x="494" y="124"/>
                  <a:pt x="510" y="106"/>
                  <a:pt x="527" y="88"/>
                </a:cubicBezTo>
                <a:cubicBezTo>
                  <a:pt x="523" y="116"/>
                  <a:pt x="517" y="145"/>
                  <a:pt x="511" y="173"/>
                </a:cubicBezTo>
                <a:cubicBezTo>
                  <a:pt x="497" y="244"/>
                  <a:pt x="486" y="316"/>
                  <a:pt x="473" y="387"/>
                </a:cubicBezTo>
                <a:cubicBezTo>
                  <a:pt x="450" y="509"/>
                  <a:pt x="423" y="633"/>
                  <a:pt x="385" y="751"/>
                </a:cubicBezTo>
                <a:cubicBezTo>
                  <a:pt x="377" y="775"/>
                  <a:pt x="375" y="779"/>
                  <a:pt x="357" y="793"/>
                </a:cubicBezTo>
                <a:cubicBezTo>
                  <a:pt x="346" y="798"/>
                  <a:pt x="342" y="801"/>
                  <a:pt x="337" y="807"/>
                </a:cubicBezTo>
              </a:path>
              <a:path w="2760" h="1431" extrusionOk="0">
                <a:moveTo>
                  <a:pt x="93" y="983"/>
                </a:moveTo>
                <a:cubicBezTo>
                  <a:pt x="75" y="984"/>
                  <a:pt x="70" y="985"/>
                  <a:pt x="51" y="983"/>
                </a:cubicBezTo>
                <a:cubicBezTo>
                  <a:pt x="75" y="968"/>
                  <a:pt x="100" y="963"/>
                  <a:pt x="128" y="956"/>
                </a:cubicBezTo>
                <a:cubicBezTo>
                  <a:pt x="211" y="935"/>
                  <a:pt x="295" y="922"/>
                  <a:pt x="379" y="911"/>
                </a:cubicBezTo>
                <a:cubicBezTo>
                  <a:pt x="429" y="904"/>
                  <a:pt x="480" y="901"/>
                  <a:pt x="531" y="897"/>
                </a:cubicBezTo>
                <a:cubicBezTo>
                  <a:pt x="565" y="894"/>
                  <a:pt x="598" y="893"/>
                  <a:pt x="632" y="893"/>
                </a:cubicBezTo>
                <a:cubicBezTo>
                  <a:pt x="658" y="893"/>
                  <a:pt x="684" y="894"/>
                  <a:pt x="709" y="892"/>
                </a:cubicBezTo>
                <a:cubicBezTo>
                  <a:pt x="719" y="891"/>
                  <a:pt x="730" y="892"/>
                  <a:pt x="740" y="891"/>
                </a:cubicBezTo>
                <a:cubicBezTo>
                  <a:pt x="745" y="861"/>
                  <a:pt x="754" y="842"/>
                  <a:pt x="767" y="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0" y="381000"/>
            <a:ext cx="6096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What will this set of rules do to Picobot?</a:t>
            </a:r>
          </a:p>
        </p:txBody>
      </p:sp>
      <p:sp>
        <p:nvSpPr>
          <p:cNvPr id="101379" name="Text Box 3"/>
          <p:cNvSpPr txBox="1">
            <a:spLocks noChangeArrowheads="1"/>
          </p:cNvSpPr>
          <p:nvPr/>
        </p:nvSpPr>
        <p:spPr bwMode="auto">
          <a:xfrm>
            <a:off x="7620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0" name="Text Box 4"/>
          <p:cNvSpPr txBox="1">
            <a:spLocks noChangeArrowheads="1"/>
          </p:cNvSpPr>
          <p:nvPr/>
        </p:nvSpPr>
        <p:spPr bwMode="auto">
          <a:xfrm>
            <a:off x="21336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endParaRPr lang="en-US" b="1">
              <a:latin typeface="Arial" pitchFamily="34" charset="0"/>
            </a:endParaRPr>
          </a:p>
        </p:txBody>
      </p:sp>
      <p:sp>
        <p:nvSpPr>
          <p:cNvPr id="101381" name="Text Box 5"/>
          <p:cNvSpPr txBox="1">
            <a:spLocks noChangeArrowheads="1"/>
          </p:cNvSpPr>
          <p:nvPr/>
        </p:nvSpPr>
        <p:spPr bwMode="auto">
          <a:xfrm>
            <a:off x="70104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2" name="Text Box 6"/>
          <p:cNvSpPr txBox="1">
            <a:spLocks noChangeArrowheads="1"/>
          </p:cNvSpPr>
          <p:nvPr/>
        </p:nvSpPr>
        <p:spPr bwMode="auto">
          <a:xfrm>
            <a:off x="52578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101383" name="Text Box 7"/>
          <p:cNvSpPr txBox="1">
            <a:spLocks noChangeArrowheads="1"/>
          </p:cNvSpPr>
          <p:nvPr/>
        </p:nvSpPr>
        <p:spPr bwMode="auto">
          <a:xfrm>
            <a:off x="762000" y="220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4" name="Text Box 8"/>
          <p:cNvSpPr txBox="1">
            <a:spLocks noChangeArrowheads="1"/>
          </p:cNvSpPr>
          <p:nvPr/>
        </p:nvSpPr>
        <p:spPr bwMode="auto">
          <a:xfrm>
            <a:off x="21336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N***</a:t>
            </a:r>
            <a:endParaRPr lang="en-US" b="1">
              <a:latin typeface="Arial" pitchFamily="34" charset="0"/>
            </a:endParaRPr>
          </a:p>
        </p:txBody>
      </p:sp>
      <p:sp>
        <p:nvSpPr>
          <p:cNvPr id="101385" name="Text Box 9"/>
          <p:cNvSpPr txBox="1">
            <a:spLocks noChangeArrowheads="1"/>
          </p:cNvSpPr>
          <p:nvPr/>
        </p:nvSpPr>
        <p:spPr bwMode="auto">
          <a:xfrm>
            <a:off x="70104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Arial" pitchFamily="34" charset="0"/>
              </a:rPr>
              <a:t>1</a:t>
            </a:r>
            <a:endParaRPr lang="en-US" b="1" i="1">
              <a:latin typeface="Arial" pitchFamily="34" charset="0"/>
            </a:endParaRPr>
          </a:p>
        </p:txBody>
      </p:sp>
      <p:sp>
        <p:nvSpPr>
          <p:cNvPr id="101386" name="Text Box 10"/>
          <p:cNvSpPr txBox="1">
            <a:spLocks noChangeArrowheads="1"/>
          </p:cNvSpPr>
          <p:nvPr/>
        </p:nvSpPr>
        <p:spPr bwMode="auto">
          <a:xfrm>
            <a:off x="52578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1387" name="Text Box 11"/>
          <p:cNvSpPr txBox="1">
            <a:spLocks noChangeArrowheads="1"/>
          </p:cNvSpPr>
          <p:nvPr/>
        </p:nvSpPr>
        <p:spPr bwMode="auto">
          <a:xfrm>
            <a:off x="76200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88" name="Text Box 12"/>
          <p:cNvSpPr txBox="1">
            <a:spLocks noChangeArrowheads="1"/>
          </p:cNvSpPr>
          <p:nvPr/>
        </p:nvSpPr>
        <p:spPr bwMode="auto">
          <a:xfrm>
            <a:off x="21336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p>
        </p:txBody>
      </p:sp>
      <p:sp>
        <p:nvSpPr>
          <p:cNvPr id="101389" name="Text Box 13"/>
          <p:cNvSpPr txBox="1">
            <a:spLocks noChangeArrowheads="1"/>
          </p:cNvSpPr>
          <p:nvPr/>
        </p:nvSpPr>
        <p:spPr bwMode="auto">
          <a:xfrm>
            <a:off x="70104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90" name="Text Box 14"/>
          <p:cNvSpPr txBox="1">
            <a:spLocks noChangeArrowheads="1"/>
          </p:cNvSpPr>
          <p:nvPr/>
        </p:nvSpPr>
        <p:spPr bwMode="auto">
          <a:xfrm>
            <a:off x="52578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S</a:t>
            </a:r>
          </a:p>
        </p:txBody>
      </p:sp>
      <p:sp>
        <p:nvSpPr>
          <p:cNvPr id="101391" name="Text Box 15"/>
          <p:cNvSpPr txBox="1">
            <a:spLocks noChangeArrowheads="1"/>
          </p:cNvSpPr>
          <p:nvPr/>
        </p:nvSpPr>
        <p:spPr bwMode="auto">
          <a:xfrm>
            <a:off x="762000" y="388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92" name="Text Box 16"/>
          <p:cNvSpPr txBox="1">
            <a:spLocks noChangeArrowheads="1"/>
          </p:cNvSpPr>
          <p:nvPr/>
        </p:nvSpPr>
        <p:spPr bwMode="auto">
          <a:xfrm>
            <a:off x="21336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***S</a:t>
            </a:r>
          </a:p>
        </p:txBody>
      </p:sp>
      <p:sp>
        <p:nvSpPr>
          <p:cNvPr id="101393" name="Text Box 17"/>
          <p:cNvSpPr txBox="1">
            <a:spLocks noChangeArrowheads="1"/>
          </p:cNvSpPr>
          <p:nvPr/>
        </p:nvSpPr>
        <p:spPr bwMode="auto">
          <a:xfrm>
            <a:off x="70104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94" name="Text Box 18"/>
          <p:cNvSpPr txBox="1">
            <a:spLocks noChangeArrowheads="1"/>
          </p:cNvSpPr>
          <p:nvPr/>
        </p:nvSpPr>
        <p:spPr bwMode="auto">
          <a:xfrm>
            <a:off x="52578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1395" name="Text Box 19"/>
          <p:cNvSpPr txBox="1">
            <a:spLocks noChangeArrowheads="1"/>
          </p:cNvSpPr>
          <p:nvPr/>
        </p:nvSpPr>
        <p:spPr bwMode="auto">
          <a:xfrm>
            <a:off x="41275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101396" name="Text Box 20"/>
          <p:cNvSpPr txBox="1">
            <a:spLocks noChangeArrowheads="1"/>
          </p:cNvSpPr>
          <p:nvPr/>
        </p:nvSpPr>
        <p:spPr bwMode="auto">
          <a:xfrm>
            <a:off x="1676400" y="1143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101397" name="Text Box 21"/>
          <p:cNvSpPr txBox="1">
            <a:spLocks noChangeArrowheads="1"/>
          </p:cNvSpPr>
          <p:nvPr/>
        </p:nvSpPr>
        <p:spPr bwMode="auto">
          <a:xfrm>
            <a:off x="518160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101398" name="Text Box 22"/>
          <p:cNvSpPr txBox="1">
            <a:spLocks noChangeArrowheads="1"/>
          </p:cNvSpPr>
          <p:nvPr/>
        </p:nvSpPr>
        <p:spPr bwMode="auto">
          <a:xfrm>
            <a:off x="6705600" y="1143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101399" name="Text Box 23"/>
          <p:cNvSpPr txBox="1">
            <a:spLocks noChangeArrowheads="1"/>
          </p:cNvSpPr>
          <p:nvPr/>
        </p:nvSpPr>
        <p:spPr bwMode="auto">
          <a:xfrm>
            <a:off x="990600" y="4648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Picobot checks its rules from the top each time.</a:t>
            </a:r>
          </a:p>
        </p:txBody>
      </p:sp>
      <p:sp>
        <p:nvSpPr>
          <p:cNvPr id="101400" name="Text Box 24"/>
          <p:cNvSpPr txBox="1">
            <a:spLocks noChangeArrowheads="1"/>
          </p:cNvSpPr>
          <p:nvPr/>
        </p:nvSpPr>
        <p:spPr bwMode="auto">
          <a:xfrm>
            <a:off x="990600" y="57150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Only one rule is allowed per state and surroundings.</a:t>
            </a:r>
          </a:p>
        </p:txBody>
      </p:sp>
      <p:sp>
        <p:nvSpPr>
          <p:cNvPr id="101401" name="Text Box 25"/>
          <p:cNvSpPr txBox="1">
            <a:spLocks noChangeArrowheads="1"/>
          </p:cNvSpPr>
          <p:nvPr/>
        </p:nvSpPr>
        <p:spPr bwMode="auto">
          <a:xfrm>
            <a:off x="990600" y="51816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When it finds a matching rule, that rule runs.</a:t>
            </a:r>
          </a:p>
        </p:txBody>
      </p:sp>
      <p:sp>
        <p:nvSpPr>
          <p:cNvPr id="101402" name="Text Box 26"/>
          <p:cNvSpPr txBox="1">
            <a:spLocks noChangeArrowheads="1"/>
          </p:cNvSpPr>
          <p:nvPr/>
        </p:nvSpPr>
        <p:spPr bwMode="auto">
          <a:xfrm>
            <a:off x="3810000" y="17621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3" name="Text Box 27"/>
          <p:cNvSpPr txBox="1">
            <a:spLocks noChangeArrowheads="1"/>
          </p:cNvSpPr>
          <p:nvPr/>
        </p:nvSpPr>
        <p:spPr bwMode="auto">
          <a:xfrm>
            <a:off x="38100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4" name="Text Box 28"/>
          <p:cNvSpPr txBox="1">
            <a:spLocks noChangeArrowheads="1"/>
          </p:cNvSpPr>
          <p:nvPr/>
        </p:nvSpPr>
        <p:spPr bwMode="auto">
          <a:xfrm>
            <a:off x="3810000" y="34194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5" name="Text Box 29"/>
          <p:cNvSpPr txBox="1">
            <a:spLocks noChangeArrowheads="1"/>
          </p:cNvSpPr>
          <p:nvPr/>
        </p:nvSpPr>
        <p:spPr bwMode="auto">
          <a:xfrm>
            <a:off x="3810000" y="38766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6" name="Line 30"/>
          <p:cNvSpPr>
            <a:spLocks noChangeShapeType="1"/>
          </p:cNvSpPr>
          <p:nvPr/>
        </p:nvSpPr>
        <p:spPr bwMode="auto">
          <a:xfrm flipH="1">
            <a:off x="1323975" y="2679700"/>
            <a:ext cx="6237288" cy="747713"/>
          </a:xfrm>
          <a:prstGeom prst="line">
            <a:avLst/>
          </a:prstGeom>
          <a:noFill/>
          <a:ln w="952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4" descr="star_trek_spock_empire1.jpg"/>
          <p:cNvPicPr>
            <a:picLocks noChangeAspect="1"/>
          </p:cNvPicPr>
          <p:nvPr/>
        </p:nvPicPr>
        <p:blipFill>
          <a:blip r:embed="rId3">
            <a:extLst>
              <a:ext uri="{28A0092B-C50C-407E-A947-70E740481C1C}">
                <a14:useLocalDpi xmlns:a14="http://schemas.microsoft.com/office/drawing/2010/main" val="0"/>
              </a:ext>
            </a:extLst>
          </a:blip>
          <a:srcRect b="16412"/>
          <a:stretch>
            <a:fillRect/>
          </a:stretch>
        </p:blipFill>
        <p:spPr bwMode="auto">
          <a:xfrm>
            <a:off x="7670800" y="4400550"/>
            <a:ext cx="124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7"/>
          <p:cNvSpPr txBox="1">
            <a:spLocks noChangeArrowheads="1"/>
          </p:cNvSpPr>
          <p:nvPr/>
        </p:nvSpPr>
        <p:spPr bwMode="auto">
          <a:xfrm>
            <a:off x="7662333" y="5715000"/>
            <a:ext cx="14668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120DF3"/>
                </a:solidFill>
                <a:latin typeface="Cambria" pitchFamily="18" charset="0"/>
              </a:rPr>
              <a:t>Logically, I've got game!</a:t>
            </a:r>
          </a:p>
        </p:txBody>
      </p:sp>
      <p:pic>
        <p:nvPicPr>
          <p:cNvPr id="14342" name="Picture 1" descr="Pictur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27000"/>
            <a:ext cx="3817938" cy="3810000"/>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1" descr="Picture 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 y="127000"/>
            <a:ext cx="4160838" cy="3810000"/>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67"/>
          <p:cNvSpPr txBox="1">
            <a:spLocks noChangeArrowheads="1"/>
          </p:cNvSpPr>
          <p:nvPr/>
        </p:nvSpPr>
        <p:spPr bwMode="auto">
          <a:xfrm>
            <a:off x="188913" y="3835400"/>
            <a:ext cx="8763000" cy="584200"/>
          </a:xfrm>
          <a:prstGeom prst="rect">
            <a:avLst/>
          </a:prstGeom>
          <a:solidFill>
            <a:schemeClr val="bg1"/>
          </a:solidFill>
          <a:ln w="9525">
            <a:solidFill>
              <a:srgbClr val="120DF3"/>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120DF3"/>
                </a:solidFill>
                <a:latin typeface="Cambria" pitchFamily="18" charset="0"/>
              </a:rPr>
              <a:t>rock – paper – scissors – lizard – Spock!</a:t>
            </a:r>
          </a:p>
        </p:txBody>
      </p:sp>
      <p:sp>
        <p:nvSpPr>
          <p:cNvPr id="14345" name="Rectangle 4"/>
          <p:cNvSpPr>
            <a:spLocks noChangeArrowheads="1"/>
          </p:cNvSpPr>
          <p:nvPr/>
        </p:nvSpPr>
        <p:spPr bwMode="auto">
          <a:xfrm>
            <a:off x="2419350" y="6477000"/>
            <a:ext cx="6553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dirty="0"/>
              <a:t>http://www.youtube.com/watch?v=fqlDc2VICZ0  start at about :28</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To do</a:t>
            </a:r>
          </a:p>
        </p:txBody>
      </p:sp>
      <p:sp>
        <p:nvSpPr>
          <p:cNvPr id="102403" name="Text Box 3"/>
          <p:cNvSpPr txBox="1">
            <a:spLocks noChangeArrowheads="1"/>
          </p:cNvSpPr>
          <p:nvPr/>
        </p:nvSpPr>
        <p:spPr bwMode="auto">
          <a:xfrm>
            <a:off x="1676400" y="3048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Write rules that will always cover these two rooms.</a:t>
            </a:r>
          </a:p>
        </p:txBody>
      </p:sp>
      <p:sp>
        <p:nvSpPr>
          <p:cNvPr id="102404" name="Text Box 4"/>
          <p:cNvSpPr txBox="1">
            <a:spLocks noChangeArrowheads="1"/>
          </p:cNvSpPr>
          <p:nvPr/>
        </p:nvSpPr>
        <p:spPr bwMode="auto">
          <a:xfrm>
            <a:off x="2628900" y="64135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Arial" pitchFamily="34" charset="0"/>
              </a:rPr>
              <a:t>(</a:t>
            </a:r>
            <a:r>
              <a:rPr lang="en-US" sz="1400" i="1">
                <a:latin typeface="Arial" pitchFamily="34" charset="0"/>
              </a:rPr>
              <a:t>separate</a:t>
            </a:r>
            <a:r>
              <a:rPr lang="en-US" sz="1400">
                <a:latin typeface="Arial" pitchFamily="34" charset="0"/>
              </a:rPr>
              <a:t> sets of rules are encouraged…)</a:t>
            </a:r>
          </a:p>
        </p:txBody>
      </p:sp>
      <p:pic>
        <p:nvPicPr>
          <p:cNvPr id="102405"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5963"/>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985963"/>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Text Box 7"/>
          <p:cNvSpPr txBox="1">
            <a:spLocks noChangeArrowheads="1"/>
          </p:cNvSpPr>
          <p:nvPr/>
        </p:nvSpPr>
        <p:spPr bwMode="auto">
          <a:xfrm>
            <a:off x="914400" y="6019800"/>
            <a:ext cx="7427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but your rules should work </a:t>
            </a:r>
            <a:r>
              <a:rPr lang="en-US" sz="1800" i="1">
                <a:latin typeface="Arial" pitchFamily="34" charset="0"/>
              </a:rPr>
              <a:t>regardless</a:t>
            </a:r>
            <a:r>
              <a:rPr lang="en-US" sz="1800">
                <a:latin typeface="Arial" pitchFamily="34" charset="0"/>
              </a:rPr>
              <a:t> of Picobot's starting location</a:t>
            </a:r>
          </a:p>
        </p:txBody>
      </p:sp>
      <p:sp>
        <p:nvSpPr>
          <p:cNvPr id="102408" name="Text Box 8"/>
          <p:cNvSpPr txBox="1">
            <a:spLocks noChangeArrowheads="1"/>
          </p:cNvSpPr>
          <p:nvPr/>
        </p:nvSpPr>
        <p:spPr bwMode="auto">
          <a:xfrm>
            <a:off x="1258888" y="1447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hw0, Problem #3</a:t>
            </a:r>
          </a:p>
        </p:txBody>
      </p:sp>
      <p:sp>
        <p:nvSpPr>
          <p:cNvPr id="102409" name="Text Box 9"/>
          <p:cNvSpPr txBox="1">
            <a:spLocks noChangeArrowheads="1"/>
          </p:cNvSpPr>
          <p:nvPr/>
        </p:nvSpPr>
        <p:spPr bwMode="auto">
          <a:xfrm>
            <a:off x="5410200" y="145573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hw0, Problem #4</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0068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10"/>
          <p:cNvSpPr txBox="1">
            <a:spLocks noChangeArrowheads="1"/>
          </p:cNvSpPr>
          <p:nvPr/>
        </p:nvSpPr>
        <p:spPr bwMode="auto">
          <a:xfrm>
            <a:off x="323850" y="200025"/>
            <a:ext cx="5102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Alter these "up &amp; down" rules so that Picobot will traverse the empty room…</a:t>
            </a:r>
          </a:p>
        </p:txBody>
      </p:sp>
      <p:sp>
        <p:nvSpPr>
          <p:cNvPr id="103428" name="Text Box 11"/>
          <p:cNvSpPr txBox="1">
            <a:spLocks noChangeArrowheads="1"/>
          </p:cNvSpPr>
          <p:nvPr/>
        </p:nvSpPr>
        <p:spPr bwMode="auto">
          <a:xfrm>
            <a:off x="6248400" y="228600"/>
            <a:ext cx="2587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a:t>"Quiz" #2</a:t>
            </a:r>
          </a:p>
        </p:txBody>
      </p:sp>
      <p:pic>
        <p:nvPicPr>
          <p:cNvPr id="10342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6766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13"/>
          <p:cNvSpPr>
            <a:spLocks noChangeArrowheads="1"/>
          </p:cNvSpPr>
          <p:nvPr/>
        </p:nvSpPr>
        <p:spPr bwMode="auto">
          <a:xfrm>
            <a:off x="5708650" y="5910263"/>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empty room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506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4"/>
          <p:cNvSpPr txBox="1">
            <a:spLocks noChangeArrowheads="1"/>
          </p:cNvSpPr>
          <p:nvPr/>
        </p:nvSpPr>
        <p:spPr bwMode="auto">
          <a:xfrm>
            <a:off x="296863" y="414338"/>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t>Ideas for the maze?</a:t>
            </a:r>
          </a:p>
        </p:txBody>
      </p:sp>
      <p:sp>
        <p:nvSpPr>
          <p:cNvPr id="104452" name="Rectangle 5"/>
          <p:cNvSpPr>
            <a:spLocks noChangeArrowheads="1"/>
          </p:cNvSpPr>
          <p:nvPr/>
        </p:nvSpPr>
        <p:spPr bwMode="auto">
          <a:xfrm>
            <a:off x="5843588" y="5748338"/>
            <a:ext cx="1003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maze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2"/>
          <p:cNvGrpSpPr>
            <a:grpSpLocks/>
          </p:cNvGrpSpPr>
          <p:nvPr/>
        </p:nvGrpSpPr>
        <p:grpSpPr bwMode="auto">
          <a:xfrm>
            <a:off x="465138" y="885825"/>
            <a:ext cx="8218487" cy="180975"/>
            <a:chOff x="295" y="1311"/>
            <a:chExt cx="5177" cy="114"/>
          </a:xfrm>
        </p:grpSpPr>
        <p:sp>
          <p:nvSpPr>
            <p:cNvPr id="10548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8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5"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5476" name="Rectangle 6"/>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5477" name="Rectangle 9"/>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5478" name="Rectangle 10"/>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5479" name="Rectangle 11"/>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Efficiently?             Effectively?           Possibly?</a:t>
            </a:r>
          </a:p>
        </p:txBody>
      </p:sp>
      <p:sp>
        <p:nvSpPr>
          <p:cNvPr id="105480" name="Rectangle 12"/>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Representing it    …    Applying it    …    Measuring it</a:t>
            </a:r>
          </a:p>
        </p:txBody>
      </p:sp>
      <p:sp>
        <p:nvSpPr>
          <p:cNvPr id="105481" name="Text Box 14"/>
          <p:cNvSpPr txBox="1">
            <a:spLocks noChangeArrowheads="1"/>
          </p:cNvSpPr>
          <p:nvPr/>
        </p:nvSpPr>
        <p:spPr bwMode="auto">
          <a:xfrm>
            <a:off x="3344863" y="1838325"/>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465138" y="885825"/>
            <a:ext cx="8218487" cy="180975"/>
            <a:chOff x="295" y="1311"/>
            <a:chExt cx="5177" cy="114"/>
          </a:xfrm>
        </p:grpSpPr>
        <p:sp>
          <p:nvSpPr>
            <p:cNvPr id="1065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6500" name="Rectangle 6"/>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6501" name="Rectangle 7"/>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6502"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6503" name="Rectangle 9"/>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Efficiently?             Effectively?           Possibly?</a:t>
            </a:r>
          </a:p>
        </p:txBody>
      </p:sp>
      <p:sp>
        <p:nvSpPr>
          <p:cNvPr id="106504" name="Rectangle 10"/>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Representing it    …    Applying it    …    Measuring it</a:t>
            </a:r>
          </a:p>
        </p:txBody>
      </p:sp>
      <p:sp>
        <p:nvSpPr>
          <p:cNvPr id="106505" name="Text Box 11"/>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
        <p:nvSpPr>
          <p:cNvPr id="106506" name="Text Box 12"/>
          <p:cNvSpPr txBox="1">
            <a:spLocks noChangeArrowheads="1"/>
          </p:cNvSpPr>
          <p:nvPr/>
        </p:nvSpPr>
        <p:spPr bwMode="auto">
          <a:xfrm>
            <a:off x="3344863" y="1838325"/>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6507" name="Picture 13"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14"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457200" y="914400"/>
            <a:ext cx="8218488" cy="180975"/>
            <a:chOff x="295" y="1311"/>
            <a:chExt cx="5177" cy="114"/>
          </a:xfrm>
        </p:grpSpPr>
        <p:sp>
          <p:nvSpPr>
            <p:cNvPr id="1075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7524" name="Rectangle 7"/>
          <p:cNvSpPr>
            <a:spLocks noChangeArrowheads="1"/>
          </p:cNvSpPr>
          <p:nvPr/>
        </p:nvSpPr>
        <p:spPr bwMode="auto">
          <a:xfrm>
            <a:off x="5970588" y="6454775"/>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our best:</a:t>
            </a:r>
            <a:r>
              <a:rPr lang="en-US" sz="1600">
                <a:latin typeface="Comic Sans MS" pitchFamily="66" charset="0"/>
              </a:rPr>
              <a:t> </a:t>
            </a:r>
            <a:r>
              <a:rPr lang="en-US" sz="1600">
                <a:solidFill>
                  <a:srgbClr val="900BD5"/>
                </a:solidFill>
                <a:latin typeface="Comic Sans MS" pitchFamily="66" charset="0"/>
              </a:rPr>
              <a:t>4 states, 8 rules</a:t>
            </a:r>
          </a:p>
        </p:txBody>
      </p:sp>
      <p:sp>
        <p:nvSpPr>
          <p:cNvPr id="107525" name="Rectangle 9"/>
          <p:cNvSpPr>
            <a:spLocks noChangeArrowheads="1"/>
          </p:cNvSpPr>
          <p:nvPr/>
        </p:nvSpPr>
        <p:spPr bwMode="auto">
          <a:xfrm>
            <a:off x="538163" y="6454775"/>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our best:</a:t>
            </a:r>
            <a:r>
              <a:rPr lang="en-US" sz="1600">
                <a:latin typeface="Comic Sans MS" pitchFamily="66" charset="0"/>
              </a:rPr>
              <a:t> </a:t>
            </a:r>
            <a:r>
              <a:rPr lang="en-US" sz="1600">
                <a:solidFill>
                  <a:srgbClr val="900BD5"/>
                </a:solidFill>
                <a:latin typeface="Comic Sans MS" pitchFamily="66" charset="0"/>
              </a:rPr>
              <a:t>3 states, 7 rules</a:t>
            </a:r>
            <a:endParaRPr lang="en-US" sz="1600">
              <a:solidFill>
                <a:srgbClr val="D824C6"/>
              </a:solidFill>
              <a:latin typeface="Comic Sans MS" pitchFamily="66" charset="0"/>
            </a:endParaRPr>
          </a:p>
        </p:txBody>
      </p:sp>
      <p:sp>
        <p:nvSpPr>
          <p:cNvPr id="107526" name="Text Box 10"/>
          <p:cNvSpPr txBox="1">
            <a:spLocks noChangeArrowheads="1"/>
          </p:cNvSpPr>
          <p:nvPr/>
        </p:nvSpPr>
        <p:spPr bwMode="auto">
          <a:xfrm>
            <a:off x="3589338" y="4356100"/>
            <a:ext cx="1981200" cy="835025"/>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omic Sans MS" pitchFamily="66" charset="0"/>
              </a:rPr>
              <a:t>How many states and rules are really necessary ?</a:t>
            </a:r>
          </a:p>
        </p:txBody>
      </p:sp>
      <p:sp>
        <p:nvSpPr>
          <p:cNvPr id="107527" name="Text Box 11"/>
          <p:cNvSpPr txBox="1">
            <a:spLocks noChangeArrowheads="1"/>
          </p:cNvSpPr>
          <p:nvPr/>
        </p:nvSpPr>
        <p:spPr bwMode="auto">
          <a:xfrm>
            <a:off x="3598863" y="5559425"/>
            <a:ext cx="203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much </a:t>
            </a:r>
            <a:r>
              <a:rPr lang="en-US" sz="1600">
                <a:solidFill>
                  <a:srgbClr val="FF0000"/>
                </a:solidFill>
                <a:latin typeface="Comic Sans MS" pitchFamily="66" charset="0"/>
              </a:rPr>
              <a:t>information</a:t>
            </a:r>
            <a:r>
              <a:rPr lang="en-US" sz="1600">
                <a:latin typeface="Comic Sans MS" pitchFamily="66" charset="0"/>
              </a:rPr>
              <a:t> does each system contain ?</a:t>
            </a:r>
          </a:p>
        </p:txBody>
      </p:sp>
      <p:sp>
        <p:nvSpPr>
          <p:cNvPr id="107528" name="Rectangle 12"/>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7529" name="Rectangle 13"/>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7530" name="Rectangle 14"/>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7531" name="Rectangle 15"/>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Efficiently?             Effectively?           Possibly?</a:t>
            </a:r>
          </a:p>
        </p:txBody>
      </p:sp>
      <p:sp>
        <p:nvSpPr>
          <p:cNvPr id="107532" name="Rectangle 16"/>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Representing it    …    Applying it    …    Measuring it</a:t>
            </a:r>
          </a:p>
        </p:txBody>
      </p:sp>
      <p:sp>
        <p:nvSpPr>
          <p:cNvPr id="107533" name="Text Box 17"/>
          <p:cNvSpPr txBox="1">
            <a:spLocks noChangeArrowheads="1"/>
          </p:cNvSpPr>
          <p:nvPr/>
        </p:nvSpPr>
        <p:spPr bwMode="auto">
          <a:xfrm>
            <a:off x="3344863" y="1820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7534"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6" name="Text Box 24"/>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457200" y="914400"/>
            <a:ext cx="8218488" cy="180975"/>
            <a:chOff x="295" y="1311"/>
            <a:chExt cx="5177" cy="114"/>
          </a:xfrm>
        </p:grpSpPr>
        <p:sp>
          <p:nvSpPr>
            <p:cNvPr id="10856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856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8547"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8548" name="Rectangle 6"/>
          <p:cNvSpPr>
            <a:spLocks noChangeArrowheads="1"/>
          </p:cNvSpPr>
          <p:nvPr/>
        </p:nvSpPr>
        <p:spPr bwMode="auto">
          <a:xfrm>
            <a:off x="6010275" y="6454775"/>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This image: </a:t>
            </a:r>
            <a:r>
              <a:rPr lang="en-US" sz="1600" b="1">
                <a:solidFill>
                  <a:srgbClr val="900BD5"/>
                </a:solidFill>
                <a:latin typeface="Comic Sans MS" pitchFamily="66" charset="0"/>
              </a:rPr>
              <a:t>20 kilobytes!</a:t>
            </a:r>
          </a:p>
        </p:txBody>
      </p:sp>
      <p:sp>
        <p:nvSpPr>
          <p:cNvPr id="108549" name="Rectangle 7"/>
          <p:cNvSpPr>
            <a:spLocks noChangeArrowheads="1"/>
          </p:cNvSpPr>
          <p:nvPr/>
        </p:nvSpPr>
        <p:spPr bwMode="auto">
          <a:xfrm>
            <a:off x="538163" y="6454775"/>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This image: </a:t>
            </a:r>
            <a:r>
              <a:rPr lang="en-US" sz="1600" b="1">
                <a:solidFill>
                  <a:srgbClr val="900BD5"/>
                </a:solidFill>
                <a:latin typeface="Comic Sans MS" pitchFamily="66" charset="0"/>
              </a:rPr>
              <a:t>5 kilobytes</a:t>
            </a:r>
            <a:endParaRPr lang="en-US" sz="1600">
              <a:solidFill>
                <a:srgbClr val="900BD5"/>
              </a:solidFill>
              <a:latin typeface="Comic Sans MS" pitchFamily="66" charset="0"/>
            </a:endParaRPr>
          </a:p>
        </p:txBody>
      </p:sp>
      <p:sp>
        <p:nvSpPr>
          <p:cNvPr id="108550" name="Text Box 8"/>
          <p:cNvSpPr txBox="1">
            <a:spLocks noChangeArrowheads="1"/>
          </p:cNvSpPr>
          <p:nvPr/>
        </p:nvSpPr>
        <p:spPr bwMode="auto">
          <a:xfrm>
            <a:off x="3589338" y="4356100"/>
            <a:ext cx="1981200" cy="835025"/>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omic Sans MS" pitchFamily="66" charset="0"/>
              </a:rPr>
              <a:t>How many states and rules are really necessary ?</a:t>
            </a:r>
          </a:p>
        </p:txBody>
      </p:sp>
      <p:sp>
        <p:nvSpPr>
          <p:cNvPr id="108551" name="Text Box 9"/>
          <p:cNvSpPr txBox="1">
            <a:spLocks noChangeArrowheads="1"/>
          </p:cNvSpPr>
          <p:nvPr/>
        </p:nvSpPr>
        <p:spPr bwMode="auto">
          <a:xfrm>
            <a:off x="3598863" y="5559425"/>
            <a:ext cx="203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much </a:t>
            </a:r>
            <a:r>
              <a:rPr lang="en-US" sz="1600">
                <a:solidFill>
                  <a:srgbClr val="FF0000"/>
                </a:solidFill>
                <a:latin typeface="Comic Sans MS" pitchFamily="66" charset="0"/>
              </a:rPr>
              <a:t>information</a:t>
            </a:r>
            <a:r>
              <a:rPr lang="en-US" sz="1600">
                <a:latin typeface="Comic Sans MS" pitchFamily="66" charset="0"/>
              </a:rPr>
              <a:t> does each system contain ?</a:t>
            </a:r>
          </a:p>
        </p:txBody>
      </p:sp>
      <p:sp>
        <p:nvSpPr>
          <p:cNvPr id="108552" name="Rectangle 10"/>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8553" name="Rectangle 11"/>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8554" name="Rectangle 12"/>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8555" name="Rectangle 13"/>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Efficiently?             Effectively?           Possibly?</a:t>
            </a:r>
          </a:p>
        </p:txBody>
      </p:sp>
      <p:sp>
        <p:nvSpPr>
          <p:cNvPr id="108556" name="Rectangle 14"/>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Representing it    …    Applying it    …    Measuring it</a:t>
            </a:r>
          </a:p>
        </p:txBody>
      </p:sp>
      <p:sp>
        <p:nvSpPr>
          <p:cNvPr id="108557" name="Text Box 15"/>
          <p:cNvSpPr txBox="1">
            <a:spLocks noChangeArrowheads="1"/>
          </p:cNvSpPr>
          <p:nvPr/>
        </p:nvSpPr>
        <p:spPr bwMode="auto">
          <a:xfrm>
            <a:off x="3344863" y="1820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8558" name="Picture 1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Picture 17"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0" name="Text Box 18"/>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5"/>
          <p:cNvSpPr txBox="1">
            <a:spLocks noChangeArrowheads="1"/>
          </p:cNvSpPr>
          <p:nvPr/>
        </p:nvSpPr>
        <p:spPr bwMode="auto">
          <a:xfrm>
            <a:off x="1065213" y="390525"/>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8000"/>
                </a:solidFill>
              </a:rPr>
              <a:t>Happy Picobotting!</a:t>
            </a:r>
          </a:p>
        </p:txBody>
      </p:sp>
      <p:sp>
        <p:nvSpPr>
          <p:cNvPr id="109571" name="Text Box 6"/>
          <p:cNvSpPr txBox="1">
            <a:spLocks noChangeArrowheads="1"/>
          </p:cNvSpPr>
          <p:nvPr/>
        </p:nvSpPr>
        <p:spPr bwMode="auto">
          <a:xfrm>
            <a:off x="419100" y="2289175"/>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a:t>Remember</a:t>
            </a:r>
            <a:endParaRPr lang="en-US" sz="2800"/>
          </a:p>
        </p:txBody>
      </p:sp>
      <p:sp>
        <p:nvSpPr>
          <p:cNvPr id="109572" name="Text Box 14"/>
          <p:cNvSpPr txBox="1">
            <a:spLocks noChangeArrowheads="1"/>
          </p:cNvSpPr>
          <p:nvPr/>
        </p:nvSpPr>
        <p:spPr bwMode="auto">
          <a:xfrm>
            <a:off x="1133475" y="3113088"/>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Office hours at the CS labs: Friday 2:00-4:00</a:t>
            </a:r>
          </a:p>
        </p:txBody>
      </p:sp>
      <p:sp>
        <p:nvSpPr>
          <p:cNvPr id="109573" name="Text Box 15"/>
          <p:cNvSpPr txBox="1">
            <a:spLocks noChangeArrowheads="1"/>
          </p:cNvSpPr>
          <p:nvPr/>
        </p:nvSpPr>
        <p:spPr bwMode="auto">
          <a:xfrm>
            <a:off x="1133475" y="3646488"/>
            <a:ext cx="747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Tutoring hours all weekend in LAC lab &amp; CS labs…</a:t>
            </a:r>
          </a:p>
        </p:txBody>
      </p:sp>
      <p:sp>
        <p:nvSpPr>
          <p:cNvPr id="109574" name="Text Box 20"/>
          <p:cNvSpPr txBox="1">
            <a:spLocks noChangeArrowheads="1"/>
          </p:cNvSpPr>
          <p:nvPr/>
        </p:nvSpPr>
        <p:spPr bwMode="auto">
          <a:xfrm>
            <a:off x="1133475" y="4484688"/>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Email me with any account/web/other problems.</a:t>
            </a:r>
          </a:p>
        </p:txBody>
      </p:sp>
      <p:sp>
        <p:nvSpPr>
          <p:cNvPr id="109575" name="Rectangle 21"/>
          <p:cNvSpPr>
            <a:spLocks noChangeArrowheads="1"/>
          </p:cNvSpPr>
          <p:nvPr/>
        </p:nvSpPr>
        <p:spPr bwMode="auto">
          <a:xfrm>
            <a:off x="1701800" y="296863"/>
            <a:ext cx="5765800" cy="909637"/>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7270" name="AutoShape 22"/>
          <p:cNvSpPr>
            <a:spLocks noChangeArrowheads="1"/>
          </p:cNvSpPr>
          <p:nvPr/>
        </p:nvSpPr>
        <p:spPr bwMode="auto">
          <a:xfrm>
            <a:off x="560388" y="4448175"/>
            <a:ext cx="457200" cy="457200"/>
          </a:xfrm>
          <a:prstGeom prst="star5">
            <a:avLst/>
          </a:prstGeom>
          <a:solidFill>
            <a:srgbClr val="FE9C11"/>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sp>
        <p:nvSpPr>
          <p:cNvPr id="109577" name="Text Box 23"/>
          <p:cNvSpPr txBox="1">
            <a:spLocks noChangeArrowheads="1"/>
          </p:cNvSpPr>
          <p:nvPr/>
        </p:nvSpPr>
        <p:spPr bwMode="auto">
          <a:xfrm>
            <a:off x="2747963" y="4887913"/>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b="1">
                <a:latin typeface="Courier New" pitchFamily="49" charset="0"/>
              </a:rPr>
              <a:t>dodds@cs.hmc.edu</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2"/>
          <p:cNvGrpSpPr>
            <a:grpSpLocks/>
          </p:cNvGrpSpPr>
          <p:nvPr/>
        </p:nvGrpSpPr>
        <p:grpSpPr bwMode="auto">
          <a:xfrm>
            <a:off x="533400" y="990600"/>
            <a:ext cx="8218488" cy="180975"/>
            <a:chOff x="295" y="1311"/>
            <a:chExt cx="5177" cy="114"/>
          </a:xfrm>
        </p:grpSpPr>
        <p:sp>
          <p:nvSpPr>
            <p:cNvPr id="1259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59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5955"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1259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7"/>
          <p:cNvSpPr>
            <a:spLocks noChangeArrowheads="1"/>
          </p:cNvSpPr>
          <p:nvPr/>
        </p:nvSpPr>
        <p:spPr bwMode="auto">
          <a:xfrm>
            <a:off x="5486400" y="2057400"/>
            <a:ext cx="22860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300">
                <a:solidFill>
                  <a:srgbClr val="333333"/>
                </a:solidFill>
                <a:latin typeface="Verdana" pitchFamily="34" charset="0"/>
              </a:rPr>
              <a:t>Artists are mystics rather than rationalists. They leap to conclusions that logic cannot reach. </a:t>
            </a:r>
            <a:endParaRPr lang="en-US" sz="1600">
              <a:solidFill>
                <a:srgbClr val="333333"/>
              </a:solidFill>
              <a:latin typeface="Times New Roman" pitchFamily="18" charset="0"/>
            </a:endParaRPr>
          </a:p>
          <a:p>
            <a:endParaRPr lang="en-US" sz="1600">
              <a:solidFill>
                <a:srgbClr val="333333"/>
              </a:solidFill>
              <a:latin typeface="Times New Roman" pitchFamily="18" charset="0"/>
            </a:endParaRPr>
          </a:p>
          <a:p>
            <a:pPr algn="r"/>
            <a:r>
              <a:rPr lang="en-US" sz="1000" b="1">
                <a:solidFill>
                  <a:srgbClr val="333333"/>
                </a:solidFill>
                <a:latin typeface="Verdana" pitchFamily="34" charset="0"/>
              </a:rPr>
              <a:t>-- Sol LeWitt,</a:t>
            </a:r>
            <a:br>
              <a:rPr lang="en-US" sz="1000" b="1">
                <a:solidFill>
                  <a:srgbClr val="333333"/>
                </a:solidFill>
                <a:latin typeface="Verdana" pitchFamily="34" charset="0"/>
              </a:rPr>
            </a:br>
            <a:r>
              <a:rPr lang="en-US" sz="1000" b="1">
                <a:solidFill>
                  <a:srgbClr val="333333"/>
                </a:solidFill>
                <a:latin typeface="Verdana" pitchFamily="34" charset="0"/>
              </a:rPr>
              <a:t>conceptual artist</a:t>
            </a:r>
            <a:endParaRPr lang="en-US" sz="1000">
              <a:solidFill>
                <a:srgbClr val="333333"/>
              </a:solidFill>
              <a:latin typeface="Verdana" pitchFamily="34" charset="0"/>
            </a:endParaRPr>
          </a:p>
        </p:txBody>
      </p:sp>
      <p:sp>
        <p:nvSpPr>
          <p:cNvPr id="125958" name="Rectangle 8"/>
          <p:cNvSpPr>
            <a:spLocks noChangeArrowheads="1"/>
          </p:cNvSpPr>
          <p:nvPr/>
        </p:nvSpPr>
        <p:spPr bwMode="auto">
          <a:xfrm>
            <a:off x="5181600" y="4267200"/>
            <a:ext cx="2971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300">
                <a:latin typeface="Verdana" pitchFamily="34" charset="0"/>
              </a:rPr>
              <a:t>Simplicity does not precede complexity, but follows it.</a:t>
            </a:r>
          </a:p>
          <a:p>
            <a:pPr algn="ctr"/>
            <a:endParaRPr lang="en-US" sz="1000" b="1">
              <a:solidFill>
                <a:srgbClr val="333333"/>
              </a:solidFill>
              <a:latin typeface="Verdana" pitchFamily="34" charset="0"/>
            </a:endParaRPr>
          </a:p>
          <a:p>
            <a:pPr algn="ctr"/>
            <a:r>
              <a:rPr lang="en-US" sz="1000" b="1">
                <a:solidFill>
                  <a:srgbClr val="333333"/>
                </a:solidFill>
                <a:latin typeface="Verdana" pitchFamily="34" charset="0"/>
              </a:rPr>
              <a:t>                          -- Alan Perlis,</a:t>
            </a:r>
          </a:p>
          <a:p>
            <a:pPr algn="ctr"/>
            <a:r>
              <a:rPr lang="en-US" sz="1000" b="1">
                <a:solidFill>
                  <a:srgbClr val="333333"/>
                </a:solidFill>
                <a:latin typeface="Verdana" pitchFamily="34" charset="0"/>
              </a:rPr>
              <a:t> creator of the first compiler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17842</TotalTime>
  <Words>10348</Words>
  <Application>Microsoft Office PowerPoint</Application>
  <PresentationFormat>On-screen Show (4:3)</PresentationFormat>
  <Paragraphs>1491</Paragraphs>
  <Slides>103</Slides>
  <Notes>71</Notes>
  <HiddenSlides>0</HiddenSlides>
  <MMClips>0</MMClips>
  <ScaleCrop>false</ScaleCrop>
  <HeadingPairs>
    <vt:vector size="4" baseType="variant">
      <vt:variant>
        <vt:lpstr>Theme</vt:lpstr>
      </vt:variant>
      <vt:variant>
        <vt:i4>4</vt:i4>
      </vt:variant>
      <vt:variant>
        <vt:lpstr>Slide Titles</vt:lpstr>
      </vt:variant>
      <vt:variant>
        <vt:i4>103</vt:i4>
      </vt:variant>
    </vt:vector>
  </HeadingPairs>
  <TitlesOfParts>
    <vt:vector size="107" baseType="lpstr">
      <vt:lpstr>Blank Presentation</vt:lpstr>
      <vt:lpstr>1_Blank Presentation</vt:lpstr>
      <vt:lpstr>2_Blank Presentation</vt:lpstr>
      <vt:lpstr>3_Blank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445</cp:revision>
  <cp:lastPrinted>2013-09-02T19:06:22Z</cp:lastPrinted>
  <dcterms:created xsi:type="dcterms:W3CDTF">2010-08-30T22:11:24Z</dcterms:created>
  <dcterms:modified xsi:type="dcterms:W3CDTF">2013-09-02T19:41:31Z</dcterms:modified>
</cp:coreProperties>
</file>