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5.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6.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8"/>
  </p:notesMasterIdLst>
  <p:handoutMasterIdLst>
    <p:handoutMasterId r:id="rId79"/>
  </p:handoutMasterIdLst>
  <p:sldIdLst>
    <p:sldId id="539" r:id="rId2"/>
    <p:sldId id="559" r:id="rId3"/>
    <p:sldId id="636" r:id="rId4"/>
    <p:sldId id="612" r:id="rId5"/>
    <p:sldId id="611" r:id="rId6"/>
    <p:sldId id="627" r:id="rId7"/>
    <p:sldId id="595" r:id="rId8"/>
    <p:sldId id="624" r:id="rId9"/>
    <p:sldId id="625" r:id="rId10"/>
    <p:sldId id="626" r:id="rId11"/>
    <p:sldId id="614" r:id="rId12"/>
    <p:sldId id="573" r:id="rId13"/>
    <p:sldId id="599" r:id="rId14"/>
    <p:sldId id="575" r:id="rId15"/>
    <p:sldId id="576" r:id="rId16"/>
    <p:sldId id="577" r:id="rId17"/>
    <p:sldId id="613" r:id="rId18"/>
    <p:sldId id="581" r:id="rId19"/>
    <p:sldId id="582" r:id="rId20"/>
    <p:sldId id="583" r:id="rId21"/>
    <p:sldId id="590" r:id="rId22"/>
    <p:sldId id="633" r:id="rId23"/>
    <p:sldId id="634" r:id="rId24"/>
    <p:sldId id="628" r:id="rId25"/>
    <p:sldId id="538" r:id="rId26"/>
    <p:sldId id="442" r:id="rId27"/>
    <p:sldId id="632" r:id="rId28"/>
    <p:sldId id="444" r:id="rId29"/>
    <p:sldId id="546" r:id="rId30"/>
    <p:sldId id="461" r:id="rId31"/>
    <p:sldId id="462" r:id="rId32"/>
    <p:sldId id="637" r:id="rId33"/>
    <p:sldId id="638" r:id="rId34"/>
    <p:sldId id="639" r:id="rId35"/>
    <p:sldId id="640" r:id="rId36"/>
    <p:sldId id="641" r:id="rId37"/>
    <p:sldId id="453" r:id="rId38"/>
    <p:sldId id="653" r:id="rId39"/>
    <p:sldId id="642" r:id="rId40"/>
    <p:sldId id="655" r:id="rId41"/>
    <p:sldId id="654" r:id="rId42"/>
    <p:sldId id="620" r:id="rId43"/>
    <p:sldId id="549" r:id="rId44"/>
    <p:sldId id="602" r:id="rId45"/>
    <p:sldId id="544" r:id="rId46"/>
    <p:sldId id="645" r:id="rId47"/>
    <p:sldId id="452" r:id="rId48"/>
    <p:sldId id="617" r:id="rId49"/>
    <p:sldId id="644" r:id="rId50"/>
    <p:sldId id="618" r:id="rId51"/>
    <p:sldId id="649" r:id="rId52"/>
    <p:sldId id="650" r:id="rId53"/>
    <p:sldId id="651" r:id="rId54"/>
    <p:sldId id="652" r:id="rId55"/>
    <p:sldId id="532" r:id="rId56"/>
    <p:sldId id="622" r:id="rId57"/>
    <p:sldId id="592" r:id="rId58"/>
    <p:sldId id="593" r:id="rId59"/>
    <p:sldId id="594" r:id="rId60"/>
    <p:sldId id="569" r:id="rId61"/>
    <p:sldId id="596" r:id="rId62"/>
    <p:sldId id="646" r:id="rId63"/>
    <p:sldId id="647" r:id="rId64"/>
    <p:sldId id="648" r:id="rId65"/>
    <p:sldId id="597" r:id="rId66"/>
    <p:sldId id="598" r:id="rId67"/>
    <p:sldId id="528" r:id="rId68"/>
    <p:sldId id="572" r:id="rId69"/>
    <p:sldId id="562" r:id="rId70"/>
    <p:sldId id="570" r:id="rId71"/>
    <p:sldId id="553" r:id="rId72"/>
    <p:sldId id="603" r:id="rId73"/>
    <p:sldId id="629" r:id="rId74"/>
    <p:sldId id="630" r:id="rId75"/>
    <p:sldId id="631" r:id="rId76"/>
    <p:sldId id="604" r:id="rId7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EF2D2"/>
    <a:srgbClr val="120DF3"/>
    <a:srgbClr val="CCECFF"/>
    <a:srgbClr val="CC6600"/>
    <a:srgbClr val="008000"/>
    <a:srgbClr val="CCFFCC"/>
    <a:srgbClr val="FFCCCC"/>
    <a:srgbClr val="CCFFFF"/>
    <a:srgbClr val="00FB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4" d="100"/>
          <a:sy n="84" d="100"/>
        </p:scale>
        <p:origin x="-58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0" d="100"/>
          <a:sy n="120" d="100"/>
        </p:scale>
        <p:origin x="-329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Times" pitchFamily="1" charset="0"/>
                <a:ea typeface="+mn-ea"/>
                <a:cs typeface="+mn-cs"/>
              </a:defRPr>
            </a:lvl1pPr>
          </a:lstStyle>
          <a:p>
            <a:pPr>
              <a:defRPr/>
            </a:pPr>
            <a:endParaRPr lang="en-US"/>
          </a:p>
        </p:txBody>
      </p:sp>
      <p:sp>
        <p:nvSpPr>
          <p:cNvPr id="8089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Times" pitchFamily="1" charset="0"/>
                <a:ea typeface="+mn-ea"/>
                <a:cs typeface="+mn-cs"/>
              </a:defRPr>
            </a:lvl1pPr>
          </a:lstStyle>
          <a:p>
            <a:pPr>
              <a:defRPr/>
            </a:pPr>
            <a:endParaRPr lang="en-US"/>
          </a:p>
        </p:txBody>
      </p:sp>
      <p:sp>
        <p:nvSpPr>
          <p:cNvPr id="8090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Times" pitchFamily="1" charset="0"/>
                <a:ea typeface="+mn-ea"/>
                <a:cs typeface="+mn-cs"/>
              </a:defRPr>
            </a:lvl1pPr>
          </a:lstStyle>
          <a:p>
            <a:pPr>
              <a:defRPr/>
            </a:pPr>
            <a:endParaRPr lang="en-US"/>
          </a:p>
        </p:txBody>
      </p:sp>
      <p:sp>
        <p:nvSpPr>
          <p:cNvPr id="8090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28030096-75D5-4744-81EB-981195251ED5}" type="slidenum">
              <a:rPr lang="en-US"/>
              <a:pPr>
                <a:defRPr/>
              </a:pPr>
              <a:t>‹#›</a:t>
            </a:fld>
            <a:endParaRPr lang="en-US"/>
          </a:p>
        </p:txBody>
      </p:sp>
    </p:spTree>
    <p:extLst>
      <p:ext uri="{BB962C8B-B14F-4D97-AF65-F5344CB8AC3E}">
        <p14:creationId xmlns:p14="http://schemas.microsoft.com/office/powerpoint/2010/main" val="350860903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09-06T21:23:57.456"/>
    </inkml:context>
    <inkml:brush xml:id="br0">
      <inkml:brushProperty name="width" value="0.05292" units="cm"/>
      <inkml:brushProperty name="height" value="0.05292" units="cm"/>
      <inkml:brushProperty name="color" value="#FF0000"/>
    </inkml:brush>
  </inkml:definitions>
  <inkml:trace contextRef="#ctx0" brushRef="#br0">6772 14511,'24'74,"-24"25,25-24,-25 24,0-25,25 26,0-1,-25-25,0-24,25 24,-25-49,0 0,0-25,0-25,-25-49,25 24,0-49,-25-25,25 0,-25 0,25 25,0-25,25 24,0 26,0 24,24 1,1-1,0 25,24 0,0 1,1 24,-1-25,-24 25</inkml:trace>
  <inkml:trace contextRef="#ctx0" brushRef="#br0" timeOffset="227.013">7516 14759,'0'99,"0"-25,0 26,0-26,0 0,0-24,0 24,0-24,0 0,0-25,0-1,0-24,0-24,0-26</inkml:trace>
  <inkml:trace contextRef="#ctx0" brushRef="#br0" timeOffset="370.0209">7541 14114,'0'0,"0"0,0 0,0 25,24-1,-24 1,25 0</inkml:trace>
  <inkml:trace contextRef="#ctx0" brushRef="#br0" timeOffset="816.0467">8086 14511,'0'0,"-24"25,-1-25,-25 0,0 24,-24 1,24 0,-24 49,24-24,1 24,24 1,25 24,0-25,25-24,24-25,26 0,-1-25,1-50,-1 0,1 1,-1-26,-49 1,24 0,-24-1,0 26,-25-1,0 25,0 25,0 25,0 49,0 26,25-1,-25 50,25 24,-25-24,24 25,-24-25,-24-1,24-48,-50-1,25-50,-24-24,-1-25,0-49,-24-26,-1-49,26-25</inkml:trace>
  <inkml:trace contextRef="#ctx0" brushRef="#br0" timeOffset="1169.0669">8186 13643,'74'-50,"-24"25,-1 50,1 0,-25 74,-1 0,1 50,-25 25,0-26,-25 26,1-25,24-25,0-25,0-24,0-26,24-49,1 0,25-49,-25-1,24 0,-24 26,25-1,-26 25,26 25,-25-1,24 51,-49-26,25 26,0-26,0 1,-25-25,25 0,-1-50,-24-25,25 1</inkml:trace>
  <inkml:trace contextRef="#ctx0" brushRef="#br0" timeOffset="1369.0782">9178 13618,'0'-25,"0"25,0 0,0 74,0 26,-25-1,25 50,0-1,-25 1,25 25,0-25,0-25,0 0,0-50,0-49</inkml:trace>
  <inkml:trace contextRef="#ctx0" brushRef="#br0" timeOffset="1516.0867">8905 14709,'-50'-74,"1"24,24-24,0 49,25 25,25 0,24 25,26 0,24-25,-24 0,24 0,-25-25,25-25,1 1</inkml:trace>
  <inkml:trace contextRef="#ctx0" brushRef="#br0" timeOffset="2029.116">10096 13444,'24'75,"-24"-1,0 50,0 0,0 25,0 0,-24 24,-1 1,0 0,-25-1,25-24,1-25,24-25,-25-24,25-26,0-49,25 0,-25-25,24-49,1 24,0-24,25 24,-25-24,24 24,1 26,-25-1,24 25,1 25,-1-1,1 1,0-25,-26 0,26 0,0 0,-26-25,26 1,-25-1,0-25,-25 1,24-1,-24 0,0 1,0-1,0 1,0 24,0 0,0 0,0 0,0 1,25 24,-25-25,25 0</inkml:trace>
  <inkml:trace contextRef="#ctx0" brushRef="#br0" timeOffset="2851.1631">10790 14982,'25'25,"-25"-25,0-25,0 0,25 25,-25-25,0 1,0 24,0-25,0 25,24 0,-24-25,0 0,0 0,0-24,0 24,-24-25,24 1,0-1,-25 1,25-1,-25 0,25 26,0 24,-25 0,25 0,0 0,-25 0,25 0,0 0,0 0,0 0,0-25,0 0,25 0,0 0,0-24,24 24,-24-25,0 25,25 25,-1 0,-24 50,25 0,-1-1,-24 26,25-1,-25 25,-1-24,-24-1,0 1,0-26,0-24,0 0,-24-25,-1 0,0-25,0-25,-25 1,26-26,-26 26,0-1,26-24,-26 24,25 1,0 49,25-25,0 25,25 0</inkml:trace>
  <inkml:trace contextRef="#ctx0" brushRef="#br0" timeOffset="3136.1794">11212 14585,'0'0,"25"0,-25 0,24-25,-24 1,0 24,0 0,0-25,0 50,25-1,0 1,-25-25,50 50,-50-25,24-1,26-24,-50 0,25-24,0-1,-1 0,-24-25,25 1,-25-1,0 1,25-1,0 0,-25 25</inkml:trace>
  <inkml:trace contextRef="#ctx0" brushRef="#br0" timeOffset="3395.1942">11708 14263,'0'49,"0"1,-25 0,0 24,25-24,-25 24,25-24,0-1,0 1,25-25,-25-25,25-25,0 0,24-25,-49 1,25-26,-25-24,0-25,-25 25,25-25,-24 25,-1-1,0 1,0 50,25-1,0 25,0 0,25 50</inkml:trace>
  <inkml:trace contextRef="#ctx0" brushRef="#br0" timeOffset="4237.2423">12105 14784,'24'-25,"-24"0,0-25,0-24,-24 0,24-26,-25 26,25-1,0 1,0 0,0 49,25 0,-1 25,1 0,0 0,25 0,-25 25,-25 24,24-24,-24 25,0-25,0-1,-24 26,24 0,-25-25,0-1,0 26,25-25,0 24,0-24,0 0,0 0,0 0,25-1,0 1,-25 0,25-25,-1 0,1 0,0 0,0 0,0-25,-1 0,-24 1,25-1,0 0,-25 0,0 0,0 1,0-1,0-25,0 50,0-25,0 1,0 24,0-25,0 0,0 25,0 0,0 0,25 0,-25 25,0 0,0-25,25 49,-25 1,24-25,-24 24,25-24,-25 0,25 0,0-1,-25-24,25 0,-1-24,1 24,-25-25,25 0,-25 0,25 0,-25 1,25-1,-25 0,-25 0,25 0,0 1,-25-1,25 0,0 0,0 0,0 0,0 1</inkml:trace>
  <inkml:trace contextRef="#ctx0" brushRef="#br0" timeOffset="4714.2696">12923 13395,'0'-25,"-25"0,25 25,-24 25,24 24,0 1,-25 24,25 26,0 24,-25 0,25 0,-25 0,25 0,0 25,25-50,0-25,0 1,-1-1,26-74,0 25,-1-50,1 25,24-50,-24-49,0 25,-1-25,1-1,-25 1,-25 0,24 24,-48 26,-1 24,0 25,0 25,-24 49,24-24,0 49,25-25,-25 26,25-1,25-25,-25-24,25 0,0-26,-25-24,0-24</inkml:trace>
  <inkml:trace contextRef="#ctx0" brushRef="#br0" timeOffset="5109.2922">10368 15255,'100'-25,"24"0,0-24,24-1,1 25,0 0,25 1,-50-1,0 25</inkml:trace>
  <inkml:trace contextRef="#ctx0" brushRef="#br0" timeOffset="13418.7675">6424 16842,'0'-24,"-24"-1,24 0,0 0,-25 0,0 1,25-1,-50 0,50 25,-49 0,24 0,0 0,0 25,-24 0,24-1,0 26,-24 0,24-1,-25 26,1-1,24 0,0 1,-25-1,25 25,25-24,-24-1,24-24,24 0,1-1,0 1,25-25,24-1,1-24,-1 25,25-50,0 25,1-24,-26 24,25-25,-24-25,24 25,-25-24,-24 24,0-50,-1 26,-24-1,-25-24,0-1,0 1,-50 24,1-24,-1 24,-24 1,-26 24,1 0,25 25,-25 0,24 25,1 0,49-25,0 25,25-25,25 0</inkml:trace>
  <inkml:trace contextRef="#ctx0" brushRef="#br0" timeOffset="14216.8131">7342 17363,'0'-25,"25"1,-25-1,25-25,-25 25,25-24,-1 24,-24-25,25 26,-25-1,25 25,-25-25,0 25,25 25,-25-25,0 25,25-1,-1 26,1-25,25 24,-25-49,-1 50,26-50,0 25,-26-25,1-25,0 0,25 25,-50-25,24 1,-24-26,25 25,-25 0,0 1,0-1,0 25,0-25,0 0,25 25</inkml:trace>
  <inkml:trace contextRef="#ctx0" brushRef="#br0" timeOffset="15253.8725">8310 17512,'0'-25,"24"0,-24-24,0 24,25-25,-25-24,0 24,0 1,0-26,0 26,0-26,0 26,0-1,-25 1,25-1,0 0,0 26,0 24,0-25,0 0,0 0,0 25,25 25,-25 0,25 0,-25 49,25 0,0 26,24-1,1 25,-25 0,24-25,1 25,-1-25,-24-24,25-26,-1 1,-49-50,50 25,-50-25,50-50,-26 1,-24-26,25-24,-25 0,0-25,-25 0,25 0,0-25,-24 25,24 25,-25-25,25 49,-25-24,0 49,25-24,0 24,0 1,0-26,0 50,0-24,0 24</inkml:trace>
  <inkml:trace contextRef="#ctx0" brushRef="#br0" timeOffset="16726.9567">11311 16842,'25'0,"24"0,1-24,-25-26,49-24,-24 24,-25-24,24 24,-24 0,25-24,-26 49,-24 0,25-24,-25 49,0 0,25 0,-25 24,0 26,25-25,-25 25,0 24,0 0,0 1,0-1,0 1,0-1,0 25,0-49,0 49,-25-49,25-1,-25 26,25-51,0 26,0-25,-25 0,25-25,0 0</inkml:trace>
  <inkml:trace contextRef="#ctx0" brushRef="#br0" timeOffset="16980.9712">11509 17462,'0'25,"0"0,25-25,25 0,-25-25,24 25,1-25,-1 1,26-1,-26 25,1-25,0 25,-1 0,-24 0,0 0</inkml:trace>
  <inkml:trace contextRef="#ctx0" brushRef="#br0" timeOffset="17503.0011">12353 16966,'0'0,"0"-24,0-1,25 0,-25-25,0 26,24-26,-24 25,0 0,0 25,25 0,0 25,0 25,0-25,-1 24,26 1,-25-1,24-24,-24 0,25-25,-1 0,1-25,-25 0,24-24,-24-1,0 1,0-1,-25-24,0 49,0-25,25 1,-25 24</inkml:trace>
  <inkml:trace contextRef="#ctx0" brushRef="#br0" timeOffset="18119.0363">13568 16321,'25'50,"-25"0,25 49,-25-25,0 26,0 24,-25 0,25-25,-25 25,25-50,0 1,-25-1,25-49,-24 0,24-50,0 0,0-49,0-26,-25 26,25-50,-25-25,25 25,-25 0,25 0,0 25,0 0,25 24,0 1,24 24,1 25,24 1,1-1,-1 25,1-25,-1 25,25 0,-24 0,-26 0,26 0,-26 0,1 0,-25 25,0-25,-25 25</inkml:trace>
  <inkml:trace contextRef="#ctx0" brushRef="#br0" timeOffset="18334.0486">13692 16694,'0'24,"25"-24,0 25,24-25,1 0,0-25,24 25,-24 0,-1 0,-24-24,0 24,0 0</inkml:trace>
  <inkml:trace contextRef="#ctx0" brushRef="#br0" timeOffset="18530.0598">13519 17239,'49'50,"1"-25,-1-1,26 1,-1-50,1 25,-1-24,0 24,1-50</inkml:trace>
  <inkml:trace contextRef="#ctx0" brushRef="#br0" timeOffset="19064.0904">16669 16321,'25'0,"-1"-24,26-1,0 0,24 0,-24 25,-1 0,1 0,-1 0,-24 50,0-1,-25 1,-25 49,0 1,-24-1,-26 25,26-25,-1 25,-24-25,24 0,25-49,1 24,24-24,0-25,24 0,1-1,0-24,25 0,-1 0,1 25,-25-50,24 25,1 0,-25-24</inkml:trace>
  <inkml:trace contextRef="#ctx0" brushRef="#br0" timeOffset="19402.1093">17239 17041,'0'-50,"0"1,0-1,25 25,-25 0,0-24,25 24,0 25,-25 25,24-25,1 49,0-24,0 0,0 25,-1-26,1 1,0-25,0 25,0-50,0 25,-1-25,-24-24,25 24,0 0,-25-24,0 24,25-25,-25 25,0 1,25-1,-1 0,1 0</inkml:trace>
  <inkml:trace contextRef="#ctx0" brushRef="#br0" timeOffset="20123.1508">18207 16272,'-25'0,"25"0,0 0,0 0,0 0,25 25,-50-1,25 26,0 0,-25 24,25 1,-25 49,25-25,-25 0,25 0,-24-24,24-1,0-24,0-26,24 1,-24-50,50 25,-25-49,0-1,-1 1,26-1,-25 25,0-24,-1 49,26 0,-50 24,50 1,-26 25,26-25,0 24,-1-24,1 0,0 0,24-50,0 0,-24-49,0 24,-1-49,1 0,-25-25,-1 24,-24 1,0-25,-24 50,-1-26,25 51,-50-26,50 51,-25-1,25 0,0 0,25 25</inkml:trace>
  <inkml:trace contextRef="#ctx0" brushRef="#br0" timeOffset="20944.1979">20910 16272,'-24'-25,"24"25,0 0,-25-25,50 0,-25-24,0 24,49-25,-24 26,0-1,24-25,1 50,0-25,-1 50,-24-25,0 50,0-1,-25-24,-25 50,0-26,-25 26,1-26,24 1,0 24,0-24,1 0,48 24,-24-24,50 24,0 0,-1-24,1 24,-25-24,24 0,-24-26,-25 26,0-50,-25 25,0-25,-24 0,-1-25,-24 25,24-25,1 0,-1 1,25 24,-24-25,49 0</inkml:trace>
  <inkml:trace contextRef="#ctx0" brushRef="#br0" timeOffset="21469.228">21406 16520,'0'0,"25"-25,-25 25,0-25,0 25,25 0,0 25,-25 0,25 0,-25 0,49 24,-49 1,25-25,0 24,0-24,24-25,-24 0,-25-25,50 0,-50 1,25-26,-1 0,-24 26,0-1,25 0,-25 0</inkml:trace>
  <inkml:trace contextRef="#ctx0" brushRef="#br0" timeOffset="22493.2865">22498 16073,'25'25,"-1"0,1-25,-25 0,25-25,-25 25,0-25,-25 25,25-24,0-1,-25 0,25 0,-24 0,-1 1,0-1,-25 25,26 0,-1 0,0 0,0 25,0-1,1 26,-1-25,25 24,0 26,25-26,-1 1,1 24,0-24,0 0,24-1,1 1,0-25,-26 24,26-24,-25 25,0-1,-1 1,1 0,-25-26,25 26,-25 0,-25-26,25 26,-25-25,1-25,-26 25,25-1,-24-24,-1 0,25 0,-24 0,-1-24,25-1,0 0,1 0,-1-24,25 24,-25-25,0 1</inkml:trace>
  <inkml:trace contextRef="#ctx0" brushRef="#br0" timeOffset="23043.318">17289 14263,'-25'-25,"25"25,0-25,0 25,-25 25,25 0,0-1,0 26,0 0,25 24,-25 1,25 24,-25 0,25 0,-25 0,0-24,0-1,24 1,-24-1,0-49,0 0,25-1,-25-24,0-24,0-26</inkml:trace>
  <inkml:trace contextRef="#ctx0" brushRef="#br0" timeOffset="23273.3311">17636 14039,'0'-24,"0"24,25 24,-25 26,0 0,0 49,0 0,0 0,-25 25,25 0,25 0,-25-24,0-1,0-25,25-24,-25-1,25-24</inkml:trace>
  <inkml:trace contextRef="#ctx0" brushRef="#br0" timeOffset="23821.3625">17413 14784,'25'49,"24"-49,1 25,0-25,24 0,0 0,-24-25,0 0,-1-24,-24 24,0 0,-25-24,0 24,0 0,-25 25,0 0,0 0,1 50,-1-26,25 26,-25-25,25 24,0 1,0-25,25 0,0-25,-1 0,1-25,25 25,-25-25,24-25,-24 1,0 24,0 0,-1 25,26-25,-25 50,0 0,-1 0,1 24,0 1,0-25,0 49,-1-49,-24 25,0-26,0 1,0-25,-24 0,-1 0,-25-25,1 25,-1-24,0-1,1 0,24 0,0 0</inkml:trace>
  <inkml:trace contextRef="#ctx0" brushRef="#br0" timeOffset="24184.3833">18579 14585,'0'25,"-50"25,25-1,-24-24,24 25,0 24,25-24,0-26,25 26,0-25,24-25,1-25,0 0,24-24,-49-1,24-24,-24-1,0-24,-50 25,0-50,1 24,-26 26,0-25,1 24,-26 1,26 24,24 25,0 1,0 24,0 0,50 24,-25 1</inkml:trace>
  <inkml:trace contextRef="#ctx0" brushRef="#br0" timeOffset="24366.3937">18802 14585,'50'50,"-50"-1,24 1,-24 0,25-26,-25 26,25-25,-25 0,0-25,0 0,0-25,25 0</inkml:trace>
  <inkml:trace contextRef="#ctx0" brushRef="#br0" timeOffset="24530.403">18852 14015,'0'0,"0"0,0 0,0 0,0 24,0 1,0 0,0 0,24 0</inkml:trace>
  <inkml:trace contextRef="#ctx0" brushRef="#br0" timeOffset="25152.4386">19000 14833,'0'0,"0"0,0-25,0-24,25 24,-25-25,0 1,0 24,0 0,0 0,0 1,0 24,0 24,25 1,-25 0,0-25,25 25,-25 0,25-25,-1 0,1-25,0 0,0-25,24 1,-49-1,25 1,0 24,0-25,0 50,-25 0,0 0,-25 25,25 25,0-26,-25 26,0 0,25-1,0-24,0 0,0-25,25 0,-25 0,25-25,-25 0,0 25,25-25,-25 1,24 24,-24 0,25 24,-25 26,25 0,0 24,0 0,-1 1,26 24,-50-25,25-24,0 24,-25-24,0-25,-25-25,0 0,25 0,-50-25,26-25,-1 1,0-1</inkml:trace>
  <inkml:trace contextRef="#ctx0" brushRef="#br0" timeOffset="26588.5208">19745 13667,'-25'-49,"25"24,-25 0,25 0,0 25,0 0,0 0,0 25,0-25,0 25,0-25,0 25,0-25,0 0,0 25,0-25,0 0,0 0,0 0,0 0,0 0,0 0,0 0,0 0,0 0,0 0,0 0,0 0,0 0,0 0,0 0,0 0,0 0,0 0,0 0,0 0,0 0,25 24,-25-24,0 0,0 0,0 0,0 0,0 0,-25 0,25 0,0 0,0 0,0 0,25 25,-25-25,0 25,0 0,0 0,25 24,-1 1,-24 24,25 1,-25-1,25 0,-25 1,25-26,-25 26,0-25,0-26,25 26,-25-25,0 0,0-25,0 0,0 24,0-24,0 0,0 0,0 0,0 0,0 0,0 0,0 0,0 0,0 0,0 0,0 0,24-24,-24 24,0 0,25 0,0-25,-25 0,25 25,0-25,-1 0,-24 1,25-26,0 25,0-25,-25 1,25-26,-25 26,0-26,-25 26,0-26,25 26,-50-26,26 51,-26-26,25 50,-24-25,24 25,0 25,0 0,25 0,-25 24,50 1,-25-25,25-1,0 1,0-25,-1 0,26-25,-25 1,24-26,1 0,-25 1,0-26,-1 1,1 0,-25-1,25 26,-25-26,0 26,0 24,0-25,0 50,0 0,0 25,0 0,0 24,25 26,-25-26,25 75,-25-24,24 24,1 24,-25 1,0 0,25 0,-25 25,0-26,25-24,-25 0,0 0,0-49,0-1,0-24,25-1,-25-24,0-25,0 0,0-25,24-24,-24-1</inkml:trace>
  <inkml:trace contextRef="#ctx0" brushRef="#br0" timeOffset="27188.5551">20637 14089,'25'74,"-25"1,0 24,0-24,25-1,-25 25,0-24,0-1,-25-49,25 24,0-24,-25-25,25-25,-24-24,24-26,-25 1,25-50,-25 25,25-50,0 0,25 25,-25 25,25 0,-1-1,26 51,-25 24,25 25,-1 0,-24 25,0 24,0 1,-25 0,0 24,0-24,-50-1,25 1,0-25,-24 24,24-24,0-25,0 25,25-25,0 25</inkml:trace>
  <inkml:trace contextRef="#ctx0" brushRef="#br0" timeOffset="27377.5659">21010 14461,'24'50,"-48"-25,24 24,0-24,-25 25,25-26,0 1,0 0,0-25,0 0,0-25,25 0</inkml:trace>
  <inkml:trace contextRef="#ctx0" brushRef="#br0" timeOffset="27521.5741">21084 13915,'-25'0,"25"25,0 0,25-25,-25 25</inkml:trace>
  <inkml:trace contextRef="#ctx0" brushRef="#br0" timeOffset="28802.6474">21357 14213,'-25'50,"0"-26,0 26,1 0,-1-1,0 26,25-26,-25-24,50 25,-25-50,50 0,-26 0,26-25,24 0,-24 0,0-24,-26-1,1 25,0 1,-25 24,0 0,0 0,-25 0,25 24,0 26,0-25,0 0,0-25,0 24,25-48,-25 24,0-25,0-25,0 25,0 1,-25-26,25 25,-25 0,25 0,0 1,0-1,25-25,0 25,0-49,24 24,1 1,0-26,-1-24,-24 25,25-1,-25 1,-1 0,-24-1,25 50,-25-24,-25 49,25 25,-24-1,-1 51,0 24,-25 0,50 25,-49 25,49-25,0 25,0-50,0 0,49 1,-24-26,0-24,25-50,-26 24,26-48,-50-26,25 25,-25-49,0-25,0 49,-25-49,0 49,0 0,25 1,-24 24,24 0,0 25,0 0,0 25,24-25,-24 25,25 24,0-24,-25 25,50-25,-50 24,49 1,-24-25,0 0,0-1,-25 1,24-25,1-25,-25 1,0-1,0-25,0 0,-25 1,25-1,-24-24,24 49,0-25,0 1,0 24,24 0,1-24,-25-1,25 0,0 1,0-26,-1 1,-24 24,0-24,25 24,-25 26,0-26,0 50,-25 25,25 24,0 1,0 49,0 25,25-25,-25 50,0-50,25 1,-25-1,25-50,-25-24,0-25,-25-25,0-24,0-26,1 1,-1 0,-25-1,1 26,24-26,0 26,25 24,0 0,25 25,24 0,1 0,0 0,-1-25,26 25,-26-25,1 1,-1-26,1 25</inkml:trace>
  <inkml:trace contextRef="#ctx0" brushRef="#br0" timeOffset="29516.6882">22820 13246,'0'-50,"0"0,-24 1,24 24,-50 0,0-24,1-1,-26 25,-24 0,0-24,-25-1,-25 25,-25 1,1-26,-1 25,-24 0,-26 1,-24-1,0 25,0 0,0 25,-25 24,1 1,-26-1,25 26,-25-1,25 25,1 25,-1-24,25 49,0-25,24 24,26-24,0 25,49 0,0 0,50-25,24 25,26-50,24 25,50-25,24 0,51-24,24-1,24-24,51 24,-1-49,50 0,0 0,25-1,0-24,25 25,24-25,1 0,-1 0,-24 0,24-25,-24 1,24 24,-24-50,0 25,-1 0,-24-49,-25 24,0-49,-25 25,1-25,-51-1,1-24,-50-24,25 23,-50-23,-25 24,1-25,-50 0,-25 0,-25 0,-25 1,-24 23,-25 1,-25 0,-25 25,-25 0,-24 25,-1 24,-49 0,25 26,-25-1,-25 25</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09-06T21:25:28.363"/>
    </inkml:context>
    <inkml:brush xml:id="br0">
      <inkml:brushProperty name="width" value="0.05292" units="cm"/>
      <inkml:brushProperty name="height" value="0.05292" units="cm"/>
      <inkml:brushProperty name="color" value="#FF0000"/>
    </inkml:brush>
  </inkml:definitions>
  <inkml:trace contextRef="#ctx0" brushRef="#br0">1860 3944,'0'-25,"0"25,0 0,-24 25,-1-25,25 0,-25 0,0 25,-24-25,49 0,-25 0,-25 25,25-25,0 0,25 24,-24 1,-1 0,25 0,-25 49,25 1,0-1,0 25,-25 25,25 50,-25-25,1 0,-1 24,25-24,-25 0,0-25,25-25,0 25,0-74,25 24,0-24,24-25,-24-25,25 0,-1 0,1 0,0 24,-25-24,24 0,-24 0,0 25</inkml:trace>
  <inkml:trace contextRef="#ctx0" brushRef="#br0" timeOffset="2715.1553">5606 7169,'0'0,"0"0,0-25,0 25,0-25,0 25,-25-25,25 25,-25 0,25-25,-25 25,25 0,-24-24,-1 24,25 0,-25 0,0 0,0 0,1 0,-1 0,0 0,0 0,-24 0,24 24,0-24,0 0,0 25,1-25,24 0,-25 25,0-25,25 0,0 25,-25-25,25 25,0-1,-25-24,25 25,0 0,-24 0,24 24,-25-24,25 0,-25 0,25 24,-25-24,25 0,0 0,-25 24,25-24,0 0,0 0,0 0,0-1,0 1,0 0,0 0,0-25,25 25,-25-1,25 1,-25-25,25 25,-25 0,0 0,25-1,-25 1,24 0,-24 0,25-25,0 25,-25 0,25-1,0 1,-1-25,1 25,0-25,25 25,-26-25,1 0,0 0,25 0,-26 0,1 0,25 25,-25-50,-1 25,1 0,0 0,0 0,0 0,-1-25,1 25,0-25,0 0,0 25,-1-24,-24-1,25 0,-25 0,25 0,-25 0,25 1,-25-1,0-25,0 25,25 1,-25-26,0 0,0 26,0-26,0 25,-25-24,25 24,0-25,-25 25,0-24,25 24,0 0,-25 0,25-24,-24 24,-1 0,25 0,-25 25,25-24,-25-1,0 25,25-25,-49 0,49 0,-50 1,50 24,-49-25,24 0,0 25,0-25,0 0</inkml:trace>
  <inkml:trace contextRef="#ctx0" brushRef="#br0" timeOffset="21940.2549">7268 7317,'0'25,"0"25,0-1,0 1,0 24,0 1,0-1,0 1,0-26,0 26,0-26,0 1,0-25,0 0,-25-1,25-24,0 0,0-24,0-1,0-25,0 0,0-24,0 0,0-26,-25 26,25-25,0 24,0 1,-25 24,25 1,0-1,0 25,0 1,25 24,-25-25,50 25,-25 0,24 0,-24 0,25 0,-1 0,1-25,-1 25,-24 0,0 0,0-25,0 25,-1-25,-24 25,0-24,0 24</inkml:trace>
  <inkml:trace contextRef="#ctx0" brushRef="#br0" timeOffset="22214.2706">7218 7466,'25'0,"-25"0,25 25,0-25,24 0,1 0,-25 0,24 0,1-25,-25 25,-1 0,26 0,-25 0,-25 0,25 0,-25 0</inkml:trace>
  <inkml:trace contextRef="#ctx0" brushRef="#br0" timeOffset="22493.2866">7193 7987,'25'0,"25"0,-25 0,24 0,26 0,-26-25,1 25,-1 0,1 0,-25 0,24 0,-24 0,0 0,0 0,0 0,-25 0,24-25,-24 25,0-24</inkml:trace>
  <inkml:trace contextRef="#ctx0" brushRef="#br0" timeOffset="26065.4909">6697 7317,'0'0,"0"-24,0 24,-25 0,25 0,0 24,0 1,0 0,25 0,-25 24,25 1,-25 0,25-1,0 26,-1-26,1 1,0-1,0 1,-25-25,0 24,0-49,0 25,0-25,0 0,0-25,0-24,0-1</inkml:trace>
  <inkml:trace contextRef="#ctx0" brushRef="#br0" timeOffset="26377.5087">6970 7317,'0'0,"0"-24,0 24,0 24,0-24,-25 25,25 0,-24 0,-1 0,0 24,25-24,-25 25,0-1,0 1,1-25,24 24,-25 1,0-25,25 24,-25-49,25 25,-25 0,25 0,0-1,0-24,-24 25,24-25,24 0</inkml:trace>
  <inkml:trace contextRef="#ctx0" brushRef="#br0" timeOffset="27530.5747">8086 7615,'0'25,"0"-25,-24 25,24-25,0 0,0 0,0 0,0 0,0 0,0 0,0-25,0 0,24 0,-24 0,0-24,0 24,0 0,0-24,0 24,25 0,-25 0,0 25,0-25,0 25,0 0,0 0,0 0,0 0,0 0,0 25,25 0,-25 0,0 24,25-24,-25 0,25 0,-1 0,-24-1,25 1,-25-25,0 25,0-25,0 0,0 0,0 0,0-25,-25 25,1-25,-1 1,0-1,0 25,0-25,-24 0,24 0,0 25,0 0,0 0,25-24,0 24,0 0,0 0,0 24,25-48,0 24,0 0,25 0,-1 0,-24-25,25 25,-26 0,26 0,-50-25,25 25,0 0,-25 0,0 0,0 0,0 0,0 0,-25 25,25-25,-25 25,0-1,0 1,25 25,-24-25,-1-1,0 1,25 25,-25-25,25-25,-25 24,25-24,0 25,0-25,0 0,0-25,0 25,0-24</inkml:trace>
  <inkml:trace contextRef="#ctx0" brushRef="#br0" timeOffset="28407.6249">8384 7665,'0'0,"0"0,0 0,0-25,0 25,0-25,25 0,-25 0,0 1,0-1,25 0,-25-25,0 1,0 24,-25-25,25 26,0-1,0 0,0 0,0 25,0 0,0 25,0 0,25 0,-25 24,24-24,1 25,-25-1,50 1,-50-25,25-1,-1 26,1-25,0 0,0-25,-25 24,0 1,0-25,0 0,0 0,0-25,-25 1,0-1,0 0,1 0,-26-24,0 24,26 0,-26 0,25 25,0-25,1 25,-1 0,25 0,0 0,0 0,25 0,-1 0,1 0,25-24,-25 24,24-25,1 25,-1-25,-24 25,25 0,-50-25,25 25,-1 0,-24 0,0 0,-24 25,-1-25,0 25,0 0,0-1,1 26,-1-25,-25 0,25-1,1 1,24 25,-25-25,0-25,25 24,0 1,0-25,0 25,0-25,-25 25,25-25,0 0,0 25,0-25</inkml:trace>
  <inkml:trace contextRef="#ctx0" brushRef="#br0" timeOffset="31166.7827">9525 7541,'-25'0,"0"0,1 24,24-24,-25 0,25 25,0-25,0 25,25-25,-1 0,26 0,0 0,-1 0,26 0,-1 0,-24-25,49 25,-50 0,26 0,-25 0,-26 0,26 0,-25 0,0 25,-1-25,1 0,-25 0,0 0,0 0,0 0,0 0,0-25,0 25,0-25,-25 1,1 24,24-25,-25 0,0 0,-25 0,26-24,-1 24,-25 25,25-25,0 0,1 25,-1-24,25 24,0 0,-25 0,25 0,25 24,0-24,-1 25,26-25,0 25,-1-25,1 0,0 25,-1-25,-24 25,25-25,-50 24,24-24,1 25,-25-25,0 25,-25 0,25-25,-24 25,-1 24,-25-24,25 25,1-26,-26 26,0-25,26 24,-26-24,25 0,0 25,25-26,-25 1,25-25,-24 25,24-25,0 0,0 0,0 0,0 0,0-25,0 0</inkml:trace>
  <inkml:trace contextRef="#ctx0" brushRef="#br0" timeOffset="33571.9202">11435 8235,'0'25,"0"-25,0 0,0-25,0 25,0-49,0 24,0-25,0-24,25-1,-25 1,25-25,-25 24,0-24,0 25,24 24,-24-24,0 24,0 25,0 25,0 0,0 0,25 25,-25 0,25 24,0 26,24-1,-24 1,25 24,-1-25,1 25,-25-49,24 25,1-26,-25 1,0-50,-1 25,1-25,0-25,-25 25,25-50,-25 1,0-26,0 1,25-26,-25 1,0 0,0 0,0 24,0 1,0 24,0 26,0-1,0 0,0 25,0 0,0 0,0 0,0 0,0 0,0 0,0 0,0 0,0 0,0 0,0 0,0 0,0 0,0-25,0 25,0 0</inkml:trace>
  <inkml:trace contextRef="#ctx0" brushRef="#br0" timeOffset="40031.2895">13915 7441,'-24'-24,"24"24,0-25,-25 25,25 0,-25 0,25-25,-25 25,0 0,25 0,-24 0,-1 25,25-25,-25 25,25 24,-25-24,25 25,-25 24,25-24,0 24,0 25,25-24,0-1,-25 1,25-1,24 0,-24 1,0-26,25 1,-26 0,26-1,0-24,-1-25,1 0,-1-25,1 0,0-24,-26-26,26 26,0-50,-25 24,-1-49,1 50,0-26,-25 1,0 0,-25 0,0 24,1 1,-26 24,0 1,1-1,-26 25,26 25,-26 0,-24 25,25 0,24 49,-49-24,49 24,1 1,-1 24,25-25</inkml:trace>
  <inkml:trace contextRef="#ctx0" brushRef="#br0" timeOffset="56696.2429">5457 12675,'0'-25,"0"1,-25-1,0 25,1-25,24 25,-50-25,25 25,-24-25,24 25,-25 0,25 25,-24-25,24 25,-25 0,26 0,-1-1,0 26,0-25,25 24,-25 26,25-1,0-24,0 24,0 1,0-1,0 1,25-1,-25 0,50-24,-25 0,-1 24,26-49,0 24,-26-24,26 25,0-50,24 25,-24-25,-1 0,1-25,24 25,-24-25,-1-25,1 1,0 24,-1-49,-24 24,0-24,25-1,-50 1,24-1,1 1,-25-25,0 24,-25 1,1-1,24 26,-25-26,0 26,-25 24,25-25,1 26,-1-1,-25 25,25 0,1 0,-1 0,0 25,0-1,0 1,1 0,-1 0,0 0,0-1</inkml:trace>
  <inkml:trace contextRef="#ctx0" brushRef="#br0" timeOffset="66940.8288">6896 13419,'0'0,"0"0,0 0,0-24,0-1,0-25,25 1,-25 24,0-50,24 26,-24-1,0-24,0 24,0 25,0-24,0 24,0 0,0 25,0 0,0 0,25 25,-25 24,25-24,-25 25,25-1,0 26,-1-26,-24 26,25-25,0-1,0-24,0 0,-25 0,0-1,0-24,0 0,0 0,0-24,-25 24,0-25,0 0,-24-25,24 26,-25-1,25 0,-24 0,24 0,0 0,0 25,25 0,0 0,0 0,0 0,0-24,25 24,0-25,0 25,0-25,-1 0,26 0,0 1,-26-1,1 25,0-25,0 25,-25 0,0 0,0 0,0 25,-25 0,0-1,0 26,1-25,-1 0,0 24,0 1,0-25,1 24,-1-24,0 25,25-25,0-1,-25-24,25 25,0-25,0 0,25 0,-25 0</inkml:trace>
  <inkml:trace contextRef="#ctx0" brushRef="#br0" timeOffset="67349.8521">7268 12452,'0'0,"0"0,0 0,0 0,0 25,25 0,-1 24,1 1,25-1,-25 51,24-51,-24 50,25-24,-1-1,-24 1,0-1,0-24,-1 24,1-24,-25-25,25-1,-25 1,0-25,0 0,0 0,0-25,0 1</inkml:trace>
  <inkml:trace contextRef="#ctx0" brushRef="#br0" timeOffset="67605.8667">7739 12601,'0'-25,"0"25,0 0,0 25,-25-25,0 49,1 26,-1-1,0 25,-25-24,1 49,24-25,-25-24,26 24,-1-25,-25 1,50-1,-25-74,25 25,0-25,25 0,-25-25</inkml:trace>
  <inkml:trace contextRef="#ctx0" brushRef="#br0" timeOffset="68460.9157">8037 13320,'0'0,"0"0,0 0,0 0,0-25,0 25,0-49,0 49,0-50,25 0,-25 1,0-26,24 26,-24-1,0-24,0 24,0 1,0 24,0 0,0 0,0 25,25 25,-25 0,25 24,-25 1,25 0,-25-1,25 26,-1-26,1 1,0-25,0-1,0-24,-25 25,0-25,24 0,-24 0,-24 0,-1-25,0 1,0-1,-24 25,24-25,-25 0,25 0,-24 25,49-24,-25 24,25 0,0 0,0 0,25-25,-25 25,49-25,-24 25,0-25,0 25,0-25,-1 25,1 0,0 0,-25 0,0 25,-25 0,25 0,-25 0,25 24,-24-24,-1 0,25 0,-25-1,25 1,0 0,0 0,0 0,0-25,0 0,0 0</inkml:trace>
  <inkml:trace contextRef="#ctx0" brushRef="#br0" timeOffset="69206.9584">8384 13295,'25'0,"0"0,-25-24,0-1,24 0,-24-25,25 1,-25-1,25-24,-25 24,0-24,25 24,-25 0,0 1,0-1,0 25,0 1,0 24,0 24,0 1,0 25,25-1,-25 26,24-1,1 1,0-1,25-24,-26-1,1 1,25 0,-25-26,-25 1,24-25,-24 0,0 0,0 0,-24-25,-1 1,0-1,0 0,-24 0,24 0,-25 0,25 1,1-1,-1 25,25-25,-25 25,50-25,-25 25,0-25,25 1,-25-1,24 0,1 0,0 25,0-25,0 1,-25-1,24 25,-24-25,0 25,0 0,0 0,0 25,0 0,0-1,-24 1,-1 0,25 25,-25-1,0 1,0-25,1 24,-1 1,0-25,0 24,25-24,-25 25,1-50,24 25,0-25,0 0,24-50,1 25</inkml:trace>
  <inkml:trace contextRef="#ctx0" brushRef="#br0" timeOffset="70287.0202">10096 13271,'0'24,"-25"-24,0 0,25 0,0 0,0 0,0 0,0 0,0 0,25 0,-25 0,25 0,24 0,-24 0,25 0,-1 0,26-24,-26 24,1 0,-25 0,-1 0,1 0,0 0,0 0,-25 0,0 0,0 0,0 0,0 0,0 0,0 0,0 0,0 0,0 0,0 0,0-25,0 25,-25-25,25 0,-25 0,25 0,-25 1,25-1,-24 0,-1 0,0 0,0 1,25-1,-25 25,1-25,24 25,0 0,0 0,0 25,0 0,24-25,1 24,0 1,0 0,24 0,-24-25,25 25,-25-1,-1 1,1 0,0 0,-25 0,0-25,0 49,0-24,0 0,-25 0,0 0,1-1,-1-24,-25 25,25 0,1-25,-1 25,0 0,0-25,25 0,0 0,0 0,0 0,0 0,25 0</inkml:trace>
  <inkml:trace contextRef="#ctx0" brushRef="#br0" timeOffset="77235.4172">11485 13667,'0'0,"0"25,-25-25,25 0,-25-49,25 24,-25 0,0-25,25 1,0-26,-24 26,24-50,0 24,-25 1,25 24,0-24,0-1,25 50,-25-24,0 24,24 0,1 25,0-25,25 25,-26 0,26 0,0 0,-1 25,1-25,-1 0,-24 0,25 25,-1-25,-24 0,25 25,-50-25,25 0,-1 25,-24-25</inkml:trace>
  <inkml:trace contextRef="#ctx0" brushRef="#br0" timeOffset="77491.4319">11534 13295,'0'0,"25"25,-25-25,25 0,0 0,-25 0,49 0,-24 0,0 0,0 0,24 0,-24 0,0 0,24 0,-49-25</inkml:trace>
  <inkml:trace contextRef="#ctx0" brushRef="#br0" timeOffset="77892.4552">11460 13742,'0'25,"0"-25,25 0,-25 0,24 0,1 0,25 0,-1 0,1 0,24 24,-24-24,0 0,-1 25,-24-25,0 0,24 0,-49 25,25-25,-25 0,0 0,25 0,-25 0,0 0,0 0,0 0,0 0,0-50</inkml:trace>
  <inkml:trace contextRef="#ctx0" brushRef="#br0" timeOffset="81404.6561">13717 12923,'0'0,"0"0,25 0,-25 0,0-25,25 25,-1-24,1-26,0 25,25-24,-26-1,26 0,0 1,-1-1,1 1,-1-1,-24 25,0 0,-25 25,25 25,-25 0,-25 0,25 49,-25 1,25 24,-25 0,1 0,-1 25,0-25,0 1,25-26,-25 1,1-26,24-24,0 25,-25-50,25 0,0 0,0-25</inkml:trace>
  <inkml:trace contextRef="#ctx0" brushRef="#br0" timeOffset="81650.6702">13667 13519,'0'24,"50"1,-25 0,49-25,25 25,-24-25,24 0,25 0,-25 0,-24-25,24 25,-49 0,-1 0,1-25,-25 25,-25 0,0 0,24 0,-24 0,-24-25</inkml:trace>
  <inkml:trace contextRef="#ctx0" brushRef="#br0" timeOffset="91705.2453">5209 16818,'0'-25,"0"-25,0 25,-25 1,0-26,1 25,-1-24,0 24,-25 25,26-25,-26 25,0 0,26 25,-26 0,0 24,25 1,1 24,-26 25,50 1,-25 24,25 0,25 0,0 24,0-23,24-1,26-25,-1-25,1 1,-1-26,0-24,26-25,-1 0,-25-25,1-24,24-26,-50-24,26 0,-26-25,-24-25,-25 0,0 0,0 25,-25-25,-24 1,-26 24,26 49,-50-24,24 74,1 0,-25 25,24 50,-24 24,25 1,-26 24,26 25</inkml:trace>
  <inkml:trace contextRef="#ctx0" brushRef="#br0" timeOffset="109195.2456">6598 17562,'0'0,"0"0,0 0,0 0,0 0,0 0,0 0,50 25,-50-25,0 0,0 0,0-25,0 25,0-25,0 0,0-25,0-24,0 24,0-24,0-25,0 24,0 1,0-25,-25 24,25 1,0 0,0 24,0 0,0 26,0-1,0 0,0 25,25 0,-25 25,0 0,24 24,1 26,0-1,0 0,24 26,-24-26,0 0,0 26,0-26,0 0,-1-24,1 0,-25-50,25 99,-25-99,25 0,0 0,-25-50,24 1,1-26,0-24,-25-25,25 25,0-25,-25 0,24 25,-24-25,0 49,0-24,0 49,-24 1,24 24,0 0,0 25,0 0,0 25,0 0,0-1</inkml:trace>
  <inkml:trace contextRef="#ctx0" brushRef="#br0" timeOffset="110772.3358">7491 16570,'0'24,"0"-24,-25 0,0 0,25 25,0-25,-24 25,24-25,-25 25,25 0,0-1,0 26,0 0,0-1,25 26,-25-1,24-24,-24 24,0 0,25-24,-25 24,25-24,-25-25,0 24,0-24,0 0,0-25,0 50,0-50,0 0,0 0,0 0,0-25,0 0,0 0,0-24,0-1,0 0,0-24,0 24,0-49,0 25,0-25,0-1,0 1,0 25,-25-1,25 26,0-26,0 51,-25-26,25 50,0 0,25-25,0 50,-25-25,25 25,24-25,-24 25,25-1,-1-24,1 0,0 0,-1 0,-24 0,25 0,-50 0,24 0,-24 0,0 0,0 0,0 0</inkml:trace>
  <inkml:trace contextRef="#ctx0" brushRef="#br0" timeOffset="111085.3537">7516 17016,'25'25,"-1"-25,-24 0,25 25,0-25,0 0,0 0,-1 0,26 0,-25-25,0 25,-1 0,1 25,0-25,0 0,-25 0,25 0,-25 0,0 24</inkml:trace>
  <inkml:trace contextRef="#ctx0" brushRef="#br0" timeOffset="111530.3792">7590 17462,'0'0,"-25"25,25-25,0 0,25 0,0 0,0 0,0-25,-1 25,26 0,0-24,-1 24,-24 0,25 0,-26 0,1 0,0 0,-25 24,25-24,-25 0,25 25,-25-25,0 0,0 25,0-25,0 25,-25-25,25 0,0 0,-25 0,25 0,0 0</inkml:trace>
  <inkml:trace contextRef="#ctx0" brushRef="#br0" timeOffset="115860.6269">8285 17115,'0'0,"25"-25,-25 25,0 0,0 0,0 0,0 0,0 0,0 0,0 0,0-24,0-1,0 25,0-50,0 25,24-24,-24 24,0 0,0-24,0-1,0 25,25 0,-25 1,0-1,0 0,0 25,0 0,0 0,25 25,-25-25,0 25,25 24,0-24,-25 25,49-1,-49 1,50-25,-50 24,25 1,-1-50,1 25,-25-1,25-24,-25 25,0-25,25 0,-25 0,0 0,0 0,-25 0,25-25,-25 25,25-24,-25 24,1-25,-26 25,25-25,-24 0,-1 0,25 25,-24 0,-1 0,25 0,0 0,25 0,-24 25,24-25,0 0,0 0,24 0,-24 0,25 0,0 0,0-25,0 25,-1-24,26 24,-25 0,0-25,24 25,-24 0,0 0,0 25,-25-25,24 0,-24 0,0 0,25 24,-50 1,25-25,0 25,-24 0,24 0,-25 24,0-24,0 0,25 24,-25-49,1 25,24 0,0-25,0 0,0 0,0 0,0 0,24-25</inkml:trace>
  <inkml:trace contextRef="#ctx0" brushRef="#br0" timeOffset="116882.6853">8905 17140,'0'0,"0"0,0 0,0-25,0 25,0-25,0 25,0-24,0-1,-25 0,25 0,0-24,0-1,0 25,0-24,-25-1,25 0,0 26,0-26,0 0,0 26,0-1,0 0,0 25,0 0,25 0,-25 25,25 0,0 24,-1 1,26-1,-25 1,0 24,0-49,24 25,1-1,-25-24,-1 25,1-50,0 25,0-1,-25-24,0 0,0 25,0-25,0-25,-25 25,0-24,0-1,-24 0,-1 0,1 0,-26-24,25 24,-24 0,24 25,1-25,-1 1,25 24,1 0,24 0,0 0,24 0,1 0,0 0,25 0,-1-25,1 25,24-25,-24 0,24 0,-24 1,24 24,-49-25,0 25,0-25,0 25,-25 0,0 0,0 0,0 0,-25 0,25 25,-50 0,50-25,-25 49,-24 1,-1-1,25 1,-24 0,-1 24,25-24,-24-1,24 1,0-1,0-49,0 25,25 0,-24-25,24 0,0 0,0 25,0-25,24 0,-24 0</inkml:trace>
  <inkml:trace contextRef="#ctx0" brushRef="#br0" timeOffset="136591.8126">10344 16619,'0'-25,"0"25,0 0,0 0,0 0,0 0,-25-24,25 24,0 0,0 0,0 0,25 0,-25 24,49-24,-24 0,0 0,24 0,1 0,0 0,-26 0,26 0,-25 0,0 0,-1 0,1 0,0 0,-25 0,0 0,0 0,0-24,-25-1,25 25,-25 0,1-25,-1 25,0-25,0 25,0-25,-24 25,49 0,-25 0,0 0,25 0,0 0,0 0,0-24,25 24,0 0,0 0,24 0,-24-25,0 25,24 0,-24 0,0 0,0 25,0-25,-25 0,0 24,0-24,-25 25,0 0,0-25,-24 25,24-25,0 25,-25-1,26 1,-1 0,25 0,-25 0,25-25,0 24,0-24,25 0</inkml:trace>
  <inkml:trace contextRef="#ctx0" brushRef="#br0" timeOffset="137075.8403">11584 16197,'-25'-24,"0"-26,25 50,-25-25,1 0,24 25,0 0,0 25,0 0,24 25,1-1,0 1,0 49,24-24,1-1,0 25,-1-24,1 24,-25-25,24 1,-24-1,0 0,0-24,-25 24,24-24,-24 0,25-1,-25-24,0 0,25 24,-25-24,25-25,-25 0,0 0,25-25</inkml:trace>
  <inkml:trace contextRef="#ctx0" brushRef="#br0" timeOffset="137451.8614">12030 15875,'-25'25,"25"24,-49 1,24 24,0 1,-24 24,24 0,-25 25,1-24,-1 24,0-25,1 25,24-25,-25-25,26 26,-1-51,0 1,25-1,-25-24,25 0,0-25,0 0,0 25,0-25,0 0,0 0,0 0,-25-25</inkml:trace>
  <inkml:trace contextRef="#ctx0" brushRef="#br0" timeOffset="138997.9503">13965 16222,'0'0,"0"-25,0 25,-25-24,25-1,0 0,25 0,-25 0,25-24,0 24,-1-25,26 26,0-1,-26 0,26 0,0 25,-26 0,26 0,0 25,-25 25,-1-1,26 26,-25-1,0 25,-25 0,24 1,-48-1,24 0,-25-24,-25 24,1 0,-1-25,-25 1,1 24,0-25,-1-24,-24 0,25-1,-1-24,1-25,24 0,1-50,24 1,0-1,25-24,0-1,25 26,-25-26,49 26,1-1,24 50,-24 0,24 0,1 25,-1 0,1 24,-1 1,-24 0,24-1,-24 1,-1-1,1-24,0 0,-26 0,1 0,-25-1,0-24,0 0,25 0,-25 0,0 0,0 25,0-25,0 0,0 0,0 0,0 0,25 25,-25-25,0 0,0 0,0 0,0 0,0 0,0 0,0 0,0 0,0 0,0 0,0 0,0 0,0 0,0 0,0 0,0 0,0 0,0 0,0 0,0 0,0-25</inkml:trace>
  <inkml:trace contextRef="#ctx0" brushRef="#br0" timeOffset="146599.3846">15974 15577,'0'-74,"0"-25,0 24,-49-24,24 25,-25-1,1 26,-26-1,26 50,-51 0,51 25,-26 24,26 1,-1 24,25 1,0 49,25 0,25 0,0 0,25 25,-1 24,-24-24,25 0,-1 25,1-25,-25-25,0 0,-25 0,0-25,0-25,0 1,0-26,-25-24,0 0,25-25</inkml:trace>
  <inkml:trace contextRef="#ctx0" brushRef="#br0" timeOffset="146833.3983">15280 16669,'0'0,"24"-25,1-25,0 1,25-1,-25-24,24-1,-24 1,25-1,-26 26,1-1,0 1,0 24,0 25,-1 25</inkml:trace>
  <inkml:trace contextRef="#ctx0" brushRef="#br0" timeOffset="147211.4199">15801 16520,'24'0,"-24"-25,25-24,-25-1,0 0,25-24,-25 24,0-24,25-1,-25 51,0-1,25 0,-1 50,1 0,25-1,-25 26,24 0,1-1,-1 1,-24-1,25-24,-25 0,-25-25,0 0,0 25,-25-25,-25-25,1 25,-26 0,26 0,-26-25,26 25,-1 0,25-25,25 25,0-24,0-1,50 0,-25 0</inkml:trace>
  <inkml:trace contextRef="#ctx0" brushRef="#br0" timeOffset="147401.4309">16297 15999,'24'-25,"1"25,-25 0,0 25,0 0,-25 24,25 1,0 0,0-1,0 26,25-26,0 1,25 0,-25-26,24 1,-24-50,25 25,-26-49,1-1</inkml:trace>
  <inkml:trace contextRef="#ctx0" brushRef="#br0" timeOffset="147577.441">16495 15602,'0'25,"0"-25,0 50,0-26,0 1,0 25,0-25,0 24,0-24,0 0,25 0</inkml:trace>
  <inkml:trace contextRef="#ctx0" brushRef="#br0" timeOffset="148238.4788">16743 16222,'0'0,"0"0,0 0,25 0,-25-25,-25-24,25-1,0 25,0-24,0-1,0 25,0 1,0 24,0 0,0 0,0 24,25 1,-25 0,25 0,-25-25,25 0,-1 0,-24-25,25-25,0 26,0-26,0 0,-25 1,24 24,1 0,0 0,0 25,0 25,-25 0,0 0,0 0,0 24,0-24,24 0,-24-25,0 0,25 0,-25 0,25-25,-25 25,25-25,-25 0,25 25,-25 0,0 0,0 50,0-25,24 49,1 1,0 24,0 0,0 0,24 1,-24-1,0-25,0-24,-25-1,-25-24,0-25,0 0,-24-25,-1 1,0-1,1-25,24 1,0 24,0-25,25 1,0-1,25 25,0-25,25 1,-26-26</inkml:trace>
  <inkml:trace contextRef="#ctx0" brushRef="#br0" timeOffset="149407.5457">17562 15354,'0'-50,"0"50,-25-24,25 48,-25 26,25 0,-25-1,25 51,-25-26,25 0,0 1,0-1,25-24,-25-25,25-25,-25 0,25-25,-25-25,25 1,0-1,-25-24,0 24,24 0,-24 26,25 24,0 0,0 0,0 24,-1-24,26 0,-25 0,0 0,24-24,-24-51,0 26,0-51,-25 1,-25 0,25 0,-25-25,0 24,-24 1,24 25,0 24,0 50,0 0,25 25,-24 49,48 1,-24 24,25-25,0 26,0-26,24 0,-24-24,25-25,-1 0,1-25,-25-25,0 0,-1 0,1-24,-25-1,0 25,0 0,0 25,-25 0,25 0,0 50,0 0,0-26,0 26,25-25,0 0,-25-1,50-48,-26 24,1-25,0 0,0 0,0-24,-1 24,26 0,-50 25,25 0,0 0,-25 25,24-25,-24 25,0-1,0 1,0 0,0-25,25 0,0-25,0 0,0-24,24-1,1 1,-25-51,24 26,1-50,-25 25,0-25,-25 25,0-1,0 26,0 24,-25 25,0 50,0 25,25 49,-25 25,25 0,0 50,0-1,25-24,0 0,25-25,-26-49,1-26,0-24,-25-50,0-24,-25-26,-24-24,-1 0,-24-1,24-24,-24 50,-1 0,25 24,26 0,-1 26,50 24,-1 0,26 0,25 0,-1 0,25 0,0 0,1 0,-1 0,-25 0,25 49</inkml:trace>
  <inkml:trace contextRef="#ctx0" brushRef="#br0" timeOffset="149588.5559">19496 14858,'50'50,"25"49,-51-25,1 50,-25-25,0 1,-49 49,-26-25,-49 24,-25 1,-49 0,-25 49,-50-24,-25 25,0-1,-24-24,24 24,1-24,-1-50,75 0,-1-25</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09-06T21:19:48.726"/>
    </inkml:context>
    <inkml:brush xml:id="br0">
      <inkml:brushProperty name="width" value="0.05292" units="cm"/>
      <inkml:brushProperty name="height" value="0.05292" units="cm"/>
      <inkml:brushProperty name="color" value="#FF0000"/>
    </inkml:brush>
  </inkml:definitions>
  <inkml:trace contextRef="#ctx0" brushRef="#br0">1240 8037,'50'-25,"-50"-25,25-24,-25 24,24 1,-24-26,0 26,0 49,-74-75,24 75,1 0,-1 50,-24-1,-1 75,1 0,0 25,-1 25,26 24,24 1,25-26,25 1,-1-25,76-25,-26-25,50-24,-25-51,25-24,0-24,0-26,0-49,-24-25,-26 0,0-25,-24-25,-25-24,-25-1,-25 26,0-1,-49 25,-1 50,-24 25,0 24,0 50,-1 25,1 24,50 26,-1-1,25 1,25-1</inkml:trace>
  <inkml:trace contextRef="#ctx0" brushRef="#br0" timeOffset="2521.1441">3274 8210,'0'0,"0"0,-25 50,25 0,0-1,0 26,-24-1,24 25,-25-24,25-1,-25 0,25-24,-25 0,0-26,25 1,-24-25,-1-25,0 1,0-1,25-25,0 1,25-26,0 26,0-26,24 26,1 24,24 0,1 0,-1 25,-24 25,24-25,-24 25,-1 0,-49-25,0 24,0 1,-49-25,-1-25,0 25,-24-24,0-1,24 0,-24-25,24-24,0 24,1-24,49 24,0 1,0 24,25 0,-1 25,26 25,-25 25,24 24,1 0,0 26,-1-26,1 0,-1-24,-24 0,25-50,-1 0,-24 0</inkml:trace>
  <inkml:trace contextRef="#ctx0" brushRef="#br0" timeOffset="3212.1837">3770 9054,'25'-50,"0"25,0-49,24-1,-24-24,25 0,-25 0,-1 0,1-1,0 26,-25 24,0 1,0 24,0 50,0 24,0 26,0 24,0 0,0 0,0 1,0-26,0 0,0-49,-25 0,0 0,-24-25,-1-25,1 0,-1-49,-24 24,24 1,0 24,1-25,49 25,0 1,24-1,26 50,25-25,-1 0,25 24,0-24,1 0,-1 25,-25-25,-24 0,-1 0,-49 0,0 25,-24-25,-26 25,0 0,-24 24,0 1,-1-25,1 24,24-24,1 0,24 0,0-1,25-24,25 0</inkml:trace>
  <inkml:trace contextRef="#ctx0" brushRef="#br0" timeOffset="3844.2199">4217 8930,'25'24,"-1"-24,1 0,-25-24,25-1,0 0,-25 0,25-49,-1-1,-24 1,25-25,-25 24,25-24,-25 25,0-1,25 26,-25 24,0 25,0 25,25 24,-1 26,-24-1,25 25,0 1,0-1,0 0,-1-25,-24 1,0-26,0 1,0-50,-49 0,24 0,-25 0,-24-50,0 1,-1-1,26-24,-26-1,26 51,24-26,0 25,25 0,25 25,0 0,49 25,0-25,1 25,-1-25,25 0,1-25,-26 25,0-25,-24 1,0-1,-25 0,-25 0,-25 25,-25 0,0 0,-24 25,0 25,-26-1,26 26,24-1,-24 0,24-24,1 24,24-24,0-25,50 0,-25 0,25-25,24-25</inkml:trace>
  <inkml:trace contextRef="#ctx0" brushRef="#br0" timeOffset="4166.2382">5110 8161,'25'0,"-1"49,26 1,0 24,-26 1,26-1,0 1,-1 24,1-25,-1-24,1-1,0-24,-1 0,1-25,-1 0,1-25,0 0,-1-24</inkml:trace>
  <inkml:trace contextRef="#ctx0" brushRef="#br0" timeOffset="4355.2491">6028 7987,'-50'50,"-24"49,24-25,-25 50,-24 0,25 0,-25 25,-1-25,1 25,0-25,25-25,24 1</inkml:trace>
  <inkml:trace contextRef="#ctx0" brushRef="#br0" timeOffset="6208.3551">8657 8260,'0'-25,"25"-24,-1-1,-24-24,0-1,25 1,-25-1,-25 26,25-26,-49 50,24 1,-25 24,1 24,-1 26,-24 24,49 26,-25 24,50 0,25 49,0-24,49 0,26 0,-1 0,-25-25,50-25,-49 0,-1-24,-49-26,-25 26,-50-51,-24 1,-1-25,-49 25,0-50,-24 25,24-25,24 1,1-1,0-25,24 25,51 1,-26-26</inkml:trace>
  <inkml:trace contextRef="#ctx0" brushRef="#br0" timeOffset="6790.3884">6871 8731,'-25'0,"0"0,25 0,0 0,0 0,25 25,0-25,0 0,24 25,26-25,-26 0,26 0,-26 0,26 0,-50-25,24 25,1-25,-50 25,25-25,-25 1,-25 24,25-25,-50 0,25 0,1 25,-26-25,25 25,0 0,25 25,-24-25,48 25,1-25,-25 25,25 0,0-25,0 0,-25 24,0 1,0 0,0 0,-25 24,0-24,0 0,0 25,1-1,-26-24,25 0,0 0,25 0,-24-1,24-24,0 0,0 0,0-24</inkml:trace>
  <inkml:trace contextRef="#ctx0" brushRef="#br0" timeOffset="7666.4385">11485 8062,'24'-75,"1"25,-25 1,-25-1,1 50,-26 25,0 25,26 24,-51 25,26 25,-26 50,50 0,0-1,1 1,24-25,49-25,1 0,24-75,26 1,24-25,0-25,0-50,0 1,0-51,-25-24,0 0,-24-49,-26-1,1-24,-50-1,-50 26,1-1,-1 50,-25 25,-24 24,0 26,0 49,-25 24,25 26,24 24,1 26,24-26,1 0,24 1</inkml:trace>
  <inkml:trace contextRef="#ctx0" brushRef="#br0" timeOffset="8981.5137">17438 7764,'0'-25,"-25"25,0-25,25 25,0 0,-25 0,25 25,0 0,25 24,-25 1,25 0,-25 24,25 25,-25 1,24 24,1 0,-25 0,25 0,-25 24,25 1,-25-25,0 0,-25 25,25-25,0 25,-25-25,25 25,-25-50,25 25,0 0,-24-25,24 1,0-1,0-25,0 1,0-1,0-24,0 24,0-24,0-1,0 1,0 24,0-24,24 0,-24-1,25 1,-25-1,0 1,25-25,-25 24,0 1,0 0,0-1,0 26,0-26,0 1,-25 24,25-24,0 24,0 1,0-26,0 1,25 0,-25-1,0 1,0-25,-25-1,25 1,0-25,0 0,0 0</inkml:trace>
  <inkml:trace contextRef="#ctx0" brushRef="#br0" timeOffset="9815.5615">17314 12526,'0'0,"0"0,0 0,0 0,-25 25,25 0,0 0,0-25,0 49,-25-24,50 0,-25 25,0-26,25-24,-25 25,0-25,24 25,1-25,0 25,0-25,-25 25,25-1,-1-24,1 25,0-25,0 0,0 0,0 0,-1 0,-24 0,25 0,0-25,-25 25,0-24,0 24,0-25,25 25,-25-25,0 25,0-25,0 0,-25 1,25-1,0-25,0 25,0 1,0-1,0 0,0 0,0 0,0 1,0 24,0 0,-25 0,0-25,25 25,-24 0,-1 0,0 0,-25 0,25 0,1 0,-1 0,-25 0,50 0,-25 0,1 25,-1-50</inkml:trace>
  <inkml:trace contextRef="#ctx0" brushRef="#br0" timeOffset="13406.7668">1414 10964,'-25'-50,"25"25,-25-24,25 24,0-25,-25 1,25-1,0 0,-24 1,24-26,-25 26,25-1,-25 1,0 24,25 25,-25-75,25 75,-49-24,49 24,-50 49,1 1,24 24,-25 25,25 25,1 50,-26-25,50 24,-25 1,0 0,25-1,25-24,0 0,0-50,0 0,24-24,1-25,24-1,-24-49,-1 0,26-25,-26-24,26-26,-26-24,26 0,-26-25,-24 0,25-25,-25 0,0 0,-25 25,0-25,0 25,-25 25,0 25,0-1,-25 26,1 24,-1 25,-24 25,-1 0,26 24,-26-24,26 25,-1-26,50-24</inkml:trace>
  <inkml:trace contextRef="#ctx0" brushRef="#br0" timeOffset="18009.0301">2654 11683,'25'0,"-25"-25,25-24,0 24,-25-25,24 1,1-1,-25-24,25-1,-25-24,0 24,25 1,-25 0,0-1,0 1,-25 24,25 1,0 24,0 0,0 0,0 25,0 0,0 25,0 0,0 24,0 1,25 24,0 1,-1-1,1 25,25-24,-25 24,24-24,-24-1,25 0,-1 1,-24-50,0 24,0 1,-1-25,-24-1,0 1,0-25,0 0,0-25,-24 1,-1-1,0 0,-25-25,1 26,-1-26,-24 0,-1 1,1 24,0-25,-1 26,1-1,24 0,0 0,1 25,49 0,0 0,25 0,-1-25,26 25,0-24,49-1,-25 0,26 0,-26 0,0 0,1 1,-1-26,-24 25,-25 0,-1 1,1-1,-25 0,0 25,-25-25,25 0,-24 25,-1 0,0 0,0 25,0 0,1 25,-26-1,25 26,-24-1,-1 25,0-24,1 24,-1 0,1-24,24-1,0 0,-25-24,50 0,-25-1,25-24,-24 0,24-25,0 25,0-25,0 0,0 0,0 0,0 0,0 0,0 0,0 0,0 0,0-25,24 25,-24-25</inkml:trace>
  <inkml:trace contextRef="#ctx0" brushRef="#br0" timeOffset="18664.0676">3423 10616,'-25'0,"50"25,-25 0,25 25,0-1,-1 1,1 24,25 1,-1-1,1 25,0-24,-1 24,1 0,0-24,24-1,-49 0,24 1,1-1,-25-49,0 25,-25-26,24 1,1 0,-25-25,0-25,0 0,-25 1</inkml:trace>
  <inkml:trace contextRef="#ctx0" brushRef="#br0" timeOffset="18976.0854">4192 10716,'0'-25,"0"25,-25 0,25 25,-25-1,1 51,-26-26,25 26,-24 24,-1 0,25 25,-24-24,-1-1,0 25,1-50,24 25,-25-24,25-1,1-24,-1-25,25-1,0 1,0-25,25-25,-25 1,24-1</inkml:trace>
  <inkml:trace contextRef="#ctx0" brushRef="#br0" timeOffset="19999.1439">4564 11782,'0'0,"0"0,0 0,25 0,-25-25,25-24,-25 24,24-49,1 24,0-24,0-1,0-24,-25 25,24-26,-24 26,0-1,25 1,-25 24,0 26,0-1,0 25,0 0,0 25,25 24,-25 1,25 24,0 25,0-24,-1 24,1-24,25-1,-1 25,-24-24,0-51,25 26,-50 0,24-26,-24 1,0-25,0 0,-24 0,-1-25,0 1,-25-26,-24 0,24 1,-24-1,-1 1,1-1,0 25,24-24,0 24,26 0,-1 25,25-25,25 25,-1 0,26-25,24 25,1-24,-1-1,1 0,24 0,-25 0,1-24,-1 24,-24 0,-1 0,-24 0,0 25,-25 0,-25 0,25 25,-49 25,24-1,-25 1,1 25,-1-1,-24 0,-1 1,26 24,-26-25,25 1,1-1,-1-24,1 24,24-49,0 0,0 0,25-25,0 0,0 0,25-25,0 0,-25 0</inkml:trace>
  <inkml:trace contextRef="#ctx0" brushRef="#br0" timeOffset="20778.1885">5854 10716,'0'-25,"25"-25,0 25,-25 1,0-26,-25 0,25 1,-25-1,25 1,-50-1,50 25,-49-24,24 24,-25 25,25 0,-24 0,-1 25,1-1,-1 26,25 0,-24 24,24 0,25 1,0 24,25 0,-1 0,26 1,0-26,24 25,0-24,26-1,-1-24,0 24,0-24,-24 24,-1-24,-24-25,-1 24,1 1,-50-1,0-24,0 0,-25 0,0 0,-24-1,-1 1,-24 0,24 0,-24-25,-1 25,1-25,24 0,-24 24,24-24,25 0,1 0,-1 0,25 0,-25 0,25 0,0-24,0 24,0-25</inkml:trace>
  <inkml:trace contextRef="#ctx0" brushRef="#br0" timeOffset="31787.8182">7094 11063,'0'0,"0"0,0 0,0 0,0 0,0 0,0 25,0-25,25 24,-25 1,0-25,50 25,-26-25,1 25,25-25,-1 0,1 0,24 0,-24 0,-25 0,24 0,1 0,-25 0,0 0,-1 0,1 0,-25 0,0 0,0 0,0-25,0 25,0-25,-25 25,25-25,-24 1,-1-1,0 0,0 0,0 0,-24 1,49-1,-25 25,0-25,25 25,0 0,0 0,25 25,0-25,0 25,-1-1,26 1,0 0,-26 0,26 0,-25-1,0 1,-1 0,-24 0,0 0,0 24,-24-24,24 0,-25 25,0-26,0 1,0 0,1 0,24-25,-25 25,25-25,0 24,0-24,0 0,0 0,25-24</inkml:trace>
  <inkml:trace contextRef="#ctx0" brushRef="#br0" timeOffset="34085.9496">8310 10988,'0'0,"0"0,0 0,24 50,-24 0,25-1,0 26,0-1,0 25,-1 1,1-26,0 25,-25-24,0-26,25-24,-50 0,25 0,-25-50,25 0,-25-25,1-24,-1 0,0-26,0 1,-24-25,24 25,0 0,25-1,-25 26,50 0,-25 24,50 0,-1 1,26-1,24 25,-25-24,50-1,-25 25,1 1,-1-26,0 25,-24 0,-26 1,1-1,-1 0,-24 0,0 25,-25 0</inkml:trace>
  <inkml:trace contextRef="#ctx0" brushRef="#br0" timeOffset="34352.9649">8582 11137,'0'25,"0"0,25 0,-25-25,50 0,-1 0,-24 0,25 0,24-25,-24 0,-1 0,1 25,0-25,-25 25,24-24,-49-1,25 25</inkml:trace>
  <inkml:trace contextRef="#ctx0" brushRef="#br0" timeOffset="34699.9848">8359 11683,'0'50,"25"-26,25 1,-1-25,26 0,24 0,0 0,0 0,25 0,-24 0,-1 0,-25 0,1 25,-26-25,1 0,-1 0,-49 25,25-25,-25 0,0 0,0 0,0 0,0 0,0 0,0 0,0 0,-25-50,25 50,25-49</inkml:trace>
  <inkml:trace contextRef="#ctx0" brushRef="#br0" timeOffset="35977.0578">11832 10195,'0'-25,"-25"25,0-25,25 25,-25-25,25 25,-49-24,49 24,-50 0,25-25,-24 25,-1 25,1-25,-1 0,0 24,1 1,-26 25,26-1,-1 26,0-1,1 1,24 24,-25 0,26 0,24 0,0 25,0-24,24-1,1 0,25-24,-1-1,26 25,-1-24,-24-26,24 1,1-1,-1-24,1 0,-26 0,26-25,-26 0,26 0,-1-25,-24 0,-1-24,26-26,-26 26,26-26,-26-24,26 0,-26 0,1-1,0-24,-26 25,26 0,-25-25,-25 49,25-24,-50 25,0-1,0 26,0-26,-24 26,-1-1,-24 25,24 1,-24-26,-1 50,1-25,24 25,1 0,-1 0,0 25,26 0,-1 0,25-25,-25 24</inkml:trace>
  <inkml:trace contextRef="#ctx0" brushRef="#br0" timeOffset="37223.1288">1339 13146,'-24'0,"-1"0,25 0,-50 0,50 0,-49 0,49 0,-75 0,75 0,-74 25,74-25,-50 50,50-50,-49 50,49-50,-50 99,25-50,0 26,25-1,0 1,-24-1,24 25,24 0,-24-24,0 24,50 0,-25 0,0 1,24-26,1 1,24-1,-24-24,-1-1,26-24,-1 0,-24 0,24-25,-24-25,-1 0,26-25,-25-24,-1 0,1-26,-1 1,-24 0,0-25,-25 25,25-1,-50 1,25 0,-50 0,26 0,-1 24,-25 1,1 24,-26 1,25-1,-24 25,-25 25,24 0,1 25,0 0</inkml:trace>
  <inkml:trace contextRef="#ctx0" brushRef="#br0" timeOffset="50832.9075">2902 14585,'0'0,"0"0,0-25,25 1,-25-26,25 0,-25 1,0-26,25 26,-1-51,-24 26,0 0,25-1,-25-24,0 25,0 24,0 0,0 1,0 24,0 25,0 0,0 0,0 25,0 24,25 1,-25 24,25 1,0-1,-1 25,1-24,0 24,0-49,0 24,-1-24,-24-25,25-1,-25 1,0 0,0-25,-25 25,25-50,-24 25,-26-50,25 26,-24-1,-26-25,26 0,-1 26,-24-1,24-25,25 25,0 25,1 0,24 0,0 0,24-24,26 24,0 0,-1-25,1 0,24 0,-24 0,24-24,-24 24,-1 0,-24 0,0 25,0-24,-25 24,0 49,-25-49,0 75,0-26,1 26,-1-1,0 0,-25 1,50-1,-24 1,-1-1,25-24,-25-25,25-1,0 1,25-25,-25-25</inkml:trace>
  <inkml:trace contextRef="#ctx0" brushRef="#br0" timeOffset="51166.9266">3770 14560,'0'0,"0"0,0-24,0-1,0 0,0-25,0 26,0-26,0 0,-24 1,24 24,0-25,-25 25,25 1,0-1,0 25,0 0,0-25,0 25,0 0,0 0,0 0,0 0,0 0,0 0,-25-25,25 25,0 0</inkml:trace>
  <inkml:trace contextRef="#ctx0" brushRef="#br0" timeOffset="51835.9649">3770 14139,'0'0,"0"0,-24-25,24 25,-25-25,25 0,0-24,-25-1,25 0,0-24,0 0,-25-1,25 1,0 24,0-24,-25-1,25 51,0-26,-25 0,25 26,-24 24,24 0,0 0,24 0,1 0,0 24,25-24,-1 0,1 25,0-25,-1 0,1 0,24 0,-49 0,25 0,-26-25,1 25,0 0,0 0,-25 0</inkml:trace>
  <inkml:trace contextRef="#ctx0" brushRef="#br0" timeOffset="52101.9801">3770 13965,'25'0,"0"0,25 0,-1-25,1 25,24 0,-24-25,24 25,-24-24,-1 24,-24-25,25 25,-25 0,-1 25,-24-25,-24 24</inkml:trace>
  <inkml:trace contextRef="#ctx0" brushRef="#br0" timeOffset="52348.9942">3795 14536,'25'24,"0"-24,0 0,-1 25,26-25,0 0,-1 0,1 25,-25 0,24-25,-24 0,25 25,-26-50,1 25,25-50</inkml:trace>
  <inkml:trace contextRef="#ctx0" brushRef="#br0" timeOffset="53236.045">4887 14461,'24'25,"-24"-25,0 0,25-25,-25 0,25 1,0-1,-25-25,25-24,-1-1,-24 1,25-1,-25-24,0 25,0-25,0 49,0-24,0 24,0 25,0 25,0 25,0 0,0 24,25 26,0-26,0 26,-25-1,24 1,1-26,0 1,0-25,-25-1,0 1,0 0,-25-25,0-25,-24 25,-1-25,0 1,1-1,-26 0,26 25,-26-25,26 0,24 25,0-24,25 24,25 0,0 0,-1-25,51 25,-1-25,-24 0,24 25,1-25,-26 1,1-1,0 0,-1 0,-49 0,25 25,-25 0,0 25,0 0,-25 0,0 24,1 1,-1 24,-25-24,25 24,1 1,-26-1,50 1,-25-26,0 1,25-25,-24 0,24-25,0 0,24-50</inkml:trace>
  <inkml:trace contextRef="#ctx0" brushRef="#br0" timeOffset="53859.0806">6176 13196,'0'-50,"0"26,0-1,-24 0,-1 0,-25 0,1 25,-1 25,25-25,-24 50,-1-25,0 24,50 26,-25-1,50 1,-25-1,50 25,0 0,-1-24,26-1,-26 25,26-24,-26-1,1-24,-25 24,-1 1,-24-51,0 26,-24 0,-1-25,0-1,-25 1,1 0,-1-25,1 25,-1-25,25-25,-24 25,-1-25,50 0,-25 1,25-1,25 0,0-25</inkml:trace>
  <inkml:trace contextRef="#ctx0" brushRef="#br0" timeOffset="54519.1184">7268 13990,'0'25,"25"-25,-1 0,51 0,-26 0,26-25,-1 25,1 0,-1 0,0 0,1 0,-1-25,-24 25,-25 0,24 0,-49-25,25 25,-25 0,-25 0,25-25,-49 1,24-1,-25 0,25 0,-24 0,-1 1,25 24,1-25,-26 25,50 0,0 0,0 0,0 0,25 25,24-25,1 24,0 1,-1 0,1-25,0 25,-1 0,-24-1,0 1,0-25,-25 25,-25 0,0 24,0-24,0 0,-24 25,24-26,-25 1,25 25,25-50,0 25,0-25,0-25</inkml:trace>
  <inkml:trace contextRef="#ctx0" brushRef="#br0" timeOffset="57107.2663">8706 13246,'0'0,"-24"0,24 0,0 0,24 0,-24 25,25 24,25 1,-1-1,-24 26,25-1,24 1,-24 24,24 0,1 0,-26-24,26-1,-26 0,26 1,-26-26,1 26,-25-25,24-1,-24-24,-25 25,25-26,-25 1,0-25,0 0,0 0,-25-25,25 1</inkml:trace>
  <inkml:trace contextRef="#ctx0" brushRef="#br0" timeOffset="57438.2853">9649 13122,'0'0,"0"0,-25 24,25 1,-49 25,24 24,0 1,-25 24,1 25,-1 0,1-25,-1 25,0 0,-24-25,24 1,1-26,-1 1,0-26,1 26,24-26,0-24,0 0,25-25,0 0,25 0,0-25</inkml:trace>
  <inkml:trace contextRef="#ctx0" brushRef="#br0" timeOffset="58342.337">11509 13097,'0'0,"0"0,0 0,0 0,25-25,0 0,25-24,-26-1,26 0,0-24,-1 24,1 1,-1-26,1 26,0 24,-26-25,1 26,0 24,0 0,-25 24,0 26,0 0,0 49,-25 0,25 0,-25 50,25-25,-25-25,25 25,0-24,-24-1,24 0,-25-25,25 1,0-26,0 1,-25 0,25-26,0 1,0-25,0 0,0 25,0-25,0 0,0 0,0-25,-25 25</inkml:trace>
  <inkml:trace contextRef="#ctx0" brushRef="#br0" timeOffset="58645.3544">11311 14238,'-50'25,"50"-25,25 0,0 24,25-24,24-24,25 24,0 0,25 0,0 0,0 0,0 0,-24 0,-26 0,25 0,-49 24,0-24,-1 0,-24 0,0 0,-25 0,0 0,0 0,-25 0,25 0,-25 25,0-25</inkml:trace>
  <inkml:trace contextRef="#ctx0" brushRef="#br0" timeOffset="73100.1811">18083 12675,'0'0,"-25"0,25 0,0 0,25 0,-25 0,24 0,1 0,0 0,0 0,24 0,-24 25,25-25,-1 0,1 0,24 0,-24 25,25-25,-26 0,26 0,-1 0,-24 0,24 0,0-25,1 50,-26-25,26 0,-1 0,1 0,-1 0,-24 25,24-25,1 0,-1 0,0 24,1-48,24 24,-25 0,26 0,-26-25,25 25,-24 0,24-25,-25 25,25 0,1 0,-1-25,-25 25,26 0,-1 0,-25 0,1 25,24-25,-50 0,26 0,-1 0,-24 0,-1 0,1 25,-25-25,25 0,-26 0,26 0,-25 0,0 0,-1 25,26-25,-25 0,0 0,-1 24,1-24,0 0,0 0,0 0,24 0,-24 0,0 0,24 0,-24-24,25-1,-25 0</inkml:trace>
  <inkml:trace contextRef="#ctx0" brushRef="#br0" timeOffset="74209.2444">22721 12576,'0'0,"0"0,0 0,0 25,0-25,0 0,-25 25,25-1,0 26,0-25,0 24,0-24,0 25,0-1,0-24,25 0,-25 25,0-26,0 1,0-25,0 25,0-25,0 0,0 0,0 0,0 0,0-25,0-24,0 24,0-25,0 1,-25-1,25 0,0-24,-25 0,25 49,0-50,-24 51,24-26,0 25,0 25,-25-25,25 25,25 0,-1 0,-24 0,50 25,-25-25,25 25,-26-25,51 0,-26 0,1 25,24-25,-24 0,0 0,-26 0,26 25,-25-25,0 24,-25 1,0 0,0 0,0 0,0 24,0-24,0 25,0-26,0 26,0 0,0-26,0 1,0 0,0 0,0 0,-25-1,25-24,0 0,-25 25,25-25,-25 0,0 0,1 25,-26-25,0 0,1 0,24 25,-25-25,1 0,-1 0,1 0,24 0,25 0,-25 0,0 0,25 0,0 0,-25 0,25 0,0 25,-25-25,25 0,0 24,0 1,0-25,-24 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Times" pitchFamily="1" charset="0"/>
                <a:ea typeface="+mn-ea"/>
                <a:cs typeface="+mn-cs"/>
              </a:defRPr>
            </a:lvl1pPr>
          </a:lstStyle>
          <a:p>
            <a:pPr>
              <a:defRPr/>
            </a:pPr>
            <a:endParaRPr lang="en-US"/>
          </a:p>
        </p:txBody>
      </p:sp>
      <p:sp>
        <p:nvSpPr>
          <p:cNvPr id="1331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Times" pitchFamily="1" charset="0"/>
                <a:ea typeface="+mn-ea"/>
                <a:cs typeface="+mn-cs"/>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Times" pitchFamily="1" charset="0"/>
                <a:ea typeface="+mn-ea"/>
                <a:cs typeface="+mn-cs"/>
              </a:defRPr>
            </a:lvl1pPr>
          </a:lstStyle>
          <a:p>
            <a:pPr>
              <a:defRPr/>
            </a:pPr>
            <a:endParaRPr lang="en-US"/>
          </a:p>
        </p:txBody>
      </p:sp>
      <p:sp>
        <p:nvSpPr>
          <p:cNvPr id="1331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2A4213ED-5352-4B5F-8AE7-91C11D2C32E7}" type="slidenum">
              <a:rPr lang="en-US"/>
              <a:pPr>
                <a:defRPr/>
              </a:pPr>
              <a:t>‹#›</a:t>
            </a:fld>
            <a:endParaRPr lang="en-US"/>
          </a:p>
        </p:txBody>
      </p:sp>
    </p:spTree>
    <p:extLst>
      <p:ext uri="{BB962C8B-B14F-4D97-AF65-F5344CB8AC3E}">
        <p14:creationId xmlns:p14="http://schemas.microsoft.com/office/powerpoint/2010/main" val="29206053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S PGothic" pitchFamily="34"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525A4F5-A3B2-44B9-B6C9-CFD54187B78F}" type="slidenum">
              <a:rPr lang="en-US" sz="1300" smtClean="0"/>
              <a:pPr/>
              <a:t>1</a:t>
            </a:fld>
            <a:endParaRPr lang="en-US" sz="1300" smtClean="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B85F0CB-E6BC-49C6-B015-09CFDAF99E20}" type="slidenum">
              <a:rPr lang="en-US" sz="1300" smtClean="0"/>
              <a:pPr/>
              <a:t>10</a:t>
            </a:fld>
            <a:endParaRPr lang="en-US" sz="1300" smtClean="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E742FAB3-C966-4513-816A-DAB412F8E5ED}" type="slidenum">
              <a:rPr lang="en-US" sz="1300" smtClean="0"/>
              <a:pPr/>
              <a:t>11</a:t>
            </a:fld>
            <a:endParaRPr lang="en-US" sz="1300" smtClean="0"/>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5C2411D2-5868-4232-8BC3-CC86B9F43A5D}" type="slidenum">
              <a:rPr lang="en-US" sz="1300" smtClean="0"/>
              <a:pPr/>
              <a:t>12</a:t>
            </a:fld>
            <a:endParaRPr lang="en-US" sz="1300" smtClean="0"/>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EC163D80-D2D0-4D41-88BA-0B0743C3C467}" type="slidenum">
              <a:rPr lang="en-US" sz="1300" smtClean="0"/>
              <a:pPr/>
              <a:t>13</a:t>
            </a:fld>
            <a:endParaRPr lang="en-US" sz="1300" smtClean="0"/>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8F732CEF-E1E6-4284-A412-4176BDB896E3}" type="slidenum">
              <a:rPr lang="en-US" sz="1300" smtClean="0">
                <a:solidFill>
                  <a:srgbClr val="000000"/>
                </a:solidFill>
              </a:rPr>
              <a:pPr/>
              <a:t>14</a:t>
            </a:fld>
            <a:endParaRPr lang="en-US" sz="1300" smtClean="0">
              <a:solidFill>
                <a:srgbClr val="000000"/>
              </a:solidFill>
            </a:endParaRPr>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45E67B7-ABB5-44B0-99F7-0D527BE54F1F}" type="slidenum">
              <a:rPr lang="en-US" sz="1300" smtClean="0">
                <a:solidFill>
                  <a:srgbClr val="000000"/>
                </a:solidFill>
              </a:rPr>
              <a:pPr/>
              <a:t>15</a:t>
            </a:fld>
            <a:endParaRPr lang="en-US" sz="1300" smtClean="0">
              <a:solidFill>
                <a:srgbClr val="000000"/>
              </a:solidFill>
            </a:endParaRPr>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C352F876-60C1-4EA1-9E09-FD1B57B2BBCA}" type="slidenum">
              <a:rPr lang="en-US" sz="1300" smtClean="0">
                <a:solidFill>
                  <a:srgbClr val="000000"/>
                </a:solidFill>
              </a:rPr>
              <a:pPr/>
              <a:t>16</a:t>
            </a:fld>
            <a:endParaRPr lang="en-US" sz="1300" smtClean="0">
              <a:solidFill>
                <a:srgbClr val="000000"/>
              </a:solidFill>
            </a:endParaRPr>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CE8F4D20-C46F-4342-B6E8-E9040F8EB928}" type="slidenum">
              <a:rPr lang="en-US" sz="1300" smtClean="0"/>
              <a:pPr/>
              <a:t>17</a:t>
            </a:fld>
            <a:endParaRPr lang="en-US" sz="1300" smtClean="0"/>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2160B74-2198-4029-9176-4DF42106AB37}" type="slidenum">
              <a:rPr lang="en-US" sz="1300" smtClean="0"/>
              <a:pPr/>
              <a:t>18</a:t>
            </a:fld>
            <a:endParaRPr lang="en-US" sz="1300" smtClean="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C386523-1ABF-4835-B633-E045118584C9}" type="slidenum">
              <a:rPr lang="en-US" sz="1300" smtClean="0"/>
              <a:pPr/>
              <a:t>19</a:t>
            </a:fld>
            <a:endParaRPr lang="en-US" sz="1300" smtClean="0"/>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6DED641-257F-4E23-835A-5FD01DF8A93C}" type="slidenum">
              <a:rPr lang="en-US" sz="1300" smtClean="0"/>
              <a:pPr/>
              <a:t>2</a:t>
            </a:fld>
            <a:endParaRPr lang="en-US" sz="1300" smtClean="0"/>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5B5E1C7-8FBF-4370-9AD3-03A7D54F7E33}" type="slidenum">
              <a:rPr lang="en-US" sz="1300" smtClean="0"/>
              <a:pPr/>
              <a:t>20</a:t>
            </a:fld>
            <a:endParaRPr lang="en-US" sz="1300" smtClean="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1147B89-28AF-41D5-A2D8-6374548BD8B6}" type="slidenum">
              <a:rPr lang="en-US" sz="1300" smtClean="0"/>
              <a:pPr/>
              <a:t>21</a:t>
            </a:fld>
            <a:endParaRPr lang="en-US" sz="1300" smtClean="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1147B89-28AF-41D5-A2D8-6374548BD8B6}" type="slidenum">
              <a:rPr lang="en-US" sz="1300" smtClean="0">
                <a:solidFill>
                  <a:prstClr val="black"/>
                </a:solidFill>
              </a:rPr>
              <a:pPr/>
              <a:t>23</a:t>
            </a:fld>
            <a:endParaRPr lang="en-US" sz="1300" smtClean="0">
              <a:solidFill>
                <a:prstClr val="black"/>
              </a:solidFill>
            </a:endParaRPr>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1147B89-28AF-41D5-A2D8-6374548BD8B6}" type="slidenum">
              <a:rPr lang="en-US" sz="1300" smtClean="0"/>
              <a:pPr/>
              <a:t>24</a:t>
            </a:fld>
            <a:endParaRPr lang="en-US" sz="1300" smtClean="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39794EA-8065-45FD-80CC-B25458F1200F}" type="slidenum">
              <a:rPr lang="en-US" sz="1300" smtClean="0"/>
              <a:pPr/>
              <a:t>25</a:t>
            </a:fld>
            <a:endParaRPr lang="en-US" sz="1300" smtClean="0"/>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02A629A-E650-40C4-82AA-0BF97BFB9933}" type="slidenum">
              <a:rPr lang="en-US" sz="1300" smtClean="0"/>
              <a:pPr/>
              <a:t>43</a:t>
            </a:fld>
            <a:endParaRPr lang="en-US" sz="1300" smtClean="0"/>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7B3CAB5-CFA8-4F3C-A078-F87CE66FAAC4}" type="slidenum">
              <a:rPr lang="en-US" sz="1300" smtClean="0"/>
              <a:pPr/>
              <a:t>47</a:t>
            </a:fld>
            <a:endParaRPr lang="en-US" sz="1300" smtClean="0"/>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6DED641-257F-4E23-835A-5FD01DF8A93C}" type="slidenum">
              <a:rPr lang="en-US" sz="1300" smtClean="0"/>
              <a:pPr/>
              <a:t>56</a:t>
            </a:fld>
            <a:endParaRPr lang="en-US" sz="1300" smtClean="0"/>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C096D91A-B529-49D9-BB9C-D3DA3F261A86}" type="slidenum">
              <a:rPr lang="en-US" sz="1300" smtClean="0">
                <a:solidFill>
                  <a:srgbClr val="000000"/>
                </a:solidFill>
              </a:rPr>
              <a:pPr/>
              <a:t>57</a:t>
            </a:fld>
            <a:endParaRPr lang="en-US" sz="1300" smtClean="0">
              <a:solidFill>
                <a:srgbClr val="000000"/>
              </a:solidFill>
            </a:endParaRPr>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505C601C-BE28-43A8-B5C6-D7BB71F6852D}" type="slidenum">
              <a:rPr lang="en-US" sz="1300" smtClean="0">
                <a:solidFill>
                  <a:srgbClr val="000000"/>
                </a:solidFill>
              </a:rPr>
              <a:pPr/>
              <a:t>58</a:t>
            </a:fld>
            <a:endParaRPr lang="en-US" sz="1300" smtClean="0">
              <a:solidFill>
                <a:srgbClr val="000000"/>
              </a:solidFill>
            </a:endParaRPr>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6DED641-257F-4E23-835A-5FD01DF8A93C}" type="slidenum">
              <a:rPr lang="en-US" sz="1300" smtClean="0"/>
              <a:pPr/>
              <a:t>3</a:t>
            </a:fld>
            <a:endParaRPr lang="en-US" sz="1300" smtClean="0"/>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0AE42DC7-5D5D-4767-AD83-2CB4B5388024}" type="slidenum">
              <a:rPr lang="en-US" sz="1300" smtClean="0">
                <a:solidFill>
                  <a:srgbClr val="000000"/>
                </a:solidFill>
              </a:rPr>
              <a:pPr/>
              <a:t>59</a:t>
            </a:fld>
            <a:endParaRPr lang="en-US" sz="1300" smtClean="0">
              <a:solidFill>
                <a:srgbClr val="000000"/>
              </a:solidFill>
            </a:endParaRPr>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F3AC282-F9CE-4065-9798-D7B5C9E9FDD5}" type="slidenum">
              <a:rPr lang="en-US" sz="1300" smtClean="0"/>
              <a:pPr/>
              <a:t>61</a:t>
            </a:fld>
            <a:endParaRPr lang="en-US" sz="1300" smtClean="0"/>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31B3FEED-17E1-4453-AC83-1FB5A3348C9A}" type="slidenum">
              <a:rPr lang="en-US" sz="1300" smtClean="0"/>
              <a:pPr/>
              <a:t>62</a:t>
            </a:fld>
            <a:endParaRPr lang="en-US" sz="1300" smtClean="0"/>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ZACH:</a:t>
            </a:r>
          </a:p>
          <a:p>
            <a:pPr>
              <a:spcBef>
                <a:spcPct val="50000"/>
              </a:spcBef>
            </a:pPr>
            <a:endParaRPr lang="en-US" smtClean="0">
              <a:latin typeface="Times" charset="0"/>
            </a:endParaRPr>
          </a:p>
          <a:p>
            <a:pPr>
              <a:spcBef>
                <a:spcPct val="50000"/>
              </a:spcBef>
            </a:pPr>
            <a:r>
              <a:rPr lang="en-US" smtClean="0">
                <a:latin typeface="Times" charset="0"/>
              </a:rPr>
              <a:t>information isn't just something that has appeared in the last 50 years as computers have become ubiquitous…</a:t>
            </a:r>
          </a:p>
          <a:p>
            <a:pPr>
              <a:spcBef>
                <a:spcPct val="50000"/>
              </a:spcBef>
            </a:pPr>
            <a:r>
              <a:rPr lang="en-US" smtClean="0">
                <a:latin typeface="Times" charset="0"/>
              </a:rPr>
              <a:t>despite its name, computer science doesn't require a computer at all</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6112927-ADC4-4A02-9AEC-2F37D425FF66}" type="slidenum">
              <a:rPr lang="en-US" sz="1300" smtClean="0"/>
              <a:pPr/>
              <a:t>63</a:t>
            </a:fld>
            <a:endParaRPr lang="en-US" sz="1300" smtClean="0"/>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ZACH:</a:t>
            </a:r>
          </a:p>
          <a:p>
            <a:pPr>
              <a:spcBef>
                <a:spcPct val="50000"/>
              </a:spcBef>
            </a:pPr>
            <a:endParaRPr lang="en-US" smtClean="0">
              <a:latin typeface="Times" charset="0"/>
            </a:endParaRPr>
          </a:p>
          <a:p>
            <a:pPr>
              <a:spcBef>
                <a:spcPct val="50000"/>
              </a:spcBef>
            </a:pPr>
            <a:r>
              <a:rPr lang="en-US" smtClean="0">
                <a:latin typeface="Times" charset="0"/>
              </a:rPr>
              <a:t>information isn't just something that has appeared in the last 50 years as computers have become ubiquitous…</a:t>
            </a:r>
          </a:p>
          <a:p>
            <a:pPr>
              <a:spcBef>
                <a:spcPct val="50000"/>
              </a:spcBef>
            </a:pPr>
            <a:r>
              <a:rPr lang="en-US" smtClean="0">
                <a:latin typeface="Times" charset="0"/>
              </a:rPr>
              <a:t>despite its name, computer science doesn't require a computer at all</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ABE994DC-06B5-4EDA-B42C-1C26F890756F}" type="slidenum">
              <a:rPr lang="en-US" sz="1300" smtClean="0"/>
              <a:pPr/>
              <a:t>64</a:t>
            </a:fld>
            <a:endParaRPr lang="en-US" sz="1300" smtClean="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ZACH:</a:t>
            </a:r>
          </a:p>
          <a:p>
            <a:pPr>
              <a:spcBef>
                <a:spcPct val="50000"/>
              </a:spcBef>
            </a:pPr>
            <a:endParaRPr lang="en-US" smtClean="0">
              <a:latin typeface="Times" charset="0"/>
            </a:endParaRPr>
          </a:p>
          <a:p>
            <a:pPr>
              <a:spcBef>
                <a:spcPct val="50000"/>
              </a:spcBef>
            </a:pPr>
            <a:r>
              <a:rPr lang="en-US" smtClean="0">
                <a:latin typeface="Times" charset="0"/>
              </a:rPr>
              <a:t>information isn't just something that has appeared in the last 50 years as computers have become ubiquitous…</a:t>
            </a:r>
          </a:p>
          <a:p>
            <a:pPr>
              <a:spcBef>
                <a:spcPct val="50000"/>
              </a:spcBef>
            </a:pPr>
            <a:r>
              <a:rPr lang="en-US" smtClean="0">
                <a:latin typeface="Times" charset="0"/>
              </a:rPr>
              <a:t>despite its name, computer science doesn't require a computer at all</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50EDC71-2D3E-46CF-A57D-94BA244C97EB}" type="slidenum">
              <a:rPr lang="en-US" sz="1300" smtClean="0"/>
              <a:pPr/>
              <a:t>65</a:t>
            </a:fld>
            <a:endParaRPr lang="en-US" sz="1300" smtClean="0"/>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D72C136-4022-4A44-AA4F-42B4081736EC}" type="slidenum">
              <a:rPr lang="en-US" sz="1300" smtClean="0"/>
              <a:pPr/>
              <a:t>66</a:t>
            </a:fld>
            <a:endParaRPr lang="en-US" sz="1300" smtClean="0"/>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E456688-6229-4779-A588-4FBEC43C455B}" type="slidenum">
              <a:rPr lang="en-US" sz="1300" smtClean="0"/>
              <a:pPr/>
              <a:t>67</a:t>
            </a:fld>
            <a:endParaRPr lang="en-US" sz="130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smtClean="0">
                <a:latin typeface="Times" charset="0"/>
              </a:rPr>
              <a:t>dealing with code in which you </a:t>
            </a:r>
            <a:r>
              <a:rPr lang="en-US" i="1" smtClean="0">
                <a:latin typeface="Times" charset="0"/>
              </a:rPr>
              <a:t>don</a:t>
            </a:r>
            <a:r>
              <a:rPr lang="ja-JP" altLang="en-US" i="1" smtClean="0">
                <a:latin typeface="Times" charset="0"/>
              </a:rPr>
              <a:t>’</a:t>
            </a:r>
            <a:r>
              <a:rPr lang="en-US" altLang="ja-JP" i="1" smtClean="0">
                <a:latin typeface="Times" charset="0"/>
              </a:rPr>
              <a:t>t</a:t>
            </a:r>
            <a:r>
              <a:rPr lang="en-US" altLang="ja-JP" smtClean="0">
                <a:latin typeface="Times" charset="0"/>
              </a:rPr>
              <a:t> know everything that</a:t>
            </a:r>
            <a:r>
              <a:rPr lang="ja-JP" altLang="en-US" smtClean="0">
                <a:latin typeface="Times" charset="0"/>
              </a:rPr>
              <a:t>’</a:t>
            </a:r>
            <a:r>
              <a:rPr lang="en-US" altLang="ja-JP" smtClean="0">
                <a:latin typeface="Times" charset="0"/>
              </a:rPr>
              <a:t>s going on, you need to abstract away details and keep a bigger  picture in mind</a:t>
            </a:r>
          </a:p>
          <a:p>
            <a:endParaRPr lang="en-US" smtClean="0">
              <a:latin typeface="Times"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62801E8D-A996-426E-82DF-5B8A6DEC3505}" type="slidenum">
              <a:rPr lang="en-US" sz="1300" smtClean="0"/>
              <a:pPr/>
              <a:t>68</a:t>
            </a:fld>
            <a:endParaRPr lang="en-US" sz="1300" smtClean="0"/>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0C69F415-F4B3-4BCD-9481-BF43C77BA8A7}" type="slidenum">
              <a:rPr lang="en-US" sz="1300" smtClean="0"/>
              <a:pPr/>
              <a:t>69</a:t>
            </a:fld>
            <a:endParaRPr lang="en-US" sz="1300" smtClean="0"/>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rPr>
              <a:t>ZACH:</a:t>
            </a:r>
          </a:p>
          <a:p>
            <a:endParaRPr lang="en-US" smtClean="0">
              <a:latin typeface="Times" charset="0"/>
            </a:endParaRPr>
          </a:p>
          <a:p>
            <a:r>
              <a:rPr lang="en-US" smtClean="0">
                <a:latin typeface="Times" charset="0"/>
              </a:rPr>
              <a:t>fundamentally creative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047A977-88DA-4310-8084-4958645FD371}" type="slidenum">
              <a:rPr lang="en-US" sz="1300" smtClean="0"/>
              <a:pPr/>
              <a:t>4</a:t>
            </a:fld>
            <a:endParaRPr lang="en-US" sz="130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00DA453C-9DED-48E0-918A-68FC1B1A186F}" type="slidenum">
              <a:rPr lang="en-US" sz="1300" smtClean="0"/>
              <a:pPr/>
              <a:t>70</a:t>
            </a:fld>
            <a:endParaRPr lang="en-US" sz="1300" smtClean="0"/>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31D6D39-8765-4F3D-B1F6-9371F77600E8}" type="slidenum">
              <a:rPr lang="en-US" sz="1300" smtClean="0"/>
              <a:pPr/>
              <a:t>71</a:t>
            </a:fld>
            <a:endParaRPr lang="en-US" sz="1300" smtClean="0"/>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7CCAE2C-F98E-48E8-A0E5-AA2029435766}" type="slidenum">
              <a:rPr lang="en-US" sz="1300" smtClean="0"/>
              <a:pPr/>
              <a:t>73</a:t>
            </a:fld>
            <a:endParaRPr lang="en-US" sz="1300" smtClean="0"/>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35FE6286-790C-44C0-BD86-040496BF5023}" type="slidenum">
              <a:rPr lang="en-US" sz="1300" smtClean="0"/>
              <a:pPr/>
              <a:t>74</a:t>
            </a:fld>
            <a:endParaRPr lang="en-US" sz="1300" smtClean="0"/>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ZACH</a:t>
            </a:r>
          </a:p>
          <a:p>
            <a:pPr>
              <a:spcBef>
                <a:spcPct val="50000"/>
              </a:spcBef>
            </a:pPr>
            <a:endParaRPr lang="en-US" smtClean="0">
              <a:latin typeface="Times" charset="0"/>
            </a:endParaRPr>
          </a:p>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any particular language, the real goal is that you take away a deeper insight into how machines think</a:t>
            </a:r>
          </a:p>
          <a:p>
            <a:r>
              <a:rPr lang="en-US" sz="1500" smtClean="0">
                <a:latin typeface="Times" charset="0"/>
              </a:rPr>
              <a:t>really no scarier than being raised to learn English, Swedish, or whatever</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35FE6286-790C-44C0-BD86-040496BF5023}" type="slidenum">
              <a:rPr lang="en-US" sz="1300" smtClean="0"/>
              <a:pPr/>
              <a:t>75</a:t>
            </a:fld>
            <a:endParaRPr lang="en-US" sz="1300" smtClean="0"/>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ZACH</a:t>
            </a:r>
          </a:p>
          <a:p>
            <a:pPr>
              <a:spcBef>
                <a:spcPct val="50000"/>
              </a:spcBef>
            </a:pPr>
            <a:endParaRPr lang="en-US" smtClean="0">
              <a:latin typeface="Times" charset="0"/>
            </a:endParaRPr>
          </a:p>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any particular language, the real goal is that you take away a deeper insight into how machines think</a:t>
            </a:r>
          </a:p>
          <a:p>
            <a:r>
              <a:rPr lang="en-US" sz="1500" smtClean="0">
                <a:latin typeface="Times" charset="0"/>
              </a:rPr>
              <a:t>really no scarier than being raised to learn English, Swedish, or whatever</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167ED7B-C0EB-461D-9ED5-0DC87CAFBC4C}" type="slidenum">
              <a:rPr lang="en-US" sz="1300" smtClean="0"/>
              <a:pPr/>
              <a:t>5</a:t>
            </a:fld>
            <a:endParaRPr lang="en-US" sz="13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D6F762C-577C-4B03-9FC8-2425690D1BFA}" type="slidenum">
              <a:rPr lang="en-US" sz="1300" smtClean="0"/>
              <a:pPr/>
              <a:t>6</a:t>
            </a:fld>
            <a:endParaRPr lang="en-US" sz="1300" smtClean="0"/>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B85F0CB-E6BC-49C6-B015-09CFDAF99E20}" type="slidenum">
              <a:rPr lang="en-US" sz="1300" smtClean="0"/>
              <a:pPr/>
              <a:t>7</a:t>
            </a:fld>
            <a:endParaRPr lang="en-US" sz="1300" smtClean="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B85F0CB-E6BC-49C6-B015-09CFDAF99E20}" type="slidenum">
              <a:rPr lang="en-US" sz="1300" smtClean="0"/>
              <a:pPr/>
              <a:t>8</a:t>
            </a:fld>
            <a:endParaRPr lang="en-US" sz="1300" smtClean="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B85F0CB-E6BC-49C6-B015-09CFDAF99E20}" type="slidenum">
              <a:rPr lang="en-US" sz="1300" smtClean="0"/>
              <a:pPr/>
              <a:t>9</a:t>
            </a:fld>
            <a:endParaRPr lang="en-US" sz="1300" smtClean="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EAF143-1773-439E-A65F-9AE82A07E40F}" type="slidenum">
              <a:rPr lang="en-US"/>
              <a:pPr>
                <a:defRPr/>
              </a:pPr>
              <a:t>‹#›</a:t>
            </a:fld>
            <a:endParaRPr lang="en-US"/>
          </a:p>
        </p:txBody>
      </p:sp>
    </p:spTree>
    <p:extLst>
      <p:ext uri="{BB962C8B-B14F-4D97-AF65-F5344CB8AC3E}">
        <p14:creationId xmlns:p14="http://schemas.microsoft.com/office/powerpoint/2010/main" val="288048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1B1B5C-29D6-40E7-8517-AC96B61BB316}" type="slidenum">
              <a:rPr lang="en-US"/>
              <a:pPr>
                <a:defRPr/>
              </a:pPr>
              <a:t>‹#›</a:t>
            </a:fld>
            <a:endParaRPr lang="en-US"/>
          </a:p>
        </p:txBody>
      </p:sp>
    </p:spTree>
    <p:extLst>
      <p:ext uri="{BB962C8B-B14F-4D97-AF65-F5344CB8AC3E}">
        <p14:creationId xmlns:p14="http://schemas.microsoft.com/office/powerpoint/2010/main" val="44462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DE616A-7858-443F-92A4-17E9F0182F87}" type="slidenum">
              <a:rPr lang="en-US"/>
              <a:pPr>
                <a:defRPr/>
              </a:pPr>
              <a:t>‹#›</a:t>
            </a:fld>
            <a:endParaRPr lang="en-US"/>
          </a:p>
        </p:txBody>
      </p:sp>
    </p:spTree>
    <p:extLst>
      <p:ext uri="{BB962C8B-B14F-4D97-AF65-F5344CB8AC3E}">
        <p14:creationId xmlns:p14="http://schemas.microsoft.com/office/powerpoint/2010/main" val="52884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88B372-3BA2-47AD-BFD4-180B081119C2}" type="slidenum">
              <a:rPr lang="en-US"/>
              <a:pPr>
                <a:defRPr/>
              </a:pPr>
              <a:t>‹#›</a:t>
            </a:fld>
            <a:endParaRPr lang="en-US"/>
          </a:p>
        </p:txBody>
      </p:sp>
    </p:spTree>
    <p:extLst>
      <p:ext uri="{BB962C8B-B14F-4D97-AF65-F5344CB8AC3E}">
        <p14:creationId xmlns:p14="http://schemas.microsoft.com/office/powerpoint/2010/main" val="3307430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3F546E-E10D-4F79-82B0-D2B10A01E63C}" type="slidenum">
              <a:rPr lang="en-US"/>
              <a:pPr>
                <a:defRPr/>
              </a:pPr>
              <a:t>‹#›</a:t>
            </a:fld>
            <a:endParaRPr lang="en-US"/>
          </a:p>
        </p:txBody>
      </p:sp>
    </p:spTree>
    <p:extLst>
      <p:ext uri="{BB962C8B-B14F-4D97-AF65-F5344CB8AC3E}">
        <p14:creationId xmlns:p14="http://schemas.microsoft.com/office/powerpoint/2010/main" val="335914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603B0B-C139-4263-A9FD-2F49606B4810}" type="slidenum">
              <a:rPr lang="en-US"/>
              <a:pPr>
                <a:defRPr/>
              </a:pPr>
              <a:t>‹#›</a:t>
            </a:fld>
            <a:endParaRPr lang="en-US"/>
          </a:p>
        </p:txBody>
      </p:sp>
    </p:spTree>
    <p:extLst>
      <p:ext uri="{BB962C8B-B14F-4D97-AF65-F5344CB8AC3E}">
        <p14:creationId xmlns:p14="http://schemas.microsoft.com/office/powerpoint/2010/main" val="491362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F2A07E7-7C15-4660-8467-A48CBC2BD7F4}" type="slidenum">
              <a:rPr lang="en-US"/>
              <a:pPr>
                <a:defRPr/>
              </a:pPr>
              <a:t>‹#›</a:t>
            </a:fld>
            <a:endParaRPr lang="en-US"/>
          </a:p>
        </p:txBody>
      </p:sp>
    </p:spTree>
    <p:extLst>
      <p:ext uri="{BB962C8B-B14F-4D97-AF65-F5344CB8AC3E}">
        <p14:creationId xmlns:p14="http://schemas.microsoft.com/office/powerpoint/2010/main" val="1700091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4C80966-BAC7-432E-B3AE-896CE4ED3FEE}" type="slidenum">
              <a:rPr lang="en-US"/>
              <a:pPr>
                <a:defRPr/>
              </a:pPr>
              <a:t>‹#›</a:t>
            </a:fld>
            <a:endParaRPr lang="en-US"/>
          </a:p>
        </p:txBody>
      </p:sp>
    </p:spTree>
    <p:extLst>
      <p:ext uri="{BB962C8B-B14F-4D97-AF65-F5344CB8AC3E}">
        <p14:creationId xmlns:p14="http://schemas.microsoft.com/office/powerpoint/2010/main" val="4279880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3824F1-CF1A-4B14-BD63-C2305E38F106}" type="slidenum">
              <a:rPr lang="en-US"/>
              <a:pPr>
                <a:defRPr/>
              </a:pPr>
              <a:t>‹#›</a:t>
            </a:fld>
            <a:endParaRPr lang="en-US"/>
          </a:p>
        </p:txBody>
      </p:sp>
    </p:spTree>
    <p:extLst>
      <p:ext uri="{BB962C8B-B14F-4D97-AF65-F5344CB8AC3E}">
        <p14:creationId xmlns:p14="http://schemas.microsoft.com/office/powerpoint/2010/main" val="56111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762C64-9605-4F41-A0C2-01B6EE0F17EF}" type="slidenum">
              <a:rPr lang="en-US"/>
              <a:pPr>
                <a:defRPr/>
              </a:pPr>
              <a:t>‹#›</a:t>
            </a:fld>
            <a:endParaRPr lang="en-US"/>
          </a:p>
        </p:txBody>
      </p:sp>
    </p:spTree>
    <p:extLst>
      <p:ext uri="{BB962C8B-B14F-4D97-AF65-F5344CB8AC3E}">
        <p14:creationId xmlns:p14="http://schemas.microsoft.com/office/powerpoint/2010/main" val="262741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BFC05D-3DCF-4029-9B2E-EAD3818BD14F}" type="slidenum">
              <a:rPr lang="en-US"/>
              <a:pPr>
                <a:defRPr/>
              </a:pPr>
              <a:t>‹#›</a:t>
            </a:fld>
            <a:endParaRPr lang="en-US"/>
          </a:p>
        </p:txBody>
      </p:sp>
    </p:spTree>
    <p:extLst>
      <p:ext uri="{BB962C8B-B14F-4D97-AF65-F5344CB8AC3E}">
        <p14:creationId xmlns:p14="http://schemas.microsoft.com/office/powerpoint/2010/main" val="246839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EBAB7E8-3840-4ADC-8088-66227112A8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Times" pitchFamily="1" charset="0"/>
        </a:defRPr>
      </a:lvl6pPr>
      <a:lvl7pPr marL="914400" algn="ctr" rtl="0" eaLnBrk="0" fontAlgn="base" hangingPunct="0">
        <a:spcBef>
          <a:spcPct val="0"/>
        </a:spcBef>
        <a:spcAft>
          <a:spcPct val="0"/>
        </a:spcAft>
        <a:defRPr sz="4400">
          <a:solidFill>
            <a:schemeClr val="tx2"/>
          </a:solidFill>
          <a:latin typeface="Times" pitchFamily="1" charset="0"/>
        </a:defRPr>
      </a:lvl7pPr>
      <a:lvl8pPr marL="1371600" algn="ctr" rtl="0" eaLnBrk="0" fontAlgn="base" hangingPunct="0">
        <a:spcBef>
          <a:spcPct val="0"/>
        </a:spcBef>
        <a:spcAft>
          <a:spcPct val="0"/>
        </a:spcAft>
        <a:defRPr sz="4400">
          <a:solidFill>
            <a:schemeClr val="tx2"/>
          </a:solidFill>
          <a:latin typeface="Times" pitchFamily="1" charset="0"/>
        </a:defRPr>
      </a:lvl8pPr>
      <a:lvl9pPr marL="1828800" algn="ctr" rtl="0" eaLnBrk="0" fontAlgn="base" hangingPunct="0">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2.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1.jpeg"/><Relationship Id="rId2" Type="http://schemas.openxmlformats.org/officeDocument/2006/relationships/tags" Target="../tags/tag2.xml"/><Relationship Id="rId16" Type="http://schemas.openxmlformats.org/officeDocument/2006/relationships/notesSlide" Target="../notesSlides/notesSlide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7.xml"/><Relationship Id="rId10" Type="http://schemas.openxmlformats.org/officeDocument/2006/relationships/tags" Target="../tags/tag10.xml"/><Relationship Id="rId19" Type="http://schemas.openxmlformats.org/officeDocument/2006/relationships/image" Target="../media/image3.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image" Target="../media/image5.png"/><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image" Target="../media/image4.jpeg"/><Relationship Id="rId2" Type="http://schemas.openxmlformats.org/officeDocument/2006/relationships/tags" Target="../tags/tag16.xml"/><Relationship Id="rId16" Type="http://schemas.openxmlformats.org/officeDocument/2006/relationships/notesSlide" Target="../notesSlides/notesSlide2.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slideLayout" Target="../slideLayouts/slideLayout7.xml"/><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peterthink.blogs.com/thinking/roomba_1.jpg" TargetMode="External"/><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tags" Target="../tags/tag68.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5" Type="http://schemas.openxmlformats.org/officeDocument/2006/relationships/slideLayout" Target="../slideLayouts/slideLayout1.xml"/><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image" Target="../media/image7.jpeg"/><Relationship Id="rId2" Type="http://schemas.openxmlformats.org/officeDocument/2006/relationships/tags" Target="../tags/tag30.xml"/><Relationship Id="rId16" Type="http://schemas.openxmlformats.org/officeDocument/2006/relationships/notesSlide" Target="../notesSlides/notesSlide4.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slideLayout" Target="../slideLayouts/slideLayout7.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tags" Target="../tags/tag82.xml"/><Relationship Id="rId2" Type="http://schemas.openxmlformats.org/officeDocument/2006/relationships/tags" Target="../tags/tag72.xml"/><Relationship Id="rId16" Type="http://schemas.openxmlformats.org/officeDocument/2006/relationships/image" Target="../media/image8.png"/><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5" Type="http://schemas.openxmlformats.org/officeDocument/2006/relationships/slideLayout" Target="../slideLayouts/slideLayout2.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s>
</file>

<file path=ppt/slides/_rels/slide45.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tags" Target="../tags/tag96.xml"/><Relationship Id="rId17" Type="http://schemas.openxmlformats.org/officeDocument/2006/relationships/image" Target="../media/image28.png"/><Relationship Id="rId2" Type="http://schemas.openxmlformats.org/officeDocument/2006/relationships/tags" Target="../tags/tag86.xml"/><Relationship Id="rId16" Type="http://schemas.openxmlformats.org/officeDocument/2006/relationships/image" Target="../media/image8.png"/><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5" Type="http://schemas.openxmlformats.org/officeDocument/2006/relationships/slideLayout" Target="../slideLayouts/slideLayout2.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image" Target="../media/image7.jpeg"/><Relationship Id="rId2" Type="http://schemas.openxmlformats.org/officeDocument/2006/relationships/tags" Target="../tags/tag44.xml"/><Relationship Id="rId16" Type="http://schemas.openxmlformats.org/officeDocument/2006/relationships/notesSlide" Target="../notesSlides/notesSlide5.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5" Type="http://schemas.openxmlformats.org/officeDocument/2006/relationships/slideLayout" Target="../slideLayouts/slideLayout7.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tags" Target="../tags/tag111.xml"/><Relationship Id="rId18" Type="http://schemas.openxmlformats.org/officeDocument/2006/relationships/image" Target="../media/image34.emf"/><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tags" Target="../tags/tag110.xml"/><Relationship Id="rId17" Type="http://schemas.openxmlformats.org/officeDocument/2006/relationships/customXml" Target="../ink/ink1.xml"/><Relationship Id="rId2" Type="http://schemas.openxmlformats.org/officeDocument/2006/relationships/tags" Target="../tags/tag100.xml"/><Relationship Id="rId16" Type="http://schemas.openxmlformats.org/officeDocument/2006/relationships/image" Target="../media/image25.png"/><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5" Type="http://schemas.openxmlformats.org/officeDocument/2006/relationships/tags" Target="../tags/tag103.xml"/><Relationship Id="rId15" Type="http://schemas.openxmlformats.org/officeDocument/2006/relationships/slideLayout" Target="../slideLayouts/slideLayout1.xml"/><Relationship Id="rId10" Type="http://schemas.openxmlformats.org/officeDocument/2006/relationships/tags" Target="../tags/tag108.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s>
</file>

<file path=ppt/slides/_rels/slide5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5.emf"/></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emf"/><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customXml" Target="../ink/ink3.xml"/><Relationship Id="rId5" Type="http://schemas.openxmlformats.org/officeDocument/2006/relationships/image" Target="../media/image31.png"/><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18" Type="http://schemas.openxmlformats.org/officeDocument/2006/relationships/image" Target="../media/image5.png"/><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tags" Target="../tags/tag124.xml"/><Relationship Id="rId17" Type="http://schemas.openxmlformats.org/officeDocument/2006/relationships/image" Target="../media/image4.jpeg"/><Relationship Id="rId2" Type="http://schemas.openxmlformats.org/officeDocument/2006/relationships/tags" Target="../tags/tag114.xml"/><Relationship Id="rId16" Type="http://schemas.openxmlformats.org/officeDocument/2006/relationships/notesSlide" Target="../notesSlides/notesSlide27.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5" Type="http://schemas.openxmlformats.org/officeDocument/2006/relationships/slideLayout" Target="../slideLayouts/slideLayout7.xml"/><Relationship Id="rId10" Type="http://schemas.openxmlformats.org/officeDocument/2006/relationships/tags" Target="../tags/tag122.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tags" Target="../tags/tag139.xml"/><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tags" Target="../tags/tag138.xml"/><Relationship Id="rId2" Type="http://schemas.openxmlformats.org/officeDocument/2006/relationships/tags" Target="../tags/tag128.xml"/><Relationship Id="rId16" Type="http://schemas.openxmlformats.org/officeDocument/2006/relationships/image" Target="../media/image25.png"/><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5" Type="http://schemas.openxmlformats.org/officeDocument/2006/relationships/tags" Target="../tags/tag131.xml"/><Relationship Id="rId15" Type="http://schemas.openxmlformats.org/officeDocument/2006/relationships/slideLayout" Target="../slideLayouts/slideLayout1.xml"/><Relationship Id="rId10" Type="http://schemas.openxmlformats.org/officeDocument/2006/relationships/tags" Target="../tags/tag136.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tags" Target="../tags/tag14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6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66.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tags" Target="../tags/tag153.xml"/><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tags" Target="../tags/tag152.xml"/><Relationship Id="rId2" Type="http://schemas.openxmlformats.org/officeDocument/2006/relationships/tags" Target="../tags/tag142.xml"/><Relationship Id="rId16" Type="http://schemas.openxmlformats.org/officeDocument/2006/relationships/notesSlide" Target="../notesSlides/notesSlide36.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5" Type="http://schemas.openxmlformats.org/officeDocument/2006/relationships/tags" Target="../tags/tag145.xml"/><Relationship Id="rId15" Type="http://schemas.openxmlformats.org/officeDocument/2006/relationships/slideLayout" Target="../slideLayouts/slideLayout7.xml"/><Relationship Id="rId10" Type="http://schemas.openxmlformats.org/officeDocument/2006/relationships/tags" Target="../tags/tag150.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tags" Target="../tags/tag154.xml"/></Relationships>
</file>

<file path=ppt/slides/_rels/slide6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76.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tags" Target="../tags/tag167.xml"/><Relationship Id="rId3" Type="http://schemas.openxmlformats.org/officeDocument/2006/relationships/tags" Target="../tags/tag157.xml"/><Relationship Id="rId7" Type="http://schemas.openxmlformats.org/officeDocument/2006/relationships/tags" Target="../tags/tag161.xml"/><Relationship Id="rId12" Type="http://schemas.openxmlformats.org/officeDocument/2006/relationships/tags" Target="../tags/tag166.xml"/><Relationship Id="rId2" Type="http://schemas.openxmlformats.org/officeDocument/2006/relationships/tags" Target="../tags/tag156.xml"/><Relationship Id="rId16" Type="http://schemas.openxmlformats.org/officeDocument/2006/relationships/image" Target="../media/image42.jpeg"/><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tags" Target="../tags/tag165.xml"/><Relationship Id="rId5" Type="http://schemas.openxmlformats.org/officeDocument/2006/relationships/tags" Target="../tags/tag159.xml"/><Relationship Id="rId15" Type="http://schemas.openxmlformats.org/officeDocument/2006/relationships/slideLayout" Target="../slideLayouts/slideLayout1.xml"/><Relationship Id="rId10" Type="http://schemas.openxmlformats.org/officeDocument/2006/relationships/tags" Target="../tags/tag164.xml"/><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tags" Target="../tags/tag16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2" descr="rps25.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52399" y="304799"/>
            <a:ext cx="6192837"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5"/>
          <p:cNvSpPr txBox="1">
            <a:spLocks noChangeArrowheads="1"/>
          </p:cNvSpPr>
          <p:nvPr/>
        </p:nvSpPr>
        <p:spPr bwMode="auto">
          <a:xfrm>
            <a:off x="6553200" y="228600"/>
            <a:ext cx="23510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i="1" dirty="0">
                <a:latin typeface="Cambria" pitchFamily="18" charset="0"/>
              </a:rPr>
              <a:t>Extreme</a:t>
            </a:r>
            <a:r>
              <a:rPr lang="en-US" sz="4000" dirty="0">
                <a:latin typeface="Cambria" pitchFamily="18" charset="0"/>
              </a:rPr>
              <a:t> RPS!?</a:t>
            </a:r>
          </a:p>
        </p:txBody>
      </p:sp>
      <p:grpSp>
        <p:nvGrpSpPr>
          <p:cNvPr id="2052" name="Group 19"/>
          <p:cNvGrpSpPr>
            <a:grpSpLocks/>
          </p:cNvGrpSpPr>
          <p:nvPr>
            <p:custDataLst>
              <p:tags r:id="rId1"/>
            </p:custDataLst>
          </p:nvPr>
        </p:nvGrpSpPr>
        <p:grpSpPr bwMode="auto">
          <a:xfrm>
            <a:off x="8107800" y="2929235"/>
            <a:ext cx="493712" cy="566738"/>
            <a:chOff x="2928" y="1051"/>
            <a:chExt cx="840" cy="957"/>
          </a:xfrm>
        </p:grpSpPr>
        <p:sp>
          <p:nvSpPr>
            <p:cNvPr id="2060"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061"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062"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3"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4"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5"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6"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7"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8"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069"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070"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071"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72"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053" name="Text Box 67"/>
          <p:cNvSpPr txBox="1">
            <a:spLocks noChangeArrowheads="1"/>
          </p:cNvSpPr>
          <p:nvPr/>
        </p:nvSpPr>
        <p:spPr bwMode="auto">
          <a:xfrm>
            <a:off x="6162675" y="2667000"/>
            <a:ext cx="1974850" cy="323850"/>
          </a:xfrm>
          <a:prstGeom prst="rect">
            <a:avLst/>
          </a:prstGeom>
          <a:solidFill>
            <a:schemeClr val="bg1"/>
          </a:solidFill>
          <a:ln>
            <a:solidFill>
              <a:srgbClr val="008000"/>
            </a:solid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8000"/>
                </a:solidFill>
                <a:latin typeface="Calibri" pitchFamily="34" charset="0"/>
              </a:rPr>
              <a:t>They call </a:t>
            </a:r>
            <a:r>
              <a:rPr lang="en-US" sz="1500" i="1" dirty="0">
                <a:solidFill>
                  <a:srgbClr val="008000"/>
                </a:solidFill>
                <a:latin typeface="Calibri" pitchFamily="34" charset="0"/>
              </a:rPr>
              <a:t>that </a:t>
            </a:r>
            <a:r>
              <a:rPr lang="en-US" sz="1500" dirty="0">
                <a:solidFill>
                  <a:srgbClr val="008000"/>
                </a:solidFill>
                <a:latin typeface="Calibri" pitchFamily="34" charset="0"/>
              </a:rPr>
              <a:t>an alien?</a:t>
            </a:r>
          </a:p>
        </p:txBody>
      </p:sp>
      <p:pic>
        <p:nvPicPr>
          <p:cNvPr id="2054" name="Picture 44" descr="star_trek_spock_empire1.jpg"/>
          <p:cNvPicPr>
            <a:picLocks noChangeAspect="1"/>
          </p:cNvPicPr>
          <p:nvPr/>
        </p:nvPicPr>
        <p:blipFill>
          <a:blip r:embed="rId18">
            <a:extLst>
              <a:ext uri="{28A0092B-C50C-407E-A947-70E740481C1C}">
                <a14:useLocalDpi xmlns:a14="http://schemas.microsoft.com/office/drawing/2010/main" val="0"/>
              </a:ext>
            </a:extLst>
          </a:blip>
          <a:srcRect b="16412"/>
          <a:stretch>
            <a:fillRect/>
          </a:stretch>
        </p:blipFill>
        <p:spPr bwMode="auto">
          <a:xfrm>
            <a:off x="6745287" y="4287798"/>
            <a:ext cx="9763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67"/>
          <p:cNvSpPr txBox="1">
            <a:spLocks noChangeArrowheads="1"/>
          </p:cNvSpPr>
          <p:nvPr/>
        </p:nvSpPr>
        <p:spPr bwMode="auto">
          <a:xfrm>
            <a:off x="6706393" y="3657600"/>
            <a:ext cx="21328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smtClean="0">
                <a:solidFill>
                  <a:srgbClr val="800000"/>
                </a:solidFill>
                <a:latin typeface="Cambria" pitchFamily="18" charset="0"/>
              </a:rPr>
              <a:t>Spock </a:t>
            </a:r>
            <a:r>
              <a:rPr lang="en-US" sz="1500" b="1" i="1" dirty="0">
                <a:solidFill>
                  <a:srgbClr val="800000"/>
                </a:solidFill>
                <a:latin typeface="Cambria" pitchFamily="18" charset="0"/>
              </a:rPr>
              <a:t>mind-melds </a:t>
            </a:r>
            <a:r>
              <a:rPr lang="en-US" sz="1500" dirty="0">
                <a:solidFill>
                  <a:srgbClr val="800000"/>
                </a:solidFill>
                <a:latin typeface="Cambria" pitchFamily="18" charset="0"/>
              </a:rPr>
              <a:t>three-eyed aliens!</a:t>
            </a:r>
          </a:p>
        </p:txBody>
      </p:sp>
      <p:sp>
        <p:nvSpPr>
          <p:cNvPr id="2056" name="Text Box 67"/>
          <p:cNvSpPr txBox="1">
            <a:spLocks noChangeArrowheads="1"/>
          </p:cNvSpPr>
          <p:nvPr/>
        </p:nvSpPr>
        <p:spPr bwMode="auto">
          <a:xfrm>
            <a:off x="7639050" y="5295861"/>
            <a:ext cx="127635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a:latin typeface="Calibri" pitchFamily="34" charset="0"/>
              </a:rPr>
              <a:t>Provably.</a:t>
            </a:r>
          </a:p>
        </p:txBody>
      </p:sp>
      <p:sp>
        <p:nvSpPr>
          <p:cNvPr id="2057" name="Rectangle 28"/>
          <p:cNvSpPr>
            <a:spLocks noChangeArrowheads="1"/>
          </p:cNvSpPr>
          <p:nvPr/>
        </p:nvSpPr>
        <p:spPr bwMode="auto">
          <a:xfrm>
            <a:off x="6394450" y="6201492"/>
            <a:ext cx="2597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a:latin typeface="Calibri" pitchFamily="34" charset="0"/>
              </a:rPr>
              <a:t>http://www.youtube.com/watch?v=iapcKVn7DdY</a:t>
            </a:r>
          </a:p>
          <a:p>
            <a:r>
              <a:rPr lang="en-US" sz="800">
                <a:latin typeface="Calibri" pitchFamily="34" charset="0"/>
              </a:rPr>
              <a:t>http://www.youtube.com/watch?v=yuEZEyDdmvQ</a:t>
            </a:r>
          </a:p>
        </p:txBody>
      </p:sp>
      <p:pic>
        <p:nvPicPr>
          <p:cNvPr id="2058" name="Picture 29" descr="spockvulcan.jpg"/>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847012" y="4383048"/>
            <a:ext cx="7905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300" t="16865" r="2238" b="30225"/>
          <a:stretch/>
        </p:blipFill>
        <p:spPr bwMode="auto">
          <a:xfrm>
            <a:off x="486080" y="2504118"/>
            <a:ext cx="8276920" cy="42014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148" name="Text Box 9"/>
          <p:cNvSpPr txBox="1">
            <a:spLocks noChangeArrowheads="1"/>
          </p:cNvSpPr>
          <p:nvPr/>
        </p:nvSpPr>
        <p:spPr bwMode="auto">
          <a:xfrm>
            <a:off x="2971800" y="209312"/>
            <a:ext cx="5486400" cy="519112"/>
          </a:xfrm>
          <a:prstGeom prst="rect">
            <a:avLst/>
          </a:prstGeom>
          <a:solidFill>
            <a:srgbClr val="CCECFF"/>
          </a:solidFill>
          <a:ln w="28575">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dirty="0" smtClean="0">
                <a:latin typeface="Cambria" pitchFamily="18" charset="0"/>
              </a:rPr>
              <a:t>for all CS5 concerns/questions</a:t>
            </a:r>
            <a:endParaRPr lang="en-US" sz="2800" dirty="0">
              <a:latin typeface="Cambria" pitchFamily="18" charset="0"/>
            </a:endParaRPr>
          </a:p>
        </p:txBody>
      </p:sp>
      <p:sp>
        <p:nvSpPr>
          <p:cNvPr id="3" name="Rectangle 2"/>
          <p:cNvSpPr/>
          <p:nvPr/>
        </p:nvSpPr>
        <p:spPr>
          <a:xfrm>
            <a:off x="3610280" y="2656518"/>
            <a:ext cx="3966727" cy="461665"/>
          </a:xfrm>
          <a:prstGeom prst="rect">
            <a:avLst/>
          </a:prstGeom>
          <a:solidFill>
            <a:srgbClr val="CCECFF"/>
          </a:solidFill>
          <a:ln>
            <a:solidFill>
              <a:srgbClr val="120DF3"/>
            </a:solidFill>
          </a:ln>
        </p:spPr>
        <p:txBody>
          <a:bodyPr wrap="square">
            <a:spAutoFit/>
          </a:bodyPr>
          <a:lstStyle/>
          <a:p>
            <a:pPr algn="ctr"/>
            <a:r>
              <a:rPr lang="en-US" b="1" dirty="0" smtClean="0">
                <a:solidFill>
                  <a:srgbClr val="120DF3"/>
                </a:solidFill>
                <a:latin typeface="Cambria" pitchFamily="18" charset="0"/>
              </a:rPr>
              <a:t>private: </a:t>
            </a:r>
            <a:r>
              <a:rPr lang="en-US" dirty="0" smtClean="0">
                <a:solidFill>
                  <a:srgbClr val="120DF3"/>
                </a:solidFill>
                <a:latin typeface="Cambria" pitchFamily="18" charset="0"/>
              </a:rPr>
              <a:t>post to </a:t>
            </a:r>
            <a:r>
              <a:rPr lang="en-US" i="1" dirty="0" smtClean="0">
                <a:solidFill>
                  <a:srgbClr val="120DF3"/>
                </a:solidFill>
                <a:latin typeface="Cambria" pitchFamily="18" charset="0"/>
              </a:rPr>
              <a:t>instructors</a:t>
            </a:r>
            <a:endParaRPr lang="en-US" i="1" dirty="0">
              <a:solidFill>
                <a:srgbClr val="120DF3"/>
              </a:solidFill>
            </a:endParaRPr>
          </a:p>
        </p:txBody>
      </p:sp>
      <p:sp>
        <p:nvSpPr>
          <p:cNvPr id="18" name="Text Box 5"/>
          <p:cNvSpPr txBox="1">
            <a:spLocks noChangeArrowheads="1"/>
          </p:cNvSpPr>
          <p:nvPr/>
        </p:nvSpPr>
        <p:spPr bwMode="auto">
          <a:xfrm>
            <a:off x="609600" y="99536"/>
            <a:ext cx="1905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Piazza</a:t>
            </a:r>
            <a:endParaRPr lang="en-US" sz="4200" dirty="0">
              <a:latin typeface="Cambria" pitchFamily="18" charset="0"/>
            </a:endParaRPr>
          </a:p>
        </p:txBody>
      </p:sp>
      <p:cxnSp>
        <p:nvCxnSpPr>
          <p:cNvPr id="4" name="Straight Arrow Connector 3"/>
          <p:cNvCxnSpPr/>
          <p:nvPr/>
        </p:nvCxnSpPr>
        <p:spPr bwMode="auto">
          <a:xfrm flipH="1">
            <a:off x="3991280" y="3118183"/>
            <a:ext cx="381000" cy="224135"/>
          </a:xfrm>
          <a:prstGeom prst="straightConnector1">
            <a:avLst/>
          </a:prstGeom>
          <a:solidFill>
            <a:schemeClr val="accent1"/>
          </a:solidFill>
          <a:ln w="38100" cap="flat" cmpd="sng" algn="ctr">
            <a:solidFill>
              <a:srgbClr val="120DF3"/>
            </a:solidFill>
            <a:prstDash val="solid"/>
            <a:round/>
            <a:headEnd type="none" w="med" len="med"/>
            <a:tailEnd type="arrow"/>
          </a:ln>
          <a:effectLst/>
        </p:spPr>
      </p:cxnSp>
      <p:cxnSp>
        <p:nvCxnSpPr>
          <p:cNvPr id="10" name="Straight Arrow Connector 9"/>
          <p:cNvCxnSpPr/>
          <p:nvPr/>
        </p:nvCxnSpPr>
        <p:spPr bwMode="auto">
          <a:xfrm flipH="1">
            <a:off x="2619680" y="3118183"/>
            <a:ext cx="3505200" cy="986135"/>
          </a:xfrm>
          <a:prstGeom prst="straightConnector1">
            <a:avLst/>
          </a:prstGeom>
          <a:solidFill>
            <a:schemeClr val="accent1"/>
          </a:solidFill>
          <a:ln w="38100" cap="flat" cmpd="sng" algn="ctr">
            <a:solidFill>
              <a:srgbClr val="120DF3"/>
            </a:solidFill>
            <a:prstDash val="solid"/>
            <a:round/>
            <a:headEnd type="none" w="med" len="med"/>
            <a:tailEnd type="arrow"/>
          </a:ln>
          <a:effectLst/>
        </p:spPr>
      </p:cxnSp>
      <p:sp>
        <p:nvSpPr>
          <p:cNvPr id="7" name="Rectangle 6"/>
          <p:cNvSpPr/>
          <p:nvPr/>
        </p:nvSpPr>
        <p:spPr>
          <a:xfrm>
            <a:off x="533400" y="1066800"/>
            <a:ext cx="8053540" cy="461665"/>
          </a:xfrm>
          <a:prstGeom prst="rect">
            <a:avLst/>
          </a:prstGeom>
        </p:spPr>
        <p:txBody>
          <a:bodyPr wrap="square">
            <a:spAutoFit/>
          </a:bodyPr>
          <a:lstStyle/>
          <a:p>
            <a:pPr algn="ctr"/>
            <a:r>
              <a:rPr lang="en-US" dirty="0" smtClean="0">
                <a:latin typeface="Cambria" pitchFamily="18" charset="0"/>
              </a:rPr>
              <a:t>individual concerns     or     your source code / </a:t>
            </a:r>
            <a:r>
              <a:rPr lang="en-US" dirty="0" smtClean="0">
                <a:solidFill>
                  <a:srgbClr val="C00000"/>
                </a:solidFill>
                <a:latin typeface="Cambria" pitchFamily="18" charset="0"/>
              </a:rPr>
              <a:t>bugs?</a:t>
            </a:r>
            <a:r>
              <a:rPr lang="en-US" dirty="0" smtClean="0">
                <a:latin typeface="Cambria" pitchFamily="18" charset="0"/>
              </a:rPr>
              <a:t>     </a:t>
            </a:r>
            <a:endParaRPr lang="en-US" dirty="0"/>
          </a:p>
        </p:txBody>
      </p:sp>
      <p:sp>
        <p:nvSpPr>
          <p:cNvPr id="14" name="Rectangle 13"/>
          <p:cNvSpPr/>
          <p:nvPr/>
        </p:nvSpPr>
        <p:spPr>
          <a:xfrm>
            <a:off x="5904091" y="1535289"/>
            <a:ext cx="2971799" cy="784830"/>
          </a:xfrm>
          <a:prstGeom prst="rect">
            <a:avLst/>
          </a:prstGeom>
          <a:solidFill>
            <a:schemeClr val="bg1"/>
          </a:solidFill>
          <a:ln>
            <a:solidFill>
              <a:schemeClr val="bg1"/>
            </a:solidFill>
          </a:ln>
        </p:spPr>
        <p:txBody>
          <a:bodyPr wrap="square">
            <a:spAutoFit/>
          </a:bodyPr>
          <a:lstStyle/>
          <a:p>
            <a:pPr algn="ctr"/>
            <a:r>
              <a:rPr lang="en-US" sz="1500" b="1" dirty="0" smtClean="0">
                <a:solidFill>
                  <a:srgbClr val="FF0000"/>
                </a:solidFill>
                <a:latin typeface="Cambria" pitchFamily="18" charset="0"/>
              </a:rPr>
              <a:t>In-person + pair programming </a:t>
            </a:r>
            <a:r>
              <a:rPr lang="en-US" sz="1500" dirty="0" smtClean="0">
                <a:solidFill>
                  <a:srgbClr val="FF0000"/>
                </a:solidFill>
                <a:latin typeface="Cambria" pitchFamily="18" charset="0"/>
              </a:rPr>
              <a:t>are better strategies for bugs.</a:t>
            </a:r>
            <a:r>
              <a:rPr lang="en-US" sz="1500" dirty="0">
                <a:solidFill>
                  <a:srgbClr val="FF0000"/>
                </a:solidFill>
                <a:latin typeface="Cambria" pitchFamily="18" charset="0"/>
              </a:rPr>
              <a:t> </a:t>
            </a:r>
            <a:r>
              <a:rPr lang="en-US" sz="1500" dirty="0" smtClean="0">
                <a:solidFill>
                  <a:srgbClr val="FF0000"/>
                </a:solidFill>
                <a:latin typeface="Cambria" pitchFamily="18" charset="0"/>
              </a:rPr>
              <a:t> </a:t>
            </a:r>
          </a:p>
          <a:p>
            <a:pPr algn="ctr"/>
            <a:r>
              <a:rPr lang="en-US" sz="1500" dirty="0" smtClean="0">
                <a:solidFill>
                  <a:srgbClr val="FF0000"/>
                </a:solidFill>
                <a:latin typeface="Cambria" pitchFamily="18" charset="0"/>
              </a:rPr>
              <a:t>But we'll try to take a look…</a:t>
            </a:r>
            <a:endParaRPr lang="en-US" sz="1500" dirty="0">
              <a:solidFill>
                <a:srgbClr val="FF0000"/>
              </a:solidFill>
            </a:endParaRPr>
          </a:p>
        </p:txBody>
      </p:sp>
    </p:spTree>
    <p:extLst>
      <p:ext uri="{BB962C8B-B14F-4D97-AF65-F5344CB8AC3E}">
        <p14:creationId xmlns:p14="http://schemas.microsoft.com/office/powerpoint/2010/main" val="4286605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228600" y="184150"/>
            <a:ext cx="5815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latin typeface="Cambria" pitchFamily="18" charset="0"/>
              </a:rPr>
              <a:t>Last time…</a:t>
            </a:r>
          </a:p>
        </p:txBody>
      </p:sp>
      <p:sp>
        <p:nvSpPr>
          <p:cNvPr id="8196" name="Text Box 5"/>
          <p:cNvSpPr txBox="1">
            <a:spLocks noChangeArrowheads="1"/>
          </p:cNvSpPr>
          <p:nvPr/>
        </p:nvSpPr>
        <p:spPr bwMode="auto">
          <a:xfrm>
            <a:off x="3069981" y="6248400"/>
            <a:ext cx="3340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a:solidFill>
                  <a:srgbClr val="120DF3"/>
                </a:solidFill>
                <a:latin typeface="Cambria" pitchFamily="18" charset="0"/>
                <a:cs typeface="Courier New" pitchFamily="49" charset="0"/>
              </a:rPr>
              <a:t>CS != Programming</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468" t="17756" r="10624" b="4000"/>
          <a:stretch/>
        </p:blipFill>
        <p:spPr bwMode="auto">
          <a:xfrm>
            <a:off x="1447800" y="1261533"/>
            <a:ext cx="6584462" cy="4910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5"/>
          <p:cNvSpPr txBox="1">
            <a:spLocks noChangeArrowheads="1"/>
          </p:cNvSpPr>
          <p:nvPr/>
        </p:nvSpPr>
        <p:spPr bwMode="auto">
          <a:xfrm>
            <a:off x="1981200"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What </a:t>
            </a:r>
            <a:r>
              <a:rPr lang="en-US" sz="4000" b="1" i="1" dirty="0">
                <a:latin typeface="Cambria" pitchFamily="18" charset="0"/>
              </a:rPr>
              <a:t>is</a:t>
            </a:r>
            <a:r>
              <a:rPr lang="en-US" sz="4000" dirty="0">
                <a:latin typeface="Cambria" pitchFamily="18" charset="0"/>
              </a:rPr>
              <a:t> programming ?</a:t>
            </a:r>
          </a:p>
        </p:txBody>
      </p:sp>
      <p:sp>
        <p:nvSpPr>
          <p:cNvPr id="31751" name="Text Box 9"/>
          <p:cNvSpPr txBox="1">
            <a:spLocks noChangeArrowheads="1"/>
          </p:cNvSpPr>
          <p:nvPr/>
        </p:nvSpPr>
        <p:spPr bwMode="auto">
          <a:xfrm>
            <a:off x="533400" y="1447800"/>
            <a:ext cx="8153400" cy="2043113"/>
          </a:xfrm>
          <a:prstGeom prst="rect">
            <a:avLst/>
          </a:prstGeom>
          <a:noFill/>
          <a:ln w="9525">
            <a:noFill/>
            <a:miter lim="800000"/>
            <a:headEnd/>
            <a:tailEnd/>
          </a:ln>
        </p:spPr>
        <p:txBody>
          <a:bodyPr>
            <a:spAutoFit/>
          </a:bodyPr>
          <a:lstStyle/>
          <a:p>
            <a:pPr>
              <a:spcBef>
                <a:spcPct val="50000"/>
              </a:spcBef>
              <a:defRPr/>
            </a:pPr>
            <a:r>
              <a:rPr lang="en-US" sz="3200" dirty="0">
                <a:latin typeface="Cambria" pitchFamily="18" charset="0"/>
                <a:ea typeface="ＭＳ Ｐゴシック" pitchFamily="-106" charset="-128"/>
              </a:rPr>
              <a:t>Programming as recipe-writing</a:t>
            </a:r>
          </a:p>
          <a:p>
            <a:pPr>
              <a:spcBef>
                <a:spcPct val="50000"/>
              </a:spcBef>
              <a:defRPr/>
            </a:pPr>
            <a:r>
              <a:rPr lang="en-US" sz="3200" dirty="0">
                <a:latin typeface="Cambria" pitchFamily="18" charset="0"/>
                <a:ea typeface="ＭＳ Ｐゴシック" pitchFamily="-106" charset="-128"/>
              </a:rPr>
              <a:t>	vs.</a:t>
            </a:r>
          </a:p>
          <a:p>
            <a:pPr>
              <a:spcBef>
                <a:spcPct val="50000"/>
              </a:spcBef>
              <a:defRPr/>
            </a:pPr>
            <a:r>
              <a:rPr lang="en-US" sz="3200" dirty="0">
                <a:solidFill>
                  <a:schemeClr val="bg1">
                    <a:lumMod val="65000"/>
                  </a:schemeClr>
                </a:solidFill>
                <a:latin typeface="Cambria" pitchFamily="18" charset="0"/>
                <a:ea typeface="ＭＳ Ｐゴシック" pitchFamily="-106" charset="-128"/>
              </a:rPr>
              <a:t>Programming as learning a foreign language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p:cNvSpPr txBox="1">
            <a:spLocks noChangeArrowheads="1"/>
          </p:cNvSpPr>
          <p:nvPr/>
        </p:nvSpPr>
        <p:spPr bwMode="auto">
          <a:xfrm>
            <a:off x="1981200"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latin typeface="Cambria" pitchFamily="18" charset="0"/>
              </a:rPr>
              <a:t>What is programming ?</a:t>
            </a:r>
          </a:p>
        </p:txBody>
      </p:sp>
      <p:sp>
        <p:nvSpPr>
          <p:cNvPr id="31751" name="Text Box 9"/>
          <p:cNvSpPr txBox="1">
            <a:spLocks noChangeArrowheads="1"/>
          </p:cNvSpPr>
          <p:nvPr/>
        </p:nvSpPr>
        <p:spPr bwMode="auto">
          <a:xfrm>
            <a:off x="533400" y="1447800"/>
            <a:ext cx="8153400" cy="2043113"/>
          </a:xfrm>
          <a:prstGeom prst="rect">
            <a:avLst/>
          </a:prstGeom>
          <a:noFill/>
          <a:ln w="9525">
            <a:noFill/>
            <a:miter lim="800000"/>
            <a:headEnd/>
            <a:tailEnd/>
          </a:ln>
        </p:spPr>
        <p:txBody>
          <a:bodyPr>
            <a:spAutoFit/>
          </a:bodyPr>
          <a:lstStyle/>
          <a:p>
            <a:pPr>
              <a:spcBef>
                <a:spcPct val="50000"/>
              </a:spcBef>
              <a:defRPr/>
            </a:pPr>
            <a:r>
              <a:rPr lang="en-US" sz="3200" dirty="0">
                <a:solidFill>
                  <a:schemeClr val="bg1">
                    <a:lumMod val="65000"/>
                  </a:schemeClr>
                </a:solidFill>
                <a:latin typeface="Cambria" pitchFamily="18" charset="0"/>
                <a:ea typeface="ＭＳ Ｐゴシック" pitchFamily="-106" charset="-128"/>
              </a:rPr>
              <a:t>Programming as recipe-writing</a:t>
            </a:r>
          </a:p>
          <a:p>
            <a:pPr>
              <a:spcBef>
                <a:spcPct val="50000"/>
              </a:spcBef>
              <a:defRPr/>
            </a:pPr>
            <a:r>
              <a:rPr lang="en-US" sz="3200" dirty="0">
                <a:solidFill>
                  <a:schemeClr val="bg1">
                    <a:lumMod val="65000"/>
                  </a:schemeClr>
                </a:solidFill>
                <a:latin typeface="Cambria" pitchFamily="18" charset="0"/>
                <a:ea typeface="ＭＳ Ｐゴシック" pitchFamily="-106" charset="-128"/>
              </a:rPr>
              <a:t>	vs.</a:t>
            </a:r>
          </a:p>
          <a:p>
            <a:pPr>
              <a:spcBef>
                <a:spcPct val="50000"/>
              </a:spcBef>
              <a:defRPr/>
            </a:pPr>
            <a:r>
              <a:rPr lang="en-US" sz="3200" dirty="0">
                <a:latin typeface="Cambria" pitchFamily="18" charset="0"/>
                <a:ea typeface="ＭＳ Ｐゴシック" pitchFamily="-106" charset="-128"/>
              </a:rPr>
              <a:t>Programming as learning a foreign language</a:t>
            </a:r>
          </a:p>
        </p:txBody>
      </p:sp>
      <p:sp>
        <p:nvSpPr>
          <p:cNvPr id="10247" name="Text Box 14"/>
          <p:cNvSpPr txBox="1">
            <a:spLocks noChangeArrowheads="1"/>
          </p:cNvSpPr>
          <p:nvPr/>
        </p:nvSpPr>
        <p:spPr bwMode="auto">
          <a:xfrm>
            <a:off x="381000" y="3810000"/>
            <a:ext cx="708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i="1" dirty="0">
                <a:solidFill>
                  <a:srgbClr val="120DF3"/>
                </a:solidFill>
                <a:latin typeface="Cambria" pitchFamily="18" charset="0"/>
              </a:rPr>
              <a:t>1) Expect it to be different!</a:t>
            </a:r>
          </a:p>
        </p:txBody>
      </p:sp>
      <p:sp>
        <p:nvSpPr>
          <p:cNvPr id="10248" name="Text Box 15"/>
          <p:cNvSpPr txBox="1">
            <a:spLocks noChangeArrowheads="1"/>
          </p:cNvSpPr>
          <p:nvPr/>
        </p:nvSpPr>
        <p:spPr bwMode="auto">
          <a:xfrm>
            <a:off x="381000" y="4776788"/>
            <a:ext cx="7086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i="1">
                <a:solidFill>
                  <a:srgbClr val="120DF3"/>
                </a:solidFill>
                <a:latin typeface="Cambria" pitchFamily="18" charset="0"/>
              </a:rPr>
              <a:t>2) Don</a:t>
            </a:r>
            <a:r>
              <a:rPr lang="ja-JP" altLang="en-US" sz="3200" i="1">
                <a:solidFill>
                  <a:srgbClr val="120DF3"/>
                </a:solidFill>
                <a:latin typeface="Cambria" pitchFamily="18" charset="0"/>
              </a:rPr>
              <a:t>’</a:t>
            </a:r>
            <a:r>
              <a:rPr lang="en-US" altLang="ja-JP" sz="3200" i="1">
                <a:solidFill>
                  <a:srgbClr val="120DF3"/>
                </a:solidFill>
                <a:latin typeface="Cambria" pitchFamily="18" charset="0"/>
              </a:rPr>
              <a:t>t feel you need to memorize it</a:t>
            </a:r>
            <a:endParaRPr lang="en-US" sz="3200" i="1">
              <a:solidFill>
                <a:srgbClr val="120DF3"/>
              </a:solidFill>
              <a:latin typeface="Cambria" pitchFamily="18" charset="0"/>
            </a:endParaRPr>
          </a:p>
        </p:txBody>
      </p:sp>
      <p:sp>
        <p:nvSpPr>
          <p:cNvPr id="10249" name="Text Box 16"/>
          <p:cNvSpPr txBox="1">
            <a:spLocks noChangeArrowheads="1"/>
          </p:cNvSpPr>
          <p:nvPr/>
        </p:nvSpPr>
        <p:spPr bwMode="auto">
          <a:xfrm>
            <a:off x="381000" y="5745163"/>
            <a:ext cx="7086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a:solidFill>
                  <a:srgbClr val="120DF3"/>
                </a:solidFill>
                <a:latin typeface="Cambria" pitchFamily="18" charset="0"/>
              </a:rPr>
              <a:t>3) Immersion == </a:t>
            </a:r>
            <a:r>
              <a:rPr lang="en-US" sz="3200" b="1" i="1">
                <a:solidFill>
                  <a:srgbClr val="120DF3"/>
                </a:solidFill>
                <a:latin typeface="Cambria" pitchFamily="18" charset="0"/>
              </a:rPr>
              <a:t>Experimentation </a:t>
            </a:r>
          </a:p>
        </p:txBody>
      </p:sp>
      <p:sp>
        <p:nvSpPr>
          <p:cNvPr id="10250" name="Rectangle 13"/>
          <p:cNvSpPr>
            <a:spLocks noChangeArrowheads="1"/>
          </p:cNvSpPr>
          <p:nvPr/>
        </p:nvSpPr>
        <p:spPr bwMode="auto">
          <a:xfrm>
            <a:off x="8094663" y="6381750"/>
            <a:ext cx="8445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latin typeface="Calibri" pitchFamily="34" charset="0"/>
              </a:rPr>
              <a:t>go/went</a:t>
            </a:r>
          </a:p>
        </p:txBody>
      </p:sp>
      <p:sp>
        <p:nvSpPr>
          <p:cNvPr id="10251" name="Text Box 7"/>
          <p:cNvSpPr txBox="1">
            <a:spLocks noChangeArrowheads="1"/>
          </p:cNvSpPr>
          <p:nvPr/>
        </p:nvSpPr>
        <p:spPr bwMode="auto">
          <a:xfrm rot="20503420">
            <a:off x="6520626" y="3407810"/>
            <a:ext cx="2257425" cy="646331"/>
          </a:xfrm>
          <a:prstGeom prst="rect">
            <a:avLst/>
          </a:prstGeom>
          <a:solidFill>
            <a:srgbClr val="FFCCCC"/>
          </a:solidFill>
          <a:ln w="9525">
            <a:no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600" dirty="0">
                <a:solidFill>
                  <a:srgbClr val="FF0000"/>
                </a:solidFill>
                <a:latin typeface="Calibri" pitchFamily="34" charset="0"/>
              </a:rPr>
              <a:t>Baggage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524000" y="2286000"/>
            <a:ext cx="61102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b="1" dirty="0">
                <a:solidFill>
                  <a:srgbClr val="000000"/>
                </a:solidFill>
                <a:latin typeface="Cambria" pitchFamily="18" charset="0"/>
              </a:rPr>
              <a:t>What about the </a:t>
            </a:r>
            <a:r>
              <a:rPr lang="en-US" sz="4000" b="1" i="1" dirty="0">
                <a:solidFill>
                  <a:srgbClr val="120DF3"/>
                </a:solidFill>
                <a:latin typeface="Cambria" pitchFamily="18" charset="0"/>
              </a:rPr>
              <a:t>Python</a:t>
            </a:r>
            <a:r>
              <a:rPr lang="en-US" sz="4000" b="1" dirty="0">
                <a:solidFill>
                  <a:srgbClr val="120DF3"/>
                </a:solidFill>
                <a:latin typeface="Cambria" pitchFamily="18" charset="0"/>
              </a:rPr>
              <a:t> </a:t>
            </a:r>
            <a:r>
              <a:rPr lang="en-US" sz="4000" b="1" dirty="0">
                <a:solidFill>
                  <a:srgbClr val="000000"/>
                </a:solidFill>
                <a:latin typeface="Cambria" pitchFamily="18" charset="0"/>
              </a:rPr>
              <a:t>programming language </a:t>
            </a:r>
            <a:r>
              <a:rPr lang="en-US" sz="4000" dirty="0">
                <a:solidFill>
                  <a:srgbClr val="000000"/>
                </a:solidFill>
                <a:latin typeface="Cambria" pitchFamily="18"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3" descr="snakesOnAPla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524000"/>
            <a:ext cx="54864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14"/>
          <p:cNvSpPr>
            <a:spLocks noChangeArrowheads="1"/>
          </p:cNvSpPr>
          <p:nvPr/>
        </p:nvSpPr>
        <p:spPr bwMode="auto">
          <a:xfrm>
            <a:off x="1594393" y="5257800"/>
            <a:ext cx="23039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dirty="0">
                <a:solidFill>
                  <a:srgbClr val="000000"/>
                </a:solidFill>
                <a:latin typeface="Cambria" pitchFamily="18" charset="0"/>
              </a:rPr>
              <a:t>One possibility...</a:t>
            </a:r>
          </a:p>
        </p:txBody>
      </p:sp>
      <p:sp>
        <p:nvSpPr>
          <p:cNvPr id="12292" name="Text Box 5"/>
          <p:cNvSpPr txBox="1">
            <a:spLocks noChangeArrowheads="1"/>
          </p:cNvSpPr>
          <p:nvPr/>
        </p:nvSpPr>
        <p:spPr bwMode="auto">
          <a:xfrm>
            <a:off x="1814513"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b="1" i="1" dirty="0">
                <a:solidFill>
                  <a:srgbClr val="000000"/>
                </a:solidFill>
                <a:latin typeface="Cambria" pitchFamily="18" charset="0"/>
              </a:rPr>
              <a:t>Python </a:t>
            </a:r>
            <a:r>
              <a:rPr lang="en-US" sz="4000" dirty="0">
                <a:solidFill>
                  <a:srgbClr val="000000"/>
                </a:solidFill>
                <a:latin typeface="Cambria" pitchFamily="18" charset="0"/>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3" descr="snakesOnAPla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524000"/>
            <a:ext cx="54864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14"/>
          <p:cNvSpPr>
            <a:spLocks noChangeArrowheads="1"/>
          </p:cNvSpPr>
          <p:nvPr/>
        </p:nvSpPr>
        <p:spPr bwMode="auto">
          <a:xfrm>
            <a:off x="1594393" y="5257800"/>
            <a:ext cx="23039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000000"/>
                </a:solidFill>
                <a:latin typeface="Cambria" pitchFamily="18" charset="0"/>
              </a:rPr>
              <a:t>One possibility...</a:t>
            </a:r>
          </a:p>
        </p:txBody>
      </p:sp>
      <p:pic>
        <p:nvPicPr>
          <p:cNvPr id="13316" name="Picture 7" descr="python30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143000"/>
            <a:ext cx="325755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14"/>
          <p:cNvSpPr>
            <a:spLocks noChangeArrowheads="1"/>
          </p:cNvSpPr>
          <p:nvPr/>
        </p:nvSpPr>
        <p:spPr bwMode="auto">
          <a:xfrm>
            <a:off x="5867400" y="5867400"/>
            <a:ext cx="3048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solidFill>
                  <a:srgbClr val="000000"/>
                </a:solidFill>
                <a:latin typeface="Cambria" pitchFamily="18" charset="0"/>
              </a:rPr>
              <a:t>Happy </a:t>
            </a:r>
            <a:r>
              <a:rPr lang="en-US" dirty="0" smtClean="0">
                <a:solidFill>
                  <a:srgbClr val="000000"/>
                </a:solidFill>
                <a:latin typeface="Cambria" pitchFamily="18" charset="0"/>
              </a:rPr>
              <a:t>co-existence…    </a:t>
            </a:r>
            <a:r>
              <a:rPr lang="en-US" i="1" dirty="0">
                <a:solidFill>
                  <a:srgbClr val="000000"/>
                </a:solidFill>
                <a:latin typeface="Cambria" pitchFamily="18" charset="0"/>
              </a:rPr>
              <a:t>It can even be comfy!</a:t>
            </a:r>
          </a:p>
        </p:txBody>
      </p:sp>
      <p:sp>
        <p:nvSpPr>
          <p:cNvPr id="13318" name="Text Box 5"/>
          <p:cNvSpPr txBox="1">
            <a:spLocks noChangeArrowheads="1"/>
          </p:cNvSpPr>
          <p:nvPr/>
        </p:nvSpPr>
        <p:spPr bwMode="auto">
          <a:xfrm>
            <a:off x="1814513"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b="1" i="1" dirty="0">
                <a:solidFill>
                  <a:srgbClr val="000000"/>
                </a:solidFill>
                <a:latin typeface="Cambria" pitchFamily="18" charset="0"/>
              </a:rPr>
              <a:t>Python </a:t>
            </a:r>
            <a:r>
              <a:rPr lang="en-US" sz="4000" dirty="0">
                <a:solidFill>
                  <a:srgbClr val="000000"/>
                </a:solidFill>
                <a:latin typeface="Cambria" pitchFamily="18"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The </a:t>
            </a:r>
            <a:r>
              <a:rPr lang="en-US" sz="4000" b="1" i="1" dirty="0">
                <a:latin typeface="Cambria" pitchFamily="18" charset="0"/>
              </a:rPr>
              <a:t>foreign language </a:t>
            </a:r>
            <a:r>
              <a:rPr lang="en-US" sz="4000" dirty="0">
                <a:latin typeface="Cambria" pitchFamily="18" charset="0"/>
              </a:rPr>
              <a:t>of python…</a:t>
            </a:r>
          </a:p>
        </p:txBody>
      </p:sp>
      <p:sp>
        <p:nvSpPr>
          <p:cNvPr id="14339" name="Text Box 6"/>
          <p:cNvSpPr txBox="1">
            <a:spLocks noChangeArrowheads="1"/>
          </p:cNvSpPr>
          <p:nvPr/>
        </p:nvSpPr>
        <p:spPr bwMode="auto">
          <a:xfrm>
            <a:off x="5334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latin typeface="Cambria" pitchFamily="18" charset="0"/>
              </a:rPr>
              <a:t>syntax</a:t>
            </a:r>
          </a:p>
        </p:txBody>
      </p:sp>
      <p:sp>
        <p:nvSpPr>
          <p:cNvPr id="14340" name="Text Box 7"/>
          <p:cNvSpPr txBox="1">
            <a:spLocks noChangeArrowheads="1"/>
          </p:cNvSpPr>
          <p:nvPr/>
        </p:nvSpPr>
        <p:spPr bwMode="auto">
          <a:xfrm>
            <a:off x="34290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latin typeface="Cambria" pitchFamily="18" charset="0"/>
              </a:rPr>
              <a:t>semantics</a:t>
            </a:r>
          </a:p>
        </p:txBody>
      </p:sp>
      <p:sp>
        <p:nvSpPr>
          <p:cNvPr id="12293" name="Text Box 8"/>
          <p:cNvSpPr txBox="1">
            <a:spLocks noChangeArrowheads="1"/>
          </p:cNvSpPr>
          <p:nvPr/>
        </p:nvSpPr>
        <p:spPr bwMode="auto">
          <a:xfrm>
            <a:off x="6324600" y="1477963"/>
            <a:ext cx="2133600" cy="579437"/>
          </a:xfrm>
          <a:prstGeom prst="rect">
            <a:avLst/>
          </a:prstGeom>
          <a:solidFill>
            <a:srgbClr val="CCFFCC"/>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b="1" dirty="0" smtClean="0">
                <a:solidFill>
                  <a:srgbClr val="008000"/>
                </a:solidFill>
                <a:latin typeface="Cambria" pitchFamily="18" charset="0"/>
              </a:rPr>
              <a:t>intent</a:t>
            </a:r>
          </a:p>
        </p:txBody>
      </p:sp>
      <p:sp>
        <p:nvSpPr>
          <p:cNvPr id="14342"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How it looks</a:t>
            </a:r>
          </a:p>
        </p:txBody>
      </p:sp>
      <p:sp>
        <p:nvSpPr>
          <p:cNvPr id="14343"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What it does</a:t>
            </a:r>
          </a:p>
        </p:txBody>
      </p:sp>
      <p:sp>
        <p:nvSpPr>
          <p:cNvPr id="14344" name="Text Box 11"/>
          <p:cNvSpPr txBox="1">
            <a:spLocks noChangeArrowheads="1"/>
          </p:cNvSpPr>
          <p:nvPr/>
        </p:nvSpPr>
        <p:spPr bwMode="auto">
          <a:xfrm>
            <a:off x="6528148" y="2057400"/>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solidFill>
                  <a:srgbClr val="008000"/>
                </a:solidFill>
                <a:latin typeface="Cambria" pitchFamily="18" charset="0"/>
              </a:rPr>
              <a:t>What it should do</a:t>
            </a:r>
          </a:p>
        </p:txBody>
      </p:sp>
      <p:sp>
        <p:nvSpPr>
          <p:cNvPr id="14345" name="Rectangle 13"/>
          <p:cNvSpPr>
            <a:spLocks noChangeArrowheads="1"/>
          </p:cNvSpPr>
          <p:nvPr/>
        </p:nvSpPr>
        <p:spPr bwMode="auto">
          <a:xfrm>
            <a:off x="1520825" y="3048000"/>
            <a:ext cx="5946775" cy="31607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6" name="Text Box 9"/>
          <p:cNvSpPr txBox="1">
            <a:spLocks noChangeArrowheads="1"/>
          </p:cNvSpPr>
          <p:nvPr/>
        </p:nvSpPr>
        <p:spPr bwMode="auto">
          <a:xfrm>
            <a:off x="1676400" y="3200400"/>
            <a:ext cx="56864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400" b="1">
                <a:latin typeface="Courier New" pitchFamily="49" charset="0"/>
              </a:rPr>
              <a:t>name = </a:t>
            </a:r>
            <a:r>
              <a:rPr lang="en-US" sz="1400" b="1">
                <a:solidFill>
                  <a:srgbClr val="900BD5"/>
                </a:solidFill>
                <a:latin typeface="Courier New" pitchFamily="49" charset="0"/>
              </a:rPr>
              <a:t>raw_input</a:t>
            </a:r>
            <a:r>
              <a:rPr lang="en-US" sz="1400" b="1">
                <a:latin typeface="Courier New" pitchFamily="49" charset="0"/>
              </a:rPr>
              <a:t>(</a:t>
            </a:r>
            <a:r>
              <a:rPr lang="en-US" sz="1400" b="1">
                <a:solidFill>
                  <a:srgbClr val="008000"/>
                </a:solidFill>
                <a:latin typeface="Courier New" pitchFamily="49" charset="0"/>
              </a:rPr>
              <a:t>'Hi... what is your name?</a:t>
            </a:r>
            <a:r>
              <a:rPr lang="en-US" sz="1400" b="1">
                <a:latin typeface="Courier New" pitchFamily="49" charset="0"/>
              </a:rPr>
              <a:t> </a:t>
            </a:r>
            <a:r>
              <a:rPr lang="en-US" sz="1400" b="1">
                <a:solidFill>
                  <a:srgbClr val="008000"/>
                </a:solidFill>
                <a:latin typeface="Courier New" pitchFamily="49" charset="0"/>
              </a:rPr>
              <a:t>'</a:t>
            </a:r>
            <a:r>
              <a:rPr lang="en-US" sz="1400" b="1">
                <a:latin typeface="Courier New" pitchFamily="49" charset="0"/>
              </a:rPr>
              <a:t>) </a:t>
            </a:r>
          </a:p>
          <a:p>
            <a:r>
              <a:rPr lang="en-US" sz="1400" b="1">
                <a:solidFill>
                  <a:srgbClr val="FE9C11"/>
                </a:solidFill>
                <a:latin typeface="Courier New" pitchFamily="49" charset="0"/>
              </a:rPr>
              <a:t>print</a:t>
            </a:r>
            <a:r>
              <a:rPr lang="en-US" sz="1400" b="1">
                <a:latin typeface="Courier New" pitchFamily="49" charset="0"/>
              </a:rPr>
              <a:t>                       </a:t>
            </a:r>
            <a:r>
              <a:rPr lang="en-US" sz="1400" b="1">
                <a:solidFill>
                  <a:srgbClr val="FF0000"/>
                </a:solidFill>
                <a:latin typeface="Courier New" pitchFamily="49" charset="0"/>
              </a:rPr>
              <a:t># prints a blank line</a:t>
            </a:r>
            <a:endParaRPr lang="en-US" sz="1400" b="1">
              <a:latin typeface="Courier New" pitchFamily="49" charset="0"/>
            </a:endParaRPr>
          </a:p>
          <a:p>
            <a:endParaRPr lang="en-US" sz="1400" b="1">
              <a:latin typeface="Courier New" pitchFamily="49" charset="0"/>
            </a:endParaRPr>
          </a:p>
          <a:p>
            <a:r>
              <a:rPr lang="en-US" sz="1400" b="1">
                <a:solidFill>
                  <a:srgbClr val="FE9C11"/>
                </a:solidFill>
                <a:latin typeface="Courier New" pitchFamily="49" charset="0"/>
              </a:rPr>
              <a:t>if</a:t>
            </a:r>
            <a:r>
              <a:rPr lang="en-US" sz="1400" b="1">
                <a:latin typeface="Courier New" pitchFamily="49" charset="0"/>
              </a:rPr>
              <a:t> name == </a:t>
            </a:r>
            <a:r>
              <a:rPr lang="en-US" sz="1400" b="1">
                <a:solidFill>
                  <a:srgbClr val="008000"/>
                </a:solidFill>
                <a:latin typeface="Courier New" pitchFamily="49" charset="0"/>
              </a:rPr>
              <a:t>'Eliot' </a:t>
            </a:r>
            <a:r>
              <a:rPr lang="en-US" sz="1400" b="1">
                <a:solidFill>
                  <a:srgbClr val="FE9C11"/>
                </a:solidFill>
                <a:latin typeface="Courier New" pitchFamily="49" charset="0"/>
              </a:rPr>
              <a:t>or</a:t>
            </a:r>
            <a:r>
              <a:rPr lang="en-US" sz="1400" b="1">
                <a:solidFill>
                  <a:srgbClr val="008000"/>
                </a:solidFill>
                <a:latin typeface="Courier New" pitchFamily="49" charset="0"/>
              </a:rPr>
              <a:t> </a:t>
            </a:r>
            <a:r>
              <a:rPr lang="en-US" sz="1400" b="1">
                <a:latin typeface="Courier New" pitchFamily="49" charset="0"/>
              </a:rPr>
              <a:t>name == </a:t>
            </a:r>
            <a:r>
              <a:rPr lang="en-US" sz="1400" b="1">
                <a:solidFill>
                  <a:srgbClr val="008000"/>
                </a:solidFill>
                <a:latin typeface="Courier New" pitchFamily="49" charset="0"/>
              </a:rPr>
              <a:t>'Ran'</a:t>
            </a:r>
            <a:r>
              <a:rPr lang="en-US" sz="1400" b="1">
                <a:latin typeface="Courier New" pitchFamily="49" charset="0"/>
              </a:rPr>
              <a:t>:</a:t>
            </a: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'I\'m "offline." Try later.'</a:t>
            </a:r>
            <a:r>
              <a:rPr lang="en-US" sz="1400" b="1">
                <a:latin typeface="Courier New" pitchFamily="49" charset="0"/>
              </a:rPr>
              <a:t>                             </a:t>
            </a:r>
          </a:p>
          <a:p>
            <a:endParaRPr lang="en-US" sz="1400" b="1">
              <a:latin typeface="Courier New" pitchFamily="49" charset="0"/>
            </a:endParaRPr>
          </a:p>
          <a:p>
            <a:r>
              <a:rPr lang="en-US" sz="1400" b="1">
                <a:solidFill>
                  <a:srgbClr val="FE9C11"/>
                </a:solidFill>
                <a:latin typeface="Courier New" pitchFamily="49" charset="0"/>
              </a:rPr>
              <a:t>elif</a:t>
            </a:r>
            <a:r>
              <a:rPr lang="en-US" sz="1400" b="1">
                <a:latin typeface="Courier New" pitchFamily="49" charset="0"/>
              </a:rPr>
              <a:t> name == </a:t>
            </a:r>
            <a:r>
              <a:rPr lang="en-US" sz="1400" b="1">
                <a:solidFill>
                  <a:srgbClr val="008000"/>
                </a:solidFill>
                <a:latin typeface="Courier New" pitchFamily="49" charset="0"/>
              </a:rPr>
              <a:t>'Zach'</a:t>
            </a:r>
            <a:r>
              <a:rPr lang="en-US" sz="1400" b="1">
                <a:latin typeface="Courier New" pitchFamily="49" charset="0"/>
              </a:rPr>
              <a:t>:        </a:t>
            </a:r>
            <a:r>
              <a:rPr lang="en-US" sz="1400" b="1">
                <a:solidFill>
                  <a:srgbClr val="FF0000"/>
                </a:solidFill>
                <a:latin typeface="Courier New" pitchFamily="49" charset="0"/>
              </a:rPr>
              <a:t># is it Zach?</a:t>
            </a:r>
            <a:endParaRPr lang="en-US" sz="1400" b="1">
              <a:latin typeface="Courier New" pitchFamily="49" charset="0"/>
            </a:endParaRP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'Zach Quinto...?'</a:t>
            </a:r>
            <a:r>
              <a:rPr lang="en-US" sz="1400" b="1">
                <a:latin typeface="Courier New" pitchFamily="49" charset="0"/>
              </a:rPr>
              <a:t>,</a:t>
            </a:r>
            <a:r>
              <a:rPr lang="en-US" sz="1400" b="1">
                <a:solidFill>
                  <a:srgbClr val="008000"/>
                </a:solidFill>
                <a:latin typeface="Courier New" pitchFamily="49" charset="0"/>
              </a:rPr>
              <a:t> 'No?'</a:t>
            </a:r>
            <a:r>
              <a:rPr lang="en-US" sz="1400" b="1">
                <a:latin typeface="Courier New" pitchFamily="49" charset="0"/>
              </a:rPr>
              <a:t>,</a:t>
            </a:r>
            <a:r>
              <a:rPr lang="en-US" sz="1400" b="1">
                <a:solidFill>
                  <a:srgbClr val="008000"/>
                </a:solidFill>
                <a:latin typeface="Courier New" pitchFamily="49" charset="0"/>
              </a:rPr>
              <a:t> 'Oh.'</a:t>
            </a:r>
            <a:endParaRPr lang="en-US" sz="1400" b="1">
              <a:latin typeface="Courier New" pitchFamily="49" charset="0"/>
            </a:endParaRPr>
          </a:p>
          <a:p>
            <a:r>
              <a:rPr lang="en-US" sz="1400" b="1">
                <a:latin typeface="Courier New" pitchFamily="49" charset="0"/>
              </a:rPr>
              <a:t>    </a:t>
            </a:r>
          </a:p>
          <a:p>
            <a:r>
              <a:rPr lang="en-US" sz="1400" b="1">
                <a:solidFill>
                  <a:srgbClr val="FE9C11"/>
                </a:solidFill>
                <a:latin typeface="Courier New" pitchFamily="49" charset="0"/>
              </a:rPr>
              <a:t>else</a:t>
            </a:r>
            <a:r>
              <a:rPr lang="en-US" sz="1400" b="1">
                <a:latin typeface="Courier New" pitchFamily="49" charset="0"/>
              </a:rPr>
              <a:t>:                       </a:t>
            </a:r>
            <a:r>
              <a:rPr lang="en-US" sz="1400" b="1">
                <a:solidFill>
                  <a:srgbClr val="FF0000"/>
                </a:solidFill>
                <a:latin typeface="Courier New" pitchFamily="49" charset="0"/>
              </a:rPr>
              <a:t># in all other cases...</a:t>
            </a:r>
            <a:endParaRPr lang="en-US" sz="1400" b="1">
              <a:latin typeface="Courier New" pitchFamily="49" charset="0"/>
            </a:endParaRP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'Welcome'</a:t>
            </a:r>
            <a:r>
              <a:rPr lang="en-US" sz="1400" b="1">
                <a:latin typeface="Courier New" pitchFamily="49" charset="0"/>
              </a:rPr>
              <a:t>, name, </a:t>
            </a:r>
            <a:r>
              <a:rPr lang="en-US" sz="1400" b="1">
                <a:solidFill>
                  <a:srgbClr val="008000"/>
                </a:solidFill>
                <a:latin typeface="Courier New" pitchFamily="49" charset="0"/>
              </a:rPr>
              <a:t>'!'</a:t>
            </a:r>
          </a:p>
          <a:p>
            <a:r>
              <a:rPr lang="en-US" sz="1400">
                <a:latin typeface="Courier New" pitchFamily="49" charset="0"/>
              </a:rPr>
              <a:t>    </a:t>
            </a:r>
            <a:r>
              <a:rPr lang="en-US" sz="1400" b="1">
                <a:latin typeface="Courier New" pitchFamily="49" charset="0"/>
              </a:rPr>
              <a:t>my_choice = random.choice( [ </a:t>
            </a:r>
            <a:r>
              <a:rPr lang="en-US" sz="1400" b="1">
                <a:solidFill>
                  <a:srgbClr val="008000"/>
                </a:solidFill>
                <a:latin typeface="Courier New" pitchFamily="49" charset="0"/>
              </a:rPr>
              <a:t>'R'</a:t>
            </a:r>
            <a:r>
              <a:rPr lang="en-US" sz="1400" b="1">
                <a:latin typeface="Courier New" pitchFamily="49" charset="0"/>
              </a:rPr>
              <a:t>,</a:t>
            </a:r>
            <a:r>
              <a:rPr lang="en-US" sz="1400" b="1">
                <a:solidFill>
                  <a:srgbClr val="008000"/>
                </a:solidFill>
                <a:latin typeface="Courier New" pitchFamily="49" charset="0"/>
              </a:rPr>
              <a:t>'P'</a:t>
            </a:r>
            <a:r>
              <a:rPr lang="en-US" sz="1400" b="1">
                <a:latin typeface="Courier New" pitchFamily="49" charset="0"/>
              </a:rPr>
              <a:t>,</a:t>
            </a:r>
            <a:r>
              <a:rPr lang="en-US" sz="1400" b="1">
                <a:solidFill>
                  <a:srgbClr val="008000"/>
                </a:solidFill>
                <a:latin typeface="Courier New" pitchFamily="49" charset="0"/>
              </a:rPr>
              <a:t>'S'</a:t>
            </a:r>
            <a:r>
              <a:rPr lang="en-US" sz="1400" b="1">
                <a:latin typeface="Courier New" pitchFamily="49" charset="0"/>
              </a:rPr>
              <a:t> ] )</a:t>
            </a: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'My favorite object is'</a:t>
            </a:r>
            <a:r>
              <a:rPr lang="en-US" sz="1400" b="1">
                <a:latin typeface="Courier New" pitchFamily="49" charset="0"/>
              </a:rPr>
              <a:t>, my_choice, </a:t>
            </a:r>
            <a:r>
              <a:rPr lang="en-US" sz="1400" b="1">
                <a:solidFill>
                  <a:srgbClr val="008000"/>
                </a:solidFill>
                <a:latin typeface="Courier New" pitchFamily="49" charset="0"/>
              </a:rPr>
              <a:t>"!"</a:t>
            </a:r>
            <a:endParaRPr lang="en-US" sz="1400" b="1">
              <a:latin typeface="Courier New" pitchFamily="49" charset="0"/>
            </a:endParaRPr>
          </a:p>
        </p:txBody>
      </p:sp>
      <p:sp>
        <p:nvSpPr>
          <p:cNvPr id="14347" name="Down Arrow 14"/>
          <p:cNvSpPr>
            <a:spLocks noChangeArrowheads="1"/>
          </p:cNvSpPr>
          <p:nvPr/>
        </p:nvSpPr>
        <p:spPr bwMode="auto">
          <a:xfrm>
            <a:off x="7210425" y="2481263"/>
            <a:ext cx="304800" cy="457200"/>
          </a:xfrm>
          <a:prstGeom prst="downArrow">
            <a:avLst>
              <a:gd name="adj1" fmla="val 50000"/>
              <a:gd name="adj2" fmla="val 50000"/>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8" name="Text Box 5"/>
          <p:cNvSpPr txBox="1">
            <a:spLocks noChangeArrowheads="1"/>
          </p:cNvSpPr>
          <p:nvPr/>
        </p:nvSpPr>
        <p:spPr bwMode="auto">
          <a:xfrm rot="20755284">
            <a:off x="2622550" y="3601164"/>
            <a:ext cx="5880100" cy="1200329"/>
          </a:xfrm>
          <a:prstGeom prst="rect">
            <a:avLst/>
          </a:prstGeom>
          <a:solidFill>
            <a:srgbClr val="CCFFCC"/>
          </a:solidFill>
          <a:ln w="9525">
            <a:solidFill>
              <a:schemeClr val="bg1"/>
            </a:solid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600" b="1" i="1" dirty="0">
                <a:solidFill>
                  <a:srgbClr val="008000"/>
                </a:solidFill>
                <a:latin typeface="Cambria" pitchFamily="18" charset="0"/>
              </a:rPr>
              <a:t>This program should greet its user appropriately.</a:t>
            </a:r>
            <a:endParaRPr lang="en-US" sz="3600" dirty="0">
              <a:solidFill>
                <a:srgbClr val="008000"/>
              </a:solidFill>
              <a:latin typeface="Cambri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Rectangle 13"/>
          <p:cNvSpPr>
            <a:spLocks noChangeArrowheads="1"/>
          </p:cNvSpPr>
          <p:nvPr/>
        </p:nvSpPr>
        <p:spPr bwMode="auto">
          <a:xfrm>
            <a:off x="1520825" y="3048000"/>
            <a:ext cx="5946775" cy="31607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0" name="Text Box 9"/>
          <p:cNvSpPr txBox="1">
            <a:spLocks noChangeArrowheads="1"/>
          </p:cNvSpPr>
          <p:nvPr/>
        </p:nvSpPr>
        <p:spPr bwMode="auto">
          <a:xfrm>
            <a:off x="1676400" y="3200400"/>
            <a:ext cx="56864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400" b="1">
                <a:latin typeface="Courier New" pitchFamily="49" charset="0"/>
              </a:rPr>
              <a:t>name = </a:t>
            </a:r>
            <a:r>
              <a:rPr lang="en-US" sz="1400" b="1">
                <a:solidFill>
                  <a:srgbClr val="900BD5"/>
                </a:solidFill>
                <a:latin typeface="Courier New" pitchFamily="49" charset="0"/>
              </a:rPr>
              <a:t>raw_input</a:t>
            </a:r>
            <a:r>
              <a:rPr lang="en-US" sz="1400" b="1">
                <a:latin typeface="Courier New" pitchFamily="49" charset="0"/>
              </a:rPr>
              <a:t>(</a:t>
            </a:r>
            <a:r>
              <a:rPr lang="en-US" sz="1400" b="1">
                <a:solidFill>
                  <a:srgbClr val="008000"/>
                </a:solidFill>
                <a:latin typeface="Courier New" pitchFamily="49" charset="0"/>
              </a:rPr>
              <a:t>'Hi... what is your name?</a:t>
            </a:r>
            <a:r>
              <a:rPr lang="en-US" sz="1400" b="1">
                <a:latin typeface="Courier New" pitchFamily="49" charset="0"/>
              </a:rPr>
              <a:t> </a:t>
            </a:r>
            <a:r>
              <a:rPr lang="en-US" sz="1400" b="1">
                <a:solidFill>
                  <a:srgbClr val="008000"/>
                </a:solidFill>
                <a:latin typeface="Courier New" pitchFamily="49" charset="0"/>
              </a:rPr>
              <a:t>'</a:t>
            </a:r>
            <a:r>
              <a:rPr lang="en-US" sz="1400" b="1">
                <a:latin typeface="Courier New" pitchFamily="49" charset="0"/>
              </a:rPr>
              <a:t>) </a:t>
            </a:r>
          </a:p>
          <a:p>
            <a:r>
              <a:rPr lang="en-US" sz="1400" b="1">
                <a:solidFill>
                  <a:srgbClr val="FE9C11"/>
                </a:solidFill>
                <a:latin typeface="Courier New" pitchFamily="49" charset="0"/>
              </a:rPr>
              <a:t>print</a:t>
            </a:r>
            <a:r>
              <a:rPr lang="en-US" sz="1400" b="1">
                <a:latin typeface="Courier New" pitchFamily="49" charset="0"/>
              </a:rPr>
              <a:t>                       </a:t>
            </a:r>
            <a:r>
              <a:rPr lang="en-US" sz="1400" b="1">
                <a:solidFill>
                  <a:srgbClr val="FF0000"/>
                </a:solidFill>
                <a:latin typeface="Courier New" pitchFamily="49" charset="0"/>
              </a:rPr>
              <a:t># prints a blank line</a:t>
            </a:r>
            <a:endParaRPr lang="en-US" sz="1400" b="1">
              <a:latin typeface="Courier New" pitchFamily="49" charset="0"/>
            </a:endParaRPr>
          </a:p>
          <a:p>
            <a:endParaRPr lang="en-US" sz="1400" b="1">
              <a:latin typeface="Courier New" pitchFamily="49" charset="0"/>
            </a:endParaRPr>
          </a:p>
          <a:p>
            <a:r>
              <a:rPr lang="en-US" sz="1400" b="1">
                <a:solidFill>
                  <a:srgbClr val="FE9C11"/>
                </a:solidFill>
                <a:latin typeface="Courier New" pitchFamily="49" charset="0"/>
              </a:rPr>
              <a:t>if</a:t>
            </a:r>
            <a:r>
              <a:rPr lang="en-US" sz="1400" b="1">
                <a:latin typeface="Courier New" pitchFamily="49" charset="0"/>
              </a:rPr>
              <a:t> name == </a:t>
            </a:r>
            <a:r>
              <a:rPr lang="en-US" sz="1400" b="1">
                <a:solidFill>
                  <a:srgbClr val="008000"/>
                </a:solidFill>
                <a:latin typeface="Courier New" pitchFamily="49" charset="0"/>
              </a:rPr>
              <a:t>'Eliot' </a:t>
            </a:r>
            <a:r>
              <a:rPr lang="en-US" sz="1400" b="1">
                <a:solidFill>
                  <a:srgbClr val="FE9C11"/>
                </a:solidFill>
                <a:latin typeface="Courier New" pitchFamily="49" charset="0"/>
              </a:rPr>
              <a:t>or</a:t>
            </a:r>
            <a:r>
              <a:rPr lang="en-US" sz="1400" b="1">
                <a:solidFill>
                  <a:srgbClr val="008000"/>
                </a:solidFill>
                <a:latin typeface="Courier New" pitchFamily="49" charset="0"/>
              </a:rPr>
              <a:t> </a:t>
            </a:r>
            <a:r>
              <a:rPr lang="en-US" sz="1400" b="1">
                <a:latin typeface="Courier New" pitchFamily="49" charset="0"/>
              </a:rPr>
              <a:t>name == </a:t>
            </a:r>
            <a:r>
              <a:rPr lang="en-US" sz="1400" b="1">
                <a:solidFill>
                  <a:srgbClr val="008000"/>
                </a:solidFill>
                <a:latin typeface="Courier New" pitchFamily="49" charset="0"/>
              </a:rPr>
              <a:t>'Ran'</a:t>
            </a:r>
            <a:r>
              <a:rPr lang="en-US" sz="1400" b="1">
                <a:latin typeface="Courier New" pitchFamily="49" charset="0"/>
              </a:rPr>
              <a:t>:</a:t>
            </a: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'I\'m "offline." Try later.'</a:t>
            </a:r>
            <a:r>
              <a:rPr lang="en-US" sz="1400" b="1">
                <a:latin typeface="Courier New" pitchFamily="49" charset="0"/>
              </a:rPr>
              <a:t>                             </a:t>
            </a:r>
          </a:p>
          <a:p>
            <a:endParaRPr lang="en-US" sz="1400" b="1">
              <a:latin typeface="Courier New" pitchFamily="49" charset="0"/>
            </a:endParaRPr>
          </a:p>
          <a:p>
            <a:r>
              <a:rPr lang="en-US" sz="1400" b="1">
                <a:solidFill>
                  <a:srgbClr val="FE9C11"/>
                </a:solidFill>
                <a:latin typeface="Courier New" pitchFamily="49" charset="0"/>
              </a:rPr>
              <a:t>elif</a:t>
            </a:r>
            <a:r>
              <a:rPr lang="en-US" sz="1400" b="1">
                <a:latin typeface="Courier New" pitchFamily="49" charset="0"/>
              </a:rPr>
              <a:t> name == </a:t>
            </a:r>
            <a:r>
              <a:rPr lang="en-US" sz="1400" b="1">
                <a:solidFill>
                  <a:srgbClr val="008000"/>
                </a:solidFill>
                <a:latin typeface="Courier New" pitchFamily="49" charset="0"/>
              </a:rPr>
              <a:t>'Zach'</a:t>
            </a:r>
            <a:r>
              <a:rPr lang="en-US" sz="1400" b="1">
                <a:latin typeface="Courier New" pitchFamily="49" charset="0"/>
              </a:rPr>
              <a:t>:        </a:t>
            </a:r>
            <a:r>
              <a:rPr lang="en-US" sz="1400" b="1">
                <a:solidFill>
                  <a:srgbClr val="FF0000"/>
                </a:solidFill>
                <a:latin typeface="Courier New" pitchFamily="49" charset="0"/>
              </a:rPr>
              <a:t># is it Zach?</a:t>
            </a:r>
            <a:endParaRPr lang="en-US" sz="1400" b="1">
              <a:latin typeface="Courier New" pitchFamily="49" charset="0"/>
            </a:endParaRP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'Zach Quinto...?'</a:t>
            </a:r>
            <a:r>
              <a:rPr lang="en-US" sz="1400" b="1">
                <a:latin typeface="Courier New" pitchFamily="49" charset="0"/>
              </a:rPr>
              <a:t>,</a:t>
            </a:r>
            <a:r>
              <a:rPr lang="en-US" sz="1400" b="1">
                <a:solidFill>
                  <a:srgbClr val="008000"/>
                </a:solidFill>
                <a:latin typeface="Courier New" pitchFamily="49" charset="0"/>
              </a:rPr>
              <a:t> 'No?'</a:t>
            </a:r>
            <a:r>
              <a:rPr lang="en-US" sz="1400" b="1">
                <a:latin typeface="Courier New" pitchFamily="49" charset="0"/>
              </a:rPr>
              <a:t>,</a:t>
            </a:r>
            <a:r>
              <a:rPr lang="en-US" sz="1400" b="1">
                <a:solidFill>
                  <a:srgbClr val="008000"/>
                </a:solidFill>
                <a:latin typeface="Courier New" pitchFamily="49" charset="0"/>
              </a:rPr>
              <a:t> 'Oh.'</a:t>
            </a:r>
            <a:endParaRPr lang="en-US" sz="1400" b="1">
              <a:latin typeface="Courier New" pitchFamily="49" charset="0"/>
            </a:endParaRPr>
          </a:p>
          <a:p>
            <a:r>
              <a:rPr lang="en-US" sz="1400" b="1">
                <a:latin typeface="Courier New" pitchFamily="49" charset="0"/>
              </a:rPr>
              <a:t>    </a:t>
            </a:r>
          </a:p>
          <a:p>
            <a:r>
              <a:rPr lang="en-US" sz="1400" b="1">
                <a:solidFill>
                  <a:srgbClr val="FE9C11"/>
                </a:solidFill>
                <a:latin typeface="Courier New" pitchFamily="49" charset="0"/>
              </a:rPr>
              <a:t>else</a:t>
            </a:r>
            <a:r>
              <a:rPr lang="en-US" sz="1400" b="1">
                <a:latin typeface="Courier New" pitchFamily="49" charset="0"/>
              </a:rPr>
              <a:t>:                       </a:t>
            </a:r>
            <a:r>
              <a:rPr lang="en-US" sz="1400" b="1">
                <a:solidFill>
                  <a:srgbClr val="FF0000"/>
                </a:solidFill>
                <a:latin typeface="Courier New" pitchFamily="49" charset="0"/>
              </a:rPr>
              <a:t># in all other cases...</a:t>
            </a:r>
            <a:endParaRPr lang="en-US" sz="1400" b="1">
              <a:latin typeface="Courier New" pitchFamily="49" charset="0"/>
            </a:endParaRP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'Welcome'</a:t>
            </a:r>
            <a:r>
              <a:rPr lang="en-US" sz="1400" b="1">
                <a:latin typeface="Courier New" pitchFamily="49" charset="0"/>
              </a:rPr>
              <a:t>, name, </a:t>
            </a:r>
            <a:r>
              <a:rPr lang="en-US" sz="1400" b="1">
                <a:solidFill>
                  <a:srgbClr val="008000"/>
                </a:solidFill>
                <a:latin typeface="Courier New" pitchFamily="49" charset="0"/>
              </a:rPr>
              <a:t>'!'</a:t>
            </a:r>
          </a:p>
          <a:p>
            <a:r>
              <a:rPr lang="en-US" sz="1400">
                <a:latin typeface="Courier New" pitchFamily="49" charset="0"/>
              </a:rPr>
              <a:t>    </a:t>
            </a:r>
            <a:r>
              <a:rPr lang="en-US" sz="1400" b="1">
                <a:latin typeface="Courier New" pitchFamily="49" charset="0"/>
              </a:rPr>
              <a:t>my_choice = random.choice( [ </a:t>
            </a:r>
            <a:r>
              <a:rPr lang="en-US" sz="1400" b="1">
                <a:solidFill>
                  <a:srgbClr val="008000"/>
                </a:solidFill>
                <a:latin typeface="Courier New" pitchFamily="49" charset="0"/>
              </a:rPr>
              <a:t>'R'</a:t>
            </a:r>
            <a:r>
              <a:rPr lang="en-US" sz="1400" b="1">
                <a:latin typeface="Courier New" pitchFamily="49" charset="0"/>
              </a:rPr>
              <a:t>,</a:t>
            </a:r>
            <a:r>
              <a:rPr lang="en-US" sz="1400" b="1">
                <a:solidFill>
                  <a:srgbClr val="008000"/>
                </a:solidFill>
                <a:latin typeface="Courier New" pitchFamily="49" charset="0"/>
              </a:rPr>
              <a:t>'P'</a:t>
            </a:r>
            <a:r>
              <a:rPr lang="en-US" sz="1400" b="1">
                <a:latin typeface="Courier New" pitchFamily="49" charset="0"/>
              </a:rPr>
              <a:t>,</a:t>
            </a:r>
            <a:r>
              <a:rPr lang="en-US" sz="1400" b="1">
                <a:solidFill>
                  <a:srgbClr val="008000"/>
                </a:solidFill>
                <a:latin typeface="Courier New" pitchFamily="49" charset="0"/>
              </a:rPr>
              <a:t>'S'</a:t>
            </a:r>
            <a:r>
              <a:rPr lang="en-US" sz="1400" b="1">
                <a:latin typeface="Courier New" pitchFamily="49" charset="0"/>
              </a:rPr>
              <a:t> ] )</a:t>
            </a: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'My favorite object is'</a:t>
            </a:r>
            <a:r>
              <a:rPr lang="en-US" sz="1400" b="1">
                <a:latin typeface="Courier New" pitchFamily="49" charset="0"/>
              </a:rPr>
              <a:t>, my_choice, </a:t>
            </a:r>
            <a:r>
              <a:rPr lang="en-US" sz="1400" b="1">
                <a:solidFill>
                  <a:srgbClr val="008000"/>
                </a:solidFill>
                <a:latin typeface="Courier New" pitchFamily="49" charset="0"/>
              </a:rPr>
              <a:t>"!"</a:t>
            </a:r>
            <a:endParaRPr lang="en-US" sz="1400" b="1">
              <a:latin typeface="Courier New" pitchFamily="49" charset="0"/>
            </a:endParaRPr>
          </a:p>
        </p:txBody>
      </p:sp>
      <p:sp>
        <p:nvSpPr>
          <p:cNvPr id="15371" name="Down Arrow 14"/>
          <p:cNvSpPr>
            <a:spLocks noChangeArrowheads="1"/>
          </p:cNvSpPr>
          <p:nvPr/>
        </p:nvSpPr>
        <p:spPr bwMode="auto">
          <a:xfrm>
            <a:off x="4343400" y="2479675"/>
            <a:ext cx="304800" cy="457200"/>
          </a:xfrm>
          <a:prstGeom prst="downArrow">
            <a:avLst>
              <a:gd name="adj1" fmla="val 50000"/>
              <a:gd name="adj2" fmla="val 50000"/>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The </a:t>
            </a:r>
            <a:r>
              <a:rPr lang="en-US" sz="4000" b="1" i="1" dirty="0">
                <a:latin typeface="Cambria" pitchFamily="18" charset="0"/>
              </a:rPr>
              <a:t>foreign language </a:t>
            </a:r>
            <a:r>
              <a:rPr lang="en-US" sz="4000" dirty="0">
                <a:latin typeface="Cambria" pitchFamily="18" charset="0"/>
              </a:rPr>
              <a:t>of python…</a:t>
            </a:r>
          </a:p>
        </p:txBody>
      </p:sp>
      <p:sp>
        <p:nvSpPr>
          <p:cNvPr id="13" name="Text Box 6"/>
          <p:cNvSpPr txBox="1">
            <a:spLocks noChangeArrowheads="1"/>
          </p:cNvSpPr>
          <p:nvPr/>
        </p:nvSpPr>
        <p:spPr bwMode="auto">
          <a:xfrm>
            <a:off x="5334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latin typeface="Cambria" pitchFamily="18" charset="0"/>
              </a:rPr>
              <a:t>syntax</a:t>
            </a:r>
          </a:p>
        </p:txBody>
      </p:sp>
      <p:sp>
        <p:nvSpPr>
          <p:cNvPr id="14" name="Text Box 7"/>
          <p:cNvSpPr txBox="1">
            <a:spLocks noChangeArrowheads="1"/>
          </p:cNvSpPr>
          <p:nvPr/>
        </p:nvSpPr>
        <p:spPr bwMode="auto">
          <a:xfrm>
            <a:off x="3429000" y="1477963"/>
            <a:ext cx="2133600" cy="579437"/>
          </a:xfrm>
          <a:prstGeom prst="rect">
            <a:avLst/>
          </a:prstGeom>
          <a:solidFill>
            <a:srgbClr val="CCFFCC"/>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b="1" dirty="0">
                <a:solidFill>
                  <a:srgbClr val="008000"/>
                </a:solidFill>
                <a:latin typeface="Cambria" pitchFamily="18" charset="0"/>
              </a:rPr>
              <a:t>semantics</a:t>
            </a:r>
          </a:p>
        </p:txBody>
      </p:sp>
      <p:sp>
        <p:nvSpPr>
          <p:cNvPr id="15" name="Text Box 8"/>
          <p:cNvSpPr txBox="1">
            <a:spLocks noChangeArrowheads="1"/>
          </p:cNvSpPr>
          <p:nvPr/>
        </p:nvSpPr>
        <p:spPr bwMode="auto">
          <a:xfrm>
            <a:off x="6324600" y="1477963"/>
            <a:ext cx="2133600" cy="579437"/>
          </a:xfrm>
          <a:prstGeom prst="rect">
            <a:avLst/>
          </a:prstGeom>
          <a:no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dirty="0" smtClean="0">
                <a:solidFill>
                  <a:srgbClr val="008000"/>
                </a:solidFill>
                <a:latin typeface="Cambria" pitchFamily="18" charset="0"/>
              </a:rPr>
              <a:t>intent</a:t>
            </a:r>
          </a:p>
        </p:txBody>
      </p:sp>
      <p:sp>
        <p:nvSpPr>
          <p:cNvPr id="16"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How it looks</a:t>
            </a:r>
          </a:p>
        </p:txBody>
      </p:sp>
      <p:sp>
        <p:nvSpPr>
          <p:cNvPr id="17"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What it does</a:t>
            </a:r>
          </a:p>
        </p:txBody>
      </p:sp>
      <p:sp>
        <p:nvSpPr>
          <p:cNvPr id="18" name="Text Box 11"/>
          <p:cNvSpPr txBox="1">
            <a:spLocks noChangeArrowheads="1"/>
          </p:cNvSpPr>
          <p:nvPr/>
        </p:nvSpPr>
        <p:spPr bwMode="auto">
          <a:xfrm>
            <a:off x="6528148" y="2057400"/>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solidFill>
                  <a:srgbClr val="008000"/>
                </a:solidFill>
                <a:latin typeface="Cambria" pitchFamily="18" charset="0"/>
              </a:rPr>
              <a:t>What it should do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6" descr="Picture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3513"/>
            <a:ext cx="8950325" cy="654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descr="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230188"/>
            <a:ext cx="8943975" cy="632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8" name="Group 3"/>
          <p:cNvGrpSpPr>
            <a:grpSpLocks/>
          </p:cNvGrpSpPr>
          <p:nvPr/>
        </p:nvGrpSpPr>
        <p:grpSpPr bwMode="auto">
          <a:xfrm>
            <a:off x="7848600" y="5562600"/>
            <a:ext cx="457200" cy="609600"/>
            <a:chOff x="2928" y="1051"/>
            <a:chExt cx="840" cy="957"/>
          </a:xfrm>
        </p:grpSpPr>
        <p:sp>
          <p:nvSpPr>
            <p:cNvPr id="16407" name="Freeform 4"/>
            <p:cNvSpPr>
              <a:spLocks/>
            </p:cNvSpPr>
            <p:nvPr/>
          </p:nvSpPr>
          <p:spPr bwMode="auto">
            <a:xfrm>
              <a:off x="2928" y="1759"/>
              <a:ext cx="810" cy="249"/>
            </a:xfrm>
            <a:custGeom>
              <a:avLst/>
              <a:gdLst>
                <a:gd name="T0" fmla="*/ 4 w 1048"/>
                <a:gd name="T1" fmla="*/ 21 h 250"/>
                <a:gd name="T2" fmla="*/ 7 w 1048"/>
                <a:gd name="T3" fmla="*/ 83 h 250"/>
                <a:gd name="T4" fmla="*/ 7 w 1048"/>
                <a:gd name="T5" fmla="*/ 111 h 250"/>
                <a:gd name="T6" fmla="*/ 8 w 1048"/>
                <a:gd name="T7" fmla="*/ 125 h 250"/>
                <a:gd name="T8" fmla="*/ 8 w 1048"/>
                <a:gd name="T9" fmla="*/ 160 h 250"/>
                <a:gd name="T10" fmla="*/ 5 w 1048"/>
                <a:gd name="T11" fmla="*/ 229 h 250"/>
                <a:gd name="T12" fmla="*/ 2 w 1048"/>
                <a:gd name="T13" fmla="*/ 209 h 250"/>
                <a:gd name="T14" fmla="*/ 0 w 1048"/>
                <a:gd name="T15" fmla="*/ 188 h 250"/>
                <a:gd name="T16" fmla="*/ 2 w 1048"/>
                <a:gd name="T17" fmla="*/ 154 h 250"/>
                <a:gd name="T18" fmla="*/ 2 w 1048"/>
                <a:gd name="T19" fmla="*/ 125 h 250"/>
                <a:gd name="T20" fmla="*/ 2 w 1048"/>
                <a:gd name="T21" fmla="*/ 76 h 250"/>
                <a:gd name="T22" fmla="*/ 2 w 1048"/>
                <a:gd name="T23" fmla="*/ 55 h 250"/>
                <a:gd name="T24" fmla="*/ 2 w 1048"/>
                <a:gd name="T25" fmla="*/ 28 h 250"/>
                <a:gd name="T26" fmla="*/ 3 w 1048"/>
                <a:gd name="T27" fmla="*/ 14 h 250"/>
                <a:gd name="T28" fmla="*/ 4 w 1048"/>
                <a:gd name="T29" fmla="*/ 28 h 250"/>
                <a:gd name="T30" fmla="*/ 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408" name="Oval 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409" name="Oval 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0" name="Oval 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1" name="Oval 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2" name="Oval 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3" name="Oval 1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4" name="Oval 1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5" name="AutoShape 1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416" name="Freeform 1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417" name="Freeform 1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418" name="Freeform 1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419" name="Freeform 1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6389" name="Text Box 17"/>
          <p:cNvSpPr txBox="1">
            <a:spLocks noChangeArrowheads="1"/>
          </p:cNvSpPr>
          <p:nvPr/>
        </p:nvSpPr>
        <p:spPr bwMode="auto">
          <a:xfrm>
            <a:off x="7315200" y="6248400"/>
            <a:ext cx="1566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400" b="1">
                <a:solidFill>
                  <a:srgbClr val="008000"/>
                </a:solidFill>
                <a:latin typeface="Arial" pitchFamily="34" charset="0"/>
              </a:rPr>
              <a:t>What about me?</a:t>
            </a:r>
          </a:p>
        </p:txBody>
      </p:sp>
      <p:sp>
        <p:nvSpPr>
          <p:cNvPr id="16390" name="Rectangle 18"/>
          <p:cNvSpPr>
            <a:spLocks noChangeArrowheads="1"/>
          </p:cNvSpPr>
          <p:nvPr/>
        </p:nvSpPr>
        <p:spPr bwMode="auto">
          <a:xfrm>
            <a:off x="2343150" y="2840038"/>
            <a:ext cx="919163" cy="219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1" name="Text Box 19"/>
          <p:cNvSpPr txBox="1">
            <a:spLocks noChangeArrowheads="1"/>
          </p:cNvSpPr>
          <p:nvPr/>
        </p:nvSpPr>
        <p:spPr bwMode="auto">
          <a:xfrm>
            <a:off x="2165350" y="281305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3333CC"/>
                </a:solidFill>
                <a:latin typeface="Comic Sans MS" pitchFamily="66" charset="0"/>
              </a:rPr>
              <a:t>'Zach'</a:t>
            </a:r>
          </a:p>
        </p:txBody>
      </p:sp>
      <p:sp>
        <p:nvSpPr>
          <p:cNvPr id="16392" name="Rectangle 20"/>
          <p:cNvSpPr>
            <a:spLocks noChangeArrowheads="1"/>
          </p:cNvSpPr>
          <p:nvPr/>
        </p:nvSpPr>
        <p:spPr bwMode="auto">
          <a:xfrm>
            <a:off x="3975100" y="4672013"/>
            <a:ext cx="919163" cy="219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3" name="Text Box 21"/>
          <p:cNvSpPr txBox="1">
            <a:spLocks noChangeArrowheads="1"/>
          </p:cNvSpPr>
          <p:nvPr/>
        </p:nvSpPr>
        <p:spPr bwMode="auto">
          <a:xfrm>
            <a:off x="3797300" y="4645025"/>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3333CC"/>
                </a:solidFill>
                <a:latin typeface="Comic Sans MS" pitchFamily="66" charset="0"/>
              </a:rPr>
              <a:t>'Chris'</a:t>
            </a:r>
          </a:p>
        </p:txBody>
      </p:sp>
      <p:sp>
        <p:nvSpPr>
          <p:cNvPr id="16394" name="Rectangle 22"/>
          <p:cNvSpPr>
            <a:spLocks noChangeArrowheads="1"/>
          </p:cNvSpPr>
          <p:nvPr/>
        </p:nvSpPr>
        <p:spPr bwMode="auto">
          <a:xfrm>
            <a:off x="895350" y="4027488"/>
            <a:ext cx="679450" cy="252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5" name="Rectangle 23"/>
          <p:cNvSpPr>
            <a:spLocks noChangeArrowheads="1"/>
          </p:cNvSpPr>
          <p:nvPr/>
        </p:nvSpPr>
        <p:spPr bwMode="auto">
          <a:xfrm>
            <a:off x="2362200" y="5875338"/>
            <a:ext cx="679450" cy="322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6" name="Text Box 24"/>
          <p:cNvSpPr txBox="1">
            <a:spLocks noChangeArrowheads="1"/>
          </p:cNvSpPr>
          <p:nvPr/>
        </p:nvSpPr>
        <p:spPr bwMode="auto">
          <a:xfrm>
            <a:off x="569913" y="3983038"/>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008000"/>
                </a:solidFill>
                <a:latin typeface="Marker Felt" charset="0"/>
              </a:rPr>
              <a:t>Zach</a:t>
            </a:r>
          </a:p>
        </p:txBody>
      </p:sp>
      <p:sp>
        <p:nvSpPr>
          <p:cNvPr id="16397" name="Text Box 25"/>
          <p:cNvSpPr txBox="1">
            <a:spLocks noChangeArrowheads="1"/>
          </p:cNvSpPr>
          <p:nvPr/>
        </p:nvSpPr>
        <p:spPr bwMode="auto">
          <a:xfrm>
            <a:off x="2071688" y="5832475"/>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008000"/>
                </a:solidFill>
                <a:latin typeface="Marker Felt" charset="0"/>
              </a:rPr>
              <a:t>Chris</a:t>
            </a:r>
          </a:p>
        </p:txBody>
      </p:sp>
      <p:pic>
        <p:nvPicPr>
          <p:cNvPr id="16398" name="Picture 26" descr="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8839200" cy="661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Rounded Rectangle 30"/>
          <p:cNvSpPr>
            <a:spLocks noChangeArrowheads="1"/>
          </p:cNvSpPr>
          <p:nvPr/>
        </p:nvSpPr>
        <p:spPr bwMode="auto">
          <a:xfrm>
            <a:off x="2520950" y="2898775"/>
            <a:ext cx="685800" cy="304800"/>
          </a:xfrm>
          <a:prstGeom prst="roundRect">
            <a:avLst>
              <a:gd name="adj" fmla="val 16667"/>
            </a:avLst>
          </a:prstGeom>
          <a:solidFill>
            <a:schemeClr val="bg1"/>
          </a:solidFill>
          <a:ln w="9525">
            <a:solidFill>
              <a:srgbClr val="FFFFFF"/>
            </a:solidFill>
            <a:round/>
            <a:headEnd/>
            <a:tailEnd/>
          </a:ln>
        </p:spPr>
        <p:txBody>
          <a:bodyPr/>
          <a:lstStyle/>
          <a:p>
            <a:endParaRPr lang="en-US"/>
          </a:p>
        </p:txBody>
      </p:sp>
      <p:pic>
        <p:nvPicPr>
          <p:cNvPr id="16400" name="Picture 31" descr="Picture 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98925" y="4672013"/>
            <a:ext cx="75088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1" name="Rounded Rectangle 33"/>
          <p:cNvSpPr>
            <a:spLocks noChangeArrowheads="1"/>
          </p:cNvSpPr>
          <p:nvPr/>
        </p:nvSpPr>
        <p:spPr bwMode="auto">
          <a:xfrm>
            <a:off x="946150" y="4046538"/>
            <a:ext cx="685800" cy="381000"/>
          </a:xfrm>
          <a:prstGeom prst="roundRect">
            <a:avLst>
              <a:gd name="adj" fmla="val 16667"/>
            </a:avLst>
          </a:prstGeom>
          <a:solidFill>
            <a:schemeClr val="bg1"/>
          </a:solidFill>
          <a:ln w="9525">
            <a:solidFill>
              <a:schemeClr val="bg1"/>
            </a:solidFill>
            <a:round/>
            <a:headEnd/>
            <a:tailEnd/>
          </a:ln>
        </p:spPr>
        <p:txBody>
          <a:bodyPr/>
          <a:lstStyle/>
          <a:p>
            <a:endParaRPr lang="en-US"/>
          </a:p>
        </p:txBody>
      </p:sp>
      <p:sp>
        <p:nvSpPr>
          <p:cNvPr id="16402" name="TextBox 32"/>
          <p:cNvSpPr txBox="1">
            <a:spLocks noChangeArrowheads="1"/>
          </p:cNvSpPr>
          <p:nvPr/>
        </p:nvSpPr>
        <p:spPr bwMode="auto">
          <a:xfrm>
            <a:off x="565150" y="403860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sz="1600">
                <a:solidFill>
                  <a:srgbClr val="008000"/>
                </a:solidFill>
                <a:latin typeface="Marker Felt" charset="0"/>
              </a:rPr>
              <a:t>Eliot or Ran</a:t>
            </a:r>
          </a:p>
        </p:txBody>
      </p:sp>
      <p:sp>
        <p:nvSpPr>
          <p:cNvPr id="16403" name="Rounded Rectangle 35"/>
          <p:cNvSpPr>
            <a:spLocks noChangeArrowheads="1"/>
          </p:cNvSpPr>
          <p:nvPr/>
        </p:nvSpPr>
        <p:spPr bwMode="auto">
          <a:xfrm>
            <a:off x="2409825" y="5875338"/>
            <a:ext cx="685800" cy="228600"/>
          </a:xfrm>
          <a:prstGeom prst="roundRect">
            <a:avLst>
              <a:gd name="adj" fmla="val 16667"/>
            </a:avLst>
          </a:prstGeom>
          <a:solidFill>
            <a:schemeClr val="bg1"/>
          </a:solidFill>
          <a:ln w="9525">
            <a:solidFill>
              <a:srgbClr val="FFFFFF"/>
            </a:solidFill>
            <a:round/>
            <a:headEnd/>
            <a:tailEnd/>
          </a:ln>
        </p:spPr>
        <p:txBody>
          <a:bodyPr/>
          <a:lstStyle/>
          <a:p>
            <a:endParaRPr lang="en-US"/>
          </a:p>
        </p:txBody>
      </p:sp>
      <p:sp>
        <p:nvSpPr>
          <p:cNvPr id="16404" name="TextBox 34"/>
          <p:cNvSpPr txBox="1">
            <a:spLocks noChangeArrowheads="1"/>
          </p:cNvSpPr>
          <p:nvPr/>
        </p:nvSpPr>
        <p:spPr bwMode="auto">
          <a:xfrm>
            <a:off x="2057400" y="586740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sz="1600">
                <a:solidFill>
                  <a:srgbClr val="008000"/>
                </a:solidFill>
                <a:latin typeface="Marker Felt" charset="0"/>
              </a:rPr>
              <a:t>Zach</a:t>
            </a:r>
          </a:p>
        </p:txBody>
      </p:sp>
      <p:sp>
        <p:nvSpPr>
          <p:cNvPr id="16405" name="TextBox 28"/>
          <p:cNvSpPr txBox="1">
            <a:spLocks noChangeArrowheads="1"/>
          </p:cNvSpPr>
          <p:nvPr/>
        </p:nvSpPr>
        <p:spPr bwMode="auto">
          <a:xfrm>
            <a:off x="2101850" y="2855913"/>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ja-JP" altLang="en-US" sz="1400" b="1">
                <a:solidFill>
                  <a:schemeClr val="accent2"/>
                </a:solidFill>
                <a:latin typeface="Comic Sans MS" pitchFamily="66" charset="0"/>
              </a:rPr>
              <a:t>‘</a:t>
            </a:r>
            <a:r>
              <a:rPr lang="en-US" altLang="ja-JP" sz="1400" b="1">
                <a:solidFill>
                  <a:schemeClr val="accent2"/>
                </a:solidFill>
                <a:latin typeface="Comic Sans MS" pitchFamily="66" charset="0"/>
              </a:rPr>
              <a:t>Eliot</a:t>
            </a:r>
            <a:r>
              <a:rPr lang="ja-JP" altLang="en-US" sz="1400" b="1">
                <a:solidFill>
                  <a:schemeClr val="accent2"/>
                </a:solidFill>
                <a:latin typeface="Comic Sans MS" pitchFamily="66" charset="0"/>
              </a:rPr>
              <a:t>’</a:t>
            </a:r>
            <a:r>
              <a:rPr lang="en-US" altLang="ja-JP" sz="1400" b="1">
                <a:solidFill>
                  <a:schemeClr val="accent2"/>
                </a:solidFill>
                <a:latin typeface="Comic Sans MS" pitchFamily="66" charset="0"/>
              </a:rPr>
              <a:t> or </a:t>
            </a:r>
            <a:r>
              <a:rPr lang="ja-JP" altLang="en-US" sz="1400" b="1">
                <a:solidFill>
                  <a:schemeClr val="accent2"/>
                </a:solidFill>
                <a:latin typeface="Comic Sans MS" pitchFamily="66" charset="0"/>
              </a:rPr>
              <a:t>‘</a:t>
            </a:r>
            <a:r>
              <a:rPr lang="en-US" altLang="ja-JP" sz="1400" b="1">
                <a:solidFill>
                  <a:schemeClr val="accent2"/>
                </a:solidFill>
                <a:latin typeface="Comic Sans MS" pitchFamily="66" charset="0"/>
              </a:rPr>
              <a:t>Ran</a:t>
            </a:r>
            <a:r>
              <a:rPr lang="ja-JP" altLang="en-US" sz="1400" b="1">
                <a:solidFill>
                  <a:schemeClr val="accent2"/>
                </a:solidFill>
                <a:latin typeface="Comic Sans MS" pitchFamily="66" charset="0"/>
              </a:rPr>
              <a:t>’</a:t>
            </a:r>
            <a:endParaRPr lang="en-US" sz="1400" b="1">
              <a:solidFill>
                <a:schemeClr val="accent2"/>
              </a:solidFill>
              <a:latin typeface="Comic Sans MS" pitchFamily="66" charset="0"/>
            </a:endParaRPr>
          </a:p>
        </p:txBody>
      </p:sp>
      <p:pic>
        <p:nvPicPr>
          <p:cNvPr id="16406"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49213"/>
            <a:ext cx="89916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4434681" y="1143000"/>
            <a:ext cx="4328319" cy="533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 name="TextBox 2"/>
          <p:cNvSpPr txBox="1"/>
          <p:nvPr/>
        </p:nvSpPr>
        <p:spPr>
          <a:xfrm>
            <a:off x="5334000" y="1106269"/>
            <a:ext cx="2286000" cy="646331"/>
          </a:xfrm>
          <a:prstGeom prst="rect">
            <a:avLst/>
          </a:prstGeom>
          <a:noFill/>
        </p:spPr>
        <p:txBody>
          <a:bodyPr wrap="square" rtlCol="0">
            <a:spAutoFit/>
          </a:bodyPr>
          <a:lstStyle/>
          <a:p>
            <a:pPr algn="ctr"/>
            <a:r>
              <a:rPr lang="en-US" sz="1800" dirty="0" smtClean="0">
                <a:latin typeface="Cambria" pitchFamily="18" charset="0"/>
              </a:rPr>
              <a:t>graphical view of a program's </a:t>
            </a:r>
            <a:r>
              <a:rPr lang="en-US" sz="1800" i="1" dirty="0" smtClean="0">
                <a:latin typeface="Cambria" pitchFamily="18" charset="0"/>
              </a:rPr>
              <a:t>semantics</a:t>
            </a:r>
            <a:endParaRPr lang="en-US" sz="1800" dirty="0">
              <a:latin typeface="Cambr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5"/>
          <p:cNvSpPr txBox="1">
            <a:spLocks noChangeArrowheads="1"/>
          </p:cNvSpPr>
          <p:nvPr/>
        </p:nvSpPr>
        <p:spPr bwMode="auto">
          <a:xfrm>
            <a:off x="1524000" y="228600"/>
            <a:ext cx="571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i="1" dirty="0">
                <a:latin typeface="Cambria" pitchFamily="18" charset="0"/>
              </a:rPr>
              <a:t>Python + Mac </a:t>
            </a:r>
            <a:r>
              <a:rPr lang="en-US" sz="4000" i="1" dirty="0" smtClean="0">
                <a:latin typeface="Cambria" pitchFamily="18" charset="0"/>
              </a:rPr>
              <a:t> ==</a:t>
            </a:r>
            <a:endParaRPr lang="en-US" sz="4000" dirty="0">
              <a:latin typeface="Cambria" pitchFamily="18" charset="0"/>
            </a:endParaRPr>
          </a:p>
        </p:txBody>
      </p:sp>
      <p:grpSp>
        <p:nvGrpSpPr>
          <p:cNvPr id="5124" name="Group 19"/>
          <p:cNvGrpSpPr>
            <a:grpSpLocks/>
          </p:cNvGrpSpPr>
          <p:nvPr>
            <p:custDataLst>
              <p:tags r:id="rId1"/>
            </p:custDataLst>
          </p:nvPr>
        </p:nvGrpSpPr>
        <p:grpSpPr bwMode="auto">
          <a:xfrm>
            <a:off x="6477000" y="304800"/>
            <a:ext cx="493713" cy="566738"/>
            <a:chOff x="2928" y="1051"/>
            <a:chExt cx="840" cy="957"/>
          </a:xfrm>
        </p:grpSpPr>
        <p:sp>
          <p:nvSpPr>
            <p:cNvPr id="5134"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135"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5136"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37"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38"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39"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40"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41"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42"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5143"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144"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145"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146"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125" name="Text Box 67"/>
          <p:cNvSpPr txBox="1">
            <a:spLocks noChangeArrowheads="1"/>
          </p:cNvSpPr>
          <p:nvPr/>
        </p:nvSpPr>
        <p:spPr bwMode="auto">
          <a:xfrm>
            <a:off x="6943725" y="677863"/>
            <a:ext cx="197485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a:solidFill>
                  <a:srgbClr val="008000"/>
                </a:solidFill>
                <a:latin typeface="Calibri" pitchFamily="34" charset="0"/>
              </a:rPr>
              <a:t>Happy, even if alien…</a:t>
            </a:r>
          </a:p>
        </p:txBody>
      </p:sp>
      <p:sp>
        <p:nvSpPr>
          <p:cNvPr id="5127" name="Text Box 5"/>
          <p:cNvSpPr txBox="1">
            <a:spLocks noChangeArrowheads="1"/>
          </p:cNvSpPr>
          <p:nvPr/>
        </p:nvSpPr>
        <p:spPr bwMode="auto">
          <a:xfrm>
            <a:off x="401382" y="4178300"/>
            <a:ext cx="84378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i="1" dirty="0" smtClean="0">
                <a:latin typeface="Cambria" pitchFamily="18" charset="0"/>
              </a:rPr>
              <a:t>Mac f</a:t>
            </a:r>
            <a:r>
              <a:rPr lang="en-US" sz="2800" b="1" i="1" dirty="0" smtClean="0">
                <a:latin typeface="Cambria" pitchFamily="18" charset="0"/>
              </a:rPr>
              <a:t>reezing?    </a:t>
            </a:r>
            <a:r>
              <a:rPr lang="en-US" sz="2800" dirty="0" smtClean="0">
                <a:latin typeface="Cambria" pitchFamily="18" charset="0"/>
              </a:rPr>
              <a:t>Swim away with this </a:t>
            </a:r>
            <a:r>
              <a:rPr lang="en-US" sz="2800" b="1" dirty="0" smtClean="0">
                <a:solidFill>
                  <a:srgbClr val="008000"/>
                </a:solidFill>
                <a:latin typeface="Cambria" pitchFamily="18" charset="0"/>
              </a:rPr>
              <a:t>Python</a:t>
            </a:r>
            <a:endParaRPr lang="en-US" sz="2800" b="1" dirty="0">
              <a:solidFill>
                <a:srgbClr val="008000"/>
              </a:solidFill>
              <a:latin typeface="Cambria" pitchFamily="18" charset="0"/>
            </a:endParaRPr>
          </a:p>
        </p:txBody>
      </p:sp>
      <p:pic>
        <p:nvPicPr>
          <p:cNvPr id="5130" name="Picture 4" descr="freezingSwim.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09600" y="4718453"/>
            <a:ext cx="32342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rotWithShape="1">
          <a:blip r:embed="rId18">
            <a:extLst>
              <a:ext uri="{28A0092B-C50C-407E-A947-70E740481C1C}">
                <a14:useLocalDpi xmlns:a14="http://schemas.microsoft.com/office/drawing/2010/main" val="0"/>
              </a:ext>
            </a:extLst>
          </a:blip>
          <a:srcRect l="1583" t="44836" r="33394" b="29583"/>
          <a:stretch/>
        </p:blipFill>
        <p:spPr bwMode="auto">
          <a:xfrm>
            <a:off x="406308" y="1477266"/>
            <a:ext cx="8437818" cy="2180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own Arrow 1"/>
          <p:cNvSpPr/>
          <p:nvPr/>
        </p:nvSpPr>
        <p:spPr bwMode="auto">
          <a:xfrm rot="10800000">
            <a:off x="7276860" y="3568700"/>
            <a:ext cx="381000" cy="6096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 name="Rectangle 2"/>
          <p:cNvSpPr/>
          <p:nvPr/>
        </p:nvSpPr>
        <p:spPr>
          <a:xfrm>
            <a:off x="6396008" y="4796135"/>
            <a:ext cx="2142702" cy="461665"/>
          </a:xfrm>
          <a:prstGeom prst="rect">
            <a:avLst/>
          </a:prstGeom>
          <a:solidFill>
            <a:srgbClr val="CCFFCC"/>
          </a:solidFill>
        </p:spPr>
        <p:txBody>
          <a:bodyPr wrap="none">
            <a:spAutoFit/>
          </a:bodyPr>
          <a:lstStyle/>
          <a:p>
            <a:r>
              <a:rPr lang="en-US" dirty="0" smtClean="0">
                <a:solidFill>
                  <a:srgbClr val="008000"/>
                </a:solidFill>
                <a:latin typeface="Cambria" pitchFamily="18" charset="0"/>
              </a:rPr>
              <a:t>For OS X 10.6.x</a:t>
            </a:r>
            <a:endParaRPr lang="en-US" dirty="0">
              <a:solidFill>
                <a:srgbClr val="008000"/>
              </a:solidFill>
              <a:latin typeface="Cambr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15"/>
          <p:cNvSpPr txBox="1">
            <a:spLocks noChangeArrowheads="1"/>
          </p:cNvSpPr>
          <p:nvPr/>
        </p:nvSpPr>
        <p:spPr bwMode="auto">
          <a:xfrm>
            <a:off x="533400" y="37592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17413" name="Text Box 16"/>
          <p:cNvSpPr txBox="1">
            <a:spLocks noChangeArrowheads="1"/>
          </p:cNvSpPr>
          <p:nvPr/>
        </p:nvSpPr>
        <p:spPr bwMode="auto">
          <a:xfrm>
            <a:off x="533400" y="34544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17414" name="Text Box 17"/>
          <p:cNvSpPr txBox="1">
            <a:spLocks noChangeArrowheads="1"/>
          </p:cNvSpPr>
          <p:nvPr/>
        </p:nvSpPr>
        <p:spPr bwMode="auto">
          <a:xfrm>
            <a:off x="533400" y="37592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pic>
        <p:nvPicPr>
          <p:cNvPr id="17416"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3" y="3022600"/>
            <a:ext cx="7710487" cy="15494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417" name="Text Box 20"/>
          <p:cNvSpPr txBox="1">
            <a:spLocks noChangeArrowheads="1"/>
          </p:cNvSpPr>
          <p:nvPr/>
        </p:nvSpPr>
        <p:spPr bwMode="auto">
          <a:xfrm>
            <a:off x="6705600" y="2768600"/>
            <a:ext cx="220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a:solidFill>
                  <a:schemeClr val="bg1"/>
                </a:solidFill>
                <a:latin typeface="Courier New" pitchFamily="49" charset="0"/>
              </a:rPr>
              <a:t>www.theonion.com</a:t>
            </a:r>
          </a:p>
        </p:txBody>
      </p:sp>
      <p:sp>
        <p:nvSpPr>
          <p:cNvPr id="17418" name="Text Box 21"/>
          <p:cNvSpPr txBox="1">
            <a:spLocks noChangeArrowheads="1"/>
          </p:cNvSpPr>
          <p:nvPr/>
        </p:nvSpPr>
        <p:spPr bwMode="auto">
          <a:xfrm>
            <a:off x="2347913" y="5221170"/>
            <a:ext cx="3824287" cy="95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70000"/>
              </a:lnSpc>
              <a:spcBef>
                <a:spcPct val="50000"/>
              </a:spcBef>
              <a:buFontTx/>
              <a:buChar char="•"/>
            </a:pPr>
            <a:r>
              <a:rPr lang="en-US" sz="1800" dirty="0">
                <a:latin typeface="Cambria" pitchFamily="18" charset="0"/>
                <a:cs typeface="Times New Roman" pitchFamily="18" charset="0"/>
              </a:rPr>
              <a:t> how punctuation is used</a:t>
            </a:r>
          </a:p>
          <a:p>
            <a:pPr>
              <a:lnSpc>
                <a:spcPct val="70000"/>
              </a:lnSpc>
              <a:spcBef>
                <a:spcPct val="50000"/>
              </a:spcBef>
              <a:buFontTx/>
              <a:buChar char="•"/>
            </a:pPr>
            <a:r>
              <a:rPr lang="en-US" sz="1800" dirty="0">
                <a:latin typeface="Cambria" pitchFamily="18" charset="0"/>
                <a:cs typeface="Times New Roman" pitchFamily="18" charset="0"/>
              </a:rPr>
              <a:t> the language </a:t>
            </a:r>
            <a:r>
              <a:rPr lang="en-US" sz="1800" u="sng" dirty="0" smtClean="0">
                <a:latin typeface="Cambria" pitchFamily="18" charset="0"/>
                <a:cs typeface="Times New Roman" pitchFamily="18" charset="0"/>
              </a:rPr>
              <a:t>keywords</a:t>
            </a:r>
            <a:r>
              <a:rPr lang="en-US" sz="1800" dirty="0" smtClean="0">
                <a:latin typeface="Cambria" pitchFamily="18" charset="0"/>
                <a:cs typeface="Times New Roman" pitchFamily="18" charset="0"/>
              </a:rPr>
              <a:t> </a:t>
            </a:r>
            <a:r>
              <a:rPr lang="en-US" sz="1800" dirty="0">
                <a:latin typeface="Cambria" pitchFamily="18" charset="0"/>
                <a:cs typeface="Times New Roman" pitchFamily="18" charset="0"/>
              </a:rPr>
              <a:t>used</a:t>
            </a:r>
          </a:p>
          <a:p>
            <a:pPr>
              <a:lnSpc>
                <a:spcPct val="70000"/>
              </a:lnSpc>
              <a:spcBef>
                <a:spcPct val="50000"/>
              </a:spcBef>
              <a:buFontTx/>
              <a:buChar char="•"/>
            </a:pPr>
            <a:r>
              <a:rPr lang="en-US" sz="1800" dirty="0">
                <a:latin typeface="Cambria" pitchFamily="18" charset="0"/>
                <a:cs typeface="Times New Roman" pitchFamily="18" charset="0"/>
              </a:rPr>
              <a:t> use of </a:t>
            </a:r>
            <a:r>
              <a:rPr lang="en-US" sz="1800" dirty="0" smtClean="0">
                <a:latin typeface="Cambria" pitchFamily="18" charset="0"/>
                <a:cs typeface="Times New Roman" pitchFamily="18" charset="0"/>
              </a:rPr>
              <a:t>whitespace</a:t>
            </a:r>
            <a:endParaRPr lang="en-US" sz="1800" dirty="0">
              <a:latin typeface="Cambria" pitchFamily="18" charset="0"/>
              <a:cs typeface="Times New Roman" pitchFamily="18" charset="0"/>
            </a:endParaRPr>
          </a:p>
        </p:txBody>
      </p:sp>
      <p:sp>
        <p:nvSpPr>
          <p:cNvPr id="17419" name="Rectangle 19"/>
          <p:cNvSpPr>
            <a:spLocks noChangeArrowheads="1"/>
          </p:cNvSpPr>
          <p:nvPr/>
        </p:nvSpPr>
        <p:spPr bwMode="auto">
          <a:xfrm>
            <a:off x="591790" y="4876800"/>
            <a:ext cx="1541810" cy="1569660"/>
          </a:xfrm>
          <a:prstGeom prst="rect">
            <a:avLst/>
          </a:prstGeom>
          <a:solidFill>
            <a:srgbClr val="CCECFF"/>
          </a:solidFill>
          <a:ln>
            <a:noFill/>
          </a:ln>
        </p:spPr>
        <p:txBody>
          <a:bodyPr wrap="square">
            <a:spAutoFit/>
          </a:bodyPr>
          <a:lstStyle/>
          <a:p>
            <a:pPr algn="ctr"/>
            <a:r>
              <a:rPr lang="en-US" sz="3200" dirty="0">
                <a:latin typeface="Cambria" pitchFamily="18" charset="0"/>
                <a:cs typeface="Times New Roman" pitchFamily="18" charset="0"/>
              </a:rPr>
              <a:t>How Python </a:t>
            </a:r>
            <a:r>
              <a:rPr lang="en-US" sz="3200" b="1" i="1" dirty="0">
                <a:solidFill>
                  <a:srgbClr val="120DF3"/>
                </a:solidFill>
                <a:latin typeface="Cambria" pitchFamily="18" charset="0"/>
                <a:cs typeface="Times New Roman" pitchFamily="18" charset="0"/>
              </a:rPr>
              <a:t>looks</a:t>
            </a:r>
            <a:r>
              <a:rPr lang="en-US" sz="3200" dirty="0">
                <a:latin typeface="Cambria" pitchFamily="18" charset="0"/>
                <a:cs typeface="Times New Roman" pitchFamily="18" charset="0"/>
              </a:rPr>
              <a:t>!</a:t>
            </a:r>
          </a:p>
        </p:txBody>
      </p:sp>
      <p:sp>
        <p:nvSpPr>
          <p:cNvPr id="17426" name="Down Arrow 26"/>
          <p:cNvSpPr>
            <a:spLocks noChangeArrowheads="1"/>
          </p:cNvSpPr>
          <p:nvPr/>
        </p:nvSpPr>
        <p:spPr bwMode="auto">
          <a:xfrm>
            <a:off x="1371600" y="2438400"/>
            <a:ext cx="304800" cy="457200"/>
          </a:xfrm>
          <a:prstGeom prst="downArrow">
            <a:avLst>
              <a:gd name="adj1" fmla="val 50000"/>
              <a:gd name="adj2" fmla="val 50000"/>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The </a:t>
            </a:r>
            <a:r>
              <a:rPr lang="en-US" sz="4000" b="1" i="1" dirty="0">
                <a:latin typeface="Cambria" pitchFamily="18" charset="0"/>
              </a:rPr>
              <a:t>foreign language </a:t>
            </a:r>
            <a:r>
              <a:rPr lang="en-US" sz="4000" dirty="0">
                <a:latin typeface="Cambria" pitchFamily="18" charset="0"/>
              </a:rPr>
              <a:t>of python…</a:t>
            </a:r>
          </a:p>
        </p:txBody>
      </p:sp>
      <p:sp>
        <p:nvSpPr>
          <p:cNvPr id="22" name="Text Box 6"/>
          <p:cNvSpPr txBox="1">
            <a:spLocks noChangeArrowheads="1"/>
          </p:cNvSpPr>
          <p:nvPr/>
        </p:nvSpPr>
        <p:spPr bwMode="auto">
          <a:xfrm>
            <a:off x="533400" y="1477963"/>
            <a:ext cx="2133600" cy="579437"/>
          </a:xfrm>
          <a:prstGeom prst="rect">
            <a:avLst/>
          </a:prstGeom>
          <a:solidFill>
            <a:srgbClr val="CCFFCC"/>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b="1" dirty="0">
                <a:solidFill>
                  <a:srgbClr val="008000"/>
                </a:solidFill>
                <a:latin typeface="Cambria" pitchFamily="18" charset="0"/>
              </a:rPr>
              <a:t>syntax</a:t>
            </a:r>
          </a:p>
        </p:txBody>
      </p:sp>
      <p:sp>
        <p:nvSpPr>
          <p:cNvPr id="23" name="Text Box 7"/>
          <p:cNvSpPr txBox="1">
            <a:spLocks noChangeArrowheads="1"/>
          </p:cNvSpPr>
          <p:nvPr/>
        </p:nvSpPr>
        <p:spPr bwMode="auto">
          <a:xfrm>
            <a:off x="3429000" y="1477963"/>
            <a:ext cx="2133600" cy="579437"/>
          </a:xfrm>
          <a:prstGeom prst="rect">
            <a:avLst/>
          </a:prstGeom>
          <a:no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dirty="0">
                <a:solidFill>
                  <a:srgbClr val="008000"/>
                </a:solidFill>
                <a:latin typeface="Cambria" pitchFamily="18" charset="0"/>
              </a:rPr>
              <a:t>semantics</a:t>
            </a:r>
          </a:p>
        </p:txBody>
      </p:sp>
      <p:sp>
        <p:nvSpPr>
          <p:cNvPr id="24" name="Text Box 8"/>
          <p:cNvSpPr txBox="1">
            <a:spLocks noChangeArrowheads="1"/>
          </p:cNvSpPr>
          <p:nvPr/>
        </p:nvSpPr>
        <p:spPr bwMode="auto">
          <a:xfrm>
            <a:off x="6324600" y="1477963"/>
            <a:ext cx="2133600" cy="579437"/>
          </a:xfrm>
          <a:prstGeom prst="rect">
            <a:avLst/>
          </a:prstGeom>
          <a:no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dirty="0" smtClean="0">
                <a:solidFill>
                  <a:srgbClr val="008000"/>
                </a:solidFill>
                <a:latin typeface="Cambria" pitchFamily="18" charset="0"/>
              </a:rPr>
              <a:t>intent</a:t>
            </a:r>
          </a:p>
        </p:txBody>
      </p:sp>
      <p:sp>
        <p:nvSpPr>
          <p:cNvPr id="25"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How it looks</a:t>
            </a:r>
          </a:p>
        </p:txBody>
      </p:sp>
      <p:sp>
        <p:nvSpPr>
          <p:cNvPr id="26"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What it does</a:t>
            </a:r>
          </a:p>
        </p:txBody>
      </p:sp>
      <p:sp>
        <p:nvSpPr>
          <p:cNvPr id="27" name="Text Box 11"/>
          <p:cNvSpPr txBox="1">
            <a:spLocks noChangeArrowheads="1"/>
          </p:cNvSpPr>
          <p:nvPr/>
        </p:nvSpPr>
        <p:spPr bwMode="auto">
          <a:xfrm>
            <a:off x="6528148" y="2057400"/>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solidFill>
                  <a:srgbClr val="008000"/>
                </a:solidFill>
                <a:latin typeface="Cambria" pitchFamily="18" charset="0"/>
              </a:rPr>
              <a:t>What it should do</a:t>
            </a:r>
          </a:p>
        </p:txBody>
      </p:sp>
      <p:sp>
        <p:nvSpPr>
          <p:cNvPr id="3" name="Rectangle 2"/>
          <p:cNvSpPr/>
          <p:nvPr/>
        </p:nvSpPr>
        <p:spPr>
          <a:xfrm>
            <a:off x="5702474" y="5363591"/>
            <a:ext cx="2971800" cy="618631"/>
          </a:xfrm>
          <a:prstGeom prst="rect">
            <a:avLst/>
          </a:prstGeom>
        </p:spPr>
        <p:txBody>
          <a:bodyPr wrap="square">
            <a:spAutoFit/>
          </a:bodyPr>
          <a:lstStyle/>
          <a:p>
            <a:pPr lvl="0">
              <a:lnSpc>
                <a:spcPct val="70000"/>
              </a:lnSpc>
              <a:spcBef>
                <a:spcPct val="50000"/>
              </a:spcBef>
              <a:buFontTx/>
              <a:buChar char="•"/>
            </a:pPr>
            <a:r>
              <a:rPr lang="en-US" sz="1800" dirty="0" smtClean="0">
                <a:solidFill>
                  <a:srgbClr val="000000"/>
                </a:solidFill>
                <a:latin typeface="Cambria" pitchFamily="18" charset="0"/>
                <a:cs typeface="Times New Roman" pitchFamily="18" charset="0"/>
              </a:rPr>
              <a:t> peculiarities </a:t>
            </a:r>
            <a:r>
              <a:rPr lang="en-US" sz="1800" dirty="0">
                <a:solidFill>
                  <a:srgbClr val="000000"/>
                </a:solidFill>
                <a:latin typeface="Cambria" pitchFamily="18" charset="0"/>
                <a:cs typeface="Times New Roman" pitchFamily="18" charset="0"/>
              </a:rPr>
              <a:t>of formatting</a:t>
            </a:r>
          </a:p>
          <a:p>
            <a:pPr lvl="0">
              <a:lnSpc>
                <a:spcPct val="70000"/>
              </a:lnSpc>
              <a:spcBef>
                <a:spcPct val="50000"/>
              </a:spcBef>
              <a:buFontTx/>
              <a:buChar char="•"/>
            </a:pPr>
            <a:r>
              <a:rPr lang="en-US" sz="1800" dirty="0">
                <a:solidFill>
                  <a:srgbClr val="000000"/>
                </a:solidFill>
                <a:latin typeface="Cambria" pitchFamily="18" charset="0"/>
                <a:cs typeface="Times New Roman" pitchFamily="18" charset="0"/>
              </a:rPr>
              <a:t> how behavior is affected …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48"/>
          <p:cNvSpPr txBox="1">
            <a:spLocks noChangeArrowheads="1"/>
          </p:cNvSpPr>
          <p:nvPr/>
        </p:nvSpPr>
        <p:spPr bwMode="auto">
          <a:xfrm>
            <a:off x="404813" y="2314575"/>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user = </a:t>
            </a:r>
            <a:r>
              <a:rPr lang="en-US" sz="2000" b="1" dirty="0" err="1">
                <a:solidFill>
                  <a:srgbClr val="900BD5"/>
                </a:solidFill>
                <a:latin typeface="Courier New" pitchFamily="49" charset="0"/>
                <a:cs typeface="Courier New" pitchFamily="49" charset="0"/>
              </a:rPr>
              <a:t>raw_input</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Choose </a:t>
            </a:r>
            <a:r>
              <a:rPr lang="en-US" sz="2000" b="1" dirty="0">
                <a:solidFill>
                  <a:srgbClr val="008000"/>
                </a:solidFill>
                <a:latin typeface="Courier New" pitchFamily="49" charset="0"/>
                <a:cs typeface="Courier New" pitchFamily="49" charset="0"/>
              </a:rPr>
              <a:t>your weapon! </a:t>
            </a:r>
            <a:r>
              <a:rPr lang="en-US" sz="2000" b="1" dirty="0" smtClean="0">
                <a:solidFill>
                  <a:srgbClr val="008000"/>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 </a:t>
            </a:r>
            <a:endParaRPr lang="en-US" sz="2000" dirty="0">
              <a:solidFill>
                <a:srgbClr val="000000"/>
              </a:solidFill>
              <a:latin typeface="Courier New" pitchFamily="49" charset="0"/>
              <a:cs typeface="Courier New" pitchFamily="49" charset="0"/>
            </a:endParaRPr>
          </a:p>
        </p:txBody>
      </p:sp>
      <p:sp>
        <p:nvSpPr>
          <p:cNvPr id="18436" name="Text Box 48"/>
          <p:cNvSpPr txBox="1">
            <a:spLocks noChangeArrowheads="1"/>
          </p:cNvSpPr>
          <p:nvPr/>
        </p:nvSpPr>
        <p:spPr bwMode="auto">
          <a:xfrm>
            <a:off x="404813" y="2713038"/>
            <a:ext cx="84439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comp = </a:t>
            </a:r>
            <a:r>
              <a:rPr lang="en-US" sz="2000" b="1" dirty="0" err="1">
                <a:solidFill>
                  <a:srgbClr val="000000"/>
                </a:solidFill>
                <a:latin typeface="Courier New" pitchFamily="49" charset="0"/>
                <a:cs typeface="Courier New" pitchFamily="49" charset="0"/>
              </a:rPr>
              <a:t>random.choice</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rock'</a:t>
            </a:r>
            <a:r>
              <a:rPr lang="en-US" sz="2000" b="1" dirty="0" err="1">
                <a:solidFill>
                  <a:srgbClr val="000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'paper'</a:t>
            </a:r>
            <a:r>
              <a:rPr lang="en-US" sz="2000" b="1" dirty="0" err="1">
                <a:solidFill>
                  <a:srgbClr val="000000"/>
                </a:solidFill>
                <a:latin typeface="Courier New" pitchFamily="49" charset="0"/>
                <a:cs typeface="Courier New" pitchFamily="49" charset="0"/>
              </a:rPr>
              <a:t>,</a:t>
            </a:r>
            <a:r>
              <a:rPr lang="en-US" sz="2000" b="1" dirty="0" err="1" smtClean="0">
                <a:solidFill>
                  <a:srgbClr val="008000"/>
                </a:solidFill>
                <a:latin typeface="Courier New" pitchFamily="49" charset="0"/>
                <a:cs typeface="Courier New" pitchFamily="49" charset="0"/>
              </a:rPr>
              <a:t>'scissors</a:t>
            </a:r>
            <a:r>
              <a:rPr lang="en-US" sz="2000" b="1" dirty="0">
                <a:solidFill>
                  <a:srgbClr val="008000"/>
                </a:solidFill>
                <a:latin typeface="Courier New" pitchFamily="49" charset="0"/>
                <a:cs typeface="Courier New" pitchFamily="49" charset="0"/>
              </a:rPr>
              <a:t>"</a:t>
            </a:r>
            <a:r>
              <a:rPr lang="en-US" sz="2000" b="1" dirty="0" smtClean="0">
                <a:solidFill>
                  <a:srgbClr val="000000"/>
                </a:solidFill>
                <a:latin typeface="Courier New" pitchFamily="49" charset="0"/>
                <a:cs typeface="Courier New" pitchFamily="49" charset="0"/>
              </a:rPr>
              <a:t>) ]</a:t>
            </a:r>
            <a:endParaRPr lang="en-US" sz="2000" b="1" dirty="0">
              <a:solidFill>
                <a:srgbClr val="000000"/>
              </a:solidFill>
              <a:latin typeface="Courier New" pitchFamily="49" charset="0"/>
              <a:cs typeface="Courier New" pitchFamily="49" charset="0"/>
            </a:endParaRPr>
          </a:p>
          <a:p>
            <a:pPr>
              <a:spcBef>
                <a:spcPct val="50000"/>
              </a:spcBef>
            </a:pP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smtClean="0">
                <a:solidFill>
                  <a:srgbClr val="008000"/>
                </a:solidFill>
                <a:latin typeface="Courier New" pitchFamily="49" charset="0"/>
                <a:cs typeface="Courier New" pitchFamily="49" charset="0"/>
              </a:rPr>
              <a:t>'user (you) chose:'</a:t>
            </a:r>
            <a:r>
              <a:rPr lang="en-US" sz="2000" b="1" dirty="0" smtClean="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'user'</a:t>
            </a:r>
          </a:p>
          <a:p>
            <a:pPr>
              <a:spcBef>
                <a:spcPct val="50000"/>
              </a:spcBef>
            </a:pP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smtClean="0">
                <a:solidFill>
                  <a:srgbClr val="008000"/>
                </a:solidFill>
                <a:latin typeface="Courier New" pitchFamily="49" charset="0"/>
                <a:cs typeface="Courier New" pitchFamily="49" charset="0"/>
              </a:rPr>
              <a:t>'comp (me!) chose:'</a:t>
            </a:r>
            <a:r>
              <a:rPr lang="en-US" sz="2000" b="1" dirty="0" smtClean="0">
                <a:solidFill>
                  <a:srgbClr val="000000"/>
                </a:solidFill>
                <a:latin typeface="Courier New" pitchFamily="49" charset="0"/>
                <a:cs typeface="Courier New" pitchFamily="49" charset="0"/>
              </a:rPr>
              <a:t>  comp</a:t>
            </a:r>
            <a:endParaRPr lang="en-US" sz="2000" dirty="0">
              <a:solidFill>
                <a:srgbClr val="000000"/>
              </a:solidFill>
              <a:latin typeface="Courier New" pitchFamily="49" charset="0"/>
              <a:cs typeface="Courier New" pitchFamily="49" charset="0"/>
            </a:endParaRPr>
          </a:p>
        </p:txBody>
      </p:sp>
      <p:sp>
        <p:nvSpPr>
          <p:cNvPr id="18437" name="Text Box 48"/>
          <p:cNvSpPr txBox="1">
            <a:spLocks noChangeArrowheads="1"/>
          </p:cNvSpPr>
          <p:nvPr/>
        </p:nvSpPr>
        <p:spPr bwMode="auto">
          <a:xfrm>
            <a:off x="381000" y="4467761"/>
            <a:ext cx="84455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FF6600"/>
                </a:solidFill>
                <a:latin typeface="Courier New" pitchFamily="49" charset="0"/>
                <a:cs typeface="Courier New" pitchFamily="49" charset="0"/>
              </a:rPr>
              <a:t>if</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user == </a:t>
            </a:r>
            <a:r>
              <a:rPr lang="en-US" sz="2000" b="1" dirty="0">
                <a:latin typeface="Courier New" pitchFamily="49" charset="0"/>
                <a:cs typeface="Courier New" pitchFamily="49" charset="0"/>
              </a:rPr>
              <a:t>rock</a:t>
            </a:r>
            <a:r>
              <a:rPr lang="en-US" sz="2000" b="1" dirty="0">
                <a:solidFill>
                  <a:srgbClr val="008000"/>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and</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comp = </a:t>
            </a:r>
            <a:r>
              <a:rPr lang="en-US" sz="2000" b="1" dirty="0">
                <a:solidFill>
                  <a:srgbClr val="008000"/>
                </a:solidFill>
                <a:latin typeface="Courier New" pitchFamily="49" charset="0"/>
                <a:cs typeface="Courier New" pitchFamily="49" charset="0"/>
              </a:rPr>
              <a:t>'paper'</a:t>
            </a:r>
          </a:p>
          <a:p>
            <a:pPr>
              <a:spcBef>
                <a:spcPct val="50000"/>
              </a:spcBef>
            </a:pPr>
            <a:r>
              <a:rPr lang="en-US" sz="2000" b="1" dirty="0">
                <a:solidFill>
                  <a:srgbClr val="900BD5"/>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'The result is, YOU LOSE!'</a:t>
            </a:r>
            <a:endParaRPr lang="en-US" sz="2000" b="1" dirty="0">
              <a:solidFill>
                <a:srgbClr val="000000"/>
              </a:solidFill>
              <a:latin typeface="Courier New" pitchFamily="49" charset="0"/>
              <a:cs typeface="Courier New" pitchFamily="49" charset="0"/>
            </a:endParaRPr>
          </a:p>
          <a:p>
            <a:pPr>
              <a:spcBef>
                <a:spcPct val="50000"/>
              </a:spcBef>
            </a:pPr>
            <a:r>
              <a:rPr lang="en-US" sz="2000" b="1" dirty="0">
                <a:solidFill>
                  <a:srgbClr val="900BD5"/>
                </a:solidFill>
                <a:latin typeface="Courier New" pitchFamily="49" charset="0"/>
                <a:cs typeface="Courier New" pitchFamily="49" charset="0"/>
              </a:rPr>
              <a:t>   </a:t>
            </a:r>
            <a:r>
              <a:rPr lang="en-US" sz="2000" b="1" dirty="0" smtClean="0">
                <a:solidFill>
                  <a:srgbClr val="FF6600"/>
                </a:solidFill>
                <a:latin typeface="Courier New" pitchFamily="49" charset="0"/>
                <a:cs typeface="Courier New" pitchFamily="49" charset="0"/>
              </a:rPr>
              <a:t>print</a:t>
            </a:r>
            <a:r>
              <a:rPr lang="en-US" sz="2000" b="1" dirty="0" smtClean="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'unless you're a CS 5 grader, then YOU WIN!'</a:t>
            </a:r>
            <a:endParaRPr lang="en-US" sz="2000" dirty="0">
              <a:solidFill>
                <a:srgbClr val="008000"/>
              </a:solidFill>
              <a:latin typeface="Courier New" pitchFamily="49" charset="0"/>
              <a:cs typeface="Courier New" pitchFamily="49" charset="0"/>
            </a:endParaRPr>
          </a:p>
        </p:txBody>
      </p:sp>
      <p:sp>
        <p:nvSpPr>
          <p:cNvPr id="18438" name="Rectangle 11"/>
          <p:cNvSpPr>
            <a:spLocks noChangeArrowheads="1"/>
          </p:cNvSpPr>
          <p:nvPr/>
        </p:nvSpPr>
        <p:spPr bwMode="auto">
          <a:xfrm>
            <a:off x="1660524" y="819090"/>
            <a:ext cx="6035675"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dirty="0">
                <a:latin typeface="Cambria" pitchFamily="18" charset="0"/>
              </a:rPr>
              <a:t>(1) F</a:t>
            </a:r>
            <a:r>
              <a:rPr lang="en-US" sz="2000" dirty="0" smtClean="0">
                <a:latin typeface="Cambria" pitchFamily="18" charset="0"/>
              </a:rPr>
              <a:t>ind </a:t>
            </a:r>
            <a:r>
              <a:rPr lang="en-US" sz="2000" dirty="0">
                <a:latin typeface="Cambria" pitchFamily="18" charset="0"/>
              </a:rPr>
              <a:t>and correct </a:t>
            </a:r>
            <a:r>
              <a:rPr lang="en-US" sz="2000" dirty="0" smtClean="0">
                <a:latin typeface="Cambria" pitchFamily="18" charset="0"/>
              </a:rPr>
              <a:t>as many errors as you can here…</a:t>
            </a:r>
            <a:endParaRPr lang="en-US" sz="3600" dirty="0">
              <a:latin typeface="Cambria" pitchFamily="18" charset="0"/>
            </a:endParaRPr>
          </a:p>
        </p:txBody>
      </p:sp>
      <p:sp>
        <p:nvSpPr>
          <p:cNvPr id="18439" name="Text Box 48"/>
          <p:cNvSpPr txBox="1">
            <a:spLocks noChangeArrowheads="1"/>
          </p:cNvSpPr>
          <p:nvPr/>
        </p:nvSpPr>
        <p:spPr bwMode="auto">
          <a:xfrm>
            <a:off x="404813" y="1447800"/>
            <a:ext cx="220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a:solidFill>
                  <a:srgbClr val="FF6600"/>
                </a:solidFill>
                <a:latin typeface="Courier New" pitchFamily="49" charset="0"/>
                <a:cs typeface="Courier New" pitchFamily="49" charset="0"/>
              </a:rPr>
              <a:t>import</a:t>
            </a:r>
            <a:r>
              <a:rPr lang="en-US" sz="2000" b="1">
                <a:solidFill>
                  <a:srgbClr val="000000"/>
                </a:solidFill>
                <a:latin typeface="Courier New" pitchFamily="49" charset="0"/>
                <a:cs typeface="Courier New" pitchFamily="49" charset="0"/>
              </a:rPr>
              <a:t> random</a:t>
            </a:r>
            <a:endParaRPr lang="en-US" sz="2000">
              <a:solidFill>
                <a:srgbClr val="000000"/>
              </a:solidFill>
              <a:latin typeface="Courier New" pitchFamily="49" charset="0"/>
              <a:cs typeface="Courier New" pitchFamily="49" charset="0"/>
            </a:endParaRPr>
          </a:p>
        </p:txBody>
      </p:sp>
      <p:sp>
        <p:nvSpPr>
          <p:cNvPr id="18440" name="Rectangle 11"/>
          <p:cNvSpPr>
            <a:spLocks noChangeArrowheads="1"/>
          </p:cNvSpPr>
          <p:nvPr/>
        </p:nvSpPr>
        <p:spPr bwMode="auto">
          <a:xfrm>
            <a:off x="3289816" y="1295400"/>
            <a:ext cx="5705665"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000" dirty="0" smtClean="0">
                <a:latin typeface="Cambria" pitchFamily="18" charset="0"/>
              </a:rPr>
              <a:t>(2)  </a:t>
            </a:r>
            <a:r>
              <a:rPr lang="en-US" sz="2000" dirty="0">
                <a:latin typeface="Cambria" pitchFamily="18" charset="0"/>
              </a:rPr>
              <a:t>This line is doing three things… what are they?</a:t>
            </a:r>
            <a:endParaRPr lang="en-US" sz="3600" dirty="0">
              <a:latin typeface="Cambria" pitchFamily="18" charset="0"/>
            </a:endParaRPr>
          </a:p>
        </p:txBody>
      </p:sp>
      <p:sp>
        <p:nvSpPr>
          <p:cNvPr id="18442" name="Rectangle 11"/>
          <p:cNvSpPr>
            <a:spLocks noChangeArrowheads="1"/>
          </p:cNvSpPr>
          <p:nvPr/>
        </p:nvSpPr>
        <p:spPr bwMode="auto">
          <a:xfrm>
            <a:off x="2061281" y="6229290"/>
            <a:ext cx="6934200"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000" dirty="0">
                <a:latin typeface="Cambria" pitchFamily="18" charset="0"/>
              </a:rPr>
              <a:t>(3) H</a:t>
            </a:r>
            <a:r>
              <a:rPr lang="en-US" sz="2000" dirty="0" smtClean="0">
                <a:latin typeface="Cambria" pitchFamily="18" charset="0"/>
              </a:rPr>
              <a:t>ow </a:t>
            </a:r>
            <a:r>
              <a:rPr lang="en-US" sz="2000" dirty="0">
                <a:latin typeface="Cambria" pitchFamily="18" charset="0"/>
              </a:rPr>
              <a:t>many </a:t>
            </a:r>
            <a:r>
              <a:rPr lang="en-US" sz="2000" i="1" dirty="0">
                <a:latin typeface="Cambria" pitchFamily="18" charset="0"/>
              </a:rPr>
              <a:t>different uses</a:t>
            </a:r>
            <a:r>
              <a:rPr lang="en-US" sz="2000" dirty="0">
                <a:latin typeface="Cambria" pitchFamily="18" charset="0"/>
              </a:rPr>
              <a:t> of punctuation </a:t>
            </a:r>
            <a:r>
              <a:rPr lang="en-US" sz="2000" dirty="0" smtClean="0">
                <a:latin typeface="Cambria" pitchFamily="18" charset="0"/>
              </a:rPr>
              <a:t>can you find</a:t>
            </a:r>
            <a:r>
              <a:rPr lang="en-US" sz="2000" dirty="0">
                <a:latin typeface="Cambria" pitchFamily="18" charset="0"/>
              </a:rPr>
              <a:t>?</a:t>
            </a:r>
            <a:endParaRPr lang="en-US" sz="3600" dirty="0">
              <a:latin typeface="Cambria" pitchFamily="18" charset="0"/>
            </a:endParaRPr>
          </a:p>
        </p:txBody>
      </p:sp>
      <p:sp>
        <p:nvSpPr>
          <p:cNvPr id="5" name="Down Arrow 4"/>
          <p:cNvSpPr/>
          <p:nvPr/>
        </p:nvSpPr>
        <p:spPr bwMode="auto">
          <a:xfrm>
            <a:off x="4193823" y="1647855"/>
            <a:ext cx="328613" cy="655431"/>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 name="Text Box 11"/>
          <p:cNvSpPr txBox="1">
            <a:spLocks noChangeArrowheads="1"/>
          </p:cNvSpPr>
          <p:nvPr/>
        </p:nvSpPr>
        <p:spPr bwMode="auto">
          <a:xfrm>
            <a:off x="307975" y="152400"/>
            <a:ext cx="13525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latin typeface="Times New Roman" pitchFamily="18" charset="0"/>
                <a:cs typeface="Times New Roman" pitchFamily="18" charset="0"/>
              </a:rPr>
              <a:t>Quiz</a:t>
            </a:r>
          </a:p>
        </p:txBody>
      </p:sp>
      <p:sp>
        <p:nvSpPr>
          <p:cNvPr id="16" name="Rectangle 6"/>
          <p:cNvSpPr>
            <a:spLocks noChangeArrowheads="1"/>
          </p:cNvSpPr>
          <p:nvPr/>
        </p:nvSpPr>
        <p:spPr bwMode="auto">
          <a:xfrm>
            <a:off x="2209800" y="228600"/>
            <a:ext cx="2789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Times New Roman" pitchFamily="18" charset="0"/>
                <a:cs typeface="Times New Roman" pitchFamily="18" charset="0"/>
              </a:rPr>
              <a:t>Name  ______________</a:t>
            </a:r>
          </a:p>
        </p:txBody>
      </p:sp>
      <p:sp>
        <p:nvSpPr>
          <p:cNvPr id="17" name="Rectangle 6"/>
          <p:cNvSpPr>
            <a:spLocks noChangeArrowheads="1"/>
          </p:cNvSpPr>
          <p:nvPr/>
        </p:nvSpPr>
        <p:spPr bwMode="auto">
          <a:xfrm>
            <a:off x="5364163" y="228600"/>
            <a:ext cx="2789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Times New Roman" pitchFamily="18" charset="0"/>
                <a:cs typeface="Times New Roman" pitchFamily="18" charset="0"/>
              </a:rPr>
              <a:t>Name  ______________</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1"/>
          <p:cNvSpPr txBox="1">
            <a:spLocks noChangeArrowheads="1"/>
          </p:cNvSpPr>
          <p:nvPr/>
        </p:nvSpPr>
        <p:spPr bwMode="auto">
          <a:xfrm>
            <a:off x="381000" y="381000"/>
            <a:ext cx="6248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latin typeface="Cambria" pitchFamily="18" charset="0"/>
                <a:cs typeface="Times New Roman" pitchFamily="18" charset="0"/>
              </a:rPr>
              <a:t>Tear off </a:t>
            </a:r>
            <a:r>
              <a:rPr lang="en-US" sz="4200" i="1" dirty="0" smtClean="0">
                <a:latin typeface="Cambria" pitchFamily="18" charset="0"/>
                <a:cs typeface="Times New Roman" pitchFamily="18" charset="0"/>
              </a:rPr>
              <a:t> that page</a:t>
            </a:r>
            <a:endParaRPr lang="en-US" sz="4200" i="1" dirty="0">
              <a:latin typeface="Cambria" pitchFamily="18" charset="0"/>
              <a:cs typeface="Times New Roman" pitchFamily="18" charset="0"/>
            </a:endParaRPr>
          </a:p>
        </p:txBody>
      </p:sp>
      <p:sp>
        <p:nvSpPr>
          <p:cNvPr id="3" name="Text Box 11"/>
          <p:cNvSpPr txBox="1">
            <a:spLocks noChangeArrowheads="1"/>
          </p:cNvSpPr>
          <p:nvPr/>
        </p:nvSpPr>
        <p:spPr bwMode="auto">
          <a:xfrm>
            <a:off x="381000" y="1124832"/>
            <a:ext cx="7924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cs typeface="Times New Roman" pitchFamily="18" charset="0"/>
              </a:rPr>
              <a:t>Pass those to the aisles + back …</a:t>
            </a:r>
            <a:endParaRPr lang="en-US" sz="4200" i="1" dirty="0">
              <a:latin typeface="Cambria" pitchFamily="18" charset="0"/>
              <a:cs typeface="Times New Roman" pitchFamily="18" charset="0"/>
            </a:endParaRPr>
          </a:p>
        </p:txBody>
      </p:sp>
      <p:sp>
        <p:nvSpPr>
          <p:cNvPr id="4" name="Text Box 11"/>
          <p:cNvSpPr txBox="1">
            <a:spLocks noChangeArrowheads="1"/>
          </p:cNvSpPr>
          <p:nvPr/>
        </p:nvSpPr>
        <p:spPr bwMode="auto">
          <a:xfrm>
            <a:off x="609600" y="2607733"/>
            <a:ext cx="7924800" cy="738664"/>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i="1" dirty="0" smtClean="0">
                <a:latin typeface="Cambria" pitchFamily="18" charset="0"/>
                <a:cs typeface="Times New Roman" pitchFamily="18" charset="0"/>
              </a:rPr>
              <a:t>only 1 "quiz" is needed per pair</a:t>
            </a:r>
            <a:endParaRPr lang="en-US" sz="4200" i="1" dirty="0">
              <a:latin typeface="Cambria" pitchFamily="18" charset="0"/>
              <a:cs typeface="Times New Roman" pitchFamily="18" charset="0"/>
            </a:endParaRPr>
          </a:p>
        </p:txBody>
      </p:sp>
      <p:sp>
        <p:nvSpPr>
          <p:cNvPr id="5" name="Text Box 11"/>
          <p:cNvSpPr txBox="1">
            <a:spLocks noChangeArrowheads="1"/>
          </p:cNvSpPr>
          <p:nvPr/>
        </p:nvSpPr>
        <p:spPr bwMode="auto">
          <a:xfrm>
            <a:off x="2667000" y="5867400"/>
            <a:ext cx="6248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cs typeface="Times New Roman" pitchFamily="18" charset="0"/>
              </a:rPr>
              <a:t>… turn back into the packet</a:t>
            </a:r>
            <a:endParaRPr lang="en-US" sz="4200" i="1" dirty="0">
              <a:latin typeface="Cambria" pitchFamily="18" charset="0"/>
              <a:cs typeface="Times New Roman" pitchFamily="18" charset="0"/>
            </a:endParaRPr>
          </a:p>
        </p:txBody>
      </p:sp>
    </p:spTree>
    <p:extLst>
      <p:ext uri="{BB962C8B-B14F-4D97-AF65-F5344CB8AC3E}">
        <p14:creationId xmlns:p14="http://schemas.microsoft.com/office/powerpoint/2010/main" val="2308986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48"/>
          <p:cNvSpPr txBox="1">
            <a:spLocks noChangeArrowheads="1"/>
          </p:cNvSpPr>
          <p:nvPr/>
        </p:nvSpPr>
        <p:spPr bwMode="auto">
          <a:xfrm>
            <a:off x="404813" y="2314575"/>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user = </a:t>
            </a:r>
            <a:r>
              <a:rPr lang="en-US" sz="2000" b="1" dirty="0" err="1">
                <a:solidFill>
                  <a:srgbClr val="900BD5"/>
                </a:solidFill>
                <a:latin typeface="Courier New" pitchFamily="49" charset="0"/>
                <a:cs typeface="Courier New" pitchFamily="49" charset="0"/>
              </a:rPr>
              <a:t>raw_input</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Choose </a:t>
            </a:r>
            <a:r>
              <a:rPr lang="en-US" sz="2000" b="1" dirty="0">
                <a:solidFill>
                  <a:srgbClr val="008000"/>
                </a:solidFill>
                <a:latin typeface="Courier New" pitchFamily="49" charset="0"/>
                <a:cs typeface="Courier New" pitchFamily="49" charset="0"/>
              </a:rPr>
              <a:t>your weapon! </a:t>
            </a:r>
            <a:r>
              <a:rPr lang="en-US" sz="2000" b="1" dirty="0" smtClean="0">
                <a:solidFill>
                  <a:srgbClr val="008000"/>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 </a:t>
            </a:r>
            <a:endParaRPr lang="en-US" sz="2000" dirty="0">
              <a:solidFill>
                <a:srgbClr val="000000"/>
              </a:solidFill>
              <a:latin typeface="Courier New" pitchFamily="49" charset="0"/>
              <a:cs typeface="Courier New" pitchFamily="49" charset="0"/>
            </a:endParaRPr>
          </a:p>
        </p:txBody>
      </p:sp>
      <p:sp>
        <p:nvSpPr>
          <p:cNvPr id="18436" name="Text Box 48"/>
          <p:cNvSpPr txBox="1">
            <a:spLocks noChangeArrowheads="1"/>
          </p:cNvSpPr>
          <p:nvPr/>
        </p:nvSpPr>
        <p:spPr bwMode="auto">
          <a:xfrm>
            <a:off x="404813" y="2713038"/>
            <a:ext cx="84439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comp = </a:t>
            </a:r>
            <a:r>
              <a:rPr lang="en-US" sz="2000" b="1" dirty="0" err="1">
                <a:solidFill>
                  <a:srgbClr val="000000"/>
                </a:solidFill>
                <a:latin typeface="Courier New" pitchFamily="49" charset="0"/>
                <a:cs typeface="Courier New" pitchFamily="49" charset="0"/>
              </a:rPr>
              <a:t>random.choice</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rock'</a:t>
            </a:r>
            <a:r>
              <a:rPr lang="en-US" sz="2000" b="1" dirty="0" err="1">
                <a:solidFill>
                  <a:srgbClr val="000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'paper'</a:t>
            </a:r>
            <a:r>
              <a:rPr lang="en-US" sz="2000" b="1" dirty="0" err="1">
                <a:solidFill>
                  <a:srgbClr val="000000"/>
                </a:solidFill>
                <a:latin typeface="Courier New" pitchFamily="49" charset="0"/>
                <a:cs typeface="Courier New" pitchFamily="49" charset="0"/>
              </a:rPr>
              <a:t>,</a:t>
            </a:r>
            <a:r>
              <a:rPr lang="en-US" sz="2000" b="1" dirty="0" err="1" smtClean="0">
                <a:solidFill>
                  <a:srgbClr val="008000"/>
                </a:solidFill>
                <a:latin typeface="Courier New" pitchFamily="49" charset="0"/>
                <a:cs typeface="Courier New" pitchFamily="49" charset="0"/>
              </a:rPr>
              <a:t>'scissors</a:t>
            </a:r>
            <a:r>
              <a:rPr lang="en-US" sz="2000" b="1" dirty="0">
                <a:solidFill>
                  <a:srgbClr val="008000"/>
                </a:solidFill>
                <a:latin typeface="Courier New" pitchFamily="49" charset="0"/>
                <a:cs typeface="Courier New" pitchFamily="49" charset="0"/>
              </a:rPr>
              <a:t>"</a:t>
            </a:r>
            <a:r>
              <a:rPr lang="en-US" sz="2000" b="1" dirty="0" smtClean="0">
                <a:solidFill>
                  <a:srgbClr val="000000"/>
                </a:solidFill>
                <a:latin typeface="Courier New" pitchFamily="49" charset="0"/>
                <a:cs typeface="Courier New" pitchFamily="49" charset="0"/>
              </a:rPr>
              <a:t>) ]</a:t>
            </a:r>
            <a:endParaRPr lang="en-US" sz="2000" b="1" dirty="0">
              <a:solidFill>
                <a:srgbClr val="000000"/>
              </a:solidFill>
              <a:latin typeface="Courier New" pitchFamily="49" charset="0"/>
              <a:cs typeface="Courier New" pitchFamily="49" charset="0"/>
            </a:endParaRPr>
          </a:p>
          <a:p>
            <a:pPr>
              <a:spcBef>
                <a:spcPct val="50000"/>
              </a:spcBef>
            </a:pP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smtClean="0">
                <a:solidFill>
                  <a:srgbClr val="008000"/>
                </a:solidFill>
                <a:latin typeface="Courier New" pitchFamily="49" charset="0"/>
                <a:cs typeface="Courier New" pitchFamily="49" charset="0"/>
              </a:rPr>
              <a:t>'user (you) chose:'</a:t>
            </a:r>
            <a:r>
              <a:rPr lang="en-US" sz="2000" b="1" dirty="0" smtClean="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'user'</a:t>
            </a:r>
          </a:p>
          <a:p>
            <a:pPr>
              <a:spcBef>
                <a:spcPct val="50000"/>
              </a:spcBef>
            </a:pP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smtClean="0">
                <a:solidFill>
                  <a:srgbClr val="008000"/>
                </a:solidFill>
                <a:latin typeface="Courier New" pitchFamily="49" charset="0"/>
                <a:cs typeface="Courier New" pitchFamily="49" charset="0"/>
              </a:rPr>
              <a:t>'comp (me!) chose:'</a:t>
            </a:r>
            <a:r>
              <a:rPr lang="en-US" sz="2000" b="1" dirty="0" smtClean="0">
                <a:solidFill>
                  <a:srgbClr val="000000"/>
                </a:solidFill>
                <a:latin typeface="Courier New" pitchFamily="49" charset="0"/>
                <a:cs typeface="Courier New" pitchFamily="49" charset="0"/>
              </a:rPr>
              <a:t>  comp</a:t>
            </a:r>
            <a:endParaRPr lang="en-US" sz="2000" dirty="0">
              <a:solidFill>
                <a:srgbClr val="000000"/>
              </a:solidFill>
              <a:latin typeface="Courier New" pitchFamily="49" charset="0"/>
              <a:cs typeface="Courier New" pitchFamily="49" charset="0"/>
            </a:endParaRPr>
          </a:p>
        </p:txBody>
      </p:sp>
      <p:sp>
        <p:nvSpPr>
          <p:cNvPr id="18437" name="Text Box 48"/>
          <p:cNvSpPr txBox="1">
            <a:spLocks noChangeArrowheads="1"/>
          </p:cNvSpPr>
          <p:nvPr/>
        </p:nvSpPr>
        <p:spPr bwMode="auto">
          <a:xfrm>
            <a:off x="381000" y="4467761"/>
            <a:ext cx="84455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FF6600"/>
                </a:solidFill>
                <a:latin typeface="Courier New" pitchFamily="49" charset="0"/>
                <a:cs typeface="Courier New" pitchFamily="49" charset="0"/>
              </a:rPr>
              <a:t>if</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user == rock</a:t>
            </a:r>
            <a:r>
              <a:rPr lang="en-US" sz="2000" b="1" dirty="0">
                <a:solidFill>
                  <a:srgbClr val="008000"/>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and</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comp = </a:t>
            </a:r>
            <a:r>
              <a:rPr lang="en-US" sz="2000" b="1" dirty="0">
                <a:solidFill>
                  <a:srgbClr val="008000"/>
                </a:solidFill>
                <a:latin typeface="Courier New" pitchFamily="49" charset="0"/>
                <a:cs typeface="Courier New" pitchFamily="49" charset="0"/>
              </a:rPr>
              <a:t>'paper'</a:t>
            </a:r>
          </a:p>
          <a:p>
            <a:pPr>
              <a:spcBef>
                <a:spcPct val="50000"/>
              </a:spcBef>
            </a:pPr>
            <a:r>
              <a:rPr lang="en-US" sz="2000" b="1" dirty="0">
                <a:solidFill>
                  <a:srgbClr val="900BD5"/>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'The result is, YOU LOSE!'</a:t>
            </a:r>
            <a:endParaRPr lang="en-US" sz="2000" b="1" dirty="0">
              <a:solidFill>
                <a:srgbClr val="000000"/>
              </a:solidFill>
              <a:latin typeface="Courier New" pitchFamily="49" charset="0"/>
              <a:cs typeface="Courier New" pitchFamily="49" charset="0"/>
            </a:endParaRPr>
          </a:p>
          <a:p>
            <a:pPr>
              <a:spcBef>
                <a:spcPct val="50000"/>
              </a:spcBef>
            </a:pPr>
            <a:r>
              <a:rPr lang="en-US" sz="2000" b="1" dirty="0">
                <a:solidFill>
                  <a:srgbClr val="900BD5"/>
                </a:solidFill>
                <a:latin typeface="Courier New" pitchFamily="49" charset="0"/>
                <a:cs typeface="Courier New" pitchFamily="49" charset="0"/>
              </a:rPr>
              <a:t>   </a:t>
            </a:r>
            <a:r>
              <a:rPr lang="en-US" sz="2000" b="1" dirty="0" smtClean="0">
                <a:solidFill>
                  <a:srgbClr val="FF6600"/>
                </a:solidFill>
                <a:latin typeface="Courier New" pitchFamily="49" charset="0"/>
                <a:cs typeface="Courier New" pitchFamily="49" charset="0"/>
              </a:rPr>
              <a:t>print</a:t>
            </a:r>
            <a:r>
              <a:rPr lang="en-US" sz="2000" b="1" dirty="0" smtClean="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'unless you're a CS 5 grader, then YOU WIN!'</a:t>
            </a:r>
            <a:endParaRPr lang="en-US" sz="2000" dirty="0">
              <a:solidFill>
                <a:srgbClr val="008000"/>
              </a:solidFill>
              <a:latin typeface="Courier New" pitchFamily="49" charset="0"/>
              <a:cs typeface="Courier New" pitchFamily="49" charset="0"/>
            </a:endParaRPr>
          </a:p>
        </p:txBody>
      </p:sp>
      <p:sp>
        <p:nvSpPr>
          <p:cNvPr id="18438" name="Rectangle 11"/>
          <p:cNvSpPr>
            <a:spLocks noChangeArrowheads="1"/>
          </p:cNvSpPr>
          <p:nvPr/>
        </p:nvSpPr>
        <p:spPr bwMode="auto">
          <a:xfrm>
            <a:off x="1660524" y="819090"/>
            <a:ext cx="6035675"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dirty="0">
                <a:solidFill>
                  <a:srgbClr val="000000"/>
                </a:solidFill>
                <a:latin typeface="Cambria" pitchFamily="18" charset="0"/>
              </a:rPr>
              <a:t>(1) F</a:t>
            </a:r>
            <a:r>
              <a:rPr lang="en-US" sz="2000" dirty="0" smtClean="0">
                <a:solidFill>
                  <a:srgbClr val="000000"/>
                </a:solidFill>
                <a:latin typeface="Cambria" pitchFamily="18" charset="0"/>
              </a:rPr>
              <a:t>ind </a:t>
            </a:r>
            <a:r>
              <a:rPr lang="en-US" sz="2000" dirty="0">
                <a:solidFill>
                  <a:srgbClr val="000000"/>
                </a:solidFill>
                <a:latin typeface="Cambria" pitchFamily="18" charset="0"/>
              </a:rPr>
              <a:t>and correct </a:t>
            </a:r>
            <a:r>
              <a:rPr lang="en-US" sz="2000" dirty="0" smtClean="0">
                <a:solidFill>
                  <a:srgbClr val="000000"/>
                </a:solidFill>
                <a:latin typeface="Cambria" pitchFamily="18" charset="0"/>
              </a:rPr>
              <a:t>as many errors as you can here…</a:t>
            </a:r>
            <a:endParaRPr lang="en-US" sz="3600" dirty="0">
              <a:solidFill>
                <a:srgbClr val="000000"/>
              </a:solidFill>
              <a:latin typeface="Cambria" pitchFamily="18" charset="0"/>
            </a:endParaRPr>
          </a:p>
        </p:txBody>
      </p:sp>
      <p:sp>
        <p:nvSpPr>
          <p:cNvPr id="18439" name="Text Box 48"/>
          <p:cNvSpPr txBox="1">
            <a:spLocks noChangeArrowheads="1"/>
          </p:cNvSpPr>
          <p:nvPr/>
        </p:nvSpPr>
        <p:spPr bwMode="auto">
          <a:xfrm>
            <a:off x="404813" y="1447800"/>
            <a:ext cx="220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a:solidFill>
                  <a:srgbClr val="FF6600"/>
                </a:solidFill>
                <a:latin typeface="Courier New" pitchFamily="49" charset="0"/>
                <a:cs typeface="Courier New" pitchFamily="49" charset="0"/>
              </a:rPr>
              <a:t>import</a:t>
            </a:r>
            <a:r>
              <a:rPr lang="en-US" sz="2000" b="1">
                <a:solidFill>
                  <a:srgbClr val="000000"/>
                </a:solidFill>
                <a:latin typeface="Courier New" pitchFamily="49" charset="0"/>
                <a:cs typeface="Courier New" pitchFamily="49" charset="0"/>
              </a:rPr>
              <a:t> random</a:t>
            </a:r>
            <a:endParaRPr lang="en-US" sz="2000">
              <a:solidFill>
                <a:srgbClr val="000000"/>
              </a:solidFill>
              <a:latin typeface="Courier New" pitchFamily="49" charset="0"/>
              <a:cs typeface="Courier New" pitchFamily="49" charset="0"/>
            </a:endParaRPr>
          </a:p>
        </p:txBody>
      </p:sp>
      <p:sp>
        <p:nvSpPr>
          <p:cNvPr id="18440" name="Rectangle 11"/>
          <p:cNvSpPr>
            <a:spLocks noChangeArrowheads="1"/>
          </p:cNvSpPr>
          <p:nvPr/>
        </p:nvSpPr>
        <p:spPr bwMode="auto">
          <a:xfrm>
            <a:off x="3289816" y="1295400"/>
            <a:ext cx="5705665"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000" dirty="0" smtClean="0">
                <a:solidFill>
                  <a:srgbClr val="000000"/>
                </a:solidFill>
                <a:latin typeface="Cambria" pitchFamily="18" charset="0"/>
              </a:rPr>
              <a:t>(2)  </a:t>
            </a:r>
            <a:r>
              <a:rPr lang="en-US" sz="2000" dirty="0">
                <a:solidFill>
                  <a:srgbClr val="000000"/>
                </a:solidFill>
                <a:latin typeface="Cambria" pitchFamily="18" charset="0"/>
              </a:rPr>
              <a:t>This line is doing three things… what are they?</a:t>
            </a:r>
            <a:endParaRPr lang="en-US" sz="3600" dirty="0">
              <a:solidFill>
                <a:srgbClr val="000000"/>
              </a:solidFill>
              <a:latin typeface="Cambria" pitchFamily="18" charset="0"/>
            </a:endParaRPr>
          </a:p>
        </p:txBody>
      </p:sp>
      <p:sp>
        <p:nvSpPr>
          <p:cNvPr id="18442" name="Rectangle 11"/>
          <p:cNvSpPr>
            <a:spLocks noChangeArrowheads="1"/>
          </p:cNvSpPr>
          <p:nvPr/>
        </p:nvSpPr>
        <p:spPr bwMode="auto">
          <a:xfrm>
            <a:off x="2061281" y="6229290"/>
            <a:ext cx="6934200"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000" dirty="0">
                <a:solidFill>
                  <a:srgbClr val="000000"/>
                </a:solidFill>
                <a:latin typeface="Cambria" pitchFamily="18" charset="0"/>
              </a:rPr>
              <a:t>(3) H</a:t>
            </a:r>
            <a:r>
              <a:rPr lang="en-US" sz="2000" dirty="0" smtClean="0">
                <a:solidFill>
                  <a:srgbClr val="000000"/>
                </a:solidFill>
                <a:latin typeface="Cambria" pitchFamily="18" charset="0"/>
              </a:rPr>
              <a:t>ow </a:t>
            </a:r>
            <a:r>
              <a:rPr lang="en-US" sz="2000" dirty="0">
                <a:solidFill>
                  <a:srgbClr val="000000"/>
                </a:solidFill>
                <a:latin typeface="Cambria" pitchFamily="18" charset="0"/>
              </a:rPr>
              <a:t>many </a:t>
            </a:r>
            <a:r>
              <a:rPr lang="en-US" sz="2000" i="1" dirty="0">
                <a:solidFill>
                  <a:srgbClr val="000000"/>
                </a:solidFill>
                <a:latin typeface="Cambria" pitchFamily="18" charset="0"/>
              </a:rPr>
              <a:t>different uses</a:t>
            </a:r>
            <a:r>
              <a:rPr lang="en-US" sz="2000" dirty="0">
                <a:solidFill>
                  <a:srgbClr val="000000"/>
                </a:solidFill>
                <a:latin typeface="Cambria" pitchFamily="18" charset="0"/>
              </a:rPr>
              <a:t> of punctuation </a:t>
            </a:r>
            <a:r>
              <a:rPr lang="en-US" sz="2000" dirty="0" smtClean="0">
                <a:solidFill>
                  <a:srgbClr val="000000"/>
                </a:solidFill>
                <a:latin typeface="Cambria" pitchFamily="18" charset="0"/>
              </a:rPr>
              <a:t>can you find</a:t>
            </a:r>
            <a:r>
              <a:rPr lang="en-US" sz="2000" dirty="0">
                <a:solidFill>
                  <a:srgbClr val="000000"/>
                </a:solidFill>
                <a:latin typeface="Cambria" pitchFamily="18" charset="0"/>
              </a:rPr>
              <a:t>?</a:t>
            </a:r>
            <a:endParaRPr lang="en-US" sz="3600" dirty="0">
              <a:solidFill>
                <a:srgbClr val="000000"/>
              </a:solidFill>
              <a:latin typeface="Cambria" pitchFamily="18" charset="0"/>
            </a:endParaRPr>
          </a:p>
        </p:txBody>
      </p:sp>
      <p:sp>
        <p:nvSpPr>
          <p:cNvPr id="5" name="Down Arrow 4"/>
          <p:cNvSpPr/>
          <p:nvPr/>
        </p:nvSpPr>
        <p:spPr bwMode="auto">
          <a:xfrm>
            <a:off x="4193823" y="1647855"/>
            <a:ext cx="328613" cy="655431"/>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ndParaRPr>
          </a:p>
        </p:txBody>
      </p:sp>
      <p:sp>
        <p:nvSpPr>
          <p:cNvPr id="15" name="Text Box 11"/>
          <p:cNvSpPr txBox="1">
            <a:spLocks noChangeArrowheads="1"/>
          </p:cNvSpPr>
          <p:nvPr/>
        </p:nvSpPr>
        <p:spPr bwMode="auto">
          <a:xfrm>
            <a:off x="307975" y="152400"/>
            <a:ext cx="13525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solidFill>
                  <a:srgbClr val="000000"/>
                </a:solidFill>
                <a:latin typeface="Times New Roman" pitchFamily="18" charset="0"/>
                <a:cs typeface="Times New Roman" pitchFamily="18" charset="0"/>
              </a:rPr>
              <a:t>Quiz</a:t>
            </a:r>
          </a:p>
        </p:txBody>
      </p:sp>
      <p:sp>
        <p:nvSpPr>
          <p:cNvPr id="16" name="Rectangle 6"/>
          <p:cNvSpPr>
            <a:spLocks noChangeArrowheads="1"/>
          </p:cNvSpPr>
          <p:nvPr/>
        </p:nvSpPr>
        <p:spPr bwMode="auto">
          <a:xfrm>
            <a:off x="2209800" y="228600"/>
            <a:ext cx="2789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000000"/>
                </a:solidFill>
                <a:latin typeface="Times New Roman" pitchFamily="18" charset="0"/>
                <a:cs typeface="Times New Roman" pitchFamily="18" charset="0"/>
              </a:rPr>
              <a:t>Name  ______________</a:t>
            </a:r>
          </a:p>
        </p:txBody>
      </p:sp>
      <p:sp>
        <p:nvSpPr>
          <p:cNvPr id="17" name="Rectangle 6"/>
          <p:cNvSpPr>
            <a:spLocks noChangeArrowheads="1"/>
          </p:cNvSpPr>
          <p:nvPr/>
        </p:nvSpPr>
        <p:spPr bwMode="auto">
          <a:xfrm>
            <a:off x="5364163" y="228600"/>
            <a:ext cx="2789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000000"/>
                </a:solidFill>
                <a:latin typeface="Times New Roman" pitchFamily="18" charset="0"/>
                <a:cs typeface="Times New Roman" pitchFamily="18" charset="0"/>
              </a:rPr>
              <a:t>Name  ______________</a:t>
            </a:r>
          </a:p>
        </p:txBody>
      </p:sp>
    </p:spTree>
    <p:extLst>
      <p:ext uri="{BB962C8B-B14F-4D97-AF65-F5344CB8AC3E}">
        <p14:creationId xmlns:p14="http://schemas.microsoft.com/office/powerpoint/2010/main" val="38715243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228600" y="211137"/>
            <a:ext cx="5815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Python's </a:t>
            </a:r>
            <a:r>
              <a:rPr lang="en-US" sz="4000" i="1" dirty="0">
                <a:latin typeface="Cambria" pitchFamily="18" charset="0"/>
              </a:rPr>
              <a:t>syntax</a:t>
            </a:r>
            <a:r>
              <a:rPr lang="en-US" sz="4000" dirty="0">
                <a:latin typeface="Cambria" pitchFamily="18" charset="0"/>
              </a:rPr>
              <a:t>?</a:t>
            </a:r>
          </a:p>
        </p:txBody>
      </p:sp>
      <p:sp>
        <p:nvSpPr>
          <p:cNvPr id="18435" name="Text Box 48"/>
          <p:cNvSpPr txBox="1">
            <a:spLocks noChangeArrowheads="1"/>
          </p:cNvSpPr>
          <p:nvPr/>
        </p:nvSpPr>
        <p:spPr bwMode="auto">
          <a:xfrm>
            <a:off x="404813" y="2314575"/>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user = </a:t>
            </a:r>
            <a:r>
              <a:rPr lang="en-US" sz="2000" b="1" dirty="0" err="1">
                <a:solidFill>
                  <a:srgbClr val="900BD5"/>
                </a:solidFill>
                <a:latin typeface="Courier New" pitchFamily="49" charset="0"/>
                <a:cs typeface="Courier New" pitchFamily="49" charset="0"/>
              </a:rPr>
              <a:t>raw_input</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Choose </a:t>
            </a:r>
            <a:r>
              <a:rPr lang="en-US" sz="2000" b="1" dirty="0">
                <a:solidFill>
                  <a:srgbClr val="008000"/>
                </a:solidFill>
                <a:latin typeface="Courier New" pitchFamily="49" charset="0"/>
                <a:cs typeface="Courier New" pitchFamily="49" charset="0"/>
              </a:rPr>
              <a:t>your weapon! "</a:t>
            </a:r>
            <a:r>
              <a:rPr lang="en-US" sz="2000" b="1" dirty="0" smtClean="0">
                <a:solidFill>
                  <a:srgbClr val="008000"/>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 </a:t>
            </a:r>
            <a:endParaRPr lang="en-US" sz="2000" dirty="0">
              <a:solidFill>
                <a:srgbClr val="000000"/>
              </a:solidFill>
              <a:latin typeface="Courier New" pitchFamily="49" charset="0"/>
              <a:cs typeface="Courier New" pitchFamily="49" charset="0"/>
            </a:endParaRPr>
          </a:p>
        </p:txBody>
      </p:sp>
      <p:sp>
        <p:nvSpPr>
          <p:cNvPr id="18436" name="Text Box 48"/>
          <p:cNvSpPr txBox="1">
            <a:spLocks noChangeArrowheads="1"/>
          </p:cNvSpPr>
          <p:nvPr/>
        </p:nvSpPr>
        <p:spPr bwMode="auto">
          <a:xfrm>
            <a:off x="404813" y="2713038"/>
            <a:ext cx="84439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comp = </a:t>
            </a:r>
            <a:r>
              <a:rPr lang="en-US" sz="2000" b="1" dirty="0" err="1">
                <a:solidFill>
                  <a:srgbClr val="000000"/>
                </a:solidFill>
                <a:latin typeface="Courier New" pitchFamily="49" charset="0"/>
                <a:cs typeface="Courier New" pitchFamily="49" charset="0"/>
              </a:rPr>
              <a:t>random.choice</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rock'</a:t>
            </a:r>
            <a:r>
              <a:rPr lang="en-US" sz="2000" b="1" dirty="0" err="1">
                <a:solidFill>
                  <a:srgbClr val="000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'paper'</a:t>
            </a:r>
            <a:r>
              <a:rPr lang="en-US" sz="2000" b="1" dirty="0" err="1">
                <a:solidFill>
                  <a:srgbClr val="000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'scissors</a:t>
            </a:r>
            <a:r>
              <a:rPr lang="en-US" sz="2000" b="1" dirty="0">
                <a:solidFill>
                  <a:srgbClr val="008000"/>
                </a:solidFill>
                <a:latin typeface="Courier New" pitchFamily="49" charset="0"/>
                <a:cs typeface="Courier New" pitchFamily="49" charset="0"/>
              </a:rPr>
              <a:t>'</a:t>
            </a:r>
            <a:r>
              <a:rPr lang="en-US" sz="2000" b="1" dirty="0">
                <a:solidFill>
                  <a:srgbClr val="000000"/>
                </a:solidFill>
                <a:latin typeface="Courier New" pitchFamily="49" charset="0"/>
                <a:cs typeface="Courier New" pitchFamily="49" charset="0"/>
              </a:rPr>
              <a:t>] )</a:t>
            </a:r>
          </a:p>
          <a:p>
            <a:pPr>
              <a:spcBef>
                <a:spcPct val="50000"/>
              </a:spcBef>
            </a:pP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'user (you) chose:'</a:t>
            </a:r>
            <a:r>
              <a:rPr lang="en-US" sz="2000" b="1" dirty="0" smtClean="0">
                <a:solidFill>
                  <a:srgbClr val="000000"/>
                </a:solidFill>
                <a:latin typeface="Courier New" pitchFamily="49" charset="0"/>
                <a:cs typeface="Courier New" pitchFamily="49" charset="0"/>
              </a:rPr>
              <a:t>, </a:t>
            </a:r>
            <a:r>
              <a:rPr lang="en-US" sz="2000" b="1" dirty="0" smtClean="0">
                <a:latin typeface="Courier New" pitchFamily="49" charset="0"/>
                <a:cs typeface="Courier New" pitchFamily="49" charset="0"/>
              </a:rPr>
              <a:t>user</a:t>
            </a:r>
            <a:endParaRPr lang="en-US" sz="2000" b="1" dirty="0">
              <a:latin typeface="Courier New" pitchFamily="49" charset="0"/>
              <a:cs typeface="Courier New" pitchFamily="49" charset="0"/>
            </a:endParaRPr>
          </a:p>
          <a:p>
            <a:pPr>
              <a:spcBef>
                <a:spcPct val="50000"/>
              </a:spcBef>
            </a:pP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'comp (me!) chose:'</a:t>
            </a:r>
            <a:r>
              <a:rPr lang="en-US" sz="2000" b="1" dirty="0" smtClean="0">
                <a:solidFill>
                  <a:srgbClr val="000000"/>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comp</a:t>
            </a:r>
            <a:endParaRPr lang="en-US" sz="2000" dirty="0">
              <a:solidFill>
                <a:srgbClr val="000000"/>
              </a:solidFill>
              <a:latin typeface="Courier New" pitchFamily="49" charset="0"/>
              <a:cs typeface="Courier New" pitchFamily="49" charset="0"/>
            </a:endParaRPr>
          </a:p>
        </p:txBody>
      </p:sp>
      <p:sp>
        <p:nvSpPr>
          <p:cNvPr id="18437" name="Text Box 48"/>
          <p:cNvSpPr txBox="1">
            <a:spLocks noChangeArrowheads="1"/>
          </p:cNvSpPr>
          <p:nvPr/>
        </p:nvSpPr>
        <p:spPr bwMode="auto">
          <a:xfrm>
            <a:off x="381000" y="4467761"/>
            <a:ext cx="863141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FF6600"/>
                </a:solidFill>
                <a:latin typeface="Courier New" pitchFamily="49" charset="0"/>
                <a:cs typeface="Courier New" pitchFamily="49" charset="0"/>
              </a:rPr>
              <a:t>if</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user == </a:t>
            </a:r>
            <a:r>
              <a:rPr lang="en-US" sz="2000" b="1" dirty="0">
                <a:latin typeface="Courier New" pitchFamily="49" charset="0"/>
                <a:cs typeface="Courier New" pitchFamily="49" charset="0"/>
              </a:rPr>
              <a:t>rock</a:t>
            </a:r>
            <a:r>
              <a:rPr lang="en-US" sz="2000" b="1" dirty="0">
                <a:solidFill>
                  <a:srgbClr val="008000"/>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and</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comp </a:t>
            </a:r>
            <a:r>
              <a:rPr lang="en-US" sz="2000" b="1" dirty="0" smtClean="0">
                <a:solidFill>
                  <a:srgbClr val="000000"/>
                </a:solidFill>
                <a:latin typeface="Courier New" pitchFamily="49" charset="0"/>
                <a:cs typeface="Courier New" pitchFamily="49" charset="0"/>
              </a:rPr>
              <a:t>== </a:t>
            </a:r>
            <a:r>
              <a:rPr lang="en-US" sz="2000" b="1" dirty="0" smtClean="0">
                <a:solidFill>
                  <a:srgbClr val="008000"/>
                </a:solidFill>
                <a:latin typeface="Courier New" pitchFamily="49" charset="0"/>
                <a:cs typeface="Courier New" pitchFamily="49" charset="0"/>
              </a:rPr>
              <a:t>'paper'</a:t>
            </a:r>
            <a:r>
              <a:rPr lang="en-US" sz="2000" b="1" dirty="0">
                <a:solidFill>
                  <a:srgbClr val="000000"/>
                </a:solidFill>
                <a:latin typeface="Courier New" pitchFamily="49" charset="0"/>
                <a:cs typeface="Courier New" pitchFamily="49" charset="0"/>
              </a:rPr>
              <a:t>:</a:t>
            </a:r>
            <a:endParaRPr lang="en-US" sz="2000" b="1" dirty="0">
              <a:solidFill>
                <a:srgbClr val="008000"/>
              </a:solidFill>
              <a:latin typeface="Courier New" pitchFamily="49" charset="0"/>
              <a:cs typeface="Courier New" pitchFamily="49" charset="0"/>
            </a:endParaRPr>
          </a:p>
          <a:p>
            <a:pPr>
              <a:spcBef>
                <a:spcPct val="50000"/>
              </a:spcBef>
            </a:pPr>
            <a:r>
              <a:rPr lang="en-US" sz="2000" b="1" dirty="0">
                <a:solidFill>
                  <a:srgbClr val="900BD5"/>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'The result is, YOU LOSE!'</a:t>
            </a:r>
            <a:endParaRPr lang="en-US" sz="2000" b="1" dirty="0">
              <a:solidFill>
                <a:srgbClr val="000000"/>
              </a:solidFill>
              <a:latin typeface="Courier New" pitchFamily="49" charset="0"/>
              <a:cs typeface="Courier New" pitchFamily="49" charset="0"/>
            </a:endParaRPr>
          </a:p>
          <a:p>
            <a:pPr>
              <a:spcBef>
                <a:spcPct val="50000"/>
              </a:spcBef>
            </a:pPr>
            <a:r>
              <a:rPr lang="en-US" sz="2000" b="1" dirty="0">
                <a:solidFill>
                  <a:srgbClr val="900BD5"/>
                </a:solidFill>
                <a:latin typeface="Courier New" pitchFamily="49" charset="0"/>
                <a:cs typeface="Courier New" pitchFamily="49" charset="0"/>
              </a:rPr>
              <a:t>   </a:t>
            </a:r>
            <a:r>
              <a:rPr lang="en-US" sz="2000" b="1" dirty="0" smtClean="0">
                <a:solidFill>
                  <a:srgbClr val="900BD5"/>
                </a:solidFill>
                <a:latin typeface="Courier New" pitchFamily="49" charset="0"/>
                <a:cs typeface="Courier New" pitchFamily="49" charset="0"/>
              </a:rPr>
              <a:t> </a:t>
            </a:r>
            <a:r>
              <a:rPr lang="en-US" sz="2000" b="1" dirty="0" smtClean="0">
                <a:solidFill>
                  <a:srgbClr val="FF6600"/>
                </a:solidFill>
                <a:latin typeface="Courier New" pitchFamily="49" charset="0"/>
                <a:cs typeface="Courier New" pitchFamily="49" charset="0"/>
              </a:rPr>
              <a:t>print</a:t>
            </a:r>
            <a:r>
              <a:rPr lang="en-US" sz="2000" b="1" dirty="0" smtClean="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'unless </a:t>
            </a:r>
            <a:r>
              <a:rPr lang="en-US" sz="2000" b="1" dirty="0" smtClean="0">
                <a:solidFill>
                  <a:srgbClr val="008000"/>
                </a:solidFill>
                <a:latin typeface="Courier New" pitchFamily="49" charset="0"/>
                <a:cs typeface="Courier New" pitchFamily="49" charset="0"/>
              </a:rPr>
              <a:t>you\'re </a:t>
            </a:r>
            <a:r>
              <a:rPr lang="en-US" sz="2000" b="1" dirty="0">
                <a:solidFill>
                  <a:srgbClr val="008000"/>
                </a:solidFill>
                <a:latin typeface="Courier New" pitchFamily="49" charset="0"/>
                <a:cs typeface="Courier New" pitchFamily="49" charset="0"/>
              </a:rPr>
              <a:t>a CS 5 grader, then YOU WIN!'</a:t>
            </a:r>
            <a:endParaRPr lang="en-US" sz="2000" dirty="0">
              <a:solidFill>
                <a:srgbClr val="008000"/>
              </a:solidFill>
              <a:latin typeface="Courier New" pitchFamily="49" charset="0"/>
              <a:cs typeface="Courier New" pitchFamily="49" charset="0"/>
            </a:endParaRPr>
          </a:p>
        </p:txBody>
      </p:sp>
      <p:sp>
        <p:nvSpPr>
          <p:cNvPr id="18438" name="Rectangle 11"/>
          <p:cNvSpPr>
            <a:spLocks noChangeArrowheads="1"/>
          </p:cNvSpPr>
          <p:nvPr/>
        </p:nvSpPr>
        <p:spPr bwMode="auto">
          <a:xfrm>
            <a:off x="5105400" y="228600"/>
            <a:ext cx="3907014"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000" dirty="0">
                <a:latin typeface="Cambria" pitchFamily="18" charset="0"/>
              </a:rPr>
              <a:t>(1) F</a:t>
            </a:r>
            <a:r>
              <a:rPr lang="en-US" sz="2000" dirty="0" smtClean="0">
                <a:latin typeface="Cambria" pitchFamily="18" charset="0"/>
              </a:rPr>
              <a:t>ind </a:t>
            </a:r>
            <a:r>
              <a:rPr lang="en-US" sz="2000" dirty="0">
                <a:latin typeface="Cambria" pitchFamily="18" charset="0"/>
              </a:rPr>
              <a:t>and correct any </a:t>
            </a:r>
            <a:r>
              <a:rPr lang="en-US" sz="2000" dirty="0" smtClean="0">
                <a:latin typeface="Cambria" pitchFamily="18" charset="0"/>
              </a:rPr>
              <a:t>errors... </a:t>
            </a:r>
            <a:r>
              <a:rPr lang="en-US" sz="2000" dirty="0">
                <a:latin typeface="Cambria" pitchFamily="18" charset="0"/>
              </a:rPr>
              <a:t>!</a:t>
            </a:r>
            <a:endParaRPr lang="en-US" sz="3600" dirty="0">
              <a:latin typeface="Cambria" pitchFamily="18" charset="0"/>
            </a:endParaRPr>
          </a:p>
        </p:txBody>
      </p:sp>
      <p:sp>
        <p:nvSpPr>
          <p:cNvPr id="18439" name="Text Box 48"/>
          <p:cNvSpPr txBox="1">
            <a:spLocks noChangeArrowheads="1"/>
          </p:cNvSpPr>
          <p:nvPr/>
        </p:nvSpPr>
        <p:spPr bwMode="auto">
          <a:xfrm>
            <a:off x="404813" y="1447800"/>
            <a:ext cx="220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a:solidFill>
                  <a:srgbClr val="FF6600"/>
                </a:solidFill>
                <a:latin typeface="Courier New" pitchFamily="49" charset="0"/>
                <a:cs typeface="Courier New" pitchFamily="49" charset="0"/>
              </a:rPr>
              <a:t>import</a:t>
            </a:r>
            <a:r>
              <a:rPr lang="en-US" sz="2000" b="1">
                <a:solidFill>
                  <a:srgbClr val="000000"/>
                </a:solidFill>
                <a:latin typeface="Courier New" pitchFamily="49" charset="0"/>
                <a:cs typeface="Courier New" pitchFamily="49" charset="0"/>
              </a:rPr>
              <a:t> random</a:t>
            </a:r>
            <a:endParaRPr lang="en-US" sz="2000">
              <a:solidFill>
                <a:srgbClr val="000000"/>
              </a:solidFill>
              <a:latin typeface="Courier New" pitchFamily="49" charset="0"/>
              <a:cs typeface="Courier New" pitchFamily="49" charset="0"/>
            </a:endParaRPr>
          </a:p>
        </p:txBody>
      </p:sp>
      <p:sp>
        <p:nvSpPr>
          <p:cNvPr id="18442" name="Rectangle 11"/>
          <p:cNvSpPr>
            <a:spLocks noChangeArrowheads="1"/>
          </p:cNvSpPr>
          <p:nvPr/>
        </p:nvSpPr>
        <p:spPr bwMode="auto">
          <a:xfrm>
            <a:off x="2061281" y="6229290"/>
            <a:ext cx="6934200"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000" dirty="0">
                <a:latin typeface="Cambria" pitchFamily="18" charset="0"/>
              </a:rPr>
              <a:t>(3) See how many </a:t>
            </a:r>
            <a:r>
              <a:rPr lang="en-US" sz="2000" i="1" dirty="0">
                <a:latin typeface="Cambria" pitchFamily="18" charset="0"/>
              </a:rPr>
              <a:t>different </a:t>
            </a:r>
            <a:r>
              <a:rPr lang="en-US" sz="2000" dirty="0">
                <a:latin typeface="Cambria" pitchFamily="18" charset="0"/>
              </a:rPr>
              <a:t>uses of punctuation you can </a:t>
            </a:r>
            <a:r>
              <a:rPr lang="en-US" sz="2000" dirty="0" smtClean="0">
                <a:latin typeface="Cambria" pitchFamily="18" charset="0"/>
              </a:rPr>
              <a:t>find.</a:t>
            </a:r>
            <a:endParaRPr lang="en-US" sz="3600" dirty="0">
              <a:latin typeface="Cambria" pitchFamily="18" charset="0"/>
            </a:endParaRPr>
          </a:p>
        </p:txBody>
      </p:sp>
      <p:sp>
        <p:nvSpPr>
          <p:cNvPr id="11" name="Rectangle 35"/>
          <p:cNvSpPr>
            <a:spLocks noChangeArrowheads="1"/>
          </p:cNvSpPr>
          <p:nvPr/>
        </p:nvSpPr>
        <p:spPr bwMode="auto">
          <a:xfrm>
            <a:off x="6043611" y="1676400"/>
            <a:ext cx="2959101" cy="646331"/>
          </a:xfrm>
          <a:prstGeom prst="rect">
            <a:avLst/>
          </a:prstGeom>
          <a:solidFill>
            <a:schemeClr val="bg1"/>
          </a:solidFill>
          <a:ln>
            <a:noFill/>
          </a:ln>
          <a:extLst/>
        </p:spPr>
        <p:txBody>
          <a:bodyPr wrap="square">
            <a:spAutoFit/>
          </a:bodyPr>
          <a:lstStyle/>
          <a:p>
            <a:pPr algn="r"/>
            <a:r>
              <a:rPr lang="en-US" sz="1200" dirty="0">
                <a:latin typeface="Cambria" pitchFamily="18" charset="0"/>
              </a:rPr>
              <a:t>(1) prints the "weapon" prompt </a:t>
            </a:r>
          </a:p>
          <a:p>
            <a:pPr algn="r"/>
            <a:r>
              <a:rPr lang="en-US" sz="1200" dirty="0">
                <a:latin typeface="Cambria" pitchFamily="18" charset="0"/>
              </a:rPr>
              <a:t>(2) gets user's input from the </a:t>
            </a:r>
            <a:r>
              <a:rPr lang="en-US" sz="1200" dirty="0" err="1">
                <a:latin typeface="Cambria" pitchFamily="18" charset="0"/>
              </a:rPr>
              <a:t>kbd</a:t>
            </a:r>
            <a:r>
              <a:rPr lang="en-US" sz="1200" dirty="0">
                <a:latin typeface="Cambria" pitchFamily="18" charset="0"/>
              </a:rPr>
              <a:t> </a:t>
            </a:r>
          </a:p>
          <a:p>
            <a:pPr algn="r"/>
            <a:r>
              <a:rPr lang="en-US" sz="1200" dirty="0">
                <a:latin typeface="Cambria" pitchFamily="18" charset="0"/>
              </a:rPr>
              <a:t>(3) assigns that input to the variable </a:t>
            </a:r>
            <a:r>
              <a:rPr lang="en-US" sz="1200" dirty="0">
                <a:latin typeface="Cambria" pitchFamily="18" charset="0"/>
                <a:cs typeface="Courier New" pitchFamily="49" charset="0"/>
              </a:rPr>
              <a:t>user</a:t>
            </a:r>
          </a:p>
        </p:txBody>
      </p:sp>
      <p:sp>
        <p:nvSpPr>
          <p:cNvPr id="12" name="Rectangle 36"/>
          <p:cNvSpPr>
            <a:spLocks noChangeArrowheads="1"/>
          </p:cNvSpPr>
          <p:nvPr/>
        </p:nvSpPr>
        <p:spPr bwMode="auto">
          <a:xfrm rot="-5400000">
            <a:off x="-1166540" y="2902843"/>
            <a:ext cx="27474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solidFill>
                  <a:srgbClr val="000000"/>
                </a:solidFill>
                <a:latin typeface="Cambria" pitchFamily="18" charset="0"/>
              </a:rPr>
              <a:t>every block of code must line </a:t>
            </a:r>
            <a:r>
              <a:rPr lang="en-US" sz="1400" dirty="0" smtClean="0">
                <a:solidFill>
                  <a:srgbClr val="000000"/>
                </a:solidFill>
                <a:latin typeface="Cambria" pitchFamily="18" charset="0"/>
              </a:rPr>
              <a:t>up!</a:t>
            </a:r>
            <a:endParaRPr lang="en-US" sz="3200" dirty="0">
              <a:latin typeface="Cambria" pitchFamily="18" charset="0"/>
            </a:endParaRPr>
          </a:p>
        </p:txBody>
      </p:sp>
      <p:cxnSp>
        <p:nvCxnSpPr>
          <p:cNvPr id="13" name="Straight Connector 39"/>
          <p:cNvCxnSpPr>
            <a:cxnSpLocks noChangeShapeType="1"/>
          </p:cNvCxnSpPr>
          <p:nvPr/>
        </p:nvCxnSpPr>
        <p:spPr bwMode="auto">
          <a:xfrm flipV="1">
            <a:off x="382587" y="1676400"/>
            <a:ext cx="0" cy="28590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4" name="Rectangle 36"/>
          <p:cNvSpPr>
            <a:spLocks noChangeArrowheads="1"/>
          </p:cNvSpPr>
          <p:nvPr/>
        </p:nvSpPr>
        <p:spPr bwMode="auto">
          <a:xfrm rot="-5400000">
            <a:off x="177862" y="4970753"/>
            <a:ext cx="8175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50" dirty="0">
                <a:solidFill>
                  <a:srgbClr val="000000"/>
                </a:solidFill>
                <a:latin typeface="Cambria" pitchFamily="18" charset="0"/>
              </a:rPr>
              <a:t>every block of code must line up</a:t>
            </a:r>
            <a:r>
              <a:rPr lang="en-US" sz="1050" dirty="0" smtClean="0">
                <a:solidFill>
                  <a:srgbClr val="000000"/>
                </a:solidFill>
                <a:latin typeface="Cambria" pitchFamily="18" charset="0"/>
              </a:rPr>
              <a:t>!</a:t>
            </a:r>
            <a:endParaRPr lang="en-US" sz="1050" dirty="0">
              <a:latin typeface="Cambria" pitchFamily="18" charset="0"/>
            </a:endParaRPr>
          </a:p>
        </p:txBody>
      </p:sp>
      <p:cxnSp>
        <p:nvCxnSpPr>
          <p:cNvPr id="15" name="Straight Connector 39"/>
          <p:cNvCxnSpPr>
            <a:cxnSpLocks noChangeShapeType="1"/>
          </p:cNvCxnSpPr>
          <p:nvPr/>
        </p:nvCxnSpPr>
        <p:spPr bwMode="auto">
          <a:xfrm flipV="1">
            <a:off x="990600" y="5011384"/>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6" name="Down Arrow 15"/>
          <p:cNvSpPr/>
          <p:nvPr/>
        </p:nvSpPr>
        <p:spPr bwMode="auto">
          <a:xfrm rot="11546614">
            <a:off x="3537257" y="5757955"/>
            <a:ext cx="328613" cy="333375"/>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7" name="Rectangle 41"/>
          <p:cNvSpPr>
            <a:spLocks noChangeArrowheads="1"/>
          </p:cNvSpPr>
          <p:nvPr/>
        </p:nvSpPr>
        <p:spPr bwMode="auto">
          <a:xfrm>
            <a:off x="815359" y="5834390"/>
            <a:ext cx="2689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200" dirty="0">
                <a:solidFill>
                  <a:srgbClr val="000000"/>
                </a:solidFill>
                <a:latin typeface="Cambria" pitchFamily="18" charset="0"/>
              </a:rPr>
              <a:t>a backslash handles </a:t>
            </a:r>
            <a:r>
              <a:rPr lang="en-US" sz="1200" dirty="0" smtClean="0">
                <a:solidFill>
                  <a:srgbClr val="000000"/>
                </a:solidFill>
                <a:latin typeface="Cambria" pitchFamily="18" charset="0"/>
              </a:rPr>
              <a:t>special characters</a:t>
            </a:r>
            <a:endParaRPr lang="en-US" sz="1200" dirty="0">
              <a:latin typeface="Cambria" pitchFamily="18" charset="0"/>
            </a:endParaRPr>
          </a:p>
        </p:txBody>
      </p:sp>
      <p:sp>
        <p:nvSpPr>
          <p:cNvPr id="18" name="Rectangle 42"/>
          <p:cNvSpPr>
            <a:spLocks noChangeArrowheads="1"/>
          </p:cNvSpPr>
          <p:nvPr/>
        </p:nvSpPr>
        <p:spPr bwMode="auto">
          <a:xfrm>
            <a:off x="7155921" y="5697184"/>
            <a:ext cx="18564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dirty="0">
                <a:solidFill>
                  <a:srgbClr val="000000"/>
                </a:solidFill>
                <a:latin typeface="Cambria" pitchFamily="18" charset="0"/>
              </a:rPr>
              <a:t>flattering </a:t>
            </a:r>
            <a:r>
              <a:rPr lang="en-US" sz="1200" dirty="0" smtClean="0">
                <a:solidFill>
                  <a:srgbClr val="000000"/>
                </a:solidFill>
                <a:latin typeface="Cambria" pitchFamily="18" charset="0"/>
              </a:rPr>
              <a:t> - or </a:t>
            </a:r>
            <a:r>
              <a:rPr lang="en-US" sz="1200" dirty="0">
                <a:solidFill>
                  <a:srgbClr val="000000"/>
                </a:solidFill>
                <a:latin typeface="Cambria" pitchFamily="18" charset="0"/>
              </a:rPr>
              <a:t>flouting </a:t>
            </a:r>
            <a:r>
              <a:rPr lang="en-US" sz="1200" dirty="0" smtClean="0">
                <a:solidFill>
                  <a:srgbClr val="000000"/>
                </a:solidFill>
                <a:latin typeface="Cambria" pitchFamily="18" charset="0"/>
              </a:rPr>
              <a:t>- graders </a:t>
            </a:r>
            <a:r>
              <a:rPr lang="en-US" sz="1200" dirty="0">
                <a:solidFill>
                  <a:srgbClr val="000000"/>
                </a:solidFill>
                <a:latin typeface="Cambria" pitchFamily="18" charset="0"/>
              </a:rPr>
              <a:t>is encouraged!</a:t>
            </a:r>
            <a:endParaRPr lang="en-US" sz="1200" dirty="0">
              <a:latin typeface="Cambria" pitchFamily="18" charset="0"/>
            </a:endParaRPr>
          </a:p>
        </p:txBody>
      </p:sp>
      <p:sp>
        <p:nvSpPr>
          <p:cNvPr id="19" name="Rectangle 11"/>
          <p:cNvSpPr>
            <a:spLocks noChangeArrowheads="1"/>
          </p:cNvSpPr>
          <p:nvPr/>
        </p:nvSpPr>
        <p:spPr bwMode="auto">
          <a:xfrm>
            <a:off x="3345921" y="1295400"/>
            <a:ext cx="5649560"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000" dirty="0">
                <a:latin typeface="Cambria" pitchFamily="18" charset="0"/>
              </a:rPr>
              <a:t>(2) This line is doing three things… what are they?</a:t>
            </a:r>
            <a:endParaRPr lang="en-US" sz="3600" dirty="0">
              <a:latin typeface="Cambria" pitchFamily="18" charset="0"/>
            </a:endParaRPr>
          </a:p>
        </p:txBody>
      </p:sp>
      <p:sp>
        <p:nvSpPr>
          <p:cNvPr id="20" name="Down Arrow 19"/>
          <p:cNvSpPr/>
          <p:nvPr/>
        </p:nvSpPr>
        <p:spPr bwMode="auto">
          <a:xfrm>
            <a:off x="4193823" y="1647855"/>
            <a:ext cx="328613" cy="655431"/>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1" name="Rectangle 35"/>
          <p:cNvSpPr>
            <a:spLocks noChangeArrowheads="1"/>
          </p:cNvSpPr>
          <p:nvPr/>
        </p:nvSpPr>
        <p:spPr bwMode="auto">
          <a:xfrm>
            <a:off x="809537" y="4028405"/>
            <a:ext cx="25034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200" dirty="0" smtClean="0">
                <a:solidFill>
                  <a:srgbClr val="000000"/>
                </a:solidFill>
                <a:latin typeface="Cambria" pitchFamily="18" charset="0"/>
              </a:rPr>
              <a:t>test-equals uses </a:t>
            </a:r>
            <a:r>
              <a:rPr lang="en-US" sz="1200" dirty="0">
                <a:solidFill>
                  <a:srgbClr val="000000"/>
                </a:solidFill>
                <a:latin typeface="Cambria" pitchFamily="18" charset="0"/>
              </a:rPr>
              <a:t>TWO equals signs</a:t>
            </a:r>
            <a:endParaRPr lang="en-US" sz="1200" dirty="0">
              <a:latin typeface="Cambria" pitchFamily="18" charset="0"/>
            </a:endParaRPr>
          </a:p>
        </p:txBody>
      </p:sp>
      <p:sp>
        <p:nvSpPr>
          <p:cNvPr id="22" name="Rectangle 35"/>
          <p:cNvSpPr>
            <a:spLocks noChangeArrowheads="1"/>
          </p:cNvSpPr>
          <p:nvPr/>
        </p:nvSpPr>
        <p:spPr bwMode="auto">
          <a:xfrm>
            <a:off x="6234113" y="4750806"/>
            <a:ext cx="19581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a:solidFill>
                  <a:srgbClr val="000000"/>
                </a:solidFill>
                <a:latin typeface="Cambria" pitchFamily="18" charset="0"/>
              </a:rPr>
              <a:t>a colon starts a new block</a:t>
            </a:r>
            <a:endParaRPr lang="en-US" sz="1200" dirty="0">
              <a:latin typeface="Cambria" pitchFamily="18" charset="0"/>
            </a:endParaRPr>
          </a:p>
        </p:txBody>
      </p:sp>
      <p:sp>
        <p:nvSpPr>
          <p:cNvPr id="23" name="Rectangle 32"/>
          <p:cNvSpPr>
            <a:spLocks noChangeArrowheads="1"/>
          </p:cNvSpPr>
          <p:nvPr/>
        </p:nvSpPr>
        <p:spPr bwMode="auto">
          <a:xfrm>
            <a:off x="4800996" y="3936071"/>
            <a:ext cx="2449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a:solidFill>
                  <a:srgbClr val="000000"/>
                </a:solidFill>
                <a:latin typeface="Cambria" pitchFamily="18" charset="0"/>
              </a:rPr>
              <a:t>The comma prints a space and does NOT go to the next line. </a:t>
            </a:r>
            <a:endParaRPr lang="en-US" sz="1200" dirty="0">
              <a:latin typeface="Cambria" pitchFamily="18" charset="0"/>
            </a:endParaRPr>
          </a:p>
        </p:txBody>
      </p:sp>
      <p:sp>
        <p:nvSpPr>
          <p:cNvPr id="24" name="Rectangle 34"/>
          <p:cNvSpPr>
            <a:spLocks noChangeArrowheads="1"/>
          </p:cNvSpPr>
          <p:nvPr/>
        </p:nvSpPr>
        <p:spPr bwMode="auto">
          <a:xfrm>
            <a:off x="1443503" y="1833317"/>
            <a:ext cx="19024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dirty="0" smtClean="0">
                <a:solidFill>
                  <a:srgbClr val="000000"/>
                </a:solidFill>
                <a:latin typeface="Cambria" pitchFamily="18" charset="0"/>
              </a:rPr>
              <a:t>set-equals always uses </a:t>
            </a:r>
            <a:r>
              <a:rPr lang="en-US" sz="1200" dirty="0">
                <a:solidFill>
                  <a:srgbClr val="000000"/>
                </a:solidFill>
                <a:latin typeface="Cambria" pitchFamily="18" charset="0"/>
              </a:rPr>
              <a:t>ONE equals </a:t>
            </a:r>
            <a:r>
              <a:rPr lang="en-US" sz="1200" dirty="0" smtClean="0">
                <a:solidFill>
                  <a:srgbClr val="000000"/>
                </a:solidFill>
                <a:latin typeface="Cambria" pitchFamily="18" charset="0"/>
              </a:rPr>
              <a:t>sign</a:t>
            </a:r>
            <a:endParaRPr lang="en-US" sz="1200" dirty="0">
              <a:latin typeface="Cambria" pitchFamily="18" charset="0"/>
            </a:endParaRPr>
          </a:p>
        </p:txBody>
      </p:sp>
      <p:sp>
        <p:nvSpPr>
          <p:cNvPr id="25" name="Down Arrow 24"/>
          <p:cNvSpPr/>
          <p:nvPr/>
        </p:nvSpPr>
        <p:spPr bwMode="auto">
          <a:xfrm rot="1728842">
            <a:off x="1279196" y="2122703"/>
            <a:ext cx="328613" cy="333375"/>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6" name="Down Arrow 25"/>
          <p:cNvSpPr/>
          <p:nvPr/>
        </p:nvSpPr>
        <p:spPr bwMode="auto">
          <a:xfrm rot="20315784">
            <a:off x="1645401" y="4267205"/>
            <a:ext cx="328613" cy="333375"/>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7" name="Down Arrow 26"/>
          <p:cNvSpPr/>
          <p:nvPr/>
        </p:nvSpPr>
        <p:spPr bwMode="auto">
          <a:xfrm rot="6998771">
            <a:off x="5847134" y="4623085"/>
            <a:ext cx="328613" cy="333375"/>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8" name="Down Arrow 27"/>
          <p:cNvSpPr/>
          <p:nvPr/>
        </p:nvSpPr>
        <p:spPr bwMode="auto">
          <a:xfrm rot="8244564">
            <a:off x="4404629" y="3888017"/>
            <a:ext cx="328613" cy="333375"/>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9" name="Down Arrow 28"/>
          <p:cNvSpPr/>
          <p:nvPr/>
        </p:nvSpPr>
        <p:spPr bwMode="auto">
          <a:xfrm rot="9128711">
            <a:off x="7919861" y="3104399"/>
            <a:ext cx="328613" cy="333375"/>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 name="Rectangle 35"/>
          <p:cNvSpPr>
            <a:spLocks noChangeArrowheads="1"/>
          </p:cNvSpPr>
          <p:nvPr/>
        </p:nvSpPr>
        <p:spPr bwMode="auto">
          <a:xfrm>
            <a:off x="7696200" y="3414241"/>
            <a:ext cx="1360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200" dirty="0" smtClean="0">
                <a:solidFill>
                  <a:srgbClr val="000000"/>
                </a:solidFill>
                <a:latin typeface="Cambria" pitchFamily="18" charset="0"/>
              </a:rPr>
              <a:t>match brackets and quotes !</a:t>
            </a:r>
            <a:endParaRPr lang="en-US" sz="1200" dirty="0">
              <a:latin typeface="Cambria" pitchFamily="18" charset="0"/>
            </a:endParaRPr>
          </a:p>
        </p:txBody>
      </p:sp>
    </p:spTree>
    <p:extLst>
      <p:ext uri="{BB962C8B-B14F-4D97-AF65-F5344CB8AC3E}">
        <p14:creationId xmlns:p14="http://schemas.microsoft.com/office/powerpoint/2010/main" val="26803480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7"/>
          <p:cNvSpPr>
            <a:spLocks noChangeArrowheads="1"/>
          </p:cNvSpPr>
          <p:nvPr/>
        </p:nvSpPr>
        <p:spPr bwMode="auto">
          <a:xfrm>
            <a:off x="246063" y="5418138"/>
            <a:ext cx="27241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solidFill>
                  <a:srgbClr val="000000"/>
                </a:solidFill>
                <a:latin typeface="Calibri" pitchFamily="34" charset="0"/>
              </a:rPr>
              <a:t>you'll see 100% in the next 10 minutes</a:t>
            </a:r>
            <a:endParaRPr lang="en-US" dirty="0">
              <a:solidFill>
                <a:srgbClr val="000000"/>
              </a:solidFill>
            </a:endParaRPr>
          </a:p>
        </p:txBody>
      </p:sp>
      <p:pic>
        <p:nvPicPr>
          <p:cNvPr id="22531" name="Picture 11" descr="Picture 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2525" y="1908175"/>
            <a:ext cx="4841875" cy="3390900"/>
          </a:xfrm>
          <a:prstGeom prst="rect">
            <a:avLst/>
          </a:prstGeom>
          <a:noFill/>
          <a:ln w="19050">
            <a:solidFill>
              <a:srgbClr val="120DF3"/>
            </a:solidFill>
            <a:round/>
            <a:headEnd/>
            <a:tailEnd/>
          </a:ln>
          <a:extLst>
            <a:ext uri="{909E8E84-426E-40DD-AFC4-6F175D3DCCD1}">
              <a14:hiddenFill xmlns:a14="http://schemas.microsoft.com/office/drawing/2010/main">
                <a:solidFill>
                  <a:srgbClr val="FFFFFF"/>
                </a:solidFill>
              </a14:hiddenFill>
            </a:ext>
          </a:extLst>
        </p:spPr>
      </p:pic>
      <p:sp>
        <p:nvSpPr>
          <p:cNvPr id="22532" name="Text Box 5"/>
          <p:cNvSpPr txBox="1">
            <a:spLocks noChangeArrowheads="1"/>
          </p:cNvSpPr>
          <p:nvPr/>
        </p:nvSpPr>
        <p:spPr bwMode="auto">
          <a:xfrm>
            <a:off x="838200" y="244475"/>
            <a:ext cx="7543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dirty="0">
                <a:latin typeface="Cambria" pitchFamily="18" charset="0"/>
              </a:rPr>
              <a:t>Another language </a:t>
            </a:r>
            <a:r>
              <a:rPr lang="en-US" sz="4200" i="1" dirty="0">
                <a:latin typeface="Cambria" pitchFamily="18" charset="0"/>
              </a:rPr>
              <a:t>already</a:t>
            </a:r>
            <a:r>
              <a:rPr lang="en-US" sz="4200" dirty="0">
                <a:latin typeface="Cambria" pitchFamily="18" charset="0"/>
              </a:rPr>
              <a:t>?</a:t>
            </a:r>
          </a:p>
        </p:txBody>
      </p:sp>
      <p:sp>
        <p:nvSpPr>
          <p:cNvPr id="22533" name="Rectangle 25"/>
          <p:cNvSpPr>
            <a:spLocks noChangeArrowheads="1"/>
          </p:cNvSpPr>
          <p:nvPr/>
        </p:nvSpPr>
        <p:spPr bwMode="auto">
          <a:xfrm>
            <a:off x="366713" y="5038725"/>
            <a:ext cx="2484437" cy="322263"/>
          </a:xfrm>
          <a:prstGeom prst="rect">
            <a:avLst/>
          </a:prstGeom>
          <a:solidFill>
            <a:srgbClr val="CCECFF"/>
          </a:solidFill>
          <a:ln>
            <a:noFill/>
          </a:ln>
        </p:spPr>
        <p:txBody>
          <a:bodyPr>
            <a:spAutoFit/>
          </a:bodyPr>
          <a:lstStyle/>
          <a:p>
            <a:pPr algn="ctr"/>
            <a:r>
              <a:rPr lang="en-US" sz="1500" i="1" dirty="0">
                <a:solidFill>
                  <a:srgbClr val="000000"/>
                </a:solidFill>
                <a:latin typeface="Calibri" pitchFamily="34" charset="0"/>
              </a:rPr>
              <a:t>Special-purpose language</a:t>
            </a:r>
            <a:endParaRPr lang="en-US" sz="1500" dirty="0">
              <a:solidFill>
                <a:srgbClr val="000000"/>
              </a:solidFill>
            </a:endParaRPr>
          </a:p>
        </p:txBody>
      </p:sp>
      <p:sp>
        <p:nvSpPr>
          <p:cNvPr id="22534" name="Rectangle 9"/>
          <p:cNvSpPr>
            <a:spLocks noChangeArrowheads="1"/>
          </p:cNvSpPr>
          <p:nvPr/>
        </p:nvSpPr>
        <p:spPr bwMode="auto">
          <a:xfrm>
            <a:off x="496888" y="2422525"/>
            <a:ext cx="22240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solidFill>
                  <a:srgbClr val="008000"/>
                </a:solidFill>
                <a:latin typeface="Calibri" pitchFamily="34" charset="0"/>
              </a:rPr>
              <a:t>you might see 50% by the end of the term</a:t>
            </a:r>
            <a:endParaRPr lang="en-US"/>
          </a:p>
        </p:txBody>
      </p:sp>
      <p:sp>
        <p:nvSpPr>
          <p:cNvPr id="22535" name="Rectangle 16"/>
          <p:cNvSpPr>
            <a:spLocks noChangeArrowheads="1"/>
          </p:cNvSpPr>
          <p:nvPr/>
        </p:nvSpPr>
        <p:spPr bwMode="auto">
          <a:xfrm>
            <a:off x="1003300" y="1566863"/>
            <a:ext cx="1211263" cy="4619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en-US">
                <a:solidFill>
                  <a:srgbClr val="008000"/>
                </a:solidFill>
                <a:latin typeface="Calibri" pitchFamily="34" charset="0"/>
              </a:rPr>
              <a:t> Python </a:t>
            </a:r>
            <a:endParaRPr lang="en-US"/>
          </a:p>
        </p:txBody>
      </p:sp>
      <p:sp>
        <p:nvSpPr>
          <p:cNvPr id="22536" name="Rectangle 18"/>
          <p:cNvSpPr>
            <a:spLocks noChangeArrowheads="1"/>
          </p:cNvSpPr>
          <p:nvPr/>
        </p:nvSpPr>
        <p:spPr bwMode="auto">
          <a:xfrm>
            <a:off x="1042988" y="4452938"/>
            <a:ext cx="1131887" cy="461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en-US">
                <a:solidFill>
                  <a:srgbClr val="000000"/>
                </a:solidFill>
                <a:latin typeface="Calibri" pitchFamily="34" charset="0"/>
              </a:rPr>
              <a:t>Picobot</a:t>
            </a:r>
            <a:endParaRPr lang="en-US">
              <a:solidFill>
                <a:srgbClr val="000000"/>
              </a:solidFill>
            </a:endParaRPr>
          </a:p>
        </p:txBody>
      </p:sp>
      <p:sp>
        <p:nvSpPr>
          <p:cNvPr id="22537" name="Rectangle 19"/>
          <p:cNvSpPr>
            <a:spLocks noChangeArrowheads="1"/>
          </p:cNvSpPr>
          <p:nvPr/>
        </p:nvSpPr>
        <p:spPr bwMode="auto">
          <a:xfrm>
            <a:off x="366713" y="2135188"/>
            <a:ext cx="2484437" cy="323850"/>
          </a:xfrm>
          <a:prstGeom prst="rect">
            <a:avLst/>
          </a:prstGeom>
          <a:solidFill>
            <a:srgbClr val="CCFFCC"/>
          </a:solidFill>
          <a:ln>
            <a:noFill/>
          </a:ln>
        </p:spPr>
        <p:txBody>
          <a:bodyPr>
            <a:spAutoFit/>
          </a:bodyPr>
          <a:lstStyle/>
          <a:p>
            <a:pPr algn="ctr"/>
            <a:r>
              <a:rPr lang="en-US" sz="1500" i="1" dirty="0">
                <a:solidFill>
                  <a:srgbClr val="008000"/>
                </a:solidFill>
                <a:latin typeface="Calibri" pitchFamily="34" charset="0"/>
              </a:rPr>
              <a:t>General-purpose language</a:t>
            </a:r>
            <a:endParaRPr lang="en-US" sz="1500" dirty="0">
              <a:solidFill>
                <a:srgbClr val="008000"/>
              </a:solidFill>
            </a:endParaRPr>
          </a:p>
        </p:txBody>
      </p:sp>
      <p:sp>
        <p:nvSpPr>
          <p:cNvPr id="22538" name="Rectangle 20"/>
          <p:cNvSpPr>
            <a:spLocks noChangeArrowheads="1"/>
          </p:cNvSpPr>
          <p:nvPr/>
        </p:nvSpPr>
        <p:spPr bwMode="auto">
          <a:xfrm>
            <a:off x="4652963" y="5527675"/>
            <a:ext cx="29194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libri" pitchFamily="34" charset="0"/>
              </a:rPr>
              <a:t>The Picobot simulator</a:t>
            </a:r>
            <a:endParaRPr lang="en-US">
              <a:solidFill>
                <a:srgbClr val="000000"/>
              </a:solidFill>
            </a:endParaRPr>
          </a:p>
        </p:txBody>
      </p:sp>
      <p:sp>
        <p:nvSpPr>
          <p:cNvPr id="22539" name="Rectangle 20"/>
          <p:cNvSpPr>
            <a:spLocks noChangeArrowheads="1"/>
          </p:cNvSpPr>
          <p:nvPr/>
        </p:nvSpPr>
        <p:spPr bwMode="auto">
          <a:xfrm>
            <a:off x="4497388" y="5930900"/>
            <a:ext cx="3232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latin typeface="Courier New" pitchFamily="49" charset="0"/>
                <a:cs typeface="Courier New" pitchFamily="49" charset="0"/>
              </a:rPr>
              <a:t>www.cs.hmc.edu/picobot</a:t>
            </a:r>
          </a:p>
        </p:txBody>
      </p:sp>
      <p:sp>
        <p:nvSpPr>
          <p:cNvPr id="22540" name="Rectangle 1"/>
          <p:cNvSpPr>
            <a:spLocks noChangeArrowheads="1"/>
          </p:cNvSpPr>
          <p:nvPr/>
        </p:nvSpPr>
        <p:spPr bwMode="auto">
          <a:xfrm>
            <a:off x="5473700" y="1295400"/>
            <a:ext cx="1233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Calibri" pitchFamily="34" charset="0"/>
              </a:rPr>
              <a:t>Picobot!</a:t>
            </a:r>
            <a:endParaRPr lang="en-US">
              <a:solidFill>
                <a:srgbClr val="120DF3"/>
              </a:solidFill>
            </a:endParaRPr>
          </a:p>
        </p:txBody>
      </p:sp>
      <p:sp>
        <p:nvSpPr>
          <p:cNvPr id="22541" name="Rectangle 19"/>
          <p:cNvSpPr>
            <a:spLocks noChangeArrowheads="1"/>
          </p:cNvSpPr>
          <p:nvPr/>
        </p:nvSpPr>
        <p:spPr bwMode="auto">
          <a:xfrm>
            <a:off x="177452" y="3562350"/>
            <a:ext cx="283051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500" i="1" dirty="0" smtClean="0">
                <a:solidFill>
                  <a:srgbClr val="008000"/>
                </a:solidFill>
                <a:latin typeface="Calibri" pitchFamily="34" charset="0"/>
              </a:rPr>
              <a:t>even then, &lt;1</a:t>
            </a:r>
            <a:r>
              <a:rPr lang="en-US" sz="1500" i="1" dirty="0">
                <a:solidFill>
                  <a:srgbClr val="008000"/>
                </a:solidFill>
                <a:latin typeface="Calibri" pitchFamily="34" charset="0"/>
              </a:rPr>
              <a:t>% of its libraries!</a:t>
            </a:r>
            <a:endParaRPr lang="en-US" sz="1500" dirty="0">
              <a:solidFill>
                <a:srgbClr val="008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Picture 16"/>
          <p:cNvPicPr>
            <a:picLocks noChangeAspect="1" noChangeArrowheads="1"/>
          </p:cNvPicPr>
          <p:nvPr/>
        </p:nvPicPr>
        <p:blipFill>
          <a:blip r:embed="rId2">
            <a:extLst>
              <a:ext uri="{28A0092B-C50C-407E-A947-70E740481C1C}">
                <a14:useLocalDpi xmlns:a14="http://schemas.microsoft.com/office/drawing/2010/main" val="0"/>
              </a:ext>
            </a:extLst>
          </a:blip>
          <a:srcRect l="999" t="16661" r="48088" b="24757"/>
          <a:stretch>
            <a:fillRect/>
          </a:stretch>
        </p:blipFill>
        <p:spPr bwMode="auto">
          <a:xfrm>
            <a:off x="4038600" y="2005013"/>
            <a:ext cx="3657600"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Line 5"/>
          <p:cNvSpPr>
            <a:spLocks noChangeShapeType="1"/>
          </p:cNvSpPr>
          <p:nvPr/>
        </p:nvSpPr>
        <p:spPr bwMode="auto">
          <a:xfrm flipH="1">
            <a:off x="6884988" y="1854200"/>
            <a:ext cx="1022350" cy="407988"/>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8" name="Text Box 6"/>
          <p:cNvSpPr txBox="1">
            <a:spLocks noChangeArrowheads="1"/>
          </p:cNvSpPr>
          <p:nvPr/>
        </p:nvSpPr>
        <p:spPr bwMode="auto">
          <a:xfrm>
            <a:off x="7548563" y="1506538"/>
            <a:ext cx="1260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008000"/>
                </a:solidFill>
                <a:latin typeface="Arial" pitchFamily="34" charset="0"/>
              </a:rPr>
              <a:t>Picobot</a:t>
            </a:r>
          </a:p>
        </p:txBody>
      </p:sp>
      <p:sp>
        <p:nvSpPr>
          <p:cNvPr id="23559" name="Line 7"/>
          <p:cNvSpPr>
            <a:spLocks noChangeShapeType="1"/>
          </p:cNvSpPr>
          <p:nvPr/>
        </p:nvSpPr>
        <p:spPr bwMode="auto">
          <a:xfrm flipH="1" flipV="1">
            <a:off x="6891338" y="3427413"/>
            <a:ext cx="1030287" cy="814387"/>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0" name="Text Box 8"/>
          <p:cNvSpPr txBox="1">
            <a:spLocks noChangeArrowheads="1"/>
          </p:cNvSpPr>
          <p:nvPr/>
        </p:nvSpPr>
        <p:spPr bwMode="auto">
          <a:xfrm>
            <a:off x="7696200" y="4170363"/>
            <a:ext cx="13716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solidFill>
                  <a:schemeClr val="bg2"/>
                </a:solidFill>
                <a:latin typeface="Arial" pitchFamily="34" charset="0"/>
              </a:rPr>
              <a:t>area already </a:t>
            </a:r>
            <a:r>
              <a:rPr lang="en-US" sz="1800" dirty="0" smtClean="0">
                <a:solidFill>
                  <a:schemeClr val="bg2"/>
                </a:solidFill>
                <a:latin typeface="Arial" pitchFamily="34" charset="0"/>
              </a:rPr>
              <a:t>covered</a:t>
            </a:r>
          </a:p>
          <a:p>
            <a:pPr>
              <a:spcBef>
                <a:spcPct val="50000"/>
              </a:spcBef>
            </a:pPr>
            <a:r>
              <a:rPr lang="en-US" sz="1800" dirty="0" err="1" smtClean="0">
                <a:solidFill>
                  <a:schemeClr val="bg2"/>
                </a:solidFill>
                <a:latin typeface="Arial" pitchFamily="34" charset="0"/>
              </a:rPr>
              <a:t>Picobot</a:t>
            </a:r>
            <a:r>
              <a:rPr lang="en-US" sz="1800" dirty="0" smtClean="0">
                <a:solidFill>
                  <a:schemeClr val="bg2"/>
                </a:solidFill>
                <a:latin typeface="Arial" pitchFamily="34" charset="0"/>
              </a:rPr>
              <a:t> can't tell…</a:t>
            </a:r>
            <a:endParaRPr lang="en-US" sz="1800" dirty="0">
              <a:solidFill>
                <a:schemeClr val="bg2"/>
              </a:solidFill>
              <a:latin typeface="Arial" pitchFamily="34" charset="0"/>
            </a:endParaRPr>
          </a:p>
        </p:txBody>
      </p:sp>
      <p:sp>
        <p:nvSpPr>
          <p:cNvPr id="23561" name="Text Box 9"/>
          <p:cNvSpPr txBox="1">
            <a:spLocks noChangeArrowheads="1"/>
          </p:cNvSpPr>
          <p:nvPr/>
        </p:nvSpPr>
        <p:spPr bwMode="auto">
          <a:xfrm>
            <a:off x="4592638" y="3392488"/>
            <a:ext cx="1371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A40FE0"/>
                </a:solidFill>
                <a:latin typeface="Arial" pitchFamily="34" charset="0"/>
              </a:rPr>
              <a:t>area not covered (yet!)</a:t>
            </a:r>
          </a:p>
        </p:txBody>
      </p:sp>
      <p:sp>
        <p:nvSpPr>
          <p:cNvPr id="23562" name="Line 10"/>
          <p:cNvSpPr>
            <a:spLocks noChangeShapeType="1"/>
          </p:cNvSpPr>
          <p:nvPr/>
        </p:nvSpPr>
        <p:spPr bwMode="auto">
          <a:xfrm>
            <a:off x="5845175" y="3803650"/>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3" name="Line 11"/>
          <p:cNvSpPr>
            <a:spLocks noChangeShapeType="1"/>
          </p:cNvSpPr>
          <p:nvPr/>
        </p:nvSpPr>
        <p:spPr bwMode="auto">
          <a:xfrm flipH="1">
            <a:off x="4448175" y="3813175"/>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4" name="Line 12"/>
          <p:cNvSpPr>
            <a:spLocks noChangeShapeType="1"/>
          </p:cNvSpPr>
          <p:nvPr/>
        </p:nvSpPr>
        <p:spPr bwMode="auto">
          <a:xfrm>
            <a:off x="5286375" y="4360863"/>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5" name="Line 13"/>
          <p:cNvSpPr>
            <a:spLocks noChangeShapeType="1"/>
          </p:cNvSpPr>
          <p:nvPr/>
        </p:nvSpPr>
        <p:spPr bwMode="auto">
          <a:xfrm flipV="1">
            <a:off x="5286375" y="3094038"/>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6" name="Text Box 14"/>
          <p:cNvSpPr txBox="1">
            <a:spLocks noChangeArrowheads="1"/>
          </p:cNvSpPr>
          <p:nvPr/>
        </p:nvSpPr>
        <p:spPr bwMode="auto">
          <a:xfrm>
            <a:off x="754944" y="5088467"/>
            <a:ext cx="259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solidFill>
                  <a:srgbClr val="800000"/>
                </a:solidFill>
                <a:latin typeface="Cambria" pitchFamily="18" charset="0"/>
              </a:rPr>
              <a:t>Inspiration?</a:t>
            </a:r>
          </a:p>
        </p:txBody>
      </p:sp>
      <p:sp>
        <p:nvSpPr>
          <p:cNvPr id="23567" name="Line 15"/>
          <p:cNvSpPr>
            <a:spLocks noChangeShapeType="1"/>
          </p:cNvSpPr>
          <p:nvPr/>
        </p:nvSpPr>
        <p:spPr bwMode="auto">
          <a:xfrm>
            <a:off x="4129088" y="1646238"/>
            <a:ext cx="96837" cy="415925"/>
          </a:xfrm>
          <a:prstGeom prst="line">
            <a:avLst/>
          </a:prstGeom>
          <a:noFill/>
          <a:ln w="28575">
            <a:solidFill>
              <a:srgbClr val="120DF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8" name="Text Box 16"/>
          <p:cNvSpPr txBox="1">
            <a:spLocks noChangeArrowheads="1"/>
          </p:cNvSpPr>
          <p:nvPr/>
        </p:nvSpPr>
        <p:spPr bwMode="auto">
          <a:xfrm>
            <a:off x="3581400" y="1319213"/>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120DF3"/>
                </a:solidFill>
                <a:latin typeface="Arial" pitchFamily="34" charset="0"/>
              </a:rPr>
              <a:t>walls</a:t>
            </a:r>
          </a:p>
        </p:txBody>
      </p:sp>
      <p:sp>
        <p:nvSpPr>
          <p:cNvPr id="23569" name="Text Box 17"/>
          <p:cNvSpPr txBox="1">
            <a:spLocks noChangeArrowheads="1"/>
          </p:cNvSpPr>
          <p:nvPr/>
        </p:nvSpPr>
        <p:spPr bwMode="auto">
          <a:xfrm>
            <a:off x="602544" y="1254035"/>
            <a:ext cx="2819400" cy="1200329"/>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a:latin typeface="Cambria" pitchFamily="18" charset="0"/>
              </a:rPr>
              <a:t>Goal: </a:t>
            </a:r>
            <a:r>
              <a:rPr lang="en-US" dirty="0" smtClean="0">
                <a:latin typeface="Cambria" pitchFamily="18" charset="0"/>
              </a:rPr>
              <a:t>full-room coverage with </a:t>
            </a:r>
            <a:r>
              <a:rPr lang="en-US" dirty="0">
                <a:latin typeface="Cambria" pitchFamily="18" charset="0"/>
              </a:rPr>
              <a:t>only </a:t>
            </a:r>
            <a:r>
              <a:rPr lang="en-US" b="1" i="1" dirty="0">
                <a:latin typeface="Cambria" pitchFamily="18" charset="0"/>
              </a:rPr>
              <a:t>local sensing</a:t>
            </a:r>
            <a:r>
              <a:rPr lang="en-US" dirty="0">
                <a:latin typeface="Cambria" pitchFamily="18" charset="0"/>
              </a:rPr>
              <a:t>…</a:t>
            </a:r>
          </a:p>
        </p:txBody>
      </p:sp>
      <p:sp>
        <p:nvSpPr>
          <p:cNvPr id="23570" name="Text Box 22"/>
          <p:cNvSpPr txBox="1">
            <a:spLocks noChangeArrowheads="1"/>
          </p:cNvSpPr>
          <p:nvPr/>
        </p:nvSpPr>
        <p:spPr bwMode="auto">
          <a:xfrm>
            <a:off x="838200" y="225425"/>
            <a:ext cx="75136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3600" dirty="0">
                <a:latin typeface="Cambria" pitchFamily="18" charset="0"/>
              </a:rPr>
              <a:t>HW problems 3 and 4:   </a:t>
            </a:r>
            <a:r>
              <a:rPr lang="en-US" sz="3600" dirty="0" err="1">
                <a:latin typeface="Cambria" pitchFamily="18" charset="0"/>
              </a:rPr>
              <a:t>Picobot</a:t>
            </a:r>
            <a:r>
              <a:rPr lang="en-US" sz="3600" dirty="0">
                <a:latin typeface="Cambria" pitchFamily="18" charset="0"/>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Picture 16"/>
          <p:cNvPicPr>
            <a:picLocks noChangeAspect="1" noChangeArrowheads="1"/>
          </p:cNvPicPr>
          <p:nvPr/>
        </p:nvPicPr>
        <p:blipFill>
          <a:blip r:embed="rId2">
            <a:extLst>
              <a:ext uri="{28A0092B-C50C-407E-A947-70E740481C1C}">
                <a14:useLocalDpi xmlns:a14="http://schemas.microsoft.com/office/drawing/2010/main" val="0"/>
              </a:ext>
            </a:extLst>
          </a:blip>
          <a:srcRect l="999" t="16661" r="48088" b="24757"/>
          <a:stretch>
            <a:fillRect/>
          </a:stretch>
        </p:blipFill>
        <p:spPr bwMode="auto">
          <a:xfrm>
            <a:off x="4038600" y="2005013"/>
            <a:ext cx="3657600"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Line 5"/>
          <p:cNvSpPr>
            <a:spLocks noChangeShapeType="1"/>
          </p:cNvSpPr>
          <p:nvPr/>
        </p:nvSpPr>
        <p:spPr bwMode="auto">
          <a:xfrm flipH="1">
            <a:off x="6884988" y="1854200"/>
            <a:ext cx="1022350" cy="407988"/>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8" name="Text Box 6"/>
          <p:cNvSpPr txBox="1">
            <a:spLocks noChangeArrowheads="1"/>
          </p:cNvSpPr>
          <p:nvPr/>
        </p:nvSpPr>
        <p:spPr bwMode="auto">
          <a:xfrm>
            <a:off x="7548563" y="1506538"/>
            <a:ext cx="1260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008000"/>
                </a:solidFill>
                <a:latin typeface="Arial" pitchFamily="34" charset="0"/>
              </a:rPr>
              <a:t>Picobot</a:t>
            </a:r>
          </a:p>
        </p:txBody>
      </p:sp>
      <p:sp>
        <p:nvSpPr>
          <p:cNvPr id="23559" name="Line 7"/>
          <p:cNvSpPr>
            <a:spLocks noChangeShapeType="1"/>
          </p:cNvSpPr>
          <p:nvPr/>
        </p:nvSpPr>
        <p:spPr bwMode="auto">
          <a:xfrm flipH="1" flipV="1">
            <a:off x="6891338" y="3427413"/>
            <a:ext cx="1030287" cy="814387"/>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0" name="Text Box 8"/>
          <p:cNvSpPr txBox="1">
            <a:spLocks noChangeArrowheads="1"/>
          </p:cNvSpPr>
          <p:nvPr/>
        </p:nvSpPr>
        <p:spPr bwMode="auto">
          <a:xfrm>
            <a:off x="7696200" y="4170363"/>
            <a:ext cx="13716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solidFill>
                  <a:schemeClr val="bg2"/>
                </a:solidFill>
                <a:latin typeface="Arial" pitchFamily="34" charset="0"/>
              </a:rPr>
              <a:t>area already </a:t>
            </a:r>
            <a:r>
              <a:rPr lang="en-US" sz="1800" dirty="0" smtClean="0">
                <a:solidFill>
                  <a:schemeClr val="bg2"/>
                </a:solidFill>
                <a:latin typeface="Arial" pitchFamily="34" charset="0"/>
              </a:rPr>
              <a:t>covered</a:t>
            </a:r>
          </a:p>
          <a:p>
            <a:pPr>
              <a:spcBef>
                <a:spcPct val="50000"/>
              </a:spcBef>
            </a:pPr>
            <a:r>
              <a:rPr lang="en-US" sz="1800" dirty="0" err="1" smtClean="0">
                <a:solidFill>
                  <a:schemeClr val="bg2"/>
                </a:solidFill>
                <a:latin typeface="Arial" pitchFamily="34" charset="0"/>
              </a:rPr>
              <a:t>Picobot</a:t>
            </a:r>
            <a:r>
              <a:rPr lang="en-US" sz="1800" dirty="0" smtClean="0">
                <a:solidFill>
                  <a:schemeClr val="bg2"/>
                </a:solidFill>
                <a:latin typeface="Arial" pitchFamily="34" charset="0"/>
              </a:rPr>
              <a:t> can't tell…</a:t>
            </a:r>
            <a:endParaRPr lang="en-US" sz="1800" dirty="0">
              <a:solidFill>
                <a:schemeClr val="bg2"/>
              </a:solidFill>
              <a:latin typeface="Arial" pitchFamily="34" charset="0"/>
            </a:endParaRPr>
          </a:p>
        </p:txBody>
      </p:sp>
      <p:sp>
        <p:nvSpPr>
          <p:cNvPr id="23561" name="Text Box 9"/>
          <p:cNvSpPr txBox="1">
            <a:spLocks noChangeArrowheads="1"/>
          </p:cNvSpPr>
          <p:nvPr/>
        </p:nvSpPr>
        <p:spPr bwMode="auto">
          <a:xfrm>
            <a:off x="4592638" y="3392488"/>
            <a:ext cx="1371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A40FE0"/>
                </a:solidFill>
                <a:latin typeface="Arial" pitchFamily="34" charset="0"/>
              </a:rPr>
              <a:t>area not covered (yet!)</a:t>
            </a:r>
          </a:p>
        </p:txBody>
      </p:sp>
      <p:sp>
        <p:nvSpPr>
          <p:cNvPr id="23562" name="Line 10"/>
          <p:cNvSpPr>
            <a:spLocks noChangeShapeType="1"/>
          </p:cNvSpPr>
          <p:nvPr/>
        </p:nvSpPr>
        <p:spPr bwMode="auto">
          <a:xfrm>
            <a:off x="5845175" y="3803650"/>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3" name="Line 11"/>
          <p:cNvSpPr>
            <a:spLocks noChangeShapeType="1"/>
          </p:cNvSpPr>
          <p:nvPr/>
        </p:nvSpPr>
        <p:spPr bwMode="auto">
          <a:xfrm flipH="1">
            <a:off x="4448175" y="3813175"/>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4" name="Line 12"/>
          <p:cNvSpPr>
            <a:spLocks noChangeShapeType="1"/>
          </p:cNvSpPr>
          <p:nvPr/>
        </p:nvSpPr>
        <p:spPr bwMode="auto">
          <a:xfrm>
            <a:off x="5286375" y="4360863"/>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5" name="Line 13"/>
          <p:cNvSpPr>
            <a:spLocks noChangeShapeType="1"/>
          </p:cNvSpPr>
          <p:nvPr/>
        </p:nvSpPr>
        <p:spPr bwMode="auto">
          <a:xfrm flipV="1">
            <a:off x="5286375" y="3094038"/>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6" name="Text Box 14"/>
          <p:cNvSpPr txBox="1">
            <a:spLocks noChangeArrowheads="1"/>
          </p:cNvSpPr>
          <p:nvPr/>
        </p:nvSpPr>
        <p:spPr bwMode="auto">
          <a:xfrm>
            <a:off x="754944" y="5088467"/>
            <a:ext cx="259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solidFill>
                  <a:srgbClr val="800000"/>
                </a:solidFill>
                <a:latin typeface="Cambria" pitchFamily="18" charset="0"/>
              </a:rPr>
              <a:t>Roomba!</a:t>
            </a:r>
          </a:p>
        </p:txBody>
      </p:sp>
      <p:sp>
        <p:nvSpPr>
          <p:cNvPr id="23567" name="Line 15"/>
          <p:cNvSpPr>
            <a:spLocks noChangeShapeType="1"/>
          </p:cNvSpPr>
          <p:nvPr/>
        </p:nvSpPr>
        <p:spPr bwMode="auto">
          <a:xfrm>
            <a:off x="4129088" y="1646238"/>
            <a:ext cx="96837" cy="415925"/>
          </a:xfrm>
          <a:prstGeom prst="line">
            <a:avLst/>
          </a:prstGeom>
          <a:noFill/>
          <a:ln w="28575">
            <a:solidFill>
              <a:srgbClr val="120DF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8" name="Text Box 16"/>
          <p:cNvSpPr txBox="1">
            <a:spLocks noChangeArrowheads="1"/>
          </p:cNvSpPr>
          <p:nvPr/>
        </p:nvSpPr>
        <p:spPr bwMode="auto">
          <a:xfrm>
            <a:off x="3581400" y="1319213"/>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120DF3"/>
                </a:solidFill>
                <a:latin typeface="Arial" pitchFamily="34" charset="0"/>
              </a:rPr>
              <a:t>walls</a:t>
            </a:r>
          </a:p>
        </p:txBody>
      </p:sp>
      <p:sp>
        <p:nvSpPr>
          <p:cNvPr id="23570" name="Text Box 22"/>
          <p:cNvSpPr txBox="1">
            <a:spLocks noChangeArrowheads="1"/>
          </p:cNvSpPr>
          <p:nvPr/>
        </p:nvSpPr>
        <p:spPr bwMode="auto">
          <a:xfrm>
            <a:off x="838200" y="225425"/>
            <a:ext cx="75136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3600" dirty="0">
                <a:latin typeface="Cambria" pitchFamily="18" charset="0"/>
              </a:rPr>
              <a:t>HW problems 3 and 4:   </a:t>
            </a:r>
            <a:r>
              <a:rPr lang="en-US" sz="3600" dirty="0" err="1">
                <a:latin typeface="Cambria" pitchFamily="18" charset="0"/>
              </a:rPr>
              <a:t>Picobot</a:t>
            </a:r>
            <a:r>
              <a:rPr lang="en-US" sz="3600" dirty="0">
                <a:latin typeface="Cambria" pitchFamily="18" charset="0"/>
              </a:rPr>
              <a:t>!</a:t>
            </a:r>
          </a:p>
        </p:txBody>
      </p:sp>
      <p:pic>
        <p:nvPicPr>
          <p:cNvPr id="19" name="Picture 20" descr="Roomb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944" y="2819400"/>
            <a:ext cx="26670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4"/>
          <p:cNvSpPr txBox="1">
            <a:spLocks noChangeArrowheads="1"/>
          </p:cNvSpPr>
          <p:nvPr/>
        </p:nvSpPr>
        <p:spPr bwMode="auto">
          <a:xfrm>
            <a:off x="762000" y="5444113"/>
            <a:ext cx="26320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dirty="0" smtClean="0">
                <a:solidFill>
                  <a:srgbClr val="800000"/>
                </a:solidFill>
                <a:latin typeface="Cambria" pitchFamily="18" charset="0"/>
              </a:rPr>
              <a:t>can't tell "vacuumed" from "</a:t>
            </a:r>
            <a:r>
              <a:rPr lang="en-US" sz="1800" dirty="0" err="1" smtClean="0">
                <a:solidFill>
                  <a:srgbClr val="800000"/>
                </a:solidFill>
                <a:latin typeface="Cambria" pitchFamily="18" charset="0"/>
              </a:rPr>
              <a:t>unvacuumed</a:t>
            </a:r>
            <a:r>
              <a:rPr lang="en-US" sz="1800" dirty="0" smtClean="0">
                <a:solidFill>
                  <a:srgbClr val="800000"/>
                </a:solidFill>
                <a:latin typeface="Cambria" pitchFamily="18" charset="0"/>
              </a:rPr>
              <a:t>" area </a:t>
            </a:r>
          </a:p>
        </p:txBody>
      </p:sp>
      <p:sp>
        <p:nvSpPr>
          <p:cNvPr id="21" name="Text Box 17"/>
          <p:cNvSpPr txBox="1">
            <a:spLocks noChangeArrowheads="1"/>
          </p:cNvSpPr>
          <p:nvPr/>
        </p:nvSpPr>
        <p:spPr bwMode="auto">
          <a:xfrm>
            <a:off x="602544" y="1254035"/>
            <a:ext cx="2819400" cy="1200329"/>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a:latin typeface="Cambria" pitchFamily="18" charset="0"/>
              </a:rPr>
              <a:t>Goal: </a:t>
            </a:r>
            <a:r>
              <a:rPr lang="en-US" dirty="0" smtClean="0">
                <a:latin typeface="Cambria" pitchFamily="18" charset="0"/>
              </a:rPr>
              <a:t>full-room coverage with </a:t>
            </a:r>
            <a:r>
              <a:rPr lang="en-US" dirty="0">
                <a:latin typeface="Cambria" pitchFamily="18" charset="0"/>
              </a:rPr>
              <a:t>only </a:t>
            </a:r>
            <a:r>
              <a:rPr lang="en-US" b="1" i="1" dirty="0">
                <a:latin typeface="Cambria" pitchFamily="18" charset="0"/>
              </a:rPr>
              <a:t>local sensing</a:t>
            </a:r>
            <a:r>
              <a:rPr lang="en-US" dirty="0">
                <a:latin typeface="Cambria" pitchFamily="18" charset="0"/>
              </a:rPr>
              <a:t>…</a:t>
            </a:r>
          </a:p>
        </p:txBody>
      </p:sp>
    </p:spTree>
    <p:extLst>
      <p:ext uri="{BB962C8B-B14F-4D97-AF65-F5344CB8AC3E}">
        <p14:creationId xmlns:p14="http://schemas.microsoft.com/office/powerpoint/2010/main" val="4194386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41300" y="217488"/>
            <a:ext cx="36449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itchFamily="18" charset="0"/>
              </a:rPr>
              <a:t>Surroundings</a:t>
            </a:r>
          </a:p>
        </p:txBody>
      </p:sp>
      <p:sp>
        <p:nvSpPr>
          <p:cNvPr id="25603"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5604" name="Text Box 4"/>
          <p:cNvSpPr txBox="1">
            <a:spLocks noChangeArrowheads="1"/>
          </p:cNvSpPr>
          <p:nvPr/>
        </p:nvSpPr>
        <p:spPr bwMode="auto">
          <a:xfrm>
            <a:off x="3352800" y="1219200"/>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Picobot can only sense things directly to the N, E, W, and S</a:t>
            </a:r>
          </a:p>
        </p:txBody>
      </p:sp>
      <p:sp>
        <p:nvSpPr>
          <p:cNvPr id="25605" name="Rectangle 5"/>
          <p:cNvSpPr>
            <a:spLocks noChangeArrowheads="1"/>
          </p:cNvSpPr>
          <p:nvPr/>
        </p:nvSpPr>
        <p:spPr bwMode="auto">
          <a:xfrm>
            <a:off x="990600" y="47244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5606" name="Rectangle 6"/>
          <p:cNvSpPr>
            <a:spLocks noChangeArrowheads="1"/>
          </p:cNvSpPr>
          <p:nvPr/>
        </p:nvSpPr>
        <p:spPr bwMode="auto">
          <a:xfrm>
            <a:off x="152400" y="47244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5607" name="Rectangle 7"/>
          <p:cNvSpPr>
            <a:spLocks noChangeArrowheads="1"/>
          </p:cNvSpPr>
          <p:nvPr/>
        </p:nvSpPr>
        <p:spPr bwMode="auto">
          <a:xfrm>
            <a:off x="990600" y="39624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5608" name="Rectangle 8"/>
          <p:cNvSpPr>
            <a:spLocks noChangeArrowheads="1"/>
          </p:cNvSpPr>
          <p:nvPr/>
        </p:nvSpPr>
        <p:spPr bwMode="auto">
          <a:xfrm>
            <a:off x="990600" y="54864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09" name="Rectangle 9"/>
          <p:cNvSpPr>
            <a:spLocks noChangeArrowheads="1"/>
          </p:cNvSpPr>
          <p:nvPr/>
        </p:nvSpPr>
        <p:spPr bwMode="auto">
          <a:xfrm>
            <a:off x="1828800" y="47244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0" name="Rectangle 10"/>
          <p:cNvSpPr>
            <a:spLocks noChangeArrowheads="1"/>
          </p:cNvSpPr>
          <p:nvPr/>
        </p:nvSpPr>
        <p:spPr bwMode="auto">
          <a:xfrm>
            <a:off x="1524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1" name="Rectangle 11"/>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2" name="Rectangle 12"/>
          <p:cNvSpPr>
            <a:spLocks noChangeArrowheads="1"/>
          </p:cNvSpPr>
          <p:nvPr/>
        </p:nvSpPr>
        <p:spPr bwMode="auto">
          <a:xfrm>
            <a:off x="990600" y="2667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3" name="Rectangle 13"/>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4" name="Text Box 14"/>
          <p:cNvSpPr txBox="1">
            <a:spLocks noChangeArrowheads="1"/>
          </p:cNvSpPr>
          <p:nvPr/>
        </p:nvSpPr>
        <p:spPr bwMode="auto">
          <a:xfrm>
            <a:off x="2206625" y="3541713"/>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For example, here its surroundings are </a:t>
            </a:r>
          </a:p>
        </p:txBody>
      </p:sp>
      <p:sp>
        <p:nvSpPr>
          <p:cNvPr id="25615" name="Rectangle 16"/>
          <p:cNvSpPr>
            <a:spLocks noChangeArrowheads="1"/>
          </p:cNvSpPr>
          <p:nvPr/>
        </p:nvSpPr>
        <p:spPr bwMode="auto">
          <a:xfrm>
            <a:off x="1200150" y="12938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N</a:t>
            </a:r>
          </a:p>
        </p:txBody>
      </p:sp>
      <p:sp>
        <p:nvSpPr>
          <p:cNvPr id="25616" name="Rectangle 17"/>
          <p:cNvSpPr>
            <a:spLocks noChangeArrowheads="1"/>
          </p:cNvSpPr>
          <p:nvPr/>
        </p:nvSpPr>
        <p:spPr bwMode="auto">
          <a:xfrm>
            <a:off x="2046288" y="2060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E</a:t>
            </a:r>
          </a:p>
        </p:txBody>
      </p:sp>
      <p:sp>
        <p:nvSpPr>
          <p:cNvPr id="25617" name="Rectangle 18"/>
          <p:cNvSpPr>
            <a:spLocks noChangeArrowheads="1"/>
          </p:cNvSpPr>
          <p:nvPr/>
        </p:nvSpPr>
        <p:spPr bwMode="auto">
          <a:xfrm>
            <a:off x="354013" y="2068513"/>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W</a:t>
            </a:r>
          </a:p>
        </p:txBody>
      </p:sp>
      <p:sp>
        <p:nvSpPr>
          <p:cNvPr id="25618" name="Rectangle 19"/>
          <p:cNvSpPr>
            <a:spLocks noChangeArrowheads="1"/>
          </p:cNvSpPr>
          <p:nvPr/>
        </p:nvSpPr>
        <p:spPr bwMode="auto">
          <a:xfrm>
            <a:off x="1212850" y="28273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S</a:t>
            </a:r>
          </a:p>
        </p:txBody>
      </p:sp>
      <p:sp>
        <p:nvSpPr>
          <p:cNvPr id="25619" name="Rectangle 15"/>
          <p:cNvSpPr>
            <a:spLocks noChangeArrowheads="1"/>
          </p:cNvSpPr>
          <p:nvPr/>
        </p:nvSpPr>
        <p:spPr bwMode="auto">
          <a:xfrm>
            <a:off x="3216275" y="4521200"/>
            <a:ext cx="2057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b="1">
                <a:latin typeface="Calibri" pitchFamily="34" charset="0"/>
              </a:rPr>
              <a:t>N</a:t>
            </a:r>
            <a:r>
              <a:rPr lang="en-US" sz="6000">
                <a:latin typeface="Calibri" pitchFamily="34" charset="0"/>
              </a:rPr>
              <a:t>x</a:t>
            </a:r>
            <a:r>
              <a:rPr lang="en-US" sz="6000" b="1">
                <a:latin typeface="Calibri" pitchFamily="34" charset="0"/>
              </a:rPr>
              <a:t>W</a:t>
            </a:r>
            <a:r>
              <a:rPr lang="en-US" sz="6000">
                <a:latin typeface="Calibri" pitchFamily="34" charset="0"/>
              </a:rPr>
              <a:t>x</a:t>
            </a:r>
            <a:endParaRPr lang="en-US" sz="6000" b="1">
              <a:latin typeface="Calibri" pitchFamily="34" charset="0"/>
            </a:endParaRPr>
          </a:p>
        </p:txBody>
      </p:sp>
      <p:sp>
        <p:nvSpPr>
          <p:cNvPr id="25620" name="Rectangle 24"/>
          <p:cNvSpPr>
            <a:spLocks noChangeArrowheads="1"/>
          </p:cNvSpPr>
          <p:nvPr/>
        </p:nvSpPr>
        <p:spPr bwMode="auto">
          <a:xfrm>
            <a:off x="3201988" y="5394325"/>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000">
                <a:solidFill>
                  <a:schemeClr val="bg2"/>
                </a:solidFill>
                <a:latin typeface="Calibri" pitchFamily="34" charset="0"/>
              </a:rPr>
              <a:t>N   E  W  S</a:t>
            </a:r>
          </a:p>
        </p:txBody>
      </p:sp>
      <p:sp>
        <p:nvSpPr>
          <p:cNvPr id="25621" name="Rectangle 25"/>
          <p:cNvSpPr>
            <a:spLocks noChangeArrowheads="1"/>
          </p:cNvSpPr>
          <p:nvPr/>
        </p:nvSpPr>
        <p:spPr bwMode="auto">
          <a:xfrm>
            <a:off x="6032500" y="5824538"/>
            <a:ext cx="2578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808080"/>
                </a:solidFill>
                <a:latin typeface="Arial" pitchFamily="34" charset="0"/>
              </a:rPr>
              <a:t>Surroundings are always in </a:t>
            </a:r>
            <a:r>
              <a:rPr lang="en-US" sz="1800">
                <a:solidFill>
                  <a:srgbClr val="800000"/>
                </a:solidFill>
                <a:latin typeface="Arial" pitchFamily="34" charset="0"/>
              </a:rPr>
              <a:t>NEWS </a:t>
            </a:r>
            <a:r>
              <a:rPr lang="en-US" sz="1800">
                <a:solidFill>
                  <a:srgbClr val="808080"/>
                </a:solidFill>
                <a:latin typeface="Arial" pitchFamily="34" charset="0"/>
              </a:rPr>
              <a:t>order.</a:t>
            </a:r>
          </a:p>
        </p:txBody>
      </p:sp>
      <p:cxnSp>
        <p:nvCxnSpPr>
          <p:cNvPr id="25622" name="Straight Arrow Connector 29"/>
          <p:cNvCxnSpPr>
            <a:cxnSpLocks noChangeShapeType="1"/>
          </p:cNvCxnSpPr>
          <p:nvPr/>
        </p:nvCxnSpPr>
        <p:spPr bwMode="auto">
          <a:xfrm rot="10800000">
            <a:off x="5080000" y="5780088"/>
            <a:ext cx="1260475" cy="236537"/>
          </a:xfrm>
          <a:prstGeom prst="straightConnector1">
            <a:avLst/>
          </a:prstGeom>
          <a:noFill/>
          <a:ln w="9525">
            <a:solidFill>
              <a:srgbClr val="80808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41300" y="217488"/>
            <a:ext cx="6464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latin typeface="Cambria" pitchFamily="18" charset="0"/>
              </a:rPr>
              <a:t>What are these surroundings?</a:t>
            </a:r>
          </a:p>
        </p:txBody>
      </p:sp>
      <p:sp>
        <p:nvSpPr>
          <p:cNvPr id="26627" name="Rectangle 5"/>
          <p:cNvSpPr>
            <a:spLocks noChangeArrowheads="1"/>
          </p:cNvSpPr>
          <p:nvPr/>
        </p:nvSpPr>
        <p:spPr bwMode="auto">
          <a:xfrm>
            <a:off x="2925763" y="1773238"/>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6628" name="Rectangle 6"/>
          <p:cNvSpPr>
            <a:spLocks noChangeArrowheads="1"/>
          </p:cNvSpPr>
          <p:nvPr/>
        </p:nvSpPr>
        <p:spPr bwMode="auto">
          <a:xfrm>
            <a:off x="2087563" y="1773238"/>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6629" name="Rectangle 7"/>
          <p:cNvSpPr>
            <a:spLocks noChangeArrowheads="1"/>
          </p:cNvSpPr>
          <p:nvPr/>
        </p:nvSpPr>
        <p:spPr bwMode="auto">
          <a:xfrm>
            <a:off x="2925763" y="1011238"/>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6630" name="Rectangle 8"/>
          <p:cNvSpPr>
            <a:spLocks noChangeArrowheads="1"/>
          </p:cNvSpPr>
          <p:nvPr/>
        </p:nvSpPr>
        <p:spPr bwMode="auto">
          <a:xfrm>
            <a:off x="2925763" y="2535238"/>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1" name="Rectangle 9"/>
          <p:cNvSpPr>
            <a:spLocks noChangeArrowheads="1"/>
          </p:cNvSpPr>
          <p:nvPr/>
        </p:nvSpPr>
        <p:spPr bwMode="auto">
          <a:xfrm>
            <a:off x="3763963" y="1773238"/>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2" name="Rectangle 15"/>
          <p:cNvSpPr>
            <a:spLocks noChangeArrowheads="1"/>
          </p:cNvSpPr>
          <p:nvPr/>
        </p:nvSpPr>
        <p:spPr bwMode="auto">
          <a:xfrm>
            <a:off x="4984750" y="1692275"/>
            <a:ext cx="2057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b="1">
                <a:latin typeface="Calibri" pitchFamily="34" charset="0"/>
              </a:rPr>
              <a:t>N</a:t>
            </a:r>
            <a:r>
              <a:rPr lang="en-US" sz="6000">
                <a:latin typeface="Calibri" pitchFamily="34" charset="0"/>
              </a:rPr>
              <a:t>x</a:t>
            </a:r>
            <a:r>
              <a:rPr lang="en-US" sz="6000" b="1">
                <a:latin typeface="Calibri" pitchFamily="34" charset="0"/>
              </a:rPr>
              <a:t>W</a:t>
            </a:r>
            <a:r>
              <a:rPr lang="en-US" sz="6000">
                <a:latin typeface="Calibri" pitchFamily="34" charset="0"/>
              </a:rPr>
              <a:t>x</a:t>
            </a:r>
            <a:endParaRPr lang="en-US" sz="6000" b="1">
              <a:latin typeface="Calibri" pitchFamily="34" charset="0"/>
            </a:endParaRPr>
          </a:p>
        </p:txBody>
      </p:sp>
      <p:sp>
        <p:nvSpPr>
          <p:cNvPr id="26633" name="Rectangle 24"/>
          <p:cNvSpPr>
            <a:spLocks noChangeArrowheads="1"/>
          </p:cNvSpPr>
          <p:nvPr/>
        </p:nvSpPr>
        <p:spPr bwMode="auto">
          <a:xfrm>
            <a:off x="4989513" y="1182688"/>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000">
                <a:solidFill>
                  <a:schemeClr val="bg2"/>
                </a:solidFill>
                <a:latin typeface="Calibri" pitchFamily="34" charset="0"/>
              </a:rPr>
              <a:t>N   E  W  S</a:t>
            </a:r>
          </a:p>
        </p:txBody>
      </p:sp>
      <p:sp>
        <p:nvSpPr>
          <p:cNvPr id="26634" name="Rectangle 25"/>
          <p:cNvSpPr>
            <a:spLocks noChangeArrowheads="1"/>
          </p:cNvSpPr>
          <p:nvPr/>
        </p:nvSpPr>
        <p:spPr bwMode="auto">
          <a:xfrm>
            <a:off x="5988050" y="236538"/>
            <a:ext cx="2578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808080"/>
                </a:solidFill>
                <a:latin typeface="Cambria" pitchFamily="18" charset="0"/>
              </a:rPr>
              <a:t>Surroundings are always in </a:t>
            </a:r>
            <a:r>
              <a:rPr lang="en-US" sz="1800">
                <a:solidFill>
                  <a:srgbClr val="800000"/>
                </a:solidFill>
                <a:latin typeface="Cambria" pitchFamily="18" charset="0"/>
              </a:rPr>
              <a:t>NEWS </a:t>
            </a:r>
            <a:r>
              <a:rPr lang="en-US" sz="1800">
                <a:solidFill>
                  <a:srgbClr val="808080"/>
                </a:solidFill>
                <a:latin typeface="Cambria" pitchFamily="18" charset="0"/>
              </a:rPr>
              <a:t>order.</a:t>
            </a:r>
          </a:p>
        </p:txBody>
      </p:sp>
      <p:sp>
        <p:nvSpPr>
          <p:cNvPr id="26635" name="Rectangle 5"/>
          <p:cNvSpPr>
            <a:spLocks noChangeArrowheads="1"/>
          </p:cNvSpPr>
          <p:nvPr/>
        </p:nvSpPr>
        <p:spPr bwMode="auto">
          <a:xfrm>
            <a:off x="1447800" y="47625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6636" name="Rectangle 6"/>
          <p:cNvSpPr>
            <a:spLocks noChangeArrowheads="1"/>
          </p:cNvSpPr>
          <p:nvPr/>
        </p:nvSpPr>
        <p:spPr bwMode="auto">
          <a:xfrm>
            <a:off x="609600" y="47625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6637" name="Rectangle 7"/>
          <p:cNvSpPr>
            <a:spLocks noChangeArrowheads="1"/>
          </p:cNvSpPr>
          <p:nvPr/>
        </p:nvSpPr>
        <p:spPr bwMode="auto">
          <a:xfrm>
            <a:off x="1447800" y="4000500"/>
            <a:ext cx="838200" cy="762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6638" name="Rectangle 8"/>
          <p:cNvSpPr>
            <a:spLocks noChangeArrowheads="1"/>
          </p:cNvSpPr>
          <p:nvPr/>
        </p:nvSpPr>
        <p:spPr bwMode="auto">
          <a:xfrm>
            <a:off x="1447800" y="5524500"/>
            <a:ext cx="838200" cy="762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6639" name="Rectangle 9"/>
          <p:cNvSpPr>
            <a:spLocks noChangeArrowheads="1"/>
          </p:cNvSpPr>
          <p:nvPr/>
        </p:nvSpPr>
        <p:spPr bwMode="auto">
          <a:xfrm>
            <a:off x="2286000" y="4762500"/>
            <a:ext cx="838200" cy="762000"/>
          </a:xfrm>
          <a:prstGeom prst="rect">
            <a:avLst/>
          </a:prstGeom>
          <a:solidFill>
            <a:srgbClr val="120DF3"/>
          </a:solidFill>
          <a:ln w="9525">
            <a:solidFill>
              <a:schemeClr val="tx1"/>
            </a:solidFill>
            <a:miter lim="800000"/>
            <a:headEnd/>
            <a:tailEnd/>
          </a:ln>
        </p:spPr>
        <p:txBody>
          <a:bodyPr wrap="none" anchor="ctr"/>
          <a:lstStyle/>
          <a:p>
            <a:endParaRPr lang="en-US"/>
          </a:p>
        </p:txBody>
      </p:sp>
      <p:sp>
        <p:nvSpPr>
          <p:cNvPr id="26640" name="Rectangle 5"/>
          <p:cNvSpPr>
            <a:spLocks noChangeArrowheads="1"/>
          </p:cNvSpPr>
          <p:nvPr/>
        </p:nvSpPr>
        <p:spPr bwMode="auto">
          <a:xfrm>
            <a:off x="6324600" y="4722813"/>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6641" name="Rectangle 6"/>
          <p:cNvSpPr>
            <a:spLocks noChangeArrowheads="1"/>
          </p:cNvSpPr>
          <p:nvPr/>
        </p:nvSpPr>
        <p:spPr bwMode="auto">
          <a:xfrm>
            <a:off x="5486400" y="4722813"/>
            <a:ext cx="838200" cy="762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6642" name="Rectangle 7"/>
          <p:cNvSpPr>
            <a:spLocks noChangeArrowheads="1"/>
          </p:cNvSpPr>
          <p:nvPr/>
        </p:nvSpPr>
        <p:spPr bwMode="auto">
          <a:xfrm>
            <a:off x="6324600" y="3960813"/>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6643" name="Rectangle 8"/>
          <p:cNvSpPr>
            <a:spLocks noChangeArrowheads="1"/>
          </p:cNvSpPr>
          <p:nvPr/>
        </p:nvSpPr>
        <p:spPr bwMode="auto">
          <a:xfrm>
            <a:off x="6324600" y="5484813"/>
            <a:ext cx="838200" cy="762000"/>
          </a:xfrm>
          <a:prstGeom prst="rect">
            <a:avLst/>
          </a:prstGeom>
          <a:solidFill>
            <a:srgbClr val="120DF3"/>
          </a:solidFill>
          <a:ln w="9525">
            <a:solidFill>
              <a:schemeClr val="tx1"/>
            </a:solidFill>
            <a:miter lim="800000"/>
            <a:headEnd/>
            <a:tailEnd/>
          </a:ln>
        </p:spPr>
        <p:txBody>
          <a:bodyPr wrap="none" anchor="ctr"/>
          <a:lstStyle/>
          <a:p>
            <a:endParaRPr lang="en-US"/>
          </a:p>
        </p:txBody>
      </p:sp>
      <p:sp>
        <p:nvSpPr>
          <p:cNvPr id="26644" name="Rectangle 9"/>
          <p:cNvSpPr>
            <a:spLocks noChangeArrowheads="1"/>
          </p:cNvSpPr>
          <p:nvPr/>
        </p:nvSpPr>
        <p:spPr bwMode="auto">
          <a:xfrm>
            <a:off x="7162800" y="4722813"/>
            <a:ext cx="838200" cy="762000"/>
          </a:xfrm>
          <a:prstGeom prst="rect">
            <a:avLst/>
          </a:prstGeom>
          <a:solidFill>
            <a:srgbClr val="120DF3"/>
          </a:solidFill>
          <a:ln w="9525">
            <a:solidFill>
              <a:schemeClr val="tx1"/>
            </a:solidFill>
            <a:miter lim="800000"/>
            <a:headEnd/>
            <a:tailEnd/>
          </a:ln>
        </p:spPr>
        <p:txBody>
          <a:bodyPr wrap="none" anchor="ctr"/>
          <a:lstStyle/>
          <a:p>
            <a:endParaRPr lang="en-US"/>
          </a:p>
        </p:txBody>
      </p:sp>
      <p:grpSp>
        <p:nvGrpSpPr>
          <p:cNvPr id="26645" name="Group 19"/>
          <p:cNvGrpSpPr>
            <a:grpSpLocks/>
          </p:cNvGrpSpPr>
          <p:nvPr>
            <p:custDataLst>
              <p:tags r:id="rId1"/>
            </p:custDataLst>
          </p:nvPr>
        </p:nvGrpSpPr>
        <p:grpSpPr bwMode="auto">
          <a:xfrm>
            <a:off x="3637650" y="6051539"/>
            <a:ext cx="622300" cy="589880"/>
            <a:chOff x="2928" y="1051"/>
            <a:chExt cx="840" cy="957"/>
          </a:xfrm>
        </p:grpSpPr>
        <p:sp>
          <p:nvSpPr>
            <p:cNvPr id="26648"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6649"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6650"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1"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2"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3"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4"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5"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6"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6657"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6658"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6659"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6660"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6646" name="Rectangle 5"/>
          <p:cNvSpPr>
            <a:spLocks noChangeArrowheads="1"/>
          </p:cNvSpPr>
          <p:nvPr/>
        </p:nvSpPr>
        <p:spPr bwMode="auto">
          <a:xfrm>
            <a:off x="2636838" y="5801412"/>
            <a:ext cx="1489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solidFill>
                  <a:srgbClr val="008000"/>
                </a:solidFill>
                <a:latin typeface="Cambria" pitchFamily="18" charset="0"/>
              </a:rPr>
              <a:t>Wow - this one is disgusting!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5"/>
          <p:cNvSpPr txBox="1">
            <a:spLocks noChangeArrowheads="1"/>
          </p:cNvSpPr>
          <p:nvPr/>
        </p:nvSpPr>
        <p:spPr bwMode="auto">
          <a:xfrm>
            <a:off x="1752600" y="152400"/>
            <a:ext cx="571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i="1" dirty="0" smtClean="0">
                <a:latin typeface="Cambria" pitchFamily="18" charset="0"/>
              </a:rPr>
              <a:t>Online Python?</a:t>
            </a:r>
            <a:endParaRPr lang="en-US" sz="4000" dirty="0">
              <a:latin typeface="Cambria" pitchFamily="18" charset="0"/>
            </a:endParaRPr>
          </a:p>
        </p:txBody>
      </p:sp>
      <p:sp>
        <p:nvSpPr>
          <p:cNvPr id="5127" name="Text Box 5"/>
          <p:cNvSpPr txBox="1">
            <a:spLocks noChangeArrowheads="1"/>
          </p:cNvSpPr>
          <p:nvPr/>
        </p:nvSpPr>
        <p:spPr bwMode="auto">
          <a:xfrm>
            <a:off x="304800" y="2895600"/>
            <a:ext cx="28888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dirty="0" smtClean="0">
                <a:latin typeface="Cambria" pitchFamily="18" charset="0"/>
              </a:rPr>
              <a:t>Several options</a:t>
            </a:r>
            <a:endParaRPr lang="en-US" sz="2800" dirty="0">
              <a:solidFill>
                <a:srgbClr val="008000"/>
              </a:solidFill>
              <a:latin typeface="Cambria"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83" t="44836" r="62578" b="29583"/>
          <a:stretch/>
        </p:blipFill>
        <p:spPr bwMode="auto">
          <a:xfrm>
            <a:off x="152400" y="1143000"/>
            <a:ext cx="3052021" cy="143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own Arrow 1"/>
          <p:cNvSpPr/>
          <p:nvPr/>
        </p:nvSpPr>
        <p:spPr bwMode="auto">
          <a:xfrm rot="12607501">
            <a:off x="1686511" y="2076256"/>
            <a:ext cx="489914" cy="914400"/>
          </a:xfrm>
          <a:prstGeom prst="downArrow">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3" name="Text Box 5"/>
          <p:cNvSpPr txBox="1">
            <a:spLocks noChangeArrowheads="1"/>
          </p:cNvSpPr>
          <p:nvPr/>
        </p:nvSpPr>
        <p:spPr bwMode="auto">
          <a:xfrm>
            <a:off x="246152" y="5647704"/>
            <a:ext cx="3079624" cy="954107"/>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2800" dirty="0" smtClean="0">
                <a:latin typeface="Cambria" pitchFamily="18" charset="0"/>
              </a:rPr>
              <a:t>For RPS, </a:t>
            </a:r>
            <a:r>
              <a:rPr lang="en-US" sz="2800" b="1" dirty="0" smtClean="0">
                <a:latin typeface="Courier New" pitchFamily="49" charset="0"/>
                <a:cs typeface="Courier New" pitchFamily="49" charset="0"/>
              </a:rPr>
              <a:t>repl.it</a:t>
            </a:r>
            <a:r>
              <a:rPr lang="en-US" sz="2800" dirty="0" smtClean="0">
                <a:latin typeface="Cambria" pitchFamily="18" charset="0"/>
              </a:rPr>
              <a:t> seems the best:</a:t>
            </a:r>
            <a:endParaRPr lang="en-US" sz="2800" dirty="0">
              <a:solidFill>
                <a:srgbClr val="008000"/>
              </a:solidFill>
              <a:latin typeface="Cambria" pitchFamily="18" charset="0"/>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6244" y="1066800"/>
            <a:ext cx="5424311" cy="5535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34613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7651" name="Text Box 4"/>
          <p:cNvSpPr txBox="1">
            <a:spLocks noChangeArrowheads="1"/>
          </p:cNvSpPr>
          <p:nvPr/>
        </p:nvSpPr>
        <p:spPr bwMode="auto">
          <a:xfrm>
            <a:off x="3352800" y="1219200"/>
            <a:ext cx="426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itchFamily="18" charset="0"/>
              </a:rPr>
              <a:t>How many distinct surroundings are there?</a:t>
            </a:r>
          </a:p>
        </p:txBody>
      </p:sp>
      <p:sp>
        <p:nvSpPr>
          <p:cNvPr id="27652" name="Rectangle 10"/>
          <p:cNvSpPr>
            <a:spLocks noChangeArrowheads="1"/>
          </p:cNvSpPr>
          <p:nvPr/>
        </p:nvSpPr>
        <p:spPr bwMode="auto">
          <a:xfrm>
            <a:off x="1524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3" name="Rectangle 11"/>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4" name="Rectangle 12"/>
          <p:cNvSpPr>
            <a:spLocks noChangeArrowheads="1"/>
          </p:cNvSpPr>
          <p:nvPr/>
        </p:nvSpPr>
        <p:spPr bwMode="auto">
          <a:xfrm>
            <a:off x="990600" y="2667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5" name="Rectangle 13"/>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6" name="Rectangle 16"/>
          <p:cNvSpPr>
            <a:spLocks noChangeArrowheads="1"/>
          </p:cNvSpPr>
          <p:nvPr/>
        </p:nvSpPr>
        <p:spPr bwMode="auto">
          <a:xfrm>
            <a:off x="1200150" y="12938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N</a:t>
            </a:r>
          </a:p>
        </p:txBody>
      </p:sp>
      <p:sp>
        <p:nvSpPr>
          <p:cNvPr id="27657" name="Rectangle 17"/>
          <p:cNvSpPr>
            <a:spLocks noChangeArrowheads="1"/>
          </p:cNvSpPr>
          <p:nvPr/>
        </p:nvSpPr>
        <p:spPr bwMode="auto">
          <a:xfrm>
            <a:off x="2046288" y="2060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E</a:t>
            </a:r>
          </a:p>
        </p:txBody>
      </p:sp>
      <p:sp>
        <p:nvSpPr>
          <p:cNvPr id="27658" name="Rectangle 18"/>
          <p:cNvSpPr>
            <a:spLocks noChangeArrowheads="1"/>
          </p:cNvSpPr>
          <p:nvPr/>
        </p:nvSpPr>
        <p:spPr bwMode="auto">
          <a:xfrm>
            <a:off x="354013" y="2068513"/>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W</a:t>
            </a:r>
          </a:p>
        </p:txBody>
      </p:sp>
      <p:sp>
        <p:nvSpPr>
          <p:cNvPr id="27659" name="Rectangle 19"/>
          <p:cNvSpPr>
            <a:spLocks noChangeArrowheads="1"/>
          </p:cNvSpPr>
          <p:nvPr/>
        </p:nvSpPr>
        <p:spPr bwMode="auto">
          <a:xfrm>
            <a:off x="1212850" y="28273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S</a:t>
            </a:r>
          </a:p>
        </p:txBody>
      </p:sp>
      <p:sp>
        <p:nvSpPr>
          <p:cNvPr id="27660" name="Text Box 124"/>
          <p:cNvSpPr txBox="1">
            <a:spLocks noChangeArrowheads="1"/>
          </p:cNvSpPr>
          <p:nvPr/>
        </p:nvSpPr>
        <p:spPr bwMode="auto">
          <a:xfrm>
            <a:off x="241300" y="217488"/>
            <a:ext cx="36449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Cambria" pitchFamily="18" charset="0"/>
              </a:rPr>
              <a:t>Surroundings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962400" y="2517775"/>
            <a:ext cx="3086100" cy="530225"/>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8674"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8675" name="Text Box 4"/>
          <p:cNvSpPr txBox="1">
            <a:spLocks noChangeArrowheads="1"/>
          </p:cNvSpPr>
          <p:nvPr/>
        </p:nvSpPr>
        <p:spPr bwMode="auto">
          <a:xfrm>
            <a:off x="3352800" y="1219200"/>
            <a:ext cx="426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itchFamily="18" charset="0"/>
              </a:rPr>
              <a:t>How many distinct surroundings are there?</a:t>
            </a:r>
          </a:p>
        </p:txBody>
      </p:sp>
      <p:sp>
        <p:nvSpPr>
          <p:cNvPr id="28676" name="Rectangle 5"/>
          <p:cNvSpPr>
            <a:spLocks noChangeArrowheads="1"/>
          </p:cNvSpPr>
          <p:nvPr/>
        </p:nvSpPr>
        <p:spPr bwMode="auto">
          <a:xfrm>
            <a:off x="1524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77"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78" name="Rectangle 7"/>
          <p:cNvSpPr>
            <a:spLocks noChangeArrowheads="1"/>
          </p:cNvSpPr>
          <p:nvPr/>
        </p:nvSpPr>
        <p:spPr bwMode="auto">
          <a:xfrm>
            <a:off x="990600" y="2667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79"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80" name="Rectangle 9"/>
          <p:cNvSpPr>
            <a:spLocks noChangeArrowheads="1"/>
          </p:cNvSpPr>
          <p:nvPr/>
        </p:nvSpPr>
        <p:spPr bwMode="auto">
          <a:xfrm>
            <a:off x="1200150" y="12938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N</a:t>
            </a:r>
          </a:p>
        </p:txBody>
      </p:sp>
      <p:sp>
        <p:nvSpPr>
          <p:cNvPr id="28681" name="Rectangle 10"/>
          <p:cNvSpPr>
            <a:spLocks noChangeArrowheads="1"/>
          </p:cNvSpPr>
          <p:nvPr/>
        </p:nvSpPr>
        <p:spPr bwMode="auto">
          <a:xfrm>
            <a:off x="2046288" y="2060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E</a:t>
            </a:r>
          </a:p>
        </p:txBody>
      </p:sp>
      <p:sp>
        <p:nvSpPr>
          <p:cNvPr id="28682" name="Rectangle 11"/>
          <p:cNvSpPr>
            <a:spLocks noChangeArrowheads="1"/>
          </p:cNvSpPr>
          <p:nvPr/>
        </p:nvSpPr>
        <p:spPr bwMode="auto">
          <a:xfrm>
            <a:off x="354013" y="2068513"/>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W</a:t>
            </a:r>
          </a:p>
        </p:txBody>
      </p:sp>
      <p:sp>
        <p:nvSpPr>
          <p:cNvPr id="28683" name="Rectangle 12"/>
          <p:cNvSpPr>
            <a:spLocks noChangeArrowheads="1"/>
          </p:cNvSpPr>
          <p:nvPr/>
        </p:nvSpPr>
        <p:spPr bwMode="auto">
          <a:xfrm>
            <a:off x="1212850" y="28273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S</a:t>
            </a:r>
          </a:p>
        </p:txBody>
      </p:sp>
      <p:sp>
        <p:nvSpPr>
          <p:cNvPr id="28684" name="Rectangle 13"/>
          <p:cNvSpPr>
            <a:spLocks noChangeArrowheads="1"/>
          </p:cNvSpPr>
          <p:nvPr/>
        </p:nvSpPr>
        <p:spPr bwMode="auto">
          <a:xfrm>
            <a:off x="12192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85" name="Rectangle 14"/>
          <p:cNvSpPr>
            <a:spLocks noChangeArrowheads="1"/>
          </p:cNvSpPr>
          <p:nvPr/>
        </p:nvSpPr>
        <p:spPr bwMode="auto">
          <a:xfrm>
            <a:off x="9906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86" name="Rectangle 15"/>
          <p:cNvSpPr>
            <a:spLocks noChangeArrowheads="1"/>
          </p:cNvSpPr>
          <p:nvPr/>
        </p:nvSpPr>
        <p:spPr bwMode="auto">
          <a:xfrm>
            <a:off x="14478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87" name="Rectangle 16"/>
          <p:cNvSpPr>
            <a:spLocks noChangeArrowheads="1"/>
          </p:cNvSpPr>
          <p:nvPr/>
        </p:nvSpPr>
        <p:spPr bwMode="auto">
          <a:xfrm>
            <a:off x="12192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88" name="Rectangle 17"/>
          <p:cNvSpPr>
            <a:spLocks noChangeArrowheads="1"/>
          </p:cNvSpPr>
          <p:nvPr/>
        </p:nvSpPr>
        <p:spPr bwMode="auto">
          <a:xfrm>
            <a:off x="12192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689" name="Text Box 18"/>
          <p:cNvSpPr txBox="1">
            <a:spLocks noChangeArrowheads="1"/>
          </p:cNvSpPr>
          <p:nvPr/>
        </p:nvSpPr>
        <p:spPr bwMode="auto">
          <a:xfrm>
            <a:off x="9906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xxxx</a:t>
            </a:r>
          </a:p>
        </p:txBody>
      </p:sp>
      <p:sp>
        <p:nvSpPr>
          <p:cNvPr id="28690" name="Rectangle 19"/>
          <p:cNvSpPr>
            <a:spLocks noChangeArrowheads="1"/>
          </p:cNvSpPr>
          <p:nvPr/>
        </p:nvSpPr>
        <p:spPr bwMode="auto">
          <a:xfrm>
            <a:off x="21336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691" name="Rectangle 20"/>
          <p:cNvSpPr>
            <a:spLocks noChangeArrowheads="1"/>
          </p:cNvSpPr>
          <p:nvPr/>
        </p:nvSpPr>
        <p:spPr bwMode="auto">
          <a:xfrm>
            <a:off x="19050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92" name="Rectangle 21"/>
          <p:cNvSpPr>
            <a:spLocks noChangeArrowheads="1"/>
          </p:cNvSpPr>
          <p:nvPr/>
        </p:nvSpPr>
        <p:spPr bwMode="auto">
          <a:xfrm>
            <a:off x="23622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93" name="Rectangle 22"/>
          <p:cNvSpPr>
            <a:spLocks noChangeArrowheads="1"/>
          </p:cNvSpPr>
          <p:nvPr/>
        </p:nvSpPr>
        <p:spPr bwMode="auto">
          <a:xfrm>
            <a:off x="21336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94" name="Rectangle 23"/>
          <p:cNvSpPr>
            <a:spLocks noChangeArrowheads="1"/>
          </p:cNvSpPr>
          <p:nvPr/>
        </p:nvSpPr>
        <p:spPr bwMode="auto">
          <a:xfrm>
            <a:off x="21336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695" name="Text Box 24"/>
          <p:cNvSpPr txBox="1">
            <a:spLocks noChangeArrowheads="1"/>
          </p:cNvSpPr>
          <p:nvPr/>
        </p:nvSpPr>
        <p:spPr bwMode="auto">
          <a:xfrm>
            <a:off x="19050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Nxxx</a:t>
            </a:r>
          </a:p>
        </p:txBody>
      </p:sp>
      <p:sp>
        <p:nvSpPr>
          <p:cNvPr id="28696" name="Rectangle 25"/>
          <p:cNvSpPr>
            <a:spLocks noChangeArrowheads="1"/>
          </p:cNvSpPr>
          <p:nvPr/>
        </p:nvSpPr>
        <p:spPr bwMode="auto">
          <a:xfrm>
            <a:off x="30480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97" name="Rectangle 26"/>
          <p:cNvSpPr>
            <a:spLocks noChangeArrowheads="1"/>
          </p:cNvSpPr>
          <p:nvPr/>
        </p:nvSpPr>
        <p:spPr bwMode="auto">
          <a:xfrm>
            <a:off x="2819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98" name="Rectangle 27"/>
          <p:cNvSpPr>
            <a:spLocks noChangeArrowheads="1"/>
          </p:cNvSpPr>
          <p:nvPr/>
        </p:nvSpPr>
        <p:spPr bwMode="auto">
          <a:xfrm>
            <a:off x="32766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699" name="Rectangle 28"/>
          <p:cNvSpPr>
            <a:spLocks noChangeArrowheads="1"/>
          </p:cNvSpPr>
          <p:nvPr/>
        </p:nvSpPr>
        <p:spPr bwMode="auto">
          <a:xfrm>
            <a:off x="30480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00" name="Rectangle 29"/>
          <p:cNvSpPr>
            <a:spLocks noChangeArrowheads="1"/>
          </p:cNvSpPr>
          <p:nvPr/>
        </p:nvSpPr>
        <p:spPr bwMode="auto">
          <a:xfrm>
            <a:off x="30480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01" name="Text Box 30"/>
          <p:cNvSpPr txBox="1">
            <a:spLocks noChangeArrowheads="1"/>
          </p:cNvSpPr>
          <p:nvPr/>
        </p:nvSpPr>
        <p:spPr bwMode="auto">
          <a:xfrm>
            <a:off x="28194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xExx</a:t>
            </a:r>
          </a:p>
        </p:txBody>
      </p:sp>
      <p:sp>
        <p:nvSpPr>
          <p:cNvPr id="28702" name="Rectangle 31"/>
          <p:cNvSpPr>
            <a:spLocks noChangeArrowheads="1"/>
          </p:cNvSpPr>
          <p:nvPr/>
        </p:nvSpPr>
        <p:spPr bwMode="auto">
          <a:xfrm>
            <a:off x="39624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03" name="Rectangle 32"/>
          <p:cNvSpPr>
            <a:spLocks noChangeArrowheads="1"/>
          </p:cNvSpPr>
          <p:nvPr/>
        </p:nvSpPr>
        <p:spPr bwMode="auto">
          <a:xfrm>
            <a:off x="37338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04" name="Rectangle 33"/>
          <p:cNvSpPr>
            <a:spLocks noChangeArrowheads="1"/>
          </p:cNvSpPr>
          <p:nvPr/>
        </p:nvSpPr>
        <p:spPr bwMode="auto">
          <a:xfrm>
            <a:off x="41910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05" name="Rectangle 34"/>
          <p:cNvSpPr>
            <a:spLocks noChangeArrowheads="1"/>
          </p:cNvSpPr>
          <p:nvPr/>
        </p:nvSpPr>
        <p:spPr bwMode="auto">
          <a:xfrm>
            <a:off x="39624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06" name="Rectangle 35"/>
          <p:cNvSpPr>
            <a:spLocks noChangeArrowheads="1"/>
          </p:cNvSpPr>
          <p:nvPr/>
        </p:nvSpPr>
        <p:spPr bwMode="auto">
          <a:xfrm>
            <a:off x="39624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07" name="Text Box 36"/>
          <p:cNvSpPr txBox="1">
            <a:spLocks noChangeArrowheads="1"/>
          </p:cNvSpPr>
          <p:nvPr/>
        </p:nvSpPr>
        <p:spPr bwMode="auto">
          <a:xfrm>
            <a:off x="37338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xxWx</a:t>
            </a:r>
          </a:p>
        </p:txBody>
      </p:sp>
      <p:sp>
        <p:nvSpPr>
          <p:cNvPr id="28708" name="Rectangle 37"/>
          <p:cNvSpPr>
            <a:spLocks noChangeArrowheads="1"/>
          </p:cNvSpPr>
          <p:nvPr/>
        </p:nvSpPr>
        <p:spPr bwMode="auto">
          <a:xfrm>
            <a:off x="48768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09" name="Rectangle 38"/>
          <p:cNvSpPr>
            <a:spLocks noChangeArrowheads="1"/>
          </p:cNvSpPr>
          <p:nvPr/>
        </p:nvSpPr>
        <p:spPr bwMode="auto">
          <a:xfrm>
            <a:off x="46482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10" name="Rectangle 39"/>
          <p:cNvSpPr>
            <a:spLocks noChangeArrowheads="1"/>
          </p:cNvSpPr>
          <p:nvPr/>
        </p:nvSpPr>
        <p:spPr bwMode="auto">
          <a:xfrm>
            <a:off x="5105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11" name="Rectangle 40"/>
          <p:cNvSpPr>
            <a:spLocks noChangeArrowheads="1"/>
          </p:cNvSpPr>
          <p:nvPr/>
        </p:nvSpPr>
        <p:spPr bwMode="auto">
          <a:xfrm>
            <a:off x="4876800" y="43132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12" name="Rectangle 41"/>
          <p:cNvSpPr>
            <a:spLocks noChangeArrowheads="1"/>
          </p:cNvSpPr>
          <p:nvPr/>
        </p:nvSpPr>
        <p:spPr bwMode="auto">
          <a:xfrm>
            <a:off x="48768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13" name="Text Box 42"/>
          <p:cNvSpPr txBox="1">
            <a:spLocks noChangeArrowheads="1"/>
          </p:cNvSpPr>
          <p:nvPr/>
        </p:nvSpPr>
        <p:spPr bwMode="auto">
          <a:xfrm>
            <a:off x="46482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xxxS</a:t>
            </a:r>
          </a:p>
        </p:txBody>
      </p:sp>
      <p:sp>
        <p:nvSpPr>
          <p:cNvPr id="28714" name="Rectangle 43"/>
          <p:cNvSpPr>
            <a:spLocks noChangeArrowheads="1"/>
          </p:cNvSpPr>
          <p:nvPr/>
        </p:nvSpPr>
        <p:spPr bwMode="auto">
          <a:xfrm>
            <a:off x="57912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15" name="Rectangle 44"/>
          <p:cNvSpPr>
            <a:spLocks noChangeArrowheads="1"/>
          </p:cNvSpPr>
          <p:nvPr/>
        </p:nvSpPr>
        <p:spPr bwMode="auto">
          <a:xfrm>
            <a:off x="55626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16" name="Rectangle 45"/>
          <p:cNvSpPr>
            <a:spLocks noChangeArrowheads="1"/>
          </p:cNvSpPr>
          <p:nvPr/>
        </p:nvSpPr>
        <p:spPr bwMode="auto">
          <a:xfrm>
            <a:off x="60198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17" name="Rectangle 46"/>
          <p:cNvSpPr>
            <a:spLocks noChangeArrowheads="1"/>
          </p:cNvSpPr>
          <p:nvPr/>
        </p:nvSpPr>
        <p:spPr bwMode="auto">
          <a:xfrm>
            <a:off x="57912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18" name="Rectangle 47"/>
          <p:cNvSpPr>
            <a:spLocks noChangeArrowheads="1"/>
          </p:cNvSpPr>
          <p:nvPr/>
        </p:nvSpPr>
        <p:spPr bwMode="auto">
          <a:xfrm>
            <a:off x="57912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19" name="Text Box 48"/>
          <p:cNvSpPr txBox="1">
            <a:spLocks noChangeArrowheads="1"/>
          </p:cNvSpPr>
          <p:nvPr/>
        </p:nvSpPr>
        <p:spPr bwMode="auto">
          <a:xfrm>
            <a:off x="55626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NExx</a:t>
            </a:r>
          </a:p>
        </p:txBody>
      </p:sp>
      <p:sp>
        <p:nvSpPr>
          <p:cNvPr id="28720" name="Rectangle 49"/>
          <p:cNvSpPr>
            <a:spLocks noChangeArrowheads="1"/>
          </p:cNvSpPr>
          <p:nvPr/>
        </p:nvSpPr>
        <p:spPr bwMode="auto">
          <a:xfrm>
            <a:off x="67056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21" name="Rectangle 50"/>
          <p:cNvSpPr>
            <a:spLocks noChangeArrowheads="1"/>
          </p:cNvSpPr>
          <p:nvPr/>
        </p:nvSpPr>
        <p:spPr bwMode="auto">
          <a:xfrm>
            <a:off x="64770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22" name="Rectangle 51"/>
          <p:cNvSpPr>
            <a:spLocks noChangeArrowheads="1"/>
          </p:cNvSpPr>
          <p:nvPr/>
        </p:nvSpPr>
        <p:spPr bwMode="auto">
          <a:xfrm>
            <a:off x="69342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23" name="Rectangle 52"/>
          <p:cNvSpPr>
            <a:spLocks noChangeArrowheads="1"/>
          </p:cNvSpPr>
          <p:nvPr/>
        </p:nvSpPr>
        <p:spPr bwMode="auto">
          <a:xfrm>
            <a:off x="67056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24" name="Rectangle 53"/>
          <p:cNvSpPr>
            <a:spLocks noChangeArrowheads="1"/>
          </p:cNvSpPr>
          <p:nvPr/>
        </p:nvSpPr>
        <p:spPr bwMode="auto">
          <a:xfrm>
            <a:off x="67056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25" name="Text Box 54"/>
          <p:cNvSpPr txBox="1">
            <a:spLocks noChangeArrowheads="1"/>
          </p:cNvSpPr>
          <p:nvPr/>
        </p:nvSpPr>
        <p:spPr bwMode="auto">
          <a:xfrm>
            <a:off x="64770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NxWx</a:t>
            </a:r>
          </a:p>
        </p:txBody>
      </p:sp>
      <p:sp>
        <p:nvSpPr>
          <p:cNvPr id="28726" name="Rectangle 55"/>
          <p:cNvSpPr>
            <a:spLocks noChangeArrowheads="1"/>
          </p:cNvSpPr>
          <p:nvPr/>
        </p:nvSpPr>
        <p:spPr bwMode="auto">
          <a:xfrm>
            <a:off x="76200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27" name="Rectangle 56"/>
          <p:cNvSpPr>
            <a:spLocks noChangeArrowheads="1"/>
          </p:cNvSpPr>
          <p:nvPr/>
        </p:nvSpPr>
        <p:spPr bwMode="auto">
          <a:xfrm>
            <a:off x="7391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28" name="Rectangle 57"/>
          <p:cNvSpPr>
            <a:spLocks noChangeArrowheads="1"/>
          </p:cNvSpPr>
          <p:nvPr/>
        </p:nvSpPr>
        <p:spPr bwMode="auto">
          <a:xfrm>
            <a:off x="78486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29" name="Rectangle 58"/>
          <p:cNvSpPr>
            <a:spLocks noChangeArrowheads="1"/>
          </p:cNvSpPr>
          <p:nvPr/>
        </p:nvSpPr>
        <p:spPr bwMode="auto">
          <a:xfrm>
            <a:off x="7620000" y="43132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30" name="Rectangle 59"/>
          <p:cNvSpPr>
            <a:spLocks noChangeArrowheads="1"/>
          </p:cNvSpPr>
          <p:nvPr/>
        </p:nvSpPr>
        <p:spPr bwMode="auto">
          <a:xfrm>
            <a:off x="76200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31" name="Text Box 60"/>
          <p:cNvSpPr txBox="1">
            <a:spLocks noChangeArrowheads="1"/>
          </p:cNvSpPr>
          <p:nvPr/>
        </p:nvSpPr>
        <p:spPr bwMode="auto">
          <a:xfrm>
            <a:off x="73914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NxxS</a:t>
            </a:r>
          </a:p>
        </p:txBody>
      </p:sp>
      <p:sp>
        <p:nvSpPr>
          <p:cNvPr id="28732" name="Rectangle 61"/>
          <p:cNvSpPr>
            <a:spLocks noChangeArrowheads="1"/>
          </p:cNvSpPr>
          <p:nvPr/>
        </p:nvSpPr>
        <p:spPr bwMode="auto">
          <a:xfrm>
            <a:off x="12192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33" name="Rectangle 62"/>
          <p:cNvSpPr>
            <a:spLocks noChangeArrowheads="1"/>
          </p:cNvSpPr>
          <p:nvPr/>
        </p:nvSpPr>
        <p:spPr bwMode="auto">
          <a:xfrm>
            <a:off x="9906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34" name="Rectangle 63"/>
          <p:cNvSpPr>
            <a:spLocks noChangeArrowheads="1"/>
          </p:cNvSpPr>
          <p:nvPr/>
        </p:nvSpPr>
        <p:spPr bwMode="auto">
          <a:xfrm>
            <a:off x="14478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35" name="Rectangle 64"/>
          <p:cNvSpPr>
            <a:spLocks noChangeArrowheads="1"/>
          </p:cNvSpPr>
          <p:nvPr/>
        </p:nvSpPr>
        <p:spPr bwMode="auto">
          <a:xfrm>
            <a:off x="1219200" y="56388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36" name="Rectangle 65"/>
          <p:cNvSpPr>
            <a:spLocks noChangeArrowheads="1"/>
          </p:cNvSpPr>
          <p:nvPr/>
        </p:nvSpPr>
        <p:spPr bwMode="auto">
          <a:xfrm>
            <a:off x="12192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37" name="Text Box 66"/>
          <p:cNvSpPr txBox="1">
            <a:spLocks noChangeArrowheads="1"/>
          </p:cNvSpPr>
          <p:nvPr/>
        </p:nvSpPr>
        <p:spPr bwMode="auto">
          <a:xfrm>
            <a:off x="9906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xEWx</a:t>
            </a:r>
          </a:p>
        </p:txBody>
      </p:sp>
      <p:sp>
        <p:nvSpPr>
          <p:cNvPr id="28738" name="Rectangle 67"/>
          <p:cNvSpPr>
            <a:spLocks noChangeArrowheads="1"/>
          </p:cNvSpPr>
          <p:nvPr/>
        </p:nvSpPr>
        <p:spPr bwMode="auto">
          <a:xfrm>
            <a:off x="21336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39" name="Rectangle 68"/>
          <p:cNvSpPr>
            <a:spLocks noChangeArrowheads="1"/>
          </p:cNvSpPr>
          <p:nvPr/>
        </p:nvSpPr>
        <p:spPr bwMode="auto">
          <a:xfrm>
            <a:off x="19050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40" name="Rectangle 69"/>
          <p:cNvSpPr>
            <a:spLocks noChangeArrowheads="1"/>
          </p:cNvSpPr>
          <p:nvPr/>
        </p:nvSpPr>
        <p:spPr bwMode="auto">
          <a:xfrm>
            <a:off x="23622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41" name="Rectangle 70"/>
          <p:cNvSpPr>
            <a:spLocks noChangeArrowheads="1"/>
          </p:cNvSpPr>
          <p:nvPr/>
        </p:nvSpPr>
        <p:spPr bwMode="auto">
          <a:xfrm>
            <a:off x="21336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42" name="Rectangle 71"/>
          <p:cNvSpPr>
            <a:spLocks noChangeArrowheads="1"/>
          </p:cNvSpPr>
          <p:nvPr/>
        </p:nvSpPr>
        <p:spPr bwMode="auto">
          <a:xfrm>
            <a:off x="21336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43" name="Text Box 72"/>
          <p:cNvSpPr txBox="1">
            <a:spLocks noChangeArrowheads="1"/>
          </p:cNvSpPr>
          <p:nvPr/>
        </p:nvSpPr>
        <p:spPr bwMode="auto">
          <a:xfrm>
            <a:off x="19050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xExS</a:t>
            </a:r>
          </a:p>
        </p:txBody>
      </p:sp>
      <p:sp>
        <p:nvSpPr>
          <p:cNvPr id="28744" name="Rectangle 73"/>
          <p:cNvSpPr>
            <a:spLocks noChangeArrowheads="1"/>
          </p:cNvSpPr>
          <p:nvPr/>
        </p:nvSpPr>
        <p:spPr bwMode="auto">
          <a:xfrm>
            <a:off x="30480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45" name="Rectangle 74"/>
          <p:cNvSpPr>
            <a:spLocks noChangeArrowheads="1"/>
          </p:cNvSpPr>
          <p:nvPr/>
        </p:nvSpPr>
        <p:spPr bwMode="auto">
          <a:xfrm>
            <a:off x="28194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46" name="Rectangle 75"/>
          <p:cNvSpPr>
            <a:spLocks noChangeArrowheads="1"/>
          </p:cNvSpPr>
          <p:nvPr/>
        </p:nvSpPr>
        <p:spPr bwMode="auto">
          <a:xfrm>
            <a:off x="32766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47" name="Rectangle 76"/>
          <p:cNvSpPr>
            <a:spLocks noChangeArrowheads="1"/>
          </p:cNvSpPr>
          <p:nvPr/>
        </p:nvSpPr>
        <p:spPr bwMode="auto">
          <a:xfrm>
            <a:off x="30480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48" name="Rectangle 77"/>
          <p:cNvSpPr>
            <a:spLocks noChangeArrowheads="1"/>
          </p:cNvSpPr>
          <p:nvPr/>
        </p:nvSpPr>
        <p:spPr bwMode="auto">
          <a:xfrm>
            <a:off x="30480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49" name="Text Box 78"/>
          <p:cNvSpPr txBox="1">
            <a:spLocks noChangeArrowheads="1"/>
          </p:cNvSpPr>
          <p:nvPr/>
        </p:nvSpPr>
        <p:spPr bwMode="auto">
          <a:xfrm>
            <a:off x="28194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xxWS</a:t>
            </a:r>
          </a:p>
        </p:txBody>
      </p:sp>
      <p:sp>
        <p:nvSpPr>
          <p:cNvPr id="28750" name="Rectangle 79"/>
          <p:cNvSpPr>
            <a:spLocks noChangeArrowheads="1"/>
          </p:cNvSpPr>
          <p:nvPr/>
        </p:nvSpPr>
        <p:spPr bwMode="auto">
          <a:xfrm>
            <a:off x="39624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51" name="Rectangle 80"/>
          <p:cNvSpPr>
            <a:spLocks noChangeArrowheads="1"/>
          </p:cNvSpPr>
          <p:nvPr/>
        </p:nvSpPr>
        <p:spPr bwMode="auto">
          <a:xfrm>
            <a:off x="37338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52" name="Rectangle 81"/>
          <p:cNvSpPr>
            <a:spLocks noChangeArrowheads="1"/>
          </p:cNvSpPr>
          <p:nvPr/>
        </p:nvSpPr>
        <p:spPr bwMode="auto">
          <a:xfrm>
            <a:off x="41910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53" name="Rectangle 82"/>
          <p:cNvSpPr>
            <a:spLocks noChangeArrowheads="1"/>
          </p:cNvSpPr>
          <p:nvPr/>
        </p:nvSpPr>
        <p:spPr bwMode="auto">
          <a:xfrm>
            <a:off x="3962400" y="56388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54" name="Rectangle 83"/>
          <p:cNvSpPr>
            <a:spLocks noChangeArrowheads="1"/>
          </p:cNvSpPr>
          <p:nvPr/>
        </p:nvSpPr>
        <p:spPr bwMode="auto">
          <a:xfrm>
            <a:off x="39624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55" name="Text Box 84"/>
          <p:cNvSpPr txBox="1">
            <a:spLocks noChangeArrowheads="1"/>
          </p:cNvSpPr>
          <p:nvPr/>
        </p:nvSpPr>
        <p:spPr bwMode="auto">
          <a:xfrm>
            <a:off x="37338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NEWx</a:t>
            </a:r>
          </a:p>
        </p:txBody>
      </p:sp>
      <p:sp>
        <p:nvSpPr>
          <p:cNvPr id="28756" name="Rectangle 85"/>
          <p:cNvSpPr>
            <a:spLocks noChangeArrowheads="1"/>
          </p:cNvSpPr>
          <p:nvPr/>
        </p:nvSpPr>
        <p:spPr bwMode="auto">
          <a:xfrm>
            <a:off x="48768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57" name="Rectangle 86"/>
          <p:cNvSpPr>
            <a:spLocks noChangeArrowheads="1"/>
          </p:cNvSpPr>
          <p:nvPr/>
        </p:nvSpPr>
        <p:spPr bwMode="auto">
          <a:xfrm>
            <a:off x="46482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58" name="Rectangle 87"/>
          <p:cNvSpPr>
            <a:spLocks noChangeArrowheads="1"/>
          </p:cNvSpPr>
          <p:nvPr/>
        </p:nvSpPr>
        <p:spPr bwMode="auto">
          <a:xfrm>
            <a:off x="51054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59" name="Rectangle 88"/>
          <p:cNvSpPr>
            <a:spLocks noChangeArrowheads="1"/>
          </p:cNvSpPr>
          <p:nvPr/>
        </p:nvSpPr>
        <p:spPr bwMode="auto">
          <a:xfrm>
            <a:off x="48768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60" name="Rectangle 89"/>
          <p:cNvSpPr>
            <a:spLocks noChangeArrowheads="1"/>
          </p:cNvSpPr>
          <p:nvPr/>
        </p:nvSpPr>
        <p:spPr bwMode="auto">
          <a:xfrm>
            <a:off x="48768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61" name="Text Box 90"/>
          <p:cNvSpPr txBox="1">
            <a:spLocks noChangeArrowheads="1"/>
          </p:cNvSpPr>
          <p:nvPr/>
        </p:nvSpPr>
        <p:spPr bwMode="auto">
          <a:xfrm>
            <a:off x="46482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NExS</a:t>
            </a:r>
          </a:p>
        </p:txBody>
      </p:sp>
      <p:sp>
        <p:nvSpPr>
          <p:cNvPr id="28762" name="Rectangle 91"/>
          <p:cNvSpPr>
            <a:spLocks noChangeArrowheads="1"/>
          </p:cNvSpPr>
          <p:nvPr/>
        </p:nvSpPr>
        <p:spPr bwMode="auto">
          <a:xfrm>
            <a:off x="57912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63" name="Rectangle 92"/>
          <p:cNvSpPr>
            <a:spLocks noChangeArrowheads="1"/>
          </p:cNvSpPr>
          <p:nvPr/>
        </p:nvSpPr>
        <p:spPr bwMode="auto">
          <a:xfrm>
            <a:off x="55626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64" name="Rectangle 93"/>
          <p:cNvSpPr>
            <a:spLocks noChangeArrowheads="1"/>
          </p:cNvSpPr>
          <p:nvPr/>
        </p:nvSpPr>
        <p:spPr bwMode="auto">
          <a:xfrm>
            <a:off x="60198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65" name="Rectangle 94"/>
          <p:cNvSpPr>
            <a:spLocks noChangeArrowheads="1"/>
          </p:cNvSpPr>
          <p:nvPr/>
        </p:nvSpPr>
        <p:spPr bwMode="auto">
          <a:xfrm>
            <a:off x="57912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66" name="Rectangle 95"/>
          <p:cNvSpPr>
            <a:spLocks noChangeArrowheads="1"/>
          </p:cNvSpPr>
          <p:nvPr/>
        </p:nvSpPr>
        <p:spPr bwMode="auto">
          <a:xfrm>
            <a:off x="57912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67" name="Text Box 96"/>
          <p:cNvSpPr txBox="1">
            <a:spLocks noChangeArrowheads="1"/>
          </p:cNvSpPr>
          <p:nvPr/>
        </p:nvSpPr>
        <p:spPr bwMode="auto">
          <a:xfrm>
            <a:off x="55626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NxWS</a:t>
            </a:r>
          </a:p>
        </p:txBody>
      </p:sp>
      <p:sp>
        <p:nvSpPr>
          <p:cNvPr id="28768" name="Rectangle 97"/>
          <p:cNvSpPr>
            <a:spLocks noChangeArrowheads="1"/>
          </p:cNvSpPr>
          <p:nvPr/>
        </p:nvSpPr>
        <p:spPr bwMode="auto">
          <a:xfrm>
            <a:off x="67056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69" name="Rectangle 98"/>
          <p:cNvSpPr>
            <a:spLocks noChangeArrowheads="1"/>
          </p:cNvSpPr>
          <p:nvPr/>
        </p:nvSpPr>
        <p:spPr bwMode="auto">
          <a:xfrm>
            <a:off x="64770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0" name="Rectangle 99"/>
          <p:cNvSpPr>
            <a:spLocks noChangeArrowheads="1"/>
          </p:cNvSpPr>
          <p:nvPr/>
        </p:nvSpPr>
        <p:spPr bwMode="auto">
          <a:xfrm>
            <a:off x="69342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1" name="Rectangle 100"/>
          <p:cNvSpPr>
            <a:spLocks noChangeArrowheads="1"/>
          </p:cNvSpPr>
          <p:nvPr/>
        </p:nvSpPr>
        <p:spPr bwMode="auto">
          <a:xfrm>
            <a:off x="67056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2" name="Rectangle 101"/>
          <p:cNvSpPr>
            <a:spLocks noChangeArrowheads="1"/>
          </p:cNvSpPr>
          <p:nvPr/>
        </p:nvSpPr>
        <p:spPr bwMode="auto">
          <a:xfrm>
            <a:off x="67056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73" name="Text Box 102"/>
          <p:cNvSpPr txBox="1">
            <a:spLocks noChangeArrowheads="1"/>
          </p:cNvSpPr>
          <p:nvPr/>
        </p:nvSpPr>
        <p:spPr bwMode="auto">
          <a:xfrm>
            <a:off x="64770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xEWS</a:t>
            </a:r>
          </a:p>
        </p:txBody>
      </p:sp>
      <p:sp>
        <p:nvSpPr>
          <p:cNvPr id="28774" name="Rectangle 103"/>
          <p:cNvSpPr>
            <a:spLocks noChangeArrowheads="1"/>
          </p:cNvSpPr>
          <p:nvPr/>
        </p:nvSpPr>
        <p:spPr bwMode="auto">
          <a:xfrm>
            <a:off x="76200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5" name="Rectangle 104"/>
          <p:cNvSpPr>
            <a:spLocks noChangeArrowheads="1"/>
          </p:cNvSpPr>
          <p:nvPr/>
        </p:nvSpPr>
        <p:spPr bwMode="auto">
          <a:xfrm>
            <a:off x="73914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6" name="Rectangle 105"/>
          <p:cNvSpPr>
            <a:spLocks noChangeArrowheads="1"/>
          </p:cNvSpPr>
          <p:nvPr/>
        </p:nvSpPr>
        <p:spPr bwMode="auto">
          <a:xfrm>
            <a:off x="78486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7" name="Rectangle 106"/>
          <p:cNvSpPr>
            <a:spLocks noChangeArrowheads="1"/>
          </p:cNvSpPr>
          <p:nvPr/>
        </p:nvSpPr>
        <p:spPr bwMode="auto">
          <a:xfrm>
            <a:off x="76200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8" name="Rectangle 107"/>
          <p:cNvSpPr>
            <a:spLocks noChangeArrowheads="1"/>
          </p:cNvSpPr>
          <p:nvPr/>
        </p:nvSpPr>
        <p:spPr bwMode="auto">
          <a:xfrm>
            <a:off x="76200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79" name="Text Box 108"/>
          <p:cNvSpPr txBox="1">
            <a:spLocks noChangeArrowheads="1"/>
          </p:cNvSpPr>
          <p:nvPr/>
        </p:nvSpPr>
        <p:spPr bwMode="auto">
          <a:xfrm>
            <a:off x="73914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NEWS</a:t>
            </a:r>
          </a:p>
        </p:txBody>
      </p:sp>
      <p:sp>
        <p:nvSpPr>
          <p:cNvPr id="28780" name="Text Box 109"/>
          <p:cNvSpPr txBox="1">
            <a:spLocks noChangeArrowheads="1"/>
          </p:cNvSpPr>
          <p:nvPr/>
        </p:nvSpPr>
        <p:spPr bwMode="auto">
          <a:xfrm>
            <a:off x="7231063" y="6119813"/>
            <a:ext cx="9906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700" b="1">
                <a:latin typeface="Arial" pitchFamily="34" charset="0"/>
              </a:rPr>
              <a:t>(won</a:t>
            </a:r>
            <a:r>
              <a:rPr lang="ja-JP" altLang="en-US" sz="700" b="1">
                <a:latin typeface="Arial" pitchFamily="34" charset="0"/>
              </a:rPr>
              <a:t>’</a:t>
            </a:r>
            <a:r>
              <a:rPr lang="en-US" altLang="ja-JP" sz="700" b="1">
                <a:latin typeface="Arial" pitchFamily="34" charset="0"/>
              </a:rPr>
              <a:t>t happen)</a:t>
            </a:r>
            <a:endParaRPr lang="en-US" sz="700" b="1">
              <a:latin typeface="Arial" pitchFamily="34" charset="0"/>
            </a:endParaRPr>
          </a:p>
        </p:txBody>
      </p:sp>
      <p:sp>
        <p:nvSpPr>
          <p:cNvPr id="28781" name="Rectangle 110"/>
          <p:cNvSpPr>
            <a:spLocks noChangeArrowheads="1"/>
          </p:cNvSpPr>
          <p:nvPr/>
        </p:nvSpPr>
        <p:spPr bwMode="auto">
          <a:xfrm>
            <a:off x="4624811" y="2532062"/>
            <a:ext cx="21547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latin typeface="Cambria" pitchFamily="18" charset="0"/>
              </a:rPr>
              <a:t>== 16 </a:t>
            </a:r>
            <a:r>
              <a:rPr lang="en-US" dirty="0" smtClean="0">
                <a:latin typeface="Cambria" pitchFamily="18" charset="0"/>
              </a:rPr>
              <a:t>possible</a:t>
            </a:r>
            <a:endParaRPr lang="en-US" dirty="0">
              <a:latin typeface="Cambria" pitchFamily="18" charset="0"/>
            </a:endParaRPr>
          </a:p>
        </p:txBody>
      </p:sp>
      <p:sp>
        <p:nvSpPr>
          <p:cNvPr id="28782" name="Rectangle 111"/>
          <p:cNvSpPr>
            <a:spLocks noChangeArrowheads="1"/>
          </p:cNvSpPr>
          <p:nvPr/>
        </p:nvSpPr>
        <p:spPr bwMode="auto">
          <a:xfrm>
            <a:off x="4234286" y="2514600"/>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mbria" pitchFamily="18" charset="0"/>
              </a:rPr>
              <a:t>2</a:t>
            </a:r>
            <a:r>
              <a:rPr lang="en-US" baseline="30000">
                <a:latin typeface="Cambria" pitchFamily="18" charset="0"/>
              </a:rPr>
              <a:t>4</a:t>
            </a:r>
            <a:endParaRPr lang="en-US">
              <a:latin typeface="Cambria" pitchFamily="18" charset="0"/>
            </a:endParaRPr>
          </a:p>
        </p:txBody>
      </p:sp>
      <p:sp>
        <p:nvSpPr>
          <p:cNvPr id="28783" name="Text Box 112"/>
          <p:cNvSpPr txBox="1">
            <a:spLocks noChangeArrowheads="1"/>
          </p:cNvSpPr>
          <p:nvPr/>
        </p:nvSpPr>
        <p:spPr bwMode="auto">
          <a:xfrm>
            <a:off x="241300" y="217488"/>
            <a:ext cx="36449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Cambria" pitchFamily="18" charset="0"/>
              </a:rPr>
              <a:t>Surroundings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41300" y="217488"/>
            <a:ext cx="2971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rPr>
              <a:t>State</a:t>
            </a:r>
          </a:p>
        </p:txBody>
      </p:sp>
      <p:sp>
        <p:nvSpPr>
          <p:cNvPr id="29699"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9700" name="Text Box 4"/>
          <p:cNvSpPr txBox="1">
            <a:spLocks noChangeArrowheads="1"/>
          </p:cNvSpPr>
          <p:nvPr/>
        </p:nvSpPr>
        <p:spPr bwMode="auto">
          <a:xfrm>
            <a:off x="3962400" y="1827213"/>
            <a:ext cx="4572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Picobot's memory is a single number, called its </a:t>
            </a:r>
            <a:r>
              <a:rPr lang="en-US" smtClean="0">
                <a:solidFill>
                  <a:srgbClr val="E80416"/>
                </a:solidFill>
                <a:latin typeface="Arial" charset="0"/>
              </a:rPr>
              <a:t>state</a:t>
            </a:r>
            <a:r>
              <a:rPr lang="en-US" smtClean="0">
                <a:solidFill>
                  <a:srgbClr val="000000"/>
                </a:solidFill>
                <a:latin typeface="Arial" charset="0"/>
              </a:rPr>
              <a:t>. </a:t>
            </a:r>
          </a:p>
          <a:p>
            <a:pPr algn="ctr">
              <a:spcBef>
                <a:spcPct val="50000"/>
              </a:spcBef>
            </a:pPr>
            <a:r>
              <a:rPr lang="en-US" smtClean="0">
                <a:solidFill>
                  <a:srgbClr val="FF0000"/>
                </a:solidFill>
                <a:latin typeface="Arial" charset="0"/>
              </a:rPr>
              <a:t>State</a:t>
            </a:r>
            <a:r>
              <a:rPr lang="en-US" smtClean="0">
                <a:solidFill>
                  <a:srgbClr val="000000"/>
                </a:solidFill>
                <a:latin typeface="Arial" charset="0"/>
              </a:rPr>
              <a:t> is the </a:t>
            </a:r>
            <a:r>
              <a:rPr lang="en-US" i="1" smtClean="0">
                <a:solidFill>
                  <a:srgbClr val="000000"/>
                </a:solidFill>
                <a:latin typeface="Arial" charset="0"/>
              </a:rPr>
              <a:t>internal context </a:t>
            </a:r>
            <a:r>
              <a:rPr lang="en-US" smtClean="0">
                <a:solidFill>
                  <a:srgbClr val="000000"/>
                </a:solidFill>
                <a:latin typeface="Arial" charset="0"/>
              </a:rPr>
              <a:t>of a computation, i.e., the </a:t>
            </a:r>
            <a:r>
              <a:rPr lang="en-US" i="1" smtClean="0">
                <a:solidFill>
                  <a:srgbClr val="000000"/>
                </a:solidFill>
                <a:latin typeface="Arial" charset="0"/>
              </a:rPr>
              <a:t>subtask</a:t>
            </a:r>
            <a:r>
              <a:rPr lang="en-US" smtClean="0">
                <a:solidFill>
                  <a:srgbClr val="000000"/>
                </a:solidFill>
                <a:latin typeface="Arial" charset="0"/>
              </a:rPr>
              <a:t>.</a:t>
            </a:r>
          </a:p>
        </p:txBody>
      </p:sp>
      <p:sp>
        <p:nvSpPr>
          <p:cNvPr id="29701" name="Rectangle 5"/>
          <p:cNvSpPr>
            <a:spLocks noChangeArrowheads="1"/>
          </p:cNvSpPr>
          <p:nvPr/>
        </p:nvSpPr>
        <p:spPr bwMode="auto">
          <a:xfrm>
            <a:off x="152400" y="19050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9702"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9703" name="Rectangle 7"/>
          <p:cNvSpPr>
            <a:spLocks noChangeArrowheads="1"/>
          </p:cNvSpPr>
          <p:nvPr/>
        </p:nvSpPr>
        <p:spPr bwMode="auto">
          <a:xfrm>
            <a:off x="990600" y="26670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9704"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9705" name="Text Box 9"/>
          <p:cNvSpPr txBox="1">
            <a:spLocks noChangeArrowheads="1"/>
          </p:cNvSpPr>
          <p:nvPr/>
        </p:nvSpPr>
        <p:spPr bwMode="auto">
          <a:xfrm>
            <a:off x="533400" y="4953000"/>
            <a:ext cx="8153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smtClean="0">
                <a:solidFill>
                  <a:srgbClr val="E80416"/>
                </a:solidFill>
                <a:latin typeface="Arial" charset="0"/>
              </a:rPr>
              <a:t>State</a:t>
            </a:r>
            <a:r>
              <a:rPr lang="en-US" sz="3200" smtClean="0">
                <a:solidFill>
                  <a:srgbClr val="000000"/>
                </a:solidFill>
                <a:latin typeface="Arial" charset="0"/>
              </a:rPr>
              <a:t> and </a:t>
            </a:r>
            <a:r>
              <a:rPr lang="en-US" sz="3200" b="1" smtClean="0">
                <a:solidFill>
                  <a:srgbClr val="120DF3"/>
                </a:solidFill>
                <a:latin typeface="Courier New" charset="0"/>
              </a:rPr>
              <a:t>surroundings</a:t>
            </a:r>
            <a:r>
              <a:rPr lang="en-US" sz="3200" smtClean="0">
                <a:solidFill>
                  <a:srgbClr val="000000"/>
                </a:solidFill>
                <a:latin typeface="Arial" charset="0"/>
              </a:rPr>
              <a:t> represent everything Picobot knows about the world</a:t>
            </a:r>
          </a:p>
        </p:txBody>
      </p:sp>
      <p:sp>
        <p:nvSpPr>
          <p:cNvPr id="29706" name="Text Box 11"/>
          <p:cNvSpPr txBox="1">
            <a:spLocks noChangeArrowheads="1"/>
          </p:cNvSpPr>
          <p:nvPr/>
        </p:nvSpPr>
        <p:spPr bwMode="auto">
          <a:xfrm>
            <a:off x="3962400" y="38100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Picobot always </a:t>
            </a:r>
            <a:r>
              <a:rPr lang="en-US" u="sng" smtClean="0">
                <a:solidFill>
                  <a:srgbClr val="000000"/>
                </a:solidFill>
                <a:latin typeface="Arial" charset="0"/>
              </a:rPr>
              <a:t>starts</a:t>
            </a:r>
            <a:r>
              <a:rPr lang="en-US" smtClean="0">
                <a:solidFill>
                  <a:srgbClr val="000000"/>
                </a:solidFill>
                <a:latin typeface="Arial" charset="0"/>
              </a:rPr>
              <a:t> in </a:t>
            </a:r>
            <a:r>
              <a:rPr lang="en-US" smtClean="0">
                <a:solidFill>
                  <a:srgbClr val="FF0000"/>
                </a:solidFill>
                <a:latin typeface="Arial" charset="0"/>
              </a:rPr>
              <a:t>state</a:t>
            </a:r>
            <a:r>
              <a:rPr lang="en-US" smtClean="0">
                <a:solidFill>
                  <a:srgbClr val="000000"/>
                </a:solidFill>
                <a:latin typeface="Arial" charset="0"/>
              </a:rPr>
              <a:t> </a:t>
            </a:r>
            <a:r>
              <a:rPr lang="en-US" smtClean="0">
                <a:solidFill>
                  <a:srgbClr val="E80416"/>
                </a:solidFill>
                <a:latin typeface="Arial" charset="0"/>
              </a:rPr>
              <a:t>0</a:t>
            </a:r>
            <a:r>
              <a:rPr lang="en-US" smtClean="0">
                <a:solidFill>
                  <a:srgbClr val="000000"/>
                </a:solidFill>
                <a:latin typeface="Arial" charset="0"/>
              </a:rPr>
              <a:t>.</a:t>
            </a:r>
          </a:p>
        </p:txBody>
      </p:sp>
      <p:sp>
        <p:nvSpPr>
          <p:cNvPr id="122891" name="AutoShape 14"/>
          <p:cNvSpPr>
            <a:spLocks noChangeArrowheads="1"/>
          </p:cNvSpPr>
          <p:nvPr/>
        </p:nvSpPr>
        <p:spPr bwMode="auto">
          <a:xfrm>
            <a:off x="1905000" y="382588"/>
            <a:ext cx="2686050" cy="1446212"/>
          </a:xfrm>
          <a:prstGeom prst="cloudCallout">
            <a:avLst>
              <a:gd name="adj1" fmla="val -46986"/>
              <a:gd name="adj2" fmla="val 62625"/>
            </a:avLst>
          </a:prstGeom>
          <a:solidFill>
            <a:schemeClr val="bg1">
              <a:lumMod val="95000"/>
            </a:schemeClr>
          </a:solidFill>
          <a:ln w="9525">
            <a:solidFill>
              <a:schemeClr val="tx1"/>
            </a:solidFill>
            <a:round/>
            <a:headEnd/>
            <a:tailEnd/>
          </a:ln>
        </p:spPr>
        <p:txBody>
          <a:bodyPr wrap="none" anchor="ctr"/>
          <a:lstStyle/>
          <a:p>
            <a:pPr algn="ctr">
              <a:defRPr/>
            </a:pPr>
            <a:r>
              <a:rPr lang="en-US" sz="1800" dirty="0">
                <a:solidFill>
                  <a:srgbClr val="000000"/>
                </a:solidFill>
                <a:latin typeface="Calibri"/>
                <a:ea typeface="ＭＳ Ｐゴシック" pitchFamily="-106" charset="-128"/>
                <a:cs typeface="Calibri"/>
              </a:rPr>
              <a:t>I am in state </a:t>
            </a:r>
            <a:r>
              <a:rPr lang="en-US" sz="1800" dirty="0">
                <a:solidFill>
                  <a:srgbClr val="E80416"/>
                </a:solidFill>
                <a:latin typeface="Calibri"/>
                <a:ea typeface="ＭＳ Ｐゴシック" pitchFamily="-106" charset="-128"/>
                <a:cs typeface="Calibri"/>
              </a:rPr>
              <a:t>0</a:t>
            </a:r>
            <a:r>
              <a:rPr lang="en-US" sz="1800" dirty="0">
                <a:solidFill>
                  <a:srgbClr val="000000"/>
                </a:solidFill>
                <a:latin typeface="Calibri"/>
                <a:ea typeface="ＭＳ Ｐゴシック" pitchFamily="-106" charset="-128"/>
                <a:cs typeface="Calibri"/>
              </a:rPr>
              <a:t>. </a:t>
            </a:r>
          </a:p>
          <a:p>
            <a:pPr algn="ctr">
              <a:defRPr/>
            </a:pPr>
            <a:r>
              <a:rPr lang="en-US" sz="1800" dirty="0">
                <a:solidFill>
                  <a:srgbClr val="000000"/>
                </a:solidFill>
                <a:latin typeface="Calibri"/>
                <a:ea typeface="ＭＳ Ｐゴシック" pitchFamily="-106" charset="-128"/>
                <a:cs typeface="Calibri"/>
              </a:rPr>
              <a:t>My surroundings </a:t>
            </a:r>
          </a:p>
          <a:p>
            <a:pPr algn="ctr">
              <a:defRPr/>
            </a:pPr>
            <a:r>
              <a:rPr lang="en-US" sz="1800" dirty="0">
                <a:solidFill>
                  <a:srgbClr val="000000"/>
                </a:solidFill>
                <a:latin typeface="Calibri"/>
                <a:ea typeface="ＭＳ Ｐゴシック" pitchFamily="-106" charset="-128"/>
                <a:cs typeface="Calibri"/>
              </a:rPr>
              <a:t>are </a:t>
            </a:r>
            <a:r>
              <a:rPr lang="en-US" sz="1800" dirty="0" err="1">
                <a:solidFill>
                  <a:srgbClr val="000000"/>
                </a:solidFill>
                <a:latin typeface="Calibri"/>
                <a:ea typeface="ＭＳ Ｐゴシック" pitchFamily="-106" charset="-128"/>
                <a:cs typeface="Calibri"/>
              </a:rPr>
              <a:t>xx</a:t>
            </a:r>
            <a:r>
              <a:rPr lang="en-US" sz="1800" b="1" dirty="0" err="1">
                <a:solidFill>
                  <a:srgbClr val="000000"/>
                </a:solidFill>
                <a:latin typeface="Calibri"/>
                <a:ea typeface="ＭＳ Ｐゴシック" pitchFamily="-106" charset="-128"/>
                <a:cs typeface="Calibri"/>
              </a:rPr>
              <a:t>WS</a:t>
            </a:r>
            <a:r>
              <a:rPr lang="en-US" sz="1800" dirty="0">
                <a:solidFill>
                  <a:srgbClr val="000000"/>
                </a:solidFill>
                <a:latin typeface="Calibri"/>
                <a:ea typeface="ＭＳ Ｐゴシック" pitchFamily="-106" charset="-128"/>
                <a:cs typeface="Calibri"/>
              </a:rPr>
              <a:t>.</a:t>
            </a:r>
          </a:p>
        </p:txBody>
      </p:sp>
      <p:sp>
        <p:nvSpPr>
          <p:cNvPr id="29708" name="Rectangle 1"/>
          <p:cNvSpPr>
            <a:spLocks noChangeArrowheads="1"/>
          </p:cNvSpPr>
          <p:nvPr/>
        </p:nvSpPr>
        <p:spPr bwMode="auto">
          <a:xfrm>
            <a:off x="1493838" y="2270125"/>
            <a:ext cx="341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smtClean="0">
                <a:solidFill>
                  <a:srgbClr val="E80416"/>
                </a:solidFill>
                <a:latin typeface="Calibri" charset="0"/>
                <a:ea typeface="MS PGothic" charset="0"/>
                <a:cs typeface="Calibri" charset="0"/>
              </a:rPr>
              <a:t>0</a:t>
            </a:r>
            <a:endParaRPr lang="en-US" b="1" smtClean="0">
              <a:solidFill>
                <a:srgbClr val="000000"/>
              </a:solidFill>
              <a:latin typeface="Times" charset="0"/>
              <a:ea typeface="MS PGothic" charset="0"/>
              <a:cs typeface="MS PGothic" charset="0"/>
            </a:endParaRPr>
          </a:p>
        </p:txBody>
      </p:sp>
      <p:sp>
        <p:nvSpPr>
          <p:cNvPr id="13" name="Rectangle 12"/>
          <p:cNvSpPr/>
          <p:nvPr/>
        </p:nvSpPr>
        <p:spPr>
          <a:xfrm>
            <a:off x="7772400" y="6324600"/>
            <a:ext cx="1261959" cy="461665"/>
          </a:xfrm>
          <a:prstGeom prst="rect">
            <a:avLst/>
          </a:prstGeom>
        </p:spPr>
        <p:txBody>
          <a:bodyPr wrap="none">
            <a:spAutoFit/>
          </a:bodyPr>
          <a:lstStyle/>
          <a:p>
            <a:pPr algn="ctr"/>
            <a:r>
              <a:rPr lang="en-US" sz="1200" i="1" dirty="0" smtClean="0">
                <a:solidFill>
                  <a:schemeClr val="bg1">
                    <a:lumMod val="65000"/>
                  </a:schemeClr>
                </a:solidFill>
                <a:latin typeface="Calibri" charset="0"/>
                <a:cs typeface="Calibri" charset="0"/>
              </a:rPr>
              <a:t>self-contained</a:t>
            </a:r>
          </a:p>
          <a:p>
            <a:pPr algn="ctr"/>
            <a:r>
              <a:rPr lang="en-US" sz="1200" dirty="0" smtClean="0">
                <a:solidFill>
                  <a:schemeClr val="bg1">
                    <a:lumMod val="65000"/>
                  </a:schemeClr>
                </a:solidFill>
                <a:latin typeface="Calibri" charset="0"/>
                <a:cs typeface="Calibri" charset="0"/>
              </a:rPr>
              <a:t>but not simplistic</a:t>
            </a:r>
            <a:endParaRPr lang="en-US" sz="1200" dirty="0">
              <a:solidFill>
                <a:schemeClr val="bg1">
                  <a:lumMod val="65000"/>
                </a:schemeClr>
              </a:solidFill>
            </a:endParaRPr>
          </a:p>
        </p:txBody>
      </p:sp>
    </p:spTree>
    <p:extLst>
      <p:ext uri="{BB962C8B-B14F-4D97-AF65-F5344CB8AC3E}">
        <p14:creationId xmlns:p14="http://schemas.microsoft.com/office/powerpoint/2010/main" val="15713278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41300" y="217488"/>
            <a:ext cx="2971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rPr>
              <a:t>Rules</a:t>
            </a:r>
          </a:p>
        </p:txBody>
      </p:sp>
      <p:sp>
        <p:nvSpPr>
          <p:cNvPr id="30723"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30724" name="Text Box 4"/>
          <p:cNvSpPr txBox="1">
            <a:spLocks noChangeArrowheads="1"/>
          </p:cNvSpPr>
          <p:nvPr/>
        </p:nvSpPr>
        <p:spPr bwMode="auto">
          <a:xfrm>
            <a:off x="2455863" y="2971800"/>
            <a:ext cx="6078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solidFill>
                  <a:srgbClr val="000000"/>
                </a:solidFill>
                <a:latin typeface="Cambria" pitchFamily="18" charset="0"/>
              </a:rPr>
              <a:t>Picobo</a:t>
            </a:r>
            <a:r>
              <a:rPr lang="en-US" dirty="0" err="1" smtClean="0">
                <a:solidFill>
                  <a:srgbClr val="000000"/>
                </a:solidFill>
                <a:latin typeface="Cambria" pitchFamily="18" charset="0"/>
              </a:rPr>
              <a:t>t</a:t>
            </a:r>
            <a:r>
              <a:rPr lang="en-US" dirty="0" smtClean="0">
                <a:solidFill>
                  <a:srgbClr val="000000"/>
                </a:solidFill>
                <a:latin typeface="Cambria" pitchFamily="18" charset="0"/>
              </a:rPr>
              <a:t> acts through a </a:t>
            </a:r>
            <a:r>
              <a:rPr lang="en-US" b="1" u="sng" dirty="0" smtClean="0">
                <a:solidFill>
                  <a:srgbClr val="000000"/>
                </a:solidFill>
                <a:latin typeface="Cambria" pitchFamily="18" charset="0"/>
              </a:rPr>
              <a:t>set of rules</a:t>
            </a:r>
            <a:r>
              <a:rPr lang="en-US" dirty="0" smtClean="0">
                <a:solidFill>
                  <a:srgbClr val="000000"/>
                </a:solidFill>
                <a:latin typeface="Cambria" pitchFamily="18" charset="0"/>
              </a:rPr>
              <a:t>:</a:t>
            </a:r>
            <a:endParaRPr lang="en-US" dirty="0" smtClean="0">
              <a:solidFill>
                <a:srgbClr val="000000"/>
              </a:solidFill>
              <a:latin typeface="Cambria" pitchFamily="18" charset="0"/>
            </a:endParaRPr>
          </a:p>
        </p:txBody>
      </p:sp>
      <p:sp>
        <p:nvSpPr>
          <p:cNvPr id="30725" name="Rectangle 5"/>
          <p:cNvSpPr>
            <a:spLocks noChangeArrowheads="1"/>
          </p:cNvSpPr>
          <p:nvPr/>
        </p:nvSpPr>
        <p:spPr bwMode="auto">
          <a:xfrm>
            <a:off x="152400" y="19050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30726"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0727" name="Rectangle 7"/>
          <p:cNvSpPr>
            <a:spLocks noChangeArrowheads="1"/>
          </p:cNvSpPr>
          <p:nvPr/>
        </p:nvSpPr>
        <p:spPr bwMode="auto">
          <a:xfrm>
            <a:off x="990600" y="26670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30728"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0729" name="Text Box 9"/>
          <p:cNvSpPr txBox="1">
            <a:spLocks noChangeArrowheads="1"/>
          </p:cNvSpPr>
          <p:nvPr/>
        </p:nvSpPr>
        <p:spPr bwMode="auto">
          <a:xfrm>
            <a:off x="412750" y="38862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state</a:t>
            </a:r>
            <a:endParaRPr lang="en-US" smtClean="0">
              <a:solidFill>
                <a:srgbClr val="000000"/>
              </a:solidFill>
              <a:latin typeface="Arial" charset="0"/>
            </a:endParaRPr>
          </a:p>
        </p:txBody>
      </p:sp>
      <p:sp>
        <p:nvSpPr>
          <p:cNvPr id="123914" name="AutoShape 10"/>
          <p:cNvSpPr>
            <a:spLocks noChangeArrowheads="1"/>
          </p:cNvSpPr>
          <p:nvPr/>
        </p:nvSpPr>
        <p:spPr bwMode="auto">
          <a:xfrm>
            <a:off x="1905000" y="382588"/>
            <a:ext cx="2686050" cy="1446212"/>
          </a:xfrm>
          <a:prstGeom prst="cloudCallout">
            <a:avLst>
              <a:gd name="adj1" fmla="val -46986"/>
              <a:gd name="adj2" fmla="val 62625"/>
            </a:avLst>
          </a:prstGeom>
          <a:solidFill>
            <a:schemeClr val="bg1">
              <a:lumMod val="95000"/>
            </a:schemeClr>
          </a:solidFill>
          <a:ln w="9525">
            <a:solidFill>
              <a:schemeClr val="tx1"/>
            </a:solidFill>
            <a:round/>
            <a:headEnd/>
            <a:tailEnd/>
          </a:ln>
        </p:spPr>
        <p:txBody>
          <a:bodyPr wrap="none" anchor="ctr"/>
          <a:lstStyle/>
          <a:p>
            <a:pPr algn="ctr">
              <a:defRPr/>
            </a:pPr>
            <a:r>
              <a:rPr lang="en-US" sz="1800">
                <a:solidFill>
                  <a:srgbClr val="000000"/>
                </a:solidFill>
                <a:latin typeface="Calibri"/>
                <a:ea typeface="ＭＳ Ｐゴシック" pitchFamily="-106" charset="-128"/>
                <a:cs typeface="Calibri"/>
              </a:rPr>
              <a:t>I am in state </a:t>
            </a:r>
            <a:r>
              <a:rPr lang="en-US" sz="1800">
                <a:solidFill>
                  <a:srgbClr val="E80416"/>
                </a:solidFill>
                <a:latin typeface="Calibri"/>
                <a:ea typeface="ＭＳ Ｐゴシック" pitchFamily="-106" charset="-128"/>
                <a:cs typeface="Calibri"/>
              </a:rPr>
              <a:t>0</a:t>
            </a:r>
            <a:r>
              <a:rPr lang="en-US" sz="1800">
                <a:solidFill>
                  <a:srgbClr val="000000"/>
                </a:solidFill>
                <a:latin typeface="Calibri"/>
                <a:ea typeface="ＭＳ Ｐゴシック" pitchFamily="-106" charset="-128"/>
                <a:cs typeface="Calibri"/>
              </a:rPr>
              <a:t>. </a:t>
            </a:r>
          </a:p>
          <a:p>
            <a:pPr algn="ctr">
              <a:defRPr/>
            </a:pPr>
            <a:r>
              <a:rPr lang="en-US" sz="1800">
                <a:solidFill>
                  <a:srgbClr val="000000"/>
                </a:solidFill>
                <a:latin typeface="Calibri"/>
                <a:ea typeface="ＭＳ Ｐゴシック" pitchFamily="-106" charset="-128"/>
                <a:cs typeface="Calibri"/>
              </a:rPr>
              <a:t>My surroundings </a:t>
            </a:r>
          </a:p>
          <a:p>
            <a:pPr algn="ctr">
              <a:defRPr/>
            </a:pPr>
            <a:r>
              <a:rPr lang="en-US" sz="1800">
                <a:solidFill>
                  <a:srgbClr val="000000"/>
                </a:solidFill>
                <a:latin typeface="Calibri"/>
                <a:ea typeface="ＭＳ Ｐゴシック" pitchFamily="-106" charset="-128"/>
                <a:cs typeface="Calibri"/>
              </a:rPr>
              <a:t>are xx</a:t>
            </a:r>
            <a:r>
              <a:rPr lang="en-US" sz="1800" b="1">
                <a:solidFill>
                  <a:srgbClr val="000000"/>
                </a:solidFill>
                <a:latin typeface="Calibri"/>
                <a:ea typeface="ＭＳ Ｐゴシック" pitchFamily="-106" charset="-128"/>
                <a:cs typeface="Calibri"/>
              </a:rPr>
              <a:t>WS</a:t>
            </a:r>
            <a:r>
              <a:rPr lang="en-US" sz="1800">
                <a:solidFill>
                  <a:srgbClr val="000000"/>
                </a:solidFill>
                <a:latin typeface="Calibri"/>
                <a:ea typeface="ＭＳ Ｐゴシック" pitchFamily="-106" charset="-128"/>
                <a:cs typeface="Calibri"/>
              </a:rPr>
              <a:t>.</a:t>
            </a:r>
          </a:p>
        </p:txBody>
      </p:sp>
      <p:sp>
        <p:nvSpPr>
          <p:cNvPr id="30731" name="Text Box 11"/>
          <p:cNvSpPr txBox="1">
            <a:spLocks noChangeArrowheads="1"/>
          </p:cNvSpPr>
          <p:nvPr/>
        </p:nvSpPr>
        <p:spPr bwMode="auto">
          <a:xfrm>
            <a:off x="1676400" y="38862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surroundings</a:t>
            </a:r>
            <a:endParaRPr lang="en-US" smtClean="0">
              <a:solidFill>
                <a:srgbClr val="000000"/>
              </a:solidFill>
              <a:latin typeface="Arial" charset="0"/>
            </a:endParaRPr>
          </a:p>
        </p:txBody>
      </p:sp>
      <p:sp>
        <p:nvSpPr>
          <p:cNvPr id="30732" name="Text Box 12"/>
          <p:cNvSpPr txBox="1">
            <a:spLocks noChangeArrowheads="1"/>
          </p:cNvSpPr>
          <p:nvPr/>
        </p:nvSpPr>
        <p:spPr bwMode="auto">
          <a:xfrm>
            <a:off x="685800" y="45339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30733" name="Text Box 13"/>
          <p:cNvSpPr txBox="1">
            <a:spLocks noChangeArrowheads="1"/>
          </p:cNvSpPr>
          <p:nvPr/>
        </p:nvSpPr>
        <p:spPr bwMode="auto">
          <a:xfrm>
            <a:off x="2057400" y="45339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Calibri" charset="0"/>
                <a:cs typeface="Calibri" charset="0"/>
              </a:rPr>
              <a:t>xx</a:t>
            </a:r>
            <a:r>
              <a:rPr lang="en-US" b="1" smtClean="0">
                <a:solidFill>
                  <a:srgbClr val="000000"/>
                </a:solidFill>
                <a:latin typeface="Calibri" charset="0"/>
                <a:cs typeface="Calibri" charset="0"/>
              </a:rPr>
              <a:t>WS</a:t>
            </a:r>
            <a:endParaRPr lang="en-US" smtClean="0">
              <a:solidFill>
                <a:srgbClr val="000000"/>
              </a:solidFill>
              <a:latin typeface="Calibri" charset="0"/>
              <a:cs typeface="Calibri" charset="0"/>
            </a:endParaRPr>
          </a:p>
        </p:txBody>
      </p:sp>
      <p:sp>
        <p:nvSpPr>
          <p:cNvPr id="30734" name="Text Box 14"/>
          <p:cNvSpPr txBox="1">
            <a:spLocks noChangeArrowheads="1"/>
          </p:cNvSpPr>
          <p:nvPr/>
        </p:nvSpPr>
        <p:spPr bwMode="auto">
          <a:xfrm>
            <a:off x="6934200" y="45339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30735" name="Text Box 15"/>
          <p:cNvSpPr txBox="1">
            <a:spLocks noChangeArrowheads="1"/>
          </p:cNvSpPr>
          <p:nvPr/>
        </p:nvSpPr>
        <p:spPr bwMode="auto">
          <a:xfrm>
            <a:off x="5181600" y="45339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N</a:t>
            </a:r>
          </a:p>
        </p:txBody>
      </p:sp>
      <p:sp>
        <p:nvSpPr>
          <p:cNvPr id="30736" name="Line 16"/>
          <p:cNvSpPr>
            <a:spLocks noChangeShapeType="1"/>
          </p:cNvSpPr>
          <p:nvPr/>
        </p:nvSpPr>
        <p:spPr bwMode="auto">
          <a:xfrm>
            <a:off x="4267200" y="4762500"/>
            <a:ext cx="457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0737" name="Text Box 17"/>
          <p:cNvSpPr txBox="1">
            <a:spLocks noChangeArrowheads="1"/>
          </p:cNvSpPr>
          <p:nvPr/>
        </p:nvSpPr>
        <p:spPr bwMode="auto">
          <a:xfrm>
            <a:off x="5181600" y="38862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direction</a:t>
            </a:r>
            <a:endParaRPr lang="en-US" smtClean="0">
              <a:solidFill>
                <a:srgbClr val="000000"/>
              </a:solidFill>
              <a:latin typeface="Arial" charset="0"/>
            </a:endParaRPr>
          </a:p>
        </p:txBody>
      </p:sp>
      <p:sp>
        <p:nvSpPr>
          <p:cNvPr id="30738" name="Text Box 18"/>
          <p:cNvSpPr txBox="1">
            <a:spLocks noChangeArrowheads="1"/>
          </p:cNvSpPr>
          <p:nvPr/>
        </p:nvSpPr>
        <p:spPr bwMode="auto">
          <a:xfrm>
            <a:off x="6705600" y="3886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new state</a:t>
            </a:r>
            <a:endParaRPr lang="en-US" smtClean="0">
              <a:solidFill>
                <a:srgbClr val="000000"/>
              </a:solidFill>
              <a:latin typeface="Arial" charset="0"/>
            </a:endParaRPr>
          </a:p>
        </p:txBody>
      </p:sp>
      <p:sp>
        <p:nvSpPr>
          <p:cNvPr id="2" name="TextBox 1"/>
          <p:cNvSpPr txBox="1"/>
          <p:nvPr/>
        </p:nvSpPr>
        <p:spPr>
          <a:xfrm rot="20762559">
            <a:off x="7888529" y="6141641"/>
            <a:ext cx="1066800" cy="461665"/>
          </a:xfrm>
          <a:prstGeom prst="rect">
            <a:avLst/>
          </a:prstGeom>
          <a:solidFill>
            <a:srgbClr val="CCECFF"/>
          </a:solidFill>
        </p:spPr>
        <p:txBody>
          <a:bodyPr wrap="square" rtlCol="0">
            <a:spAutoFit/>
          </a:bodyPr>
          <a:lstStyle/>
          <a:p>
            <a:pPr algn="ctr"/>
            <a:r>
              <a:rPr lang="en-US" dirty="0" smtClean="0">
                <a:latin typeface="Cambria" pitchFamily="18" charset="0"/>
              </a:rPr>
              <a:t>try it!</a:t>
            </a:r>
            <a:endParaRPr lang="en-US" dirty="0">
              <a:latin typeface="Cambria" pitchFamily="18" charset="0"/>
            </a:endParaRPr>
          </a:p>
        </p:txBody>
      </p:sp>
      <p:sp>
        <p:nvSpPr>
          <p:cNvPr id="20" name="Text Box 27"/>
          <p:cNvSpPr txBox="1">
            <a:spLocks noChangeArrowheads="1"/>
          </p:cNvSpPr>
          <p:nvPr/>
        </p:nvSpPr>
        <p:spPr bwMode="auto">
          <a:xfrm>
            <a:off x="1680420" y="5638800"/>
            <a:ext cx="635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solidFill>
                  <a:srgbClr val="0000FF"/>
                </a:solidFill>
                <a:latin typeface="Calibri" charset="0"/>
                <a:cs typeface="Calibri" charset="0"/>
              </a:rPr>
              <a:t>Picobot</a:t>
            </a:r>
            <a:r>
              <a:rPr lang="en-US" dirty="0" smtClean="0">
                <a:solidFill>
                  <a:srgbClr val="0000FF"/>
                </a:solidFill>
                <a:latin typeface="Calibri" charset="0"/>
                <a:cs typeface="Calibri" charset="0"/>
              </a:rPr>
              <a:t> checks its rules from the top each time.</a:t>
            </a:r>
          </a:p>
        </p:txBody>
      </p:sp>
      <p:sp>
        <p:nvSpPr>
          <p:cNvPr id="21" name="Text Box 29"/>
          <p:cNvSpPr txBox="1">
            <a:spLocks noChangeArrowheads="1"/>
          </p:cNvSpPr>
          <p:nvPr/>
        </p:nvSpPr>
        <p:spPr bwMode="auto">
          <a:xfrm>
            <a:off x="1680420" y="6172200"/>
            <a:ext cx="670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smtClean="0">
                <a:solidFill>
                  <a:srgbClr val="0000FF"/>
                </a:solidFill>
                <a:latin typeface="Calibri" charset="0"/>
                <a:cs typeface="Calibri" charset="0"/>
              </a:rPr>
              <a:t>When it finds a matching rule, that rule runs.</a:t>
            </a:r>
          </a:p>
        </p:txBody>
      </p:sp>
      <p:sp>
        <p:nvSpPr>
          <p:cNvPr id="22" name="Rectangle 32"/>
          <p:cNvSpPr>
            <a:spLocks noChangeArrowheads="1"/>
          </p:cNvSpPr>
          <p:nvPr/>
        </p:nvSpPr>
        <p:spPr bwMode="auto">
          <a:xfrm>
            <a:off x="513505" y="5889978"/>
            <a:ext cx="934295" cy="461665"/>
          </a:xfrm>
          <a:prstGeom prst="rect">
            <a:avLst/>
          </a:prstGeom>
          <a:solidFill>
            <a:srgbClr val="CCECFF"/>
          </a:solidFill>
          <a:ln>
            <a:noFill/>
          </a:ln>
          <a:extLst/>
        </p:spPr>
        <p:txBody>
          <a:bodyPr wrap="none">
            <a:spAutoFit/>
          </a:bodyPr>
          <a:lstStyle/>
          <a:p>
            <a:r>
              <a:rPr lang="en-US" b="1" dirty="0" smtClean="0">
                <a:solidFill>
                  <a:srgbClr val="0000FF"/>
                </a:solidFill>
                <a:latin typeface="Calibri" charset="0"/>
                <a:ea typeface="MS PGothic" charset="0"/>
                <a:cs typeface="Calibri" charset="0"/>
              </a:rPr>
              <a:t>Notes</a:t>
            </a:r>
            <a:endParaRPr lang="en-US" b="1" dirty="0" smtClean="0">
              <a:solidFill>
                <a:srgbClr val="000000"/>
              </a:solidFill>
              <a:latin typeface="Times" charset="0"/>
              <a:ea typeface="MS PGothic" charset="0"/>
              <a:cs typeface="Calibri" charset="0"/>
            </a:endParaRPr>
          </a:p>
        </p:txBody>
      </p:sp>
    </p:spTree>
    <p:extLst>
      <p:ext uri="{BB962C8B-B14F-4D97-AF65-F5344CB8AC3E}">
        <p14:creationId xmlns:p14="http://schemas.microsoft.com/office/powerpoint/2010/main" val="7096345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41300" y="217488"/>
            <a:ext cx="2971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rPr>
              <a:t>Rules</a:t>
            </a:r>
          </a:p>
        </p:txBody>
      </p:sp>
      <p:sp>
        <p:nvSpPr>
          <p:cNvPr id="31747"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31748" name="Text Box 4"/>
          <p:cNvSpPr txBox="1">
            <a:spLocks noChangeArrowheads="1"/>
          </p:cNvSpPr>
          <p:nvPr/>
        </p:nvSpPr>
        <p:spPr bwMode="auto">
          <a:xfrm>
            <a:off x="2913063" y="3043237"/>
            <a:ext cx="6078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i="1" dirty="0" smtClean="0">
                <a:solidFill>
                  <a:srgbClr val="000000"/>
                </a:solidFill>
                <a:latin typeface="Cambria" pitchFamily="18" charset="0"/>
              </a:rPr>
              <a:t>Each</a:t>
            </a:r>
            <a:r>
              <a:rPr lang="en-US" i="1" dirty="0" smtClean="0">
                <a:solidFill>
                  <a:srgbClr val="000000"/>
                </a:solidFill>
                <a:latin typeface="Cambria" pitchFamily="18" charset="0"/>
              </a:rPr>
              <a:t> rule expresses </a:t>
            </a:r>
            <a:r>
              <a:rPr lang="en-US" b="1" i="1" dirty="0" smtClean="0">
                <a:solidFill>
                  <a:srgbClr val="FF0000"/>
                </a:solidFill>
                <a:latin typeface="Cambria" pitchFamily="18" charset="0"/>
              </a:rPr>
              <a:t>your</a:t>
            </a:r>
            <a:r>
              <a:rPr lang="en-US" b="1" i="1" dirty="0" smtClean="0">
                <a:solidFill>
                  <a:srgbClr val="000000"/>
                </a:solidFill>
                <a:latin typeface="Cambria" pitchFamily="18" charset="0"/>
              </a:rPr>
              <a:t> </a:t>
            </a:r>
            <a:r>
              <a:rPr lang="en-US" i="1" dirty="0" smtClean="0">
                <a:solidFill>
                  <a:srgbClr val="000000"/>
                </a:solidFill>
                <a:latin typeface="Cambria" pitchFamily="18" charset="0"/>
              </a:rPr>
              <a:t>intent for </a:t>
            </a:r>
            <a:r>
              <a:rPr lang="en-US" i="1" dirty="0" err="1" smtClean="0">
                <a:solidFill>
                  <a:srgbClr val="000000"/>
                </a:solidFill>
                <a:latin typeface="Cambria" pitchFamily="18" charset="0"/>
              </a:rPr>
              <a:t>Picobot</a:t>
            </a:r>
            <a:r>
              <a:rPr lang="en-US" i="1" dirty="0" smtClean="0">
                <a:solidFill>
                  <a:srgbClr val="000000"/>
                </a:solidFill>
                <a:latin typeface="Cambria" pitchFamily="18" charset="0"/>
              </a:rPr>
              <a:t>!</a:t>
            </a:r>
            <a:endParaRPr lang="en-US" i="1" dirty="0" smtClean="0">
              <a:solidFill>
                <a:srgbClr val="000000"/>
              </a:solidFill>
              <a:latin typeface="Cambria" pitchFamily="18" charset="0"/>
            </a:endParaRPr>
          </a:p>
        </p:txBody>
      </p:sp>
      <p:sp>
        <p:nvSpPr>
          <p:cNvPr id="31749" name="Rectangle 5"/>
          <p:cNvSpPr>
            <a:spLocks noChangeArrowheads="1"/>
          </p:cNvSpPr>
          <p:nvPr/>
        </p:nvSpPr>
        <p:spPr bwMode="auto">
          <a:xfrm>
            <a:off x="152400" y="19050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31750"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1751" name="Rectangle 7"/>
          <p:cNvSpPr>
            <a:spLocks noChangeArrowheads="1"/>
          </p:cNvSpPr>
          <p:nvPr/>
        </p:nvSpPr>
        <p:spPr bwMode="auto">
          <a:xfrm>
            <a:off x="990600" y="26670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31752"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1753" name="Text Box 9"/>
          <p:cNvSpPr txBox="1">
            <a:spLocks noChangeArrowheads="1"/>
          </p:cNvSpPr>
          <p:nvPr/>
        </p:nvSpPr>
        <p:spPr bwMode="auto">
          <a:xfrm>
            <a:off x="412750" y="38862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state</a:t>
            </a:r>
            <a:endParaRPr lang="en-US" smtClean="0">
              <a:solidFill>
                <a:srgbClr val="000000"/>
              </a:solidFill>
              <a:latin typeface="Arial" charset="0"/>
            </a:endParaRPr>
          </a:p>
        </p:txBody>
      </p:sp>
      <p:sp>
        <p:nvSpPr>
          <p:cNvPr id="123914" name="AutoShape 10"/>
          <p:cNvSpPr>
            <a:spLocks noChangeArrowheads="1"/>
          </p:cNvSpPr>
          <p:nvPr/>
        </p:nvSpPr>
        <p:spPr bwMode="auto">
          <a:xfrm>
            <a:off x="1905000" y="382588"/>
            <a:ext cx="2686050" cy="1446212"/>
          </a:xfrm>
          <a:prstGeom prst="cloudCallout">
            <a:avLst>
              <a:gd name="adj1" fmla="val -46986"/>
              <a:gd name="adj2" fmla="val 62625"/>
            </a:avLst>
          </a:prstGeom>
          <a:solidFill>
            <a:schemeClr val="bg1">
              <a:lumMod val="95000"/>
            </a:schemeClr>
          </a:solidFill>
          <a:ln w="9525">
            <a:solidFill>
              <a:schemeClr val="tx1"/>
            </a:solidFill>
            <a:round/>
            <a:headEnd/>
            <a:tailEnd/>
          </a:ln>
        </p:spPr>
        <p:txBody>
          <a:bodyPr wrap="none" anchor="ctr"/>
          <a:lstStyle/>
          <a:p>
            <a:pPr algn="ctr">
              <a:defRPr/>
            </a:pPr>
            <a:r>
              <a:rPr lang="en-US" sz="1800">
                <a:solidFill>
                  <a:srgbClr val="000000"/>
                </a:solidFill>
                <a:latin typeface="Calibri"/>
                <a:ea typeface="ＭＳ Ｐゴシック" pitchFamily="-106" charset="-128"/>
                <a:cs typeface="Calibri"/>
              </a:rPr>
              <a:t>I am in state </a:t>
            </a:r>
            <a:r>
              <a:rPr lang="en-US" sz="1800">
                <a:solidFill>
                  <a:srgbClr val="E80416"/>
                </a:solidFill>
                <a:latin typeface="Calibri"/>
                <a:ea typeface="ＭＳ Ｐゴシック" pitchFamily="-106" charset="-128"/>
                <a:cs typeface="Calibri"/>
              </a:rPr>
              <a:t>0</a:t>
            </a:r>
            <a:r>
              <a:rPr lang="en-US" sz="1800">
                <a:solidFill>
                  <a:srgbClr val="000000"/>
                </a:solidFill>
                <a:latin typeface="Calibri"/>
                <a:ea typeface="ＭＳ Ｐゴシック" pitchFamily="-106" charset="-128"/>
                <a:cs typeface="Calibri"/>
              </a:rPr>
              <a:t>. </a:t>
            </a:r>
          </a:p>
          <a:p>
            <a:pPr algn="ctr">
              <a:defRPr/>
            </a:pPr>
            <a:r>
              <a:rPr lang="en-US" sz="1800">
                <a:solidFill>
                  <a:srgbClr val="000000"/>
                </a:solidFill>
                <a:latin typeface="Calibri"/>
                <a:ea typeface="ＭＳ Ｐゴシック" pitchFamily="-106" charset="-128"/>
                <a:cs typeface="Calibri"/>
              </a:rPr>
              <a:t>My surroundings </a:t>
            </a:r>
          </a:p>
          <a:p>
            <a:pPr algn="ctr">
              <a:defRPr/>
            </a:pPr>
            <a:r>
              <a:rPr lang="en-US" sz="1800">
                <a:solidFill>
                  <a:srgbClr val="000000"/>
                </a:solidFill>
                <a:latin typeface="Calibri"/>
                <a:ea typeface="ＭＳ Ｐゴシック" pitchFamily="-106" charset="-128"/>
                <a:cs typeface="Calibri"/>
              </a:rPr>
              <a:t>are xx</a:t>
            </a:r>
            <a:r>
              <a:rPr lang="en-US" sz="1800" b="1">
                <a:solidFill>
                  <a:srgbClr val="000000"/>
                </a:solidFill>
                <a:latin typeface="Calibri"/>
                <a:ea typeface="ＭＳ Ｐゴシック" pitchFamily="-106" charset="-128"/>
                <a:cs typeface="Calibri"/>
              </a:rPr>
              <a:t>WS</a:t>
            </a:r>
            <a:r>
              <a:rPr lang="en-US" sz="1800">
                <a:solidFill>
                  <a:srgbClr val="000000"/>
                </a:solidFill>
                <a:latin typeface="Calibri"/>
                <a:ea typeface="ＭＳ Ｐゴシック" pitchFamily="-106" charset="-128"/>
                <a:cs typeface="Calibri"/>
              </a:rPr>
              <a:t>.</a:t>
            </a:r>
          </a:p>
        </p:txBody>
      </p:sp>
      <p:sp>
        <p:nvSpPr>
          <p:cNvPr id="31755" name="Text Box 11"/>
          <p:cNvSpPr txBox="1">
            <a:spLocks noChangeArrowheads="1"/>
          </p:cNvSpPr>
          <p:nvPr/>
        </p:nvSpPr>
        <p:spPr bwMode="auto">
          <a:xfrm>
            <a:off x="1676400" y="38862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surroundings</a:t>
            </a:r>
            <a:endParaRPr lang="en-US" smtClean="0">
              <a:solidFill>
                <a:srgbClr val="000000"/>
              </a:solidFill>
              <a:latin typeface="Arial" charset="0"/>
            </a:endParaRPr>
          </a:p>
        </p:txBody>
      </p:sp>
      <p:sp>
        <p:nvSpPr>
          <p:cNvPr id="31756" name="Text Box 12"/>
          <p:cNvSpPr txBox="1">
            <a:spLocks noChangeArrowheads="1"/>
          </p:cNvSpPr>
          <p:nvPr/>
        </p:nvSpPr>
        <p:spPr bwMode="auto">
          <a:xfrm>
            <a:off x="685800" y="45339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31757" name="Text Box 13"/>
          <p:cNvSpPr txBox="1">
            <a:spLocks noChangeArrowheads="1"/>
          </p:cNvSpPr>
          <p:nvPr/>
        </p:nvSpPr>
        <p:spPr bwMode="auto">
          <a:xfrm>
            <a:off x="2057400" y="45339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Calibri" charset="0"/>
                <a:cs typeface="Calibri" charset="0"/>
              </a:rPr>
              <a:t>xx</a:t>
            </a:r>
            <a:r>
              <a:rPr lang="en-US" b="1" smtClean="0">
                <a:solidFill>
                  <a:srgbClr val="000000"/>
                </a:solidFill>
                <a:latin typeface="Calibri" charset="0"/>
                <a:cs typeface="Calibri" charset="0"/>
              </a:rPr>
              <a:t>WS</a:t>
            </a:r>
            <a:endParaRPr lang="en-US" smtClean="0">
              <a:solidFill>
                <a:srgbClr val="000000"/>
              </a:solidFill>
              <a:latin typeface="Calibri" charset="0"/>
              <a:cs typeface="Calibri" charset="0"/>
            </a:endParaRPr>
          </a:p>
        </p:txBody>
      </p:sp>
      <p:sp>
        <p:nvSpPr>
          <p:cNvPr id="31758" name="Text Box 14"/>
          <p:cNvSpPr txBox="1">
            <a:spLocks noChangeArrowheads="1"/>
          </p:cNvSpPr>
          <p:nvPr/>
        </p:nvSpPr>
        <p:spPr bwMode="auto">
          <a:xfrm>
            <a:off x="6934200" y="45339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31759" name="Text Box 15"/>
          <p:cNvSpPr txBox="1">
            <a:spLocks noChangeArrowheads="1"/>
          </p:cNvSpPr>
          <p:nvPr/>
        </p:nvSpPr>
        <p:spPr bwMode="auto">
          <a:xfrm>
            <a:off x="5181600" y="45339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N</a:t>
            </a:r>
          </a:p>
        </p:txBody>
      </p:sp>
      <p:sp>
        <p:nvSpPr>
          <p:cNvPr id="31761" name="Text Box 17"/>
          <p:cNvSpPr txBox="1">
            <a:spLocks noChangeArrowheads="1"/>
          </p:cNvSpPr>
          <p:nvPr/>
        </p:nvSpPr>
        <p:spPr bwMode="auto">
          <a:xfrm>
            <a:off x="5181600" y="38862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direction</a:t>
            </a:r>
            <a:endParaRPr lang="en-US" smtClean="0">
              <a:solidFill>
                <a:srgbClr val="000000"/>
              </a:solidFill>
              <a:latin typeface="Arial" charset="0"/>
            </a:endParaRPr>
          </a:p>
        </p:txBody>
      </p:sp>
      <p:sp>
        <p:nvSpPr>
          <p:cNvPr id="31762" name="Text Box 18"/>
          <p:cNvSpPr txBox="1">
            <a:spLocks noChangeArrowheads="1"/>
          </p:cNvSpPr>
          <p:nvPr/>
        </p:nvSpPr>
        <p:spPr bwMode="auto">
          <a:xfrm>
            <a:off x="6705600" y="3886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new state</a:t>
            </a:r>
            <a:endParaRPr lang="en-US" smtClean="0">
              <a:solidFill>
                <a:srgbClr val="000000"/>
              </a:solidFill>
              <a:latin typeface="Arial" charset="0"/>
            </a:endParaRPr>
          </a:p>
        </p:txBody>
      </p:sp>
      <p:sp>
        <p:nvSpPr>
          <p:cNvPr id="31763" name="Text Box 19"/>
          <p:cNvSpPr txBox="1">
            <a:spLocks noChangeArrowheads="1"/>
          </p:cNvSpPr>
          <p:nvPr/>
        </p:nvSpPr>
        <p:spPr bwMode="auto">
          <a:xfrm>
            <a:off x="990600" y="5467350"/>
            <a:ext cx="24835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i="1" dirty="0" smtClean="0">
                <a:solidFill>
                  <a:srgbClr val="0000FF"/>
                </a:solidFill>
                <a:latin typeface="Times New Roman" charset="0"/>
              </a:rPr>
              <a:t>If I'm </a:t>
            </a:r>
            <a:r>
              <a:rPr lang="en-US" i="1" dirty="0" smtClean="0">
                <a:solidFill>
                  <a:srgbClr val="0000FF"/>
                </a:solidFill>
                <a:latin typeface="Times New Roman" charset="0"/>
              </a:rPr>
              <a:t>now in </a:t>
            </a:r>
            <a:r>
              <a:rPr lang="en-US" i="1" dirty="0" smtClean="0">
                <a:solidFill>
                  <a:srgbClr val="0000FF"/>
                </a:solidFill>
                <a:latin typeface="Times New Roman" charset="0"/>
              </a:rPr>
              <a:t>state </a:t>
            </a:r>
            <a:r>
              <a:rPr lang="en-US" dirty="0" smtClean="0">
                <a:solidFill>
                  <a:srgbClr val="000000"/>
                </a:solidFill>
                <a:latin typeface="Arial" charset="0"/>
              </a:rPr>
              <a:t>0</a:t>
            </a:r>
            <a:r>
              <a:rPr lang="en-US" i="1" dirty="0" smtClean="0">
                <a:solidFill>
                  <a:srgbClr val="0000FF"/>
                </a:solidFill>
                <a:latin typeface="Times New Roman" charset="0"/>
              </a:rPr>
              <a:t> seeing </a:t>
            </a:r>
            <a:r>
              <a:rPr lang="en-US" dirty="0" err="1" smtClean="0">
                <a:solidFill>
                  <a:srgbClr val="000000"/>
                </a:solidFill>
                <a:latin typeface="Calibri" charset="0"/>
                <a:cs typeface="Calibri" charset="0"/>
              </a:rPr>
              <a:t>xx</a:t>
            </a:r>
            <a:r>
              <a:rPr lang="en-US" b="1" dirty="0" err="1" smtClean="0">
                <a:solidFill>
                  <a:srgbClr val="000000"/>
                </a:solidFill>
                <a:latin typeface="Calibri" charset="0"/>
                <a:cs typeface="Calibri" charset="0"/>
              </a:rPr>
              <a:t>WS</a:t>
            </a:r>
            <a:r>
              <a:rPr lang="en-US" i="1" dirty="0" smtClean="0">
                <a:solidFill>
                  <a:srgbClr val="0000FF"/>
                </a:solidFill>
                <a:latin typeface="Times New Roman" charset="0"/>
              </a:rPr>
              <a:t>,</a:t>
            </a:r>
          </a:p>
        </p:txBody>
      </p:sp>
      <p:sp>
        <p:nvSpPr>
          <p:cNvPr id="31764" name="Text Box 20"/>
          <p:cNvSpPr txBox="1">
            <a:spLocks noChangeArrowheads="1"/>
          </p:cNvSpPr>
          <p:nvPr/>
        </p:nvSpPr>
        <p:spPr bwMode="auto">
          <a:xfrm>
            <a:off x="5257800" y="5467350"/>
            <a:ext cx="312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i="1" smtClean="0">
                <a:solidFill>
                  <a:srgbClr val="0000FF"/>
                </a:solidFill>
                <a:latin typeface="Times New Roman" charset="0"/>
              </a:rPr>
              <a:t>Then I move </a:t>
            </a:r>
            <a:r>
              <a:rPr lang="en-US" b="1" smtClean="0">
                <a:solidFill>
                  <a:srgbClr val="000000"/>
                </a:solidFill>
                <a:latin typeface="Arial" charset="0"/>
              </a:rPr>
              <a:t>N</a:t>
            </a:r>
            <a:r>
              <a:rPr lang="en-US" i="1" smtClean="0">
                <a:solidFill>
                  <a:srgbClr val="0000FF"/>
                </a:solidFill>
                <a:latin typeface="Times New Roman" charset="0"/>
              </a:rPr>
              <a:t>orth, and "change" to state </a:t>
            </a:r>
            <a:r>
              <a:rPr lang="en-US" smtClean="0">
                <a:solidFill>
                  <a:srgbClr val="000000"/>
                </a:solidFill>
                <a:latin typeface="Arial" charset="0"/>
              </a:rPr>
              <a:t>0</a:t>
            </a:r>
            <a:r>
              <a:rPr lang="en-US" i="1" smtClean="0">
                <a:solidFill>
                  <a:srgbClr val="0000FF"/>
                </a:solidFill>
                <a:latin typeface="Times New Roman" charset="0"/>
              </a:rPr>
              <a:t>.</a:t>
            </a:r>
          </a:p>
        </p:txBody>
      </p:sp>
      <p:sp>
        <p:nvSpPr>
          <p:cNvPr id="23" name="Rounded Rectangle 21"/>
          <p:cNvSpPr>
            <a:spLocks noChangeArrowheads="1"/>
          </p:cNvSpPr>
          <p:nvPr/>
        </p:nvSpPr>
        <p:spPr bwMode="auto">
          <a:xfrm>
            <a:off x="5030190" y="3810000"/>
            <a:ext cx="3581400" cy="2667000"/>
          </a:xfrm>
          <a:prstGeom prst="roundRect">
            <a:avLst>
              <a:gd name="adj" fmla="val 16667"/>
            </a:avLst>
          </a:prstGeom>
          <a:solidFill>
            <a:srgbClr val="800000">
              <a:alpha val="18823"/>
            </a:srgbClr>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4" name="Line 16"/>
          <p:cNvSpPr>
            <a:spLocks noChangeShapeType="1"/>
          </p:cNvSpPr>
          <p:nvPr/>
        </p:nvSpPr>
        <p:spPr bwMode="auto">
          <a:xfrm>
            <a:off x="4267200" y="4762500"/>
            <a:ext cx="457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5" name="Text Box 4"/>
          <p:cNvSpPr txBox="1">
            <a:spLocks noChangeArrowheads="1"/>
          </p:cNvSpPr>
          <p:nvPr/>
        </p:nvSpPr>
        <p:spPr bwMode="auto">
          <a:xfrm>
            <a:off x="2913063" y="2514600"/>
            <a:ext cx="6078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solidFill>
                  <a:srgbClr val="000000"/>
                </a:solidFill>
                <a:latin typeface="Cambria" pitchFamily="18" charset="0"/>
              </a:rPr>
              <a:t>Picobo</a:t>
            </a:r>
            <a:r>
              <a:rPr lang="en-US" dirty="0" err="1" smtClean="0">
                <a:solidFill>
                  <a:srgbClr val="000000"/>
                </a:solidFill>
                <a:latin typeface="Cambria" pitchFamily="18" charset="0"/>
              </a:rPr>
              <a:t>t</a:t>
            </a:r>
            <a:r>
              <a:rPr lang="en-US" dirty="0" smtClean="0">
                <a:solidFill>
                  <a:srgbClr val="000000"/>
                </a:solidFill>
                <a:latin typeface="Cambria" pitchFamily="18" charset="0"/>
              </a:rPr>
              <a:t> acts through a </a:t>
            </a:r>
            <a:r>
              <a:rPr lang="en-US" b="1" u="sng" dirty="0" smtClean="0">
                <a:solidFill>
                  <a:srgbClr val="000000"/>
                </a:solidFill>
                <a:latin typeface="Cambria" pitchFamily="18" charset="0"/>
              </a:rPr>
              <a:t>set of rules</a:t>
            </a:r>
            <a:endParaRPr lang="en-US" dirty="0" smtClean="0">
              <a:solidFill>
                <a:srgbClr val="000000"/>
              </a:solidFill>
              <a:latin typeface="Cambria" pitchFamily="18" charset="0"/>
            </a:endParaRPr>
          </a:p>
        </p:txBody>
      </p:sp>
      <p:sp>
        <p:nvSpPr>
          <p:cNvPr id="26" name="Rounded Rectangle 21"/>
          <p:cNvSpPr>
            <a:spLocks noChangeArrowheads="1"/>
          </p:cNvSpPr>
          <p:nvPr/>
        </p:nvSpPr>
        <p:spPr bwMode="auto">
          <a:xfrm>
            <a:off x="457200" y="3810000"/>
            <a:ext cx="3581400" cy="2667000"/>
          </a:xfrm>
          <a:prstGeom prst="roundRect">
            <a:avLst>
              <a:gd name="adj" fmla="val 16667"/>
            </a:avLst>
          </a:prstGeom>
          <a:solidFill>
            <a:srgbClr val="800000">
              <a:alpha val="18823"/>
            </a:srgbClr>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Tree>
    <p:extLst>
      <p:ext uri="{BB962C8B-B14F-4D97-AF65-F5344CB8AC3E}">
        <p14:creationId xmlns:p14="http://schemas.microsoft.com/office/powerpoint/2010/main" val="1176226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565150" y="5636304"/>
            <a:ext cx="8121650" cy="1145496"/>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2770" name="Text Box 2"/>
          <p:cNvSpPr txBox="1">
            <a:spLocks noChangeArrowheads="1"/>
          </p:cNvSpPr>
          <p:nvPr/>
        </p:nvSpPr>
        <p:spPr bwMode="auto">
          <a:xfrm>
            <a:off x="241300" y="217488"/>
            <a:ext cx="2971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rPr>
              <a:t>Wildcards</a:t>
            </a:r>
          </a:p>
        </p:txBody>
      </p:sp>
      <p:sp>
        <p:nvSpPr>
          <p:cNvPr id="32772" name="Text Box 4"/>
          <p:cNvSpPr txBox="1">
            <a:spLocks noChangeArrowheads="1"/>
          </p:cNvSpPr>
          <p:nvPr/>
        </p:nvSpPr>
        <p:spPr bwMode="auto">
          <a:xfrm>
            <a:off x="1814356" y="1059543"/>
            <a:ext cx="5638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2700" dirty="0" smtClean="0">
                <a:solidFill>
                  <a:srgbClr val="000000"/>
                </a:solidFill>
                <a:latin typeface="Cambria" pitchFamily="18" charset="0"/>
              </a:rPr>
              <a:t>Asterisks  </a:t>
            </a:r>
            <a:r>
              <a:rPr lang="en-US" sz="2700" dirty="0" smtClean="0">
                <a:solidFill>
                  <a:srgbClr val="000000"/>
                </a:solidFill>
                <a:latin typeface="Times" pitchFamily="18" charset="0"/>
                <a:cs typeface="Times" pitchFamily="18" charset="0"/>
              </a:rPr>
              <a:t>* </a:t>
            </a:r>
            <a:r>
              <a:rPr lang="en-US" sz="2700" b="1" dirty="0" smtClean="0">
                <a:solidFill>
                  <a:srgbClr val="000000"/>
                </a:solidFill>
                <a:latin typeface="Cambria" pitchFamily="18" charset="0"/>
              </a:rPr>
              <a:t> </a:t>
            </a:r>
            <a:r>
              <a:rPr lang="en-US" sz="2700" dirty="0" smtClean="0">
                <a:solidFill>
                  <a:srgbClr val="000000"/>
                </a:solidFill>
                <a:latin typeface="Cambria" pitchFamily="18" charset="0"/>
              </a:rPr>
              <a:t>are wild cards.             They match walls </a:t>
            </a:r>
            <a:r>
              <a:rPr lang="en-US" sz="2700" b="1" i="1" dirty="0" smtClean="0">
                <a:solidFill>
                  <a:srgbClr val="000000"/>
                </a:solidFill>
                <a:latin typeface="Cambria" pitchFamily="18" charset="0"/>
              </a:rPr>
              <a:t>or</a:t>
            </a:r>
            <a:r>
              <a:rPr lang="en-US" sz="2700" dirty="0" smtClean="0">
                <a:solidFill>
                  <a:srgbClr val="000000"/>
                </a:solidFill>
                <a:latin typeface="Cambria" pitchFamily="18" charset="0"/>
              </a:rPr>
              <a:t> empty space:</a:t>
            </a:r>
          </a:p>
        </p:txBody>
      </p:sp>
      <p:sp>
        <p:nvSpPr>
          <p:cNvPr id="32777" name="Text Box 10"/>
          <p:cNvSpPr txBox="1">
            <a:spLocks noChangeArrowheads="1"/>
          </p:cNvSpPr>
          <p:nvPr/>
        </p:nvSpPr>
        <p:spPr bwMode="auto">
          <a:xfrm>
            <a:off x="772956" y="32766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32778" name="Text Box 11"/>
          <p:cNvSpPr txBox="1">
            <a:spLocks noChangeArrowheads="1"/>
          </p:cNvSpPr>
          <p:nvPr/>
        </p:nvSpPr>
        <p:spPr bwMode="auto">
          <a:xfrm>
            <a:off x="2117569" y="3209925"/>
            <a:ext cx="137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smtClean="0">
                <a:solidFill>
                  <a:srgbClr val="000000"/>
                </a:solidFill>
                <a:latin typeface="Calibri" charset="0"/>
                <a:cs typeface="Calibri" charset="0"/>
              </a:rPr>
              <a:t>x***</a:t>
            </a:r>
          </a:p>
        </p:txBody>
      </p:sp>
      <p:sp>
        <p:nvSpPr>
          <p:cNvPr id="32779" name="Text Box 12"/>
          <p:cNvSpPr txBox="1">
            <a:spLocks noChangeArrowheads="1"/>
          </p:cNvSpPr>
          <p:nvPr/>
        </p:nvSpPr>
        <p:spPr bwMode="auto">
          <a:xfrm>
            <a:off x="7021356" y="3276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32780" name="Text Box 13"/>
          <p:cNvSpPr txBox="1">
            <a:spLocks noChangeArrowheads="1"/>
          </p:cNvSpPr>
          <p:nvPr/>
        </p:nvSpPr>
        <p:spPr bwMode="auto">
          <a:xfrm>
            <a:off x="5268756" y="3276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N</a:t>
            </a:r>
          </a:p>
        </p:txBody>
      </p:sp>
      <p:sp>
        <p:nvSpPr>
          <p:cNvPr id="32782" name="Line 15"/>
          <p:cNvSpPr>
            <a:spLocks noChangeShapeType="1"/>
          </p:cNvSpPr>
          <p:nvPr/>
        </p:nvSpPr>
        <p:spPr bwMode="auto">
          <a:xfrm flipH="1" flipV="1">
            <a:off x="2758919" y="3681413"/>
            <a:ext cx="149225" cy="569912"/>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2783" name="Line 16"/>
          <p:cNvSpPr>
            <a:spLocks noChangeShapeType="1"/>
          </p:cNvSpPr>
          <p:nvPr/>
        </p:nvSpPr>
        <p:spPr bwMode="auto">
          <a:xfrm flipH="1" flipV="1">
            <a:off x="2939894" y="3670300"/>
            <a:ext cx="201612" cy="595313"/>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2784" name="Line 17"/>
          <p:cNvSpPr>
            <a:spLocks noChangeShapeType="1"/>
          </p:cNvSpPr>
          <p:nvPr/>
        </p:nvSpPr>
        <p:spPr bwMode="auto">
          <a:xfrm flipH="1" flipV="1">
            <a:off x="3108169" y="3656013"/>
            <a:ext cx="271462" cy="622300"/>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2785" name="Text Box 18"/>
          <p:cNvSpPr txBox="1">
            <a:spLocks noChangeArrowheads="1"/>
          </p:cNvSpPr>
          <p:nvPr/>
        </p:nvSpPr>
        <p:spPr bwMode="auto">
          <a:xfrm>
            <a:off x="499906" y="25146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state</a:t>
            </a:r>
            <a:endParaRPr lang="en-US" smtClean="0">
              <a:solidFill>
                <a:srgbClr val="000000"/>
              </a:solidFill>
              <a:latin typeface="Arial" charset="0"/>
            </a:endParaRPr>
          </a:p>
        </p:txBody>
      </p:sp>
      <p:sp>
        <p:nvSpPr>
          <p:cNvPr id="32786" name="Text Box 19"/>
          <p:cNvSpPr txBox="1">
            <a:spLocks noChangeArrowheads="1"/>
          </p:cNvSpPr>
          <p:nvPr/>
        </p:nvSpPr>
        <p:spPr bwMode="auto">
          <a:xfrm>
            <a:off x="1763556" y="25146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surroundings</a:t>
            </a:r>
            <a:endParaRPr lang="en-US" smtClean="0">
              <a:solidFill>
                <a:srgbClr val="000000"/>
              </a:solidFill>
              <a:latin typeface="Arial" charset="0"/>
            </a:endParaRPr>
          </a:p>
        </p:txBody>
      </p:sp>
      <p:sp>
        <p:nvSpPr>
          <p:cNvPr id="32787" name="Text Box 20"/>
          <p:cNvSpPr txBox="1">
            <a:spLocks noChangeArrowheads="1"/>
          </p:cNvSpPr>
          <p:nvPr/>
        </p:nvSpPr>
        <p:spPr bwMode="auto">
          <a:xfrm>
            <a:off x="5268756" y="25146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direction</a:t>
            </a:r>
            <a:endParaRPr lang="en-US" smtClean="0">
              <a:solidFill>
                <a:srgbClr val="000000"/>
              </a:solidFill>
              <a:latin typeface="Arial" charset="0"/>
            </a:endParaRPr>
          </a:p>
        </p:txBody>
      </p:sp>
      <p:sp>
        <p:nvSpPr>
          <p:cNvPr id="32788" name="Text Box 21"/>
          <p:cNvSpPr txBox="1">
            <a:spLocks noChangeArrowheads="1"/>
          </p:cNvSpPr>
          <p:nvPr/>
        </p:nvSpPr>
        <p:spPr bwMode="auto">
          <a:xfrm>
            <a:off x="6792756" y="2514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new state</a:t>
            </a:r>
            <a:endParaRPr lang="en-US" smtClean="0">
              <a:solidFill>
                <a:srgbClr val="000000"/>
              </a:solidFill>
              <a:latin typeface="Arial" charset="0"/>
            </a:endParaRPr>
          </a:p>
        </p:txBody>
      </p:sp>
      <p:sp>
        <p:nvSpPr>
          <p:cNvPr id="32789" name="Text Box 22"/>
          <p:cNvSpPr txBox="1">
            <a:spLocks noChangeArrowheads="1"/>
          </p:cNvSpPr>
          <p:nvPr/>
        </p:nvSpPr>
        <p:spPr bwMode="auto">
          <a:xfrm>
            <a:off x="2782731" y="4208463"/>
            <a:ext cx="541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mtClean="0">
                <a:solidFill>
                  <a:srgbClr val="120DF3"/>
                </a:solidFill>
                <a:latin typeface="Times New Roman" charset="0"/>
              </a:rPr>
              <a:t>EWS may be wall </a:t>
            </a:r>
            <a:r>
              <a:rPr lang="en-US" b="1" i="1" smtClean="0">
                <a:solidFill>
                  <a:srgbClr val="120DF3"/>
                </a:solidFill>
                <a:latin typeface="Times New Roman" charset="0"/>
              </a:rPr>
              <a:t>or </a:t>
            </a:r>
            <a:r>
              <a:rPr lang="en-US" smtClean="0">
                <a:solidFill>
                  <a:srgbClr val="120DF3"/>
                </a:solidFill>
                <a:latin typeface="Times New Roman" charset="0"/>
              </a:rPr>
              <a:t>empty space</a:t>
            </a:r>
          </a:p>
        </p:txBody>
      </p:sp>
      <p:sp>
        <p:nvSpPr>
          <p:cNvPr id="32791" name="Line 25"/>
          <p:cNvSpPr>
            <a:spLocks noChangeShapeType="1"/>
          </p:cNvSpPr>
          <p:nvPr/>
        </p:nvSpPr>
        <p:spPr bwMode="auto">
          <a:xfrm flipV="1">
            <a:off x="1915956" y="3733800"/>
            <a:ext cx="533400" cy="838200"/>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2792" name="Rectangle 26"/>
          <p:cNvSpPr>
            <a:spLocks noChangeArrowheads="1"/>
          </p:cNvSpPr>
          <p:nvPr/>
        </p:nvSpPr>
        <p:spPr bwMode="auto">
          <a:xfrm>
            <a:off x="280831" y="4491038"/>
            <a:ext cx="2397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smtClean="0">
                <a:solidFill>
                  <a:srgbClr val="120DF3"/>
                </a:solidFill>
                <a:latin typeface="Times New Roman" charset="0"/>
                <a:ea typeface="MS PGothic" charset="0"/>
                <a:cs typeface="MS PGothic" charset="0"/>
              </a:rPr>
              <a:t>N must be empty</a:t>
            </a:r>
          </a:p>
        </p:txBody>
      </p:sp>
      <p:sp>
        <p:nvSpPr>
          <p:cNvPr id="32793" name="Rectangle 26"/>
          <p:cNvSpPr>
            <a:spLocks noChangeArrowheads="1"/>
          </p:cNvSpPr>
          <p:nvPr/>
        </p:nvSpPr>
        <p:spPr bwMode="auto">
          <a:xfrm>
            <a:off x="3290896" y="304800"/>
            <a:ext cx="5428343" cy="461665"/>
          </a:xfrm>
          <a:prstGeom prst="rect">
            <a:avLst/>
          </a:prstGeom>
          <a:solidFill>
            <a:srgbClr val="CCFFCC"/>
          </a:solidFill>
          <a:ln>
            <a:noFill/>
          </a:ln>
        </p:spPr>
        <p:txBody>
          <a:bodyPr wrap="square">
            <a:spAutoFit/>
          </a:bodyPr>
          <a:lstStyle/>
          <a:p>
            <a:pPr algn="ctr"/>
            <a:r>
              <a:rPr lang="en-US" dirty="0" smtClean="0">
                <a:solidFill>
                  <a:srgbClr val="000000"/>
                </a:solidFill>
                <a:latin typeface="Calibri" charset="0"/>
                <a:ea typeface="MS PGothic" charset="0"/>
                <a:cs typeface="Calibri" charset="0"/>
              </a:rPr>
              <a:t>I </a:t>
            </a:r>
            <a:r>
              <a:rPr lang="en-US" dirty="0" smtClean="0">
                <a:solidFill>
                  <a:srgbClr val="000000"/>
                </a:solidFill>
                <a:latin typeface="Calibri" charset="0"/>
                <a:ea typeface="MS PGothic" charset="0"/>
                <a:cs typeface="Calibri" charset="0"/>
              </a:rPr>
              <a:t>only care </a:t>
            </a:r>
            <a:r>
              <a:rPr lang="en-US" dirty="0" smtClean="0">
                <a:solidFill>
                  <a:srgbClr val="000000"/>
                </a:solidFill>
                <a:latin typeface="Calibri" charset="0"/>
                <a:ea typeface="MS PGothic" charset="0"/>
                <a:cs typeface="Calibri" charset="0"/>
              </a:rPr>
              <a:t>about </a:t>
            </a:r>
            <a:r>
              <a:rPr lang="en-US" b="1" dirty="0" smtClean="0">
                <a:solidFill>
                  <a:srgbClr val="008000"/>
                </a:solidFill>
                <a:latin typeface="Calibri" charset="0"/>
                <a:ea typeface="MS PGothic" charset="0"/>
                <a:cs typeface="Calibri" charset="0"/>
              </a:rPr>
              <a:t>NORTH being EMPTY</a:t>
            </a:r>
          </a:p>
        </p:txBody>
      </p:sp>
      <p:sp>
        <p:nvSpPr>
          <p:cNvPr id="27" name="Rounded Rectangle 21"/>
          <p:cNvSpPr>
            <a:spLocks noChangeArrowheads="1"/>
          </p:cNvSpPr>
          <p:nvPr/>
        </p:nvSpPr>
        <p:spPr bwMode="auto">
          <a:xfrm>
            <a:off x="1763556" y="2438400"/>
            <a:ext cx="2362200" cy="1714500"/>
          </a:xfrm>
          <a:prstGeom prst="roundRect">
            <a:avLst>
              <a:gd name="adj" fmla="val 16667"/>
            </a:avLst>
          </a:prstGeom>
          <a:solidFill>
            <a:srgbClr val="800000">
              <a:alpha val="18823"/>
            </a:srgbClr>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8" name="Line 16"/>
          <p:cNvSpPr>
            <a:spLocks noChangeShapeType="1"/>
          </p:cNvSpPr>
          <p:nvPr/>
        </p:nvSpPr>
        <p:spPr bwMode="auto">
          <a:xfrm>
            <a:off x="4354356" y="3505200"/>
            <a:ext cx="457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77" name="Rectangle 3"/>
          <p:cNvSpPr>
            <a:spLocks noChangeArrowheads="1"/>
          </p:cNvSpPr>
          <p:nvPr/>
        </p:nvSpPr>
        <p:spPr bwMode="auto">
          <a:xfrm>
            <a:off x="8514225" y="550147"/>
            <a:ext cx="324975" cy="351405"/>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 name="Rectangle 1"/>
          <p:cNvSpPr/>
          <p:nvPr/>
        </p:nvSpPr>
        <p:spPr>
          <a:xfrm rot="20788460">
            <a:off x="8407428" y="6533122"/>
            <a:ext cx="705834" cy="276999"/>
          </a:xfrm>
          <a:prstGeom prst="rect">
            <a:avLst/>
          </a:prstGeom>
          <a:solidFill>
            <a:schemeClr val="bg1"/>
          </a:solidFill>
        </p:spPr>
        <p:txBody>
          <a:bodyPr wrap="none">
            <a:spAutoFit/>
          </a:bodyPr>
          <a:lstStyle/>
          <a:p>
            <a:r>
              <a:rPr lang="en-US" sz="1200" dirty="0" smtClean="0">
                <a:solidFill>
                  <a:srgbClr val="000000"/>
                </a:solidFill>
                <a:latin typeface="Calibri" charset="0"/>
                <a:ea typeface="MS PGothic" charset="0"/>
                <a:cs typeface="Calibri" charset="0"/>
              </a:rPr>
              <a:t>that's it!</a:t>
            </a:r>
            <a:endParaRPr lang="en-US" sz="1200" dirty="0"/>
          </a:p>
        </p:txBody>
      </p:sp>
      <p:grpSp>
        <p:nvGrpSpPr>
          <p:cNvPr id="78" name="Group 77"/>
          <p:cNvGrpSpPr/>
          <p:nvPr/>
        </p:nvGrpSpPr>
        <p:grpSpPr>
          <a:xfrm>
            <a:off x="914400" y="5869896"/>
            <a:ext cx="685800" cy="685800"/>
            <a:chOff x="990600" y="3856038"/>
            <a:chExt cx="685800" cy="685800"/>
          </a:xfrm>
        </p:grpSpPr>
        <p:sp>
          <p:nvSpPr>
            <p:cNvPr id="79" name="Rectangle 13"/>
            <p:cNvSpPr>
              <a:spLocks noChangeArrowheads="1"/>
            </p:cNvSpPr>
            <p:nvPr/>
          </p:nvSpPr>
          <p:spPr bwMode="auto">
            <a:xfrm>
              <a:off x="12192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0" name="Rectangle 14"/>
            <p:cNvSpPr>
              <a:spLocks noChangeArrowheads="1"/>
            </p:cNvSpPr>
            <p:nvPr/>
          </p:nvSpPr>
          <p:spPr bwMode="auto">
            <a:xfrm>
              <a:off x="9906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1" name="Rectangle 15"/>
            <p:cNvSpPr>
              <a:spLocks noChangeArrowheads="1"/>
            </p:cNvSpPr>
            <p:nvPr/>
          </p:nvSpPr>
          <p:spPr bwMode="auto">
            <a:xfrm>
              <a:off x="14478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2" name="Rectangle 16"/>
            <p:cNvSpPr>
              <a:spLocks noChangeArrowheads="1"/>
            </p:cNvSpPr>
            <p:nvPr/>
          </p:nvSpPr>
          <p:spPr bwMode="auto">
            <a:xfrm>
              <a:off x="12192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3" name="Rectangle 17"/>
            <p:cNvSpPr>
              <a:spLocks noChangeArrowheads="1"/>
            </p:cNvSpPr>
            <p:nvPr/>
          </p:nvSpPr>
          <p:spPr bwMode="auto">
            <a:xfrm>
              <a:off x="12192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84" name="Group 83"/>
          <p:cNvGrpSpPr/>
          <p:nvPr/>
        </p:nvGrpSpPr>
        <p:grpSpPr>
          <a:xfrm>
            <a:off x="1924957" y="5869896"/>
            <a:ext cx="685800" cy="685800"/>
            <a:chOff x="2819400" y="3856038"/>
            <a:chExt cx="685800" cy="685800"/>
          </a:xfrm>
        </p:grpSpPr>
        <p:sp>
          <p:nvSpPr>
            <p:cNvPr id="85" name="Rectangle 25"/>
            <p:cNvSpPr>
              <a:spLocks noChangeArrowheads="1"/>
            </p:cNvSpPr>
            <p:nvPr/>
          </p:nvSpPr>
          <p:spPr bwMode="auto">
            <a:xfrm>
              <a:off x="30480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6" name="Rectangle 26"/>
            <p:cNvSpPr>
              <a:spLocks noChangeArrowheads="1"/>
            </p:cNvSpPr>
            <p:nvPr/>
          </p:nvSpPr>
          <p:spPr bwMode="auto">
            <a:xfrm>
              <a:off x="2819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7" name="Rectangle 27"/>
            <p:cNvSpPr>
              <a:spLocks noChangeArrowheads="1"/>
            </p:cNvSpPr>
            <p:nvPr/>
          </p:nvSpPr>
          <p:spPr bwMode="auto">
            <a:xfrm>
              <a:off x="32766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8" name="Rectangle 28"/>
            <p:cNvSpPr>
              <a:spLocks noChangeArrowheads="1"/>
            </p:cNvSpPr>
            <p:nvPr/>
          </p:nvSpPr>
          <p:spPr bwMode="auto">
            <a:xfrm>
              <a:off x="30480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9" name="Rectangle 29"/>
            <p:cNvSpPr>
              <a:spLocks noChangeArrowheads="1"/>
            </p:cNvSpPr>
            <p:nvPr/>
          </p:nvSpPr>
          <p:spPr bwMode="auto">
            <a:xfrm>
              <a:off x="30480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90" name="Group 89"/>
          <p:cNvGrpSpPr/>
          <p:nvPr/>
        </p:nvGrpSpPr>
        <p:grpSpPr>
          <a:xfrm>
            <a:off x="2839357" y="5869896"/>
            <a:ext cx="685800" cy="685800"/>
            <a:chOff x="3733800" y="3856038"/>
            <a:chExt cx="685800" cy="685800"/>
          </a:xfrm>
        </p:grpSpPr>
        <p:sp>
          <p:nvSpPr>
            <p:cNvPr id="91" name="Rectangle 31"/>
            <p:cNvSpPr>
              <a:spLocks noChangeArrowheads="1"/>
            </p:cNvSpPr>
            <p:nvPr/>
          </p:nvSpPr>
          <p:spPr bwMode="auto">
            <a:xfrm>
              <a:off x="39624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92" name="Rectangle 32"/>
            <p:cNvSpPr>
              <a:spLocks noChangeArrowheads="1"/>
            </p:cNvSpPr>
            <p:nvPr/>
          </p:nvSpPr>
          <p:spPr bwMode="auto">
            <a:xfrm>
              <a:off x="37338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93" name="Rectangle 33"/>
            <p:cNvSpPr>
              <a:spLocks noChangeArrowheads="1"/>
            </p:cNvSpPr>
            <p:nvPr/>
          </p:nvSpPr>
          <p:spPr bwMode="auto">
            <a:xfrm>
              <a:off x="41910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94" name="Rectangle 34"/>
            <p:cNvSpPr>
              <a:spLocks noChangeArrowheads="1"/>
            </p:cNvSpPr>
            <p:nvPr/>
          </p:nvSpPr>
          <p:spPr bwMode="auto">
            <a:xfrm>
              <a:off x="39624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95" name="Rectangle 35"/>
            <p:cNvSpPr>
              <a:spLocks noChangeArrowheads="1"/>
            </p:cNvSpPr>
            <p:nvPr/>
          </p:nvSpPr>
          <p:spPr bwMode="auto">
            <a:xfrm>
              <a:off x="39624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96" name="Group 95"/>
          <p:cNvGrpSpPr/>
          <p:nvPr/>
        </p:nvGrpSpPr>
        <p:grpSpPr>
          <a:xfrm>
            <a:off x="3753757" y="5869896"/>
            <a:ext cx="685800" cy="685800"/>
            <a:chOff x="4648200" y="3856038"/>
            <a:chExt cx="685800" cy="685800"/>
          </a:xfrm>
        </p:grpSpPr>
        <p:sp>
          <p:nvSpPr>
            <p:cNvPr id="97" name="Rectangle 37"/>
            <p:cNvSpPr>
              <a:spLocks noChangeArrowheads="1"/>
            </p:cNvSpPr>
            <p:nvPr/>
          </p:nvSpPr>
          <p:spPr bwMode="auto">
            <a:xfrm>
              <a:off x="48768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98" name="Rectangle 38"/>
            <p:cNvSpPr>
              <a:spLocks noChangeArrowheads="1"/>
            </p:cNvSpPr>
            <p:nvPr/>
          </p:nvSpPr>
          <p:spPr bwMode="auto">
            <a:xfrm>
              <a:off x="46482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99" name="Rectangle 39"/>
            <p:cNvSpPr>
              <a:spLocks noChangeArrowheads="1"/>
            </p:cNvSpPr>
            <p:nvPr/>
          </p:nvSpPr>
          <p:spPr bwMode="auto">
            <a:xfrm>
              <a:off x="5105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00" name="Rectangle 40"/>
            <p:cNvSpPr>
              <a:spLocks noChangeArrowheads="1"/>
            </p:cNvSpPr>
            <p:nvPr/>
          </p:nvSpPr>
          <p:spPr bwMode="auto">
            <a:xfrm>
              <a:off x="4876800" y="4313238"/>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01" name="Rectangle 41"/>
            <p:cNvSpPr>
              <a:spLocks noChangeArrowheads="1"/>
            </p:cNvSpPr>
            <p:nvPr/>
          </p:nvSpPr>
          <p:spPr bwMode="auto">
            <a:xfrm>
              <a:off x="48768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102" name="Group 101"/>
          <p:cNvGrpSpPr/>
          <p:nvPr/>
        </p:nvGrpSpPr>
        <p:grpSpPr>
          <a:xfrm>
            <a:off x="4744357" y="5867400"/>
            <a:ext cx="685800" cy="685800"/>
            <a:chOff x="990600" y="5181600"/>
            <a:chExt cx="685800" cy="685800"/>
          </a:xfrm>
        </p:grpSpPr>
        <p:sp>
          <p:nvSpPr>
            <p:cNvPr id="103" name="Rectangle 61"/>
            <p:cNvSpPr>
              <a:spLocks noChangeArrowheads="1"/>
            </p:cNvSpPr>
            <p:nvPr/>
          </p:nvSpPr>
          <p:spPr bwMode="auto">
            <a:xfrm>
              <a:off x="12192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04" name="Rectangle 62"/>
            <p:cNvSpPr>
              <a:spLocks noChangeArrowheads="1"/>
            </p:cNvSpPr>
            <p:nvPr/>
          </p:nvSpPr>
          <p:spPr bwMode="auto">
            <a:xfrm>
              <a:off x="9906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05" name="Rectangle 63"/>
            <p:cNvSpPr>
              <a:spLocks noChangeArrowheads="1"/>
            </p:cNvSpPr>
            <p:nvPr/>
          </p:nvSpPr>
          <p:spPr bwMode="auto">
            <a:xfrm>
              <a:off x="14478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06" name="Rectangle 64"/>
            <p:cNvSpPr>
              <a:spLocks noChangeArrowheads="1"/>
            </p:cNvSpPr>
            <p:nvPr/>
          </p:nvSpPr>
          <p:spPr bwMode="auto">
            <a:xfrm>
              <a:off x="1219200" y="56388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07" name="Rectangle 65"/>
            <p:cNvSpPr>
              <a:spLocks noChangeArrowheads="1"/>
            </p:cNvSpPr>
            <p:nvPr/>
          </p:nvSpPr>
          <p:spPr bwMode="auto">
            <a:xfrm>
              <a:off x="12192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108" name="Group 107"/>
          <p:cNvGrpSpPr/>
          <p:nvPr/>
        </p:nvGrpSpPr>
        <p:grpSpPr>
          <a:xfrm>
            <a:off x="5658757" y="5867400"/>
            <a:ext cx="685800" cy="685800"/>
            <a:chOff x="1905000" y="5181600"/>
            <a:chExt cx="685800" cy="685800"/>
          </a:xfrm>
        </p:grpSpPr>
        <p:sp>
          <p:nvSpPr>
            <p:cNvPr id="109" name="Rectangle 67"/>
            <p:cNvSpPr>
              <a:spLocks noChangeArrowheads="1"/>
            </p:cNvSpPr>
            <p:nvPr/>
          </p:nvSpPr>
          <p:spPr bwMode="auto">
            <a:xfrm>
              <a:off x="21336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0" name="Rectangle 68"/>
            <p:cNvSpPr>
              <a:spLocks noChangeArrowheads="1"/>
            </p:cNvSpPr>
            <p:nvPr/>
          </p:nvSpPr>
          <p:spPr bwMode="auto">
            <a:xfrm>
              <a:off x="19050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1" name="Rectangle 69"/>
            <p:cNvSpPr>
              <a:spLocks noChangeArrowheads="1"/>
            </p:cNvSpPr>
            <p:nvPr/>
          </p:nvSpPr>
          <p:spPr bwMode="auto">
            <a:xfrm>
              <a:off x="23622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2" name="Rectangle 70"/>
            <p:cNvSpPr>
              <a:spLocks noChangeArrowheads="1"/>
            </p:cNvSpPr>
            <p:nvPr/>
          </p:nvSpPr>
          <p:spPr bwMode="auto">
            <a:xfrm>
              <a:off x="21336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3" name="Rectangle 71"/>
            <p:cNvSpPr>
              <a:spLocks noChangeArrowheads="1"/>
            </p:cNvSpPr>
            <p:nvPr/>
          </p:nvSpPr>
          <p:spPr bwMode="auto">
            <a:xfrm>
              <a:off x="21336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114" name="Group 113"/>
          <p:cNvGrpSpPr/>
          <p:nvPr/>
        </p:nvGrpSpPr>
        <p:grpSpPr>
          <a:xfrm>
            <a:off x="6573157" y="5867400"/>
            <a:ext cx="685800" cy="685800"/>
            <a:chOff x="2819400" y="5181600"/>
            <a:chExt cx="685800" cy="685800"/>
          </a:xfrm>
        </p:grpSpPr>
        <p:sp>
          <p:nvSpPr>
            <p:cNvPr id="115" name="Rectangle 73"/>
            <p:cNvSpPr>
              <a:spLocks noChangeArrowheads="1"/>
            </p:cNvSpPr>
            <p:nvPr/>
          </p:nvSpPr>
          <p:spPr bwMode="auto">
            <a:xfrm>
              <a:off x="30480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6" name="Rectangle 74"/>
            <p:cNvSpPr>
              <a:spLocks noChangeArrowheads="1"/>
            </p:cNvSpPr>
            <p:nvPr/>
          </p:nvSpPr>
          <p:spPr bwMode="auto">
            <a:xfrm>
              <a:off x="28194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7" name="Rectangle 75"/>
            <p:cNvSpPr>
              <a:spLocks noChangeArrowheads="1"/>
            </p:cNvSpPr>
            <p:nvPr/>
          </p:nvSpPr>
          <p:spPr bwMode="auto">
            <a:xfrm>
              <a:off x="32766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8" name="Rectangle 76"/>
            <p:cNvSpPr>
              <a:spLocks noChangeArrowheads="1"/>
            </p:cNvSpPr>
            <p:nvPr/>
          </p:nvSpPr>
          <p:spPr bwMode="auto">
            <a:xfrm>
              <a:off x="30480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9" name="Rectangle 77"/>
            <p:cNvSpPr>
              <a:spLocks noChangeArrowheads="1"/>
            </p:cNvSpPr>
            <p:nvPr/>
          </p:nvSpPr>
          <p:spPr bwMode="auto">
            <a:xfrm>
              <a:off x="30480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120" name="Group 119"/>
          <p:cNvGrpSpPr/>
          <p:nvPr/>
        </p:nvGrpSpPr>
        <p:grpSpPr>
          <a:xfrm>
            <a:off x="7651070" y="5867400"/>
            <a:ext cx="685800" cy="685800"/>
            <a:chOff x="6477000" y="5181600"/>
            <a:chExt cx="685800" cy="685800"/>
          </a:xfrm>
        </p:grpSpPr>
        <p:sp>
          <p:nvSpPr>
            <p:cNvPr id="121" name="Rectangle 97"/>
            <p:cNvSpPr>
              <a:spLocks noChangeArrowheads="1"/>
            </p:cNvSpPr>
            <p:nvPr/>
          </p:nvSpPr>
          <p:spPr bwMode="auto">
            <a:xfrm>
              <a:off x="67056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22" name="Rectangle 98"/>
            <p:cNvSpPr>
              <a:spLocks noChangeArrowheads="1"/>
            </p:cNvSpPr>
            <p:nvPr/>
          </p:nvSpPr>
          <p:spPr bwMode="auto">
            <a:xfrm>
              <a:off x="64770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23" name="Rectangle 99"/>
            <p:cNvSpPr>
              <a:spLocks noChangeArrowheads="1"/>
            </p:cNvSpPr>
            <p:nvPr/>
          </p:nvSpPr>
          <p:spPr bwMode="auto">
            <a:xfrm>
              <a:off x="69342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24" name="Rectangle 100"/>
            <p:cNvSpPr>
              <a:spLocks noChangeArrowheads="1"/>
            </p:cNvSpPr>
            <p:nvPr/>
          </p:nvSpPr>
          <p:spPr bwMode="auto">
            <a:xfrm>
              <a:off x="67056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25" name="Rectangle 101"/>
            <p:cNvSpPr>
              <a:spLocks noChangeArrowheads="1"/>
            </p:cNvSpPr>
            <p:nvPr/>
          </p:nvSpPr>
          <p:spPr bwMode="auto">
            <a:xfrm>
              <a:off x="67056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sp>
        <p:nvSpPr>
          <p:cNvPr id="4" name="Down Arrow 3"/>
          <p:cNvSpPr/>
          <p:nvPr/>
        </p:nvSpPr>
        <p:spPr bwMode="auto">
          <a:xfrm>
            <a:off x="2649054" y="4792133"/>
            <a:ext cx="706438" cy="990600"/>
          </a:xfrm>
          <a:prstGeom prst="downArrow">
            <a:avLst/>
          </a:prstGeom>
          <a:solidFill>
            <a:srgbClr val="CCECFF"/>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13203716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3"/>
          <p:cNvSpPr txBox="1">
            <a:spLocks noChangeArrowheads="1"/>
          </p:cNvSpPr>
          <p:nvPr/>
        </p:nvSpPr>
        <p:spPr bwMode="auto">
          <a:xfrm>
            <a:off x="488950" y="7874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C00000"/>
                </a:solidFill>
                <a:latin typeface="Arial" charset="0"/>
              </a:rPr>
              <a:t>state</a:t>
            </a:r>
          </a:p>
        </p:txBody>
      </p:sp>
      <p:sp>
        <p:nvSpPr>
          <p:cNvPr id="33795" name="Text Box 24"/>
          <p:cNvSpPr txBox="1">
            <a:spLocks noChangeArrowheads="1"/>
          </p:cNvSpPr>
          <p:nvPr/>
        </p:nvSpPr>
        <p:spPr bwMode="auto">
          <a:xfrm>
            <a:off x="1752600" y="7874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C00000"/>
                </a:solidFill>
                <a:latin typeface="Arial" charset="0"/>
              </a:rPr>
              <a:t>surroundings</a:t>
            </a:r>
          </a:p>
        </p:txBody>
      </p:sp>
      <p:sp>
        <p:nvSpPr>
          <p:cNvPr id="33796" name="Text Box 25"/>
          <p:cNvSpPr txBox="1">
            <a:spLocks noChangeArrowheads="1"/>
          </p:cNvSpPr>
          <p:nvPr/>
        </p:nvSpPr>
        <p:spPr bwMode="auto">
          <a:xfrm>
            <a:off x="5257800" y="7874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C00000"/>
                </a:solidFill>
                <a:latin typeface="Arial" charset="0"/>
              </a:rPr>
              <a:t>direction</a:t>
            </a:r>
          </a:p>
        </p:txBody>
      </p:sp>
      <p:sp>
        <p:nvSpPr>
          <p:cNvPr id="33797" name="Text Box 26"/>
          <p:cNvSpPr txBox="1">
            <a:spLocks noChangeArrowheads="1"/>
          </p:cNvSpPr>
          <p:nvPr/>
        </p:nvSpPr>
        <p:spPr bwMode="auto">
          <a:xfrm>
            <a:off x="6781800" y="7874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C00000"/>
                </a:solidFill>
                <a:latin typeface="Arial" charset="0"/>
              </a:rPr>
              <a:t>new state</a:t>
            </a:r>
          </a:p>
        </p:txBody>
      </p:sp>
      <p:sp>
        <p:nvSpPr>
          <p:cNvPr id="33798" name="Text Box 2"/>
          <p:cNvSpPr txBox="1">
            <a:spLocks noChangeArrowheads="1"/>
          </p:cNvSpPr>
          <p:nvPr/>
        </p:nvSpPr>
        <p:spPr bwMode="auto">
          <a:xfrm>
            <a:off x="222250" y="193675"/>
            <a:ext cx="8616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1800" b="1" dirty="0" smtClean="0">
                <a:solidFill>
                  <a:srgbClr val="000000"/>
                </a:solidFill>
                <a:latin typeface="Cambria" charset="0"/>
              </a:rPr>
              <a:t>(A)  </a:t>
            </a:r>
            <a:r>
              <a:rPr lang="en-US" sz="1800" dirty="0" smtClean="0">
                <a:solidFill>
                  <a:srgbClr val="000000"/>
                </a:solidFill>
                <a:latin typeface="Cambria" charset="0"/>
              </a:rPr>
              <a:t>A</a:t>
            </a:r>
            <a:r>
              <a:rPr lang="en-US" sz="1800" dirty="0" smtClean="0">
                <a:solidFill>
                  <a:srgbClr val="000000"/>
                </a:solidFill>
                <a:latin typeface="Cambria" charset="0"/>
              </a:rPr>
              <a:t> </a:t>
            </a:r>
            <a:r>
              <a:rPr lang="en-US" sz="1800" dirty="0" smtClean="0">
                <a:solidFill>
                  <a:srgbClr val="000000"/>
                </a:solidFill>
                <a:latin typeface="Cambria" charset="0"/>
              </a:rPr>
              <a:t>rule that sends </a:t>
            </a:r>
            <a:r>
              <a:rPr lang="en-US" sz="1800" dirty="0" err="1" smtClean="0">
                <a:solidFill>
                  <a:srgbClr val="000000"/>
                </a:solidFill>
                <a:latin typeface="Cambria" charset="0"/>
              </a:rPr>
              <a:t>Picobot</a:t>
            </a:r>
            <a:r>
              <a:rPr lang="en-US" sz="1800" dirty="0" smtClean="0">
                <a:solidFill>
                  <a:srgbClr val="000000"/>
                </a:solidFill>
                <a:latin typeface="Cambria" charset="0"/>
              </a:rPr>
              <a:t> to the North as far as it can go:</a:t>
            </a:r>
          </a:p>
        </p:txBody>
      </p:sp>
      <p:sp>
        <p:nvSpPr>
          <p:cNvPr id="33799" name="Rectangle 1"/>
          <p:cNvSpPr>
            <a:spLocks noChangeArrowheads="1"/>
          </p:cNvSpPr>
          <p:nvPr/>
        </p:nvSpPr>
        <p:spPr bwMode="auto">
          <a:xfrm>
            <a:off x="222250" y="2197656"/>
            <a:ext cx="33687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solidFill>
                  <a:srgbClr val="000000"/>
                </a:solidFill>
                <a:latin typeface="Cambria" charset="0"/>
                <a:ea typeface="MS PGothic" charset="0"/>
                <a:cs typeface="MS PGothic" charset="0"/>
              </a:rPr>
              <a:t>(B) </a:t>
            </a:r>
            <a:r>
              <a:rPr lang="en-US" sz="1800" dirty="0" smtClean="0">
                <a:solidFill>
                  <a:srgbClr val="000000"/>
                </a:solidFill>
                <a:latin typeface="Cambria" charset="0"/>
                <a:ea typeface="MS PGothic" charset="0"/>
                <a:cs typeface="MS PGothic" charset="0"/>
              </a:rPr>
              <a:t>What does this next rule do?</a:t>
            </a:r>
            <a:endParaRPr lang="en-US" sz="1800" dirty="0" smtClean="0">
              <a:solidFill>
                <a:srgbClr val="000000"/>
              </a:solidFill>
              <a:ea typeface="MS PGothic" charset="0"/>
              <a:cs typeface="MS PGothic" charset="0"/>
            </a:endParaRPr>
          </a:p>
        </p:txBody>
      </p:sp>
      <p:sp>
        <p:nvSpPr>
          <p:cNvPr id="33800" name="Rectangle 25"/>
          <p:cNvSpPr>
            <a:spLocks noChangeArrowheads="1"/>
          </p:cNvSpPr>
          <p:nvPr/>
        </p:nvSpPr>
        <p:spPr bwMode="auto">
          <a:xfrm>
            <a:off x="222250" y="3568700"/>
            <a:ext cx="3663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b="1" dirty="0" smtClean="0">
                <a:solidFill>
                  <a:srgbClr val="000000"/>
                </a:solidFill>
                <a:latin typeface="Cambria" charset="0"/>
                <a:ea typeface="MS PGothic" charset="0"/>
                <a:cs typeface="MS PGothic" charset="0"/>
              </a:rPr>
              <a:t>(C) </a:t>
            </a:r>
            <a:r>
              <a:rPr lang="en-US" sz="1800" dirty="0" smtClean="0">
                <a:solidFill>
                  <a:srgbClr val="000000"/>
                </a:solidFill>
                <a:latin typeface="Cambria" charset="0"/>
                <a:ea typeface="MS PGothic" charset="0"/>
                <a:cs typeface="MS PGothic" charset="0"/>
              </a:rPr>
              <a:t>What about this one?</a:t>
            </a:r>
            <a:endParaRPr lang="en-US" sz="1800" dirty="0" smtClean="0">
              <a:solidFill>
                <a:srgbClr val="000000"/>
              </a:solidFill>
              <a:ea typeface="MS PGothic" charset="0"/>
              <a:cs typeface="MS PGothic" charset="0"/>
            </a:endParaRPr>
          </a:p>
        </p:txBody>
      </p:sp>
      <p:sp>
        <p:nvSpPr>
          <p:cNvPr id="33801" name="Rectangle 50"/>
          <p:cNvSpPr>
            <a:spLocks noChangeArrowheads="1"/>
          </p:cNvSpPr>
          <p:nvPr/>
        </p:nvSpPr>
        <p:spPr bwMode="auto">
          <a:xfrm>
            <a:off x="222250" y="5040868"/>
            <a:ext cx="7245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b="1" dirty="0" smtClean="0">
                <a:solidFill>
                  <a:srgbClr val="000000"/>
                </a:solidFill>
                <a:latin typeface="Cambria" charset="0"/>
                <a:ea typeface="MS PGothic" charset="0"/>
                <a:cs typeface="MS PGothic" charset="0"/>
              </a:rPr>
              <a:t>(D) </a:t>
            </a:r>
            <a:r>
              <a:rPr lang="en-US" sz="1800" dirty="0" smtClean="0">
                <a:solidFill>
                  <a:srgbClr val="000000"/>
                </a:solidFill>
                <a:latin typeface="Cambria" charset="0"/>
                <a:ea typeface="MS PGothic" charset="0"/>
                <a:cs typeface="MS PGothic" charset="0"/>
              </a:rPr>
              <a:t>How could we </a:t>
            </a:r>
            <a:r>
              <a:rPr lang="en-US" sz="1800" b="1" dirty="0" smtClean="0">
                <a:solidFill>
                  <a:srgbClr val="000000"/>
                </a:solidFill>
                <a:latin typeface="Cambria" charset="0"/>
                <a:ea typeface="MS PGothic" charset="0"/>
                <a:cs typeface="MS PGothic" charset="0"/>
              </a:rPr>
              <a:t>stop</a:t>
            </a:r>
            <a:r>
              <a:rPr lang="en-US" sz="1800" dirty="0" smtClean="0">
                <a:solidFill>
                  <a:srgbClr val="000000"/>
                </a:solidFill>
                <a:latin typeface="Cambria" charset="0"/>
                <a:ea typeface="MS PGothic" charset="0"/>
                <a:cs typeface="MS PGothic" charset="0"/>
              </a:rPr>
              <a:t> at the bottom and return </a:t>
            </a:r>
            <a:r>
              <a:rPr lang="en-US" sz="1800" i="1" dirty="0" smtClean="0">
                <a:solidFill>
                  <a:srgbClr val="000000"/>
                </a:solidFill>
                <a:latin typeface="Cambria" charset="0"/>
                <a:ea typeface="MS PGothic" charset="0"/>
                <a:cs typeface="MS PGothic" charset="0"/>
              </a:rPr>
              <a:t>up the same column</a:t>
            </a:r>
            <a:r>
              <a:rPr lang="en-US" sz="1800" dirty="0" smtClean="0">
                <a:solidFill>
                  <a:srgbClr val="000000"/>
                </a:solidFill>
                <a:latin typeface="Cambria" charset="0"/>
                <a:ea typeface="MS PGothic" charset="0"/>
                <a:cs typeface="MS PGothic" charset="0"/>
              </a:rPr>
              <a:t>?</a:t>
            </a:r>
            <a:endParaRPr lang="en-US" sz="1800" dirty="0" smtClean="0">
              <a:solidFill>
                <a:srgbClr val="000000"/>
              </a:solidFill>
              <a:ea typeface="MS PGothic" charset="0"/>
              <a:cs typeface="MS PGothic" charset="0"/>
            </a:endParaRPr>
          </a:p>
        </p:txBody>
      </p:sp>
      <p:sp>
        <p:nvSpPr>
          <p:cNvPr id="10" name="Text Box 3"/>
          <p:cNvSpPr txBox="1">
            <a:spLocks noChangeArrowheads="1"/>
          </p:cNvSpPr>
          <p:nvPr/>
        </p:nvSpPr>
        <p:spPr bwMode="auto">
          <a:xfrm>
            <a:off x="769938" y="1320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11" name="Text Box 4"/>
          <p:cNvSpPr txBox="1">
            <a:spLocks noChangeArrowheads="1"/>
          </p:cNvSpPr>
          <p:nvPr/>
        </p:nvSpPr>
        <p:spPr bwMode="auto">
          <a:xfrm>
            <a:off x="2141538" y="1320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x***</a:t>
            </a:r>
            <a:endParaRPr lang="en-US" b="1" smtClean="0">
              <a:solidFill>
                <a:srgbClr val="000000"/>
              </a:solidFill>
              <a:latin typeface="Arial" charset="0"/>
            </a:endParaRPr>
          </a:p>
        </p:txBody>
      </p:sp>
      <p:sp>
        <p:nvSpPr>
          <p:cNvPr id="12" name="Text Box 5"/>
          <p:cNvSpPr txBox="1">
            <a:spLocks noChangeArrowheads="1"/>
          </p:cNvSpPr>
          <p:nvPr/>
        </p:nvSpPr>
        <p:spPr bwMode="auto">
          <a:xfrm>
            <a:off x="7018338" y="1320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0</a:t>
            </a:r>
          </a:p>
        </p:txBody>
      </p:sp>
      <p:sp>
        <p:nvSpPr>
          <p:cNvPr id="13" name="Text Box 6"/>
          <p:cNvSpPr txBox="1">
            <a:spLocks noChangeArrowheads="1"/>
          </p:cNvSpPr>
          <p:nvPr/>
        </p:nvSpPr>
        <p:spPr bwMode="auto">
          <a:xfrm>
            <a:off x="5265738" y="1320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N</a:t>
            </a:r>
          </a:p>
        </p:txBody>
      </p:sp>
      <p:sp>
        <p:nvSpPr>
          <p:cNvPr id="14" name="Text Box 26"/>
          <p:cNvSpPr txBox="1">
            <a:spLocks noChangeArrowheads="1"/>
          </p:cNvSpPr>
          <p:nvPr/>
        </p:nvSpPr>
        <p:spPr bwMode="auto">
          <a:xfrm>
            <a:off x="3817938" y="13303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15" name="Line 30"/>
          <p:cNvSpPr>
            <a:spLocks noChangeShapeType="1"/>
          </p:cNvSpPr>
          <p:nvPr/>
        </p:nvSpPr>
        <p:spPr bwMode="auto">
          <a:xfrm>
            <a:off x="425450" y="563563"/>
            <a:ext cx="539750" cy="901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16" name="Text Box 3"/>
          <p:cNvSpPr txBox="1">
            <a:spLocks noChangeArrowheads="1"/>
          </p:cNvSpPr>
          <p:nvPr/>
        </p:nvSpPr>
        <p:spPr bwMode="auto">
          <a:xfrm>
            <a:off x="762000" y="270986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17" name="Text Box 4"/>
          <p:cNvSpPr txBox="1">
            <a:spLocks noChangeArrowheads="1"/>
          </p:cNvSpPr>
          <p:nvPr/>
        </p:nvSpPr>
        <p:spPr bwMode="auto">
          <a:xfrm>
            <a:off x="2133600" y="27098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dirty="0">
                <a:solidFill>
                  <a:srgbClr val="000000"/>
                </a:solidFill>
                <a:latin typeface="Courier New" charset="0"/>
              </a:rPr>
              <a:t>N</a:t>
            </a:r>
            <a:r>
              <a:rPr lang="en-US" b="1" dirty="0" smtClean="0">
                <a:solidFill>
                  <a:srgbClr val="000000"/>
                </a:solidFill>
                <a:latin typeface="Courier New" charset="0"/>
              </a:rPr>
              <a:t>***</a:t>
            </a:r>
            <a:endParaRPr lang="en-US" b="1" dirty="0" smtClean="0">
              <a:solidFill>
                <a:srgbClr val="000000"/>
              </a:solidFill>
              <a:latin typeface="Arial" charset="0"/>
            </a:endParaRPr>
          </a:p>
        </p:txBody>
      </p:sp>
      <p:sp>
        <p:nvSpPr>
          <p:cNvPr id="18" name="Text Box 5"/>
          <p:cNvSpPr txBox="1">
            <a:spLocks noChangeArrowheads="1"/>
          </p:cNvSpPr>
          <p:nvPr/>
        </p:nvSpPr>
        <p:spPr bwMode="auto">
          <a:xfrm>
            <a:off x="7010400" y="27098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solidFill>
                  <a:srgbClr val="000000"/>
                </a:solidFill>
                <a:latin typeface="Arial" charset="0"/>
              </a:rPr>
              <a:t>1</a:t>
            </a:r>
            <a:endParaRPr lang="en-US" dirty="0" smtClean="0">
              <a:solidFill>
                <a:srgbClr val="000000"/>
              </a:solidFill>
              <a:latin typeface="Arial" charset="0"/>
            </a:endParaRPr>
          </a:p>
        </p:txBody>
      </p:sp>
      <p:sp>
        <p:nvSpPr>
          <p:cNvPr id="19" name="Text Box 6"/>
          <p:cNvSpPr txBox="1">
            <a:spLocks noChangeArrowheads="1"/>
          </p:cNvSpPr>
          <p:nvPr/>
        </p:nvSpPr>
        <p:spPr bwMode="auto">
          <a:xfrm>
            <a:off x="5257800" y="27098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solidFill>
                  <a:srgbClr val="000000"/>
                </a:solidFill>
                <a:latin typeface="Arial" charset="0"/>
              </a:rPr>
              <a:t>W</a:t>
            </a:r>
            <a:endParaRPr lang="en-US" dirty="0" smtClean="0">
              <a:solidFill>
                <a:srgbClr val="000000"/>
              </a:solidFill>
              <a:latin typeface="Arial" charset="0"/>
            </a:endParaRPr>
          </a:p>
        </p:txBody>
      </p:sp>
      <p:sp>
        <p:nvSpPr>
          <p:cNvPr id="20" name="Text Box 26"/>
          <p:cNvSpPr txBox="1">
            <a:spLocks noChangeArrowheads="1"/>
          </p:cNvSpPr>
          <p:nvPr/>
        </p:nvSpPr>
        <p:spPr bwMode="auto">
          <a:xfrm>
            <a:off x="3810000" y="2719388"/>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21" name="Text Box 3"/>
          <p:cNvSpPr txBox="1">
            <a:spLocks noChangeArrowheads="1"/>
          </p:cNvSpPr>
          <p:nvPr/>
        </p:nvSpPr>
        <p:spPr bwMode="auto">
          <a:xfrm>
            <a:off x="762000" y="408146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solidFill>
                  <a:srgbClr val="000000"/>
                </a:solidFill>
                <a:latin typeface="Arial" charset="0"/>
              </a:rPr>
              <a:t>1</a:t>
            </a:r>
            <a:endParaRPr lang="en-US" dirty="0" smtClean="0">
              <a:solidFill>
                <a:srgbClr val="000000"/>
              </a:solidFill>
              <a:latin typeface="Arial" charset="0"/>
            </a:endParaRPr>
          </a:p>
        </p:txBody>
      </p:sp>
      <p:sp>
        <p:nvSpPr>
          <p:cNvPr id="22" name="Text Box 4"/>
          <p:cNvSpPr txBox="1">
            <a:spLocks noChangeArrowheads="1"/>
          </p:cNvSpPr>
          <p:nvPr/>
        </p:nvSpPr>
        <p:spPr bwMode="auto">
          <a:xfrm>
            <a:off x="2133600" y="40814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dirty="0" smtClean="0">
                <a:solidFill>
                  <a:srgbClr val="000000"/>
                </a:solidFill>
                <a:latin typeface="Courier New" charset="0"/>
              </a:rPr>
              <a:t>***x</a:t>
            </a:r>
            <a:endParaRPr lang="en-US" b="1" dirty="0" smtClean="0">
              <a:solidFill>
                <a:srgbClr val="000000"/>
              </a:solidFill>
              <a:latin typeface="Arial" charset="0"/>
            </a:endParaRPr>
          </a:p>
        </p:txBody>
      </p:sp>
      <p:sp>
        <p:nvSpPr>
          <p:cNvPr id="23" name="Text Box 5"/>
          <p:cNvSpPr txBox="1">
            <a:spLocks noChangeArrowheads="1"/>
          </p:cNvSpPr>
          <p:nvPr/>
        </p:nvSpPr>
        <p:spPr bwMode="auto">
          <a:xfrm>
            <a:off x="7010400" y="40814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solidFill>
                  <a:srgbClr val="000000"/>
                </a:solidFill>
                <a:latin typeface="Arial" charset="0"/>
              </a:rPr>
              <a:t>1</a:t>
            </a:r>
            <a:endParaRPr lang="en-US" dirty="0" smtClean="0">
              <a:solidFill>
                <a:srgbClr val="000000"/>
              </a:solidFill>
              <a:latin typeface="Arial" charset="0"/>
            </a:endParaRPr>
          </a:p>
        </p:txBody>
      </p:sp>
      <p:sp>
        <p:nvSpPr>
          <p:cNvPr id="24" name="Text Box 6"/>
          <p:cNvSpPr txBox="1">
            <a:spLocks noChangeArrowheads="1"/>
          </p:cNvSpPr>
          <p:nvPr/>
        </p:nvSpPr>
        <p:spPr bwMode="auto">
          <a:xfrm>
            <a:off x="5257800" y="40814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S</a:t>
            </a:r>
          </a:p>
        </p:txBody>
      </p:sp>
      <p:sp>
        <p:nvSpPr>
          <p:cNvPr id="25" name="Text Box 26"/>
          <p:cNvSpPr txBox="1">
            <a:spLocks noChangeArrowheads="1"/>
          </p:cNvSpPr>
          <p:nvPr/>
        </p:nvSpPr>
        <p:spPr bwMode="auto">
          <a:xfrm>
            <a:off x="3810000" y="4090988"/>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26" name="Rounded Rectangle 21"/>
          <p:cNvSpPr>
            <a:spLocks noChangeArrowheads="1"/>
          </p:cNvSpPr>
          <p:nvPr/>
        </p:nvSpPr>
        <p:spPr bwMode="auto">
          <a:xfrm>
            <a:off x="609600" y="1219200"/>
            <a:ext cx="7685244" cy="676275"/>
          </a:xfrm>
          <a:prstGeom prst="roundRect">
            <a:avLst>
              <a:gd name="adj" fmla="val 23344"/>
            </a:avLst>
          </a:prstGeom>
          <a:solidFill>
            <a:srgbClr val="FFCCCC">
              <a:alpha val="18823"/>
            </a:srgbClr>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7" name="Rounded Rectangle 21"/>
          <p:cNvSpPr>
            <a:spLocks noChangeArrowheads="1"/>
          </p:cNvSpPr>
          <p:nvPr/>
        </p:nvSpPr>
        <p:spPr bwMode="auto">
          <a:xfrm>
            <a:off x="609600" y="2609850"/>
            <a:ext cx="7685244" cy="676275"/>
          </a:xfrm>
          <a:prstGeom prst="roundRect">
            <a:avLst>
              <a:gd name="adj" fmla="val 23344"/>
            </a:avLst>
          </a:prstGeom>
          <a:solidFill>
            <a:srgbClr val="FFCCCC">
              <a:alpha val="18823"/>
            </a:srgbClr>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8" name="Rounded Rectangle 21"/>
          <p:cNvSpPr>
            <a:spLocks noChangeArrowheads="1"/>
          </p:cNvSpPr>
          <p:nvPr/>
        </p:nvSpPr>
        <p:spPr bwMode="auto">
          <a:xfrm>
            <a:off x="609600" y="3971925"/>
            <a:ext cx="7685244" cy="676275"/>
          </a:xfrm>
          <a:prstGeom prst="roundRect">
            <a:avLst>
              <a:gd name="adj" fmla="val 23344"/>
            </a:avLst>
          </a:prstGeom>
          <a:solidFill>
            <a:srgbClr val="FFCCCC">
              <a:alpha val="18823"/>
            </a:srgbClr>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9" name="Rounded Rectangle 21"/>
          <p:cNvSpPr>
            <a:spLocks noChangeArrowheads="1"/>
          </p:cNvSpPr>
          <p:nvPr/>
        </p:nvSpPr>
        <p:spPr bwMode="auto">
          <a:xfrm>
            <a:off x="609600" y="5562600"/>
            <a:ext cx="7685244" cy="676275"/>
          </a:xfrm>
          <a:prstGeom prst="roundRect">
            <a:avLst>
              <a:gd name="adj" fmla="val 23344"/>
            </a:avLst>
          </a:prstGeom>
          <a:solidFill>
            <a:srgbClr val="FFCCCC">
              <a:alpha val="18823"/>
            </a:srgbClr>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Tree>
    <p:extLst>
      <p:ext uri="{BB962C8B-B14F-4D97-AF65-F5344CB8AC3E}">
        <p14:creationId xmlns:p14="http://schemas.microsoft.com/office/powerpoint/2010/main" val="23659540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11"/>
          <p:cNvSpPr txBox="1">
            <a:spLocks noChangeArrowheads="1"/>
          </p:cNvSpPr>
          <p:nvPr/>
        </p:nvSpPr>
        <p:spPr bwMode="auto">
          <a:xfrm>
            <a:off x="307974" y="152400"/>
            <a:ext cx="35845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cs typeface="Times New Roman" pitchFamily="18" charset="0"/>
              </a:rPr>
              <a:t>Be </a:t>
            </a:r>
            <a:r>
              <a:rPr lang="en-US" sz="4200" i="1" dirty="0" err="1" smtClean="0">
                <a:latin typeface="Cambria" pitchFamily="18" charset="0"/>
                <a:cs typeface="Times New Roman" pitchFamily="18" charset="0"/>
              </a:rPr>
              <a:t>Picobot</a:t>
            </a:r>
            <a:r>
              <a:rPr lang="en-US" sz="4200" i="1" dirty="0" smtClean="0">
                <a:latin typeface="Cambria" pitchFamily="18" charset="0"/>
                <a:cs typeface="Times New Roman" pitchFamily="18" charset="0"/>
              </a:rPr>
              <a:t>!</a:t>
            </a:r>
            <a:endParaRPr lang="en-US" sz="4200" i="1" dirty="0">
              <a:latin typeface="Cambria" pitchFamily="18" charset="0"/>
              <a:cs typeface="Times New Roman" pitchFamily="18" charset="0"/>
            </a:endParaRPr>
          </a:p>
        </p:txBody>
      </p:sp>
      <p:sp>
        <p:nvSpPr>
          <p:cNvPr id="20" name="Text Box 10"/>
          <p:cNvSpPr txBox="1">
            <a:spLocks noChangeArrowheads="1"/>
          </p:cNvSpPr>
          <p:nvPr/>
        </p:nvSpPr>
        <p:spPr bwMode="auto">
          <a:xfrm>
            <a:off x="4267200" y="2886935"/>
            <a:ext cx="398250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100" dirty="0" smtClean="0">
                <a:latin typeface="Cambria" pitchFamily="18" charset="0"/>
              </a:rPr>
              <a:t>"Run</a:t>
            </a:r>
            <a:r>
              <a:rPr lang="en-US" sz="2100" dirty="0" smtClean="0">
                <a:latin typeface="Cambria" pitchFamily="18" charset="0"/>
              </a:rPr>
              <a:t>" this </a:t>
            </a:r>
            <a:r>
              <a:rPr lang="en-US" sz="2100" dirty="0" err="1" smtClean="0">
                <a:latin typeface="Cambria" pitchFamily="18" charset="0"/>
              </a:rPr>
              <a:t>Picobot</a:t>
            </a:r>
            <a:r>
              <a:rPr lang="en-US" sz="2100" dirty="0" smtClean="0">
                <a:latin typeface="Cambria" pitchFamily="18" charset="0"/>
              </a:rPr>
              <a:t> </a:t>
            </a:r>
            <a:r>
              <a:rPr lang="en-US" sz="2100" dirty="0" smtClean="0">
                <a:latin typeface="Cambria" pitchFamily="18" charset="0"/>
              </a:rPr>
              <a:t>program:</a:t>
            </a:r>
            <a:endParaRPr lang="en-US" sz="2100" dirty="0">
              <a:latin typeface="Cambria" pitchFamily="18" charset="0"/>
            </a:endParaRPr>
          </a:p>
        </p:txBody>
      </p:sp>
      <p:sp>
        <p:nvSpPr>
          <p:cNvPr id="4" name="Rectangle 3"/>
          <p:cNvSpPr/>
          <p:nvPr/>
        </p:nvSpPr>
        <p:spPr>
          <a:xfrm>
            <a:off x="4360794" y="3578422"/>
            <a:ext cx="497187" cy="276999"/>
          </a:xfrm>
          <a:prstGeom prst="rect">
            <a:avLst/>
          </a:prstGeom>
        </p:spPr>
        <p:txBody>
          <a:bodyPr wrap="none">
            <a:spAutoFit/>
          </a:bodyPr>
          <a:lstStyle/>
          <a:p>
            <a:r>
              <a:rPr lang="en-US" sz="1200" b="1" dirty="0" smtClean="0">
                <a:latin typeface="Calibri" pitchFamily="34" charset="0"/>
              </a:rPr>
              <a:t>state</a:t>
            </a:r>
            <a:endParaRPr lang="en-US" sz="1200" b="1" dirty="0">
              <a:latin typeface="Calibri" pitchFamily="34" charset="0"/>
            </a:endParaRPr>
          </a:p>
        </p:txBody>
      </p:sp>
      <p:sp>
        <p:nvSpPr>
          <p:cNvPr id="17" name="Rectangle 16"/>
          <p:cNvSpPr/>
          <p:nvPr/>
        </p:nvSpPr>
        <p:spPr>
          <a:xfrm>
            <a:off x="5042863" y="3578422"/>
            <a:ext cx="437940" cy="276999"/>
          </a:xfrm>
          <a:prstGeom prst="rect">
            <a:avLst/>
          </a:prstGeom>
        </p:spPr>
        <p:txBody>
          <a:bodyPr wrap="none">
            <a:spAutoFit/>
          </a:bodyPr>
          <a:lstStyle/>
          <a:p>
            <a:r>
              <a:rPr lang="en-US" sz="1200" b="1" dirty="0" err="1" smtClean="0">
                <a:latin typeface="Calibri" pitchFamily="34" charset="0"/>
              </a:rPr>
              <a:t>surr</a:t>
            </a:r>
            <a:endParaRPr lang="en-US" sz="1200" b="1" dirty="0">
              <a:latin typeface="Calibri" pitchFamily="34" charset="0"/>
            </a:endParaRPr>
          </a:p>
        </p:txBody>
      </p:sp>
      <p:sp>
        <p:nvSpPr>
          <p:cNvPr id="18" name="Rectangle 17"/>
          <p:cNvSpPr/>
          <p:nvPr/>
        </p:nvSpPr>
        <p:spPr>
          <a:xfrm>
            <a:off x="6370012" y="3578422"/>
            <a:ext cx="360996" cy="276999"/>
          </a:xfrm>
          <a:prstGeom prst="rect">
            <a:avLst/>
          </a:prstGeom>
        </p:spPr>
        <p:txBody>
          <a:bodyPr wrap="none">
            <a:spAutoFit/>
          </a:bodyPr>
          <a:lstStyle/>
          <a:p>
            <a:r>
              <a:rPr lang="en-US" sz="1200" b="1" dirty="0" err="1" smtClean="0">
                <a:latin typeface="Calibri" pitchFamily="34" charset="0"/>
              </a:rPr>
              <a:t>dir</a:t>
            </a:r>
            <a:endParaRPr lang="en-US" sz="1200" b="1" dirty="0">
              <a:latin typeface="Calibri" pitchFamily="34" charset="0"/>
            </a:endParaRPr>
          </a:p>
        </p:txBody>
      </p:sp>
      <p:sp>
        <p:nvSpPr>
          <p:cNvPr id="19" name="Rectangle 18"/>
          <p:cNvSpPr/>
          <p:nvPr/>
        </p:nvSpPr>
        <p:spPr>
          <a:xfrm>
            <a:off x="6805483" y="3578422"/>
            <a:ext cx="771173" cy="276999"/>
          </a:xfrm>
          <a:prstGeom prst="rect">
            <a:avLst/>
          </a:prstGeom>
        </p:spPr>
        <p:txBody>
          <a:bodyPr wrap="none">
            <a:spAutoFit/>
          </a:bodyPr>
          <a:lstStyle/>
          <a:p>
            <a:r>
              <a:rPr lang="en-US" sz="1200" b="1" dirty="0" err="1" smtClean="0">
                <a:latin typeface="Calibri" pitchFamily="34" charset="0"/>
              </a:rPr>
              <a:t>newstate</a:t>
            </a:r>
            <a:endParaRPr lang="en-US" sz="1200" b="1" dirty="0">
              <a:latin typeface="Calibri" pitchFamily="34" charset="0"/>
            </a:endParaRPr>
          </a:p>
        </p:txBody>
      </p:sp>
      <p:cxnSp>
        <p:nvCxnSpPr>
          <p:cNvPr id="6" name="Straight Arrow Connector 5"/>
          <p:cNvCxnSpPr/>
          <p:nvPr/>
        </p:nvCxnSpPr>
        <p:spPr bwMode="auto">
          <a:xfrm>
            <a:off x="5770494" y="3716921"/>
            <a:ext cx="397933"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8" name="Rectangle 7"/>
          <p:cNvSpPr/>
          <p:nvPr/>
        </p:nvSpPr>
        <p:spPr>
          <a:xfrm>
            <a:off x="298057" y="1921091"/>
            <a:ext cx="2400081" cy="415498"/>
          </a:xfrm>
          <a:prstGeom prst="rect">
            <a:avLst/>
          </a:prstGeom>
        </p:spPr>
        <p:txBody>
          <a:bodyPr wrap="none">
            <a:spAutoFit/>
          </a:bodyPr>
          <a:lstStyle/>
          <a:p>
            <a:r>
              <a:rPr lang="en-US" sz="2100" dirty="0" smtClean="0">
                <a:latin typeface="Cambria" pitchFamily="18" charset="0"/>
              </a:rPr>
              <a:t>In this small world:</a:t>
            </a:r>
            <a:endParaRPr lang="en-US" sz="2100" dirty="0"/>
          </a:p>
        </p:txBody>
      </p:sp>
      <p:sp>
        <p:nvSpPr>
          <p:cNvPr id="9" name="Rectangle 8"/>
          <p:cNvSpPr/>
          <p:nvPr/>
        </p:nvSpPr>
        <p:spPr bwMode="auto">
          <a:xfrm>
            <a:off x="831583"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5" name="Rectangle 24"/>
          <p:cNvSpPr/>
          <p:nvPr/>
        </p:nvSpPr>
        <p:spPr bwMode="auto">
          <a:xfrm>
            <a:off x="372886"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7" name="Rectangle 26"/>
          <p:cNvSpPr/>
          <p:nvPr/>
        </p:nvSpPr>
        <p:spPr bwMode="auto">
          <a:xfrm>
            <a:off x="1290280" y="2363127"/>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8" name="Rectangle 27"/>
          <p:cNvSpPr/>
          <p:nvPr/>
        </p:nvSpPr>
        <p:spPr bwMode="auto">
          <a:xfrm>
            <a:off x="1713057"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 name="Rectangle 29"/>
          <p:cNvSpPr/>
          <p:nvPr/>
        </p:nvSpPr>
        <p:spPr bwMode="auto">
          <a:xfrm>
            <a:off x="2629369"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1" name="Rectangle 30"/>
          <p:cNvSpPr/>
          <p:nvPr/>
        </p:nvSpPr>
        <p:spPr bwMode="auto">
          <a:xfrm>
            <a:off x="3088066" y="2363127"/>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2" name="Rectangle 31"/>
          <p:cNvSpPr/>
          <p:nvPr/>
        </p:nvSpPr>
        <p:spPr bwMode="auto">
          <a:xfrm>
            <a:off x="3505200"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Rectangle 40"/>
          <p:cNvSpPr/>
          <p:nvPr/>
        </p:nvSpPr>
        <p:spPr bwMode="auto">
          <a:xfrm>
            <a:off x="831583" y="28255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2" name="Rectangle 41"/>
          <p:cNvSpPr/>
          <p:nvPr/>
        </p:nvSpPr>
        <p:spPr bwMode="auto">
          <a:xfrm>
            <a:off x="372886" y="28255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3" name="Rectangle 42"/>
          <p:cNvSpPr/>
          <p:nvPr/>
        </p:nvSpPr>
        <p:spPr bwMode="auto">
          <a:xfrm>
            <a:off x="1290280" y="28255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4" name="Rectangle 43"/>
          <p:cNvSpPr/>
          <p:nvPr/>
        </p:nvSpPr>
        <p:spPr bwMode="auto">
          <a:xfrm>
            <a:off x="1713057" y="28255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6" name="Rectangle 45"/>
          <p:cNvSpPr/>
          <p:nvPr/>
        </p:nvSpPr>
        <p:spPr bwMode="auto">
          <a:xfrm>
            <a:off x="2629369" y="28255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Rectangle 46"/>
          <p:cNvSpPr/>
          <p:nvPr/>
        </p:nvSpPr>
        <p:spPr bwMode="auto">
          <a:xfrm>
            <a:off x="3088066" y="28255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3505200" y="28255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Rectangle 48"/>
          <p:cNvSpPr/>
          <p:nvPr/>
        </p:nvSpPr>
        <p:spPr bwMode="auto">
          <a:xfrm>
            <a:off x="831583" y="32827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0" name="Rectangle 49"/>
          <p:cNvSpPr/>
          <p:nvPr/>
        </p:nvSpPr>
        <p:spPr bwMode="auto">
          <a:xfrm>
            <a:off x="372886" y="32827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 name="Rectangle 50"/>
          <p:cNvSpPr/>
          <p:nvPr/>
        </p:nvSpPr>
        <p:spPr bwMode="auto">
          <a:xfrm>
            <a:off x="1290280" y="32827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2" name="Rectangle 51"/>
          <p:cNvSpPr/>
          <p:nvPr/>
        </p:nvSpPr>
        <p:spPr bwMode="auto">
          <a:xfrm>
            <a:off x="1713057" y="32827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4" name="Rectangle 53"/>
          <p:cNvSpPr/>
          <p:nvPr/>
        </p:nvSpPr>
        <p:spPr bwMode="auto">
          <a:xfrm>
            <a:off x="2629369" y="32827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5" name="Rectangle 54"/>
          <p:cNvSpPr/>
          <p:nvPr/>
        </p:nvSpPr>
        <p:spPr bwMode="auto">
          <a:xfrm>
            <a:off x="3088066" y="32827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Rectangle 55"/>
          <p:cNvSpPr/>
          <p:nvPr/>
        </p:nvSpPr>
        <p:spPr bwMode="auto">
          <a:xfrm>
            <a:off x="3505200" y="32827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Rectangle 56"/>
          <p:cNvSpPr/>
          <p:nvPr/>
        </p:nvSpPr>
        <p:spPr bwMode="auto">
          <a:xfrm>
            <a:off x="831583" y="374508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8" name="Rectangle 57"/>
          <p:cNvSpPr/>
          <p:nvPr/>
        </p:nvSpPr>
        <p:spPr bwMode="auto">
          <a:xfrm>
            <a:off x="372886" y="374508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9" name="Rectangle 58"/>
          <p:cNvSpPr/>
          <p:nvPr/>
        </p:nvSpPr>
        <p:spPr bwMode="auto">
          <a:xfrm>
            <a:off x="1290280" y="3745089"/>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0" name="Rectangle 59"/>
          <p:cNvSpPr/>
          <p:nvPr/>
        </p:nvSpPr>
        <p:spPr bwMode="auto">
          <a:xfrm>
            <a:off x="1713057" y="374508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2" name="Rectangle 61"/>
          <p:cNvSpPr/>
          <p:nvPr/>
        </p:nvSpPr>
        <p:spPr bwMode="auto">
          <a:xfrm>
            <a:off x="2629369" y="374508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Rectangle 62"/>
          <p:cNvSpPr/>
          <p:nvPr/>
        </p:nvSpPr>
        <p:spPr bwMode="auto">
          <a:xfrm>
            <a:off x="3088066" y="3745089"/>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3505200" y="374508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Rectangle 64"/>
          <p:cNvSpPr/>
          <p:nvPr/>
        </p:nvSpPr>
        <p:spPr bwMode="auto">
          <a:xfrm>
            <a:off x="831583" y="419192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bwMode="auto">
          <a:xfrm>
            <a:off x="372886" y="41919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7" name="Rectangle 66"/>
          <p:cNvSpPr/>
          <p:nvPr/>
        </p:nvSpPr>
        <p:spPr bwMode="auto">
          <a:xfrm>
            <a:off x="1290280" y="4191927"/>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8" name="Rectangle 67"/>
          <p:cNvSpPr/>
          <p:nvPr/>
        </p:nvSpPr>
        <p:spPr bwMode="auto">
          <a:xfrm>
            <a:off x="1713057" y="419192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0" name="Rectangle 69"/>
          <p:cNvSpPr/>
          <p:nvPr/>
        </p:nvSpPr>
        <p:spPr bwMode="auto">
          <a:xfrm>
            <a:off x="2629369" y="41919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1" name="Rectangle 70"/>
          <p:cNvSpPr/>
          <p:nvPr/>
        </p:nvSpPr>
        <p:spPr bwMode="auto">
          <a:xfrm>
            <a:off x="3088066" y="4191927"/>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2" name="Rectangle 71"/>
          <p:cNvSpPr/>
          <p:nvPr/>
        </p:nvSpPr>
        <p:spPr bwMode="auto">
          <a:xfrm>
            <a:off x="3505200" y="41919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3" name="Rectangle 72"/>
          <p:cNvSpPr/>
          <p:nvPr/>
        </p:nvSpPr>
        <p:spPr bwMode="auto">
          <a:xfrm>
            <a:off x="831583" y="46543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ectangle 73"/>
          <p:cNvSpPr/>
          <p:nvPr/>
        </p:nvSpPr>
        <p:spPr bwMode="auto">
          <a:xfrm>
            <a:off x="372886" y="46543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Rectangle 74"/>
          <p:cNvSpPr/>
          <p:nvPr/>
        </p:nvSpPr>
        <p:spPr bwMode="auto">
          <a:xfrm>
            <a:off x="1290280" y="46543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6" name="Rectangle 75"/>
          <p:cNvSpPr/>
          <p:nvPr/>
        </p:nvSpPr>
        <p:spPr bwMode="auto">
          <a:xfrm>
            <a:off x="1713057" y="46543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Rectangle 77"/>
          <p:cNvSpPr/>
          <p:nvPr/>
        </p:nvSpPr>
        <p:spPr bwMode="auto">
          <a:xfrm>
            <a:off x="2629369" y="46543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Rectangle 78"/>
          <p:cNvSpPr/>
          <p:nvPr/>
        </p:nvSpPr>
        <p:spPr bwMode="auto">
          <a:xfrm>
            <a:off x="3088066" y="4654308"/>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Rectangle 79"/>
          <p:cNvSpPr/>
          <p:nvPr/>
        </p:nvSpPr>
        <p:spPr bwMode="auto">
          <a:xfrm>
            <a:off x="3505200" y="46543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 name="TextBox 9"/>
          <p:cNvSpPr txBox="1"/>
          <p:nvPr/>
        </p:nvSpPr>
        <p:spPr>
          <a:xfrm>
            <a:off x="872067" y="3740624"/>
            <a:ext cx="381000" cy="461665"/>
          </a:xfrm>
          <a:prstGeom prst="rect">
            <a:avLst/>
          </a:prstGeom>
          <a:noFill/>
        </p:spPr>
        <p:txBody>
          <a:bodyPr wrap="square" rtlCol="0">
            <a:spAutoFit/>
          </a:bodyPr>
          <a:lstStyle/>
          <a:p>
            <a:pPr algn="ctr"/>
            <a:r>
              <a:rPr lang="en-US" b="1" dirty="0" smtClean="0">
                <a:latin typeface="Calibri" pitchFamily="34" charset="0"/>
              </a:rPr>
              <a:t>P</a:t>
            </a:r>
            <a:endParaRPr lang="en-US" b="1" dirty="0">
              <a:latin typeface="Calibri" pitchFamily="34" charset="0"/>
            </a:endParaRPr>
          </a:p>
        </p:txBody>
      </p:sp>
      <p:sp>
        <p:nvSpPr>
          <p:cNvPr id="83" name="Rectangle 82"/>
          <p:cNvSpPr/>
          <p:nvPr/>
        </p:nvSpPr>
        <p:spPr>
          <a:xfrm>
            <a:off x="4438160" y="4054241"/>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84" name="Rectangle 83"/>
          <p:cNvSpPr/>
          <p:nvPr/>
        </p:nvSpPr>
        <p:spPr>
          <a:xfrm>
            <a:off x="4840159" y="4054241"/>
            <a:ext cx="800219" cy="400110"/>
          </a:xfrm>
          <a:prstGeom prst="rect">
            <a:avLst/>
          </a:prstGeom>
        </p:spPr>
        <p:txBody>
          <a:bodyPr wrap="none">
            <a:spAutoFit/>
          </a:bodyPr>
          <a:lstStyle/>
          <a:p>
            <a:r>
              <a:rPr lang="en-US" sz="2000" b="1" dirty="0" smtClean="0">
                <a:latin typeface="Courier New" pitchFamily="49" charset="0"/>
                <a:cs typeface="Courier New" pitchFamily="49" charset="0"/>
              </a:rPr>
              <a:t>***x</a:t>
            </a:r>
            <a:endParaRPr lang="en-US" sz="2000" b="1" dirty="0">
              <a:latin typeface="Courier New" pitchFamily="49" charset="0"/>
              <a:cs typeface="Courier New" pitchFamily="49" charset="0"/>
            </a:endParaRPr>
          </a:p>
        </p:txBody>
      </p:sp>
      <p:sp>
        <p:nvSpPr>
          <p:cNvPr id="85" name="Rectangle 84"/>
          <p:cNvSpPr/>
          <p:nvPr/>
        </p:nvSpPr>
        <p:spPr>
          <a:xfrm>
            <a:off x="6380888" y="4054241"/>
            <a:ext cx="306494" cy="400110"/>
          </a:xfrm>
          <a:prstGeom prst="rect">
            <a:avLst/>
          </a:prstGeom>
        </p:spPr>
        <p:txBody>
          <a:bodyPr wrap="none">
            <a:spAutoFit/>
          </a:bodyPr>
          <a:lstStyle/>
          <a:p>
            <a:r>
              <a:rPr lang="en-US" sz="2000" b="1" dirty="0">
                <a:latin typeface="Calibri" pitchFamily="34" charset="0"/>
              </a:rPr>
              <a:t>S</a:t>
            </a:r>
          </a:p>
        </p:txBody>
      </p:sp>
      <p:sp>
        <p:nvSpPr>
          <p:cNvPr id="86" name="Rectangle 85"/>
          <p:cNvSpPr/>
          <p:nvPr/>
        </p:nvSpPr>
        <p:spPr>
          <a:xfrm>
            <a:off x="7028960" y="4054241"/>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88" name="Rectangle 87"/>
          <p:cNvSpPr/>
          <p:nvPr/>
        </p:nvSpPr>
        <p:spPr>
          <a:xfrm>
            <a:off x="5720692" y="4054241"/>
            <a:ext cx="492443" cy="400110"/>
          </a:xfrm>
          <a:prstGeom prst="rect">
            <a:avLst/>
          </a:prstGeom>
        </p:spPr>
        <p:txBody>
          <a:bodyPr wrap="none">
            <a:spAutoFit/>
          </a:bodyPr>
          <a:lstStyle/>
          <a:p>
            <a:r>
              <a:rPr lang="en-US" sz="2000" b="1" dirty="0" smtClean="0">
                <a:latin typeface="Courier New" pitchFamily="49" charset="0"/>
                <a:cs typeface="Courier New" pitchFamily="49" charset="0"/>
              </a:rPr>
              <a:t>-&gt;</a:t>
            </a:r>
            <a:endParaRPr lang="en-US" sz="2000" b="1" dirty="0">
              <a:latin typeface="Courier New" pitchFamily="49" charset="0"/>
              <a:cs typeface="Courier New" pitchFamily="49" charset="0"/>
            </a:endParaRPr>
          </a:p>
        </p:txBody>
      </p:sp>
      <p:sp>
        <p:nvSpPr>
          <p:cNvPr id="89" name="Rectangle 88"/>
          <p:cNvSpPr/>
          <p:nvPr/>
        </p:nvSpPr>
        <p:spPr>
          <a:xfrm>
            <a:off x="4438160" y="4403958"/>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90" name="Rectangle 89"/>
          <p:cNvSpPr/>
          <p:nvPr/>
        </p:nvSpPr>
        <p:spPr>
          <a:xfrm>
            <a:off x="4840159" y="4403958"/>
            <a:ext cx="800219" cy="400110"/>
          </a:xfrm>
          <a:prstGeom prst="rect">
            <a:avLst/>
          </a:prstGeom>
        </p:spPr>
        <p:txBody>
          <a:bodyPr wrap="none">
            <a:spAutoFit/>
          </a:bodyPr>
          <a:lstStyle/>
          <a:p>
            <a:r>
              <a:rPr lang="en-US" sz="2000" b="1" dirty="0" smtClean="0">
                <a:latin typeface="Courier New" pitchFamily="49" charset="0"/>
                <a:cs typeface="Courier New" pitchFamily="49" charset="0"/>
              </a:rPr>
              <a:t>*x*S</a:t>
            </a:r>
            <a:endParaRPr lang="en-US" sz="2000" b="1" dirty="0">
              <a:latin typeface="Courier New" pitchFamily="49" charset="0"/>
              <a:cs typeface="Courier New" pitchFamily="49" charset="0"/>
            </a:endParaRPr>
          </a:p>
        </p:txBody>
      </p:sp>
      <p:sp>
        <p:nvSpPr>
          <p:cNvPr id="91" name="Rectangle 90"/>
          <p:cNvSpPr/>
          <p:nvPr/>
        </p:nvSpPr>
        <p:spPr>
          <a:xfrm>
            <a:off x="6380888" y="4403958"/>
            <a:ext cx="309700" cy="400110"/>
          </a:xfrm>
          <a:prstGeom prst="rect">
            <a:avLst/>
          </a:prstGeom>
        </p:spPr>
        <p:txBody>
          <a:bodyPr wrap="none">
            <a:spAutoFit/>
          </a:bodyPr>
          <a:lstStyle/>
          <a:p>
            <a:r>
              <a:rPr lang="en-US" sz="2000" b="1" dirty="0">
                <a:latin typeface="Calibri" pitchFamily="34" charset="0"/>
              </a:rPr>
              <a:t>E</a:t>
            </a:r>
            <a:endParaRPr lang="en-US" sz="2000" b="1" dirty="0">
              <a:latin typeface="Calibri" pitchFamily="34" charset="0"/>
            </a:endParaRPr>
          </a:p>
        </p:txBody>
      </p:sp>
      <p:sp>
        <p:nvSpPr>
          <p:cNvPr id="92" name="Rectangle 91"/>
          <p:cNvSpPr/>
          <p:nvPr/>
        </p:nvSpPr>
        <p:spPr>
          <a:xfrm>
            <a:off x="7028960" y="4403958"/>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93" name="Rectangle 92"/>
          <p:cNvSpPr/>
          <p:nvPr/>
        </p:nvSpPr>
        <p:spPr>
          <a:xfrm>
            <a:off x="5720692" y="4403958"/>
            <a:ext cx="492443" cy="400110"/>
          </a:xfrm>
          <a:prstGeom prst="rect">
            <a:avLst/>
          </a:prstGeom>
        </p:spPr>
        <p:txBody>
          <a:bodyPr wrap="none">
            <a:spAutoFit/>
          </a:bodyPr>
          <a:lstStyle/>
          <a:p>
            <a:r>
              <a:rPr lang="en-US" sz="2000" b="1" dirty="0" smtClean="0">
                <a:latin typeface="Courier New" pitchFamily="49" charset="0"/>
                <a:cs typeface="Courier New" pitchFamily="49" charset="0"/>
              </a:rPr>
              <a:t>-&gt;</a:t>
            </a:r>
            <a:endParaRPr lang="en-US" sz="2000" b="1" dirty="0">
              <a:latin typeface="Courier New" pitchFamily="49" charset="0"/>
              <a:cs typeface="Courier New" pitchFamily="49" charset="0"/>
            </a:endParaRPr>
          </a:p>
        </p:txBody>
      </p:sp>
      <p:sp>
        <p:nvSpPr>
          <p:cNvPr id="94" name="Rectangle 93"/>
          <p:cNvSpPr/>
          <p:nvPr/>
        </p:nvSpPr>
        <p:spPr>
          <a:xfrm>
            <a:off x="4436581" y="4781490"/>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95" name="Rectangle 94"/>
          <p:cNvSpPr/>
          <p:nvPr/>
        </p:nvSpPr>
        <p:spPr>
          <a:xfrm>
            <a:off x="4838580" y="4781490"/>
            <a:ext cx="800219" cy="400110"/>
          </a:xfrm>
          <a:prstGeom prst="rect">
            <a:avLst/>
          </a:prstGeom>
        </p:spPr>
        <p:txBody>
          <a:bodyPr wrap="none">
            <a:spAutoFit/>
          </a:bodyPr>
          <a:lstStyle/>
          <a:p>
            <a:r>
              <a:rPr lang="en-US" sz="2000" b="1" dirty="0" smtClean="0">
                <a:latin typeface="Courier New" pitchFamily="49" charset="0"/>
                <a:cs typeface="Courier New" pitchFamily="49" charset="0"/>
              </a:rPr>
              <a:t>*E*S</a:t>
            </a:r>
            <a:endParaRPr lang="en-US" sz="2000" b="1" dirty="0">
              <a:latin typeface="Courier New" pitchFamily="49" charset="0"/>
              <a:cs typeface="Courier New" pitchFamily="49" charset="0"/>
            </a:endParaRPr>
          </a:p>
        </p:txBody>
      </p:sp>
      <p:sp>
        <p:nvSpPr>
          <p:cNvPr id="96" name="Rectangle 95"/>
          <p:cNvSpPr/>
          <p:nvPr/>
        </p:nvSpPr>
        <p:spPr>
          <a:xfrm>
            <a:off x="6379309" y="4781490"/>
            <a:ext cx="325730" cy="400110"/>
          </a:xfrm>
          <a:prstGeom prst="rect">
            <a:avLst/>
          </a:prstGeom>
        </p:spPr>
        <p:txBody>
          <a:bodyPr wrap="none">
            <a:spAutoFit/>
          </a:bodyPr>
          <a:lstStyle/>
          <a:p>
            <a:r>
              <a:rPr lang="en-US" sz="2000" b="1" dirty="0">
                <a:latin typeface="Calibri" pitchFamily="34" charset="0"/>
              </a:rPr>
              <a:t>X</a:t>
            </a:r>
            <a:endParaRPr lang="en-US" sz="2000" b="1" dirty="0">
              <a:latin typeface="Calibri" pitchFamily="34" charset="0"/>
            </a:endParaRPr>
          </a:p>
        </p:txBody>
      </p:sp>
      <p:sp>
        <p:nvSpPr>
          <p:cNvPr id="97" name="Rectangle 96"/>
          <p:cNvSpPr/>
          <p:nvPr/>
        </p:nvSpPr>
        <p:spPr>
          <a:xfrm>
            <a:off x="7027381" y="4781490"/>
            <a:ext cx="314510" cy="400110"/>
          </a:xfrm>
          <a:prstGeom prst="rect">
            <a:avLst/>
          </a:prstGeom>
        </p:spPr>
        <p:txBody>
          <a:bodyPr wrap="none">
            <a:spAutoFit/>
          </a:bodyPr>
          <a:lstStyle/>
          <a:p>
            <a:r>
              <a:rPr lang="en-US" sz="2000" b="1" dirty="0">
                <a:latin typeface="Calibri" pitchFamily="34" charset="0"/>
              </a:rPr>
              <a:t>1</a:t>
            </a:r>
            <a:endParaRPr lang="en-US" sz="2000" b="1" dirty="0">
              <a:latin typeface="Calibri" pitchFamily="34" charset="0"/>
            </a:endParaRPr>
          </a:p>
        </p:txBody>
      </p:sp>
      <p:sp>
        <p:nvSpPr>
          <p:cNvPr id="98" name="Rectangle 97"/>
          <p:cNvSpPr/>
          <p:nvPr/>
        </p:nvSpPr>
        <p:spPr>
          <a:xfrm>
            <a:off x="5719113" y="4781490"/>
            <a:ext cx="492443" cy="400110"/>
          </a:xfrm>
          <a:prstGeom prst="rect">
            <a:avLst/>
          </a:prstGeom>
        </p:spPr>
        <p:txBody>
          <a:bodyPr wrap="none">
            <a:spAutoFit/>
          </a:bodyPr>
          <a:lstStyle/>
          <a:p>
            <a:r>
              <a:rPr lang="en-US" sz="2000" b="1" dirty="0" smtClean="0">
                <a:latin typeface="Courier New" pitchFamily="49" charset="0"/>
                <a:cs typeface="Courier New" pitchFamily="49" charset="0"/>
              </a:rPr>
              <a:t>-&gt;</a:t>
            </a:r>
            <a:endParaRPr lang="en-US" sz="2000" b="1" dirty="0">
              <a:latin typeface="Courier New" pitchFamily="49" charset="0"/>
              <a:cs typeface="Courier New" pitchFamily="49" charset="0"/>
            </a:endParaRPr>
          </a:p>
        </p:txBody>
      </p:sp>
      <p:sp>
        <p:nvSpPr>
          <p:cNvPr id="99" name="Rectangle 98"/>
          <p:cNvSpPr/>
          <p:nvPr/>
        </p:nvSpPr>
        <p:spPr bwMode="auto">
          <a:xfrm>
            <a:off x="831583"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0" name="Rectangle 99"/>
          <p:cNvSpPr/>
          <p:nvPr/>
        </p:nvSpPr>
        <p:spPr bwMode="auto">
          <a:xfrm>
            <a:off x="372886"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1" name="Rectangle 100"/>
          <p:cNvSpPr/>
          <p:nvPr/>
        </p:nvSpPr>
        <p:spPr bwMode="auto">
          <a:xfrm>
            <a:off x="1290280" y="5100219"/>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2" name="Rectangle 101"/>
          <p:cNvSpPr/>
          <p:nvPr/>
        </p:nvSpPr>
        <p:spPr bwMode="auto">
          <a:xfrm>
            <a:off x="1713057"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4" name="Rectangle 103"/>
          <p:cNvSpPr/>
          <p:nvPr/>
        </p:nvSpPr>
        <p:spPr bwMode="auto">
          <a:xfrm>
            <a:off x="2629369"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5" name="Rectangle 104"/>
          <p:cNvSpPr/>
          <p:nvPr/>
        </p:nvSpPr>
        <p:spPr bwMode="auto">
          <a:xfrm>
            <a:off x="3088066" y="5100219"/>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6" name="Rectangle 105"/>
          <p:cNvSpPr/>
          <p:nvPr/>
        </p:nvSpPr>
        <p:spPr bwMode="auto">
          <a:xfrm>
            <a:off x="3505200"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7" name="Rectangle 106"/>
          <p:cNvSpPr/>
          <p:nvPr/>
        </p:nvSpPr>
        <p:spPr bwMode="auto">
          <a:xfrm>
            <a:off x="2172758" y="23570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8" name="Rectangle 107"/>
          <p:cNvSpPr/>
          <p:nvPr/>
        </p:nvSpPr>
        <p:spPr bwMode="auto">
          <a:xfrm>
            <a:off x="2172758" y="281940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9" name="Rectangle 108"/>
          <p:cNvSpPr/>
          <p:nvPr/>
        </p:nvSpPr>
        <p:spPr bwMode="auto">
          <a:xfrm>
            <a:off x="2172758" y="327660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0" name="Rectangle 109"/>
          <p:cNvSpPr/>
          <p:nvPr/>
        </p:nvSpPr>
        <p:spPr bwMode="auto">
          <a:xfrm>
            <a:off x="2172758" y="374369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1" name="Rectangle 110"/>
          <p:cNvSpPr/>
          <p:nvPr/>
        </p:nvSpPr>
        <p:spPr bwMode="auto">
          <a:xfrm>
            <a:off x="2172758" y="419053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2" name="Rectangle 111"/>
          <p:cNvSpPr/>
          <p:nvPr/>
        </p:nvSpPr>
        <p:spPr bwMode="auto">
          <a:xfrm>
            <a:off x="2172758" y="465948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3" name="Rectangle 112"/>
          <p:cNvSpPr/>
          <p:nvPr/>
        </p:nvSpPr>
        <p:spPr bwMode="auto">
          <a:xfrm>
            <a:off x="2172758" y="5105400"/>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4" name="Text Box 10"/>
          <p:cNvSpPr txBox="1">
            <a:spLocks noChangeArrowheads="1"/>
          </p:cNvSpPr>
          <p:nvPr/>
        </p:nvSpPr>
        <p:spPr bwMode="auto">
          <a:xfrm>
            <a:off x="4188004" y="152400"/>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1</a:t>
            </a:r>
            <a:r>
              <a:rPr lang="en-US" sz="1500" dirty="0" smtClean="0">
                <a:solidFill>
                  <a:srgbClr val="120DF3"/>
                </a:solidFill>
                <a:latin typeface="Cambria" pitchFamily="18" charset="0"/>
              </a:rPr>
              <a:t>) How many times does </a:t>
            </a:r>
            <a:r>
              <a:rPr lang="en-US" sz="1500" b="1" dirty="0" smtClean="0">
                <a:solidFill>
                  <a:srgbClr val="120DF3"/>
                </a:solidFill>
                <a:latin typeface="Cambria" pitchFamily="18" charset="0"/>
              </a:rPr>
              <a:t>the 1</a:t>
            </a:r>
            <a:r>
              <a:rPr lang="en-US" sz="1500" b="1" baseline="30000" dirty="0" smtClean="0">
                <a:solidFill>
                  <a:srgbClr val="120DF3"/>
                </a:solidFill>
                <a:latin typeface="Cambria" pitchFamily="18" charset="0"/>
              </a:rPr>
              <a:t>st</a:t>
            </a:r>
            <a:r>
              <a:rPr lang="en-US" sz="1500" b="1" dirty="0" smtClean="0">
                <a:solidFill>
                  <a:srgbClr val="120DF3"/>
                </a:solidFill>
                <a:latin typeface="Cambria" pitchFamily="18" charset="0"/>
              </a:rPr>
              <a:t> rule </a:t>
            </a:r>
            <a:r>
              <a:rPr lang="en-US" sz="1500" dirty="0" smtClean="0">
                <a:solidFill>
                  <a:srgbClr val="120DF3"/>
                </a:solidFill>
                <a:latin typeface="Cambria" pitchFamily="18" charset="0"/>
              </a:rPr>
              <a:t>run?  _________</a:t>
            </a:r>
            <a:endParaRPr lang="en-US" sz="1500" dirty="0">
              <a:solidFill>
                <a:srgbClr val="120DF3"/>
              </a:solidFill>
              <a:latin typeface="Cambria" pitchFamily="18" charset="0"/>
            </a:endParaRPr>
          </a:p>
        </p:txBody>
      </p:sp>
      <p:sp>
        <p:nvSpPr>
          <p:cNvPr id="116" name="Text Box 10"/>
          <p:cNvSpPr txBox="1">
            <a:spLocks noChangeArrowheads="1"/>
          </p:cNvSpPr>
          <p:nvPr/>
        </p:nvSpPr>
        <p:spPr bwMode="auto">
          <a:xfrm>
            <a:off x="4189502" y="5912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2</a:t>
            </a:r>
            <a:r>
              <a:rPr lang="en-US" sz="1500" dirty="0" smtClean="0">
                <a:solidFill>
                  <a:srgbClr val="120DF3"/>
                </a:solidFill>
                <a:latin typeface="Cambria" pitchFamily="18" charset="0"/>
              </a:rPr>
              <a:t>) How many times does </a:t>
            </a:r>
            <a:r>
              <a:rPr lang="en-US" sz="1500" b="1" dirty="0" smtClean="0">
                <a:solidFill>
                  <a:srgbClr val="120DF3"/>
                </a:solidFill>
                <a:latin typeface="Cambria" pitchFamily="18" charset="0"/>
              </a:rPr>
              <a:t>the 2</a:t>
            </a:r>
            <a:r>
              <a:rPr lang="en-US" sz="1500" b="1" baseline="30000" dirty="0" smtClean="0">
                <a:solidFill>
                  <a:srgbClr val="120DF3"/>
                </a:solidFill>
                <a:latin typeface="Cambria" pitchFamily="18" charset="0"/>
              </a:rPr>
              <a:t>nd</a:t>
            </a:r>
            <a:r>
              <a:rPr lang="en-US" sz="1500" b="1" dirty="0" smtClean="0">
                <a:solidFill>
                  <a:srgbClr val="120DF3"/>
                </a:solidFill>
                <a:latin typeface="Cambria" pitchFamily="18" charset="0"/>
              </a:rPr>
              <a:t>  rule </a:t>
            </a:r>
            <a:r>
              <a:rPr lang="en-US" sz="1500" dirty="0" smtClean="0">
                <a:solidFill>
                  <a:srgbClr val="120DF3"/>
                </a:solidFill>
                <a:latin typeface="Cambria" pitchFamily="18" charset="0"/>
              </a:rPr>
              <a:t>run?  _________</a:t>
            </a:r>
            <a:endParaRPr lang="en-US" sz="1500" dirty="0">
              <a:solidFill>
                <a:srgbClr val="120DF3"/>
              </a:solidFill>
              <a:latin typeface="Cambria" pitchFamily="18" charset="0"/>
            </a:endParaRPr>
          </a:p>
        </p:txBody>
      </p:sp>
      <p:sp>
        <p:nvSpPr>
          <p:cNvPr id="117" name="Text Box 10"/>
          <p:cNvSpPr txBox="1">
            <a:spLocks noChangeArrowheads="1"/>
          </p:cNvSpPr>
          <p:nvPr/>
        </p:nvSpPr>
        <p:spPr bwMode="auto">
          <a:xfrm>
            <a:off x="4189502" y="10484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3</a:t>
            </a:r>
            <a:r>
              <a:rPr lang="en-US" sz="1500" dirty="0" smtClean="0">
                <a:solidFill>
                  <a:srgbClr val="120DF3"/>
                </a:solidFill>
                <a:latin typeface="Cambria" pitchFamily="18" charset="0"/>
              </a:rPr>
              <a:t>) How many times does </a:t>
            </a:r>
            <a:r>
              <a:rPr lang="en-US" sz="1500" b="1" dirty="0" smtClean="0">
                <a:solidFill>
                  <a:srgbClr val="120DF3"/>
                </a:solidFill>
                <a:latin typeface="Cambria" pitchFamily="18" charset="0"/>
              </a:rPr>
              <a:t>the 3</a:t>
            </a:r>
            <a:r>
              <a:rPr lang="en-US" sz="1500" b="1" baseline="30000" dirty="0" smtClean="0">
                <a:solidFill>
                  <a:srgbClr val="120DF3"/>
                </a:solidFill>
                <a:latin typeface="Cambria" pitchFamily="18" charset="0"/>
              </a:rPr>
              <a:t>rd</a:t>
            </a:r>
            <a:r>
              <a:rPr lang="en-US" sz="1500" b="1" dirty="0" smtClean="0">
                <a:solidFill>
                  <a:srgbClr val="120DF3"/>
                </a:solidFill>
                <a:latin typeface="Cambria" pitchFamily="18" charset="0"/>
              </a:rPr>
              <a:t>  rule </a:t>
            </a:r>
            <a:r>
              <a:rPr lang="en-US" sz="1500" dirty="0" smtClean="0">
                <a:solidFill>
                  <a:srgbClr val="120DF3"/>
                </a:solidFill>
                <a:latin typeface="Cambria" pitchFamily="18" charset="0"/>
              </a:rPr>
              <a:t>run?  _________</a:t>
            </a:r>
            <a:endParaRPr lang="en-US" sz="1500" dirty="0">
              <a:solidFill>
                <a:srgbClr val="120DF3"/>
              </a:solidFill>
              <a:latin typeface="Cambria" pitchFamily="18" charset="0"/>
            </a:endParaRPr>
          </a:p>
        </p:txBody>
      </p:sp>
      <p:sp>
        <p:nvSpPr>
          <p:cNvPr id="11" name="Rectangle 10"/>
          <p:cNvSpPr/>
          <p:nvPr/>
        </p:nvSpPr>
        <p:spPr>
          <a:xfrm>
            <a:off x="7891352" y="4076441"/>
            <a:ext cx="853119" cy="323165"/>
          </a:xfrm>
          <a:prstGeom prst="rect">
            <a:avLst/>
          </a:prstGeom>
          <a:solidFill>
            <a:srgbClr val="CCECFF"/>
          </a:solidFill>
        </p:spPr>
        <p:txBody>
          <a:bodyPr wrap="none">
            <a:spAutoFit/>
          </a:bodyPr>
          <a:lstStyle/>
          <a:p>
            <a:r>
              <a:rPr lang="en-US" sz="1500" b="1" dirty="0">
                <a:solidFill>
                  <a:srgbClr val="120DF3"/>
                </a:solidFill>
                <a:latin typeface="Cambria" pitchFamily="18" charset="0"/>
              </a:rPr>
              <a:t>1</a:t>
            </a:r>
            <a:r>
              <a:rPr lang="en-US" sz="1500" b="1" baseline="30000" dirty="0">
                <a:solidFill>
                  <a:srgbClr val="120DF3"/>
                </a:solidFill>
                <a:latin typeface="Cambria" pitchFamily="18" charset="0"/>
              </a:rPr>
              <a:t>st</a:t>
            </a:r>
            <a:r>
              <a:rPr lang="en-US" sz="1500" b="1" dirty="0">
                <a:solidFill>
                  <a:srgbClr val="120DF3"/>
                </a:solidFill>
                <a:latin typeface="Cambria" pitchFamily="18" charset="0"/>
              </a:rPr>
              <a:t> rule </a:t>
            </a:r>
            <a:endParaRPr lang="en-US" sz="1500" dirty="0">
              <a:solidFill>
                <a:srgbClr val="120DF3"/>
              </a:solidFill>
            </a:endParaRPr>
          </a:p>
        </p:txBody>
      </p:sp>
      <p:sp>
        <p:nvSpPr>
          <p:cNvPr id="119" name="Rectangle 118"/>
          <p:cNvSpPr/>
          <p:nvPr/>
        </p:nvSpPr>
        <p:spPr>
          <a:xfrm>
            <a:off x="7846468" y="4449205"/>
            <a:ext cx="942887" cy="323165"/>
          </a:xfrm>
          <a:prstGeom prst="rect">
            <a:avLst/>
          </a:prstGeom>
          <a:solidFill>
            <a:srgbClr val="CCECFF"/>
          </a:solidFill>
        </p:spPr>
        <p:txBody>
          <a:bodyPr wrap="none">
            <a:spAutoFit/>
          </a:bodyPr>
          <a:lstStyle/>
          <a:p>
            <a:r>
              <a:rPr lang="en-US" sz="1500" b="1" dirty="0" smtClean="0">
                <a:solidFill>
                  <a:srgbClr val="120DF3"/>
                </a:solidFill>
                <a:latin typeface="Cambria" pitchFamily="18" charset="0"/>
              </a:rPr>
              <a:t>2</a:t>
            </a:r>
            <a:r>
              <a:rPr lang="en-US" sz="1500" b="1" baseline="30000" dirty="0" smtClean="0">
                <a:solidFill>
                  <a:srgbClr val="120DF3"/>
                </a:solidFill>
                <a:latin typeface="Cambria" pitchFamily="18" charset="0"/>
              </a:rPr>
              <a:t>nd</a:t>
            </a:r>
            <a:r>
              <a:rPr lang="en-US" sz="1500" b="1" dirty="0" smtClean="0">
                <a:solidFill>
                  <a:srgbClr val="120DF3"/>
                </a:solidFill>
                <a:latin typeface="Cambria" pitchFamily="18" charset="0"/>
              </a:rPr>
              <a:t>  </a:t>
            </a:r>
            <a:r>
              <a:rPr lang="en-US" sz="1500" b="1" dirty="0">
                <a:solidFill>
                  <a:srgbClr val="120DF3"/>
                </a:solidFill>
                <a:latin typeface="Cambria" pitchFamily="18" charset="0"/>
              </a:rPr>
              <a:t>rule </a:t>
            </a:r>
            <a:endParaRPr lang="en-US" sz="1500" dirty="0">
              <a:solidFill>
                <a:srgbClr val="120DF3"/>
              </a:solidFill>
            </a:endParaRPr>
          </a:p>
        </p:txBody>
      </p:sp>
      <p:sp>
        <p:nvSpPr>
          <p:cNvPr id="120" name="Rectangle 119"/>
          <p:cNvSpPr/>
          <p:nvPr/>
        </p:nvSpPr>
        <p:spPr>
          <a:xfrm>
            <a:off x="7856214" y="4821969"/>
            <a:ext cx="923394" cy="323165"/>
          </a:xfrm>
          <a:prstGeom prst="rect">
            <a:avLst/>
          </a:prstGeom>
          <a:solidFill>
            <a:srgbClr val="CCECFF"/>
          </a:solidFill>
        </p:spPr>
        <p:txBody>
          <a:bodyPr wrap="none">
            <a:spAutoFit/>
          </a:bodyPr>
          <a:lstStyle/>
          <a:p>
            <a:r>
              <a:rPr lang="en-US" sz="1500" b="1" dirty="0" smtClean="0">
                <a:solidFill>
                  <a:srgbClr val="120DF3"/>
                </a:solidFill>
                <a:latin typeface="Cambria" pitchFamily="18" charset="0"/>
              </a:rPr>
              <a:t>3</a:t>
            </a:r>
            <a:r>
              <a:rPr lang="en-US" sz="1500" b="1" baseline="30000" dirty="0" smtClean="0">
                <a:solidFill>
                  <a:srgbClr val="120DF3"/>
                </a:solidFill>
                <a:latin typeface="Cambria" pitchFamily="18" charset="0"/>
              </a:rPr>
              <a:t>rd</a:t>
            </a:r>
            <a:r>
              <a:rPr lang="en-US" sz="1500" b="1" dirty="0" smtClean="0">
                <a:solidFill>
                  <a:srgbClr val="120DF3"/>
                </a:solidFill>
                <a:latin typeface="Cambria" pitchFamily="18" charset="0"/>
              </a:rPr>
              <a:t>  </a:t>
            </a:r>
            <a:r>
              <a:rPr lang="en-US" sz="1500" b="1" dirty="0">
                <a:solidFill>
                  <a:srgbClr val="120DF3"/>
                </a:solidFill>
                <a:latin typeface="Cambria" pitchFamily="18" charset="0"/>
              </a:rPr>
              <a:t>rule </a:t>
            </a:r>
            <a:endParaRPr lang="en-US" sz="1500" dirty="0">
              <a:solidFill>
                <a:srgbClr val="120DF3"/>
              </a:solidFill>
            </a:endParaRPr>
          </a:p>
        </p:txBody>
      </p:sp>
      <p:sp>
        <p:nvSpPr>
          <p:cNvPr id="121" name="Text Box 10"/>
          <p:cNvSpPr txBox="1">
            <a:spLocks noChangeArrowheads="1"/>
          </p:cNvSpPr>
          <p:nvPr/>
        </p:nvSpPr>
        <p:spPr bwMode="auto">
          <a:xfrm>
            <a:off x="560692" y="5867400"/>
            <a:ext cx="78975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6</a:t>
            </a:r>
            <a:r>
              <a:rPr lang="en-US" sz="1500" dirty="0" smtClean="0">
                <a:solidFill>
                  <a:srgbClr val="120DF3"/>
                </a:solidFill>
                <a:latin typeface="Cambria" pitchFamily="18" charset="0"/>
              </a:rPr>
              <a:t>) Add </a:t>
            </a:r>
            <a:r>
              <a:rPr lang="en-US" sz="1500" dirty="0" smtClean="0">
                <a:solidFill>
                  <a:srgbClr val="120DF3"/>
                </a:solidFill>
                <a:latin typeface="Cambria" pitchFamily="18" charset="0"/>
              </a:rPr>
              <a:t>two</a:t>
            </a:r>
            <a:r>
              <a:rPr lang="en-US" sz="1500" dirty="0" smtClean="0">
                <a:solidFill>
                  <a:srgbClr val="120DF3"/>
                </a:solidFill>
                <a:latin typeface="Cambria" pitchFamily="18" charset="0"/>
              </a:rPr>
              <a:t> rules that will, in state 1, get </a:t>
            </a:r>
            <a:r>
              <a:rPr lang="en-US" sz="1500" dirty="0" err="1" smtClean="0">
                <a:solidFill>
                  <a:srgbClr val="120DF3"/>
                </a:solidFill>
                <a:latin typeface="Cambria" pitchFamily="18" charset="0"/>
              </a:rPr>
              <a:t>Picobot</a:t>
            </a:r>
            <a:r>
              <a:rPr lang="en-US" sz="1500" dirty="0" smtClean="0">
                <a:solidFill>
                  <a:srgbClr val="120DF3"/>
                </a:solidFill>
                <a:latin typeface="Cambria" pitchFamily="18" charset="0"/>
              </a:rPr>
              <a:t> to the top of the stalagmite, then stop. </a:t>
            </a:r>
            <a:endParaRPr lang="en-US" sz="1500" dirty="0">
              <a:solidFill>
                <a:srgbClr val="120DF3"/>
              </a:solidFill>
              <a:latin typeface="Cambria" pitchFamily="18" charset="0"/>
            </a:endParaRPr>
          </a:p>
        </p:txBody>
      </p:sp>
      <p:sp>
        <p:nvSpPr>
          <p:cNvPr id="122" name="Text Box 10"/>
          <p:cNvSpPr txBox="1">
            <a:spLocks noChangeArrowheads="1"/>
          </p:cNvSpPr>
          <p:nvPr/>
        </p:nvSpPr>
        <p:spPr bwMode="auto">
          <a:xfrm>
            <a:off x="4189502" y="15056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4</a:t>
            </a:r>
            <a:r>
              <a:rPr lang="en-US" sz="1500" dirty="0" smtClean="0">
                <a:solidFill>
                  <a:srgbClr val="120DF3"/>
                </a:solidFill>
                <a:latin typeface="Cambria" pitchFamily="18" charset="0"/>
              </a:rPr>
              <a:t>) In general terms, </a:t>
            </a:r>
            <a:r>
              <a:rPr lang="en-US" sz="1500" b="1" i="1" dirty="0" smtClean="0">
                <a:solidFill>
                  <a:srgbClr val="120DF3"/>
                </a:solidFill>
                <a:latin typeface="Cambria" pitchFamily="18" charset="0"/>
              </a:rPr>
              <a:t>what does state 0 do</a:t>
            </a:r>
            <a:r>
              <a:rPr lang="en-US" sz="1500" dirty="0" smtClean="0">
                <a:solidFill>
                  <a:srgbClr val="120DF3"/>
                </a:solidFill>
                <a:latin typeface="Cambria" pitchFamily="18" charset="0"/>
              </a:rPr>
              <a:t>?</a:t>
            </a:r>
            <a:endParaRPr lang="en-US" sz="1500" dirty="0">
              <a:solidFill>
                <a:srgbClr val="120DF3"/>
              </a:solidFill>
              <a:latin typeface="Cambria" pitchFamily="18" charset="0"/>
            </a:endParaRPr>
          </a:p>
        </p:txBody>
      </p:sp>
      <p:sp>
        <p:nvSpPr>
          <p:cNvPr id="123" name="Text Box 10"/>
          <p:cNvSpPr txBox="1">
            <a:spLocks noChangeArrowheads="1"/>
          </p:cNvSpPr>
          <p:nvPr/>
        </p:nvSpPr>
        <p:spPr bwMode="auto">
          <a:xfrm>
            <a:off x="567267" y="6306235"/>
            <a:ext cx="693517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Extra!</a:t>
            </a:r>
            <a:r>
              <a:rPr lang="en-US" sz="1500" dirty="0" smtClean="0">
                <a:solidFill>
                  <a:srgbClr val="120DF3"/>
                </a:solidFill>
                <a:latin typeface="Cambria" pitchFamily="18" charset="0"/>
              </a:rPr>
              <a:t>)  What approach could get </a:t>
            </a:r>
            <a:r>
              <a:rPr lang="en-US" sz="1500" dirty="0" err="1" smtClean="0">
                <a:solidFill>
                  <a:srgbClr val="120DF3"/>
                </a:solidFill>
                <a:latin typeface="Cambria" pitchFamily="18" charset="0"/>
              </a:rPr>
              <a:t>Picobot</a:t>
            </a:r>
            <a:r>
              <a:rPr lang="en-US" sz="1500" dirty="0" smtClean="0">
                <a:solidFill>
                  <a:srgbClr val="120DF3"/>
                </a:solidFill>
                <a:latin typeface="Cambria" pitchFamily="18" charset="0"/>
              </a:rPr>
              <a:t> to travel around the whole outer edge?</a:t>
            </a:r>
            <a:endParaRPr lang="en-US" sz="1500" dirty="0">
              <a:solidFill>
                <a:srgbClr val="120DF3"/>
              </a:solidFill>
              <a:latin typeface="Cambria" pitchFamily="18" charset="0"/>
            </a:endParaRPr>
          </a:p>
        </p:txBody>
      </p:sp>
      <p:sp>
        <p:nvSpPr>
          <p:cNvPr id="124" name="Text Box 10"/>
          <p:cNvSpPr txBox="1">
            <a:spLocks noChangeArrowheads="1"/>
          </p:cNvSpPr>
          <p:nvPr/>
        </p:nvSpPr>
        <p:spPr bwMode="auto">
          <a:xfrm>
            <a:off x="4598174" y="1960602"/>
            <a:ext cx="41633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5</a:t>
            </a:r>
            <a:r>
              <a:rPr lang="en-US" sz="1500" dirty="0" smtClean="0">
                <a:solidFill>
                  <a:srgbClr val="120DF3"/>
                </a:solidFill>
                <a:latin typeface="Cambria" pitchFamily="18" charset="0"/>
              </a:rPr>
              <a:t>) How could this help clear the empty </a:t>
            </a:r>
            <a:r>
              <a:rPr lang="en-US" sz="1500" dirty="0">
                <a:solidFill>
                  <a:srgbClr val="120DF3"/>
                </a:solidFill>
                <a:latin typeface="Cambria" pitchFamily="18" charset="0"/>
              </a:rPr>
              <a:t>room? </a:t>
            </a:r>
            <a:r>
              <a:rPr lang="en-US" sz="1500" dirty="0" smtClean="0">
                <a:solidFill>
                  <a:srgbClr val="120DF3"/>
                </a:solidFill>
                <a:latin typeface="Cambria" pitchFamily="18" charset="0"/>
              </a:rPr>
              <a:t>(just a thought </a:t>
            </a:r>
            <a:r>
              <a:rPr lang="en-US" sz="1500" dirty="0">
                <a:solidFill>
                  <a:srgbClr val="120DF3"/>
                </a:solidFill>
                <a:latin typeface="Cambria" pitchFamily="18" charset="0"/>
              </a:rPr>
              <a:t>question) </a:t>
            </a:r>
            <a:endParaRPr lang="en-US" sz="1500" dirty="0">
              <a:solidFill>
                <a:srgbClr val="120DF3"/>
              </a:solidFill>
              <a:latin typeface="Cambria" pitchFamily="18" charset="0"/>
            </a:endParaRPr>
          </a:p>
        </p:txBody>
      </p:sp>
      <p:sp>
        <p:nvSpPr>
          <p:cNvPr id="13" name="Rectangle 12"/>
          <p:cNvSpPr/>
          <p:nvPr/>
        </p:nvSpPr>
        <p:spPr>
          <a:xfrm rot="16200000">
            <a:off x="2226517" y="4683602"/>
            <a:ext cx="1243930" cy="276999"/>
          </a:xfrm>
          <a:prstGeom prst="rect">
            <a:avLst/>
          </a:prstGeom>
          <a:solidFill>
            <a:srgbClr val="CCECFF"/>
          </a:solidFill>
          <a:ln>
            <a:solidFill>
              <a:schemeClr val="bg1">
                <a:lumMod val="85000"/>
              </a:schemeClr>
            </a:solidFill>
          </a:ln>
        </p:spPr>
        <p:txBody>
          <a:bodyPr wrap="none">
            <a:spAutoFit/>
          </a:bodyPr>
          <a:lstStyle/>
          <a:p>
            <a:r>
              <a:rPr lang="en-US" sz="1200" dirty="0" smtClean="0">
                <a:solidFill>
                  <a:srgbClr val="120DF3"/>
                </a:solidFill>
                <a:latin typeface="Calibri" pitchFamily="34" charset="0"/>
              </a:rPr>
              <a:t>top of stalagmite</a:t>
            </a:r>
            <a:endParaRPr lang="en-US" sz="1200" dirty="0">
              <a:latin typeface="Calibri" pitchFamily="34" charset="0"/>
            </a:endParaRPr>
          </a:p>
        </p:txBody>
      </p:sp>
      <p:cxnSp>
        <p:nvCxnSpPr>
          <p:cNvPr id="15" name="Straight Arrow Connector 14"/>
          <p:cNvCxnSpPr/>
          <p:nvPr/>
        </p:nvCxnSpPr>
        <p:spPr bwMode="auto">
          <a:xfrm flipV="1">
            <a:off x="2848482" y="3720358"/>
            <a:ext cx="0" cy="457200"/>
          </a:xfrm>
          <a:prstGeom prst="straightConnector1">
            <a:avLst/>
          </a:prstGeom>
          <a:solidFill>
            <a:schemeClr val="accent1"/>
          </a:solidFill>
          <a:ln w="19050" cap="flat" cmpd="sng" algn="ctr">
            <a:solidFill>
              <a:srgbClr val="120DF3"/>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323" y="1143000"/>
            <a:ext cx="2646164"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7"/>
          <p:cNvSpPr txBox="1">
            <a:spLocks noChangeArrowheads="1"/>
          </p:cNvSpPr>
          <p:nvPr/>
        </p:nvSpPr>
        <p:spPr bwMode="auto">
          <a:xfrm>
            <a:off x="681710"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latin typeface="Cambria"/>
                <a:cs typeface="Cambria"/>
              </a:rPr>
              <a:t>problem 3</a:t>
            </a:r>
            <a:endParaRPr lang="en-US" dirty="0" smtClean="0">
              <a:latin typeface="Cambria"/>
              <a:cs typeface="Cambria"/>
            </a:endParaRPr>
          </a:p>
        </p:txBody>
      </p:sp>
      <p:sp>
        <p:nvSpPr>
          <p:cNvPr id="23" name="Text Box 11"/>
          <p:cNvSpPr txBox="1">
            <a:spLocks noChangeArrowheads="1"/>
          </p:cNvSpPr>
          <p:nvPr/>
        </p:nvSpPr>
        <p:spPr bwMode="auto">
          <a:xfrm>
            <a:off x="1146174"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dirty="0" err="1" smtClean="0">
                <a:solidFill>
                  <a:srgbClr val="000000"/>
                </a:solidFill>
                <a:latin typeface="Cambria" pitchFamily="18" charset="0"/>
                <a:cs typeface="Times New Roman" charset="0"/>
              </a:rPr>
              <a:t>Picobot</a:t>
            </a:r>
            <a:r>
              <a:rPr lang="en-US" sz="4200" dirty="0" smtClean="0">
                <a:solidFill>
                  <a:srgbClr val="000000"/>
                </a:solidFill>
                <a:latin typeface="Cambria" pitchFamily="18" charset="0"/>
                <a:cs typeface="Times New Roman" charset="0"/>
              </a:rPr>
              <a:t>  </a:t>
            </a:r>
            <a:r>
              <a:rPr lang="en-US" sz="4200" b="1" dirty="0" err="1" smtClean="0">
                <a:solidFill>
                  <a:srgbClr val="FF9900"/>
                </a:solidFill>
                <a:latin typeface="Cambria" pitchFamily="18" charset="0"/>
                <a:cs typeface="Times New Roman" charset="0"/>
              </a:rPr>
              <a:t>hw</a:t>
            </a:r>
            <a:r>
              <a:rPr lang="en-US" sz="4200" dirty="0" smtClean="0">
                <a:solidFill>
                  <a:srgbClr val="000000"/>
                </a:solidFill>
                <a:latin typeface="Cambria" pitchFamily="18" charset="0"/>
                <a:cs typeface="Times New Roman" charset="0"/>
              </a:rPr>
              <a:t>  problems</a:t>
            </a:r>
            <a:endParaRPr lang="en-US" sz="4200" dirty="0" smtClean="0">
              <a:solidFill>
                <a:srgbClr val="000000"/>
              </a:solidFill>
              <a:latin typeface="Cambria" pitchFamily="18" charset="0"/>
              <a:cs typeface="Times New Roman" charset="0"/>
            </a:endParaRPr>
          </a:p>
        </p:txBody>
      </p:sp>
      <p:pic>
        <p:nvPicPr>
          <p:cNvPr id="7" name="Picture 5" descr="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88" y="1151906"/>
            <a:ext cx="2647321" cy="266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7" t="11546" r="53154" b="18640"/>
          <a:stretch/>
        </p:blipFill>
        <p:spPr bwMode="auto">
          <a:xfrm>
            <a:off x="6248400" y="1143000"/>
            <a:ext cx="2717222"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7"/>
          <p:cNvSpPr txBox="1">
            <a:spLocks noChangeArrowheads="1"/>
          </p:cNvSpPr>
          <p:nvPr/>
        </p:nvSpPr>
        <p:spPr bwMode="auto">
          <a:xfrm>
            <a:off x="3634548"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latin typeface="Cambria"/>
                <a:cs typeface="Cambria"/>
              </a:rPr>
              <a:t>problem 4</a:t>
            </a:r>
            <a:endParaRPr lang="en-US" dirty="0" smtClean="0">
              <a:latin typeface="Cambria"/>
              <a:cs typeface="Cambria"/>
            </a:endParaRPr>
          </a:p>
        </p:txBody>
      </p:sp>
      <p:sp>
        <p:nvSpPr>
          <p:cNvPr id="12" name="Text Box 7"/>
          <p:cNvSpPr txBox="1">
            <a:spLocks noChangeArrowheads="1"/>
          </p:cNvSpPr>
          <p:nvPr/>
        </p:nvSpPr>
        <p:spPr bwMode="auto">
          <a:xfrm>
            <a:off x="6667973"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latin typeface="Cambria"/>
                <a:cs typeface="Cambria"/>
              </a:rPr>
              <a:t>E</a:t>
            </a:r>
            <a:r>
              <a:rPr lang="en-US" dirty="0" smtClean="0">
                <a:latin typeface="Cambria"/>
                <a:cs typeface="Cambria"/>
              </a:rPr>
              <a:t>xtra! (#5)</a:t>
            </a:r>
            <a:endParaRPr lang="en-US" dirty="0" smtClean="0">
              <a:latin typeface="Cambria"/>
              <a:cs typeface="Cambria"/>
            </a:endParaRPr>
          </a:p>
        </p:txBody>
      </p:sp>
      <p:sp>
        <p:nvSpPr>
          <p:cNvPr id="17" name="Text Box 10"/>
          <p:cNvSpPr txBox="1">
            <a:spLocks noChangeArrowheads="1"/>
          </p:cNvSpPr>
          <p:nvPr/>
        </p:nvSpPr>
        <p:spPr bwMode="auto">
          <a:xfrm>
            <a:off x="1934990" y="5257800"/>
            <a:ext cx="5322829" cy="830997"/>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a:latin typeface="Cambria" pitchFamily="18" charset="0"/>
              </a:rPr>
              <a:t>Your rules </a:t>
            </a:r>
            <a:r>
              <a:rPr lang="en-US" dirty="0" smtClean="0">
                <a:latin typeface="Cambria" pitchFamily="18" charset="0"/>
              </a:rPr>
              <a:t>must work </a:t>
            </a:r>
            <a:r>
              <a:rPr lang="en-US" b="1" i="1" dirty="0">
                <a:solidFill>
                  <a:srgbClr val="120DF3"/>
                </a:solidFill>
                <a:latin typeface="Cambria" pitchFamily="18" charset="0"/>
              </a:rPr>
              <a:t>regardless</a:t>
            </a:r>
            <a:r>
              <a:rPr lang="en-US" i="1" dirty="0">
                <a:latin typeface="Cambria" pitchFamily="18" charset="0"/>
              </a:rPr>
              <a:t> </a:t>
            </a:r>
            <a:r>
              <a:rPr lang="en-US" dirty="0">
                <a:latin typeface="Cambria" pitchFamily="18" charset="0"/>
              </a:rPr>
              <a:t>of </a:t>
            </a:r>
            <a:r>
              <a:rPr lang="en-US" dirty="0" err="1">
                <a:latin typeface="Cambria" pitchFamily="18" charset="0"/>
              </a:rPr>
              <a:t>Picobot's</a:t>
            </a:r>
            <a:r>
              <a:rPr lang="en-US" dirty="0">
                <a:latin typeface="Cambria" pitchFamily="18" charset="0"/>
              </a:rPr>
              <a:t> starting position… !</a:t>
            </a:r>
          </a:p>
        </p:txBody>
      </p:sp>
    </p:spTree>
    <p:extLst>
      <p:ext uri="{BB962C8B-B14F-4D97-AF65-F5344CB8AC3E}">
        <p14:creationId xmlns:p14="http://schemas.microsoft.com/office/powerpoint/2010/main" val="31100233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44" y="1066800"/>
            <a:ext cx="5562600" cy="56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 Box 11"/>
          <p:cNvSpPr txBox="1">
            <a:spLocks noChangeArrowheads="1"/>
          </p:cNvSpPr>
          <p:nvPr/>
        </p:nvSpPr>
        <p:spPr bwMode="auto">
          <a:xfrm>
            <a:off x="228600"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cs typeface="Times New Roman" charset="0"/>
              </a:rPr>
              <a:t>Maze strategies?</a:t>
            </a:r>
            <a:endParaRPr lang="en-US" sz="4200" dirty="0" smtClean="0">
              <a:solidFill>
                <a:srgbClr val="000000"/>
              </a:solidFill>
              <a:latin typeface="Cambria" pitchFamily="18" charset="0"/>
              <a:cs typeface="Times New Roman" charset="0"/>
            </a:endParaRPr>
          </a:p>
        </p:txBody>
      </p:sp>
    </p:spTree>
    <p:extLst>
      <p:ext uri="{BB962C8B-B14F-4D97-AF65-F5344CB8AC3E}">
        <p14:creationId xmlns:p14="http://schemas.microsoft.com/office/powerpoint/2010/main" val="1693829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9"/>
          <p:cNvSpPr txBox="1">
            <a:spLocks noChangeArrowheads="1"/>
          </p:cNvSpPr>
          <p:nvPr/>
        </p:nvSpPr>
        <p:spPr bwMode="auto">
          <a:xfrm>
            <a:off x="1447800" y="228600"/>
            <a:ext cx="594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Welcome (back) to CS 5 !</a:t>
            </a:r>
          </a:p>
        </p:txBody>
      </p:sp>
      <p:pic>
        <p:nvPicPr>
          <p:cNvPr id="3076"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000" y="1219200"/>
            <a:ext cx="2724150"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16"/>
          <p:cNvSpPr txBox="1">
            <a:spLocks noChangeArrowheads="1"/>
          </p:cNvSpPr>
          <p:nvPr/>
        </p:nvSpPr>
        <p:spPr bwMode="auto">
          <a:xfrm>
            <a:off x="939800" y="3935413"/>
            <a:ext cx="182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latin typeface="Comic Sans MS" pitchFamily="66" charset="0"/>
              </a:rPr>
              <a:t>Wally</a:t>
            </a:r>
          </a:p>
        </p:txBody>
      </p:sp>
      <p:sp>
        <p:nvSpPr>
          <p:cNvPr id="3079" name="Left Brace 19"/>
          <p:cNvSpPr>
            <a:spLocks/>
          </p:cNvSpPr>
          <p:nvPr/>
        </p:nvSpPr>
        <p:spPr bwMode="auto">
          <a:xfrm>
            <a:off x="2959100" y="4648200"/>
            <a:ext cx="228600" cy="1905000"/>
          </a:xfrm>
          <a:prstGeom prst="leftBrace">
            <a:avLst>
              <a:gd name="adj1" fmla="val 54321"/>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 name="Text Box 48"/>
          <p:cNvSpPr txBox="1">
            <a:spLocks noChangeArrowheads="1"/>
          </p:cNvSpPr>
          <p:nvPr/>
        </p:nvSpPr>
        <p:spPr bwMode="auto">
          <a:xfrm>
            <a:off x="3305019" y="4666641"/>
            <a:ext cx="5462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120DF3"/>
                </a:solidFill>
                <a:latin typeface="Calibri" pitchFamily="34" charset="0"/>
              </a:rPr>
              <a:t>Problem 0: </a:t>
            </a:r>
            <a:r>
              <a:rPr lang="en-US" sz="1500" b="1" dirty="0">
                <a:latin typeface="Calibri" pitchFamily="34" charset="0"/>
              </a:rPr>
              <a:t>"Reading" and response...</a:t>
            </a:r>
            <a:endParaRPr lang="en-US" sz="1500" dirty="0">
              <a:latin typeface="Calibri" pitchFamily="34" charset="0"/>
            </a:endParaRPr>
          </a:p>
        </p:txBody>
      </p:sp>
      <p:sp>
        <p:nvSpPr>
          <p:cNvPr id="3081" name="Text Box 48"/>
          <p:cNvSpPr txBox="1">
            <a:spLocks noChangeArrowheads="1"/>
          </p:cNvSpPr>
          <p:nvPr/>
        </p:nvSpPr>
        <p:spPr bwMode="auto">
          <a:xfrm>
            <a:off x="3305019" y="5124566"/>
            <a:ext cx="5462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120DF3"/>
                </a:solidFill>
                <a:latin typeface="Calibri" pitchFamily="34" charset="0"/>
              </a:rPr>
              <a:t>Problem 1:  </a:t>
            </a:r>
            <a:r>
              <a:rPr lang="en-US" sz="1500" b="1" dirty="0" smtClean="0">
                <a:latin typeface="Calibri" pitchFamily="34" charset="0"/>
              </a:rPr>
              <a:t>Welcome program (Done in lab...)</a:t>
            </a:r>
            <a:endParaRPr lang="en-US" sz="1500" dirty="0">
              <a:latin typeface="Calibri" pitchFamily="34" charset="0"/>
            </a:endParaRPr>
          </a:p>
        </p:txBody>
      </p:sp>
      <p:sp>
        <p:nvSpPr>
          <p:cNvPr id="3082" name="Text Box 16"/>
          <p:cNvSpPr txBox="1">
            <a:spLocks noChangeArrowheads="1"/>
          </p:cNvSpPr>
          <p:nvPr/>
        </p:nvSpPr>
        <p:spPr bwMode="auto">
          <a:xfrm>
            <a:off x="5822950" y="3194050"/>
            <a:ext cx="182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latin typeface="Comic Sans MS" pitchFamily="66" charset="0"/>
              </a:rPr>
              <a:t>Alien</a:t>
            </a:r>
          </a:p>
        </p:txBody>
      </p:sp>
      <p:sp>
        <p:nvSpPr>
          <p:cNvPr id="3083" name="Text Box 48"/>
          <p:cNvSpPr txBox="1">
            <a:spLocks noChangeArrowheads="1"/>
          </p:cNvSpPr>
          <p:nvPr/>
        </p:nvSpPr>
        <p:spPr bwMode="auto">
          <a:xfrm>
            <a:off x="3305019" y="5582491"/>
            <a:ext cx="5843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120DF3"/>
                </a:solidFill>
                <a:latin typeface="Calibri" pitchFamily="34" charset="0"/>
              </a:rPr>
              <a:t>Problem 2:  </a:t>
            </a:r>
            <a:r>
              <a:rPr lang="en-US" sz="1500" b="1" dirty="0">
                <a:solidFill>
                  <a:srgbClr val="000000"/>
                </a:solidFill>
                <a:latin typeface="Calibri" pitchFamily="34" charset="0"/>
              </a:rPr>
              <a:t>Rock-paper-scissors program (</a:t>
            </a:r>
            <a:r>
              <a:rPr lang="en-US" sz="1500" b="1" i="1" dirty="0">
                <a:solidFill>
                  <a:srgbClr val="000000"/>
                </a:solidFill>
                <a:latin typeface="Calibri" pitchFamily="34" charset="0"/>
              </a:rPr>
              <a:t>Maybe</a:t>
            </a:r>
            <a:r>
              <a:rPr lang="en-US" sz="1500" b="1" dirty="0">
                <a:solidFill>
                  <a:srgbClr val="000000"/>
                </a:solidFill>
                <a:latin typeface="Calibri" pitchFamily="34" charset="0"/>
              </a:rPr>
              <a:t> done in lab)</a:t>
            </a:r>
            <a:endParaRPr lang="en-US" sz="1500" dirty="0">
              <a:solidFill>
                <a:srgbClr val="000000"/>
              </a:solidFill>
              <a:latin typeface="Calibri" pitchFamily="34" charset="0"/>
            </a:endParaRPr>
          </a:p>
        </p:txBody>
      </p:sp>
      <p:sp>
        <p:nvSpPr>
          <p:cNvPr id="3084" name="Text Box 48"/>
          <p:cNvSpPr txBox="1">
            <a:spLocks noChangeArrowheads="1"/>
          </p:cNvSpPr>
          <p:nvPr/>
        </p:nvSpPr>
        <p:spPr bwMode="auto">
          <a:xfrm>
            <a:off x="3305019" y="6040416"/>
            <a:ext cx="5843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FF9900"/>
                </a:solidFill>
                <a:latin typeface="Calibri" pitchFamily="34" charset="0"/>
              </a:rPr>
              <a:t>Problems 3-4:  </a:t>
            </a:r>
            <a:r>
              <a:rPr lang="en-US" sz="1500" b="1" dirty="0" err="1">
                <a:solidFill>
                  <a:srgbClr val="000000"/>
                </a:solidFill>
                <a:latin typeface="Calibri" pitchFamily="34" charset="0"/>
              </a:rPr>
              <a:t>Picobot</a:t>
            </a:r>
            <a:r>
              <a:rPr lang="en-US" sz="1500" b="1" dirty="0">
                <a:solidFill>
                  <a:srgbClr val="000000"/>
                </a:solidFill>
                <a:latin typeface="Calibri" pitchFamily="34" charset="0"/>
              </a:rPr>
              <a:t>!  empty room (3) and maze (4)</a:t>
            </a:r>
            <a:endParaRPr lang="en-US" sz="1500" dirty="0">
              <a:solidFill>
                <a:srgbClr val="000000"/>
              </a:solidFill>
              <a:latin typeface="Calibri" pitchFamily="34" charset="0"/>
            </a:endParaRPr>
          </a:p>
        </p:txBody>
      </p:sp>
      <p:grpSp>
        <p:nvGrpSpPr>
          <p:cNvPr id="3085" name="Group 19"/>
          <p:cNvGrpSpPr>
            <a:grpSpLocks/>
          </p:cNvGrpSpPr>
          <p:nvPr>
            <p:custDataLst>
              <p:tags r:id="rId1"/>
            </p:custDataLst>
          </p:nvPr>
        </p:nvGrpSpPr>
        <p:grpSpPr bwMode="auto">
          <a:xfrm>
            <a:off x="6234113" y="1870075"/>
            <a:ext cx="1023937" cy="1143000"/>
            <a:chOff x="2928" y="1051"/>
            <a:chExt cx="840" cy="957"/>
          </a:xfrm>
        </p:grpSpPr>
        <p:sp>
          <p:nvSpPr>
            <p:cNvPr id="3088"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089"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090"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91"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92"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93"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94"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95"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96"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097"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098"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099"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100"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2" name="Text Box 16"/>
          <p:cNvSpPr txBox="1">
            <a:spLocks noChangeArrowheads="1"/>
          </p:cNvSpPr>
          <p:nvPr/>
        </p:nvSpPr>
        <p:spPr bwMode="auto">
          <a:xfrm>
            <a:off x="3683000" y="2286000"/>
            <a:ext cx="1727200" cy="738188"/>
          </a:xfrm>
          <a:prstGeom prst="rect">
            <a:avLst/>
          </a:prstGeom>
          <a:solidFill>
            <a:schemeClr val="accent6">
              <a:lumMod val="20000"/>
              <a:lumOff val="80000"/>
            </a:schemeClr>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2100" b="1" dirty="0" smtClean="0">
                <a:solidFill>
                  <a:srgbClr val="120DF3"/>
                </a:solidFill>
                <a:latin typeface="Cambria" pitchFamily="18" charset="0"/>
              </a:rPr>
              <a:t>Average of these two?</a:t>
            </a:r>
          </a:p>
        </p:txBody>
      </p:sp>
      <p:sp>
        <p:nvSpPr>
          <p:cNvPr id="29" name="Text Box 48"/>
          <p:cNvSpPr txBox="1">
            <a:spLocks noChangeArrowheads="1"/>
          </p:cNvSpPr>
          <p:nvPr/>
        </p:nvSpPr>
        <p:spPr bwMode="auto">
          <a:xfrm>
            <a:off x="450850" y="5307013"/>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b="1" dirty="0">
                <a:latin typeface="Calibri" pitchFamily="34" charset="0"/>
              </a:rPr>
              <a:t>Homework 0</a:t>
            </a:r>
            <a:endParaRPr lang="en-US" sz="2800" dirty="0">
              <a:latin typeface="Calibri" pitchFamily="34" charset="0"/>
            </a:endParaRPr>
          </a:p>
        </p:txBody>
      </p:sp>
      <p:sp>
        <p:nvSpPr>
          <p:cNvPr id="30" name="Rectangle 40"/>
          <p:cNvSpPr>
            <a:spLocks noChangeArrowheads="1"/>
          </p:cNvSpPr>
          <p:nvPr/>
        </p:nvSpPr>
        <p:spPr bwMode="auto">
          <a:xfrm>
            <a:off x="251178" y="5734755"/>
            <a:ext cx="2639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i="1" dirty="0">
                <a:solidFill>
                  <a:srgbClr val="800000"/>
                </a:solidFill>
                <a:latin typeface="Calibri" pitchFamily="34" charset="0"/>
              </a:rPr>
              <a:t>due </a:t>
            </a:r>
            <a:r>
              <a:rPr lang="en-US" sz="1800" i="1" dirty="0" smtClean="0">
                <a:solidFill>
                  <a:srgbClr val="800000"/>
                </a:solidFill>
                <a:latin typeface="Calibri" pitchFamily="34" charset="0"/>
              </a:rPr>
              <a:t>Mon. </a:t>
            </a:r>
            <a:r>
              <a:rPr lang="en-US" sz="1800" i="1" dirty="0">
                <a:solidFill>
                  <a:srgbClr val="800000"/>
                </a:solidFill>
                <a:latin typeface="Calibri" pitchFamily="34" charset="0"/>
              </a:rPr>
              <a:t>night (11:59pm)</a:t>
            </a:r>
            <a:endParaRPr lang="en-US" sz="1800" i="1" dirty="0">
              <a:solidFill>
                <a:srgbClr val="800000"/>
              </a:solidFill>
            </a:endParaRPr>
          </a:p>
        </p:txBody>
      </p:sp>
      <p:sp>
        <p:nvSpPr>
          <p:cNvPr id="31" name="Text Box 48"/>
          <p:cNvSpPr txBox="1">
            <a:spLocks noChangeArrowheads="1"/>
          </p:cNvSpPr>
          <p:nvPr/>
        </p:nvSpPr>
        <p:spPr bwMode="auto">
          <a:xfrm rot="20764078">
            <a:off x="270562" y="6199834"/>
            <a:ext cx="923314" cy="323165"/>
          </a:xfrm>
          <a:prstGeom prst="rect">
            <a:avLst/>
          </a:prstGeom>
          <a:solidFill>
            <a:srgbClr val="FFCC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smtClean="0">
                <a:latin typeface="Cambria" pitchFamily="18" charset="0"/>
              </a:rPr>
              <a:t>HW page</a:t>
            </a:r>
            <a:endParaRPr lang="en-US" sz="1500" dirty="0">
              <a:latin typeface="Cambria"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44" y="1066800"/>
            <a:ext cx="5562600" cy="56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 Box 11"/>
          <p:cNvSpPr txBox="1">
            <a:spLocks noChangeArrowheads="1"/>
          </p:cNvSpPr>
          <p:nvPr/>
        </p:nvSpPr>
        <p:spPr bwMode="auto">
          <a:xfrm>
            <a:off x="228600"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cs typeface="Times New Roman" charset="0"/>
              </a:rPr>
              <a:t>Maze strategies?</a:t>
            </a:r>
            <a:endParaRPr lang="en-US" sz="4200" dirty="0" smtClean="0">
              <a:solidFill>
                <a:srgbClr val="000000"/>
              </a:solidFill>
              <a:latin typeface="Cambria" pitchFamily="18" charset="0"/>
              <a:cs typeface="Times New Roman" charset="0"/>
            </a:endParaRPr>
          </a:p>
        </p:txBody>
      </p:sp>
      <p:sp>
        <p:nvSpPr>
          <p:cNvPr id="101" name="Text Box 11"/>
          <p:cNvSpPr txBox="1">
            <a:spLocks noChangeArrowheads="1"/>
          </p:cNvSpPr>
          <p:nvPr/>
        </p:nvSpPr>
        <p:spPr bwMode="auto">
          <a:xfrm>
            <a:off x="4477631" y="163689"/>
            <a:ext cx="4285369" cy="738664"/>
          </a:xfrm>
          <a:prstGeom prst="rect">
            <a:avLst/>
          </a:prstGeom>
          <a:solidFill>
            <a:srgbClr val="FEF2D2"/>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i="1" dirty="0" smtClean="0">
                <a:solidFill>
                  <a:srgbClr val="FF9900"/>
                </a:solidFill>
                <a:latin typeface="Cambria" pitchFamily="18" charset="0"/>
                <a:cs typeface="Times New Roman" charset="0"/>
              </a:rPr>
              <a:t>Right</a:t>
            </a:r>
            <a:r>
              <a:rPr lang="en-US" sz="4200" i="1" dirty="0">
                <a:solidFill>
                  <a:srgbClr val="FF9900"/>
                </a:solidFill>
                <a:latin typeface="Cambria" pitchFamily="18" charset="0"/>
                <a:cs typeface="Times New Roman" charset="0"/>
              </a:rPr>
              <a:t> </a:t>
            </a:r>
            <a:r>
              <a:rPr lang="en-US" sz="4200" i="1" dirty="0" smtClean="0">
                <a:solidFill>
                  <a:srgbClr val="FF9900"/>
                </a:solidFill>
                <a:latin typeface="Cambria" pitchFamily="18" charset="0"/>
                <a:cs typeface="Times New Roman" charset="0"/>
              </a:rPr>
              <a:t>Hand Rule</a:t>
            </a:r>
            <a:endParaRPr lang="en-US" sz="4200" i="1" dirty="0" smtClean="0">
              <a:solidFill>
                <a:srgbClr val="FF9900"/>
              </a:solidFill>
              <a:latin typeface="Cambria" pitchFamily="18" charset="0"/>
              <a:cs typeface="Times New Roman" charset="0"/>
            </a:endParaRPr>
          </a:p>
        </p:txBody>
      </p:sp>
      <p:sp>
        <p:nvSpPr>
          <p:cNvPr id="11" name="Text Box 11"/>
          <p:cNvSpPr txBox="1">
            <a:spLocks noChangeArrowheads="1"/>
          </p:cNvSpPr>
          <p:nvPr/>
        </p:nvSpPr>
        <p:spPr bwMode="auto">
          <a:xfrm rot="20059710">
            <a:off x="449476" y="1491658"/>
            <a:ext cx="3330747" cy="2677656"/>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i="1" dirty="0" smtClean="0">
                <a:solidFill>
                  <a:srgbClr val="FF9900"/>
                </a:solidFill>
                <a:latin typeface="Cambria" pitchFamily="18" charset="0"/>
                <a:cs typeface="Times New Roman" charset="0"/>
              </a:rPr>
              <a:t>Keep your "right hand" on the wall, </a:t>
            </a:r>
            <a:r>
              <a:rPr lang="en-US" sz="4200" i="1" dirty="0" err="1" smtClean="0">
                <a:solidFill>
                  <a:srgbClr val="FF9900"/>
                </a:solidFill>
                <a:latin typeface="Cambria" pitchFamily="18" charset="0"/>
                <a:cs typeface="Times New Roman" charset="0"/>
              </a:rPr>
              <a:t>Picobot</a:t>
            </a:r>
            <a:r>
              <a:rPr lang="en-US" sz="4200" i="1" dirty="0" smtClean="0">
                <a:solidFill>
                  <a:srgbClr val="FF9900"/>
                </a:solidFill>
                <a:latin typeface="Cambria" pitchFamily="18" charset="0"/>
                <a:cs typeface="Times New Roman" charset="0"/>
              </a:rPr>
              <a:t>!</a:t>
            </a:r>
          </a:p>
        </p:txBody>
      </p:sp>
    </p:spTree>
    <p:extLst>
      <p:ext uri="{BB962C8B-B14F-4D97-AF65-F5344CB8AC3E}">
        <p14:creationId xmlns:p14="http://schemas.microsoft.com/office/powerpoint/2010/main" val="11991665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44" y="1066800"/>
            <a:ext cx="5562600" cy="56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 Box 11"/>
          <p:cNvSpPr txBox="1">
            <a:spLocks noChangeArrowheads="1"/>
          </p:cNvSpPr>
          <p:nvPr/>
        </p:nvSpPr>
        <p:spPr bwMode="auto">
          <a:xfrm>
            <a:off x="228600"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cs typeface="Times New Roman" charset="0"/>
              </a:rPr>
              <a:t>Maze strategies?</a:t>
            </a:r>
            <a:endParaRPr lang="en-US" sz="4200" dirty="0" smtClean="0">
              <a:solidFill>
                <a:srgbClr val="000000"/>
              </a:solidFill>
              <a:latin typeface="Cambria" pitchFamily="18" charset="0"/>
              <a:cs typeface="Times New Roman" charset="0"/>
            </a:endParaRPr>
          </a:p>
        </p:txBody>
      </p:sp>
      <p:sp>
        <p:nvSpPr>
          <p:cNvPr id="101" name="Text Box 11"/>
          <p:cNvSpPr txBox="1">
            <a:spLocks noChangeArrowheads="1"/>
          </p:cNvSpPr>
          <p:nvPr/>
        </p:nvSpPr>
        <p:spPr bwMode="auto">
          <a:xfrm>
            <a:off x="4477631" y="163689"/>
            <a:ext cx="4285369" cy="738664"/>
          </a:xfrm>
          <a:prstGeom prst="rect">
            <a:avLst/>
          </a:prstGeom>
          <a:solidFill>
            <a:srgbClr val="FEF2D2"/>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i="1" dirty="0" smtClean="0">
                <a:solidFill>
                  <a:srgbClr val="FF9900"/>
                </a:solidFill>
                <a:latin typeface="Cambria" pitchFamily="18" charset="0"/>
                <a:cs typeface="Times New Roman" charset="0"/>
              </a:rPr>
              <a:t>Right</a:t>
            </a:r>
            <a:r>
              <a:rPr lang="en-US" sz="4200" i="1" dirty="0">
                <a:solidFill>
                  <a:srgbClr val="FF9900"/>
                </a:solidFill>
                <a:latin typeface="Cambria" pitchFamily="18" charset="0"/>
                <a:cs typeface="Times New Roman" charset="0"/>
              </a:rPr>
              <a:t> </a:t>
            </a:r>
            <a:r>
              <a:rPr lang="en-US" sz="4200" i="1" dirty="0" smtClean="0">
                <a:solidFill>
                  <a:srgbClr val="FF9900"/>
                </a:solidFill>
                <a:latin typeface="Cambria" pitchFamily="18" charset="0"/>
                <a:cs typeface="Times New Roman" charset="0"/>
              </a:rPr>
              <a:t>Hand Rule</a:t>
            </a:r>
            <a:endParaRPr lang="en-US" sz="4200" i="1" dirty="0" smtClean="0">
              <a:solidFill>
                <a:srgbClr val="FF9900"/>
              </a:solidFill>
              <a:latin typeface="Cambria" pitchFamily="18" charset="0"/>
              <a:cs typeface="Times New Roman" charset="0"/>
            </a:endParaRPr>
          </a:p>
        </p:txBody>
      </p:sp>
      <p:sp>
        <p:nvSpPr>
          <p:cNvPr id="103" name="Text Box 11"/>
          <p:cNvSpPr txBox="1">
            <a:spLocks noChangeArrowheads="1"/>
          </p:cNvSpPr>
          <p:nvPr/>
        </p:nvSpPr>
        <p:spPr bwMode="auto">
          <a:xfrm>
            <a:off x="6226264" y="4343400"/>
            <a:ext cx="2564959" cy="1569660"/>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Cambria" pitchFamily="18" charset="0"/>
                <a:cs typeface="Times New Roman" charset="0"/>
              </a:rPr>
              <a:t>We'll need to use state to represent the </a:t>
            </a:r>
            <a:r>
              <a:rPr lang="en-US" b="1" i="1" dirty="0" smtClean="0">
                <a:solidFill>
                  <a:srgbClr val="120DF3"/>
                </a:solidFill>
                <a:latin typeface="Cambria" pitchFamily="18" charset="0"/>
                <a:cs typeface="Times New Roman" charset="0"/>
              </a:rPr>
              <a:t>direction </a:t>
            </a:r>
            <a:r>
              <a:rPr lang="en-US" b="1" i="1" dirty="0" err="1" smtClean="0">
                <a:solidFill>
                  <a:srgbClr val="120DF3"/>
                </a:solidFill>
                <a:latin typeface="Cambria" pitchFamily="18" charset="0"/>
                <a:cs typeface="Times New Roman" charset="0"/>
              </a:rPr>
              <a:t>Picobot</a:t>
            </a:r>
            <a:r>
              <a:rPr lang="en-US" b="1" i="1" dirty="0" smtClean="0">
                <a:solidFill>
                  <a:srgbClr val="120DF3"/>
                </a:solidFill>
                <a:latin typeface="Cambria" pitchFamily="18" charset="0"/>
                <a:cs typeface="Times New Roman" charset="0"/>
              </a:rPr>
              <a:t> is facing</a:t>
            </a:r>
            <a:r>
              <a:rPr lang="en-US" dirty="0" smtClean="0">
                <a:solidFill>
                  <a:srgbClr val="000000"/>
                </a:solidFill>
                <a:latin typeface="Cambria" pitchFamily="18" charset="0"/>
                <a:cs typeface="Times New Roman" charset="0"/>
              </a:rPr>
              <a:t>.</a:t>
            </a:r>
            <a:endParaRPr lang="en-US" dirty="0" smtClean="0">
              <a:solidFill>
                <a:srgbClr val="000000"/>
              </a:solidFill>
              <a:latin typeface="Cambria" pitchFamily="18" charset="0"/>
              <a:cs typeface="Times New Roman" charset="0"/>
            </a:endParaRPr>
          </a:p>
        </p:txBody>
      </p:sp>
      <p:sp>
        <p:nvSpPr>
          <p:cNvPr id="3" name="Rectangle 2"/>
          <p:cNvSpPr/>
          <p:nvPr/>
        </p:nvSpPr>
        <p:spPr>
          <a:xfrm>
            <a:off x="6006501" y="1600200"/>
            <a:ext cx="1397755" cy="584775"/>
          </a:xfrm>
          <a:prstGeom prst="rect">
            <a:avLst/>
          </a:prstGeom>
        </p:spPr>
        <p:txBody>
          <a:bodyPr wrap="none">
            <a:spAutoFit/>
          </a:bodyPr>
          <a:lstStyle/>
          <a:p>
            <a:r>
              <a:rPr lang="en-US" sz="3200" dirty="0" smtClean="0">
                <a:solidFill>
                  <a:srgbClr val="000000"/>
                </a:solidFill>
                <a:latin typeface="Cambria" pitchFamily="18" charset="0"/>
                <a:cs typeface="Times New Roman" charset="0"/>
              </a:rPr>
              <a:t>State </a:t>
            </a:r>
            <a:r>
              <a:rPr lang="en-US" sz="3200" b="1" dirty="0" smtClean="0">
                <a:solidFill>
                  <a:srgbClr val="120DF3"/>
                </a:solidFill>
                <a:latin typeface="Cambria" pitchFamily="18" charset="0"/>
                <a:cs typeface="Times New Roman" charset="0"/>
              </a:rPr>
              <a:t>0</a:t>
            </a:r>
            <a:endParaRPr lang="en-US" sz="3200" b="1" dirty="0">
              <a:solidFill>
                <a:srgbClr val="120DF3"/>
              </a:solidFill>
            </a:endParaRPr>
          </a:p>
        </p:txBody>
      </p:sp>
      <p:sp>
        <p:nvSpPr>
          <p:cNvPr id="104" name="Rectangle 103"/>
          <p:cNvSpPr/>
          <p:nvPr/>
        </p:nvSpPr>
        <p:spPr>
          <a:xfrm>
            <a:off x="6019800" y="2141875"/>
            <a:ext cx="1397755" cy="584775"/>
          </a:xfrm>
          <a:prstGeom prst="rect">
            <a:avLst/>
          </a:prstGeom>
        </p:spPr>
        <p:txBody>
          <a:bodyPr wrap="none">
            <a:spAutoFit/>
          </a:bodyPr>
          <a:lstStyle/>
          <a:p>
            <a:r>
              <a:rPr lang="en-US" sz="3200" dirty="0" smtClean="0">
                <a:solidFill>
                  <a:srgbClr val="000000"/>
                </a:solidFill>
                <a:latin typeface="Cambria" pitchFamily="18" charset="0"/>
                <a:cs typeface="Times New Roman" charset="0"/>
              </a:rPr>
              <a:t>State </a:t>
            </a:r>
            <a:r>
              <a:rPr lang="en-US" sz="3200" b="1" dirty="0" smtClean="0">
                <a:solidFill>
                  <a:srgbClr val="120DF3"/>
                </a:solidFill>
                <a:latin typeface="Cambria" pitchFamily="18" charset="0"/>
                <a:cs typeface="Times New Roman" charset="0"/>
              </a:rPr>
              <a:t>1</a:t>
            </a:r>
            <a:endParaRPr lang="en-US" sz="3200" b="1" dirty="0">
              <a:solidFill>
                <a:srgbClr val="120DF3"/>
              </a:solidFill>
            </a:endParaRPr>
          </a:p>
        </p:txBody>
      </p:sp>
      <p:sp>
        <p:nvSpPr>
          <p:cNvPr id="105" name="Rectangle 104"/>
          <p:cNvSpPr/>
          <p:nvPr/>
        </p:nvSpPr>
        <p:spPr>
          <a:xfrm>
            <a:off x="6019800" y="2683550"/>
            <a:ext cx="1397755" cy="584775"/>
          </a:xfrm>
          <a:prstGeom prst="rect">
            <a:avLst/>
          </a:prstGeom>
        </p:spPr>
        <p:txBody>
          <a:bodyPr wrap="none">
            <a:spAutoFit/>
          </a:bodyPr>
          <a:lstStyle/>
          <a:p>
            <a:r>
              <a:rPr lang="en-US" sz="3200" dirty="0" smtClean="0">
                <a:solidFill>
                  <a:srgbClr val="000000"/>
                </a:solidFill>
                <a:latin typeface="Cambria" pitchFamily="18" charset="0"/>
                <a:cs typeface="Times New Roman" charset="0"/>
              </a:rPr>
              <a:t>State </a:t>
            </a:r>
            <a:r>
              <a:rPr lang="en-US" sz="3200" b="1" dirty="0" smtClean="0">
                <a:solidFill>
                  <a:srgbClr val="120DF3"/>
                </a:solidFill>
                <a:latin typeface="Cambria" pitchFamily="18" charset="0"/>
                <a:cs typeface="Times New Roman" charset="0"/>
              </a:rPr>
              <a:t>2</a:t>
            </a:r>
            <a:endParaRPr lang="en-US" sz="3200" b="1" dirty="0">
              <a:solidFill>
                <a:srgbClr val="120DF3"/>
              </a:solidFill>
            </a:endParaRPr>
          </a:p>
        </p:txBody>
      </p:sp>
      <p:sp>
        <p:nvSpPr>
          <p:cNvPr id="106" name="Rectangle 105"/>
          <p:cNvSpPr/>
          <p:nvPr/>
        </p:nvSpPr>
        <p:spPr>
          <a:xfrm>
            <a:off x="6019800" y="3225225"/>
            <a:ext cx="1397755" cy="584775"/>
          </a:xfrm>
          <a:prstGeom prst="rect">
            <a:avLst/>
          </a:prstGeom>
        </p:spPr>
        <p:txBody>
          <a:bodyPr wrap="none">
            <a:spAutoFit/>
          </a:bodyPr>
          <a:lstStyle/>
          <a:p>
            <a:r>
              <a:rPr lang="en-US" sz="3200" dirty="0" smtClean="0">
                <a:solidFill>
                  <a:srgbClr val="000000"/>
                </a:solidFill>
                <a:latin typeface="Cambria" pitchFamily="18" charset="0"/>
                <a:cs typeface="Times New Roman" charset="0"/>
              </a:rPr>
              <a:t>State </a:t>
            </a:r>
            <a:r>
              <a:rPr lang="en-US" sz="3200" b="1" dirty="0" smtClean="0">
                <a:solidFill>
                  <a:srgbClr val="120DF3"/>
                </a:solidFill>
                <a:latin typeface="Cambria" pitchFamily="18" charset="0"/>
                <a:cs typeface="Times New Roman" charset="0"/>
              </a:rPr>
              <a:t>3</a:t>
            </a:r>
            <a:endParaRPr lang="en-US" sz="3200" b="1" dirty="0">
              <a:solidFill>
                <a:srgbClr val="120DF3"/>
              </a:solidFill>
            </a:endParaRPr>
          </a:p>
        </p:txBody>
      </p:sp>
      <p:sp>
        <p:nvSpPr>
          <p:cNvPr id="5" name="Rectangle 4"/>
          <p:cNvSpPr/>
          <p:nvPr/>
        </p:nvSpPr>
        <p:spPr>
          <a:xfrm>
            <a:off x="7696200" y="1140767"/>
            <a:ext cx="969753" cy="461665"/>
          </a:xfrm>
          <a:prstGeom prst="rect">
            <a:avLst/>
          </a:prstGeom>
          <a:solidFill>
            <a:srgbClr val="CCECFF"/>
          </a:solidFill>
        </p:spPr>
        <p:txBody>
          <a:bodyPr wrap="none">
            <a:spAutoFit/>
          </a:bodyPr>
          <a:lstStyle/>
          <a:p>
            <a:r>
              <a:rPr lang="en-US" dirty="0" smtClean="0">
                <a:solidFill>
                  <a:srgbClr val="000000"/>
                </a:solidFill>
                <a:latin typeface="Cambria" pitchFamily="18" charset="0"/>
                <a:cs typeface="Times New Roman" charset="0"/>
              </a:rPr>
              <a:t>facing</a:t>
            </a:r>
            <a:endParaRPr lang="en-US" dirty="0"/>
          </a:p>
        </p:txBody>
      </p:sp>
      <p:sp>
        <p:nvSpPr>
          <p:cNvPr id="11" name="Text Box 11"/>
          <p:cNvSpPr txBox="1">
            <a:spLocks noChangeArrowheads="1"/>
          </p:cNvSpPr>
          <p:nvPr/>
        </p:nvSpPr>
        <p:spPr bwMode="auto">
          <a:xfrm rot="20059710">
            <a:off x="449476" y="1491658"/>
            <a:ext cx="3330747" cy="2677656"/>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i="1" dirty="0" smtClean="0">
                <a:solidFill>
                  <a:srgbClr val="FF9900"/>
                </a:solidFill>
                <a:latin typeface="Cambria" pitchFamily="18" charset="0"/>
                <a:cs typeface="Times New Roman" charset="0"/>
              </a:rPr>
              <a:t>Keep your "right hand" on the wall, </a:t>
            </a:r>
            <a:r>
              <a:rPr lang="en-US" sz="4200" i="1" dirty="0" err="1" smtClean="0">
                <a:solidFill>
                  <a:srgbClr val="FF9900"/>
                </a:solidFill>
                <a:latin typeface="Cambria" pitchFamily="18" charset="0"/>
                <a:cs typeface="Times New Roman" charset="0"/>
              </a:rPr>
              <a:t>Picobot</a:t>
            </a:r>
            <a:r>
              <a:rPr lang="en-US" sz="4200" i="1" dirty="0" smtClean="0">
                <a:solidFill>
                  <a:srgbClr val="FF9900"/>
                </a:solidFill>
                <a:latin typeface="Cambria" pitchFamily="18" charset="0"/>
                <a:cs typeface="Times New Roman" charset="0"/>
              </a:rPr>
              <a:t>!</a:t>
            </a:r>
          </a:p>
        </p:txBody>
      </p:sp>
    </p:spTree>
    <p:extLst>
      <p:ext uri="{BB962C8B-B14F-4D97-AF65-F5344CB8AC3E}">
        <p14:creationId xmlns:p14="http://schemas.microsoft.com/office/powerpoint/2010/main" val="9144581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21"/>
          <p:cNvSpPr>
            <a:spLocks noChangeArrowheads="1"/>
          </p:cNvSpPr>
          <p:nvPr/>
        </p:nvSpPr>
        <p:spPr bwMode="auto">
          <a:xfrm>
            <a:off x="601133" y="2117725"/>
            <a:ext cx="5554662" cy="676275"/>
          </a:xfrm>
          <a:prstGeom prst="roundRect">
            <a:avLst>
              <a:gd name="adj" fmla="val 23344"/>
            </a:avLst>
          </a:prstGeom>
          <a:solidFill>
            <a:srgbClr val="CCECFF"/>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8" name="Rectangle 17"/>
          <p:cNvSpPr>
            <a:spLocks noChangeArrowheads="1"/>
          </p:cNvSpPr>
          <p:nvPr/>
        </p:nvSpPr>
        <p:spPr bwMode="auto">
          <a:xfrm>
            <a:off x="8167688" y="3395663"/>
            <a:ext cx="496887" cy="495300"/>
          </a:xfrm>
          <a:prstGeom prst="rect">
            <a:avLst/>
          </a:prstGeom>
          <a:noFill/>
          <a:ln w="9525" algn="ctr">
            <a:solidFill>
              <a:schemeClr val="bg1">
                <a:lumMod val="65000"/>
              </a:schemeClr>
            </a:solidFill>
            <a:round/>
            <a:headEnd/>
            <a:tailEnd/>
          </a:ln>
        </p:spPr>
        <p:txBody>
          <a:bodyPr/>
          <a:lstStyle/>
          <a:p>
            <a:pPr>
              <a:defRPr/>
            </a:pPr>
            <a:endParaRPr lang="en-US">
              <a:solidFill>
                <a:srgbClr val="000000"/>
              </a:solidFill>
            </a:endParaRPr>
          </a:p>
        </p:txBody>
      </p:sp>
      <p:sp>
        <p:nvSpPr>
          <p:cNvPr id="37891" name="Rectangle 17"/>
          <p:cNvSpPr>
            <a:spLocks noChangeArrowheads="1"/>
          </p:cNvSpPr>
          <p:nvPr/>
        </p:nvSpPr>
        <p:spPr bwMode="auto">
          <a:xfrm>
            <a:off x="8153400" y="2346325"/>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7892" name="Text Box 10"/>
          <p:cNvSpPr txBox="1">
            <a:spLocks noChangeArrowheads="1"/>
          </p:cNvSpPr>
          <p:nvPr/>
        </p:nvSpPr>
        <p:spPr bwMode="auto">
          <a:xfrm>
            <a:off x="693738" y="167354"/>
            <a:ext cx="3802062" cy="553998"/>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smtClean="0">
                <a:solidFill>
                  <a:srgbClr val="000000"/>
                </a:solidFill>
                <a:latin typeface="Cambria" pitchFamily="18" charset="0"/>
              </a:rPr>
              <a:t>Suppose </a:t>
            </a:r>
            <a:r>
              <a:rPr lang="en-US" sz="1500" dirty="0" err="1">
                <a:solidFill>
                  <a:srgbClr val="000000"/>
                </a:solidFill>
                <a:latin typeface="Cambria" pitchFamily="18" charset="0"/>
              </a:rPr>
              <a:t>Picobot</a:t>
            </a:r>
            <a:r>
              <a:rPr lang="en-US" sz="1500" dirty="0">
                <a:solidFill>
                  <a:srgbClr val="000000"/>
                </a:solidFill>
                <a:latin typeface="Cambria" pitchFamily="18" charset="0"/>
              </a:rPr>
              <a:t> </a:t>
            </a:r>
            <a:r>
              <a:rPr lang="en-US" sz="1500" dirty="0" smtClean="0">
                <a:solidFill>
                  <a:srgbClr val="000000"/>
                </a:solidFill>
                <a:latin typeface="Cambria" pitchFamily="18" charset="0"/>
              </a:rPr>
              <a:t>wants </a:t>
            </a:r>
            <a:r>
              <a:rPr lang="en-US" sz="1500" dirty="0">
                <a:solidFill>
                  <a:srgbClr val="000000"/>
                </a:solidFill>
                <a:latin typeface="Cambria" pitchFamily="18" charset="0"/>
              </a:rPr>
              <a:t>to traverse a maze </a:t>
            </a:r>
            <a:r>
              <a:rPr lang="en-US" sz="1500" b="1" i="1" dirty="0">
                <a:solidFill>
                  <a:srgbClr val="000000"/>
                </a:solidFill>
                <a:latin typeface="Cambria" pitchFamily="18" charset="0"/>
              </a:rPr>
              <a:t>with its right hand always on the wall.</a:t>
            </a:r>
            <a:endParaRPr lang="en-US" sz="1500" dirty="0">
              <a:solidFill>
                <a:srgbClr val="000000"/>
              </a:solidFill>
              <a:latin typeface="Cambria" pitchFamily="18" charset="0"/>
            </a:endParaRPr>
          </a:p>
        </p:txBody>
      </p:sp>
      <p:sp>
        <p:nvSpPr>
          <p:cNvPr id="37893" name="Text Box 10"/>
          <p:cNvSpPr txBox="1">
            <a:spLocks noChangeArrowheads="1"/>
          </p:cNvSpPr>
          <p:nvPr/>
        </p:nvSpPr>
        <p:spPr bwMode="auto">
          <a:xfrm>
            <a:off x="5030433" y="152400"/>
            <a:ext cx="3503967" cy="553998"/>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smtClean="0">
                <a:solidFill>
                  <a:srgbClr val="000000"/>
                </a:solidFill>
                <a:latin typeface="Cambria" pitchFamily="18" charset="0"/>
              </a:rPr>
              <a:t>We use state </a:t>
            </a:r>
            <a:r>
              <a:rPr lang="en-US" sz="1500" dirty="0" smtClean="0">
                <a:solidFill>
                  <a:srgbClr val="000000"/>
                </a:solidFill>
                <a:latin typeface="Cambria" pitchFamily="18" charset="0"/>
              </a:rPr>
              <a:t>0 </a:t>
            </a:r>
            <a:r>
              <a:rPr lang="en-US" sz="1500" dirty="0" smtClean="0">
                <a:solidFill>
                  <a:srgbClr val="000000"/>
                </a:solidFill>
                <a:latin typeface="Cambria" pitchFamily="18" charset="0"/>
              </a:rPr>
              <a:t>to represent </a:t>
            </a:r>
            <a:r>
              <a:rPr lang="en-US" sz="1500" dirty="0" smtClean="0">
                <a:solidFill>
                  <a:srgbClr val="000000"/>
                </a:solidFill>
                <a:latin typeface="Cambria" pitchFamily="18" charset="0"/>
              </a:rPr>
              <a:t>that </a:t>
            </a:r>
            <a:r>
              <a:rPr lang="en-US" sz="1500" dirty="0">
                <a:solidFill>
                  <a:srgbClr val="000000"/>
                </a:solidFill>
                <a:latin typeface="Cambria" pitchFamily="18" charset="0"/>
              </a:rPr>
              <a:t>“</a:t>
            </a:r>
            <a:r>
              <a:rPr lang="en-US" sz="1500" b="1" dirty="0" err="1">
                <a:solidFill>
                  <a:srgbClr val="000000"/>
                </a:solidFill>
                <a:latin typeface="Cambria" pitchFamily="18" charset="0"/>
              </a:rPr>
              <a:t>Picobot</a:t>
            </a:r>
            <a:r>
              <a:rPr lang="en-US" sz="1500" b="1" dirty="0">
                <a:solidFill>
                  <a:srgbClr val="000000"/>
                </a:solidFill>
                <a:latin typeface="Cambria" pitchFamily="18" charset="0"/>
              </a:rPr>
              <a:t> is facing North</a:t>
            </a:r>
            <a:r>
              <a:rPr lang="en-US" sz="1500" dirty="0">
                <a:solidFill>
                  <a:srgbClr val="000000"/>
                </a:solidFill>
                <a:latin typeface="Cambria" pitchFamily="18" charset="0"/>
              </a:rPr>
              <a:t>”</a:t>
            </a:r>
          </a:p>
        </p:txBody>
      </p:sp>
      <p:sp>
        <p:nvSpPr>
          <p:cNvPr id="35847" name="Freeform 1"/>
          <p:cNvSpPr>
            <a:spLocks/>
          </p:cNvSpPr>
          <p:nvPr/>
        </p:nvSpPr>
        <p:spPr bwMode="auto">
          <a:xfrm>
            <a:off x="8008938" y="2455863"/>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endParaRPr>
          </a:p>
        </p:txBody>
      </p:sp>
      <p:sp>
        <p:nvSpPr>
          <p:cNvPr id="37895" name="Rectangle 2"/>
          <p:cNvSpPr>
            <a:spLocks noChangeArrowheads="1"/>
          </p:cNvSpPr>
          <p:nvPr/>
        </p:nvSpPr>
        <p:spPr bwMode="auto">
          <a:xfrm>
            <a:off x="7572375" y="2352675"/>
            <a:ext cx="496888" cy="496888"/>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19" name="Rectangle 18"/>
          <p:cNvSpPr/>
          <p:nvPr/>
        </p:nvSpPr>
        <p:spPr bwMode="auto">
          <a:xfrm>
            <a:off x="75628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897" name="Text Box 10"/>
          <p:cNvSpPr txBox="1">
            <a:spLocks noChangeArrowheads="1"/>
          </p:cNvSpPr>
          <p:nvPr/>
        </p:nvSpPr>
        <p:spPr bwMode="auto">
          <a:xfrm>
            <a:off x="152400" y="1295400"/>
            <a:ext cx="6897687"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0000"/>
                </a:solidFill>
                <a:latin typeface="Cambria" pitchFamily="18" charset="0"/>
              </a:rPr>
              <a:t>(A) </a:t>
            </a:r>
            <a:r>
              <a:rPr lang="en-US" sz="1500" dirty="0" smtClean="0">
                <a:solidFill>
                  <a:srgbClr val="000000"/>
                </a:solidFill>
                <a:latin typeface="Cambria" pitchFamily="18" charset="0"/>
              </a:rPr>
              <a:t>Here is a </a:t>
            </a:r>
            <a:r>
              <a:rPr lang="en-US" sz="1500" dirty="0">
                <a:solidFill>
                  <a:srgbClr val="000000"/>
                </a:solidFill>
                <a:latin typeface="Cambria" pitchFamily="18" charset="0"/>
              </a:rPr>
              <a:t>single rule that tells </a:t>
            </a:r>
            <a:r>
              <a:rPr lang="en-US" sz="1500" dirty="0" err="1">
                <a:solidFill>
                  <a:srgbClr val="000000"/>
                </a:solidFill>
                <a:latin typeface="Cambria" pitchFamily="18" charset="0"/>
              </a:rPr>
              <a:t>Picobot</a:t>
            </a:r>
            <a:r>
              <a:rPr lang="en-US" sz="1500" dirty="0">
                <a:solidFill>
                  <a:srgbClr val="000000"/>
                </a:solidFill>
                <a:latin typeface="Cambria" pitchFamily="18" charset="0"/>
              </a:rPr>
              <a:t>:</a:t>
            </a:r>
          </a:p>
          <a:p>
            <a:pPr>
              <a:spcBef>
                <a:spcPct val="50000"/>
              </a:spcBef>
            </a:pPr>
            <a:r>
              <a:rPr lang="en-US" sz="1500" b="1" i="1" dirty="0">
                <a:solidFill>
                  <a:srgbClr val="000000"/>
                </a:solidFill>
                <a:latin typeface="Cambria" pitchFamily="18" charset="0"/>
              </a:rPr>
              <a:t>   </a:t>
            </a:r>
            <a:r>
              <a:rPr lang="en-US" sz="1500" b="1" i="1" u="sng" dirty="0" smtClean="0">
                <a:solidFill>
                  <a:srgbClr val="000000"/>
                </a:solidFill>
                <a:latin typeface="Cambria" pitchFamily="18" charset="0"/>
              </a:rPr>
              <a:t>If you're facing N using the RHR with space ahead</a:t>
            </a:r>
            <a:r>
              <a:rPr lang="en-US" sz="1500" b="1" i="1" dirty="0" smtClean="0">
                <a:solidFill>
                  <a:srgbClr val="000000"/>
                </a:solidFill>
                <a:latin typeface="Cambria" pitchFamily="18" charset="0"/>
              </a:rPr>
              <a:t>  then  </a:t>
            </a:r>
            <a:r>
              <a:rPr lang="en-US" sz="1500" b="1" i="1" u="sng" dirty="0" smtClean="0">
                <a:solidFill>
                  <a:srgbClr val="000000"/>
                </a:solidFill>
                <a:latin typeface="Cambria" pitchFamily="18" charset="0"/>
              </a:rPr>
              <a:t>go forward</a:t>
            </a:r>
            <a:r>
              <a:rPr lang="en-US" sz="1500" b="1" i="1" dirty="0" smtClean="0">
                <a:solidFill>
                  <a:srgbClr val="000000"/>
                </a:solidFill>
                <a:latin typeface="Cambria" pitchFamily="18" charset="0"/>
              </a:rPr>
              <a:t>”</a:t>
            </a:r>
            <a:endParaRPr lang="en-US" sz="1500" b="1" i="1" dirty="0">
              <a:solidFill>
                <a:srgbClr val="000000"/>
              </a:solidFill>
              <a:latin typeface="Cambria" pitchFamily="18" charset="0"/>
            </a:endParaRPr>
          </a:p>
        </p:txBody>
      </p:sp>
      <p:sp>
        <p:nvSpPr>
          <p:cNvPr id="37898" name="Rectangle 10"/>
          <p:cNvSpPr>
            <a:spLocks noChangeArrowheads="1"/>
          </p:cNvSpPr>
          <p:nvPr/>
        </p:nvSpPr>
        <p:spPr bwMode="auto">
          <a:xfrm>
            <a:off x="7551738" y="2571750"/>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E80416"/>
                </a:solidFill>
                <a:latin typeface="Calibri" pitchFamily="34" charset="0"/>
              </a:rPr>
              <a:t>0</a:t>
            </a:r>
            <a:endParaRPr lang="en-US" sz="1500" b="1">
              <a:solidFill>
                <a:srgbClr val="000000"/>
              </a:solidFill>
            </a:endParaRPr>
          </a:p>
        </p:txBody>
      </p:sp>
      <p:cxnSp>
        <p:nvCxnSpPr>
          <p:cNvPr id="37899" name="Straight Arrow Connector 2"/>
          <p:cNvCxnSpPr>
            <a:cxnSpLocks noChangeShapeType="1"/>
          </p:cNvCxnSpPr>
          <p:nvPr/>
        </p:nvCxnSpPr>
        <p:spPr bwMode="auto">
          <a:xfrm flipV="1">
            <a:off x="7812088" y="2355850"/>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16" name="Rectangle 15"/>
          <p:cNvSpPr/>
          <p:nvPr/>
        </p:nvSpPr>
        <p:spPr bwMode="auto">
          <a:xfrm>
            <a:off x="7562850" y="1779588"/>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01" name="Rectangle 17"/>
          <p:cNvSpPr>
            <a:spLocks noChangeArrowheads="1"/>
          </p:cNvSpPr>
          <p:nvPr/>
        </p:nvSpPr>
        <p:spPr bwMode="auto">
          <a:xfrm>
            <a:off x="8153400" y="1779588"/>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7902" name="Text Box 10"/>
          <p:cNvSpPr txBox="1">
            <a:spLocks noChangeArrowheads="1"/>
          </p:cNvSpPr>
          <p:nvPr/>
        </p:nvSpPr>
        <p:spPr bwMode="auto">
          <a:xfrm>
            <a:off x="152400" y="3297493"/>
            <a:ext cx="678180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0000"/>
                </a:solidFill>
                <a:latin typeface="Cambria" pitchFamily="18" charset="0"/>
              </a:rPr>
              <a:t>(B) </a:t>
            </a:r>
            <a:r>
              <a:rPr lang="en-US" sz="1500" dirty="0" smtClean="0">
                <a:solidFill>
                  <a:srgbClr val="000000"/>
                </a:solidFill>
                <a:latin typeface="Cambria" pitchFamily="18" charset="0"/>
              </a:rPr>
              <a:t>Let's write </a:t>
            </a:r>
            <a:r>
              <a:rPr lang="en-US" sz="1500" dirty="0">
                <a:solidFill>
                  <a:srgbClr val="000000"/>
                </a:solidFill>
                <a:latin typeface="Cambria" pitchFamily="18" charset="0"/>
              </a:rPr>
              <a:t>a single rule that tells </a:t>
            </a:r>
            <a:r>
              <a:rPr lang="en-US" sz="1500" dirty="0" err="1">
                <a:solidFill>
                  <a:srgbClr val="000000"/>
                </a:solidFill>
                <a:latin typeface="Cambria" pitchFamily="18" charset="0"/>
              </a:rPr>
              <a:t>Picobot</a:t>
            </a:r>
            <a:r>
              <a:rPr lang="en-US" sz="1500" dirty="0">
                <a:solidFill>
                  <a:srgbClr val="000000"/>
                </a:solidFill>
                <a:latin typeface="Cambria" pitchFamily="18" charset="0"/>
              </a:rPr>
              <a:t>:</a:t>
            </a:r>
          </a:p>
          <a:p>
            <a:pPr>
              <a:spcBef>
                <a:spcPct val="50000"/>
              </a:spcBef>
            </a:pPr>
            <a:r>
              <a:rPr lang="en-US" sz="1500" b="1" i="1" dirty="0">
                <a:solidFill>
                  <a:srgbClr val="000000"/>
                </a:solidFill>
                <a:latin typeface="Cambria" pitchFamily="18" charset="0"/>
              </a:rPr>
              <a:t>   “</a:t>
            </a:r>
            <a:r>
              <a:rPr lang="en-US" sz="1500" b="1" i="1" u="sng" dirty="0">
                <a:solidFill>
                  <a:srgbClr val="000000"/>
                </a:solidFill>
                <a:latin typeface="Cambria" pitchFamily="18" charset="0"/>
              </a:rPr>
              <a:t>If </a:t>
            </a:r>
            <a:r>
              <a:rPr lang="en-US" sz="1500" b="1" i="1" u="sng" dirty="0" smtClean="0">
                <a:solidFill>
                  <a:srgbClr val="000000"/>
                </a:solidFill>
                <a:latin typeface="Cambria" pitchFamily="18" charset="0"/>
              </a:rPr>
              <a:t>you're facing North and lose the wall</a:t>
            </a:r>
            <a:r>
              <a:rPr lang="en-US" sz="1500" b="1" i="1" dirty="0" smtClean="0">
                <a:solidFill>
                  <a:srgbClr val="000000"/>
                </a:solidFill>
                <a:latin typeface="Cambria" pitchFamily="18" charset="0"/>
              </a:rPr>
              <a:t>,   then  </a:t>
            </a:r>
            <a:r>
              <a:rPr lang="en-US" sz="1500" b="1" i="1" u="sng" dirty="0" smtClean="0">
                <a:solidFill>
                  <a:srgbClr val="000000"/>
                </a:solidFill>
                <a:latin typeface="Cambria" pitchFamily="18" charset="0"/>
              </a:rPr>
              <a:t>get over to the wall now!</a:t>
            </a:r>
            <a:r>
              <a:rPr lang="en-US" sz="1500" b="1" i="1" dirty="0" smtClean="0">
                <a:solidFill>
                  <a:srgbClr val="000000"/>
                </a:solidFill>
                <a:latin typeface="Cambria" pitchFamily="18" charset="0"/>
              </a:rPr>
              <a:t>”</a:t>
            </a:r>
            <a:endParaRPr lang="en-US" sz="1500" b="1" i="1" dirty="0">
              <a:solidFill>
                <a:srgbClr val="000000"/>
              </a:solidFill>
              <a:latin typeface="Cambria" pitchFamily="18" charset="0"/>
            </a:endParaRPr>
          </a:p>
        </p:txBody>
      </p:sp>
      <p:sp>
        <p:nvSpPr>
          <p:cNvPr id="37903" name="Rectangle 17"/>
          <p:cNvSpPr>
            <a:spLocks noChangeArrowheads="1"/>
          </p:cNvSpPr>
          <p:nvPr/>
        </p:nvSpPr>
        <p:spPr bwMode="auto">
          <a:xfrm>
            <a:off x="8167688" y="3962400"/>
            <a:ext cx="496887"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22" name="Freeform 1"/>
          <p:cNvSpPr>
            <a:spLocks/>
          </p:cNvSpPr>
          <p:nvPr/>
        </p:nvSpPr>
        <p:spPr bwMode="auto">
          <a:xfrm>
            <a:off x="8023225" y="3514725"/>
            <a:ext cx="252413"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endParaRPr>
          </a:p>
        </p:txBody>
      </p:sp>
      <p:sp>
        <p:nvSpPr>
          <p:cNvPr id="37905" name="Rectangle 2"/>
          <p:cNvSpPr>
            <a:spLocks noChangeArrowheads="1"/>
          </p:cNvSpPr>
          <p:nvPr/>
        </p:nvSpPr>
        <p:spPr bwMode="auto">
          <a:xfrm>
            <a:off x="7586663" y="3411538"/>
            <a:ext cx="496887"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24" name="Rectangle 23"/>
          <p:cNvSpPr/>
          <p:nvPr/>
        </p:nvSpPr>
        <p:spPr bwMode="auto">
          <a:xfrm>
            <a:off x="7580313" y="4522788"/>
            <a:ext cx="496887" cy="496887"/>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07" name="Rectangle 24"/>
          <p:cNvSpPr>
            <a:spLocks noChangeArrowheads="1"/>
          </p:cNvSpPr>
          <p:nvPr/>
        </p:nvSpPr>
        <p:spPr bwMode="auto">
          <a:xfrm>
            <a:off x="7566025" y="3632200"/>
            <a:ext cx="2825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E80416"/>
                </a:solidFill>
                <a:latin typeface="Calibri" pitchFamily="34" charset="0"/>
              </a:rPr>
              <a:t>0</a:t>
            </a:r>
            <a:endParaRPr lang="en-US" sz="1500" b="1">
              <a:solidFill>
                <a:srgbClr val="000000"/>
              </a:solidFill>
            </a:endParaRPr>
          </a:p>
        </p:txBody>
      </p:sp>
      <p:cxnSp>
        <p:nvCxnSpPr>
          <p:cNvPr id="37908" name="Straight Arrow Connector 25"/>
          <p:cNvCxnSpPr>
            <a:cxnSpLocks noChangeShapeType="1"/>
          </p:cNvCxnSpPr>
          <p:nvPr/>
        </p:nvCxnSpPr>
        <p:spPr bwMode="auto">
          <a:xfrm flipV="1">
            <a:off x="7826375" y="341471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27" name="Rectangle 26"/>
          <p:cNvSpPr/>
          <p:nvPr/>
        </p:nvSpPr>
        <p:spPr bwMode="auto">
          <a:xfrm>
            <a:off x="7580313" y="3968750"/>
            <a:ext cx="496887" cy="496888"/>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10" name="Rectangle 28"/>
          <p:cNvSpPr>
            <a:spLocks noChangeArrowheads="1"/>
          </p:cNvSpPr>
          <p:nvPr/>
        </p:nvSpPr>
        <p:spPr bwMode="auto">
          <a:xfrm>
            <a:off x="8167688" y="4522788"/>
            <a:ext cx="496887"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0" name="Rectangle 29"/>
          <p:cNvSpPr/>
          <p:nvPr/>
        </p:nvSpPr>
        <p:spPr bwMode="auto">
          <a:xfrm>
            <a:off x="81470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12" name="Text Box 10"/>
          <p:cNvSpPr txBox="1">
            <a:spLocks noChangeArrowheads="1"/>
          </p:cNvSpPr>
          <p:nvPr/>
        </p:nvSpPr>
        <p:spPr bwMode="auto">
          <a:xfrm>
            <a:off x="228600" y="5314950"/>
            <a:ext cx="73231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0000"/>
                </a:solidFill>
                <a:latin typeface="Cambria" pitchFamily="18" charset="0"/>
              </a:rPr>
              <a:t>(C) </a:t>
            </a:r>
            <a:r>
              <a:rPr lang="en-US" sz="1500" b="1" dirty="0" smtClean="0">
                <a:solidFill>
                  <a:srgbClr val="000000"/>
                </a:solidFill>
                <a:latin typeface="Cambria" pitchFamily="18" charset="0"/>
              </a:rPr>
              <a:t>(for HW)</a:t>
            </a:r>
            <a:r>
              <a:rPr lang="en-US" sz="1500" dirty="0" smtClean="0">
                <a:solidFill>
                  <a:srgbClr val="000000"/>
                </a:solidFill>
                <a:latin typeface="Cambria" pitchFamily="18" charset="0"/>
              </a:rPr>
              <a:t> Write </a:t>
            </a:r>
            <a:r>
              <a:rPr lang="en-US" sz="1500" dirty="0" smtClean="0">
                <a:solidFill>
                  <a:srgbClr val="000000"/>
                </a:solidFill>
                <a:latin typeface="Cambria" pitchFamily="18" charset="0"/>
              </a:rPr>
              <a:t>1 or 2 </a:t>
            </a:r>
            <a:r>
              <a:rPr lang="en-US" sz="1500" dirty="0">
                <a:solidFill>
                  <a:srgbClr val="000000"/>
                </a:solidFill>
                <a:latin typeface="Cambria" pitchFamily="18" charset="0"/>
              </a:rPr>
              <a:t>rules to tell </a:t>
            </a:r>
            <a:r>
              <a:rPr lang="en-US" sz="1500" dirty="0" err="1">
                <a:solidFill>
                  <a:srgbClr val="000000"/>
                </a:solidFill>
                <a:latin typeface="Cambria" pitchFamily="18" charset="0"/>
              </a:rPr>
              <a:t>Picobot</a:t>
            </a:r>
            <a:r>
              <a:rPr lang="en-US" sz="1500" dirty="0">
                <a:solidFill>
                  <a:srgbClr val="000000"/>
                </a:solidFill>
                <a:latin typeface="Cambria" pitchFamily="18" charset="0"/>
              </a:rPr>
              <a:t> to do the right thing if it hits a dead end.</a:t>
            </a:r>
          </a:p>
        </p:txBody>
      </p:sp>
      <p:sp>
        <p:nvSpPr>
          <p:cNvPr id="37913" name="Rectangle 17"/>
          <p:cNvSpPr>
            <a:spLocks noChangeArrowheads="1"/>
          </p:cNvSpPr>
          <p:nvPr/>
        </p:nvSpPr>
        <p:spPr bwMode="auto">
          <a:xfrm>
            <a:off x="8156575" y="6053138"/>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3" name="Freeform 1"/>
          <p:cNvSpPr>
            <a:spLocks/>
          </p:cNvSpPr>
          <p:nvPr/>
        </p:nvSpPr>
        <p:spPr bwMode="auto">
          <a:xfrm>
            <a:off x="8012113" y="6162675"/>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endParaRPr>
          </a:p>
        </p:txBody>
      </p:sp>
      <p:sp>
        <p:nvSpPr>
          <p:cNvPr id="37915" name="Rectangle 2"/>
          <p:cNvSpPr>
            <a:spLocks noChangeArrowheads="1"/>
          </p:cNvSpPr>
          <p:nvPr/>
        </p:nvSpPr>
        <p:spPr bwMode="auto">
          <a:xfrm>
            <a:off x="7575550" y="6059488"/>
            <a:ext cx="496888"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37916" name="Rectangle 34"/>
          <p:cNvSpPr>
            <a:spLocks noChangeArrowheads="1"/>
          </p:cNvSpPr>
          <p:nvPr/>
        </p:nvSpPr>
        <p:spPr bwMode="auto">
          <a:xfrm>
            <a:off x="7554913" y="6278563"/>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E80416"/>
                </a:solidFill>
                <a:latin typeface="Calibri" pitchFamily="34" charset="0"/>
              </a:rPr>
              <a:t>0</a:t>
            </a:r>
            <a:endParaRPr lang="en-US" sz="1500" b="1">
              <a:solidFill>
                <a:srgbClr val="000000"/>
              </a:solidFill>
            </a:endParaRPr>
          </a:p>
        </p:txBody>
      </p:sp>
      <p:cxnSp>
        <p:nvCxnSpPr>
          <p:cNvPr id="37917" name="Straight Arrow Connector 35"/>
          <p:cNvCxnSpPr>
            <a:cxnSpLocks noChangeShapeType="1"/>
          </p:cNvCxnSpPr>
          <p:nvPr/>
        </p:nvCxnSpPr>
        <p:spPr bwMode="auto">
          <a:xfrm flipV="1">
            <a:off x="7815263" y="606266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37" name="Rectangle 36"/>
          <p:cNvSpPr/>
          <p:nvPr/>
        </p:nvSpPr>
        <p:spPr bwMode="auto">
          <a:xfrm>
            <a:off x="7566025" y="5486400"/>
            <a:ext cx="496888" cy="496888"/>
          </a:xfrm>
          <a:prstGeom prst="rect">
            <a:avLst/>
          </a:prstGeom>
          <a:solidFill>
            <a:srgbClr val="120DF3"/>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19" name="Rectangle 17"/>
          <p:cNvSpPr>
            <a:spLocks noChangeArrowheads="1"/>
          </p:cNvSpPr>
          <p:nvPr/>
        </p:nvSpPr>
        <p:spPr bwMode="auto">
          <a:xfrm>
            <a:off x="8156575" y="5486400"/>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7922" name="Rectangle 5"/>
          <p:cNvSpPr>
            <a:spLocks noChangeArrowheads="1"/>
          </p:cNvSpPr>
          <p:nvPr/>
        </p:nvSpPr>
        <p:spPr bwMode="auto">
          <a:xfrm>
            <a:off x="8618538" y="2543175"/>
            <a:ext cx="495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0000"/>
                </a:solidFill>
                <a:latin typeface="Cambria" pitchFamily="18" charset="0"/>
              </a:rPr>
              <a:t>(A) </a:t>
            </a:r>
            <a:endParaRPr lang="en-US">
              <a:solidFill>
                <a:srgbClr val="000000"/>
              </a:solidFill>
            </a:endParaRPr>
          </a:p>
        </p:txBody>
      </p:sp>
      <p:sp>
        <p:nvSpPr>
          <p:cNvPr id="37923" name="Rectangle 45"/>
          <p:cNvSpPr>
            <a:spLocks noChangeArrowheads="1"/>
          </p:cNvSpPr>
          <p:nvPr/>
        </p:nvSpPr>
        <p:spPr bwMode="auto">
          <a:xfrm>
            <a:off x="8621713" y="4705350"/>
            <a:ext cx="4905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0000"/>
                </a:solidFill>
                <a:latin typeface="Cambria" pitchFamily="18" charset="0"/>
              </a:rPr>
              <a:t>(B) </a:t>
            </a:r>
            <a:endParaRPr lang="en-US">
              <a:solidFill>
                <a:srgbClr val="000000"/>
              </a:solidFill>
            </a:endParaRPr>
          </a:p>
        </p:txBody>
      </p:sp>
      <p:sp>
        <p:nvSpPr>
          <p:cNvPr id="37924" name="Rectangle 46"/>
          <p:cNvSpPr>
            <a:spLocks noChangeArrowheads="1"/>
          </p:cNvSpPr>
          <p:nvPr/>
        </p:nvSpPr>
        <p:spPr bwMode="auto">
          <a:xfrm>
            <a:off x="8610600" y="6256338"/>
            <a:ext cx="482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0000"/>
                </a:solidFill>
                <a:latin typeface="Cambria" pitchFamily="18" charset="0"/>
              </a:rPr>
              <a:t>(C) </a:t>
            </a:r>
            <a:endParaRPr lang="en-US">
              <a:solidFill>
                <a:srgbClr val="000000"/>
              </a:solidFill>
            </a:endParaRPr>
          </a:p>
        </p:txBody>
      </p:sp>
      <p:cxnSp>
        <p:nvCxnSpPr>
          <p:cNvPr id="37925" name="Straight Connector 4"/>
          <p:cNvCxnSpPr>
            <a:cxnSpLocks noChangeShapeType="1"/>
          </p:cNvCxnSpPr>
          <p:nvPr/>
        </p:nvCxnSpPr>
        <p:spPr bwMode="auto">
          <a:xfrm>
            <a:off x="228600" y="3167063"/>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7926" name="Straight Connector 43"/>
          <p:cNvCxnSpPr>
            <a:cxnSpLocks noChangeShapeType="1"/>
          </p:cNvCxnSpPr>
          <p:nvPr/>
        </p:nvCxnSpPr>
        <p:spPr bwMode="auto">
          <a:xfrm>
            <a:off x="228600" y="5257800"/>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6" name="Text Box 10"/>
          <p:cNvSpPr txBox="1">
            <a:spLocks noChangeArrowheads="1"/>
          </p:cNvSpPr>
          <p:nvPr/>
        </p:nvSpPr>
        <p:spPr bwMode="auto">
          <a:xfrm>
            <a:off x="228600" y="6444721"/>
            <a:ext cx="6931554" cy="323165"/>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a:solidFill>
                  <a:srgbClr val="000000"/>
                </a:solidFill>
                <a:latin typeface="Cambria" pitchFamily="18" charset="0"/>
              </a:rPr>
              <a:t>R</a:t>
            </a:r>
            <a:r>
              <a:rPr lang="en-US" sz="1500" dirty="0" smtClean="0">
                <a:solidFill>
                  <a:srgbClr val="000000"/>
                </a:solidFill>
                <a:latin typeface="Cambria" pitchFamily="18" charset="0"/>
              </a:rPr>
              <a:t>epeat this IDEA for all four states, representing all four </a:t>
            </a:r>
            <a:r>
              <a:rPr lang="en-US" sz="1500" b="1" i="1" dirty="0" smtClean="0">
                <a:solidFill>
                  <a:srgbClr val="000000"/>
                </a:solidFill>
                <a:latin typeface="Cambria" pitchFamily="18" charset="0"/>
              </a:rPr>
              <a:t>facing directions.</a:t>
            </a:r>
            <a:endParaRPr lang="en-US" sz="1500" dirty="0">
              <a:solidFill>
                <a:srgbClr val="000000"/>
              </a:solidFill>
              <a:latin typeface="Cambria" pitchFamily="18" charset="0"/>
            </a:endParaRPr>
          </a:p>
        </p:txBody>
      </p:sp>
      <p:sp>
        <p:nvSpPr>
          <p:cNvPr id="47" name="Text Box 3"/>
          <p:cNvSpPr txBox="1">
            <a:spLocks noChangeArrowheads="1"/>
          </p:cNvSpPr>
          <p:nvPr/>
        </p:nvSpPr>
        <p:spPr bwMode="auto">
          <a:xfrm>
            <a:off x="762000" y="2244725"/>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0</a:t>
            </a:r>
          </a:p>
        </p:txBody>
      </p:sp>
      <p:sp>
        <p:nvSpPr>
          <p:cNvPr id="48" name="Text Box 4"/>
          <p:cNvSpPr txBox="1">
            <a:spLocks noChangeArrowheads="1"/>
          </p:cNvSpPr>
          <p:nvPr/>
        </p:nvSpPr>
        <p:spPr bwMode="auto">
          <a:xfrm>
            <a:off x="1455738"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dirty="0" err="1" smtClean="0">
                <a:solidFill>
                  <a:srgbClr val="000000"/>
                </a:solidFill>
                <a:latin typeface="Courier New" charset="0"/>
              </a:rPr>
              <a:t>xE</a:t>
            </a:r>
            <a:r>
              <a:rPr lang="en-US" b="1" dirty="0" smtClean="0">
                <a:solidFill>
                  <a:srgbClr val="000000"/>
                </a:solidFill>
                <a:latin typeface="Courier New" charset="0"/>
              </a:rPr>
              <a:t>**</a:t>
            </a:r>
            <a:endParaRPr lang="en-US" b="1" dirty="0" smtClean="0">
              <a:solidFill>
                <a:srgbClr val="000000"/>
              </a:solidFill>
              <a:latin typeface="Arial" charset="0"/>
            </a:endParaRPr>
          </a:p>
        </p:txBody>
      </p:sp>
      <p:sp>
        <p:nvSpPr>
          <p:cNvPr id="49" name="Text Box 5"/>
          <p:cNvSpPr txBox="1">
            <a:spLocks noChangeArrowheads="1"/>
          </p:cNvSpPr>
          <p:nvPr/>
        </p:nvSpPr>
        <p:spPr bwMode="auto">
          <a:xfrm>
            <a:off x="4792662"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0</a:t>
            </a:r>
          </a:p>
        </p:txBody>
      </p:sp>
      <p:sp>
        <p:nvSpPr>
          <p:cNvPr id="50" name="Text Box 6"/>
          <p:cNvSpPr txBox="1">
            <a:spLocks noChangeArrowheads="1"/>
          </p:cNvSpPr>
          <p:nvPr/>
        </p:nvSpPr>
        <p:spPr bwMode="auto">
          <a:xfrm>
            <a:off x="3573462"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N</a:t>
            </a:r>
          </a:p>
        </p:txBody>
      </p:sp>
      <p:sp>
        <p:nvSpPr>
          <p:cNvPr id="51" name="Text Box 26"/>
          <p:cNvSpPr txBox="1">
            <a:spLocks noChangeArrowheads="1"/>
          </p:cNvSpPr>
          <p:nvPr/>
        </p:nvSpPr>
        <p:spPr bwMode="auto">
          <a:xfrm>
            <a:off x="2590800" y="225425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54" name="Rounded Rectangle 21"/>
          <p:cNvSpPr>
            <a:spLocks noChangeArrowheads="1"/>
          </p:cNvSpPr>
          <p:nvPr/>
        </p:nvSpPr>
        <p:spPr bwMode="auto">
          <a:xfrm>
            <a:off x="601133" y="4191000"/>
            <a:ext cx="5554662" cy="676275"/>
          </a:xfrm>
          <a:prstGeom prst="roundRect">
            <a:avLst>
              <a:gd name="adj" fmla="val 23344"/>
            </a:avLst>
          </a:prstGeom>
          <a:solidFill>
            <a:srgbClr val="CCECFF"/>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55" name="Text Box 3"/>
          <p:cNvSpPr txBox="1">
            <a:spLocks noChangeArrowheads="1"/>
          </p:cNvSpPr>
          <p:nvPr/>
        </p:nvSpPr>
        <p:spPr bwMode="auto">
          <a:xfrm>
            <a:off x="762000" y="4312356"/>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0</a:t>
            </a:r>
          </a:p>
        </p:txBody>
      </p:sp>
      <p:sp>
        <p:nvSpPr>
          <p:cNvPr id="56" name="Text Box 26"/>
          <p:cNvSpPr txBox="1">
            <a:spLocks noChangeArrowheads="1"/>
          </p:cNvSpPr>
          <p:nvPr/>
        </p:nvSpPr>
        <p:spPr bwMode="auto">
          <a:xfrm>
            <a:off x="2590800" y="4321881"/>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-&gt;</a:t>
            </a:r>
            <a:endParaRPr lang="en-US" b="1" smtClean="0">
              <a:solidFill>
                <a:srgbClr val="000000"/>
              </a:solidFill>
              <a:latin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ounded Rectangle 12"/>
          <p:cNvSpPr>
            <a:spLocks noChangeArrowheads="1"/>
          </p:cNvSpPr>
          <p:nvPr/>
        </p:nvSpPr>
        <p:spPr bwMode="auto">
          <a:xfrm>
            <a:off x="5095874" y="2335213"/>
            <a:ext cx="3895725" cy="731837"/>
          </a:xfrm>
          <a:prstGeom prst="roundRect">
            <a:avLst>
              <a:gd name="adj" fmla="val 16667"/>
            </a:avLst>
          </a:prstGeom>
          <a:solidFill>
            <a:srgbClr val="FFCC99"/>
          </a:solidFill>
          <a:ln w="9525">
            <a:solidFill>
              <a:srgbClr val="CC6600"/>
            </a:solidFill>
            <a:round/>
            <a:headEnd/>
            <a:tailEnd/>
          </a:ln>
        </p:spPr>
        <p:txBody>
          <a:bodyPr/>
          <a:lstStyle/>
          <a:p>
            <a:endParaRPr lang="en-US"/>
          </a:p>
        </p:txBody>
      </p:sp>
      <p:sp>
        <p:nvSpPr>
          <p:cNvPr id="43015" name="Text Box 9"/>
          <p:cNvSpPr txBox="1">
            <a:spLocks noChangeArrowheads="1"/>
          </p:cNvSpPr>
          <p:nvPr/>
        </p:nvSpPr>
        <p:spPr bwMode="auto">
          <a:xfrm>
            <a:off x="533400" y="914400"/>
            <a:ext cx="8458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solidFill>
                  <a:schemeClr val="folHlink"/>
                </a:solidFill>
                <a:latin typeface="Cambria" pitchFamily="18" charset="0"/>
              </a:rPr>
              <a:t>Programming as recipe-writing</a:t>
            </a:r>
          </a:p>
          <a:p>
            <a:pPr>
              <a:spcBef>
                <a:spcPct val="50000"/>
              </a:spcBef>
            </a:pPr>
            <a:r>
              <a:rPr lang="en-US" sz="3200" dirty="0">
                <a:solidFill>
                  <a:schemeClr val="folHlink"/>
                </a:solidFill>
                <a:latin typeface="Cambria" pitchFamily="18" charset="0"/>
              </a:rPr>
              <a:t>	vs.</a:t>
            </a:r>
            <a:endParaRPr lang="en-US" sz="3200" dirty="0">
              <a:latin typeface="Cambria" pitchFamily="18" charset="0"/>
            </a:endParaRPr>
          </a:p>
          <a:p>
            <a:pPr>
              <a:spcBef>
                <a:spcPct val="50000"/>
              </a:spcBef>
            </a:pPr>
            <a:r>
              <a:rPr lang="en-US" sz="3200" dirty="0">
                <a:latin typeface="Cambria" pitchFamily="18" charset="0"/>
              </a:rPr>
              <a:t>Programming as </a:t>
            </a:r>
            <a:r>
              <a:rPr lang="en-US" sz="3200" dirty="0" smtClean="0">
                <a:latin typeface="Cambria" pitchFamily="18" charset="0"/>
              </a:rPr>
              <a:t>learning   a </a:t>
            </a:r>
            <a:r>
              <a:rPr lang="en-US" sz="3200" b="1" i="1" dirty="0" smtClean="0">
                <a:latin typeface="Cambria" pitchFamily="18" charset="0"/>
              </a:rPr>
              <a:t>foreign </a:t>
            </a:r>
            <a:r>
              <a:rPr lang="en-US" sz="3200" b="1" i="1" dirty="0">
                <a:latin typeface="Cambria" pitchFamily="18" charset="0"/>
              </a:rPr>
              <a:t>language</a:t>
            </a:r>
          </a:p>
        </p:txBody>
      </p:sp>
      <p:sp>
        <p:nvSpPr>
          <p:cNvPr id="43016" name="Text Box 14"/>
          <p:cNvSpPr txBox="1">
            <a:spLocks noChangeArrowheads="1"/>
          </p:cNvSpPr>
          <p:nvPr/>
        </p:nvSpPr>
        <p:spPr bwMode="auto">
          <a:xfrm>
            <a:off x="381000" y="3276600"/>
            <a:ext cx="735152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solidFill>
                  <a:srgbClr val="120DF3"/>
                </a:solidFill>
                <a:latin typeface="Cambria" pitchFamily="18" charset="0"/>
              </a:rPr>
              <a:t>1) Expect it to be different!</a:t>
            </a:r>
          </a:p>
        </p:txBody>
      </p:sp>
      <p:sp>
        <p:nvSpPr>
          <p:cNvPr id="43017" name="Text Box 15"/>
          <p:cNvSpPr txBox="1">
            <a:spLocks noChangeArrowheads="1"/>
          </p:cNvSpPr>
          <p:nvPr/>
        </p:nvSpPr>
        <p:spPr bwMode="auto">
          <a:xfrm>
            <a:off x="381000" y="4243388"/>
            <a:ext cx="735152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solidFill>
                  <a:srgbClr val="120DF3"/>
                </a:solidFill>
                <a:latin typeface="Cambria" pitchFamily="18" charset="0"/>
              </a:rPr>
              <a:t>2) Don</a:t>
            </a:r>
            <a:r>
              <a:rPr lang="ja-JP" altLang="en-US" sz="3200">
                <a:solidFill>
                  <a:srgbClr val="120DF3"/>
                </a:solidFill>
                <a:latin typeface="Cambria" pitchFamily="18" charset="0"/>
              </a:rPr>
              <a:t>’</a:t>
            </a:r>
            <a:r>
              <a:rPr lang="en-US" altLang="ja-JP" sz="3200">
                <a:solidFill>
                  <a:srgbClr val="120DF3"/>
                </a:solidFill>
                <a:latin typeface="Cambria" pitchFamily="18" charset="0"/>
              </a:rPr>
              <a:t>t feel you need to memorize it</a:t>
            </a:r>
            <a:endParaRPr lang="en-US" sz="3200">
              <a:solidFill>
                <a:srgbClr val="120DF3"/>
              </a:solidFill>
              <a:latin typeface="Cambria" pitchFamily="18" charset="0"/>
            </a:endParaRPr>
          </a:p>
        </p:txBody>
      </p:sp>
      <p:sp>
        <p:nvSpPr>
          <p:cNvPr id="43018" name="Text Box 16"/>
          <p:cNvSpPr txBox="1">
            <a:spLocks noChangeArrowheads="1"/>
          </p:cNvSpPr>
          <p:nvPr/>
        </p:nvSpPr>
        <p:spPr bwMode="auto">
          <a:xfrm>
            <a:off x="381000" y="5211763"/>
            <a:ext cx="735152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solidFill>
                  <a:srgbClr val="120DF3"/>
                </a:solidFill>
                <a:latin typeface="Cambria" pitchFamily="18" charset="0"/>
              </a:rPr>
              <a:t>3) Immersion </a:t>
            </a:r>
            <a:r>
              <a:rPr lang="en-US" sz="3200" dirty="0">
                <a:solidFill>
                  <a:srgbClr val="120DF3"/>
                </a:solidFill>
                <a:latin typeface="Cambria" pitchFamily="18" charset="0"/>
              </a:rPr>
              <a:t>~</a:t>
            </a:r>
            <a:r>
              <a:rPr lang="en-US" sz="3200" dirty="0" smtClean="0">
                <a:solidFill>
                  <a:srgbClr val="120DF3"/>
                </a:solidFill>
                <a:latin typeface="Cambria" pitchFamily="18" charset="0"/>
              </a:rPr>
              <a:t> </a:t>
            </a:r>
            <a:r>
              <a:rPr lang="en-US" sz="3200" dirty="0">
                <a:solidFill>
                  <a:srgbClr val="120DF3"/>
                </a:solidFill>
                <a:latin typeface="Cambria" pitchFamily="18" charset="0"/>
              </a:rPr>
              <a:t>Experimentation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Picture 7.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363538"/>
            <a:ext cx="9144000"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ounded Rectangle 4"/>
          <p:cNvSpPr>
            <a:spLocks noChangeArrowheads="1"/>
          </p:cNvSpPr>
          <p:nvPr/>
        </p:nvSpPr>
        <p:spPr bwMode="auto">
          <a:xfrm>
            <a:off x="187325" y="1423988"/>
            <a:ext cx="8686800" cy="1066800"/>
          </a:xfrm>
          <a:prstGeom prst="roundRect">
            <a:avLst>
              <a:gd name="adj" fmla="val 16667"/>
            </a:avLst>
          </a:prstGeom>
          <a:solidFill>
            <a:schemeClr val="bg1"/>
          </a:solidFill>
          <a:ln w="9525">
            <a:solidFill>
              <a:schemeClr val="bg1"/>
            </a:solidFill>
            <a:round/>
            <a:headEnd/>
            <a:tailEnd/>
          </a:ln>
        </p:spPr>
        <p:txBody>
          <a:bodyPr/>
          <a:lstStyle/>
          <a:p>
            <a:endParaRPr lang="en-US"/>
          </a:p>
        </p:txBody>
      </p:sp>
      <p:sp>
        <p:nvSpPr>
          <p:cNvPr id="44036" name="Rounded Rectangle 5"/>
          <p:cNvSpPr>
            <a:spLocks noChangeArrowheads="1"/>
          </p:cNvSpPr>
          <p:nvPr/>
        </p:nvSpPr>
        <p:spPr bwMode="auto">
          <a:xfrm>
            <a:off x="5791200" y="2438400"/>
            <a:ext cx="3048000" cy="4191000"/>
          </a:xfrm>
          <a:prstGeom prst="roundRect">
            <a:avLst>
              <a:gd name="adj" fmla="val 2875"/>
            </a:avLst>
          </a:prstGeom>
          <a:solidFill>
            <a:schemeClr val="bg1"/>
          </a:solidFill>
          <a:ln w="9525">
            <a:solidFill>
              <a:schemeClr val="bg1"/>
            </a:solidFill>
            <a:round/>
            <a:headEnd/>
            <a:tailEnd/>
          </a:ln>
        </p:spPr>
        <p:txBody>
          <a:bodyPr/>
          <a:lstStyle/>
          <a:p>
            <a:endParaRPr lang="en-US"/>
          </a:p>
        </p:txBody>
      </p:sp>
      <p:sp>
        <p:nvSpPr>
          <p:cNvPr id="44037" name="TextBox 6"/>
          <p:cNvSpPr txBox="1">
            <a:spLocks noChangeArrowheads="1"/>
          </p:cNvSpPr>
          <p:nvPr/>
        </p:nvSpPr>
        <p:spPr bwMode="auto">
          <a:xfrm>
            <a:off x="5780088" y="1381125"/>
            <a:ext cx="3095625"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500"/>
              <a:t>Seventy years ago, in 1940, a popular science magazine published a short article that set in motion one of the trendiest intellectual fads of the 20th century. At first glance, there seemed little about the article to augur its subsequent celebrity. Neither the title, </a:t>
            </a:r>
            <a:r>
              <a:rPr lang="ja-JP" altLang="en-US" sz="1500"/>
              <a:t>“</a:t>
            </a:r>
            <a:r>
              <a:rPr lang="en-US" altLang="ja-JP" sz="1500"/>
              <a:t>Science and Linguistics,</a:t>
            </a:r>
            <a:r>
              <a:rPr lang="ja-JP" altLang="en-US" sz="1500"/>
              <a:t>”</a:t>
            </a:r>
            <a:r>
              <a:rPr lang="en-US" altLang="ja-JP" sz="1500"/>
              <a:t> nor the magazine, M.I.T.</a:t>
            </a:r>
            <a:r>
              <a:rPr lang="ja-JP" altLang="en-US" sz="1500"/>
              <a:t>’</a:t>
            </a:r>
            <a:r>
              <a:rPr lang="en-US" altLang="ja-JP" sz="1500"/>
              <a:t>s Technology Review, was most people</a:t>
            </a:r>
            <a:r>
              <a:rPr lang="ja-JP" altLang="en-US" sz="1500"/>
              <a:t>’</a:t>
            </a:r>
            <a:r>
              <a:rPr lang="en-US" altLang="ja-JP" sz="1500"/>
              <a:t>s idea of glamour. And the author, a chemical engineer who worked for an insurance company and moonlighted as an anthropology lecturer at Yale University, was an unlikely candidate for international superstardom. And yet Benjamin Lee Whorf let loose an alluring idea about language</a:t>
            </a:r>
            <a:r>
              <a:rPr lang="ja-JP" altLang="en-US" sz="1500"/>
              <a:t>’</a:t>
            </a:r>
            <a:r>
              <a:rPr lang="en-US" altLang="ja-JP" sz="1500"/>
              <a:t>s power over the mind, and his stirring prose seduced a whole generation into believing that our mother tongue restricts what we are able to think.</a:t>
            </a:r>
            <a:endParaRPr lang="en-US" sz="1500"/>
          </a:p>
        </p:txBody>
      </p:sp>
      <p:grpSp>
        <p:nvGrpSpPr>
          <p:cNvPr id="44038" name="Group 19"/>
          <p:cNvGrpSpPr>
            <a:grpSpLocks/>
          </p:cNvGrpSpPr>
          <p:nvPr>
            <p:custDataLst>
              <p:tags r:id="rId1"/>
            </p:custDataLst>
          </p:nvPr>
        </p:nvGrpSpPr>
        <p:grpSpPr bwMode="auto">
          <a:xfrm>
            <a:off x="365125" y="1670050"/>
            <a:ext cx="493713" cy="566738"/>
            <a:chOff x="2928" y="1051"/>
            <a:chExt cx="840" cy="957"/>
          </a:xfrm>
        </p:grpSpPr>
        <p:sp>
          <p:nvSpPr>
            <p:cNvPr id="44040"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4041"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4042"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3"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4"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5"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6"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7"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8"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4049"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4050"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4051"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4052"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4039" name="Rectangle 5"/>
          <p:cNvSpPr>
            <a:spLocks noChangeArrowheads="1"/>
          </p:cNvSpPr>
          <p:nvPr/>
        </p:nvSpPr>
        <p:spPr bwMode="auto">
          <a:xfrm>
            <a:off x="831850" y="1470025"/>
            <a:ext cx="1447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a:solidFill>
                  <a:srgbClr val="008000"/>
                </a:solidFill>
                <a:latin typeface="Calibri" pitchFamily="34" charset="0"/>
              </a:rPr>
              <a:t>and I thought my language was </a:t>
            </a:r>
            <a:r>
              <a:rPr lang="en-US" sz="1100" i="1">
                <a:solidFill>
                  <a:srgbClr val="008000"/>
                </a:solidFill>
                <a:latin typeface="Calibri" pitchFamily="34" charset="0"/>
              </a:rPr>
              <a:t>alien</a:t>
            </a:r>
            <a:r>
              <a:rPr lang="en-US" sz="1100">
                <a:solidFill>
                  <a:srgbClr val="008000"/>
                </a:solidFill>
                <a:latin typeface="Calibri" pitchFamily="34" charset="0"/>
              </a:rPr>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Picture 7.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363538"/>
            <a:ext cx="9144000"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ounded Rectangle 4"/>
          <p:cNvSpPr>
            <a:spLocks noChangeArrowheads="1"/>
          </p:cNvSpPr>
          <p:nvPr/>
        </p:nvSpPr>
        <p:spPr bwMode="auto">
          <a:xfrm>
            <a:off x="187325" y="1423988"/>
            <a:ext cx="8686800" cy="1066800"/>
          </a:xfrm>
          <a:prstGeom prst="roundRect">
            <a:avLst>
              <a:gd name="adj" fmla="val 16667"/>
            </a:avLst>
          </a:prstGeom>
          <a:solidFill>
            <a:schemeClr val="bg1"/>
          </a:solidFill>
          <a:ln w="9525">
            <a:solidFill>
              <a:schemeClr val="bg1"/>
            </a:solidFill>
            <a:round/>
            <a:headEnd/>
            <a:tailEnd/>
          </a:ln>
        </p:spPr>
        <p:txBody>
          <a:bodyPr/>
          <a:lstStyle/>
          <a:p>
            <a:endParaRPr lang="en-US"/>
          </a:p>
        </p:txBody>
      </p:sp>
      <p:sp>
        <p:nvSpPr>
          <p:cNvPr id="45060" name="Rounded Rectangle 5"/>
          <p:cNvSpPr>
            <a:spLocks noChangeArrowheads="1"/>
          </p:cNvSpPr>
          <p:nvPr/>
        </p:nvSpPr>
        <p:spPr bwMode="auto">
          <a:xfrm>
            <a:off x="5791200" y="2438400"/>
            <a:ext cx="3048000" cy="4191000"/>
          </a:xfrm>
          <a:prstGeom prst="roundRect">
            <a:avLst>
              <a:gd name="adj" fmla="val 2875"/>
            </a:avLst>
          </a:prstGeom>
          <a:solidFill>
            <a:schemeClr val="bg1"/>
          </a:solidFill>
          <a:ln w="9525">
            <a:solidFill>
              <a:schemeClr val="bg1"/>
            </a:solidFill>
            <a:round/>
            <a:headEnd/>
            <a:tailEnd/>
          </a:ln>
        </p:spPr>
        <p:txBody>
          <a:bodyPr/>
          <a:lstStyle/>
          <a:p>
            <a:endParaRPr lang="en-US"/>
          </a:p>
        </p:txBody>
      </p:sp>
      <p:sp>
        <p:nvSpPr>
          <p:cNvPr id="45061" name="TextBox 6"/>
          <p:cNvSpPr txBox="1">
            <a:spLocks noChangeArrowheads="1"/>
          </p:cNvSpPr>
          <p:nvPr/>
        </p:nvSpPr>
        <p:spPr bwMode="auto">
          <a:xfrm>
            <a:off x="5780088" y="1381125"/>
            <a:ext cx="3095625"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500"/>
              <a:t>Seventy years ago, in 1940, a popular science magazine published a short article that set in motion one of the trendiest intellectual fads of the 20th century. At first glance, there seemed little about the article to augur its subsequent celebrity. Neither the title, </a:t>
            </a:r>
            <a:r>
              <a:rPr lang="ja-JP" altLang="en-US" sz="1500"/>
              <a:t>“</a:t>
            </a:r>
            <a:r>
              <a:rPr lang="en-US" altLang="ja-JP" sz="1500"/>
              <a:t>Science and Linguistics,</a:t>
            </a:r>
            <a:r>
              <a:rPr lang="ja-JP" altLang="en-US" sz="1500"/>
              <a:t>”</a:t>
            </a:r>
            <a:r>
              <a:rPr lang="en-US" altLang="ja-JP" sz="1500"/>
              <a:t> nor the magazine, M.I.T.</a:t>
            </a:r>
            <a:r>
              <a:rPr lang="ja-JP" altLang="en-US" sz="1500"/>
              <a:t>’</a:t>
            </a:r>
            <a:r>
              <a:rPr lang="en-US" altLang="ja-JP" sz="1500"/>
              <a:t>s Technology Review, was most people</a:t>
            </a:r>
            <a:r>
              <a:rPr lang="ja-JP" altLang="en-US" sz="1500"/>
              <a:t>’</a:t>
            </a:r>
            <a:r>
              <a:rPr lang="en-US" altLang="ja-JP" sz="1500"/>
              <a:t>s idea of glamour. And the author, a chemical engineer who worked for an insurance company and moonlighted as an anthropology lecturer at Yale University, was an unlikely candidate for international superstardom. And yet Benjamin Lee Whorf let loose an alluring idea about language</a:t>
            </a:r>
            <a:r>
              <a:rPr lang="ja-JP" altLang="en-US" sz="1500"/>
              <a:t>’</a:t>
            </a:r>
            <a:r>
              <a:rPr lang="en-US" altLang="ja-JP" sz="1500"/>
              <a:t>s power over the mind, and his stirring prose seduced a whole generation into believing that our mother tongue restricts what we are able to think.</a:t>
            </a:r>
            <a:endParaRPr lang="en-US" sz="1500"/>
          </a:p>
        </p:txBody>
      </p:sp>
      <p:grpSp>
        <p:nvGrpSpPr>
          <p:cNvPr id="45062" name="Group 19"/>
          <p:cNvGrpSpPr>
            <a:grpSpLocks/>
          </p:cNvGrpSpPr>
          <p:nvPr>
            <p:custDataLst>
              <p:tags r:id="rId1"/>
            </p:custDataLst>
          </p:nvPr>
        </p:nvGrpSpPr>
        <p:grpSpPr bwMode="auto">
          <a:xfrm>
            <a:off x="365125" y="1670050"/>
            <a:ext cx="493713" cy="566738"/>
            <a:chOff x="2928" y="1051"/>
            <a:chExt cx="840" cy="957"/>
          </a:xfrm>
        </p:grpSpPr>
        <p:sp>
          <p:nvSpPr>
            <p:cNvPr id="45066"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5067"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5068"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069"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070"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071"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072"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073"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074"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5075"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5076"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5077"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5078"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5063" name="Rectangle 5"/>
          <p:cNvSpPr>
            <a:spLocks noChangeArrowheads="1"/>
          </p:cNvSpPr>
          <p:nvPr/>
        </p:nvSpPr>
        <p:spPr bwMode="auto">
          <a:xfrm>
            <a:off x="831850" y="1470025"/>
            <a:ext cx="1447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a:solidFill>
                  <a:srgbClr val="008000"/>
                </a:solidFill>
                <a:latin typeface="Calibri" pitchFamily="34" charset="0"/>
              </a:rPr>
              <a:t>and I thought my language was </a:t>
            </a:r>
            <a:r>
              <a:rPr lang="en-US" sz="1100" i="1">
                <a:solidFill>
                  <a:srgbClr val="008000"/>
                </a:solidFill>
                <a:latin typeface="Calibri" pitchFamily="34" charset="0"/>
              </a:rPr>
              <a:t>alien</a:t>
            </a:r>
            <a:r>
              <a:rPr lang="en-US" sz="1100">
                <a:solidFill>
                  <a:srgbClr val="008000"/>
                </a:solidFill>
                <a:latin typeface="Calibri" pitchFamily="34" charset="0"/>
              </a:rPr>
              <a:t>!</a:t>
            </a:r>
          </a:p>
        </p:txBody>
      </p:sp>
      <p:pic>
        <p:nvPicPr>
          <p:cNvPr id="45064" name="Picture 20"/>
          <p:cNvPicPr>
            <a:picLocks noChangeAspect="1" noChangeArrowheads="1"/>
          </p:cNvPicPr>
          <p:nvPr/>
        </p:nvPicPr>
        <p:blipFill>
          <a:blip r:embed="rId17">
            <a:extLst>
              <a:ext uri="{28A0092B-C50C-407E-A947-70E740481C1C}">
                <a14:useLocalDpi xmlns:a14="http://schemas.microsoft.com/office/drawing/2010/main" val="0"/>
              </a:ext>
            </a:extLst>
          </a:blip>
          <a:srcRect l="2452" t="47473" r="37692" b="11749"/>
          <a:stretch>
            <a:fillRect/>
          </a:stretch>
        </p:blipFill>
        <p:spPr bwMode="auto">
          <a:xfrm>
            <a:off x="19050" y="1600200"/>
            <a:ext cx="9124950" cy="4419600"/>
          </a:xfrm>
          <a:prstGeom prst="rect">
            <a:avLst/>
          </a:prstGeom>
          <a:noFill/>
          <a:ln w="38100">
            <a:solidFill>
              <a:srgbClr val="120DF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323" y="1143000"/>
            <a:ext cx="2646164"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7"/>
          <p:cNvSpPr txBox="1">
            <a:spLocks noChangeArrowheads="1"/>
          </p:cNvSpPr>
          <p:nvPr/>
        </p:nvSpPr>
        <p:spPr bwMode="auto">
          <a:xfrm>
            <a:off x="681710"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latin typeface="Cambria"/>
                <a:cs typeface="Cambria"/>
              </a:rPr>
              <a:t>problem 3</a:t>
            </a:r>
            <a:endParaRPr lang="en-US" dirty="0" smtClean="0">
              <a:latin typeface="Cambria"/>
              <a:cs typeface="Cambria"/>
            </a:endParaRPr>
          </a:p>
        </p:txBody>
      </p:sp>
      <p:sp>
        <p:nvSpPr>
          <p:cNvPr id="23" name="Text Box 11"/>
          <p:cNvSpPr txBox="1">
            <a:spLocks noChangeArrowheads="1"/>
          </p:cNvSpPr>
          <p:nvPr/>
        </p:nvSpPr>
        <p:spPr bwMode="auto">
          <a:xfrm>
            <a:off x="993774"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dirty="0" smtClean="0">
                <a:solidFill>
                  <a:srgbClr val="000000"/>
                </a:solidFill>
                <a:latin typeface="Cambria" pitchFamily="18" charset="0"/>
                <a:cs typeface="Times New Roman" charset="0"/>
              </a:rPr>
              <a:t>CS ~ </a:t>
            </a:r>
            <a:r>
              <a:rPr lang="en-US" sz="4200" i="1" dirty="0" smtClean="0">
                <a:solidFill>
                  <a:srgbClr val="000000"/>
                </a:solidFill>
                <a:latin typeface="Cambria" pitchFamily="18" charset="0"/>
                <a:cs typeface="Times New Roman" charset="0"/>
              </a:rPr>
              <a:t>complexit</a:t>
            </a:r>
            <a:r>
              <a:rPr lang="en-US" sz="4200" i="1" dirty="0" smtClean="0">
                <a:solidFill>
                  <a:srgbClr val="000000"/>
                </a:solidFill>
                <a:latin typeface="Cambria" pitchFamily="18" charset="0"/>
                <a:cs typeface="Times New Roman" charset="0"/>
              </a:rPr>
              <a:t>y</a:t>
            </a:r>
            <a:r>
              <a:rPr lang="en-US" sz="4200" dirty="0" smtClean="0">
                <a:solidFill>
                  <a:srgbClr val="000000"/>
                </a:solidFill>
                <a:latin typeface="Cambria" pitchFamily="18" charset="0"/>
                <a:cs typeface="Times New Roman" charset="0"/>
              </a:rPr>
              <a:t> science</a:t>
            </a:r>
            <a:endParaRPr lang="en-US" sz="4200" dirty="0" smtClean="0">
              <a:solidFill>
                <a:srgbClr val="000000"/>
              </a:solidFill>
              <a:latin typeface="Cambria" pitchFamily="18" charset="0"/>
              <a:cs typeface="Times New Roman" charset="0"/>
            </a:endParaRPr>
          </a:p>
        </p:txBody>
      </p:sp>
      <p:pic>
        <p:nvPicPr>
          <p:cNvPr id="7" name="Picture 5" descr="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88" y="1151906"/>
            <a:ext cx="2647321" cy="266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7" t="11546" r="53154" b="18640"/>
          <a:stretch/>
        </p:blipFill>
        <p:spPr bwMode="auto">
          <a:xfrm>
            <a:off x="6248400" y="1143000"/>
            <a:ext cx="2717222"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7"/>
          <p:cNvSpPr txBox="1">
            <a:spLocks noChangeArrowheads="1"/>
          </p:cNvSpPr>
          <p:nvPr/>
        </p:nvSpPr>
        <p:spPr bwMode="auto">
          <a:xfrm>
            <a:off x="3634548"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latin typeface="Cambria"/>
                <a:cs typeface="Cambria"/>
              </a:rPr>
              <a:t>problem 4</a:t>
            </a:r>
            <a:endParaRPr lang="en-US" dirty="0" smtClean="0">
              <a:latin typeface="Cambria"/>
              <a:cs typeface="Cambria"/>
            </a:endParaRPr>
          </a:p>
        </p:txBody>
      </p:sp>
      <p:sp>
        <p:nvSpPr>
          <p:cNvPr id="12" name="Text Box 7"/>
          <p:cNvSpPr txBox="1">
            <a:spLocks noChangeArrowheads="1"/>
          </p:cNvSpPr>
          <p:nvPr/>
        </p:nvSpPr>
        <p:spPr bwMode="auto">
          <a:xfrm>
            <a:off x="6667973"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latin typeface="Cambria"/>
                <a:cs typeface="Cambria"/>
              </a:rPr>
              <a:t>E</a:t>
            </a:r>
            <a:r>
              <a:rPr lang="en-US" dirty="0" smtClean="0">
                <a:latin typeface="Cambria"/>
                <a:cs typeface="Cambria"/>
              </a:rPr>
              <a:t>xtra! (5)</a:t>
            </a:r>
            <a:endParaRPr lang="en-US" dirty="0" smtClean="0">
              <a:latin typeface="Cambria"/>
              <a:cs typeface="Cambria"/>
            </a:endParaRPr>
          </a:p>
        </p:txBody>
      </p:sp>
      <p:sp>
        <p:nvSpPr>
          <p:cNvPr id="13" name="Text Box 7"/>
          <p:cNvSpPr txBox="1">
            <a:spLocks noChangeArrowheads="1"/>
          </p:cNvSpPr>
          <p:nvPr/>
        </p:nvSpPr>
        <p:spPr bwMode="auto">
          <a:xfrm>
            <a:off x="327284" y="4876799"/>
            <a:ext cx="25869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latin typeface="Cambria"/>
                <a:cs typeface="Cambria"/>
              </a:rPr>
              <a:t>Shortest </a:t>
            </a:r>
            <a:r>
              <a:rPr lang="en-US" sz="1800" dirty="0" err="1" smtClean="0">
                <a:latin typeface="Cambria"/>
                <a:cs typeface="Cambria"/>
              </a:rPr>
              <a:t>Picobot</a:t>
            </a:r>
            <a:r>
              <a:rPr lang="en-US" sz="1800" dirty="0" smtClean="0">
                <a:latin typeface="Cambria"/>
                <a:cs typeface="Cambria"/>
              </a:rPr>
              <a:t> program: </a:t>
            </a:r>
          </a:p>
          <a:p>
            <a:pPr algn="ctr">
              <a:spcBef>
                <a:spcPct val="50000"/>
              </a:spcBef>
            </a:pPr>
            <a:r>
              <a:rPr lang="en-US" b="1" i="1" dirty="0" smtClean="0">
                <a:solidFill>
                  <a:srgbClr val="FF9900"/>
                </a:solidFill>
                <a:latin typeface="Cambria"/>
                <a:cs typeface="Cambria"/>
              </a:rPr>
              <a:t>6 rules</a:t>
            </a:r>
            <a:endParaRPr lang="en-US" b="1" i="1" dirty="0" smtClean="0">
              <a:solidFill>
                <a:srgbClr val="FF9900"/>
              </a:solidFill>
              <a:latin typeface="Cambria"/>
              <a:cs typeface="Cambria"/>
            </a:endParaRPr>
          </a:p>
        </p:txBody>
      </p:sp>
      <p:sp>
        <p:nvSpPr>
          <p:cNvPr id="14" name="Text Box 7"/>
          <p:cNvSpPr txBox="1">
            <a:spLocks noChangeArrowheads="1"/>
          </p:cNvSpPr>
          <p:nvPr/>
        </p:nvSpPr>
        <p:spPr bwMode="auto">
          <a:xfrm>
            <a:off x="3280123" y="4876799"/>
            <a:ext cx="25869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a:latin typeface="Cambria"/>
                <a:cs typeface="Cambria"/>
              </a:rPr>
              <a:t>Shortest </a:t>
            </a:r>
            <a:r>
              <a:rPr lang="en-US" sz="1800" dirty="0" err="1">
                <a:latin typeface="Cambria"/>
                <a:cs typeface="Cambria"/>
              </a:rPr>
              <a:t>Picobot</a:t>
            </a:r>
            <a:r>
              <a:rPr lang="en-US" sz="1800" dirty="0">
                <a:latin typeface="Cambria"/>
                <a:cs typeface="Cambria"/>
              </a:rPr>
              <a:t> program: </a:t>
            </a:r>
          </a:p>
          <a:p>
            <a:pPr algn="ctr">
              <a:spcBef>
                <a:spcPct val="50000"/>
              </a:spcBef>
            </a:pPr>
            <a:r>
              <a:rPr lang="en-US" b="1" i="1" dirty="0" smtClean="0">
                <a:solidFill>
                  <a:srgbClr val="FF9900"/>
                </a:solidFill>
                <a:latin typeface="Cambria"/>
                <a:cs typeface="Cambria"/>
              </a:rPr>
              <a:t>8 rules</a:t>
            </a:r>
            <a:endParaRPr lang="en-US" b="1" i="1" dirty="0" smtClean="0">
              <a:solidFill>
                <a:srgbClr val="FF9900"/>
              </a:solidFill>
              <a:latin typeface="Cambria"/>
              <a:cs typeface="Cambria"/>
            </a:endParaRPr>
          </a:p>
        </p:txBody>
      </p:sp>
      <p:sp>
        <p:nvSpPr>
          <p:cNvPr id="15" name="Text Box 7"/>
          <p:cNvSpPr txBox="1">
            <a:spLocks noChangeArrowheads="1"/>
          </p:cNvSpPr>
          <p:nvPr/>
        </p:nvSpPr>
        <p:spPr bwMode="auto">
          <a:xfrm>
            <a:off x="6313546" y="4876799"/>
            <a:ext cx="25869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a:latin typeface="Cambria"/>
                <a:cs typeface="Cambria"/>
              </a:rPr>
              <a:t>Shortest </a:t>
            </a:r>
            <a:r>
              <a:rPr lang="en-US" sz="1800" dirty="0" err="1">
                <a:latin typeface="Cambria"/>
                <a:cs typeface="Cambria"/>
              </a:rPr>
              <a:t>Picobot</a:t>
            </a:r>
            <a:r>
              <a:rPr lang="en-US" sz="1800" dirty="0">
                <a:latin typeface="Cambria"/>
                <a:cs typeface="Cambria"/>
              </a:rPr>
              <a:t> program: </a:t>
            </a:r>
          </a:p>
          <a:p>
            <a:pPr algn="ctr">
              <a:spcBef>
                <a:spcPct val="50000"/>
              </a:spcBef>
            </a:pPr>
            <a:r>
              <a:rPr lang="en-US" b="1" i="1" dirty="0" smtClean="0">
                <a:solidFill>
                  <a:srgbClr val="FF9900"/>
                </a:solidFill>
                <a:latin typeface="Cambria"/>
                <a:cs typeface="Cambria"/>
              </a:rPr>
              <a:t>? rules</a:t>
            </a:r>
            <a:endParaRPr lang="en-US" b="1" i="1" dirty="0" smtClean="0">
              <a:solidFill>
                <a:srgbClr val="FF9900"/>
              </a:solidFill>
              <a:latin typeface="Cambria"/>
              <a:cs typeface="Cambria"/>
            </a:endParaRPr>
          </a:p>
        </p:txBody>
      </p:sp>
      <p:sp>
        <p:nvSpPr>
          <p:cNvPr id="16" name="Text Box 7"/>
          <p:cNvSpPr txBox="1">
            <a:spLocks noChangeArrowheads="1"/>
          </p:cNvSpPr>
          <p:nvPr/>
        </p:nvSpPr>
        <p:spPr bwMode="auto">
          <a:xfrm rot="20509650">
            <a:off x="7154315" y="5910055"/>
            <a:ext cx="1687454" cy="646331"/>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latin typeface="Cambria"/>
                <a:cs typeface="Cambria"/>
              </a:rPr>
              <a:t>Can it simply be done!?</a:t>
            </a:r>
            <a:endParaRPr lang="en-US" b="1" i="1" dirty="0" smtClean="0">
              <a:solidFill>
                <a:srgbClr val="FF9900"/>
              </a:solidFill>
              <a:latin typeface="Cambria"/>
              <a:cs typeface="Cambria"/>
            </a:endParaRPr>
          </a:p>
        </p:txBody>
      </p:sp>
    </p:spTree>
    <p:extLst>
      <p:ext uri="{BB962C8B-B14F-4D97-AF65-F5344CB8AC3E}">
        <p14:creationId xmlns:p14="http://schemas.microsoft.com/office/powerpoint/2010/main" val="7970505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819275" y="4191000"/>
            <a:ext cx="5410200" cy="1752600"/>
          </a:xfrm>
          <a:prstGeom prst="roundRect">
            <a:avLst/>
          </a:prstGeom>
          <a:solidFill>
            <a:srgbClr val="CCFFCC"/>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154" name="Text Box 5"/>
          <p:cNvSpPr txBox="1">
            <a:spLocks noChangeArrowheads="1"/>
          </p:cNvSpPr>
          <p:nvPr/>
        </p:nvSpPr>
        <p:spPr bwMode="auto">
          <a:xfrm>
            <a:off x="858044" y="4713357"/>
            <a:ext cx="7332662" cy="707886"/>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Happy </a:t>
            </a:r>
            <a:r>
              <a:rPr lang="en-US" sz="4000" dirty="0" err="1">
                <a:latin typeface="Cambria" pitchFamily="18" charset="0"/>
              </a:rPr>
              <a:t>Picobotting</a:t>
            </a:r>
            <a:r>
              <a:rPr lang="en-US" sz="4000" dirty="0">
                <a:latin typeface="Cambria" pitchFamily="18" charset="0"/>
              </a:rPr>
              <a:t>!</a:t>
            </a:r>
          </a:p>
        </p:txBody>
      </p:sp>
      <p:sp>
        <p:nvSpPr>
          <p:cNvPr id="49155" name="Text Box 6"/>
          <p:cNvSpPr txBox="1">
            <a:spLocks noChangeArrowheads="1"/>
          </p:cNvSpPr>
          <p:nvPr/>
        </p:nvSpPr>
        <p:spPr bwMode="auto">
          <a:xfrm>
            <a:off x="228600" y="220576"/>
            <a:ext cx="5486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b="1" dirty="0"/>
              <a:t>Remember</a:t>
            </a:r>
            <a:endParaRPr lang="en-US" sz="2800" dirty="0"/>
          </a:p>
        </p:txBody>
      </p:sp>
      <p:sp>
        <p:nvSpPr>
          <p:cNvPr id="49156" name="Text Box 14"/>
          <p:cNvSpPr txBox="1">
            <a:spLocks noChangeArrowheads="1"/>
          </p:cNvSpPr>
          <p:nvPr/>
        </p:nvSpPr>
        <p:spPr bwMode="auto">
          <a:xfrm>
            <a:off x="1285875" y="12954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Office hours at the LAC lab: Friday 2:00-4:00</a:t>
            </a:r>
          </a:p>
        </p:txBody>
      </p:sp>
      <p:sp>
        <p:nvSpPr>
          <p:cNvPr id="49157" name="Text Box 15"/>
          <p:cNvSpPr txBox="1">
            <a:spLocks noChangeArrowheads="1"/>
          </p:cNvSpPr>
          <p:nvPr/>
        </p:nvSpPr>
        <p:spPr bwMode="auto">
          <a:xfrm>
            <a:off x="1285875" y="1828800"/>
            <a:ext cx="7477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Tutoring hours all weekend in LAC lab &amp; CS labs…</a:t>
            </a:r>
          </a:p>
        </p:txBody>
      </p:sp>
      <p:sp>
        <p:nvSpPr>
          <p:cNvPr id="49158" name="Text Box 20"/>
          <p:cNvSpPr txBox="1">
            <a:spLocks noChangeArrowheads="1"/>
          </p:cNvSpPr>
          <p:nvPr/>
        </p:nvSpPr>
        <p:spPr bwMode="auto">
          <a:xfrm>
            <a:off x="1285875" y="266700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i="1" dirty="0" smtClean="0"/>
              <a:t>Piazza</a:t>
            </a:r>
            <a:r>
              <a:rPr lang="en-US" dirty="0" smtClean="0"/>
              <a:t>  us </a:t>
            </a:r>
            <a:r>
              <a:rPr lang="en-US" dirty="0"/>
              <a:t>with any account/web/other problems.</a:t>
            </a:r>
          </a:p>
        </p:txBody>
      </p:sp>
      <p:sp>
        <p:nvSpPr>
          <p:cNvPr id="437270" name="AutoShape 22"/>
          <p:cNvSpPr>
            <a:spLocks noChangeArrowheads="1"/>
          </p:cNvSpPr>
          <p:nvPr/>
        </p:nvSpPr>
        <p:spPr bwMode="auto">
          <a:xfrm>
            <a:off x="712788" y="2630488"/>
            <a:ext cx="457200" cy="457200"/>
          </a:xfrm>
          <a:prstGeom prst="star5">
            <a:avLst/>
          </a:prstGeom>
          <a:solidFill>
            <a:srgbClr val="FE9C11"/>
          </a:solidFill>
          <a:ln w="9525">
            <a:solidFill>
              <a:schemeClr val="tx1"/>
            </a:solidFill>
            <a:miter lim="800000"/>
            <a:headEnd/>
            <a:tailEnd/>
          </a:ln>
          <a:effectLst/>
        </p:spPr>
        <p:txBody>
          <a:bodyPr wrap="none" anchor="ctr"/>
          <a:lstStyle/>
          <a:p>
            <a:pPr>
              <a:defRPr/>
            </a:pPr>
            <a:endParaRPr lang="en-US">
              <a:latin typeface="Times" pitchFamily="1" charset="0"/>
              <a:ea typeface="+mn-ea"/>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1"/>
          <p:cNvSpPr txBox="1">
            <a:spLocks noChangeArrowheads="1"/>
          </p:cNvSpPr>
          <p:nvPr/>
        </p:nvSpPr>
        <p:spPr bwMode="auto">
          <a:xfrm>
            <a:off x="838200" y="609600"/>
            <a:ext cx="7543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i="1">
                <a:latin typeface="Times New Roman" pitchFamily="18" charset="0"/>
                <a:cs typeface="Times New Roman" pitchFamily="18" charset="0"/>
              </a:rPr>
              <a:t>Pass those pages to the North...</a:t>
            </a:r>
          </a:p>
        </p:txBody>
      </p:sp>
      <p:sp>
        <p:nvSpPr>
          <p:cNvPr id="38915" name="Text Box 11"/>
          <p:cNvSpPr txBox="1">
            <a:spLocks noChangeArrowheads="1"/>
          </p:cNvSpPr>
          <p:nvPr/>
        </p:nvSpPr>
        <p:spPr bwMode="auto">
          <a:xfrm>
            <a:off x="1600200" y="1752600"/>
            <a:ext cx="586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i="1">
                <a:latin typeface="Times New Roman" pitchFamily="18" charset="0"/>
                <a:cs typeface="Times New Roman" pitchFamily="18" charset="0"/>
              </a:rPr>
              <a:t>(and then East/West !)</a:t>
            </a:r>
          </a:p>
        </p:txBody>
      </p:sp>
      <p:sp>
        <p:nvSpPr>
          <p:cNvPr id="38916" name="Text Box 11"/>
          <p:cNvSpPr txBox="1">
            <a:spLocks noChangeArrowheads="1"/>
          </p:cNvSpPr>
          <p:nvPr/>
        </p:nvSpPr>
        <p:spPr bwMode="auto">
          <a:xfrm>
            <a:off x="2895600" y="6096000"/>
            <a:ext cx="586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i="1">
                <a:solidFill>
                  <a:srgbClr val="120DF3"/>
                </a:solidFill>
                <a:latin typeface="Times New Roman" pitchFamily="18" charset="0"/>
                <a:cs typeface="Times New Roman" pitchFamily="18" charset="0"/>
              </a:rPr>
              <a:t>Turn back inside the packet...</a:t>
            </a:r>
          </a:p>
        </p:txBody>
      </p:sp>
    </p:spTree>
    <p:extLst>
      <p:ext uri="{BB962C8B-B14F-4D97-AF65-F5344CB8AC3E}">
        <p14:creationId xmlns:p14="http://schemas.microsoft.com/office/powerpoint/2010/main" val="996850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9"/>
          <p:cNvSpPr txBox="1">
            <a:spLocks noChangeArrowheads="1"/>
          </p:cNvSpPr>
          <p:nvPr/>
        </p:nvSpPr>
        <p:spPr bwMode="auto">
          <a:xfrm>
            <a:off x="1447800" y="228600"/>
            <a:ext cx="594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Welcome (back) to CS 5 !</a:t>
            </a:r>
          </a:p>
        </p:txBody>
      </p:sp>
      <p:pic>
        <p:nvPicPr>
          <p:cNvPr id="410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000" y="1219200"/>
            <a:ext cx="2724150"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16"/>
          <p:cNvSpPr txBox="1">
            <a:spLocks noChangeArrowheads="1"/>
          </p:cNvSpPr>
          <p:nvPr/>
        </p:nvSpPr>
        <p:spPr bwMode="auto">
          <a:xfrm>
            <a:off x="939800" y="3935413"/>
            <a:ext cx="182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latin typeface="Comic Sans MS" pitchFamily="66" charset="0"/>
              </a:rPr>
              <a:t>Wally</a:t>
            </a:r>
          </a:p>
        </p:txBody>
      </p:sp>
      <p:sp>
        <p:nvSpPr>
          <p:cNvPr id="4102" name="Text Box 48"/>
          <p:cNvSpPr txBox="1">
            <a:spLocks noChangeArrowheads="1"/>
          </p:cNvSpPr>
          <p:nvPr/>
        </p:nvSpPr>
        <p:spPr bwMode="auto">
          <a:xfrm>
            <a:off x="450850" y="5307013"/>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b="1" dirty="0">
                <a:latin typeface="Calibri" pitchFamily="34" charset="0"/>
              </a:rPr>
              <a:t>Homework 0</a:t>
            </a:r>
            <a:endParaRPr lang="en-US" sz="2800" dirty="0">
              <a:latin typeface="Calibri" pitchFamily="34" charset="0"/>
            </a:endParaRPr>
          </a:p>
        </p:txBody>
      </p:sp>
      <p:sp>
        <p:nvSpPr>
          <p:cNvPr id="4103" name="Left Brace 19"/>
          <p:cNvSpPr>
            <a:spLocks/>
          </p:cNvSpPr>
          <p:nvPr/>
        </p:nvSpPr>
        <p:spPr bwMode="auto">
          <a:xfrm>
            <a:off x="2959100" y="4648200"/>
            <a:ext cx="228600" cy="1905000"/>
          </a:xfrm>
          <a:prstGeom prst="leftBrace">
            <a:avLst>
              <a:gd name="adj1" fmla="val 54321"/>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6" name="Text Box 16"/>
          <p:cNvSpPr txBox="1">
            <a:spLocks noChangeArrowheads="1"/>
          </p:cNvSpPr>
          <p:nvPr/>
        </p:nvSpPr>
        <p:spPr bwMode="auto">
          <a:xfrm>
            <a:off x="5822950" y="3194050"/>
            <a:ext cx="182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latin typeface="Comic Sans MS" pitchFamily="66" charset="0"/>
              </a:rPr>
              <a:t>Alien</a:t>
            </a:r>
          </a:p>
        </p:txBody>
      </p:sp>
      <p:grpSp>
        <p:nvGrpSpPr>
          <p:cNvPr id="4109" name="Group 19"/>
          <p:cNvGrpSpPr>
            <a:grpSpLocks/>
          </p:cNvGrpSpPr>
          <p:nvPr>
            <p:custDataLst>
              <p:tags r:id="rId1"/>
            </p:custDataLst>
          </p:nvPr>
        </p:nvGrpSpPr>
        <p:grpSpPr bwMode="auto">
          <a:xfrm>
            <a:off x="6234113" y="1870075"/>
            <a:ext cx="1023937" cy="1143000"/>
            <a:chOff x="2928" y="1051"/>
            <a:chExt cx="840" cy="957"/>
          </a:xfrm>
        </p:grpSpPr>
        <p:sp>
          <p:nvSpPr>
            <p:cNvPr id="4114"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115"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116"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7"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8"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9"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0"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1"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2"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123"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124"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125"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126"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110" name="Rectangle 40"/>
          <p:cNvSpPr>
            <a:spLocks noChangeArrowheads="1"/>
          </p:cNvSpPr>
          <p:nvPr/>
        </p:nvSpPr>
        <p:spPr bwMode="auto">
          <a:xfrm>
            <a:off x="251178" y="5734755"/>
            <a:ext cx="2639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i="1" dirty="0">
                <a:solidFill>
                  <a:srgbClr val="800000"/>
                </a:solidFill>
                <a:latin typeface="Calibri" pitchFamily="34" charset="0"/>
              </a:rPr>
              <a:t>due </a:t>
            </a:r>
            <a:r>
              <a:rPr lang="en-US" sz="1800" i="1" dirty="0" smtClean="0">
                <a:solidFill>
                  <a:srgbClr val="800000"/>
                </a:solidFill>
                <a:latin typeface="Calibri" pitchFamily="34" charset="0"/>
              </a:rPr>
              <a:t>Mon. </a:t>
            </a:r>
            <a:r>
              <a:rPr lang="en-US" sz="1800" i="1" dirty="0">
                <a:solidFill>
                  <a:srgbClr val="800000"/>
                </a:solidFill>
                <a:latin typeface="Calibri" pitchFamily="34" charset="0"/>
              </a:rPr>
              <a:t>night (11:59pm)</a:t>
            </a:r>
            <a:endParaRPr lang="en-US" sz="1800" i="1" dirty="0">
              <a:solidFill>
                <a:srgbClr val="800000"/>
              </a:solidFill>
            </a:endParaRPr>
          </a:p>
        </p:txBody>
      </p:sp>
      <p:sp>
        <p:nvSpPr>
          <p:cNvPr id="4111" name="Rectangle 16"/>
          <p:cNvSpPr>
            <a:spLocks noChangeArrowheads="1"/>
          </p:cNvSpPr>
          <p:nvPr/>
        </p:nvSpPr>
        <p:spPr bwMode="auto">
          <a:xfrm>
            <a:off x="3946525" y="2209800"/>
            <a:ext cx="1143000" cy="1066800"/>
          </a:xfrm>
          <a:prstGeom prst="rect">
            <a:avLst/>
          </a:prstGeom>
          <a:solidFill>
            <a:schemeClr val="accent1"/>
          </a:solidFill>
          <a:ln w="9525">
            <a:solidFill>
              <a:schemeClr val="tx1"/>
            </a:solidFill>
            <a:round/>
            <a:headEnd/>
            <a:tailEnd/>
          </a:ln>
        </p:spPr>
        <p:txBody>
          <a:bodyPr/>
          <a:lstStyle/>
          <a:p>
            <a:endParaRPr lang="en-US"/>
          </a:p>
        </p:txBody>
      </p:sp>
      <p:sp>
        <p:nvSpPr>
          <p:cNvPr id="4112" name="Text Box 16"/>
          <p:cNvSpPr txBox="1">
            <a:spLocks noChangeArrowheads="1"/>
          </p:cNvSpPr>
          <p:nvPr/>
        </p:nvSpPr>
        <p:spPr bwMode="auto">
          <a:xfrm>
            <a:off x="3594100" y="3352800"/>
            <a:ext cx="1828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100" b="1">
                <a:solidFill>
                  <a:srgbClr val="008000"/>
                </a:solidFill>
                <a:latin typeface="Cambria" pitchFamily="18" charset="0"/>
              </a:rPr>
              <a:t>Picobot!</a:t>
            </a:r>
          </a:p>
        </p:txBody>
      </p:sp>
      <p:sp>
        <p:nvSpPr>
          <p:cNvPr id="4113" name="Text Box 67"/>
          <p:cNvSpPr txBox="1">
            <a:spLocks noChangeArrowheads="1"/>
          </p:cNvSpPr>
          <p:nvPr/>
        </p:nvSpPr>
        <p:spPr bwMode="auto">
          <a:xfrm>
            <a:off x="7289800" y="1811338"/>
            <a:ext cx="139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solidFill>
                  <a:srgbClr val="008000"/>
                </a:solidFill>
                <a:latin typeface="Calibri" pitchFamily="34" charset="0"/>
              </a:rPr>
              <a:t>Wow – I see the resemblance</a:t>
            </a:r>
          </a:p>
        </p:txBody>
      </p:sp>
      <p:sp>
        <p:nvSpPr>
          <p:cNvPr id="30" name="Text Box 48"/>
          <p:cNvSpPr txBox="1">
            <a:spLocks noChangeArrowheads="1"/>
          </p:cNvSpPr>
          <p:nvPr/>
        </p:nvSpPr>
        <p:spPr bwMode="auto">
          <a:xfrm>
            <a:off x="3305019" y="4666641"/>
            <a:ext cx="5462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120DF3"/>
                </a:solidFill>
                <a:latin typeface="Calibri" pitchFamily="34" charset="0"/>
              </a:rPr>
              <a:t>Problem 0: </a:t>
            </a:r>
            <a:r>
              <a:rPr lang="en-US" sz="1500" b="1" dirty="0">
                <a:latin typeface="Calibri" pitchFamily="34" charset="0"/>
              </a:rPr>
              <a:t>"Reading" and response...</a:t>
            </a:r>
            <a:endParaRPr lang="en-US" sz="1500" dirty="0">
              <a:latin typeface="Calibri" pitchFamily="34" charset="0"/>
            </a:endParaRPr>
          </a:p>
        </p:txBody>
      </p:sp>
      <p:sp>
        <p:nvSpPr>
          <p:cNvPr id="31" name="Text Box 48"/>
          <p:cNvSpPr txBox="1">
            <a:spLocks noChangeArrowheads="1"/>
          </p:cNvSpPr>
          <p:nvPr/>
        </p:nvSpPr>
        <p:spPr bwMode="auto">
          <a:xfrm>
            <a:off x="3305019" y="5124566"/>
            <a:ext cx="5462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120DF3"/>
                </a:solidFill>
                <a:latin typeface="Calibri" pitchFamily="34" charset="0"/>
              </a:rPr>
              <a:t>Problem 1:  </a:t>
            </a:r>
            <a:r>
              <a:rPr lang="en-US" sz="1500" b="1" dirty="0" smtClean="0">
                <a:latin typeface="Calibri" pitchFamily="34" charset="0"/>
              </a:rPr>
              <a:t>Welcome program (Done in lab...)</a:t>
            </a:r>
            <a:endParaRPr lang="en-US" sz="1500" dirty="0">
              <a:latin typeface="Calibri" pitchFamily="34" charset="0"/>
            </a:endParaRPr>
          </a:p>
        </p:txBody>
      </p:sp>
      <p:sp>
        <p:nvSpPr>
          <p:cNvPr id="32" name="Text Box 48"/>
          <p:cNvSpPr txBox="1">
            <a:spLocks noChangeArrowheads="1"/>
          </p:cNvSpPr>
          <p:nvPr/>
        </p:nvSpPr>
        <p:spPr bwMode="auto">
          <a:xfrm>
            <a:off x="3305019" y="5582491"/>
            <a:ext cx="5843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120DF3"/>
                </a:solidFill>
                <a:latin typeface="Calibri" pitchFamily="34" charset="0"/>
              </a:rPr>
              <a:t>Problem 2:  </a:t>
            </a:r>
            <a:r>
              <a:rPr lang="en-US" sz="1500" b="1" dirty="0">
                <a:solidFill>
                  <a:srgbClr val="000000"/>
                </a:solidFill>
                <a:latin typeface="Calibri" pitchFamily="34" charset="0"/>
              </a:rPr>
              <a:t>Rock-paper-scissors program (</a:t>
            </a:r>
            <a:r>
              <a:rPr lang="en-US" sz="1500" b="1" i="1" dirty="0">
                <a:solidFill>
                  <a:srgbClr val="000000"/>
                </a:solidFill>
                <a:latin typeface="Calibri" pitchFamily="34" charset="0"/>
              </a:rPr>
              <a:t>Maybe</a:t>
            </a:r>
            <a:r>
              <a:rPr lang="en-US" sz="1500" b="1" dirty="0">
                <a:solidFill>
                  <a:srgbClr val="000000"/>
                </a:solidFill>
                <a:latin typeface="Calibri" pitchFamily="34" charset="0"/>
              </a:rPr>
              <a:t> done in lab)</a:t>
            </a:r>
            <a:endParaRPr lang="en-US" sz="1500" dirty="0">
              <a:solidFill>
                <a:srgbClr val="000000"/>
              </a:solidFill>
              <a:latin typeface="Calibri" pitchFamily="34" charset="0"/>
            </a:endParaRPr>
          </a:p>
        </p:txBody>
      </p:sp>
      <p:sp>
        <p:nvSpPr>
          <p:cNvPr id="33" name="Text Box 48"/>
          <p:cNvSpPr txBox="1">
            <a:spLocks noChangeArrowheads="1"/>
          </p:cNvSpPr>
          <p:nvPr/>
        </p:nvSpPr>
        <p:spPr bwMode="auto">
          <a:xfrm>
            <a:off x="3305019" y="6040416"/>
            <a:ext cx="5843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FF9900"/>
                </a:solidFill>
                <a:latin typeface="Calibri" pitchFamily="34" charset="0"/>
              </a:rPr>
              <a:t>Problems 3-4:  </a:t>
            </a:r>
            <a:r>
              <a:rPr lang="en-US" sz="1500" b="1" dirty="0" err="1">
                <a:solidFill>
                  <a:srgbClr val="000000"/>
                </a:solidFill>
                <a:latin typeface="Calibri" pitchFamily="34" charset="0"/>
              </a:rPr>
              <a:t>Picobot</a:t>
            </a:r>
            <a:r>
              <a:rPr lang="en-US" sz="1500" b="1" dirty="0">
                <a:solidFill>
                  <a:srgbClr val="000000"/>
                </a:solidFill>
                <a:latin typeface="Calibri" pitchFamily="34" charset="0"/>
              </a:rPr>
              <a:t>!  empty room (3) and maze (4)</a:t>
            </a:r>
            <a:endParaRPr lang="en-US" sz="1500" dirty="0">
              <a:solidFill>
                <a:srgbClr val="000000"/>
              </a:solidFill>
              <a:latin typeface="Calibri" pitchFamily="34" charset="0"/>
            </a:endParaRPr>
          </a:p>
        </p:txBody>
      </p:sp>
      <p:sp>
        <p:nvSpPr>
          <p:cNvPr id="34" name="Text Box 48"/>
          <p:cNvSpPr txBox="1">
            <a:spLocks noChangeArrowheads="1"/>
          </p:cNvSpPr>
          <p:nvPr/>
        </p:nvSpPr>
        <p:spPr bwMode="auto">
          <a:xfrm rot="20764078">
            <a:off x="270562" y="6199834"/>
            <a:ext cx="923314" cy="323165"/>
          </a:xfrm>
          <a:prstGeom prst="rect">
            <a:avLst/>
          </a:prstGeom>
          <a:solidFill>
            <a:srgbClr val="FFCC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smtClean="0">
                <a:latin typeface="Cambria" pitchFamily="18" charset="0"/>
              </a:rPr>
              <a:t>HW page</a:t>
            </a:r>
            <a:endParaRPr lang="en-US" sz="1500" dirty="0">
              <a:latin typeface="Cambria"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5"/>
          <p:cNvSpPr txBox="1">
            <a:spLocks noChangeArrowheads="1"/>
          </p:cNvSpPr>
          <p:nvPr/>
        </p:nvSpPr>
        <p:spPr bwMode="auto">
          <a:xfrm>
            <a:off x="1447800" y="5029200"/>
            <a:ext cx="6934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solidFill>
                  <a:srgbClr val="008000"/>
                </a:solidFill>
              </a:rPr>
              <a:t>I will be astonished to even cover up to this point…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150" y="468313"/>
            <a:ext cx="33258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10"/>
          <p:cNvSpPr txBox="1">
            <a:spLocks noChangeArrowheads="1"/>
          </p:cNvSpPr>
          <p:nvPr/>
        </p:nvSpPr>
        <p:spPr bwMode="auto">
          <a:xfrm>
            <a:off x="503238" y="381000"/>
            <a:ext cx="3889375" cy="554038"/>
          </a:xfrm>
          <a:prstGeom prst="rect">
            <a:avLst/>
          </a:prstGeom>
          <a:solidFill>
            <a:schemeClr val="bg1">
              <a:lumMod val="85000"/>
            </a:schemeClr>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1500" dirty="0" smtClean="0">
                <a:latin typeface="Cambria" pitchFamily="18" charset="0"/>
                <a:cs typeface="Calibri" pitchFamily="34" charset="0"/>
              </a:rPr>
              <a:t>Create a program that will get </a:t>
            </a:r>
            <a:r>
              <a:rPr lang="en-US" sz="1500" dirty="0" err="1" smtClean="0">
                <a:latin typeface="Cambria" pitchFamily="18" charset="0"/>
                <a:cs typeface="Calibri" pitchFamily="34" charset="0"/>
              </a:rPr>
              <a:t>picobot</a:t>
            </a:r>
            <a:r>
              <a:rPr lang="en-US" sz="1500" dirty="0" smtClean="0">
                <a:latin typeface="Cambria" pitchFamily="18" charset="0"/>
                <a:cs typeface="Calibri" pitchFamily="34" charset="0"/>
              </a:rPr>
              <a:t> to the SOUTHEAST corner of the empty room.</a:t>
            </a:r>
          </a:p>
        </p:txBody>
      </p:sp>
      <p:pic>
        <p:nvPicPr>
          <p:cNvPr id="39940" name="Picture 12" descr="Picture 2"/>
          <p:cNvPicPr>
            <a:picLocks noChangeAspect="1" noChangeArrowheads="1"/>
          </p:cNvPicPr>
          <p:nvPr/>
        </p:nvPicPr>
        <p:blipFill>
          <a:blip r:embed="rId3">
            <a:extLst>
              <a:ext uri="{28A0092B-C50C-407E-A947-70E740481C1C}">
                <a14:useLocalDpi xmlns:a14="http://schemas.microsoft.com/office/drawing/2010/main" val="0"/>
              </a:ext>
            </a:extLst>
          </a:blip>
          <a:srcRect b="79178"/>
          <a:stretch>
            <a:fillRect/>
          </a:stretch>
        </p:blipFill>
        <p:spPr bwMode="auto">
          <a:xfrm>
            <a:off x="331788" y="1154113"/>
            <a:ext cx="445611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13"/>
          <p:cNvSpPr>
            <a:spLocks noChangeArrowheads="1"/>
          </p:cNvSpPr>
          <p:nvPr/>
        </p:nvSpPr>
        <p:spPr bwMode="auto">
          <a:xfrm>
            <a:off x="273050" y="6043613"/>
            <a:ext cx="21224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120DF3"/>
                </a:solidFill>
                <a:latin typeface="Calibri" pitchFamily="34" charset="0"/>
              </a:rPr>
              <a:t>How </a:t>
            </a:r>
            <a:r>
              <a:rPr lang="en-US" sz="1200" b="1">
                <a:solidFill>
                  <a:srgbClr val="120DF3"/>
                </a:solidFill>
                <a:latin typeface="Calibri" pitchFamily="34" charset="0"/>
              </a:rPr>
              <a:t>few </a:t>
            </a:r>
            <a:r>
              <a:rPr lang="en-US" sz="1200">
                <a:solidFill>
                  <a:srgbClr val="120DF3"/>
                </a:solidFill>
                <a:latin typeface="Calibri" pitchFamily="34" charset="0"/>
              </a:rPr>
              <a:t>states could be used?</a:t>
            </a:r>
          </a:p>
        </p:txBody>
      </p:sp>
      <p:sp>
        <p:nvSpPr>
          <p:cNvPr id="39942" name="Rectangle 13"/>
          <p:cNvSpPr>
            <a:spLocks noChangeArrowheads="1"/>
          </p:cNvSpPr>
          <p:nvPr/>
        </p:nvSpPr>
        <p:spPr bwMode="auto">
          <a:xfrm>
            <a:off x="269875" y="6224588"/>
            <a:ext cx="2268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120DF3"/>
                </a:solidFill>
                <a:latin typeface="Calibri" pitchFamily="34" charset="0"/>
              </a:rPr>
              <a:t>How </a:t>
            </a:r>
            <a:r>
              <a:rPr lang="en-US" sz="1200" b="1">
                <a:solidFill>
                  <a:srgbClr val="120DF3"/>
                </a:solidFill>
                <a:latin typeface="Calibri" pitchFamily="34" charset="0"/>
              </a:rPr>
              <a:t>few </a:t>
            </a:r>
            <a:r>
              <a:rPr lang="en-US" sz="1200">
                <a:solidFill>
                  <a:srgbClr val="120DF3"/>
                </a:solidFill>
                <a:latin typeface="Calibri" pitchFamily="34" charset="0"/>
              </a:rPr>
              <a:t>total rules can be used?</a:t>
            </a:r>
          </a:p>
        </p:txBody>
      </p:sp>
      <p:sp>
        <p:nvSpPr>
          <p:cNvPr id="39943" name="Rectangle 13"/>
          <p:cNvSpPr>
            <a:spLocks noChangeArrowheads="1"/>
          </p:cNvSpPr>
          <p:nvPr/>
        </p:nvSpPr>
        <p:spPr bwMode="auto">
          <a:xfrm>
            <a:off x="579438" y="6510338"/>
            <a:ext cx="2401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200">
                <a:solidFill>
                  <a:srgbClr val="120DF3"/>
                </a:solidFill>
                <a:latin typeface="Calibri" pitchFamily="34" charset="0"/>
              </a:rPr>
              <a:t>How would you solve these rooms?</a:t>
            </a:r>
          </a:p>
        </p:txBody>
      </p:sp>
      <p:sp>
        <p:nvSpPr>
          <p:cNvPr id="39944" name="Text Box 10"/>
          <p:cNvSpPr txBox="1">
            <a:spLocks noChangeArrowheads="1"/>
          </p:cNvSpPr>
          <p:nvPr/>
        </p:nvSpPr>
        <p:spPr bwMode="auto">
          <a:xfrm>
            <a:off x="5102225" y="3846513"/>
            <a:ext cx="38893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a:latin typeface="Cambria" pitchFamily="18" charset="0"/>
              </a:rPr>
              <a:t>Your rules should work </a:t>
            </a:r>
            <a:r>
              <a:rPr lang="en-US" sz="1500" b="1" i="1">
                <a:solidFill>
                  <a:srgbClr val="120DF3"/>
                </a:solidFill>
                <a:latin typeface="Cambria" pitchFamily="18" charset="0"/>
              </a:rPr>
              <a:t>regardless</a:t>
            </a:r>
            <a:r>
              <a:rPr lang="en-US" sz="1500" i="1">
                <a:latin typeface="Cambria" pitchFamily="18" charset="0"/>
              </a:rPr>
              <a:t> </a:t>
            </a:r>
            <a:r>
              <a:rPr lang="en-US" sz="1500">
                <a:latin typeface="Cambria" pitchFamily="18" charset="0"/>
              </a:rPr>
              <a:t>of Picobot's starting position… !</a:t>
            </a:r>
          </a:p>
        </p:txBody>
      </p:sp>
      <p:sp>
        <p:nvSpPr>
          <p:cNvPr id="39945" name="Rectangle 13"/>
          <p:cNvSpPr>
            <a:spLocks noChangeArrowheads="1"/>
          </p:cNvSpPr>
          <p:nvPr/>
        </p:nvSpPr>
        <p:spPr bwMode="auto">
          <a:xfrm>
            <a:off x="582613" y="4884738"/>
            <a:ext cx="8001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solidFill>
                  <a:srgbClr val="120DF3"/>
                </a:solidFill>
                <a:latin typeface="Calibri" pitchFamily="34" charset="0"/>
              </a:rPr>
              <a:t>How could you combine the previous example with this one to </a:t>
            </a:r>
            <a:r>
              <a:rPr lang="en-US" b="1" u="sng">
                <a:solidFill>
                  <a:srgbClr val="120DF3"/>
                </a:solidFill>
                <a:latin typeface="Calibri" pitchFamily="34" charset="0"/>
              </a:rPr>
              <a:t>cover</a:t>
            </a:r>
            <a:r>
              <a:rPr lang="en-US" b="1">
                <a:solidFill>
                  <a:srgbClr val="120DF3"/>
                </a:solidFill>
                <a:latin typeface="Calibri" pitchFamily="34" charset="0"/>
              </a:rPr>
              <a:t> </a:t>
            </a:r>
            <a:r>
              <a:rPr lang="en-US">
                <a:solidFill>
                  <a:srgbClr val="120DF3"/>
                </a:solidFill>
                <a:latin typeface="Calibri" pitchFamily="34" charset="0"/>
              </a:rPr>
              <a:t>the whole room from any starting position? </a:t>
            </a:r>
          </a:p>
        </p:txBody>
      </p:sp>
      <p:sp>
        <p:nvSpPr>
          <p:cNvPr id="2" name="5-Point Star 1"/>
          <p:cNvSpPr/>
          <p:nvPr/>
        </p:nvSpPr>
        <p:spPr bwMode="auto">
          <a:xfrm>
            <a:off x="8332788" y="3440113"/>
            <a:ext cx="246062" cy="228600"/>
          </a:xfrm>
          <a:prstGeom prst="star5">
            <a:avLst/>
          </a:prstGeom>
          <a:solidFill>
            <a:srgbClr val="FFC000"/>
          </a:solidFill>
          <a:ln w="9525" cap="flat" cmpd="sng" algn="ctr">
            <a:solidFill>
              <a:srgbClr val="CC6600"/>
            </a:solidFill>
            <a:prstDash val="solid"/>
            <a:round/>
            <a:headEnd type="none" w="med" len="med"/>
            <a:tailEnd type="none" w="med" len="med"/>
          </a:ln>
          <a:effectLst/>
        </p:spPr>
        <p:txBody>
          <a:bodyPr/>
          <a:lstStyle/>
          <a:p>
            <a:pPr>
              <a:defRPr/>
            </a:pPr>
            <a:endParaRPr lang="en-US">
              <a:latin typeface="Times" pitchFamily="1" charset="0"/>
            </a:endParaRPr>
          </a:p>
        </p:txBody>
      </p:sp>
      <p:pic>
        <p:nvPicPr>
          <p:cNvPr id="39947" name="Picture 6" descr="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9575" y="6175375"/>
            <a:ext cx="5873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4100" y="6162675"/>
            <a:ext cx="5969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2614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41300" y="217488"/>
            <a:ext cx="42545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a:latin typeface="Times New Roman" pitchFamily="18" charset="0"/>
              </a:rPr>
              <a:t>Quiz, </a:t>
            </a:r>
            <a:r>
              <a:rPr lang="en-US" sz="3200" i="1">
                <a:latin typeface="Times New Roman" pitchFamily="18" charset="0"/>
              </a:rPr>
              <a:t>continued…</a:t>
            </a:r>
          </a:p>
        </p:txBody>
      </p:sp>
      <p:pic>
        <p:nvPicPr>
          <p:cNvPr id="40963" name="Picture 6" descr="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06950" y="1066800"/>
            <a:ext cx="36290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7"/>
          <p:cNvSpPr txBox="1">
            <a:spLocks noChangeArrowheads="1"/>
          </p:cNvSpPr>
          <p:nvPr/>
        </p:nvSpPr>
        <p:spPr bwMode="auto">
          <a:xfrm>
            <a:off x="4191000" y="339725"/>
            <a:ext cx="472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latin typeface="Calibri" pitchFamily="34" charset="0"/>
              </a:rPr>
              <a:t>What </a:t>
            </a:r>
            <a:r>
              <a:rPr lang="en-US" sz="1800" b="1" i="1">
                <a:latin typeface="Calibri" pitchFamily="34" charset="0"/>
              </a:rPr>
              <a:t>different </a:t>
            </a:r>
            <a:r>
              <a:rPr lang="en-US" sz="1800">
                <a:latin typeface="Calibri" pitchFamily="34" charset="0"/>
              </a:rPr>
              <a:t>set of rules would guide Picobot through this "maze" environment?</a:t>
            </a:r>
          </a:p>
        </p:txBody>
      </p:sp>
      <p:grpSp>
        <p:nvGrpSpPr>
          <p:cNvPr id="40965" name="Group 19"/>
          <p:cNvGrpSpPr>
            <a:grpSpLocks/>
          </p:cNvGrpSpPr>
          <p:nvPr>
            <p:custDataLst>
              <p:tags r:id="rId1"/>
            </p:custDataLst>
          </p:nvPr>
        </p:nvGrpSpPr>
        <p:grpSpPr bwMode="auto">
          <a:xfrm>
            <a:off x="6508750" y="2205038"/>
            <a:ext cx="215900" cy="223837"/>
            <a:chOff x="2928" y="1051"/>
            <a:chExt cx="840" cy="957"/>
          </a:xfrm>
        </p:grpSpPr>
        <p:sp>
          <p:nvSpPr>
            <p:cNvPr id="40971"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0972"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0973"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74"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75"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76"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77"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78"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79"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0980"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0981"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0982"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0983"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0966" name="Text Box 7"/>
          <p:cNvSpPr txBox="1">
            <a:spLocks noChangeArrowheads="1"/>
          </p:cNvSpPr>
          <p:nvPr/>
        </p:nvSpPr>
        <p:spPr bwMode="auto">
          <a:xfrm>
            <a:off x="158750" y="3529013"/>
            <a:ext cx="4267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120DF3"/>
                </a:solidFill>
                <a:latin typeface="Calibri" pitchFamily="34" charset="0"/>
              </a:rPr>
              <a:t>Thinking about the </a:t>
            </a:r>
            <a:r>
              <a:rPr lang="en-US" sz="1800" b="1" i="1">
                <a:latin typeface="Calibri" pitchFamily="34" charset="0"/>
              </a:rPr>
              <a:t>CS questions </a:t>
            </a:r>
            <a:r>
              <a:rPr lang="en-US" sz="1800">
                <a:solidFill>
                  <a:srgbClr val="120DF3"/>
                </a:solidFill>
                <a:latin typeface="Calibri" pitchFamily="34" charset="0"/>
              </a:rPr>
              <a:t>before diving into the programming will help!</a:t>
            </a:r>
          </a:p>
        </p:txBody>
      </p:sp>
      <p:sp>
        <p:nvSpPr>
          <p:cNvPr id="40967" name="Left Brace 1"/>
          <p:cNvSpPr>
            <a:spLocks/>
          </p:cNvSpPr>
          <p:nvPr/>
        </p:nvSpPr>
        <p:spPr bwMode="auto">
          <a:xfrm rot="-5400000">
            <a:off x="2178050" y="1546225"/>
            <a:ext cx="228600" cy="3352800"/>
          </a:xfrm>
          <a:prstGeom prst="leftBrace">
            <a:avLst>
              <a:gd name="adj1" fmla="val 33815"/>
              <a:gd name="adj2" fmla="val 50000"/>
            </a:avLst>
          </a:prstGeom>
          <a:noFill/>
          <a:ln w="22225">
            <a:solidFill>
              <a:srgbClr val="120DF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68" name="Rectangle 2"/>
          <p:cNvSpPr>
            <a:spLocks noChangeArrowheads="1"/>
          </p:cNvSpPr>
          <p:nvPr/>
        </p:nvSpPr>
        <p:spPr bwMode="auto">
          <a:xfrm>
            <a:off x="539750" y="1660525"/>
            <a:ext cx="3657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pitchFamily="34" charset="0"/>
              <a:buChar char="•"/>
            </a:pPr>
            <a:r>
              <a:rPr lang="en-US" sz="2100">
                <a:solidFill>
                  <a:srgbClr val="120DF3"/>
                </a:solidFill>
                <a:latin typeface="Calibri" pitchFamily="34" charset="0"/>
              </a:rPr>
              <a:t>What algorithm will work?</a:t>
            </a:r>
          </a:p>
          <a:p>
            <a:pPr marL="342900" indent="-342900">
              <a:buFont typeface="Arial" pitchFamily="34" charset="0"/>
              <a:buChar char="•"/>
            </a:pPr>
            <a:r>
              <a:rPr lang="en-US" sz="2100">
                <a:solidFill>
                  <a:srgbClr val="120DF3"/>
                </a:solidFill>
                <a:latin typeface="Calibri" pitchFamily="34" charset="0"/>
              </a:rPr>
              <a:t>What will each state </a:t>
            </a:r>
            <a:r>
              <a:rPr lang="en-US" sz="2100" i="1">
                <a:solidFill>
                  <a:srgbClr val="120DF3"/>
                </a:solidFill>
                <a:latin typeface="Calibri" pitchFamily="34" charset="0"/>
              </a:rPr>
              <a:t>mean</a:t>
            </a:r>
            <a:r>
              <a:rPr lang="en-US" sz="2100">
                <a:solidFill>
                  <a:srgbClr val="120DF3"/>
                </a:solidFill>
                <a:latin typeface="Calibri" pitchFamily="34" charset="0"/>
              </a:rPr>
              <a:t>?</a:t>
            </a:r>
          </a:p>
          <a:p>
            <a:pPr marL="342900" indent="-342900">
              <a:buFont typeface="Arial" pitchFamily="34" charset="0"/>
              <a:buChar char="•"/>
            </a:pPr>
            <a:r>
              <a:rPr lang="en-US" sz="2100">
                <a:solidFill>
                  <a:srgbClr val="120DF3"/>
                </a:solidFill>
                <a:latin typeface="Calibri" pitchFamily="34" charset="0"/>
              </a:rPr>
              <a:t>How many states?</a:t>
            </a:r>
          </a:p>
          <a:p>
            <a:pPr marL="342900" indent="-342900">
              <a:buFont typeface="Arial" pitchFamily="34" charset="0"/>
              <a:buChar char="•"/>
            </a:pPr>
            <a:r>
              <a:rPr lang="en-US" sz="2100">
                <a:solidFill>
                  <a:srgbClr val="120DF3"/>
                </a:solidFill>
                <a:latin typeface="Calibri" pitchFamily="34" charset="0"/>
              </a:rPr>
              <a:t>How many rules per state? </a:t>
            </a:r>
            <a:endParaRPr lang="en-US" sz="2100"/>
          </a:p>
        </p:txBody>
      </p:sp>
      <p:sp>
        <p:nvSpPr>
          <p:cNvPr id="40969" name="Rectangle 2"/>
          <p:cNvSpPr>
            <a:spLocks noChangeArrowheads="1"/>
          </p:cNvSpPr>
          <p:nvPr/>
        </p:nvSpPr>
        <p:spPr bwMode="auto">
          <a:xfrm>
            <a:off x="539750" y="5181600"/>
            <a:ext cx="2590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Calibri" pitchFamily="34" charset="0"/>
              </a:rPr>
              <a:t>Algorithm:</a:t>
            </a:r>
          </a:p>
          <a:p>
            <a:endParaRPr lang="en-US" sz="2800">
              <a:latin typeface="Calibri" pitchFamily="34" charset="0"/>
            </a:endParaRPr>
          </a:p>
          <a:p>
            <a:r>
              <a:rPr lang="en-US" sz="2800">
                <a:latin typeface="Calibri" pitchFamily="34" charset="0"/>
              </a:rPr>
              <a:t>States:</a:t>
            </a:r>
            <a:endParaRPr lang="en-US" sz="2800"/>
          </a:p>
        </p:txBody>
      </p:sp>
      <mc:AlternateContent xmlns:mc="http://schemas.openxmlformats.org/markup-compatibility/2006" xmlns:p14="http://schemas.microsoft.com/office/powerpoint/2010/main">
        <mc:Choice Requires="p14">
          <p:contentPart p14:bwMode="auto" r:id="rId17">
            <p14:nvContentPartPr>
              <p14:cNvPr id="2" name="Ink 1"/>
              <p14:cNvContentPartPr/>
              <p14:nvPr/>
            </p14:nvContentPartPr>
            <p14:xfrm>
              <a:off x="2071800" y="4491720"/>
              <a:ext cx="6447600" cy="1920240"/>
            </p14:xfrm>
          </p:contentPart>
        </mc:Choice>
        <mc:Fallback xmlns="">
          <p:pic>
            <p:nvPicPr>
              <p:cNvPr id="2" name="Ink 1"/>
              <p:cNvPicPr/>
              <p:nvPr/>
            </p:nvPicPr>
            <p:blipFill>
              <a:blip r:embed="rId18"/>
              <a:stretch>
                <a:fillRect/>
              </a:stretch>
            </p:blipFill>
            <p:spPr>
              <a:xfrm>
                <a:off x="2062440" y="4482360"/>
                <a:ext cx="6466320" cy="1938960"/>
              </a:xfrm>
              <a:prstGeom prst="rect">
                <a:avLst/>
              </a:prstGeom>
            </p:spPr>
          </p:pic>
        </mc:Fallback>
      </mc:AlternateContent>
    </p:spTree>
    <p:extLst>
      <p:ext uri="{BB962C8B-B14F-4D97-AF65-F5344CB8AC3E}">
        <p14:creationId xmlns:p14="http://schemas.microsoft.com/office/powerpoint/2010/main" val="22949747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17"/>
          <p:cNvSpPr>
            <a:spLocks noChangeArrowheads="1"/>
          </p:cNvSpPr>
          <p:nvPr/>
        </p:nvSpPr>
        <p:spPr bwMode="auto">
          <a:xfrm>
            <a:off x="8167688" y="3395663"/>
            <a:ext cx="496887" cy="495300"/>
          </a:xfrm>
          <a:prstGeom prst="rect">
            <a:avLst/>
          </a:prstGeom>
          <a:noFill/>
          <a:ln w="9525" algn="ctr">
            <a:solidFill>
              <a:schemeClr val="bg1">
                <a:lumMod val="65000"/>
              </a:schemeClr>
            </a:solidFill>
            <a:round/>
            <a:headEnd/>
            <a:tailEnd/>
          </a:ln>
        </p:spPr>
        <p:txBody>
          <a:bodyPr/>
          <a:lstStyle/>
          <a:p>
            <a:pPr>
              <a:defRPr/>
            </a:pPr>
            <a:endParaRPr lang="en-US">
              <a:solidFill>
                <a:srgbClr val="000000"/>
              </a:solidFill>
            </a:endParaRPr>
          </a:p>
        </p:txBody>
      </p:sp>
      <p:sp>
        <p:nvSpPr>
          <p:cNvPr id="41987" name="Rectangle 17"/>
          <p:cNvSpPr>
            <a:spLocks noChangeArrowheads="1"/>
          </p:cNvSpPr>
          <p:nvPr/>
        </p:nvSpPr>
        <p:spPr bwMode="auto">
          <a:xfrm>
            <a:off x="8153400" y="2346325"/>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41988" name="Text Box 10"/>
          <p:cNvSpPr txBox="1">
            <a:spLocks noChangeArrowheads="1"/>
          </p:cNvSpPr>
          <p:nvPr/>
        </p:nvSpPr>
        <p:spPr bwMode="auto">
          <a:xfrm>
            <a:off x="525463" y="314325"/>
            <a:ext cx="2836862" cy="7842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a:solidFill>
                  <a:srgbClr val="000000"/>
                </a:solidFill>
                <a:latin typeface="Cambria" pitchFamily="18" charset="0"/>
              </a:rPr>
              <a:t>· Suppose Picobot want to traverse a maze </a:t>
            </a:r>
            <a:r>
              <a:rPr lang="en-US" sz="1500" b="1" i="1">
                <a:solidFill>
                  <a:srgbClr val="000000"/>
                </a:solidFill>
                <a:latin typeface="Cambria" pitchFamily="18" charset="0"/>
              </a:rPr>
              <a:t>with its right hand always on the wall.</a:t>
            </a:r>
            <a:endParaRPr lang="en-US" sz="1500">
              <a:solidFill>
                <a:srgbClr val="000000"/>
              </a:solidFill>
              <a:latin typeface="Cambria" pitchFamily="18" charset="0"/>
            </a:endParaRPr>
          </a:p>
        </p:txBody>
      </p:sp>
      <p:sp>
        <p:nvSpPr>
          <p:cNvPr id="41989" name="Text Box 10"/>
          <p:cNvSpPr txBox="1">
            <a:spLocks noChangeArrowheads="1"/>
          </p:cNvSpPr>
          <p:nvPr/>
        </p:nvSpPr>
        <p:spPr bwMode="auto">
          <a:xfrm>
            <a:off x="3690938" y="314325"/>
            <a:ext cx="2938462" cy="7842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a:solidFill>
                  <a:srgbClr val="000000"/>
                </a:solidFill>
                <a:latin typeface="Cambria" pitchFamily="18" charset="0"/>
              </a:rPr>
              <a:t>· Suppose the starting state, state 0, will represent the fact that “Picobot is facing North”</a:t>
            </a:r>
          </a:p>
        </p:txBody>
      </p:sp>
      <p:sp>
        <p:nvSpPr>
          <p:cNvPr id="35847" name="Freeform 1"/>
          <p:cNvSpPr>
            <a:spLocks/>
          </p:cNvSpPr>
          <p:nvPr/>
        </p:nvSpPr>
        <p:spPr bwMode="auto">
          <a:xfrm>
            <a:off x="8008938" y="2455863"/>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endParaRPr>
          </a:p>
        </p:txBody>
      </p:sp>
      <p:sp>
        <p:nvSpPr>
          <p:cNvPr id="41991" name="Rectangle 2"/>
          <p:cNvSpPr>
            <a:spLocks noChangeArrowheads="1"/>
          </p:cNvSpPr>
          <p:nvPr/>
        </p:nvSpPr>
        <p:spPr bwMode="auto">
          <a:xfrm>
            <a:off x="7572375" y="2352675"/>
            <a:ext cx="496888" cy="496888"/>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19" name="Rectangle 18"/>
          <p:cNvSpPr/>
          <p:nvPr/>
        </p:nvSpPr>
        <p:spPr bwMode="auto">
          <a:xfrm>
            <a:off x="75628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41993" name="Text Box 10"/>
          <p:cNvSpPr txBox="1">
            <a:spLocks noChangeArrowheads="1"/>
          </p:cNvSpPr>
          <p:nvPr/>
        </p:nvSpPr>
        <p:spPr bwMode="auto">
          <a:xfrm>
            <a:off x="569913" y="1447800"/>
            <a:ext cx="68976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a:solidFill>
                  <a:srgbClr val="000000"/>
                </a:solidFill>
                <a:latin typeface="Cambria" pitchFamily="18" charset="0"/>
              </a:rPr>
              <a:t>(A) Write a single rule that tells Picobot:</a:t>
            </a:r>
          </a:p>
          <a:p>
            <a:pPr>
              <a:spcBef>
                <a:spcPct val="50000"/>
              </a:spcBef>
            </a:pPr>
            <a:r>
              <a:rPr lang="en-US" sz="1500" b="1" i="1">
                <a:solidFill>
                  <a:srgbClr val="000000"/>
                </a:solidFill>
                <a:latin typeface="Cambria" pitchFamily="18" charset="0"/>
              </a:rPr>
              <a:t>   “Continue North  </a:t>
            </a:r>
            <a:r>
              <a:rPr lang="en-US" sz="1500" b="1" i="1" u="sng">
                <a:solidFill>
                  <a:srgbClr val="000000"/>
                </a:solidFill>
                <a:latin typeface="Cambria" pitchFamily="18" charset="0"/>
              </a:rPr>
              <a:t>as long as there’s room to move</a:t>
            </a:r>
            <a:r>
              <a:rPr lang="en-US" sz="1500" b="1" i="1">
                <a:solidFill>
                  <a:srgbClr val="000000"/>
                </a:solidFill>
                <a:latin typeface="Cambria" pitchFamily="18" charset="0"/>
              </a:rPr>
              <a:t>  and  </a:t>
            </a:r>
            <a:r>
              <a:rPr lang="en-US" sz="1500" b="1" i="1" u="sng">
                <a:solidFill>
                  <a:srgbClr val="000000"/>
                </a:solidFill>
                <a:latin typeface="Cambria" pitchFamily="18" charset="0"/>
              </a:rPr>
              <a:t>a wall on your right</a:t>
            </a:r>
            <a:r>
              <a:rPr lang="en-US" sz="1500" b="1" i="1">
                <a:solidFill>
                  <a:srgbClr val="000000"/>
                </a:solidFill>
                <a:latin typeface="Cambria" pitchFamily="18" charset="0"/>
              </a:rPr>
              <a:t>”</a:t>
            </a:r>
          </a:p>
        </p:txBody>
      </p:sp>
      <p:sp>
        <p:nvSpPr>
          <p:cNvPr id="41994" name="Rectangle 10"/>
          <p:cNvSpPr>
            <a:spLocks noChangeArrowheads="1"/>
          </p:cNvSpPr>
          <p:nvPr/>
        </p:nvSpPr>
        <p:spPr bwMode="auto">
          <a:xfrm>
            <a:off x="7551738" y="2571750"/>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E80416"/>
                </a:solidFill>
                <a:latin typeface="Calibri" pitchFamily="34" charset="0"/>
              </a:rPr>
              <a:t>0</a:t>
            </a:r>
            <a:endParaRPr lang="en-US" sz="1500" b="1">
              <a:solidFill>
                <a:srgbClr val="000000"/>
              </a:solidFill>
            </a:endParaRPr>
          </a:p>
        </p:txBody>
      </p:sp>
      <p:cxnSp>
        <p:nvCxnSpPr>
          <p:cNvPr id="41995" name="Straight Arrow Connector 2"/>
          <p:cNvCxnSpPr>
            <a:cxnSpLocks noChangeShapeType="1"/>
          </p:cNvCxnSpPr>
          <p:nvPr/>
        </p:nvCxnSpPr>
        <p:spPr bwMode="auto">
          <a:xfrm flipV="1">
            <a:off x="7812088" y="2355850"/>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16" name="Rectangle 15"/>
          <p:cNvSpPr/>
          <p:nvPr/>
        </p:nvSpPr>
        <p:spPr bwMode="auto">
          <a:xfrm>
            <a:off x="7562850" y="1779588"/>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41997" name="Rectangle 17"/>
          <p:cNvSpPr>
            <a:spLocks noChangeArrowheads="1"/>
          </p:cNvSpPr>
          <p:nvPr/>
        </p:nvSpPr>
        <p:spPr bwMode="auto">
          <a:xfrm>
            <a:off x="8153400" y="1779588"/>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41998" name="Text Box 10"/>
          <p:cNvSpPr txBox="1">
            <a:spLocks noChangeArrowheads="1"/>
          </p:cNvSpPr>
          <p:nvPr/>
        </p:nvSpPr>
        <p:spPr bwMode="auto">
          <a:xfrm>
            <a:off x="569913" y="3352800"/>
            <a:ext cx="60594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a:solidFill>
                  <a:srgbClr val="000000"/>
                </a:solidFill>
                <a:latin typeface="Cambria" pitchFamily="18" charset="0"/>
              </a:rPr>
              <a:t>(B) Write a single rule that tells Picobot:</a:t>
            </a:r>
          </a:p>
          <a:p>
            <a:pPr>
              <a:spcBef>
                <a:spcPct val="50000"/>
              </a:spcBef>
            </a:pPr>
            <a:r>
              <a:rPr lang="en-US" sz="1500" b="1" i="1">
                <a:solidFill>
                  <a:srgbClr val="000000"/>
                </a:solidFill>
                <a:latin typeface="Cambria" pitchFamily="18" charset="0"/>
              </a:rPr>
              <a:t>   “If you lose the wall when facing North, </a:t>
            </a:r>
            <a:r>
              <a:rPr lang="en-US" sz="1500" b="1" i="1" u="sng">
                <a:solidFill>
                  <a:srgbClr val="000000"/>
                </a:solidFill>
                <a:latin typeface="Cambria" pitchFamily="18" charset="0"/>
              </a:rPr>
              <a:t>return to it immediately</a:t>
            </a:r>
            <a:r>
              <a:rPr lang="en-US" sz="1500" b="1" i="1">
                <a:solidFill>
                  <a:srgbClr val="000000"/>
                </a:solidFill>
                <a:latin typeface="Cambria" pitchFamily="18" charset="0"/>
              </a:rPr>
              <a:t>!”</a:t>
            </a:r>
          </a:p>
        </p:txBody>
      </p:sp>
      <p:sp>
        <p:nvSpPr>
          <p:cNvPr id="41999" name="Rectangle 17"/>
          <p:cNvSpPr>
            <a:spLocks noChangeArrowheads="1"/>
          </p:cNvSpPr>
          <p:nvPr/>
        </p:nvSpPr>
        <p:spPr bwMode="auto">
          <a:xfrm>
            <a:off x="8167688" y="3962400"/>
            <a:ext cx="496887"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22" name="Freeform 1"/>
          <p:cNvSpPr>
            <a:spLocks/>
          </p:cNvSpPr>
          <p:nvPr/>
        </p:nvSpPr>
        <p:spPr bwMode="auto">
          <a:xfrm>
            <a:off x="8023225" y="3514725"/>
            <a:ext cx="252413"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endParaRPr>
          </a:p>
        </p:txBody>
      </p:sp>
      <p:sp>
        <p:nvSpPr>
          <p:cNvPr id="42001" name="Rectangle 2"/>
          <p:cNvSpPr>
            <a:spLocks noChangeArrowheads="1"/>
          </p:cNvSpPr>
          <p:nvPr/>
        </p:nvSpPr>
        <p:spPr bwMode="auto">
          <a:xfrm>
            <a:off x="7586663" y="3411538"/>
            <a:ext cx="496887"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24" name="Rectangle 23"/>
          <p:cNvSpPr/>
          <p:nvPr/>
        </p:nvSpPr>
        <p:spPr bwMode="auto">
          <a:xfrm>
            <a:off x="7580313" y="4522788"/>
            <a:ext cx="496887" cy="496887"/>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42003" name="Rectangle 24"/>
          <p:cNvSpPr>
            <a:spLocks noChangeArrowheads="1"/>
          </p:cNvSpPr>
          <p:nvPr/>
        </p:nvSpPr>
        <p:spPr bwMode="auto">
          <a:xfrm>
            <a:off x="7566025" y="3632200"/>
            <a:ext cx="2825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E80416"/>
                </a:solidFill>
                <a:latin typeface="Calibri" pitchFamily="34" charset="0"/>
              </a:rPr>
              <a:t>0</a:t>
            </a:r>
            <a:endParaRPr lang="en-US" sz="1500" b="1">
              <a:solidFill>
                <a:srgbClr val="000000"/>
              </a:solidFill>
            </a:endParaRPr>
          </a:p>
        </p:txBody>
      </p:sp>
      <p:cxnSp>
        <p:nvCxnSpPr>
          <p:cNvPr id="42004" name="Straight Arrow Connector 25"/>
          <p:cNvCxnSpPr>
            <a:cxnSpLocks noChangeShapeType="1"/>
          </p:cNvCxnSpPr>
          <p:nvPr/>
        </p:nvCxnSpPr>
        <p:spPr bwMode="auto">
          <a:xfrm flipV="1">
            <a:off x="7826375" y="341471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27" name="Rectangle 26"/>
          <p:cNvSpPr/>
          <p:nvPr/>
        </p:nvSpPr>
        <p:spPr bwMode="auto">
          <a:xfrm>
            <a:off x="7580313" y="3968750"/>
            <a:ext cx="496887" cy="496888"/>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42006" name="Rectangle 28"/>
          <p:cNvSpPr>
            <a:spLocks noChangeArrowheads="1"/>
          </p:cNvSpPr>
          <p:nvPr/>
        </p:nvSpPr>
        <p:spPr bwMode="auto">
          <a:xfrm>
            <a:off x="8167688" y="4522788"/>
            <a:ext cx="496887"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0" name="Rectangle 29"/>
          <p:cNvSpPr/>
          <p:nvPr/>
        </p:nvSpPr>
        <p:spPr bwMode="auto">
          <a:xfrm>
            <a:off x="81470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42008" name="Text Box 10"/>
          <p:cNvSpPr txBox="1">
            <a:spLocks noChangeArrowheads="1"/>
          </p:cNvSpPr>
          <p:nvPr/>
        </p:nvSpPr>
        <p:spPr bwMode="auto">
          <a:xfrm>
            <a:off x="569913" y="5314950"/>
            <a:ext cx="62118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a:solidFill>
                  <a:srgbClr val="000000"/>
                </a:solidFill>
                <a:latin typeface="Cambria" pitchFamily="18" charset="0"/>
              </a:rPr>
              <a:t>(C) Write 1-2 rules to tell Picobot to do the right thing if it hits a dead end.</a:t>
            </a:r>
          </a:p>
        </p:txBody>
      </p:sp>
      <p:sp>
        <p:nvSpPr>
          <p:cNvPr id="42009" name="Rectangle 17"/>
          <p:cNvSpPr>
            <a:spLocks noChangeArrowheads="1"/>
          </p:cNvSpPr>
          <p:nvPr/>
        </p:nvSpPr>
        <p:spPr bwMode="auto">
          <a:xfrm>
            <a:off x="8156575" y="6053138"/>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3" name="Freeform 1"/>
          <p:cNvSpPr>
            <a:spLocks/>
          </p:cNvSpPr>
          <p:nvPr/>
        </p:nvSpPr>
        <p:spPr bwMode="auto">
          <a:xfrm>
            <a:off x="8012113" y="6162675"/>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endParaRPr>
          </a:p>
        </p:txBody>
      </p:sp>
      <p:sp>
        <p:nvSpPr>
          <p:cNvPr id="42011" name="Rectangle 2"/>
          <p:cNvSpPr>
            <a:spLocks noChangeArrowheads="1"/>
          </p:cNvSpPr>
          <p:nvPr/>
        </p:nvSpPr>
        <p:spPr bwMode="auto">
          <a:xfrm>
            <a:off x="7575550" y="6059488"/>
            <a:ext cx="496888"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42012" name="Rectangle 34"/>
          <p:cNvSpPr>
            <a:spLocks noChangeArrowheads="1"/>
          </p:cNvSpPr>
          <p:nvPr/>
        </p:nvSpPr>
        <p:spPr bwMode="auto">
          <a:xfrm>
            <a:off x="7554913" y="6278563"/>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E80416"/>
                </a:solidFill>
                <a:latin typeface="Calibri" pitchFamily="34" charset="0"/>
              </a:rPr>
              <a:t>0</a:t>
            </a:r>
            <a:endParaRPr lang="en-US" sz="1500" b="1">
              <a:solidFill>
                <a:srgbClr val="000000"/>
              </a:solidFill>
            </a:endParaRPr>
          </a:p>
        </p:txBody>
      </p:sp>
      <p:cxnSp>
        <p:nvCxnSpPr>
          <p:cNvPr id="42013" name="Straight Arrow Connector 35"/>
          <p:cNvCxnSpPr>
            <a:cxnSpLocks noChangeShapeType="1"/>
          </p:cNvCxnSpPr>
          <p:nvPr/>
        </p:nvCxnSpPr>
        <p:spPr bwMode="auto">
          <a:xfrm flipV="1">
            <a:off x="7815263" y="606266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37" name="Rectangle 36"/>
          <p:cNvSpPr/>
          <p:nvPr/>
        </p:nvSpPr>
        <p:spPr bwMode="auto">
          <a:xfrm>
            <a:off x="7566025" y="5486400"/>
            <a:ext cx="496888" cy="496888"/>
          </a:xfrm>
          <a:prstGeom prst="rect">
            <a:avLst/>
          </a:prstGeom>
          <a:solidFill>
            <a:srgbClr val="120DF3"/>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42015" name="Rectangle 17"/>
          <p:cNvSpPr>
            <a:spLocks noChangeArrowheads="1"/>
          </p:cNvSpPr>
          <p:nvPr/>
        </p:nvSpPr>
        <p:spPr bwMode="auto">
          <a:xfrm>
            <a:off x="8156575" y="5486400"/>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pic>
        <p:nvPicPr>
          <p:cNvPr id="42016" name="Picture 11"/>
          <p:cNvPicPr>
            <a:picLocks noChangeAspect="1" noChangeArrowheads="1"/>
          </p:cNvPicPr>
          <p:nvPr/>
        </p:nvPicPr>
        <p:blipFill>
          <a:blip r:embed="rId2">
            <a:extLst>
              <a:ext uri="{28A0092B-C50C-407E-A947-70E740481C1C}">
                <a14:useLocalDpi xmlns:a14="http://schemas.microsoft.com/office/drawing/2010/main" val="0"/>
              </a:ext>
            </a:extLst>
          </a:blip>
          <a:srcRect l="28415" t="26897" r="14143" b="67104"/>
          <a:stretch>
            <a:fillRect/>
          </a:stretch>
        </p:blipFill>
        <p:spPr bwMode="auto">
          <a:xfrm>
            <a:off x="1752600" y="2187575"/>
            <a:ext cx="3700463"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017" name="Picture 11"/>
          <p:cNvPicPr>
            <a:picLocks noChangeAspect="1" noChangeArrowheads="1"/>
          </p:cNvPicPr>
          <p:nvPr/>
        </p:nvPicPr>
        <p:blipFill>
          <a:blip r:embed="rId2">
            <a:extLst>
              <a:ext uri="{28A0092B-C50C-407E-A947-70E740481C1C}">
                <a14:useLocalDpi xmlns:a14="http://schemas.microsoft.com/office/drawing/2010/main" val="0"/>
              </a:ext>
            </a:extLst>
          </a:blip>
          <a:srcRect l="28415" t="26897" r="14143" b="67104"/>
          <a:stretch>
            <a:fillRect/>
          </a:stretch>
        </p:blipFill>
        <p:spPr bwMode="auto">
          <a:xfrm>
            <a:off x="1752600" y="4086225"/>
            <a:ext cx="3700463"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018" name="Rectangle 5"/>
          <p:cNvSpPr>
            <a:spLocks noChangeArrowheads="1"/>
          </p:cNvSpPr>
          <p:nvPr/>
        </p:nvSpPr>
        <p:spPr bwMode="auto">
          <a:xfrm>
            <a:off x="8618538" y="2543175"/>
            <a:ext cx="495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0000"/>
                </a:solidFill>
                <a:latin typeface="Cambria" pitchFamily="18" charset="0"/>
              </a:rPr>
              <a:t>(A) </a:t>
            </a:r>
            <a:endParaRPr lang="en-US">
              <a:solidFill>
                <a:srgbClr val="000000"/>
              </a:solidFill>
            </a:endParaRPr>
          </a:p>
        </p:txBody>
      </p:sp>
      <p:sp>
        <p:nvSpPr>
          <p:cNvPr id="42019" name="Rectangle 45"/>
          <p:cNvSpPr>
            <a:spLocks noChangeArrowheads="1"/>
          </p:cNvSpPr>
          <p:nvPr/>
        </p:nvSpPr>
        <p:spPr bwMode="auto">
          <a:xfrm>
            <a:off x="8621713" y="4705350"/>
            <a:ext cx="4905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0000"/>
                </a:solidFill>
                <a:latin typeface="Cambria" pitchFamily="18" charset="0"/>
              </a:rPr>
              <a:t>(B) </a:t>
            </a:r>
            <a:endParaRPr lang="en-US">
              <a:solidFill>
                <a:srgbClr val="000000"/>
              </a:solidFill>
            </a:endParaRPr>
          </a:p>
        </p:txBody>
      </p:sp>
      <p:sp>
        <p:nvSpPr>
          <p:cNvPr id="42020" name="Rectangle 46"/>
          <p:cNvSpPr>
            <a:spLocks noChangeArrowheads="1"/>
          </p:cNvSpPr>
          <p:nvPr/>
        </p:nvSpPr>
        <p:spPr bwMode="auto">
          <a:xfrm>
            <a:off x="8610600" y="6256338"/>
            <a:ext cx="482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0000"/>
                </a:solidFill>
                <a:latin typeface="Cambria" pitchFamily="18" charset="0"/>
              </a:rPr>
              <a:t>(C) </a:t>
            </a:r>
            <a:endParaRPr lang="en-US">
              <a:solidFill>
                <a:srgbClr val="000000"/>
              </a:solidFill>
            </a:endParaRPr>
          </a:p>
        </p:txBody>
      </p:sp>
      <p:cxnSp>
        <p:nvCxnSpPr>
          <p:cNvPr id="42021" name="Straight Connector 4"/>
          <p:cNvCxnSpPr>
            <a:cxnSpLocks noChangeShapeType="1"/>
          </p:cNvCxnSpPr>
          <p:nvPr/>
        </p:nvCxnSpPr>
        <p:spPr bwMode="auto">
          <a:xfrm>
            <a:off x="228600" y="3167063"/>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022" name="Straight Connector 43"/>
          <p:cNvCxnSpPr>
            <a:cxnSpLocks noChangeShapeType="1"/>
          </p:cNvCxnSpPr>
          <p:nvPr/>
        </p:nvCxnSpPr>
        <p:spPr bwMode="auto">
          <a:xfrm>
            <a:off x="228600" y="5181600"/>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2023" name="Text Box 11"/>
          <p:cNvSpPr txBox="1">
            <a:spLocks noChangeArrowheads="1"/>
          </p:cNvSpPr>
          <p:nvPr/>
        </p:nvSpPr>
        <p:spPr bwMode="auto">
          <a:xfrm>
            <a:off x="7705725" y="85725"/>
            <a:ext cx="13525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4200" i="1">
                <a:latin typeface="Times New Roman" pitchFamily="18" charset="0"/>
                <a:cs typeface="Times New Roman" pitchFamily="18" charset="0"/>
              </a:rPr>
              <a:t>Quiz</a:t>
            </a:r>
          </a:p>
        </p:txBody>
      </p:sp>
      <p:sp>
        <p:nvSpPr>
          <p:cNvPr id="42024" name="Rectangle 49"/>
          <p:cNvSpPr>
            <a:spLocks noChangeArrowheads="1"/>
          </p:cNvSpPr>
          <p:nvPr/>
        </p:nvSpPr>
        <p:spPr bwMode="auto">
          <a:xfrm>
            <a:off x="8223250" y="714375"/>
            <a:ext cx="539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200">
                <a:latin typeface="Times New Roman" pitchFamily="18" charset="0"/>
                <a:cs typeface="Times New Roman" pitchFamily="18" charset="0"/>
              </a:rPr>
              <a:t>part 2</a:t>
            </a:r>
            <a:endParaRPr lang="en-US" sz="120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91040" y="1410840"/>
              <a:ext cx="6590520" cy="5081400"/>
            </p14:xfrm>
          </p:contentPart>
        </mc:Choice>
        <mc:Fallback xmlns="">
          <p:pic>
            <p:nvPicPr>
              <p:cNvPr id="2" name="Ink 1"/>
              <p:cNvPicPr/>
              <p:nvPr/>
            </p:nvPicPr>
            <p:blipFill>
              <a:blip r:embed="rId4"/>
              <a:stretch>
                <a:fillRect/>
              </a:stretch>
            </p:blipFill>
            <p:spPr>
              <a:xfrm>
                <a:off x="481680" y="1401480"/>
                <a:ext cx="6609240" cy="5100120"/>
              </a:xfrm>
              <a:prstGeom prst="rect">
                <a:avLst/>
              </a:prstGeom>
            </p:spPr>
          </p:pic>
        </mc:Fallback>
      </mc:AlternateContent>
    </p:spTree>
    <p:extLst>
      <p:ext uri="{BB962C8B-B14F-4D97-AF65-F5344CB8AC3E}">
        <p14:creationId xmlns:p14="http://schemas.microsoft.com/office/powerpoint/2010/main" val="2465745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963" y="1524000"/>
            <a:ext cx="332581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10"/>
          <p:cNvSpPr txBox="1">
            <a:spLocks noChangeArrowheads="1"/>
          </p:cNvSpPr>
          <p:nvPr/>
        </p:nvSpPr>
        <p:spPr bwMode="auto">
          <a:xfrm>
            <a:off x="5410200" y="5952331"/>
            <a:ext cx="4171950" cy="554038"/>
          </a:xfrm>
          <a:prstGeom prst="rect">
            <a:avLst/>
          </a:prstGeom>
          <a:solidFill>
            <a:schemeClr val="bg1">
              <a:lumMod val="85000"/>
            </a:schemeClr>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1500" dirty="0" smtClean="0">
                <a:latin typeface="Cambria" pitchFamily="18" charset="0"/>
                <a:cs typeface="Calibri" pitchFamily="34" charset="0"/>
              </a:rPr>
              <a:t>Create a program that will </a:t>
            </a:r>
            <a:r>
              <a:rPr lang="en-US" sz="1500" i="1" dirty="0" smtClean="0">
                <a:latin typeface="Cambria" pitchFamily="18" charset="0"/>
                <a:cs typeface="Calibri" pitchFamily="34" charset="0"/>
              </a:rPr>
              <a:t>initially</a:t>
            </a:r>
            <a:r>
              <a:rPr lang="en-US" sz="1500" dirty="0" smtClean="0">
                <a:latin typeface="Cambria" pitchFamily="18" charset="0"/>
                <a:cs typeface="Calibri" pitchFamily="34" charset="0"/>
              </a:rPr>
              <a:t> get </a:t>
            </a:r>
            <a:r>
              <a:rPr lang="en-US" sz="1500" dirty="0" err="1" smtClean="0">
                <a:latin typeface="Cambria" pitchFamily="18" charset="0"/>
                <a:cs typeface="Calibri" pitchFamily="34" charset="0"/>
              </a:rPr>
              <a:t>picobot</a:t>
            </a:r>
            <a:r>
              <a:rPr lang="en-US" sz="1500" dirty="0" smtClean="0">
                <a:latin typeface="Cambria" pitchFamily="18" charset="0"/>
                <a:cs typeface="Calibri" pitchFamily="34" charset="0"/>
              </a:rPr>
              <a:t> to the </a:t>
            </a:r>
            <a:r>
              <a:rPr lang="en-US" sz="1500" b="1" i="1" dirty="0" smtClean="0">
                <a:latin typeface="Cambria" pitchFamily="18" charset="0"/>
                <a:cs typeface="Calibri" pitchFamily="34" charset="0"/>
              </a:rPr>
              <a:t>SOUTHEAST</a:t>
            </a:r>
            <a:r>
              <a:rPr lang="en-US" sz="1500" dirty="0" smtClean="0">
                <a:latin typeface="Cambria" pitchFamily="18" charset="0"/>
                <a:cs typeface="Calibri" pitchFamily="34" charset="0"/>
              </a:rPr>
              <a:t> corner of the empty room.</a:t>
            </a:r>
          </a:p>
        </p:txBody>
      </p:sp>
      <p:sp>
        <p:nvSpPr>
          <p:cNvPr id="36868" name="Text Box 11"/>
          <p:cNvSpPr txBox="1">
            <a:spLocks noChangeArrowheads="1"/>
          </p:cNvSpPr>
          <p:nvPr/>
        </p:nvSpPr>
        <p:spPr bwMode="auto">
          <a:xfrm>
            <a:off x="307974" y="152400"/>
            <a:ext cx="35845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cs typeface="Times New Roman" pitchFamily="18" charset="0"/>
              </a:rPr>
              <a:t>Be </a:t>
            </a:r>
            <a:r>
              <a:rPr lang="en-US" sz="4200" i="1" dirty="0" err="1" smtClean="0">
                <a:latin typeface="Cambria" pitchFamily="18" charset="0"/>
                <a:cs typeface="Times New Roman" pitchFamily="18" charset="0"/>
              </a:rPr>
              <a:t>Picobot</a:t>
            </a:r>
            <a:r>
              <a:rPr lang="en-US" sz="4200" i="1" dirty="0" smtClean="0">
                <a:latin typeface="Cambria" pitchFamily="18" charset="0"/>
                <a:cs typeface="Times New Roman" pitchFamily="18" charset="0"/>
              </a:rPr>
              <a:t>!</a:t>
            </a:r>
            <a:endParaRPr lang="en-US" sz="4200" i="1" dirty="0">
              <a:latin typeface="Cambria" pitchFamily="18" charset="0"/>
              <a:cs typeface="Times New Roman" pitchFamily="18" charset="0"/>
            </a:endParaRPr>
          </a:p>
        </p:txBody>
      </p:sp>
      <p:pic>
        <p:nvPicPr>
          <p:cNvPr id="36869" name="Picture 12" descr="Picture 2"/>
          <p:cNvPicPr>
            <a:picLocks noChangeAspect="1" noChangeArrowheads="1"/>
          </p:cNvPicPr>
          <p:nvPr/>
        </p:nvPicPr>
        <p:blipFill>
          <a:blip r:embed="rId3">
            <a:extLst>
              <a:ext uri="{28A0092B-C50C-407E-A947-70E740481C1C}">
                <a14:useLocalDpi xmlns:a14="http://schemas.microsoft.com/office/drawing/2010/main" val="0"/>
              </a:ext>
            </a:extLst>
          </a:blip>
          <a:srcRect b="79178"/>
          <a:stretch>
            <a:fillRect/>
          </a:stretch>
        </p:blipFill>
        <p:spPr bwMode="auto">
          <a:xfrm>
            <a:off x="228600" y="2209800"/>
            <a:ext cx="4456113"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Rectangle 13"/>
          <p:cNvSpPr>
            <a:spLocks noChangeArrowheads="1"/>
          </p:cNvSpPr>
          <p:nvPr/>
        </p:nvSpPr>
        <p:spPr bwMode="auto">
          <a:xfrm rot="1544588">
            <a:off x="3886200" y="5791200"/>
            <a:ext cx="776288" cy="3222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500" b="1">
                <a:solidFill>
                  <a:srgbClr val="120DF3"/>
                </a:solidFill>
                <a:latin typeface="Calibri" pitchFamily="34" charset="0"/>
              </a:rPr>
              <a:t>Extras! </a:t>
            </a:r>
          </a:p>
        </p:txBody>
      </p:sp>
      <p:sp>
        <p:nvSpPr>
          <p:cNvPr id="36874" name="Rectangle 13"/>
          <p:cNvSpPr>
            <a:spLocks noChangeArrowheads="1"/>
          </p:cNvSpPr>
          <p:nvPr/>
        </p:nvSpPr>
        <p:spPr bwMode="auto">
          <a:xfrm>
            <a:off x="273050" y="6043613"/>
            <a:ext cx="21224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120DF3"/>
                </a:solidFill>
                <a:latin typeface="Calibri" pitchFamily="34" charset="0"/>
              </a:rPr>
              <a:t>How </a:t>
            </a:r>
            <a:r>
              <a:rPr lang="en-US" sz="1200" b="1">
                <a:solidFill>
                  <a:srgbClr val="120DF3"/>
                </a:solidFill>
                <a:latin typeface="Calibri" pitchFamily="34" charset="0"/>
              </a:rPr>
              <a:t>few </a:t>
            </a:r>
            <a:r>
              <a:rPr lang="en-US" sz="1200">
                <a:solidFill>
                  <a:srgbClr val="120DF3"/>
                </a:solidFill>
                <a:latin typeface="Calibri" pitchFamily="34" charset="0"/>
              </a:rPr>
              <a:t>states could be used?</a:t>
            </a:r>
          </a:p>
        </p:txBody>
      </p:sp>
      <p:sp>
        <p:nvSpPr>
          <p:cNvPr id="36875" name="Rectangle 13"/>
          <p:cNvSpPr>
            <a:spLocks noChangeArrowheads="1"/>
          </p:cNvSpPr>
          <p:nvPr/>
        </p:nvSpPr>
        <p:spPr bwMode="auto">
          <a:xfrm>
            <a:off x="269875" y="6224588"/>
            <a:ext cx="2268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120DF3"/>
                </a:solidFill>
                <a:latin typeface="Calibri" pitchFamily="34" charset="0"/>
              </a:rPr>
              <a:t>How </a:t>
            </a:r>
            <a:r>
              <a:rPr lang="en-US" sz="1200" b="1">
                <a:solidFill>
                  <a:srgbClr val="120DF3"/>
                </a:solidFill>
                <a:latin typeface="Calibri" pitchFamily="34" charset="0"/>
              </a:rPr>
              <a:t>few </a:t>
            </a:r>
            <a:r>
              <a:rPr lang="en-US" sz="1200">
                <a:solidFill>
                  <a:srgbClr val="120DF3"/>
                </a:solidFill>
                <a:latin typeface="Calibri" pitchFamily="34" charset="0"/>
              </a:rPr>
              <a:t>total rules can be used?</a:t>
            </a:r>
          </a:p>
        </p:txBody>
      </p:sp>
      <p:sp>
        <p:nvSpPr>
          <p:cNvPr id="36876" name="Rectangle 13"/>
          <p:cNvSpPr>
            <a:spLocks noChangeArrowheads="1"/>
          </p:cNvSpPr>
          <p:nvPr/>
        </p:nvSpPr>
        <p:spPr bwMode="auto">
          <a:xfrm>
            <a:off x="579438" y="6510338"/>
            <a:ext cx="2401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200">
                <a:solidFill>
                  <a:srgbClr val="120DF3"/>
                </a:solidFill>
                <a:latin typeface="Calibri" pitchFamily="34" charset="0"/>
              </a:rPr>
              <a:t>How would you solve these rooms?</a:t>
            </a:r>
          </a:p>
        </p:txBody>
      </p:sp>
      <p:sp>
        <p:nvSpPr>
          <p:cNvPr id="36877" name="Text Box 10"/>
          <p:cNvSpPr txBox="1">
            <a:spLocks noChangeArrowheads="1"/>
          </p:cNvSpPr>
          <p:nvPr/>
        </p:nvSpPr>
        <p:spPr bwMode="auto">
          <a:xfrm>
            <a:off x="4999038" y="4902200"/>
            <a:ext cx="38893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a:latin typeface="Cambria" pitchFamily="18" charset="0"/>
              </a:rPr>
              <a:t>Your rules should work </a:t>
            </a:r>
            <a:r>
              <a:rPr lang="en-US" sz="1500" b="1" i="1" dirty="0">
                <a:solidFill>
                  <a:srgbClr val="120DF3"/>
                </a:solidFill>
                <a:latin typeface="Cambria" pitchFamily="18" charset="0"/>
              </a:rPr>
              <a:t>regardless</a:t>
            </a:r>
            <a:r>
              <a:rPr lang="en-US" sz="1500" i="1" dirty="0">
                <a:latin typeface="Cambria" pitchFamily="18" charset="0"/>
              </a:rPr>
              <a:t> </a:t>
            </a:r>
            <a:r>
              <a:rPr lang="en-US" sz="1500" dirty="0">
                <a:latin typeface="Cambria" pitchFamily="18" charset="0"/>
              </a:rPr>
              <a:t>of </a:t>
            </a:r>
            <a:r>
              <a:rPr lang="en-US" sz="1500" dirty="0" err="1">
                <a:latin typeface="Cambria" pitchFamily="18" charset="0"/>
              </a:rPr>
              <a:t>Picobot's</a:t>
            </a:r>
            <a:r>
              <a:rPr lang="en-US" sz="1500" dirty="0">
                <a:latin typeface="Cambria" pitchFamily="18" charset="0"/>
              </a:rPr>
              <a:t> starting position… !</a:t>
            </a:r>
          </a:p>
        </p:txBody>
      </p:sp>
      <p:sp>
        <p:nvSpPr>
          <p:cNvPr id="36878" name="Rectangle 13"/>
          <p:cNvSpPr>
            <a:spLocks noChangeArrowheads="1"/>
          </p:cNvSpPr>
          <p:nvPr/>
        </p:nvSpPr>
        <p:spPr bwMode="auto">
          <a:xfrm>
            <a:off x="76200" y="5591175"/>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solidFill>
                  <a:srgbClr val="120DF3"/>
                </a:solidFill>
                <a:latin typeface="Calibri" pitchFamily="34" charset="0"/>
              </a:rPr>
              <a:t>How could you combine the previous example with this one to </a:t>
            </a:r>
            <a:r>
              <a:rPr lang="en-US" sz="1200" b="1" u="sng">
                <a:solidFill>
                  <a:srgbClr val="120DF3"/>
                </a:solidFill>
                <a:latin typeface="Calibri" pitchFamily="34" charset="0"/>
              </a:rPr>
              <a:t>cover</a:t>
            </a:r>
            <a:r>
              <a:rPr lang="en-US" sz="1200" b="1">
                <a:solidFill>
                  <a:srgbClr val="120DF3"/>
                </a:solidFill>
                <a:latin typeface="Calibri" pitchFamily="34" charset="0"/>
              </a:rPr>
              <a:t> </a:t>
            </a:r>
            <a:r>
              <a:rPr lang="en-US" sz="1200">
                <a:solidFill>
                  <a:srgbClr val="120DF3"/>
                </a:solidFill>
                <a:latin typeface="Calibri" pitchFamily="34" charset="0"/>
              </a:rPr>
              <a:t>the whole room from any starting position? </a:t>
            </a:r>
          </a:p>
        </p:txBody>
      </p:sp>
      <p:sp>
        <p:nvSpPr>
          <p:cNvPr id="2" name="5-Point Star 1"/>
          <p:cNvSpPr/>
          <p:nvPr/>
        </p:nvSpPr>
        <p:spPr bwMode="auto">
          <a:xfrm>
            <a:off x="8229600" y="4495800"/>
            <a:ext cx="246063" cy="228600"/>
          </a:xfrm>
          <a:prstGeom prst="star5">
            <a:avLst/>
          </a:prstGeom>
          <a:solidFill>
            <a:srgbClr val="FFC000"/>
          </a:solidFill>
          <a:ln w="9525" cap="flat" cmpd="sng" algn="ctr">
            <a:solidFill>
              <a:srgbClr val="CC6600"/>
            </a:solidFill>
            <a:prstDash val="solid"/>
            <a:round/>
            <a:headEnd type="none" w="med" len="med"/>
            <a:tailEnd type="none" w="med" len="med"/>
          </a:ln>
          <a:effectLst/>
        </p:spPr>
        <p:txBody>
          <a:bodyPr/>
          <a:lstStyle/>
          <a:p>
            <a:pPr>
              <a:defRPr/>
            </a:pPr>
            <a:endParaRPr lang="en-US">
              <a:latin typeface="Times" pitchFamily="1" charset="0"/>
            </a:endParaRPr>
          </a:p>
        </p:txBody>
      </p:sp>
      <p:pic>
        <p:nvPicPr>
          <p:cNvPr id="36881" name="Picture 6" descr="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9575" y="6175375"/>
            <a:ext cx="5873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2"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4100" y="6162675"/>
            <a:ext cx="5969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241200" y="2714760"/>
              <a:ext cx="8144280" cy="2607840"/>
            </p14:xfrm>
          </p:contentPart>
        </mc:Choice>
        <mc:Fallback xmlns="">
          <p:pic>
            <p:nvPicPr>
              <p:cNvPr id="3" name="Ink 2"/>
              <p:cNvPicPr/>
              <p:nvPr/>
            </p:nvPicPr>
            <p:blipFill>
              <a:blip r:embed="rId7"/>
              <a:stretch>
                <a:fillRect/>
              </a:stretch>
            </p:blipFill>
            <p:spPr>
              <a:xfrm>
                <a:off x="231840" y="2705400"/>
                <a:ext cx="8163000" cy="2626560"/>
              </a:xfrm>
              <a:prstGeom prst="rect">
                <a:avLst/>
              </a:prstGeom>
            </p:spPr>
          </p:pic>
        </mc:Fallback>
      </mc:AlternateContent>
      <p:sp>
        <p:nvSpPr>
          <p:cNvPr id="20" name="Text Box 10"/>
          <p:cNvSpPr txBox="1">
            <a:spLocks noChangeArrowheads="1"/>
          </p:cNvSpPr>
          <p:nvPr/>
        </p:nvSpPr>
        <p:spPr bwMode="auto">
          <a:xfrm>
            <a:off x="284692" y="1066800"/>
            <a:ext cx="38893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(1) "Run" this </a:t>
            </a:r>
            <a:r>
              <a:rPr lang="en-US" sz="1500" dirty="0" err="1" smtClean="0">
                <a:latin typeface="Cambria" pitchFamily="18" charset="0"/>
              </a:rPr>
              <a:t>Picobot</a:t>
            </a:r>
            <a:r>
              <a:rPr lang="en-US" sz="1500" dirty="0" smtClean="0">
                <a:latin typeface="Cambria" pitchFamily="18" charset="0"/>
              </a:rPr>
              <a:t> program</a:t>
            </a:r>
            <a:endParaRPr lang="en-US" sz="1500" dirty="0">
              <a:latin typeface="Cambria" pitchFamily="18" charset="0"/>
            </a:endParaRPr>
          </a:p>
        </p:txBody>
      </p:sp>
    </p:spTree>
    <p:extLst>
      <p:ext uri="{BB962C8B-B14F-4D97-AF65-F5344CB8AC3E}">
        <p14:creationId xmlns:p14="http://schemas.microsoft.com/office/powerpoint/2010/main" val="10381170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p:cNvSpPr txBox="1">
            <a:spLocks noChangeArrowheads="1"/>
          </p:cNvSpPr>
          <p:nvPr/>
        </p:nvSpPr>
        <p:spPr bwMode="auto">
          <a:xfrm>
            <a:off x="712788" y="1635125"/>
            <a:ext cx="7848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sz="6400">
                <a:solidFill>
                  <a:srgbClr val="120DF3"/>
                </a:solidFill>
                <a:latin typeface="Calibri" pitchFamily="34" charset="0"/>
              </a:rPr>
              <a:t>CS is </a:t>
            </a:r>
            <a:r>
              <a:rPr lang="en-US" sz="6400" i="1">
                <a:solidFill>
                  <a:srgbClr val="120DF3"/>
                </a:solidFill>
                <a:latin typeface="Calibri" pitchFamily="34" charset="0"/>
              </a:rPr>
              <a:t>deceptively easy</a:t>
            </a:r>
            <a:r>
              <a:rPr lang="en-US" sz="6400">
                <a:solidFill>
                  <a:srgbClr val="120DF3"/>
                </a:solidFill>
                <a:latin typeface="Calibri" pitchFamily="34" charset="0"/>
              </a:rPr>
              <a:t>.</a:t>
            </a:r>
          </a:p>
        </p:txBody>
      </p:sp>
      <p:pic>
        <p:nvPicPr>
          <p:cNvPr id="51203" name="Picture 2" descr="1063717819-words-rul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4876800"/>
            <a:ext cx="11144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5"/>
          <p:cNvSpPr txBox="1">
            <a:spLocks noChangeArrowheads="1"/>
          </p:cNvSpPr>
          <p:nvPr/>
        </p:nvSpPr>
        <p:spPr bwMode="auto">
          <a:xfrm>
            <a:off x="1524000" y="228600"/>
            <a:ext cx="571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i="1" dirty="0">
                <a:latin typeface="Cambria" pitchFamily="18" charset="0"/>
              </a:rPr>
              <a:t>Python + Mac ==</a:t>
            </a:r>
            <a:endParaRPr lang="en-US" sz="4000" dirty="0">
              <a:latin typeface="Cambria" pitchFamily="18" charset="0"/>
            </a:endParaRPr>
          </a:p>
        </p:txBody>
      </p:sp>
      <p:grpSp>
        <p:nvGrpSpPr>
          <p:cNvPr id="5124" name="Group 19"/>
          <p:cNvGrpSpPr>
            <a:grpSpLocks/>
          </p:cNvGrpSpPr>
          <p:nvPr>
            <p:custDataLst>
              <p:tags r:id="rId1"/>
            </p:custDataLst>
          </p:nvPr>
        </p:nvGrpSpPr>
        <p:grpSpPr bwMode="auto">
          <a:xfrm>
            <a:off x="6477000" y="304800"/>
            <a:ext cx="493713" cy="566738"/>
            <a:chOff x="2928" y="1051"/>
            <a:chExt cx="840" cy="957"/>
          </a:xfrm>
        </p:grpSpPr>
        <p:sp>
          <p:nvSpPr>
            <p:cNvPr id="5134"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135"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5136"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37"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38"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39"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40"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41"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42"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5143"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144"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145"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146"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125" name="Text Box 67"/>
          <p:cNvSpPr txBox="1">
            <a:spLocks noChangeArrowheads="1"/>
          </p:cNvSpPr>
          <p:nvPr/>
        </p:nvSpPr>
        <p:spPr bwMode="auto">
          <a:xfrm>
            <a:off x="6943725" y="677863"/>
            <a:ext cx="197485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a:solidFill>
                  <a:srgbClr val="008000"/>
                </a:solidFill>
                <a:latin typeface="Calibri" pitchFamily="34" charset="0"/>
              </a:rPr>
              <a:t>Happy, even if alien…</a:t>
            </a:r>
          </a:p>
        </p:txBody>
      </p:sp>
      <p:sp>
        <p:nvSpPr>
          <p:cNvPr id="5127" name="Text Box 5"/>
          <p:cNvSpPr txBox="1">
            <a:spLocks noChangeArrowheads="1"/>
          </p:cNvSpPr>
          <p:nvPr/>
        </p:nvSpPr>
        <p:spPr bwMode="auto">
          <a:xfrm>
            <a:off x="2952750" y="5114925"/>
            <a:ext cx="6075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i="1" dirty="0"/>
              <a:t>Still freezing? Swim away with </a:t>
            </a:r>
            <a:r>
              <a:rPr lang="en-US" sz="2800" b="1" i="1" dirty="0" smtClean="0">
                <a:solidFill>
                  <a:srgbClr val="FF0000"/>
                </a:solidFill>
              </a:rPr>
              <a:t>2.7.2</a:t>
            </a:r>
            <a:endParaRPr lang="en-US" sz="2800" b="1" dirty="0">
              <a:solidFill>
                <a:srgbClr val="FF0000"/>
              </a:solidFill>
            </a:endParaRPr>
          </a:p>
        </p:txBody>
      </p:sp>
      <p:sp>
        <p:nvSpPr>
          <p:cNvPr id="5128" name="Rectangle 2"/>
          <p:cNvSpPr>
            <a:spLocks noChangeArrowheads="1"/>
          </p:cNvSpPr>
          <p:nvPr/>
        </p:nvSpPr>
        <p:spPr bwMode="auto">
          <a:xfrm>
            <a:off x="7640638" y="6153150"/>
            <a:ext cx="13287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i="1"/>
              <a:t>Lion+ users: 2.7.2 is ok.</a:t>
            </a:r>
            <a:endParaRPr lang="en-US" sz="1500"/>
          </a:p>
        </p:txBody>
      </p:sp>
      <p:pic>
        <p:nvPicPr>
          <p:cNvPr id="5130" name="Picture 4" descr="freezingSwim.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04800" y="5029200"/>
            <a:ext cx="26162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Rounded Rectangle 32"/>
          <p:cNvSpPr>
            <a:spLocks noChangeArrowheads="1"/>
          </p:cNvSpPr>
          <p:nvPr/>
        </p:nvSpPr>
        <p:spPr bwMode="auto">
          <a:xfrm>
            <a:off x="7620000" y="2819400"/>
            <a:ext cx="914400" cy="762000"/>
          </a:xfrm>
          <a:prstGeom prst="roundRect">
            <a:avLst>
              <a:gd name="adj" fmla="val 16667"/>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2" name="Text Box 5"/>
          <p:cNvSpPr txBox="1">
            <a:spLocks noChangeArrowheads="1"/>
          </p:cNvSpPr>
          <p:nvPr/>
        </p:nvSpPr>
        <p:spPr bwMode="auto">
          <a:xfrm rot="20598669">
            <a:off x="3357563" y="1951038"/>
            <a:ext cx="4368800" cy="1077912"/>
          </a:xfrm>
          <a:prstGeom prst="rect">
            <a:avLst/>
          </a:prstGeom>
          <a:solidFill>
            <a:schemeClr val="bg1"/>
          </a:solidFill>
          <a:ln w="9525">
            <a:solidFill>
              <a:srgbClr val="FF0000"/>
            </a:solid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i="1"/>
              <a:t>Freezing Mac? Run with </a:t>
            </a:r>
            <a:r>
              <a:rPr lang="en-US" sz="3200" b="1" i="1">
                <a:solidFill>
                  <a:srgbClr val="FF0000"/>
                </a:solidFill>
              </a:rPr>
              <a:t>Shift-Command-F5</a:t>
            </a:r>
            <a:endParaRPr lang="en-US" sz="3200" b="1">
              <a:solidFill>
                <a:srgbClr val="FF0000"/>
              </a:solidFill>
            </a:endParaRPr>
          </a:p>
        </p:txBody>
      </p:sp>
      <p:sp>
        <p:nvSpPr>
          <p:cNvPr id="5133" name="Rectangle 2"/>
          <p:cNvSpPr>
            <a:spLocks noChangeArrowheads="1"/>
          </p:cNvSpPr>
          <p:nvPr/>
        </p:nvSpPr>
        <p:spPr bwMode="auto">
          <a:xfrm rot="20554060">
            <a:off x="6835775" y="2401888"/>
            <a:ext cx="1235075" cy="230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900" i="1">
                <a:solidFill>
                  <a:srgbClr val="C00000"/>
                </a:solidFill>
              </a:rPr>
              <a:t>Thanks, Patrick!</a:t>
            </a:r>
            <a:endParaRPr lang="en-US" sz="900">
              <a:solidFill>
                <a:srgbClr val="C00000"/>
              </a:solidFill>
            </a:endParaRPr>
          </a:p>
        </p:txBody>
      </p:sp>
      <p:pic>
        <p:nvPicPr>
          <p:cNvPr id="1026" name="Picture 2"/>
          <p:cNvPicPr>
            <a:picLocks noChangeAspect="1" noChangeArrowheads="1"/>
          </p:cNvPicPr>
          <p:nvPr/>
        </p:nvPicPr>
        <p:blipFill rotWithShape="1">
          <a:blip r:embed="rId18">
            <a:extLst>
              <a:ext uri="{28A0092B-C50C-407E-A947-70E740481C1C}">
                <a14:useLocalDpi xmlns:a14="http://schemas.microsoft.com/office/drawing/2010/main" val="0"/>
              </a:ext>
            </a:extLst>
          </a:blip>
          <a:srcRect l="1583" t="44836" r="33394" b="29583"/>
          <a:stretch/>
        </p:blipFill>
        <p:spPr bwMode="auto">
          <a:xfrm>
            <a:off x="243723" y="3427586"/>
            <a:ext cx="7543631" cy="1949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7620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5"/>
          <p:cNvSpPr txBox="1">
            <a:spLocks noChangeArrowheads="1"/>
          </p:cNvSpPr>
          <p:nvPr/>
        </p:nvSpPr>
        <p:spPr bwMode="auto">
          <a:xfrm>
            <a:off x="685800" y="2286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solidFill>
                  <a:srgbClr val="000000"/>
                </a:solidFill>
              </a:rPr>
              <a:t>CS</a:t>
            </a:r>
            <a:r>
              <a:rPr lang="ja-JP" altLang="en-US" sz="4000">
                <a:solidFill>
                  <a:srgbClr val="000000"/>
                </a:solidFill>
              </a:rPr>
              <a:t>’</a:t>
            </a:r>
            <a:r>
              <a:rPr lang="en-US" altLang="ja-JP" sz="4000">
                <a:solidFill>
                  <a:srgbClr val="000000"/>
                </a:solidFill>
              </a:rPr>
              <a:t>s motto ? </a:t>
            </a:r>
            <a:endParaRPr lang="en-US" sz="4000">
              <a:solidFill>
                <a:srgbClr val="000000"/>
              </a:solidFill>
            </a:endParaRPr>
          </a:p>
        </p:txBody>
      </p:sp>
      <p:sp>
        <p:nvSpPr>
          <p:cNvPr id="52227" name="Rectangle 5"/>
          <p:cNvSpPr>
            <a:spLocks noChangeArrowheads="1"/>
          </p:cNvSpPr>
          <p:nvPr/>
        </p:nvSpPr>
        <p:spPr bwMode="auto">
          <a:xfrm>
            <a:off x="542925" y="4406900"/>
            <a:ext cx="3476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'hv'</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'dcle\naemdoe'</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'ryu'</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'lg!'</a:t>
            </a:r>
          </a:p>
        </p:txBody>
      </p:sp>
      <p:sp>
        <p:nvSpPr>
          <p:cNvPr id="52228" name="Rectangle 6"/>
          <p:cNvSpPr>
            <a:spLocks noChangeArrowheads="1"/>
          </p:cNvSpPr>
          <p:nvPr/>
        </p:nvSpPr>
        <p:spPr bwMode="auto">
          <a:xfrm>
            <a:off x="5105400" y="4406900"/>
            <a:ext cx="3476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'wht</a:t>
            </a:r>
            <a:r>
              <a:rPr lang="en-US" sz="2100" b="1">
                <a:solidFill>
                  <a:srgbClr val="FF0000"/>
                </a:solidFill>
                <a:latin typeface="Courier New" pitchFamily="49" charset="0"/>
                <a:cs typeface="Courier New" pitchFamily="49" charset="0"/>
              </a:rPr>
              <a:t>e</a:t>
            </a:r>
            <a:r>
              <a:rPr lang="en-US" sz="2100" b="1">
                <a:solidFill>
                  <a:srgbClr val="008000"/>
                </a:solidFill>
                <a:latin typeface="Courier New" pitchFamily="49" charset="0"/>
                <a:cs typeface="Courier New" pitchFamily="49" charset="0"/>
              </a:rPr>
              <a:t>o'</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'aerub\nv'</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'aeo\nyraoo'</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'egdne'</a:t>
            </a:r>
          </a:p>
        </p:txBody>
      </p:sp>
      <p:cxnSp>
        <p:nvCxnSpPr>
          <p:cNvPr id="52229" name="Straight Connector 8"/>
          <p:cNvCxnSpPr>
            <a:cxnSpLocks noChangeShapeType="1"/>
          </p:cNvCxnSpPr>
          <p:nvPr/>
        </p:nvCxnSpPr>
        <p:spPr bwMode="auto">
          <a:xfrm rot="5400000">
            <a:off x="2192338" y="3602038"/>
            <a:ext cx="4611687"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2230" name="Rectangle 9"/>
          <p:cNvSpPr>
            <a:spLocks noChangeArrowheads="1"/>
          </p:cNvSpPr>
          <p:nvPr/>
        </p:nvSpPr>
        <p:spPr bwMode="auto">
          <a:xfrm>
            <a:off x="973138" y="1066800"/>
            <a:ext cx="2357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a:solidFill>
                  <a:srgbClr val="000000"/>
                </a:solidFill>
                <a:latin typeface="Calibri" pitchFamily="34" charset="0"/>
              </a:rPr>
              <a:t>details are temporary… </a:t>
            </a:r>
            <a:endParaRPr lang="en-US">
              <a:solidFill>
                <a:srgbClr val="000000"/>
              </a:solidFill>
            </a:endParaRPr>
          </a:p>
        </p:txBody>
      </p:sp>
      <p:sp>
        <p:nvSpPr>
          <p:cNvPr id="52231" name="Rectangle 10"/>
          <p:cNvSpPr>
            <a:spLocks noChangeArrowheads="1"/>
          </p:cNvSpPr>
          <p:nvPr/>
        </p:nvSpPr>
        <p:spPr bwMode="auto">
          <a:xfrm>
            <a:off x="4724400" y="1066800"/>
            <a:ext cx="388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000000"/>
                </a:solidFill>
                <a:latin typeface="Calibri" pitchFamily="34" charset="0"/>
              </a:rPr>
              <a:t>…but </a:t>
            </a:r>
            <a:r>
              <a:rPr lang="en-US" sz="1800" i="1">
                <a:solidFill>
                  <a:srgbClr val="000000"/>
                </a:solidFill>
                <a:latin typeface="Calibri" pitchFamily="34" charset="0"/>
              </a:rPr>
              <a:t>CS thinking </a:t>
            </a:r>
            <a:r>
              <a:rPr lang="en-US" sz="1800">
                <a:solidFill>
                  <a:srgbClr val="000000"/>
                </a:solidFill>
                <a:latin typeface="Calibri" pitchFamily="34" charset="0"/>
              </a:rPr>
              <a:t>isn</a:t>
            </a:r>
            <a:r>
              <a:rPr lang="ja-JP" altLang="en-US" sz="1800">
                <a:solidFill>
                  <a:srgbClr val="000000"/>
                </a:solidFill>
                <a:latin typeface="Calibri" pitchFamily="34" charset="0"/>
              </a:rPr>
              <a:t>’</a:t>
            </a:r>
            <a:r>
              <a:rPr lang="en-US" altLang="ja-JP" sz="1800">
                <a:solidFill>
                  <a:srgbClr val="000000"/>
                </a:solidFill>
                <a:latin typeface="Calibri" pitchFamily="34" charset="0"/>
              </a:rPr>
              <a:t>t !</a:t>
            </a:r>
            <a:endParaRPr lang="en-US" sz="1800">
              <a:solidFill>
                <a:srgbClr val="000000"/>
              </a:solidFill>
              <a:latin typeface="Calibri" pitchFamily="34" charset="0"/>
            </a:endParaRPr>
          </a:p>
        </p:txBody>
      </p:sp>
      <p:sp>
        <p:nvSpPr>
          <p:cNvPr id="52232" name="Ink 17"/>
          <p:cNvSpPr>
            <a:spLocks noRot="1" noChangeAspect="1" noEditPoints="1" noChangeArrowheads="1" noChangeShapeType="1" noTextEdit="1"/>
          </p:cNvSpPr>
          <p:nvPr/>
        </p:nvSpPr>
        <p:spPr bwMode="auto">
          <a:xfrm>
            <a:off x="2663825" y="2122488"/>
            <a:ext cx="3175" cy="1587"/>
          </a:xfrm>
          <a:custGeom>
            <a:avLst/>
            <a:gdLst>
              <a:gd name="T0" fmla="*/ 2147483647 w 12"/>
              <a:gd name="T1" fmla="*/ 2147483647 h 1"/>
              <a:gd name="T2" fmla="*/ 0 w 12"/>
              <a:gd name="T3" fmla="*/ 2147483647 h 1"/>
              <a:gd name="T4" fmla="*/ 0 60000 65536"/>
              <a:gd name="T5" fmla="*/ 0 60000 65536"/>
              <a:gd name="T6" fmla="*/ 0 w 12"/>
              <a:gd name="T7" fmla="*/ 0 h 1"/>
              <a:gd name="T8" fmla="*/ 12 w 12"/>
              <a:gd name="T9" fmla="*/ 1 h 1"/>
            </a:gdLst>
            <a:ahLst/>
            <a:cxnLst>
              <a:cxn ang="T4">
                <a:pos x="T0" y="T1"/>
              </a:cxn>
              <a:cxn ang="T5">
                <a:pos x="T2" y="T3"/>
              </a:cxn>
            </a:cxnLst>
            <a:rect l="T6" t="T7" r="T8" b="T9"/>
            <a:pathLst>
              <a:path w="12" h="1" extrusionOk="0">
                <a:moveTo>
                  <a:pt x="11" y="0"/>
                </a:moveTo>
                <a:cubicBezTo>
                  <a:pt x="7" y="0"/>
                  <a:pt x="4" y="0"/>
                  <a:pt x="0"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5"/>
          <p:cNvSpPr txBox="1">
            <a:spLocks noChangeArrowheads="1"/>
          </p:cNvSpPr>
          <p:nvPr/>
        </p:nvSpPr>
        <p:spPr bwMode="auto">
          <a:xfrm>
            <a:off x="685800" y="2286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solidFill>
                  <a:srgbClr val="000000"/>
                </a:solidFill>
              </a:rPr>
              <a:t>CS</a:t>
            </a:r>
            <a:r>
              <a:rPr lang="ja-JP" altLang="en-US" sz="4000">
                <a:solidFill>
                  <a:srgbClr val="000000"/>
                </a:solidFill>
              </a:rPr>
              <a:t>’</a:t>
            </a:r>
            <a:r>
              <a:rPr lang="en-US" altLang="ja-JP" sz="4000">
                <a:solidFill>
                  <a:srgbClr val="000000"/>
                </a:solidFill>
              </a:rPr>
              <a:t>s motto ? </a:t>
            </a:r>
            <a:endParaRPr lang="en-US" sz="4000">
              <a:solidFill>
                <a:srgbClr val="000000"/>
              </a:solidFill>
            </a:endParaRPr>
          </a:p>
        </p:txBody>
      </p:sp>
      <p:sp>
        <p:nvSpPr>
          <p:cNvPr id="53251" name="Rectangle 5"/>
          <p:cNvSpPr>
            <a:spLocks noChangeArrowheads="1"/>
          </p:cNvSpPr>
          <p:nvPr/>
        </p:nvSpPr>
        <p:spPr bwMode="auto">
          <a:xfrm>
            <a:off x="542925" y="4406900"/>
            <a:ext cx="3476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'hv'</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'dcle\naemdoe'</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'ryu'</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'lg!'</a:t>
            </a:r>
          </a:p>
        </p:txBody>
      </p:sp>
      <p:sp>
        <p:nvSpPr>
          <p:cNvPr id="53252" name="Rectangle 6"/>
          <p:cNvSpPr>
            <a:spLocks noChangeArrowheads="1"/>
          </p:cNvSpPr>
          <p:nvPr/>
        </p:nvSpPr>
        <p:spPr bwMode="auto">
          <a:xfrm>
            <a:off x="5105400" y="4406900"/>
            <a:ext cx="3476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'wht</a:t>
            </a:r>
            <a:r>
              <a:rPr lang="en-US" sz="2100" b="1">
                <a:solidFill>
                  <a:srgbClr val="FF0000"/>
                </a:solidFill>
                <a:latin typeface="Courier New" pitchFamily="49" charset="0"/>
                <a:cs typeface="Courier New" pitchFamily="49" charset="0"/>
              </a:rPr>
              <a:t>e</a:t>
            </a:r>
            <a:r>
              <a:rPr lang="en-US" sz="2100" b="1">
                <a:solidFill>
                  <a:srgbClr val="008000"/>
                </a:solidFill>
                <a:latin typeface="Courier New" pitchFamily="49" charset="0"/>
                <a:cs typeface="Courier New" pitchFamily="49" charset="0"/>
              </a:rPr>
              <a:t>o'</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'aerub\nv'</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'aeo\nyraoo'</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'egdne'</a:t>
            </a:r>
          </a:p>
        </p:txBody>
      </p:sp>
      <p:cxnSp>
        <p:nvCxnSpPr>
          <p:cNvPr id="53253" name="Straight Connector 8"/>
          <p:cNvCxnSpPr>
            <a:cxnSpLocks noChangeShapeType="1"/>
          </p:cNvCxnSpPr>
          <p:nvPr/>
        </p:nvCxnSpPr>
        <p:spPr bwMode="auto">
          <a:xfrm rot="5400000">
            <a:off x="2192338" y="3602038"/>
            <a:ext cx="4611687"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3254" name="Rectangle 9"/>
          <p:cNvSpPr>
            <a:spLocks noChangeArrowheads="1"/>
          </p:cNvSpPr>
          <p:nvPr/>
        </p:nvSpPr>
        <p:spPr bwMode="auto">
          <a:xfrm>
            <a:off x="973138" y="1066800"/>
            <a:ext cx="2357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a:solidFill>
                  <a:srgbClr val="000000"/>
                </a:solidFill>
                <a:latin typeface="Calibri" pitchFamily="34" charset="0"/>
              </a:rPr>
              <a:t>details are temporary… </a:t>
            </a:r>
            <a:endParaRPr lang="en-US">
              <a:solidFill>
                <a:srgbClr val="000000"/>
              </a:solidFill>
            </a:endParaRPr>
          </a:p>
        </p:txBody>
      </p:sp>
      <p:sp>
        <p:nvSpPr>
          <p:cNvPr id="53255" name="Rectangle 10"/>
          <p:cNvSpPr>
            <a:spLocks noChangeArrowheads="1"/>
          </p:cNvSpPr>
          <p:nvPr/>
        </p:nvSpPr>
        <p:spPr bwMode="auto">
          <a:xfrm>
            <a:off x="4724400" y="1066800"/>
            <a:ext cx="388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000000"/>
                </a:solidFill>
                <a:latin typeface="Calibri" pitchFamily="34" charset="0"/>
              </a:rPr>
              <a:t>…but </a:t>
            </a:r>
            <a:r>
              <a:rPr lang="en-US" sz="1800" i="1">
                <a:solidFill>
                  <a:srgbClr val="000000"/>
                </a:solidFill>
                <a:latin typeface="Calibri" pitchFamily="34" charset="0"/>
              </a:rPr>
              <a:t>CS thinking </a:t>
            </a:r>
            <a:r>
              <a:rPr lang="en-US" sz="1800">
                <a:solidFill>
                  <a:srgbClr val="000000"/>
                </a:solidFill>
                <a:latin typeface="Calibri" pitchFamily="34" charset="0"/>
              </a:rPr>
              <a:t>isn</a:t>
            </a:r>
            <a:r>
              <a:rPr lang="ja-JP" altLang="en-US" sz="1800">
                <a:solidFill>
                  <a:srgbClr val="000000"/>
                </a:solidFill>
                <a:latin typeface="Calibri" pitchFamily="34" charset="0"/>
              </a:rPr>
              <a:t>’</a:t>
            </a:r>
            <a:r>
              <a:rPr lang="en-US" altLang="ja-JP" sz="1800">
                <a:solidFill>
                  <a:srgbClr val="000000"/>
                </a:solidFill>
                <a:latin typeface="Calibri" pitchFamily="34" charset="0"/>
              </a:rPr>
              <a:t>t !</a:t>
            </a:r>
            <a:endParaRPr lang="en-US" sz="1800">
              <a:solidFill>
                <a:srgbClr val="000000"/>
              </a:solidFill>
              <a:latin typeface="Calibri" pitchFamily="34" charset="0"/>
            </a:endParaRPr>
          </a:p>
        </p:txBody>
      </p:sp>
      <p:sp>
        <p:nvSpPr>
          <p:cNvPr id="53256" name="Rectangle 5"/>
          <p:cNvSpPr>
            <a:spLocks noChangeArrowheads="1"/>
          </p:cNvSpPr>
          <p:nvPr/>
        </p:nvSpPr>
        <p:spPr bwMode="auto">
          <a:xfrm>
            <a:off x="914400" y="1828800"/>
            <a:ext cx="2971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200" b="1">
                <a:solidFill>
                  <a:srgbClr val="008000"/>
                </a:solidFill>
                <a:latin typeface="Courier New" pitchFamily="49" charset="0"/>
                <a:cs typeface="Courier New" pitchFamily="49" charset="0"/>
              </a:rPr>
              <a:t>hv dcle</a:t>
            </a:r>
          </a:p>
          <a:p>
            <a:r>
              <a:rPr lang="en-US" sz="4200" b="1">
                <a:solidFill>
                  <a:srgbClr val="008000"/>
                </a:solidFill>
                <a:latin typeface="Courier New" pitchFamily="49" charset="0"/>
                <a:cs typeface="Courier New" pitchFamily="49" charset="0"/>
              </a:rPr>
              <a:t>aemdoe</a:t>
            </a:r>
          </a:p>
          <a:p>
            <a:r>
              <a:rPr lang="en-US" sz="4200" b="1">
                <a:solidFill>
                  <a:srgbClr val="008000"/>
                </a:solidFill>
                <a:latin typeface="Courier New" pitchFamily="49" charset="0"/>
                <a:cs typeface="Courier New" pitchFamily="49" charset="0"/>
              </a:rPr>
              <a:t>ryu lg!</a:t>
            </a:r>
          </a:p>
        </p:txBody>
      </p:sp>
      <p:sp>
        <p:nvSpPr>
          <p:cNvPr id="53257" name="Rectangle 5"/>
          <p:cNvSpPr>
            <a:spLocks noChangeArrowheads="1"/>
          </p:cNvSpPr>
          <p:nvPr/>
        </p:nvSpPr>
        <p:spPr bwMode="auto">
          <a:xfrm>
            <a:off x="5943600" y="1752600"/>
            <a:ext cx="18288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700" b="1">
                <a:solidFill>
                  <a:srgbClr val="008000"/>
                </a:solidFill>
                <a:latin typeface="Courier New" pitchFamily="49" charset="0"/>
                <a:cs typeface="Courier New" pitchFamily="49" charset="0"/>
              </a:rPr>
              <a:t>wht</a:t>
            </a:r>
            <a:r>
              <a:rPr lang="en-US" sz="2700" b="1">
                <a:solidFill>
                  <a:srgbClr val="FF0000"/>
                </a:solidFill>
                <a:latin typeface="Courier New" pitchFamily="49" charset="0"/>
                <a:cs typeface="Courier New" pitchFamily="49" charset="0"/>
              </a:rPr>
              <a:t>e</a:t>
            </a:r>
            <a:r>
              <a:rPr lang="en-US" sz="2700" b="1">
                <a:solidFill>
                  <a:srgbClr val="008000"/>
                </a:solidFill>
                <a:latin typeface="Courier New" pitchFamily="49" charset="0"/>
                <a:cs typeface="Courier New" pitchFamily="49" charset="0"/>
              </a:rPr>
              <a:t>o</a:t>
            </a:r>
          </a:p>
          <a:p>
            <a:r>
              <a:rPr lang="en-US" sz="2700" b="1">
                <a:solidFill>
                  <a:srgbClr val="008000"/>
                </a:solidFill>
                <a:latin typeface="Courier New" pitchFamily="49" charset="0"/>
                <a:cs typeface="Courier New" pitchFamily="49" charset="0"/>
              </a:rPr>
              <a:t>aerub</a:t>
            </a:r>
          </a:p>
          <a:p>
            <a:r>
              <a:rPr lang="en-US" sz="2700" b="1">
                <a:solidFill>
                  <a:srgbClr val="008000"/>
                </a:solidFill>
                <a:latin typeface="Courier New" pitchFamily="49" charset="0"/>
                <a:cs typeface="Courier New" pitchFamily="49" charset="0"/>
              </a:rPr>
              <a:t>v aeo</a:t>
            </a:r>
          </a:p>
          <a:p>
            <a:r>
              <a:rPr lang="en-US" sz="2700" b="1">
                <a:solidFill>
                  <a:srgbClr val="008000"/>
                </a:solidFill>
                <a:latin typeface="Courier New" pitchFamily="49" charset="0"/>
                <a:cs typeface="Courier New" pitchFamily="49" charset="0"/>
              </a:rPr>
              <a:t>yraoo</a:t>
            </a:r>
          </a:p>
          <a:p>
            <a:r>
              <a:rPr lang="en-US" sz="2700" b="1">
                <a:solidFill>
                  <a:srgbClr val="008000"/>
                </a:solidFill>
                <a:latin typeface="Courier New" pitchFamily="49" charset="0"/>
                <a:cs typeface="Courier New" pitchFamily="49" charset="0"/>
              </a:rPr>
              <a:t>egdne</a:t>
            </a:r>
          </a:p>
        </p:txBody>
      </p:sp>
      <p:sp>
        <p:nvSpPr>
          <p:cNvPr id="53258" name="Ink 17"/>
          <p:cNvSpPr>
            <a:spLocks noRot="1" noChangeAspect="1" noEditPoints="1" noChangeArrowheads="1" noChangeShapeType="1" noTextEdit="1"/>
          </p:cNvSpPr>
          <p:nvPr/>
        </p:nvSpPr>
        <p:spPr bwMode="auto">
          <a:xfrm>
            <a:off x="2663825" y="2122488"/>
            <a:ext cx="3175" cy="1587"/>
          </a:xfrm>
          <a:custGeom>
            <a:avLst/>
            <a:gdLst>
              <a:gd name="T0" fmla="*/ 2147483647 w 12"/>
              <a:gd name="T1" fmla="*/ 2147483647 h 1"/>
              <a:gd name="T2" fmla="*/ 0 w 12"/>
              <a:gd name="T3" fmla="*/ 2147483647 h 1"/>
              <a:gd name="T4" fmla="*/ 0 60000 65536"/>
              <a:gd name="T5" fmla="*/ 0 60000 65536"/>
              <a:gd name="T6" fmla="*/ 0 w 12"/>
              <a:gd name="T7" fmla="*/ 0 h 1"/>
              <a:gd name="T8" fmla="*/ 12 w 12"/>
              <a:gd name="T9" fmla="*/ 1 h 1"/>
            </a:gdLst>
            <a:ahLst/>
            <a:cxnLst>
              <a:cxn ang="T4">
                <a:pos x="T0" y="T1"/>
              </a:cxn>
              <a:cxn ang="T5">
                <a:pos x="T2" y="T3"/>
              </a:cxn>
            </a:cxnLst>
            <a:rect l="T6" t="T7" r="T8" b="T9"/>
            <a:pathLst>
              <a:path w="12" h="1" extrusionOk="0">
                <a:moveTo>
                  <a:pt x="11" y="0"/>
                </a:moveTo>
                <a:cubicBezTo>
                  <a:pt x="7" y="0"/>
                  <a:pt x="4" y="0"/>
                  <a:pt x="0"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7"/>
          <p:cNvSpPr txBox="1">
            <a:spLocks noChangeArrowheads="1"/>
          </p:cNvSpPr>
          <p:nvPr/>
        </p:nvSpPr>
        <p:spPr bwMode="auto">
          <a:xfrm>
            <a:off x="3810000" y="5029200"/>
            <a:ext cx="426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200" i="1">
                <a:solidFill>
                  <a:srgbClr val="120DF3"/>
                </a:solidFill>
                <a:latin typeface="Comic Sans MS" pitchFamily="66" charset="0"/>
              </a:rPr>
              <a:t>… CS will help!</a:t>
            </a:r>
          </a:p>
        </p:txBody>
      </p:sp>
      <p:sp>
        <p:nvSpPr>
          <p:cNvPr id="54275" name="Text Box 17"/>
          <p:cNvSpPr txBox="1">
            <a:spLocks noChangeArrowheads="1"/>
          </p:cNvSpPr>
          <p:nvPr/>
        </p:nvSpPr>
        <p:spPr bwMode="auto">
          <a:xfrm>
            <a:off x="2057400" y="1143000"/>
            <a:ext cx="4953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a:solidFill>
                  <a:srgbClr val="000000"/>
                </a:solidFill>
                <a:latin typeface="Comic Sans MS" pitchFamily="66" charset="0"/>
              </a:rPr>
              <a:t>Whatever you are, be a good one.</a:t>
            </a:r>
          </a:p>
        </p:txBody>
      </p:sp>
      <p:sp>
        <p:nvSpPr>
          <p:cNvPr id="54276" name="Rectangle 17"/>
          <p:cNvSpPr>
            <a:spLocks noChangeArrowheads="1"/>
          </p:cNvSpPr>
          <p:nvPr/>
        </p:nvSpPr>
        <p:spPr bwMode="auto">
          <a:xfrm>
            <a:off x="4800600" y="2743200"/>
            <a:ext cx="2117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00000"/>
                </a:solidFill>
                <a:latin typeface="Comic Sans MS" pitchFamily="66" charset="0"/>
              </a:rPr>
              <a:t>- Abraham Lincoln</a:t>
            </a:r>
            <a:endParaRPr lang="en-US" sz="180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1682750" y="184150"/>
            <a:ext cx="5815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Problem 0 ?</a:t>
            </a:r>
          </a:p>
        </p:txBody>
      </p:sp>
      <p:sp>
        <p:nvSpPr>
          <p:cNvPr id="7171" name="Text Box 48"/>
          <p:cNvSpPr txBox="1">
            <a:spLocks noChangeArrowheads="1"/>
          </p:cNvSpPr>
          <p:nvPr/>
        </p:nvSpPr>
        <p:spPr bwMode="auto">
          <a:xfrm>
            <a:off x="533400" y="1066800"/>
            <a:ext cx="6400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dirty="0">
                <a:solidFill>
                  <a:srgbClr val="000000"/>
                </a:solidFill>
                <a:latin typeface="Cambria" pitchFamily="18" charset="0"/>
              </a:rPr>
              <a:t>Typically an article on CS or </a:t>
            </a:r>
            <a:r>
              <a:rPr lang="en-US" sz="2200" dirty="0" smtClean="0">
                <a:solidFill>
                  <a:srgbClr val="000000"/>
                </a:solidFill>
                <a:latin typeface="Cambria" pitchFamily="18" charset="0"/>
              </a:rPr>
              <a:t>an </a:t>
            </a:r>
            <a:r>
              <a:rPr lang="en-US" sz="2200" dirty="0">
                <a:solidFill>
                  <a:srgbClr val="000000"/>
                </a:solidFill>
                <a:latin typeface="Cambria" pitchFamily="18" charset="0"/>
              </a:rPr>
              <a:t>application...</a:t>
            </a:r>
            <a:endParaRPr lang="en-US" sz="1500" dirty="0">
              <a:solidFill>
                <a:srgbClr val="000000"/>
              </a:solidFill>
              <a:latin typeface="Cambria" pitchFamily="18" charset="0"/>
            </a:endParaRPr>
          </a:p>
        </p:txBody>
      </p:sp>
      <p:sp>
        <p:nvSpPr>
          <p:cNvPr id="7172" name="Text Box 48"/>
          <p:cNvSpPr txBox="1">
            <a:spLocks noChangeArrowheads="1"/>
          </p:cNvSpPr>
          <p:nvPr/>
        </p:nvSpPr>
        <p:spPr bwMode="auto">
          <a:xfrm>
            <a:off x="536575" y="2001838"/>
            <a:ext cx="6400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dirty="0">
                <a:solidFill>
                  <a:srgbClr val="000000"/>
                </a:solidFill>
                <a:latin typeface="Cambria" pitchFamily="18" charset="0"/>
              </a:rPr>
              <a:t>S</a:t>
            </a:r>
            <a:r>
              <a:rPr lang="en-US" sz="2200" dirty="0" smtClean="0">
                <a:solidFill>
                  <a:srgbClr val="000000"/>
                </a:solidFill>
                <a:latin typeface="Cambria" pitchFamily="18" charset="0"/>
              </a:rPr>
              <a:t>ubmit </a:t>
            </a:r>
            <a:r>
              <a:rPr lang="en-US" sz="2200" dirty="0">
                <a:solidFill>
                  <a:srgbClr val="000000"/>
                </a:solidFill>
                <a:latin typeface="Cambria" pitchFamily="18" charset="0"/>
              </a:rPr>
              <a:t>a one-paragraph response</a:t>
            </a:r>
            <a:endParaRPr lang="en-US" sz="1500" dirty="0">
              <a:solidFill>
                <a:srgbClr val="000000"/>
              </a:solidFill>
              <a:latin typeface="Cambria" pitchFamily="18" charset="0"/>
            </a:endParaRPr>
          </a:p>
        </p:txBody>
      </p:sp>
      <p:sp>
        <p:nvSpPr>
          <p:cNvPr id="7173" name="Left Brace 14"/>
          <p:cNvSpPr>
            <a:spLocks/>
          </p:cNvSpPr>
          <p:nvPr/>
        </p:nvSpPr>
        <p:spPr bwMode="auto">
          <a:xfrm>
            <a:off x="4800600" y="1713978"/>
            <a:ext cx="228600" cy="1019477"/>
          </a:xfrm>
          <a:prstGeom prst="leftBrace">
            <a:avLst>
              <a:gd name="adj1" fmla="val 5431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mbria" pitchFamily="18" charset="0"/>
            </a:endParaRPr>
          </a:p>
        </p:txBody>
      </p:sp>
      <p:sp>
        <p:nvSpPr>
          <p:cNvPr id="7174" name="Rectangle 15"/>
          <p:cNvSpPr>
            <a:spLocks noChangeArrowheads="1"/>
          </p:cNvSpPr>
          <p:nvPr/>
        </p:nvSpPr>
        <p:spPr bwMode="auto">
          <a:xfrm>
            <a:off x="5105400" y="1825323"/>
            <a:ext cx="25908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000000"/>
                </a:solidFill>
                <a:latin typeface="Cambria" pitchFamily="18" charset="0"/>
              </a:rPr>
              <a:t>A few sentences that </a:t>
            </a:r>
            <a:r>
              <a:rPr lang="en-US" sz="1500" dirty="0" smtClean="0">
                <a:solidFill>
                  <a:srgbClr val="000000"/>
                </a:solidFill>
                <a:latin typeface="Cambria" pitchFamily="18" charset="0"/>
              </a:rPr>
              <a:t>raise or address questions, </a:t>
            </a:r>
            <a:r>
              <a:rPr lang="en-US" sz="1500" dirty="0">
                <a:solidFill>
                  <a:srgbClr val="000000"/>
                </a:solidFill>
                <a:latin typeface="Cambria" pitchFamily="18" charset="0"/>
              </a:rPr>
              <a:t>using the article as a guide.</a:t>
            </a:r>
            <a:endParaRPr lang="en-US" sz="1500" dirty="0">
              <a:latin typeface="Cambria" pitchFamily="18" charset="0"/>
            </a:endParaRPr>
          </a:p>
        </p:txBody>
      </p:sp>
      <p:sp>
        <p:nvSpPr>
          <p:cNvPr id="7175" name="Text Box 48"/>
          <p:cNvSpPr txBox="1">
            <a:spLocks noChangeArrowheads="1"/>
          </p:cNvSpPr>
          <p:nvPr/>
        </p:nvSpPr>
        <p:spPr bwMode="auto">
          <a:xfrm>
            <a:off x="536575" y="3178175"/>
            <a:ext cx="319330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dirty="0">
                <a:solidFill>
                  <a:srgbClr val="000000"/>
                </a:solidFill>
                <a:latin typeface="Cambria" pitchFamily="18" charset="0"/>
              </a:rPr>
              <a:t>Small part </a:t>
            </a:r>
            <a:r>
              <a:rPr lang="en-US" sz="2200" dirty="0" smtClean="0">
                <a:solidFill>
                  <a:srgbClr val="000000"/>
                </a:solidFill>
                <a:latin typeface="Cambria" pitchFamily="18" charset="0"/>
              </a:rPr>
              <a:t>(</a:t>
            </a:r>
            <a:r>
              <a:rPr lang="en-US" sz="2200" dirty="0">
                <a:solidFill>
                  <a:srgbClr val="000000"/>
                </a:solidFill>
                <a:latin typeface="Cambria" pitchFamily="18" charset="0"/>
              </a:rPr>
              <a:t>5 </a:t>
            </a:r>
            <a:r>
              <a:rPr lang="en-US" sz="2200" dirty="0" err="1" smtClean="0">
                <a:solidFill>
                  <a:srgbClr val="000000"/>
                </a:solidFill>
                <a:latin typeface="Cambria" pitchFamily="18" charset="0"/>
              </a:rPr>
              <a:t>pts</a:t>
            </a:r>
            <a:r>
              <a:rPr lang="en-US" sz="2200" dirty="0">
                <a:solidFill>
                  <a:srgbClr val="000000"/>
                </a:solidFill>
                <a:latin typeface="Cambria" pitchFamily="18" charset="0"/>
              </a:rPr>
              <a:t>)</a:t>
            </a:r>
            <a:endParaRPr lang="en-US" sz="1500" dirty="0">
              <a:solidFill>
                <a:srgbClr val="000000"/>
              </a:solidFill>
              <a:latin typeface="Cambria" pitchFamily="18" charset="0"/>
            </a:endParaRPr>
          </a:p>
        </p:txBody>
      </p:sp>
      <p:sp>
        <p:nvSpPr>
          <p:cNvPr id="7176" name="Left Brace 18"/>
          <p:cNvSpPr>
            <a:spLocks/>
          </p:cNvSpPr>
          <p:nvPr/>
        </p:nvSpPr>
        <p:spPr bwMode="auto">
          <a:xfrm>
            <a:off x="2895600" y="2877860"/>
            <a:ext cx="228600" cy="1092200"/>
          </a:xfrm>
          <a:prstGeom prst="leftBrace">
            <a:avLst>
              <a:gd name="adj1" fmla="val 5431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mbria" pitchFamily="18" charset="0"/>
            </a:endParaRPr>
          </a:p>
        </p:txBody>
      </p:sp>
      <p:sp>
        <p:nvSpPr>
          <p:cNvPr id="7177" name="Rectangle 19"/>
          <p:cNvSpPr>
            <a:spLocks noChangeArrowheads="1"/>
          </p:cNvSpPr>
          <p:nvPr/>
        </p:nvSpPr>
        <p:spPr bwMode="auto">
          <a:xfrm>
            <a:off x="3163887" y="2890560"/>
            <a:ext cx="26209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000000"/>
                </a:solidFill>
                <a:latin typeface="Cambria" pitchFamily="18" charset="0"/>
              </a:rPr>
              <a:t>5 – insightful, careful</a:t>
            </a:r>
          </a:p>
          <a:p>
            <a:r>
              <a:rPr lang="en-US" sz="1500" dirty="0">
                <a:solidFill>
                  <a:srgbClr val="000000"/>
                </a:solidFill>
                <a:latin typeface="Cambria" pitchFamily="18" charset="0"/>
              </a:rPr>
              <a:t>4 – thoughtful</a:t>
            </a:r>
          </a:p>
          <a:p>
            <a:r>
              <a:rPr lang="en-US" sz="1500" dirty="0">
                <a:solidFill>
                  <a:srgbClr val="000000"/>
                </a:solidFill>
                <a:latin typeface="Cambria" pitchFamily="18" charset="0"/>
              </a:rPr>
              <a:t>3 – complete, on topic</a:t>
            </a:r>
          </a:p>
          <a:p>
            <a:r>
              <a:rPr lang="en-US" sz="1500" dirty="0">
                <a:solidFill>
                  <a:srgbClr val="000000"/>
                </a:solidFill>
                <a:latin typeface="Cambria" pitchFamily="18" charset="0"/>
              </a:rPr>
              <a:t>0-2  – less than complete </a:t>
            </a:r>
            <a:endParaRPr lang="en-US" sz="1500" dirty="0">
              <a:latin typeface="Cambria" pitchFamily="18" charset="0"/>
            </a:endParaRPr>
          </a:p>
        </p:txBody>
      </p:sp>
      <p:sp>
        <p:nvSpPr>
          <p:cNvPr id="7180" name="Rectangle 25"/>
          <p:cNvSpPr>
            <a:spLocks noChangeArrowheads="1"/>
          </p:cNvSpPr>
          <p:nvPr/>
        </p:nvSpPr>
        <p:spPr bwMode="auto">
          <a:xfrm>
            <a:off x="1981200" y="5890736"/>
            <a:ext cx="3299867"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100" dirty="0" smtClean="0">
                <a:solidFill>
                  <a:srgbClr val="120DF3"/>
                </a:solidFill>
                <a:latin typeface="Cambria" pitchFamily="18" charset="0"/>
              </a:rPr>
              <a:t>This week's article might not seem like CS at first…</a:t>
            </a:r>
            <a:endParaRPr lang="en-US" sz="2100" dirty="0">
              <a:latin typeface="Cambria" pitchFamily="18" charset="0"/>
            </a:endParaRPr>
          </a:p>
        </p:txBody>
      </p:sp>
      <p:pic>
        <p:nvPicPr>
          <p:cNvPr id="13" name="Picture 3" descr="Picture 7.png"/>
          <p:cNvPicPr>
            <a:picLocks noChangeAspect="1"/>
          </p:cNvPicPr>
          <p:nvPr/>
        </p:nvPicPr>
        <p:blipFill rotWithShape="1">
          <a:blip r:embed="rId3">
            <a:extLst>
              <a:ext uri="{28A0092B-C50C-407E-A947-70E740481C1C}">
                <a14:useLocalDpi xmlns:a14="http://schemas.microsoft.com/office/drawing/2010/main" val="0"/>
              </a:ext>
            </a:extLst>
          </a:blip>
          <a:srcRect l="2053" t="34502" r="37810"/>
          <a:stretch/>
        </p:blipFill>
        <p:spPr bwMode="auto">
          <a:xfrm>
            <a:off x="5334000" y="4014054"/>
            <a:ext cx="3581400" cy="261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929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descr="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33800" y="457200"/>
            <a:ext cx="50641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4"/>
          <p:cNvSpPr txBox="1">
            <a:spLocks noChangeArrowheads="1"/>
          </p:cNvSpPr>
          <p:nvPr/>
        </p:nvSpPr>
        <p:spPr bwMode="auto">
          <a:xfrm>
            <a:off x="296863" y="414338"/>
            <a:ext cx="328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t>Ideas for the maze?</a:t>
            </a:r>
          </a:p>
        </p:txBody>
      </p:sp>
      <p:sp>
        <p:nvSpPr>
          <p:cNvPr id="55300" name="Rectangle 5"/>
          <p:cNvSpPr>
            <a:spLocks noChangeArrowheads="1"/>
          </p:cNvSpPr>
          <p:nvPr/>
        </p:nvSpPr>
        <p:spPr bwMode="auto">
          <a:xfrm>
            <a:off x="5867400" y="5638800"/>
            <a:ext cx="1003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120DF3"/>
                </a:solidFill>
              </a:rPr>
              <a:t>the maze</a:t>
            </a:r>
          </a:p>
        </p:txBody>
      </p:sp>
      <p:sp>
        <p:nvSpPr>
          <p:cNvPr id="55301" name="Rectangle 5"/>
          <p:cNvSpPr>
            <a:spLocks noChangeArrowheads="1"/>
          </p:cNvSpPr>
          <p:nvPr/>
        </p:nvSpPr>
        <p:spPr bwMode="auto">
          <a:xfrm>
            <a:off x="8142288" y="5918200"/>
            <a:ext cx="9159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a:latin typeface="Calibri" pitchFamily="34" charset="0"/>
              </a:rPr>
              <a:t>I need </a:t>
            </a:r>
            <a:r>
              <a:rPr lang="en-US" sz="1100" b="1">
                <a:latin typeface="Calibri" pitchFamily="34" charset="0"/>
              </a:rPr>
              <a:t>more</a:t>
            </a:r>
            <a:r>
              <a:rPr lang="en-US" sz="1100">
                <a:latin typeface="Calibri" pitchFamily="34" charset="0"/>
              </a:rPr>
              <a:t> Picobot!</a:t>
            </a:r>
          </a:p>
        </p:txBody>
      </p:sp>
      <p:grpSp>
        <p:nvGrpSpPr>
          <p:cNvPr id="55302" name="Group 19"/>
          <p:cNvGrpSpPr>
            <a:grpSpLocks/>
          </p:cNvGrpSpPr>
          <p:nvPr>
            <p:custDataLst>
              <p:tags r:id="rId1"/>
            </p:custDataLst>
          </p:nvPr>
        </p:nvGrpSpPr>
        <p:grpSpPr bwMode="auto">
          <a:xfrm>
            <a:off x="7832725" y="6153150"/>
            <a:ext cx="493713" cy="566738"/>
            <a:chOff x="2928" y="1051"/>
            <a:chExt cx="840" cy="957"/>
          </a:xfrm>
        </p:grpSpPr>
        <p:sp>
          <p:nvSpPr>
            <p:cNvPr id="55303"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5304"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55305"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306"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307"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308"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309"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310"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311"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55312"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5313"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5314"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5315"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5"/>
          <p:cNvSpPr txBox="1">
            <a:spLocks noChangeArrowheads="1"/>
          </p:cNvSpPr>
          <p:nvPr/>
        </p:nvSpPr>
        <p:spPr bwMode="auto">
          <a:xfrm>
            <a:off x="1676400" y="2895600"/>
            <a:ext cx="579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i="1"/>
              <a:t>Models</a:t>
            </a:r>
            <a:r>
              <a:rPr lang="en-US" sz="4000"/>
              <a:t> of Computation?</a:t>
            </a:r>
          </a:p>
        </p:txBody>
      </p:sp>
      <p:sp>
        <p:nvSpPr>
          <p:cNvPr id="56323" name="Text Box 5"/>
          <p:cNvSpPr txBox="1">
            <a:spLocks noChangeArrowheads="1"/>
          </p:cNvSpPr>
          <p:nvPr/>
        </p:nvSpPr>
        <p:spPr bwMode="auto">
          <a:xfrm>
            <a:off x="273050" y="241300"/>
            <a:ext cx="5791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700" i="1"/>
              <a:t>Today's theme:</a:t>
            </a:r>
            <a:endParaRPr lang="en-US" sz="270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5"/>
          <p:cNvSpPr txBox="1">
            <a:spLocks noChangeArrowheads="1"/>
          </p:cNvSpPr>
          <p:nvPr/>
        </p:nvSpPr>
        <p:spPr bwMode="auto">
          <a:xfrm>
            <a:off x="1830388" y="136525"/>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CS ~ </a:t>
            </a:r>
            <a:r>
              <a:rPr lang="en-US" sz="4000" i="1"/>
              <a:t>complexity </a:t>
            </a:r>
            <a:r>
              <a:rPr lang="en-US" sz="4000"/>
              <a:t>science</a:t>
            </a:r>
          </a:p>
        </p:txBody>
      </p:sp>
      <p:sp>
        <p:nvSpPr>
          <p:cNvPr id="46083" name="Rectangle 12"/>
          <p:cNvSpPr>
            <a:spLocks noChangeArrowheads="1"/>
          </p:cNvSpPr>
          <p:nvPr/>
        </p:nvSpPr>
        <p:spPr bwMode="auto">
          <a:xfrm>
            <a:off x="1754188" y="1025525"/>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t>Information</a:t>
            </a:r>
            <a:r>
              <a:rPr lang="en-US">
                <a:solidFill>
                  <a:srgbClr val="000000"/>
                </a:solidFill>
              </a:rPr>
              <a:t> is intrinsic to every system…</a:t>
            </a:r>
          </a:p>
        </p:txBody>
      </p:sp>
      <p:sp>
        <p:nvSpPr>
          <p:cNvPr id="46084" name="Rectangle 13"/>
          <p:cNvSpPr>
            <a:spLocks noChangeArrowheads="1"/>
          </p:cNvSpPr>
          <p:nvPr/>
        </p:nvSpPr>
        <p:spPr bwMode="auto">
          <a:xfrm>
            <a:off x="1754188" y="139065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How can we </a:t>
            </a:r>
            <a:r>
              <a:rPr lang="en-US" i="1"/>
              <a:t>benefit from</a:t>
            </a:r>
            <a:r>
              <a:rPr lang="en-US"/>
              <a:t> this information?</a:t>
            </a:r>
          </a:p>
        </p:txBody>
      </p:sp>
      <p:sp>
        <p:nvSpPr>
          <p:cNvPr id="46085" name="Text Box 17"/>
          <p:cNvSpPr txBox="1">
            <a:spLocks noChangeArrowheads="1"/>
          </p:cNvSpPr>
          <p:nvPr/>
        </p:nvSpPr>
        <p:spPr bwMode="auto">
          <a:xfrm>
            <a:off x="3333750" y="1747838"/>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ja-JP" altLang="en-US" sz="1000" i="1"/>
              <a:t>“</a:t>
            </a:r>
            <a:r>
              <a:rPr lang="en-US" altLang="ja-JP" sz="1000" i="1"/>
              <a:t>construct with</a:t>
            </a:r>
            <a:r>
              <a:rPr lang="ja-JP" altLang="en-US" sz="1000" i="1"/>
              <a:t>”</a:t>
            </a:r>
            <a:endParaRPr lang="en-US" sz="1000" i="1"/>
          </a:p>
        </p:txBody>
      </p:sp>
      <p:pic>
        <p:nvPicPr>
          <p:cNvPr id="46086" name="Picture 19"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213" y="3276600"/>
            <a:ext cx="302418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20" descr="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3276600"/>
            <a:ext cx="31003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Text Box 24"/>
          <p:cNvSpPr txBox="1">
            <a:spLocks noChangeArrowheads="1"/>
          </p:cNvSpPr>
          <p:nvPr/>
        </p:nvSpPr>
        <p:spPr bwMode="auto">
          <a:xfrm>
            <a:off x="3375025" y="3352800"/>
            <a:ext cx="2486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solidFill>
                  <a:srgbClr val="120DF3"/>
                </a:solidFill>
                <a:latin typeface="Calibri" pitchFamily="34" charset="0"/>
              </a:rPr>
              <a:t>How might we </a:t>
            </a:r>
            <a:r>
              <a:rPr lang="en-US" sz="1600" b="1" i="1">
                <a:solidFill>
                  <a:srgbClr val="120DF3"/>
                </a:solidFill>
                <a:latin typeface="Calibri" pitchFamily="34" charset="0"/>
              </a:rPr>
              <a:t>measure</a:t>
            </a:r>
            <a:r>
              <a:rPr lang="en-US" sz="1600">
                <a:solidFill>
                  <a:srgbClr val="120DF3"/>
                </a:solidFill>
                <a:latin typeface="Calibri" pitchFamily="34" charset="0"/>
              </a:rPr>
              <a:t> these rooms' </a:t>
            </a:r>
            <a:r>
              <a:rPr lang="en-US" sz="1600" b="1">
                <a:solidFill>
                  <a:srgbClr val="FF0000"/>
                </a:solidFill>
                <a:latin typeface="Calibri" pitchFamily="34" charset="0"/>
              </a:rPr>
              <a:t>complexity</a:t>
            </a:r>
            <a:r>
              <a:rPr lang="en-US" sz="1600">
                <a:solidFill>
                  <a:srgbClr val="120DF3"/>
                </a:solidFill>
                <a:latin typeface="Calibri" pitchFamily="34" charset="0"/>
              </a:rPr>
              <a:t>?</a:t>
            </a:r>
          </a:p>
        </p:txBody>
      </p:sp>
      <p:sp>
        <p:nvSpPr>
          <p:cNvPr id="46089" name="Rectangle 8"/>
          <p:cNvSpPr>
            <a:spLocks noChangeArrowheads="1"/>
          </p:cNvSpPr>
          <p:nvPr/>
        </p:nvSpPr>
        <p:spPr bwMode="auto">
          <a:xfrm>
            <a:off x="1754188" y="2101850"/>
            <a:ext cx="563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800000"/>
                </a:solidFill>
                <a:latin typeface="Comic Sans MS" pitchFamily="66" charset="0"/>
              </a:rPr>
              <a:t>  </a:t>
            </a:r>
          </a:p>
        </p:txBody>
      </p:sp>
      <p:sp>
        <p:nvSpPr>
          <p:cNvPr id="46090" name="Rectangle 9"/>
          <p:cNvSpPr>
            <a:spLocks noChangeArrowheads="1"/>
          </p:cNvSpPr>
          <p:nvPr/>
        </p:nvSpPr>
        <p:spPr bwMode="auto">
          <a:xfrm>
            <a:off x="969963" y="2530475"/>
            <a:ext cx="7161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rgbClr val="800000"/>
                </a:solidFill>
                <a:latin typeface="Cambria" pitchFamily="18" charset="0"/>
              </a:rPr>
              <a:t>efficiently?                        effectively?                           possibly?</a:t>
            </a:r>
          </a:p>
        </p:txBody>
      </p:sp>
      <p:sp>
        <p:nvSpPr>
          <p:cNvPr id="46091" name="Rectangle 10"/>
          <p:cNvSpPr>
            <a:spLocks noChangeArrowheads="1"/>
          </p:cNvSpPr>
          <p:nvPr/>
        </p:nvSpPr>
        <p:spPr bwMode="auto">
          <a:xfrm>
            <a:off x="874713" y="2193925"/>
            <a:ext cx="7202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latin typeface="Cambria" pitchFamily="18" charset="0"/>
              </a:rPr>
              <a:t>Representing </a:t>
            </a:r>
            <a:r>
              <a:rPr lang="en-US" sz="2000" b="1" i="1">
                <a:latin typeface="Cambria" pitchFamily="18" charset="0"/>
              </a:rPr>
              <a:t>it</a:t>
            </a:r>
            <a:r>
              <a:rPr lang="en-US" sz="2000">
                <a:latin typeface="Cambria" pitchFamily="18" charset="0"/>
              </a:rPr>
              <a:t>       …       Transforming </a:t>
            </a:r>
            <a:r>
              <a:rPr lang="en-US" sz="2000" b="1" i="1">
                <a:latin typeface="Cambria" pitchFamily="18" charset="0"/>
              </a:rPr>
              <a:t>it</a:t>
            </a:r>
            <a:r>
              <a:rPr lang="en-US" sz="2000">
                <a:latin typeface="Cambria" pitchFamily="18" charset="0"/>
              </a:rPr>
              <a:t>       …       Measuring </a:t>
            </a:r>
            <a:r>
              <a:rPr lang="en-US" sz="2000" b="1" i="1">
                <a:latin typeface="Cambria" pitchFamily="18" charset="0"/>
              </a:rPr>
              <a:t>it</a:t>
            </a:r>
          </a:p>
        </p:txBody>
      </p:sp>
    </p:spTree>
    <p:extLst>
      <p:ext uri="{BB962C8B-B14F-4D97-AF65-F5344CB8AC3E}">
        <p14:creationId xmlns:p14="http://schemas.microsoft.com/office/powerpoint/2010/main" val="19670072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5"/>
          <p:cNvSpPr txBox="1">
            <a:spLocks noChangeArrowheads="1"/>
          </p:cNvSpPr>
          <p:nvPr/>
        </p:nvSpPr>
        <p:spPr bwMode="auto">
          <a:xfrm>
            <a:off x="1830388" y="136525"/>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t>CS ~ </a:t>
            </a:r>
            <a:r>
              <a:rPr lang="en-US" sz="4000" i="1" dirty="0"/>
              <a:t>complexity </a:t>
            </a:r>
            <a:r>
              <a:rPr lang="en-US" sz="4000" dirty="0"/>
              <a:t>science</a:t>
            </a:r>
          </a:p>
        </p:txBody>
      </p:sp>
      <p:sp>
        <p:nvSpPr>
          <p:cNvPr id="47107" name="Rectangle 7"/>
          <p:cNvSpPr>
            <a:spLocks noChangeArrowheads="1"/>
          </p:cNvSpPr>
          <p:nvPr/>
        </p:nvSpPr>
        <p:spPr bwMode="auto">
          <a:xfrm>
            <a:off x="6318250" y="6400800"/>
            <a:ext cx="23002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b="1">
                <a:solidFill>
                  <a:srgbClr val="FF0000"/>
                </a:solidFill>
                <a:latin typeface="Calibri" pitchFamily="34" charset="0"/>
              </a:rPr>
              <a:t>our best:</a:t>
            </a:r>
            <a:r>
              <a:rPr lang="en-US" sz="1600">
                <a:latin typeface="Calibri" pitchFamily="34" charset="0"/>
              </a:rPr>
              <a:t> </a:t>
            </a:r>
            <a:r>
              <a:rPr lang="en-US" sz="1600">
                <a:solidFill>
                  <a:srgbClr val="900BD5"/>
                </a:solidFill>
                <a:latin typeface="Calibri" pitchFamily="34" charset="0"/>
              </a:rPr>
              <a:t>4 states, 8 rules</a:t>
            </a:r>
          </a:p>
        </p:txBody>
      </p:sp>
      <p:sp>
        <p:nvSpPr>
          <p:cNvPr id="47108" name="Rectangle 9"/>
          <p:cNvSpPr>
            <a:spLocks noChangeArrowheads="1"/>
          </p:cNvSpPr>
          <p:nvPr/>
        </p:nvSpPr>
        <p:spPr bwMode="auto">
          <a:xfrm>
            <a:off x="701675" y="6443663"/>
            <a:ext cx="2300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b="1">
                <a:solidFill>
                  <a:srgbClr val="FF0000"/>
                </a:solidFill>
                <a:latin typeface="Calibri" pitchFamily="34" charset="0"/>
              </a:rPr>
              <a:t>our best:</a:t>
            </a:r>
            <a:r>
              <a:rPr lang="en-US" sz="1600">
                <a:latin typeface="Calibri" pitchFamily="34" charset="0"/>
              </a:rPr>
              <a:t> </a:t>
            </a:r>
            <a:r>
              <a:rPr lang="en-US" sz="1600">
                <a:solidFill>
                  <a:srgbClr val="900BD5"/>
                </a:solidFill>
                <a:latin typeface="Calibri" pitchFamily="34" charset="0"/>
              </a:rPr>
              <a:t>3 states, 6 rules</a:t>
            </a:r>
            <a:endParaRPr lang="en-US" sz="1600">
              <a:solidFill>
                <a:srgbClr val="D824C6"/>
              </a:solidFill>
              <a:latin typeface="Calibri" pitchFamily="34" charset="0"/>
            </a:endParaRPr>
          </a:p>
        </p:txBody>
      </p:sp>
      <p:sp>
        <p:nvSpPr>
          <p:cNvPr id="47109" name="Text Box 10"/>
          <p:cNvSpPr txBox="1">
            <a:spLocks noChangeArrowheads="1"/>
          </p:cNvSpPr>
          <p:nvPr/>
        </p:nvSpPr>
        <p:spPr bwMode="auto">
          <a:xfrm>
            <a:off x="3589338" y="4356100"/>
            <a:ext cx="1981200" cy="5842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i="1">
                <a:solidFill>
                  <a:srgbClr val="FF0000"/>
                </a:solidFill>
                <a:latin typeface="Calibri" pitchFamily="34" charset="0"/>
              </a:rPr>
              <a:t>How many states and rules are necessary ?</a:t>
            </a:r>
          </a:p>
        </p:txBody>
      </p:sp>
      <p:sp>
        <p:nvSpPr>
          <p:cNvPr id="47110" name="Text Box 11"/>
          <p:cNvSpPr txBox="1">
            <a:spLocks noChangeArrowheads="1"/>
          </p:cNvSpPr>
          <p:nvPr/>
        </p:nvSpPr>
        <p:spPr bwMode="auto">
          <a:xfrm>
            <a:off x="3495675" y="5559425"/>
            <a:ext cx="2333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solidFill>
                  <a:srgbClr val="120DF3"/>
                </a:solidFill>
                <a:latin typeface="Calibri" pitchFamily="34" charset="0"/>
              </a:rPr>
              <a:t>How much information does each room contain ?</a:t>
            </a:r>
          </a:p>
        </p:txBody>
      </p:sp>
      <p:sp>
        <p:nvSpPr>
          <p:cNvPr id="47111" name="Rectangle 12"/>
          <p:cNvSpPr>
            <a:spLocks noChangeArrowheads="1"/>
          </p:cNvSpPr>
          <p:nvPr/>
        </p:nvSpPr>
        <p:spPr bwMode="auto">
          <a:xfrm>
            <a:off x="1233487" y="909935"/>
            <a:ext cx="66913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pitchFamily="34" charset="0"/>
              <a:buChar char="•"/>
            </a:pPr>
            <a:r>
              <a:rPr lang="en-US" i="1" dirty="0"/>
              <a:t>Information</a:t>
            </a:r>
            <a:r>
              <a:rPr lang="en-US" dirty="0">
                <a:solidFill>
                  <a:srgbClr val="000000"/>
                </a:solidFill>
              </a:rPr>
              <a:t> is intrinsic </a:t>
            </a:r>
            <a:r>
              <a:rPr lang="en-US" dirty="0" smtClean="0">
                <a:solidFill>
                  <a:srgbClr val="000000"/>
                </a:solidFill>
              </a:rPr>
              <a:t>to many systems…</a:t>
            </a:r>
          </a:p>
          <a:p>
            <a:pPr marL="342900" indent="-342900">
              <a:buFont typeface="Arial" pitchFamily="34" charset="0"/>
              <a:buChar char="•"/>
            </a:pPr>
            <a:r>
              <a:rPr lang="en-US" dirty="0" smtClean="0">
                <a:solidFill>
                  <a:srgbClr val="000000"/>
                </a:solidFill>
              </a:rPr>
              <a:t>CS analyzes, measures, and leverages it!</a:t>
            </a:r>
            <a:endParaRPr lang="en-US" dirty="0">
              <a:solidFill>
                <a:srgbClr val="000000"/>
              </a:solidFill>
            </a:endParaRPr>
          </a:p>
        </p:txBody>
      </p:sp>
      <p:pic>
        <p:nvPicPr>
          <p:cNvPr id="47114" name="Picture 19"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213" y="3276600"/>
            <a:ext cx="302418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Picture 20" descr="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3276600"/>
            <a:ext cx="31003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6" name="Text Box 24"/>
          <p:cNvSpPr txBox="1">
            <a:spLocks noChangeArrowheads="1"/>
          </p:cNvSpPr>
          <p:nvPr/>
        </p:nvSpPr>
        <p:spPr bwMode="auto">
          <a:xfrm>
            <a:off x="3375025" y="3352800"/>
            <a:ext cx="2486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solidFill>
                  <a:srgbClr val="120DF3"/>
                </a:solidFill>
                <a:latin typeface="Calibri" pitchFamily="34" charset="0"/>
              </a:rPr>
              <a:t>How might we </a:t>
            </a:r>
            <a:r>
              <a:rPr lang="en-US" sz="1600" b="1" i="1">
                <a:solidFill>
                  <a:srgbClr val="120DF3"/>
                </a:solidFill>
                <a:latin typeface="Calibri" pitchFamily="34" charset="0"/>
              </a:rPr>
              <a:t>measure</a:t>
            </a:r>
            <a:r>
              <a:rPr lang="en-US" sz="1600">
                <a:solidFill>
                  <a:srgbClr val="120DF3"/>
                </a:solidFill>
                <a:latin typeface="Calibri" pitchFamily="34" charset="0"/>
              </a:rPr>
              <a:t> these rooms' </a:t>
            </a:r>
            <a:r>
              <a:rPr lang="en-US" sz="1600" b="1">
                <a:solidFill>
                  <a:srgbClr val="FF0000"/>
                </a:solidFill>
                <a:latin typeface="Calibri" pitchFamily="34" charset="0"/>
              </a:rPr>
              <a:t>complexity</a:t>
            </a:r>
            <a:r>
              <a:rPr lang="en-US" sz="1600">
                <a:solidFill>
                  <a:srgbClr val="120DF3"/>
                </a:solidFill>
                <a:latin typeface="Calibri" pitchFamily="34" charset="0"/>
              </a:rPr>
              <a:t>?</a:t>
            </a:r>
          </a:p>
        </p:txBody>
      </p:sp>
      <p:sp>
        <p:nvSpPr>
          <p:cNvPr id="47117" name="Rectangle 8"/>
          <p:cNvSpPr>
            <a:spLocks noChangeArrowheads="1"/>
          </p:cNvSpPr>
          <p:nvPr/>
        </p:nvSpPr>
        <p:spPr bwMode="auto">
          <a:xfrm>
            <a:off x="1754188" y="2101850"/>
            <a:ext cx="563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800000"/>
                </a:solidFill>
                <a:latin typeface="Comic Sans MS" pitchFamily="66" charset="0"/>
              </a:rPr>
              <a:t>  </a:t>
            </a:r>
          </a:p>
        </p:txBody>
      </p:sp>
      <p:sp>
        <p:nvSpPr>
          <p:cNvPr id="47118" name="Rectangle 9"/>
          <p:cNvSpPr>
            <a:spLocks noChangeArrowheads="1"/>
          </p:cNvSpPr>
          <p:nvPr/>
        </p:nvSpPr>
        <p:spPr bwMode="auto">
          <a:xfrm>
            <a:off x="969963" y="2530475"/>
            <a:ext cx="7161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rgbClr val="800000"/>
                </a:solidFill>
                <a:latin typeface="Cambria" pitchFamily="18" charset="0"/>
              </a:rPr>
              <a:t>efficiently?                        effectively?                           possibly?</a:t>
            </a:r>
          </a:p>
        </p:txBody>
      </p:sp>
      <p:sp>
        <p:nvSpPr>
          <p:cNvPr id="47119" name="Rectangle 10"/>
          <p:cNvSpPr>
            <a:spLocks noChangeArrowheads="1"/>
          </p:cNvSpPr>
          <p:nvPr/>
        </p:nvSpPr>
        <p:spPr bwMode="auto">
          <a:xfrm>
            <a:off x="874713" y="2193925"/>
            <a:ext cx="7202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latin typeface="Cambria" pitchFamily="18" charset="0"/>
              </a:rPr>
              <a:t>Representing </a:t>
            </a:r>
            <a:r>
              <a:rPr lang="en-US" sz="2000" b="1" i="1">
                <a:latin typeface="Cambria" pitchFamily="18" charset="0"/>
              </a:rPr>
              <a:t>it</a:t>
            </a:r>
            <a:r>
              <a:rPr lang="en-US" sz="2000">
                <a:latin typeface="Cambria" pitchFamily="18" charset="0"/>
              </a:rPr>
              <a:t>       …       Transforming </a:t>
            </a:r>
            <a:r>
              <a:rPr lang="en-US" sz="2000" b="1" i="1">
                <a:latin typeface="Cambria" pitchFamily="18" charset="0"/>
              </a:rPr>
              <a:t>it</a:t>
            </a:r>
            <a:r>
              <a:rPr lang="en-US" sz="2000">
                <a:latin typeface="Cambria" pitchFamily="18" charset="0"/>
              </a:rPr>
              <a:t>       …       Measuring </a:t>
            </a:r>
            <a:r>
              <a:rPr lang="en-US" sz="2000" b="1" i="1">
                <a:latin typeface="Cambria" pitchFamily="18" charset="0"/>
              </a:rPr>
              <a:t>it</a:t>
            </a:r>
          </a:p>
        </p:txBody>
      </p:sp>
    </p:spTree>
    <p:extLst>
      <p:ext uri="{BB962C8B-B14F-4D97-AF65-F5344CB8AC3E}">
        <p14:creationId xmlns:p14="http://schemas.microsoft.com/office/powerpoint/2010/main" val="17138664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5"/>
          <p:cNvSpPr txBox="1">
            <a:spLocks noChangeArrowheads="1"/>
          </p:cNvSpPr>
          <p:nvPr/>
        </p:nvSpPr>
        <p:spPr bwMode="auto">
          <a:xfrm>
            <a:off x="1830388" y="136525"/>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CS ~ </a:t>
            </a:r>
            <a:r>
              <a:rPr lang="en-US" sz="4000" i="1"/>
              <a:t>complexity </a:t>
            </a:r>
            <a:r>
              <a:rPr lang="en-US" sz="4000"/>
              <a:t>science</a:t>
            </a:r>
          </a:p>
        </p:txBody>
      </p:sp>
      <p:sp>
        <p:nvSpPr>
          <p:cNvPr id="48131" name="Rectangle 7"/>
          <p:cNvSpPr>
            <a:spLocks noChangeArrowheads="1"/>
          </p:cNvSpPr>
          <p:nvPr/>
        </p:nvSpPr>
        <p:spPr bwMode="auto">
          <a:xfrm>
            <a:off x="6357938" y="6400800"/>
            <a:ext cx="2220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b="1">
                <a:solidFill>
                  <a:srgbClr val="FF0000"/>
                </a:solidFill>
                <a:latin typeface="Calibri" pitchFamily="34" charset="0"/>
              </a:rPr>
              <a:t>As a file:</a:t>
            </a:r>
            <a:r>
              <a:rPr lang="en-US" sz="1600">
                <a:latin typeface="Calibri" pitchFamily="34" charset="0"/>
              </a:rPr>
              <a:t> </a:t>
            </a:r>
            <a:r>
              <a:rPr lang="en-US" sz="1600">
                <a:solidFill>
                  <a:srgbClr val="900BD5"/>
                </a:solidFill>
                <a:latin typeface="Calibri" pitchFamily="34" charset="0"/>
              </a:rPr>
              <a:t>~20,000 bytes!</a:t>
            </a:r>
          </a:p>
        </p:txBody>
      </p:sp>
      <p:sp>
        <p:nvSpPr>
          <p:cNvPr id="48132" name="Rectangle 9"/>
          <p:cNvSpPr>
            <a:spLocks noChangeArrowheads="1"/>
          </p:cNvSpPr>
          <p:nvPr/>
        </p:nvSpPr>
        <p:spPr bwMode="auto">
          <a:xfrm>
            <a:off x="858838" y="6443663"/>
            <a:ext cx="1984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b="1">
                <a:solidFill>
                  <a:srgbClr val="FF0000"/>
                </a:solidFill>
                <a:latin typeface="Calibri" pitchFamily="34" charset="0"/>
              </a:rPr>
              <a:t>As a file:</a:t>
            </a:r>
            <a:r>
              <a:rPr lang="en-US" sz="1600">
                <a:latin typeface="Calibri" pitchFamily="34" charset="0"/>
              </a:rPr>
              <a:t> </a:t>
            </a:r>
            <a:r>
              <a:rPr lang="en-US" sz="1600">
                <a:solidFill>
                  <a:srgbClr val="900BD5"/>
                </a:solidFill>
                <a:latin typeface="Calibri" pitchFamily="34" charset="0"/>
              </a:rPr>
              <a:t>~5000 bytes</a:t>
            </a:r>
            <a:endParaRPr lang="en-US" sz="1600">
              <a:solidFill>
                <a:srgbClr val="D824C6"/>
              </a:solidFill>
              <a:latin typeface="Calibri" pitchFamily="34" charset="0"/>
            </a:endParaRPr>
          </a:p>
        </p:txBody>
      </p:sp>
      <p:sp>
        <p:nvSpPr>
          <p:cNvPr id="48133" name="Rectangle 12"/>
          <p:cNvSpPr>
            <a:spLocks noChangeArrowheads="1"/>
          </p:cNvSpPr>
          <p:nvPr/>
        </p:nvSpPr>
        <p:spPr bwMode="auto">
          <a:xfrm>
            <a:off x="1754188" y="1025525"/>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t>Information</a:t>
            </a:r>
            <a:r>
              <a:rPr lang="en-US">
                <a:solidFill>
                  <a:srgbClr val="000000"/>
                </a:solidFill>
              </a:rPr>
              <a:t> is intrinsic to every system…</a:t>
            </a:r>
          </a:p>
        </p:txBody>
      </p:sp>
      <p:sp>
        <p:nvSpPr>
          <p:cNvPr id="48134" name="Rectangle 13"/>
          <p:cNvSpPr>
            <a:spLocks noChangeArrowheads="1"/>
          </p:cNvSpPr>
          <p:nvPr/>
        </p:nvSpPr>
        <p:spPr bwMode="auto">
          <a:xfrm>
            <a:off x="1754188" y="139065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How can we </a:t>
            </a:r>
            <a:r>
              <a:rPr lang="en-US" i="1"/>
              <a:t>benefit from</a:t>
            </a:r>
            <a:r>
              <a:rPr lang="en-US"/>
              <a:t> this information?</a:t>
            </a:r>
          </a:p>
        </p:txBody>
      </p:sp>
      <p:sp>
        <p:nvSpPr>
          <p:cNvPr id="48135" name="Text Box 17"/>
          <p:cNvSpPr txBox="1">
            <a:spLocks noChangeArrowheads="1"/>
          </p:cNvSpPr>
          <p:nvPr/>
        </p:nvSpPr>
        <p:spPr bwMode="auto">
          <a:xfrm>
            <a:off x="3333750" y="1747838"/>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ja-JP" altLang="en-US" sz="1000" i="1"/>
              <a:t>“</a:t>
            </a:r>
            <a:r>
              <a:rPr lang="en-US" altLang="ja-JP" sz="1000" i="1"/>
              <a:t>construct with</a:t>
            </a:r>
            <a:r>
              <a:rPr lang="ja-JP" altLang="en-US" sz="1000" i="1"/>
              <a:t>”</a:t>
            </a:r>
            <a:endParaRPr lang="en-US" sz="1000" i="1"/>
          </a:p>
        </p:txBody>
      </p:sp>
      <p:pic>
        <p:nvPicPr>
          <p:cNvPr id="48136" name="Picture 19"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213" y="3276600"/>
            <a:ext cx="302418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20" descr="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3276600"/>
            <a:ext cx="31003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8" name="Rectangle 8"/>
          <p:cNvSpPr>
            <a:spLocks noChangeArrowheads="1"/>
          </p:cNvSpPr>
          <p:nvPr/>
        </p:nvSpPr>
        <p:spPr bwMode="auto">
          <a:xfrm>
            <a:off x="1754188" y="2101850"/>
            <a:ext cx="563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800000"/>
                </a:solidFill>
                <a:latin typeface="Comic Sans MS" pitchFamily="66" charset="0"/>
              </a:rPr>
              <a:t>  </a:t>
            </a:r>
          </a:p>
        </p:txBody>
      </p:sp>
      <p:sp>
        <p:nvSpPr>
          <p:cNvPr id="48139" name="Rectangle 9"/>
          <p:cNvSpPr>
            <a:spLocks noChangeArrowheads="1"/>
          </p:cNvSpPr>
          <p:nvPr/>
        </p:nvSpPr>
        <p:spPr bwMode="auto">
          <a:xfrm>
            <a:off x="969963" y="2530475"/>
            <a:ext cx="7161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rgbClr val="800000"/>
                </a:solidFill>
                <a:latin typeface="Cambria" pitchFamily="18" charset="0"/>
              </a:rPr>
              <a:t>efficiently?                        effectively?                           possibly?</a:t>
            </a:r>
          </a:p>
        </p:txBody>
      </p:sp>
      <p:sp>
        <p:nvSpPr>
          <p:cNvPr id="48140" name="Rectangle 10"/>
          <p:cNvSpPr>
            <a:spLocks noChangeArrowheads="1"/>
          </p:cNvSpPr>
          <p:nvPr/>
        </p:nvSpPr>
        <p:spPr bwMode="auto">
          <a:xfrm>
            <a:off x="874713" y="2193925"/>
            <a:ext cx="7202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latin typeface="Cambria" pitchFamily="18" charset="0"/>
              </a:rPr>
              <a:t>Representing </a:t>
            </a:r>
            <a:r>
              <a:rPr lang="en-US" sz="2000" b="1" i="1">
                <a:latin typeface="Cambria" pitchFamily="18" charset="0"/>
              </a:rPr>
              <a:t>it</a:t>
            </a:r>
            <a:r>
              <a:rPr lang="en-US" sz="2000">
                <a:latin typeface="Cambria" pitchFamily="18" charset="0"/>
              </a:rPr>
              <a:t>       …       Transforming </a:t>
            </a:r>
            <a:r>
              <a:rPr lang="en-US" sz="2000" b="1" i="1">
                <a:latin typeface="Cambria" pitchFamily="18" charset="0"/>
              </a:rPr>
              <a:t>it</a:t>
            </a:r>
            <a:r>
              <a:rPr lang="en-US" sz="2000">
                <a:latin typeface="Cambria" pitchFamily="18" charset="0"/>
              </a:rPr>
              <a:t>       …       Measuring </a:t>
            </a:r>
            <a:r>
              <a:rPr lang="en-US" sz="2000" b="1" i="1">
                <a:latin typeface="Cambria" pitchFamily="18" charset="0"/>
              </a:rPr>
              <a:t>it</a:t>
            </a:r>
          </a:p>
        </p:txBody>
      </p:sp>
      <p:sp>
        <p:nvSpPr>
          <p:cNvPr id="48141" name="Text Box 10"/>
          <p:cNvSpPr txBox="1">
            <a:spLocks noChangeArrowheads="1"/>
          </p:cNvSpPr>
          <p:nvPr/>
        </p:nvSpPr>
        <p:spPr bwMode="auto">
          <a:xfrm>
            <a:off x="3589338" y="4356100"/>
            <a:ext cx="1981200" cy="5842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i="1">
                <a:solidFill>
                  <a:srgbClr val="FF0000"/>
                </a:solidFill>
                <a:latin typeface="Calibri" pitchFamily="34" charset="0"/>
              </a:rPr>
              <a:t>How many states and rules are necessary ?</a:t>
            </a:r>
          </a:p>
        </p:txBody>
      </p:sp>
      <p:sp>
        <p:nvSpPr>
          <p:cNvPr id="48142" name="Text Box 11"/>
          <p:cNvSpPr txBox="1">
            <a:spLocks noChangeArrowheads="1"/>
          </p:cNvSpPr>
          <p:nvPr/>
        </p:nvSpPr>
        <p:spPr bwMode="auto">
          <a:xfrm>
            <a:off x="3495675" y="5559425"/>
            <a:ext cx="2333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solidFill>
                  <a:srgbClr val="120DF3"/>
                </a:solidFill>
                <a:latin typeface="Calibri" pitchFamily="34" charset="0"/>
              </a:rPr>
              <a:t>How much information does each room contain ?</a:t>
            </a:r>
          </a:p>
        </p:txBody>
      </p:sp>
      <p:sp>
        <p:nvSpPr>
          <p:cNvPr id="48143" name="Text Box 24"/>
          <p:cNvSpPr txBox="1">
            <a:spLocks noChangeArrowheads="1"/>
          </p:cNvSpPr>
          <p:nvPr/>
        </p:nvSpPr>
        <p:spPr bwMode="auto">
          <a:xfrm>
            <a:off x="3375025" y="3352800"/>
            <a:ext cx="2486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solidFill>
                  <a:srgbClr val="120DF3"/>
                </a:solidFill>
                <a:latin typeface="Calibri" pitchFamily="34" charset="0"/>
              </a:rPr>
              <a:t>How might we </a:t>
            </a:r>
            <a:r>
              <a:rPr lang="en-US" sz="1600" b="1" i="1">
                <a:solidFill>
                  <a:srgbClr val="120DF3"/>
                </a:solidFill>
                <a:latin typeface="Calibri" pitchFamily="34" charset="0"/>
              </a:rPr>
              <a:t>measure</a:t>
            </a:r>
            <a:r>
              <a:rPr lang="en-US" sz="1600">
                <a:solidFill>
                  <a:srgbClr val="120DF3"/>
                </a:solidFill>
                <a:latin typeface="Calibri" pitchFamily="34" charset="0"/>
              </a:rPr>
              <a:t> these rooms' </a:t>
            </a:r>
            <a:r>
              <a:rPr lang="en-US" sz="1600" b="1">
                <a:solidFill>
                  <a:srgbClr val="FF0000"/>
                </a:solidFill>
                <a:latin typeface="Calibri" pitchFamily="34" charset="0"/>
              </a:rPr>
              <a:t>complexity</a:t>
            </a:r>
            <a:r>
              <a:rPr lang="en-US" sz="1600">
                <a:solidFill>
                  <a:srgbClr val="120DF3"/>
                </a:solidFill>
                <a:latin typeface="Calibri" pitchFamily="34" charset="0"/>
              </a:rPr>
              <a:t>?</a:t>
            </a:r>
          </a:p>
        </p:txBody>
      </p:sp>
    </p:spTree>
    <p:extLst>
      <p:ext uri="{BB962C8B-B14F-4D97-AF65-F5344CB8AC3E}">
        <p14:creationId xmlns:p14="http://schemas.microsoft.com/office/powerpoint/2010/main" val="35210643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
          <p:cNvGrpSpPr>
            <a:grpSpLocks/>
          </p:cNvGrpSpPr>
          <p:nvPr/>
        </p:nvGrpSpPr>
        <p:grpSpPr bwMode="auto">
          <a:xfrm>
            <a:off x="533400" y="1114425"/>
            <a:ext cx="8218488" cy="180975"/>
            <a:chOff x="295" y="1311"/>
            <a:chExt cx="5177" cy="114"/>
          </a:xfrm>
        </p:grpSpPr>
        <p:sp>
          <p:nvSpPr>
            <p:cNvPr id="5735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735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7347" name="Text Box 5"/>
          <p:cNvSpPr txBox="1">
            <a:spLocks noChangeArrowheads="1"/>
          </p:cNvSpPr>
          <p:nvPr/>
        </p:nvSpPr>
        <p:spPr bwMode="auto">
          <a:xfrm>
            <a:off x="1600200" y="228600"/>
            <a:ext cx="579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Models of Computation?</a:t>
            </a:r>
          </a:p>
        </p:txBody>
      </p:sp>
      <p:pic>
        <p:nvPicPr>
          <p:cNvPr id="57348" name="Picture 26" descr="steve-job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188" y="19812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29" descr="pc_viruses.jpg"/>
          <p:cNvPicPr>
            <a:picLocks noChangeAspect="1"/>
          </p:cNvPicPr>
          <p:nvPr/>
        </p:nvPicPr>
        <p:blipFill>
          <a:blip r:embed="rId4">
            <a:extLst>
              <a:ext uri="{28A0092B-C50C-407E-A947-70E740481C1C}">
                <a14:useLocalDpi xmlns:a14="http://schemas.microsoft.com/office/drawing/2010/main" val="0"/>
              </a:ext>
            </a:extLst>
          </a:blip>
          <a:srcRect l="3233" r="14871"/>
          <a:stretch>
            <a:fillRect/>
          </a:stretch>
        </p:blipFill>
        <p:spPr bwMode="auto">
          <a:xfrm>
            <a:off x="4586288" y="2058988"/>
            <a:ext cx="4100512"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a:grpSpLocks/>
          </p:cNvGrpSpPr>
          <p:nvPr/>
        </p:nvGrpSpPr>
        <p:grpSpPr bwMode="auto">
          <a:xfrm>
            <a:off x="533400" y="1114425"/>
            <a:ext cx="8218488" cy="180975"/>
            <a:chOff x="295" y="1311"/>
            <a:chExt cx="5177" cy="114"/>
          </a:xfrm>
        </p:grpSpPr>
        <p:sp>
          <p:nvSpPr>
            <p:cNvPr id="5839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839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8371" name="Text Box 5"/>
          <p:cNvSpPr txBox="1">
            <a:spLocks noChangeArrowheads="1"/>
          </p:cNvSpPr>
          <p:nvPr/>
        </p:nvSpPr>
        <p:spPr bwMode="auto">
          <a:xfrm>
            <a:off x="1600200" y="228600"/>
            <a:ext cx="579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Models of  Computation</a:t>
            </a:r>
          </a:p>
        </p:txBody>
      </p:sp>
      <p:sp>
        <p:nvSpPr>
          <p:cNvPr id="58372" name="Rectangle 27"/>
          <p:cNvSpPr>
            <a:spLocks noChangeArrowheads="1"/>
          </p:cNvSpPr>
          <p:nvPr/>
        </p:nvSpPr>
        <p:spPr bwMode="auto">
          <a:xfrm>
            <a:off x="585788" y="158750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Calibri" pitchFamily="34" charset="0"/>
              </a:rPr>
              <a:t>A computational model is simply </a:t>
            </a:r>
            <a:endParaRPr lang="en-US"/>
          </a:p>
        </p:txBody>
      </p:sp>
      <p:sp>
        <p:nvSpPr>
          <p:cNvPr id="58373" name="Rectangle 8"/>
          <p:cNvSpPr>
            <a:spLocks noChangeArrowheads="1"/>
          </p:cNvSpPr>
          <p:nvPr/>
        </p:nvSpPr>
        <p:spPr bwMode="auto">
          <a:xfrm>
            <a:off x="1660525" y="2341563"/>
            <a:ext cx="566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Calibri" pitchFamily="34" charset="0"/>
              </a:rPr>
              <a:t>"how a particular machine/language works"</a:t>
            </a:r>
            <a:endParaRPr lang="en-US">
              <a:solidFill>
                <a:srgbClr val="120DF3"/>
              </a:solidFill>
            </a:endParaRPr>
          </a:p>
        </p:txBody>
      </p:sp>
      <p:sp>
        <p:nvSpPr>
          <p:cNvPr id="58374" name="Rectangle 9"/>
          <p:cNvSpPr>
            <a:spLocks noChangeArrowheads="1"/>
          </p:cNvSpPr>
          <p:nvPr/>
        </p:nvSpPr>
        <p:spPr bwMode="auto">
          <a:xfrm>
            <a:off x="585788" y="3130550"/>
            <a:ext cx="454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rPr>
              <a:t>or</a:t>
            </a:r>
            <a:endParaRPr lang="en-US"/>
          </a:p>
        </p:txBody>
      </p:sp>
      <p:sp>
        <p:nvSpPr>
          <p:cNvPr id="58375" name="Rectangle 10"/>
          <p:cNvSpPr>
            <a:spLocks noChangeArrowheads="1"/>
          </p:cNvSpPr>
          <p:nvPr/>
        </p:nvSpPr>
        <p:spPr bwMode="auto">
          <a:xfrm>
            <a:off x="2278063" y="3983038"/>
            <a:ext cx="4275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Calibri" pitchFamily="34" charset="0"/>
              </a:rPr>
              <a:t>"what the machine is thinking?!"</a:t>
            </a:r>
            <a:endParaRPr lang="en-US">
              <a:solidFill>
                <a:srgbClr val="120DF3"/>
              </a:solidFill>
            </a:endParaRPr>
          </a:p>
        </p:txBody>
      </p:sp>
      <p:sp>
        <p:nvSpPr>
          <p:cNvPr id="58376" name="Rectangle 11"/>
          <p:cNvSpPr>
            <a:spLocks noChangeArrowheads="1"/>
          </p:cNvSpPr>
          <p:nvPr/>
        </p:nvSpPr>
        <p:spPr bwMode="auto">
          <a:xfrm>
            <a:off x="2754313" y="6134100"/>
            <a:ext cx="61642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rPr>
              <a:t>This is the "baggage" of each foreign language...</a:t>
            </a:r>
            <a:endParaRPr lang="en-US"/>
          </a:p>
        </p:txBody>
      </p:sp>
      <p:cxnSp>
        <p:nvCxnSpPr>
          <p:cNvPr id="58377" name="Straight Arrow Connector 13"/>
          <p:cNvCxnSpPr>
            <a:cxnSpLocks noChangeShapeType="1"/>
          </p:cNvCxnSpPr>
          <p:nvPr/>
        </p:nvCxnSpPr>
        <p:spPr bwMode="auto">
          <a:xfrm rot="5400000" flipH="1" flipV="1">
            <a:off x="3271838" y="4491037"/>
            <a:ext cx="420688" cy="252413"/>
          </a:xfrm>
          <a:prstGeom prst="straightConnector1">
            <a:avLst/>
          </a:prstGeom>
          <a:noFill/>
          <a:ln w="9525">
            <a:solidFill>
              <a:srgbClr val="120DF3"/>
            </a:solidFill>
            <a:round/>
            <a:headEnd/>
            <a:tailEnd type="arrow" w="med" len="med"/>
          </a:ln>
          <a:extLst>
            <a:ext uri="{909E8E84-426E-40DD-AFC4-6F175D3DCCD1}">
              <a14:hiddenFill xmlns:a14="http://schemas.microsoft.com/office/drawing/2010/main">
                <a:noFill/>
              </a14:hiddenFill>
            </a:ext>
          </a:extLst>
        </p:spPr>
      </p:cxnSp>
      <p:grpSp>
        <p:nvGrpSpPr>
          <p:cNvPr id="58378" name="Group 19"/>
          <p:cNvGrpSpPr>
            <a:grpSpLocks/>
          </p:cNvGrpSpPr>
          <p:nvPr>
            <p:custDataLst>
              <p:tags r:id="rId1"/>
            </p:custDataLst>
          </p:nvPr>
        </p:nvGrpSpPr>
        <p:grpSpPr bwMode="auto">
          <a:xfrm>
            <a:off x="2819400" y="4953000"/>
            <a:ext cx="642938" cy="609600"/>
            <a:chOff x="2928" y="1051"/>
            <a:chExt cx="840" cy="957"/>
          </a:xfrm>
        </p:grpSpPr>
        <p:sp>
          <p:nvSpPr>
            <p:cNvPr id="58380"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8381"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58382"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383"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384"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385"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386"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387"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388"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58389"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8390"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8391"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8392"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8379" name="Text Box 67"/>
          <p:cNvSpPr txBox="1">
            <a:spLocks noChangeArrowheads="1"/>
          </p:cNvSpPr>
          <p:nvPr/>
        </p:nvSpPr>
        <p:spPr bwMode="auto">
          <a:xfrm>
            <a:off x="1970088" y="4818063"/>
            <a:ext cx="939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900">
                <a:solidFill>
                  <a:srgbClr val="008000"/>
                </a:solidFill>
                <a:latin typeface="Calibri" pitchFamily="34" charset="0"/>
              </a:rPr>
              <a:t>Some </a:t>
            </a:r>
            <a:r>
              <a:rPr lang="en-US" sz="900" b="1">
                <a:latin typeface="Courier New" pitchFamily="49" charset="0"/>
                <a:cs typeface="Courier New" pitchFamily="49" charset="0"/>
              </a:rPr>
              <a:t>choice</a:t>
            </a:r>
            <a:r>
              <a:rPr lang="en-US" sz="900">
                <a:solidFill>
                  <a:srgbClr val="008000"/>
                </a:solidFill>
                <a:latin typeface="Calibri" pitchFamily="34" charset="0"/>
              </a:rPr>
              <a:t> words might go here, at times.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2"/>
          <p:cNvGrpSpPr>
            <a:grpSpLocks/>
          </p:cNvGrpSpPr>
          <p:nvPr/>
        </p:nvGrpSpPr>
        <p:grpSpPr bwMode="auto">
          <a:xfrm>
            <a:off x="533400" y="990600"/>
            <a:ext cx="8218488" cy="180975"/>
            <a:chOff x="295" y="1311"/>
            <a:chExt cx="5177" cy="114"/>
          </a:xfrm>
        </p:grpSpPr>
        <p:sp>
          <p:nvSpPr>
            <p:cNvPr id="5939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940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9395" name="Text Box 5"/>
          <p:cNvSpPr txBox="1">
            <a:spLocks noChangeArrowheads="1"/>
          </p:cNvSpPr>
          <p:nvPr/>
        </p:nvSpPr>
        <p:spPr bwMode="auto">
          <a:xfrm>
            <a:off x="1295400" y="228600"/>
            <a:ext cx="678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Abstraction</a:t>
            </a:r>
          </a:p>
        </p:txBody>
      </p:sp>
      <p:pic>
        <p:nvPicPr>
          <p:cNvPr id="5939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 y="1909763"/>
            <a:ext cx="31210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7"/>
          <p:cNvSpPr>
            <a:spLocks noChangeArrowheads="1"/>
          </p:cNvSpPr>
          <p:nvPr/>
        </p:nvSpPr>
        <p:spPr bwMode="auto">
          <a:xfrm>
            <a:off x="4933950" y="1935163"/>
            <a:ext cx="34829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a:solidFill>
                  <a:srgbClr val="333333"/>
                </a:solidFill>
                <a:latin typeface="Calibri" pitchFamily="34" charset="0"/>
              </a:rPr>
              <a:t>Artists are mystics rather than rationalists. They leap to conclusions that logic cannot reach. </a:t>
            </a:r>
          </a:p>
          <a:p>
            <a:endParaRPr lang="en-US" sz="1600">
              <a:solidFill>
                <a:srgbClr val="333333"/>
              </a:solidFill>
              <a:latin typeface="Calibri" pitchFamily="34" charset="0"/>
            </a:endParaRPr>
          </a:p>
          <a:p>
            <a:pPr algn="r"/>
            <a:r>
              <a:rPr lang="en-US" sz="1600" b="1">
                <a:solidFill>
                  <a:srgbClr val="333333"/>
                </a:solidFill>
                <a:latin typeface="Calibri" pitchFamily="34" charset="0"/>
              </a:rPr>
              <a:t>-- Sol LeWitt,</a:t>
            </a:r>
            <a:br>
              <a:rPr lang="en-US" sz="1600" b="1">
                <a:solidFill>
                  <a:srgbClr val="333333"/>
                </a:solidFill>
                <a:latin typeface="Calibri" pitchFamily="34" charset="0"/>
              </a:rPr>
            </a:br>
            <a:r>
              <a:rPr lang="en-US" sz="1600" b="1">
                <a:solidFill>
                  <a:srgbClr val="333333"/>
                </a:solidFill>
                <a:latin typeface="Calibri" pitchFamily="34" charset="0"/>
              </a:rPr>
              <a:t>conceptual artist</a:t>
            </a:r>
            <a:endParaRPr lang="en-US" sz="1600">
              <a:solidFill>
                <a:srgbClr val="333333"/>
              </a:solidFill>
              <a:latin typeface="Calibri" pitchFamily="34" charset="0"/>
            </a:endParaRPr>
          </a:p>
        </p:txBody>
      </p:sp>
      <p:sp>
        <p:nvSpPr>
          <p:cNvPr id="59398" name="Rectangle 8"/>
          <p:cNvSpPr>
            <a:spLocks noChangeArrowheads="1"/>
          </p:cNvSpPr>
          <p:nvPr/>
        </p:nvSpPr>
        <p:spPr bwMode="auto">
          <a:xfrm>
            <a:off x="4805363" y="4170363"/>
            <a:ext cx="36290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a:latin typeface="Calibri" pitchFamily="34" charset="0"/>
              </a:rPr>
              <a:t>Simplicity does not precede complexity, but follows it.</a:t>
            </a:r>
          </a:p>
          <a:p>
            <a:pPr algn="ctr"/>
            <a:endParaRPr lang="en-US" sz="1600" b="1">
              <a:solidFill>
                <a:srgbClr val="333333"/>
              </a:solidFill>
              <a:latin typeface="Calibri" pitchFamily="34" charset="0"/>
            </a:endParaRPr>
          </a:p>
          <a:p>
            <a:pPr algn="ctr"/>
            <a:r>
              <a:rPr lang="en-US" sz="1600" b="1">
                <a:solidFill>
                  <a:srgbClr val="333333"/>
                </a:solidFill>
                <a:latin typeface="Calibri" pitchFamily="34" charset="0"/>
              </a:rPr>
              <a:t>                          -- Alan Perlis, early CS-ist.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5"/>
          <p:cNvSpPr txBox="1">
            <a:spLocks noChangeArrowheads="1"/>
          </p:cNvSpPr>
          <p:nvPr/>
        </p:nvSpPr>
        <p:spPr bwMode="auto">
          <a:xfrm>
            <a:off x="1600200" y="76200"/>
            <a:ext cx="5815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Python syntax highlights</a:t>
            </a:r>
          </a:p>
        </p:txBody>
      </p:sp>
      <p:sp>
        <p:nvSpPr>
          <p:cNvPr id="60419" name="Text Box 48"/>
          <p:cNvSpPr txBox="1">
            <a:spLocks noChangeArrowheads="1"/>
          </p:cNvSpPr>
          <p:nvPr/>
        </p:nvSpPr>
        <p:spPr bwMode="auto">
          <a:xfrm>
            <a:off x="471488" y="2143125"/>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cs typeface="Courier New" pitchFamily="49" charset="0"/>
              </a:rPr>
              <a:t>user_choice = raw_input(</a:t>
            </a:r>
            <a:r>
              <a:rPr lang="en-US" sz="1800" b="1">
                <a:solidFill>
                  <a:srgbClr val="008000"/>
                </a:solidFill>
                <a:latin typeface="Courier New" pitchFamily="49" charset="0"/>
                <a:cs typeface="Courier New" pitchFamily="49" charset="0"/>
              </a:rPr>
              <a:t>'Enter something: '</a:t>
            </a:r>
            <a:r>
              <a:rPr lang="en-US" sz="1800" b="1">
                <a:solidFill>
                  <a:srgbClr val="000000"/>
                </a:solidFill>
                <a:latin typeface="Courier New" pitchFamily="49" charset="0"/>
                <a:cs typeface="Courier New" pitchFamily="49" charset="0"/>
              </a:rPr>
              <a:t>) </a:t>
            </a:r>
            <a:endParaRPr lang="en-US" sz="1800">
              <a:solidFill>
                <a:srgbClr val="000000"/>
              </a:solidFill>
              <a:latin typeface="Courier New" pitchFamily="49" charset="0"/>
              <a:cs typeface="Courier New" pitchFamily="49" charset="0"/>
            </a:endParaRPr>
          </a:p>
        </p:txBody>
      </p:sp>
      <p:sp>
        <p:nvSpPr>
          <p:cNvPr id="60420" name="Rectangle 22"/>
          <p:cNvSpPr>
            <a:spLocks noChangeArrowheads="1"/>
          </p:cNvSpPr>
          <p:nvPr/>
        </p:nvSpPr>
        <p:spPr bwMode="auto">
          <a:xfrm>
            <a:off x="7164388" y="630238"/>
            <a:ext cx="14954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000000"/>
                </a:solidFill>
              </a:rPr>
              <a:t>for homework 0</a:t>
            </a:r>
            <a:endParaRPr lang="en-US" sz="1500"/>
          </a:p>
        </p:txBody>
      </p:sp>
      <p:sp>
        <p:nvSpPr>
          <p:cNvPr id="60421" name="Text Box 48"/>
          <p:cNvSpPr txBox="1">
            <a:spLocks noChangeArrowheads="1"/>
          </p:cNvSpPr>
          <p:nvPr/>
        </p:nvSpPr>
        <p:spPr bwMode="auto">
          <a:xfrm>
            <a:off x="471488" y="2541588"/>
            <a:ext cx="8443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cs typeface="Courier New" pitchFamily="49" charset="0"/>
              </a:rPr>
              <a:t>comp_choice = random.choice( [</a:t>
            </a:r>
            <a:r>
              <a:rPr lang="en-US" sz="1800" b="1">
                <a:solidFill>
                  <a:srgbClr val="008000"/>
                </a:solidFill>
                <a:latin typeface="Courier New" pitchFamily="49" charset="0"/>
                <a:cs typeface="Courier New" pitchFamily="49" charset="0"/>
              </a:rPr>
              <a:t>'rock'</a:t>
            </a:r>
            <a:r>
              <a:rPr lang="en-US" sz="1800" b="1">
                <a:solidFill>
                  <a:srgbClr val="000000"/>
                </a:solidFill>
                <a:latin typeface="Courier New" pitchFamily="49" charset="0"/>
                <a:cs typeface="Courier New" pitchFamily="49" charset="0"/>
              </a:rPr>
              <a:t>,</a:t>
            </a:r>
            <a:r>
              <a:rPr lang="en-US" sz="1800" b="1">
                <a:solidFill>
                  <a:srgbClr val="008000"/>
                </a:solidFill>
                <a:latin typeface="Courier New" pitchFamily="49" charset="0"/>
                <a:cs typeface="Courier New" pitchFamily="49" charset="0"/>
              </a:rPr>
              <a:t>'paper'</a:t>
            </a:r>
            <a:r>
              <a:rPr lang="en-US" sz="1800" b="1">
                <a:solidFill>
                  <a:srgbClr val="000000"/>
                </a:solidFill>
                <a:latin typeface="Courier New" pitchFamily="49" charset="0"/>
                <a:cs typeface="Courier New" pitchFamily="49" charset="0"/>
              </a:rPr>
              <a:t>,</a:t>
            </a:r>
            <a:r>
              <a:rPr lang="en-US" sz="1800" b="1">
                <a:solidFill>
                  <a:srgbClr val="008000"/>
                </a:solidFill>
                <a:latin typeface="Courier New" pitchFamily="49" charset="0"/>
                <a:cs typeface="Courier New" pitchFamily="49" charset="0"/>
              </a:rPr>
              <a:t>'scissors'</a:t>
            </a:r>
            <a:r>
              <a:rPr lang="en-US" sz="1800" b="1">
                <a:solidFill>
                  <a:srgbClr val="000000"/>
                </a:solidFill>
                <a:latin typeface="Courier New" pitchFamily="49" charset="0"/>
                <a:cs typeface="Courier New" pitchFamily="49" charset="0"/>
              </a:rPr>
              <a:t>] )</a:t>
            </a:r>
            <a:endParaRPr lang="en-US" sz="1800">
              <a:solidFill>
                <a:srgbClr val="000000"/>
              </a:solidFill>
              <a:latin typeface="Courier New" pitchFamily="49" charset="0"/>
              <a:cs typeface="Courier New" pitchFamily="49" charset="0"/>
            </a:endParaRPr>
          </a:p>
        </p:txBody>
      </p:sp>
      <p:grpSp>
        <p:nvGrpSpPr>
          <p:cNvPr id="60422" name="Group 2"/>
          <p:cNvGrpSpPr>
            <a:grpSpLocks/>
          </p:cNvGrpSpPr>
          <p:nvPr/>
        </p:nvGrpSpPr>
        <p:grpSpPr bwMode="auto">
          <a:xfrm>
            <a:off x="533400" y="1114425"/>
            <a:ext cx="8218488" cy="180975"/>
            <a:chOff x="295" y="1311"/>
            <a:chExt cx="5177" cy="114"/>
          </a:xfrm>
        </p:grpSpPr>
        <p:sp>
          <p:nvSpPr>
            <p:cNvPr id="6044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044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0423" name="Text Box 48"/>
          <p:cNvSpPr txBox="1">
            <a:spLocks noChangeArrowheads="1"/>
          </p:cNvSpPr>
          <p:nvPr/>
        </p:nvSpPr>
        <p:spPr bwMode="auto">
          <a:xfrm>
            <a:off x="447675" y="3268663"/>
            <a:ext cx="8445500"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FE9C11"/>
                </a:solidFill>
                <a:latin typeface="Courier New" pitchFamily="49" charset="0"/>
                <a:cs typeface="Courier New" pitchFamily="49" charset="0"/>
              </a:rPr>
              <a:t>if </a:t>
            </a:r>
            <a:r>
              <a:rPr lang="en-US" sz="1800" b="1">
                <a:solidFill>
                  <a:srgbClr val="000000"/>
                </a:solidFill>
                <a:latin typeface="Courier New" pitchFamily="49" charset="0"/>
                <a:cs typeface="Courier New" pitchFamily="49" charset="0"/>
              </a:rPr>
              <a:t>user_choice == </a:t>
            </a:r>
            <a:r>
              <a:rPr lang="en-US" sz="1800" b="1">
                <a:solidFill>
                  <a:srgbClr val="008000"/>
                </a:solidFill>
                <a:latin typeface="Courier New" pitchFamily="49" charset="0"/>
                <a:cs typeface="Courier New" pitchFamily="49" charset="0"/>
              </a:rPr>
              <a:t>'rock' </a:t>
            </a:r>
            <a:r>
              <a:rPr lang="en-US" sz="1800" b="1">
                <a:solidFill>
                  <a:srgbClr val="FE9C11"/>
                </a:solidFill>
                <a:latin typeface="Courier New" pitchFamily="49" charset="0"/>
                <a:cs typeface="Courier New" pitchFamily="49" charset="0"/>
              </a:rPr>
              <a:t>and </a:t>
            </a:r>
            <a:r>
              <a:rPr lang="en-US" sz="1800" b="1">
                <a:solidFill>
                  <a:srgbClr val="000000"/>
                </a:solidFill>
                <a:latin typeface="Courier New" pitchFamily="49" charset="0"/>
                <a:cs typeface="Courier New" pitchFamily="49" charset="0"/>
              </a:rPr>
              <a:t>comp_choice == </a:t>
            </a:r>
            <a:r>
              <a:rPr lang="en-US" sz="1800" b="1">
                <a:solidFill>
                  <a:srgbClr val="008000"/>
                </a:solidFill>
                <a:latin typeface="Courier New" pitchFamily="49" charset="0"/>
                <a:cs typeface="Courier New" pitchFamily="49" charset="0"/>
              </a:rPr>
              <a:t>'paper'</a:t>
            </a:r>
            <a:r>
              <a:rPr lang="en-US" sz="1800" b="1">
                <a:solidFill>
                  <a:srgbClr val="FF0000"/>
                </a:solidFill>
                <a:latin typeface="Courier New" pitchFamily="49" charset="0"/>
                <a:cs typeface="Courier New" pitchFamily="49" charset="0"/>
              </a:rPr>
              <a:t>:</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'You chose'</a:t>
            </a:r>
            <a:r>
              <a:rPr lang="en-US" sz="1800" b="1">
                <a:solidFill>
                  <a:srgbClr val="000000"/>
                </a:solidFill>
                <a:latin typeface="Courier New" pitchFamily="49" charset="0"/>
                <a:cs typeface="Courier New" pitchFamily="49" charset="0"/>
              </a:rPr>
              <a:t>, user_choice</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'I chose'</a:t>
            </a:r>
            <a:r>
              <a:rPr lang="en-US" sz="1800" b="1">
                <a:solidFill>
                  <a:srgbClr val="000000"/>
                </a:solidFill>
                <a:latin typeface="Courier New" pitchFamily="49" charset="0"/>
                <a:cs typeface="Courier New" pitchFamily="49" charset="0"/>
              </a:rPr>
              <a:t>, comp_choice</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'The result is'</a:t>
            </a:r>
            <a:r>
              <a:rPr lang="en-US" sz="1800" b="1">
                <a:solidFill>
                  <a:srgbClr val="000000"/>
                </a:solidFill>
                <a:latin typeface="Courier New" pitchFamily="49" charset="0"/>
                <a:cs typeface="Courier New" pitchFamily="49" charset="0"/>
              </a:rPr>
              <a:t>,</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'YOU LOSE!'</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'unless you\'re a CS 5 grader,\n then YOU WIN!'</a:t>
            </a:r>
            <a:endParaRPr lang="en-US" sz="1800">
              <a:solidFill>
                <a:srgbClr val="008000"/>
              </a:solidFill>
              <a:latin typeface="Courier New" pitchFamily="49" charset="0"/>
              <a:cs typeface="Courier New" pitchFamily="49" charset="0"/>
            </a:endParaRPr>
          </a:p>
        </p:txBody>
      </p:sp>
      <p:sp>
        <p:nvSpPr>
          <p:cNvPr id="60424" name="Rectangle 21"/>
          <p:cNvSpPr>
            <a:spLocks noChangeArrowheads="1"/>
          </p:cNvSpPr>
          <p:nvPr/>
        </p:nvSpPr>
        <p:spPr bwMode="auto">
          <a:xfrm>
            <a:off x="1041400" y="6080125"/>
            <a:ext cx="3082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E9C11"/>
                </a:solidFill>
                <a:latin typeface="Courier New" pitchFamily="49" charset="0"/>
                <a:cs typeface="Courier New" pitchFamily="49" charset="0"/>
              </a:rPr>
              <a:t>elif </a:t>
            </a:r>
            <a:r>
              <a:rPr lang="en-US" b="1">
                <a:latin typeface="Calibri" pitchFamily="34" charset="0"/>
              </a:rPr>
              <a:t>test goes here</a:t>
            </a:r>
            <a:r>
              <a:rPr lang="en-US" b="1">
                <a:solidFill>
                  <a:srgbClr val="FF0000"/>
                </a:solidFill>
                <a:latin typeface="Courier New" pitchFamily="49" charset="0"/>
                <a:cs typeface="Courier New" pitchFamily="49" charset="0"/>
              </a:rPr>
              <a:t>:</a:t>
            </a:r>
            <a:endParaRPr lang="en-US">
              <a:solidFill>
                <a:srgbClr val="FF0000"/>
              </a:solidFill>
              <a:latin typeface="Calibri" pitchFamily="34" charset="0"/>
            </a:endParaRPr>
          </a:p>
        </p:txBody>
      </p:sp>
      <p:sp>
        <p:nvSpPr>
          <p:cNvPr id="60425" name="Rectangle 26"/>
          <p:cNvSpPr>
            <a:spLocks noChangeArrowheads="1"/>
          </p:cNvSpPr>
          <p:nvPr/>
        </p:nvSpPr>
        <p:spPr bwMode="auto">
          <a:xfrm>
            <a:off x="6207125" y="6080125"/>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E9C11"/>
                </a:solidFill>
                <a:latin typeface="Courier New" pitchFamily="49" charset="0"/>
                <a:cs typeface="Courier New" pitchFamily="49" charset="0"/>
              </a:rPr>
              <a:t>else</a:t>
            </a:r>
            <a:r>
              <a:rPr lang="en-US" b="1">
                <a:solidFill>
                  <a:srgbClr val="FF0000"/>
                </a:solidFill>
                <a:latin typeface="Courier New" pitchFamily="49" charset="0"/>
                <a:cs typeface="Courier New" pitchFamily="49" charset="0"/>
              </a:rPr>
              <a:t>:</a:t>
            </a:r>
            <a:endParaRPr lang="en-US">
              <a:solidFill>
                <a:srgbClr val="FF0000"/>
              </a:solidFill>
              <a:latin typeface="Calibri" pitchFamily="34" charset="0"/>
            </a:endParaRPr>
          </a:p>
        </p:txBody>
      </p:sp>
      <p:sp>
        <p:nvSpPr>
          <p:cNvPr id="60426" name="Text Box 48"/>
          <p:cNvSpPr txBox="1">
            <a:spLocks noChangeArrowheads="1"/>
          </p:cNvSpPr>
          <p:nvPr/>
        </p:nvSpPr>
        <p:spPr bwMode="auto">
          <a:xfrm>
            <a:off x="471488" y="150495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cs typeface="Courier New" pitchFamily="49" charset="0"/>
              </a:rPr>
              <a:t>import random</a:t>
            </a:r>
            <a:endParaRPr lang="en-US" sz="1800">
              <a:solidFill>
                <a:srgbClr val="000000"/>
              </a:solidFill>
              <a:latin typeface="Courier New" pitchFamily="49" charset="0"/>
              <a:cs typeface="Courier New" pitchFamily="49" charset="0"/>
            </a:endParaRPr>
          </a:p>
        </p:txBody>
      </p:sp>
      <p:cxnSp>
        <p:nvCxnSpPr>
          <p:cNvPr id="60427" name="Straight Connector 29"/>
          <p:cNvCxnSpPr>
            <a:cxnSpLocks noChangeShapeType="1"/>
          </p:cNvCxnSpPr>
          <p:nvPr/>
        </p:nvCxnSpPr>
        <p:spPr bwMode="auto">
          <a:xfrm flipV="1">
            <a:off x="285750" y="5948363"/>
            <a:ext cx="7423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0428" name="Rectangle 30"/>
          <p:cNvSpPr>
            <a:spLocks noChangeArrowheads="1"/>
          </p:cNvSpPr>
          <p:nvPr/>
        </p:nvSpPr>
        <p:spPr bwMode="auto">
          <a:xfrm>
            <a:off x="609600" y="6519863"/>
            <a:ext cx="37750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100" b="1">
                <a:solidFill>
                  <a:srgbClr val="000000"/>
                </a:solidFill>
                <a:latin typeface="Calibri" pitchFamily="34" charset="0"/>
              </a:rPr>
              <a:t>as many as you want – zero or more – all mutually exclusive</a:t>
            </a:r>
            <a:endParaRPr lang="en-US" sz="1100">
              <a:latin typeface="Calibri" pitchFamily="34" charset="0"/>
            </a:endParaRPr>
          </a:p>
        </p:txBody>
      </p:sp>
      <p:sp>
        <p:nvSpPr>
          <p:cNvPr id="60429" name="Rectangle 31"/>
          <p:cNvSpPr>
            <a:spLocks noChangeArrowheads="1"/>
          </p:cNvSpPr>
          <p:nvPr/>
        </p:nvSpPr>
        <p:spPr bwMode="auto">
          <a:xfrm>
            <a:off x="5557838" y="6519863"/>
            <a:ext cx="24733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100" b="1">
                <a:solidFill>
                  <a:srgbClr val="000000"/>
                </a:solidFill>
                <a:latin typeface="Calibri" pitchFamily="34" charset="0"/>
              </a:rPr>
              <a:t>optional – NO test – still needs a colon </a:t>
            </a:r>
            <a:endParaRPr lang="en-US" sz="1100">
              <a:latin typeface="Calibri" pitchFamily="34" charset="0"/>
            </a:endParaRPr>
          </a:p>
        </p:txBody>
      </p:sp>
      <p:sp>
        <p:nvSpPr>
          <p:cNvPr id="60430" name="Rectangle 32"/>
          <p:cNvSpPr>
            <a:spLocks noChangeArrowheads="1"/>
          </p:cNvSpPr>
          <p:nvPr/>
        </p:nvSpPr>
        <p:spPr bwMode="auto">
          <a:xfrm>
            <a:off x="5291138" y="4289425"/>
            <a:ext cx="20510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b="1">
                <a:solidFill>
                  <a:srgbClr val="000000"/>
                </a:solidFill>
                <a:latin typeface="Calibri" pitchFamily="34" charset="0"/>
              </a:rPr>
              <a:t>The comma prints a space and does NOT go to the next line. </a:t>
            </a:r>
            <a:endParaRPr lang="en-US">
              <a:latin typeface="Calibri" pitchFamily="34" charset="0"/>
            </a:endParaRPr>
          </a:p>
        </p:txBody>
      </p:sp>
      <p:sp>
        <p:nvSpPr>
          <p:cNvPr id="60431" name="Rectangle 34"/>
          <p:cNvSpPr>
            <a:spLocks noChangeArrowheads="1"/>
          </p:cNvSpPr>
          <p:nvPr/>
        </p:nvSpPr>
        <p:spPr bwMode="auto">
          <a:xfrm>
            <a:off x="3041650" y="1668463"/>
            <a:ext cx="25034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b="1">
                <a:solidFill>
                  <a:srgbClr val="000000"/>
                </a:solidFill>
                <a:latin typeface="Calibri" pitchFamily="34" charset="0"/>
              </a:rPr>
              <a:t>assignment statements always read right-to-left and use ONE equals sign</a:t>
            </a:r>
            <a:endParaRPr lang="en-US">
              <a:latin typeface="Calibri" pitchFamily="34" charset="0"/>
            </a:endParaRPr>
          </a:p>
        </p:txBody>
      </p:sp>
      <p:sp>
        <p:nvSpPr>
          <p:cNvPr id="60432" name="Rectangle 35"/>
          <p:cNvSpPr>
            <a:spLocks noChangeArrowheads="1"/>
          </p:cNvSpPr>
          <p:nvPr/>
        </p:nvSpPr>
        <p:spPr bwMode="auto">
          <a:xfrm>
            <a:off x="3292475" y="3019425"/>
            <a:ext cx="25034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b="1">
                <a:solidFill>
                  <a:srgbClr val="000000"/>
                </a:solidFill>
                <a:latin typeface="Calibri" pitchFamily="34" charset="0"/>
              </a:rPr>
              <a:t>comparisons use TWO equals signs</a:t>
            </a:r>
            <a:endParaRPr lang="en-US">
              <a:latin typeface="Calibri" pitchFamily="34" charset="0"/>
            </a:endParaRPr>
          </a:p>
        </p:txBody>
      </p:sp>
      <p:sp>
        <p:nvSpPr>
          <p:cNvPr id="60433" name="Rectangle 36"/>
          <p:cNvSpPr>
            <a:spLocks noChangeArrowheads="1"/>
          </p:cNvSpPr>
          <p:nvPr/>
        </p:nvSpPr>
        <p:spPr bwMode="auto">
          <a:xfrm rot="-5400000">
            <a:off x="-901699" y="2419350"/>
            <a:ext cx="22145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b="1">
                <a:solidFill>
                  <a:srgbClr val="000000"/>
                </a:solidFill>
                <a:latin typeface="Calibri" pitchFamily="34" charset="0"/>
              </a:rPr>
              <a:t>every block of code must line up!!</a:t>
            </a:r>
            <a:endParaRPr lang="en-US">
              <a:latin typeface="Calibri" pitchFamily="34" charset="0"/>
            </a:endParaRPr>
          </a:p>
        </p:txBody>
      </p:sp>
      <p:sp>
        <p:nvSpPr>
          <p:cNvPr id="60434" name="Rectangle 37"/>
          <p:cNvSpPr>
            <a:spLocks noChangeArrowheads="1"/>
          </p:cNvSpPr>
          <p:nvPr/>
        </p:nvSpPr>
        <p:spPr bwMode="auto">
          <a:xfrm rot="-5400000">
            <a:off x="-121444" y="4591844"/>
            <a:ext cx="1844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b="1">
                <a:solidFill>
                  <a:srgbClr val="000000"/>
                </a:solidFill>
                <a:latin typeface="Calibri" pitchFamily="34" charset="0"/>
              </a:rPr>
              <a:t>every block of code must line up!!</a:t>
            </a:r>
            <a:endParaRPr lang="en-US" sz="900">
              <a:latin typeface="Calibri" pitchFamily="34" charset="0"/>
            </a:endParaRPr>
          </a:p>
        </p:txBody>
      </p:sp>
      <p:cxnSp>
        <p:nvCxnSpPr>
          <p:cNvPr id="60435" name="Straight Connector 39"/>
          <p:cNvCxnSpPr>
            <a:cxnSpLocks noChangeShapeType="1"/>
          </p:cNvCxnSpPr>
          <p:nvPr/>
        </p:nvCxnSpPr>
        <p:spPr bwMode="auto">
          <a:xfrm rot="10800000" flipV="1">
            <a:off x="385763" y="1654175"/>
            <a:ext cx="14287" cy="18907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36" name="Straight Connector 40"/>
          <p:cNvCxnSpPr>
            <a:cxnSpLocks noChangeShapeType="1"/>
          </p:cNvCxnSpPr>
          <p:nvPr/>
        </p:nvCxnSpPr>
        <p:spPr bwMode="auto">
          <a:xfrm rot="10800000" flipV="1">
            <a:off x="939800" y="3800475"/>
            <a:ext cx="14288" cy="1892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0437" name="Rectangle 41"/>
          <p:cNvSpPr>
            <a:spLocks noChangeArrowheads="1"/>
          </p:cNvSpPr>
          <p:nvPr/>
        </p:nvSpPr>
        <p:spPr bwMode="auto">
          <a:xfrm>
            <a:off x="3754438" y="5053013"/>
            <a:ext cx="28940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100" b="1">
                <a:solidFill>
                  <a:srgbClr val="000000"/>
                </a:solidFill>
                <a:latin typeface="Calibri" pitchFamily="34" charset="0"/>
              </a:rPr>
              <a:t>a backslash shows special cases or characters</a:t>
            </a:r>
            <a:endParaRPr lang="en-US">
              <a:latin typeface="Calibri" pitchFamily="34" charset="0"/>
            </a:endParaRPr>
          </a:p>
        </p:txBody>
      </p:sp>
      <p:sp>
        <p:nvSpPr>
          <p:cNvPr id="60438" name="Rectangle 42"/>
          <p:cNvSpPr>
            <a:spLocks noChangeArrowheads="1"/>
          </p:cNvSpPr>
          <p:nvPr/>
        </p:nvSpPr>
        <p:spPr bwMode="auto">
          <a:xfrm>
            <a:off x="8353425" y="5210175"/>
            <a:ext cx="760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800" b="1">
                <a:solidFill>
                  <a:srgbClr val="000000"/>
                </a:solidFill>
                <a:latin typeface="Calibri" pitchFamily="34" charset="0"/>
              </a:rPr>
              <a:t>flattering or flouting  CS graders is encouraged!</a:t>
            </a:r>
            <a:endParaRPr lang="en-US" sz="800">
              <a:latin typeface="Calibri" pitchFamily="34" charset="0"/>
            </a:endParaRPr>
          </a:p>
        </p:txBody>
      </p:sp>
      <p:sp>
        <p:nvSpPr>
          <p:cNvPr id="60439" name="Rectangle 45"/>
          <p:cNvSpPr>
            <a:spLocks noChangeArrowheads="1"/>
          </p:cNvSpPr>
          <p:nvPr/>
        </p:nvSpPr>
        <p:spPr bwMode="auto">
          <a:xfrm>
            <a:off x="7905750" y="3671888"/>
            <a:ext cx="1047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b="1">
                <a:solidFill>
                  <a:srgbClr val="000000"/>
                </a:solidFill>
                <a:latin typeface="Calibri" pitchFamily="34" charset="0"/>
              </a:rPr>
              <a:t>colons begin a new block!</a:t>
            </a:r>
            <a:endParaRPr lang="en-US"/>
          </a:p>
        </p:txBody>
      </p:sp>
      <p:cxnSp>
        <p:nvCxnSpPr>
          <p:cNvPr id="60440" name="Straight Connector 47"/>
          <p:cNvCxnSpPr>
            <a:cxnSpLocks noChangeShapeType="1"/>
          </p:cNvCxnSpPr>
          <p:nvPr/>
        </p:nvCxnSpPr>
        <p:spPr bwMode="auto">
          <a:xfrm>
            <a:off x="7696200" y="3581400"/>
            <a:ext cx="304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1" name="Straight Connector 48"/>
          <p:cNvCxnSpPr>
            <a:cxnSpLocks noChangeShapeType="1"/>
          </p:cNvCxnSpPr>
          <p:nvPr/>
        </p:nvCxnSpPr>
        <p:spPr bwMode="auto">
          <a:xfrm flipV="1">
            <a:off x="4119563" y="4541838"/>
            <a:ext cx="1254125" cy="234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2" name="Straight Connector 50"/>
          <p:cNvCxnSpPr>
            <a:cxnSpLocks noChangeShapeType="1"/>
          </p:cNvCxnSpPr>
          <p:nvPr/>
        </p:nvCxnSpPr>
        <p:spPr bwMode="auto">
          <a:xfrm rot="10800000" flipV="1">
            <a:off x="6064250" y="5281613"/>
            <a:ext cx="184150" cy="9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3" name="Straight Connector 53"/>
          <p:cNvCxnSpPr>
            <a:cxnSpLocks noChangeShapeType="1"/>
          </p:cNvCxnSpPr>
          <p:nvPr/>
        </p:nvCxnSpPr>
        <p:spPr bwMode="auto">
          <a:xfrm flipV="1">
            <a:off x="3465513" y="5291138"/>
            <a:ext cx="52070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4" name="Straight Connector 56"/>
          <p:cNvCxnSpPr>
            <a:cxnSpLocks noChangeShapeType="1"/>
          </p:cNvCxnSpPr>
          <p:nvPr/>
        </p:nvCxnSpPr>
        <p:spPr bwMode="auto">
          <a:xfrm flipV="1">
            <a:off x="8081963" y="5299075"/>
            <a:ext cx="361950" cy="84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5" name="Straight Connector 59"/>
          <p:cNvCxnSpPr>
            <a:cxnSpLocks noChangeShapeType="1"/>
          </p:cNvCxnSpPr>
          <p:nvPr/>
        </p:nvCxnSpPr>
        <p:spPr bwMode="auto">
          <a:xfrm>
            <a:off x="5592763" y="3205163"/>
            <a:ext cx="639762" cy="1508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6" name="Straight Connector 62"/>
          <p:cNvCxnSpPr>
            <a:cxnSpLocks noChangeShapeType="1"/>
          </p:cNvCxnSpPr>
          <p:nvPr/>
        </p:nvCxnSpPr>
        <p:spPr bwMode="auto">
          <a:xfrm flipV="1">
            <a:off x="2733675" y="3213100"/>
            <a:ext cx="722313" cy="160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7" name="Straight Connector 65"/>
          <p:cNvCxnSpPr>
            <a:cxnSpLocks noChangeShapeType="1"/>
          </p:cNvCxnSpPr>
          <p:nvPr/>
        </p:nvCxnSpPr>
        <p:spPr bwMode="auto">
          <a:xfrm flipV="1">
            <a:off x="2279650" y="1833563"/>
            <a:ext cx="915988" cy="396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2"/>
          <p:cNvGrpSpPr>
            <a:grpSpLocks/>
          </p:cNvGrpSpPr>
          <p:nvPr/>
        </p:nvGrpSpPr>
        <p:grpSpPr bwMode="auto">
          <a:xfrm>
            <a:off x="465138" y="885825"/>
            <a:ext cx="8218487" cy="180975"/>
            <a:chOff x="295" y="1311"/>
            <a:chExt cx="5177" cy="114"/>
          </a:xfrm>
        </p:grpSpPr>
        <p:sp>
          <p:nvSpPr>
            <p:cNvPr id="6146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146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1443" name="Text Box 5"/>
          <p:cNvSpPr txBox="1">
            <a:spLocks noChangeArrowheads="1"/>
          </p:cNvSpPr>
          <p:nvPr/>
        </p:nvSpPr>
        <p:spPr bwMode="auto">
          <a:xfrm>
            <a:off x="1830388" y="136525"/>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Computer </a:t>
            </a:r>
            <a:r>
              <a:rPr lang="en-US" sz="4000" i="1"/>
              <a:t>Science</a:t>
            </a:r>
            <a:endParaRPr lang="en-US" sz="4000"/>
          </a:p>
        </p:txBody>
      </p:sp>
      <p:sp>
        <p:nvSpPr>
          <p:cNvPr id="61444" name="Rectangle 6"/>
          <p:cNvSpPr>
            <a:spLocks noChangeArrowheads="1"/>
          </p:cNvSpPr>
          <p:nvPr/>
        </p:nvSpPr>
        <p:spPr bwMode="auto">
          <a:xfrm>
            <a:off x="1754188" y="1235075"/>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t>Information</a:t>
            </a:r>
            <a:r>
              <a:rPr lang="en-US">
                <a:solidFill>
                  <a:srgbClr val="000000"/>
                </a:solidFill>
              </a:rPr>
              <a:t> is intrinsic to every system…</a:t>
            </a:r>
          </a:p>
        </p:txBody>
      </p:sp>
      <p:sp>
        <p:nvSpPr>
          <p:cNvPr id="61445" name="Rectangle 9"/>
          <p:cNvSpPr>
            <a:spLocks noChangeArrowheads="1"/>
          </p:cNvSpPr>
          <p:nvPr/>
        </p:nvSpPr>
        <p:spPr bwMode="auto">
          <a:xfrm>
            <a:off x="1754188" y="16002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How can we </a:t>
            </a:r>
            <a:r>
              <a:rPr lang="en-US" i="1">
                <a:solidFill>
                  <a:srgbClr val="120DF3"/>
                </a:solidFill>
              </a:rPr>
              <a:t>create with </a:t>
            </a:r>
            <a:r>
              <a:rPr lang="en-US"/>
              <a:t>this information?</a:t>
            </a:r>
          </a:p>
        </p:txBody>
      </p:sp>
      <p:sp>
        <p:nvSpPr>
          <p:cNvPr id="61446" name="Text Box 14"/>
          <p:cNvSpPr txBox="1">
            <a:spLocks noChangeArrowheads="1"/>
          </p:cNvSpPr>
          <p:nvPr/>
        </p:nvSpPr>
        <p:spPr bwMode="auto">
          <a:xfrm>
            <a:off x="3335338" y="1947863"/>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ja-JP" altLang="en-US" sz="1000" i="1">
                <a:solidFill>
                  <a:srgbClr val="120DF3"/>
                </a:solidFill>
              </a:rPr>
              <a:t>“</a:t>
            </a:r>
            <a:r>
              <a:rPr lang="en-US" altLang="ja-JP" sz="1000" i="1">
                <a:solidFill>
                  <a:srgbClr val="120DF3"/>
                </a:solidFill>
              </a:rPr>
              <a:t>benefit from</a:t>
            </a:r>
            <a:r>
              <a:rPr lang="ja-JP" altLang="en-US" sz="1000" i="1">
                <a:solidFill>
                  <a:srgbClr val="120DF3"/>
                </a:solidFill>
              </a:rPr>
              <a:t>”</a:t>
            </a:r>
            <a:endParaRPr lang="en-US" sz="1000" i="1">
              <a:solidFill>
                <a:srgbClr val="120DF3"/>
              </a:solidFill>
            </a:endParaRPr>
          </a:p>
        </p:txBody>
      </p:sp>
      <p:sp>
        <p:nvSpPr>
          <p:cNvPr id="61447" name="TextBox 11"/>
          <p:cNvSpPr txBox="1">
            <a:spLocks noChangeArrowheads="1"/>
          </p:cNvSpPr>
          <p:nvPr/>
        </p:nvSpPr>
        <p:spPr bwMode="auto">
          <a:xfrm>
            <a:off x="534988" y="243840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a:solidFill>
                  <a:srgbClr val="120DF3"/>
                </a:solidFill>
              </a:rPr>
              <a:t>Representing it...</a:t>
            </a:r>
          </a:p>
        </p:txBody>
      </p:sp>
      <p:sp>
        <p:nvSpPr>
          <p:cNvPr id="61448" name="TextBox 12"/>
          <p:cNvSpPr txBox="1">
            <a:spLocks noChangeArrowheads="1"/>
          </p:cNvSpPr>
          <p:nvPr/>
        </p:nvSpPr>
        <p:spPr bwMode="auto">
          <a:xfrm>
            <a:off x="534988" y="396240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a:solidFill>
                  <a:srgbClr val="120DF3"/>
                </a:solidFill>
              </a:rPr>
              <a:t>Interpreting it...</a:t>
            </a:r>
          </a:p>
        </p:txBody>
      </p:sp>
      <p:sp>
        <p:nvSpPr>
          <p:cNvPr id="61449" name="TextBox 13"/>
          <p:cNvSpPr txBox="1">
            <a:spLocks noChangeArrowheads="1"/>
          </p:cNvSpPr>
          <p:nvPr/>
        </p:nvSpPr>
        <p:spPr bwMode="auto">
          <a:xfrm>
            <a:off x="534988" y="541020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a:solidFill>
                  <a:srgbClr val="120DF3"/>
                </a:solidFill>
              </a:rPr>
              <a:t>Evaluating it...</a:t>
            </a:r>
          </a:p>
        </p:txBody>
      </p:sp>
      <p:sp>
        <p:nvSpPr>
          <p:cNvPr id="61450" name="Rectangle 14"/>
          <p:cNvSpPr>
            <a:spLocks noChangeArrowheads="1"/>
          </p:cNvSpPr>
          <p:nvPr/>
        </p:nvSpPr>
        <p:spPr bwMode="auto">
          <a:xfrm>
            <a:off x="4140200" y="2438400"/>
            <a:ext cx="421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000000"/>
                </a:solidFill>
              </a:rPr>
              <a:t>What information will we need?</a:t>
            </a:r>
            <a:endParaRPr lang="en-US" i="1"/>
          </a:p>
        </p:txBody>
      </p:sp>
      <p:cxnSp>
        <p:nvCxnSpPr>
          <p:cNvPr id="61451" name="Straight Connector 16"/>
          <p:cNvCxnSpPr>
            <a:cxnSpLocks noChangeShapeType="1"/>
          </p:cNvCxnSpPr>
          <p:nvPr/>
        </p:nvCxnSpPr>
        <p:spPr bwMode="auto">
          <a:xfrm>
            <a:off x="990600" y="2360613"/>
            <a:ext cx="73152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1452" name="Straight Connector 17"/>
          <p:cNvCxnSpPr>
            <a:cxnSpLocks noChangeShapeType="1"/>
          </p:cNvCxnSpPr>
          <p:nvPr/>
        </p:nvCxnSpPr>
        <p:spPr bwMode="auto">
          <a:xfrm>
            <a:off x="990600" y="3886200"/>
            <a:ext cx="7315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1453" name="Straight Connector 18"/>
          <p:cNvCxnSpPr>
            <a:cxnSpLocks noChangeShapeType="1"/>
          </p:cNvCxnSpPr>
          <p:nvPr/>
        </p:nvCxnSpPr>
        <p:spPr bwMode="auto">
          <a:xfrm>
            <a:off x="990600" y="5334000"/>
            <a:ext cx="7315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1454" name="Rectangle 19"/>
          <p:cNvSpPr>
            <a:spLocks noChangeArrowheads="1"/>
          </p:cNvSpPr>
          <p:nvPr/>
        </p:nvSpPr>
        <p:spPr bwMode="auto">
          <a:xfrm>
            <a:off x="4165600" y="3962400"/>
            <a:ext cx="386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000000"/>
                </a:solidFill>
              </a:rPr>
              <a:t>How will we know who won?</a:t>
            </a:r>
            <a:endParaRPr lang="en-US" i="1"/>
          </a:p>
        </p:txBody>
      </p:sp>
      <p:sp>
        <p:nvSpPr>
          <p:cNvPr id="61455" name="Rectangle 20"/>
          <p:cNvSpPr>
            <a:spLocks noChangeArrowheads="1"/>
          </p:cNvSpPr>
          <p:nvPr/>
        </p:nvSpPr>
        <p:spPr bwMode="auto">
          <a:xfrm>
            <a:off x="4191000" y="5410200"/>
            <a:ext cx="3729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000000"/>
                </a:solidFill>
              </a:rPr>
              <a:t>Is it as efficient as possible?</a:t>
            </a:r>
            <a:endParaRPr lang="en-US" i="1"/>
          </a:p>
        </p:txBody>
      </p:sp>
      <p:sp>
        <p:nvSpPr>
          <p:cNvPr id="61456" name="Ink 18"/>
          <p:cNvSpPr>
            <a:spLocks noRot="1" noChangeAspect="1" noEditPoints="1" noChangeArrowheads="1" noChangeShapeType="1" noTextEdit="1"/>
          </p:cNvSpPr>
          <p:nvPr/>
        </p:nvSpPr>
        <p:spPr bwMode="auto">
          <a:xfrm>
            <a:off x="7389813" y="1422400"/>
            <a:ext cx="923925" cy="701675"/>
          </a:xfrm>
          <a:custGeom>
            <a:avLst/>
            <a:gdLst>
              <a:gd name="T0" fmla="*/ 2147483647 w 2566"/>
              <a:gd name="T1" fmla="*/ 2147483647 h 1950"/>
              <a:gd name="T2" fmla="*/ 2147483647 w 2566"/>
              <a:gd name="T3" fmla="*/ 2147483647 h 1950"/>
              <a:gd name="T4" fmla="*/ 2147483647 w 2566"/>
              <a:gd name="T5" fmla="*/ 2147483647 h 1950"/>
              <a:gd name="T6" fmla="*/ 2147483647 w 2566"/>
              <a:gd name="T7" fmla="*/ 2147483647 h 1950"/>
              <a:gd name="T8" fmla="*/ 2147483647 w 2566"/>
              <a:gd name="T9" fmla="*/ 2147483647 h 1950"/>
              <a:gd name="T10" fmla="*/ 2147483647 w 2566"/>
              <a:gd name="T11" fmla="*/ 2147483647 h 1950"/>
              <a:gd name="T12" fmla="*/ 2147483647 w 2566"/>
              <a:gd name="T13" fmla="*/ 2147483647 h 1950"/>
              <a:gd name="T14" fmla="*/ 2147483647 w 2566"/>
              <a:gd name="T15" fmla="*/ 2147483647 h 1950"/>
              <a:gd name="T16" fmla="*/ 2147483647 w 2566"/>
              <a:gd name="T17" fmla="*/ 2147483647 h 1950"/>
              <a:gd name="T18" fmla="*/ 2147483647 w 2566"/>
              <a:gd name="T19" fmla="*/ 2147483647 h 1950"/>
              <a:gd name="T20" fmla="*/ 0 w 2566"/>
              <a:gd name="T21" fmla="*/ 2147483647 h 1950"/>
              <a:gd name="T22" fmla="*/ 2147483647 w 2566"/>
              <a:gd name="T23" fmla="*/ 2147483647 h 1950"/>
              <a:gd name="T24" fmla="*/ 2147483647 w 2566"/>
              <a:gd name="T25" fmla="*/ 2147483647 h 1950"/>
              <a:gd name="T26" fmla="*/ 2147483647 w 2566"/>
              <a:gd name="T27" fmla="*/ 2147483647 h 1950"/>
              <a:gd name="T28" fmla="*/ 2147483647 w 2566"/>
              <a:gd name="T29" fmla="*/ 2147483647 h 1950"/>
              <a:gd name="T30" fmla="*/ 2147483647 w 2566"/>
              <a:gd name="T31" fmla="*/ 2147483647 h 1950"/>
              <a:gd name="T32" fmla="*/ 2147483647 w 2566"/>
              <a:gd name="T33" fmla="*/ 2147483647 h 1950"/>
              <a:gd name="T34" fmla="*/ 2147483647 w 2566"/>
              <a:gd name="T35" fmla="*/ 2147483647 h 1950"/>
              <a:gd name="T36" fmla="*/ 2147483647 w 2566"/>
              <a:gd name="T37" fmla="*/ 2147483647 h 1950"/>
              <a:gd name="T38" fmla="*/ 2147483647 w 2566"/>
              <a:gd name="T39" fmla="*/ 2147483647 h 1950"/>
              <a:gd name="T40" fmla="*/ 2147483647 w 2566"/>
              <a:gd name="T41" fmla="*/ 2147483647 h 1950"/>
              <a:gd name="T42" fmla="*/ 2147483647 w 2566"/>
              <a:gd name="T43" fmla="*/ 2147483647 h 1950"/>
              <a:gd name="T44" fmla="*/ 2147483647 w 2566"/>
              <a:gd name="T45" fmla="*/ 2147483647 h 1950"/>
              <a:gd name="T46" fmla="*/ 2147483647 w 2566"/>
              <a:gd name="T47" fmla="*/ 2147483647 h 1950"/>
              <a:gd name="T48" fmla="*/ 2147483647 w 2566"/>
              <a:gd name="T49" fmla="*/ 2147483647 h 1950"/>
              <a:gd name="T50" fmla="*/ 2147483647 w 2566"/>
              <a:gd name="T51" fmla="*/ 2147483647 h 1950"/>
              <a:gd name="T52" fmla="*/ 2147483647 w 2566"/>
              <a:gd name="T53" fmla="*/ 2147483647 h 1950"/>
              <a:gd name="T54" fmla="*/ 2147483647 w 2566"/>
              <a:gd name="T55" fmla="*/ 2147483647 h 1950"/>
              <a:gd name="T56" fmla="*/ 2147483647 w 2566"/>
              <a:gd name="T57" fmla="*/ 2147483647 h 1950"/>
              <a:gd name="T58" fmla="*/ 2147483647 w 2566"/>
              <a:gd name="T59" fmla="*/ 2147483647 h 1950"/>
              <a:gd name="T60" fmla="*/ 2147483647 w 2566"/>
              <a:gd name="T61" fmla="*/ 2147483647 h 1950"/>
              <a:gd name="T62" fmla="*/ 2147483647 w 2566"/>
              <a:gd name="T63" fmla="*/ 2147483647 h 1950"/>
              <a:gd name="T64" fmla="*/ 2147483647 w 2566"/>
              <a:gd name="T65" fmla="*/ 2147483647 h 1950"/>
              <a:gd name="T66" fmla="*/ 2147483647 w 2566"/>
              <a:gd name="T67" fmla="*/ 2147483647 h 1950"/>
              <a:gd name="T68" fmla="*/ 2147483647 w 2566"/>
              <a:gd name="T69" fmla="*/ 2147483647 h 1950"/>
              <a:gd name="T70" fmla="*/ 2147483647 w 2566"/>
              <a:gd name="T71" fmla="*/ 2147483647 h 1950"/>
              <a:gd name="T72" fmla="*/ 2147483647 w 2566"/>
              <a:gd name="T73" fmla="*/ 2147483647 h 1950"/>
              <a:gd name="T74" fmla="*/ 2147483647 w 2566"/>
              <a:gd name="T75" fmla="*/ 2147483647 h 1950"/>
              <a:gd name="T76" fmla="*/ 2147483647 w 2566"/>
              <a:gd name="T77" fmla="*/ 2147483647 h 1950"/>
              <a:gd name="T78" fmla="*/ 2147483647 w 2566"/>
              <a:gd name="T79" fmla="*/ 2147483647 h 1950"/>
              <a:gd name="T80" fmla="*/ 2147483647 w 2566"/>
              <a:gd name="T81" fmla="*/ 2147483647 h 1950"/>
              <a:gd name="T82" fmla="*/ 2147483647 w 2566"/>
              <a:gd name="T83" fmla="*/ 2147483647 h 1950"/>
              <a:gd name="T84" fmla="*/ 2147483647 w 2566"/>
              <a:gd name="T85" fmla="*/ 2147483647 h 1950"/>
              <a:gd name="T86" fmla="*/ 2147483647 w 2566"/>
              <a:gd name="T87" fmla="*/ 2147483647 h 1950"/>
              <a:gd name="T88" fmla="*/ 2147483647 w 2566"/>
              <a:gd name="T89" fmla="*/ 2147483647 h 1950"/>
              <a:gd name="T90" fmla="*/ 2147483647 w 2566"/>
              <a:gd name="T91" fmla="*/ 2147483647 h 1950"/>
              <a:gd name="T92" fmla="*/ 2147483647 w 2566"/>
              <a:gd name="T93" fmla="*/ 2147483647 h 1950"/>
              <a:gd name="T94" fmla="*/ 2147483647 w 2566"/>
              <a:gd name="T95" fmla="*/ 2147483647 h 1950"/>
              <a:gd name="T96" fmla="*/ 2147483647 w 2566"/>
              <a:gd name="T97" fmla="*/ 2147483647 h 1950"/>
              <a:gd name="T98" fmla="*/ 2147483647 w 2566"/>
              <a:gd name="T99" fmla="*/ 2147483647 h 1950"/>
              <a:gd name="T100" fmla="*/ 2147483647 w 2566"/>
              <a:gd name="T101" fmla="*/ 2147483647 h 1950"/>
              <a:gd name="T102" fmla="*/ 2147483647 w 2566"/>
              <a:gd name="T103" fmla="*/ 2147483647 h 1950"/>
              <a:gd name="T104" fmla="*/ 2147483647 w 2566"/>
              <a:gd name="T105" fmla="*/ 2147483647 h 1950"/>
              <a:gd name="T106" fmla="*/ 2147483647 w 2566"/>
              <a:gd name="T107" fmla="*/ 2147483647 h 1950"/>
              <a:gd name="T108" fmla="*/ 2147483647 w 2566"/>
              <a:gd name="T109" fmla="*/ 2147483647 h 1950"/>
              <a:gd name="T110" fmla="*/ 2147483647 w 2566"/>
              <a:gd name="T111" fmla="*/ 2147483647 h 1950"/>
              <a:gd name="T112" fmla="*/ 2147483647 w 2566"/>
              <a:gd name="T113" fmla="*/ 2147483647 h 1950"/>
              <a:gd name="T114" fmla="*/ 2147483647 w 2566"/>
              <a:gd name="T115" fmla="*/ 2147483647 h 1950"/>
              <a:gd name="T116" fmla="*/ 2147483647 w 2566"/>
              <a:gd name="T117" fmla="*/ 2147483647 h 1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66"/>
              <a:gd name="T178" fmla="*/ 0 h 1950"/>
              <a:gd name="T179" fmla="*/ 2566 w 2566"/>
              <a:gd name="T180" fmla="*/ 1950 h 1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66" h="1950" extrusionOk="0">
                <a:moveTo>
                  <a:pt x="872" y="587"/>
                </a:moveTo>
                <a:cubicBezTo>
                  <a:pt x="858" y="613"/>
                  <a:pt x="840" y="636"/>
                  <a:pt x="831" y="664"/>
                </a:cubicBezTo>
                <a:cubicBezTo>
                  <a:pt x="815" y="714"/>
                  <a:pt x="794" y="763"/>
                  <a:pt x="782" y="815"/>
                </a:cubicBezTo>
                <a:cubicBezTo>
                  <a:pt x="765" y="893"/>
                  <a:pt x="752" y="975"/>
                  <a:pt x="747" y="1055"/>
                </a:cubicBezTo>
                <a:cubicBezTo>
                  <a:pt x="742" y="1137"/>
                  <a:pt x="739" y="1219"/>
                  <a:pt x="734" y="1301"/>
                </a:cubicBezTo>
                <a:cubicBezTo>
                  <a:pt x="730" y="1370"/>
                  <a:pt x="718" y="1432"/>
                  <a:pt x="702" y="1497"/>
                </a:cubicBezTo>
                <a:cubicBezTo>
                  <a:pt x="694" y="1529"/>
                  <a:pt x="691" y="1550"/>
                  <a:pt x="654" y="1549"/>
                </a:cubicBezTo>
                <a:cubicBezTo>
                  <a:pt x="648" y="1546"/>
                  <a:pt x="642" y="1544"/>
                  <a:pt x="636" y="1541"/>
                </a:cubicBezTo>
              </a:path>
              <a:path w="2566" h="1950" extrusionOk="0">
                <a:moveTo>
                  <a:pt x="139" y="934"/>
                </a:moveTo>
                <a:cubicBezTo>
                  <a:pt x="103" y="900"/>
                  <a:pt x="55" y="872"/>
                  <a:pt x="31" y="826"/>
                </a:cubicBezTo>
                <a:cubicBezTo>
                  <a:pt x="6" y="778"/>
                  <a:pt x="-3" y="724"/>
                  <a:pt x="0" y="670"/>
                </a:cubicBezTo>
                <a:cubicBezTo>
                  <a:pt x="5" y="595"/>
                  <a:pt x="43" y="516"/>
                  <a:pt x="81" y="453"/>
                </a:cubicBezTo>
                <a:cubicBezTo>
                  <a:pt x="180" y="288"/>
                  <a:pt x="337" y="161"/>
                  <a:pt x="509" y="78"/>
                </a:cubicBezTo>
                <a:cubicBezTo>
                  <a:pt x="610" y="30"/>
                  <a:pt x="728" y="-12"/>
                  <a:pt x="841" y="5"/>
                </a:cubicBezTo>
                <a:cubicBezTo>
                  <a:pt x="1019" y="31"/>
                  <a:pt x="1152" y="202"/>
                  <a:pt x="1171" y="374"/>
                </a:cubicBezTo>
                <a:cubicBezTo>
                  <a:pt x="1188" y="531"/>
                  <a:pt x="1095" y="663"/>
                  <a:pt x="975" y="755"/>
                </a:cubicBezTo>
                <a:cubicBezTo>
                  <a:pt x="917" y="800"/>
                  <a:pt x="855" y="835"/>
                  <a:pt x="788" y="863"/>
                </a:cubicBezTo>
                <a:cubicBezTo>
                  <a:pt x="711" y="895"/>
                  <a:pt x="633" y="907"/>
                  <a:pt x="552" y="917"/>
                </a:cubicBezTo>
                <a:cubicBezTo>
                  <a:pt x="548" y="917"/>
                  <a:pt x="544" y="918"/>
                  <a:pt x="540" y="918"/>
                </a:cubicBezTo>
                <a:cubicBezTo>
                  <a:pt x="563" y="937"/>
                  <a:pt x="590" y="959"/>
                  <a:pt x="614" y="979"/>
                </a:cubicBezTo>
                <a:cubicBezTo>
                  <a:pt x="679" y="1032"/>
                  <a:pt x="741" y="1088"/>
                  <a:pt x="800" y="1147"/>
                </a:cubicBezTo>
                <a:cubicBezTo>
                  <a:pt x="893" y="1240"/>
                  <a:pt x="995" y="1406"/>
                  <a:pt x="1123" y="1455"/>
                </a:cubicBezTo>
                <a:cubicBezTo>
                  <a:pt x="1189" y="1481"/>
                  <a:pt x="1201" y="1443"/>
                  <a:pt x="1252" y="1416"/>
                </a:cubicBezTo>
              </a:path>
              <a:path w="2566" h="1950" extrusionOk="0">
                <a:moveTo>
                  <a:pt x="1471" y="525"/>
                </a:moveTo>
                <a:cubicBezTo>
                  <a:pt x="1491" y="570"/>
                  <a:pt x="1479" y="615"/>
                  <a:pt x="1478" y="665"/>
                </a:cubicBezTo>
                <a:cubicBezTo>
                  <a:pt x="1475" y="779"/>
                  <a:pt x="1477" y="893"/>
                  <a:pt x="1472" y="1007"/>
                </a:cubicBezTo>
                <a:cubicBezTo>
                  <a:pt x="1467" y="1125"/>
                  <a:pt x="1466" y="1243"/>
                  <a:pt x="1465" y="1361"/>
                </a:cubicBezTo>
                <a:cubicBezTo>
                  <a:pt x="1465" y="1384"/>
                  <a:pt x="1466" y="1407"/>
                  <a:pt x="1466" y="1430"/>
                </a:cubicBezTo>
              </a:path>
              <a:path w="2566" h="1950" extrusionOk="0">
                <a:moveTo>
                  <a:pt x="1265" y="1002"/>
                </a:moveTo>
                <a:cubicBezTo>
                  <a:pt x="1241" y="898"/>
                  <a:pt x="1213" y="793"/>
                  <a:pt x="1225" y="685"/>
                </a:cubicBezTo>
                <a:cubicBezTo>
                  <a:pt x="1236" y="585"/>
                  <a:pt x="1293" y="500"/>
                  <a:pt x="1391" y="470"/>
                </a:cubicBezTo>
                <a:cubicBezTo>
                  <a:pt x="1511" y="433"/>
                  <a:pt x="1662" y="469"/>
                  <a:pt x="1758" y="547"/>
                </a:cubicBezTo>
                <a:cubicBezTo>
                  <a:pt x="1806" y="586"/>
                  <a:pt x="1851" y="650"/>
                  <a:pt x="1842" y="715"/>
                </a:cubicBezTo>
                <a:cubicBezTo>
                  <a:pt x="1833" y="782"/>
                  <a:pt x="1779" y="829"/>
                  <a:pt x="1727" y="863"/>
                </a:cubicBezTo>
                <a:cubicBezTo>
                  <a:pt x="1667" y="902"/>
                  <a:pt x="1593" y="922"/>
                  <a:pt x="1523" y="935"/>
                </a:cubicBezTo>
                <a:cubicBezTo>
                  <a:pt x="1508" y="937"/>
                  <a:pt x="1494" y="939"/>
                  <a:pt x="1479" y="941"/>
                </a:cubicBezTo>
              </a:path>
              <a:path w="2566" h="1950" extrusionOk="0">
                <a:moveTo>
                  <a:pt x="2558" y="434"/>
                </a:moveTo>
                <a:cubicBezTo>
                  <a:pt x="2563" y="388"/>
                  <a:pt x="2573" y="348"/>
                  <a:pt x="2535" y="312"/>
                </a:cubicBezTo>
                <a:cubicBezTo>
                  <a:pt x="2497" y="275"/>
                  <a:pt x="2415" y="280"/>
                  <a:pt x="2368" y="287"/>
                </a:cubicBezTo>
                <a:cubicBezTo>
                  <a:pt x="2251" y="305"/>
                  <a:pt x="2112" y="370"/>
                  <a:pt x="2067" y="487"/>
                </a:cubicBezTo>
                <a:cubicBezTo>
                  <a:pt x="2033" y="576"/>
                  <a:pt x="2074" y="665"/>
                  <a:pt x="2123" y="740"/>
                </a:cubicBezTo>
                <a:cubicBezTo>
                  <a:pt x="2186" y="836"/>
                  <a:pt x="2279" y="910"/>
                  <a:pt x="2366" y="983"/>
                </a:cubicBezTo>
                <a:cubicBezTo>
                  <a:pt x="2418" y="1027"/>
                  <a:pt x="2506" y="1082"/>
                  <a:pt x="2524" y="1153"/>
                </a:cubicBezTo>
                <a:cubicBezTo>
                  <a:pt x="2539" y="1213"/>
                  <a:pt x="2458" y="1244"/>
                  <a:pt x="2415" y="1255"/>
                </a:cubicBezTo>
                <a:cubicBezTo>
                  <a:pt x="2331" y="1277"/>
                  <a:pt x="2237" y="1269"/>
                  <a:pt x="2152" y="1259"/>
                </a:cubicBezTo>
                <a:cubicBezTo>
                  <a:pt x="2075" y="1250"/>
                  <a:pt x="2000" y="1231"/>
                  <a:pt x="1923" y="1227"/>
                </a:cubicBezTo>
                <a:cubicBezTo>
                  <a:pt x="1908" y="1227"/>
                  <a:pt x="1892" y="1227"/>
                  <a:pt x="1877" y="1227"/>
                </a:cubicBezTo>
              </a:path>
              <a:path w="2566" h="1950" extrusionOk="0">
                <a:moveTo>
                  <a:pt x="913" y="1610"/>
                </a:moveTo>
                <a:cubicBezTo>
                  <a:pt x="871" y="1638"/>
                  <a:pt x="862" y="1650"/>
                  <a:pt x="833" y="1682"/>
                </a:cubicBezTo>
                <a:cubicBezTo>
                  <a:pt x="938" y="1684"/>
                  <a:pt x="1038" y="1678"/>
                  <a:pt x="1143" y="1667"/>
                </a:cubicBezTo>
                <a:cubicBezTo>
                  <a:pt x="1395" y="1641"/>
                  <a:pt x="1646" y="1610"/>
                  <a:pt x="1897" y="1577"/>
                </a:cubicBezTo>
                <a:cubicBezTo>
                  <a:pt x="2088" y="1552"/>
                  <a:pt x="2277" y="1524"/>
                  <a:pt x="2467" y="1490"/>
                </a:cubicBezTo>
              </a:path>
              <a:path w="2566" h="1950" extrusionOk="0">
                <a:moveTo>
                  <a:pt x="1155" y="1914"/>
                </a:moveTo>
                <a:cubicBezTo>
                  <a:pt x="1130" y="1925"/>
                  <a:pt x="1106" y="1935"/>
                  <a:pt x="1081" y="1945"/>
                </a:cubicBezTo>
                <a:cubicBezTo>
                  <a:pt x="1108" y="1917"/>
                  <a:pt x="1117" y="1918"/>
                  <a:pt x="1152" y="1903"/>
                </a:cubicBezTo>
                <a:cubicBezTo>
                  <a:pt x="1371" y="1809"/>
                  <a:pt x="1615" y="1776"/>
                  <a:pt x="1849" y="1745"/>
                </a:cubicBezTo>
                <a:cubicBezTo>
                  <a:pt x="1988" y="1726"/>
                  <a:pt x="2127" y="1717"/>
                  <a:pt x="2267" y="1710"/>
                </a:cubicBezTo>
                <a:cubicBezTo>
                  <a:pt x="2311" y="1708"/>
                  <a:pt x="2383" y="1693"/>
                  <a:pt x="2428" y="1703"/>
                </a:cubicBezTo>
                <a:cubicBezTo>
                  <a:pt x="2456" y="1709"/>
                  <a:pt x="2387" y="1722"/>
                  <a:pt x="2379" y="172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57" name="Ink 19"/>
          <p:cNvSpPr>
            <a:spLocks noRot="1" noChangeAspect="1" noEditPoints="1" noChangeArrowheads="1" noChangeShapeType="1" noTextEdit="1"/>
          </p:cNvSpPr>
          <p:nvPr/>
        </p:nvSpPr>
        <p:spPr bwMode="auto">
          <a:xfrm>
            <a:off x="2001838" y="2976563"/>
            <a:ext cx="2312987" cy="679450"/>
          </a:xfrm>
          <a:custGeom>
            <a:avLst/>
            <a:gdLst>
              <a:gd name="T0" fmla="*/ 2147483647 w 6424"/>
              <a:gd name="T1" fmla="*/ 2147483647 h 1886"/>
              <a:gd name="T2" fmla="*/ 2147483647 w 6424"/>
              <a:gd name="T3" fmla="*/ 2147483647 h 1886"/>
              <a:gd name="T4" fmla="*/ 2147483647 w 6424"/>
              <a:gd name="T5" fmla="*/ 2147483647 h 1886"/>
              <a:gd name="T6" fmla="*/ 2147483647 w 6424"/>
              <a:gd name="T7" fmla="*/ 2147483647 h 1886"/>
              <a:gd name="T8" fmla="*/ 2147483647 w 6424"/>
              <a:gd name="T9" fmla="*/ 2147483647 h 1886"/>
              <a:gd name="T10" fmla="*/ 2147483647 w 6424"/>
              <a:gd name="T11" fmla="*/ 2147483647 h 1886"/>
              <a:gd name="T12" fmla="*/ 2147483647 w 6424"/>
              <a:gd name="T13" fmla="*/ 2147483647 h 1886"/>
              <a:gd name="T14" fmla="*/ 2147483647 w 6424"/>
              <a:gd name="T15" fmla="*/ 2147483647 h 1886"/>
              <a:gd name="T16" fmla="*/ 2147483647 w 6424"/>
              <a:gd name="T17" fmla="*/ 2147483647 h 1886"/>
              <a:gd name="T18" fmla="*/ 2147483647 w 6424"/>
              <a:gd name="T19" fmla="*/ 2147483647 h 1886"/>
              <a:gd name="T20" fmla="*/ 2147483647 w 6424"/>
              <a:gd name="T21" fmla="*/ 2147483647 h 1886"/>
              <a:gd name="T22" fmla="*/ 2147483647 w 6424"/>
              <a:gd name="T23" fmla="*/ 2147483647 h 1886"/>
              <a:gd name="T24" fmla="*/ 2147483647 w 6424"/>
              <a:gd name="T25" fmla="*/ 2147483647 h 1886"/>
              <a:gd name="T26" fmla="*/ 2147483647 w 6424"/>
              <a:gd name="T27" fmla="*/ 2147483647 h 1886"/>
              <a:gd name="T28" fmla="*/ 2147483647 w 6424"/>
              <a:gd name="T29" fmla="*/ 2147483647 h 1886"/>
              <a:gd name="T30" fmla="*/ 2147483647 w 6424"/>
              <a:gd name="T31" fmla="*/ 2147483647 h 1886"/>
              <a:gd name="T32" fmla="*/ 2147483647 w 6424"/>
              <a:gd name="T33" fmla="*/ 2147483647 h 1886"/>
              <a:gd name="T34" fmla="*/ 2147483647 w 6424"/>
              <a:gd name="T35" fmla="*/ 2147483647 h 1886"/>
              <a:gd name="T36" fmla="*/ 2147483647 w 6424"/>
              <a:gd name="T37" fmla="*/ 2147483647 h 1886"/>
              <a:gd name="T38" fmla="*/ 2147483647 w 6424"/>
              <a:gd name="T39" fmla="*/ 2147483647 h 1886"/>
              <a:gd name="T40" fmla="*/ 2147483647 w 6424"/>
              <a:gd name="T41" fmla="*/ 2147483647 h 1886"/>
              <a:gd name="T42" fmla="*/ 2147483647 w 6424"/>
              <a:gd name="T43" fmla="*/ 2147483647 h 1886"/>
              <a:gd name="T44" fmla="*/ 2147483647 w 6424"/>
              <a:gd name="T45" fmla="*/ 2147483647 h 1886"/>
              <a:gd name="T46" fmla="*/ 2147483647 w 6424"/>
              <a:gd name="T47" fmla="*/ 2147483647 h 1886"/>
              <a:gd name="T48" fmla="*/ 2147483647 w 6424"/>
              <a:gd name="T49" fmla="*/ 2147483647 h 1886"/>
              <a:gd name="T50" fmla="*/ 2147483647 w 6424"/>
              <a:gd name="T51" fmla="*/ 2147483647 h 1886"/>
              <a:gd name="T52" fmla="*/ 2147483647 w 6424"/>
              <a:gd name="T53" fmla="*/ 2147483647 h 1886"/>
              <a:gd name="T54" fmla="*/ 2147483647 w 6424"/>
              <a:gd name="T55" fmla="*/ 2147483647 h 1886"/>
              <a:gd name="T56" fmla="*/ 2147483647 w 6424"/>
              <a:gd name="T57" fmla="*/ 2147483647 h 1886"/>
              <a:gd name="T58" fmla="*/ 2147483647 w 6424"/>
              <a:gd name="T59" fmla="*/ 2147483647 h 1886"/>
              <a:gd name="T60" fmla="*/ 2147483647 w 6424"/>
              <a:gd name="T61" fmla="*/ 2147483647 h 1886"/>
              <a:gd name="T62" fmla="*/ 2147483647 w 6424"/>
              <a:gd name="T63" fmla="*/ 2147483647 h 1886"/>
              <a:gd name="T64" fmla="*/ 2147483647 w 6424"/>
              <a:gd name="T65" fmla="*/ 2147483647 h 1886"/>
              <a:gd name="T66" fmla="*/ 2147483647 w 6424"/>
              <a:gd name="T67" fmla="*/ 2147483647 h 1886"/>
              <a:gd name="T68" fmla="*/ 2147483647 w 6424"/>
              <a:gd name="T69" fmla="*/ 2147483647 h 1886"/>
              <a:gd name="T70" fmla="*/ 2147483647 w 6424"/>
              <a:gd name="T71" fmla="*/ 2147483647 h 1886"/>
              <a:gd name="T72" fmla="*/ 2147483647 w 6424"/>
              <a:gd name="T73" fmla="*/ 2147483647 h 1886"/>
              <a:gd name="T74" fmla="*/ 2147483647 w 6424"/>
              <a:gd name="T75" fmla="*/ 2147483647 h 1886"/>
              <a:gd name="T76" fmla="*/ 2147483647 w 6424"/>
              <a:gd name="T77" fmla="*/ 2147483647 h 1886"/>
              <a:gd name="T78" fmla="*/ 2147483647 w 6424"/>
              <a:gd name="T79" fmla="*/ 2147483647 h 1886"/>
              <a:gd name="T80" fmla="*/ 2147483647 w 6424"/>
              <a:gd name="T81" fmla="*/ 2147483647 h 1886"/>
              <a:gd name="T82" fmla="*/ 2147483647 w 6424"/>
              <a:gd name="T83" fmla="*/ 2147483647 h 1886"/>
              <a:gd name="T84" fmla="*/ 2147483647 w 6424"/>
              <a:gd name="T85" fmla="*/ 2147483647 h 1886"/>
              <a:gd name="T86" fmla="*/ 2147483647 w 6424"/>
              <a:gd name="T87" fmla="*/ 2147483647 h 1886"/>
              <a:gd name="T88" fmla="*/ 2147483647 w 6424"/>
              <a:gd name="T89" fmla="*/ 2147483647 h 18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24"/>
              <a:gd name="T136" fmla="*/ 0 h 1886"/>
              <a:gd name="T137" fmla="*/ 6424 w 6424"/>
              <a:gd name="T138" fmla="*/ 1886 h 18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24" h="1886" extrusionOk="0">
                <a:moveTo>
                  <a:pt x="759" y="750"/>
                </a:moveTo>
                <a:cubicBezTo>
                  <a:pt x="753" y="736"/>
                  <a:pt x="737" y="710"/>
                  <a:pt x="733" y="696"/>
                </a:cubicBezTo>
                <a:cubicBezTo>
                  <a:pt x="721" y="655"/>
                  <a:pt x="708" y="628"/>
                  <a:pt x="724" y="584"/>
                </a:cubicBezTo>
                <a:cubicBezTo>
                  <a:pt x="752" y="506"/>
                  <a:pt x="817" y="444"/>
                  <a:pt x="874" y="387"/>
                </a:cubicBezTo>
                <a:cubicBezTo>
                  <a:pt x="998" y="264"/>
                  <a:pt x="1152" y="166"/>
                  <a:pt x="1304" y="81"/>
                </a:cubicBezTo>
                <a:cubicBezTo>
                  <a:pt x="1366" y="46"/>
                  <a:pt x="1474" y="-26"/>
                  <a:pt x="1550" y="9"/>
                </a:cubicBezTo>
                <a:cubicBezTo>
                  <a:pt x="1616" y="40"/>
                  <a:pt x="1622" y="139"/>
                  <a:pt x="1622" y="200"/>
                </a:cubicBezTo>
                <a:cubicBezTo>
                  <a:pt x="1623" y="558"/>
                  <a:pt x="1429" y="939"/>
                  <a:pt x="1218" y="1218"/>
                </a:cubicBezTo>
                <a:cubicBezTo>
                  <a:pt x="1007" y="1497"/>
                  <a:pt x="667" y="1803"/>
                  <a:pt x="298" y="1826"/>
                </a:cubicBezTo>
                <a:cubicBezTo>
                  <a:pt x="218" y="1831"/>
                  <a:pt x="119" y="1813"/>
                  <a:pt x="60" y="1753"/>
                </a:cubicBezTo>
                <a:cubicBezTo>
                  <a:pt x="-46" y="1644"/>
                  <a:pt x="5" y="1491"/>
                  <a:pt x="110" y="1404"/>
                </a:cubicBezTo>
                <a:cubicBezTo>
                  <a:pt x="290" y="1255"/>
                  <a:pt x="525" y="1284"/>
                  <a:pt x="719" y="1386"/>
                </a:cubicBezTo>
                <a:cubicBezTo>
                  <a:pt x="917" y="1490"/>
                  <a:pt x="1073" y="1660"/>
                  <a:pt x="1288" y="1734"/>
                </a:cubicBezTo>
                <a:cubicBezTo>
                  <a:pt x="1403" y="1773"/>
                  <a:pt x="1542" y="1785"/>
                  <a:pt x="1652" y="1724"/>
                </a:cubicBezTo>
                <a:cubicBezTo>
                  <a:pt x="1747" y="1672"/>
                  <a:pt x="1815" y="1576"/>
                  <a:pt x="1879" y="1493"/>
                </a:cubicBezTo>
              </a:path>
              <a:path w="6424" h="1886" extrusionOk="0">
                <a:moveTo>
                  <a:pt x="2440" y="1328"/>
                </a:moveTo>
                <a:cubicBezTo>
                  <a:pt x="2412" y="1340"/>
                  <a:pt x="2408" y="1326"/>
                  <a:pt x="2401" y="1360"/>
                </a:cubicBezTo>
                <a:cubicBezTo>
                  <a:pt x="2393" y="1399"/>
                  <a:pt x="2434" y="1474"/>
                  <a:pt x="2444" y="1510"/>
                </a:cubicBezTo>
                <a:cubicBezTo>
                  <a:pt x="2476" y="1622"/>
                  <a:pt x="2497" y="1772"/>
                  <a:pt x="2564" y="1870"/>
                </a:cubicBezTo>
                <a:cubicBezTo>
                  <a:pt x="2579" y="1884"/>
                  <a:pt x="2583" y="1889"/>
                  <a:pt x="2597" y="1883"/>
                </a:cubicBezTo>
                <a:cubicBezTo>
                  <a:pt x="2643" y="1847"/>
                  <a:pt x="2667" y="1801"/>
                  <a:pt x="2691" y="1747"/>
                </a:cubicBezTo>
                <a:cubicBezTo>
                  <a:pt x="2736" y="1647"/>
                  <a:pt x="2770" y="1542"/>
                  <a:pt x="2801" y="1437"/>
                </a:cubicBezTo>
                <a:cubicBezTo>
                  <a:pt x="2826" y="1350"/>
                  <a:pt x="2852" y="1261"/>
                  <a:pt x="2870" y="1173"/>
                </a:cubicBezTo>
                <a:cubicBezTo>
                  <a:pt x="2879" y="1130"/>
                  <a:pt x="2873" y="1087"/>
                  <a:pt x="2892" y="1145"/>
                </a:cubicBezTo>
              </a:path>
              <a:path w="6424" h="1886" extrusionOk="0">
                <a:moveTo>
                  <a:pt x="2895" y="1720"/>
                </a:moveTo>
                <a:cubicBezTo>
                  <a:pt x="2937" y="1704"/>
                  <a:pt x="2964" y="1666"/>
                  <a:pt x="2988" y="1627"/>
                </a:cubicBezTo>
                <a:cubicBezTo>
                  <a:pt x="3036" y="1548"/>
                  <a:pt x="3082" y="1471"/>
                  <a:pt x="3140" y="1399"/>
                </a:cubicBezTo>
                <a:cubicBezTo>
                  <a:pt x="3186" y="1343"/>
                  <a:pt x="3237" y="1282"/>
                  <a:pt x="3314" y="1274"/>
                </a:cubicBezTo>
                <a:cubicBezTo>
                  <a:pt x="3383" y="1267"/>
                  <a:pt x="3446" y="1309"/>
                  <a:pt x="3497" y="1350"/>
                </a:cubicBezTo>
                <a:cubicBezTo>
                  <a:pt x="3548" y="1391"/>
                  <a:pt x="3597" y="1442"/>
                  <a:pt x="3633" y="1498"/>
                </a:cubicBezTo>
                <a:cubicBezTo>
                  <a:pt x="3654" y="1531"/>
                  <a:pt x="3670" y="1572"/>
                  <a:pt x="3631" y="1599"/>
                </a:cubicBezTo>
                <a:cubicBezTo>
                  <a:pt x="3563" y="1645"/>
                  <a:pt x="3453" y="1637"/>
                  <a:pt x="3376" y="1635"/>
                </a:cubicBezTo>
                <a:cubicBezTo>
                  <a:pt x="3307" y="1633"/>
                  <a:pt x="3232" y="1632"/>
                  <a:pt x="3165" y="1615"/>
                </a:cubicBezTo>
                <a:cubicBezTo>
                  <a:pt x="3139" y="1608"/>
                  <a:pt x="3105" y="1595"/>
                  <a:pt x="3132" y="1566"/>
                </a:cubicBezTo>
                <a:cubicBezTo>
                  <a:pt x="3160" y="1547"/>
                  <a:pt x="3172" y="1539"/>
                  <a:pt x="3191" y="1525"/>
                </a:cubicBezTo>
              </a:path>
              <a:path w="6424" h="1886" extrusionOk="0">
                <a:moveTo>
                  <a:pt x="3689" y="1485"/>
                </a:moveTo>
                <a:cubicBezTo>
                  <a:pt x="3719" y="1539"/>
                  <a:pt x="3744" y="1592"/>
                  <a:pt x="3756" y="1653"/>
                </a:cubicBezTo>
                <a:cubicBezTo>
                  <a:pt x="3761" y="1678"/>
                  <a:pt x="3756" y="1697"/>
                  <a:pt x="3755" y="1715"/>
                </a:cubicBezTo>
                <a:cubicBezTo>
                  <a:pt x="3733" y="1678"/>
                  <a:pt x="3729" y="1643"/>
                  <a:pt x="3726" y="1600"/>
                </a:cubicBezTo>
                <a:cubicBezTo>
                  <a:pt x="3720" y="1516"/>
                  <a:pt x="3729" y="1435"/>
                  <a:pt x="3761" y="1357"/>
                </a:cubicBezTo>
                <a:cubicBezTo>
                  <a:pt x="3788" y="1291"/>
                  <a:pt x="3834" y="1220"/>
                  <a:pt x="3896" y="1182"/>
                </a:cubicBezTo>
                <a:cubicBezTo>
                  <a:pt x="3934" y="1159"/>
                  <a:pt x="3981" y="1164"/>
                  <a:pt x="3991" y="1213"/>
                </a:cubicBezTo>
                <a:cubicBezTo>
                  <a:pt x="4009" y="1299"/>
                  <a:pt x="3950" y="1395"/>
                  <a:pt x="3936" y="1478"/>
                </a:cubicBezTo>
                <a:cubicBezTo>
                  <a:pt x="3930" y="1515"/>
                  <a:pt x="3929" y="1561"/>
                  <a:pt x="3976" y="1568"/>
                </a:cubicBezTo>
                <a:cubicBezTo>
                  <a:pt x="4030" y="1575"/>
                  <a:pt x="4084" y="1542"/>
                  <a:pt x="4127" y="1515"/>
                </a:cubicBezTo>
                <a:cubicBezTo>
                  <a:pt x="4176" y="1485"/>
                  <a:pt x="4220" y="1425"/>
                  <a:pt x="4272" y="1403"/>
                </a:cubicBezTo>
                <a:cubicBezTo>
                  <a:pt x="4277" y="1403"/>
                  <a:pt x="4281" y="1402"/>
                  <a:pt x="4286" y="1402"/>
                </a:cubicBezTo>
                <a:cubicBezTo>
                  <a:pt x="4305" y="1434"/>
                  <a:pt x="4318" y="1459"/>
                  <a:pt x="4326" y="1500"/>
                </a:cubicBezTo>
                <a:cubicBezTo>
                  <a:pt x="4336" y="1549"/>
                  <a:pt x="4345" y="1599"/>
                  <a:pt x="4360" y="1647"/>
                </a:cubicBezTo>
                <a:cubicBezTo>
                  <a:pt x="4380" y="1710"/>
                  <a:pt x="4384" y="1658"/>
                  <a:pt x="4388" y="1626"/>
                </a:cubicBezTo>
              </a:path>
              <a:path w="6424" h="1886" extrusionOk="0">
                <a:moveTo>
                  <a:pt x="4220" y="899"/>
                </a:moveTo>
                <a:cubicBezTo>
                  <a:pt x="4216" y="897"/>
                  <a:pt x="4213" y="894"/>
                  <a:pt x="4209" y="892"/>
                </a:cubicBezTo>
                <a:cubicBezTo>
                  <a:pt x="4212" y="924"/>
                  <a:pt x="4217" y="941"/>
                  <a:pt x="4230" y="972"/>
                </a:cubicBezTo>
                <a:cubicBezTo>
                  <a:pt x="4235" y="984"/>
                  <a:pt x="4241" y="996"/>
                  <a:pt x="4246" y="1008"/>
                </a:cubicBezTo>
              </a:path>
              <a:path w="6424" h="1886" extrusionOk="0">
                <a:moveTo>
                  <a:pt x="4557" y="1578"/>
                </a:moveTo>
                <a:cubicBezTo>
                  <a:pt x="4613" y="1557"/>
                  <a:pt x="4615" y="1528"/>
                  <a:pt x="4643" y="1478"/>
                </a:cubicBezTo>
                <a:cubicBezTo>
                  <a:pt x="4677" y="1417"/>
                  <a:pt x="4705" y="1351"/>
                  <a:pt x="4742" y="1292"/>
                </a:cubicBezTo>
                <a:cubicBezTo>
                  <a:pt x="4768" y="1251"/>
                  <a:pt x="4798" y="1229"/>
                  <a:pt x="4841" y="1260"/>
                </a:cubicBezTo>
                <a:cubicBezTo>
                  <a:pt x="4890" y="1295"/>
                  <a:pt x="4925" y="1356"/>
                  <a:pt x="4958" y="1405"/>
                </a:cubicBezTo>
                <a:cubicBezTo>
                  <a:pt x="4982" y="1442"/>
                  <a:pt x="5024" y="1491"/>
                  <a:pt x="5023" y="1538"/>
                </a:cubicBezTo>
                <a:cubicBezTo>
                  <a:pt x="5022" y="1579"/>
                  <a:pt x="4958" y="1574"/>
                  <a:pt x="4932" y="1571"/>
                </a:cubicBezTo>
                <a:cubicBezTo>
                  <a:pt x="4867" y="1565"/>
                  <a:pt x="4805" y="1546"/>
                  <a:pt x="4746" y="1519"/>
                </a:cubicBezTo>
                <a:cubicBezTo>
                  <a:pt x="4712" y="1504"/>
                  <a:pt x="4693" y="1488"/>
                  <a:pt x="4670" y="1460"/>
                </a:cubicBezTo>
              </a:path>
              <a:path w="6424" h="1886" extrusionOk="0">
                <a:moveTo>
                  <a:pt x="5290" y="322"/>
                </a:moveTo>
                <a:cubicBezTo>
                  <a:pt x="5284" y="299"/>
                  <a:pt x="5299" y="253"/>
                  <a:pt x="5280" y="280"/>
                </a:cubicBezTo>
                <a:cubicBezTo>
                  <a:pt x="5240" y="337"/>
                  <a:pt x="5244" y="487"/>
                  <a:pt x="5233" y="551"/>
                </a:cubicBezTo>
                <a:cubicBezTo>
                  <a:pt x="5205" y="723"/>
                  <a:pt x="5180" y="895"/>
                  <a:pt x="5167" y="1069"/>
                </a:cubicBezTo>
                <a:cubicBezTo>
                  <a:pt x="5156" y="1218"/>
                  <a:pt x="5141" y="1385"/>
                  <a:pt x="5194" y="1528"/>
                </a:cubicBezTo>
                <a:cubicBezTo>
                  <a:pt x="5211" y="1561"/>
                  <a:pt x="5213" y="1570"/>
                  <a:pt x="5232" y="1584"/>
                </a:cubicBezTo>
                <a:cubicBezTo>
                  <a:pt x="5265" y="1560"/>
                  <a:pt x="5274" y="1572"/>
                  <a:pt x="5291" y="1511"/>
                </a:cubicBezTo>
                <a:cubicBezTo>
                  <a:pt x="5327" y="1382"/>
                  <a:pt x="5331" y="1288"/>
                  <a:pt x="5403" y="1171"/>
                </a:cubicBezTo>
                <a:cubicBezTo>
                  <a:pt x="5583" y="878"/>
                  <a:pt x="5680" y="513"/>
                  <a:pt x="5663" y="167"/>
                </a:cubicBezTo>
                <a:cubicBezTo>
                  <a:pt x="5661" y="157"/>
                  <a:pt x="5660" y="146"/>
                  <a:pt x="5658" y="136"/>
                </a:cubicBezTo>
                <a:cubicBezTo>
                  <a:pt x="5627" y="204"/>
                  <a:pt x="5610" y="274"/>
                  <a:pt x="5593" y="352"/>
                </a:cubicBezTo>
                <a:cubicBezTo>
                  <a:pt x="5531" y="628"/>
                  <a:pt x="5466" y="910"/>
                  <a:pt x="5476" y="1195"/>
                </a:cubicBezTo>
                <a:cubicBezTo>
                  <a:pt x="5480" y="1301"/>
                  <a:pt x="5492" y="1432"/>
                  <a:pt x="5593" y="1493"/>
                </a:cubicBezTo>
                <a:cubicBezTo>
                  <a:pt x="5694" y="1554"/>
                  <a:pt x="5807" y="1471"/>
                  <a:pt x="5864" y="1391"/>
                </a:cubicBezTo>
                <a:cubicBezTo>
                  <a:pt x="5923" y="1309"/>
                  <a:pt x="5975" y="1169"/>
                  <a:pt x="5945" y="1067"/>
                </a:cubicBezTo>
                <a:cubicBezTo>
                  <a:pt x="5939" y="1057"/>
                  <a:pt x="5933" y="1046"/>
                  <a:pt x="5927" y="1036"/>
                </a:cubicBezTo>
                <a:cubicBezTo>
                  <a:pt x="5864" y="1057"/>
                  <a:pt x="5849" y="1060"/>
                  <a:pt x="5815" y="1137"/>
                </a:cubicBezTo>
                <a:cubicBezTo>
                  <a:pt x="5779" y="1217"/>
                  <a:pt x="5761" y="1307"/>
                  <a:pt x="5773" y="1395"/>
                </a:cubicBezTo>
                <a:cubicBezTo>
                  <a:pt x="5788" y="1501"/>
                  <a:pt x="5869" y="1585"/>
                  <a:pt x="5976" y="1573"/>
                </a:cubicBezTo>
                <a:cubicBezTo>
                  <a:pt x="5982" y="1570"/>
                  <a:pt x="5989" y="1566"/>
                  <a:pt x="5995" y="1563"/>
                </a:cubicBezTo>
              </a:path>
              <a:path w="6424" h="1886" extrusionOk="0">
                <a:moveTo>
                  <a:pt x="6423" y="1164"/>
                </a:moveTo>
                <a:cubicBezTo>
                  <a:pt x="6410" y="1119"/>
                  <a:pt x="6397" y="1098"/>
                  <a:pt x="6349" y="1082"/>
                </a:cubicBezTo>
                <a:cubicBezTo>
                  <a:pt x="6285" y="1060"/>
                  <a:pt x="6218" y="1092"/>
                  <a:pt x="6197" y="1157"/>
                </a:cubicBezTo>
                <a:cubicBezTo>
                  <a:pt x="6175" y="1229"/>
                  <a:pt x="6216" y="1308"/>
                  <a:pt x="6250" y="1368"/>
                </a:cubicBezTo>
                <a:cubicBezTo>
                  <a:pt x="6287" y="1433"/>
                  <a:pt x="6378" y="1507"/>
                  <a:pt x="6380" y="1587"/>
                </a:cubicBezTo>
                <a:cubicBezTo>
                  <a:pt x="6381" y="1638"/>
                  <a:pt x="6306" y="1656"/>
                  <a:pt x="6269" y="1665"/>
                </a:cubicBezTo>
                <a:cubicBezTo>
                  <a:pt x="6203" y="1682"/>
                  <a:pt x="6144" y="1680"/>
                  <a:pt x="6077" y="1681"/>
                </a:cubicBezTo>
                <a:cubicBezTo>
                  <a:pt x="6043" y="1682"/>
                  <a:pt x="6013" y="1686"/>
                  <a:pt x="5980" y="169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58" name="Ink 20"/>
          <p:cNvSpPr>
            <a:spLocks noRot="1" noChangeAspect="1" noEditPoints="1" noChangeArrowheads="1" noChangeShapeType="1" noTextEdit="1"/>
          </p:cNvSpPr>
          <p:nvPr/>
        </p:nvSpPr>
        <p:spPr bwMode="auto">
          <a:xfrm>
            <a:off x="5118100" y="4413250"/>
            <a:ext cx="1931988" cy="760413"/>
          </a:xfrm>
          <a:custGeom>
            <a:avLst/>
            <a:gdLst>
              <a:gd name="T0" fmla="*/ 2147483647 w 5365"/>
              <a:gd name="T1" fmla="*/ 2147483647 h 2113"/>
              <a:gd name="T2" fmla="*/ 2147483647 w 5365"/>
              <a:gd name="T3" fmla="*/ 2147483647 h 2113"/>
              <a:gd name="T4" fmla="*/ 2147483647 w 5365"/>
              <a:gd name="T5" fmla="*/ 2147483647 h 2113"/>
              <a:gd name="T6" fmla="*/ 2147483647 w 5365"/>
              <a:gd name="T7" fmla="*/ 2147483647 h 2113"/>
              <a:gd name="T8" fmla="*/ 2147483647 w 5365"/>
              <a:gd name="T9" fmla="*/ 2147483647 h 2113"/>
              <a:gd name="T10" fmla="*/ 2147483647 w 5365"/>
              <a:gd name="T11" fmla="*/ 2147483647 h 2113"/>
              <a:gd name="T12" fmla="*/ 2147483647 w 5365"/>
              <a:gd name="T13" fmla="*/ 2147483647 h 2113"/>
              <a:gd name="T14" fmla="*/ 2147483647 w 5365"/>
              <a:gd name="T15" fmla="*/ 2147483647 h 2113"/>
              <a:gd name="T16" fmla="*/ 2147483647 w 5365"/>
              <a:gd name="T17" fmla="*/ 2147483647 h 2113"/>
              <a:gd name="T18" fmla="*/ 2147483647 w 5365"/>
              <a:gd name="T19" fmla="*/ 2147483647 h 2113"/>
              <a:gd name="T20" fmla="*/ 2147483647 w 5365"/>
              <a:gd name="T21" fmla="*/ 2147483647 h 2113"/>
              <a:gd name="T22" fmla="*/ 2147483647 w 5365"/>
              <a:gd name="T23" fmla="*/ 2147483647 h 2113"/>
              <a:gd name="T24" fmla="*/ 2147483647 w 5365"/>
              <a:gd name="T25" fmla="*/ 2147483647 h 2113"/>
              <a:gd name="T26" fmla="*/ 2147483647 w 5365"/>
              <a:gd name="T27" fmla="*/ 2147483647 h 2113"/>
              <a:gd name="T28" fmla="*/ 2147483647 w 5365"/>
              <a:gd name="T29" fmla="*/ 2147483647 h 2113"/>
              <a:gd name="T30" fmla="*/ 2147483647 w 5365"/>
              <a:gd name="T31" fmla="*/ 2147483647 h 2113"/>
              <a:gd name="T32" fmla="*/ 2147483647 w 5365"/>
              <a:gd name="T33" fmla="*/ 2147483647 h 2113"/>
              <a:gd name="T34" fmla="*/ 2147483647 w 5365"/>
              <a:gd name="T35" fmla="*/ 2147483647 h 2113"/>
              <a:gd name="T36" fmla="*/ 2147483647 w 5365"/>
              <a:gd name="T37" fmla="*/ 2147483647 h 2113"/>
              <a:gd name="T38" fmla="*/ 2147483647 w 5365"/>
              <a:gd name="T39" fmla="*/ 2147483647 h 2113"/>
              <a:gd name="T40" fmla="*/ 2147483647 w 5365"/>
              <a:gd name="T41" fmla="*/ 2147483647 h 2113"/>
              <a:gd name="T42" fmla="*/ 2147483647 w 5365"/>
              <a:gd name="T43" fmla="*/ 2147483647 h 2113"/>
              <a:gd name="T44" fmla="*/ 2147483647 w 5365"/>
              <a:gd name="T45" fmla="*/ 2147483647 h 2113"/>
              <a:gd name="T46" fmla="*/ 2147483647 w 5365"/>
              <a:gd name="T47" fmla="*/ 2147483647 h 2113"/>
              <a:gd name="T48" fmla="*/ 2147483647 w 5365"/>
              <a:gd name="T49" fmla="*/ 2147483647 h 2113"/>
              <a:gd name="T50" fmla="*/ 2147483647 w 5365"/>
              <a:gd name="T51" fmla="*/ 2147483647 h 2113"/>
              <a:gd name="T52" fmla="*/ 2147483647 w 5365"/>
              <a:gd name="T53" fmla="*/ 2147483647 h 2113"/>
              <a:gd name="T54" fmla="*/ 2147483647 w 5365"/>
              <a:gd name="T55" fmla="*/ 2147483647 h 2113"/>
              <a:gd name="T56" fmla="*/ 2147483647 w 5365"/>
              <a:gd name="T57" fmla="*/ 2147483647 h 2113"/>
              <a:gd name="T58" fmla="*/ 2147483647 w 5365"/>
              <a:gd name="T59" fmla="*/ 2147483647 h 2113"/>
              <a:gd name="T60" fmla="*/ 2147483647 w 5365"/>
              <a:gd name="T61" fmla="*/ 2147483647 h 2113"/>
              <a:gd name="T62" fmla="*/ 2147483647 w 5365"/>
              <a:gd name="T63" fmla="*/ 2147483647 h 2113"/>
              <a:gd name="T64" fmla="*/ 2147483647 w 5365"/>
              <a:gd name="T65" fmla="*/ 2147483647 h 2113"/>
              <a:gd name="T66" fmla="*/ 2147483647 w 5365"/>
              <a:gd name="T67" fmla="*/ 2147483647 h 2113"/>
              <a:gd name="T68" fmla="*/ 2147483647 w 5365"/>
              <a:gd name="T69" fmla="*/ 2147483647 h 2113"/>
              <a:gd name="T70" fmla="*/ 2147483647 w 5365"/>
              <a:gd name="T71" fmla="*/ 2147483647 h 2113"/>
              <a:gd name="T72" fmla="*/ 2147483647 w 5365"/>
              <a:gd name="T73" fmla="*/ 2147483647 h 2113"/>
              <a:gd name="T74" fmla="*/ 2147483647 w 5365"/>
              <a:gd name="T75" fmla="*/ 2147483647 h 2113"/>
              <a:gd name="T76" fmla="*/ 2147483647 w 5365"/>
              <a:gd name="T77" fmla="*/ 2147483647 h 2113"/>
              <a:gd name="T78" fmla="*/ 2147483647 w 5365"/>
              <a:gd name="T79" fmla="*/ 2147483647 h 2113"/>
              <a:gd name="T80" fmla="*/ 2147483647 w 5365"/>
              <a:gd name="T81" fmla="*/ 2147483647 h 2113"/>
              <a:gd name="T82" fmla="*/ 2147483647 w 5365"/>
              <a:gd name="T83" fmla="*/ 2147483647 h 2113"/>
              <a:gd name="T84" fmla="*/ 2147483647 w 5365"/>
              <a:gd name="T85" fmla="*/ 2147483647 h 2113"/>
              <a:gd name="T86" fmla="*/ 2147483647 w 5365"/>
              <a:gd name="T87" fmla="*/ 2147483647 h 2113"/>
              <a:gd name="T88" fmla="*/ 2147483647 w 5365"/>
              <a:gd name="T89" fmla="*/ 2147483647 h 2113"/>
              <a:gd name="T90" fmla="*/ 2147483647 w 5365"/>
              <a:gd name="T91" fmla="*/ 2147483647 h 2113"/>
              <a:gd name="T92" fmla="*/ 2147483647 w 5365"/>
              <a:gd name="T93" fmla="*/ 2147483647 h 2113"/>
              <a:gd name="T94" fmla="*/ 2147483647 w 5365"/>
              <a:gd name="T95" fmla="*/ 2147483647 h 2113"/>
              <a:gd name="T96" fmla="*/ 2147483647 w 5365"/>
              <a:gd name="T97" fmla="*/ 2147483647 h 2113"/>
              <a:gd name="T98" fmla="*/ 2147483647 w 5365"/>
              <a:gd name="T99" fmla="*/ 2147483647 h 2113"/>
              <a:gd name="T100" fmla="*/ 2147483647 w 5365"/>
              <a:gd name="T101" fmla="*/ 2147483647 h 2113"/>
              <a:gd name="T102" fmla="*/ 2147483647 w 5365"/>
              <a:gd name="T103" fmla="*/ 2147483647 h 2113"/>
              <a:gd name="T104" fmla="*/ 2147483647 w 5365"/>
              <a:gd name="T105" fmla="*/ 2147483647 h 2113"/>
              <a:gd name="T106" fmla="*/ 2147483647 w 5365"/>
              <a:gd name="T107" fmla="*/ 2147483647 h 2113"/>
              <a:gd name="T108" fmla="*/ 2147483647 w 5365"/>
              <a:gd name="T109" fmla="*/ 2147483647 h 2113"/>
              <a:gd name="T110" fmla="*/ 2147483647 w 5365"/>
              <a:gd name="T111" fmla="*/ 2147483647 h 211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65"/>
              <a:gd name="T169" fmla="*/ 0 h 2113"/>
              <a:gd name="T170" fmla="*/ 5365 w 5365"/>
              <a:gd name="T171" fmla="*/ 2113 h 211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65" h="2113" extrusionOk="0">
                <a:moveTo>
                  <a:pt x="972" y="513"/>
                </a:moveTo>
                <a:cubicBezTo>
                  <a:pt x="981" y="493"/>
                  <a:pt x="997" y="483"/>
                  <a:pt x="1004" y="456"/>
                </a:cubicBezTo>
                <a:cubicBezTo>
                  <a:pt x="1015" y="417"/>
                  <a:pt x="1014" y="360"/>
                  <a:pt x="1010" y="321"/>
                </a:cubicBezTo>
                <a:cubicBezTo>
                  <a:pt x="993" y="156"/>
                  <a:pt x="894" y="15"/>
                  <a:pt x="719" y="0"/>
                </a:cubicBezTo>
                <a:cubicBezTo>
                  <a:pt x="504" y="-19"/>
                  <a:pt x="305" y="146"/>
                  <a:pt x="178" y="302"/>
                </a:cubicBezTo>
                <a:cubicBezTo>
                  <a:pt x="107" y="389"/>
                  <a:pt x="-76" y="646"/>
                  <a:pt x="15" y="770"/>
                </a:cubicBezTo>
                <a:cubicBezTo>
                  <a:pt x="69" y="844"/>
                  <a:pt x="137" y="859"/>
                  <a:pt x="228" y="851"/>
                </a:cubicBezTo>
                <a:cubicBezTo>
                  <a:pt x="404" y="835"/>
                  <a:pt x="581" y="739"/>
                  <a:pt x="733" y="657"/>
                </a:cubicBezTo>
                <a:cubicBezTo>
                  <a:pt x="893" y="571"/>
                  <a:pt x="1121" y="353"/>
                  <a:pt x="1304" y="328"/>
                </a:cubicBezTo>
                <a:cubicBezTo>
                  <a:pt x="1338" y="323"/>
                  <a:pt x="1348" y="321"/>
                  <a:pt x="1369" y="333"/>
                </a:cubicBezTo>
                <a:cubicBezTo>
                  <a:pt x="1395" y="402"/>
                  <a:pt x="1406" y="450"/>
                  <a:pt x="1406" y="528"/>
                </a:cubicBezTo>
                <a:cubicBezTo>
                  <a:pt x="1407" y="932"/>
                  <a:pt x="1284" y="1395"/>
                  <a:pt x="1420" y="1788"/>
                </a:cubicBezTo>
                <a:cubicBezTo>
                  <a:pt x="1437" y="1836"/>
                  <a:pt x="1450" y="1901"/>
                  <a:pt x="1508" y="1899"/>
                </a:cubicBezTo>
                <a:cubicBezTo>
                  <a:pt x="1536" y="1898"/>
                  <a:pt x="1557" y="1845"/>
                  <a:pt x="1574" y="1830"/>
                </a:cubicBezTo>
              </a:path>
              <a:path w="5365" h="2113" extrusionOk="0">
                <a:moveTo>
                  <a:pt x="2809" y="172"/>
                </a:moveTo>
                <a:cubicBezTo>
                  <a:pt x="2808" y="218"/>
                  <a:pt x="2807" y="267"/>
                  <a:pt x="2807" y="314"/>
                </a:cubicBezTo>
                <a:cubicBezTo>
                  <a:pt x="2807" y="443"/>
                  <a:pt x="2803" y="571"/>
                  <a:pt x="2803" y="700"/>
                </a:cubicBezTo>
                <a:cubicBezTo>
                  <a:pt x="2803" y="865"/>
                  <a:pt x="2803" y="1031"/>
                  <a:pt x="2810" y="1196"/>
                </a:cubicBezTo>
                <a:cubicBezTo>
                  <a:pt x="2816" y="1327"/>
                  <a:pt x="2826" y="1459"/>
                  <a:pt x="2835" y="1590"/>
                </a:cubicBezTo>
                <a:cubicBezTo>
                  <a:pt x="2839" y="1641"/>
                  <a:pt x="2830" y="1757"/>
                  <a:pt x="2859" y="1804"/>
                </a:cubicBezTo>
                <a:cubicBezTo>
                  <a:pt x="2862" y="1827"/>
                  <a:pt x="2864" y="1833"/>
                  <a:pt x="2873" y="1803"/>
                </a:cubicBezTo>
              </a:path>
              <a:path w="5365" h="2113" extrusionOk="0">
                <a:moveTo>
                  <a:pt x="2735" y="1392"/>
                </a:moveTo>
                <a:cubicBezTo>
                  <a:pt x="2707" y="1421"/>
                  <a:pt x="2662" y="1410"/>
                  <a:pt x="2685" y="1479"/>
                </a:cubicBezTo>
                <a:cubicBezTo>
                  <a:pt x="2715" y="1570"/>
                  <a:pt x="2836" y="1580"/>
                  <a:pt x="2914" y="1571"/>
                </a:cubicBezTo>
                <a:cubicBezTo>
                  <a:pt x="3003" y="1560"/>
                  <a:pt x="3092" y="1525"/>
                  <a:pt x="3169" y="1479"/>
                </a:cubicBezTo>
                <a:cubicBezTo>
                  <a:pt x="3279" y="1413"/>
                  <a:pt x="3332" y="1340"/>
                  <a:pt x="3369" y="1225"/>
                </a:cubicBezTo>
                <a:cubicBezTo>
                  <a:pt x="3344" y="1234"/>
                  <a:pt x="3337" y="1210"/>
                  <a:pt x="3294" y="1254"/>
                </a:cubicBezTo>
                <a:cubicBezTo>
                  <a:pt x="3200" y="1349"/>
                  <a:pt x="3120" y="1588"/>
                  <a:pt x="3168" y="1717"/>
                </a:cubicBezTo>
                <a:cubicBezTo>
                  <a:pt x="3188" y="1771"/>
                  <a:pt x="3227" y="1785"/>
                  <a:pt x="3280" y="1771"/>
                </a:cubicBezTo>
                <a:cubicBezTo>
                  <a:pt x="3345" y="1754"/>
                  <a:pt x="3395" y="1698"/>
                  <a:pt x="3437" y="1649"/>
                </a:cubicBezTo>
                <a:cubicBezTo>
                  <a:pt x="3487" y="1591"/>
                  <a:pt x="3532" y="1520"/>
                  <a:pt x="3578" y="1463"/>
                </a:cubicBezTo>
                <a:cubicBezTo>
                  <a:pt x="3607" y="1484"/>
                  <a:pt x="3630" y="1485"/>
                  <a:pt x="3657" y="1522"/>
                </a:cubicBezTo>
                <a:cubicBezTo>
                  <a:pt x="3688" y="1565"/>
                  <a:pt x="3726" y="1635"/>
                  <a:pt x="3703" y="1689"/>
                </a:cubicBezTo>
                <a:cubicBezTo>
                  <a:pt x="3688" y="1723"/>
                  <a:pt x="3648" y="1718"/>
                  <a:pt x="3622" y="1731"/>
                </a:cubicBezTo>
                <a:cubicBezTo>
                  <a:pt x="3703" y="1708"/>
                  <a:pt x="3769" y="1682"/>
                  <a:pt x="3834" y="1621"/>
                </a:cubicBezTo>
                <a:cubicBezTo>
                  <a:pt x="4085" y="1384"/>
                  <a:pt x="4177" y="959"/>
                  <a:pt x="4147" y="626"/>
                </a:cubicBezTo>
                <a:cubicBezTo>
                  <a:pt x="4146" y="622"/>
                  <a:pt x="4144" y="618"/>
                  <a:pt x="4143" y="614"/>
                </a:cubicBezTo>
                <a:cubicBezTo>
                  <a:pt x="4132" y="699"/>
                  <a:pt x="4125" y="780"/>
                  <a:pt x="4125" y="867"/>
                </a:cubicBezTo>
                <a:cubicBezTo>
                  <a:pt x="4124" y="1134"/>
                  <a:pt x="4152" y="1396"/>
                  <a:pt x="4192" y="1659"/>
                </a:cubicBezTo>
                <a:cubicBezTo>
                  <a:pt x="4174" y="1606"/>
                  <a:pt x="4156" y="1553"/>
                  <a:pt x="4133" y="1501"/>
                </a:cubicBezTo>
                <a:cubicBezTo>
                  <a:pt x="4084" y="1389"/>
                  <a:pt x="4026" y="1289"/>
                  <a:pt x="3959" y="1187"/>
                </a:cubicBezTo>
                <a:cubicBezTo>
                  <a:pt x="3999" y="1187"/>
                  <a:pt x="4041" y="1184"/>
                  <a:pt x="4083" y="1187"/>
                </a:cubicBezTo>
                <a:cubicBezTo>
                  <a:pt x="4189" y="1195"/>
                  <a:pt x="4313" y="1200"/>
                  <a:pt x="4409" y="1248"/>
                </a:cubicBezTo>
                <a:cubicBezTo>
                  <a:pt x="4413" y="1253"/>
                  <a:pt x="4418" y="1259"/>
                  <a:pt x="4422" y="1264"/>
                </a:cubicBezTo>
                <a:cubicBezTo>
                  <a:pt x="4414" y="1293"/>
                  <a:pt x="4385" y="1342"/>
                  <a:pt x="4396" y="1374"/>
                </a:cubicBezTo>
                <a:cubicBezTo>
                  <a:pt x="4415" y="1431"/>
                  <a:pt x="4520" y="1461"/>
                  <a:pt x="4568" y="1481"/>
                </a:cubicBezTo>
                <a:cubicBezTo>
                  <a:pt x="4632" y="1507"/>
                  <a:pt x="4681" y="1530"/>
                  <a:pt x="4733" y="1569"/>
                </a:cubicBezTo>
                <a:cubicBezTo>
                  <a:pt x="4708" y="1587"/>
                  <a:pt x="4698" y="1609"/>
                  <a:pt x="4659" y="1620"/>
                </a:cubicBezTo>
                <a:cubicBezTo>
                  <a:pt x="4613" y="1633"/>
                  <a:pt x="4573" y="1630"/>
                  <a:pt x="4527" y="1618"/>
                </a:cubicBezTo>
                <a:cubicBezTo>
                  <a:pt x="4486" y="1607"/>
                  <a:pt x="4476" y="1584"/>
                  <a:pt x="4447" y="1559"/>
                </a:cubicBezTo>
                <a:cubicBezTo>
                  <a:pt x="4430" y="1544"/>
                  <a:pt x="4410" y="1530"/>
                  <a:pt x="4393" y="1515"/>
                </a:cubicBezTo>
              </a:path>
              <a:path w="5365" h="2113" extrusionOk="0">
                <a:moveTo>
                  <a:pt x="2425" y="2031"/>
                </a:moveTo>
                <a:cubicBezTo>
                  <a:pt x="2346" y="2062"/>
                  <a:pt x="2269" y="2089"/>
                  <a:pt x="2188" y="2112"/>
                </a:cubicBezTo>
                <a:cubicBezTo>
                  <a:pt x="2313" y="2083"/>
                  <a:pt x="2437" y="2056"/>
                  <a:pt x="2564" y="2034"/>
                </a:cubicBezTo>
                <a:cubicBezTo>
                  <a:pt x="3309" y="1907"/>
                  <a:pt x="4080" y="1865"/>
                  <a:pt x="4832" y="1949"/>
                </a:cubicBezTo>
                <a:cubicBezTo>
                  <a:pt x="5011" y="1969"/>
                  <a:pt x="5187" y="2001"/>
                  <a:pt x="5364" y="203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59" name="Ink 21"/>
          <p:cNvSpPr>
            <a:spLocks noRot="1" noChangeAspect="1" noEditPoints="1" noChangeArrowheads="1" noChangeShapeType="1" noTextEdit="1"/>
          </p:cNvSpPr>
          <p:nvPr/>
        </p:nvSpPr>
        <p:spPr bwMode="auto">
          <a:xfrm>
            <a:off x="5213350" y="5861050"/>
            <a:ext cx="241300" cy="601663"/>
          </a:xfrm>
          <a:custGeom>
            <a:avLst/>
            <a:gdLst>
              <a:gd name="T0" fmla="*/ 2147483647 w 667"/>
              <a:gd name="T1" fmla="*/ 2147483647 h 1671"/>
              <a:gd name="T2" fmla="*/ 2147483647 w 667"/>
              <a:gd name="T3" fmla="*/ 2147483647 h 1671"/>
              <a:gd name="T4" fmla="*/ 2147483647 w 667"/>
              <a:gd name="T5" fmla="*/ 2147483647 h 1671"/>
              <a:gd name="T6" fmla="*/ 2147483647 w 667"/>
              <a:gd name="T7" fmla="*/ 2147483647 h 1671"/>
              <a:gd name="T8" fmla="*/ 2147483647 w 667"/>
              <a:gd name="T9" fmla="*/ 2147483647 h 1671"/>
              <a:gd name="T10" fmla="*/ 2147483647 w 667"/>
              <a:gd name="T11" fmla="*/ 2147483647 h 1671"/>
              <a:gd name="T12" fmla="*/ 2147483647 w 667"/>
              <a:gd name="T13" fmla="*/ 2147483647 h 1671"/>
              <a:gd name="T14" fmla="*/ 2147483647 w 667"/>
              <a:gd name="T15" fmla="*/ 2147483647 h 1671"/>
              <a:gd name="T16" fmla="*/ 2147483647 w 667"/>
              <a:gd name="T17" fmla="*/ 2147483647 h 1671"/>
              <a:gd name="T18" fmla="*/ 2147483647 w 667"/>
              <a:gd name="T19" fmla="*/ 2147483647 h 1671"/>
              <a:gd name="T20" fmla="*/ 2147483647 w 667"/>
              <a:gd name="T21" fmla="*/ 2147483647 h 1671"/>
              <a:gd name="T22" fmla="*/ 2147483647 w 667"/>
              <a:gd name="T23" fmla="*/ 2147483647 h 1671"/>
              <a:gd name="T24" fmla="*/ 2147483647 w 667"/>
              <a:gd name="T25" fmla="*/ 2147483647 h 1671"/>
              <a:gd name="T26" fmla="*/ 2147483647 w 667"/>
              <a:gd name="T27" fmla="*/ 2147483647 h 1671"/>
              <a:gd name="T28" fmla="*/ 2147483647 w 667"/>
              <a:gd name="T29" fmla="*/ 2147483647 h 1671"/>
              <a:gd name="T30" fmla="*/ 2147483647 w 667"/>
              <a:gd name="T31" fmla="*/ 2147483647 h 1671"/>
              <a:gd name="T32" fmla="*/ 2147483647 w 667"/>
              <a:gd name="T33" fmla="*/ 2147483647 h 1671"/>
              <a:gd name="T34" fmla="*/ 2147483647 w 667"/>
              <a:gd name="T35" fmla="*/ 2147483647 h 16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7"/>
              <a:gd name="T55" fmla="*/ 0 h 1671"/>
              <a:gd name="T56" fmla="*/ 667 w 667"/>
              <a:gd name="T57" fmla="*/ 1671 h 16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7" h="1671" extrusionOk="0">
                <a:moveTo>
                  <a:pt x="15" y="395"/>
                </a:moveTo>
                <a:cubicBezTo>
                  <a:pt x="13" y="362"/>
                  <a:pt x="0" y="376"/>
                  <a:pt x="24" y="327"/>
                </a:cubicBezTo>
                <a:cubicBezTo>
                  <a:pt x="57" y="260"/>
                  <a:pt x="108" y="205"/>
                  <a:pt x="166" y="158"/>
                </a:cubicBezTo>
                <a:cubicBezTo>
                  <a:pt x="253" y="87"/>
                  <a:pt x="352" y="32"/>
                  <a:pt x="462" y="8"/>
                </a:cubicBezTo>
                <a:cubicBezTo>
                  <a:pt x="525" y="-6"/>
                  <a:pt x="595" y="-10"/>
                  <a:pt x="639" y="47"/>
                </a:cubicBezTo>
                <a:cubicBezTo>
                  <a:pt x="693" y="118"/>
                  <a:pt x="660" y="238"/>
                  <a:pt x="639" y="314"/>
                </a:cubicBezTo>
                <a:cubicBezTo>
                  <a:pt x="597" y="460"/>
                  <a:pt x="520" y="591"/>
                  <a:pt x="441" y="719"/>
                </a:cubicBezTo>
                <a:cubicBezTo>
                  <a:pt x="354" y="859"/>
                  <a:pt x="239" y="990"/>
                  <a:pt x="172" y="1141"/>
                </a:cubicBezTo>
                <a:cubicBezTo>
                  <a:pt x="159" y="1170"/>
                  <a:pt x="141" y="1216"/>
                  <a:pt x="162" y="1246"/>
                </a:cubicBezTo>
                <a:cubicBezTo>
                  <a:pt x="189" y="1284"/>
                  <a:pt x="254" y="1274"/>
                  <a:pt x="294" y="1274"/>
                </a:cubicBezTo>
              </a:path>
              <a:path w="667" h="1671" extrusionOk="0">
                <a:moveTo>
                  <a:pt x="477" y="1554"/>
                </a:moveTo>
                <a:cubicBezTo>
                  <a:pt x="479" y="1588"/>
                  <a:pt x="477" y="1549"/>
                  <a:pt x="462" y="1543"/>
                </a:cubicBezTo>
                <a:cubicBezTo>
                  <a:pt x="458" y="1542"/>
                  <a:pt x="455" y="1542"/>
                  <a:pt x="451" y="1541"/>
                </a:cubicBezTo>
                <a:cubicBezTo>
                  <a:pt x="385" y="1539"/>
                  <a:pt x="401" y="1614"/>
                  <a:pt x="434" y="1648"/>
                </a:cubicBezTo>
                <a:cubicBezTo>
                  <a:pt x="475" y="1691"/>
                  <a:pt x="556" y="1674"/>
                  <a:pt x="583" y="1628"/>
                </a:cubicBezTo>
                <a:cubicBezTo>
                  <a:pt x="598" y="1602"/>
                  <a:pt x="586" y="1574"/>
                  <a:pt x="565" y="1558"/>
                </a:cubicBezTo>
                <a:cubicBezTo>
                  <a:pt x="516" y="1521"/>
                  <a:pt x="487" y="1580"/>
                  <a:pt x="453" y="1604"/>
                </a:cubicBezTo>
                <a:cubicBezTo>
                  <a:pt x="454" y="1601"/>
                  <a:pt x="456" y="1598"/>
                  <a:pt x="457" y="159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60" name="Ink 22"/>
          <p:cNvSpPr>
            <a:spLocks noRot="1" noChangeAspect="1" noEditPoints="1" noChangeArrowheads="1" noChangeShapeType="1" noTextEdit="1"/>
          </p:cNvSpPr>
          <p:nvPr/>
        </p:nvSpPr>
        <p:spPr bwMode="auto">
          <a:xfrm>
            <a:off x="5703888" y="5916613"/>
            <a:ext cx="357187" cy="558800"/>
          </a:xfrm>
          <a:custGeom>
            <a:avLst/>
            <a:gdLst>
              <a:gd name="T0" fmla="*/ 2147483647 w 993"/>
              <a:gd name="T1" fmla="*/ 2147483647 h 1551"/>
              <a:gd name="T2" fmla="*/ 2147483647 w 993"/>
              <a:gd name="T3" fmla="*/ 2147483647 h 1551"/>
              <a:gd name="T4" fmla="*/ 2147483647 w 993"/>
              <a:gd name="T5" fmla="*/ 2147483647 h 1551"/>
              <a:gd name="T6" fmla="*/ 2147483647 w 993"/>
              <a:gd name="T7" fmla="*/ 2147483647 h 1551"/>
              <a:gd name="T8" fmla="*/ 2147483647 w 993"/>
              <a:gd name="T9" fmla="*/ 2147483647 h 1551"/>
              <a:gd name="T10" fmla="*/ 2147483647 w 993"/>
              <a:gd name="T11" fmla="*/ 2147483647 h 1551"/>
              <a:gd name="T12" fmla="*/ 2147483647 w 993"/>
              <a:gd name="T13" fmla="*/ 2147483647 h 1551"/>
              <a:gd name="T14" fmla="*/ 2147483647 w 993"/>
              <a:gd name="T15" fmla="*/ 2147483647 h 1551"/>
              <a:gd name="T16" fmla="*/ 2147483647 w 993"/>
              <a:gd name="T17" fmla="*/ 2147483647 h 1551"/>
              <a:gd name="T18" fmla="*/ 2147483647 w 993"/>
              <a:gd name="T19" fmla="*/ 2147483647 h 1551"/>
              <a:gd name="T20" fmla="*/ 2147483647 w 993"/>
              <a:gd name="T21" fmla="*/ 2147483647 h 1551"/>
              <a:gd name="T22" fmla="*/ 2147483647 w 993"/>
              <a:gd name="T23" fmla="*/ 2147483647 h 1551"/>
              <a:gd name="T24" fmla="*/ 0 w 993"/>
              <a:gd name="T25" fmla="*/ 2147483647 h 1551"/>
              <a:gd name="T26" fmla="*/ 2147483647 w 993"/>
              <a:gd name="T27" fmla="*/ 2147483647 h 15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93"/>
              <a:gd name="T43" fmla="*/ 0 h 1551"/>
              <a:gd name="T44" fmla="*/ 993 w 993"/>
              <a:gd name="T45" fmla="*/ 1551 h 15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93" h="1551" extrusionOk="0">
                <a:moveTo>
                  <a:pt x="104" y="371"/>
                </a:moveTo>
                <a:cubicBezTo>
                  <a:pt x="97" y="346"/>
                  <a:pt x="80" y="324"/>
                  <a:pt x="91" y="297"/>
                </a:cubicBezTo>
                <a:cubicBezTo>
                  <a:pt x="113" y="241"/>
                  <a:pt x="185" y="189"/>
                  <a:pt x="230" y="154"/>
                </a:cubicBezTo>
                <a:cubicBezTo>
                  <a:pt x="311" y="90"/>
                  <a:pt x="404" y="42"/>
                  <a:pt x="503" y="12"/>
                </a:cubicBezTo>
                <a:cubicBezTo>
                  <a:pt x="550" y="-2"/>
                  <a:pt x="618" y="-6"/>
                  <a:pt x="650" y="42"/>
                </a:cubicBezTo>
                <a:cubicBezTo>
                  <a:pt x="694" y="108"/>
                  <a:pt x="652" y="216"/>
                  <a:pt x="621" y="278"/>
                </a:cubicBezTo>
                <a:cubicBezTo>
                  <a:pt x="579" y="363"/>
                  <a:pt x="353" y="545"/>
                  <a:pt x="360" y="636"/>
                </a:cubicBezTo>
                <a:cubicBezTo>
                  <a:pt x="363" y="672"/>
                  <a:pt x="387" y="688"/>
                  <a:pt x="414" y="708"/>
                </a:cubicBezTo>
                <a:cubicBezTo>
                  <a:pt x="514" y="783"/>
                  <a:pt x="640" y="816"/>
                  <a:pt x="741" y="892"/>
                </a:cubicBezTo>
                <a:cubicBezTo>
                  <a:pt x="860" y="982"/>
                  <a:pt x="1015" y="1137"/>
                  <a:pt x="990" y="1302"/>
                </a:cubicBezTo>
                <a:cubicBezTo>
                  <a:pt x="966" y="1455"/>
                  <a:pt x="795" y="1518"/>
                  <a:pt x="663" y="1539"/>
                </a:cubicBezTo>
                <a:cubicBezTo>
                  <a:pt x="475" y="1569"/>
                  <a:pt x="263" y="1544"/>
                  <a:pt x="80" y="1491"/>
                </a:cubicBezTo>
                <a:cubicBezTo>
                  <a:pt x="36" y="1478"/>
                  <a:pt x="14" y="1473"/>
                  <a:pt x="0" y="1432"/>
                </a:cubicBezTo>
                <a:cubicBezTo>
                  <a:pt x="2" y="1425"/>
                  <a:pt x="5" y="1418"/>
                  <a:pt x="7" y="141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61" name="Ink 23"/>
          <p:cNvSpPr>
            <a:spLocks noRot="1" noChangeAspect="1" noEditPoints="1" noChangeArrowheads="1" noChangeShapeType="1" noTextEdit="1"/>
          </p:cNvSpPr>
          <p:nvPr/>
        </p:nvSpPr>
        <p:spPr bwMode="auto">
          <a:xfrm>
            <a:off x="6780213" y="5711825"/>
            <a:ext cx="1122362" cy="825500"/>
          </a:xfrm>
          <a:custGeom>
            <a:avLst/>
            <a:gdLst>
              <a:gd name="T0" fmla="*/ 2147483647 w 3121"/>
              <a:gd name="T1" fmla="*/ 2147483647 h 2295"/>
              <a:gd name="T2" fmla="*/ 2147483647 w 3121"/>
              <a:gd name="T3" fmla="*/ 2147483647 h 2295"/>
              <a:gd name="T4" fmla="*/ 2147483647 w 3121"/>
              <a:gd name="T5" fmla="*/ 2147483647 h 2295"/>
              <a:gd name="T6" fmla="*/ 2147483647 w 3121"/>
              <a:gd name="T7" fmla="*/ 2147483647 h 2295"/>
              <a:gd name="T8" fmla="*/ 2147483647 w 3121"/>
              <a:gd name="T9" fmla="*/ 2147483647 h 2295"/>
              <a:gd name="T10" fmla="*/ 2147483647 w 3121"/>
              <a:gd name="T11" fmla="*/ 2147483647 h 2295"/>
              <a:gd name="T12" fmla="*/ 2147483647 w 3121"/>
              <a:gd name="T13" fmla="*/ 2147483647 h 2295"/>
              <a:gd name="T14" fmla="*/ 2147483647 w 3121"/>
              <a:gd name="T15" fmla="*/ 2147483647 h 2295"/>
              <a:gd name="T16" fmla="*/ 2147483647 w 3121"/>
              <a:gd name="T17" fmla="*/ 2147483647 h 2295"/>
              <a:gd name="T18" fmla="*/ 2147483647 w 3121"/>
              <a:gd name="T19" fmla="*/ 2147483647 h 2295"/>
              <a:gd name="T20" fmla="*/ 2147483647 w 3121"/>
              <a:gd name="T21" fmla="*/ 2147483647 h 2295"/>
              <a:gd name="T22" fmla="*/ 2147483647 w 3121"/>
              <a:gd name="T23" fmla="*/ 2147483647 h 2295"/>
              <a:gd name="T24" fmla="*/ 2147483647 w 3121"/>
              <a:gd name="T25" fmla="*/ 2147483647 h 2295"/>
              <a:gd name="T26" fmla="*/ 2147483647 w 3121"/>
              <a:gd name="T27" fmla="*/ 2147483647 h 2295"/>
              <a:gd name="T28" fmla="*/ 2147483647 w 3121"/>
              <a:gd name="T29" fmla="*/ 2147483647 h 2295"/>
              <a:gd name="T30" fmla="*/ 2147483647 w 3121"/>
              <a:gd name="T31" fmla="*/ 2147483647 h 2295"/>
              <a:gd name="T32" fmla="*/ 2147483647 w 3121"/>
              <a:gd name="T33" fmla="*/ 2147483647 h 2295"/>
              <a:gd name="T34" fmla="*/ 2147483647 w 3121"/>
              <a:gd name="T35" fmla="*/ 2147483647 h 2295"/>
              <a:gd name="T36" fmla="*/ 2147483647 w 3121"/>
              <a:gd name="T37" fmla="*/ 2147483647 h 2295"/>
              <a:gd name="T38" fmla="*/ 2147483647 w 3121"/>
              <a:gd name="T39" fmla="*/ 2147483647 h 2295"/>
              <a:gd name="T40" fmla="*/ 2147483647 w 3121"/>
              <a:gd name="T41" fmla="*/ 2147483647 h 2295"/>
              <a:gd name="T42" fmla="*/ 2147483647 w 3121"/>
              <a:gd name="T43" fmla="*/ 2147483647 h 2295"/>
              <a:gd name="T44" fmla="*/ 2147483647 w 3121"/>
              <a:gd name="T45" fmla="*/ 2147483647 h 2295"/>
              <a:gd name="T46" fmla="*/ 2147483647 w 3121"/>
              <a:gd name="T47" fmla="*/ 2147483647 h 2295"/>
              <a:gd name="T48" fmla="*/ 2147483647 w 3121"/>
              <a:gd name="T49" fmla="*/ 2147483647 h 2295"/>
              <a:gd name="T50" fmla="*/ 2147483647 w 3121"/>
              <a:gd name="T51" fmla="*/ 2147483647 h 2295"/>
              <a:gd name="T52" fmla="*/ 2147483647 w 3121"/>
              <a:gd name="T53" fmla="*/ 2147483647 h 2295"/>
              <a:gd name="T54" fmla="*/ 2147483647 w 3121"/>
              <a:gd name="T55" fmla="*/ 2147483647 h 2295"/>
              <a:gd name="T56" fmla="*/ 2147483647 w 3121"/>
              <a:gd name="T57" fmla="*/ 2147483647 h 2295"/>
              <a:gd name="T58" fmla="*/ 2147483647 w 3121"/>
              <a:gd name="T59" fmla="*/ 2147483647 h 2295"/>
              <a:gd name="T60" fmla="*/ 2147483647 w 3121"/>
              <a:gd name="T61" fmla="*/ 2147483647 h 2295"/>
              <a:gd name="T62" fmla="*/ 2147483647 w 3121"/>
              <a:gd name="T63" fmla="*/ 2147483647 h 2295"/>
              <a:gd name="T64" fmla="*/ 2147483647 w 3121"/>
              <a:gd name="T65" fmla="*/ 2147483647 h 2295"/>
              <a:gd name="T66" fmla="*/ 2147483647 w 3121"/>
              <a:gd name="T67" fmla="*/ 2147483647 h 2295"/>
              <a:gd name="T68" fmla="*/ 2147483647 w 3121"/>
              <a:gd name="T69" fmla="*/ 2147483647 h 2295"/>
              <a:gd name="T70" fmla="*/ 2147483647 w 3121"/>
              <a:gd name="T71" fmla="*/ 2147483647 h 2295"/>
              <a:gd name="T72" fmla="*/ 2147483647 w 3121"/>
              <a:gd name="T73" fmla="*/ 2147483647 h 2295"/>
              <a:gd name="T74" fmla="*/ 2147483647 w 3121"/>
              <a:gd name="T75" fmla="*/ 2147483647 h 2295"/>
              <a:gd name="T76" fmla="*/ 2147483647 w 3121"/>
              <a:gd name="T77" fmla="*/ 2147483647 h 2295"/>
              <a:gd name="T78" fmla="*/ 2147483647 w 3121"/>
              <a:gd name="T79" fmla="*/ 2147483647 h 22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21"/>
              <a:gd name="T121" fmla="*/ 0 h 2295"/>
              <a:gd name="T122" fmla="*/ 3121 w 3121"/>
              <a:gd name="T123" fmla="*/ 2295 h 229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21" h="2295" extrusionOk="0">
                <a:moveTo>
                  <a:pt x="86" y="740"/>
                </a:moveTo>
                <a:cubicBezTo>
                  <a:pt x="74" y="731"/>
                  <a:pt x="62" y="724"/>
                  <a:pt x="50" y="715"/>
                </a:cubicBezTo>
                <a:cubicBezTo>
                  <a:pt x="32" y="736"/>
                  <a:pt x="21" y="742"/>
                  <a:pt x="12" y="774"/>
                </a:cubicBezTo>
                <a:cubicBezTo>
                  <a:pt x="-7" y="845"/>
                  <a:pt x="-2" y="926"/>
                  <a:pt x="4" y="999"/>
                </a:cubicBezTo>
                <a:cubicBezTo>
                  <a:pt x="8" y="1046"/>
                  <a:pt x="7" y="1153"/>
                  <a:pt x="49" y="1187"/>
                </a:cubicBezTo>
                <a:cubicBezTo>
                  <a:pt x="72" y="1206"/>
                  <a:pt x="92" y="1198"/>
                  <a:pt x="116" y="1181"/>
                </a:cubicBezTo>
                <a:cubicBezTo>
                  <a:pt x="145" y="1160"/>
                  <a:pt x="163" y="1125"/>
                  <a:pt x="186" y="1100"/>
                </a:cubicBezTo>
                <a:cubicBezTo>
                  <a:pt x="209" y="1075"/>
                  <a:pt x="225" y="1081"/>
                  <a:pt x="253" y="1088"/>
                </a:cubicBezTo>
                <a:cubicBezTo>
                  <a:pt x="293" y="1098"/>
                  <a:pt x="325" y="1133"/>
                  <a:pt x="366" y="1144"/>
                </a:cubicBezTo>
                <a:cubicBezTo>
                  <a:pt x="415" y="1157"/>
                  <a:pt x="465" y="1146"/>
                  <a:pt x="501" y="1110"/>
                </a:cubicBezTo>
                <a:cubicBezTo>
                  <a:pt x="548" y="1064"/>
                  <a:pt x="571" y="993"/>
                  <a:pt x="575" y="929"/>
                </a:cubicBezTo>
                <a:cubicBezTo>
                  <a:pt x="585" y="774"/>
                  <a:pt x="499" y="625"/>
                  <a:pt x="403" y="510"/>
                </a:cubicBezTo>
                <a:cubicBezTo>
                  <a:pt x="384" y="490"/>
                  <a:pt x="379" y="484"/>
                  <a:pt x="366" y="472"/>
                </a:cubicBezTo>
                <a:cubicBezTo>
                  <a:pt x="385" y="478"/>
                  <a:pt x="382" y="479"/>
                  <a:pt x="401" y="485"/>
                </a:cubicBezTo>
                <a:cubicBezTo>
                  <a:pt x="410" y="487"/>
                  <a:pt x="418" y="490"/>
                  <a:pt x="427" y="492"/>
                </a:cubicBezTo>
              </a:path>
              <a:path w="3121" h="2295" extrusionOk="0">
                <a:moveTo>
                  <a:pt x="813" y="624"/>
                </a:moveTo>
                <a:cubicBezTo>
                  <a:pt x="836" y="657"/>
                  <a:pt x="849" y="685"/>
                  <a:pt x="860" y="723"/>
                </a:cubicBezTo>
                <a:cubicBezTo>
                  <a:pt x="872" y="763"/>
                  <a:pt x="878" y="803"/>
                  <a:pt x="887" y="844"/>
                </a:cubicBezTo>
                <a:cubicBezTo>
                  <a:pt x="897" y="890"/>
                  <a:pt x="909" y="935"/>
                  <a:pt x="927" y="979"/>
                </a:cubicBezTo>
                <a:cubicBezTo>
                  <a:pt x="919" y="964"/>
                  <a:pt x="915" y="952"/>
                  <a:pt x="910" y="935"/>
                </a:cubicBezTo>
              </a:path>
              <a:path w="3121" h="2295" extrusionOk="0">
                <a:moveTo>
                  <a:pt x="831" y="281"/>
                </a:moveTo>
                <a:cubicBezTo>
                  <a:pt x="818" y="278"/>
                  <a:pt x="814" y="278"/>
                  <a:pt x="806" y="275"/>
                </a:cubicBezTo>
                <a:cubicBezTo>
                  <a:pt x="819" y="311"/>
                  <a:pt x="840" y="338"/>
                  <a:pt x="862" y="370"/>
                </a:cubicBezTo>
              </a:path>
              <a:path w="3121" h="2295" extrusionOk="0">
                <a:moveTo>
                  <a:pt x="1269" y="850"/>
                </a:moveTo>
                <a:cubicBezTo>
                  <a:pt x="1281" y="842"/>
                  <a:pt x="1289" y="850"/>
                  <a:pt x="1269" y="799"/>
                </a:cubicBezTo>
                <a:cubicBezTo>
                  <a:pt x="1252" y="754"/>
                  <a:pt x="1221" y="700"/>
                  <a:pt x="1215" y="652"/>
                </a:cubicBezTo>
                <a:cubicBezTo>
                  <a:pt x="1216" y="648"/>
                  <a:pt x="1216" y="643"/>
                  <a:pt x="1217" y="639"/>
                </a:cubicBezTo>
                <a:cubicBezTo>
                  <a:pt x="1248" y="644"/>
                  <a:pt x="1274" y="655"/>
                  <a:pt x="1306" y="665"/>
                </a:cubicBezTo>
                <a:cubicBezTo>
                  <a:pt x="1358" y="681"/>
                  <a:pt x="1421" y="690"/>
                  <a:pt x="1474" y="673"/>
                </a:cubicBezTo>
                <a:cubicBezTo>
                  <a:pt x="1532" y="654"/>
                  <a:pt x="1585" y="606"/>
                  <a:pt x="1608" y="550"/>
                </a:cubicBezTo>
                <a:cubicBezTo>
                  <a:pt x="1667" y="405"/>
                  <a:pt x="1601" y="231"/>
                  <a:pt x="1531" y="103"/>
                </a:cubicBezTo>
                <a:cubicBezTo>
                  <a:pt x="1518" y="80"/>
                  <a:pt x="1475" y="-20"/>
                  <a:pt x="1429" y="2"/>
                </a:cubicBezTo>
                <a:cubicBezTo>
                  <a:pt x="1423" y="8"/>
                  <a:pt x="1418" y="15"/>
                  <a:pt x="1412" y="21"/>
                </a:cubicBezTo>
              </a:path>
              <a:path w="3121" h="2295" extrusionOk="0">
                <a:moveTo>
                  <a:pt x="648" y="1518"/>
                </a:moveTo>
                <a:cubicBezTo>
                  <a:pt x="637" y="1510"/>
                  <a:pt x="626" y="1502"/>
                  <a:pt x="615" y="1494"/>
                </a:cubicBezTo>
                <a:cubicBezTo>
                  <a:pt x="611" y="1528"/>
                  <a:pt x="630" y="1559"/>
                  <a:pt x="643" y="1592"/>
                </a:cubicBezTo>
                <a:cubicBezTo>
                  <a:pt x="672" y="1663"/>
                  <a:pt x="702" y="1733"/>
                  <a:pt x="728" y="1805"/>
                </a:cubicBezTo>
                <a:cubicBezTo>
                  <a:pt x="754" y="1877"/>
                  <a:pt x="776" y="1950"/>
                  <a:pt x="803" y="2021"/>
                </a:cubicBezTo>
                <a:cubicBezTo>
                  <a:pt x="826" y="2083"/>
                  <a:pt x="829" y="2015"/>
                  <a:pt x="832" y="1990"/>
                </a:cubicBezTo>
              </a:path>
              <a:path w="3121" h="2295" extrusionOk="0">
                <a:moveTo>
                  <a:pt x="864" y="1821"/>
                </a:moveTo>
                <a:cubicBezTo>
                  <a:pt x="871" y="1825"/>
                  <a:pt x="881" y="1822"/>
                  <a:pt x="900" y="1863"/>
                </a:cubicBezTo>
                <a:cubicBezTo>
                  <a:pt x="916" y="1897"/>
                  <a:pt x="940" y="1936"/>
                  <a:pt x="978" y="1950"/>
                </a:cubicBezTo>
                <a:cubicBezTo>
                  <a:pt x="1017" y="1964"/>
                  <a:pt x="1067" y="1938"/>
                  <a:pt x="1095" y="1912"/>
                </a:cubicBezTo>
                <a:cubicBezTo>
                  <a:pt x="1129" y="1880"/>
                  <a:pt x="1153" y="1831"/>
                  <a:pt x="1145" y="1784"/>
                </a:cubicBezTo>
                <a:cubicBezTo>
                  <a:pt x="1137" y="1738"/>
                  <a:pt x="1102" y="1701"/>
                  <a:pt x="1068" y="1672"/>
                </a:cubicBezTo>
                <a:cubicBezTo>
                  <a:pt x="1045" y="1653"/>
                  <a:pt x="1022" y="1638"/>
                  <a:pt x="1006" y="1620"/>
                </a:cubicBezTo>
                <a:cubicBezTo>
                  <a:pt x="1033" y="1612"/>
                  <a:pt x="1061" y="1604"/>
                  <a:pt x="1090" y="1597"/>
                </a:cubicBezTo>
                <a:cubicBezTo>
                  <a:pt x="1114" y="1591"/>
                  <a:pt x="1160" y="1572"/>
                  <a:pt x="1185" y="1578"/>
                </a:cubicBezTo>
                <a:cubicBezTo>
                  <a:pt x="1210" y="1584"/>
                  <a:pt x="1210" y="1606"/>
                  <a:pt x="1228" y="1621"/>
                </a:cubicBezTo>
                <a:cubicBezTo>
                  <a:pt x="1261" y="1649"/>
                  <a:pt x="1295" y="1665"/>
                  <a:pt x="1335" y="1680"/>
                </a:cubicBezTo>
                <a:cubicBezTo>
                  <a:pt x="1383" y="1698"/>
                  <a:pt x="1434" y="1707"/>
                  <a:pt x="1483" y="1723"/>
                </a:cubicBezTo>
                <a:cubicBezTo>
                  <a:pt x="1511" y="1732"/>
                  <a:pt x="1523" y="1740"/>
                  <a:pt x="1499" y="1759"/>
                </a:cubicBezTo>
                <a:cubicBezTo>
                  <a:pt x="1489" y="1767"/>
                  <a:pt x="1475" y="1762"/>
                  <a:pt x="1465" y="1765"/>
                </a:cubicBezTo>
                <a:cubicBezTo>
                  <a:pt x="1500" y="1740"/>
                  <a:pt x="1538" y="1720"/>
                  <a:pt x="1572" y="1693"/>
                </a:cubicBezTo>
                <a:cubicBezTo>
                  <a:pt x="1646" y="1634"/>
                  <a:pt x="1720" y="1547"/>
                  <a:pt x="1725" y="1448"/>
                </a:cubicBezTo>
                <a:cubicBezTo>
                  <a:pt x="1727" y="1401"/>
                  <a:pt x="1708" y="1355"/>
                  <a:pt x="1662" y="1338"/>
                </a:cubicBezTo>
                <a:cubicBezTo>
                  <a:pt x="1622" y="1324"/>
                  <a:pt x="1582" y="1336"/>
                  <a:pt x="1562" y="1372"/>
                </a:cubicBezTo>
                <a:cubicBezTo>
                  <a:pt x="1539" y="1413"/>
                  <a:pt x="1555" y="1462"/>
                  <a:pt x="1581" y="1498"/>
                </a:cubicBezTo>
                <a:cubicBezTo>
                  <a:pt x="1615" y="1546"/>
                  <a:pt x="1667" y="1580"/>
                  <a:pt x="1717" y="1609"/>
                </a:cubicBezTo>
                <a:cubicBezTo>
                  <a:pt x="1752" y="1627"/>
                  <a:pt x="1763" y="1633"/>
                  <a:pt x="1786" y="1644"/>
                </a:cubicBezTo>
              </a:path>
              <a:path w="3121" h="2295" extrusionOk="0">
                <a:moveTo>
                  <a:pt x="2079" y="1626"/>
                </a:moveTo>
                <a:cubicBezTo>
                  <a:pt x="2078" y="1614"/>
                  <a:pt x="2078" y="1611"/>
                  <a:pt x="2075" y="1604"/>
                </a:cubicBezTo>
                <a:cubicBezTo>
                  <a:pt x="2039" y="1621"/>
                  <a:pt x="2036" y="1654"/>
                  <a:pt x="2028" y="1694"/>
                </a:cubicBezTo>
                <a:cubicBezTo>
                  <a:pt x="2006" y="1804"/>
                  <a:pt x="2010" y="1915"/>
                  <a:pt x="2028" y="2025"/>
                </a:cubicBezTo>
                <a:cubicBezTo>
                  <a:pt x="2042" y="2106"/>
                  <a:pt x="2066" y="2222"/>
                  <a:pt x="2137" y="2276"/>
                </a:cubicBezTo>
                <a:cubicBezTo>
                  <a:pt x="2194" y="2295"/>
                  <a:pt x="2214" y="2299"/>
                  <a:pt x="2245" y="2258"/>
                </a:cubicBezTo>
              </a:path>
              <a:path w="3121" h="2295" extrusionOk="0">
                <a:moveTo>
                  <a:pt x="2068" y="1920"/>
                </a:moveTo>
                <a:cubicBezTo>
                  <a:pt x="2116" y="1913"/>
                  <a:pt x="2167" y="1900"/>
                  <a:pt x="2216" y="1899"/>
                </a:cubicBezTo>
                <a:cubicBezTo>
                  <a:pt x="2295" y="1898"/>
                  <a:pt x="2361" y="1947"/>
                  <a:pt x="2408" y="2007"/>
                </a:cubicBezTo>
                <a:cubicBezTo>
                  <a:pt x="2448" y="2058"/>
                  <a:pt x="2472" y="2122"/>
                  <a:pt x="2500" y="2180"/>
                </a:cubicBezTo>
              </a:path>
              <a:path w="3121" h="2295" extrusionOk="0">
                <a:moveTo>
                  <a:pt x="2455" y="1726"/>
                </a:moveTo>
                <a:cubicBezTo>
                  <a:pt x="2474" y="1724"/>
                  <a:pt x="2493" y="1723"/>
                  <a:pt x="2512" y="1722"/>
                </a:cubicBezTo>
                <a:cubicBezTo>
                  <a:pt x="2546" y="1720"/>
                  <a:pt x="2581" y="1717"/>
                  <a:pt x="2615" y="1716"/>
                </a:cubicBezTo>
                <a:cubicBezTo>
                  <a:pt x="2639" y="1715"/>
                  <a:pt x="2681" y="1709"/>
                  <a:pt x="2685" y="1744"/>
                </a:cubicBezTo>
                <a:cubicBezTo>
                  <a:pt x="2688" y="1770"/>
                  <a:pt x="2658" y="1813"/>
                  <a:pt x="2649" y="1837"/>
                </a:cubicBezTo>
                <a:cubicBezTo>
                  <a:pt x="2641" y="1858"/>
                  <a:pt x="2622" y="1895"/>
                  <a:pt x="2643" y="1915"/>
                </a:cubicBezTo>
                <a:cubicBezTo>
                  <a:pt x="2664" y="1935"/>
                  <a:pt x="2714" y="1915"/>
                  <a:pt x="2731" y="1940"/>
                </a:cubicBezTo>
                <a:cubicBezTo>
                  <a:pt x="2768" y="1993"/>
                  <a:pt x="2746" y="2104"/>
                  <a:pt x="2822" y="2122"/>
                </a:cubicBezTo>
                <a:cubicBezTo>
                  <a:pt x="2879" y="2136"/>
                  <a:pt x="2971" y="2111"/>
                  <a:pt x="3027" y="2095"/>
                </a:cubicBezTo>
                <a:cubicBezTo>
                  <a:pt x="3074" y="2079"/>
                  <a:pt x="3089" y="2074"/>
                  <a:pt x="3120" y="206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1143000" y="152400"/>
            <a:ext cx="693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smtClean="0">
                <a:latin typeface="Cambria" pitchFamily="18" charset="0"/>
              </a:rPr>
              <a:t>Ask for help…</a:t>
            </a:r>
            <a:endParaRPr lang="en-US" sz="4000" dirty="0">
              <a:latin typeface="Cambria" pitchFamily="18" charset="0"/>
            </a:endParaRPr>
          </a:p>
        </p:txBody>
      </p:sp>
      <p:sp>
        <p:nvSpPr>
          <p:cNvPr id="6148" name="Text Box 9"/>
          <p:cNvSpPr txBox="1">
            <a:spLocks noChangeArrowheads="1"/>
          </p:cNvSpPr>
          <p:nvPr/>
        </p:nvSpPr>
        <p:spPr bwMode="auto">
          <a:xfrm>
            <a:off x="211667" y="1135857"/>
            <a:ext cx="5486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dirty="0">
                <a:latin typeface="Cambria" pitchFamily="18" charset="0"/>
              </a:rPr>
              <a:t>Graders + Tutors  </a:t>
            </a:r>
            <a:r>
              <a:rPr lang="en-US" sz="2800" b="1" dirty="0">
                <a:latin typeface="Cambria" pitchFamily="18" charset="0"/>
              </a:rPr>
              <a:t>= </a:t>
            </a:r>
            <a:r>
              <a:rPr lang="en-US" sz="2800" b="1" i="1" dirty="0" err="1" smtClean="0">
                <a:latin typeface="Cambria" pitchFamily="18" charset="0"/>
              </a:rPr>
              <a:t>Grutors</a:t>
            </a:r>
            <a:endParaRPr lang="en-US" sz="2800" dirty="0">
              <a:latin typeface="Cambria" pitchFamily="18"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0637" b="32132"/>
          <a:stretch/>
        </p:blipFill>
        <p:spPr bwMode="auto">
          <a:xfrm>
            <a:off x="307974" y="1828800"/>
            <a:ext cx="8607425" cy="21048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Text Box 9"/>
          <p:cNvSpPr txBox="1">
            <a:spLocks noChangeArrowheads="1"/>
          </p:cNvSpPr>
          <p:nvPr/>
        </p:nvSpPr>
        <p:spPr bwMode="auto">
          <a:xfrm>
            <a:off x="211667" y="5104067"/>
            <a:ext cx="84878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b="1" dirty="0" smtClean="0">
                <a:latin typeface="Cambria" pitchFamily="18" charset="0"/>
              </a:rPr>
              <a:t>Office hours:    </a:t>
            </a:r>
            <a:r>
              <a:rPr lang="en-US" sz="2800" dirty="0" smtClean="0">
                <a:latin typeface="Cambria" pitchFamily="18" charset="0"/>
              </a:rPr>
              <a:t>I join the tutors on Fridays @ 2pm</a:t>
            </a:r>
            <a:endParaRPr lang="en-US" sz="2800" dirty="0">
              <a:latin typeface="Cambria" pitchFamily="18" charset="0"/>
            </a:endParaRPr>
          </a:p>
        </p:txBody>
      </p:sp>
      <p:sp>
        <p:nvSpPr>
          <p:cNvPr id="2" name="Rectangle 1"/>
          <p:cNvSpPr/>
          <p:nvPr/>
        </p:nvSpPr>
        <p:spPr>
          <a:xfrm>
            <a:off x="533401" y="4038600"/>
            <a:ext cx="8305800" cy="461665"/>
          </a:xfrm>
          <a:prstGeom prst="rect">
            <a:avLst/>
          </a:prstGeom>
        </p:spPr>
        <p:txBody>
          <a:bodyPr wrap="square">
            <a:spAutoFit/>
          </a:bodyPr>
          <a:lstStyle/>
          <a:p>
            <a:r>
              <a:rPr lang="en-US" dirty="0" smtClean="0">
                <a:solidFill>
                  <a:srgbClr val="C00000"/>
                </a:solidFill>
                <a:latin typeface="Cambria" pitchFamily="18" charset="0"/>
              </a:rPr>
              <a:t>every day there are tutoring hours in the </a:t>
            </a:r>
            <a:r>
              <a:rPr lang="en-US" b="1" i="1" dirty="0" smtClean="0">
                <a:solidFill>
                  <a:srgbClr val="C00000"/>
                </a:solidFill>
                <a:latin typeface="Cambria" pitchFamily="18" charset="0"/>
              </a:rPr>
              <a:t>LAC</a:t>
            </a:r>
            <a:r>
              <a:rPr lang="en-US" dirty="0" smtClean="0">
                <a:solidFill>
                  <a:srgbClr val="C00000"/>
                </a:solidFill>
                <a:latin typeface="Cambria" pitchFamily="18" charset="0"/>
              </a:rPr>
              <a:t> computer lab </a:t>
            </a:r>
            <a:endParaRPr lang="en-US" dirty="0">
              <a:solidFill>
                <a:srgbClr val="C00000"/>
              </a:solidFill>
            </a:endParaRPr>
          </a:p>
        </p:txBody>
      </p:sp>
      <p:sp>
        <p:nvSpPr>
          <p:cNvPr id="16" name="Text Box 9"/>
          <p:cNvSpPr txBox="1">
            <a:spLocks noChangeArrowheads="1"/>
          </p:cNvSpPr>
          <p:nvPr/>
        </p:nvSpPr>
        <p:spPr bwMode="auto">
          <a:xfrm>
            <a:off x="211667" y="5953780"/>
            <a:ext cx="84878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b="1" dirty="0" smtClean="0">
                <a:latin typeface="Cambria" pitchFamily="18" charset="0"/>
              </a:rPr>
              <a:t>Piazza:    </a:t>
            </a:r>
            <a:r>
              <a:rPr lang="en-US" sz="2800" i="1" dirty="0" smtClean="0">
                <a:latin typeface="Cambria" pitchFamily="18" charset="0"/>
              </a:rPr>
              <a:t>Use this </a:t>
            </a:r>
            <a:r>
              <a:rPr lang="en-US" sz="2800" dirty="0" smtClean="0">
                <a:latin typeface="Cambria" pitchFamily="18" charset="0"/>
              </a:rPr>
              <a:t>for whole-class and individual Q's</a:t>
            </a:r>
            <a:endParaRPr lang="en-US" sz="2800" dirty="0">
              <a:latin typeface="Cambria" pitchFamily="18" charset="0"/>
            </a:endParaRPr>
          </a:p>
        </p:txBody>
      </p:sp>
      <p:sp>
        <p:nvSpPr>
          <p:cNvPr id="3" name="Rectangle 2"/>
          <p:cNvSpPr/>
          <p:nvPr/>
        </p:nvSpPr>
        <p:spPr>
          <a:xfrm>
            <a:off x="5240227" y="4495800"/>
            <a:ext cx="2046779" cy="323165"/>
          </a:xfrm>
          <a:prstGeom prst="rect">
            <a:avLst/>
          </a:prstGeom>
          <a:noFill/>
        </p:spPr>
        <p:txBody>
          <a:bodyPr wrap="none">
            <a:spAutoFit/>
          </a:bodyPr>
          <a:lstStyle/>
          <a:p>
            <a:r>
              <a:rPr lang="en-US" sz="1500" dirty="0" err="1" smtClean="0">
                <a:latin typeface="Cambria" pitchFamily="18" charset="0"/>
              </a:rPr>
              <a:t>Linde</a:t>
            </a:r>
            <a:r>
              <a:rPr lang="en-US" sz="1500" dirty="0" smtClean="0">
                <a:latin typeface="Cambria" pitchFamily="18" charset="0"/>
              </a:rPr>
              <a:t> Activities Center</a:t>
            </a:r>
            <a:endParaRPr lang="en-US" sz="1500" dirty="0"/>
          </a:p>
        </p:txBody>
      </p:sp>
      <p:sp>
        <p:nvSpPr>
          <p:cNvPr id="9" name="Text Box 48"/>
          <p:cNvSpPr txBox="1">
            <a:spLocks noChangeArrowheads="1"/>
          </p:cNvSpPr>
          <p:nvPr/>
        </p:nvSpPr>
        <p:spPr bwMode="auto">
          <a:xfrm rot="1365840">
            <a:off x="7965522" y="1713007"/>
            <a:ext cx="923314" cy="323165"/>
          </a:xfrm>
          <a:prstGeom prst="rect">
            <a:avLst/>
          </a:prstGeom>
          <a:solidFill>
            <a:srgbClr val="FFCC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smtClean="0">
                <a:latin typeface="Cambria" pitchFamily="18" charset="0"/>
              </a:rPr>
              <a:t>see page</a:t>
            </a:r>
            <a:endParaRPr lang="en-US" sz="1500" dirty="0">
              <a:latin typeface="Cambria"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5"/>
          <p:cNvSpPr txBox="1">
            <a:spLocks noChangeArrowheads="1"/>
          </p:cNvSpPr>
          <p:nvPr/>
        </p:nvSpPr>
        <p:spPr bwMode="auto">
          <a:xfrm>
            <a:off x="1566863" y="211138"/>
            <a:ext cx="5815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Python's model?</a:t>
            </a:r>
          </a:p>
        </p:txBody>
      </p:sp>
      <p:sp>
        <p:nvSpPr>
          <p:cNvPr id="62467" name="Text Box 48"/>
          <p:cNvSpPr txBox="1">
            <a:spLocks noChangeArrowheads="1"/>
          </p:cNvSpPr>
          <p:nvPr/>
        </p:nvSpPr>
        <p:spPr bwMode="auto">
          <a:xfrm>
            <a:off x="623888" y="2447925"/>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cs typeface="Courier New" pitchFamily="49" charset="0"/>
              </a:rPr>
              <a:t>user_choice = raw_input(</a:t>
            </a:r>
            <a:r>
              <a:rPr lang="en-US" sz="1800" b="1">
                <a:solidFill>
                  <a:srgbClr val="008000"/>
                </a:solidFill>
                <a:latin typeface="Courier New" pitchFamily="49" charset="0"/>
                <a:cs typeface="Courier New" pitchFamily="49" charset="0"/>
              </a:rPr>
              <a:t>'Enter something: '</a:t>
            </a:r>
            <a:r>
              <a:rPr lang="en-US" sz="1800" b="1">
                <a:solidFill>
                  <a:srgbClr val="000000"/>
                </a:solidFill>
                <a:latin typeface="Courier New" pitchFamily="49" charset="0"/>
                <a:cs typeface="Courier New" pitchFamily="49" charset="0"/>
              </a:rPr>
              <a:t>) </a:t>
            </a:r>
            <a:endParaRPr lang="en-US" sz="1800">
              <a:solidFill>
                <a:srgbClr val="000000"/>
              </a:solidFill>
              <a:latin typeface="Courier New" pitchFamily="49" charset="0"/>
              <a:cs typeface="Courier New" pitchFamily="49" charset="0"/>
            </a:endParaRPr>
          </a:p>
        </p:txBody>
      </p:sp>
      <p:sp>
        <p:nvSpPr>
          <p:cNvPr id="62468" name="Text Box 48"/>
          <p:cNvSpPr txBox="1">
            <a:spLocks noChangeArrowheads="1"/>
          </p:cNvSpPr>
          <p:nvPr/>
        </p:nvSpPr>
        <p:spPr bwMode="auto">
          <a:xfrm>
            <a:off x="623888" y="2846388"/>
            <a:ext cx="8443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cs typeface="Courier New" pitchFamily="49" charset="0"/>
              </a:rPr>
              <a:t>comp_choice = random.choice( [</a:t>
            </a:r>
            <a:r>
              <a:rPr lang="en-US" sz="1800" b="1">
                <a:solidFill>
                  <a:srgbClr val="008000"/>
                </a:solidFill>
                <a:latin typeface="Courier New" pitchFamily="49" charset="0"/>
                <a:cs typeface="Courier New" pitchFamily="49" charset="0"/>
              </a:rPr>
              <a:t>'rock'</a:t>
            </a:r>
            <a:r>
              <a:rPr lang="en-US" sz="1800" b="1">
                <a:solidFill>
                  <a:srgbClr val="000000"/>
                </a:solidFill>
                <a:latin typeface="Courier New" pitchFamily="49" charset="0"/>
                <a:cs typeface="Courier New" pitchFamily="49" charset="0"/>
              </a:rPr>
              <a:t>,</a:t>
            </a:r>
            <a:r>
              <a:rPr lang="en-US" sz="1800" b="1">
                <a:solidFill>
                  <a:srgbClr val="008000"/>
                </a:solidFill>
                <a:latin typeface="Courier New" pitchFamily="49" charset="0"/>
                <a:cs typeface="Courier New" pitchFamily="49" charset="0"/>
              </a:rPr>
              <a:t>'paper'</a:t>
            </a:r>
            <a:r>
              <a:rPr lang="en-US" sz="1800" b="1">
                <a:solidFill>
                  <a:srgbClr val="000000"/>
                </a:solidFill>
                <a:latin typeface="Courier New" pitchFamily="49" charset="0"/>
                <a:cs typeface="Courier New" pitchFamily="49" charset="0"/>
              </a:rPr>
              <a:t>,</a:t>
            </a:r>
            <a:r>
              <a:rPr lang="en-US" sz="1800" b="1">
                <a:solidFill>
                  <a:srgbClr val="008000"/>
                </a:solidFill>
                <a:latin typeface="Courier New" pitchFamily="49" charset="0"/>
                <a:cs typeface="Courier New" pitchFamily="49" charset="0"/>
              </a:rPr>
              <a:t>'scissors'</a:t>
            </a:r>
            <a:r>
              <a:rPr lang="en-US" sz="1800" b="1">
                <a:solidFill>
                  <a:srgbClr val="000000"/>
                </a:solidFill>
                <a:latin typeface="Courier New" pitchFamily="49" charset="0"/>
                <a:cs typeface="Courier New" pitchFamily="49" charset="0"/>
              </a:rPr>
              <a:t>] )</a:t>
            </a:r>
            <a:endParaRPr lang="en-US" sz="1800">
              <a:solidFill>
                <a:srgbClr val="000000"/>
              </a:solidFill>
              <a:latin typeface="Courier New" pitchFamily="49" charset="0"/>
              <a:cs typeface="Courier New" pitchFamily="49" charset="0"/>
            </a:endParaRPr>
          </a:p>
        </p:txBody>
      </p:sp>
      <p:sp>
        <p:nvSpPr>
          <p:cNvPr id="62469" name="Text Box 48"/>
          <p:cNvSpPr txBox="1">
            <a:spLocks noChangeArrowheads="1"/>
          </p:cNvSpPr>
          <p:nvPr/>
        </p:nvSpPr>
        <p:spPr bwMode="auto">
          <a:xfrm>
            <a:off x="600075" y="3573463"/>
            <a:ext cx="8445500"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FE9C11"/>
                </a:solidFill>
                <a:latin typeface="Courier New" pitchFamily="49" charset="0"/>
                <a:cs typeface="Courier New" pitchFamily="49" charset="0"/>
              </a:rPr>
              <a:t>if </a:t>
            </a:r>
            <a:r>
              <a:rPr lang="en-US" sz="1800" b="1">
                <a:solidFill>
                  <a:srgbClr val="000000"/>
                </a:solidFill>
                <a:latin typeface="Courier New" pitchFamily="49" charset="0"/>
                <a:cs typeface="Courier New" pitchFamily="49" charset="0"/>
              </a:rPr>
              <a:t>user_choice == </a:t>
            </a:r>
            <a:r>
              <a:rPr lang="en-US" sz="1800" b="1">
                <a:solidFill>
                  <a:srgbClr val="008000"/>
                </a:solidFill>
                <a:latin typeface="Courier New" pitchFamily="49" charset="0"/>
                <a:cs typeface="Courier New" pitchFamily="49" charset="0"/>
              </a:rPr>
              <a:t>'rock' </a:t>
            </a:r>
            <a:r>
              <a:rPr lang="en-US" sz="1800" b="1">
                <a:solidFill>
                  <a:srgbClr val="FE9C11"/>
                </a:solidFill>
                <a:latin typeface="Courier New" pitchFamily="49" charset="0"/>
                <a:cs typeface="Courier New" pitchFamily="49" charset="0"/>
              </a:rPr>
              <a:t>and </a:t>
            </a:r>
            <a:r>
              <a:rPr lang="en-US" sz="1800" b="1">
                <a:solidFill>
                  <a:srgbClr val="000000"/>
                </a:solidFill>
                <a:latin typeface="Courier New" pitchFamily="49" charset="0"/>
                <a:cs typeface="Courier New" pitchFamily="49" charset="0"/>
              </a:rPr>
              <a:t>comp_choice == </a:t>
            </a:r>
            <a:r>
              <a:rPr lang="en-US" sz="1800" b="1">
                <a:solidFill>
                  <a:srgbClr val="008000"/>
                </a:solidFill>
                <a:latin typeface="Courier New" pitchFamily="49" charset="0"/>
                <a:cs typeface="Courier New" pitchFamily="49" charset="0"/>
              </a:rPr>
              <a:t>'paper'</a:t>
            </a:r>
            <a:r>
              <a:rPr lang="en-US" sz="1800" b="1">
                <a:solidFill>
                  <a:srgbClr val="FF0000"/>
                </a:solidFill>
                <a:latin typeface="Courier New" pitchFamily="49" charset="0"/>
                <a:cs typeface="Courier New" pitchFamily="49" charset="0"/>
              </a:rPr>
              <a:t>:</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'You chose'</a:t>
            </a:r>
            <a:r>
              <a:rPr lang="en-US" sz="1800" b="1">
                <a:solidFill>
                  <a:srgbClr val="000000"/>
                </a:solidFill>
                <a:latin typeface="Courier New" pitchFamily="49" charset="0"/>
                <a:cs typeface="Courier New" pitchFamily="49" charset="0"/>
              </a:rPr>
              <a:t>, user_choice</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'I chose'</a:t>
            </a:r>
            <a:r>
              <a:rPr lang="en-US" sz="1800" b="1">
                <a:solidFill>
                  <a:srgbClr val="000000"/>
                </a:solidFill>
                <a:latin typeface="Courier New" pitchFamily="49" charset="0"/>
                <a:cs typeface="Courier New" pitchFamily="49" charset="0"/>
              </a:rPr>
              <a:t>, comp_choice</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'The result is'</a:t>
            </a:r>
            <a:r>
              <a:rPr lang="en-US" sz="1800" b="1">
                <a:solidFill>
                  <a:srgbClr val="000000"/>
                </a:solidFill>
                <a:latin typeface="Courier New" pitchFamily="49" charset="0"/>
                <a:cs typeface="Courier New" pitchFamily="49" charset="0"/>
              </a:rPr>
              <a:t>,</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'YOU LOSE!'</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'unless you\'re a CS 5 grader,\n then YOU WIN!'</a:t>
            </a:r>
            <a:endParaRPr lang="en-US" sz="1800">
              <a:solidFill>
                <a:srgbClr val="008000"/>
              </a:solidFill>
              <a:latin typeface="Courier New" pitchFamily="49" charset="0"/>
              <a:cs typeface="Courier New" pitchFamily="49" charset="0"/>
            </a:endParaRPr>
          </a:p>
        </p:txBody>
      </p:sp>
      <p:sp>
        <p:nvSpPr>
          <p:cNvPr id="62470" name="Text Box 48"/>
          <p:cNvSpPr txBox="1">
            <a:spLocks noChangeArrowheads="1"/>
          </p:cNvSpPr>
          <p:nvPr/>
        </p:nvSpPr>
        <p:spPr bwMode="auto">
          <a:xfrm>
            <a:off x="623888" y="180975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cs typeface="Courier New" pitchFamily="49" charset="0"/>
              </a:rPr>
              <a:t>import random</a:t>
            </a:r>
            <a:endParaRPr lang="en-US" sz="1800">
              <a:solidFill>
                <a:srgbClr val="000000"/>
              </a:solidFill>
              <a:latin typeface="Courier New" pitchFamily="49" charset="0"/>
              <a:cs typeface="Courier New" pitchFamily="49" charset="0"/>
            </a:endParaRPr>
          </a:p>
        </p:txBody>
      </p:sp>
      <p:sp>
        <p:nvSpPr>
          <p:cNvPr id="62471" name="Rectangle 68"/>
          <p:cNvSpPr>
            <a:spLocks noChangeArrowheads="1"/>
          </p:cNvSpPr>
          <p:nvPr/>
        </p:nvSpPr>
        <p:spPr bwMode="auto">
          <a:xfrm>
            <a:off x="2936875" y="904875"/>
            <a:ext cx="28654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800000"/>
                </a:solidFill>
              </a:rPr>
              <a:t>How does this program execute?</a:t>
            </a:r>
            <a:endParaRPr lang="en-US" sz="1500">
              <a:solidFill>
                <a:srgbClr val="800000"/>
              </a:solidFill>
            </a:endParaRPr>
          </a:p>
        </p:txBody>
      </p:sp>
      <p:sp>
        <p:nvSpPr>
          <p:cNvPr id="62472" name="Rectangle 69"/>
          <p:cNvSpPr>
            <a:spLocks noChangeArrowheads="1"/>
          </p:cNvSpPr>
          <p:nvPr/>
        </p:nvSpPr>
        <p:spPr bwMode="auto">
          <a:xfrm>
            <a:off x="5146675" y="1870075"/>
            <a:ext cx="310991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800000"/>
                </a:solidFill>
              </a:rPr>
              <a:t>How many things is this line doing?</a:t>
            </a:r>
            <a:endParaRPr lang="en-US" sz="1500">
              <a:solidFill>
                <a:srgbClr val="800000"/>
              </a:solidFill>
            </a:endParaRPr>
          </a:p>
        </p:txBody>
      </p:sp>
      <p:sp>
        <p:nvSpPr>
          <p:cNvPr id="62473" name="Rectangle 70"/>
          <p:cNvSpPr>
            <a:spLocks noChangeArrowheads="1"/>
          </p:cNvSpPr>
          <p:nvPr/>
        </p:nvSpPr>
        <p:spPr bwMode="auto">
          <a:xfrm>
            <a:off x="4924425" y="6340475"/>
            <a:ext cx="39735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800000"/>
                </a:solidFill>
              </a:rPr>
              <a:t>How many more if/elif/else blocks do we need?</a:t>
            </a:r>
          </a:p>
        </p:txBody>
      </p:sp>
      <p:cxnSp>
        <p:nvCxnSpPr>
          <p:cNvPr id="62474" name="Straight Arrow Connector 74"/>
          <p:cNvCxnSpPr>
            <a:cxnSpLocks noChangeShapeType="1"/>
          </p:cNvCxnSpPr>
          <p:nvPr/>
        </p:nvCxnSpPr>
        <p:spPr bwMode="auto">
          <a:xfrm rot="10800000" flipV="1">
            <a:off x="4495800" y="2057400"/>
            <a:ext cx="685800" cy="457200"/>
          </a:xfrm>
          <a:prstGeom prst="straightConnector1">
            <a:avLst/>
          </a:prstGeom>
          <a:noFill/>
          <a:ln w="9525">
            <a:solidFill>
              <a:srgbClr val="80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2"/>
          <p:cNvGrpSpPr>
            <a:grpSpLocks/>
          </p:cNvGrpSpPr>
          <p:nvPr/>
        </p:nvGrpSpPr>
        <p:grpSpPr bwMode="auto">
          <a:xfrm>
            <a:off x="533400" y="1114425"/>
            <a:ext cx="8218488" cy="180975"/>
            <a:chOff x="295" y="1311"/>
            <a:chExt cx="5177" cy="114"/>
          </a:xfrm>
        </p:grpSpPr>
        <p:sp>
          <p:nvSpPr>
            <p:cNvPr id="6349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349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3491" name="Text Box 5"/>
          <p:cNvSpPr txBox="1">
            <a:spLocks noChangeArrowheads="1"/>
          </p:cNvSpPr>
          <p:nvPr/>
        </p:nvSpPr>
        <p:spPr bwMode="auto">
          <a:xfrm>
            <a:off x="1600200" y="228600"/>
            <a:ext cx="579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Models of Computation</a:t>
            </a:r>
          </a:p>
        </p:txBody>
      </p:sp>
      <p:sp>
        <p:nvSpPr>
          <p:cNvPr id="63492" name="Rectangle 27"/>
          <p:cNvSpPr>
            <a:spLocks noChangeArrowheads="1"/>
          </p:cNvSpPr>
          <p:nvPr/>
        </p:nvSpPr>
        <p:spPr bwMode="auto">
          <a:xfrm>
            <a:off x="585788" y="158750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Calibri" pitchFamily="34" charset="0"/>
              </a:rPr>
              <a:t>A computational model is simply </a:t>
            </a:r>
            <a:endParaRPr lang="en-US"/>
          </a:p>
        </p:txBody>
      </p:sp>
      <p:sp>
        <p:nvSpPr>
          <p:cNvPr id="63493" name="Rectangle 24"/>
          <p:cNvSpPr>
            <a:spLocks noChangeArrowheads="1"/>
          </p:cNvSpPr>
          <p:nvPr/>
        </p:nvSpPr>
        <p:spPr bwMode="auto">
          <a:xfrm>
            <a:off x="4300538" y="3836988"/>
            <a:ext cx="36687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8000"/>
                </a:solidFill>
                <a:latin typeface="Calibri" pitchFamily="34" charset="0"/>
              </a:rPr>
              <a:t>sequential execution</a:t>
            </a:r>
          </a:p>
          <a:p>
            <a:r>
              <a:rPr lang="en-US">
                <a:solidFill>
                  <a:srgbClr val="008000"/>
                </a:solidFill>
                <a:latin typeface="Calibri" pitchFamily="34" charset="0"/>
              </a:rPr>
              <a:t>variables store values</a:t>
            </a:r>
          </a:p>
          <a:p>
            <a:r>
              <a:rPr lang="en-US">
                <a:solidFill>
                  <a:srgbClr val="008000"/>
                </a:solidFill>
                <a:latin typeface="Calibri" pitchFamily="34" charset="0"/>
              </a:rPr>
              <a:t>conditionals make decisions</a:t>
            </a:r>
          </a:p>
          <a:p>
            <a:r>
              <a:rPr lang="en-US">
                <a:solidFill>
                  <a:srgbClr val="008000"/>
                </a:solidFill>
                <a:latin typeface="Calibri" pitchFamily="34" charset="0"/>
              </a:rPr>
              <a:t>loops loop</a:t>
            </a:r>
          </a:p>
          <a:p>
            <a:r>
              <a:rPr lang="en-US">
                <a:solidFill>
                  <a:srgbClr val="008000"/>
                </a:solidFill>
                <a:latin typeface="Calibri" pitchFamily="34" charset="0"/>
              </a:rPr>
              <a:t>functions function</a:t>
            </a:r>
          </a:p>
          <a:p>
            <a:r>
              <a:rPr lang="en-US">
                <a:solidFill>
                  <a:srgbClr val="008000"/>
                </a:solidFill>
                <a:latin typeface="Calibri" pitchFamily="34" charset="0"/>
              </a:rPr>
              <a:t>and so on...</a:t>
            </a:r>
            <a:endParaRPr lang="en-US"/>
          </a:p>
        </p:txBody>
      </p:sp>
      <p:sp>
        <p:nvSpPr>
          <p:cNvPr id="63494" name="Rectangle 25"/>
          <p:cNvSpPr>
            <a:spLocks noChangeArrowheads="1"/>
          </p:cNvSpPr>
          <p:nvPr/>
        </p:nvSpPr>
        <p:spPr bwMode="auto">
          <a:xfrm>
            <a:off x="1314450" y="4687888"/>
            <a:ext cx="18367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8000"/>
                </a:solidFill>
                <a:latin typeface="Calibri" pitchFamily="34" charset="0"/>
              </a:rPr>
              <a:t>GP language!</a:t>
            </a:r>
            <a:endParaRPr lang="en-US"/>
          </a:p>
        </p:txBody>
      </p:sp>
      <p:sp>
        <p:nvSpPr>
          <p:cNvPr id="63495" name="Rectangle 8"/>
          <p:cNvSpPr>
            <a:spLocks noChangeArrowheads="1"/>
          </p:cNvSpPr>
          <p:nvPr/>
        </p:nvSpPr>
        <p:spPr bwMode="auto">
          <a:xfrm>
            <a:off x="1660525" y="2341563"/>
            <a:ext cx="566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Calibri" pitchFamily="34" charset="0"/>
              </a:rPr>
              <a:t>"how a particular machine/language works"</a:t>
            </a:r>
            <a:endParaRPr lang="en-US">
              <a:solidFill>
                <a:srgbClr val="120DF3"/>
              </a:solidFill>
            </a:endParaRPr>
          </a:p>
        </p:txBody>
      </p:sp>
      <p:sp>
        <p:nvSpPr>
          <p:cNvPr id="63496" name="Rectangle 9"/>
          <p:cNvSpPr>
            <a:spLocks noChangeArrowheads="1"/>
          </p:cNvSpPr>
          <p:nvPr/>
        </p:nvSpPr>
        <p:spPr bwMode="auto">
          <a:xfrm>
            <a:off x="585788" y="3130550"/>
            <a:ext cx="454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rPr>
              <a:t>or</a:t>
            </a:r>
            <a:endParaRPr lang="en-US"/>
          </a:p>
        </p:txBody>
      </p:sp>
      <p:sp>
        <p:nvSpPr>
          <p:cNvPr id="63497" name="Rectangle 10"/>
          <p:cNvSpPr>
            <a:spLocks noChangeArrowheads="1"/>
          </p:cNvSpPr>
          <p:nvPr/>
        </p:nvSpPr>
        <p:spPr bwMode="auto">
          <a:xfrm>
            <a:off x="1771650" y="3217863"/>
            <a:ext cx="4275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Calibri" pitchFamily="34" charset="0"/>
              </a:rPr>
              <a:t>"what the machine is thinking?!"</a:t>
            </a:r>
            <a:endParaRPr lang="en-US">
              <a:solidFill>
                <a:srgbClr val="120DF3"/>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484188" y="228600"/>
            <a:ext cx="79740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3600">
                <a:latin typeface="Times New Roman" pitchFamily="18" charset="0"/>
              </a:rPr>
              <a:t>Submitting...</a:t>
            </a:r>
            <a:endParaRPr lang="en-US" sz="3600" i="1">
              <a:latin typeface="Times New Roman" pitchFamily="18" charset="0"/>
            </a:endParaRPr>
          </a:p>
        </p:txBody>
      </p:sp>
      <p:grpSp>
        <p:nvGrpSpPr>
          <p:cNvPr id="64515" name="Group 3"/>
          <p:cNvGrpSpPr>
            <a:grpSpLocks/>
          </p:cNvGrpSpPr>
          <p:nvPr/>
        </p:nvGrpSpPr>
        <p:grpSpPr bwMode="auto">
          <a:xfrm>
            <a:off x="533400" y="1066800"/>
            <a:ext cx="8218488" cy="180975"/>
            <a:chOff x="295" y="1311"/>
            <a:chExt cx="5177" cy="114"/>
          </a:xfrm>
        </p:grpSpPr>
        <p:sp>
          <p:nvSpPr>
            <p:cNvPr id="64522"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4523"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4516" name="Rectangle 9"/>
          <p:cNvSpPr>
            <a:spLocks noChangeArrowheads="1"/>
          </p:cNvSpPr>
          <p:nvPr/>
        </p:nvSpPr>
        <p:spPr bwMode="auto">
          <a:xfrm>
            <a:off x="6945313" y="649288"/>
            <a:ext cx="177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120DF3"/>
                </a:solidFill>
                <a:latin typeface="Calibri" pitchFamily="34" charset="0"/>
              </a:rPr>
              <a:t>and </a:t>
            </a:r>
            <a:r>
              <a:rPr lang="en-US" sz="1800" i="1">
                <a:solidFill>
                  <a:srgbClr val="120DF3"/>
                </a:solidFill>
                <a:latin typeface="Calibri" pitchFamily="34" charset="0"/>
              </a:rPr>
              <a:t>transferring!</a:t>
            </a:r>
            <a:endParaRPr lang="en-US" sz="1800">
              <a:solidFill>
                <a:srgbClr val="120DF3"/>
              </a:solidFill>
              <a:latin typeface="Calibri" pitchFamily="34" charset="0"/>
            </a:endParaRPr>
          </a:p>
        </p:txBody>
      </p:sp>
      <p:pic>
        <p:nvPicPr>
          <p:cNvPr id="64517" name="Picture 1" descr="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524000"/>
            <a:ext cx="53340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2" descr="Screen shot 2011-08-31 at 11.47.10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3095625"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Right Arrow 3"/>
          <p:cNvSpPr>
            <a:spLocks noChangeArrowheads="1"/>
          </p:cNvSpPr>
          <p:nvPr/>
        </p:nvSpPr>
        <p:spPr bwMode="auto">
          <a:xfrm>
            <a:off x="2286000" y="2667000"/>
            <a:ext cx="1219200" cy="609600"/>
          </a:xfrm>
          <a:prstGeom prst="rightArrow">
            <a:avLst>
              <a:gd name="adj1" fmla="val 50000"/>
              <a:gd name="adj2" fmla="val 50000"/>
            </a:avLst>
          </a:prstGeom>
          <a:solidFill>
            <a:srgbClr val="120DF3"/>
          </a:solidFill>
          <a:ln w="9525">
            <a:solidFill>
              <a:schemeClr val="tx1"/>
            </a:solidFill>
            <a:round/>
            <a:headEnd/>
            <a:tailEnd/>
          </a:ln>
        </p:spPr>
        <p:txBody>
          <a:bodyPr/>
          <a:lstStyle/>
          <a:p>
            <a:endParaRPr lang="en-US"/>
          </a:p>
        </p:txBody>
      </p:sp>
      <p:sp>
        <p:nvSpPr>
          <p:cNvPr id="64520" name="Rectangle 9"/>
          <p:cNvSpPr>
            <a:spLocks noChangeArrowheads="1"/>
          </p:cNvSpPr>
          <p:nvPr/>
        </p:nvSpPr>
        <p:spPr bwMode="auto">
          <a:xfrm>
            <a:off x="376238" y="4633913"/>
            <a:ext cx="28479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latin typeface="Calibri" pitchFamily="34" charset="0"/>
              </a:rPr>
              <a:t>One time, the browser needed to be restarted (or a different browser used)</a:t>
            </a:r>
          </a:p>
        </p:txBody>
      </p:sp>
      <p:sp>
        <p:nvSpPr>
          <p:cNvPr id="64521" name="Rectangle 10"/>
          <p:cNvSpPr>
            <a:spLocks noChangeArrowheads="1"/>
          </p:cNvSpPr>
          <p:nvPr/>
        </p:nvSpPr>
        <p:spPr bwMode="auto">
          <a:xfrm>
            <a:off x="228600" y="3657600"/>
            <a:ext cx="3094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120DF3"/>
                </a:solidFill>
                <a:latin typeface="Calibri" pitchFamily="34" charset="0"/>
              </a:rPr>
              <a:t>Sometimes I've needed to login </a:t>
            </a:r>
            <a:r>
              <a:rPr lang="en-US" sz="1800" i="1">
                <a:solidFill>
                  <a:srgbClr val="120DF3"/>
                </a:solidFill>
                <a:latin typeface="Calibri" pitchFamily="34" charset="0"/>
              </a:rPr>
              <a:t>twice…</a:t>
            </a:r>
            <a:endParaRPr lang="en-US" sz="1800">
              <a:solidFill>
                <a:srgbClr val="120DF3"/>
              </a:solidFill>
              <a:latin typeface="Calibri"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1566863" y="211138"/>
            <a:ext cx="5815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Python's </a:t>
            </a:r>
            <a:r>
              <a:rPr lang="en-US" sz="4000" i="1" dirty="0">
                <a:latin typeface="Cambria" pitchFamily="18" charset="0"/>
              </a:rPr>
              <a:t>syntax</a:t>
            </a:r>
            <a:r>
              <a:rPr lang="en-US" sz="4000" dirty="0">
                <a:latin typeface="Cambria" pitchFamily="18" charset="0"/>
              </a:rPr>
              <a:t>?</a:t>
            </a:r>
          </a:p>
        </p:txBody>
      </p:sp>
      <p:sp>
        <p:nvSpPr>
          <p:cNvPr id="19459" name="Text Box 48"/>
          <p:cNvSpPr txBox="1">
            <a:spLocks noChangeArrowheads="1"/>
          </p:cNvSpPr>
          <p:nvPr/>
        </p:nvSpPr>
        <p:spPr bwMode="auto">
          <a:xfrm>
            <a:off x="557213" y="2619375"/>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cs typeface="Courier New" pitchFamily="49" charset="0"/>
              </a:rPr>
              <a:t>user = </a:t>
            </a:r>
            <a:r>
              <a:rPr lang="en-US" sz="1800" b="1">
                <a:solidFill>
                  <a:srgbClr val="900BD5"/>
                </a:solidFill>
                <a:latin typeface="Courier New" pitchFamily="49" charset="0"/>
                <a:cs typeface="Courier New" pitchFamily="49" charset="0"/>
              </a:rPr>
              <a:t>raw_input</a:t>
            </a:r>
            <a:r>
              <a:rPr lang="en-US" sz="1800" b="1">
                <a:solidFill>
                  <a:srgbClr val="000000"/>
                </a:solidFill>
                <a:latin typeface="Courier New" pitchFamily="49" charset="0"/>
                <a:cs typeface="Courier New" pitchFamily="49" charset="0"/>
              </a:rPr>
              <a:t>( </a:t>
            </a:r>
            <a:r>
              <a:rPr lang="en-US" sz="1800" b="1">
                <a:solidFill>
                  <a:srgbClr val="008000"/>
                </a:solidFill>
                <a:latin typeface="Courier New" pitchFamily="49" charset="0"/>
                <a:cs typeface="Courier New" pitchFamily="49" charset="0"/>
              </a:rPr>
              <a:t>'Choose your weapon! ' </a:t>
            </a:r>
            <a:r>
              <a:rPr lang="en-US" sz="1800" b="1">
                <a:solidFill>
                  <a:srgbClr val="000000"/>
                </a:solidFill>
                <a:latin typeface="Courier New" pitchFamily="49" charset="0"/>
                <a:cs typeface="Courier New" pitchFamily="49" charset="0"/>
              </a:rPr>
              <a:t>) </a:t>
            </a:r>
            <a:endParaRPr lang="en-US" sz="1800">
              <a:solidFill>
                <a:srgbClr val="000000"/>
              </a:solidFill>
              <a:latin typeface="Courier New" pitchFamily="49" charset="0"/>
              <a:cs typeface="Courier New" pitchFamily="49" charset="0"/>
            </a:endParaRPr>
          </a:p>
        </p:txBody>
      </p:sp>
      <p:sp>
        <p:nvSpPr>
          <p:cNvPr id="19460" name="Text Box 48"/>
          <p:cNvSpPr txBox="1">
            <a:spLocks noChangeArrowheads="1"/>
          </p:cNvSpPr>
          <p:nvPr/>
        </p:nvSpPr>
        <p:spPr bwMode="auto">
          <a:xfrm>
            <a:off x="557213" y="3017838"/>
            <a:ext cx="84439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cs typeface="Courier New" pitchFamily="49" charset="0"/>
              </a:rPr>
              <a:t>comp = random.choice( [</a:t>
            </a:r>
            <a:r>
              <a:rPr lang="en-US" sz="1800" b="1">
                <a:solidFill>
                  <a:srgbClr val="008000"/>
                </a:solidFill>
                <a:latin typeface="Courier New" pitchFamily="49" charset="0"/>
                <a:cs typeface="Courier New" pitchFamily="49" charset="0"/>
              </a:rPr>
              <a:t>'rock'</a:t>
            </a:r>
            <a:r>
              <a:rPr lang="en-US" sz="1800" b="1">
                <a:solidFill>
                  <a:srgbClr val="000000"/>
                </a:solidFill>
                <a:latin typeface="Courier New" pitchFamily="49" charset="0"/>
                <a:cs typeface="Courier New" pitchFamily="49" charset="0"/>
              </a:rPr>
              <a:t>,</a:t>
            </a:r>
            <a:r>
              <a:rPr lang="en-US" sz="1800" b="1">
                <a:solidFill>
                  <a:srgbClr val="008000"/>
                </a:solidFill>
                <a:latin typeface="Courier New" pitchFamily="49" charset="0"/>
                <a:cs typeface="Courier New" pitchFamily="49" charset="0"/>
              </a:rPr>
              <a:t>'paper'</a:t>
            </a:r>
            <a:r>
              <a:rPr lang="en-US" sz="1800" b="1">
                <a:solidFill>
                  <a:srgbClr val="000000"/>
                </a:solidFill>
                <a:latin typeface="Courier New" pitchFamily="49" charset="0"/>
                <a:cs typeface="Courier New" pitchFamily="49" charset="0"/>
              </a:rPr>
              <a:t>,</a:t>
            </a:r>
            <a:r>
              <a:rPr lang="en-US" sz="1800" b="1">
                <a:solidFill>
                  <a:srgbClr val="008000"/>
                </a:solidFill>
                <a:latin typeface="Courier New" pitchFamily="49" charset="0"/>
                <a:cs typeface="Courier New" pitchFamily="49" charset="0"/>
              </a:rPr>
              <a:t>'scissors'</a:t>
            </a:r>
            <a:r>
              <a:rPr lang="en-US" sz="1800" b="1">
                <a:solidFill>
                  <a:srgbClr val="000000"/>
                </a:solidFill>
                <a:latin typeface="Courier New" pitchFamily="49" charset="0"/>
                <a:cs typeface="Courier New" pitchFamily="49" charset="0"/>
              </a:rPr>
              <a:t>] )</a:t>
            </a:r>
          </a:p>
          <a:p>
            <a:pPr>
              <a:spcBef>
                <a:spcPct val="50000"/>
              </a:spcBef>
            </a:pPr>
            <a:r>
              <a:rPr lang="en-US" sz="1800" b="1">
                <a:solidFill>
                  <a:srgbClr val="FF6600"/>
                </a:solidFill>
                <a:latin typeface="Courier New" pitchFamily="49" charset="0"/>
                <a:cs typeface="Courier New" pitchFamily="49" charset="0"/>
              </a:rPr>
              <a:t>print</a:t>
            </a:r>
            <a:r>
              <a:rPr lang="en-US" sz="1800" b="1">
                <a:solidFill>
                  <a:srgbClr val="900BD5"/>
                </a:solidFill>
                <a:latin typeface="Courier New" pitchFamily="49" charset="0"/>
                <a:cs typeface="Courier New" pitchFamily="49" charset="0"/>
              </a:rPr>
              <a:t> </a:t>
            </a:r>
            <a:r>
              <a:rPr lang="en-US" sz="1800" b="1">
                <a:solidFill>
                  <a:srgbClr val="008000"/>
                </a:solidFill>
                <a:latin typeface="Courier New" pitchFamily="49" charset="0"/>
                <a:cs typeface="Courier New" pitchFamily="49" charset="0"/>
              </a:rPr>
              <a:t>'(You): user chose'</a:t>
            </a:r>
            <a:r>
              <a:rPr lang="en-US" sz="1800" b="1">
                <a:solidFill>
                  <a:srgbClr val="000000"/>
                </a:solidFill>
                <a:latin typeface="Courier New" pitchFamily="49" charset="0"/>
                <a:cs typeface="Courier New" pitchFamily="49" charset="0"/>
              </a:rPr>
              <a:t>, user</a:t>
            </a:r>
          </a:p>
          <a:p>
            <a:pPr>
              <a:spcBef>
                <a:spcPct val="50000"/>
              </a:spcBef>
            </a:pPr>
            <a:r>
              <a:rPr lang="en-US" sz="1800" b="1">
                <a:solidFill>
                  <a:srgbClr val="FF6600"/>
                </a:solidFill>
                <a:latin typeface="Courier New" pitchFamily="49" charset="0"/>
                <a:cs typeface="Courier New" pitchFamily="49" charset="0"/>
              </a:rPr>
              <a:t>print</a:t>
            </a:r>
            <a:r>
              <a:rPr lang="en-US" sz="1800" b="1">
                <a:solidFill>
                  <a:srgbClr val="900BD5"/>
                </a:solidFill>
                <a:latin typeface="Courier New" pitchFamily="49" charset="0"/>
                <a:cs typeface="Courier New" pitchFamily="49" charset="0"/>
              </a:rPr>
              <a:t> </a:t>
            </a:r>
            <a:r>
              <a:rPr lang="en-US" sz="1800" b="1">
                <a:solidFill>
                  <a:srgbClr val="008000"/>
                </a:solidFill>
                <a:latin typeface="Courier New" pitchFamily="49" charset="0"/>
                <a:cs typeface="Courier New" pitchFamily="49" charset="0"/>
              </a:rPr>
              <a:t>'(Me!): comp chose'</a:t>
            </a:r>
            <a:r>
              <a:rPr lang="en-US" sz="1800" b="1">
                <a:solidFill>
                  <a:srgbClr val="000000"/>
                </a:solidFill>
                <a:latin typeface="Courier New" pitchFamily="49" charset="0"/>
                <a:cs typeface="Courier New" pitchFamily="49" charset="0"/>
              </a:rPr>
              <a:t>, comp</a:t>
            </a:r>
            <a:endParaRPr lang="en-US" sz="1800">
              <a:solidFill>
                <a:srgbClr val="000000"/>
              </a:solidFill>
              <a:latin typeface="Courier New" pitchFamily="49" charset="0"/>
              <a:cs typeface="Courier New" pitchFamily="49" charset="0"/>
            </a:endParaRPr>
          </a:p>
        </p:txBody>
      </p:sp>
      <p:sp>
        <p:nvSpPr>
          <p:cNvPr id="19461" name="Text Box 48"/>
          <p:cNvSpPr txBox="1">
            <a:spLocks noChangeArrowheads="1"/>
          </p:cNvSpPr>
          <p:nvPr/>
        </p:nvSpPr>
        <p:spPr bwMode="auto">
          <a:xfrm>
            <a:off x="533400" y="4564063"/>
            <a:ext cx="8445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dirty="0">
                <a:solidFill>
                  <a:srgbClr val="FF6600"/>
                </a:solidFill>
                <a:latin typeface="Courier New" pitchFamily="49" charset="0"/>
                <a:cs typeface="Courier New" pitchFamily="49" charset="0"/>
              </a:rPr>
              <a:t>if</a:t>
            </a:r>
            <a:r>
              <a:rPr lang="en-US" sz="1800" b="1" dirty="0">
                <a:solidFill>
                  <a:srgbClr val="FE9C11"/>
                </a:solidFill>
                <a:latin typeface="Courier New" pitchFamily="49" charset="0"/>
                <a:cs typeface="Courier New" pitchFamily="49" charset="0"/>
              </a:rPr>
              <a:t> </a:t>
            </a:r>
            <a:r>
              <a:rPr lang="en-US" sz="1800" b="1" dirty="0">
                <a:solidFill>
                  <a:srgbClr val="000000"/>
                </a:solidFill>
                <a:latin typeface="Courier New" pitchFamily="49" charset="0"/>
                <a:cs typeface="Courier New" pitchFamily="49" charset="0"/>
              </a:rPr>
              <a:t>user == </a:t>
            </a:r>
            <a:r>
              <a:rPr lang="en-US" sz="1800" b="1" dirty="0">
                <a:solidFill>
                  <a:srgbClr val="008000"/>
                </a:solidFill>
                <a:latin typeface="Courier New" pitchFamily="49" charset="0"/>
                <a:cs typeface="Courier New" pitchFamily="49" charset="0"/>
              </a:rPr>
              <a:t>'rock' </a:t>
            </a:r>
            <a:r>
              <a:rPr lang="en-US" sz="1800" b="1" dirty="0">
                <a:solidFill>
                  <a:srgbClr val="FF6600"/>
                </a:solidFill>
                <a:latin typeface="Courier New" pitchFamily="49" charset="0"/>
                <a:cs typeface="Courier New" pitchFamily="49" charset="0"/>
              </a:rPr>
              <a:t>and</a:t>
            </a:r>
            <a:r>
              <a:rPr lang="en-US" sz="1800" b="1" dirty="0">
                <a:solidFill>
                  <a:srgbClr val="FE9C11"/>
                </a:solidFill>
                <a:latin typeface="Courier New" pitchFamily="49" charset="0"/>
                <a:cs typeface="Courier New" pitchFamily="49" charset="0"/>
              </a:rPr>
              <a:t> </a:t>
            </a:r>
            <a:r>
              <a:rPr lang="en-US" sz="1800" b="1" dirty="0">
                <a:solidFill>
                  <a:srgbClr val="000000"/>
                </a:solidFill>
                <a:latin typeface="Courier New" pitchFamily="49" charset="0"/>
                <a:cs typeface="Courier New" pitchFamily="49" charset="0"/>
              </a:rPr>
              <a:t>comp == </a:t>
            </a:r>
            <a:r>
              <a:rPr lang="en-US" sz="1800" b="1" dirty="0">
                <a:solidFill>
                  <a:srgbClr val="008000"/>
                </a:solidFill>
                <a:latin typeface="Courier New" pitchFamily="49" charset="0"/>
                <a:cs typeface="Courier New" pitchFamily="49" charset="0"/>
              </a:rPr>
              <a:t>'paper'</a:t>
            </a:r>
            <a:r>
              <a:rPr lang="en-US" sz="1800" b="1" dirty="0">
                <a:solidFill>
                  <a:srgbClr val="000000"/>
                </a:solidFill>
                <a:latin typeface="Courier New" pitchFamily="49" charset="0"/>
                <a:cs typeface="Courier New" pitchFamily="49" charset="0"/>
              </a:rPr>
              <a:t>:</a:t>
            </a:r>
            <a:endParaRPr lang="en-US" sz="1800" b="1" dirty="0">
              <a:solidFill>
                <a:srgbClr val="008000"/>
              </a:solidFill>
              <a:latin typeface="Courier New" pitchFamily="49" charset="0"/>
              <a:cs typeface="Courier New" pitchFamily="49" charset="0"/>
            </a:endParaRPr>
          </a:p>
          <a:p>
            <a:pPr>
              <a:spcBef>
                <a:spcPct val="50000"/>
              </a:spcBef>
            </a:pPr>
            <a:r>
              <a:rPr lang="en-US" sz="1800" b="1" dirty="0">
                <a:solidFill>
                  <a:srgbClr val="900BD5"/>
                </a:solidFill>
                <a:latin typeface="Courier New" pitchFamily="49" charset="0"/>
                <a:cs typeface="Courier New" pitchFamily="49" charset="0"/>
              </a:rPr>
              <a:t>    </a:t>
            </a:r>
            <a:r>
              <a:rPr lang="en-US" sz="1800" b="1" dirty="0">
                <a:solidFill>
                  <a:srgbClr val="FF6600"/>
                </a:solidFill>
                <a:latin typeface="Courier New" pitchFamily="49" charset="0"/>
                <a:cs typeface="Courier New" pitchFamily="49" charset="0"/>
              </a:rPr>
              <a:t>print</a:t>
            </a:r>
            <a:r>
              <a:rPr lang="en-US" sz="1800" b="1" dirty="0">
                <a:solidFill>
                  <a:srgbClr val="900BD5"/>
                </a:solidFill>
                <a:latin typeface="Courier New" pitchFamily="49" charset="0"/>
                <a:cs typeface="Courier New" pitchFamily="49" charset="0"/>
              </a:rPr>
              <a:t> </a:t>
            </a:r>
            <a:r>
              <a:rPr lang="en-US" sz="1800" b="1" dirty="0">
                <a:solidFill>
                  <a:srgbClr val="008000"/>
                </a:solidFill>
                <a:latin typeface="Courier New" pitchFamily="49" charset="0"/>
                <a:cs typeface="Courier New" pitchFamily="49" charset="0"/>
              </a:rPr>
              <a:t>'The result is, YOU LOSE!'</a:t>
            </a:r>
            <a:endParaRPr lang="en-US" sz="1800" b="1" dirty="0">
              <a:solidFill>
                <a:srgbClr val="000000"/>
              </a:solidFill>
              <a:latin typeface="Courier New" pitchFamily="49" charset="0"/>
              <a:cs typeface="Courier New" pitchFamily="49" charset="0"/>
            </a:endParaRPr>
          </a:p>
          <a:p>
            <a:pPr>
              <a:spcBef>
                <a:spcPct val="50000"/>
              </a:spcBef>
            </a:pPr>
            <a:r>
              <a:rPr lang="en-US" sz="1800" b="1" dirty="0">
                <a:solidFill>
                  <a:srgbClr val="900BD5"/>
                </a:solidFill>
                <a:latin typeface="Courier New" pitchFamily="49" charset="0"/>
                <a:cs typeface="Courier New" pitchFamily="49" charset="0"/>
              </a:rPr>
              <a:t>    </a:t>
            </a:r>
            <a:r>
              <a:rPr lang="en-US" sz="1800" b="1" dirty="0">
                <a:solidFill>
                  <a:srgbClr val="FF6600"/>
                </a:solidFill>
                <a:latin typeface="Courier New" pitchFamily="49" charset="0"/>
                <a:cs typeface="Courier New" pitchFamily="49" charset="0"/>
              </a:rPr>
              <a:t>print</a:t>
            </a:r>
            <a:r>
              <a:rPr lang="en-US" sz="1800" b="1" dirty="0">
                <a:solidFill>
                  <a:srgbClr val="900BD5"/>
                </a:solidFill>
                <a:latin typeface="Courier New" pitchFamily="49" charset="0"/>
                <a:cs typeface="Courier New" pitchFamily="49" charset="0"/>
              </a:rPr>
              <a:t> </a:t>
            </a:r>
            <a:r>
              <a:rPr lang="en-US" sz="1800" b="1" dirty="0">
                <a:solidFill>
                  <a:srgbClr val="008000"/>
                </a:solidFill>
                <a:latin typeface="Courier New" pitchFamily="49" charset="0"/>
                <a:cs typeface="Courier New" pitchFamily="49" charset="0"/>
              </a:rPr>
              <a:t>'unless you\'re a CS 5 grader, then YOU WIN!'</a:t>
            </a:r>
            <a:endParaRPr lang="en-US" sz="1800" dirty="0">
              <a:solidFill>
                <a:srgbClr val="008000"/>
              </a:solidFill>
              <a:latin typeface="Courier New" pitchFamily="49" charset="0"/>
              <a:cs typeface="Courier New" pitchFamily="49" charset="0"/>
            </a:endParaRPr>
          </a:p>
        </p:txBody>
      </p:sp>
      <p:sp>
        <p:nvSpPr>
          <p:cNvPr id="19462" name="Text Box 48"/>
          <p:cNvSpPr txBox="1">
            <a:spLocks noChangeArrowheads="1"/>
          </p:cNvSpPr>
          <p:nvPr/>
        </p:nvSpPr>
        <p:spPr bwMode="auto">
          <a:xfrm>
            <a:off x="557213" y="17526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FF6600"/>
                </a:solidFill>
                <a:latin typeface="Courier New" pitchFamily="49" charset="0"/>
                <a:cs typeface="Courier New" pitchFamily="49" charset="0"/>
              </a:rPr>
              <a:t>import</a:t>
            </a:r>
            <a:r>
              <a:rPr lang="en-US" sz="1800" b="1">
                <a:solidFill>
                  <a:srgbClr val="000000"/>
                </a:solidFill>
                <a:latin typeface="Courier New" pitchFamily="49" charset="0"/>
                <a:cs typeface="Courier New" pitchFamily="49" charset="0"/>
              </a:rPr>
              <a:t> random</a:t>
            </a:r>
            <a:endParaRPr lang="en-US" sz="1800">
              <a:solidFill>
                <a:srgbClr val="000000"/>
              </a:solidFill>
              <a:latin typeface="Courier New" pitchFamily="49" charset="0"/>
              <a:cs typeface="Courier New" pitchFamily="49" charset="0"/>
            </a:endParaRPr>
          </a:p>
        </p:txBody>
      </p:sp>
      <p:sp>
        <p:nvSpPr>
          <p:cNvPr id="19463" name="Rectangle 36"/>
          <p:cNvSpPr>
            <a:spLocks noChangeArrowheads="1"/>
          </p:cNvSpPr>
          <p:nvPr/>
        </p:nvSpPr>
        <p:spPr bwMode="auto">
          <a:xfrm rot="-5400000">
            <a:off x="-825500" y="3154363"/>
            <a:ext cx="22145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b="1">
                <a:solidFill>
                  <a:srgbClr val="000000"/>
                </a:solidFill>
                <a:latin typeface="Calibri" pitchFamily="34" charset="0"/>
              </a:rPr>
              <a:t>every block of code must line up!!</a:t>
            </a:r>
            <a:endParaRPr lang="en-US">
              <a:latin typeface="Calibri" pitchFamily="34" charset="0"/>
            </a:endParaRPr>
          </a:p>
        </p:txBody>
      </p:sp>
      <p:cxnSp>
        <p:nvCxnSpPr>
          <p:cNvPr id="19464" name="Straight Connector 39"/>
          <p:cNvCxnSpPr>
            <a:cxnSpLocks noChangeShapeType="1"/>
          </p:cNvCxnSpPr>
          <p:nvPr/>
        </p:nvCxnSpPr>
        <p:spPr bwMode="auto">
          <a:xfrm flipV="1">
            <a:off x="457200" y="1905000"/>
            <a:ext cx="0" cy="28590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65" name="Rectangle 36"/>
          <p:cNvSpPr>
            <a:spLocks noChangeArrowheads="1"/>
          </p:cNvSpPr>
          <p:nvPr/>
        </p:nvSpPr>
        <p:spPr bwMode="auto">
          <a:xfrm rot="-5400000">
            <a:off x="292893" y="5149057"/>
            <a:ext cx="8175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900" b="1">
                <a:solidFill>
                  <a:srgbClr val="000000"/>
                </a:solidFill>
                <a:latin typeface="Calibri" pitchFamily="34" charset="0"/>
              </a:rPr>
              <a:t>every block of code must line up!!</a:t>
            </a:r>
            <a:endParaRPr lang="en-US" sz="900">
              <a:latin typeface="Calibri" pitchFamily="34" charset="0"/>
            </a:endParaRPr>
          </a:p>
        </p:txBody>
      </p:sp>
      <p:cxnSp>
        <p:nvCxnSpPr>
          <p:cNvPr id="19466" name="Straight Connector 39"/>
          <p:cNvCxnSpPr>
            <a:cxnSpLocks noChangeShapeType="1"/>
          </p:cNvCxnSpPr>
          <p:nvPr/>
        </p:nvCxnSpPr>
        <p:spPr bwMode="auto">
          <a:xfrm flipV="1">
            <a:off x="990600" y="50292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67" name="Rectangle 35"/>
          <p:cNvSpPr>
            <a:spLocks noChangeArrowheads="1"/>
          </p:cNvSpPr>
          <p:nvPr/>
        </p:nvSpPr>
        <p:spPr bwMode="auto">
          <a:xfrm>
            <a:off x="5040313" y="4289425"/>
            <a:ext cx="25034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b="1">
                <a:solidFill>
                  <a:srgbClr val="000000"/>
                </a:solidFill>
                <a:latin typeface="Calibri" pitchFamily="34" charset="0"/>
              </a:rPr>
              <a:t>comparisons use TWO equals signs</a:t>
            </a:r>
            <a:endParaRPr lang="en-US">
              <a:latin typeface="Calibri" pitchFamily="34" charset="0"/>
            </a:endParaRPr>
          </a:p>
        </p:txBody>
      </p:sp>
      <p:cxnSp>
        <p:nvCxnSpPr>
          <p:cNvPr id="19468" name="Straight Connector 62"/>
          <p:cNvCxnSpPr>
            <a:cxnSpLocks noChangeShapeType="1"/>
          </p:cNvCxnSpPr>
          <p:nvPr/>
        </p:nvCxnSpPr>
        <p:spPr bwMode="auto">
          <a:xfrm flipV="1">
            <a:off x="4481513" y="4483100"/>
            <a:ext cx="722312" cy="160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69" name="Rectangle 41"/>
          <p:cNvSpPr>
            <a:spLocks noChangeArrowheads="1"/>
          </p:cNvSpPr>
          <p:nvPr/>
        </p:nvSpPr>
        <p:spPr bwMode="auto">
          <a:xfrm>
            <a:off x="4070350" y="5213350"/>
            <a:ext cx="29178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100" b="1" dirty="0">
                <a:solidFill>
                  <a:srgbClr val="000000"/>
                </a:solidFill>
                <a:latin typeface="Calibri" pitchFamily="34" charset="0"/>
              </a:rPr>
              <a:t>a backslash handles special cases or characters</a:t>
            </a:r>
            <a:endParaRPr lang="en-US" dirty="0">
              <a:latin typeface="Calibri" pitchFamily="34" charset="0"/>
            </a:endParaRPr>
          </a:p>
        </p:txBody>
      </p:sp>
      <p:cxnSp>
        <p:nvCxnSpPr>
          <p:cNvPr id="19470" name="Straight Connector 53"/>
          <p:cNvCxnSpPr>
            <a:cxnSpLocks noChangeShapeType="1"/>
          </p:cNvCxnSpPr>
          <p:nvPr/>
        </p:nvCxnSpPr>
        <p:spPr bwMode="auto">
          <a:xfrm flipV="1">
            <a:off x="3581400" y="5378450"/>
            <a:ext cx="52070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9471" name="Straight Connector 62"/>
          <p:cNvCxnSpPr>
            <a:cxnSpLocks noChangeShapeType="1"/>
          </p:cNvCxnSpPr>
          <p:nvPr/>
        </p:nvCxnSpPr>
        <p:spPr bwMode="auto">
          <a:xfrm flipV="1">
            <a:off x="5900738" y="4743450"/>
            <a:ext cx="720725" cy="539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72" name="Rectangle 35"/>
          <p:cNvSpPr>
            <a:spLocks noChangeArrowheads="1"/>
          </p:cNvSpPr>
          <p:nvPr/>
        </p:nvSpPr>
        <p:spPr bwMode="auto">
          <a:xfrm>
            <a:off x="6615113" y="4570413"/>
            <a:ext cx="25034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b="1">
                <a:solidFill>
                  <a:srgbClr val="000000"/>
                </a:solidFill>
                <a:latin typeface="Calibri" pitchFamily="34" charset="0"/>
              </a:rPr>
              <a:t>a colon starts a new block</a:t>
            </a:r>
            <a:endParaRPr lang="en-US">
              <a:latin typeface="Calibri" pitchFamily="34" charset="0"/>
            </a:endParaRPr>
          </a:p>
        </p:txBody>
      </p:sp>
      <p:sp>
        <p:nvSpPr>
          <p:cNvPr id="19473" name="Rectangle 42"/>
          <p:cNvSpPr>
            <a:spLocks noChangeArrowheads="1"/>
          </p:cNvSpPr>
          <p:nvPr/>
        </p:nvSpPr>
        <p:spPr bwMode="auto">
          <a:xfrm>
            <a:off x="8154988" y="5257800"/>
            <a:ext cx="7604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800" b="1" dirty="0">
                <a:solidFill>
                  <a:srgbClr val="000000"/>
                </a:solidFill>
                <a:latin typeface="Calibri" pitchFamily="34" charset="0"/>
              </a:rPr>
              <a:t>flattering or flouting  CS graders is encouraged!</a:t>
            </a:r>
            <a:endParaRPr lang="en-US" sz="800" dirty="0">
              <a:latin typeface="Calibri" pitchFamily="34" charset="0"/>
            </a:endParaRPr>
          </a:p>
        </p:txBody>
      </p:sp>
      <p:cxnSp>
        <p:nvCxnSpPr>
          <p:cNvPr id="19474" name="Straight Connector 56"/>
          <p:cNvCxnSpPr>
            <a:cxnSpLocks noChangeShapeType="1"/>
          </p:cNvCxnSpPr>
          <p:nvPr/>
        </p:nvCxnSpPr>
        <p:spPr bwMode="auto">
          <a:xfrm flipV="1">
            <a:off x="7883525" y="5346700"/>
            <a:ext cx="361950" cy="84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75" name="Rectangle 32"/>
          <p:cNvSpPr>
            <a:spLocks noChangeArrowheads="1"/>
          </p:cNvSpPr>
          <p:nvPr/>
        </p:nvSpPr>
        <p:spPr bwMode="auto">
          <a:xfrm>
            <a:off x="5246688" y="3635375"/>
            <a:ext cx="20510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b="1">
                <a:solidFill>
                  <a:srgbClr val="000000"/>
                </a:solidFill>
                <a:latin typeface="Calibri" pitchFamily="34" charset="0"/>
              </a:rPr>
              <a:t>The comma prints a space and does NOT go to the next line. </a:t>
            </a:r>
            <a:endParaRPr lang="en-US">
              <a:latin typeface="Calibri" pitchFamily="34" charset="0"/>
            </a:endParaRPr>
          </a:p>
        </p:txBody>
      </p:sp>
      <p:cxnSp>
        <p:nvCxnSpPr>
          <p:cNvPr id="19476" name="Straight Connector 48"/>
          <p:cNvCxnSpPr>
            <a:cxnSpLocks noChangeShapeType="1"/>
          </p:cNvCxnSpPr>
          <p:nvPr/>
        </p:nvCxnSpPr>
        <p:spPr bwMode="auto">
          <a:xfrm>
            <a:off x="4191000" y="3733800"/>
            <a:ext cx="1143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77" name="Rectangle 34"/>
          <p:cNvSpPr>
            <a:spLocks noChangeArrowheads="1"/>
          </p:cNvSpPr>
          <p:nvPr/>
        </p:nvSpPr>
        <p:spPr bwMode="auto">
          <a:xfrm>
            <a:off x="2079625" y="2252663"/>
            <a:ext cx="27209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b="1" dirty="0">
                <a:solidFill>
                  <a:srgbClr val="000000"/>
                </a:solidFill>
                <a:latin typeface="Calibri" pitchFamily="34" charset="0"/>
              </a:rPr>
              <a:t>assignment statements always use ONE equals sign – more on these next week</a:t>
            </a:r>
            <a:endParaRPr lang="en-US" dirty="0">
              <a:latin typeface="Calibri" pitchFamily="34" charset="0"/>
            </a:endParaRPr>
          </a:p>
        </p:txBody>
      </p:sp>
      <p:cxnSp>
        <p:nvCxnSpPr>
          <p:cNvPr id="19478" name="Straight Connector 65"/>
          <p:cNvCxnSpPr>
            <a:cxnSpLocks noChangeShapeType="1"/>
          </p:cNvCxnSpPr>
          <p:nvPr/>
        </p:nvCxnSpPr>
        <p:spPr bwMode="auto">
          <a:xfrm flipV="1">
            <a:off x="1447800" y="2514600"/>
            <a:ext cx="762000" cy="1809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79" name="Rectangle 35"/>
          <p:cNvSpPr>
            <a:spLocks noChangeArrowheads="1"/>
          </p:cNvSpPr>
          <p:nvPr/>
        </p:nvSpPr>
        <p:spPr bwMode="auto">
          <a:xfrm>
            <a:off x="6259513" y="1970088"/>
            <a:ext cx="2743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100" b="1" dirty="0">
                <a:solidFill>
                  <a:srgbClr val="120DF3"/>
                </a:solidFill>
                <a:latin typeface="Calibri" pitchFamily="34" charset="0"/>
              </a:rPr>
              <a:t>(1) prints the "weapon" prompt </a:t>
            </a:r>
          </a:p>
          <a:p>
            <a:pPr algn="r"/>
            <a:r>
              <a:rPr lang="en-US" sz="1100" b="1" dirty="0">
                <a:solidFill>
                  <a:srgbClr val="120DF3"/>
                </a:solidFill>
                <a:latin typeface="Calibri" pitchFamily="34" charset="0"/>
              </a:rPr>
              <a:t>(2) gets user's input from the </a:t>
            </a:r>
            <a:r>
              <a:rPr lang="en-US" sz="1100" b="1" dirty="0" err="1">
                <a:solidFill>
                  <a:srgbClr val="120DF3"/>
                </a:solidFill>
                <a:latin typeface="Calibri" pitchFamily="34" charset="0"/>
              </a:rPr>
              <a:t>kbd</a:t>
            </a:r>
            <a:r>
              <a:rPr lang="en-US" sz="1100" b="1" dirty="0">
                <a:solidFill>
                  <a:srgbClr val="120DF3"/>
                </a:solidFill>
                <a:latin typeface="Calibri" pitchFamily="34" charset="0"/>
              </a:rPr>
              <a:t> </a:t>
            </a:r>
          </a:p>
          <a:p>
            <a:pPr algn="r"/>
            <a:r>
              <a:rPr lang="en-US" sz="1100" b="1" dirty="0">
                <a:solidFill>
                  <a:srgbClr val="120DF3"/>
                </a:solidFill>
                <a:latin typeface="Calibri" pitchFamily="34" charset="0"/>
              </a:rPr>
              <a:t>(3) assigns that input to the variable </a:t>
            </a:r>
            <a:r>
              <a:rPr lang="en-US" sz="1100" b="1" dirty="0">
                <a:solidFill>
                  <a:srgbClr val="120DF3"/>
                </a:solidFill>
                <a:latin typeface="Courier New" pitchFamily="49" charset="0"/>
                <a:cs typeface="Courier New" pitchFamily="49" charset="0"/>
              </a:rPr>
              <a:t>user</a:t>
            </a:r>
          </a:p>
        </p:txBody>
      </p:sp>
      <p:cxnSp>
        <p:nvCxnSpPr>
          <p:cNvPr id="19480" name="Straight Connector 65"/>
          <p:cNvCxnSpPr>
            <a:cxnSpLocks noChangeShapeType="1"/>
          </p:cNvCxnSpPr>
          <p:nvPr/>
        </p:nvCxnSpPr>
        <p:spPr bwMode="auto">
          <a:xfrm flipV="1">
            <a:off x="1295400" y="5715000"/>
            <a:ext cx="7620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81" name="Rectangle 35"/>
          <p:cNvSpPr>
            <a:spLocks noChangeArrowheads="1"/>
          </p:cNvSpPr>
          <p:nvPr/>
        </p:nvSpPr>
        <p:spPr bwMode="auto">
          <a:xfrm>
            <a:off x="228600" y="5976938"/>
            <a:ext cx="15128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100" b="1">
                <a:solidFill>
                  <a:srgbClr val="000000"/>
                </a:solidFill>
                <a:latin typeface="Calibri" pitchFamily="34" charset="0"/>
              </a:rPr>
              <a:t>quotes delimit text</a:t>
            </a:r>
            <a:endParaRPr lang="en-US">
              <a:latin typeface="Calibri" pitchFamily="34" charset="0"/>
            </a:endParaRPr>
          </a:p>
        </p:txBody>
      </p:sp>
      <p:sp>
        <p:nvSpPr>
          <p:cNvPr id="19482" name="Rectangle 11"/>
          <p:cNvSpPr>
            <a:spLocks noChangeArrowheads="1"/>
          </p:cNvSpPr>
          <p:nvPr/>
        </p:nvSpPr>
        <p:spPr bwMode="auto">
          <a:xfrm>
            <a:off x="1905000" y="990600"/>
            <a:ext cx="5208588" cy="32385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b="1">
                <a:solidFill>
                  <a:srgbClr val="120DF3"/>
                </a:solidFill>
                <a:latin typeface="Cambria" pitchFamily="18" charset="0"/>
              </a:rPr>
              <a:t>(1) See if you can find and correct any errors here... !</a:t>
            </a:r>
            <a:endParaRPr lang="en-US">
              <a:solidFill>
                <a:srgbClr val="120DF3"/>
              </a:solidFill>
              <a:latin typeface="Cambria" pitchFamily="18" charset="0"/>
            </a:endParaRPr>
          </a:p>
        </p:txBody>
      </p:sp>
      <p:sp>
        <p:nvSpPr>
          <p:cNvPr id="19483" name="Rectangle 11"/>
          <p:cNvSpPr>
            <a:spLocks noChangeArrowheads="1"/>
          </p:cNvSpPr>
          <p:nvPr/>
        </p:nvSpPr>
        <p:spPr bwMode="auto">
          <a:xfrm>
            <a:off x="4389438" y="1673225"/>
            <a:ext cx="4586287" cy="32385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120DF3"/>
                </a:solidFill>
                <a:latin typeface="Cambria" pitchFamily="18" charset="0"/>
              </a:rPr>
              <a:t>(2) This line is doing three things… what are they?</a:t>
            </a:r>
            <a:endParaRPr lang="en-US">
              <a:solidFill>
                <a:srgbClr val="120DF3"/>
              </a:solidFill>
              <a:latin typeface="Cambria" pitchFamily="18" charset="0"/>
            </a:endParaRPr>
          </a:p>
        </p:txBody>
      </p:sp>
      <p:cxnSp>
        <p:nvCxnSpPr>
          <p:cNvPr id="19484" name="Straight Connector 65"/>
          <p:cNvCxnSpPr>
            <a:cxnSpLocks noChangeShapeType="1"/>
          </p:cNvCxnSpPr>
          <p:nvPr/>
        </p:nvCxnSpPr>
        <p:spPr bwMode="auto">
          <a:xfrm flipV="1">
            <a:off x="4919663" y="1998663"/>
            <a:ext cx="0" cy="668337"/>
          </a:xfrm>
          <a:prstGeom prst="line">
            <a:avLst/>
          </a:prstGeom>
          <a:noFill/>
          <a:ln w="19050">
            <a:solidFill>
              <a:srgbClr val="120DF3"/>
            </a:solidFill>
            <a:round/>
            <a:headEnd type="triangle" w="med" len="med"/>
            <a:tailEnd/>
          </a:ln>
          <a:extLst>
            <a:ext uri="{909E8E84-426E-40DD-AFC4-6F175D3DCCD1}">
              <a14:hiddenFill xmlns:a14="http://schemas.microsoft.com/office/drawing/2010/main">
                <a:noFill/>
              </a14:hiddenFill>
            </a:ext>
          </a:extLst>
        </p:spPr>
      </p:cxnSp>
      <p:sp>
        <p:nvSpPr>
          <p:cNvPr id="19485" name="Rectangle 11"/>
          <p:cNvSpPr>
            <a:spLocks noChangeArrowheads="1"/>
          </p:cNvSpPr>
          <p:nvPr/>
        </p:nvSpPr>
        <p:spPr bwMode="auto">
          <a:xfrm>
            <a:off x="3429000" y="6457950"/>
            <a:ext cx="5638800" cy="32385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500" b="1">
                <a:solidFill>
                  <a:srgbClr val="120DF3"/>
                </a:solidFill>
                <a:latin typeface="Cambria" pitchFamily="18" charset="0"/>
              </a:rPr>
              <a:t>(3) See how many </a:t>
            </a:r>
            <a:r>
              <a:rPr lang="en-US" sz="1500" b="1" i="1">
                <a:solidFill>
                  <a:srgbClr val="120DF3"/>
                </a:solidFill>
                <a:latin typeface="Cambria" pitchFamily="18" charset="0"/>
              </a:rPr>
              <a:t>different </a:t>
            </a:r>
            <a:r>
              <a:rPr lang="en-US" sz="1500" b="1">
                <a:solidFill>
                  <a:srgbClr val="120DF3"/>
                </a:solidFill>
                <a:latin typeface="Cambria" pitchFamily="18" charset="0"/>
              </a:rPr>
              <a:t>uses of punctuation you can find…</a:t>
            </a:r>
            <a:endParaRPr lang="en-US">
              <a:solidFill>
                <a:srgbClr val="120DF3"/>
              </a:solidFill>
              <a:latin typeface="Cambria" pitchFamily="18" charset="0"/>
            </a:endParaRPr>
          </a:p>
        </p:txBody>
      </p:sp>
    </p:spTree>
    <p:extLst>
      <p:ext uri="{BB962C8B-B14F-4D97-AF65-F5344CB8AC3E}">
        <p14:creationId xmlns:p14="http://schemas.microsoft.com/office/powerpoint/2010/main" val="29985767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6"/>
          <p:cNvSpPr>
            <a:spLocks noChangeArrowheads="1"/>
          </p:cNvSpPr>
          <p:nvPr/>
        </p:nvSpPr>
        <p:spPr bwMode="auto">
          <a:xfrm>
            <a:off x="3852862" y="3425825"/>
            <a:ext cx="4381500" cy="10763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int main()</a:t>
            </a:r>
          </a:p>
          <a:p>
            <a:r>
              <a:rPr lang="en-US" sz="1600" b="1">
                <a:solidFill>
                  <a:srgbClr val="000000"/>
                </a:solidFill>
                <a:latin typeface="Courier New" pitchFamily="49" charset="0"/>
              </a:rPr>
              <a:t>{</a:t>
            </a:r>
          </a:p>
          <a:p>
            <a:r>
              <a:rPr lang="en-US" sz="1600" b="1">
                <a:solidFill>
                  <a:srgbClr val="000000"/>
                </a:solidFill>
                <a:latin typeface="Courier New" pitchFamily="49" charset="0"/>
              </a:rPr>
              <a:t>  printf("%s\n", "Hello, world!");</a:t>
            </a:r>
          </a:p>
          <a:p>
            <a:r>
              <a:rPr lang="en-US" sz="1600" b="1">
                <a:solidFill>
                  <a:srgbClr val="000000"/>
                </a:solidFill>
                <a:latin typeface="Courier New" pitchFamily="49" charset="0"/>
              </a:rPr>
              <a:t>}</a:t>
            </a:r>
          </a:p>
        </p:txBody>
      </p:sp>
      <p:sp>
        <p:nvSpPr>
          <p:cNvPr id="20484" name="Rectangle 7"/>
          <p:cNvSpPr>
            <a:spLocks noChangeArrowheads="1"/>
          </p:cNvSpPr>
          <p:nvPr/>
        </p:nvSpPr>
        <p:spPr bwMode="auto">
          <a:xfrm>
            <a:off x="412750" y="1562100"/>
            <a:ext cx="2763838" cy="40227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PLEASE DO ,1 &lt;- #13</a:t>
            </a:r>
          </a:p>
          <a:p>
            <a:r>
              <a:rPr lang="en-US" sz="1600" b="1">
                <a:solidFill>
                  <a:srgbClr val="000000"/>
                </a:solidFill>
                <a:latin typeface="Courier New" pitchFamily="49" charset="0"/>
              </a:rPr>
              <a:t>DO ,1 SUB #1 &lt;- #238</a:t>
            </a:r>
          </a:p>
          <a:p>
            <a:r>
              <a:rPr lang="en-US" sz="1600" b="1">
                <a:solidFill>
                  <a:srgbClr val="000000"/>
                </a:solidFill>
                <a:latin typeface="Courier New" pitchFamily="49" charset="0"/>
              </a:rPr>
              <a:t>DO ,1 SUB #2 &lt;- #112</a:t>
            </a:r>
          </a:p>
          <a:p>
            <a:r>
              <a:rPr lang="en-US" sz="1600" b="1">
                <a:solidFill>
                  <a:srgbClr val="000000"/>
                </a:solidFill>
                <a:latin typeface="Courier New" pitchFamily="49" charset="0"/>
              </a:rPr>
              <a:t>DO ,1 SUB #3 &lt;- #112</a:t>
            </a:r>
          </a:p>
          <a:p>
            <a:r>
              <a:rPr lang="en-US" sz="1600" b="1">
                <a:solidFill>
                  <a:srgbClr val="000000"/>
                </a:solidFill>
                <a:latin typeface="Courier New" pitchFamily="49" charset="0"/>
              </a:rPr>
              <a:t>DO ,1 SUB #4 &lt;- #0</a:t>
            </a:r>
          </a:p>
          <a:p>
            <a:r>
              <a:rPr lang="en-US" sz="1600" b="1">
                <a:solidFill>
                  <a:srgbClr val="000000"/>
                </a:solidFill>
                <a:latin typeface="Courier New" pitchFamily="49" charset="0"/>
              </a:rPr>
              <a:t>DO ,1 SUB #5 &lt;- #64</a:t>
            </a:r>
          </a:p>
          <a:p>
            <a:r>
              <a:rPr lang="en-US" sz="1600" b="1">
                <a:solidFill>
                  <a:srgbClr val="000000"/>
                </a:solidFill>
                <a:latin typeface="Courier New" pitchFamily="49" charset="0"/>
              </a:rPr>
              <a:t>DO ,1 SUB #6 &lt;- #238</a:t>
            </a:r>
          </a:p>
          <a:p>
            <a:r>
              <a:rPr lang="en-US" sz="1600" b="1">
                <a:solidFill>
                  <a:srgbClr val="000000"/>
                </a:solidFill>
                <a:latin typeface="Courier New" pitchFamily="49" charset="0"/>
              </a:rPr>
              <a:t>DO ,1 SUB #7 &lt;- #26</a:t>
            </a:r>
          </a:p>
          <a:p>
            <a:r>
              <a:rPr lang="en-US" sz="1600" b="1">
                <a:solidFill>
                  <a:srgbClr val="000000"/>
                </a:solidFill>
                <a:latin typeface="Courier New" pitchFamily="49" charset="0"/>
              </a:rPr>
              <a:t>DO ,1 SUB #8 &lt;- #248</a:t>
            </a:r>
          </a:p>
          <a:p>
            <a:r>
              <a:rPr lang="en-US" sz="1600" b="1">
                <a:solidFill>
                  <a:srgbClr val="000000"/>
                </a:solidFill>
                <a:latin typeface="Courier New" pitchFamily="49" charset="0"/>
              </a:rPr>
              <a:t>DO ,1 SUB #9 &lt;- #168</a:t>
            </a:r>
          </a:p>
          <a:p>
            <a:r>
              <a:rPr lang="en-US" sz="1600" b="1">
                <a:solidFill>
                  <a:srgbClr val="000000"/>
                </a:solidFill>
                <a:latin typeface="Courier New" pitchFamily="49" charset="0"/>
              </a:rPr>
              <a:t>DO ,1 SUB #10 &lt;- #24</a:t>
            </a:r>
          </a:p>
          <a:p>
            <a:r>
              <a:rPr lang="en-US" sz="1600" b="1">
                <a:solidFill>
                  <a:srgbClr val="000000"/>
                </a:solidFill>
                <a:latin typeface="Courier New" pitchFamily="49" charset="0"/>
              </a:rPr>
              <a:t>DO ,1 SUB #11 &lt;- #16</a:t>
            </a:r>
          </a:p>
          <a:p>
            <a:r>
              <a:rPr lang="en-US" sz="1600" b="1">
                <a:solidFill>
                  <a:srgbClr val="000000"/>
                </a:solidFill>
                <a:latin typeface="Courier New" pitchFamily="49" charset="0"/>
              </a:rPr>
              <a:t>DO ,1 SUB #12 &lt;- #158</a:t>
            </a:r>
          </a:p>
          <a:p>
            <a:r>
              <a:rPr lang="en-US" sz="1600" b="1">
                <a:solidFill>
                  <a:srgbClr val="000000"/>
                </a:solidFill>
                <a:latin typeface="Courier New" pitchFamily="49" charset="0"/>
              </a:rPr>
              <a:t>DO ,1 SUB #13 &lt;- #52</a:t>
            </a:r>
          </a:p>
          <a:p>
            <a:r>
              <a:rPr lang="en-US" sz="1600" b="1">
                <a:solidFill>
                  <a:srgbClr val="000000"/>
                </a:solidFill>
                <a:latin typeface="Courier New" pitchFamily="49" charset="0"/>
              </a:rPr>
              <a:t>PLEASE READ OUT ,1</a:t>
            </a:r>
          </a:p>
          <a:p>
            <a:r>
              <a:rPr lang="en-US" sz="1600" b="1">
                <a:solidFill>
                  <a:srgbClr val="000000"/>
                </a:solidFill>
                <a:latin typeface="Courier New" pitchFamily="49" charset="0"/>
              </a:rPr>
              <a:t>PLEASE GIVE UP</a:t>
            </a:r>
          </a:p>
        </p:txBody>
      </p:sp>
      <p:sp>
        <p:nvSpPr>
          <p:cNvPr id="20485" name="Rectangle 8"/>
          <p:cNvSpPr>
            <a:spLocks noChangeArrowheads="1"/>
          </p:cNvSpPr>
          <p:nvPr/>
        </p:nvSpPr>
        <p:spPr bwMode="auto">
          <a:xfrm>
            <a:off x="3852862" y="1338262"/>
            <a:ext cx="2398713" cy="10890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                 v</a:t>
            </a:r>
          </a:p>
          <a:p>
            <a:r>
              <a:rPr lang="en-US" sz="1600" b="1">
                <a:solidFill>
                  <a:srgbClr val="000000"/>
                </a:solidFill>
                <a:latin typeface="Courier New" pitchFamily="49" charset="0"/>
              </a:rPr>
              <a:t>&gt;v"Hello world!"0&lt;</a:t>
            </a:r>
          </a:p>
          <a:p>
            <a:r>
              <a:rPr lang="en-US" sz="1600" b="1">
                <a:solidFill>
                  <a:srgbClr val="000000"/>
                </a:solidFill>
                <a:latin typeface="Courier New" pitchFamily="49" charset="0"/>
              </a:rPr>
              <a:t>,:</a:t>
            </a:r>
          </a:p>
          <a:p>
            <a:r>
              <a:rPr lang="en-US" sz="1600" b="1">
                <a:solidFill>
                  <a:srgbClr val="000000"/>
                </a:solidFill>
                <a:latin typeface="Courier New" pitchFamily="49" charset="0"/>
              </a:rPr>
              <a:t>^_25*,@</a:t>
            </a:r>
          </a:p>
        </p:txBody>
      </p:sp>
      <p:sp>
        <p:nvSpPr>
          <p:cNvPr id="20486" name="Rectangle 9"/>
          <p:cNvSpPr>
            <a:spLocks noChangeArrowheads="1"/>
          </p:cNvSpPr>
          <p:nvPr/>
        </p:nvSpPr>
        <p:spPr bwMode="auto">
          <a:xfrm>
            <a:off x="3852862" y="2625725"/>
            <a:ext cx="4105275" cy="60007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(DEFUN HELLO-WORLD ()</a:t>
            </a:r>
          </a:p>
          <a:p>
            <a:r>
              <a:rPr lang="en-US" sz="1600" b="1">
                <a:solidFill>
                  <a:srgbClr val="000000"/>
                </a:solidFill>
                <a:latin typeface="Courier New" pitchFamily="49" charset="0"/>
              </a:rPr>
              <a:t>   (PRINT (LIST 'HELLO 'WORLD)))</a:t>
            </a:r>
          </a:p>
        </p:txBody>
      </p:sp>
      <p:sp>
        <p:nvSpPr>
          <p:cNvPr id="20487" name="Rectangle 12"/>
          <p:cNvSpPr>
            <a:spLocks noChangeArrowheads="1"/>
          </p:cNvSpPr>
          <p:nvPr/>
        </p:nvSpPr>
        <p:spPr bwMode="auto">
          <a:xfrm>
            <a:off x="8272462" y="3683000"/>
            <a:ext cx="506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C</a:t>
            </a:r>
          </a:p>
          <a:p>
            <a:r>
              <a:rPr lang="en-US" sz="1600">
                <a:solidFill>
                  <a:srgbClr val="25A22C"/>
                </a:solidFill>
                <a:latin typeface="Comic Sans MS" pitchFamily="66" charset="0"/>
              </a:rPr>
              <a:t>C++</a:t>
            </a:r>
          </a:p>
        </p:txBody>
      </p:sp>
      <p:sp>
        <p:nvSpPr>
          <p:cNvPr id="20488" name="Rectangle 13"/>
          <p:cNvSpPr>
            <a:spLocks noChangeArrowheads="1"/>
          </p:cNvSpPr>
          <p:nvPr/>
        </p:nvSpPr>
        <p:spPr bwMode="auto">
          <a:xfrm>
            <a:off x="7980362" y="2643187"/>
            <a:ext cx="935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LISP</a:t>
            </a:r>
          </a:p>
          <a:p>
            <a:r>
              <a:rPr lang="en-US" sz="1600">
                <a:solidFill>
                  <a:srgbClr val="25A22C"/>
                </a:solidFill>
                <a:latin typeface="Comic Sans MS" pitchFamily="66" charset="0"/>
              </a:rPr>
              <a:t>Scheme</a:t>
            </a:r>
          </a:p>
        </p:txBody>
      </p:sp>
      <p:sp>
        <p:nvSpPr>
          <p:cNvPr id="20489" name="Rectangle 14"/>
          <p:cNvSpPr>
            <a:spLocks noChangeArrowheads="1"/>
          </p:cNvSpPr>
          <p:nvPr/>
        </p:nvSpPr>
        <p:spPr bwMode="auto">
          <a:xfrm>
            <a:off x="6259512" y="2103437"/>
            <a:ext cx="958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Befunge</a:t>
            </a:r>
          </a:p>
        </p:txBody>
      </p:sp>
      <p:sp>
        <p:nvSpPr>
          <p:cNvPr id="20490" name="Rectangle 15"/>
          <p:cNvSpPr>
            <a:spLocks noChangeArrowheads="1"/>
          </p:cNvSpPr>
          <p:nvPr/>
        </p:nvSpPr>
        <p:spPr bwMode="auto">
          <a:xfrm>
            <a:off x="381000" y="1244600"/>
            <a:ext cx="969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Intercal</a:t>
            </a:r>
          </a:p>
        </p:txBody>
      </p:sp>
      <p:sp>
        <p:nvSpPr>
          <p:cNvPr id="20491" name="Rectangle 16"/>
          <p:cNvSpPr>
            <a:spLocks noChangeArrowheads="1"/>
          </p:cNvSpPr>
          <p:nvPr/>
        </p:nvSpPr>
        <p:spPr bwMode="auto">
          <a:xfrm>
            <a:off x="5502275" y="6203950"/>
            <a:ext cx="822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Python</a:t>
            </a:r>
          </a:p>
        </p:txBody>
      </p:sp>
      <p:sp>
        <p:nvSpPr>
          <p:cNvPr id="20492" name="Rectangle 32"/>
          <p:cNvSpPr>
            <a:spLocks noChangeArrowheads="1"/>
          </p:cNvSpPr>
          <p:nvPr/>
        </p:nvSpPr>
        <p:spPr bwMode="auto">
          <a:xfrm>
            <a:off x="2590800" y="6197600"/>
            <a:ext cx="2763838" cy="35560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print 'Hello, World!'</a:t>
            </a:r>
          </a:p>
        </p:txBody>
      </p:sp>
      <p:sp>
        <p:nvSpPr>
          <p:cNvPr id="20493" name="Rectangle 6"/>
          <p:cNvSpPr>
            <a:spLocks noChangeArrowheads="1"/>
          </p:cNvSpPr>
          <p:nvPr/>
        </p:nvSpPr>
        <p:spPr bwMode="auto">
          <a:xfrm>
            <a:off x="3852862" y="4713287"/>
            <a:ext cx="2776538" cy="107791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latin typeface="Courier New" pitchFamily="49" charset="0"/>
              </a:rPr>
              <a:t>HAI </a:t>
            </a:r>
          </a:p>
          <a:p>
            <a:r>
              <a:rPr lang="en-US" sz="1600" b="1">
                <a:latin typeface="Courier New" pitchFamily="49" charset="0"/>
              </a:rPr>
              <a:t>CAN HAS STDIO?</a:t>
            </a:r>
          </a:p>
          <a:p>
            <a:r>
              <a:rPr lang="en-US" sz="1600" b="1">
                <a:latin typeface="Courier New" pitchFamily="49" charset="0"/>
              </a:rPr>
              <a:t>VISIBLE "HAI WORLD!" </a:t>
            </a:r>
          </a:p>
          <a:p>
            <a:r>
              <a:rPr lang="en-US" sz="1600" b="1">
                <a:latin typeface="Courier New" pitchFamily="49" charset="0"/>
              </a:rPr>
              <a:t>KTHXBYE</a:t>
            </a:r>
          </a:p>
        </p:txBody>
      </p:sp>
      <p:sp>
        <p:nvSpPr>
          <p:cNvPr id="20494" name="Rectangle 12"/>
          <p:cNvSpPr>
            <a:spLocks noChangeArrowheads="1"/>
          </p:cNvSpPr>
          <p:nvPr/>
        </p:nvSpPr>
        <p:spPr bwMode="auto">
          <a:xfrm>
            <a:off x="6672262" y="5045075"/>
            <a:ext cx="1676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25A22C"/>
                </a:solidFill>
                <a:latin typeface="Comic Sans MS" pitchFamily="66" charset="0"/>
              </a:rPr>
              <a:t>LOLCODE</a:t>
            </a:r>
          </a:p>
        </p:txBody>
      </p:sp>
      <p:sp>
        <p:nvSpPr>
          <p:cNvPr id="20495" name="Text Box 5"/>
          <p:cNvSpPr txBox="1">
            <a:spLocks noChangeArrowheads="1"/>
          </p:cNvSpPr>
          <p:nvPr/>
        </p:nvSpPr>
        <p:spPr bwMode="auto">
          <a:xfrm>
            <a:off x="838200" y="244475"/>
            <a:ext cx="7543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dirty="0">
                <a:latin typeface="Cambria" pitchFamily="18" charset="0"/>
              </a:rPr>
              <a:t>Language is language?</a:t>
            </a:r>
          </a:p>
        </p:txBody>
      </p:sp>
    </p:spTree>
    <p:extLst>
      <p:ext uri="{BB962C8B-B14F-4D97-AF65-F5344CB8AC3E}">
        <p14:creationId xmlns:p14="http://schemas.microsoft.com/office/powerpoint/2010/main" val="14529466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6"/>
          <p:cNvSpPr>
            <a:spLocks noChangeArrowheads="1"/>
          </p:cNvSpPr>
          <p:nvPr/>
        </p:nvSpPr>
        <p:spPr bwMode="auto">
          <a:xfrm>
            <a:off x="3852862" y="3425825"/>
            <a:ext cx="4381500" cy="10763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int main()</a:t>
            </a:r>
          </a:p>
          <a:p>
            <a:r>
              <a:rPr lang="en-US" sz="1600" b="1">
                <a:solidFill>
                  <a:srgbClr val="000000"/>
                </a:solidFill>
                <a:latin typeface="Courier New" pitchFamily="49" charset="0"/>
              </a:rPr>
              <a:t>{</a:t>
            </a:r>
          </a:p>
          <a:p>
            <a:r>
              <a:rPr lang="en-US" sz="1600" b="1">
                <a:solidFill>
                  <a:srgbClr val="000000"/>
                </a:solidFill>
                <a:latin typeface="Courier New" pitchFamily="49" charset="0"/>
              </a:rPr>
              <a:t>  printf("%s\n", "Hello, world!");</a:t>
            </a:r>
          </a:p>
          <a:p>
            <a:r>
              <a:rPr lang="en-US" sz="1600" b="1">
                <a:solidFill>
                  <a:srgbClr val="000000"/>
                </a:solidFill>
                <a:latin typeface="Courier New" pitchFamily="49" charset="0"/>
              </a:rPr>
              <a:t>}</a:t>
            </a:r>
          </a:p>
        </p:txBody>
      </p:sp>
      <p:sp>
        <p:nvSpPr>
          <p:cNvPr id="20484" name="Rectangle 7"/>
          <p:cNvSpPr>
            <a:spLocks noChangeArrowheads="1"/>
          </p:cNvSpPr>
          <p:nvPr/>
        </p:nvSpPr>
        <p:spPr bwMode="auto">
          <a:xfrm>
            <a:off x="412750" y="1562100"/>
            <a:ext cx="2763838" cy="40227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PLEASE DO ,1 &lt;- #13</a:t>
            </a:r>
          </a:p>
          <a:p>
            <a:r>
              <a:rPr lang="en-US" sz="1600" b="1">
                <a:solidFill>
                  <a:srgbClr val="000000"/>
                </a:solidFill>
                <a:latin typeface="Courier New" pitchFamily="49" charset="0"/>
              </a:rPr>
              <a:t>DO ,1 SUB #1 &lt;- #238</a:t>
            </a:r>
          </a:p>
          <a:p>
            <a:r>
              <a:rPr lang="en-US" sz="1600" b="1">
                <a:solidFill>
                  <a:srgbClr val="000000"/>
                </a:solidFill>
                <a:latin typeface="Courier New" pitchFamily="49" charset="0"/>
              </a:rPr>
              <a:t>DO ,1 SUB #2 &lt;- #112</a:t>
            </a:r>
          </a:p>
          <a:p>
            <a:r>
              <a:rPr lang="en-US" sz="1600" b="1">
                <a:solidFill>
                  <a:srgbClr val="000000"/>
                </a:solidFill>
                <a:latin typeface="Courier New" pitchFamily="49" charset="0"/>
              </a:rPr>
              <a:t>DO ,1 SUB #3 &lt;- #112</a:t>
            </a:r>
          </a:p>
          <a:p>
            <a:r>
              <a:rPr lang="en-US" sz="1600" b="1">
                <a:solidFill>
                  <a:srgbClr val="000000"/>
                </a:solidFill>
                <a:latin typeface="Courier New" pitchFamily="49" charset="0"/>
              </a:rPr>
              <a:t>DO ,1 SUB #4 &lt;- #0</a:t>
            </a:r>
          </a:p>
          <a:p>
            <a:r>
              <a:rPr lang="en-US" sz="1600" b="1">
                <a:solidFill>
                  <a:srgbClr val="000000"/>
                </a:solidFill>
                <a:latin typeface="Courier New" pitchFamily="49" charset="0"/>
              </a:rPr>
              <a:t>DO ,1 SUB #5 &lt;- #64</a:t>
            </a:r>
          </a:p>
          <a:p>
            <a:r>
              <a:rPr lang="en-US" sz="1600" b="1">
                <a:solidFill>
                  <a:srgbClr val="000000"/>
                </a:solidFill>
                <a:latin typeface="Courier New" pitchFamily="49" charset="0"/>
              </a:rPr>
              <a:t>DO ,1 SUB #6 &lt;- #238</a:t>
            </a:r>
          </a:p>
          <a:p>
            <a:r>
              <a:rPr lang="en-US" sz="1600" b="1">
                <a:solidFill>
                  <a:srgbClr val="000000"/>
                </a:solidFill>
                <a:latin typeface="Courier New" pitchFamily="49" charset="0"/>
              </a:rPr>
              <a:t>DO ,1 SUB #7 &lt;- #26</a:t>
            </a:r>
          </a:p>
          <a:p>
            <a:r>
              <a:rPr lang="en-US" sz="1600" b="1">
                <a:solidFill>
                  <a:srgbClr val="000000"/>
                </a:solidFill>
                <a:latin typeface="Courier New" pitchFamily="49" charset="0"/>
              </a:rPr>
              <a:t>DO ,1 SUB #8 &lt;- #248</a:t>
            </a:r>
          </a:p>
          <a:p>
            <a:r>
              <a:rPr lang="en-US" sz="1600" b="1">
                <a:solidFill>
                  <a:srgbClr val="000000"/>
                </a:solidFill>
                <a:latin typeface="Courier New" pitchFamily="49" charset="0"/>
              </a:rPr>
              <a:t>DO ,1 SUB #9 &lt;- #168</a:t>
            </a:r>
          </a:p>
          <a:p>
            <a:r>
              <a:rPr lang="en-US" sz="1600" b="1">
                <a:solidFill>
                  <a:srgbClr val="000000"/>
                </a:solidFill>
                <a:latin typeface="Courier New" pitchFamily="49" charset="0"/>
              </a:rPr>
              <a:t>DO ,1 SUB #10 &lt;- #24</a:t>
            </a:r>
          </a:p>
          <a:p>
            <a:r>
              <a:rPr lang="en-US" sz="1600" b="1">
                <a:solidFill>
                  <a:srgbClr val="000000"/>
                </a:solidFill>
                <a:latin typeface="Courier New" pitchFamily="49" charset="0"/>
              </a:rPr>
              <a:t>DO ,1 SUB #11 &lt;- #16</a:t>
            </a:r>
          </a:p>
          <a:p>
            <a:r>
              <a:rPr lang="en-US" sz="1600" b="1">
                <a:solidFill>
                  <a:srgbClr val="000000"/>
                </a:solidFill>
                <a:latin typeface="Courier New" pitchFamily="49" charset="0"/>
              </a:rPr>
              <a:t>DO ,1 SUB #12 &lt;- #158</a:t>
            </a:r>
          </a:p>
          <a:p>
            <a:r>
              <a:rPr lang="en-US" sz="1600" b="1">
                <a:solidFill>
                  <a:srgbClr val="000000"/>
                </a:solidFill>
                <a:latin typeface="Courier New" pitchFamily="49" charset="0"/>
              </a:rPr>
              <a:t>DO ,1 SUB #13 &lt;- #52</a:t>
            </a:r>
          </a:p>
          <a:p>
            <a:r>
              <a:rPr lang="en-US" sz="1600" b="1">
                <a:solidFill>
                  <a:srgbClr val="000000"/>
                </a:solidFill>
                <a:latin typeface="Courier New" pitchFamily="49" charset="0"/>
              </a:rPr>
              <a:t>PLEASE READ OUT ,1</a:t>
            </a:r>
          </a:p>
          <a:p>
            <a:r>
              <a:rPr lang="en-US" sz="1600" b="1">
                <a:solidFill>
                  <a:srgbClr val="000000"/>
                </a:solidFill>
                <a:latin typeface="Courier New" pitchFamily="49" charset="0"/>
              </a:rPr>
              <a:t>PLEASE GIVE UP</a:t>
            </a:r>
          </a:p>
        </p:txBody>
      </p:sp>
      <p:sp>
        <p:nvSpPr>
          <p:cNvPr id="20485" name="Rectangle 8"/>
          <p:cNvSpPr>
            <a:spLocks noChangeArrowheads="1"/>
          </p:cNvSpPr>
          <p:nvPr/>
        </p:nvSpPr>
        <p:spPr bwMode="auto">
          <a:xfrm>
            <a:off x="3852862" y="1338262"/>
            <a:ext cx="2398713" cy="10890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                 v</a:t>
            </a:r>
          </a:p>
          <a:p>
            <a:r>
              <a:rPr lang="en-US" sz="1600" b="1">
                <a:solidFill>
                  <a:srgbClr val="000000"/>
                </a:solidFill>
                <a:latin typeface="Courier New" pitchFamily="49" charset="0"/>
              </a:rPr>
              <a:t>&gt;v"Hello world!"0&lt;</a:t>
            </a:r>
          </a:p>
          <a:p>
            <a:r>
              <a:rPr lang="en-US" sz="1600" b="1">
                <a:solidFill>
                  <a:srgbClr val="000000"/>
                </a:solidFill>
                <a:latin typeface="Courier New" pitchFamily="49" charset="0"/>
              </a:rPr>
              <a:t>,:</a:t>
            </a:r>
          </a:p>
          <a:p>
            <a:r>
              <a:rPr lang="en-US" sz="1600" b="1">
                <a:solidFill>
                  <a:srgbClr val="000000"/>
                </a:solidFill>
                <a:latin typeface="Courier New" pitchFamily="49" charset="0"/>
              </a:rPr>
              <a:t>^_25*,@</a:t>
            </a:r>
          </a:p>
        </p:txBody>
      </p:sp>
      <p:sp>
        <p:nvSpPr>
          <p:cNvPr id="20486" name="Rectangle 9"/>
          <p:cNvSpPr>
            <a:spLocks noChangeArrowheads="1"/>
          </p:cNvSpPr>
          <p:nvPr/>
        </p:nvSpPr>
        <p:spPr bwMode="auto">
          <a:xfrm>
            <a:off x="3852862" y="2625725"/>
            <a:ext cx="4105275" cy="60007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(DEFUN HELLO-WORLD ()</a:t>
            </a:r>
          </a:p>
          <a:p>
            <a:r>
              <a:rPr lang="en-US" sz="1600" b="1">
                <a:solidFill>
                  <a:srgbClr val="000000"/>
                </a:solidFill>
                <a:latin typeface="Courier New" pitchFamily="49" charset="0"/>
              </a:rPr>
              <a:t>   (PRINT (LIST 'HELLO 'WORLD)))</a:t>
            </a:r>
          </a:p>
        </p:txBody>
      </p:sp>
      <p:sp>
        <p:nvSpPr>
          <p:cNvPr id="20487" name="Rectangle 12"/>
          <p:cNvSpPr>
            <a:spLocks noChangeArrowheads="1"/>
          </p:cNvSpPr>
          <p:nvPr/>
        </p:nvSpPr>
        <p:spPr bwMode="auto">
          <a:xfrm>
            <a:off x="8272462" y="3683000"/>
            <a:ext cx="506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C</a:t>
            </a:r>
          </a:p>
          <a:p>
            <a:r>
              <a:rPr lang="en-US" sz="1600">
                <a:solidFill>
                  <a:srgbClr val="25A22C"/>
                </a:solidFill>
                <a:latin typeface="Comic Sans MS" pitchFamily="66" charset="0"/>
              </a:rPr>
              <a:t>C++</a:t>
            </a:r>
          </a:p>
        </p:txBody>
      </p:sp>
      <p:sp>
        <p:nvSpPr>
          <p:cNvPr id="20488" name="Rectangle 13"/>
          <p:cNvSpPr>
            <a:spLocks noChangeArrowheads="1"/>
          </p:cNvSpPr>
          <p:nvPr/>
        </p:nvSpPr>
        <p:spPr bwMode="auto">
          <a:xfrm>
            <a:off x="7980362" y="2643187"/>
            <a:ext cx="935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LISP</a:t>
            </a:r>
          </a:p>
          <a:p>
            <a:r>
              <a:rPr lang="en-US" sz="1600">
                <a:solidFill>
                  <a:srgbClr val="25A22C"/>
                </a:solidFill>
                <a:latin typeface="Comic Sans MS" pitchFamily="66" charset="0"/>
              </a:rPr>
              <a:t>Scheme</a:t>
            </a:r>
          </a:p>
        </p:txBody>
      </p:sp>
      <p:sp>
        <p:nvSpPr>
          <p:cNvPr id="20489" name="Rectangle 14"/>
          <p:cNvSpPr>
            <a:spLocks noChangeArrowheads="1"/>
          </p:cNvSpPr>
          <p:nvPr/>
        </p:nvSpPr>
        <p:spPr bwMode="auto">
          <a:xfrm>
            <a:off x="6259512" y="2103437"/>
            <a:ext cx="958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Befunge</a:t>
            </a:r>
          </a:p>
        </p:txBody>
      </p:sp>
      <p:sp>
        <p:nvSpPr>
          <p:cNvPr id="20490" name="Rectangle 15"/>
          <p:cNvSpPr>
            <a:spLocks noChangeArrowheads="1"/>
          </p:cNvSpPr>
          <p:nvPr/>
        </p:nvSpPr>
        <p:spPr bwMode="auto">
          <a:xfrm>
            <a:off x="381000" y="1244600"/>
            <a:ext cx="969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Intercal</a:t>
            </a:r>
          </a:p>
        </p:txBody>
      </p:sp>
      <p:sp>
        <p:nvSpPr>
          <p:cNvPr id="20491" name="Rectangle 16"/>
          <p:cNvSpPr>
            <a:spLocks noChangeArrowheads="1"/>
          </p:cNvSpPr>
          <p:nvPr/>
        </p:nvSpPr>
        <p:spPr bwMode="auto">
          <a:xfrm>
            <a:off x="5502275" y="6203950"/>
            <a:ext cx="822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Python</a:t>
            </a:r>
          </a:p>
        </p:txBody>
      </p:sp>
      <p:sp>
        <p:nvSpPr>
          <p:cNvPr id="20492" name="Rectangle 32"/>
          <p:cNvSpPr>
            <a:spLocks noChangeArrowheads="1"/>
          </p:cNvSpPr>
          <p:nvPr/>
        </p:nvSpPr>
        <p:spPr bwMode="auto">
          <a:xfrm>
            <a:off x="2590800" y="6197600"/>
            <a:ext cx="2763838" cy="35560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print 'Hello, World!'</a:t>
            </a:r>
          </a:p>
        </p:txBody>
      </p:sp>
      <p:sp>
        <p:nvSpPr>
          <p:cNvPr id="20493" name="Rectangle 6"/>
          <p:cNvSpPr>
            <a:spLocks noChangeArrowheads="1"/>
          </p:cNvSpPr>
          <p:nvPr/>
        </p:nvSpPr>
        <p:spPr bwMode="auto">
          <a:xfrm>
            <a:off x="3852862" y="4713287"/>
            <a:ext cx="2776538" cy="1077913"/>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dirty="0">
                <a:latin typeface="Courier New" pitchFamily="49" charset="0"/>
              </a:rPr>
              <a:t>HAI </a:t>
            </a:r>
          </a:p>
          <a:p>
            <a:r>
              <a:rPr lang="en-US" sz="1600" b="1" dirty="0">
                <a:latin typeface="Courier New" pitchFamily="49" charset="0"/>
              </a:rPr>
              <a:t>CAN HAS STDIO?</a:t>
            </a:r>
          </a:p>
          <a:p>
            <a:r>
              <a:rPr lang="en-US" sz="1600" b="1" dirty="0">
                <a:latin typeface="Courier New" pitchFamily="49" charset="0"/>
              </a:rPr>
              <a:t>VISIBLE "HAI WORLD!" </a:t>
            </a:r>
          </a:p>
          <a:p>
            <a:r>
              <a:rPr lang="en-US" sz="1600" b="1" dirty="0">
                <a:latin typeface="Courier New" pitchFamily="49" charset="0"/>
              </a:rPr>
              <a:t>KTHXBYE</a:t>
            </a:r>
          </a:p>
        </p:txBody>
      </p:sp>
      <p:sp>
        <p:nvSpPr>
          <p:cNvPr id="20494" name="Rectangle 12"/>
          <p:cNvSpPr>
            <a:spLocks noChangeArrowheads="1"/>
          </p:cNvSpPr>
          <p:nvPr/>
        </p:nvSpPr>
        <p:spPr bwMode="auto">
          <a:xfrm>
            <a:off x="6672262" y="5045075"/>
            <a:ext cx="1676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solidFill>
                  <a:srgbClr val="C00000"/>
                </a:solidFill>
                <a:latin typeface="Comic Sans MS" pitchFamily="66" charset="0"/>
              </a:rPr>
              <a:t>LOLCODE</a:t>
            </a:r>
          </a:p>
        </p:txBody>
      </p:sp>
      <p:sp>
        <p:nvSpPr>
          <p:cNvPr id="20495" name="Text Box 5"/>
          <p:cNvSpPr txBox="1">
            <a:spLocks noChangeArrowheads="1"/>
          </p:cNvSpPr>
          <p:nvPr/>
        </p:nvSpPr>
        <p:spPr bwMode="auto">
          <a:xfrm>
            <a:off x="838200" y="244475"/>
            <a:ext cx="7543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dirty="0">
                <a:latin typeface="Cambria" pitchFamily="18" charset="0"/>
              </a:rPr>
              <a:t>Language is language?</a:t>
            </a:r>
          </a:p>
        </p:txBody>
      </p:sp>
      <p:pic>
        <p:nvPicPr>
          <p:cNvPr id="15" name="Picture 4" descr="http://icanhascheezburger.files.wordpress.com/2007/11/funny-pictures-cognitive-disona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 y="1208088"/>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60938" y="998538"/>
            <a:ext cx="3862387"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99366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309563" y="293688"/>
            <a:ext cx="84534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3600">
                <a:latin typeface="Times New Roman" pitchFamily="18" charset="0"/>
              </a:rPr>
              <a:t>HW problem 0: </a:t>
            </a:r>
            <a:r>
              <a:rPr lang="en-US" sz="3600" i="1">
                <a:latin typeface="Times New Roman" pitchFamily="18" charset="0"/>
              </a:rPr>
              <a:t>Choice #1</a:t>
            </a:r>
          </a:p>
        </p:txBody>
      </p:sp>
      <p:grpSp>
        <p:nvGrpSpPr>
          <p:cNvPr id="65539" name="Group 3"/>
          <p:cNvGrpSpPr>
            <a:grpSpLocks/>
          </p:cNvGrpSpPr>
          <p:nvPr/>
        </p:nvGrpSpPr>
        <p:grpSpPr bwMode="auto">
          <a:xfrm>
            <a:off x="1023938" y="1114425"/>
            <a:ext cx="6977062" cy="180975"/>
            <a:chOff x="295" y="1311"/>
            <a:chExt cx="5177" cy="114"/>
          </a:xfrm>
        </p:grpSpPr>
        <p:sp>
          <p:nvSpPr>
            <p:cNvPr id="6555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556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pic>
        <p:nvPicPr>
          <p:cNvPr id="65540" name="Picture 10" descr="catalogue_introduction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7200" y="1447800"/>
            <a:ext cx="8466138" cy="420211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65541" name="Text Box 12"/>
          <p:cNvSpPr txBox="1">
            <a:spLocks noChangeArrowheads="1"/>
          </p:cNvSpPr>
          <p:nvPr/>
        </p:nvSpPr>
        <p:spPr bwMode="auto">
          <a:xfrm>
            <a:off x="1381125" y="5029200"/>
            <a:ext cx="6543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chemeClr val="bg1"/>
                </a:solidFill>
                <a:latin typeface="Times New Roman" pitchFamily="18" charset="0"/>
              </a:rPr>
              <a:t>5:30 pm today: Summer Research Posters @ LAC</a:t>
            </a:r>
          </a:p>
        </p:txBody>
      </p:sp>
      <p:sp>
        <p:nvSpPr>
          <p:cNvPr id="65542" name="Text Box 13"/>
          <p:cNvSpPr txBox="1">
            <a:spLocks noChangeArrowheads="1"/>
          </p:cNvSpPr>
          <p:nvPr/>
        </p:nvSpPr>
        <p:spPr bwMode="auto">
          <a:xfrm>
            <a:off x="565150" y="5727700"/>
            <a:ext cx="805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i="1">
                <a:latin typeface="Times New Roman" pitchFamily="18" charset="0"/>
              </a:rPr>
              <a:t>Writeups</a:t>
            </a:r>
            <a:r>
              <a:rPr lang="en-US">
                <a:latin typeface="Times New Roman" pitchFamily="18" charset="0"/>
              </a:rPr>
              <a:t>:     Brief,  thoughtful response…   </a:t>
            </a:r>
            <a:r>
              <a:rPr lang="en-US" sz="1800" b="1">
                <a:latin typeface="Courier New" pitchFamily="49" charset="0"/>
              </a:rPr>
              <a:t>hw0pr0.txt  </a:t>
            </a:r>
          </a:p>
        </p:txBody>
      </p:sp>
      <p:sp>
        <p:nvSpPr>
          <p:cNvPr id="65543" name="Text Box 13"/>
          <p:cNvSpPr txBox="1">
            <a:spLocks noChangeArrowheads="1"/>
          </p:cNvSpPr>
          <p:nvPr/>
        </p:nvSpPr>
        <p:spPr bwMode="auto">
          <a:xfrm>
            <a:off x="588963" y="6416675"/>
            <a:ext cx="80533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b="1" i="1">
                <a:latin typeface="Times New Roman" pitchFamily="18" charset="0"/>
              </a:rPr>
              <a:t>It's not too early to think about next summer!</a:t>
            </a:r>
            <a:endParaRPr lang="en-US" sz="1500" b="1">
              <a:latin typeface="Courier New" pitchFamily="49" charset="0"/>
            </a:endParaRPr>
          </a:p>
        </p:txBody>
      </p:sp>
      <p:grpSp>
        <p:nvGrpSpPr>
          <p:cNvPr id="65544" name="Group 19"/>
          <p:cNvGrpSpPr>
            <a:grpSpLocks/>
          </p:cNvGrpSpPr>
          <p:nvPr>
            <p:custDataLst>
              <p:tags r:id="rId1"/>
            </p:custDataLst>
          </p:nvPr>
        </p:nvGrpSpPr>
        <p:grpSpPr bwMode="auto">
          <a:xfrm>
            <a:off x="8534400" y="6324600"/>
            <a:ext cx="396875" cy="422275"/>
            <a:chOff x="2928" y="1051"/>
            <a:chExt cx="840" cy="957"/>
          </a:xfrm>
        </p:grpSpPr>
        <p:sp>
          <p:nvSpPr>
            <p:cNvPr id="65546"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5547"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5548"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9"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50"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51"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52"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53"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54"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5555"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5556"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5557"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5558"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5545" name="Rectangle 1"/>
          <p:cNvSpPr>
            <a:spLocks noChangeArrowheads="1"/>
          </p:cNvSpPr>
          <p:nvPr/>
        </p:nvSpPr>
        <p:spPr bwMode="auto">
          <a:xfrm>
            <a:off x="7570788" y="6203950"/>
            <a:ext cx="1120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00" b="1" i="1">
                <a:solidFill>
                  <a:srgbClr val="008000"/>
                </a:solidFill>
                <a:latin typeface="Times New Roman" pitchFamily="18" charset="0"/>
              </a:rPr>
              <a:t>257 days… not that I'm counting!</a:t>
            </a:r>
            <a:endParaRPr lang="en-US" sz="900">
              <a:solidFill>
                <a:srgbClr val="008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772"/>
          <a:stretch/>
        </p:blipFill>
        <p:spPr bwMode="auto">
          <a:xfrm>
            <a:off x="76200" y="914400"/>
            <a:ext cx="9020496" cy="576054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6148" name="Text Box 9"/>
          <p:cNvSpPr txBox="1">
            <a:spLocks noChangeArrowheads="1"/>
          </p:cNvSpPr>
          <p:nvPr/>
        </p:nvSpPr>
        <p:spPr bwMode="auto">
          <a:xfrm>
            <a:off x="2971800" y="209312"/>
            <a:ext cx="5486400" cy="519112"/>
          </a:xfrm>
          <a:prstGeom prst="rect">
            <a:avLst/>
          </a:prstGeom>
          <a:solidFill>
            <a:srgbClr val="CCECFF"/>
          </a:solidFill>
          <a:ln w="28575">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dirty="0" smtClean="0">
                <a:latin typeface="Cambria" pitchFamily="18" charset="0"/>
              </a:rPr>
              <a:t>for all CS5 concerns/questions</a:t>
            </a:r>
            <a:endParaRPr lang="en-US" sz="2800" dirty="0">
              <a:latin typeface="Cambria" pitchFamily="18" charset="0"/>
            </a:endParaRPr>
          </a:p>
        </p:txBody>
      </p:sp>
      <p:sp>
        <p:nvSpPr>
          <p:cNvPr id="3" name="Rectangle 2"/>
          <p:cNvSpPr/>
          <p:nvPr/>
        </p:nvSpPr>
        <p:spPr>
          <a:xfrm>
            <a:off x="4491473" y="2743200"/>
            <a:ext cx="3966727" cy="461665"/>
          </a:xfrm>
          <a:prstGeom prst="rect">
            <a:avLst/>
          </a:prstGeom>
          <a:solidFill>
            <a:srgbClr val="CCECFF"/>
          </a:solidFill>
          <a:ln>
            <a:solidFill>
              <a:srgbClr val="120DF3"/>
            </a:solidFill>
          </a:ln>
        </p:spPr>
        <p:txBody>
          <a:bodyPr wrap="square">
            <a:spAutoFit/>
          </a:bodyPr>
          <a:lstStyle/>
          <a:p>
            <a:pPr algn="ctr"/>
            <a:r>
              <a:rPr lang="en-US" b="1" dirty="0" smtClean="0">
                <a:solidFill>
                  <a:srgbClr val="120DF3"/>
                </a:solidFill>
                <a:latin typeface="Cambria" pitchFamily="18" charset="0"/>
              </a:rPr>
              <a:t>public: </a:t>
            </a:r>
            <a:r>
              <a:rPr lang="en-US" dirty="0" smtClean="0">
                <a:solidFill>
                  <a:srgbClr val="120DF3"/>
                </a:solidFill>
                <a:latin typeface="Cambria" pitchFamily="18" charset="0"/>
              </a:rPr>
              <a:t>post to whole class</a:t>
            </a:r>
            <a:endParaRPr lang="en-US" dirty="0">
              <a:solidFill>
                <a:srgbClr val="120DF3"/>
              </a:solidFill>
            </a:endParaRPr>
          </a:p>
        </p:txBody>
      </p:sp>
      <p:sp>
        <p:nvSpPr>
          <p:cNvPr id="18" name="Text Box 5"/>
          <p:cNvSpPr txBox="1">
            <a:spLocks noChangeArrowheads="1"/>
          </p:cNvSpPr>
          <p:nvPr/>
        </p:nvSpPr>
        <p:spPr bwMode="auto">
          <a:xfrm>
            <a:off x="609600" y="99536"/>
            <a:ext cx="1905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Piazza</a:t>
            </a:r>
            <a:endParaRPr lang="en-US" sz="4200" dirty="0">
              <a:latin typeface="Cambria" pitchFamily="18" charset="0"/>
            </a:endParaRPr>
          </a:p>
        </p:txBody>
      </p:sp>
    </p:spTree>
    <p:extLst>
      <p:ext uri="{BB962C8B-B14F-4D97-AF65-F5344CB8AC3E}">
        <p14:creationId xmlns:p14="http://schemas.microsoft.com/office/powerpoint/2010/main" val="938779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609600" y="99536"/>
            <a:ext cx="6934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Piazza</a:t>
            </a:r>
            <a:endParaRPr lang="en-US" sz="4200" dirty="0">
              <a:latin typeface="Cambria" pitchFamily="18" charset="0"/>
            </a:endParaRPr>
          </a:p>
        </p:txBody>
      </p:sp>
      <p:sp>
        <p:nvSpPr>
          <p:cNvPr id="6148" name="Text Box 9"/>
          <p:cNvSpPr txBox="1">
            <a:spLocks noChangeArrowheads="1"/>
          </p:cNvSpPr>
          <p:nvPr/>
        </p:nvSpPr>
        <p:spPr bwMode="auto">
          <a:xfrm>
            <a:off x="2971800" y="209312"/>
            <a:ext cx="5486400" cy="519112"/>
          </a:xfrm>
          <a:prstGeom prst="rect">
            <a:avLst/>
          </a:prstGeom>
          <a:solidFill>
            <a:srgbClr val="CCECFF"/>
          </a:solidFill>
          <a:ln w="28575">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dirty="0" smtClean="0">
                <a:latin typeface="Cambria" pitchFamily="18" charset="0"/>
              </a:rPr>
              <a:t>you'll get a </a:t>
            </a:r>
            <a:r>
              <a:rPr lang="en-US" sz="2800" i="1" dirty="0" smtClean="0">
                <a:latin typeface="Cambria" pitchFamily="18" charset="0"/>
              </a:rPr>
              <a:t>welcome </a:t>
            </a:r>
            <a:r>
              <a:rPr lang="en-US" sz="2800" dirty="0" smtClean="0">
                <a:latin typeface="Cambria" pitchFamily="18" charset="0"/>
              </a:rPr>
              <a:t>email…</a:t>
            </a:r>
            <a:endParaRPr lang="en-US" sz="2800" dirty="0">
              <a:latin typeface="Cambria" pitchFamily="18" charset="0"/>
            </a:endParaRPr>
          </a:p>
        </p:txBody>
      </p:sp>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29593" r="19605" b="7782"/>
          <a:stretch/>
        </p:blipFill>
        <p:spPr bwMode="auto">
          <a:xfrm>
            <a:off x="204375" y="1066800"/>
            <a:ext cx="8787225" cy="44958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 name="Text Box 5"/>
          <p:cNvSpPr txBox="1">
            <a:spLocks noChangeArrowheads="1"/>
          </p:cNvSpPr>
          <p:nvPr/>
        </p:nvSpPr>
        <p:spPr bwMode="auto">
          <a:xfrm>
            <a:off x="304800" y="5816025"/>
            <a:ext cx="845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dirty="0" smtClean="0">
                <a:latin typeface="Cambria" pitchFamily="18" charset="0"/>
              </a:rPr>
              <a:t>sign-in  +  choose your message frequency </a:t>
            </a:r>
            <a:endParaRPr lang="en-US" sz="3200" dirty="0">
              <a:latin typeface="Cambria" pitchFamily="18" charset="0"/>
            </a:endParaRPr>
          </a:p>
        </p:txBody>
      </p:sp>
    </p:spTree>
    <p:extLst>
      <p:ext uri="{BB962C8B-B14F-4D97-AF65-F5344CB8AC3E}">
        <p14:creationId xmlns:p14="http://schemas.microsoft.com/office/powerpoint/2010/main" val="14130594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ClassFiles:Microsoft Office 98:Templates:Blank Presentation</Template>
  <TotalTime>16347</TotalTime>
  <Words>6248</Words>
  <Application>Microsoft Office PowerPoint</Application>
  <PresentationFormat>On-screen Show (4:3)</PresentationFormat>
  <Paragraphs>892</Paragraphs>
  <Slides>76</Slides>
  <Notes>44</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Zach Dodds</dc:creator>
  <cp:lastModifiedBy>Owner</cp:lastModifiedBy>
  <cp:revision>321</cp:revision>
  <cp:lastPrinted>2012-09-06T10:48:28Z</cp:lastPrinted>
  <dcterms:created xsi:type="dcterms:W3CDTF">2010-09-01T20:21:06Z</dcterms:created>
  <dcterms:modified xsi:type="dcterms:W3CDTF">2013-09-04T17:32:26Z</dcterms:modified>
</cp:coreProperties>
</file>