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2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3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4.xml" ContentType="application/vnd.openxmlformats-officedocument.presentationml.notesSlide+xml"/>
  <Override PartName="/ppt/tags/tag272.xml" ContentType="application/vnd.openxmlformats-officedocument.presentationml.tags+xml"/>
  <Override PartName="/ppt/notesSlides/notesSlide5.xml" ContentType="application/vnd.openxmlformats-officedocument.presentationml.notesSlide+xml"/>
  <Override PartName="/ppt/tags/tag273.xml" ContentType="application/vnd.openxmlformats-officedocument.presentationml.tags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tags/tag274.xml" ContentType="application/vnd.openxmlformats-officedocument.presentationml.tags+xml"/>
  <Override PartName="/ppt/notesSlides/notesSlide8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9.xml" ContentType="application/vnd.openxmlformats-officedocument.presentationml.notesSlide+xml"/>
  <Override PartName="/ppt/tags/tag277.xml" ContentType="application/vnd.openxmlformats-officedocument.presentationml.tags+xml"/>
  <Override PartName="/ppt/notesSlides/notesSlide10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9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24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5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26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7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32.xml" ContentType="application/vnd.openxmlformats-officedocument.presentationml.notesSlide+xml"/>
  <Override PartName="/ppt/tags/tag519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418" r:id="rId2"/>
    <p:sldId id="460" r:id="rId3"/>
    <p:sldId id="507" r:id="rId4"/>
    <p:sldId id="535" r:id="rId5"/>
    <p:sldId id="537" r:id="rId6"/>
    <p:sldId id="484" r:id="rId7"/>
    <p:sldId id="496" r:id="rId8"/>
    <p:sldId id="470" r:id="rId9"/>
    <p:sldId id="520" r:id="rId10"/>
    <p:sldId id="471" r:id="rId11"/>
    <p:sldId id="472" r:id="rId12"/>
    <p:sldId id="533" r:id="rId13"/>
    <p:sldId id="473" r:id="rId14"/>
    <p:sldId id="474" r:id="rId15"/>
    <p:sldId id="538" r:id="rId16"/>
    <p:sldId id="527" r:id="rId17"/>
    <p:sldId id="516" r:id="rId18"/>
    <p:sldId id="539" r:id="rId19"/>
    <p:sldId id="464" r:id="rId20"/>
    <p:sldId id="504" r:id="rId21"/>
    <p:sldId id="423" r:id="rId22"/>
    <p:sldId id="519" r:id="rId23"/>
    <p:sldId id="489" r:id="rId24"/>
    <p:sldId id="490" r:id="rId25"/>
    <p:sldId id="491" r:id="rId26"/>
    <p:sldId id="492" r:id="rId27"/>
    <p:sldId id="493" r:id="rId28"/>
    <p:sldId id="494" r:id="rId29"/>
    <p:sldId id="497" r:id="rId30"/>
    <p:sldId id="442" r:id="rId31"/>
    <p:sldId id="532" r:id="rId32"/>
    <p:sldId id="531" r:id="rId33"/>
    <p:sldId id="528" r:id="rId34"/>
    <p:sldId id="506" r:id="rId35"/>
    <p:sldId id="505" r:id="rId36"/>
    <p:sldId id="523" r:id="rId37"/>
    <p:sldId id="517" r:id="rId38"/>
    <p:sldId id="515" r:id="rId39"/>
    <p:sldId id="477" r:id="rId40"/>
    <p:sldId id="465" r:id="rId41"/>
    <p:sldId id="480" r:id="rId42"/>
    <p:sldId id="481" r:id="rId43"/>
    <p:sldId id="482" r:id="rId44"/>
    <p:sldId id="483" r:id="rId45"/>
    <p:sldId id="468" r:id="rId46"/>
    <p:sldId id="469" r:id="rId47"/>
    <p:sldId id="476" r:id="rId48"/>
    <p:sldId id="478" r:id="rId49"/>
    <p:sldId id="429" r:id="rId50"/>
    <p:sldId id="430" r:id="rId51"/>
    <p:sldId id="431" r:id="rId52"/>
    <p:sldId id="405" r:id="rId53"/>
    <p:sldId id="439" r:id="rId54"/>
    <p:sldId id="441" r:id="rId55"/>
    <p:sldId id="428" r:id="rId56"/>
    <p:sldId id="417" r:id="rId57"/>
    <p:sldId id="422" r:id="rId58"/>
    <p:sldId id="433" r:id="rId59"/>
    <p:sldId id="432" r:id="rId60"/>
    <p:sldId id="434" r:id="rId61"/>
    <p:sldId id="424" r:id="rId62"/>
    <p:sldId id="436" r:id="rId63"/>
    <p:sldId id="408" r:id="rId64"/>
    <p:sldId id="409" r:id="rId65"/>
    <p:sldId id="412" r:id="rId66"/>
    <p:sldId id="413" r:id="rId67"/>
    <p:sldId id="437" r:id="rId68"/>
    <p:sldId id="438" r:id="rId69"/>
    <p:sldId id="410" r:id="rId70"/>
    <p:sldId id="435" r:id="rId71"/>
    <p:sldId id="425" r:id="rId72"/>
    <p:sldId id="426" r:id="rId73"/>
    <p:sldId id="427" r:id="rId74"/>
    <p:sldId id="414" r:id="rId75"/>
    <p:sldId id="510" r:id="rId76"/>
    <p:sldId id="511" r:id="rId77"/>
    <p:sldId id="512" r:id="rId78"/>
    <p:sldId id="509" r:id="rId79"/>
    <p:sldId id="498" r:id="rId80"/>
    <p:sldId id="499" r:id="rId81"/>
    <p:sldId id="500" r:id="rId82"/>
    <p:sldId id="529" r:id="rId83"/>
    <p:sldId id="530" r:id="rId8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B0E"/>
    <a:srgbClr val="CCFFCC"/>
    <a:srgbClr val="CCECFF"/>
    <a:srgbClr val="FCF3E0"/>
    <a:srgbClr val="F9E7C3"/>
    <a:srgbClr val="EA8B00"/>
    <a:srgbClr val="FFD1C9"/>
    <a:srgbClr val="FF9900"/>
    <a:srgbClr val="0806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275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30275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/>
            </a:lvl1pPr>
          </a:lstStyle>
          <a:p>
            <a:pPr>
              <a:defRPr/>
            </a:pPr>
            <a:fld id="{B45D1271-DC39-41A6-9215-44C57301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8.9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 59,'14'18'35,"-1"-6"-4,-13-12-3,0 0-37,2-15-19,-2 15-5,0-20 0,4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9.3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68,'6'28'1,"1"2"0,-4-10-2,2-2-36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A8CD54B-4496-490B-8934-8FE34B64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E170851-335A-4759-9830-894A09CB3E99}" type="slidenum">
              <a:rPr lang="en-US" sz="1300" smtClean="0">
                <a:latin typeface="Arial" pitchFamily="34" charset="0"/>
              </a:rPr>
              <a:pPr/>
              <a:t>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2F2877-C209-4210-BCA1-50F154DB9FE6}" type="slidenum">
              <a:rPr lang="en-US" sz="1300" smtClean="0">
                <a:latin typeface="Arial" pitchFamily="34" charset="0"/>
              </a:rPr>
              <a:pPr/>
              <a:t>37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28A794E-6497-4C96-9DE2-CD44BE6D6E2E}" type="slidenum">
              <a:rPr lang="en-US" sz="1300" smtClean="0">
                <a:latin typeface="Arial" pitchFamily="34" charset="0"/>
              </a:rPr>
              <a:pPr/>
              <a:t>49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AFBB03-BEB2-47E1-A277-7C614A5C53A0}" type="slidenum">
              <a:rPr lang="en-US" sz="1300" smtClean="0">
                <a:latin typeface="Arial" pitchFamily="34" charset="0"/>
              </a:rPr>
              <a:pPr/>
              <a:t>50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EE92D2F-5D08-4DA8-B2B6-F66E32AE0788}" type="slidenum">
              <a:rPr lang="en-US" sz="1300" smtClean="0">
                <a:latin typeface="Arial" pitchFamily="34" charset="0"/>
              </a:rPr>
              <a:pPr/>
              <a:t>51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B87F704-5F88-463F-8603-85D3E4DC8102}" type="slidenum">
              <a:rPr lang="en-US" sz="1300" smtClean="0">
                <a:latin typeface="Arial" pitchFamily="34" charset="0"/>
              </a:rPr>
              <a:pPr/>
              <a:t>52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0CA9F0C-1E6C-457D-82DA-52BE4F981F57}" type="slidenum">
              <a:rPr lang="en-US" sz="1300" smtClean="0">
                <a:latin typeface="Arial" pitchFamily="34" charset="0"/>
              </a:rPr>
              <a:pPr/>
              <a:t>53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027E87D-8CF9-4DEB-A910-FF9BBC3BA25B}" type="slidenum">
              <a:rPr lang="en-US" sz="1300" smtClean="0">
                <a:latin typeface="Arial" pitchFamily="34" charset="0"/>
              </a:rPr>
              <a:pPr/>
              <a:t>54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D69B934-E748-49FF-BC1B-8A236B381C83}" type="slidenum">
              <a:rPr lang="en-US" sz="1300" smtClean="0">
                <a:latin typeface="Arial" pitchFamily="34" charset="0"/>
              </a:rPr>
              <a:pPr/>
              <a:t>55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3A4EF62-7350-41A3-A517-558A8443EBD1}" type="slidenum">
              <a:rPr lang="en-US" sz="1300" smtClean="0">
                <a:latin typeface="Arial" pitchFamily="34" charset="0"/>
              </a:rPr>
              <a:pPr/>
              <a:t>56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9B9A296-727F-4B3B-8D8E-D99491F48613}" type="slidenum">
              <a:rPr lang="en-US" sz="1300" smtClean="0">
                <a:latin typeface="Arial" pitchFamily="34" charset="0"/>
              </a:rPr>
              <a:pPr/>
              <a:t>61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300" smtClean="0">
                <a:latin typeface="Arial" pitchFamily="34" charset="0"/>
              </a:rPr>
              <a:pPr/>
              <a:t>21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B91A6B7-C4DC-4C01-BC38-6F312948980C}" type="slidenum">
              <a:rPr lang="en-US" sz="1300" smtClean="0">
                <a:latin typeface="Arial" pitchFamily="34" charset="0"/>
              </a:rPr>
              <a:pPr/>
              <a:t>62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A763BD9-C029-4C3F-8EA6-528AA1055AA0}" type="slidenum">
              <a:rPr lang="en-US" sz="1300" smtClean="0">
                <a:latin typeface="Arial" pitchFamily="34" charset="0"/>
              </a:rPr>
              <a:pPr/>
              <a:t>64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84A8822-EE66-4E57-9E8B-FBAE29E5060E}" type="slidenum">
              <a:rPr lang="en-US" sz="1300" smtClean="0">
                <a:latin typeface="Arial" pitchFamily="34" charset="0"/>
              </a:rPr>
              <a:pPr/>
              <a:t>65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9B4DC2-4148-408E-98D0-9CAB58776052}" type="slidenum">
              <a:rPr lang="en-US" sz="1300" smtClean="0">
                <a:latin typeface="Arial" pitchFamily="34" charset="0"/>
              </a:rPr>
              <a:pPr/>
              <a:t>66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8CC3F92-BCF2-4A2B-80B9-A0C027BAEB40}" type="slidenum">
              <a:rPr lang="en-US" sz="1300" smtClean="0">
                <a:latin typeface="Arial" pitchFamily="34" charset="0"/>
              </a:rPr>
              <a:pPr/>
              <a:t>68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CF67FAE-6B9B-4205-AD5F-27A45649AE41}" type="slidenum">
              <a:rPr lang="en-US" sz="1300" smtClean="0">
                <a:latin typeface="Arial" pitchFamily="34" charset="0"/>
              </a:rPr>
              <a:pPr/>
              <a:t>70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3C0F7E0-8FCA-460D-94D8-3B8E5EB693AD}" type="slidenum">
              <a:rPr lang="en-US" sz="1300" smtClean="0">
                <a:latin typeface="Arial" pitchFamily="34" charset="0"/>
              </a:rPr>
              <a:pPr/>
              <a:t>71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D6188A9-374B-4805-8A36-3F97304C40FC}" type="slidenum">
              <a:rPr lang="en-US" sz="1300" smtClean="0">
                <a:latin typeface="Arial" pitchFamily="34" charset="0"/>
              </a:rPr>
              <a:pPr/>
              <a:t>72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BE98036-F339-400A-A84B-67B244B6E6DA}" type="slidenum">
              <a:rPr lang="en-US" sz="1300" smtClean="0">
                <a:latin typeface="Arial" pitchFamily="34" charset="0"/>
              </a:rPr>
              <a:pPr/>
              <a:t>73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B6D88A1-7CFC-4F3E-AE73-8165F67E7011}" type="slidenum">
              <a:rPr lang="en-US" sz="1300" smtClean="0">
                <a:latin typeface="Arial" pitchFamily="34" charset="0"/>
              </a:rPr>
              <a:pPr/>
              <a:t>74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22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F31DB4-8D17-4637-8D6E-40040A80D33D}" type="slidenum">
              <a:rPr lang="en-US" sz="1300" smtClean="0">
                <a:latin typeface="Arial" pitchFamily="34" charset="0"/>
              </a:rPr>
              <a:pPr/>
              <a:t>80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DD81C61-AFA3-452D-85BB-F681E6421935}" type="slidenum">
              <a:rPr lang="en-US" sz="1300" smtClean="0">
                <a:latin typeface="Arial" pitchFamily="34" charset="0"/>
              </a:rPr>
              <a:pPr/>
              <a:t>81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9DD16C3-667D-43F4-8E9B-0682ABA4495C}" type="slidenum">
              <a:rPr lang="en-US" sz="1300" smtClean="0">
                <a:latin typeface="Arial" pitchFamily="34" charset="0"/>
              </a:rPr>
              <a:pPr/>
              <a:t>82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67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896B1A-09CA-48AA-80CF-1AE1315C52F3}" type="slidenum">
              <a:rPr lang="en-US" sz="1300" smtClean="0">
                <a:latin typeface="Arial" pitchFamily="34" charset="0"/>
              </a:rPr>
              <a:pPr/>
              <a:t>83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77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300" smtClean="0">
                <a:latin typeface="Arial" pitchFamily="34" charset="0"/>
              </a:rPr>
              <a:pPr/>
              <a:t>27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28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C930E22-F863-479B-A27D-2978E40D65B1}" type="slidenum">
              <a:rPr lang="en-US" sz="1300" smtClean="0">
                <a:latin typeface="Arial" pitchFamily="34" charset="0"/>
              </a:rPr>
              <a:pPr/>
              <a:t>29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5FABE44-AD22-4D0E-BE00-CED8BCBA2AD2}" type="slidenum">
              <a:rPr lang="en-US" sz="1300" smtClean="0">
                <a:latin typeface="Arial" pitchFamily="34" charset="0"/>
              </a:rPr>
              <a:pPr/>
              <a:t>30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81B7F0A-9FFE-4634-96BA-5A6785242320}" type="slidenum">
              <a:rPr lang="en-US" sz="1300" smtClean="0">
                <a:latin typeface="Arial" pitchFamily="34" charset="0"/>
              </a:rPr>
              <a:pPr/>
              <a:t>32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900ED3B-43BE-4970-9BE4-FD9428C7A23B}" type="slidenum">
              <a:rPr lang="en-US" sz="1300" smtClean="0">
                <a:latin typeface="Arial" pitchFamily="34" charset="0"/>
              </a:rPr>
              <a:pPr/>
              <a:t>35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CCBF-43CF-4F17-9074-E113FE72F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5FB0-FD10-46CE-80DC-D7922122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C316-CDB7-4EF3-9D1D-B449A3B89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0884-7F1C-47D5-93F3-2882082EF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AE1B-EB50-41BA-B342-1CC5A594D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329D-4AB6-41CB-975F-36623AB0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29D6-87B1-4E12-BF7D-D732355F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62E4-5271-4E8C-A933-0E6B0865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2AA3-AB12-4B5A-9A1F-6B8AACF7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7717-AA31-49A4-88C6-8E5DD18F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12C6-0319-4742-A332-B763137B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96EA437-E662-45D2-AE66-56EB9244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9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14.jpe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16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9" Type="http://schemas.openxmlformats.org/officeDocument/2006/relationships/tags" Target="../tags/tag203.xml"/><Relationship Id="rId3" Type="http://schemas.openxmlformats.org/officeDocument/2006/relationships/tags" Target="../tags/tag167.xml"/><Relationship Id="rId21" Type="http://schemas.openxmlformats.org/officeDocument/2006/relationships/tags" Target="../tags/tag185.xml"/><Relationship Id="rId34" Type="http://schemas.openxmlformats.org/officeDocument/2006/relationships/tags" Target="../tags/tag198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33" Type="http://schemas.openxmlformats.org/officeDocument/2006/relationships/tags" Target="../tags/tag197.xml"/><Relationship Id="rId38" Type="http://schemas.openxmlformats.org/officeDocument/2006/relationships/tags" Target="../tags/tag202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29" Type="http://schemas.openxmlformats.org/officeDocument/2006/relationships/tags" Target="../tags/tag193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32" Type="http://schemas.openxmlformats.org/officeDocument/2006/relationships/tags" Target="../tags/tag196.xml"/><Relationship Id="rId37" Type="http://schemas.openxmlformats.org/officeDocument/2006/relationships/tags" Target="../tags/tag201.xml"/><Relationship Id="rId40" Type="http://schemas.openxmlformats.org/officeDocument/2006/relationships/tags" Target="../tags/tag204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36" Type="http://schemas.openxmlformats.org/officeDocument/2006/relationships/tags" Target="../tags/tag200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tags" Target="../tags/tag195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tags" Target="../tags/tag194.xml"/><Relationship Id="rId35" Type="http://schemas.openxmlformats.org/officeDocument/2006/relationships/tags" Target="../tags/tag19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9" Type="http://schemas.openxmlformats.org/officeDocument/2006/relationships/tags" Target="../tags/tag243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34" Type="http://schemas.openxmlformats.org/officeDocument/2006/relationships/tags" Target="../tags/tag238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tags" Target="../tags/tag237.xml"/><Relationship Id="rId38" Type="http://schemas.openxmlformats.org/officeDocument/2006/relationships/tags" Target="../tags/tag242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tags" Target="../tags/tag233.xml"/><Relationship Id="rId41" Type="http://schemas.openxmlformats.org/officeDocument/2006/relationships/tags" Target="../tags/tag245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37" Type="http://schemas.openxmlformats.org/officeDocument/2006/relationships/tags" Target="../tags/tag241.xml"/><Relationship Id="rId40" Type="http://schemas.openxmlformats.org/officeDocument/2006/relationships/tags" Target="../tags/tag244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36" Type="http://schemas.openxmlformats.org/officeDocument/2006/relationships/tags" Target="../tags/tag240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tags" Target="../tags/tag235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tags" Target="../tags/tag2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21.pn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20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19.png"/><Relationship Id="rId5" Type="http://schemas.openxmlformats.org/officeDocument/2006/relationships/tags" Target="../tags/tag250.xml"/><Relationship Id="rId10" Type="http://schemas.openxmlformats.org/officeDocument/2006/relationships/image" Target="../media/image18.png"/><Relationship Id="rId4" Type="http://schemas.openxmlformats.org/officeDocument/2006/relationships/tags" Target="../tags/tag249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image" Target="../media/image6.png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image" Target="../media/image5.png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image" Target="../media/image28.png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27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6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66.xml"/><Relationship Id="rId9" Type="http://schemas.openxmlformats.org/officeDocument/2006/relationships/tags" Target="../tags/tag2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2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6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3.xml"/><Relationship Id="rId6" Type="http://schemas.openxmlformats.org/officeDocument/2006/relationships/image" Target="../media/image30.emf"/><Relationship Id="rId5" Type="http://schemas.openxmlformats.org/officeDocument/2006/relationships/customXml" Target="../ink/ink1.xml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7.pn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91.xml"/><Relationship Id="rId9" Type="http://schemas.openxmlformats.org/officeDocument/2006/relationships/tags" Target="../tags/tag29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5" Type="http://schemas.openxmlformats.org/officeDocument/2006/relationships/tags" Target="../tags/tag301.xml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image" Target="../media/image43.png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10" Type="http://schemas.openxmlformats.org/officeDocument/2006/relationships/tags" Target="../tags/tag317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3" Type="http://schemas.openxmlformats.org/officeDocument/2006/relationships/tags" Target="../tags/tag326.xml"/><Relationship Id="rId21" Type="http://schemas.openxmlformats.org/officeDocument/2006/relationships/image" Target="../media/image44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image" Target="../media/image46.png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image" Target="../media/image45.png"/><Relationship Id="rId2" Type="http://schemas.openxmlformats.org/officeDocument/2006/relationships/tags" Target="../tags/tag344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10" Type="http://schemas.openxmlformats.org/officeDocument/2006/relationships/tags" Target="../tags/tag352.xml"/><Relationship Id="rId19" Type="http://schemas.openxmlformats.org/officeDocument/2006/relationships/image" Target="../media/image47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68.xml"/><Relationship Id="rId9" Type="http://schemas.openxmlformats.org/officeDocument/2006/relationships/tags" Target="../tags/tag3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8.xml"/><Relationship Id="rId4" Type="http://schemas.openxmlformats.org/officeDocument/2006/relationships/tags" Target="../tags/tag37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10" Type="http://schemas.openxmlformats.org/officeDocument/2006/relationships/tags" Target="../tags/tag388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7" Type="http://schemas.openxmlformats.org/officeDocument/2006/relationships/image" Target="../media/image24.png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5" Type="http://schemas.openxmlformats.org/officeDocument/2006/relationships/tags" Target="../tags/tag407.xml"/><Relationship Id="rId15" Type="http://schemas.openxmlformats.org/officeDocument/2006/relationships/image" Target="../media/image54.png"/><Relationship Id="rId10" Type="http://schemas.openxmlformats.org/officeDocument/2006/relationships/tags" Target="../tags/tag412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7" Type="http://schemas.openxmlformats.org/officeDocument/2006/relationships/image" Target="../media/image4.png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image" Target="../media/image55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image" Target="../media/image56.png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42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24.xml"/><Relationship Id="rId9" Type="http://schemas.openxmlformats.org/officeDocument/2006/relationships/tags" Target="../tags/tag42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12" Type="http://schemas.openxmlformats.org/officeDocument/2006/relationships/image" Target="../media/image56.png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43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33.xml"/><Relationship Id="rId9" Type="http://schemas.openxmlformats.org/officeDocument/2006/relationships/tags" Target="../tags/tag43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5" Type="http://schemas.openxmlformats.org/officeDocument/2006/relationships/tags" Target="../tags/tag443.xml"/><Relationship Id="rId15" Type="http://schemas.openxmlformats.org/officeDocument/2006/relationships/image" Target="../media/image56.png"/><Relationship Id="rId10" Type="http://schemas.openxmlformats.org/officeDocument/2006/relationships/tags" Target="../tags/tag448.xml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notesSlide" Target="../notesSlides/notesSlide2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3" Type="http://schemas.openxmlformats.org/officeDocument/2006/relationships/tags" Target="../tags/tag453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image" Target="../media/image59.png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0" Type="http://schemas.openxmlformats.org/officeDocument/2006/relationships/tags" Target="../tags/tag470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24" Type="http://schemas.openxmlformats.org/officeDocument/2006/relationships/image" Target="../media/image58.png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23" Type="http://schemas.openxmlformats.org/officeDocument/2006/relationships/image" Target="../media/image57.png"/><Relationship Id="rId10" Type="http://schemas.openxmlformats.org/officeDocument/2006/relationships/tags" Target="../tags/tag460.xml"/><Relationship Id="rId19" Type="http://schemas.openxmlformats.org/officeDocument/2006/relationships/tags" Target="../tags/tag469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notesSlide" Target="../notesSlides/notesSlide2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75.xml"/><Relationship Id="rId10" Type="http://schemas.openxmlformats.org/officeDocument/2006/relationships/tags" Target="../tags/tag480.xml"/><Relationship Id="rId4" Type="http://schemas.openxmlformats.org/officeDocument/2006/relationships/tags" Target="../tags/tag474.xml"/><Relationship Id="rId9" Type="http://schemas.openxmlformats.org/officeDocument/2006/relationships/tags" Target="../tags/tag47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483.xml"/><Relationship Id="rId7" Type="http://schemas.openxmlformats.org/officeDocument/2006/relationships/image" Target="../media/image62.png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image" Target="../media/image6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image" Target="../media/image65.jpeg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image" Target="../media/image64.jpeg"/><Relationship Id="rId5" Type="http://schemas.openxmlformats.org/officeDocument/2006/relationships/tags" Target="../tags/tag49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93.xml"/><Relationship Id="rId9" Type="http://schemas.openxmlformats.org/officeDocument/2006/relationships/tags" Target="../tags/tag49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501.xml"/><Relationship Id="rId7" Type="http://schemas.openxmlformats.org/officeDocument/2006/relationships/image" Target="../media/image67.jpeg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image" Target="../media/image6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02.xml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31.xml"/><Relationship Id="rId7" Type="http://schemas.openxmlformats.org/officeDocument/2006/relationships/image" Target="../media/image8.jpe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3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image" Target="../media/image2.jpeg"/><Relationship Id="rId3" Type="http://schemas.openxmlformats.org/officeDocument/2006/relationships/tags" Target="../tags/tag507.xml"/><Relationship Id="rId21" Type="http://schemas.openxmlformats.org/officeDocument/2006/relationships/image" Target="../media/image38.jpeg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image" Target="../media/image1.png"/><Relationship Id="rId2" Type="http://schemas.openxmlformats.org/officeDocument/2006/relationships/tags" Target="../tags/tag506.xml"/><Relationship Id="rId16" Type="http://schemas.openxmlformats.org/officeDocument/2006/relationships/notesSlide" Target="../notesSlides/notesSlide32.xml"/><Relationship Id="rId20" Type="http://schemas.openxmlformats.org/officeDocument/2006/relationships/image" Target="../media/image4.png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14.xml"/><Relationship Id="rId19" Type="http://schemas.openxmlformats.org/officeDocument/2006/relationships/image" Target="../media/image3.png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36.xml"/><Relationship Id="rId7" Type="http://schemas.openxmlformats.org/officeDocument/2006/relationships/image" Target="../media/image8.jpe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8.xml"/><Relationship Id="rId10" Type="http://schemas.openxmlformats.org/officeDocument/2006/relationships/image" Target="../media/image11.png"/><Relationship Id="rId4" Type="http://schemas.openxmlformats.org/officeDocument/2006/relationships/tags" Target="../tags/tag137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7986712" y="63500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ounded Rectangle 1"/>
          <p:cNvSpPr>
            <a:spLocks noChangeArrowheads="1"/>
          </p:cNvSpPr>
          <p:nvPr/>
        </p:nvSpPr>
        <p:spPr bwMode="auto">
          <a:xfrm>
            <a:off x="4051300" y="1600200"/>
            <a:ext cx="2268538" cy="1277938"/>
          </a:xfrm>
          <a:prstGeom prst="roundRect">
            <a:avLst>
              <a:gd name="adj" fmla="val 16667"/>
            </a:avLst>
          </a:prstGeom>
          <a:solidFill>
            <a:srgbClr val="FFD1C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2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331788" y="2172053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90185" y="217311"/>
            <a:ext cx="4081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>
                <a:latin typeface="Cambria" pitchFamily="18" charset="0"/>
              </a:rPr>
              <a:t>CS </a:t>
            </a:r>
            <a:r>
              <a:rPr lang="en-US" sz="5400" dirty="0" smtClean="0">
                <a:latin typeface="Cambria" pitchFamily="18" charset="0"/>
              </a:rPr>
              <a:t>5 </a:t>
            </a:r>
            <a:r>
              <a:rPr lang="en-US" sz="5400" dirty="0">
                <a:latin typeface="Cambria" pitchFamily="18" charset="0"/>
              </a:rPr>
              <a:t>Today</a:t>
            </a: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020763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5181600" y="198438"/>
            <a:ext cx="2740025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ambria" pitchFamily="18" charset="0"/>
              </a:rPr>
              <a:t>CS 5 alien on strike!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4061178" y="3472962"/>
            <a:ext cx="4849812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400" dirty="0" smtClean="0">
                <a:solidFill>
                  <a:srgbClr val="1E16E4"/>
                </a:solidFill>
                <a:latin typeface="Cambria" pitchFamily="18" charset="0"/>
              </a:rPr>
              <a:t>CS 5's three-eyed </a:t>
            </a:r>
            <a:r>
              <a:rPr lang="en-US" sz="1400" dirty="0" err="1" smtClean="0">
                <a:solidFill>
                  <a:srgbClr val="1E16E4"/>
                </a:solidFill>
                <a:latin typeface="Cambria" pitchFamily="18" charset="0"/>
              </a:rPr>
              <a:t>spokesalien</a:t>
            </a:r>
            <a:r>
              <a:rPr lang="en-US" sz="1400" dirty="0" smtClean="0">
                <a:solidFill>
                  <a:srgbClr val="1E16E4"/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rgbClr val="1E16E4"/>
                </a:solidFill>
                <a:latin typeface="Cambria" pitchFamily="18" charset="0"/>
              </a:rPr>
              <a:t>has walked off the job, according to an AFL-CIO (Alien Federation of Labor and Congress of Interplanetary Organizations) </a:t>
            </a:r>
            <a:r>
              <a:rPr lang="en-US" sz="1400" dirty="0" err="1">
                <a:solidFill>
                  <a:srgbClr val="1E16E4"/>
                </a:solidFill>
                <a:latin typeface="Cambria" pitchFamily="18" charset="0"/>
              </a:rPr>
              <a:t>lifeform</a:t>
            </a:r>
            <a:r>
              <a:rPr lang="en-US" sz="1400" dirty="0">
                <a:solidFill>
                  <a:srgbClr val="1E16E4"/>
                </a:solidFill>
                <a:latin typeface="Cambria" pitchFamily="18" charset="0"/>
              </a:rPr>
              <a:t>. "I can't work under these conditions – when I arrived this morning, I was immediately - and indecorously - </a:t>
            </a:r>
            <a:r>
              <a:rPr lang="en-US" sz="1400" dirty="0" err="1">
                <a:solidFill>
                  <a:srgbClr val="1E16E4"/>
                </a:solidFill>
                <a:latin typeface="Cambria" pitchFamily="18" charset="0"/>
              </a:rPr>
              <a:t>burninated</a:t>
            </a:r>
            <a:r>
              <a:rPr lang="en-US" sz="1400" dirty="0">
                <a:solidFill>
                  <a:srgbClr val="1E16E4"/>
                </a:solidFill>
                <a:latin typeface="Cambria" pitchFamily="18" charset="0"/>
              </a:rPr>
              <a:t> by a new co-worker," sources reported hearing as the </a:t>
            </a:r>
            <a:r>
              <a:rPr lang="en-US" sz="1400" dirty="0" err="1">
                <a:solidFill>
                  <a:srgbClr val="1E16E4"/>
                </a:solidFill>
                <a:latin typeface="Cambria" pitchFamily="18" charset="0"/>
              </a:rPr>
              <a:t>trinocular</a:t>
            </a:r>
            <a:r>
              <a:rPr lang="en-US" sz="1400" dirty="0">
                <a:solidFill>
                  <a:srgbClr val="1E16E4"/>
                </a:solidFill>
                <a:latin typeface="Cambria" pitchFamily="18" charset="0"/>
              </a:rPr>
              <a:t> terrestrial stormed off. No word yet on who this reputed co-worker might be, though…</a:t>
            </a: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6705600" y="296386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Photograph of CS 5 co-worker accused of </a:t>
            </a:r>
            <a:r>
              <a:rPr lang="en-US" sz="1000" dirty="0" err="1">
                <a:latin typeface="Cambria" pitchFamily="18" charset="0"/>
              </a:rPr>
              <a:t>burnination</a:t>
            </a:r>
            <a:r>
              <a:rPr lang="en-US" sz="1000" dirty="0">
                <a:latin typeface="Cambria" pitchFamily="18" charset="0"/>
              </a:rPr>
              <a:t>.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6553200" y="5029200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dirty="0">
                <a:latin typeface="Cambria" pitchFamily="18" charset="0"/>
              </a:rPr>
              <a:t>picket lines consumed by flames, p. 42</a:t>
            </a:r>
          </a:p>
        </p:txBody>
      </p: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4141788" y="1628775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1800">
                <a:latin typeface="Cambria" pitchFamily="18" charset="0"/>
              </a:rPr>
              <a:t> due Mon.</a:t>
            </a:r>
          </a:p>
        </p:txBody>
      </p:sp>
      <p:sp>
        <p:nvSpPr>
          <p:cNvPr id="2062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2063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4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5" name="Text Box 20"/>
          <p:cNvSpPr txBox="1">
            <a:spLocks noChangeArrowheads="1"/>
          </p:cNvSpPr>
          <p:nvPr/>
        </p:nvSpPr>
        <p:spPr bwMode="auto">
          <a:xfrm>
            <a:off x="4060825" y="202088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Fri. aft. office hrs!</a:t>
            </a: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4060825" y="241300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Lots of tutoring…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174625" y="1800578"/>
            <a:ext cx="3635375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2068" name="Text Box 33"/>
          <p:cNvSpPr txBox="1">
            <a:spLocks noChangeArrowheads="1"/>
          </p:cNvSpPr>
          <p:nvPr/>
        </p:nvSpPr>
        <p:spPr bwMode="auto">
          <a:xfrm>
            <a:off x="487363" y="4619978"/>
            <a:ext cx="3059112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>
                <a:solidFill>
                  <a:srgbClr val="C00000"/>
                </a:solidFill>
                <a:latin typeface="Cambria" pitchFamily="18" charset="0"/>
              </a:rPr>
              <a:t>random how!</a:t>
            </a:r>
          </a:p>
        </p:txBody>
      </p:sp>
      <p:sp>
        <p:nvSpPr>
          <p:cNvPr id="2069" name="Text Box 11"/>
          <p:cNvSpPr txBox="1">
            <a:spLocks noChangeArrowheads="1"/>
          </p:cNvSpPr>
          <p:nvPr/>
        </p:nvSpPr>
        <p:spPr bwMode="auto">
          <a:xfrm>
            <a:off x="8010348" y="263525"/>
            <a:ext cx="500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dirty="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grpSp>
        <p:nvGrpSpPr>
          <p:cNvPr id="2070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13750" y="390525"/>
            <a:ext cx="465137" cy="447675"/>
            <a:chOff x="2928" y="1051"/>
            <a:chExt cx="840" cy="957"/>
          </a:xfrm>
        </p:grpSpPr>
        <p:sp>
          <p:nvSpPr>
            <p:cNvPr id="2071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0287" y="219075"/>
            <a:ext cx="4964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in action</a:t>
            </a:r>
          </a:p>
        </p:txBody>
      </p:sp>
      <p:sp>
        <p:nvSpPr>
          <p:cNvPr id="921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2925" y="2662238"/>
            <a:ext cx="79756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countDoubles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r>
              <a:rPr lang="en-US" sz="1800" b="1" dirty="0">
                <a:solidFill>
                  <a:srgbClr val="CE0FE4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input: the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# of dice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rolls to make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output: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the # of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doubles seen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zero rolls, zero doubles…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d1 = choice( [1,2,3,4,5,6] )</a:t>
            </a:r>
          </a:p>
          <a:p>
            <a:r>
              <a:rPr lang="en-US" sz="1800" b="1" dirty="0">
                <a:latin typeface="Courier New" pitchFamily="49" charset="0"/>
              </a:rPr>
              <a:t>        d2 = choice( range(1,7) )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d1 != d2: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countDoubles</a:t>
            </a:r>
            <a:r>
              <a:rPr lang="en-US" sz="1800" b="1" dirty="0">
                <a:latin typeface="Courier New" pitchFamily="49" charset="0"/>
              </a:rPr>
              <a:t>( N-1 )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count it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1+countDoubles( N-1 ) 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COUNT IT!</a:t>
            </a:r>
          </a:p>
        </p:txBody>
      </p:sp>
      <p:sp>
        <p:nvSpPr>
          <p:cNvPr id="9220" name="AutoShap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921375" y="43307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07113" y="4429125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806CE"/>
                </a:solidFill>
                <a:latin typeface="Cambria" pitchFamily="18" charset="0"/>
              </a:rPr>
              <a:t>one roll</a:t>
            </a:r>
          </a:p>
        </p:txBody>
      </p:sp>
      <p:sp>
        <p:nvSpPr>
          <p:cNvPr id="922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0063" y="6524625"/>
            <a:ext cx="2209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0806CE"/>
                </a:solidFill>
                <a:latin typeface="Cambria" pitchFamily="18" charset="0"/>
              </a:rPr>
              <a:t>where is the doubles check?</a:t>
            </a:r>
          </a:p>
        </p:txBody>
      </p:sp>
      <p:sp>
        <p:nvSpPr>
          <p:cNvPr id="9223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21225" y="2212621"/>
            <a:ext cx="40167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b="1" dirty="0" smtClean="0">
                <a:latin typeface="Cambria" pitchFamily="18" charset="0"/>
              </a:rPr>
              <a:t>N</a:t>
            </a:r>
            <a:r>
              <a:rPr lang="en-US" sz="1800" dirty="0" smtClean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dirty="0">
                <a:solidFill>
                  <a:srgbClr val="0806CE"/>
                </a:solidFill>
                <a:latin typeface="Cambria" pitchFamily="18" charset="0"/>
              </a:rPr>
              <a:t>is the total number of rolls</a:t>
            </a: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6153150" y="306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26" name="Picture 21" descr="dic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3837164" y="954088"/>
            <a:ext cx="4452937" cy="923925"/>
          </a:xfrm>
          <a:prstGeom prst="rect">
            <a:avLst/>
          </a:prstGeom>
          <a:solidFill>
            <a:srgbClr val="CAF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rgbClr val="0806CE"/>
                </a:solidFill>
                <a:latin typeface="Cambria" pitchFamily="18" charset="0"/>
              </a:rPr>
              <a:t>How many doubles will you get in </a:t>
            </a:r>
            <a:r>
              <a:rPr lang="en-US" sz="2700" b="1">
                <a:latin typeface="Cambria" pitchFamily="18" charset="0"/>
              </a:rPr>
              <a:t>N</a:t>
            </a:r>
            <a:r>
              <a:rPr lang="en-US" sz="2700">
                <a:solidFill>
                  <a:srgbClr val="0806CE"/>
                </a:solidFill>
                <a:latin typeface="Cambria" pitchFamily="18" charset="0"/>
              </a:rPr>
              <a:t> rolls of 2 dice?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149600" y="2432756"/>
            <a:ext cx="237067" cy="259644"/>
          </a:xfrm>
          <a:prstGeom prst="straightConnector1">
            <a:avLst/>
          </a:prstGeom>
          <a:noFill/>
          <a:ln w="1270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8600"/>
            <a:ext cx="7315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Another Monty… ?</a:t>
            </a:r>
          </a:p>
        </p:txBody>
      </p:sp>
      <p:pic>
        <p:nvPicPr>
          <p:cNvPr id="10243" name="Picture 103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174750"/>
            <a:ext cx="42672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0" y="626745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the </a:t>
            </a:r>
            <a:r>
              <a:rPr lang="ja-JP" altLang="en-US" sz="1800">
                <a:solidFill>
                  <a:schemeClr val="bg1"/>
                </a:solidFill>
              </a:rPr>
              <a:t>“</a:t>
            </a:r>
            <a:r>
              <a:rPr lang="en-US" altLang="ja-JP" sz="1800">
                <a:solidFill>
                  <a:schemeClr val="bg1"/>
                </a:solidFill>
              </a:rPr>
              <a:t>Monty Hall paradox</a:t>
            </a:r>
            <a:r>
              <a:rPr lang="ja-JP" altLang="en-US" sz="1800">
                <a:solidFill>
                  <a:schemeClr val="bg1"/>
                </a:solidFill>
              </a:rPr>
              <a:t>”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deal…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11268" name="Picture 103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" y="1275556"/>
            <a:ext cx="9069284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26021" y="1306601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'63-'86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599" y="288925"/>
            <a:ext cx="70866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2291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138535"/>
            <a:ext cx="6439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Suppose you always </a:t>
            </a:r>
            <a:r>
              <a:rPr lang="en-US" b="1" dirty="0">
                <a:latin typeface="Cambria" pitchFamily="18" charset="0"/>
              </a:rPr>
              <a:t>switch</a:t>
            </a:r>
            <a:r>
              <a:rPr lang="en-US" dirty="0">
                <a:latin typeface="Cambria" pitchFamily="18" charset="0"/>
              </a:rPr>
              <a:t> to the other door...</a:t>
            </a:r>
          </a:p>
        </p:txBody>
      </p:sp>
      <p:sp>
        <p:nvSpPr>
          <p:cNvPr id="12292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51953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What are the chances that you will win the prize ? </a:t>
            </a:r>
          </a:p>
        </p:txBody>
      </p:sp>
      <p:sp>
        <p:nvSpPr>
          <p:cNvPr id="12293" name="Text Box 10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6172200"/>
            <a:ext cx="5950688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ambria" pitchFamily="18" charset="0"/>
              </a:rPr>
              <a:t>Run it  (randomly) </a:t>
            </a:r>
            <a:r>
              <a:rPr lang="en-US" b="1" dirty="0" smtClean="0">
                <a:solidFill>
                  <a:schemeClr val="accent2"/>
                </a:solidFill>
                <a:latin typeface="Cambria" pitchFamily="18" charset="0"/>
              </a:rPr>
              <a:t> 300 </a:t>
            </a:r>
            <a:r>
              <a:rPr lang="en-US" b="1" dirty="0">
                <a:solidFill>
                  <a:schemeClr val="accent2"/>
                </a:solidFill>
                <a:latin typeface="Cambria" pitchFamily="18" charset="0"/>
              </a:rPr>
              <a:t>times and see!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57413"/>
            <a:ext cx="335280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1863"/>
            <a:ext cx="37655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0822" y="3680178"/>
            <a:ext cx="8339667" cy="1295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314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3315" name="Rectangle 10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467" y="1796873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MCMH( init, sors, N ):</a:t>
            </a:r>
          </a:p>
          <a:p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""" plays the "Let's make a deal" game N times</a:t>
            </a:r>
          </a:p>
          <a:p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      returns the number of times you win the *Spam!*</a:t>
            </a:r>
          </a:p>
          <a:p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  """</a:t>
            </a:r>
          </a:p>
          <a:p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N == 0: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          </a:t>
            </a:r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# don't play, can't win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przDoor = choice([1,2,3])    </a:t>
            </a:r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# where is the spam (prize)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  init == przDoor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>
                <a:latin typeface="Courier New" pitchFamily="49" charset="0"/>
              </a:rPr>
              <a:t> sors ==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'stay'</a:t>
            </a:r>
            <a:r>
              <a:rPr lang="en-US" sz="1800" b="1">
                <a:latin typeface="Courier New" pitchFamily="49" charset="0"/>
              </a:rPr>
              <a:t>:   result =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>
                <a:latin typeface="Courier New" pitchFamily="49" charset="0"/>
              </a:rPr>
              <a:t> init == przDoor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>
                <a:latin typeface="Courier New" pitchFamily="49" charset="0"/>
              </a:rPr>
              <a:t> sors ==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>
                <a:latin typeface="Courier New" pitchFamily="49" charset="0"/>
              </a:rPr>
              <a:t>: result =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'pmfp.'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>
                <a:latin typeface="Courier New" pitchFamily="49" charset="0"/>
              </a:rPr>
              <a:t> init != przDoor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>
                <a:latin typeface="Courier New" pitchFamily="49" charset="0"/>
              </a:rPr>
              <a:t> sors ==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>
                <a:latin typeface="Courier New" pitchFamily="49" charset="0"/>
              </a:rPr>
              <a:t>: result =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>
                <a:latin typeface="Courier New" pitchFamily="49" charset="0"/>
              </a:rPr>
              <a:t>:                                      result =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'pmfp.'</a:t>
            </a:r>
          </a:p>
          <a:p>
            <a:endParaRPr lang="en-US" sz="1800" b="1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print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 'You get the', </a:t>
            </a:r>
            <a:r>
              <a:rPr lang="en-US" sz="1800" b="1">
                <a:latin typeface="Courier New" pitchFamily="49" charset="0"/>
              </a:rPr>
              <a:t>result</a:t>
            </a:r>
          </a:p>
          <a:p>
            <a:r>
              <a:rPr lang="en-US" sz="1800" b="1">
                <a:latin typeface="Courier New" pitchFamily="49" charset="0"/>
              </a:rPr>
              <a:t>    </a:t>
            </a:r>
          </a:p>
          <a:p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result ==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'Spam!'</a:t>
            </a:r>
            <a:r>
              <a:rPr lang="en-US" sz="1800" b="1">
                <a:latin typeface="Courier New" pitchFamily="49" charset="0"/>
              </a:rPr>
              <a:t>: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 + MCMH( init, sors, N-1 )</a:t>
            </a:r>
          </a:p>
          <a:p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>
                <a:latin typeface="Courier New" pitchFamily="49" charset="0"/>
              </a:rPr>
              <a:t>:                  </a:t>
            </a:r>
            <a:r>
              <a:rPr lang="en-US" sz="1800" b="1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 + MCMH( init, sors, N-1 )</a:t>
            </a:r>
          </a:p>
        </p:txBody>
      </p:sp>
      <p:sp>
        <p:nvSpPr>
          <p:cNvPr id="13316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617" y="1207911"/>
            <a:ext cx="1905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Your  initial choice!</a:t>
            </a:r>
          </a:p>
        </p:txBody>
      </p:sp>
      <p:sp>
        <p:nvSpPr>
          <p:cNvPr id="13317" name="Line 103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21405" y="1469848"/>
            <a:ext cx="47625" cy="319088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Text Box 10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72267" y="9144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ourier New" pitchFamily="49" charset="0"/>
                <a:cs typeface="Courier New" pitchFamily="49" charset="0"/>
              </a:rPr>
              <a:t>'switch'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or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806CE"/>
                </a:solidFill>
                <a:latin typeface="Courier New" pitchFamily="49" charset="0"/>
                <a:cs typeface="Courier New" pitchFamily="49" charset="0"/>
              </a:rPr>
              <a:t>'stay'</a:t>
            </a:r>
            <a:endParaRPr lang="en-US" sz="1500" dirty="0">
              <a:solidFill>
                <a:srgbClr val="0806CE"/>
              </a:solidFill>
              <a:latin typeface="Comic Sans MS" pitchFamily="66" charset="0"/>
            </a:endParaRPr>
          </a:p>
        </p:txBody>
      </p:sp>
      <p:sp>
        <p:nvSpPr>
          <p:cNvPr id="13319" name="Line 103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880254" y="1207911"/>
            <a:ext cx="243945" cy="593725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320" name="Text Box 10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1472141"/>
            <a:ext cx="2971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number of times to play</a:t>
            </a:r>
          </a:p>
        </p:txBody>
      </p:sp>
      <p:sp>
        <p:nvSpPr>
          <p:cNvPr id="13321" name="Line 103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473627" y="1629393"/>
            <a:ext cx="379412" cy="196320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510381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1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8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9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2" name="Rectangle 26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5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1292225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1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8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9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2" name="Rectangle 26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5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38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16410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2000" y="25908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 overworked HMC student </a:t>
            </a:r>
            <a:r>
              <a:rPr lang="en-US" b="1">
                <a:latin typeface="Calibri" pitchFamily="34" charset="0"/>
              </a:rPr>
              <a:t>(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>
                <a:latin typeface="Calibri" pitchFamily="34" charset="0"/>
              </a:rPr>
              <a:t>)</a:t>
            </a:r>
            <a:r>
              <a:rPr lang="en-US">
                <a:latin typeface="Calibri" pitchFamily="34" charset="0"/>
              </a:rPr>
              <a:t> leaves H/S after their </a:t>
            </a:r>
            <a:r>
              <a:rPr lang="ja-JP" altLang="en-US">
                <a:latin typeface="Calibri" pitchFamily="34" charset="0"/>
              </a:rPr>
              <a:t>“</a:t>
            </a:r>
            <a:r>
              <a:rPr lang="en-US" altLang="ja-JP">
                <a:latin typeface="Calibri" pitchFamily="34" charset="0"/>
              </a:rPr>
              <a:t>late-night</a:t>
            </a:r>
            <a:r>
              <a:rPr lang="ja-JP" altLang="en-US">
                <a:latin typeface="Calibri" pitchFamily="34" charset="0"/>
              </a:rPr>
              <a:t>”</a:t>
            </a:r>
            <a:r>
              <a:rPr lang="en-US" altLang="ja-JP">
                <a:latin typeface="Calibri" pitchFamily="34" charset="0"/>
              </a:rPr>
              <a:t> breakfast and, each moment, randomly stumbles toward Olin </a:t>
            </a:r>
            <a:r>
              <a:rPr lang="en-US" altLang="ja-JP" b="1">
                <a:latin typeface="Calibri" pitchFamily="34" charset="0"/>
              </a:rPr>
              <a:t>(</a:t>
            </a:r>
            <a:r>
              <a:rPr lang="en-US" altLang="ja-JP" b="1">
                <a:solidFill>
                  <a:srgbClr val="0806CE"/>
                </a:solidFill>
                <a:latin typeface="Calibri" pitchFamily="34" charset="0"/>
              </a:rPr>
              <a:t>W</a:t>
            </a:r>
            <a:r>
              <a:rPr lang="en-US" altLang="ja-JP" b="1">
                <a:latin typeface="Calibri" pitchFamily="34" charset="0"/>
              </a:rPr>
              <a:t>)</a:t>
            </a:r>
            <a:r>
              <a:rPr lang="en-US" altLang="ja-JP">
                <a:latin typeface="Calibri" pitchFamily="34" charset="0"/>
              </a:rPr>
              <a:t> or toward Linde </a:t>
            </a:r>
            <a:r>
              <a:rPr lang="en-US" altLang="ja-JP" b="1">
                <a:latin typeface="Calibri" pitchFamily="34" charset="0"/>
              </a:rPr>
              <a:t>(</a:t>
            </a:r>
            <a:r>
              <a:rPr lang="en-US" altLang="ja-JP" b="1">
                <a:solidFill>
                  <a:srgbClr val="0806CE"/>
                </a:solidFill>
                <a:latin typeface="Calibri" pitchFamily="34" charset="0"/>
              </a:rPr>
              <a:t>E</a:t>
            </a:r>
            <a:r>
              <a:rPr lang="en-US" altLang="ja-JP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6CE"/>
                </a:solidFill>
                <a:latin typeface="Calibri" pitchFamily="34" charset="0"/>
              </a:rPr>
              <a:t>Olin</a:t>
            </a:r>
          </a:p>
        </p:txBody>
      </p:sp>
      <p:sp>
        <p:nvSpPr>
          <p:cNvPr id="16415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39138" y="139223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6CE"/>
                </a:solidFill>
                <a:latin typeface="Calibri" pitchFamily="34" charset="0"/>
              </a:rPr>
              <a:t>Linde</a:t>
            </a:r>
          </a:p>
        </p:txBody>
      </p:sp>
      <p:sp>
        <p:nvSpPr>
          <p:cNvPr id="1641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585200" y="1635125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806CE"/>
                </a:solidFill>
                <a:latin typeface="Calibri" pitchFamily="34" charset="0"/>
              </a:rPr>
              <a:t>(E)</a:t>
            </a:r>
          </a:p>
        </p:txBody>
      </p:sp>
      <p:sp>
        <p:nvSpPr>
          <p:cNvPr id="1641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5413" y="1636713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806CE"/>
                </a:solidFill>
                <a:latin typeface="Calibri" pitchFamily="34" charset="0"/>
              </a:rPr>
              <a:t>(W)</a:t>
            </a:r>
          </a:p>
        </p:txBody>
      </p:sp>
      <p:sp>
        <p:nvSpPr>
          <p:cNvPr id="16418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6CE"/>
                </a:solidFill>
                <a:latin typeface="Calibri" pitchFamily="34" charset="0"/>
              </a:rPr>
              <a:t>H/S</a:t>
            </a: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rwPos(s,nsteps)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rwSteps(s,low,hi)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16426" name="Rectangle 3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38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16410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2000" y="25908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 overworked HMC student </a:t>
            </a:r>
            <a:r>
              <a:rPr lang="en-US" b="1">
                <a:latin typeface="Calibri" pitchFamily="34" charset="0"/>
              </a:rPr>
              <a:t>(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>
                <a:latin typeface="Calibri" pitchFamily="34" charset="0"/>
              </a:rPr>
              <a:t>)</a:t>
            </a:r>
            <a:r>
              <a:rPr lang="en-US">
                <a:latin typeface="Calibri" pitchFamily="34" charset="0"/>
              </a:rPr>
              <a:t> leaves H/S after their </a:t>
            </a:r>
            <a:r>
              <a:rPr lang="ja-JP" altLang="en-US">
                <a:latin typeface="Calibri" pitchFamily="34" charset="0"/>
              </a:rPr>
              <a:t>“</a:t>
            </a:r>
            <a:r>
              <a:rPr lang="en-US" altLang="ja-JP">
                <a:latin typeface="Calibri" pitchFamily="34" charset="0"/>
              </a:rPr>
              <a:t>late-night</a:t>
            </a:r>
            <a:r>
              <a:rPr lang="ja-JP" altLang="en-US">
                <a:latin typeface="Calibri" pitchFamily="34" charset="0"/>
              </a:rPr>
              <a:t>”</a:t>
            </a:r>
            <a:r>
              <a:rPr lang="en-US" altLang="ja-JP">
                <a:latin typeface="Calibri" pitchFamily="34" charset="0"/>
              </a:rPr>
              <a:t> breakfast and, each moment, randomly stumbles toward Olin </a:t>
            </a:r>
            <a:r>
              <a:rPr lang="en-US" altLang="ja-JP" b="1">
                <a:latin typeface="Calibri" pitchFamily="34" charset="0"/>
              </a:rPr>
              <a:t>(</a:t>
            </a:r>
            <a:r>
              <a:rPr lang="en-US" altLang="ja-JP" b="1">
                <a:solidFill>
                  <a:srgbClr val="0806CE"/>
                </a:solidFill>
                <a:latin typeface="Calibri" pitchFamily="34" charset="0"/>
              </a:rPr>
              <a:t>W</a:t>
            </a:r>
            <a:r>
              <a:rPr lang="en-US" altLang="ja-JP" b="1">
                <a:latin typeface="Calibri" pitchFamily="34" charset="0"/>
              </a:rPr>
              <a:t>)</a:t>
            </a:r>
            <a:r>
              <a:rPr lang="en-US" altLang="ja-JP">
                <a:latin typeface="Calibri" pitchFamily="34" charset="0"/>
              </a:rPr>
              <a:t> or toward Linde </a:t>
            </a:r>
            <a:r>
              <a:rPr lang="en-US" altLang="ja-JP" b="1">
                <a:latin typeface="Calibri" pitchFamily="34" charset="0"/>
              </a:rPr>
              <a:t>(</a:t>
            </a:r>
            <a:r>
              <a:rPr lang="en-US" altLang="ja-JP" b="1">
                <a:solidFill>
                  <a:srgbClr val="0806CE"/>
                </a:solidFill>
                <a:latin typeface="Calibri" pitchFamily="34" charset="0"/>
              </a:rPr>
              <a:t>E</a:t>
            </a:r>
            <a:r>
              <a:rPr lang="en-US" altLang="ja-JP" b="1"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6CE"/>
                </a:solidFill>
                <a:latin typeface="Calibri" pitchFamily="34" charset="0"/>
              </a:rPr>
              <a:t>Olin</a:t>
            </a:r>
          </a:p>
        </p:txBody>
      </p:sp>
      <p:sp>
        <p:nvSpPr>
          <p:cNvPr id="16415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39138" y="139223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6CE"/>
                </a:solidFill>
                <a:latin typeface="Calibri" pitchFamily="34" charset="0"/>
              </a:rPr>
              <a:t>Linde</a:t>
            </a:r>
          </a:p>
        </p:txBody>
      </p:sp>
      <p:sp>
        <p:nvSpPr>
          <p:cNvPr id="1641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585200" y="1635125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806CE"/>
                </a:solidFill>
                <a:latin typeface="Calibri" pitchFamily="34" charset="0"/>
              </a:rPr>
              <a:t>(E)</a:t>
            </a:r>
          </a:p>
        </p:txBody>
      </p:sp>
      <p:sp>
        <p:nvSpPr>
          <p:cNvPr id="1641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5413" y="1636713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806CE"/>
                </a:solidFill>
                <a:latin typeface="Calibri" pitchFamily="34" charset="0"/>
              </a:rPr>
              <a:t>(W)</a:t>
            </a:r>
          </a:p>
        </p:txBody>
      </p:sp>
      <p:sp>
        <p:nvSpPr>
          <p:cNvPr id="16418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6CE"/>
                </a:solidFill>
                <a:latin typeface="Calibri" pitchFamily="34" charset="0"/>
              </a:rPr>
              <a:t>H/S</a:t>
            </a: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rwPos(s,nsteps)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rwSteps(s,low,hi)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16426" name="Rectangle 3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43" name="Text Box 3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-911304">
            <a:off x="1440112" y="2795568"/>
            <a:ext cx="6086475" cy="1384300"/>
          </a:xfrm>
          <a:prstGeom prst="rect">
            <a:avLst/>
          </a:prstGeom>
          <a:solidFill>
            <a:srgbClr val="F9E7C3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EA8B00"/>
                </a:solidFill>
                <a:latin typeface="Cambria" pitchFamily="18" charset="0"/>
              </a:rPr>
              <a:t>How could we create </a:t>
            </a:r>
            <a:r>
              <a:rPr lang="en-US" sz="4200" dirty="0" smtClean="0">
                <a:solidFill>
                  <a:srgbClr val="EA8B00"/>
                </a:solidFill>
                <a:latin typeface="Cambria" pitchFamily="18" charset="0"/>
              </a:rPr>
              <a:t>this as an "ASCII</a:t>
            </a:r>
            <a:r>
              <a:rPr lang="en-US" sz="4200" dirty="0">
                <a:solidFill>
                  <a:srgbClr val="EA8B00"/>
                </a:solidFill>
                <a:latin typeface="Cambria" pitchFamily="18" charset="0"/>
              </a:rPr>
              <a:t>" animation?</a:t>
            </a:r>
          </a:p>
        </p:txBody>
      </p:sp>
    </p:spTree>
    <p:extLst>
      <p:ext uri="{BB962C8B-B14F-4D97-AF65-F5344CB8AC3E}">
        <p14:creationId xmlns:p14="http://schemas.microsoft.com/office/powerpoint/2010/main" val="2172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20547"/>
          <a:stretch>
            <a:fillRect/>
          </a:stretch>
        </p:blipFill>
        <p:spPr bwMode="auto">
          <a:xfrm>
            <a:off x="5791200" y="228600"/>
            <a:ext cx="335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09650"/>
            <a:ext cx="5772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5275"/>
            <a:ext cx="5867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1371600"/>
            <a:ext cx="3011488" cy="1015663"/>
          </a:xfrm>
          <a:prstGeom prst="rect">
            <a:avLst/>
          </a:prstGeom>
          <a:solidFill>
            <a:srgbClr val="FFD1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uses a basic random-walk model with </a:t>
            </a:r>
            <a:r>
              <a:rPr lang="en-US" sz="2000" b="1" i="1" dirty="0">
                <a:latin typeface="Cambria" pitchFamily="18" charset="0"/>
              </a:rPr>
              <a:t>unequal</a:t>
            </a:r>
            <a:r>
              <a:rPr lang="en-US" sz="2000" dirty="0">
                <a:latin typeface="Cambria" pitchFamily="18" charset="0"/>
              </a:rPr>
              <a:t> step probabilities</a:t>
            </a:r>
          </a:p>
        </p:txBody>
      </p:sp>
      <p:sp>
        <p:nvSpPr>
          <p:cNvPr id="18438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524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Gel electrophoresis</a:t>
            </a:r>
          </a:p>
        </p:txBody>
      </p:sp>
      <p:sp>
        <p:nvSpPr>
          <p:cNvPr id="18439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38132" y="4705350"/>
            <a:ext cx="2971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Used to separate proteins and nucleic acids (DNA) from a biological sample. Molecules with different properties travel different distances.</a:t>
            </a:r>
          </a:p>
        </p:txBody>
      </p:sp>
      <p:pic>
        <p:nvPicPr>
          <p:cNvPr id="18440" name="Picture 103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643188"/>
            <a:ext cx="5070475" cy="1852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10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34284" y="792163"/>
            <a:ext cx="3125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200" dirty="0">
                <a:latin typeface="Cambria" pitchFamily="18" charset="0"/>
              </a:rPr>
              <a:t>one of many applications for random walks…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29822"/>
            <a:ext cx="7407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Lab 2:   Integration</a:t>
            </a:r>
          </a:p>
        </p:txBody>
      </p:sp>
      <p:sp>
        <p:nvSpPr>
          <p:cNvPr id="307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95400"/>
            <a:ext cx="7086600" cy="6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806CE"/>
                </a:solidFill>
                <a:latin typeface="Courier New" pitchFamily="49" charset="0"/>
              </a:rPr>
              <a:t>unitfracs</a:t>
            </a:r>
            <a:r>
              <a:rPr lang="en-US" sz="1800" b="1" dirty="0" smtClean="0">
                <a:latin typeface="Courier New" pitchFamily="49" charset="0"/>
              </a:rPr>
              <a:t>(N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return </a:t>
            </a:r>
            <a:r>
              <a:rPr lang="en-US" sz="1800" b="1" dirty="0">
                <a:latin typeface="Courier New" pitchFamily="49" charset="0"/>
              </a:rPr>
              <a:t>[ </a:t>
            </a:r>
            <a:r>
              <a:rPr lang="en-US" sz="1800" b="1" dirty="0">
                <a:solidFill>
                  <a:srgbClr val="800000"/>
                </a:solidFill>
                <a:latin typeface="Courier New" pitchFamily="49" charset="0"/>
              </a:rPr>
              <a:t>float(</a:t>
            </a:r>
            <a:r>
              <a:rPr lang="en-US" sz="1800" b="1" dirty="0">
                <a:latin typeface="Courier New" pitchFamily="49" charset="0"/>
              </a:rPr>
              <a:t>x</a:t>
            </a:r>
            <a:r>
              <a:rPr lang="en-US" sz="1800" b="1" dirty="0">
                <a:solidFill>
                  <a:srgbClr val="800000"/>
                </a:solidFill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/N   for x in range(N) ]</a:t>
            </a:r>
          </a:p>
        </p:txBody>
      </p:sp>
      <p:sp>
        <p:nvSpPr>
          <p:cNvPr id="307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05600" y="1905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07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1905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7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62900" y="1905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41</a:t>
            </a:r>
          </a:p>
        </p:txBody>
      </p:sp>
      <p:sp>
        <p:nvSpPr>
          <p:cNvPr id="307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62900" y="21336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308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21336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308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21336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308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858000" y="2141538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315200" y="2141538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108950" y="2141538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5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2590800"/>
            <a:ext cx="7848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806CE"/>
                </a:solidFill>
                <a:latin typeface="Courier New" pitchFamily="49" charset="0"/>
              </a:rPr>
              <a:t>scaledfracs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low,hi,N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return </a:t>
            </a:r>
            <a:r>
              <a:rPr lang="en-US" sz="1800" b="1" dirty="0">
                <a:latin typeface="Courier New" pitchFamily="49" charset="0"/>
              </a:rPr>
              <a:t>[ low + (hi-low)*x   for x in </a:t>
            </a:r>
            <a:r>
              <a:rPr lang="en-US" sz="1800" b="1" dirty="0" err="1" smtClean="0">
                <a:latin typeface="Courier New" pitchFamily="49" charset="0"/>
              </a:rPr>
              <a:t>unitfracs</a:t>
            </a:r>
            <a:r>
              <a:rPr lang="en-US" sz="1800" b="1" dirty="0" smtClean="0">
                <a:latin typeface="Courier New" pitchFamily="49" charset="0"/>
              </a:rPr>
              <a:t>(N</a:t>
            </a:r>
            <a:r>
              <a:rPr lang="en-US" sz="1800" b="1" dirty="0">
                <a:latin typeface="Courier New" pitchFamily="49" charset="0"/>
              </a:rPr>
              <a:t>) ]</a:t>
            </a:r>
          </a:p>
        </p:txBody>
      </p:sp>
      <p:sp>
        <p:nvSpPr>
          <p:cNvPr id="3086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53112" y="33829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087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91312" y="33829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88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81912" y="33829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3089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81912" y="36115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3090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1312" y="36115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3091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53112" y="36115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3092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005512" y="3619500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3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43712" y="3619500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827962" y="3619500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5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62600" y="348932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096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86512" y="348932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097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85050" y="347821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3098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4114800"/>
            <a:ext cx="7848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806CE"/>
                </a:solidFill>
                <a:latin typeface="Courier New" pitchFamily="49" charset="0"/>
              </a:rPr>
              <a:t>f_of_fracs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f,low,hi,N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return </a:t>
            </a:r>
            <a:r>
              <a:rPr lang="en-US" sz="1800" b="1" dirty="0">
                <a:latin typeface="Courier New" pitchFamily="49" charset="0"/>
              </a:rPr>
              <a:t>[ f(x) for x in </a:t>
            </a:r>
            <a:r>
              <a:rPr lang="en-US" sz="1800" b="1" dirty="0" err="1" smtClean="0">
                <a:latin typeface="Courier New" pitchFamily="49" charset="0"/>
              </a:rPr>
              <a:t>scaledfracs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low,hi,N</a:t>
            </a:r>
            <a:r>
              <a:rPr lang="en-US" sz="1800" b="1" dirty="0">
                <a:latin typeface="Courier New" pitchFamily="49" charset="0"/>
              </a:rPr>
              <a:t>) ]</a:t>
            </a:r>
          </a:p>
        </p:txBody>
      </p:sp>
      <p:sp>
        <p:nvSpPr>
          <p:cNvPr id="3100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90800" y="3276600"/>
            <a:ext cx="154622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ambria" pitchFamily="18" charset="0"/>
              </a:rPr>
              <a:t>x values</a:t>
            </a:r>
          </a:p>
        </p:txBody>
      </p:sp>
      <p:sp>
        <p:nvSpPr>
          <p:cNvPr id="3101" name="Text Box 3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85988" y="1858963"/>
            <a:ext cx="154622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ambria" pitchFamily="18" charset="0"/>
              </a:rPr>
              <a:t>fractional steps</a:t>
            </a:r>
          </a:p>
        </p:txBody>
      </p:sp>
      <p:sp>
        <p:nvSpPr>
          <p:cNvPr id="3102" name="Text Box 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28800" y="4724400"/>
            <a:ext cx="154622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ambria" pitchFamily="18" charset="0"/>
              </a:rPr>
              <a:t>y values</a:t>
            </a:r>
          </a:p>
        </p:txBody>
      </p:sp>
      <p:sp>
        <p:nvSpPr>
          <p:cNvPr id="3103" name="Text Box 3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73375" y="6188075"/>
            <a:ext cx="154622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heights</a:t>
            </a:r>
            <a:endParaRPr lang="en-US" sz="1400" dirty="0">
              <a:latin typeface="Cambria" pitchFamily="18" charset="0"/>
            </a:endParaRPr>
          </a:p>
        </p:txBody>
      </p:sp>
      <p:pic>
        <p:nvPicPr>
          <p:cNvPr id="3104" name="Picture 35" descr="Picture 4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6" b="14285"/>
          <a:stretch>
            <a:fillRect/>
          </a:stretch>
        </p:blipFill>
        <p:spPr bwMode="auto">
          <a:xfrm>
            <a:off x="7146925" y="4267200"/>
            <a:ext cx="17224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6" descr="Picture 3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12051"/>
          <a:stretch>
            <a:fillRect/>
          </a:stretch>
        </p:blipFill>
        <p:spPr bwMode="auto">
          <a:xfrm>
            <a:off x="7318375" y="5410200"/>
            <a:ext cx="14287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6" name="Text Box 3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78663" y="477361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107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340725" y="480695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3108" name="Text Box 3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0" y="60467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3109" name="Text Box 4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80250" y="605155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110" name="Rectangle 42"/>
          <p:cNvSpPr>
            <a:spLocks noChangeArrowheads="1"/>
          </p:cNvSpPr>
          <p:nvPr/>
        </p:nvSpPr>
        <p:spPr bwMode="auto">
          <a:xfrm>
            <a:off x="5334000" y="6188075"/>
            <a:ext cx="633507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>
                <a:latin typeface="Cambria" pitchFamily="18" charset="0"/>
              </a:rPr>
              <a:t>width</a:t>
            </a:r>
          </a:p>
        </p:txBody>
      </p:sp>
      <p:sp>
        <p:nvSpPr>
          <p:cNvPr id="3099" name="Text Box 3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57200" y="5557838"/>
            <a:ext cx="7848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806CE"/>
                </a:solidFill>
                <a:latin typeface="Courier New" pitchFamily="49" charset="0"/>
              </a:rPr>
              <a:t>integrate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f,low,hi,N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 </a:t>
            </a:r>
            <a:r>
              <a:rPr lang="en-US" sz="1600" b="1" dirty="0" smtClean="0">
                <a:latin typeface="Courier New" pitchFamily="49" charset="0"/>
              </a:rPr>
              <a:t>sum(</a:t>
            </a:r>
            <a:r>
              <a:rPr lang="en-US" sz="1600" b="1" dirty="0" err="1" smtClean="0">
                <a:latin typeface="Courier New" pitchFamily="49" charset="0"/>
              </a:rPr>
              <a:t>f_of_fracs</a:t>
            </a:r>
            <a:r>
              <a:rPr lang="en-US" sz="1600" b="1" dirty="0" smtClean="0">
                <a:latin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</a:rPr>
              <a:t>f,low,hi,N</a:t>
            </a:r>
            <a:r>
              <a:rPr lang="en-US" sz="1600" b="1" dirty="0">
                <a:latin typeface="Courier New" pitchFamily="49" charset="0"/>
              </a:rPr>
              <a:t>))*(hi-low)/</a:t>
            </a:r>
            <a:r>
              <a:rPr lang="en-US" sz="1600" b="1" dirty="0" smtClean="0">
                <a:latin typeface="Courier New" pitchFamily="49" charset="0"/>
              </a:rPr>
              <a:t>N</a:t>
            </a:r>
            <a:endParaRPr lang="en-US" sz="16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IMG_13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0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3688" y="282575"/>
            <a:ext cx="4724400" cy="461963"/>
          </a:xfrm>
          <a:prstGeom prst="rect">
            <a:avLst/>
          </a:prstGeom>
          <a:solidFill>
            <a:srgbClr val="067B0E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CS 5 green: </a:t>
            </a:r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Gel electrophoresis fire!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Etch-a-Sketch ?</a:t>
            </a:r>
          </a:p>
        </p:txBody>
      </p:sp>
      <p:sp>
        <p:nvSpPr>
          <p:cNvPr id="2048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70738" y="6510338"/>
            <a:ext cx="1885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accent2"/>
                </a:solidFill>
                <a:latin typeface="Cambria" pitchFamily="18" charset="0"/>
              </a:rPr>
              <a:t>www.gvetchedintime.com</a:t>
            </a: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Python's Etch-a-Sketch</a:t>
            </a:r>
          </a:p>
        </p:txBody>
      </p:sp>
      <p:sp>
        <p:nvSpPr>
          <p:cNvPr id="2150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3538" y="1524000"/>
            <a:ext cx="271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latin typeface="Maiandra GD" pitchFamily="34" charset="0"/>
              </a:rPr>
              <a:t>Turtle Canvas</a:t>
            </a:r>
          </a:p>
        </p:txBody>
      </p:sp>
      <p:sp>
        <p:nvSpPr>
          <p:cNvPr id="215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8950" y="1828800"/>
            <a:ext cx="35814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reset()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shape(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'turtle'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>
                <a:solidFill>
                  <a:srgbClr val="800000"/>
                </a:solidFill>
                <a:latin typeface="Courier New" pitchFamily="49" charset="0"/>
              </a:rPr>
              <a:t># cool!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width(5)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left(90)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forward(50)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right(90)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backward(50)</a:t>
            </a:r>
            <a:endParaRPr lang="en-US" sz="1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down() </a:t>
            </a:r>
            <a:r>
              <a:rPr lang="en-US" sz="1800" b="1" dirty="0"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up()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color(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darkgreen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tracer(1)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tracer(0)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width(5)</a:t>
            </a:r>
          </a:p>
        </p:txBody>
      </p:sp>
      <p:sp>
        <p:nvSpPr>
          <p:cNvPr id="21511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6382435"/>
            <a:ext cx="3992440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500" b="1" dirty="0">
                <a:latin typeface="Cambria" pitchFamily="18" charset="0"/>
              </a:rPr>
              <a:t>http://docs.python.org/library/turtle.html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1719439" y="2998435"/>
            <a:ext cx="806450" cy="2746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degrees!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020836" y="4114800"/>
            <a:ext cx="1311275" cy="461665"/>
          </a:xfrm>
          <a:prstGeom prst="rect">
            <a:avLst/>
          </a:prstGeom>
          <a:solidFill>
            <a:srgbClr val="CCFFCC"/>
          </a:solidFill>
          <a:ln>
            <a:solidFill>
              <a:srgbClr val="067B0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states if the pen draws or not</a:t>
            </a: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3262311" y="5672435"/>
            <a:ext cx="1233487" cy="461665"/>
          </a:xfrm>
          <a:prstGeom prst="rect">
            <a:avLst/>
          </a:prstGeom>
          <a:solidFill>
            <a:srgbClr val="CCFFCC"/>
          </a:solidFill>
          <a:ln>
            <a:solidFill>
              <a:srgbClr val="067B0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states if the pen animates or not</a:t>
            </a:r>
          </a:p>
        </p:txBody>
      </p:sp>
      <p:sp>
        <p:nvSpPr>
          <p:cNvPr id="21518" name="Rectangle 20"/>
          <p:cNvSpPr>
            <a:spLocks noChangeArrowheads="1"/>
          </p:cNvSpPr>
          <p:nvPr/>
        </p:nvSpPr>
        <p:spPr bwMode="auto">
          <a:xfrm>
            <a:off x="241300" y="1296988"/>
            <a:ext cx="38782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turtle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import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*</a:t>
            </a:r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5991225" y="3997325"/>
            <a:ext cx="990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100">
                <a:latin typeface="Calibri" pitchFamily="34" charset="0"/>
              </a:rPr>
              <a:t>(0,0)</a:t>
            </a: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 rot="-5400000">
            <a:off x="3802062" y="3990975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window_height()</a:t>
            </a:r>
          </a:p>
        </p:txBody>
      </p:sp>
      <p:sp>
        <p:nvSpPr>
          <p:cNvPr id="21521" name="TextBox 21"/>
          <p:cNvSpPr txBox="1">
            <a:spLocks noChangeArrowheads="1"/>
          </p:cNvSpPr>
          <p:nvPr/>
        </p:nvSpPr>
        <p:spPr bwMode="auto">
          <a:xfrm>
            <a:off x="5981700" y="60960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window_width()</a:t>
            </a:r>
          </a:p>
        </p:txBody>
      </p:sp>
      <p:cxnSp>
        <p:nvCxnSpPr>
          <p:cNvPr id="21522" name="Straight Arrow Connector 27"/>
          <p:cNvCxnSpPr>
            <a:cxnSpLocks noChangeShapeType="1"/>
          </p:cNvCxnSpPr>
          <p:nvPr/>
        </p:nvCxnSpPr>
        <p:spPr bwMode="auto">
          <a:xfrm flipV="1">
            <a:off x="7802562" y="6280150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Arrow Connector 30"/>
          <p:cNvCxnSpPr>
            <a:cxnSpLocks noChangeShapeType="1"/>
          </p:cNvCxnSpPr>
          <p:nvPr/>
        </p:nvCxnSpPr>
        <p:spPr bwMode="auto">
          <a:xfrm flipH="1" flipV="1">
            <a:off x="5126037" y="6283325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4181474" y="2670175"/>
            <a:ext cx="1435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4269581" y="5499894"/>
            <a:ext cx="1271587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6" name="Rectangle 35"/>
          <p:cNvSpPr>
            <a:spLocks noChangeArrowheads="1"/>
          </p:cNvSpPr>
          <p:nvPr/>
        </p:nvSpPr>
        <p:spPr bwMode="auto">
          <a:xfrm>
            <a:off x="7642225" y="2720975"/>
            <a:ext cx="952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806CE"/>
                </a:solidFill>
                <a:latin typeface="Calibri" pitchFamily="34" charset="0"/>
              </a:rPr>
              <a:t>(42,42)</a:t>
            </a:r>
            <a:endParaRPr lang="en-US" sz="2100">
              <a:solidFill>
                <a:srgbClr val="0806CE"/>
              </a:solidFill>
            </a:endParaRPr>
          </a:p>
        </p:txBody>
      </p:sp>
      <p:sp>
        <p:nvSpPr>
          <p:cNvPr id="21527" name="Oval 1"/>
          <p:cNvSpPr>
            <a:spLocks noChangeArrowheads="1"/>
          </p:cNvSpPr>
          <p:nvPr/>
        </p:nvSpPr>
        <p:spPr bwMode="auto">
          <a:xfrm>
            <a:off x="6604000" y="3957638"/>
            <a:ext cx="80963" cy="809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8072438" y="2667000"/>
            <a:ext cx="80962" cy="80963"/>
          </a:xfrm>
          <a:prstGeom prst="ellipse">
            <a:avLst/>
          </a:prstGeom>
          <a:solidFill>
            <a:srgbClr val="0806CE"/>
          </a:solidFill>
          <a:ln w="19050">
            <a:solidFill>
              <a:srgbClr val="0806CE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9" name="Text Box 12"/>
          <p:cNvSpPr txBox="1">
            <a:spLocks noChangeArrowheads="1"/>
          </p:cNvSpPr>
          <p:nvPr/>
        </p:nvSpPr>
        <p:spPr bwMode="auto">
          <a:xfrm>
            <a:off x="2089150" y="3398485"/>
            <a:ext cx="685800" cy="2746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pixels!</a:t>
            </a:r>
          </a:p>
        </p:txBody>
      </p:sp>
      <p:sp>
        <p:nvSpPr>
          <p:cNvPr id="21530" name="Text Box 12"/>
          <p:cNvSpPr txBox="1">
            <a:spLocks noChangeArrowheads="1"/>
          </p:cNvSpPr>
          <p:nvPr/>
        </p:nvSpPr>
        <p:spPr bwMode="auto">
          <a:xfrm>
            <a:off x="1708150" y="2619375"/>
            <a:ext cx="685800" cy="27463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pixels!</a:t>
            </a:r>
          </a:p>
        </p:txBody>
      </p:sp>
      <p:cxnSp>
        <p:nvCxnSpPr>
          <p:cNvPr id="3" name="Straight Arrow Connector 2"/>
          <p:cNvCxnSpPr>
            <a:stCxn id="21514" idx="1"/>
          </p:cNvCxnSpPr>
          <p:nvPr/>
        </p:nvCxnSpPr>
        <p:spPr bwMode="auto">
          <a:xfrm flipH="1">
            <a:off x="2525889" y="4345633"/>
            <a:ext cx="494947" cy="230832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21516" idx="1"/>
          </p:cNvCxnSpPr>
          <p:nvPr/>
        </p:nvCxnSpPr>
        <p:spPr bwMode="auto">
          <a:xfrm flipH="1" flipV="1">
            <a:off x="2709333" y="5599289"/>
            <a:ext cx="552978" cy="303979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795963"/>
            <a:ext cx="9144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5600" y="228600"/>
            <a:ext cx="5562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Recursive</a:t>
            </a:r>
            <a:r>
              <a:rPr lang="en-US" sz="4200" dirty="0">
                <a:latin typeface="Cambria" pitchFamily="18" charset="0"/>
              </a:rPr>
              <a:t> Graphics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96863" y="2035175"/>
            <a:ext cx="33607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tri():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    """ draws a 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        triangle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forward(100)</a:t>
            </a:r>
          </a:p>
          <a:p>
            <a:r>
              <a:rPr lang="en-US" sz="2100" b="1" dirty="0">
                <a:latin typeface="Courier New" pitchFamily="49" charset="0"/>
              </a:rPr>
              <a:t>    left(120)</a:t>
            </a:r>
          </a:p>
          <a:p>
            <a:r>
              <a:rPr lang="en-US" sz="2100" b="1" dirty="0">
                <a:latin typeface="Courier New" pitchFamily="49" charset="0"/>
              </a:rPr>
              <a:t>    forward(100)</a:t>
            </a:r>
          </a:p>
          <a:p>
            <a:r>
              <a:rPr lang="en-US" sz="2100" b="1" dirty="0">
                <a:latin typeface="Courier New" pitchFamily="49" charset="0"/>
              </a:rPr>
              <a:t>    left(120)</a:t>
            </a:r>
          </a:p>
          <a:p>
            <a:r>
              <a:rPr lang="en-US" sz="2100" b="1" dirty="0">
                <a:latin typeface="Courier New" pitchFamily="49" charset="0"/>
              </a:rPr>
              <a:t>    forward(100)</a:t>
            </a:r>
          </a:p>
          <a:p>
            <a:r>
              <a:rPr lang="en-US" sz="2100" b="1" dirty="0">
                <a:latin typeface="Courier New" pitchFamily="49" charset="0"/>
              </a:rPr>
              <a:t>    left(120)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311275" y="431800"/>
            <a:ext cx="1811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T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here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is no 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tri.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128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4575175" y="1295400"/>
            <a:ext cx="365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Could we </a:t>
            </a:r>
            <a:r>
              <a:rPr lang="en-US" sz="1600" b="1" dirty="0">
                <a:latin typeface="Cambria" pitchFamily="18" charset="0"/>
              </a:rPr>
              <a:t>tri</a:t>
            </a:r>
            <a:r>
              <a:rPr lang="en-US" sz="1800" dirty="0">
                <a:latin typeface="Cambria" pitchFamily="18" charset="0"/>
              </a:rPr>
              <a:t> this with recursion?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191000" y="1296988"/>
            <a:ext cx="489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(1)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575175" y="48006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Could we create </a:t>
            </a:r>
            <a:r>
              <a:rPr lang="en-US" sz="1800" b="1" i="1" dirty="0">
                <a:latin typeface="Cambria" pitchFamily="18" charset="0"/>
              </a:rPr>
              <a:t>any </a:t>
            </a:r>
            <a:r>
              <a:rPr lang="en-US" sz="1800" dirty="0">
                <a:latin typeface="Cambria" pitchFamily="18" charset="0"/>
              </a:rPr>
              <a:t>regular n-</a:t>
            </a:r>
            <a:r>
              <a:rPr lang="en-US" sz="1800" dirty="0" err="1">
                <a:latin typeface="Cambria" pitchFamily="18" charset="0"/>
              </a:rPr>
              <a:t>gon</a:t>
            </a:r>
            <a:r>
              <a:rPr lang="en-US" sz="1800" dirty="0">
                <a:latin typeface="Cambria" pitchFamily="18" charset="0"/>
              </a:rPr>
              <a:t>?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4191000" y="48021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(2)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874536" y="5595232"/>
            <a:ext cx="190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rgbClr val="0070C0"/>
                </a:solidFill>
                <a:latin typeface="Cambria" pitchFamily="18" charset="0"/>
              </a:rPr>
              <a:t>I don't know about </a:t>
            </a:r>
            <a:r>
              <a:rPr lang="en-US" sz="1100" b="1" dirty="0">
                <a:solidFill>
                  <a:srgbClr val="0070C0"/>
                </a:solidFill>
                <a:latin typeface="Cambria" pitchFamily="18" charset="0"/>
                <a:cs typeface="Courier New" pitchFamily="49" charset="0"/>
              </a:rPr>
              <a:t>tri</a:t>
            </a:r>
            <a:r>
              <a:rPr lang="en-US" sz="1100" dirty="0">
                <a:solidFill>
                  <a:srgbClr val="0070C0"/>
                </a:solidFill>
                <a:latin typeface="Cambria" pitchFamily="18" charset="0"/>
              </a:rPr>
              <a:t>, but there sure is NO </a:t>
            </a:r>
            <a:r>
              <a:rPr lang="en-US" sz="1100" b="1" dirty="0">
                <a:solidFill>
                  <a:srgbClr val="0070C0"/>
                </a:solidFill>
                <a:latin typeface="Cambria" pitchFamily="18" charset="0"/>
              </a:rPr>
              <a:t>return</a:t>
            </a:r>
            <a:r>
              <a:rPr lang="en-US" sz="1100" dirty="0">
                <a:solidFill>
                  <a:srgbClr val="0070C0"/>
                </a:solidFill>
                <a:latin typeface="Cambria" pitchFamily="18" charset="0"/>
              </a:rPr>
              <a:t> … !</a:t>
            </a: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1003300" y="6024563"/>
            <a:ext cx="1600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 flipV="1">
            <a:off x="1084263" y="6032500"/>
            <a:ext cx="465137" cy="9683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4114800" y="1795463"/>
            <a:ext cx="4724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tri( </a:t>
            </a:r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    """ draws a triangle """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22543" name="Text Box 8"/>
          <p:cNvSpPr txBox="1">
            <a:spLocks noChangeArrowheads="1"/>
          </p:cNvSpPr>
          <p:nvPr/>
        </p:nvSpPr>
        <p:spPr bwMode="auto">
          <a:xfrm>
            <a:off x="1312863" y="228600"/>
            <a:ext cx="181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D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o. Or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do not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.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4114800" y="5205413"/>
            <a:ext cx="4724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poly</a:t>
            </a:r>
            <a:r>
              <a:rPr lang="en-US" sz="2100" b="1" dirty="0" smtClean="0">
                <a:latin typeface="Courier New" pitchFamily="49" charset="0"/>
              </a:rPr>
              <a:t>( </a:t>
            </a:r>
            <a:r>
              <a:rPr lang="en-US" sz="2100" b="1" dirty="0" smtClean="0">
                <a:solidFill>
                  <a:srgbClr val="FF0000"/>
                </a:solidFill>
                <a:latin typeface="Courier New" pitchFamily="49" charset="0"/>
              </a:rPr>
              <a:t>n, N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    """ draws a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49" charset="0"/>
              </a:rPr>
              <a:t>polygon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270" y="6066115"/>
            <a:ext cx="31323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this is provided in hw2pr3.zip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7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798161" y="990979"/>
            <a:ext cx="2371195" cy="36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What does </a:t>
            </a:r>
            <a:r>
              <a:rPr lang="en-US" sz="1800" b="1" dirty="0">
                <a:latin typeface="Cambria" pitchFamily="18" charset="0"/>
              </a:rPr>
              <a:t>chai</a:t>
            </a:r>
            <a:r>
              <a:rPr lang="en-US" sz="1800" dirty="0">
                <a:latin typeface="Cambria" pitchFamily="18" charset="0"/>
              </a:rPr>
              <a:t> draw?</a:t>
            </a:r>
          </a:p>
        </p:txBody>
      </p:sp>
      <p:sp>
        <p:nvSpPr>
          <p:cNvPr id="23556" name="Rectangle 1029"/>
          <p:cNvSpPr>
            <a:spLocks noChangeArrowheads="1"/>
          </p:cNvSpPr>
          <p:nvPr/>
        </p:nvSpPr>
        <p:spPr bwMode="auto">
          <a:xfrm>
            <a:off x="172155" y="857955"/>
            <a:ext cx="65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(1)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152400" y="95956"/>
            <a:ext cx="4557712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i="1" dirty="0" smtClean="0">
                <a:latin typeface="Cambria" pitchFamily="18" charset="0"/>
              </a:rPr>
              <a:t>Be</a:t>
            </a:r>
            <a:r>
              <a:rPr lang="en-US" sz="4200" dirty="0" smtClean="0">
                <a:latin typeface="Cambria" pitchFamily="18" charset="0"/>
              </a:rPr>
              <a:t> the turtle !</a:t>
            </a:r>
          </a:p>
        </p:txBody>
      </p:sp>
      <p:sp>
        <p:nvSpPr>
          <p:cNvPr id="23558" name="Text Box 1031"/>
          <p:cNvSpPr txBox="1">
            <a:spLocks noChangeArrowheads="1"/>
          </p:cNvSpPr>
          <p:nvPr/>
        </p:nvSpPr>
        <p:spPr bwMode="auto">
          <a:xfrm>
            <a:off x="4546424" y="304800"/>
            <a:ext cx="412908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Finish </a:t>
            </a:r>
            <a:r>
              <a:rPr lang="en-US" sz="1600" b="1" dirty="0" err="1">
                <a:latin typeface="Cambria" pitchFamily="18" charset="0"/>
                <a:cs typeface="Courier New" pitchFamily="49" charset="0"/>
              </a:rPr>
              <a:t>rwalk</a:t>
            </a:r>
            <a:r>
              <a:rPr lang="en-US" sz="1600" dirty="0">
                <a:latin typeface="Cambria" pitchFamily="18" charset="0"/>
              </a:rPr>
              <a:t> so it draws a "stock-market" </a:t>
            </a:r>
            <a:r>
              <a:rPr lang="en-US" sz="1600" dirty="0" smtClean="0">
                <a:latin typeface="Cambria" pitchFamily="18" charset="0"/>
              </a:rPr>
              <a:t>path: </a:t>
            </a:r>
            <a:r>
              <a:rPr lang="en-US" sz="1600" b="1" dirty="0">
                <a:latin typeface="Cambria" pitchFamily="18" charset="0"/>
                <a:cs typeface="Courier New" pitchFamily="49" charset="0"/>
              </a:rPr>
              <a:t>N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steps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of 10 pixels each.  </a:t>
            </a:r>
            <a:r>
              <a:rPr lang="en-US" sz="1600" i="1" dirty="0" smtClean="0">
                <a:latin typeface="Cambria" pitchFamily="18" charset="0"/>
              </a:rPr>
              <a:t>Use recursion.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23559" name="Rectangle 1032"/>
          <p:cNvSpPr>
            <a:spLocks noChangeArrowheads="1"/>
          </p:cNvSpPr>
          <p:nvPr/>
        </p:nvSpPr>
        <p:spPr bwMode="auto">
          <a:xfrm>
            <a:off x="3884788" y="282222"/>
            <a:ext cx="65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(2)</a:t>
            </a:r>
          </a:p>
        </p:txBody>
      </p:sp>
      <p:sp>
        <p:nvSpPr>
          <p:cNvPr id="23562" name="Rectangle 1037"/>
          <p:cNvSpPr>
            <a:spLocks noChangeArrowheads="1"/>
          </p:cNvSpPr>
          <p:nvPr/>
        </p:nvSpPr>
        <p:spPr bwMode="auto">
          <a:xfrm>
            <a:off x="3886200" y="1219200"/>
            <a:ext cx="5105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solidFill>
                  <a:srgbClr val="DE9014"/>
                </a:solidFill>
                <a:latin typeface="Courier New" pitchFamily="49" charset="0"/>
              </a:rPr>
              <a:t>from</a:t>
            </a:r>
            <a:r>
              <a:rPr lang="en-US" sz="1500" b="1" dirty="0">
                <a:latin typeface="Courier New" pitchFamily="49" charset="0"/>
              </a:rPr>
              <a:t> random </a:t>
            </a:r>
            <a:r>
              <a:rPr lang="en-US" sz="1500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sz="1500" b="1" dirty="0">
                <a:latin typeface="Courier New" pitchFamily="49" charset="0"/>
              </a:rPr>
              <a:t> *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500" b="1" dirty="0">
                <a:latin typeface="Courier New" pitchFamily="49" charset="0"/>
              </a:rPr>
              <a:t> </a:t>
            </a:r>
            <a:r>
              <a:rPr lang="en-US" sz="1500" b="1" dirty="0" err="1">
                <a:latin typeface="Courier New" pitchFamily="49" charset="0"/>
              </a:rPr>
              <a:t>rwalk</a:t>
            </a:r>
            <a:r>
              <a:rPr lang="en-US" sz="1500" b="1" dirty="0">
                <a:latin typeface="Courier New" pitchFamily="49" charset="0"/>
              </a:rPr>
              <a:t>(N):</a:t>
            </a:r>
          </a:p>
          <a:p>
            <a:r>
              <a:rPr lang="en-US" sz="1500" b="1" dirty="0">
                <a:latin typeface="Courier New" pitchFamily="49" charset="0"/>
              </a:rPr>
              <a:t>   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""" N 10-pixel steps, each NE or SE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  </a:t>
            </a:r>
            <a:r>
              <a:rPr lang="en-US" sz="15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</a:rPr>
              <a:t> N == </a:t>
            </a:r>
            <a:r>
              <a:rPr lang="en-US" sz="1500" b="1" dirty="0" smtClean="0">
                <a:latin typeface="Courier New" pitchFamily="49" charset="0"/>
              </a:rPr>
              <a:t>0:   </a:t>
            </a:r>
            <a:r>
              <a:rPr lang="en-US" sz="1500" b="1" dirty="0" smtClean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500" b="1" dirty="0" smtClean="0">
                <a:latin typeface="Courier New" pitchFamily="49" charset="0"/>
              </a:rPr>
              <a:t> 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  </a:t>
            </a:r>
            <a:r>
              <a:rPr lang="en-US" sz="1500" b="1" dirty="0" smtClean="0">
                <a:solidFill>
                  <a:srgbClr val="DE9014"/>
                </a:solidFill>
                <a:latin typeface="Courier New" pitchFamily="49" charset="0"/>
              </a:rPr>
              <a:t>i</a:t>
            </a:r>
            <a:r>
              <a:rPr lang="en-US" sz="1500" b="1" dirty="0" smtClean="0">
                <a:solidFill>
                  <a:srgbClr val="DE9014"/>
                </a:solidFill>
                <a:latin typeface="Courier New" pitchFamily="49" charset="0"/>
              </a:rPr>
              <a:t>f</a:t>
            </a:r>
            <a:r>
              <a:rPr lang="en-US" sz="1500" b="1" dirty="0" smtClean="0">
                <a:latin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</a:rPr>
              <a:t>choice([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>
                <a:latin typeface="Courier New" pitchFamily="49" charset="0"/>
              </a:rPr>
              <a:t>]) ==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'left'</a:t>
            </a:r>
            <a:r>
              <a:rPr lang="en-US" sz="1500" b="1" dirty="0">
                <a:latin typeface="Courier New" pitchFamily="49" charset="0"/>
              </a:rPr>
              <a:t>:</a:t>
            </a: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  </a:t>
            </a:r>
            <a:r>
              <a:rPr lang="en-US" sz="15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</a:rPr>
              <a:t>:  </a:t>
            </a:r>
            <a:r>
              <a:rPr lang="en-US" sz="1500" b="1" dirty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sz="1500" b="1" dirty="0" smtClean="0">
                <a:solidFill>
                  <a:srgbClr val="EB102C"/>
                </a:solidFill>
                <a:latin typeface="Courier New" pitchFamily="49" charset="0"/>
              </a:rPr>
              <a:t>this handles 'right'</a:t>
            </a: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pic>
        <p:nvPicPr>
          <p:cNvPr id="23563" name="Picture 1038" descr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2700">
            <a:solidFill>
              <a:srgbClr val="EA8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040"/>
          <p:cNvSpPr txBox="1">
            <a:spLocks noChangeArrowheads="1"/>
          </p:cNvSpPr>
          <p:nvPr/>
        </p:nvSpPr>
        <p:spPr bwMode="auto">
          <a:xfrm>
            <a:off x="6765925" y="6130925"/>
            <a:ext cx="2097088" cy="461963"/>
          </a:xfrm>
          <a:prstGeom prst="rect">
            <a:avLst/>
          </a:prstGeom>
          <a:solidFill>
            <a:srgbClr val="F9E7C3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>
                <a:latin typeface="Cambria" pitchFamily="18" charset="0"/>
              </a:rPr>
              <a:t>Ex Cr: </a:t>
            </a:r>
            <a:r>
              <a:rPr lang="en-US" sz="1200" dirty="0">
                <a:latin typeface="Cambria" pitchFamily="18" charset="0"/>
              </a:rPr>
              <a:t>How could you make it a bull (or a bear) market?</a:t>
            </a:r>
          </a:p>
        </p:txBody>
      </p:sp>
      <p:sp>
        <p:nvSpPr>
          <p:cNvPr id="23566" name="Text Box 1036"/>
          <p:cNvSpPr txBox="1">
            <a:spLocks noChangeArrowheads="1"/>
          </p:cNvSpPr>
          <p:nvPr/>
        </p:nvSpPr>
        <p:spPr bwMode="auto">
          <a:xfrm>
            <a:off x="3817938" y="65532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533400" y="1447800"/>
            <a:ext cx="2438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1600200" y="23399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1149350" y="18669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581400" y="786099"/>
            <a:ext cx="0" cy="58433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4800599" y="4498623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00600" y="3172179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4657725" y="963613"/>
            <a:ext cx="3800475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>
                <a:latin typeface="Courier New" pitchFamily="49" charset="0"/>
              </a:rPr>
              <a:t> chai(size):</a:t>
            </a:r>
          </a:p>
          <a:p>
            <a:r>
              <a:rPr lang="en-US" sz="2100" b="1">
                <a:latin typeface="Courier New" pitchFamily="49" charset="0"/>
              </a:rPr>
              <a:t>    </a:t>
            </a:r>
            <a:r>
              <a:rPr lang="en-US" sz="2100" b="1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endParaRPr lang="en-US" sz="2100" b="1">
              <a:latin typeface="Courier New" pitchFamily="49" charset="0"/>
            </a:endParaRPr>
          </a:p>
          <a:p>
            <a:r>
              <a:rPr lang="en-US" sz="2100" b="1">
                <a:latin typeface="Courier New" pitchFamily="49" charset="0"/>
              </a:rPr>
              <a:t>    forward(size)</a:t>
            </a:r>
          </a:p>
          <a:p>
            <a:r>
              <a:rPr lang="en-US" sz="2100" b="1">
                <a:latin typeface="Courier New" pitchFamily="49" charset="0"/>
              </a:rPr>
              <a:t>    left(90)</a:t>
            </a:r>
          </a:p>
          <a:p>
            <a:r>
              <a:rPr lang="en-US" sz="2100" b="1">
                <a:latin typeface="Courier New" pitchFamily="49" charset="0"/>
              </a:rPr>
              <a:t>    forward(size/2.0)</a:t>
            </a:r>
          </a:p>
          <a:p>
            <a:r>
              <a:rPr lang="en-US" sz="2100" b="1">
                <a:latin typeface="Courier New" pitchFamily="49" charset="0"/>
              </a:rPr>
              <a:t>    right(90)</a:t>
            </a:r>
          </a:p>
          <a:p>
            <a:r>
              <a:rPr lang="en-US" sz="2100" b="1">
                <a:latin typeface="Courier New" pitchFamily="49" charset="0"/>
              </a:rPr>
              <a:t>    right(90)</a:t>
            </a:r>
          </a:p>
          <a:p>
            <a:r>
              <a:rPr lang="en-US" sz="2100" b="1">
                <a:latin typeface="Courier New" pitchFamily="49" charset="0"/>
              </a:rPr>
              <a:t>    forward(size)</a:t>
            </a:r>
          </a:p>
          <a:p>
            <a:r>
              <a:rPr lang="en-US" sz="2100" b="1">
                <a:latin typeface="Courier New" pitchFamily="49" charset="0"/>
              </a:rPr>
              <a:t>    left(90)</a:t>
            </a:r>
          </a:p>
          <a:p>
            <a:r>
              <a:rPr lang="en-US" sz="2100" b="1">
                <a:latin typeface="Courier New" pitchFamily="49" charset="0"/>
              </a:rPr>
              <a:t>    left(90)</a:t>
            </a:r>
          </a:p>
          <a:p>
            <a:r>
              <a:rPr lang="en-US" sz="2100" b="1">
                <a:latin typeface="Courier New" pitchFamily="49" charset="0"/>
              </a:rPr>
              <a:t>    forward(size/2.0)</a:t>
            </a:r>
          </a:p>
          <a:p>
            <a:r>
              <a:rPr lang="en-US" sz="2100" b="1">
                <a:latin typeface="Courier New" pitchFamily="49" charset="0"/>
              </a:rPr>
              <a:t>    right(90)</a:t>
            </a:r>
          </a:p>
          <a:p>
            <a:r>
              <a:rPr lang="en-US" sz="21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4954586" y="6391275"/>
            <a:ext cx="3886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Cambria" pitchFamily="18" charset="0"/>
              </a:rPr>
              <a:t>How could you add more to each T-tip?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953000" y="6096000"/>
            <a:ext cx="3886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Cambria" pitchFamily="18" charset="0"/>
              </a:rPr>
              <a:t>Why are there two identical commands in a row?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2819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798161" y="209224"/>
            <a:ext cx="2371195" cy="36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What does </a:t>
            </a:r>
            <a:r>
              <a:rPr lang="en-US" sz="1800" b="1" dirty="0">
                <a:latin typeface="Cambria" pitchFamily="18" charset="0"/>
              </a:rPr>
              <a:t>chai</a:t>
            </a:r>
            <a:r>
              <a:rPr lang="en-US" sz="1800" dirty="0">
                <a:latin typeface="Cambria" pitchFamily="18" charset="0"/>
              </a:rPr>
              <a:t> draw?</a:t>
            </a:r>
          </a:p>
        </p:txBody>
      </p:sp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172155" y="76200"/>
            <a:ext cx="65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9"/>
          <p:cNvSpPr>
            <a:spLocks noChangeArrowheads="1"/>
          </p:cNvSpPr>
          <p:nvPr/>
        </p:nvSpPr>
        <p:spPr bwMode="auto">
          <a:xfrm>
            <a:off x="152400" y="304800"/>
            <a:ext cx="88392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700" b="1" dirty="0">
                <a:solidFill>
                  <a:srgbClr val="DE9014"/>
                </a:solidFill>
                <a:latin typeface="Courier New" pitchFamily="49" charset="0"/>
              </a:rPr>
              <a:t>from</a:t>
            </a:r>
            <a:r>
              <a:rPr lang="en-US" sz="2700" b="1" dirty="0">
                <a:latin typeface="Courier New" pitchFamily="49" charset="0"/>
              </a:rPr>
              <a:t> random </a:t>
            </a:r>
            <a:r>
              <a:rPr lang="en-US" sz="2700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sz="2700" b="1" dirty="0">
                <a:latin typeface="Courier New" pitchFamily="49" charset="0"/>
              </a:rPr>
              <a:t> *</a:t>
            </a:r>
          </a:p>
          <a:p>
            <a:endParaRPr lang="en-US" sz="2700" b="1" dirty="0">
              <a:latin typeface="Courier New" pitchFamily="49" charset="0"/>
            </a:endParaRPr>
          </a:p>
          <a:p>
            <a:r>
              <a:rPr lang="en-US" sz="27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</a:rPr>
              <a:t>rwalk</a:t>
            </a:r>
            <a:r>
              <a:rPr lang="en-US" sz="2700" b="1" dirty="0">
                <a:latin typeface="Courier New" pitchFamily="49" charset="0"/>
              </a:rPr>
              <a:t>(N):</a:t>
            </a:r>
          </a:p>
          <a:p>
            <a:r>
              <a:rPr lang="en-US" sz="2700" b="1" dirty="0">
                <a:latin typeface="Courier New" pitchFamily="49" charset="0"/>
              </a:rPr>
              <a:t>    </a:t>
            </a:r>
            <a:r>
              <a:rPr lang="en-US" sz="2700" b="1" dirty="0">
                <a:solidFill>
                  <a:srgbClr val="067B0E"/>
                </a:solidFill>
                <a:latin typeface="Courier New" pitchFamily="49" charset="0"/>
              </a:rPr>
              <a:t>""" N 10-px steps, NE or SE """</a:t>
            </a:r>
            <a:endParaRPr lang="en-US" sz="2700" b="1" dirty="0">
              <a:latin typeface="Courier New" pitchFamily="49" charset="0"/>
            </a:endParaRPr>
          </a:p>
          <a:p>
            <a:r>
              <a:rPr lang="en-US" sz="2700" b="1" dirty="0">
                <a:latin typeface="Courier New" pitchFamily="49" charset="0"/>
              </a:rPr>
              <a:t>    </a:t>
            </a:r>
            <a:r>
              <a:rPr lang="en-US" sz="27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</a:rPr>
              <a:t> N == </a:t>
            </a:r>
            <a:r>
              <a:rPr lang="en-US" sz="2700" b="1" dirty="0" smtClean="0">
                <a:latin typeface="Courier New" pitchFamily="49" charset="0"/>
              </a:rPr>
              <a:t>0:    </a:t>
            </a:r>
            <a:r>
              <a:rPr lang="en-US" sz="2700" b="1" dirty="0" smtClean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2700" b="1" dirty="0" smtClean="0">
                <a:latin typeface="Courier New" pitchFamily="49" charset="0"/>
              </a:rPr>
              <a:t> </a:t>
            </a:r>
          </a:p>
          <a:p>
            <a:endParaRPr lang="en-US" sz="2700" b="1" dirty="0">
              <a:latin typeface="Courier New" pitchFamily="49" charset="0"/>
            </a:endParaRPr>
          </a:p>
          <a:p>
            <a:r>
              <a:rPr lang="en-US" sz="2700" b="1" dirty="0">
                <a:latin typeface="Courier New" pitchFamily="49" charset="0"/>
              </a:rPr>
              <a:t>    </a:t>
            </a:r>
            <a:r>
              <a:rPr lang="en-US" sz="27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</a:rPr>
              <a:t> choice([</a:t>
            </a:r>
            <a:r>
              <a:rPr lang="en-US" sz="27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2700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sz="2700" b="1" dirty="0" err="1">
                <a:latin typeface="Courier New" pitchFamily="49" charset="0"/>
              </a:rPr>
              <a:t>,</a:t>
            </a:r>
            <a:r>
              <a:rPr lang="en-US" sz="2700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sz="27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2700" b="1" dirty="0">
                <a:latin typeface="Courier New" pitchFamily="49" charset="0"/>
              </a:rPr>
              <a:t>])==</a:t>
            </a:r>
            <a:r>
              <a:rPr lang="en-US" sz="2700" b="1" dirty="0">
                <a:solidFill>
                  <a:srgbClr val="067B0E"/>
                </a:solidFill>
                <a:latin typeface="Courier New" pitchFamily="49" charset="0"/>
              </a:rPr>
              <a:t>'left'</a:t>
            </a:r>
            <a:r>
              <a:rPr lang="en-US" sz="2700" b="1" dirty="0">
                <a:latin typeface="Courier New" pitchFamily="49" charset="0"/>
              </a:rPr>
              <a:t>:</a:t>
            </a:r>
          </a:p>
          <a:p>
            <a:endParaRPr lang="en-US" sz="2700" b="1" dirty="0">
              <a:latin typeface="Courier New" pitchFamily="49" charset="0"/>
            </a:endParaRPr>
          </a:p>
          <a:p>
            <a:endParaRPr lang="en-US" sz="2700" b="1" dirty="0">
              <a:latin typeface="Courier New" pitchFamily="49" charset="0"/>
            </a:endParaRPr>
          </a:p>
          <a:p>
            <a:endParaRPr lang="en-US" sz="2700" b="1" dirty="0">
              <a:latin typeface="Courier New" pitchFamily="49" charset="0"/>
            </a:endParaRPr>
          </a:p>
          <a:p>
            <a:r>
              <a:rPr lang="en-US" sz="2700" b="1" dirty="0">
                <a:latin typeface="Courier New" pitchFamily="49" charset="0"/>
              </a:rPr>
              <a:t>    </a:t>
            </a:r>
            <a:r>
              <a:rPr lang="en-US" sz="27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2700" b="1" dirty="0">
                <a:latin typeface="Courier New" pitchFamily="49" charset="0"/>
              </a:rPr>
              <a:t>:  </a:t>
            </a:r>
            <a:r>
              <a:rPr lang="en-US" sz="2700" b="1" dirty="0">
                <a:solidFill>
                  <a:srgbClr val="EB102C"/>
                </a:solidFill>
                <a:latin typeface="Courier New" pitchFamily="49" charset="0"/>
              </a:rPr>
              <a:t># 'right'</a:t>
            </a:r>
          </a:p>
        </p:txBody>
      </p:sp>
      <p:sp>
        <p:nvSpPr>
          <p:cNvPr id="25603" name="Text Box 1032"/>
          <p:cNvSpPr txBox="1">
            <a:spLocks noChangeArrowheads="1"/>
          </p:cNvSpPr>
          <p:nvPr/>
        </p:nvSpPr>
        <p:spPr bwMode="auto">
          <a:xfrm>
            <a:off x="6235700" y="4267200"/>
            <a:ext cx="2317750" cy="830997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if we </a:t>
            </a:r>
            <a:r>
              <a:rPr lang="en-US" sz="1600" b="1" i="1" dirty="0">
                <a:latin typeface="Cambria" pitchFamily="18" charset="0"/>
              </a:rPr>
              <a:t>didn't </a:t>
            </a:r>
            <a:r>
              <a:rPr lang="en-US" sz="1600" dirty="0">
                <a:latin typeface="Cambria" pitchFamily="18" charset="0"/>
              </a:rPr>
              <a:t>turn back to face forward each time? </a:t>
            </a:r>
          </a:p>
        </p:txBody>
      </p:sp>
      <p:sp>
        <p:nvSpPr>
          <p:cNvPr id="25604" name="Rectangle 1027"/>
          <p:cNvSpPr>
            <a:spLocks noChangeArrowheads="1"/>
          </p:cNvSpPr>
          <p:nvPr/>
        </p:nvSpPr>
        <p:spPr bwMode="auto">
          <a:xfrm>
            <a:off x="5410200" y="160338"/>
            <a:ext cx="3581400" cy="830997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(2)  </a:t>
            </a:r>
            <a:r>
              <a:rPr lang="en-US" b="1" dirty="0" err="1">
                <a:latin typeface="Cambria" pitchFamily="18" charset="0"/>
                <a:cs typeface="Courier New" pitchFamily="49" charset="0"/>
              </a:rPr>
              <a:t>rwalk</a:t>
            </a:r>
            <a:r>
              <a:rPr lang="en-US" dirty="0">
                <a:latin typeface="Cambria" pitchFamily="18" charset="0"/>
              </a:rPr>
              <a:t> is a random stock market walk...</a:t>
            </a:r>
          </a:p>
        </p:txBody>
      </p:sp>
      <p:sp>
        <p:nvSpPr>
          <p:cNvPr id="25605" name="Text Box 1040"/>
          <p:cNvSpPr txBox="1">
            <a:spLocks noChangeArrowheads="1"/>
          </p:cNvSpPr>
          <p:nvPr/>
        </p:nvSpPr>
        <p:spPr bwMode="auto">
          <a:xfrm>
            <a:off x="5797550" y="6172200"/>
            <a:ext cx="3194050" cy="584775"/>
          </a:xfrm>
          <a:prstGeom prst="rect">
            <a:avLst/>
          </a:prstGeom>
          <a:solidFill>
            <a:srgbClr val="F9E7C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Extra:  </a:t>
            </a:r>
            <a:r>
              <a:rPr lang="en-US" sz="1600" dirty="0" smtClean="0">
                <a:latin typeface="Cambria" pitchFamily="18" charset="0"/>
              </a:rPr>
              <a:t>How </a:t>
            </a:r>
            <a:r>
              <a:rPr lang="en-US" sz="1600" dirty="0">
                <a:latin typeface="Cambria" pitchFamily="18" charset="0"/>
              </a:rPr>
              <a:t>could you make it a bull (or a bear) market?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070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latin typeface="Courier New" pitchFamily="49" charset="0"/>
              </a:rPr>
              <a:t>hw2pr3 </a:t>
            </a:r>
            <a:r>
              <a:rPr lang="en-US" sz="4000" dirty="0">
                <a:latin typeface="Times New Roman" pitchFamily="18" charset="0"/>
              </a:rPr>
              <a:t>spiral</a:t>
            </a:r>
            <a:endParaRPr lang="en-US" sz="4000" b="1" dirty="0">
              <a:latin typeface="Courier New" pitchFamily="49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52450" y="5167313"/>
            <a:ext cx="331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5170488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100</a:t>
            </a: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79863" y="33543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90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5400000">
            <a:off x="2528888" y="3532188"/>
            <a:ext cx="296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2" name="Picture 1034" descr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2463800" cy="2308225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Line 103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6200000" flipV="1">
            <a:off x="2502694" y="565944"/>
            <a:ext cx="6350" cy="265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27275" y="16383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81</a:t>
            </a:r>
          </a:p>
        </p:txBody>
      </p:sp>
      <p:sp>
        <p:nvSpPr>
          <p:cNvPr id="26635" name="Line 103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5400000" flipH="1" flipV="1">
            <a:off x="-192087" y="3244850"/>
            <a:ext cx="2401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Text Box 103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163" y="319563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72.9</a:t>
            </a: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152400" y="60960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spiral( initLength, angle, multiplier )</a:t>
            </a:r>
          </a:p>
        </p:txBody>
      </p:sp>
      <p:sp>
        <p:nvSpPr>
          <p:cNvPr id="26638" name="Text Box 1041"/>
          <p:cNvSpPr txBox="1">
            <a:spLocks noChangeArrowheads="1"/>
          </p:cNvSpPr>
          <p:nvPr/>
        </p:nvSpPr>
        <p:spPr bwMode="auto">
          <a:xfrm>
            <a:off x="5562600" y="3886200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close-up of innermost part of the spiral…</a:t>
            </a:r>
          </a:p>
        </p:txBody>
      </p:sp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120650" y="4703763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spiral( 100, 90, 0.9 )</a:t>
            </a:r>
          </a:p>
        </p:txBody>
      </p:sp>
      <p:cxnSp>
        <p:nvCxnSpPr>
          <p:cNvPr id="26640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2514600" y="2678113"/>
            <a:ext cx="2971800" cy="750887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latin typeface="Courier New" pitchFamily="49" charset="0"/>
              </a:rPr>
              <a:t>hw2pr3 </a:t>
            </a:r>
            <a:r>
              <a:rPr lang="en-US" sz="4000" dirty="0" err="1" smtClean="0">
                <a:latin typeface="Cambria" pitchFamily="18" charset="0"/>
              </a:rPr>
              <a:t>svtree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1752600" y="6167438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pic>
        <p:nvPicPr>
          <p:cNvPr id="27652" name="Picture 1030" descr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600200"/>
            <a:ext cx="3541712" cy="3729038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4495800" y="5372100"/>
            <a:ext cx="441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806CE"/>
                </a:solidFill>
                <a:latin typeface="Courier New" pitchFamily="49" charset="0"/>
              </a:rPr>
              <a:t>svtree</a:t>
            </a:r>
            <a:r>
              <a:rPr lang="en-US" sz="2000" b="1" dirty="0">
                <a:solidFill>
                  <a:srgbClr val="0806CE"/>
                </a:solidFill>
                <a:latin typeface="Courier New" pitchFamily="49" charset="0"/>
              </a:rPr>
              <a:t>( 100, 4 )</a:t>
            </a:r>
          </a:p>
        </p:txBody>
      </p:sp>
      <p:pic>
        <p:nvPicPr>
          <p:cNvPr id="27654" name="Picture 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10088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034"/>
          <p:cNvSpPr txBox="1">
            <a:spLocks noChangeArrowheads="1"/>
          </p:cNvSpPr>
          <p:nvPr/>
        </p:nvSpPr>
        <p:spPr bwMode="auto">
          <a:xfrm>
            <a:off x="762000" y="4043363"/>
            <a:ext cx="31242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I wonder what happened to the leaves on that tree… ?</a:t>
            </a:r>
          </a:p>
          <a:p>
            <a:pPr algn="ctr">
              <a:spcBef>
                <a:spcPct val="50000"/>
              </a:spcBef>
            </a:pPr>
            <a:r>
              <a:rPr lang="en-US" sz="1500" dirty="0" err="1">
                <a:solidFill>
                  <a:srgbClr val="C00000"/>
                </a:solidFill>
                <a:latin typeface="Cambria" pitchFamily="18" charset="0"/>
              </a:rPr>
              <a:t>Burninated</a:t>
            </a:r>
            <a:r>
              <a:rPr lang="en-US" sz="1500" dirty="0">
                <a:solidFill>
                  <a:srgbClr val="C00000"/>
                </a:solidFill>
                <a:latin typeface="Cambria" pitchFamily="18" charset="0"/>
              </a:rPr>
              <a:t>, perhaps?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5286375" y="3295650"/>
            <a:ext cx="7334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solidFill>
                  <a:srgbClr val="0806CE"/>
                </a:solidFill>
                <a:latin typeface="Calibri" pitchFamily="34" charset="0"/>
              </a:rPr>
              <a:t>Level 1</a:t>
            </a:r>
            <a:endParaRPr lang="en-US" sz="1500">
              <a:latin typeface="Calibri" pitchFamily="34" charset="0"/>
            </a:endParaRPr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5989638" y="3768725"/>
            <a:ext cx="623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806CE"/>
                </a:solidFill>
                <a:latin typeface="Calibri" pitchFamily="34" charset="0"/>
              </a:rPr>
              <a:t>Level 2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6411913" y="4125913"/>
            <a:ext cx="550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806CE"/>
                </a:solidFill>
                <a:latin typeface="Calibri" pitchFamily="34" charset="0"/>
              </a:rPr>
              <a:t>Level 3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27659" name="Rectangle 13"/>
          <p:cNvSpPr>
            <a:spLocks noChangeArrowheads="1"/>
          </p:cNvSpPr>
          <p:nvPr/>
        </p:nvSpPr>
        <p:spPr bwMode="auto">
          <a:xfrm>
            <a:off x="6556375" y="4546600"/>
            <a:ext cx="512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806CE"/>
                </a:solidFill>
                <a:latin typeface="Calibri" pitchFamily="34" charset="0"/>
              </a:rPr>
              <a:t>Level 4</a:t>
            </a:r>
            <a:endParaRPr lang="en-US" sz="9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 r="5611"/>
          <a:stretch>
            <a:fillRect/>
          </a:stretch>
        </p:blipFill>
        <p:spPr bwMode="auto">
          <a:xfrm>
            <a:off x="334963" y="3810000"/>
            <a:ext cx="81994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533400" y="1143000"/>
            <a:ext cx="8229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Koch curve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47700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0)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270955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1)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5959122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2)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47700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3)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3270955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4)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959122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5)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3325" y="4240213"/>
              <a:ext cx="11113" cy="15875"/>
            </p14:xfrm>
          </p:contentPart>
        </mc:Choice>
        <mc:Fallback>
          <p:pic>
            <p:nvPicPr>
              <p:cNvPr id="307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7589" y="4236966"/>
                <a:ext cx="25452" cy="2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4278313"/>
              <a:ext cx="7937" cy="34925"/>
            </p14:xfrm>
          </p:contentPart>
        </mc:Choice>
        <mc:Fallback>
          <p:pic>
            <p:nvPicPr>
              <p:cNvPr id="307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3280" y="4272192"/>
                <a:ext cx="18399" cy="45366"/>
              </a:xfrm>
              <a:prstGeom prst="rect">
                <a:avLst/>
              </a:prstGeom>
            </p:spPr>
          </p:pic>
        </mc:Fallback>
      </mc:AlternateContent>
      <p:pic>
        <p:nvPicPr>
          <p:cNvPr id="28685" name="Picture 10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04800"/>
            <a:ext cx="946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1034"/>
          <p:cNvSpPr txBox="1">
            <a:spLocks noChangeArrowheads="1"/>
          </p:cNvSpPr>
          <p:nvPr/>
        </p:nvSpPr>
        <p:spPr bwMode="auto">
          <a:xfrm>
            <a:off x="6729413" y="152400"/>
            <a:ext cx="1500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rgbClr val="C00000"/>
                </a:solidFill>
                <a:latin typeface="Cambria" pitchFamily="18" charset="0"/>
              </a:rPr>
              <a:t>This one might </a:t>
            </a:r>
            <a:r>
              <a:rPr lang="en-US" sz="1100" dirty="0" err="1">
                <a:solidFill>
                  <a:srgbClr val="C00000"/>
                </a:solidFill>
                <a:latin typeface="Cambria" pitchFamily="18" charset="0"/>
              </a:rPr>
              <a:t>burninate</a:t>
            </a:r>
            <a:r>
              <a:rPr lang="en-US" sz="1100" dirty="0">
                <a:solidFill>
                  <a:srgbClr val="C00000"/>
                </a:solidFill>
                <a:latin typeface="Cambria" pitchFamily="18" charset="0"/>
              </a:rPr>
              <a:t> your brain!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69711" y="2667000"/>
            <a:ext cx="8393289" cy="12954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52400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 </a:t>
            </a:r>
            <a:r>
              <a:rPr lang="en-US" sz="4200" i="1" dirty="0">
                <a:latin typeface="Cambria" pitchFamily="18" charset="0"/>
              </a:rPr>
              <a:t>random</a:t>
            </a:r>
            <a:r>
              <a:rPr lang="en-US" sz="4200" dirty="0">
                <a:latin typeface="Cambria" pitchFamily="18" charset="0"/>
              </a:rPr>
              <a:t> aside…</a:t>
            </a:r>
          </a:p>
        </p:txBody>
      </p:sp>
      <p:sp>
        <p:nvSpPr>
          <p:cNvPr id="4100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192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667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choice( L )</a:t>
            </a:r>
          </a:p>
        </p:txBody>
      </p:sp>
      <p:sp>
        <p:nvSpPr>
          <p:cNvPr id="4102" name="Text Box 10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9711" y="4956527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uniform(</a:t>
            </a:r>
            <a:r>
              <a:rPr lang="en-US" b="1" dirty="0" err="1">
                <a:latin typeface="Courier New" pitchFamily="49" charset="0"/>
              </a:rPr>
              <a:t>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4103" name="Text Box 10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3505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choice( [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'north'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linde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'west'</a:t>
            </a:r>
            <a:r>
              <a:rPr lang="en-US" b="1" dirty="0">
                <a:latin typeface="Courier New" pitchFamily="49" charset="0"/>
              </a:rPr>
              <a:t>] )</a:t>
            </a:r>
          </a:p>
        </p:txBody>
      </p:sp>
      <p:sp>
        <p:nvSpPr>
          <p:cNvPr id="4105" name="Text Box 103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2743200"/>
            <a:ext cx="381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ambria" pitchFamily="18" charset="0"/>
              </a:rPr>
              <a:t>chooses 1 element from the sequence L</a:t>
            </a:r>
          </a:p>
        </p:txBody>
      </p:sp>
      <p:sp>
        <p:nvSpPr>
          <p:cNvPr id="4106" name="Text Box 103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5032727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chooses a random </a:t>
            </a:r>
            <a:r>
              <a:rPr lang="en-US" sz="1400" b="1" dirty="0">
                <a:latin typeface="Cambria" pitchFamily="18" charset="0"/>
              </a:rPr>
              <a:t>float</a:t>
            </a:r>
            <a:r>
              <a:rPr lang="en-US" sz="1400" dirty="0">
                <a:latin typeface="Cambria" pitchFamily="18" charset="0"/>
              </a:rPr>
              <a:t> from low to hi</a:t>
            </a:r>
          </a:p>
        </p:txBody>
      </p:sp>
      <p:sp>
        <p:nvSpPr>
          <p:cNvPr id="4107" name="Text Box 103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3096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allows use of </a:t>
            </a:r>
            <a:r>
              <a:rPr lang="en-US" sz="1400" b="1" dirty="0" err="1">
                <a:latin typeface="Cambria" pitchFamily="18" charset="0"/>
              </a:rPr>
              <a:t>dir</a:t>
            </a:r>
            <a:r>
              <a:rPr lang="en-US" sz="1400" b="1" dirty="0">
                <a:latin typeface="Cambria" pitchFamily="18" charset="0"/>
              </a:rPr>
              <a:t>(random)</a:t>
            </a:r>
            <a:r>
              <a:rPr lang="en-US" sz="1400" dirty="0">
                <a:latin typeface="Cambria" pitchFamily="18" charset="0"/>
              </a:rPr>
              <a:t> and </a:t>
            </a:r>
            <a:r>
              <a:rPr lang="en-US" sz="1400" b="1" dirty="0">
                <a:latin typeface="Cambria" pitchFamily="18" charset="0"/>
              </a:rPr>
              <a:t>help(random)</a:t>
            </a: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00200" y="4114800"/>
            <a:ext cx="6096000" cy="33855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How would you get a random </a:t>
            </a:r>
            <a:r>
              <a:rPr lang="en-US" sz="1600" dirty="0" err="1">
                <a:latin typeface="Cambria" pitchFamily="18" charset="0"/>
              </a:rPr>
              <a:t>int</a:t>
            </a:r>
            <a:r>
              <a:rPr lang="en-US" sz="1600" dirty="0">
                <a:latin typeface="Cambria" pitchFamily="18" charset="0"/>
              </a:rPr>
              <a:t> from 0 to 99 inclusive?</a:t>
            </a: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16383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b="1">
                <a:latin typeface="Courier New" pitchFamily="49" charset="0"/>
              </a:rPr>
              <a:t>random </a:t>
            </a: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b="1">
                <a:latin typeface="Courier New" pitchFamily="49" charset="0"/>
              </a:rPr>
              <a:t>*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4572000" y="1714500"/>
            <a:ext cx="3200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all random functions are now available!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077104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choice(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pitzer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54040" r="63405" b="21778"/>
          <a:stretch/>
        </p:blipFill>
        <p:spPr bwMode="auto">
          <a:xfrm>
            <a:off x="437445" y="5522382"/>
            <a:ext cx="3194756" cy="111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5864578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latin typeface="Cambria" pitchFamily="18" charset="0"/>
              </a:rPr>
              <a:t>float</a:t>
            </a:r>
            <a:r>
              <a:rPr lang="en-US" sz="1400" dirty="0" smtClean="0">
                <a:latin typeface="Cambria" pitchFamily="18" charset="0"/>
              </a:rPr>
              <a:t>s have 16 places of precision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1" name="Text Box 103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6157934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Here, 14 of them are after the decimal point</a:t>
            </a:r>
            <a:endParaRPr lang="en-US" sz="1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3" descr="ti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68413"/>
            <a:ext cx="4724400" cy="4217987"/>
          </a:xfrm>
          <a:prstGeom prst="rect">
            <a:avLst/>
          </a:prstGeom>
          <a:noFill/>
          <a:ln w="9525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1333500" y="2286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67B0E"/>
                </a:solidFill>
                <a:latin typeface="Cambria" pitchFamily="18" charset="0"/>
              </a:rPr>
              <a:t>Have a great weekend!</a:t>
            </a: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 rot="20925266">
            <a:off x="3205307" y="5302895"/>
            <a:ext cx="5374264" cy="5794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Happy turtling with </a:t>
            </a:r>
            <a:r>
              <a:rPr lang="en-US" sz="3200" b="1" dirty="0" smtClean="0">
                <a:latin typeface="Cambria" pitchFamily="18" charset="0"/>
              </a:rPr>
              <a:t>hw2</a:t>
            </a:r>
            <a:r>
              <a:rPr lang="en-US" sz="3200" dirty="0" smtClean="0">
                <a:latin typeface="Cambria" pitchFamily="18" charset="0"/>
              </a:rPr>
              <a:t>…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30723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Sometimes you need to run Python from the command-line</a:t>
            </a:r>
          </a:p>
        </p:txBody>
      </p:sp>
      <p:sp>
        <p:nvSpPr>
          <p:cNvPr id="30724" name="Rectangle 29"/>
          <p:cNvSpPr>
            <a:spLocks noChangeArrowheads="1"/>
          </p:cNvSpPr>
          <p:nvPr/>
        </p:nvSpPr>
        <p:spPr bwMode="auto">
          <a:xfrm>
            <a:off x="1009650" y="5969000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0725" name="Rounded Rectangle 30"/>
          <p:cNvSpPr>
            <a:spLocks noChangeArrowheads="1"/>
          </p:cNvSpPr>
          <p:nvPr/>
        </p:nvSpPr>
        <p:spPr bwMode="auto">
          <a:xfrm>
            <a:off x="225425" y="5978525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Rounded Rectangle 31"/>
          <p:cNvSpPr>
            <a:spLocks noChangeArrowheads="1"/>
          </p:cNvSpPr>
          <p:nvPr/>
        </p:nvSpPr>
        <p:spPr bwMode="auto">
          <a:xfrm>
            <a:off x="4659313" y="5981700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7" name="Rectangle 32"/>
          <p:cNvSpPr>
            <a:spLocks noChangeArrowheads="1"/>
          </p:cNvSpPr>
          <p:nvPr/>
        </p:nvSpPr>
        <p:spPr bwMode="auto">
          <a:xfrm>
            <a:off x="5253038" y="5969000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0728" name="Rectangle 1"/>
          <p:cNvSpPr>
            <a:spLocks noChangeArrowheads="1"/>
          </p:cNvSpPr>
          <p:nvPr/>
        </p:nvSpPr>
        <p:spPr bwMode="auto">
          <a:xfrm>
            <a:off x="552450" y="1470025"/>
            <a:ext cx="7772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www.cs.hmc.edu/twiki/bin/view/CS5/RunningPythonFromTheCommandLine</a:t>
            </a:r>
          </a:p>
        </p:txBody>
      </p:sp>
      <p:pic>
        <p:nvPicPr>
          <p:cNvPr id="3072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362200"/>
            <a:ext cx="3783012" cy="3116263"/>
          </a:xfrm>
          <a:prstGeom prst="rect">
            <a:avLst/>
          </a:prstGeom>
          <a:noFill/>
          <a:ln w="19050">
            <a:solidFill>
              <a:srgbClr val="0806C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362200"/>
            <a:ext cx="3941762" cy="3116263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609600" y="533400"/>
            <a:ext cx="8153400" cy="5867400"/>
            <a:chOff x="609600" y="533400"/>
            <a:chExt cx="8153400" cy="5867400"/>
          </a:xfrm>
        </p:grpSpPr>
        <p:sp>
          <p:nvSpPr>
            <p:cNvPr id="31767" name="Rectangle 30"/>
            <p:cNvSpPr>
              <a:spLocks noChangeArrowheads="1"/>
            </p:cNvSpPr>
            <p:nvPr/>
          </p:nvSpPr>
          <p:spPr bwMode="auto">
            <a:xfrm>
              <a:off x="2286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8" name="Rectangle 60"/>
            <p:cNvSpPr>
              <a:spLocks noChangeArrowheads="1"/>
            </p:cNvSpPr>
            <p:nvPr/>
          </p:nvSpPr>
          <p:spPr bwMode="auto">
            <a:xfrm>
              <a:off x="2286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9" name="Rectangle 61"/>
            <p:cNvSpPr>
              <a:spLocks noChangeArrowheads="1"/>
            </p:cNvSpPr>
            <p:nvPr/>
          </p:nvSpPr>
          <p:spPr bwMode="auto">
            <a:xfrm>
              <a:off x="3124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0" name="Rectangle 8"/>
            <p:cNvSpPr>
              <a:spLocks noChangeArrowheads="1"/>
            </p:cNvSpPr>
            <p:nvPr/>
          </p:nvSpPr>
          <p:spPr bwMode="auto">
            <a:xfrm>
              <a:off x="609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1" name="Rectangle 9"/>
            <p:cNvSpPr>
              <a:spLocks noChangeArrowheads="1"/>
            </p:cNvSpPr>
            <p:nvPr/>
          </p:nvSpPr>
          <p:spPr bwMode="auto">
            <a:xfrm>
              <a:off x="1447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2" name="Rectangle 10"/>
            <p:cNvSpPr>
              <a:spLocks noChangeArrowheads="1"/>
            </p:cNvSpPr>
            <p:nvPr/>
          </p:nvSpPr>
          <p:spPr bwMode="auto">
            <a:xfrm>
              <a:off x="2286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3" name="Rectangle 11"/>
            <p:cNvSpPr>
              <a:spLocks noChangeArrowheads="1"/>
            </p:cNvSpPr>
            <p:nvPr/>
          </p:nvSpPr>
          <p:spPr bwMode="auto">
            <a:xfrm>
              <a:off x="3124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4" name="Rectangle 12"/>
            <p:cNvSpPr>
              <a:spLocks noChangeArrowheads="1"/>
            </p:cNvSpPr>
            <p:nvPr/>
          </p:nvSpPr>
          <p:spPr bwMode="auto">
            <a:xfrm>
              <a:off x="3962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5" name="Rectangle 13"/>
            <p:cNvSpPr>
              <a:spLocks noChangeArrowheads="1"/>
            </p:cNvSpPr>
            <p:nvPr/>
          </p:nvSpPr>
          <p:spPr bwMode="auto">
            <a:xfrm>
              <a:off x="4800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6" name="Rectangle 14"/>
            <p:cNvSpPr>
              <a:spLocks noChangeArrowheads="1"/>
            </p:cNvSpPr>
            <p:nvPr/>
          </p:nvSpPr>
          <p:spPr bwMode="auto">
            <a:xfrm>
              <a:off x="5638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7" name="Rectangle 15"/>
            <p:cNvSpPr>
              <a:spLocks noChangeArrowheads="1"/>
            </p:cNvSpPr>
            <p:nvPr/>
          </p:nvSpPr>
          <p:spPr bwMode="auto">
            <a:xfrm>
              <a:off x="6477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8" name="Rectangle 16"/>
            <p:cNvSpPr>
              <a:spLocks noChangeArrowheads="1"/>
            </p:cNvSpPr>
            <p:nvPr/>
          </p:nvSpPr>
          <p:spPr bwMode="auto">
            <a:xfrm>
              <a:off x="7315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9" name="Rectangle 17"/>
            <p:cNvSpPr>
              <a:spLocks noChangeArrowheads="1"/>
            </p:cNvSpPr>
            <p:nvPr/>
          </p:nvSpPr>
          <p:spPr bwMode="auto">
            <a:xfrm>
              <a:off x="8153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0" name="Rectangle 18"/>
            <p:cNvSpPr>
              <a:spLocks noChangeArrowheads="1"/>
            </p:cNvSpPr>
            <p:nvPr/>
          </p:nvSpPr>
          <p:spPr bwMode="auto">
            <a:xfrm>
              <a:off x="609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1" name="Rectangle 19"/>
            <p:cNvSpPr>
              <a:spLocks noChangeArrowheads="1"/>
            </p:cNvSpPr>
            <p:nvPr/>
          </p:nvSpPr>
          <p:spPr bwMode="auto">
            <a:xfrm>
              <a:off x="1447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2" name="Rectangle 20"/>
            <p:cNvSpPr>
              <a:spLocks noChangeArrowheads="1"/>
            </p:cNvSpPr>
            <p:nvPr/>
          </p:nvSpPr>
          <p:spPr bwMode="auto">
            <a:xfrm>
              <a:off x="2286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3" name="Rectangle 21"/>
            <p:cNvSpPr>
              <a:spLocks noChangeArrowheads="1"/>
            </p:cNvSpPr>
            <p:nvPr/>
          </p:nvSpPr>
          <p:spPr bwMode="auto">
            <a:xfrm>
              <a:off x="3124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4" name="Rectangle 22"/>
            <p:cNvSpPr>
              <a:spLocks noChangeArrowheads="1"/>
            </p:cNvSpPr>
            <p:nvPr/>
          </p:nvSpPr>
          <p:spPr bwMode="auto">
            <a:xfrm>
              <a:off x="3962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5" name="Rectangle 23"/>
            <p:cNvSpPr>
              <a:spLocks noChangeArrowheads="1"/>
            </p:cNvSpPr>
            <p:nvPr/>
          </p:nvSpPr>
          <p:spPr bwMode="auto">
            <a:xfrm>
              <a:off x="4800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6" name="Rectangle 24"/>
            <p:cNvSpPr>
              <a:spLocks noChangeArrowheads="1"/>
            </p:cNvSpPr>
            <p:nvPr/>
          </p:nvSpPr>
          <p:spPr bwMode="auto">
            <a:xfrm>
              <a:off x="5638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7" name="Rectangle 25"/>
            <p:cNvSpPr>
              <a:spLocks noChangeArrowheads="1"/>
            </p:cNvSpPr>
            <p:nvPr/>
          </p:nvSpPr>
          <p:spPr bwMode="auto">
            <a:xfrm>
              <a:off x="6477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8" name="Rectangle 26"/>
            <p:cNvSpPr>
              <a:spLocks noChangeArrowheads="1"/>
            </p:cNvSpPr>
            <p:nvPr/>
          </p:nvSpPr>
          <p:spPr bwMode="auto">
            <a:xfrm>
              <a:off x="7315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9" name="Rectangle 27"/>
            <p:cNvSpPr>
              <a:spLocks noChangeArrowheads="1"/>
            </p:cNvSpPr>
            <p:nvPr/>
          </p:nvSpPr>
          <p:spPr bwMode="auto">
            <a:xfrm>
              <a:off x="8153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0" name="Rectangle 28"/>
            <p:cNvSpPr>
              <a:spLocks noChangeArrowheads="1"/>
            </p:cNvSpPr>
            <p:nvPr/>
          </p:nvSpPr>
          <p:spPr bwMode="auto">
            <a:xfrm>
              <a:off x="609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1" name="Rectangle 29"/>
            <p:cNvSpPr>
              <a:spLocks noChangeArrowheads="1"/>
            </p:cNvSpPr>
            <p:nvPr/>
          </p:nvSpPr>
          <p:spPr bwMode="auto">
            <a:xfrm>
              <a:off x="1447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2" name="Rectangle 31"/>
            <p:cNvSpPr>
              <a:spLocks noChangeArrowheads="1"/>
            </p:cNvSpPr>
            <p:nvPr/>
          </p:nvSpPr>
          <p:spPr bwMode="auto">
            <a:xfrm>
              <a:off x="3124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3" name="Rectangle 32"/>
            <p:cNvSpPr>
              <a:spLocks noChangeArrowheads="1"/>
            </p:cNvSpPr>
            <p:nvPr/>
          </p:nvSpPr>
          <p:spPr bwMode="auto">
            <a:xfrm>
              <a:off x="3962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4" name="Rectangle 33"/>
            <p:cNvSpPr>
              <a:spLocks noChangeArrowheads="1"/>
            </p:cNvSpPr>
            <p:nvPr/>
          </p:nvSpPr>
          <p:spPr bwMode="auto">
            <a:xfrm>
              <a:off x="4800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5" name="Rectangle 34"/>
            <p:cNvSpPr>
              <a:spLocks noChangeArrowheads="1"/>
            </p:cNvSpPr>
            <p:nvPr/>
          </p:nvSpPr>
          <p:spPr bwMode="auto">
            <a:xfrm>
              <a:off x="5638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6" name="Rectangle 35"/>
            <p:cNvSpPr>
              <a:spLocks noChangeArrowheads="1"/>
            </p:cNvSpPr>
            <p:nvPr/>
          </p:nvSpPr>
          <p:spPr bwMode="auto">
            <a:xfrm>
              <a:off x="6477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7" name="Rectangle 36"/>
            <p:cNvSpPr>
              <a:spLocks noChangeArrowheads="1"/>
            </p:cNvSpPr>
            <p:nvPr/>
          </p:nvSpPr>
          <p:spPr bwMode="auto">
            <a:xfrm>
              <a:off x="7315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8" name="Rectangle 37"/>
            <p:cNvSpPr>
              <a:spLocks noChangeArrowheads="1"/>
            </p:cNvSpPr>
            <p:nvPr/>
          </p:nvSpPr>
          <p:spPr bwMode="auto">
            <a:xfrm>
              <a:off x="8153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9" name="Rectangle 38"/>
            <p:cNvSpPr>
              <a:spLocks noChangeArrowheads="1"/>
            </p:cNvSpPr>
            <p:nvPr/>
          </p:nvSpPr>
          <p:spPr bwMode="auto">
            <a:xfrm>
              <a:off x="609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0" name="Rectangle 39"/>
            <p:cNvSpPr>
              <a:spLocks noChangeArrowheads="1"/>
            </p:cNvSpPr>
            <p:nvPr/>
          </p:nvSpPr>
          <p:spPr bwMode="auto">
            <a:xfrm>
              <a:off x="1447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1" name="Rectangle 40"/>
            <p:cNvSpPr>
              <a:spLocks noChangeArrowheads="1"/>
            </p:cNvSpPr>
            <p:nvPr/>
          </p:nvSpPr>
          <p:spPr bwMode="auto">
            <a:xfrm>
              <a:off x="2286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2" name="Rectangle 41"/>
            <p:cNvSpPr>
              <a:spLocks noChangeArrowheads="1"/>
            </p:cNvSpPr>
            <p:nvPr/>
          </p:nvSpPr>
          <p:spPr bwMode="auto">
            <a:xfrm>
              <a:off x="3124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3" name="Rectangle 42"/>
            <p:cNvSpPr>
              <a:spLocks noChangeArrowheads="1"/>
            </p:cNvSpPr>
            <p:nvPr/>
          </p:nvSpPr>
          <p:spPr bwMode="auto">
            <a:xfrm>
              <a:off x="3962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4" name="Rectangle 43"/>
            <p:cNvSpPr>
              <a:spLocks noChangeArrowheads="1"/>
            </p:cNvSpPr>
            <p:nvPr/>
          </p:nvSpPr>
          <p:spPr bwMode="auto">
            <a:xfrm>
              <a:off x="4800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5" name="Rectangle 44"/>
            <p:cNvSpPr>
              <a:spLocks noChangeArrowheads="1"/>
            </p:cNvSpPr>
            <p:nvPr/>
          </p:nvSpPr>
          <p:spPr bwMode="auto">
            <a:xfrm>
              <a:off x="5638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6" name="Rectangle 45"/>
            <p:cNvSpPr>
              <a:spLocks noChangeArrowheads="1"/>
            </p:cNvSpPr>
            <p:nvPr/>
          </p:nvSpPr>
          <p:spPr bwMode="auto">
            <a:xfrm>
              <a:off x="6477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7" name="Rectangle 46"/>
            <p:cNvSpPr>
              <a:spLocks noChangeArrowheads="1"/>
            </p:cNvSpPr>
            <p:nvPr/>
          </p:nvSpPr>
          <p:spPr bwMode="auto">
            <a:xfrm>
              <a:off x="7315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8" name="Rectangle 47"/>
            <p:cNvSpPr>
              <a:spLocks noChangeArrowheads="1"/>
            </p:cNvSpPr>
            <p:nvPr/>
          </p:nvSpPr>
          <p:spPr bwMode="auto">
            <a:xfrm>
              <a:off x="8153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9" name="Rectangle 48"/>
            <p:cNvSpPr>
              <a:spLocks noChangeArrowheads="1"/>
            </p:cNvSpPr>
            <p:nvPr/>
          </p:nvSpPr>
          <p:spPr bwMode="auto">
            <a:xfrm>
              <a:off x="609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0" name="Rectangle 49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1" name="Rectangle 50"/>
            <p:cNvSpPr>
              <a:spLocks noChangeArrowheads="1"/>
            </p:cNvSpPr>
            <p:nvPr/>
          </p:nvSpPr>
          <p:spPr bwMode="auto">
            <a:xfrm>
              <a:off x="2286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2" name="Rectangle 51"/>
            <p:cNvSpPr>
              <a:spLocks noChangeArrowheads="1"/>
            </p:cNvSpPr>
            <p:nvPr/>
          </p:nvSpPr>
          <p:spPr bwMode="auto">
            <a:xfrm>
              <a:off x="3124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3" name="Rectangle 52"/>
            <p:cNvSpPr>
              <a:spLocks noChangeArrowheads="1"/>
            </p:cNvSpPr>
            <p:nvPr/>
          </p:nvSpPr>
          <p:spPr bwMode="auto">
            <a:xfrm>
              <a:off x="3962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4" name="Rectangle 53"/>
            <p:cNvSpPr>
              <a:spLocks noChangeArrowheads="1"/>
            </p:cNvSpPr>
            <p:nvPr/>
          </p:nvSpPr>
          <p:spPr bwMode="auto">
            <a:xfrm>
              <a:off x="4800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5" name="Rectangle 54"/>
            <p:cNvSpPr>
              <a:spLocks noChangeArrowheads="1"/>
            </p:cNvSpPr>
            <p:nvPr/>
          </p:nvSpPr>
          <p:spPr bwMode="auto">
            <a:xfrm>
              <a:off x="5638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6" name="Rectangle 55"/>
            <p:cNvSpPr>
              <a:spLocks noChangeArrowheads="1"/>
            </p:cNvSpPr>
            <p:nvPr/>
          </p:nvSpPr>
          <p:spPr bwMode="auto">
            <a:xfrm>
              <a:off x="6477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7" name="Rectangle 56"/>
            <p:cNvSpPr>
              <a:spLocks noChangeArrowheads="1"/>
            </p:cNvSpPr>
            <p:nvPr/>
          </p:nvSpPr>
          <p:spPr bwMode="auto">
            <a:xfrm>
              <a:off x="7315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8" name="Rectangle 57"/>
            <p:cNvSpPr>
              <a:spLocks noChangeArrowheads="1"/>
            </p:cNvSpPr>
            <p:nvPr/>
          </p:nvSpPr>
          <p:spPr bwMode="auto">
            <a:xfrm>
              <a:off x="8153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9" name="Rectangle 58"/>
            <p:cNvSpPr>
              <a:spLocks noChangeArrowheads="1"/>
            </p:cNvSpPr>
            <p:nvPr/>
          </p:nvSpPr>
          <p:spPr bwMode="auto">
            <a:xfrm>
              <a:off x="609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0" name="Rectangle 59"/>
            <p:cNvSpPr>
              <a:spLocks noChangeArrowheads="1"/>
            </p:cNvSpPr>
            <p:nvPr/>
          </p:nvSpPr>
          <p:spPr bwMode="auto">
            <a:xfrm>
              <a:off x="1447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1" name="Rectangle 62"/>
            <p:cNvSpPr>
              <a:spLocks noChangeArrowheads="1"/>
            </p:cNvSpPr>
            <p:nvPr/>
          </p:nvSpPr>
          <p:spPr bwMode="auto">
            <a:xfrm>
              <a:off x="3962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2" name="Rectangle 63"/>
            <p:cNvSpPr>
              <a:spLocks noChangeArrowheads="1"/>
            </p:cNvSpPr>
            <p:nvPr/>
          </p:nvSpPr>
          <p:spPr bwMode="auto">
            <a:xfrm>
              <a:off x="4800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3" name="Rectangle 64"/>
            <p:cNvSpPr>
              <a:spLocks noChangeArrowheads="1"/>
            </p:cNvSpPr>
            <p:nvPr/>
          </p:nvSpPr>
          <p:spPr bwMode="auto">
            <a:xfrm>
              <a:off x="5638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4" name="Rectangle 65"/>
            <p:cNvSpPr>
              <a:spLocks noChangeArrowheads="1"/>
            </p:cNvSpPr>
            <p:nvPr/>
          </p:nvSpPr>
          <p:spPr bwMode="auto">
            <a:xfrm>
              <a:off x="6477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5" name="Rectangle 66"/>
            <p:cNvSpPr>
              <a:spLocks noChangeArrowheads="1"/>
            </p:cNvSpPr>
            <p:nvPr/>
          </p:nvSpPr>
          <p:spPr bwMode="auto">
            <a:xfrm>
              <a:off x="7315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6" name="Rectangle 67"/>
            <p:cNvSpPr>
              <a:spLocks noChangeArrowheads="1"/>
            </p:cNvSpPr>
            <p:nvPr/>
          </p:nvSpPr>
          <p:spPr bwMode="auto">
            <a:xfrm>
              <a:off x="8153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7" name="Rectangle 68"/>
            <p:cNvSpPr>
              <a:spLocks noChangeArrowheads="1"/>
            </p:cNvSpPr>
            <p:nvPr/>
          </p:nvSpPr>
          <p:spPr bwMode="auto">
            <a:xfrm>
              <a:off x="609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8" name="Rectangle 69"/>
            <p:cNvSpPr>
              <a:spLocks noChangeArrowheads="1"/>
            </p:cNvSpPr>
            <p:nvPr/>
          </p:nvSpPr>
          <p:spPr bwMode="auto">
            <a:xfrm>
              <a:off x="1447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9" name="Rectangle 70"/>
            <p:cNvSpPr>
              <a:spLocks noChangeArrowheads="1"/>
            </p:cNvSpPr>
            <p:nvPr/>
          </p:nvSpPr>
          <p:spPr bwMode="auto">
            <a:xfrm>
              <a:off x="2286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0" name="Rectangle 71"/>
            <p:cNvSpPr>
              <a:spLocks noChangeArrowheads="1"/>
            </p:cNvSpPr>
            <p:nvPr/>
          </p:nvSpPr>
          <p:spPr bwMode="auto">
            <a:xfrm>
              <a:off x="3124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1" name="Rectangle 72"/>
            <p:cNvSpPr>
              <a:spLocks noChangeArrowheads="1"/>
            </p:cNvSpPr>
            <p:nvPr/>
          </p:nvSpPr>
          <p:spPr bwMode="auto">
            <a:xfrm>
              <a:off x="3962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2" name="Rectangle 73"/>
            <p:cNvSpPr>
              <a:spLocks noChangeArrowheads="1"/>
            </p:cNvSpPr>
            <p:nvPr/>
          </p:nvSpPr>
          <p:spPr bwMode="auto">
            <a:xfrm>
              <a:off x="4800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3" name="Rectangle 74"/>
            <p:cNvSpPr>
              <a:spLocks noChangeArrowheads="1"/>
            </p:cNvSpPr>
            <p:nvPr/>
          </p:nvSpPr>
          <p:spPr bwMode="auto">
            <a:xfrm>
              <a:off x="5638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4" name="Rectangle 75"/>
            <p:cNvSpPr>
              <a:spLocks noChangeArrowheads="1"/>
            </p:cNvSpPr>
            <p:nvPr/>
          </p:nvSpPr>
          <p:spPr bwMode="auto">
            <a:xfrm>
              <a:off x="6477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5" name="Rectangle 76"/>
            <p:cNvSpPr>
              <a:spLocks noChangeArrowheads="1"/>
            </p:cNvSpPr>
            <p:nvPr/>
          </p:nvSpPr>
          <p:spPr bwMode="auto">
            <a:xfrm>
              <a:off x="7315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6" name="Rectangle 77"/>
            <p:cNvSpPr>
              <a:spLocks noChangeArrowheads="1"/>
            </p:cNvSpPr>
            <p:nvPr/>
          </p:nvSpPr>
          <p:spPr bwMode="auto">
            <a:xfrm>
              <a:off x="8153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7" name="Rectangle 78"/>
            <p:cNvSpPr>
              <a:spLocks noChangeArrowheads="1"/>
            </p:cNvSpPr>
            <p:nvPr/>
          </p:nvSpPr>
          <p:spPr bwMode="auto">
            <a:xfrm>
              <a:off x="609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8" name="Rectangle 79"/>
            <p:cNvSpPr>
              <a:spLocks noChangeArrowheads="1"/>
            </p:cNvSpPr>
            <p:nvPr/>
          </p:nvSpPr>
          <p:spPr bwMode="auto">
            <a:xfrm>
              <a:off x="1447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9" name="Rectangle 80"/>
            <p:cNvSpPr>
              <a:spLocks noChangeArrowheads="1"/>
            </p:cNvSpPr>
            <p:nvPr/>
          </p:nvSpPr>
          <p:spPr bwMode="auto">
            <a:xfrm>
              <a:off x="2286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0" name="Rectangle 81"/>
            <p:cNvSpPr>
              <a:spLocks noChangeArrowheads="1"/>
            </p:cNvSpPr>
            <p:nvPr/>
          </p:nvSpPr>
          <p:spPr bwMode="auto">
            <a:xfrm>
              <a:off x="3124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1" name="Rectangle 82"/>
            <p:cNvSpPr>
              <a:spLocks noChangeArrowheads="1"/>
            </p:cNvSpPr>
            <p:nvPr/>
          </p:nvSpPr>
          <p:spPr bwMode="auto">
            <a:xfrm>
              <a:off x="3962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2" name="Rectangle 83"/>
            <p:cNvSpPr>
              <a:spLocks noChangeArrowheads="1"/>
            </p:cNvSpPr>
            <p:nvPr/>
          </p:nvSpPr>
          <p:spPr bwMode="auto">
            <a:xfrm>
              <a:off x="4800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3" name="Rectangle 84"/>
            <p:cNvSpPr>
              <a:spLocks noChangeArrowheads="1"/>
            </p:cNvSpPr>
            <p:nvPr/>
          </p:nvSpPr>
          <p:spPr bwMode="auto">
            <a:xfrm>
              <a:off x="5638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4" name="Rectangle 85"/>
            <p:cNvSpPr>
              <a:spLocks noChangeArrowheads="1"/>
            </p:cNvSpPr>
            <p:nvPr/>
          </p:nvSpPr>
          <p:spPr bwMode="auto">
            <a:xfrm>
              <a:off x="6477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5" name="Rectangle 86"/>
            <p:cNvSpPr>
              <a:spLocks noChangeArrowheads="1"/>
            </p:cNvSpPr>
            <p:nvPr/>
          </p:nvSpPr>
          <p:spPr bwMode="auto">
            <a:xfrm>
              <a:off x="7315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6" name="Rectangle 87"/>
            <p:cNvSpPr>
              <a:spLocks noChangeArrowheads="1"/>
            </p:cNvSpPr>
            <p:nvPr/>
          </p:nvSpPr>
          <p:spPr bwMode="auto">
            <a:xfrm>
              <a:off x="8153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31747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057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1749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1750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1751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1752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1753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1754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1755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1756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1757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1758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  <p:sp>
        <p:nvSpPr>
          <p:cNvPr id="31759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1760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1761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1762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1763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1764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1765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31766" name="TextBox 99"/>
          <p:cNvSpPr txBox="1">
            <a:spLocks noChangeArrowheads="1"/>
          </p:cNvSpPr>
          <p:nvPr/>
        </p:nvSpPr>
        <p:spPr bwMode="auto">
          <a:xfrm rot="-1031036">
            <a:off x="3057525" y="2855913"/>
            <a:ext cx="4038600" cy="206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6400" b="1"/>
              <a:t>building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5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105525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806CE"/>
                </a:solidFill>
              </a:rPr>
              <a:t>Programming </a:t>
            </a:r>
            <a:r>
              <a:rPr lang="en-US" sz="2800" i="1">
                <a:solidFill>
                  <a:srgbClr val="0806CE"/>
                </a:solidFill>
              </a:rPr>
              <a:t>before </a:t>
            </a:r>
            <a:r>
              <a:rPr lang="en-US" sz="2800">
                <a:solidFill>
                  <a:srgbClr val="0806CE"/>
                </a:solidFill>
              </a:rPr>
              <a:t>stored-program computers…</a:t>
            </a:r>
          </a:p>
        </p:txBody>
      </p:sp>
      <p:sp>
        <p:nvSpPr>
          <p:cNvPr id="3277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548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ENIAC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2" descr="turtle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152400" y="2590800"/>
            <a:ext cx="3371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25"/>
          <p:cNvGrpSpPr>
            <a:grpSpLocks/>
          </p:cNvGrpSpPr>
          <p:nvPr/>
        </p:nvGrpSpPr>
        <p:grpSpPr bwMode="auto">
          <a:xfrm>
            <a:off x="2203450" y="990600"/>
            <a:ext cx="4137025" cy="180975"/>
            <a:chOff x="346" y="624"/>
            <a:chExt cx="3648" cy="114"/>
          </a:xfrm>
        </p:grpSpPr>
        <p:sp>
          <p:nvSpPr>
            <p:cNvPr id="3381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5720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6731000" y="134938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Comic Sans MS" pitchFamily="66" charset="0"/>
              </a:rPr>
              <a:t>CS 5 alien on strike!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134938" y="158750"/>
            <a:ext cx="18938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Claremont residents report droplets of water falling down-ward from the sky: unexplained meteorological phenomenon causes panic… 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1127125" y="955675"/>
            <a:ext cx="919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details, p. 42</a:t>
            </a:r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6446838" y="2817813"/>
            <a:ext cx="2578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6705600" y="2400300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Consummate sketch of accused, bullying CS 5 co-worker</a:t>
            </a:r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6664325" y="47704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506413" y="1501775"/>
            <a:ext cx="268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hw2</a:t>
            </a:r>
            <a:r>
              <a:rPr lang="en-US"/>
              <a:t> due Mon.</a:t>
            </a:r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4244975" y="1947863"/>
            <a:ext cx="1524000" cy="93503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LAC tutoring hours all weekend!</a:t>
            </a:r>
          </a:p>
        </p:txBody>
      </p:sp>
      <p:sp>
        <p:nvSpPr>
          <p:cNvPr id="33808" name="Text Box 21"/>
          <p:cNvSpPr txBox="1">
            <a:spLocks noChangeArrowheads="1"/>
          </p:cNvSpPr>
          <p:nvPr/>
        </p:nvSpPr>
        <p:spPr bwMode="auto">
          <a:xfrm>
            <a:off x="479425" y="2697163"/>
            <a:ext cx="2716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Calibri" pitchFamily="34" charset="0"/>
              </a:rPr>
              <a:t>Fractals and Turtles!</a:t>
            </a:r>
          </a:p>
        </p:txBody>
      </p:sp>
      <p:sp>
        <p:nvSpPr>
          <p:cNvPr id="33809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33810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1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601663" y="3101975"/>
            <a:ext cx="228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i="1">
                <a:solidFill>
                  <a:srgbClr val="FFFFFF"/>
                </a:solidFill>
                <a:latin typeface="Comic Sans MS" pitchFamily="66" charset="0"/>
              </a:rPr>
              <a:t>how random…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417513" y="1958975"/>
            <a:ext cx="288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Fri. aft. office hours!</a:t>
            </a:r>
          </a:p>
        </p:txBody>
      </p:sp>
      <p:pic>
        <p:nvPicPr>
          <p:cNvPr id="33814" name="Picture 23" descr="Picture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3100388"/>
            <a:ext cx="2371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4" descr="dragonDjok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Text Box 11"/>
          <p:cNvSpPr txBox="1">
            <a:spLocks noChangeArrowheads="1"/>
          </p:cNvSpPr>
          <p:nvPr/>
        </p:nvSpPr>
        <p:spPr bwMode="auto">
          <a:xfrm>
            <a:off x="3810000" y="2600325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Other trogdor appearances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5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7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0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1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2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3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4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5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6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7" name="Rectangle 26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8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9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0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2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3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4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5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6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7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8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9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0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1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2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3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4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5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6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7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8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9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0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1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2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3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4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5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6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7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8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9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0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1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2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3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4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5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6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7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8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9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0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1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2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3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4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5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6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7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8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9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0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1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2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3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4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5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6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7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8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9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4900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4901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4902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4903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4904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4905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4906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4907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4908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4909" name="TextBox 99"/>
          <p:cNvSpPr txBox="1">
            <a:spLocks noChangeArrowheads="1"/>
          </p:cNvSpPr>
          <p:nvPr/>
        </p:nvSpPr>
        <p:spPr bwMode="auto">
          <a:xfrm>
            <a:off x="23622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2</a:t>
            </a:r>
          </a:p>
        </p:txBody>
      </p:sp>
      <p:sp>
        <p:nvSpPr>
          <p:cNvPr id="34910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4911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4912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4913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4914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4915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4916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Etch-a-Sketch</a:t>
            </a:r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4191000" y="6259513"/>
            <a:ext cx="3841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from turtle import *</a:t>
            </a:r>
          </a:p>
        </p:txBody>
      </p:sp>
      <p:sp>
        <p:nvSpPr>
          <p:cNvPr id="35844" name="TextBox 20"/>
          <p:cNvSpPr txBox="1">
            <a:spLocks noChangeArrowheads="1"/>
          </p:cNvSpPr>
          <p:nvPr/>
        </p:nvSpPr>
        <p:spPr bwMode="auto">
          <a:xfrm>
            <a:off x="914400" y="838200"/>
            <a:ext cx="7315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3200">
                <a:solidFill>
                  <a:srgbClr val="800000"/>
                </a:solidFill>
                <a:latin typeface="Calibri" pitchFamily="34" charset="0"/>
              </a:rPr>
              <a:t>Be SURE to start IDLE with </a:t>
            </a:r>
            <a:r>
              <a:rPr lang="en-US" sz="3200" i="1">
                <a:solidFill>
                  <a:srgbClr val="800000"/>
                </a:solidFill>
                <a:latin typeface="Calibri" pitchFamily="34" charset="0"/>
              </a:rPr>
              <a:t>"no subprocess"</a:t>
            </a:r>
            <a:endParaRPr lang="en-US" sz="320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35845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294188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Box 22"/>
          <p:cNvSpPr txBox="1">
            <a:spLocks noChangeArrowheads="1"/>
          </p:cNvSpPr>
          <p:nvPr/>
        </p:nvSpPr>
        <p:spPr bwMode="auto">
          <a:xfrm>
            <a:off x="1012825" y="5243513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35847" name="Rectangle 23"/>
          <p:cNvSpPr>
            <a:spLocks noChangeArrowheads="1"/>
          </p:cNvSpPr>
          <p:nvPr/>
        </p:nvSpPr>
        <p:spPr bwMode="auto">
          <a:xfrm>
            <a:off x="1344613" y="624363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Then, you can type</a:t>
            </a:r>
          </a:p>
        </p:txBody>
      </p:sp>
      <p:sp>
        <p:nvSpPr>
          <p:cNvPr id="35848" name="TextBox 24"/>
          <p:cNvSpPr txBox="1">
            <a:spLocks noChangeArrowheads="1"/>
          </p:cNvSpPr>
          <p:nvPr/>
        </p:nvSpPr>
        <p:spPr bwMode="auto">
          <a:xfrm>
            <a:off x="444500" y="22860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5849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743200"/>
            <a:ext cx="2432050" cy="134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26"/>
          <p:cNvSpPr>
            <a:spLocks noChangeArrowheads="1"/>
          </p:cNvSpPr>
          <p:nvPr/>
        </p:nvSpPr>
        <p:spPr bwMode="auto">
          <a:xfrm>
            <a:off x="2919413" y="3724275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35851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467100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29"/>
          <p:cNvSpPr>
            <a:spLocks noChangeArrowheads="1"/>
          </p:cNvSpPr>
          <p:nvPr/>
        </p:nvSpPr>
        <p:spPr bwMode="auto">
          <a:xfrm>
            <a:off x="1009650" y="1698625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5853" name="Rounded Rectangle 30"/>
          <p:cNvSpPr>
            <a:spLocks noChangeArrowheads="1"/>
          </p:cNvSpPr>
          <p:nvPr/>
        </p:nvSpPr>
        <p:spPr bwMode="auto">
          <a:xfrm>
            <a:off x="225425" y="1708150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4" name="Rounded Rectangle 31"/>
          <p:cNvSpPr>
            <a:spLocks noChangeArrowheads="1"/>
          </p:cNvSpPr>
          <p:nvPr/>
        </p:nvSpPr>
        <p:spPr bwMode="auto">
          <a:xfrm>
            <a:off x="4659313" y="1711325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5" name="Rectangle 32"/>
          <p:cNvSpPr>
            <a:spLocks noChangeArrowheads="1"/>
          </p:cNvSpPr>
          <p:nvPr/>
        </p:nvSpPr>
        <p:spPr bwMode="auto">
          <a:xfrm>
            <a:off x="5253038" y="1698625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5856" name="TextBox 33"/>
          <p:cNvSpPr txBox="1">
            <a:spLocks noChangeArrowheads="1"/>
          </p:cNvSpPr>
          <p:nvPr/>
        </p:nvSpPr>
        <p:spPr bwMode="auto">
          <a:xfrm>
            <a:off x="5054600" y="2281238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7" name="TextBox 35"/>
          <p:cNvSpPr txBox="1">
            <a:spLocks noChangeArrowheads="1"/>
          </p:cNvSpPr>
          <p:nvPr/>
        </p:nvSpPr>
        <p:spPr bwMode="auto">
          <a:xfrm>
            <a:off x="5029200" y="42672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8" name="Rectangle 36"/>
          <p:cNvSpPr>
            <a:spLocks noChangeArrowheads="1"/>
          </p:cNvSpPr>
          <p:nvPr/>
        </p:nvSpPr>
        <p:spPr bwMode="auto">
          <a:xfrm>
            <a:off x="5121275" y="4678363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35859" name="Rectangle 37"/>
          <p:cNvSpPr>
            <a:spLocks noChangeArrowheads="1"/>
          </p:cNvSpPr>
          <p:nvPr/>
        </p:nvSpPr>
        <p:spPr bwMode="auto">
          <a:xfrm>
            <a:off x="4818063" y="5105400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60" name="Rectangle 38"/>
          <p:cNvSpPr>
            <a:spLocks noChangeArrowheads="1"/>
          </p:cNvSpPr>
          <p:nvPr/>
        </p:nvSpPr>
        <p:spPr bwMode="auto">
          <a:xfrm>
            <a:off x="4999038" y="5559425"/>
            <a:ext cx="3517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35861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743200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Picture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5" b="8046"/>
          <a:stretch>
            <a:fillRect/>
          </a:stretch>
        </p:blipFill>
        <p:spPr bwMode="auto">
          <a:xfrm>
            <a:off x="228600" y="3684588"/>
            <a:ext cx="8750300" cy="3021012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524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Reading this week...</a:t>
            </a:r>
          </a:p>
        </p:txBody>
      </p:sp>
      <p:grpSp>
        <p:nvGrpSpPr>
          <p:cNvPr id="36868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038225"/>
            <a:ext cx="8218488" cy="180975"/>
            <a:chOff x="295" y="1311"/>
            <a:chExt cx="5177" cy="114"/>
          </a:xfrm>
        </p:grpSpPr>
        <p:sp>
          <p:nvSpPr>
            <p:cNvPr id="36877" name="Rectangle 102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102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TextBox 17"/>
          <p:cNvSpPr txBox="1">
            <a:spLocks noChangeArrowheads="1"/>
          </p:cNvSpPr>
          <p:nvPr/>
        </p:nvSpPr>
        <p:spPr bwMode="auto">
          <a:xfrm>
            <a:off x="152400" y="1727200"/>
            <a:ext cx="2938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 all computation really consists of</a:t>
            </a:r>
          </a:p>
        </p:txBody>
      </p:sp>
      <p:sp>
        <p:nvSpPr>
          <p:cNvPr id="36870" name="Rectangle 19"/>
          <p:cNvSpPr>
            <a:spLocks noChangeArrowheads="1"/>
          </p:cNvSpPr>
          <p:nvPr/>
        </p:nvSpPr>
        <p:spPr bwMode="auto">
          <a:xfrm>
            <a:off x="6130925" y="5805488"/>
            <a:ext cx="217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</a:rPr>
              <a:t>What's missing?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2916238" y="1543050"/>
            <a:ext cx="31511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conditionals (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),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data storage </a:t>
            </a:r>
            <a:r>
              <a:rPr lang="en-US">
                <a:latin typeface="Calibri" pitchFamily="34" charset="0"/>
              </a:rPr>
              <a:t>'hi'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, and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recursion (or loops)</a:t>
            </a:r>
          </a:p>
        </p:txBody>
      </p:sp>
      <p:sp>
        <p:nvSpPr>
          <p:cNvPr id="36872" name="TextBox 17"/>
          <p:cNvSpPr txBox="1">
            <a:spLocks noChangeArrowheads="1"/>
          </p:cNvSpPr>
          <p:nvPr/>
        </p:nvSpPr>
        <p:spPr bwMode="auto">
          <a:xfrm>
            <a:off x="6396038" y="1543050"/>
            <a:ext cx="2747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perhaps natural interactions could be created, too?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7613650" y="3830638"/>
            <a:ext cx="1355725" cy="4762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2767013" y="3127375"/>
            <a:ext cx="355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Joseph Weizenbaum's </a:t>
            </a:r>
            <a:r>
              <a:rPr lang="en-US" i="1">
                <a:solidFill>
                  <a:srgbClr val="067B0E"/>
                </a:solidFill>
                <a:latin typeface="Calibri" pitchFamily="34" charset="0"/>
              </a:rPr>
              <a:t>Eliza</a:t>
            </a:r>
            <a:endParaRPr lang="en-US" i="1">
              <a:solidFill>
                <a:srgbClr val="067B0E"/>
              </a:solidFill>
            </a:endParaRPr>
          </a:p>
        </p:txBody>
      </p:sp>
      <p:sp>
        <p:nvSpPr>
          <p:cNvPr id="36875" name="Right Arrow 14"/>
          <p:cNvSpPr>
            <a:spLocks noChangeArrowheads="1"/>
          </p:cNvSpPr>
          <p:nvPr/>
        </p:nvSpPr>
        <p:spPr bwMode="auto">
          <a:xfrm>
            <a:off x="2590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6" name="Right Arrow 15"/>
          <p:cNvSpPr>
            <a:spLocks noChangeArrowheads="1"/>
          </p:cNvSpPr>
          <p:nvPr/>
        </p:nvSpPr>
        <p:spPr bwMode="auto">
          <a:xfrm>
            <a:off x="6019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4013" y="674688"/>
            <a:ext cx="5716587" cy="564038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pi via darts</a:t>
            </a:r>
            <a:endParaRPr lang="en-US"/>
          </a:p>
        </p:txBody>
      </p:sp>
      <p:sp>
        <p:nvSpPr>
          <p:cNvPr id="37892" name="Rectangle 10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4013" y="669925"/>
            <a:ext cx="5715000" cy="565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762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Easy as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37894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8075" y="6308725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37895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10588" y="381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52400" y="6388587"/>
            <a:ext cx="88392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8001000" y="5961244"/>
            <a:ext cx="9906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17156" y="124347"/>
            <a:ext cx="4267200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dirty="0" smtClean="0">
                <a:latin typeface="Cambria" pitchFamily="18" charset="0"/>
              </a:rPr>
              <a:t>A few random thoughts…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range(1,5)+[4,2,4,2]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1" y="595461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uniform( 41.9,42.1 )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4138" y="14816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solidFill>
            <a:srgbClr val="FFD1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4138" y="6003994"/>
            <a:ext cx="343235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</a:t>
            </a:r>
            <a:r>
              <a:rPr lang="en-US" sz="1400" dirty="0" smtClean="0">
                <a:latin typeface="Cambria" pitchFamily="18" charset="0"/>
              </a:rPr>
              <a:t>the chances of this being &gt; </a:t>
            </a:r>
            <a:r>
              <a:rPr lang="en-US" sz="1400" dirty="0" smtClean="0">
                <a:latin typeface="Cambria" pitchFamily="18" charset="0"/>
              </a:rPr>
              <a:t>42.05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4442547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choice( 0,1,2,3,4 )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4946568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choice[ range(5) 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5450589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[range(5)]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3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6458635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'7'</a:t>
            </a:r>
            <a:r>
              <a:rPr lang="en-US" sz="1400" b="1" dirty="0" smtClean="0">
                <a:latin typeface="Courier New" pitchFamily="49" charset="0"/>
              </a:rPr>
              <a:t> in </a:t>
            </a:r>
            <a:r>
              <a:rPr lang="en-US" sz="1400" b="1" dirty="0" err="1" smtClean="0">
                <a:latin typeface="Courier New" pitchFamily="49" charset="0"/>
              </a:rPr>
              <a:t>str</a:t>
            </a:r>
            <a:r>
              <a:rPr lang="en-US" sz="1400" b="1" dirty="0" smtClean="0">
                <a:latin typeface="Courier New" pitchFamily="49" charset="0"/>
              </a:rPr>
              <a:t>(uniform(41.9,42.1))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242646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" y="293048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3434505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1" y="14184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800" y="3938526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range(5)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4138" y="2480733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599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31" name="Rectangle 30"/>
          <p:cNvSpPr/>
          <p:nvPr/>
        </p:nvSpPr>
        <p:spPr>
          <a:xfrm>
            <a:off x="1601427" y="304800"/>
            <a:ext cx="9893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Name(s): </a:t>
            </a:r>
            <a:endParaRPr lang="en-US" sz="15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80733" y="594098"/>
            <a:ext cx="178752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103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94138" y="2977289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4138" y="3490934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7" name="Text Box 10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94138" y="4896302"/>
            <a:ext cx="343235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Which </a:t>
            </a:r>
            <a:r>
              <a:rPr lang="en-US" sz="1400" u="sng" dirty="0" smtClean="0">
                <a:latin typeface="Cambria" pitchFamily="18" charset="0"/>
              </a:rPr>
              <a:t>two</a:t>
            </a:r>
            <a:r>
              <a:rPr lang="en-US" sz="1400" dirty="0" smtClean="0">
                <a:latin typeface="Cambria" pitchFamily="18" charset="0"/>
              </a:rPr>
              <a:t> of these </a:t>
            </a:r>
            <a:r>
              <a:rPr lang="en-US" sz="1400" dirty="0" smtClean="0">
                <a:latin typeface="Cambria" pitchFamily="18" charset="0"/>
              </a:rPr>
              <a:t>are </a:t>
            </a:r>
            <a:r>
              <a:rPr lang="en-US" sz="1400" dirty="0" smtClean="0">
                <a:latin typeface="Cambria" pitchFamily="18" charset="0"/>
              </a:rPr>
              <a:t>syntax errors? What does the third, "correct" one do?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1244" y="1851378"/>
            <a:ext cx="188524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94138" y="6465711"/>
            <a:ext cx="357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being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400" dirty="0" smtClean="0">
                <a:latin typeface="Cambria" pitchFamily="18" charset="0"/>
              </a:rPr>
              <a:t>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597441" y="4522535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>
          <a:xfrm rot="20643186">
            <a:off x="8248948" y="6409242"/>
            <a:ext cx="8083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Extras !</a:t>
            </a:r>
            <a:endParaRPr lang="en-US" sz="1400" b="1" dirty="0">
              <a:solidFill>
                <a:srgbClr val="067B0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9358" y="6013201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==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42.0?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6340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635956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124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623733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251200" y="4137378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6172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94137" y="3982001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to be even or odd?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38921" name="Rectangle 10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0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1B0FE4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38916" name="Rectangle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9436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Essential for debugging …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891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20574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import time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 b="1">
              <a:solidFill>
                <a:schemeClr val="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countdown( num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remarkably accurate sim.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of 2006's final moments """</a:t>
            </a:r>
            <a:endParaRPr lang="en-US" sz="16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num == 0: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'Hooray!'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'Countdown is', num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time.sleep(1)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countdown(num-1)</a:t>
            </a:r>
          </a:p>
        </p:txBody>
      </p:sp>
      <p:sp>
        <p:nvSpPr>
          <p:cNvPr id="3891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4289425"/>
            <a:ext cx="3810000" cy="476250"/>
          </a:xfrm>
          <a:prstGeom prst="rect">
            <a:avLst/>
          </a:prstGeom>
          <a:noFill/>
          <a:ln w="19050">
            <a:solidFill>
              <a:srgbClr val="FC05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19" name="Freeform 103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55863" y="4835525"/>
            <a:ext cx="750887" cy="476250"/>
          </a:xfrm>
          <a:custGeom>
            <a:avLst/>
            <a:gdLst>
              <a:gd name="T0" fmla="*/ 0 w 473"/>
              <a:gd name="T1" fmla="*/ 2147483647 h 221"/>
              <a:gd name="T2" fmla="*/ 2147483647 w 473"/>
              <a:gd name="T3" fmla="*/ 2147483647 h 221"/>
              <a:gd name="T4" fmla="*/ 2147483647 w 473"/>
              <a:gd name="T5" fmla="*/ 2147483647 h 221"/>
              <a:gd name="T6" fmla="*/ 2147483647 w 473"/>
              <a:gd name="T7" fmla="*/ 0 h 221"/>
              <a:gd name="T8" fmla="*/ 0 60000 65536"/>
              <a:gd name="T9" fmla="*/ 0 60000 65536"/>
              <a:gd name="T10" fmla="*/ 0 60000 65536"/>
              <a:gd name="T11" fmla="*/ 0 60000 65536"/>
              <a:gd name="T12" fmla="*/ 0 w 473"/>
              <a:gd name="T13" fmla="*/ 0 h 221"/>
              <a:gd name="T14" fmla="*/ 473 w 473"/>
              <a:gd name="T15" fmla="*/ 221 h 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" h="221">
                <a:moveTo>
                  <a:pt x="0" y="221"/>
                </a:moveTo>
                <a:cubicBezTo>
                  <a:pt x="8" y="157"/>
                  <a:pt x="35" y="88"/>
                  <a:pt x="102" y="71"/>
                </a:cubicBezTo>
                <a:cubicBezTo>
                  <a:pt x="195" y="9"/>
                  <a:pt x="309" y="13"/>
                  <a:pt x="418" y="8"/>
                </a:cubicBezTo>
                <a:cubicBezTo>
                  <a:pt x="468" y="0"/>
                  <a:pt x="449" y="0"/>
                  <a:pt x="473" y="0"/>
                </a:cubicBezTo>
              </a:path>
            </a:pathLst>
          </a:custGeom>
          <a:noFill/>
          <a:ln w="19050">
            <a:solidFill>
              <a:srgbClr val="FC05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0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52578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C0510"/>
                </a:solidFill>
                <a:latin typeface="Comic Sans MS" pitchFamily="66" charset="0"/>
              </a:rPr>
              <a:t>you can slow things down, as well!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2362200"/>
            <a:ext cx="4876800" cy="2971800"/>
          </a:xfrm>
          <a:prstGeom prst="cube">
            <a:avLst>
              <a:gd name="adj" fmla="val 11806"/>
            </a:avLst>
          </a:prstGeom>
          <a:solidFill>
            <a:srgbClr val="99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39947" name="Rectangle 10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0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3994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39942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586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39943" name="Line 103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54864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500" y="3344863"/>
            <a:ext cx="2895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/>
              <a:t>RNG</a:t>
            </a:r>
          </a:p>
        </p:txBody>
      </p:sp>
      <p:sp>
        <p:nvSpPr>
          <p:cNvPr id="39945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39946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0200" y="563880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A </a:t>
            </a:r>
            <a:r>
              <a:rPr lang="ja-JP" altLang="en-US" sz="1600">
                <a:solidFill>
                  <a:schemeClr val="accent2"/>
                </a:solidFill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black box</a:t>
            </a:r>
            <a:r>
              <a:rPr lang="ja-JP" altLang="en-US" sz="1600">
                <a:solidFill>
                  <a:schemeClr val="accent2"/>
                </a:solidFill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 model of a random number generator.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0976" name="Rectangle 10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0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4096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40965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40966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55626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The RNG revealed.</a:t>
            </a:r>
          </a:p>
        </p:txBody>
      </p:sp>
      <p:sp>
        <p:nvSpPr>
          <p:cNvPr id="40967" name="AutoShap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2438400"/>
            <a:ext cx="4876800" cy="2971800"/>
          </a:xfrm>
          <a:prstGeom prst="cube">
            <a:avLst>
              <a:gd name="adj" fmla="val 11806"/>
            </a:avLst>
          </a:prstGeom>
          <a:solidFill>
            <a:srgbClr val="FC051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B102C"/>
              </a:solidFill>
            </a:endParaRPr>
          </a:p>
        </p:txBody>
      </p:sp>
      <p:sp>
        <p:nvSpPr>
          <p:cNvPr id="40968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40969" name="Line 10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43400" y="55626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182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Yes</a:t>
            </a:r>
            <a:endParaRPr lang="en-US"/>
          </a:p>
        </p:txBody>
      </p:sp>
      <p:sp>
        <p:nvSpPr>
          <p:cNvPr id="40971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92675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Not without help!</a:t>
            </a:r>
            <a:endParaRPr lang="en-US"/>
          </a:p>
        </p:txBody>
      </p:sp>
      <p:pic>
        <p:nvPicPr>
          <p:cNvPr id="40972" name="Picture 1038" descr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3670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62200" y="6477000"/>
            <a:ext cx="411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http://en.wikipedia.org/wiki/Mersenne_twister</a:t>
            </a:r>
          </a:p>
        </p:txBody>
      </p:sp>
      <p:sp>
        <p:nvSpPr>
          <p:cNvPr id="40974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5791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  <a:latin typeface="Georgia" pitchFamily="18" charset="0"/>
              </a:rPr>
              <a:t>Periodic!</a:t>
            </a:r>
          </a:p>
        </p:txBody>
      </p:sp>
      <p:sp>
        <p:nvSpPr>
          <p:cNvPr id="40975" name="Text Box 10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5175" y="61452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</a:rPr>
              <a:t>p = 2</a:t>
            </a:r>
            <a:r>
              <a:rPr lang="en-US" sz="1800" baseline="42000">
                <a:solidFill>
                  <a:srgbClr val="EB102C"/>
                </a:solidFill>
              </a:rPr>
              <a:t>19937</a:t>
            </a:r>
            <a:r>
              <a:rPr lang="en-US" sz="1800">
                <a:solidFill>
                  <a:srgbClr val="EB102C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2006" name="Rectangle 102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102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Some random history…</a:t>
            </a:r>
          </a:p>
        </p:txBody>
      </p:sp>
      <p:sp>
        <p:nvSpPr>
          <p:cNvPr id="41988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95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True randomness is valuable!</a:t>
            </a:r>
          </a:p>
        </p:txBody>
      </p:sp>
      <p:pic>
        <p:nvPicPr>
          <p:cNvPr id="41989" name="Picture 1031" descr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1022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032"/>
          <p:cNvSpPr>
            <a:spLocks noChangeArrowheads="1"/>
          </p:cNvSpPr>
          <p:nvPr/>
        </p:nvSpPr>
        <p:spPr bwMode="auto">
          <a:xfrm>
            <a:off x="3581400" y="5715000"/>
            <a:ext cx="5343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http://www.rand.org/pubs/monograph_reports/MR1418/index.html</a:t>
            </a:r>
          </a:p>
        </p:txBody>
      </p:sp>
      <p:grpSp>
        <p:nvGrpSpPr>
          <p:cNvPr id="41991" name="Group 10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95600" y="3581400"/>
            <a:ext cx="457200" cy="609600"/>
            <a:chOff x="2928" y="1051"/>
            <a:chExt cx="840" cy="957"/>
          </a:xfrm>
        </p:grpSpPr>
        <p:sp>
          <p:nvSpPr>
            <p:cNvPr id="41993" name="Freeform 103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3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3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3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3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04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04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AutoShape 104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04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04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04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04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2" name="Text Box 1047"/>
          <p:cNvSpPr txBox="1">
            <a:spLocks noChangeArrowheads="1"/>
          </p:cNvSpPr>
          <p:nvPr/>
        </p:nvSpPr>
        <p:spPr bwMode="auto">
          <a:xfrm>
            <a:off x="1044575" y="34544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omic Sans MS" pitchFamily="66" charset="0"/>
              </a:rPr>
              <a:t>but not that valuable!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88925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True Randomness !</a:t>
            </a:r>
          </a:p>
        </p:txBody>
      </p:sp>
      <p:grpSp>
        <p:nvGrpSpPr>
          <p:cNvPr id="43011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22513" y="1114425"/>
            <a:ext cx="4611687" cy="180975"/>
            <a:chOff x="295" y="1311"/>
            <a:chExt cx="5177" cy="114"/>
          </a:xfrm>
        </p:grpSpPr>
        <p:sp>
          <p:nvSpPr>
            <p:cNvPr id="43023" name="Rectangle 10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Rectangle 10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2" name="Picture 10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7563"/>
            <a:ext cx="444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0488" y="2209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LavaRnd</a:t>
            </a:r>
            <a:r>
              <a:rPr lang="ja-JP" altLang="en-US"/>
              <a:t>’</a:t>
            </a:r>
            <a:r>
              <a:rPr lang="en-US" altLang="ja-JP"/>
              <a:t>s lava lamps</a:t>
            </a:r>
            <a:endParaRPr lang="en-US"/>
          </a:p>
        </p:txBody>
      </p:sp>
      <p:sp>
        <p:nvSpPr>
          <p:cNvPr id="43014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86338" y="3263900"/>
            <a:ext cx="383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using a chaotic physical system to seed random number generators</a:t>
            </a:r>
          </a:p>
        </p:txBody>
      </p:sp>
      <p:sp>
        <p:nvSpPr>
          <p:cNvPr id="43015" name="Rectangl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4713288"/>
            <a:ext cx="43957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Verdana" pitchFamily="34" charset="0"/>
              </a:rPr>
              <a:t>(Patent 5,732,138: "Method for seeding a pseudo-random number generator with a cryptographic hash of a digitization of a chaotic system.") </a:t>
            </a:r>
          </a:p>
        </p:txBody>
      </p:sp>
      <p:pic>
        <p:nvPicPr>
          <p:cNvPr id="43016" name="Picture 103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63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621823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This has since been 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improved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”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…</a:t>
            </a:r>
            <a:endParaRPr lang="en-US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3018" name="Rectangle 10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5592763"/>
            <a:ext cx="350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www.wired.com/wired/archive/11.08/random.html</a:t>
            </a:r>
          </a:p>
        </p:txBody>
      </p:sp>
      <p:sp>
        <p:nvSpPr>
          <p:cNvPr id="43019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91300" y="1516063"/>
            <a:ext cx="2486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latin typeface="Comic Sans MS" pitchFamily="66" charset="0"/>
              </a:rPr>
              <a:t>an enthusiastic endorser</a:t>
            </a:r>
          </a:p>
        </p:txBody>
      </p:sp>
      <p:pic>
        <p:nvPicPr>
          <p:cNvPr id="43020" name="Picture 103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1524000"/>
            <a:ext cx="152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latin typeface="Arial" pitchFamily="34" charset="0"/>
              </a:rPr>
              <a:t>http://www.leapzine.com/hr/</a:t>
            </a:r>
          </a:p>
        </p:txBody>
      </p:sp>
      <p:sp>
        <p:nvSpPr>
          <p:cNvPr id="43022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57425" y="1447800"/>
            <a:ext cx="3381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random, but 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Some random programs…</a:t>
            </a:r>
            <a:endParaRPr lang="en-US" sz="4200"/>
          </a:p>
        </p:txBody>
      </p:sp>
      <p:grpSp>
        <p:nvGrpSpPr>
          <p:cNvPr id="44035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4039" name="Rectangle 10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Rectangle 10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6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403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403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14478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grpSp>
        <p:nvGrpSpPr>
          <p:cNvPr id="4505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5065" name="Rectangle 10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10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506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5062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26416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  <p:sp>
        <p:nvSpPr>
          <p:cNvPr id="45063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1600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(1) What should we do to improve this guesser?</a:t>
            </a:r>
          </a:p>
        </p:txBody>
      </p:sp>
      <p:sp>
        <p:nvSpPr>
          <p:cNvPr id="4506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2057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(2)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46085" name="Rectangle 102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Rectangle 10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524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Monte Carlo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4608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An engineering challenge:</a:t>
            </a:r>
            <a:r>
              <a:rPr lang="en-US"/>
              <a:t>  to estimate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/>
              <a:t> using everyday items...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9775" y="203200"/>
            <a:ext cx="175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47107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7875" y="2921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Design a strategy for estimating pi using random numbers ("dart throws") and this diagram ("dartboard"):</a:t>
            </a:r>
          </a:p>
        </p:txBody>
      </p:sp>
      <p:sp>
        <p:nvSpPr>
          <p:cNvPr id="47108" name="Text Box 10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1981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9" name="Oval 10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5188" y="1368425"/>
            <a:ext cx="2513012" cy="258445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10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371600"/>
            <a:ext cx="2513013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67713" y="10842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  <p:sp>
        <p:nvSpPr>
          <p:cNvPr id="47112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00663" y="3951288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47113" name="Text Box 103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650" y="2141538"/>
            <a:ext cx="480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1) Here is a dart-throwing function:</a:t>
            </a:r>
          </a:p>
        </p:txBody>
      </p:sp>
      <p:sp>
        <p:nvSpPr>
          <p:cNvPr id="47114" name="Text Box 10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650" y="3549650"/>
            <a:ext cx="3633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2) Here is a dart-testing function:</a:t>
            </a:r>
          </a:p>
        </p:txBody>
      </p:sp>
      <p:sp>
        <p:nvSpPr>
          <p:cNvPr id="47115" name="Text Box 103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7650" y="4876800"/>
            <a:ext cx="3633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3) What strategy could use the functions in (1) and (2) to estimate pi?</a:t>
            </a:r>
          </a:p>
        </p:txBody>
      </p:sp>
      <p:sp>
        <p:nvSpPr>
          <p:cNvPr id="47116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16263" y="3503613"/>
            <a:ext cx="1389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7" name="Text Box 103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40075" y="2011363"/>
            <a:ext cx="1389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8" name="Text Box 103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02150" y="4938713"/>
            <a:ext cx="4294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4) Write a function to implement your strategy:</a:t>
            </a:r>
          </a:p>
        </p:txBody>
      </p:sp>
      <p:sp>
        <p:nvSpPr>
          <p:cNvPr id="47119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2250" y="1022350"/>
            <a:ext cx="2359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Name(s):</a:t>
            </a:r>
          </a:p>
        </p:txBody>
      </p:sp>
      <p:sp>
        <p:nvSpPr>
          <p:cNvPr id="47120" name="Line 104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219200" y="14478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1" name="Text Box 104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2925" y="2525713"/>
            <a:ext cx="51720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throw():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[ random.uniform(-1,1),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         random.uniform(-1,1) ]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  <p:sp>
        <p:nvSpPr>
          <p:cNvPr id="47122" name="Text Box 10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9275" y="4138613"/>
            <a:ext cx="51720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test(x,y):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(x**2 + y**2) &lt; 1.0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042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8136" name="Rectangle 1026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1027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Text Box 1028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8132" name="Text Box 1043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8133" name="Text Box 1044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8134" name="Text Box 1045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8135" name="Text Box 1046"/>
          <p:cNvSpPr txBox="1">
            <a:spLocks noChangeArrowheads="1"/>
          </p:cNvSpPr>
          <p:nvPr/>
        </p:nvSpPr>
        <p:spPr bwMode="auto">
          <a:xfrm>
            <a:off x="3276600" y="3632200"/>
            <a:ext cx="419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52400" y="6388587"/>
            <a:ext cx="88392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8001000" y="5961244"/>
            <a:ext cx="9906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59670" y="395322"/>
            <a:ext cx="36195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Try this on the back page first…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range(1,5)+[4,2,4,2]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1" y="595461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uniform( 41.9,42.1 )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4138" y="14816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solidFill>
            <a:srgbClr val="FFD1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9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4442547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choice( 0,1,2,3,4 )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4946568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choice[ range(5) 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5450589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[range(5)]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6458635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'7'</a:t>
            </a:r>
            <a:r>
              <a:rPr lang="en-US" sz="1400" b="1" dirty="0" smtClean="0">
                <a:latin typeface="Courier New" pitchFamily="49" charset="0"/>
              </a:rPr>
              <a:t> in </a:t>
            </a:r>
            <a:r>
              <a:rPr lang="en-US" sz="1400" b="1" dirty="0" err="1" smtClean="0">
                <a:latin typeface="Courier New" pitchFamily="49" charset="0"/>
              </a:rPr>
              <a:t>str</a:t>
            </a:r>
            <a:r>
              <a:rPr lang="en-US" sz="1400" b="1" dirty="0" smtClean="0">
                <a:latin typeface="Courier New" pitchFamily="49" charset="0"/>
              </a:rPr>
              <a:t>(uniform(41.9,42.1))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242646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'1,2,3,4'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293048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'1,2,3,4'</a:t>
            </a:r>
            <a:r>
              <a:rPr lang="en-US" sz="2000" b="1" dirty="0" smtClean="0">
                <a:latin typeface="Courier New" pitchFamily="49" charset="0"/>
              </a:rPr>
              <a:t>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" y="3434505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[1,2,3,4]</a:t>
            </a:r>
            <a:r>
              <a:rPr lang="en-US" sz="2000" b="1" dirty="0" smtClean="0">
                <a:latin typeface="Courier New" pitchFamily="49" charset="0"/>
              </a:rPr>
              <a:t>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1" y="14184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3938526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range(5)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94138" y="2480733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599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4138" y="2977289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94138" y="3490934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6" name="Text Box 10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4137" y="3982001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to be even or odd?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41244" y="1851378"/>
            <a:ext cx="188524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94138" y="6465711"/>
            <a:ext cx="357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being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400" dirty="0" smtClean="0">
                <a:latin typeface="Cambria" pitchFamily="18" charset="0"/>
              </a:rPr>
              <a:t>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597441" y="4522535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>
          <a:xfrm rot="20643186">
            <a:off x="8248948" y="6409242"/>
            <a:ext cx="8083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Extras !</a:t>
            </a:r>
            <a:endParaRPr lang="en-US" sz="1400" b="1" dirty="0">
              <a:solidFill>
                <a:srgbClr val="067B0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9358" y="6013201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==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42.0?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6340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635956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124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623733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251200" y="4137378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6172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385439" y="1478690"/>
            <a:ext cx="138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2 / 4 or 50%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0111" y="1978223"/>
            <a:ext cx="138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806CE"/>
                </a:solidFill>
                <a:latin typeface="Cambria" pitchFamily="18" charset="0"/>
              </a:rPr>
              <a:t>3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/ 8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7533" y="2435423"/>
            <a:ext cx="138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(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 / 7)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1399" y="2968823"/>
            <a:ext cx="1692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'1,2,3,4'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(1 / 1)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57533" y="3447113"/>
            <a:ext cx="138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(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 / 9)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86451" y="3959423"/>
            <a:ext cx="138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even     (3/5)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0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94138" y="6003994"/>
            <a:ext cx="343235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</a:t>
            </a:r>
            <a:r>
              <a:rPr lang="en-US" sz="1400" dirty="0" smtClean="0">
                <a:latin typeface="Cambria" pitchFamily="18" charset="0"/>
              </a:rPr>
              <a:t>the chances of this being &gt; </a:t>
            </a:r>
            <a:r>
              <a:rPr lang="en-US" sz="1400" dirty="0" smtClean="0">
                <a:latin typeface="Cambria" pitchFamily="18" charset="0"/>
              </a:rPr>
              <a:t>42.05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52" name="Text Box 10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94138" y="4896302"/>
            <a:ext cx="343235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Which </a:t>
            </a:r>
            <a:r>
              <a:rPr lang="en-US" sz="1400" u="sng" dirty="0" smtClean="0">
                <a:latin typeface="Cambria" pitchFamily="18" charset="0"/>
              </a:rPr>
              <a:t>two</a:t>
            </a:r>
            <a:r>
              <a:rPr lang="en-US" sz="1400" dirty="0" smtClean="0">
                <a:latin typeface="Cambria" pitchFamily="18" charset="0"/>
              </a:rPr>
              <a:t> of these </a:t>
            </a:r>
            <a:r>
              <a:rPr lang="en-US" sz="1400" dirty="0" smtClean="0">
                <a:latin typeface="Cambria" pitchFamily="18" charset="0"/>
              </a:rPr>
              <a:t>are </a:t>
            </a:r>
            <a:r>
              <a:rPr lang="en-US" sz="1400" dirty="0" smtClean="0">
                <a:latin typeface="Cambria" pitchFamily="18" charset="0"/>
              </a:rPr>
              <a:t>syntax errors? What does the third, "correct" one do?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3406" y="4488713"/>
            <a:ext cx="1293995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syntax error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38600" y="5466645"/>
            <a:ext cx="3200400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correct:    always returns  [0,1,2,3,4]  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0365446">
            <a:off x="3966100" y="4985418"/>
            <a:ext cx="1364197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syntax error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026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9166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5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9156" name="Text Box 1030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9157" name="Text Box 1031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9158" name="Text Box 1032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9159" name="Text Box 1033"/>
          <p:cNvSpPr txBox="1">
            <a:spLocks noChangeArrowheads="1"/>
          </p:cNvSpPr>
          <p:nvPr/>
        </p:nvSpPr>
        <p:spPr bwMode="auto">
          <a:xfrm>
            <a:off x="3276600" y="3505200"/>
            <a:ext cx="556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  <p:sp>
        <p:nvSpPr>
          <p:cNvPr id="49160" name="Text Box 1034"/>
          <p:cNvSpPr txBox="1">
            <a:spLocks noChangeArrowheads="1"/>
          </p:cNvSpPr>
          <p:nvPr/>
        </p:nvSpPr>
        <p:spPr bwMode="auto">
          <a:xfrm>
            <a:off x="341313" y="2189163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'p1' </a:t>
            </a:r>
            <a:r>
              <a:rPr lang="en-US" sz="1800">
                <a:solidFill>
                  <a:srgbClr val="B410CE"/>
                </a:solidFill>
              </a:rPr>
              <a:t>is not the same as the variable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p1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1" name="Text Box 1035"/>
          <p:cNvSpPr txBox="1">
            <a:spLocks noChangeArrowheads="1"/>
          </p:cNvSpPr>
          <p:nvPr/>
        </p:nvSpPr>
        <p:spPr bwMode="auto">
          <a:xfrm>
            <a:off x="354013" y="4064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'0' </a:t>
            </a:r>
            <a:r>
              <a:rPr lang="en-US" sz="1800">
                <a:solidFill>
                  <a:srgbClr val="B410CE"/>
                </a:solidFill>
              </a:rPr>
              <a:t>is not the same as the number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0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2" name="Text Box 1036"/>
          <p:cNvSpPr txBox="1">
            <a:spLocks noChangeArrowheads="1"/>
          </p:cNvSpPr>
          <p:nvPr/>
        </p:nvSpPr>
        <p:spPr bwMode="auto">
          <a:xfrm>
            <a:off x="354013" y="5969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Capital letters count! (It should be </a:t>
            </a:r>
            <a:r>
              <a:rPr lang="en-US" sz="1800" b="1">
                <a:latin typeface="Courier New" pitchFamily="49" charset="0"/>
              </a:rPr>
              <a:t>letterScore</a:t>
            </a:r>
            <a:r>
              <a:rPr lang="en-US" sz="1800">
                <a:solidFill>
                  <a:srgbClr val="B410CE"/>
                </a:solidFill>
              </a:rPr>
              <a:t>.)</a:t>
            </a:r>
          </a:p>
        </p:txBody>
      </p:sp>
      <p:sp>
        <p:nvSpPr>
          <p:cNvPr id="49163" name="Line 1037"/>
          <p:cNvSpPr>
            <a:spLocks noChangeShapeType="1"/>
          </p:cNvSpPr>
          <p:nvPr/>
        </p:nvSpPr>
        <p:spPr bwMode="auto">
          <a:xfrm>
            <a:off x="2362200" y="6561138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64" name="Text Box 1038"/>
          <p:cNvSpPr txBox="1">
            <a:spLocks noChangeArrowheads="1"/>
          </p:cNvSpPr>
          <p:nvPr/>
        </p:nvSpPr>
        <p:spPr bwMode="auto">
          <a:xfrm>
            <a:off x="7181850" y="5140325"/>
            <a:ext cx="148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omic Sans MS" pitchFamily="66" charset="0"/>
              </a:rPr>
              <a:t>no docstring!</a:t>
            </a:r>
          </a:p>
        </p:txBody>
      </p:sp>
      <p:sp>
        <p:nvSpPr>
          <p:cNvPr id="49165" name="Line 1039"/>
          <p:cNvSpPr>
            <a:spLocks noChangeShapeType="1"/>
          </p:cNvSpPr>
          <p:nvPr/>
        </p:nvSpPr>
        <p:spPr bwMode="auto">
          <a:xfrm flipH="1">
            <a:off x="6286500" y="5359400"/>
            <a:ext cx="927100" cy="471488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026"/>
          <p:cNvGrpSpPr>
            <a:grpSpLocks/>
          </p:cNvGrpSpPr>
          <p:nvPr/>
        </p:nvGrpSpPr>
        <p:grpSpPr bwMode="auto">
          <a:xfrm>
            <a:off x="549275" y="990600"/>
            <a:ext cx="4616450" cy="180975"/>
            <a:chOff x="346" y="624"/>
            <a:chExt cx="3648" cy="114"/>
          </a:xfrm>
        </p:grpSpPr>
        <p:sp>
          <p:nvSpPr>
            <p:cNvPr id="50184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1029"/>
          <p:cNvSpPr txBox="1">
            <a:spLocks noChangeArrowheads="1"/>
          </p:cNvSpPr>
          <p:nvPr/>
        </p:nvSpPr>
        <p:spPr bwMode="auto">
          <a:xfrm>
            <a:off x="609600" y="192088"/>
            <a:ext cx="451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Poetic Programming</a:t>
            </a:r>
          </a:p>
        </p:txBody>
      </p:sp>
      <p:sp>
        <p:nvSpPr>
          <p:cNvPr id="50180" name="Rectangle 1038"/>
          <p:cNvSpPr>
            <a:spLocks noChangeArrowheads="1"/>
          </p:cNvSpPr>
          <p:nvPr/>
        </p:nvSpPr>
        <p:spPr bwMode="auto">
          <a:xfrm>
            <a:off x="377825" y="1441450"/>
            <a:ext cx="73183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Georgia" pitchFamily="18" charset="0"/>
              </a:rPr>
              <a:t>1 My letters are eight (though I number much more)</a:t>
            </a:r>
          </a:p>
          <a:p>
            <a:r>
              <a:rPr lang="en-US" sz="1000">
                <a:latin typeface="Georgia" pitchFamily="18" charset="0"/>
              </a:rPr>
              <a:t>2 And the first can start words such as 'file' and 'four.'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3 My four which begin form a word for stronghold</a:t>
            </a:r>
          </a:p>
          <a:p>
            <a:r>
              <a:rPr lang="en-US" sz="1000">
                <a:latin typeface="Georgia" pitchFamily="18" charset="0"/>
              </a:rPr>
              <a:t>4 Like the one we call Knox where we keep all our gold.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My fifth is that letter our alphabet's got</a:t>
            </a:r>
          </a:p>
          <a:p>
            <a:r>
              <a:rPr lang="en-US" sz="1000">
                <a:latin typeface="Georgia" pitchFamily="18" charset="0"/>
              </a:rPr>
              <a:t>6 Which can't choose if it will be a vowel or not.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7 My last three will come 'twixt a one and a three</a:t>
            </a:r>
          </a:p>
          <a:p>
            <a:r>
              <a:rPr lang="en-US" sz="1000">
                <a:latin typeface="Georgia" pitchFamily="18" charset="0"/>
              </a:rPr>
              <a:t>8 And they are not a crowd, though they are company.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If you can't find my answer, please don't you despair.</a:t>
            </a:r>
          </a:p>
          <a:p>
            <a:r>
              <a:rPr lang="en-US" sz="1000">
                <a:latin typeface="Georgia" pitchFamily="18" charset="0"/>
              </a:rPr>
              <a:t>10 Just come to CS class; it's everywhere there.  </a:t>
            </a:r>
          </a:p>
          <a:p>
            <a:endParaRPr lang="en-US" sz="1000">
              <a:latin typeface="Georgia" pitchFamily="18" charset="0"/>
            </a:endParaRPr>
          </a:p>
        </p:txBody>
      </p:sp>
      <p:sp>
        <p:nvSpPr>
          <p:cNvPr id="50181" name="Rectangle 1039"/>
          <p:cNvSpPr>
            <a:spLocks noChangeArrowheads="1"/>
          </p:cNvSpPr>
          <p:nvPr/>
        </p:nvSpPr>
        <p:spPr bwMode="auto">
          <a:xfrm>
            <a:off x="403225" y="4087813"/>
            <a:ext cx="3895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latin typeface="Georgia" pitchFamily="18" charset="0"/>
              </a:rPr>
              <a:t>#Poem: I find that eating pie makes me negative</a:t>
            </a:r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#1 I'll make the first clue easy: This list is composed of 16 digits.</a:t>
            </a:r>
          </a:p>
          <a:p>
            <a:r>
              <a:rPr lang="en-US" sz="1000">
                <a:latin typeface="Georgia" pitchFamily="18" charset="0"/>
              </a:rPr>
              <a:t>#2 Within these, the 4th through the 10th digits are a palindrome including four 8s and which sums to 37. </a:t>
            </a:r>
          </a:p>
          <a:p>
            <a:r>
              <a:rPr lang="en-US" sz="1000">
                <a:latin typeface="Georgia" pitchFamily="18" charset="0"/>
              </a:rPr>
              <a:t>#3 The 11th digit is the number of teams entering a semi-final.  </a:t>
            </a:r>
          </a:p>
          <a:p>
            <a:r>
              <a:rPr lang="en-US" sz="1000">
                <a:latin typeface="Georgia" pitchFamily="18" charset="0"/>
              </a:rPr>
              <a:t>#4 The 13th digit is one of two single-digit Kaprekar numbers in base 10.  </a:t>
            </a:r>
          </a:p>
          <a:p>
            <a:r>
              <a:rPr lang="en-US" sz="1000">
                <a:latin typeface="Georgia" pitchFamily="18" charset="0"/>
              </a:rPr>
              <a:t>#5 The 12th, 3rd, 16th, and 14th digits (in that order) comprise the legal slang (refering to the California Welfare &amp; Institutions Code) for when a person is considered a danger to him/herself or others as a redult of a mental disorder. </a:t>
            </a:r>
          </a:p>
          <a:p>
            <a:r>
              <a:rPr lang="en-US" sz="1000">
                <a:latin typeface="Georgia" pitchFamily="18" charset="0"/>
              </a:rPr>
              <a:t>#6 The 2nd and 1st digits (in that order) comprise the amount of time in hours such a person may be held in custody. </a:t>
            </a:r>
          </a:p>
          <a:p>
            <a:r>
              <a:rPr lang="en-US" sz="1000">
                <a:latin typeface="Georgia" pitchFamily="18" charset="0"/>
              </a:rPr>
              <a:t>#7 Lastly, the 15th digit is an exciting number of letters to have in an English word.  Unless you work for the FCC.</a:t>
            </a:r>
          </a:p>
        </p:txBody>
      </p:sp>
      <p:sp>
        <p:nvSpPr>
          <p:cNvPr id="50182" name="Rectangle 1040"/>
          <p:cNvSpPr>
            <a:spLocks noChangeArrowheads="1"/>
          </p:cNvSpPr>
          <p:nvPr/>
        </p:nvSpPr>
        <p:spPr bwMode="auto">
          <a:xfrm>
            <a:off x="5588000" y="150813"/>
            <a:ext cx="3492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#1 Listen my children and you shall hear</a:t>
            </a:r>
          </a:p>
          <a:p>
            <a:r>
              <a:rPr lang="en-US" sz="1000">
                <a:latin typeface="Georgia" pitchFamily="18" charset="0"/>
              </a:rPr>
              <a:t>#2 The wonderful tales of Paul Revere</a:t>
            </a:r>
          </a:p>
          <a:p>
            <a:r>
              <a:rPr lang="en-US" sz="1000">
                <a:latin typeface="Georgia" pitchFamily="18" charset="0"/>
              </a:rPr>
              <a:t>#3 Of all the 8 letters he shall send</a:t>
            </a:r>
          </a:p>
          <a:p>
            <a:r>
              <a:rPr lang="en-US" sz="1000">
                <a:latin typeface="Georgia" pitchFamily="18" charset="0"/>
              </a:rPr>
              <a:t>#4 Number four is the middle of middle and the end of end</a:t>
            </a:r>
          </a:p>
          <a:p>
            <a:r>
              <a:rPr lang="en-US" sz="1000">
                <a:latin typeface="Georgia" pitchFamily="18" charset="0"/>
              </a:rPr>
              <a:t>#5 Letters five and eight are exactly the same</a:t>
            </a:r>
          </a:p>
          <a:p>
            <a:r>
              <a:rPr lang="en-US" sz="1000">
                <a:latin typeface="Georgia" pitchFamily="18" charset="0"/>
              </a:rPr>
              <a:t>#6 They are the end of Superman's real name</a:t>
            </a:r>
          </a:p>
          <a:p>
            <a:r>
              <a:rPr lang="en-US" sz="1000">
                <a:latin typeface="Georgia" pitchFamily="18" charset="0"/>
              </a:rPr>
              <a:t>#7 Letters one through four are opposite the sea</a:t>
            </a:r>
          </a:p>
          <a:p>
            <a:r>
              <a:rPr lang="en-US" sz="1000">
                <a:latin typeface="Georgia" pitchFamily="18" charset="0"/>
              </a:rPr>
              <a:t>#8 Number 6 completely refers to me!</a:t>
            </a:r>
          </a:p>
          <a:p>
            <a:r>
              <a:rPr lang="en-US" sz="1000">
                <a:latin typeface="Georgia" pitchFamily="18" charset="0"/>
              </a:rPr>
              <a:t>#9 Now fill in the letter 7 blank</a:t>
            </a:r>
          </a:p>
          <a:p>
            <a:r>
              <a:rPr lang="en-US" sz="1000">
                <a:latin typeface="Georgia" pitchFamily="18" charset="0"/>
              </a:rPr>
              <a:t>#10 Now that you have the majority on hand</a:t>
            </a:r>
          </a:p>
          <a:p>
            <a:r>
              <a:rPr lang="en-US" sz="1000">
                <a:latin typeface="Georgia" pitchFamily="18" charset="0"/>
              </a:rPr>
              <a:t>#11 Flip the sea to the back, </a:t>
            </a:r>
          </a:p>
          <a:p>
            <a:r>
              <a:rPr lang="en-US" sz="1000">
                <a:latin typeface="Georgia" pitchFamily="18" charset="0"/>
              </a:rPr>
              <a:t>#12 and get the costco brand!</a:t>
            </a:r>
          </a:p>
        </p:txBody>
      </p:sp>
      <p:sp>
        <p:nvSpPr>
          <p:cNvPr id="50183" name="Rectangle 1041"/>
          <p:cNvSpPr>
            <a:spLocks noChangeArrowheads="1"/>
          </p:cNvSpPr>
          <p:nvPr/>
        </p:nvSpPr>
        <p:spPr bwMode="auto">
          <a:xfrm>
            <a:off x="4978400" y="2406650"/>
            <a:ext cx="38496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1 First a riff, then a twang, then a howl, then a bang:</a:t>
            </a:r>
          </a:p>
          <a:p>
            <a:r>
              <a:rPr lang="en-US" sz="1000">
                <a:latin typeface="Georgia" pitchFamily="18" charset="0"/>
              </a:rPr>
              <a:t>2 Here?s a song that the Stones rocked real hard when they sang. </a:t>
            </a:r>
          </a:p>
          <a:p>
            <a:r>
              <a:rPr lang="en-US" sz="1000">
                <a:latin typeface="Georgia" pitchFamily="18" charset="0"/>
              </a:rPr>
              <a:t>3 With Sir Mick on the mic and ol Keef on the strings, </a:t>
            </a:r>
          </a:p>
          <a:p>
            <a:r>
              <a:rPr lang="en-US" sz="1000">
                <a:latin typeface="Georgia" pitchFamily="18" charset="0"/>
              </a:rPr>
              <a:t>4 There?s still some irony in the joy this song brings?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The first fourth of our song rhymes with cat and with hat. </a:t>
            </a:r>
          </a:p>
          <a:p>
            <a:r>
              <a:rPr lang="en-US" sz="1000">
                <a:latin typeface="Georgia" pitchFamily="18" charset="0"/>
              </a:rPr>
              <a:t>6 It?s the past tense of ?sit.? You can sit on a mat. </a:t>
            </a:r>
          </a:p>
          <a:p>
            <a:r>
              <a:rPr lang="en-US" sz="1000">
                <a:latin typeface="Georgia" pitchFamily="18" charset="0"/>
              </a:rPr>
              <a:t>7 (Though I?m sad I must say this clue gives it away</a:t>
            </a:r>
          </a:p>
          <a:p>
            <a:r>
              <a:rPr lang="en-US" sz="1000">
                <a:latin typeface="Georgia" pitchFamily="18" charset="0"/>
              </a:rPr>
              <a:t>8 To the fans of this band. I hope they?ll understand.)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The next sixth is a verb that is hard to avoid</a:t>
            </a:r>
          </a:p>
          <a:p>
            <a:r>
              <a:rPr lang="en-US" sz="1000">
                <a:latin typeface="Georgia" pitchFamily="18" charset="0"/>
              </a:rPr>
              <a:t>10 (In the last line alone, you can find two employed!)</a:t>
            </a:r>
          </a:p>
          <a:p>
            <a:r>
              <a:rPr lang="en-US" sz="1000">
                <a:latin typeface="Georgia" pitchFamily="18" charset="0"/>
              </a:rPr>
              <a:t>11 And in Spanish ? reversed ? with an accent, it?s ?yes!?</a:t>
            </a:r>
          </a:p>
          <a:p>
            <a:r>
              <a:rPr lang="en-US" sz="1000">
                <a:latin typeface="Georgia" pitchFamily="18" charset="0"/>
              </a:rPr>
              <a:t>12 Do you know what this verb is? Come on, take a guess!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13 The next twelfth of the word used to look just like ?E.?</a:t>
            </a:r>
          </a:p>
          <a:p>
            <a:r>
              <a:rPr lang="en-US" sz="1000">
                <a:latin typeface="Georgia" pitchFamily="18" charset="0"/>
              </a:rPr>
              <a:t>14 But it lost his third limb; now he?s an amputee. </a:t>
            </a:r>
          </a:p>
          <a:p>
            <a:r>
              <a:rPr lang="en-US" sz="1000">
                <a:latin typeface="Georgia" pitchFamily="18" charset="0"/>
              </a:rPr>
              <a:t>15 Though they still live nearby, things were never the same -</a:t>
            </a:r>
          </a:p>
          <a:p>
            <a:r>
              <a:rPr lang="en-US" sz="1000">
                <a:latin typeface="Georgia" pitchFamily="18" charset="0"/>
              </a:rPr>
              <a:t>16 He gets sad and self conscious and thinks he is lame.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17 The last half of this song is six letters, I?m told,</a:t>
            </a:r>
          </a:p>
          <a:p>
            <a:r>
              <a:rPr lang="en-US" sz="1000">
                <a:latin typeface="Georgia" pitchFamily="18" charset="0"/>
              </a:rPr>
              <a:t>18 And they certainly speak of demeanor quite bold.</a:t>
            </a:r>
          </a:p>
          <a:p>
            <a:r>
              <a:rPr lang="en-US" sz="1000">
                <a:latin typeface="Georgia" pitchFamily="18" charset="0"/>
              </a:rPr>
              <a:t>19 And intertially speaking, this thing is opposed</a:t>
            </a:r>
          </a:p>
          <a:p>
            <a:r>
              <a:rPr lang="en-US" sz="1000">
                <a:latin typeface="Georgia" pitchFamily="18" charset="0"/>
              </a:rPr>
              <a:t>20 By its equal and opposite twin, I suppose.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21 Of what song do I speak? I can hypothesize </a:t>
            </a:r>
          </a:p>
          <a:p>
            <a:r>
              <a:rPr lang="en-US" sz="1000">
                <a:latin typeface="Georgia" pitchFamily="18" charset="0"/>
              </a:rPr>
              <a:t>22 That by now you?ve deciphered the code in my rhymes.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Friday Homework Hints…</a:t>
            </a:r>
          </a:p>
        </p:txBody>
      </p:sp>
      <p:sp>
        <p:nvSpPr>
          <p:cNvPr id="51205" name="Text Box 28"/>
          <p:cNvSpPr txBox="1">
            <a:spLocks noChangeArrowheads="1"/>
          </p:cNvSpPr>
          <p:nvPr/>
        </p:nvSpPr>
        <p:spPr bwMode="auto">
          <a:xfrm>
            <a:off x="1066800" y="19812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rwPos(…)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countdown</a:t>
            </a:r>
            <a:r>
              <a:rPr lang="en-US" sz="1800"/>
              <a:t> example (from Wed.)</a:t>
            </a:r>
          </a:p>
        </p:txBody>
      </p:sp>
      <p:sp>
        <p:nvSpPr>
          <p:cNvPr id="51206" name="Text Box 29"/>
          <p:cNvSpPr txBox="1">
            <a:spLocks noChangeArrowheads="1"/>
          </p:cNvSpPr>
          <p:nvPr/>
        </p:nvSpPr>
        <p:spPr bwMode="auto">
          <a:xfrm>
            <a:off x="1066800" y="24526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rwSteps(…)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guess</a:t>
            </a:r>
            <a:r>
              <a:rPr lang="en-US" sz="1800"/>
              <a:t> example (from Wed.)</a:t>
            </a:r>
          </a:p>
        </p:txBody>
      </p:sp>
      <p:sp>
        <p:nvSpPr>
          <p:cNvPr id="51207" name="Text Box 30"/>
          <p:cNvSpPr txBox="1">
            <a:spLocks noChangeArrowheads="1"/>
          </p:cNvSpPr>
          <p:nvPr/>
        </p:nvSpPr>
        <p:spPr bwMode="auto">
          <a:xfrm>
            <a:off x="1066800" y="3429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countStrings(s1,s2)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example (last Fri.)</a:t>
            </a:r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1873250" y="3719513"/>
            <a:ext cx="5999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except you will need to use </a:t>
            </a:r>
            <a:r>
              <a:rPr lang="en-US" sz="1800" b="1" i="1"/>
              <a:t>slices </a:t>
            </a:r>
            <a:r>
              <a:rPr lang="en-US" sz="1800"/>
              <a:t>instead of single characters</a:t>
            </a:r>
          </a:p>
        </p:txBody>
      </p:sp>
      <p:sp>
        <p:nvSpPr>
          <p:cNvPr id="51209" name="Rectangle 32"/>
          <p:cNvSpPr>
            <a:spLocks noChangeArrowheads="1"/>
          </p:cNvSpPr>
          <p:nvPr/>
        </p:nvSpPr>
        <p:spPr bwMode="auto">
          <a:xfrm>
            <a:off x="4246563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s2[0:</a:t>
            </a:r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?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]</a:t>
            </a:r>
          </a:p>
        </p:txBody>
      </p:sp>
      <p:sp>
        <p:nvSpPr>
          <p:cNvPr id="51210" name="Rectangle 33"/>
          <p:cNvSpPr>
            <a:spLocks noChangeArrowheads="1"/>
          </p:cNvSpPr>
          <p:nvPr/>
        </p:nvSpPr>
        <p:spPr bwMode="auto">
          <a:xfrm>
            <a:off x="5943600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s2[0]</a:t>
            </a:r>
          </a:p>
        </p:txBody>
      </p:sp>
      <p:sp>
        <p:nvSpPr>
          <p:cNvPr id="51211" name="Text Box 34"/>
          <p:cNvSpPr txBox="1">
            <a:spLocks noChangeArrowheads="1"/>
          </p:cNvSpPr>
          <p:nvPr/>
        </p:nvSpPr>
        <p:spPr bwMode="auto">
          <a:xfrm>
            <a:off x="1066800" y="4724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removeAll(e,L)</a:t>
            </a:r>
            <a:r>
              <a:rPr lang="en-US" sz="1800"/>
              <a:t>   is similar to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(last Fri.) and </a:t>
            </a:r>
            <a:r>
              <a:rPr lang="en-US" sz="1800" b="1">
                <a:latin typeface="Courier New" pitchFamily="49" charset="0"/>
              </a:rPr>
              <a:t>range</a:t>
            </a:r>
            <a:r>
              <a:rPr lang="en-US" sz="1800"/>
              <a:t> (from Wed.)</a:t>
            </a:r>
          </a:p>
        </p:txBody>
      </p:sp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1873250" y="5029200"/>
            <a:ext cx="599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it returns a list like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L </a:t>
            </a:r>
            <a:r>
              <a:rPr lang="en-US" sz="1800"/>
              <a:t>but with top-level elements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e</a:t>
            </a:r>
            <a:r>
              <a:rPr lang="en-US" sz="1800"/>
              <a:t> removed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1082675" y="5791200"/>
            <a:ext cx="714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Two more functions, as well:   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spiral(…)</a:t>
            </a:r>
            <a:r>
              <a:rPr lang="en-US" sz="1800"/>
              <a:t> and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svTree(…)</a:t>
            </a:r>
            <a:r>
              <a:rPr lang="en-US" sz="1800"/>
              <a:t> </a:t>
            </a:r>
          </a:p>
        </p:txBody>
      </p:sp>
      <p:sp>
        <p:nvSpPr>
          <p:cNvPr id="51214" name="Text Box 37"/>
          <p:cNvSpPr txBox="1">
            <a:spLocks noChangeArrowheads="1"/>
          </p:cNvSpPr>
          <p:nvPr/>
        </p:nvSpPr>
        <p:spPr bwMode="auto">
          <a:xfrm>
            <a:off x="6096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hw2pr3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  <p:sp>
        <p:nvSpPr>
          <p:cNvPr id="51215" name="Text Box 38"/>
          <p:cNvSpPr txBox="1">
            <a:spLocks noChangeArrowheads="1"/>
          </p:cNvSpPr>
          <p:nvPr/>
        </p:nvSpPr>
        <p:spPr bwMode="auto">
          <a:xfrm>
            <a:off x="609600" y="287972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hw2pr4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2230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2231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2232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2233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2234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2236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GNU</a:t>
            </a:r>
          </a:p>
        </p:txBody>
      </p:sp>
      <p:sp>
        <p:nvSpPr>
          <p:cNvPr id="52237" name="Text Box 1037"/>
          <p:cNvSpPr txBox="1">
            <a:spLocks noChangeArrowheads="1"/>
          </p:cNvSpPr>
          <p:nvPr/>
        </p:nvSpPr>
        <p:spPr bwMode="auto">
          <a:xfrm>
            <a:off x="5410200" y="24384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00080"/>
                </a:solidFill>
                <a:latin typeface="Arial" pitchFamily="34" charset="0"/>
              </a:rPr>
              <a:t>how much here is leaf vs. stem?</a:t>
            </a:r>
          </a:p>
        </p:txBody>
      </p:sp>
      <p:sp>
        <p:nvSpPr>
          <p:cNvPr id="52238" name="Text Box 1038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3254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3255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3257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3258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3260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3261" name="Text Box 1037"/>
          <p:cNvSpPr txBox="1">
            <a:spLocks noChangeArrowheads="1"/>
          </p:cNvSpPr>
          <p:nvPr/>
        </p:nvSpPr>
        <p:spPr bwMode="auto">
          <a:xfrm>
            <a:off x="8153400" y="6019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6E0416"/>
                </a:solidFill>
                <a:latin typeface="Arial" pitchFamily="34" charset="0"/>
              </a:rPr>
              <a:t>all stem!</a:t>
            </a:r>
          </a:p>
        </p:txBody>
      </p:sp>
      <p:sp>
        <p:nvSpPr>
          <p:cNvPr id="53262" name="Text Box 1038"/>
          <p:cNvSpPr txBox="1">
            <a:spLocks noChangeArrowheads="1"/>
          </p:cNvSpPr>
          <p:nvPr/>
        </p:nvSpPr>
        <p:spPr bwMode="auto">
          <a:xfrm>
            <a:off x="990600" y="3429000"/>
            <a:ext cx="33528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is a parent OR 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of a parent…</a:t>
            </a:r>
          </a:p>
        </p:txBody>
      </p:sp>
      <p:sp>
        <p:nvSpPr>
          <p:cNvPr id="53263" name="Text Box 1039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1029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54277" name="Rectangle 1030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54278" name="Rectangle 1031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54279" name="Text Box 1032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54280" name="Rectangle 1033"/>
          <p:cNvSpPr>
            <a:spLocks noChangeArrowheads="1"/>
          </p:cNvSpPr>
          <p:nvPr/>
        </p:nvSpPr>
        <p:spPr bwMode="auto">
          <a:xfrm>
            <a:off x="1295400" y="2982913"/>
            <a:ext cx="647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E16E4"/>
                </a:solidFill>
                <a:latin typeface="Courier New" pitchFamily="49" charset="0"/>
              </a:rPr>
              <a:t>import csturtle ; reload(csturtle) ; from csturtle import *</a:t>
            </a:r>
          </a:p>
        </p:txBody>
      </p:sp>
      <p:sp>
        <p:nvSpPr>
          <p:cNvPr id="54281" name="Text Box 1034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54282" name="Picture 1035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036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54284" name="Rectangle 1037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4285" name="Rectangle 10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54286" name="Rectangle 10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54287" name="Rectangle 1040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8" name="Line 1041"/>
          <p:cNvSpPr>
            <a:spLocks noChangeShapeType="1"/>
          </p:cNvSpPr>
          <p:nvPr/>
        </p:nvSpPr>
        <p:spPr bwMode="auto">
          <a:xfrm>
            <a:off x="5378450" y="326072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9" name="Text Box 1043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3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5530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5530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25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55303" name="Picture 26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27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55305" name="Picture 28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6" name="Line 29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58763"/>
            <a:ext cx="5562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Recursive</a:t>
            </a:r>
            <a:r>
              <a:rPr lang="en-US" sz="4200"/>
              <a:t> Graphics</a:t>
            </a:r>
          </a:p>
        </p:txBody>
      </p:sp>
      <p:grpSp>
        <p:nvGrpSpPr>
          <p:cNvPr id="5632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38400" y="1114425"/>
            <a:ext cx="5780088" cy="180975"/>
            <a:chOff x="295" y="1311"/>
            <a:chExt cx="5177" cy="114"/>
          </a:xfrm>
        </p:grpSpPr>
        <p:sp>
          <p:nvSpPr>
            <p:cNvPr id="56335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6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220663" y="1858963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1311275" y="1484313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there is no tri …</a:t>
            </a:r>
          </a:p>
        </p:txBody>
      </p:sp>
      <p:pic>
        <p:nvPicPr>
          <p:cNvPr id="5632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128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4194175" y="1504950"/>
            <a:ext cx="456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</a:t>
            </a:r>
            <a:r>
              <a:rPr lang="en-US" sz="1600" b="1">
                <a:latin typeface="Courier New" pitchFamily="49" charset="0"/>
              </a:rPr>
              <a:t>tri</a:t>
            </a:r>
            <a:r>
              <a:rPr lang="en-US" sz="1800"/>
              <a:t> this with recursion?</a:t>
            </a:r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3810000" y="150653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6330" name="Text Box 13"/>
          <p:cNvSpPr txBox="1">
            <a:spLocks noChangeArrowheads="1"/>
          </p:cNvSpPr>
          <p:nvPr/>
        </p:nvSpPr>
        <p:spPr bwMode="auto">
          <a:xfrm>
            <a:off x="4194175" y="38989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create </a:t>
            </a:r>
            <a:r>
              <a:rPr lang="en-US" sz="1800" b="1" i="1"/>
              <a:t>any </a:t>
            </a:r>
            <a:r>
              <a:rPr lang="en-US" sz="1800"/>
              <a:t>regular n-gon?</a:t>
            </a:r>
          </a:p>
        </p:txBody>
      </p:sp>
      <p:sp>
        <p:nvSpPr>
          <p:cNvPr id="56331" name="Rectangle 14"/>
          <p:cNvSpPr>
            <a:spLocks noChangeArrowheads="1"/>
          </p:cNvSpPr>
          <p:nvPr/>
        </p:nvSpPr>
        <p:spPr bwMode="auto">
          <a:xfrm>
            <a:off x="3810000" y="39004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1101725" y="47974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don't know about tri, but there sure's NO </a:t>
            </a:r>
            <a:r>
              <a:rPr lang="en-US" sz="1000" b="1">
                <a:solidFill>
                  <a:srgbClr val="EB102C"/>
                </a:solidFill>
                <a:latin typeface="Courier New" pitchFamily="49" charset="0"/>
              </a:rPr>
              <a:t>return</a:t>
            </a: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 … !</a:t>
            </a:r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>
            <a:off x="1219200" y="5181600"/>
            <a:ext cx="1600200" cy="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 flipV="1">
            <a:off x="1300163" y="5189538"/>
            <a:ext cx="465137" cy="96837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57358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5410200" y="182880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8371" name="Text Box 10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8373" name="Text Box 27"/>
          <p:cNvSpPr txBox="1">
            <a:spLocks noChangeArrowheads="1"/>
          </p:cNvSpPr>
          <p:nvPr/>
        </p:nvSpPr>
        <p:spPr bwMode="auto">
          <a:xfrm>
            <a:off x="5930900" y="6543675"/>
            <a:ext cx="313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How could you add more to each end?</a:t>
            </a:r>
          </a:p>
        </p:txBody>
      </p:sp>
      <p:sp>
        <p:nvSpPr>
          <p:cNvPr id="58374" name="Text Box 28"/>
          <p:cNvSpPr txBox="1">
            <a:spLocks noChangeArrowheads="1"/>
          </p:cNvSpPr>
          <p:nvPr/>
        </p:nvSpPr>
        <p:spPr bwMode="auto">
          <a:xfrm>
            <a:off x="5929313" y="6248400"/>
            <a:ext cx="3138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Why are there two identical commands in a row?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 random</a:t>
            </a:r>
            <a:r>
              <a:rPr lang="en-US" sz="4200" i="1" dirty="0">
                <a:latin typeface="Cambria" pitchFamily="18" charset="0"/>
              </a:rPr>
              <a:t> </a:t>
            </a:r>
            <a:r>
              <a:rPr lang="en-US" sz="4200" dirty="0">
                <a:latin typeface="Cambria" pitchFamily="18" charset="0"/>
              </a:rPr>
              <a:t>function…</a:t>
            </a:r>
          </a:p>
        </p:txBody>
      </p:sp>
      <p:sp>
        <p:nvSpPr>
          <p:cNvPr id="5123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1463" y="6172200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print the guesses ?</a:t>
            </a:r>
          </a:p>
        </p:txBody>
      </p:sp>
      <p:sp>
        <p:nvSpPr>
          <p:cNvPr id="5124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return the number of guesses ?</a:t>
            </a:r>
          </a:p>
        </p:txBody>
      </p:sp>
      <p:sp>
        <p:nvSpPr>
          <p:cNvPr id="5125" name="Rectangle 10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1277937"/>
            <a:ext cx="73741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tries to guess the </a:t>
            </a:r>
            <a:r>
              <a:rPr lang="en-US" sz="2000" b="1" dirty="0" smtClean="0">
                <a:solidFill>
                  <a:srgbClr val="0A8E12"/>
                </a:solidFill>
                <a:latin typeface="Courier New" pitchFamily="49" charset="0"/>
              </a:rPr>
              <a:t>user's 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"hidden" # 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   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range(100)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CC0099"/>
                </a:solidFill>
                <a:latin typeface="Courier New" pitchFamily="49" charset="0"/>
              </a:rPr>
              <a:t>print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'I got it!'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guess( hidden )</a:t>
            </a:r>
          </a:p>
        </p:txBody>
      </p:sp>
      <p:grpSp>
        <p:nvGrpSpPr>
          <p:cNvPr id="5126" name="Group 103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58200" y="5562600"/>
            <a:ext cx="457200" cy="609600"/>
            <a:chOff x="2928" y="1051"/>
            <a:chExt cx="840" cy="957"/>
          </a:xfrm>
        </p:grpSpPr>
        <p:sp>
          <p:nvSpPr>
            <p:cNvPr id="5129" name="Freeform 103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Oval 103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03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Oval 103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103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Oval 103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04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10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AutoShape 10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Freeform 104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04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04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04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7" name="Text Box 1047"/>
          <p:cNvSpPr txBox="1">
            <a:spLocks noChangeArrowheads="1"/>
          </p:cNvSpPr>
          <p:nvPr/>
        </p:nvSpPr>
        <p:spPr bwMode="auto">
          <a:xfrm>
            <a:off x="6584597" y="5367866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This </a:t>
            </a: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seems</a:t>
            </a: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a bit suspicious…</a:t>
            </a:r>
          </a:p>
        </p:txBody>
      </p:sp>
      <p:sp>
        <p:nvSpPr>
          <p:cNvPr id="5128" name="Text Box 104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1463" y="63595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slow down…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/>
          <p:cNvSpPr txBox="1">
            <a:spLocks noChangeArrowheads="1"/>
          </p:cNvSpPr>
          <p:nvPr/>
        </p:nvSpPr>
        <p:spPr bwMode="auto">
          <a:xfrm>
            <a:off x="914400" y="623888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</a:t>
            </a:r>
          </a:p>
        </p:txBody>
      </p:sp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304800" y="6238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9396" name="Text Box 12"/>
          <p:cNvSpPr txBox="1">
            <a:spLocks noChangeArrowheads="1"/>
          </p:cNvSpPr>
          <p:nvPr/>
        </p:nvSpPr>
        <p:spPr bwMode="auto">
          <a:xfrm>
            <a:off x="6486525" y="5859463"/>
            <a:ext cx="241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9397" name="Rectangle 13"/>
          <p:cNvSpPr>
            <a:spLocks noChangeArrowheads="1"/>
          </p:cNvSpPr>
          <p:nvPr/>
        </p:nvSpPr>
        <p:spPr bwMode="auto">
          <a:xfrm>
            <a:off x="1371600" y="1219200"/>
            <a:ext cx="6705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import random</a:t>
            </a:r>
          </a:p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rw(nsteps):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nsteps == 0:</a:t>
            </a:r>
          </a:p>
          <a:p>
            <a:r>
              <a:rPr lang="en-US" sz="1600" b="1">
                <a:latin typeface="Courier New" pitchFamily="49" charset="0"/>
              </a:rPr>
              <a:t>        return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random.choice([1,-1]) == 1: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1 means left</a:t>
            </a:r>
          </a:p>
          <a:p>
            <a:r>
              <a:rPr lang="en-US" sz="1600" b="1">
                <a:latin typeface="Courier New" pitchFamily="49" charset="0"/>
              </a:rPr>
              <a:t>        left(45)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right(45) </a:t>
            </a: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 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  <a:p>
            <a:r>
              <a:rPr lang="en-US" sz="1600" b="1">
                <a:latin typeface="Courier New" pitchFamily="49" charset="0"/>
              </a:rPr>
              <a:t>        right(45)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left(45) </a:t>
            </a:r>
          </a:p>
        </p:txBody>
      </p:sp>
      <p:pic>
        <p:nvPicPr>
          <p:cNvPr id="59398" name="Picture 14" descr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9038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Text Box 16"/>
          <p:cNvSpPr txBox="1">
            <a:spLocks noChangeArrowheads="1"/>
          </p:cNvSpPr>
          <p:nvPr/>
        </p:nvSpPr>
        <p:spPr bwMode="auto">
          <a:xfrm>
            <a:off x="6757988" y="62960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  <p:sp>
        <p:nvSpPr>
          <p:cNvPr id="59400" name="Text Box 17"/>
          <p:cNvSpPr txBox="1">
            <a:spLocks noChangeArrowheads="1"/>
          </p:cNvSpPr>
          <p:nvPr/>
        </p:nvSpPr>
        <p:spPr bwMode="auto">
          <a:xfrm>
            <a:off x="538163" y="6372225"/>
            <a:ext cx="5141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What if we </a:t>
            </a:r>
            <a:r>
              <a:rPr lang="en-US" sz="1800" b="1" i="1"/>
              <a:t>didn't </a:t>
            </a:r>
            <a:r>
              <a:rPr lang="en-US" sz="1800"/>
              <a:t>go back to the starting pose?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2" descr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70350" cy="4419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spiral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042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52450" y="5395913"/>
            <a:ext cx="331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5399088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100</a:t>
            </a:r>
          </a:p>
        </p:txBody>
      </p:sp>
      <p:sp>
        <p:nvSpPr>
          <p:cNvPr id="60424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79863" y="35829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90</a:t>
            </a:r>
          </a:p>
        </p:txBody>
      </p:sp>
      <p:sp>
        <p:nvSpPr>
          <p:cNvPr id="60425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>
            <a:off x="2528888" y="3760788"/>
            <a:ext cx="296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6" name="Picture 11" descr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487488" cy="1393825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 flipV="1">
            <a:off x="2502694" y="794544"/>
            <a:ext cx="6350" cy="265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27275" y="1866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81</a:t>
            </a:r>
          </a:p>
        </p:txBody>
      </p:sp>
      <p:sp>
        <p:nvSpPr>
          <p:cNvPr id="60429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 flipH="1" flipV="1">
            <a:off x="-192087" y="3473450"/>
            <a:ext cx="2401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342423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72.9</a:t>
            </a:r>
          </a:p>
        </p:txBody>
      </p:sp>
      <p:sp>
        <p:nvSpPr>
          <p:cNvPr id="60431" name="Text Box 17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spiral( initLength, angle, multiplier )</a:t>
            </a:r>
          </a:p>
        </p:txBody>
      </p:sp>
      <p:sp>
        <p:nvSpPr>
          <p:cNvPr id="60432" name="Rectangle 20"/>
          <p:cNvSpPr>
            <a:spLocks noChangeArrowheads="1"/>
          </p:cNvSpPr>
          <p:nvPr/>
        </p:nvSpPr>
        <p:spPr bwMode="auto">
          <a:xfrm>
            <a:off x="2273300" y="3482975"/>
            <a:ext cx="242888" cy="246063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3" name="Text Box 21"/>
          <p:cNvSpPr txBox="1">
            <a:spLocks noChangeArrowheads="1"/>
          </p:cNvSpPr>
          <p:nvPr/>
        </p:nvSpPr>
        <p:spPr bwMode="auto">
          <a:xfrm>
            <a:off x="5564188" y="4383088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close-up of innermost part of the spiral…</a:t>
            </a:r>
          </a:p>
        </p:txBody>
      </p:sp>
      <p:sp>
        <p:nvSpPr>
          <p:cNvPr id="60434" name="Text Box 22"/>
          <p:cNvSpPr txBox="1">
            <a:spLocks noChangeArrowheads="1"/>
          </p:cNvSpPr>
          <p:nvPr/>
        </p:nvSpPr>
        <p:spPr bwMode="auto">
          <a:xfrm>
            <a:off x="120650" y="4932363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spiral( 100, 90, 0.9 )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10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svTree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1445" name="Text Box 1039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svTree( trunkLength, levels )</a:t>
            </a:r>
          </a:p>
        </p:txBody>
      </p:sp>
      <p:pic>
        <p:nvPicPr>
          <p:cNvPr id="61446" name="Picture 1043" descr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541713" cy="3729038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1044"/>
          <p:cNvSpPr txBox="1">
            <a:spLocks noChangeArrowheads="1"/>
          </p:cNvSpPr>
          <p:nvPr/>
        </p:nvSpPr>
        <p:spPr bwMode="auto">
          <a:xfrm>
            <a:off x="2319338" y="53721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B410"/>
                </a:solidFill>
                <a:latin typeface="Courier New" pitchFamily="49" charset="0"/>
              </a:rPr>
              <a:t>svTree( 100, 4 )</a:t>
            </a:r>
          </a:p>
        </p:txBody>
      </p:sp>
      <p:sp>
        <p:nvSpPr>
          <p:cNvPr id="61448" name="Text Box 1045"/>
          <p:cNvSpPr txBox="1">
            <a:spLocks noChangeArrowheads="1"/>
          </p:cNvSpPr>
          <p:nvPr/>
        </p:nvSpPr>
        <p:spPr bwMode="auto">
          <a:xfrm>
            <a:off x="7269163" y="6542088"/>
            <a:ext cx="183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806CE"/>
                </a:solidFill>
                <a:latin typeface="Comic Sans MS" pitchFamily="66" charset="0"/>
              </a:rPr>
              <a:t>and more! (if you want)</a:t>
            </a:r>
          </a:p>
        </p:txBody>
      </p:sp>
      <p:pic>
        <p:nvPicPr>
          <p:cNvPr id="61449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 Box 1047"/>
          <p:cNvSpPr txBox="1">
            <a:spLocks noChangeArrowheads="1"/>
          </p:cNvSpPr>
          <p:nvPr/>
        </p:nvSpPr>
        <p:spPr bwMode="auto">
          <a:xfrm>
            <a:off x="974725" y="5818188"/>
            <a:ext cx="185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wonder what happened to the leaves on that tree… 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247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685800" y="2057400"/>
            <a:ext cx="315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Examples:</a:t>
            </a:r>
          </a:p>
        </p:txBody>
      </p:sp>
      <p:sp>
        <p:nvSpPr>
          <p:cNvPr id="62470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):</a:t>
            </a:r>
          </a:p>
        </p:txBody>
      </p:sp>
      <p:sp>
        <p:nvSpPr>
          <p:cNvPr id="62471" name="Text Box 16"/>
          <p:cNvSpPr txBox="1">
            <a:spLocks noChangeArrowheads="1"/>
          </p:cNvSpPr>
          <p:nvPr/>
        </p:nvSpPr>
        <p:spPr bwMode="auto">
          <a:xfrm>
            <a:off x="990600" y="2514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removeBs('hubbabubba') ==  'huaua'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52400" y="33528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Base Case: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Recursive Step: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19400" y="3124200"/>
            <a:ext cx="541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when there are no letters,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438400" y="4419600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sz="1800" b="1">
                <a:solidFill>
                  <a:srgbClr val="FF6600"/>
                </a:solidFill>
                <a:latin typeface="Arial" pitchFamily="34" charset="0"/>
              </a:rPr>
              <a:t>______________________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438400" y="5661025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__________________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3499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381000" y="1371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</a:t>
            </a:r>
          </a:p>
        </p:txBody>
      </p:sp>
      <p:sp>
        <p:nvSpPr>
          <p:cNvPr id="63498" name="Rectangle 12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27432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554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28956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1676400" y="4191000"/>
            <a:ext cx="5638800" cy="15811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Let b be the biggest item in 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Remove b from L to get a newL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Add b to the end of …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what</a:t>
            </a:r>
            <a:r>
              <a:rPr lang="en-US">
                <a:latin typeface="Maiandra GD" pitchFamily="34" charset="0"/>
              </a:rPr>
              <a:t> ?!? …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2552700" y="5867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Arial" pitchFamily="34" charset="0"/>
              </a:rPr>
              <a:t>Sorting in only 4 lines of code!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66574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5334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</a:rPr>
              <a:t>Real </a:t>
            </a:r>
            <a:r>
              <a:rPr lang="en-US" sz="3200">
                <a:solidFill>
                  <a:schemeClr val="bg1"/>
                </a:solidFill>
              </a:rPr>
              <a:t>visual recursion</a:t>
            </a:r>
          </a:p>
        </p:txBody>
      </p:sp>
      <p:sp>
        <p:nvSpPr>
          <p:cNvPr id="675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063" y="605948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How many times has the light bounced before reaching the camera from various items here??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04800" y="1614488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remove( x, s ):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/>
              <a:t>Quiz</a:t>
            </a: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609600" y="1055688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Returns a string the same as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, but with no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 characters in it. (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, not </a:t>
            </a:r>
            <a:r>
              <a:rPr lang="en-US" sz="1400" b="1">
                <a:latin typeface="Courier New" pitchFamily="49" charset="0"/>
              </a:rPr>
              <a:t>'x'</a:t>
            </a:r>
            <a:r>
              <a:rPr lang="en-US" sz="1400">
                <a:latin typeface="Times New Roman" pitchFamily="18" charset="0"/>
              </a:rPr>
              <a:t> ! )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removeAll( s2, s ):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85800" y="28956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1981200" y="228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Write each of these functions using recursion</a:t>
            </a:r>
          </a:p>
        </p:txBody>
      </p:sp>
      <p:sp>
        <p:nvSpPr>
          <p:cNvPr id="68616" name="Text Box 11"/>
          <p:cNvSpPr txBox="1">
            <a:spLocks noChangeArrowheads="1"/>
          </p:cNvSpPr>
          <p:nvPr/>
        </p:nvSpPr>
        <p:spPr bwMode="auto">
          <a:xfrm>
            <a:off x="609600" y="1338263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remove('t','wait a minute') == 'wai a minue'</a:t>
            </a:r>
          </a:p>
        </p:txBody>
      </p:sp>
      <p:sp>
        <p:nvSpPr>
          <p:cNvPr id="68617" name="Text Box 12"/>
          <p:cNvSpPr txBox="1">
            <a:spLocks noChangeArrowheads="1"/>
          </p:cNvSpPr>
          <p:nvPr/>
        </p:nvSpPr>
        <p:spPr bwMode="auto">
          <a:xfrm>
            <a:off x="685800" y="3163888"/>
            <a:ext cx="701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removeAll( 'gqz', 'quizzing' ) == 'uiin'</a:t>
            </a:r>
          </a:p>
        </p:txBody>
      </p:sp>
      <p:sp>
        <p:nvSpPr>
          <p:cNvPr id="68618" name="Text Box 13"/>
          <p:cNvSpPr txBox="1">
            <a:spLocks noChangeArrowheads="1"/>
          </p:cNvSpPr>
          <p:nvPr/>
        </p:nvSpPr>
        <p:spPr bwMode="auto">
          <a:xfrm>
            <a:off x="304800" y="55753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removeOne( s2, s ):</a:t>
            </a:r>
          </a:p>
        </p:txBody>
      </p:sp>
      <p:sp>
        <p:nvSpPr>
          <p:cNvPr id="68619" name="Text Box 14"/>
          <p:cNvSpPr txBox="1">
            <a:spLocks noChangeArrowheads="1"/>
          </p:cNvSpPr>
          <p:nvPr/>
        </p:nvSpPr>
        <p:spPr bwMode="auto">
          <a:xfrm>
            <a:off x="762000" y="5013325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</a:rPr>
              <a:t>at most once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 (Hw problem!)</a:t>
            </a:r>
          </a:p>
        </p:txBody>
      </p:sp>
      <p:sp>
        <p:nvSpPr>
          <p:cNvPr id="68620" name="Text Box 15"/>
          <p:cNvSpPr txBox="1">
            <a:spLocks noChangeArrowheads="1"/>
          </p:cNvSpPr>
          <p:nvPr/>
        </p:nvSpPr>
        <p:spPr bwMode="auto">
          <a:xfrm>
            <a:off x="762000" y="5281613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removeOne( 'agqz', 'quizzing' ) == 'uizin'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662" y="1066800"/>
            <a:ext cx="73739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time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guessing game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range(100)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print 'I choose', </a:t>
            </a:r>
            <a:r>
              <a:rPr lang="en-US" b="1" dirty="0" err="1">
                <a:solidFill>
                  <a:srgbClr val="EB102C"/>
                </a:solidFill>
                <a:latin typeface="Courier New" pitchFamily="49" charset="0"/>
              </a:rPr>
              <a:t>compguess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    # </a:t>
            </a:r>
            <a:r>
              <a:rPr lang="en-US" b="1" dirty="0" err="1">
                <a:solidFill>
                  <a:srgbClr val="EB102C"/>
                </a:solidFill>
                <a:latin typeface="Courier New" pitchFamily="49" charset="0"/>
              </a:rPr>
              <a:t>time.sleep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(0.05)</a:t>
            </a:r>
            <a:endParaRPr lang="en-US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print 'I got it!'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	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 + guess( hidden )</a:t>
            </a:r>
          </a:p>
        </p:txBody>
      </p:sp>
      <p:sp>
        <p:nvSpPr>
          <p:cNvPr id="6147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762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Recursive guess-counting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696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Any self-similarity here?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562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97200" y="5867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8547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200</a:t>
            </a:r>
          </a:p>
        </p:txBody>
      </p:sp>
      <p:sp>
        <p:nvSpPr>
          <p:cNvPr id="696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32500" y="4191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190</a:t>
            </a:r>
          </a:p>
        </p:txBody>
      </p:sp>
      <p:sp>
        <p:nvSpPr>
          <p:cNvPr id="6964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>
            <a:off x="4713287" y="4332288"/>
            <a:ext cx="2765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657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Case:</a:t>
            </a:r>
          </a:p>
        </p:txBody>
      </p:sp>
      <p:sp>
        <p:nvSpPr>
          <p:cNvPr id="706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486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Step:</a:t>
            </a:r>
          </a:p>
        </p:txBody>
      </p:sp>
      <p:sp>
        <p:nvSpPr>
          <p:cNvPr id="706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43300" y="3276600"/>
            <a:ext cx="4724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Think about the SIMPLEST POSSIBLE case!</a:t>
            </a:r>
          </a:p>
        </p:txBody>
      </p:sp>
      <p:sp>
        <p:nvSpPr>
          <p:cNvPr id="7066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5181600"/>
            <a:ext cx="4953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Do ONLY ONE STEP, and let recursion do the rest…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346" y="624"/>
            <a:chExt cx="5067" cy="114"/>
          </a:xfrm>
        </p:grpSpPr>
        <p:sp>
          <p:nvSpPr>
            <p:cNvPr id="71692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013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</a:t>
            </a:r>
          </a:p>
        </p:txBody>
      </p:sp>
      <p:sp>
        <p:nvSpPr>
          <p:cNvPr id="7168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638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</a:t>
            </a:r>
          </a:p>
        </p:txBody>
      </p:sp>
      <p:sp>
        <p:nvSpPr>
          <p:cNvPr id="7168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  <p:sp>
        <p:nvSpPr>
          <p:cNvPr id="7168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3581400"/>
            <a:ext cx="5181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(L):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2800" b="1">
                <a:latin typeface="Courier New" pitchFamily="49" charset="0"/>
              </a:rPr>
              <a:t> L &lt; 1: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2800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forward(L)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left(90)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(L-10)</a:t>
            </a:r>
          </a:p>
        </p:txBody>
      </p:sp>
      <p:sp>
        <p:nvSpPr>
          <p:cNvPr id="7168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5943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84500" y="4267200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57600" y="64770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Maiandra GD" pitchFamily="34" charset="0"/>
              </a:rPr>
              <a:t>What if we had forgotten the base case?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7270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371600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Maiandra GD" pitchFamily="34" charset="0"/>
              </a:rPr>
              <a:t>Try writing these functions: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25676" r="17180" b="9459"/>
          <a:stretch>
            <a:fillRect/>
          </a:stretch>
        </p:blipFill>
        <p:spPr bwMode="auto">
          <a:xfrm>
            <a:off x="6172200" y="12192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50000" r="63403" b="11143"/>
          <a:stretch>
            <a:fillRect/>
          </a:stretch>
        </p:blipFill>
        <p:spPr bwMode="auto">
          <a:xfrm>
            <a:off x="6096000" y="30480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22748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spiralTri( L ):</a:t>
            </a:r>
          </a:p>
        </p:txBody>
      </p:sp>
      <p:sp>
        <p:nvSpPr>
          <p:cNvPr id="727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7178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triangular (equilateral) spiral.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29860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spiralTri(200)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8750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spiralOct( L ):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45862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spiralOct(100)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3322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an octagonal spiral.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" y="54752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spiralLim( L ):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61864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spiralLim(200,7)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59324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square spiral </a:t>
            </a:r>
            <a:r>
              <a:rPr lang="en-US" sz="1800" b="1" i="1">
                <a:latin typeface="Times New Roman" pitchFamily="18" charset="0"/>
              </a:rPr>
              <a:t>with only N segments!</a:t>
            </a:r>
            <a:endParaRPr lang="en-US" sz="1800">
              <a:latin typeface="Times New Roman" pitchFamily="18" charset="0"/>
            </a:endParaRPr>
          </a:p>
        </p:txBody>
      </p:sp>
      <p:pic>
        <p:nvPicPr>
          <p:cNvPr id="72721" name="Picture 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18581" r="31735" b="8913"/>
          <a:stretch>
            <a:fillRect/>
          </a:stretch>
        </p:blipFill>
        <p:spPr bwMode="auto">
          <a:xfrm>
            <a:off x="5486400" y="5672138"/>
            <a:ext cx="1066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60960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CC0000"/>
                </a:solidFill>
                <a:latin typeface="Maiandra GD" pitchFamily="34" charset="0"/>
              </a:rPr>
              <a:t>actually, a bit larger than this …</a:t>
            </a:r>
          </a:p>
        </p:txBody>
      </p:sp>
      <p:sp>
        <p:nvSpPr>
          <p:cNvPr id="7272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70400" y="2438400"/>
            <a:ext cx="2006600" cy="736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45000" y="4343400"/>
            <a:ext cx="1574800" cy="4476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702175" y="6207125"/>
            <a:ext cx="842963" cy="1603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37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More on sorting…</a:t>
            </a: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5105400" y="17526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</a:t>
            </a:r>
            <a:r>
              <a:rPr lang="en-US" sz="1600" b="1">
                <a:latin typeface="Courier New" pitchFamily="49" charset="0"/>
              </a:rPr>
              <a:t>true</a:t>
            </a:r>
            <a:r>
              <a:rPr lang="en-US" sz="1600"/>
              <a:t> if </a:t>
            </a:r>
            <a:r>
              <a:rPr lang="en-US" sz="1600" b="1">
                <a:latin typeface="Courier New" pitchFamily="49" charset="0"/>
              </a:rPr>
              <a:t>s</a:t>
            </a:r>
            <a:r>
              <a:rPr lang="en-US" sz="1600"/>
              <a:t> is in order, </a:t>
            </a:r>
            <a:r>
              <a:rPr lang="en-US" sz="1600" b="1">
                <a:latin typeface="Courier New" pitchFamily="49" charset="0"/>
              </a:rPr>
              <a:t>false</a:t>
            </a:r>
            <a:r>
              <a:rPr lang="en-US" sz="1600"/>
              <a:t> otherwise</a:t>
            </a: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609600" y="2743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'BART'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  <a:endParaRPr lang="en-US" b="1">
              <a:solidFill>
                <a:srgbClr val="CC0000"/>
              </a:solidFill>
              <a:latin typeface="Maiandra GD" pitchFamily="34" charset="0"/>
            </a:endParaRP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609600" y="3429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609600" y="4114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'BEGIN'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7550150" y="5562600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800080"/>
                </a:solidFill>
                <a:latin typeface="Times New Roman" pitchFamily="18" charset="0"/>
              </a:rPr>
              <a:t>ties?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737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819400"/>
            <a:ext cx="144938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29367" b="44186"/>
          <a:stretch>
            <a:fillRect/>
          </a:stretch>
        </p:blipFill>
        <p:spPr bwMode="auto">
          <a:xfrm>
            <a:off x="7162800" y="3886200"/>
            <a:ext cx="1266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914400" y="1828800"/>
            <a:ext cx="3581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isSorted(s)</a:t>
            </a:r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609600" y="48006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isSorted([3,1,4])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</a:p>
        </p:txBody>
      </p:sp>
      <p:sp>
        <p:nvSpPr>
          <p:cNvPr id="73741" name="Rectangle 15"/>
          <p:cNvSpPr>
            <a:spLocks noChangeArrowheads="1"/>
          </p:cNvSpPr>
          <p:nvPr/>
        </p:nvSpPr>
        <p:spPr bwMode="auto">
          <a:xfrm>
            <a:off x="609600" y="5486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isSorted([1,3,4])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pitchFamily="34" charset="0"/>
              </a:rPr>
              <a:t>Six-letter word?</a:t>
            </a:r>
          </a:p>
        </p:txBody>
      </p:sp>
      <p:sp>
        <p:nvSpPr>
          <p:cNvPr id="73743" name="Rectangle 17"/>
          <p:cNvSpPr>
            <a:spLocks noChangeArrowheads="1"/>
          </p:cNvSpPr>
          <p:nvPr/>
        </p:nvSpPr>
        <p:spPr bwMode="auto">
          <a:xfrm>
            <a:off x="609600" y="6096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'LOOPY'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??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4762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806CE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7475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682750"/>
            <a:ext cx="723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Debugging had to be discovered.</a:t>
            </a:r>
            <a:r>
              <a:rPr lang="en-US" sz="2800">
                <a:solidFill>
                  <a:srgbClr val="000000"/>
                </a:solidFill>
              </a:rPr>
              <a:t> I can remember the exact instant when I realized that a large part of my life from then on was going to be spent in finding mistakes in my own programs.</a:t>
            </a:r>
          </a:p>
        </p:txBody>
      </p:sp>
      <p:sp>
        <p:nvSpPr>
          <p:cNvPr id="7475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35115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Maurice Wilkes</a:t>
            </a:r>
          </a:p>
        </p:txBody>
      </p:sp>
      <p:sp>
        <p:nvSpPr>
          <p:cNvPr id="7475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87045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Programming</a:t>
            </a:r>
            <a:r>
              <a:rPr lang="en-US" sz="2800"/>
              <a:t>:  the art of debugging an empty file.</a:t>
            </a:r>
          </a:p>
        </p:txBody>
      </p:sp>
      <p:sp>
        <p:nvSpPr>
          <p:cNvPr id="7475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800" y="4343400"/>
            <a:ext cx="7620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55562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The Jargon File</a:t>
            </a:r>
          </a:p>
        </p:txBody>
      </p:sp>
      <p:sp>
        <p:nvSpPr>
          <p:cNvPr id="7476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8950" y="5851525"/>
            <a:ext cx="2282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rial" pitchFamily="34" charset="0"/>
              </a:rPr>
              <a:t>http://www.tuxedo.org/~esr/jargon/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578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</a:p>
        </p:txBody>
      </p:sp>
      <p:sp>
        <p:nvSpPr>
          <p:cNvPr id="7578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609600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i="1">
                <a:solidFill>
                  <a:srgbClr val="000000"/>
                </a:solidFill>
              </a:rPr>
              <a:t>Cambridge U., 1949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612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6805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  <a:r>
              <a:rPr lang="ja-JP" altLang="en-US" sz="4400"/>
              <a:t>’</a:t>
            </a:r>
            <a:r>
              <a:rPr lang="en-US" altLang="ja-JP" sz="4400"/>
              <a:t>s input: </a:t>
            </a:r>
            <a:r>
              <a:rPr lang="en-US" altLang="ja-JP" sz="4400" i="1"/>
              <a:t>punched tape</a:t>
            </a:r>
            <a:endParaRPr lang="en-US" sz="4400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7783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2286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The </a:t>
            </a:r>
            <a:r>
              <a:rPr lang="en-US" sz="4000" i="1"/>
              <a:t>most famous </a:t>
            </a:r>
            <a:r>
              <a:rPr lang="en-US" sz="4000"/>
              <a:t>bug</a:t>
            </a:r>
          </a:p>
        </p:txBody>
      </p:sp>
      <p:pic>
        <p:nvPicPr>
          <p:cNvPr id="7782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0"/>
          <a:stretch>
            <a:fillRect/>
          </a:stretch>
        </p:blipFill>
        <p:spPr bwMode="auto">
          <a:xfrm>
            <a:off x="2895600" y="15240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9992"/>
          <a:stretch>
            <a:fillRect/>
          </a:stretch>
        </p:blipFill>
        <p:spPr bwMode="auto">
          <a:xfrm>
            <a:off x="685800" y="1828800"/>
            <a:ext cx="18557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075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Grace Hopper</a:t>
            </a:r>
          </a:p>
        </p:txBody>
      </p:sp>
      <p:sp>
        <p:nvSpPr>
          <p:cNvPr id="7783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5899150"/>
            <a:ext cx="6781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“</a:t>
            </a:r>
            <a:r>
              <a:rPr lang="en-US" altLang="ja-JP" sz="1400" b="1">
                <a:solidFill>
                  <a:srgbClr val="000000"/>
                </a:solidFill>
                <a:latin typeface="Comic Sans MS" pitchFamily="66" charset="0"/>
              </a:rPr>
              <a:t>In the days they used oxen for heavy pulling, when one ox couldn't budge a log, they didn't try to grow a larger ox. We shouldn't be trying for bigger and better computers, but for better systems of computers.</a:t>
            </a:r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”</a:t>
            </a:r>
            <a:endParaRPr lang="en-US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83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14985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from the UNIVAC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The Python shell</a:t>
            </a:r>
          </a:p>
        </p:txBody>
      </p:sp>
      <p:grpSp>
        <p:nvGrpSpPr>
          <p:cNvPr id="7885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78863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IDLE uses Python's graphics - but built-in shells do not 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838200" y="2286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8854" name="Picture 8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4716"/>
          <a:stretch>
            <a:fillRect/>
          </a:stretch>
        </p:blipFill>
        <p:spPr bwMode="auto">
          <a:xfrm>
            <a:off x="7620000" y="3048000"/>
            <a:ext cx="13716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9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r="46234"/>
          <a:stretch>
            <a:fillRect/>
          </a:stretch>
        </p:blipFill>
        <p:spPr bwMode="auto">
          <a:xfrm>
            <a:off x="152400" y="2895600"/>
            <a:ext cx="16002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0" descr="wind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>
            <a:fillRect/>
          </a:stretch>
        </p:blipFill>
        <p:spPr bwMode="auto">
          <a:xfrm>
            <a:off x="1828800" y="20574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1" descr="term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5486400" y="3733800"/>
            <a:ext cx="1981200" cy="2749550"/>
          </a:xfrm>
          <a:prstGeom prst="rect">
            <a:avLst/>
          </a:prstGeom>
          <a:noFill/>
          <a:ln w="19050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2" descr="terminal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0899" r="12659" b="10899"/>
          <a:stretch>
            <a:fillRect/>
          </a:stretch>
        </p:blipFill>
        <p:spPr bwMode="auto">
          <a:xfrm>
            <a:off x="8534400" y="2514600"/>
            <a:ext cx="492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04800" y="213360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"command window"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7143750" y="2397125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"terminal window"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1835150" y="3624263"/>
            <a:ext cx="354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c:\python25\python -i hw2pr1.py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2362200" y="6172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python -i hw2pr1.py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806CE"/>
                </a:solidFill>
                <a:latin typeface="Cambria" pitchFamily="18" charset="0"/>
              </a:rPr>
              <a:t>Monte Carlo casino,  </a:t>
            </a:r>
            <a:r>
              <a:rPr lang="en-US" sz="1600" b="1">
                <a:solidFill>
                  <a:srgbClr val="0806CE"/>
                </a:solidFill>
                <a:latin typeface="Cambria" pitchFamily="18" charset="0"/>
              </a:rPr>
              <a:t>Monaco</a:t>
            </a:r>
            <a:endParaRPr lang="en-US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sp>
        <p:nvSpPr>
          <p:cNvPr id="7174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806CE"/>
                </a:solidFill>
                <a:latin typeface="Cambria" pitchFamily="18" charset="0"/>
              </a:rPr>
              <a:t>Monte Carlo methods, </a:t>
            </a:r>
            <a:r>
              <a:rPr lang="en-US" sz="1600" b="1">
                <a:solidFill>
                  <a:srgbClr val="0806CE"/>
                </a:solidFill>
                <a:latin typeface="Cambria" pitchFamily="18" charset="0"/>
              </a:rPr>
              <a:t>Math/CS</a:t>
            </a:r>
            <a:endParaRPr lang="en-US">
              <a:solidFill>
                <a:srgbClr val="0806CE"/>
              </a:solidFill>
              <a:latin typeface="Cambria" pitchFamily="18" charset="0"/>
            </a:endParaRPr>
          </a:p>
        </p:txBody>
      </p:sp>
      <p:pic>
        <p:nvPicPr>
          <p:cNvPr id="7175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295400" y="2936875"/>
            <a:ext cx="3201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from csturtle import *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79882" name="Picture 10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79885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7988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80907" name="Rectangle 3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Rectangle 4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80903" name="Picture 9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80905" name="Picture 11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6" name="Line 12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8140700" y="0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ounded Rectangle 1"/>
          <p:cNvSpPr>
            <a:spLocks noChangeArrowheads="1"/>
          </p:cNvSpPr>
          <p:nvPr/>
        </p:nvSpPr>
        <p:spPr bwMode="auto">
          <a:xfrm>
            <a:off x="4051300" y="1600200"/>
            <a:ext cx="2268538" cy="1277938"/>
          </a:xfrm>
          <a:prstGeom prst="roundRect">
            <a:avLst>
              <a:gd name="adj" fmla="val 16667"/>
            </a:avLst>
          </a:prstGeom>
          <a:solidFill>
            <a:srgbClr val="FFD1C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24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255588" y="1920875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569913" y="288925"/>
            <a:ext cx="5602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81926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020763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 Box 11"/>
          <p:cNvSpPr txBox="1">
            <a:spLocks noChangeArrowheads="1"/>
          </p:cNvSpPr>
          <p:nvPr/>
        </p:nvSpPr>
        <p:spPr bwMode="auto">
          <a:xfrm>
            <a:off x="5335588" y="134938"/>
            <a:ext cx="2740025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ambria" pitchFamily="18" charset="0"/>
              </a:rPr>
              <a:t>CS 5 alien on strike!</a:t>
            </a:r>
          </a:p>
        </p:txBody>
      </p:sp>
      <p:sp>
        <p:nvSpPr>
          <p:cNvPr id="81930" name="Text Box 14"/>
          <p:cNvSpPr txBox="1">
            <a:spLocks noChangeArrowheads="1"/>
          </p:cNvSpPr>
          <p:nvPr/>
        </p:nvSpPr>
        <p:spPr bwMode="auto">
          <a:xfrm>
            <a:off x="3810000" y="3381375"/>
            <a:ext cx="5214938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81931" name="Text Box 15"/>
          <p:cNvSpPr txBox="1">
            <a:spLocks noChangeArrowheads="1"/>
          </p:cNvSpPr>
          <p:nvPr/>
        </p:nvSpPr>
        <p:spPr bwMode="auto">
          <a:xfrm>
            <a:off x="6705600" y="296386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Photograph of CS 5 co-worker accused of burnination.</a:t>
            </a:r>
          </a:p>
        </p:txBody>
      </p:sp>
      <p:sp>
        <p:nvSpPr>
          <p:cNvPr id="81932" name="Text Box 16"/>
          <p:cNvSpPr txBox="1">
            <a:spLocks noChangeArrowheads="1"/>
          </p:cNvSpPr>
          <p:nvPr/>
        </p:nvSpPr>
        <p:spPr bwMode="auto">
          <a:xfrm>
            <a:off x="6553200" y="5029200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81933" name="Text Box 19"/>
          <p:cNvSpPr txBox="1">
            <a:spLocks noChangeArrowheads="1"/>
          </p:cNvSpPr>
          <p:nvPr/>
        </p:nvSpPr>
        <p:spPr bwMode="auto">
          <a:xfrm>
            <a:off x="4141788" y="1628775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1800">
                <a:latin typeface="Cambria" pitchFamily="18" charset="0"/>
              </a:rPr>
              <a:t> due Mon.</a:t>
            </a:r>
          </a:p>
        </p:txBody>
      </p:sp>
      <p:sp>
        <p:nvSpPr>
          <p:cNvPr id="81934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81935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6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7" name="Text Box 20"/>
          <p:cNvSpPr txBox="1">
            <a:spLocks noChangeArrowheads="1"/>
          </p:cNvSpPr>
          <p:nvPr/>
        </p:nvSpPr>
        <p:spPr bwMode="auto">
          <a:xfrm>
            <a:off x="4060825" y="202088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Fri. aft. office hrs!</a:t>
            </a:r>
          </a:p>
        </p:txBody>
      </p:sp>
      <p:sp>
        <p:nvSpPr>
          <p:cNvPr id="81938" name="Text Box 20"/>
          <p:cNvSpPr txBox="1">
            <a:spLocks noChangeArrowheads="1"/>
          </p:cNvSpPr>
          <p:nvPr/>
        </p:nvSpPr>
        <p:spPr bwMode="auto">
          <a:xfrm>
            <a:off x="4060825" y="241300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Lots of tutoring…</a:t>
            </a:r>
          </a:p>
        </p:txBody>
      </p:sp>
      <p:sp>
        <p:nvSpPr>
          <p:cNvPr id="81939" name="Text Box 21"/>
          <p:cNvSpPr txBox="1">
            <a:spLocks noChangeArrowheads="1"/>
          </p:cNvSpPr>
          <p:nvPr/>
        </p:nvSpPr>
        <p:spPr bwMode="auto">
          <a:xfrm>
            <a:off x="98425" y="15494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81940" name="Text Box 33"/>
          <p:cNvSpPr txBox="1">
            <a:spLocks noChangeArrowheads="1"/>
          </p:cNvSpPr>
          <p:nvPr/>
        </p:nvSpPr>
        <p:spPr bwMode="auto">
          <a:xfrm>
            <a:off x="411163" y="43688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>
                <a:solidFill>
                  <a:srgbClr val="C00000"/>
                </a:solidFill>
                <a:latin typeface="Cambria" pitchFamily="18" charset="0"/>
              </a:rPr>
              <a:t>random how!</a:t>
            </a:r>
          </a:p>
        </p:txBody>
      </p:sp>
      <p:grpSp>
        <p:nvGrpSpPr>
          <p:cNvPr id="81941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70900" y="596900"/>
            <a:ext cx="422275" cy="415925"/>
            <a:chOff x="2928" y="1051"/>
            <a:chExt cx="840" cy="957"/>
          </a:xfrm>
        </p:grpSpPr>
        <p:sp>
          <p:nvSpPr>
            <p:cNvPr id="81944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6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2" name="Text Box 11"/>
          <p:cNvSpPr txBox="1">
            <a:spLocks noChangeArrowheads="1"/>
          </p:cNvSpPr>
          <p:nvPr/>
        </p:nvSpPr>
        <p:spPr bwMode="auto">
          <a:xfrm>
            <a:off x="8175625" y="200025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0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pic>
        <p:nvPicPr>
          <p:cNvPr id="81943" name="Picture 24" descr="dragonDjoker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82947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Running a turtle-friendly version of IDLE…</a:t>
            </a:r>
          </a:p>
        </p:txBody>
      </p:sp>
      <p:pic>
        <p:nvPicPr>
          <p:cNvPr id="82948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556125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Box 22"/>
          <p:cNvSpPr txBox="1">
            <a:spLocks noChangeArrowheads="1"/>
          </p:cNvSpPr>
          <p:nvPr/>
        </p:nvSpPr>
        <p:spPr bwMode="auto">
          <a:xfrm>
            <a:off x="1012825" y="5505450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82950" name="TextBox 24"/>
          <p:cNvSpPr txBox="1">
            <a:spLocks noChangeArrowheads="1"/>
          </p:cNvSpPr>
          <p:nvPr/>
        </p:nvSpPr>
        <p:spPr bwMode="auto">
          <a:xfrm>
            <a:off x="444500" y="25479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2951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005138"/>
            <a:ext cx="2432050" cy="1347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2" name="Rectangle 26"/>
          <p:cNvSpPr>
            <a:spLocks noChangeArrowheads="1"/>
          </p:cNvSpPr>
          <p:nvPr/>
        </p:nvSpPr>
        <p:spPr bwMode="auto">
          <a:xfrm>
            <a:off x="2919413" y="3986213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82953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729038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4" name="Rectangle 29"/>
          <p:cNvSpPr>
            <a:spLocks noChangeArrowheads="1"/>
          </p:cNvSpPr>
          <p:nvPr/>
        </p:nvSpPr>
        <p:spPr bwMode="auto">
          <a:xfrm>
            <a:off x="1009650" y="1960563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82955" name="Rounded Rectangle 30"/>
          <p:cNvSpPr>
            <a:spLocks noChangeArrowheads="1"/>
          </p:cNvSpPr>
          <p:nvPr/>
        </p:nvSpPr>
        <p:spPr bwMode="auto">
          <a:xfrm>
            <a:off x="225425" y="1970088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6" name="Rounded Rectangle 31"/>
          <p:cNvSpPr>
            <a:spLocks noChangeArrowheads="1"/>
          </p:cNvSpPr>
          <p:nvPr/>
        </p:nvSpPr>
        <p:spPr bwMode="auto">
          <a:xfrm>
            <a:off x="4659313" y="1973263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7" name="Rectangle 32"/>
          <p:cNvSpPr>
            <a:spLocks noChangeArrowheads="1"/>
          </p:cNvSpPr>
          <p:nvPr/>
        </p:nvSpPr>
        <p:spPr bwMode="auto">
          <a:xfrm>
            <a:off x="5253038" y="1960563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82958" name="TextBox 33"/>
          <p:cNvSpPr txBox="1">
            <a:spLocks noChangeArrowheads="1"/>
          </p:cNvSpPr>
          <p:nvPr/>
        </p:nvSpPr>
        <p:spPr bwMode="auto">
          <a:xfrm>
            <a:off x="5054600" y="2543175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59" name="TextBox 35"/>
          <p:cNvSpPr txBox="1">
            <a:spLocks noChangeArrowheads="1"/>
          </p:cNvSpPr>
          <p:nvPr/>
        </p:nvSpPr>
        <p:spPr bwMode="auto">
          <a:xfrm>
            <a:off x="5029200" y="45291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0" name="Rectangle 36"/>
          <p:cNvSpPr>
            <a:spLocks noChangeArrowheads="1"/>
          </p:cNvSpPr>
          <p:nvPr/>
        </p:nvSpPr>
        <p:spPr bwMode="auto">
          <a:xfrm>
            <a:off x="5121275" y="4940300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82961" name="Rectangle 37"/>
          <p:cNvSpPr>
            <a:spLocks noChangeArrowheads="1"/>
          </p:cNvSpPr>
          <p:nvPr/>
        </p:nvSpPr>
        <p:spPr bwMode="auto">
          <a:xfrm>
            <a:off x="4818063" y="5367338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2" name="Rectangle 38"/>
          <p:cNvSpPr>
            <a:spLocks noChangeArrowheads="1"/>
          </p:cNvSpPr>
          <p:nvPr/>
        </p:nvSpPr>
        <p:spPr bwMode="auto">
          <a:xfrm>
            <a:off x="4999038" y="5821363"/>
            <a:ext cx="3517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82963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005138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964" name="Straight Arrow Connector 28"/>
          <p:cNvCxnSpPr>
            <a:cxnSpLocks noChangeShapeType="1"/>
          </p:cNvCxnSpPr>
          <p:nvPr/>
        </p:nvCxnSpPr>
        <p:spPr bwMode="auto">
          <a:xfrm flipH="1" flipV="1">
            <a:off x="2209800" y="5138738"/>
            <a:ext cx="6096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436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806CE"/>
                </a:solidFill>
                <a:latin typeface="Cambria" pitchFamily="18" charset="0"/>
              </a:rPr>
              <a:t>Monte Carlo casino,  </a:t>
            </a:r>
            <a:r>
              <a:rPr lang="en-US" sz="1600" b="1">
                <a:solidFill>
                  <a:srgbClr val="0806CE"/>
                </a:solidFill>
                <a:latin typeface="Cambria" pitchFamily="18" charset="0"/>
              </a:rPr>
              <a:t>Monaco</a:t>
            </a:r>
            <a:endParaRPr lang="en-US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806CE"/>
                </a:solidFill>
                <a:latin typeface="Cambria" pitchFamily="18" charset="0"/>
              </a:rPr>
              <a:t>Monte Carlo methods, </a:t>
            </a:r>
            <a:r>
              <a:rPr lang="en-US" sz="1600" b="1">
                <a:solidFill>
                  <a:srgbClr val="0806CE"/>
                </a:solidFill>
                <a:latin typeface="Cambria" pitchFamily="18" charset="0"/>
              </a:rPr>
              <a:t>Math/CS</a:t>
            </a:r>
            <a:endParaRPr lang="en-US">
              <a:solidFill>
                <a:srgbClr val="0806CE"/>
              </a:solidFill>
              <a:latin typeface="Cambria" pitchFamily="18" charset="0"/>
            </a:endParaRPr>
          </a:p>
        </p:txBody>
      </p:sp>
      <p:pic>
        <p:nvPicPr>
          <p:cNvPr id="8198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6891338" y="1625600"/>
            <a:ext cx="1649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806CE"/>
                </a:solidFill>
                <a:latin typeface="Cambria" pitchFamily="18" charset="0"/>
              </a:rPr>
              <a:t>Stanislaw Ulam      </a:t>
            </a:r>
            <a:r>
              <a:rPr lang="en-US" sz="1200">
                <a:solidFill>
                  <a:srgbClr val="0806CE"/>
                </a:solidFill>
                <a:latin typeface="Cambria" pitchFamily="18" charset="0"/>
              </a:rPr>
              <a:t>(Los Alamos badge)</a:t>
            </a:r>
            <a:endParaRPr lang="en-US" sz="1200">
              <a:latin typeface="Cambria" pitchFamily="18" charset="0"/>
            </a:endParaRPr>
          </a:p>
        </p:txBody>
      </p:sp>
      <p:pic>
        <p:nvPicPr>
          <p:cNvPr id="8200" name="Picture 4" descr="http://www.thegirlinthecafe.com/images/2006/danielcraigjamesbondcasinoroya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394075"/>
            <a:ext cx="3443287" cy="22860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2151063" y="5280025"/>
            <a:ext cx="1680368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806CE"/>
                </a:solidFill>
                <a:latin typeface="Cambria" pitchFamily="18" charset="0"/>
              </a:rPr>
              <a:t>Bond, James Bond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8204" name="Picture 2" descr="http://upload.wikimedia.org/wikipedia/commons/b/be/Stanislaw_Ulam_ID_bad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311400" cy="32004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629400" y="1600200"/>
            <a:ext cx="1676400" cy="3238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806CE"/>
                </a:solidFill>
                <a:latin typeface="Cambria" pitchFamily="18" charset="0"/>
              </a:rPr>
              <a:t>Ulam</a:t>
            </a:r>
            <a:r>
              <a:rPr lang="en-US" sz="1500" dirty="0">
                <a:solidFill>
                  <a:srgbClr val="0806CE"/>
                </a:solidFill>
                <a:latin typeface="Cambria" pitchFamily="18" charset="0"/>
              </a:rPr>
              <a:t>,</a:t>
            </a:r>
            <a:r>
              <a:rPr lang="en-US" sz="1500" dirty="0" smtClean="0">
                <a:solidFill>
                  <a:srgbClr val="0806CE"/>
                </a:solidFill>
                <a:latin typeface="Cambria" pitchFamily="18" charset="0"/>
              </a:rPr>
              <a:t>  </a:t>
            </a:r>
            <a:r>
              <a:rPr lang="en-US" sz="1500" dirty="0" smtClean="0">
                <a:solidFill>
                  <a:srgbClr val="0806CE"/>
                </a:solidFill>
                <a:latin typeface="Cambria" pitchFamily="18" charset="0"/>
              </a:rPr>
              <a:t>Stan </a:t>
            </a:r>
            <a:r>
              <a:rPr lang="en-US" sz="1500" dirty="0" err="1" smtClean="0">
                <a:solidFill>
                  <a:srgbClr val="0806CE"/>
                </a:solidFill>
                <a:latin typeface="Cambria" pitchFamily="18" charset="0"/>
              </a:rPr>
              <a:t>Ulam</a:t>
            </a:r>
            <a:endParaRPr lang="en-US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10115</TotalTime>
  <Words>5850</Words>
  <Application>Microsoft Office PowerPoint</Application>
  <PresentationFormat>On-screen Show (4:3)</PresentationFormat>
  <Paragraphs>1085</Paragraphs>
  <Slides>83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257</cp:revision>
  <cp:lastPrinted>2012-09-20T00:35:33Z</cp:lastPrinted>
  <dcterms:created xsi:type="dcterms:W3CDTF">2010-09-16T00:52:40Z</dcterms:created>
  <dcterms:modified xsi:type="dcterms:W3CDTF">2013-09-16T23:31:37Z</dcterms:modified>
</cp:coreProperties>
</file>