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542" r:id="rId2"/>
    <p:sldId id="458" r:id="rId3"/>
    <p:sldId id="540" r:id="rId4"/>
    <p:sldId id="519" r:id="rId5"/>
    <p:sldId id="464" r:id="rId6"/>
    <p:sldId id="476" r:id="rId7"/>
    <p:sldId id="467" r:id="rId8"/>
    <p:sldId id="541" r:id="rId9"/>
    <p:sldId id="469" r:id="rId10"/>
    <p:sldId id="479" r:id="rId11"/>
    <p:sldId id="480" r:id="rId12"/>
    <p:sldId id="557" r:id="rId13"/>
    <p:sldId id="550" r:id="rId14"/>
    <p:sldId id="558" r:id="rId15"/>
    <p:sldId id="556" r:id="rId16"/>
    <p:sldId id="552" r:id="rId17"/>
    <p:sldId id="553" r:id="rId18"/>
    <p:sldId id="554" r:id="rId19"/>
    <p:sldId id="555" r:id="rId20"/>
    <p:sldId id="502" r:id="rId21"/>
    <p:sldId id="503" r:id="rId22"/>
    <p:sldId id="505" r:id="rId23"/>
    <p:sldId id="517" r:id="rId24"/>
    <p:sldId id="514" r:id="rId25"/>
  </p:sldIdLst>
  <p:sldSz cx="9144000" cy="6858000" type="screen4x3"/>
  <p:notesSz cx="6985000" cy="9271000"/>
  <p:custShowLst>
    <p:custShow name="For screen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3"/>
        <p:sld r:id="rId14"/>
        <p:sld r:id="rId16"/>
        <p:sld r:id="rId17"/>
        <p:sld r:id="rId18"/>
        <p:sld r:id="rId19"/>
        <p:sld r:id="rId20"/>
        <p:sld r:id="rId21"/>
        <p:sld r:id="rId22"/>
        <p:sld r:id="rId23"/>
        <p:sld r:id="rId24"/>
        <p:sld r:id="rId25"/>
      </p:sldLst>
    </p:custShow>
    <p:custShow name="For printing" id="1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5"/>
        <p:sld r:id="rId17"/>
        <p:sld r:id="rId21"/>
        <p:sld r:id="rId22"/>
        <p:sld r:id="rId23"/>
        <p:sld r:id="rId24"/>
        <p:sld r:id="rId25"/>
        <p:sld r:id="rId14"/>
      </p:sldLst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custShow id="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6D6"/>
    <a:srgbClr val="1C7210"/>
    <a:srgbClr val="CC0000"/>
    <a:srgbClr val="C1AF51"/>
    <a:srgbClr val="C1A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2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9" tIns="46440" rIns="92879" bIns="4644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9" tIns="46440" rIns="92879" bIns="4644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9" tIns="46440" rIns="92879" bIns="4644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9" tIns="46440" rIns="92879" bIns="4644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DE8D1B2-C2A8-4EA1-B920-822192FDA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12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79" tIns="46440" rIns="92879" bIns="4644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79" tIns="46440" rIns="92879" bIns="4644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79" tIns="46440" rIns="92879" bIns="46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79" tIns="46440" rIns="92879" bIns="4644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79" tIns="46440" rIns="92879" bIns="4644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682599C-0D6C-49BE-BD0C-3CAD46555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88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ea typeface="ＭＳ Ｐゴシック" pitchFamily="80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E628B31B-F104-4B15-B54D-04FCC9E03325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EED4D581-7FFC-4B75-9C90-FA06E275F8B6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A987BE6B-EAA8-4AB2-8FDC-DA04DADDCA53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charset="0"/>
                <a:ea typeface="ＭＳ Ｐゴシック" pitchFamily="80" charset="-128"/>
              </a:rPr>
              <a:t>Students do factorial in notes.  Then, click to  show solution.  If you have time, write factorial in python and run it.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787F1D34-6B6B-4215-BEB4-067FA8B52618}" type="slidenum">
              <a:rPr lang="en-US" altLang="en-US" sz="1200" smtClean="0"/>
              <a:pPr/>
              <a:t>12</a:t>
            </a:fld>
            <a:endParaRPr lang="en-US" altLang="en-US" sz="1200" smtClean="0"/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charset="0"/>
                <a:ea typeface="ＭＳ Ｐゴシック" pitchFamily="80" charset="-128"/>
              </a:rPr>
              <a:t>Students do factorial in notes.  Then, click to  show solution.  If you have time, write factorial in python and run it.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1D2A6409-F2F0-4097-BDCE-AF4D6E474B11}" type="slidenum">
              <a:rPr lang="en-US" altLang="en-US" sz="1200" smtClean="0"/>
              <a:pPr/>
              <a:t>13</a:t>
            </a:fld>
            <a:endParaRPr lang="en-US" altLang="en-US" sz="1200" smtClean="0"/>
          </a:p>
        </p:txBody>
      </p:sp>
      <p:sp>
        <p:nvSpPr>
          <p:cNvPr id="6349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74750" y="696913"/>
            <a:ext cx="4635500" cy="3476625"/>
          </a:xfrm>
          <a:solidFill>
            <a:srgbClr val="FFFFFF"/>
          </a:solidFill>
          <a:ln/>
        </p:spPr>
      </p:sp>
      <p:sp>
        <p:nvSpPr>
          <p:cNvPr id="63492" name="Rectangle 2"/>
          <p:cNvSpPr>
            <a:spLocks noChangeArrowheads="1"/>
          </p:cNvSpPr>
          <p:nvPr>
            <p:ph type="body" idx="1"/>
          </p:nvPr>
        </p:nvSpPr>
        <p:spPr>
          <a:xfrm>
            <a:off x="698500" y="4403725"/>
            <a:ext cx="5588000" cy="4170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lIns="93762" tIns="46881" rIns="93762" bIns="46881"/>
          <a:lstStyle/>
          <a:p>
            <a:pPr marL="38100">
              <a:spcBef>
                <a:spcPts val="425"/>
              </a:spcBef>
            </a:pPr>
            <a:r>
              <a:rPr lang="en-US" altLang="en-US" smtClean="0">
                <a:solidFill>
                  <a:srgbClr val="000000"/>
                </a:solidFill>
                <a:latin typeface="Arial" charset="0"/>
                <a:ea typeface="ＭＳ Ｐゴシック" pitchFamily="80" charset="-128"/>
                <a:cs typeface="Arial" charset="0"/>
                <a:sym typeface="Arial" charset="0"/>
              </a:rPr>
              <a:t>5 clicks of animation on this slide.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93303EE5-55ED-4EF6-822A-9FED0EC9CC63}" type="slidenum">
              <a:rPr lang="en-US" altLang="en-US" sz="1200" smtClean="0"/>
              <a:pPr/>
              <a:t>14</a:t>
            </a:fld>
            <a:endParaRPr lang="en-US" altLang="en-US" sz="1200" smtClean="0"/>
          </a:p>
        </p:txBody>
      </p:sp>
      <p:sp>
        <p:nvSpPr>
          <p:cNvPr id="6451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74750" y="696913"/>
            <a:ext cx="4635500" cy="3476625"/>
          </a:xfrm>
          <a:solidFill>
            <a:srgbClr val="FFFFFF"/>
          </a:solidFill>
          <a:ln/>
        </p:spPr>
      </p:sp>
      <p:sp>
        <p:nvSpPr>
          <p:cNvPr id="64516" name="Rectangle 2"/>
          <p:cNvSpPr>
            <a:spLocks noChangeArrowheads="1"/>
          </p:cNvSpPr>
          <p:nvPr>
            <p:ph type="body" idx="1"/>
          </p:nvPr>
        </p:nvSpPr>
        <p:spPr>
          <a:xfrm>
            <a:off x="698500" y="4403725"/>
            <a:ext cx="5588000" cy="4170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lIns="93762" tIns="46881" rIns="93762" bIns="46881"/>
          <a:lstStyle/>
          <a:p>
            <a:pPr marL="38100">
              <a:spcBef>
                <a:spcPts val="425"/>
              </a:spcBef>
            </a:pPr>
            <a:r>
              <a:rPr lang="en-US" altLang="en-US" smtClean="0">
                <a:solidFill>
                  <a:srgbClr val="000000"/>
                </a:solidFill>
                <a:latin typeface="Arial" charset="0"/>
                <a:ea typeface="ＭＳ Ｐゴシック" pitchFamily="80" charset="-128"/>
                <a:cs typeface="Arial" charset="0"/>
                <a:sym typeface="Arial" charset="0"/>
              </a:rPr>
              <a:t>5 clicks of animation on this slide.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405A1816-D5EB-4BEB-B33E-04DAE0CDFD07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0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ea typeface="ＭＳ Ｐゴシック" pitchFamily="80" charset="-128"/>
            </a:endParaRPr>
          </a:p>
          <a:p>
            <a:endParaRPr lang="en-US" altLang="en-US" smtClean="0">
              <a:latin typeface="Arial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FE90B879-5290-4E24-A6DC-DB52E58AF93E}" type="slidenum">
              <a:rPr lang="en-US" altLang="en-US" sz="1200" smtClean="0"/>
              <a:pPr/>
              <a:t>16</a:t>
            </a:fld>
            <a:endParaRPr lang="en-US" altLang="en-US" sz="1200" smtClean="0"/>
          </a:p>
        </p:txBody>
      </p:sp>
      <p:sp>
        <p:nvSpPr>
          <p:cNvPr id="6553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74750" y="696913"/>
            <a:ext cx="4635500" cy="3476625"/>
          </a:xfrm>
          <a:solidFill>
            <a:srgbClr val="FFFFFF"/>
          </a:solidFill>
          <a:ln/>
        </p:spPr>
      </p:sp>
      <p:sp>
        <p:nvSpPr>
          <p:cNvPr id="65540" name="Rectangle 2"/>
          <p:cNvSpPr>
            <a:spLocks noChangeArrowheads="1"/>
          </p:cNvSpPr>
          <p:nvPr>
            <p:ph type="body" idx="1"/>
          </p:nvPr>
        </p:nvSpPr>
        <p:spPr>
          <a:xfrm>
            <a:off x="698500" y="4403725"/>
            <a:ext cx="5588000" cy="4170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lIns="93762" tIns="46881" rIns="93762" bIns="46881"/>
          <a:lstStyle/>
          <a:p>
            <a:pPr marL="38100">
              <a:spcBef>
                <a:spcPts val="425"/>
              </a:spcBef>
            </a:pPr>
            <a:r>
              <a:rPr lang="en-US" altLang="en-US" smtClean="0">
                <a:solidFill>
                  <a:srgbClr val="000000"/>
                </a:solidFill>
                <a:latin typeface="Arial" charset="0"/>
                <a:ea typeface="ＭＳ Ｐゴシック" pitchFamily="80" charset="-128"/>
                <a:cs typeface="Arial" charset="0"/>
                <a:sym typeface="Arial" charset="0"/>
              </a:rPr>
              <a:t>2 clicks of animation on this slide.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2EDD9BBA-9E3D-4A3B-B4A2-66CAC3B1ADF1}" type="slidenum">
              <a:rPr lang="en-US" altLang="en-US" sz="1200" smtClean="0"/>
              <a:pPr/>
              <a:t>17</a:t>
            </a:fld>
            <a:endParaRPr lang="en-US" altLang="en-US" sz="1200" smtClean="0"/>
          </a:p>
        </p:txBody>
      </p:sp>
      <p:sp>
        <p:nvSpPr>
          <p:cNvPr id="6656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74750" y="696913"/>
            <a:ext cx="4635500" cy="3476625"/>
          </a:xfrm>
          <a:solidFill>
            <a:srgbClr val="FFFFFF"/>
          </a:solidFill>
          <a:ln/>
        </p:spPr>
      </p:sp>
      <p:sp>
        <p:nvSpPr>
          <p:cNvPr id="66564" name="Rectangle 2"/>
          <p:cNvSpPr>
            <a:spLocks noChangeArrowheads="1"/>
          </p:cNvSpPr>
          <p:nvPr>
            <p:ph type="body" idx="1"/>
          </p:nvPr>
        </p:nvSpPr>
        <p:spPr>
          <a:xfrm>
            <a:off x="698500" y="4403725"/>
            <a:ext cx="5588000" cy="4170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lIns="93762" tIns="46881" rIns="93762" bIns="46881"/>
          <a:lstStyle/>
          <a:p>
            <a:pPr marL="38100">
              <a:spcBef>
                <a:spcPts val="425"/>
              </a:spcBef>
            </a:pPr>
            <a:r>
              <a:rPr lang="en-US" altLang="en-US" smtClean="0">
                <a:solidFill>
                  <a:srgbClr val="000000"/>
                </a:solidFill>
                <a:latin typeface="Arial" charset="0"/>
                <a:ea typeface="ＭＳ Ｐゴシック" pitchFamily="80" charset="-128"/>
                <a:cs typeface="Arial" charset="0"/>
                <a:sym typeface="Arial" charset="0"/>
              </a:rPr>
              <a:t>Ask them to  develop the  math definition of tower.  Remind them to remember the base case.  Next slide has the solution.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B02F1C4E-BC65-4944-94BA-929A8A790161}" type="slidenum">
              <a:rPr lang="en-US" altLang="en-US" sz="1200" smtClean="0"/>
              <a:pPr/>
              <a:t>18</a:t>
            </a:fld>
            <a:endParaRPr lang="en-US" altLang="en-US" sz="1200" smtClean="0"/>
          </a:p>
        </p:txBody>
      </p:sp>
      <p:sp>
        <p:nvSpPr>
          <p:cNvPr id="6758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74750" y="696913"/>
            <a:ext cx="4635500" cy="3476625"/>
          </a:xfrm>
          <a:solidFill>
            <a:srgbClr val="FFFFFF"/>
          </a:solidFill>
          <a:ln/>
        </p:spPr>
      </p:sp>
      <p:sp>
        <p:nvSpPr>
          <p:cNvPr id="67588" name="Rectangle 2"/>
          <p:cNvSpPr>
            <a:spLocks noChangeArrowheads="1"/>
          </p:cNvSpPr>
          <p:nvPr>
            <p:ph type="body" idx="1"/>
          </p:nvPr>
        </p:nvSpPr>
        <p:spPr>
          <a:xfrm>
            <a:off x="698500" y="4403725"/>
            <a:ext cx="5588000" cy="4170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lIns="93762" tIns="46881" rIns="93762" bIns="46881"/>
          <a:lstStyle/>
          <a:p>
            <a:pPr marL="38100">
              <a:spcBef>
                <a:spcPts val="425"/>
              </a:spcBef>
            </a:pPr>
            <a:r>
              <a:rPr lang="en-US" altLang="en-US" smtClean="0">
                <a:solidFill>
                  <a:srgbClr val="000000"/>
                </a:solidFill>
                <a:latin typeface="Arial" charset="0"/>
                <a:ea typeface="ＭＳ Ｐゴシック" pitchFamily="80" charset="-128"/>
                <a:cs typeface="Arial" charset="0"/>
                <a:sym typeface="Arial" charset="0"/>
              </a:rPr>
              <a:t>Now let them develop tower(n) from the inductive definition.  Solution is on the next slide.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480E8F35-9CBD-4FF5-A215-623170926EEE}" type="slidenum">
              <a:rPr lang="en-US" altLang="en-US" sz="1200" smtClean="0"/>
              <a:pPr/>
              <a:t>19</a:t>
            </a:fld>
            <a:endParaRPr lang="en-US" altLang="en-US" sz="1200" smtClean="0"/>
          </a:p>
        </p:txBody>
      </p:sp>
      <p:sp>
        <p:nvSpPr>
          <p:cNvPr id="6861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74750" y="696913"/>
            <a:ext cx="4635500" cy="3476625"/>
          </a:xfrm>
          <a:solidFill>
            <a:srgbClr val="FFFFFF"/>
          </a:solidFill>
          <a:ln/>
        </p:spPr>
      </p:sp>
      <p:sp>
        <p:nvSpPr>
          <p:cNvPr id="68612" name="Rectangle 2"/>
          <p:cNvSpPr>
            <a:spLocks noChangeArrowheads="1"/>
          </p:cNvSpPr>
          <p:nvPr>
            <p:ph type="body" idx="1"/>
          </p:nvPr>
        </p:nvSpPr>
        <p:spPr>
          <a:xfrm>
            <a:off x="698500" y="4403725"/>
            <a:ext cx="5588000" cy="4170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lIns="93762" tIns="46881" rIns="93762" bIns="46881"/>
          <a:lstStyle/>
          <a:p>
            <a:pPr marL="38100">
              <a:spcBef>
                <a:spcPts val="425"/>
              </a:spcBef>
            </a:pPr>
            <a:r>
              <a:rPr lang="en-US" altLang="en-US" smtClean="0">
                <a:solidFill>
                  <a:srgbClr val="000000"/>
                </a:solidFill>
                <a:latin typeface="Arial" charset="0"/>
                <a:ea typeface="ＭＳ Ｐゴシック" pitchFamily="80" charset="-128"/>
                <a:cs typeface="Arial" charset="0"/>
                <a:sym typeface="Arial" charset="0"/>
              </a:rPr>
              <a:t>First animation is the base case; click  to show full solution.  If  you have time, demo tower(1)-tower(5).  Tower(4) is just 65536, but tower(5) has 19,729 digits!  (Yet Python calculates it quickly.  The same isn’t true for tower(6)…)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163FD3C0-93D0-4738-9805-C8B83AFC3655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  <p:sp>
        <p:nvSpPr>
          <p:cNvPr id="5222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74750" y="696913"/>
            <a:ext cx="4635500" cy="3476625"/>
          </a:xfrm>
          <a:solidFill>
            <a:srgbClr val="FFFFFF"/>
          </a:solidFill>
          <a:ln/>
        </p:spPr>
      </p:sp>
      <p:sp>
        <p:nvSpPr>
          <p:cNvPr id="52228" name="Rectangle 2"/>
          <p:cNvSpPr>
            <a:spLocks noChangeArrowheads="1"/>
          </p:cNvSpPr>
          <p:nvPr>
            <p:ph type="body" idx="1"/>
          </p:nvPr>
        </p:nvSpPr>
        <p:spPr>
          <a:xfrm>
            <a:off x="698500" y="4403725"/>
            <a:ext cx="5588000" cy="4170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62" tIns="46881" rIns="93762" bIns="46881"/>
          <a:lstStyle/>
          <a:p>
            <a:pPr marL="38100">
              <a:spcBef>
                <a:spcPts val="425"/>
              </a:spcBef>
            </a:pPr>
            <a:endParaRPr lang="en-US" altLang="en-US" smtClean="0">
              <a:solidFill>
                <a:srgbClr val="000000"/>
              </a:solidFill>
              <a:latin typeface="Arial" charset="0"/>
              <a:ea typeface="ＭＳ Ｐゴシック" pitchFamily="80" charset="-128"/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charset="0"/>
                <a:ea typeface="ＭＳ Ｐゴシック" pitchFamily="80" charset="-128"/>
              </a:rPr>
              <a:t>Have them figure out the length of the second list.  Then have them write len together with you, starting with the base case.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5362FE75-5219-4D9E-A86A-F38170B4AD74}" type="slidenum">
              <a:rPr lang="en-US" altLang="en-US" sz="1200" smtClean="0"/>
              <a:pPr/>
              <a:t>20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charset="0"/>
                <a:ea typeface="ＭＳ Ｐゴシック" pitchFamily="80" charset="-128"/>
              </a:rPr>
              <a:t>If you have time, make it a worksheet problem; otherwise develop it together.</a:t>
            </a: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BB8D86A2-EFEB-4115-AE42-0C52EE6DD890}" type="slidenum">
              <a:rPr lang="en-US" altLang="en-US" sz="1200" smtClean="0"/>
              <a:pPr/>
              <a:t>21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charset="0"/>
                <a:ea typeface="ＭＳ Ｐゴシック" pitchFamily="80" charset="-128"/>
              </a:rPr>
              <a:t>What’s the reverse of this list?  With simple reverse,  it’s [7, [2, [4, 5], 6], 1].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CCA37C02-AE50-48FE-9D81-D7574E2F57E3}" type="slidenum">
              <a:rPr lang="en-US" altLang="en-US" sz="1200" smtClean="0"/>
              <a:pPr/>
              <a:t>22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charset="0"/>
                <a:ea typeface="ＭＳ Ｐゴシック" pitchFamily="80" charset="-128"/>
              </a:rPr>
              <a:t>One click needed to show the deep reversal.</a:t>
            </a: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A0854EA2-706A-41B2-AC3D-9A3DA8F67FFC}" type="slidenum">
              <a:rPr lang="en-US" altLang="en-US" sz="1200" smtClean="0"/>
              <a:pPr/>
              <a:t>23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ea typeface="ＭＳ Ｐゴシック" pitchFamily="80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1027544D-E5A1-4CD3-AFA9-28A0BB3AC569}" type="slidenum">
              <a:rPr lang="en-US" altLang="en-US" sz="1200" smtClean="0"/>
              <a:pPr/>
              <a:t>24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ABB83123-482A-43A3-918F-B6B743CE6339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  <p:sp>
        <p:nvSpPr>
          <p:cNvPr id="5325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74750" y="696913"/>
            <a:ext cx="4635500" cy="3476625"/>
          </a:xfrm>
          <a:solidFill>
            <a:srgbClr val="FFFFFF"/>
          </a:solidFill>
          <a:ln/>
        </p:spPr>
      </p:sp>
      <p:sp>
        <p:nvSpPr>
          <p:cNvPr id="53252" name="Rectangle 2"/>
          <p:cNvSpPr>
            <a:spLocks noChangeArrowheads="1"/>
          </p:cNvSpPr>
          <p:nvPr>
            <p:ph type="body" idx="1"/>
          </p:nvPr>
        </p:nvSpPr>
        <p:spPr>
          <a:xfrm>
            <a:off x="698500" y="4403725"/>
            <a:ext cx="5588000" cy="4170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62" tIns="46881" rIns="93762" bIns="46881"/>
          <a:lstStyle/>
          <a:p>
            <a:pPr marL="38100">
              <a:spcBef>
                <a:spcPts val="425"/>
              </a:spcBef>
            </a:pPr>
            <a:endParaRPr lang="en-US" altLang="en-US" smtClean="0">
              <a:solidFill>
                <a:srgbClr val="000000"/>
              </a:solidFill>
              <a:latin typeface="Arial" charset="0"/>
              <a:ea typeface="ＭＳ Ｐゴシック" pitchFamily="80" charset="-128"/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553A32D2-CCD5-4EA0-AF08-07D3D1608EE2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  <p:sp>
        <p:nvSpPr>
          <p:cNvPr id="5427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74750" y="696913"/>
            <a:ext cx="4635500" cy="3476625"/>
          </a:xfrm>
          <a:solidFill>
            <a:srgbClr val="FFFFFF"/>
          </a:solidFill>
          <a:ln/>
        </p:spPr>
      </p:sp>
      <p:sp>
        <p:nvSpPr>
          <p:cNvPr id="54276" name="Rectangle 2"/>
          <p:cNvSpPr>
            <a:spLocks noChangeArrowheads="1"/>
          </p:cNvSpPr>
          <p:nvPr>
            <p:ph type="body" idx="1"/>
          </p:nvPr>
        </p:nvSpPr>
        <p:spPr>
          <a:xfrm>
            <a:off x="698500" y="4403725"/>
            <a:ext cx="5588000" cy="4170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62" tIns="46881" rIns="93762" bIns="46881"/>
          <a:lstStyle/>
          <a:p>
            <a:pPr marL="38100">
              <a:spcBef>
                <a:spcPts val="425"/>
              </a:spcBef>
            </a:pPr>
            <a:r>
              <a:rPr lang="en-US" altLang="en-US" smtClean="0">
                <a:solidFill>
                  <a:srgbClr val="000000"/>
                </a:solidFill>
                <a:latin typeface="Arial" charset="0"/>
                <a:ea typeface="ＭＳ Ｐゴシック" pitchFamily="80" charset="-128"/>
                <a:cs typeface="Arial" charset="0"/>
                <a:sym typeface="Arial" charset="0"/>
              </a:rPr>
              <a:t>Many animations on this slide.  Things that we show:</a:t>
            </a:r>
          </a:p>
          <a:p>
            <a:pPr marL="38100">
              <a:spcBef>
                <a:spcPts val="425"/>
              </a:spcBef>
            </a:pPr>
            <a:r>
              <a:rPr lang="en-US" altLang="en-US" smtClean="0">
                <a:solidFill>
                  <a:srgbClr val="000000"/>
                </a:solidFill>
                <a:latin typeface="Arial" charset="0"/>
                <a:ea typeface="ＭＳ Ｐゴシック" pitchFamily="80" charset="-128"/>
                <a:cs typeface="Arial" charset="0"/>
                <a:sym typeface="Arial" charset="0"/>
              </a:rPr>
              <a:t>1. Lists aren’t regular objects</a:t>
            </a:r>
          </a:p>
          <a:p>
            <a:pPr marL="38100">
              <a:spcBef>
                <a:spcPts val="425"/>
              </a:spcBef>
            </a:pPr>
            <a:r>
              <a:rPr lang="en-US" altLang="en-US" smtClean="0">
                <a:solidFill>
                  <a:srgbClr val="000000"/>
                </a:solidFill>
                <a:latin typeface="Arial" charset="0"/>
                <a:ea typeface="ＭＳ Ｐゴシック" pitchFamily="80" charset="-128"/>
                <a:cs typeface="Arial" charset="0"/>
                <a:sym typeface="Arial" charset="0"/>
              </a:rPr>
              <a:t>2. You can append to a list if you get the syntax right.</a:t>
            </a:r>
          </a:p>
          <a:p>
            <a:pPr marL="38100">
              <a:spcBef>
                <a:spcPts val="425"/>
              </a:spcBef>
            </a:pPr>
            <a:r>
              <a:rPr lang="en-US" altLang="en-US" smtClean="0">
                <a:solidFill>
                  <a:srgbClr val="000000"/>
                </a:solidFill>
                <a:latin typeface="Arial" charset="0"/>
                <a:ea typeface="ＭＳ Ｐゴシック" pitchFamily="80" charset="-128"/>
                <a:cs typeface="Arial" charset="0"/>
                <a:sym typeface="Arial" charset="0"/>
              </a:rPr>
              <a:t>3. Appending creates a new list; the original is unchanged.  (Later, we’ll learn how to change lists.)</a:t>
            </a:r>
          </a:p>
          <a:p>
            <a:pPr marL="38100">
              <a:spcBef>
                <a:spcPts val="425"/>
              </a:spcBef>
            </a:pPr>
            <a:r>
              <a:rPr lang="en-US" altLang="en-US" smtClean="0">
                <a:solidFill>
                  <a:srgbClr val="000000"/>
                </a:solidFill>
                <a:latin typeface="Arial" charset="0"/>
                <a:ea typeface="ＭＳ Ｐゴシック" pitchFamily="80" charset="-128"/>
                <a:cs typeface="Arial" charset="0"/>
                <a:sym typeface="Arial" charset="0"/>
              </a:rPr>
              <a:t>4. Multiplication duplicates things; this is especially useful for creating a long list with all the same value.</a:t>
            </a:r>
          </a:p>
          <a:p>
            <a:pPr marL="38100">
              <a:spcBef>
                <a:spcPts val="425"/>
              </a:spcBef>
            </a:pPr>
            <a:r>
              <a:rPr lang="en-US" altLang="en-US" smtClean="0">
                <a:solidFill>
                  <a:srgbClr val="000000"/>
                </a:solidFill>
                <a:latin typeface="Arial" charset="0"/>
                <a:ea typeface="ＭＳ Ｐゴシック" pitchFamily="80" charset="-128"/>
                <a:cs typeface="Arial" charset="0"/>
                <a:sym typeface="Arial" charset="0"/>
              </a:rPr>
              <a:t>5. Lists are polymorphic, including being able to have other lists as members.</a:t>
            </a:r>
          </a:p>
          <a:p>
            <a:pPr marL="38100">
              <a:spcBef>
                <a:spcPts val="425"/>
              </a:spcBef>
            </a:pPr>
            <a:r>
              <a:rPr lang="en-US" altLang="en-US" smtClean="0">
                <a:solidFill>
                  <a:srgbClr val="000000"/>
                </a:solidFill>
                <a:latin typeface="Arial" charset="0"/>
                <a:ea typeface="ＭＳ Ｐゴシック" pitchFamily="80" charset="-128"/>
                <a:cs typeface="Arial" charset="0"/>
                <a:sym typeface="Arial" charset="0"/>
              </a:rPr>
              <a:t>6. Python supports complex numbers (but “i” is “j” because Guido has an engineering background.)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6C24677F-2337-4612-9886-0D37E20E0C96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  <p:sp>
        <p:nvSpPr>
          <p:cNvPr id="5529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74750" y="696913"/>
            <a:ext cx="4635500" cy="3476625"/>
          </a:xfrm>
          <a:solidFill>
            <a:srgbClr val="FFFFFF"/>
          </a:solidFill>
          <a:ln/>
        </p:spPr>
      </p:sp>
      <p:sp>
        <p:nvSpPr>
          <p:cNvPr id="55300" name="Rectangle 2"/>
          <p:cNvSpPr>
            <a:spLocks noChangeArrowheads="1"/>
          </p:cNvSpPr>
          <p:nvPr>
            <p:ph type="body" idx="1"/>
          </p:nvPr>
        </p:nvSpPr>
        <p:spPr>
          <a:xfrm>
            <a:off x="698500" y="4403725"/>
            <a:ext cx="5588000" cy="4170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62" tIns="46881" rIns="93762" bIns="46881"/>
          <a:lstStyle/>
          <a:p>
            <a:pPr marL="38100">
              <a:spcBef>
                <a:spcPts val="425"/>
              </a:spcBef>
            </a:pPr>
            <a:r>
              <a:rPr lang="en-US" altLang="en-US" smtClean="0">
                <a:solidFill>
                  <a:srgbClr val="000000"/>
                </a:solidFill>
                <a:latin typeface="Arial" charset="0"/>
                <a:ea typeface="ＭＳ Ｐゴシック" pitchFamily="80" charset="-128"/>
                <a:cs typeface="Arial" charset="0"/>
                <a:sym typeface="Arial" charset="0"/>
              </a:rPr>
              <a:t>If you have time, let the class figure these out.  If you have less time, demo them or just give answers.</a:t>
            </a:r>
          </a:p>
          <a:p>
            <a:pPr marL="38100">
              <a:spcBef>
                <a:spcPts val="425"/>
              </a:spcBef>
            </a:pPr>
            <a:endParaRPr lang="en-US" altLang="en-US" smtClean="0">
              <a:solidFill>
                <a:srgbClr val="000000"/>
              </a:solidFill>
              <a:latin typeface="Arial" charset="0"/>
              <a:ea typeface="ＭＳ Ｐゴシック" pitchFamily="80" charset="-128"/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FB3CEFB1-AF3D-4518-9C7D-2FF8B7CF133B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  <p:sp>
        <p:nvSpPr>
          <p:cNvPr id="5632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74750" y="696913"/>
            <a:ext cx="4635500" cy="3476625"/>
          </a:xfrm>
          <a:solidFill>
            <a:srgbClr val="FFFFFF"/>
          </a:solidFill>
          <a:ln/>
        </p:spPr>
      </p:sp>
      <p:sp>
        <p:nvSpPr>
          <p:cNvPr id="56324" name="Rectangle 2"/>
          <p:cNvSpPr>
            <a:spLocks noChangeArrowheads="1"/>
          </p:cNvSpPr>
          <p:nvPr>
            <p:ph type="body" idx="1"/>
          </p:nvPr>
        </p:nvSpPr>
        <p:spPr>
          <a:xfrm>
            <a:off x="698500" y="4403725"/>
            <a:ext cx="5588000" cy="4170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62" tIns="46881" rIns="93762" bIns="46881"/>
          <a:lstStyle/>
          <a:p>
            <a:pPr marL="38100">
              <a:spcBef>
                <a:spcPts val="425"/>
              </a:spcBef>
            </a:pPr>
            <a:r>
              <a:rPr lang="en-US" altLang="en-US" smtClean="0">
                <a:solidFill>
                  <a:srgbClr val="000000"/>
                </a:solidFill>
                <a:latin typeface="Arial" charset="0"/>
                <a:ea typeface="ＭＳ Ｐゴシック" pitchFamily="80" charset="-128"/>
                <a:cs typeface="Arial" charset="0"/>
                <a:sym typeface="Arial" charset="0"/>
              </a:rPr>
              <a:t>If you have time, let the class figure these out.  If you have less time, demo them or just give answers.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ea typeface="ＭＳ Ｐゴシック" pitchFamily="80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C4E603CF-4B33-490D-910C-603793D052C9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charset="0"/>
                <a:ea typeface="ＭＳ Ｐゴシック" pitchFamily="80" charset="-128"/>
              </a:rPr>
              <a:t>Emphasize that whenever you have mutually exclusive conditions, you should take advantage of elif.  Don’t try to write the mutual exclusion yourself; you’ll screw it up!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76F8BB94-8F07-46D9-A109-C0D044CCB66D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charset="0"/>
                <a:ea typeface="ＭＳ Ｐゴシック" pitchFamily="80" charset="-128"/>
              </a:rPr>
              <a:t>5 clicks of animation on this slide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D1FDA1F1-40C0-4AFE-8C38-CE6EC82AD0D0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C14A4-788C-461E-956F-91855FAAE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08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DC18A-C336-49EF-8297-FD24186BC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7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3F20B-8FB9-44D6-B3E0-E1B2BCF30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57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CD3A0-C20F-4C7D-A93C-268898D2A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42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E9AC5-5F3A-4827-9775-1EAB247B2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96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94391-22E0-4EE4-A249-5232584B1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08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C3703-FC4D-4AC3-9740-DC91492A2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39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79319-ECF0-448B-A5C9-28DD2D052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6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662DF-4371-404E-BECF-E54C36D77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90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E9005-337A-471E-AB30-FE0D3A75A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7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1DD68-D8CF-47DC-9AA8-56C85A04B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17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AFFEE-C5F6-445D-ACC1-AC4DA19B8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60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E52AF-C6B0-46D4-BF98-4FF827784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9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A6E88C5F-A844-458E-9DE6-A3F76C9F8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ChangeArrowheads="1"/>
          </p:cNvSpPr>
          <p:nvPr>
            <p:ph type="title"/>
          </p:nvPr>
        </p:nvSpPr>
        <p:spPr>
          <a:xfrm>
            <a:off x="609600" y="0"/>
            <a:ext cx="7772400" cy="1295400"/>
          </a:xfrm>
        </p:spPr>
        <p:txBody>
          <a:bodyPr rIns="132080"/>
          <a:lstStyle/>
          <a:p>
            <a:r>
              <a:rPr lang="en-US" altLang="en-US" dirty="0" smtClean="0"/>
              <a:t>The CS 5 Black Post</a:t>
            </a:r>
            <a:endParaRPr lang="en-US" altLang="en-US" dirty="0" smtClean="0"/>
          </a:p>
        </p:txBody>
      </p:sp>
      <p:grpSp>
        <p:nvGrpSpPr>
          <p:cNvPr id="2052" name="Group 5"/>
          <p:cNvGrpSpPr>
            <a:grpSpLocks/>
          </p:cNvGrpSpPr>
          <p:nvPr/>
        </p:nvGrpSpPr>
        <p:grpSpPr bwMode="auto">
          <a:xfrm>
            <a:off x="381000" y="1143000"/>
            <a:ext cx="8218488" cy="180975"/>
            <a:chOff x="0" y="0"/>
            <a:chExt cx="5177" cy="114"/>
          </a:xfrm>
        </p:grpSpPr>
        <p:sp>
          <p:nvSpPr>
            <p:cNvPr id="2059" name="Rectangle 6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60" name="Rectangle 7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436" y="2895600"/>
            <a:ext cx="2857500" cy="33432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1" y="1981200"/>
            <a:ext cx="5181600" cy="4495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Claremont (AP)—A wild group of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unicycling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pogo-sticking penguins raced through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HMC’s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South Dorm yesterday, upsetting students who were diligently attempting to complete their CS 5 homework.  “I had just gotten my program to work,” sobbed one student, “when the pogo stick landed directly on my ‘delete’ key and wiped it all out!  Now I have to start all over.  It took my hours to get my program to say ‘Hello, world’ and now I’ll never have time to finish it.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1" y="1295400"/>
            <a:ext cx="5673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Penguins Invade Dormitory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ChangeArrowheads="1"/>
          </p:cNvSpPr>
          <p:nvPr/>
        </p:nvSpPr>
        <p:spPr bwMode="auto">
          <a:xfrm>
            <a:off x="685800" y="2133600"/>
            <a:ext cx="72390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altLang="en-US" smtClean="0"/>
              <a:t>Recursion…</a:t>
            </a:r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295" y="1311"/>
            <a:chExt cx="5177" cy="114"/>
          </a:xfrm>
        </p:grpSpPr>
        <p:sp>
          <p:nvSpPr>
            <p:cNvPr id="23561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62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70660" name="Text Box 7"/>
          <p:cNvSpPr txBox="1">
            <a:spLocks noChangeArrowheads="1"/>
          </p:cNvSpPr>
          <p:nvPr/>
        </p:nvSpPr>
        <p:spPr bwMode="auto">
          <a:xfrm>
            <a:off x="762000" y="1676400"/>
            <a:ext cx="7620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n! = n</a:t>
            </a:r>
            <a:r>
              <a:rPr lang="en-US" altLang="en-US" sz="2400">
                <a:latin typeface="Courier New" pitchFamily="49" charset="0"/>
                <a:cs typeface="Courier New" pitchFamily="49" charset="0"/>
                <a:sym typeface="Symbol" pitchFamily="18" charset="2"/>
              </a:rPr>
              <a:t></a:t>
            </a:r>
            <a:r>
              <a:rPr lang="en-US" altLang="en-US" sz="2400">
                <a:latin typeface="Courier New" pitchFamily="49" charset="0"/>
                <a:cs typeface="Courier New" pitchFamily="49" charset="0"/>
              </a:rPr>
              <a:t>(n-1)</a:t>
            </a:r>
            <a:r>
              <a:rPr lang="en-US" altLang="en-US" sz="2400">
                <a:latin typeface="Courier New" pitchFamily="49" charset="0"/>
                <a:cs typeface="Courier New" pitchFamily="49" charset="0"/>
                <a:sym typeface="Symbol" pitchFamily="18" charset="2"/>
              </a:rPr>
              <a:t></a:t>
            </a:r>
            <a:r>
              <a:rPr lang="en-US" altLang="en-US" sz="2400">
                <a:latin typeface="Courier New" pitchFamily="49" charset="0"/>
                <a:cs typeface="Courier New" pitchFamily="49" charset="0"/>
              </a:rPr>
              <a:t>(n-2)</a:t>
            </a:r>
            <a:r>
              <a:rPr lang="en-US" altLang="en-US" sz="2400">
                <a:latin typeface="Courier New" pitchFamily="49" charset="0"/>
                <a:cs typeface="Courier New" pitchFamily="49" charset="0"/>
                <a:sym typeface="Symbol" pitchFamily="18" charset="2"/>
              </a:rPr>
              <a:t>…1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  <a:sym typeface="Symbol" pitchFamily="18" charset="2"/>
              </a:rPr>
              <a:t>n! = n[(n-1)!]</a:t>
            </a:r>
            <a:r>
              <a:rPr lang="en-US" altLang="en-US" sz="2400">
                <a:latin typeface="Courier" pitchFamily="49" charset="0"/>
                <a:sym typeface="Symbol" pitchFamily="18" charset="2"/>
              </a:rPr>
              <a:t>  </a:t>
            </a:r>
            <a:r>
              <a:rPr lang="ja-JP" altLang="en-US" sz="2400"/>
              <a:t>“</a:t>
            </a:r>
            <a:r>
              <a:rPr lang="en-US" altLang="ja-JP" sz="2400"/>
              <a:t>inductive definition</a:t>
            </a:r>
            <a:r>
              <a:rPr lang="ja-JP" altLang="en-US" sz="2400"/>
              <a:t>”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0! = 1</a:t>
            </a:r>
            <a:r>
              <a:rPr lang="en-US" altLang="en-US" sz="2400">
                <a:latin typeface="Courier" pitchFamily="49" charset="0"/>
              </a:rPr>
              <a:t>			</a:t>
            </a:r>
            <a:r>
              <a:rPr lang="ja-JP" altLang="en-US" sz="2400"/>
              <a:t>“</a:t>
            </a:r>
            <a:r>
              <a:rPr lang="en-US" altLang="ja-JP" sz="2400"/>
              <a:t>base case</a:t>
            </a:r>
            <a:r>
              <a:rPr lang="ja-JP" altLang="en-US" sz="2400"/>
              <a:t>”</a:t>
            </a:r>
            <a:endParaRPr lang="en-US" altLang="en-US" sz="2400">
              <a:latin typeface="Courier" pitchFamily="49" charset="0"/>
            </a:endParaRPr>
          </a:p>
        </p:txBody>
      </p:sp>
      <p:pic>
        <p:nvPicPr>
          <p:cNvPr id="70661" name="Picture 8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4419600"/>
            <a:ext cx="836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AutoShape 9"/>
          <p:cNvSpPr>
            <a:spLocks noChangeArrowheads="1"/>
          </p:cNvSpPr>
          <p:nvPr/>
        </p:nvSpPr>
        <p:spPr bwMode="auto">
          <a:xfrm>
            <a:off x="2286000" y="3733800"/>
            <a:ext cx="1219200" cy="914400"/>
          </a:xfrm>
          <a:prstGeom prst="wedgeRectCallout">
            <a:avLst>
              <a:gd name="adj1" fmla="val -46745"/>
              <a:gd name="adj2" fmla="val 7256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Why is 0! = 1?</a:t>
            </a:r>
          </a:p>
        </p:txBody>
      </p:sp>
      <p:pic>
        <p:nvPicPr>
          <p:cNvPr id="70663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228600"/>
            <a:ext cx="1790700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7" grpId="0" animBg="1"/>
      <p:bldP spid="706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altLang="en-US" smtClean="0"/>
              <a:t>Math Induction = CS Recursion</a:t>
            </a:r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295" y="1311"/>
            <a:chExt cx="5177" cy="114"/>
          </a:xfrm>
        </p:grpSpPr>
        <p:sp>
          <p:nvSpPr>
            <p:cNvPr id="24586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587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457200" y="3200400"/>
            <a:ext cx="3505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0! = 1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1C721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n! = n[(n-1)!]</a:t>
            </a:r>
            <a:endParaRPr lang="en-US" altLang="en-US" sz="2400">
              <a:solidFill>
                <a:srgbClr val="1C721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1165225" y="1800225"/>
            <a:ext cx="1730375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u="sng"/>
              <a:t>Math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/>
              <a:t>inductive definition</a:t>
            </a:r>
            <a:endParaRPr lang="en-US" altLang="en-US" sz="2400"/>
          </a:p>
        </p:txBody>
      </p:sp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4860925" y="1800225"/>
            <a:ext cx="28273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/>
              <a:t>Python (Functional)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recursive function</a:t>
            </a:r>
            <a:endParaRPr lang="en-US" altLang="en-US" sz="2400"/>
          </a:p>
        </p:txBody>
      </p:sp>
      <p:sp>
        <p:nvSpPr>
          <p:cNvPr id="24583" name="Rectangle 9"/>
          <p:cNvSpPr>
            <a:spLocks noChangeArrowheads="1"/>
          </p:cNvSpPr>
          <p:nvPr/>
        </p:nvSpPr>
        <p:spPr bwMode="auto">
          <a:xfrm>
            <a:off x="457200" y="3124200"/>
            <a:ext cx="28956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84" name="Rectangle 10"/>
          <p:cNvSpPr>
            <a:spLocks noChangeArrowheads="1"/>
          </p:cNvSpPr>
          <p:nvPr/>
        </p:nvSpPr>
        <p:spPr bwMode="auto">
          <a:xfrm>
            <a:off x="4267200" y="3124200"/>
            <a:ext cx="48006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85" name="Text Box 11"/>
          <p:cNvSpPr txBox="1">
            <a:spLocks noChangeArrowheads="1"/>
          </p:cNvSpPr>
          <p:nvPr/>
        </p:nvSpPr>
        <p:spPr bwMode="auto">
          <a:xfrm>
            <a:off x="4403725" y="3228975"/>
            <a:ext cx="34163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# recursive factorial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def factorial(n):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altLang="en-US" smtClean="0"/>
              <a:t>Math Induction = CS Recursion</a:t>
            </a:r>
          </a:p>
        </p:txBody>
      </p:sp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295" y="1311"/>
            <a:chExt cx="5177" cy="114"/>
          </a:xfrm>
        </p:grpSpPr>
        <p:sp>
          <p:nvSpPr>
            <p:cNvPr id="25610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5611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457200" y="3200400"/>
            <a:ext cx="3505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0! = 1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1C721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n! = n[(n-1)!]</a:t>
            </a:r>
            <a:endParaRPr lang="en-US" altLang="en-US" sz="2400">
              <a:solidFill>
                <a:srgbClr val="1C721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1165225" y="1800225"/>
            <a:ext cx="1730375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u="sng"/>
              <a:t>Math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/>
              <a:t>inductive definition</a:t>
            </a:r>
            <a:endParaRPr lang="en-US" altLang="en-US" sz="2400"/>
          </a:p>
        </p:txBody>
      </p:sp>
      <p:sp>
        <p:nvSpPr>
          <p:cNvPr id="25606" name="Text Box 8"/>
          <p:cNvSpPr txBox="1">
            <a:spLocks noChangeArrowheads="1"/>
          </p:cNvSpPr>
          <p:nvPr/>
        </p:nvSpPr>
        <p:spPr bwMode="auto">
          <a:xfrm>
            <a:off x="4860925" y="1800225"/>
            <a:ext cx="28273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/>
              <a:t>Python (Functional)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recursive function</a:t>
            </a:r>
            <a:endParaRPr lang="en-US" altLang="en-US" sz="2400"/>
          </a:p>
        </p:txBody>
      </p:sp>
      <p:sp>
        <p:nvSpPr>
          <p:cNvPr id="25607" name="Rectangle 9"/>
          <p:cNvSpPr>
            <a:spLocks noChangeArrowheads="1"/>
          </p:cNvSpPr>
          <p:nvPr/>
        </p:nvSpPr>
        <p:spPr bwMode="auto">
          <a:xfrm>
            <a:off x="457200" y="3124200"/>
            <a:ext cx="28956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8" name="Rectangle 10"/>
          <p:cNvSpPr>
            <a:spLocks noChangeArrowheads="1"/>
          </p:cNvSpPr>
          <p:nvPr/>
        </p:nvSpPr>
        <p:spPr bwMode="auto">
          <a:xfrm>
            <a:off x="4267200" y="3124200"/>
            <a:ext cx="48006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2712" name="Text Box 11"/>
          <p:cNvSpPr txBox="1">
            <a:spLocks noChangeArrowheads="1"/>
          </p:cNvSpPr>
          <p:nvPr/>
        </p:nvSpPr>
        <p:spPr bwMode="auto">
          <a:xfrm>
            <a:off x="4403725" y="3228975"/>
            <a:ext cx="4802188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# recursive factorial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def factorial(n):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sz="20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if n == 0: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return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sz="2000">
                <a:solidFill>
                  <a:srgbClr val="1C7210"/>
                </a:solidFill>
                <a:latin typeface="Courier New" pitchFamily="49" charset="0"/>
                <a:cs typeface="Courier New" pitchFamily="49" charset="0"/>
              </a:rPr>
              <a:t>else: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altLang="en-US" sz="2000">
                <a:solidFill>
                  <a:srgbClr val="1C7210"/>
                </a:solidFill>
                <a:latin typeface="Courier New" pitchFamily="49" charset="0"/>
                <a:cs typeface="Courier New" pitchFamily="49" charset="0"/>
              </a:rPr>
              <a:t>return n * factorial(n-1)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/>
          </p:cNvSpPr>
          <p:nvPr/>
        </p:nvSpPr>
        <p:spPr bwMode="auto">
          <a:xfrm>
            <a:off x="4876800" y="2743200"/>
            <a:ext cx="2057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682" name="Rectangle 2"/>
          <p:cNvSpPr>
            <a:spLocks/>
          </p:cNvSpPr>
          <p:nvPr/>
        </p:nvSpPr>
        <p:spPr bwMode="auto">
          <a:xfrm>
            <a:off x="2514600" y="1981200"/>
            <a:ext cx="2057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6628" name="Rectangle 3"/>
          <p:cNvSpPr>
            <a:spLocks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 rIns="132080"/>
          <a:lstStyle/>
          <a:p>
            <a:r>
              <a:rPr lang="en-US" altLang="en-US" smtClean="0"/>
              <a:t>Is Recursion Magic?</a:t>
            </a:r>
          </a:p>
        </p:txBody>
      </p:sp>
      <p:grpSp>
        <p:nvGrpSpPr>
          <p:cNvPr id="26629" name="Group 4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26647" name="Rectangle 5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48" name="Rectangle 6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6630" name="Rectangle 7"/>
          <p:cNvSpPr>
            <a:spLocks/>
          </p:cNvSpPr>
          <p:nvPr/>
        </p:nvSpPr>
        <p:spPr bwMode="auto">
          <a:xfrm>
            <a:off x="457200" y="1524000"/>
            <a:ext cx="25908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factorial(3):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	</a:t>
            </a:r>
          </a:p>
        </p:txBody>
      </p:sp>
      <p:sp>
        <p:nvSpPr>
          <p:cNvPr id="26631" name="Rectangle 8"/>
          <p:cNvSpPr>
            <a:spLocks/>
          </p:cNvSpPr>
          <p:nvPr/>
        </p:nvSpPr>
        <p:spPr bwMode="auto">
          <a:xfrm>
            <a:off x="860425" y="1965325"/>
            <a:ext cx="4851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return 3 * factorial(2)</a:t>
            </a:r>
          </a:p>
        </p:txBody>
      </p:sp>
      <p:sp>
        <p:nvSpPr>
          <p:cNvPr id="71689" name="Line 9"/>
          <p:cNvSpPr>
            <a:spLocks noChangeShapeType="1"/>
          </p:cNvSpPr>
          <p:nvPr/>
        </p:nvSpPr>
        <p:spPr bwMode="auto">
          <a:xfrm>
            <a:off x="3581400" y="2362200"/>
            <a:ext cx="158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0" name="Rectangle 10"/>
          <p:cNvSpPr>
            <a:spLocks/>
          </p:cNvSpPr>
          <p:nvPr/>
        </p:nvSpPr>
        <p:spPr bwMode="auto">
          <a:xfrm>
            <a:off x="3200400" y="2743200"/>
            <a:ext cx="36591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return 2 * factorial(1)</a:t>
            </a:r>
          </a:p>
        </p:txBody>
      </p:sp>
      <p:sp>
        <p:nvSpPr>
          <p:cNvPr id="71691" name="Line 11"/>
          <p:cNvSpPr>
            <a:spLocks noChangeShapeType="1"/>
          </p:cNvSpPr>
          <p:nvPr/>
        </p:nvSpPr>
        <p:spPr bwMode="auto">
          <a:xfrm>
            <a:off x="5867400" y="3124200"/>
            <a:ext cx="158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2" name="Rectangle 12"/>
          <p:cNvSpPr>
            <a:spLocks/>
          </p:cNvSpPr>
          <p:nvPr/>
        </p:nvSpPr>
        <p:spPr bwMode="auto">
          <a:xfrm>
            <a:off x="5300663" y="3641725"/>
            <a:ext cx="36607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return 1 * factorial(0)</a:t>
            </a:r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 rot="10800000" flipH="1">
            <a:off x="6477000" y="3124200"/>
            <a:ext cx="1588" cy="457200"/>
          </a:xfrm>
          <a:prstGeom prst="line">
            <a:avLst/>
          </a:prstGeom>
          <a:noFill/>
          <a:ln w="38100">
            <a:solidFill>
              <a:srgbClr val="F48E2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4" name="Rectangle 14"/>
          <p:cNvSpPr>
            <a:spLocks/>
          </p:cNvSpPr>
          <p:nvPr/>
        </p:nvSpPr>
        <p:spPr bwMode="auto">
          <a:xfrm>
            <a:off x="6629400" y="3138488"/>
            <a:ext cx="365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48E2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1</a:t>
            </a:r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 rot="10800000" flipH="1">
            <a:off x="4038600" y="2362200"/>
            <a:ext cx="1588" cy="457200"/>
          </a:xfrm>
          <a:prstGeom prst="line">
            <a:avLst/>
          </a:prstGeom>
          <a:noFill/>
          <a:ln w="38100">
            <a:solidFill>
              <a:srgbClr val="F48E2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6" name="Rectangle 16"/>
          <p:cNvSpPr>
            <a:spLocks/>
          </p:cNvSpPr>
          <p:nvPr/>
        </p:nvSpPr>
        <p:spPr bwMode="auto">
          <a:xfrm>
            <a:off x="4191000" y="2376488"/>
            <a:ext cx="365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48E2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71697" name="Line 17"/>
          <p:cNvSpPr>
            <a:spLocks noChangeShapeType="1"/>
          </p:cNvSpPr>
          <p:nvPr/>
        </p:nvSpPr>
        <p:spPr bwMode="auto">
          <a:xfrm rot="10800000" flipH="1">
            <a:off x="3429000" y="1524000"/>
            <a:ext cx="1588" cy="457200"/>
          </a:xfrm>
          <a:prstGeom prst="line">
            <a:avLst/>
          </a:prstGeom>
          <a:noFill/>
          <a:ln w="38100">
            <a:solidFill>
              <a:srgbClr val="F48E2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8" name="Rectangle 18"/>
          <p:cNvSpPr>
            <a:spLocks/>
          </p:cNvSpPr>
          <p:nvPr/>
        </p:nvSpPr>
        <p:spPr bwMode="auto">
          <a:xfrm>
            <a:off x="3581400" y="1538288"/>
            <a:ext cx="365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48E2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6</a:t>
            </a:r>
          </a:p>
        </p:txBody>
      </p:sp>
      <p:sp>
        <p:nvSpPr>
          <p:cNvPr id="26642" name="Rectangle 19"/>
          <p:cNvSpPr>
            <a:spLocks/>
          </p:cNvSpPr>
          <p:nvPr/>
        </p:nvSpPr>
        <p:spPr bwMode="auto">
          <a:xfrm>
            <a:off x="5332413" y="4746625"/>
            <a:ext cx="3381375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  <a:sym typeface="Courier New" pitchFamily="49" charset="0"/>
              </a:rPr>
              <a:t># recursive factorial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  <a:sym typeface="Courier New" pitchFamily="49" charset="0"/>
              </a:rPr>
              <a:t>def factorial(n):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'''This computes n!'''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if n == 0: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return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else: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return n*factorial(n-1)</a:t>
            </a:r>
          </a:p>
        </p:txBody>
      </p:sp>
      <p:sp>
        <p:nvSpPr>
          <p:cNvPr id="26643" name="Rectangle 20"/>
          <p:cNvSpPr>
            <a:spLocks/>
          </p:cNvSpPr>
          <p:nvPr/>
        </p:nvSpPr>
        <p:spPr bwMode="auto">
          <a:xfrm>
            <a:off x="5257800" y="4705350"/>
            <a:ext cx="358140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71702" name="Group 22"/>
          <p:cNvGrpSpPr>
            <a:grpSpLocks/>
          </p:cNvGrpSpPr>
          <p:nvPr/>
        </p:nvGrpSpPr>
        <p:grpSpPr bwMode="auto">
          <a:xfrm>
            <a:off x="5181600" y="1371600"/>
            <a:ext cx="3581400" cy="1412875"/>
            <a:chOff x="0" y="0"/>
            <a:chExt cx="2256" cy="890"/>
          </a:xfrm>
        </p:grpSpPr>
        <p:sp>
          <p:nvSpPr>
            <p:cNvPr id="26645" name="AutoShape 23"/>
            <p:cNvSpPr>
              <a:spLocks/>
            </p:cNvSpPr>
            <p:nvPr/>
          </p:nvSpPr>
          <p:spPr bwMode="auto">
            <a:xfrm>
              <a:off x="0" y="0"/>
              <a:ext cx="2256" cy="86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46" name="Rectangle 24"/>
            <p:cNvSpPr>
              <a:spLocks/>
            </p:cNvSpPr>
            <p:nvPr/>
          </p:nvSpPr>
          <p:spPr bwMode="auto">
            <a:xfrm>
              <a:off x="42" y="42"/>
              <a:ext cx="2168" cy="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89731" bIns="38100"/>
            <a:lstStyle>
              <a:lvl1pPr marL="50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cs typeface="Arial" charset="0"/>
                </a:rPr>
                <a:t>“To understand recursion, you must first understand </a:t>
              </a:r>
              <a:r>
                <a:rPr lang="en-US" altLang="en-US" sz="2000" dirty="0" smtClean="0">
                  <a:cs typeface="Arial" charset="0"/>
                </a:rPr>
                <a:t>recursion”—anonymous </a:t>
              </a:r>
              <a:r>
                <a:rPr lang="en-US" altLang="en-US" sz="2000" dirty="0">
                  <a:cs typeface="Arial" charset="0"/>
                </a:rPr>
                <a:t>Mudd alum 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1" grpId="0" animBg="1"/>
      <p:bldP spid="71682" grpId="0" animBg="1"/>
      <p:bldP spid="71689" grpId="0" animBg="1"/>
      <p:bldP spid="71690" grpId="0"/>
      <p:bldP spid="71691" grpId="0" animBg="1"/>
      <p:bldP spid="71692" grpId="0"/>
      <p:bldP spid="71693" grpId="0" animBg="1"/>
      <p:bldP spid="71694" grpId="0"/>
      <p:bldP spid="71695" grpId="0" animBg="1"/>
      <p:bldP spid="71696" grpId="0"/>
      <p:bldP spid="71697" grpId="0" animBg="1"/>
      <p:bldP spid="716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/>
          </p:cNvSpPr>
          <p:nvPr/>
        </p:nvSpPr>
        <p:spPr bwMode="auto">
          <a:xfrm>
            <a:off x="4876800" y="2743200"/>
            <a:ext cx="2057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682" name="Rectangle 2"/>
          <p:cNvSpPr>
            <a:spLocks/>
          </p:cNvSpPr>
          <p:nvPr/>
        </p:nvSpPr>
        <p:spPr bwMode="auto">
          <a:xfrm>
            <a:off x="2514600" y="1981200"/>
            <a:ext cx="2057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7652" name="Rectangle 3"/>
          <p:cNvSpPr>
            <a:spLocks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 rIns="132080"/>
          <a:lstStyle/>
          <a:p>
            <a:r>
              <a:rPr lang="en-US" altLang="en-US" smtClean="0"/>
              <a:t>Is Recursion Magic?</a:t>
            </a:r>
          </a:p>
        </p:txBody>
      </p:sp>
      <p:grpSp>
        <p:nvGrpSpPr>
          <p:cNvPr id="27653" name="Group 4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27669" name="Rectangle 5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7670" name="Rectangle 6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7654" name="Rectangle 7"/>
          <p:cNvSpPr>
            <a:spLocks/>
          </p:cNvSpPr>
          <p:nvPr/>
        </p:nvSpPr>
        <p:spPr bwMode="auto">
          <a:xfrm>
            <a:off x="457200" y="1524000"/>
            <a:ext cx="25908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factorial(3):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	</a:t>
            </a:r>
          </a:p>
        </p:txBody>
      </p:sp>
      <p:sp>
        <p:nvSpPr>
          <p:cNvPr id="27655" name="Rectangle 8"/>
          <p:cNvSpPr>
            <a:spLocks/>
          </p:cNvSpPr>
          <p:nvPr/>
        </p:nvSpPr>
        <p:spPr bwMode="auto">
          <a:xfrm>
            <a:off x="860425" y="1965325"/>
            <a:ext cx="4851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return 3 * factorial(2)</a:t>
            </a:r>
          </a:p>
        </p:txBody>
      </p:sp>
      <p:sp>
        <p:nvSpPr>
          <p:cNvPr id="71689" name="Line 9"/>
          <p:cNvSpPr>
            <a:spLocks noChangeShapeType="1"/>
          </p:cNvSpPr>
          <p:nvPr/>
        </p:nvSpPr>
        <p:spPr bwMode="auto">
          <a:xfrm>
            <a:off x="3581400" y="2362200"/>
            <a:ext cx="158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0" name="Rectangle 10"/>
          <p:cNvSpPr>
            <a:spLocks/>
          </p:cNvSpPr>
          <p:nvPr/>
        </p:nvSpPr>
        <p:spPr bwMode="auto">
          <a:xfrm>
            <a:off x="3200400" y="2743200"/>
            <a:ext cx="36591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return 2 * factorial(1)</a:t>
            </a:r>
          </a:p>
        </p:txBody>
      </p:sp>
      <p:sp>
        <p:nvSpPr>
          <p:cNvPr id="71691" name="Line 11"/>
          <p:cNvSpPr>
            <a:spLocks noChangeShapeType="1"/>
          </p:cNvSpPr>
          <p:nvPr/>
        </p:nvSpPr>
        <p:spPr bwMode="auto">
          <a:xfrm>
            <a:off x="5867400" y="3124200"/>
            <a:ext cx="158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2" name="Rectangle 12"/>
          <p:cNvSpPr>
            <a:spLocks/>
          </p:cNvSpPr>
          <p:nvPr/>
        </p:nvSpPr>
        <p:spPr bwMode="auto">
          <a:xfrm>
            <a:off x="5300663" y="3641725"/>
            <a:ext cx="36607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return 1 * factorial(0)</a:t>
            </a:r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 rot="10800000" flipH="1">
            <a:off x="6477000" y="3124200"/>
            <a:ext cx="1588" cy="457200"/>
          </a:xfrm>
          <a:prstGeom prst="line">
            <a:avLst/>
          </a:prstGeom>
          <a:noFill/>
          <a:ln w="38100">
            <a:solidFill>
              <a:srgbClr val="F48E2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4" name="Rectangle 14"/>
          <p:cNvSpPr>
            <a:spLocks/>
          </p:cNvSpPr>
          <p:nvPr/>
        </p:nvSpPr>
        <p:spPr bwMode="auto">
          <a:xfrm>
            <a:off x="6629400" y="3138488"/>
            <a:ext cx="365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48E2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1</a:t>
            </a:r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 rot="10800000" flipH="1">
            <a:off x="4038600" y="2362200"/>
            <a:ext cx="1588" cy="457200"/>
          </a:xfrm>
          <a:prstGeom prst="line">
            <a:avLst/>
          </a:prstGeom>
          <a:noFill/>
          <a:ln w="38100">
            <a:solidFill>
              <a:srgbClr val="F48E2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6" name="Rectangle 16"/>
          <p:cNvSpPr>
            <a:spLocks/>
          </p:cNvSpPr>
          <p:nvPr/>
        </p:nvSpPr>
        <p:spPr bwMode="auto">
          <a:xfrm>
            <a:off x="4191000" y="2376488"/>
            <a:ext cx="365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48E2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71697" name="Line 17"/>
          <p:cNvSpPr>
            <a:spLocks noChangeShapeType="1"/>
          </p:cNvSpPr>
          <p:nvPr/>
        </p:nvSpPr>
        <p:spPr bwMode="auto">
          <a:xfrm rot="10800000" flipH="1">
            <a:off x="3429000" y="1524000"/>
            <a:ext cx="1588" cy="457200"/>
          </a:xfrm>
          <a:prstGeom prst="line">
            <a:avLst/>
          </a:prstGeom>
          <a:noFill/>
          <a:ln w="38100">
            <a:solidFill>
              <a:srgbClr val="F48E2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8" name="Rectangle 18"/>
          <p:cNvSpPr>
            <a:spLocks/>
          </p:cNvSpPr>
          <p:nvPr/>
        </p:nvSpPr>
        <p:spPr bwMode="auto">
          <a:xfrm>
            <a:off x="3581400" y="1538288"/>
            <a:ext cx="365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48E2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6</a:t>
            </a:r>
          </a:p>
        </p:txBody>
      </p:sp>
      <p:grpSp>
        <p:nvGrpSpPr>
          <p:cNvPr id="71702" name="Group 22"/>
          <p:cNvGrpSpPr>
            <a:grpSpLocks/>
          </p:cNvGrpSpPr>
          <p:nvPr/>
        </p:nvGrpSpPr>
        <p:grpSpPr bwMode="auto">
          <a:xfrm>
            <a:off x="5181600" y="1371600"/>
            <a:ext cx="3581400" cy="1412875"/>
            <a:chOff x="0" y="0"/>
            <a:chExt cx="2256" cy="890"/>
          </a:xfrm>
        </p:grpSpPr>
        <p:sp>
          <p:nvSpPr>
            <p:cNvPr id="27667" name="AutoShape 23"/>
            <p:cNvSpPr>
              <a:spLocks/>
            </p:cNvSpPr>
            <p:nvPr/>
          </p:nvSpPr>
          <p:spPr bwMode="auto">
            <a:xfrm>
              <a:off x="0" y="0"/>
              <a:ext cx="2256" cy="86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7668" name="Rectangle 24"/>
            <p:cNvSpPr>
              <a:spLocks/>
            </p:cNvSpPr>
            <p:nvPr/>
          </p:nvSpPr>
          <p:spPr bwMode="auto">
            <a:xfrm>
              <a:off x="42" y="42"/>
              <a:ext cx="2168" cy="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89731" bIns="38100"/>
            <a:lstStyle>
              <a:lvl1pPr marL="50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cs typeface="Arial" charset="0"/>
                </a:rPr>
                <a:t>“To understand recursion, you must first understand </a:t>
              </a:r>
              <a:r>
                <a:rPr lang="en-US" altLang="en-US" sz="2000" dirty="0" smtClean="0">
                  <a:cs typeface="Arial" charset="0"/>
                </a:rPr>
                <a:t>recursion”—anonymous </a:t>
              </a:r>
              <a:r>
                <a:rPr lang="en-US" altLang="en-US" sz="2000" dirty="0">
                  <a:cs typeface="Arial" charset="0"/>
                </a:rPr>
                <a:t>Mudd alum 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1" grpId="0" animBg="1"/>
      <p:bldP spid="71682" grpId="0" animBg="1"/>
      <p:bldP spid="71689" grpId="0" animBg="1"/>
      <p:bldP spid="71690" grpId="0"/>
      <p:bldP spid="71691" grpId="0" animBg="1"/>
      <p:bldP spid="71692" grpId="0"/>
      <p:bldP spid="71693" grpId="0" animBg="1"/>
      <p:bldP spid="71694" grpId="0"/>
      <p:bldP spid="71695" grpId="0" animBg="1"/>
      <p:bldP spid="71696" grpId="0"/>
      <p:bldP spid="71697" grpId="0" animBg="1"/>
      <p:bldP spid="716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BEBD8CFC-9CFC-4ACE-A95D-0EB77F5EDC25}" type="slidenum">
              <a:rPr lang="en-US" altLang="en-US" sz="1400" smtClean="0"/>
              <a:pPr algn="l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smtClean="0"/>
          </a:p>
        </p:txBody>
      </p:sp>
      <p:grpSp>
        <p:nvGrpSpPr>
          <p:cNvPr id="14339" name="Group 2"/>
          <p:cNvGrpSpPr>
            <a:grpSpLocks/>
          </p:cNvGrpSpPr>
          <p:nvPr/>
        </p:nvGrpSpPr>
        <p:grpSpPr bwMode="auto">
          <a:xfrm>
            <a:off x="457200" y="914400"/>
            <a:ext cx="8218488" cy="180975"/>
            <a:chOff x="295" y="1311"/>
            <a:chExt cx="5177" cy="114"/>
          </a:xfrm>
        </p:grpSpPr>
        <p:sp>
          <p:nvSpPr>
            <p:cNvPr id="1434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434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533400" y="200025"/>
            <a:ext cx="815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The Alien's Life Advice</a:t>
            </a:r>
            <a:endParaRPr lang="en-US" altLang="en-US" sz="4000"/>
          </a:p>
        </p:txBody>
      </p:sp>
      <p:pic>
        <p:nvPicPr>
          <p:cNvPr id="14341" name="Picture 6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19400"/>
            <a:ext cx="7810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AutoShape 7"/>
          <p:cNvSpPr>
            <a:spLocks noChangeArrowheads="1"/>
          </p:cNvSpPr>
          <p:nvPr/>
        </p:nvSpPr>
        <p:spPr bwMode="auto">
          <a:xfrm>
            <a:off x="5105400" y="2057400"/>
            <a:ext cx="2209800" cy="685800"/>
          </a:xfrm>
          <a:prstGeom prst="wedgeRectCallout">
            <a:avLst>
              <a:gd name="adj1" fmla="val -66231"/>
              <a:gd name="adj2" fmla="val 10917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 smtClean="0"/>
              <a:t>Give people hugs</a:t>
            </a:r>
            <a:endParaRPr lang="en-US" altLang="en-US" sz="2000" dirty="0"/>
          </a:p>
        </p:txBody>
      </p:sp>
      <p:sp>
        <p:nvSpPr>
          <p:cNvPr id="144392" name="AutoShape 8"/>
          <p:cNvSpPr>
            <a:spLocks/>
          </p:cNvSpPr>
          <p:nvPr/>
        </p:nvSpPr>
        <p:spPr bwMode="auto">
          <a:xfrm>
            <a:off x="5105400" y="4267200"/>
            <a:ext cx="2057400" cy="990600"/>
          </a:xfrm>
          <a:prstGeom prst="wedgeRectCallout">
            <a:avLst>
              <a:gd name="adj1" fmla="val -67051"/>
              <a:gd name="adj2" fmla="val -113782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CDFE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 smtClean="0"/>
              <a:t>You’ll find out where their wallet is!</a:t>
            </a:r>
            <a:endParaRPr lang="en-US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 rIns="132080"/>
          <a:lstStyle/>
          <a:p>
            <a:r>
              <a:rPr lang="en-US" altLang="en-US" sz="3600" smtClean="0"/>
              <a:t>A Tower of Fun!</a:t>
            </a:r>
          </a:p>
        </p:txBody>
      </p:sp>
      <p:grpSp>
        <p:nvGrpSpPr>
          <p:cNvPr id="28675" name="Group 2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28694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8695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8676" name="Rectangle 5"/>
          <p:cNvSpPr>
            <a:spLocks/>
          </p:cNvSpPr>
          <p:nvPr/>
        </p:nvSpPr>
        <p:spPr bwMode="auto">
          <a:xfrm>
            <a:off x="1143000" y="1752600"/>
            <a:ext cx="17272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400"/>
              </a:spcBef>
              <a:buFontTx/>
              <a:buNone/>
            </a:pPr>
            <a:r>
              <a:rPr lang="en-US" altLang="en-US" sz="2400" u="sng">
                <a:cs typeface="Arial" charset="0"/>
              </a:rPr>
              <a:t>Math</a:t>
            </a:r>
          </a:p>
        </p:txBody>
      </p:sp>
      <p:sp>
        <p:nvSpPr>
          <p:cNvPr id="28677" name="Rectangle 6"/>
          <p:cNvSpPr>
            <a:spLocks/>
          </p:cNvSpPr>
          <p:nvPr/>
        </p:nvSpPr>
        <p:spPr bwMode="auto">
          <a:xfrm>
            <a:off x="4860925" y="1800225"/>
            <a:ext cx="288607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>
                <a:cs typeface="Arial" charset="0"/>
              </a:rPr>
              <a:t>Python (Functional)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recursive function</a:t>
            </a:r>
          </a:p>
        </p:txBody>
      </p:sp>
      <p:sp>
        <p:nvSpPr>
          <p:cNvPr id="28678" name="Rectangle 7"/>
          <p:cNvSpPr>
            <a:spLocks/>
          </p:cNvSpPr>
          <p:nvPr/>
        </p:nvSpPr>
        <p:spPr bwMode="auto">
          <a:xfrm>
            <a:off x="4800600" y="3124200"/>
            <a:ext cx="41148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79" name="Rectangle 8"/>
          <p:cNvSpPr>
            <a:spLocks/>
          </p:cNvSpPr>
          <p:nvPr/>
        </p:nvSpPr>
        <p:spPr bwMode="auto">
          <a:xfrm>
            <a:off x="4937125" y="3228975"/>
            <a:ext cx="28336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# recursive tower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def tower(n):</a:t>
            </a:r>
          </a:p>
        </p:txBody>
      </p:sp>
      <p:sp>
        <p:nvSpPr>
          <p:cNvPr id="28680" name="Rectangle 9"/>
          <p:cNvSpPr>
            <a:spLocks/>
          </p:cNvSpPr>
          <p:nvPr/>
        </p:nvSpPr>
        <p:spPr bwMode="auto">
          <a:xfrm>
            <a:off x="685800" y="2743200"/>
            <a:ext cx="18303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tower(3) = </a:t>
            </a:r>
          </a:p>
        </p:txBody>
      </p:sp>
      <p:sp>
        <p:nvSpPr>
          <p:cNvPr id="28681" name="Rectangle 10"/>
          <p:cNvSpPr>
            <a:spLocks/>
          </p:cNvSpPr>
          <p:nvPr/>
        </p:nvSpPr>
        <p:spPr bwMode="auto">
          <a:xfrm>
            <a:off x="2362200" y="2681288"/>
            <a:ext cx="18161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700"/>
              </a:spcBef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   </a:t>
            </a:r>
          </a:p>
        </p:txBody>
      </p:sp>
      <p:sp>
        <p:nvSpPr>
          <p:cNvPr id="28682" name="Rectangle 11"/>
          <p:cNvSpPr>
            <a:spLocks/>
          </p:cNvSpPr>
          <p:nvPr/>
        </p:nvSpPr>
        <p:spPr bwMode="auto">
          <a:xfrm>
            <a:off x="2590800" y="2589213"/>
            <a:ext cx="1816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28683" name="Rectangle 12"/>
          <p:cNvSpPr>
            <a:spLocks/>
          </p:cNvSpPr>
          <p:nvPr/>
        </p:nvSpPr>
        <p:spPr bwMode="auto">
          <a:xfrm>
            <a:off x="2743200" y="2436813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28684" name="Rectangle 13"/>
          <p:cNvSpPr>
            <a:spLocks/>
          </p:cNvSpPr>
          <p:nvPr/>
        </p:nvSpPr>
        <p:spPr bwMode="auto">
          <a:xfrm>
            <a:off x="685800" y="3565525"/>
            <a:ext cx="19827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tower(4) =  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2362200" y="3519488"/>
            <a:ext cx="18161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700"/>
              </a:spcBef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   </a:t>
            </a:r>
          </a:p>
        </p:txBody>
      </p:sp>
      <p:sp>
        <p:nvSpPr>
          <p:cNvPr id="77839" name="Rectangle 15"/>
          <p:cNvSpPr>
            <a:spLocks/>
          </p:cNvSpPr>
          <p:nvPr/>
        </p:nvSpPr>
        <p:spPr bwMode="auto">
          <a:xfrm>
            <a:off x="2590800" y="3427413"/>
            <a:ext cx="1816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77840" name="Rectangle 16"/>
          <p:cNvSpPr>
            <a:spLocks/>
          </p:cNvSpPr>
          <p:nvPr/>
        </p:nvSpPr>
        <p:spPr bwMode="auto">
          <a:xfrm>
            <a:off x="2743200" y="3275013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77841" name="Rectangle 17"/>
          <p:cNvSpPr>
            <a:spLocks/>
          </p:cNvSpPr>
          <p:nvPr/>
        </p:nvSpPr>
        <p:spPr bwMode="auto">
          <a:xfrm>
            <a:off x="2895600" y="3124200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77842" name="Rectangle 18"/>
          <p:cNvSpPr>
            <a:spLocks/>
          </p:cNvSpPr>
          <p:nvPr/>
        </p:nvSpPr>
        <p:spPr bwMode="auto">
          <a:xfrm>
            <a:off x="685800" y="4251325"/>
            <a:ext cx="19827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tower(5) =  </a:t>
            </a:r>
          </a:p>
        </p:txBody>
      </p:sp>
      <p:pic>
        <p:nvPicPr>
          <p:cNvPr id="28690" name="Picture 1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8025"/>
            <a:ext cx="7810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7844" name="Group 20"/>
          <p:cNvGrpSpPr>
            <a:grpSpLocks/>
          </p:cNvGrpSpPr>
          <p:nvPr/>
        </p:nvGrpSpPr>
        <p:grpSpPr bwMode="auto">
          <a:xfrm>
            <a:off x="608013" y="5178425"/>
            <a:ext cx="2287587" cy="1104900"/>
            <a:chOff x="0" y="0"/>
            <a:chExt cx="1440" cy="696"/>
          </a:xfrm>
        </p:grpSpPr>
        <p:sp>
          <p:nvSpPr>
            <p:cNvPr id="28692" name="AutoShape 21"/>
            <p:cNvSpPr>
              <a:spLocks/>
            </p:cNvSpPr>
            <p:nvPr/>
          </p:nvSpPr>
          <p:spPr bwMode="auto">
            <a:xfrm>
              <a:off x="0" y="0"/>
              <a:ext cx="1440" cy="6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10428"/>
                  </a:lnTo>
                  <a:lnTo>
                    <a:pt x="0" y="14897"/>
                  </a:lnTo>
                  <a:lnTo>
                    <a:pt x="0" y="17876"/>
                  </a:lnTo>
                  <a:lnTo>
                    <a:pt x="3600" y="17876"/>
                  </a:lnTo>
                  <a:lnTo>
                    <a:pt x="2235" y="21600"/>
                  </a:lnTo>
                  <a:lnTo>
                    <a:pt x="9000" y="17876"/>
                  </a:lnTo>
                  <a:lnTo>
                    <a:pt x="21600" y="17876"/>
                  </a:lnTo>
                  <a:lnTo>
                    <a:pt x="21600" y="14897"/>
                  </a:lnTo>
                  <a:lnTo>
                    <a:pt x="21600" y="10428"/>
                  </a:lnTo>
                  <a:lnTo>
                    <a:pt x="21600" y="0"/>
                  </a:lnTo>
                  <a:lnTo>
                    <a:pt x="9000" y="0"/>
                  </a:lnTo>
                  <a:lnTo>
                    <a:pt x="3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3" name="Rectangle 22"/>
            <p:cNvSpPr>
              <a:spLocks/>
            </p:cNvSpPr>
            <p:nvPr/>
          </p:nvSpPr>
          <p:spPr bwMode="auto">
            <a:xfrm>
              <a:off x="0" y="0"/>
              <a:ext cx="1440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The tower function is taking recursion to new heights!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8" grpId="0"/>
      <p:bldP spid="77839" grpId="0"/>
      <p:bldP spid="77840" grpId="0"/>
      <p:bldP spid="77841" grpId="0"/>
      <p:bldP spid="778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 rIns="132080"/>
          <a:lstStyle/>
          <a:p>
            <a:r>
              <a:rPr lang="en-US" altLang="en-US" sz="3600" smtClean="0"/>
              <a:t>A Tower of Fun!</a:t>
            </a:r>
          </a:p>
        </p:txBody>
      </p:sp>
      <p:grpSp>
        <p:nvGrpSpPr>
          <p:cNvPr id="29699" name="Group 2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29728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9729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9700" name="Rectangle 5"/>
          <p:cNvSpPr>
            <a:spLocks/>
          </p:cNvSpPr>
          <p:nvPr/>
        </p:nvSpPr>
        <p:spPr bwMode="auto">
          <a:xfrm>
            <a:off x="1143000" y="1752600"/>
            <a:ext cx="17272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400"/>
              </a:spcBef>
              <a:buFontTx/>
              <a:buNone/>
            </a:pPr>
            <a:r>
              <a:rPr lang="en-US" altLang="en-US" sz="2400" u="sng">
                <a:cs typeface="Arial" charset="0"/>
              </a:rPr>
              <a:t>Math</a:t>
            </a:r>
          </a:p>
        </p:txBody>
      </p:sp>
      <p:sp>
        <p:nvSpPr>
          <p:cNvPr id="29701" name="Rectangle 6"/>
          <p:cNvSpPr>
            <a:spLocks/>
          </p:cNvSpPr>
          <p:nvPr/>
        </p:nvSpPr>
        <p:spPr bwMode="auto">
          <a:xfrm>
            <a:off x="4860925" y="1800225"/>
            <a:ext cx="288607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>
                <a:cs typeface="Arial" charset="0"/>
              </a:rPr>
              <a:t>Python (Functional)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recursive function</a:t>
            </a:r>
          </a:p>
        </p:txBody>
      </p:sp>
      <p:sp>
        <p:nvSpPr>
          <p:cNvPr id="29702" name="Rectangle 7"/>
          <p:cNvSpPr>
            <a:spLocks/>
          </p:cNvSpPr>
          <p:nvPr/>
        </p:nvSpPr>
        <p:spPr bwMode="auto">
          <a:xfrm>
            <a:off x="4800600" y="3124200"/>
            <a:ext cx="41148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03" name="Rectangle 8"/>
          <p:cNvSpPr>
            <a:spLocks/>
          </p:cNvSpPr>
          <p:nvPr/>
        </p:nvSpPr>
        <p:spPr bwMode="auto">
          <a:xfrm>
            <a:off x="4937125" y="3228975"/>
            <a:ext cx="28336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# recursive tower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def tower(n):</a:t>
            </a:r>
          </a:p>
        </p:txBody>
      </p:sp>
      <p:sp>
        <p:nvSpPr>
          <p:cNvPr id="29704" name="Rectangle 9"/>
          <p:cNvSpPr>
            <a:spLocks/>
          </p:cNvSpPr>
          <p:nvPr/>
        </p:nvSpPr>
        <p:spPr bwMode="auto">
          <a:xfrm>
            <a:off x="685800" y="2743200"/>
            <a:ext cx="18303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tower(3) = </a:t>
            </a:r>
          </a:p>
        </p:txBody>
      </p:sp>
      <p:sp>
        <p:nvSpPr>
          <p:cNvPr id="29705" name="Rectangle 10"/>
          <p:cNvSpPr>
            <a:spLocks/>
          </p:cNvSpPr>
          <p:nvPr/>
        </p:nvSpPr>
        <p:spPr bwMode="auto">
          <a:xfrm>
            <a:off x="2362200" y="2667000"/>
            <a:ext cx="18161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700"/>
              </a:spcBef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   </a:t>
            </a:r>
          </a:p>
        </p:txBody>
      </p:sp>
      <p:sp>
        <p:nvSpPr>
          <p:cNvPr id="29706" name="Rectangle 11"/>
          <p:cNvSpPr>
            <a:spLocks/>
          </p:cNvSpPr>
          <p:nvPr/>
        </p:nvSpPr>
        <p:spPr bwMode="auto">
          <a:xfrm>
            <a:off x="2590800" y="2574925"/>
            <a:ext cx="1816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29707" name="Rectangle 12"/>
          <p:cNvSpPr>
            <a:spLocks/>
          </p:cNvSpPr>
          <p:nvPr/>
        </p:nvSpPr>
        <p:spPr bwMode="auto">
          <a:xfrm>
            <a:off x="2743200" y="2436813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29708" name="Rectangle 13"/>
          <p:cNvSpPr>
            <a:spLocks/>
          </p:cNvSpPr>
          <p:nvPr/>
        </p:nvSpPr>
        <p:spPr bwMode="auto">
          <a:xfrm>
            <a:off x="685800" y="3565525"/>
            <a:ext cx="19827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tower(4) =  </a:t>
            </a:r>
          </a:p>
        </p:txBody>
      </p:sp>
      <p:sp>
        <p:nvSpPr>
          <p:cNvPr id="29709" name="Rectangle 14"/>
          <p:cNvSpPr>
            <a:spLocks/>
          </p:cNvSpPr>
          <p:nvPr/>
        </p:nvSpPr>
        <p:spPr bwMode="auto">
          <a:xfrm>
            <a:off x="2362200" y="3505200"/>
            <a:ext cx="18161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700"/>
              </a:spcBef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   </a:t>
            </a:r>
          </a:p>
        </p:txBody>
      </p:sp>
      <p:sp>
        <p:nvSpPr>
          <p:cNvPr id="29710" name="Rectangle 15"/>
          <p:cNvSpPr>
            <a:spLocks/>
          </p:cNvSpPr>
          <p:nvPr/>
        </p:nvSpPr>
        <p:spPr bwMode="auto">
          <a:xfrm>
            <a:off x="2590800" y="3413125"/>
            <a:ext cx="1816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29711" name="Rectangle 16"/>
          <p:cNvSpPr>
            <a:spLocks/>
          </p:cNvSpPr>
          <p:nvPr/>
        </p:nvSpPr>
        <p:spPr bwMode="auto">
          <a:xfrm>
            <a:off x="2743200" y="3260725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29712" name="Rectangle 17"/>
          <p:cNvSpPr>
            <a:spLocks/>
          </p:cNvSpPr>
          <p:nvPr/>
        </p:nvSpPr>
        <p:spPr bwMode="auto">
          <a:xfrm>
            <a:off x="2895600" y="3109913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29713" name="Rectangle 18"/>
          <p:cNvSpPr>
            <a:spLocks/>
          </p:cNvSpPr>
          <p:nvPr/>
        </p:nvSpPr>
        <p:spPr bwMode="auto">
          <a:xfrm>
            <a:off x="685800" y="4251325"/>
            <a:ext cx="19827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tower(5) =  </a:t>
            </a:r>
          </a:p>
        </p:txBody>
      </p:sp>
      <p:sp>
        <p:nvSpPr>
          <p:cNvPr id="29714" name="Rectangle 19"/>
          <p:cNvSpPr>
            <a:spLocks/>
          </p:cNvSpPr>
          <p:nvPr/>
        </p:nvSpPr>
        <p:spPr bwMode="auto">
          <a:xfrm>
            <a:off x="2362200" y="4205288"/>
            <a:ext cx="18161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700"/>
              </a:spcBef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   </a:t>
            </a:r>
          </a:p>
        </p:txBody>
      </p:sp>
      <p:sp>
        <p:nvSpPr>
          <p:cNvPr id="29715" name="Rectangle 20"/>
          <p:cNvSpPr>
            <a:spLocks/>
          </p:cNvSpPr>
          <p:nvPr/>
        </p:nvSpPr>
        <p:spPr bwMode="auto">
          <a:xfrm>
            <a:off x="2590800" y="4113213"/>
            <a:ext cx="1816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29716" name="Rectangle 21"/>
          <p:cNvSpPr>
            <a:spLocks/>
          </p:cNvSpPr>
          <p:nvPr/>
        </p:nvSpPr>
        <p:spPr bwMode="auto">
          <a:xfrm>
            <a:off x="2743200" y="3960813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29717" name="Rectangle 22"/>
          <p:cNvSpPr>
            <a:spLocks/>
          </p:cNvSpPr>
          <p:nvPr/>
        </p:nvSpPr>
        <p:spPr bwMode="auto">
          <a:xfrm>
            <a:off x="2895600" y="3810000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29718" name="Rectangle 23"/>
          <p:cNvSpPr>
            <a:spLocks/>
          </p:cNvSpPr>
          <p:nvPr/>
        </p:nvSpPr>
        <p:spPr bwMode="auto">
          <a:xfrm>
            <a:off x="3048000" y="3657600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29719" name="Rectangle 24"/>
          <p:cNvSpPr>
            <a:spLocks/>
          </p:cNvSpPr>
          <p:nvPr/>
        </p:nvSpPr>
        <p:spPr bwMode="auto">
          <a:xfrm>
            <a:off x="685800" y="4800600"/>
            <a:ext cx="38862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20" name="Rectangle 25"/>
          <p:cNvSpPr>
            <a:spLocks/>
          </p:cNvSpPr>
          <p:nvPr/>
        </p:nvSpPr>
        <p:spPr bwMode="auto">
          <a:xfrm>
            <a:off x="754063" y="4843463"/>
            <a:ext cx="2098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inductive definition:</a:t>
            </a:r>
          </a:p>
        </p:txBody>
      </p:sp>
      <p:grpSp>
        <p:nvGrpSpPr>
          <p:cNvPr id="29721" name="Group 26"/>
          <p:cNvGrpSpPr>
            <a:grpSpLocks/>
          </p:cNvGrpSpPr>
          <p:nvPr/>
        </p:nvGrpSpPr>
        <p:grpSpPr bwMode="auto">
          <a:xfrm>
            <a:off x="2452688" y="4494213"/>
            <a:ext cx="5013325" cy="2209800"/>
            <a:chOff x="0" y="0"/>
            <a:chExt cx="3158" cy="1391"/>
          </a:xfrm>
        </p:grpSpPr>
        <p:sp>
          <p:nvSpPr>
            <p:cNvPr id="29722" name="AutoShape 27"/>
            <p:cNvSpPr>
              <a:spLocks/>
            </p:cNvSpPr>
            <p:nvPr/>
          </p:nvSpPr>
          <p:spPr bwMode="auto">
            <a:xfrm>
              <a:off x="278" y="0"/>
              <a:ext cx="2880" cy="1391"/>
            </a:xfrm>
            <a:custGeom>
              <a:avLst/>
              <a:gdLst>
                <a:gd name="T0" fmla="*/ 0 w 21247"/>
                <a:gd name="T1" fmla="*/ 0 h 20623"/>
                <a:gd name="T2" fmla="*/ 0 w 21247"/>
                <a:gd name="T3" fmla="*/ 0 h 20623"/>
                <a:gd name="T4" fmla="*/ 0 w 21247"/>
                <a:gd name="T5" fmla="*/ 0 h 20623"/>
                <a:gd name="T6" fmla="*/ 0 w 21247"/>
                <a:gd name="T7" fmla="*/ 0 h 20623"/>
                <a:gd name="T8" fmla="*/ 0 w 21247"/>
                <a:gd name="T9" fmla="*/ 0 h 20623"/>
                <a:gd name="T10" fmla="*/ 0 w 21247"/>
                <a:gd name="T11" fmla="*/ 0 h 20623"/>
                <a:gd name="T12" fmla="*/ 0 w 21247"/>
                <a:gd name="T13" fmla="*/ 0 h 20623"/>
                <a:gd name="T14" fmla="*/ 0 w 21247"/>
                <a:gd name="T15" fmla="*/ 0 h 20623"/>
                <a:gd name="T16" fmla="*/ 0 w 21247"/>
                <a:gd name="T17" fmla="*/ 0 h 20623"/>
                <a:gd name="T18" fmla="*/ 0 w 21247"/>
                <a:gd name="T19" fmla="*/ 0 h 20623"/>
                <a:gd name="T20" fmla="*/ 0 w 21247"/>
                <a:gd name="T21" fmla="*/ 0 h 20623"/>
                <a:gd name="T22" fmla="*/ 0 w 21247"/>
                <a:gd name="T23" fmla="*/ 0 h 20623"/>
                <a:gd name="T24" fmla="*/ 0 w 21247"/>
                <a:gd name="T25" fmla="*/ 0 h 20623"/>
                <a:gd name="T26" fmla="*/ 0 w 21247"/>
                <a:gd name="T27" fmla="*/ 0 h 20623"/>
                <a:gd name="T28" fmla="*/ 0 w 21247"/>
                <a:gd name="T29" fmla="*/ 0 h 20623"/>
                <a:gd name="T30" fmla="*/ 0 w 21247"/>
                <a:gd name="T31" fmla="*/ 0 h 20623"/>
                <a:gd name="T32" fmla="*/ 0 w 21247"/>
                <a:gd name="T33" fmla="*/ 0 h 20623"/>
                <a:gd name="T34" fmla="*/ 0 w 21247"/>
                <a:gd name="T35" fmla="*/ 0 h 20623"/>
                <a:gd name="T36" fmla="*/ 0 w 21247"/>
                <a:gd name="T37" fmla="*/ 0 h 20623"/>
                <a:gd name="T38" fmla="*/ 0 w 21247"/>
                <a:gd name="T39" fmla="*/ 0 h 20623"/>
                <a:gd name="T40" fmla="*/ 0 w 21247"/>
                <a:gd name="T41" fmla="*/ 0 h 20623"/>
                <a:gd name="T42" fmla="*/ 0 w 21247"/>
                <a:gd name="T43" fmla="*/ 0 h 20623"/>
                <a:gd name="T44" fmla="*/ 0 w 21247"/>
                <a:gd name="T45" fmla="*/ 0 h 20623"/>
                <a:gd name="T46" fmla="*/ 0 w 21247"/>
                <a:gd name="T47" fmla="*/ 0 h 20623"/>
                <a:gd name="T48" fmla="*/ 0 w 21247"/>
                <a:gd name="T49" fmla="*/ 0 h 20623"/>
                <a:gd name="T50" fmla="*/ 0 w 21247"/>
                <a:gd name="T51" fmla="*/ 0 h 20623"/>
                <a:gd name="T52" fmla="*/ 0 w 21247"/>
                <a:gd name="T53" fmla="*/ 0 h 20623"/>
                <a:gd name="T54" fmla="*/ 0 w 21247"/>
                <a:gd name="T55" fmla="*/ 0 h 20623"/>
                <a:gd name="T56" fmla="*/ 0 w 21247"/>
                <a:gd name="T57" fmla="*/ 0 h 20623"/>
                <a:gd name="T58" fmla="*/ 0 w 21247"/>
                <a:gd name="T59" fmla="*/ 0 h 20623"/>
                <a:gd name="T60" fmla="*/ 0 w 21247"/>
                <a:gd name="T61" fmla="*/ 0 h 20623"/>
                <a:gd name="T62" fmla="*/ 0 w 21247"/>
                <a:gd name="T63" fmla="*/ 0 h 20623"/>
                <a:gd name="T64" fmla="*/ 0 w 21247"/>
                <a:gd name="T65" fmla="*/ 0 h 20623"/>
                <a:gd name="T66" fmla="*/ 0 w 21247"/>
                <a:gd name="T67" fmla="*/ 0 h 20623"/>
                <a:gd name="T68" fmla="*/ 0 w 21247"/>
                <a:gd name="T69" fmla="*/ 0 h 206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1247" h="20623">
                  <a:moveTo>
                    <a:pt x="1909" y="6856"/>
                  </a:moveTo>
                  <a:cubicBezTo>
                    <a:pt x="734" y="7017"/>
                    <a:pt x="-120" y="8411"/>
                    <a:pt x="1" y="9970"/>
                  </a:cubicBezTo>
                  <a:cubicBezTo>
                    <a:pt x="71" y="10870"/>
                    <a:pt x="460" y="11671"/>
                    <a:pt x="1048" y="12129"/>
                  </a:cubicBezTo>
                  <a:lnTo>
                    <a:pt x="1037" y="12096"/>
                  </a:lnTo>
                  <a:cubicBezTo>
                    <a:pt x="227" y="13236"/>
                    <a:pt x="272" y="15024"/>
                    <a:pt x="1137" y="16090"/>
                  </a:cubicBezTo>
                  <a:cubicBezTo>
                    <a:pt x="1598" y="16658"/>
                    <a:pt x="2226" y="16930"/>
                    <a:pt x="2854" y="16833"/>
                  </a:cubicBezTo>
                  <a:lnTo>
                    <a:pt x="2843" y="16852"/>
                  </a:lnTo>
                  <a:cubicBezTo>
                    <a:pt x="3887" y="19264"/>
                    <a:pt x="6209" y="20099"/>
                    <a:pt x="8030" y="18717"/>
                  </a:cubicBezTo>
                  <a:cubicBezTo>
                    <a:pt x="8053" y="18699"/>
                    <a:pt x="8076" y="18682"/>
                    <a:pt x="8098" y="18664"/>
                  </a:cubicBezTo>
                  <a:lnTo>
                    <a:pt x="8092" y="18667"/>
                  </a:lnTo>
                  <a:cubicBezTo>
                    <a:pt x="9112" y="20687"/>
                    <a:pt x="11176" y="21230"/>
                    <a:pt x="12702" y="19880"/>
                  </a:cubicBezTo>
                  <a:cubicBezTo>
                    <a:pt x="13342" y="19314"/>
                    <a:pt x="13813" y="18472"/>
                    <a:pt x="14036" y="17497"/>
                  </a:cubicBezTo>
                  <a:lnTo>
                    <a:pt x="14040" y="17521"/>
                  </a:lnTo>
                  <a:cubicBezTo>
                    <a:pt x="15374" y="18620"/>
                    <a:pt x="17131" y="18084"/>
                    <a:pt x="17964" y="16324"/>
                  </a:cubicBezTo>
                  <a:cubicBezTo>
                    <a:pt x="18242" y="15736"/>
                    <a:pt x="18391" y="15058"/>
                    <a:pt x="18396" y="14365"/>
                  </a:cubicBezTo>
                  <a:lnTo>
                    <a:pt x="18390" y="14356"/>
                  </a:lnTo>
                  <a:cubicBezTo>
                    <a:pt x="20213" y="14012"/>
                    <a:pt x="21480" y="11782"/>
                    <a:pt x="21219" y="9376"/>
                  </a:cubicBezTo>
                  <a:cubicBezTo>
                    <a:pt x="21138" y="8626"/>
                    <a:pt x="20912" y="7917"/>
                    <a:pt x="20563" y="7317"/>
                  </a:cubicBezTo>
                  <a:lnTo>
                    <a:pt x="20556" y="7315"/>
                  </a:lnTo>
                  <a:cubicBezTo>
                    <a:pt x="21127" y="5553"/>
                    <a:pt x="20510" y="3511"/>
                    <a:pt x="19178" y="2755"/>
                  </a:cubicBezTo>
                  <a:cubicBezTo>
                    <a:pt x="19066" y="2692"/>
                    <a:pt x="18951" y="2639"/>
                    <a:pt x="18833" y="2596"/>
                  </a:cubicBezTo>
                  <a:lnTo>
                    <a:pt x="18842" y="2590"/>
                  </a:lnTo>
                  <a:cubicBezTo>
                    <a:pt x="18608" y="878"/>
                    <a:pt x="17365" y="-259"/>
                    <a:pt x="16065" y="49"/>
                  </a:cubicBezTo>
                  <a:cubicBezTo>
                    <a:pt x="15519" y="179"/>
                    <a:pt x="15024" y="554"/>
                    <a:pt x="14665" y="1112"/>
                  </a:cubicBezTo>
                  <a:lnTo>
                    <a:pt x="14669" y="1116"/>
                  </a:lnTo>
                  <a:cubicBezTo>
                    <a:pt x="13950" y="-130"/>
                    <a:pt x="12601" y="-370"/>
                    <a:pt x="11658" y="581"/>
                  </a:cubicBezTo>
                  <a:cubicBezTo>
                    <a:pt x="11396" y="844"/>
                    <a:pt x="11184" y="1182"/>
                    <a:pt x="11038" y="1571"/>
                  </a:cubicBezTo>
                  <a:lnTo>
                    <a:pt x="11045" y="1617"/>
                  </a:lnTo>
                  <a:cubicBezTo>
                    <a:pt x="10012" y="273"/>
                    <a:pt x="8350" y="290"/>
                    <a:pt x="7333" y="1656"/>
                  </a:cubicBezTo>
                  <a:cubicBezTo>
                    <a:pt x="7155" y="1894"/>
                    <a:pt x="7004" y="2166"/>
                    <a:pt x="6885" y="2462"/>
                  </a:cubicBezTo>
                  <a:lnTo>
                    <a:pt x="6877" y="2484"/>
                  </a:lnTo>
                  <a:cubicBezTo>
                    <a:pt x="5293" y="1259"/>
                    <a:pt x="3256" y="1961"/>
                    <a:pt x="2328" y="4052"/>
                  </a:cubicBezTo>
                  <a:cubicBezTo>
                    <a:pt x="1952" y="4899"/>
                    <a:pt x="1802" y="5888"/>
                    <a:pt x="1903" y="6861"/>
                  </a:cubicBezTo>
                  <a:lnTo>
                    <a:pt x="1909" y="6856"/>
                  </a:lnTo>
                  <a:close/>
                  <a:moveTo>
                    <a:pt x="1909" y="6856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3" name="AutoShape 28"/>
            <p:cNvSpPr>
              <a:spLocks/>
            </p:cNvSpPr>
            <p:nvPr/>
          </p:nvSpPr>
          <p:spPr bwMode="auto">
            <a:xfrm>
              <a:off x="0" y="635"/>
              <a:ext cx="480" cy="2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4" name="AutoShape 29"/>
            <p:cNvSpPr>
              <a:spLocks/>
            </p:cNvSpPr>
            <p:nvPr/>
          </p:nvSpPr>
          <p:spPr bwMode="auto">
            <a:xfrm>
              <a:off x="197" y="670"/>
              <a:ext cx="320" cy="1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5" name="AutoShape 30"/>
            <p:cNvSpPr>
              <a:spLocks/>
            </p:cNvSpPr>
            <p:nvPr/>
          </p:nvSpPr>
          <p:spPr bwMode="auto">
            <a:xfrm>
              <a:off x="234" y="710"/>
              <a:ext cx="160" cy="7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6" name="AutoShape 31"/>
            <p:cNvSpPr>
              <a:spLocks/>
            </p:cNvSpPr>
            <p:nvPr/>
          </p:nvSpPr>
          <p:spPr bwMode="auto">
            <a:xfrm>
              <a:off x="421" y="75"/>
              <a:ext cx="2642" cy="11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1600" h="21600">
                  <a:moveTo>
                    <a:pt x="0" y="13555"/>
                  </a:moveTo>
                  <a:cubicBezTo>
                    <a:pt x="417" y="13915"/>
                    <a:pt x="899" y="14078"/>
                    <a:pt x="1381" y="14023"/>
                  </a:cubicBezTo>
                  <a:moveTo>
                    <a:pt x="2000" y="19344"/>
                  </a:moveTo>
                  <a:cubicBezTo>
                    <a:pt x="2207" y="19308"/>
                    <a:pt x="2410" y="19233"/>
                    <a:pt x="2604" y="19120"/>
                  </a:cubicBezTo>
                  <a:moveTo>
                    <a:pt x="7435" y="20578"/>
                  </a:moveTo>
                  <a:cubicBezTo>
                    <a:pt x="7532" y="20937"/>
                    <a:pt x="7654" y="21279"/>
                    <a:pt x="7799" y="21600"/>
                  </a:cubicBezTo>
                  <a:moveTo>
                    <a:pt x="14381" y="20160"/>
                  </a:moveTo>
                  <a:cubicBezTo>
                    <a:pt x="14456" y="19795"/>
                    <a:pt x="14505" y="19419"/>
                    <a:pt x="14527" y="19039"/>
                  </a:cubicBezTo>
                  <a:moveTo>
                    <a:pt x="19208" y="16307"/>
                  </a:moveTo>
                  <a:cubicBezTo>
                    <a:pt x="19218" y="14526"/>
                    <a:pt x="18528" y="12895"/>
                    <a:pt x="17436" y="12115"/>
                  </a:cubicBezTo>
                  <a:moveTo>
                    <a:pt x="20811" y="9204"/>
                  </a:moveTo>
                  <a:cubicBezTo>
                    <a:pt x="21153" y="8777"/>
                    <a:pt x="21423" y="8239"/>
                    <a:pt x="21600" y="7632"/>
                  </a:cubicBezTo>
                  <a:moveTo>
                    <a:pt x="19744" y="2561"/>
                  </a:moveTo>
                  <a:cubicBezTo>
                    <a:pt x="19747" y="2312"/>
                    <a:pt x="19733" y="2063"/>
                    <a:pt x="19702" y="1818"/>
                  </a:cubicBezTo>
                  <a:moveTo>
                    <a:pt x="15078" y="0"/>
                  </a:moveTo>
                  <a:cubicBezTo>
                    <a:pt x="14912" y="285"/>
                    <a:pt x="14776" y="604"/>
                    <a:pt x="14673" y="947"/>
                  </a:cubicBezTo>
                  <a:moveTo>
                    <a:pt x="11061" y="564"/>
                  </a:moveTo>
                  <a:cubicBezTo>
                    <a:pt x="10973" y="823"/>
                    <a:pt x="10907" y="1098"/>
                    <a:pt x="10865" y="1381"/>
                  </a:cubicBezTo>
                  <a:moveTo>
                    <a:pt x="7163" y="2480"/>
                  </a:moveTo>
                  <a:cubicBezTo>
                    <a:pt x="6949" y="2175"/>
                    <a:pt x="6711" y="1909"/>
                    <a:pt x="6454" y="1688"/>
                  </a:cubicBezTo>
                  <a:moveTo>
                    <a:pt x="946" y="7074"/>
                  </a:moveTo>
                  <a:cubicBezTo>
                    <a:pt x="973" y="7356"/>
                    <a:pt x="1014" y="7635"/>
                    <a:pt x="1070" y="790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7" name="Rectangle 32"/>
            <p:cNvSpPr>
              <a:spLocks/>
            </p:cNvSpPr>
            <p:nvPr/>
          </p:nvSpPr>
          <p:spPr bwMode="auto">
            <a:xfrm>
              <a:off x="675" y="210"/>
              <a:ext cx="1880" cy="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72334" bIns="38100"/>
            <a:lstStyle>
              <a:lvl1pPr marL="396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Try this on your worksheet!  (Recall that x</a:t>
              </a:r>
              <a:r>
                <a:rPr lang="en-US" altLang="en-US" sz="2400" baseline="30000"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y</a:t>
              </a:r>
              <a:r>
                <a:rPr lang="en-US" altLang="en-US" sz="2400"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 is computed using </a:t>
              </a:r>
              <a:r>
                <a:rPr lang="en-US" altLang="en-US" sz="2400">
                  <a:latin typeface="Courier New" pitchFamily="49" charset="0"/>
                  <a:cs typeface="Courier New" pitchFamily="49" charset="0"/>
                  <a:sym typeface="Courier New" pitchFamily="49" charset="0"/>
                </a:rPr>
                <a:t>x**y)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 rIns="132080"/>
          <a:lstStyle/>
          <a:p>
            <a:r>
              <a:rPr lang="en-US" altLang="en-US" sz="3600" smtClean="0"/>
              <a:t>A Tower of Fun!</a:t>
            </a:r>
          </a:p>
        </p:txBody>
      </p:sp>
      <p:grpSp>
        <p:nvGrpSpPr>
          <p:cNvPr id="30723" name="Group 2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30746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0747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0724" name="Rectangle 5"/>
          <p:cNvSpPr>
            <a:spLocks/>
          </p:cNvSpPr>
          <p:nvPr/>
        </p:nvSpPr>
        <p:spPr bwMode="auto">
          <a:xfrm>
            <a:off x="1143000" y="1752600"/>
            <a:ext cx="17272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400"/>
              </a:spcBef>
              <a:buFontTx/>
              <a:buNone/>
            </a:pPr>
            <a:r>
              <a:rPr lang="en-US" altLang="en-US" sz="2400" u="sng">
                <a:cs typeface="Arial" charset="0"/>
              </a:rPr>
              <a:t>Math</a:t>
            </a:r>
          </a:p>
        </p:txBody>
      </p:sp>
      <p:sp>
        <p:nvSpPr>
          <p:cNvPr id="30725" name="Rectangle 6"/>
          <p:cNvSpPr>
            <a:spLocks/>
          </p:cNvSpPr>
          <p:nvPr/>
        </p:nvSpPr>
        <p:spPr bwMode="auto">
          <a:xfrm>
            <a:off x="4860925" y="1800225"/>
            <a:ext cx="288607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>
                <a:cs typeface="Arial" charset="0"/>
              </a:rPr>
              <a:t>Python (Functional)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recursive function</a:t>
            </a:r>
          </a:p>
        </p:txBody>
      </p:sp>
      <p:sp>
        <p:nvSpPr>
          <p:cNvPr id="30726" name="Rectangle 7"/>
          <p:cNvSpPr>
            <a:spLocks/>
          </p:cNvSpPr>
          <p:nvPr/>
        </p:nvSpPr>
        <p:spPr bwMode="auto">
          <a:xfrm>
            <a:off x="4800600" y="3124200"/>
            <a:ext cx="41148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27" name="Rectangle 8"/>
          <p:cNvSpPr>
            <a:spLocks/>
          </p:cNvSpPr>
          <p:nvPr/>
        </p:nvSpPr>
        <p:spPr bwMode="auto">
          <a:xfrm>
            <a:off x="4937125" y="3228975"/>
            <a:ext cx="28336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# recursive tower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def tower(n):</a:t>
            </a:r>
          </a:p>
        </p:txBody>
      </p:sp>
      <p:sp>
        <p:nvSpPr>
          <p:cNvPr id="30728" name="Rectangle 9"/>
          <p:cNvSpPr>
            <a:spLocks/>
          </p:cNvSpPr>
          <p:nvPr/>
        </p:nvSpPr>
        <p:spPr bwMode="auto">
          <a:xfrm>
            <a:off x="685800" y="2743200"/>
            <a:ext cx="18303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tower(3) = </a:t>
            </a:r>
          </a:p>
        </p:txBody>
      </p:sp>
      <p:sp>
        <p:nvSpPr>
          <p:cNvPr id="30729" name="Rectangle 10"/>
          <p:cNvSpPr>
            <a:spLocks/>
          </p:cNvSpPr>
          <p:nvPr/>
        </p:nvSpPr>
        <p:spPr bwMode="auto">
          <a:xfrm>
            <a:off x="2362200" y="2667000"/>
            <a:ext cx="18161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700"/>
              </a:spcBef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   </a:t>
            </a:r>
          </a:p>
        </p:txBody>
      </p:sp>
      <p:sp>
        <p:nvSpPr>
          <p:cNvPr id="30730" name="Rectangle 11"/>
          <p:cNvSpPr>
            <a:spLocks/>
          </p:cNvSpPr>
          <p:nvPr/>
        </p:nvSpPr>
        <p:spPr bwMode="auto">
          <a:xfrm>
            <a:off x="2590800" y="2574925"/>
            <a:ext cx="1816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30731" name="Rectangle 12"/>
          <p:cNvSpPr>
            <a:spLocks/>
          </p:cNvSpPr>
          <p:nvPr/>
        </p:nvSpPr>
        <p:spPr bwMode="auto">
          <a:xfrm>
            <a:off x="2743200" y="2436813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30732" name="Rectangle 13"/>
          <p:cNvSpPr>
            <a:spLocks/>
          </p:cNvSpPr>
          <p:nvPr/>
        </p:nvSpPr>
        <p:spPr bwMode="auto">
          <a:xfrm>
            <a:off x="685800" y="3565525"/>
            <a:ext cx="19827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tower(4) =  </a:t>
            </a:r>
          </a:p>
        </p:txBody>
      </p:sp>
      <p:sp>
        <p:nvSpPr>
          <p:cNvPr id="30733" name="Rectangle 14"/>
          <p:cNvSpPr>
            <a:spLocks/>
          </p:cNvSpPr>
          <p:nvPr/>
        </p:nvSpPr>
        <p:spPr bwMode="auto">
          <a:xfrm>
            <a:off x="2362200" y="3505200"/>
            <a:ext cx="18161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700"/>
              </a:spcBef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   </a:t>
            </a:r>
          </a:p>
        </p:txBody>
      </p:sp>
      <p:sp>
        <p:nvSpPr>
          <p:cNvPr id="30734" name="Rectangle 15"/>
          <p:cNvSpPr>
            <a:spLocks/>
          </p:cNvSpPr>
          <p:nvPr/>
        </p:nvSpPr>
        <p:spPr bwMode="auto">
          <a:xfrm>
            <a:off x="2590800" y="3413125"/>
            <a:ext cx="1816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30735" name="Rectangle 16"/>
          <p:cNvSpPr>
            <a:spLocks/>
          </p:cNvSpPr>
          <p:nvPr/>
        </p:nvSpPr>
        <p:spPr bwMode="auto">
          <a:xfrm>
            <a:off x="2743200" y="3260725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30736" name="Rectangle 17"/>
          <p:cNvSpPr>
            <a:spLocks/>
          </p:cNvSpPr>
          <p:nvPr/>
        </p:nvSpPr>
        <p:spPr bwMode="auto">
          <a:xfrm>
            <a:off x="2895600" y="3109913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30737" name="Rectangle 18"/>
          <p:cNvSpPr>
            <a:spLocks/>
          </p:cNvSpPr>
          <p:nvPr/>
        </p:nvSpPr>
        <p:spPr bwMode="auto">
          <a:xfrm>
            <a:off x="685800" y="4251325"/>
            <a:ext cx="19827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tower(5) =  </a:t>
            </a:r>
          </a:p>
        </p:txBody>
      </p:sp>
      <p:sp>
        <p:nvSpPr>
          <p:cNvPr id="30738" name="Rectangle 19"/>
          <p:cNvSpPr>
            <a:spLocks/>
          </p:cNvSpPr>
          <p:nvPr/>
        </p:nvSpPr>
        <p:spPr bwMode="auto">
          <a:xfrm>
            <a:off x="2362200" y="4205288"/>
            <a:ext cx="18161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700"/>
              </a:spcBef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   </a:t>
            </a:r>
          </a:p>
        </p:txBody>
      </p:sp>
      <p:sp>
        <p:nvSpPr>
          <p:cNvPr id="30739" name="Rectangle 20"/>
          <p:cNvSpPr>
            <a:spLocks/>
          </p:cNvSpPr>
          <p:nvPr/>
        </p:nvSpPr>
        <p:spPr bwMode="auto">
          <a:xfrm>
            <a:off x="2590800" y="4113213"/>
            <a:ext cx="1816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30740" name="Rectangle 21"/>
          <p:cNvSpPr>
            <a:spLocks/>
          </p:cNvSpPr>
          <p:nvPr/>
        </p:nvSpPr>
        <p:spPr bwMode="auto">
          <a:xfrm>
            <a:off x="2743200" y="3960813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30741" name="Rectangle 22"/>
          <p:cNvSpPr>
            <a:spLocks/>
          </p:cNvSpPr>
          <p:nvPr/>
        </p:nvSpPr>
        <p:spPr bwMode="auto">
          <a:xfrm>
            <a:off x="2895600" y="3810000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30742" name="Rectangle 23"/>
          <p:cNvSpPr>
            <a:spLocks/>
          </p:cNvSpPr>
          <p:nvPr/>
        </p:nvSpPr>
        <p:spPr bwMode="auto">
          <a:xfrm>
            <a:off x="3048000" y="3657600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30743" name="Rectangle 24"/>
          <p:cNvSpPr>
            <a:spLocks/>
          </p:cNvSpPr>
          <p:nvPr/>
        </p:nvSpPr>
        <p:spPr bwMode="auto">
          <a:xfrm>
            <a:off x="685800" y="4800600"/>
            <a:ext cx="38862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44" name="Rectangle 25"/>
          <p:cNvSpPr>
            <a:spLocks/>
          </p:cNvSpPr>
          <p:nvPr/>
        </p:nvSpPr>
        <p:spPr bwMode="auto">
          <a:xfrm>
            <a:off x="754063" y="4843463"/>
            <a:ext cx="218757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inductive definition: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	</a:t>
            </a:r>
          </a:p>
        </p:txBody>
      </p:sp>
      <p:sp>
        <p:nvSpPr>
          <p:cNvPr id="30745" name="Rectangle 26"/>
          <p:cNvSpPr>
            <a:spLocks/>
          </p:cNvSpPr>
          <p:nvPr/>
        </p:nvSpPr>
        <p:spPr bwMode="auto">
          <a:xfrm>
            <a:off x="836613" y="5334000"/>
            <a:ext cx="3678237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inductive case: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	</a:t>
            </a:r>
            <a:r>
              <a:rPr lang="en-US" altLang="en-US" sz="1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tower(n) = 2</a:t>
            </a:r>
            <a:r>
              <a:rPr lang="en-US" altLang="en-US" sz="1800" baseline="30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tower(n-1)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base case: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	tower(0) = 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 rIns="132080"/>
          <a:lstStyle/>
          <a:p>
            <a:r>
              <a:rPr lang="en-US" altLang="en-US" sz="3600" smtClean="0"/>
              <a:t>A Tower of Fun!</a:t>
            </a:r>
          </a:p>
        </p:txBody>
      </p:sp>
      <p:grpSp>
        <p:nvGrpSpPr>
          <p:cNvPr id="31747" name="Group 2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31773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1774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1748" name="Rectangle 5"/>
          <p:cNvSpPr>
            <a:spLocks/>
          </p:cNvSpPr>
          <p:nvPr/>
        </p:nvSpPr>
        <p:spPr bwMode="auto">
          <a:xfrm>
            <a:off x="1143000" y="1752600"/>
            <a:ext cx="17272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400"/>
              </a:spcBef>
              <a:buFontTx/>
              <a:buNone/>
            </a:pPr>
            <a:r>
              <a:rPr lang="en-US" altLang="en-US" sz="2400" u="sng">
                <a:cs typeface="Arial" charset="0"/>
              </a:rPr>
              <a:t>Math</a:t>
            </a:r>
          </a:p>
        </p:txBody>
      </p:sp>
      <p:sp>
        <p:nvSpPr>
          <p:cNvPr id="31749" name="Rectangle 6"/>
          <p:cNvSpPr>
            <a:spLocks/>
          </p:cNvSpPr>
          <p:nvPr/>
        </p:nvSpPr>
        <p:spPr bwMode="auto">
          <a:xfrm>
            <a:off x="4860925" y="1800225"/>
            <a:ext cx="288607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>
                <a:cs typeface="Arial" charset="0"/>
              </a:rPr>
              <a:t>Python (Functional)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recursive function</a:t>
            </a:r>
          </a:p>
        </p:txBody>
      </p:sp>
      <p:sp>
        <p:nvSpPr>
          <p:cNvPr id="31750" name="Rectangle 7"/>
          <p:cNvSpPr>
            <a:spLocks/>
          </p:cNvSpPr>
          <p:nvPr/>
        </p:nvSpPr>
        <p:spPr bwMode="auto">
          <a:xfrm>
            <a:off x="4800600" y="3124200"/>
            <a:ext cx="41148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6024" name="Rectangle 8"/>
          <p:cNvSpPr>
            <a:spLocks/>
          </p:cNvSpPr>
          <p:nvPr/>
        </p:nvSpPr>
        <p:spPr bwMode="auto">
          <a:xfrm>
            <a:off x="4935538" y="3228975"/>
            <a:ext cx="373856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# recursive tower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def tower(n):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'''Tower of n'''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if n == 0: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return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else: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return 2**tower(n-1)</a:t>
            </a:r>
          </a:p>
        </p:txBody>
      </p:sp>
      <p:sp>
        <p:nvSpPr>
          <p:cNvPr id="31752" name="Rectangle 9"/>
          <p:cNvSpPr>
            <a:spLocks/>
          </p:cNvSpPr>
          <p:nvPr/>
        </p:nvSpPr>
        <p:spPr bwMode="auto">
          <a:xfrm>
            <a:off x="685800" y="2743200"/>
            <a:ext cx="18303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tower(3) = </a:t>
            </a:r>
          </a:p>
        </p:txBody>
      </p:sp>
      <p:sp>
        <p:nvSpPr>
          <p:cNvPr id="31753" name="Rectangle 10"/>
          <p:cNvSpPr>
            <a:spLocks/>
          </p:cNvSpPr>
          <p:nvPr/>
        </p:nvSpPr>
        <p:spPr bwMode="auto">
          <a:xfrm>
            <a:off x="2362200" y="2667000"/>
            <a:ext cx="18161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700"/>
              </a:spcBef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   </a:t>
            </a:r>
          </a:p>
        </p:txBody>
      </p:sp>
      <p:sp>
        <p:nvSpPr>
          <p:cNvPr id="31754" name="Rectangle 11"/>
          <p:cNvSpPr>
            <a:spLocks/>
          </p:cNvSpPr>
          <p:nvPr/>
        </p:nvSpPr>
        <p:spPr bwMode="auto">
          <a:xfrm>
            <a:off x="2590800" y="2574925"/>
            <a:ext cx="1816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31755" name="Rectangle 12"/>
          <p:cNvSpPr>
            <a:spLocks/>
          </p:cNvSpPr>
          <p:nvPr/>
        </p:nvSpPr>
        <p:spPr bwMode="auto">
          <a:xfrm>
            <a:off x="2743200" y="2436813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31756" name="Rectangle 13"/>
          <p:cNvSpPr>
            <a:spLocks/>
          </p:cNvSpPr>
          <p:nvPr/>
        </p:nvSpPr>
        <p:spPr bwMode="auto">
          <a:xfrm>
            <a:off x="685800" y="3565525"/>
            <a:ext cx="19827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tower(4) =  </a:t>
            </a:r>
          </a:p>
        </p:txBody>
      </p:sp>
      <p:sp>
        <p:nvSpPr>
          <p:cNvPr id="31757" name="Rectangle 14"/>
          <p:cNvSpPr>
            <a:spLocks/>
          </p:cNvSpPr>
          <p:nvPr/>
        </p:nvSpPr>
        <p:spPr bwMode="auto">
          <a:xfrm>
            <a:off x="2362200" y="3505200"/>
            <a:ext cx="18161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700"/>
              </a:spcBef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   </a:t>
            </a:r>
          </a:p>
        </p:txBody>
      </p:sp>
      <p:sp>
        <p:nvSpPr>
          <p:cNvPr id="31758" name="Rectangle 15"/>
          <p:cNvSpPr>
            <a:spLocks/>
          </p:cNvSpPr>
          <p:nvPr/>
        </p:nvSpPr>
        <p:spPr bwMode="auto">
          <a:xfrm>
            <a:off x="2590800" y="3413125"/>
            <a:ext cx="1816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31759" name="Rectangle 16"/>
          <p:cNvSpPr>
            <a:spLocks/>
          </p:cNvSpPr>
          <p:nvPr/>
        </p:nvSpPr>
        <p:spPr bwMode="auto">
          <a:xfrm>
            <a:off x="2743200" y="3260725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31760" name="Rectangle 17"/>
          <p:cNvSpPr>
            <a:spLocks/>
          </p:cNvSpPr>
          <p:nvPr/>
        </p:nvSpPr>
        <p:spPr bwMode="auto">
          <a:xfrm>
            <a:off x="2895600" y="3109913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31761" name="Rectangle 18"/>
          <p:cNvSpPr>
            <a:spLocks/>
          </p:cNvSpPr>
          <p:nvPr/>
        </p:nvSpPr>
        <p:spPr bwMode="auto">
          <a:xfrm>
            <a:off x="685800" y="4251325"/>
            <a:ext cx="19827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tower(5) =  </a:t>
            </a:r>
          </a:p>
        </p:txBody>
      </p:sp>
      <p:sp>
        <p:nvSpPr>
          <p:cNvPr id="31762" name="Rectangle 19"/>
          <p:cNvSpPr>
            <a:spLocks/>
          </p:cNvSpPr>
          <p:nvPr/>
        </p:nvSpPr>
        <p:spPr bwMode="auto">
          <a:xfrm>
            <a:off x="2362200" y="4205288"/>
            <a:ext cx="18161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700"/>
              </a:spcBef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   </a:t>
            </a:r>
          </a:p>
        </p:txBody>
      </p:sp>
      <p:sp>
        <p:nvSpPr>
          <p:cNvPr id="31763" name="Rectangle 20"/>
          <p:cNvSpPr>
            <a:spLocks/>
          </p:cNvSpPr>
          <p:nvPr/>
        </p:nvSpPr>
        <p:spPr bwMode="auto">
          <a:xfrm>
            <a:off x="2590800" y="4113213"/>
            <a:ext cx="1816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31764" name="Rectangle 21"/>
          <p:cNvSpPr>
            <a:spLocks/>
          </p:cNvSpPr>
          <p:nvPr/>
        </p:nvSpPr>
        <p:spPr bwMode="auto">
          <a:xfrm>
            <a:off x="2743200" y="3960813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31765" name="Rectangle 22"/>
          <p:cNvSpPr>
            <a:spLocks/>
          </p:cNvSpPr>
          <p:nvPr/>
        </p:nvSpPr>
        <p:spPr bwMode="auto">
          <a:xfrm>
            <a:off x="2895600" y="3810000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31766" name="Rectangle 23"/>
          <p:cNvSpPr>
            <a:spLocks/>
          </p:cNvSpPr>
          <p:nvPr/>
        </p:nvSpPr>
        <p:spPr bwMode="auto">
          <a:xfrm>
            <a:off x="3048000" y="3657600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31767" name="Rectangle 24"/>
          <p:cNvSpPr>
            <a:spLocks/>
          </p:cNvSpPr>
          <p:nvPr/>
        </p:nvSpPr>
        <p:spPr bwMode="auto">
          <a:xfrm>
            <a:off x="685800" y="4800600"/>
            <a:ext cx="38862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1768" name="Rectangle 25"/>
          <p:cNvSpPr>
            <a:spLocks/>
          </p:cNvSpPr>
          <p:nvPr/>
        </p:nvSpPr>
        <p:spPr bwMode="auto">
          <a:xfrm>
            <a:off x="754063" y="4843463"/>
            <a:ext cx="218757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inductive definition: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	</a:t>
            </a:r>
          </a:p>
        </p:txBody>
      </p:sp>
      <p:sp>
        <p:nvSpPr>
          <p:cNvPr id="31769" name="Rectangle 26"/>
          <p:cNvSpPr>
            <a:spLocks/>
          </p:cNvSpPr>
          <p:nvPr/>
        </p:nvSpPr>
        <p:spPr bwMode="auto">
          <a:xfrm>
            <a:off x="836613" y="5334000"/>
            <a:ext cx="3678237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inductive case: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	</a:t>
            </a:r>
            <a:r>
              <a:rPr lang="en-US" altLang="en-US" sz="1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tower(n) = 2</a:t>
            </a:r>
            <a:r>
              <a:rPr lang="en-US" altLang="en-US" sz="1800" baseline="30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tower(n-1)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base case: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	tower(0) = 1</a:t>
            </a:r>
          </a:p>
        </p:txBody>
      </p:sp>
      <p:grpSp>
        <p:nvGrpSpPr>
          <p:cNvPr id="86043" name="Group 27"/>
          <p:cNvGrpSpPr>
            <a:grpSpLocks/>
          </p:cNvGrpSpPr>
          <p:nvPr/>
        </p:nvGrpSpPr>
        <p:grpSpPr bwMode="auto">
          <a:xfrm>
            <a:off x="7239000" y="5867400"/>
            <a:ext cx="1447800" cy="457200"/>
            <a:chOff x="0" y="0"/>
            <a:chExt cx="1152" cy="576"/>
          </a:xfrm>
        </p:grpSpPr>
        <p:sp>
          <p:nvSpPr>
            <p:cNvPr id="31771" name="AutoShape 28"/>
            <p:cNvSpPr>
              <a:spLocks/>
            </p:cNvSpPr>
            <p:nvPr/>
          </p:nvSpPr>
          <p:spPr bwMode="auto">
            <a:xfrm>
              <a:off x="0" y="0"/>
              <a:ext cx="1152" cy="57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1772" name="Rectangle 29"/>
            <p:cNvSpPr>
              <a:spLocks/>
            </p:cNvSpPr>
            <p:nvPr/>
          </p:nvSpPr>
          <p:spPr bwMode="auto">
            <a:xfrm>
              <a:off x="28" y="28"/>
              <a:ext cx="1096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89209" bIns="38100"/>
            <a:lstStyle>
              <a:lvl1pPr marL="50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cs typeface="Arial" charset="0"/>
                </a:rPr>
                <a:t>demo!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 rIns="132080"/>
          <a:lstStyle/>
          <a:p>
            <a:r>
              <a:rPr lang="en-US" altLang="en-US" smtClean="0"/>
              <a:t>Booleans</a:t>
            </a:r>
          </a:p>
        </p:txBody>
      </p:sp>
      <p:grpSp>
        <p:nvGrpSpPr>
          <p:cNvPr id="15363" name="Group 2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15371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372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5364" name="Rectangle 5"/>
          <p:cNvSpPr>
            <a:spLocks/>
          </p:cNvSpPr>
          <p:nvPr/>
        </p:nvSpPr>
        <p:spPr bwMode="auto">
          <a:xfrm>
            <a:off x="914400" y="1600200"/>
            <a:ext cx="3030538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3 == 1+2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True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42 == "spam"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False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</a:t>
            </a:r>
            <a:r>
              <a:rPr lang="ja-JP" altLang="en-US" sz="24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"</a:t>
            </a:r>
            <a:r>
              <a:rPr lang="en-US" altLang="ja-JP" sz="24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spam" &gt; 42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True</a:t>
            </a:r>
          </a:p>
        </p:txBody>
      </p:sp>
      <p:pic>
        <p:nvPicPr>
          <p:cNvPr id="15365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22860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2400"/>
            <a:ext cx="198913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8"/>
          <p:cNvSpPr>
            <a:spLocks/>
          </p:cNvSpPr>
          <p:nvPr/>
        </p:nvSpPr>
        <p:spPr bwMode="auto">
          <a:xfrm>
            <a:off x="6399213" y="2590800"/>
            <a:ext cx="16557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George Boole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1815-1864</a:t>
            </a: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4867275" y="2357438"/>
            <a:ext cx="1228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Strings!</a:t>
            </a:r>
          </a:p>
        </p:txBody>
      </p:sp>
      <p:cxnSp>
        <p:nvCxnSpPr>
          <p:cNvPr id="15369" name="Straight Arrow Connector 12"/>
          <p:cNvCxnSpPr>
            <a:cxnSpLocks noChangeShapeType="1"/>
          </p:cNvCxnSpPr>
          <p:nvPr/>
        </p:nvCxnSpPr>
        <p:spPr bwMode="auto">
          <a:xfrm rot="10800000">
            <a:off x="4029075" y="2586038"/>
            <a:ext cx="7620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0" name="TextBox 11"/>
          <p:cNvSpPr txBox="1">
            <a:spLocks noChangeArrowheads="1"/>
          </p:cNvSpPr>
          <p:nvPr/>
        </p:nvSpPr>
        <p:spPr bwMode="auto">
          <a:xfrm>
            <a:off x="3954463" y="6045200"/>
            <a:ext cx="2328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1C7210"/>
                </a:solidFill>
              </a:rPr>
              <a:t>Strings &gt; lists &gt; numbers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838200"/>
          </a:xfrm>
        </p:spPr>
        <p:txBody>
          <a:bodyPr/>
          <a:lstStyle/>
          <a:p>
            <a:r>
              <a:rPr lang="en-US" altLang="en-US" smtClean="0"/>
              <a:t>Computing the Length of a List</a:t>
            </a:r>
          </a:p>
        </p:txBody>
      </p:sp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295" y="1311"/>
            <a:chExt cx="5177" cy="114"/>
          </a:xfrm>
        </p:grpSpPr>
        <p:sp>
          <p:nvSpPr>
            <p:cNvPr id="32775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2776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533400" y="1765300"/>
            <a:ext cx="57594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len([1, 42, </a:t>
            </a:r>
            <a:r>
              <a:rPr lang="ja-JP" altLang="en-US" sz="2400"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 sz="2400">
                <a:latin typeface="Courier New" pitchFamily="49" charset="0"/>
                <a:cs typeface="Courier New" pitchFamily="49" charset="0"/>
              </a:rPr>
              <a:t>spam</a:t>
            </a:r>
            <a:r>
              <a:rPr lang="ja-JP" altLang="en-US" sz="2400"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 sz="2400">
                <a:latin typeface="Courier New" pitchFamily="49" charset="0"/>
                <a:cs typeface="Courier New" pitchFamily="49" charset="0"/>
              </a:rPr>
              <a:t>])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len([1, [2, [3, 4]]])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def len(List):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  </a:t>
            </a:r>
            <a:r>
              <a:rPr lang="ja-JP" altLang="en-US" sz="2400">
                <a:latin typeface="Courier New" pitchFamily="49" charset="0"/>
                <a:cs typeface="Courier New" pitchFamily="49" charset="0"/>
              </a:rPr>
              <a:t>‘’’</a:t>
            </a:r>
            <a:r>
              <a:rPr lang="en-US" altLang="ja-JP" sz="2400">
                <a:latin typeface="Courier New" pitchFamily="49" charset="0"/>
                <a:cs typeface="Courier New" pitchFamily="49" charset="0"/>
              </a:rPr>
              <a:t>returns the length of List</a:t>
            </a:r>
            <a:r>
              <a:rPr lang="ja-JP" altLang="en-US" sz="2400">
                <a:latin typeface="Courier New" pitchFamily="49" charset="0"/>
                <a:cs typeface="Courier New" pitchFamily="49" charset="0"/>
              </a:rPr>
              <a:t>’’’</a:t>
            </a:r>
            <a:endParaRPr lang="en-US" altLang="ja-JP" sz="240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2773" name="Picture 8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2438400"/>
            <a:ext cx="836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AutoShape 9"/>
          <p:cNvSpPr>
            <a:spLocks noChangeArrowheads="1"/>
          </p:cNvSpPr>
          <p:nvPr/>
        </p:nvSpPr>
        <p:spPr bwMode="auto">
          <a:xfrm>
            <a:off x="7162800" y="1765300"/>
            <a:ext cx="1677988" cy="901700"/>
          </a:xfrm>
          <a:prstGeom prst="wedgeRectCallout">
            <a:avLst>
              <a:gd name="adj1" fmla="val -46745"/>
              <a:gd name="adj2" fmla="val 7256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Python has this built in!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altLang="en-US" smtClean="0"/>
              <a:t>Reversing a List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&gt;&gt;&gt; reverse([1, 2, 3, 4])</a:t>
            </a:r>
          </a:p>
          <a:p>
            <a:pPr>
              <a:buFontTx/>
              <a:buNone/>
            </a:pP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[4, 3, 2, 1]</a:t>
            </a:r>
          </a:p>
          <a:p>
            <a:pPr>
              <a:buFontTx/>
              <a:buNone/>
            </a:pPr>
            <a:endParaRPr lang="en-US" altLang="en-US" sz="2400" smtClean="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def reverse(L):</a:t>
            </a:r>
          </a:p>
          <a:p>
            <a:pPr>
              <a:buFontTx/>
              <a:buNone/>
            </a:pP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ja-JP" altLang="en-US" sz="2400" smtClean="0">
                <a:latin typeface="Courier New" pitchFamily="49" charset="0"/>
                <a:cs typeface="Courier New" pitchFamily="49" charset="0"/>
              </a:rPr>
              <a:t>‘’’</a:t>
            </a:r>
            <a:r>
              <a:rPr lang="en-US" altLang="ja-JP" sz="2400" smtClean="0">
                <a:latin typeface="Courier New" pitchFamily="49" charset="0"/>
                <a:cs typeface="Courier New" pitchFamily="49" charset="0"/>
              </a:rPr>
              <a:t>returns a new list that is the </a:t>
            </a:r>
          </a:p>
          <a:p>
            <a:pPr>
              <a:buFontTx/>
              <a:buNone/>
            </a:pP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     reverse of the input list</a:t>
            </a:r>
            <a:r>
              <a:rPr lang="ja-JP" altLang="en-US" sz="2400" smtClean="0">
                <a:latin typeface="Courier New" pitchFamily="49" charset="0"/>
                <a:cs typeface="Courier New" pitchFamily="49" charset="0"/>
              </a:rPr>
              <a:t>’’’</a:t>
            </a:r>
            <a:endParaRPr lang="en-US" altLang="en-US" sz="2400" smtClean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33796" name="Group 3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295" y="1311"/>
            <a:chExt cx="5177" cy="114"/>
          </a:xfrm>
        </p:grpSpPr>
        <p:sp>
          <p:nvSpPr>
            <p:cNvPr id="33797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3798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 altLang="en-US" smtClean="0"/>
              <a:t>Reversing a List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&gt;&gt;&gt; reverse(</a:t>
            </a:r>
            <a:r>
              <a:rPr lang="en-US" altLang="en-US" sz="24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1, </a:t>
            </a:r>
            <a:r>
              <a:rPr lang="en-US" altLang="en-US" sz="240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2, </a:t>
            </a:r>
            <a:r>
              <a:rPr lang="en-US" altLang="en-US" sz="240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4, 5</a:t>
            </a:r>
            <a:r>
              <a:rPr lang="en-US" altLang="en-US" sz="240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, 6</a:t>
            </a:r>
            <a:r>
              <a:rPr lang="en-US" altLang="en-US" sz="240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, 7</a:t>
            </a:r>
            <a:r>
              <a:rPr lang="en-US" altLang="en-US" sz="24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FontTx/>
              <a:buNone/>
            </a:pPr>
            <a:endParaRPr lang="en-US" altLang="en-US" sz="2400" smtClean="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endParaRPr lang="en-US" altLang="en-US" sz="2400" smtClean="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endParaRPr lang="en-US" altLang="en-US" sz="2400" smtClean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34820" name="Group 3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295" y="1311"/>
            <a:chExt cx="5177" cy="114"/>
          </a:xfrm>
        </p:grpSpPr>
        <p:sp>
          <p:nvSpPr>
            <p:cNvPr id="34821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4822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altLang="en-US" smtClean="0"/>
              <a:t>Deep Reversing a List</a:t>
            </a:r>
          </a:p>
        </p:txBody>
      </p:sp>
      <p:sp>
        <p:nvSpPr>
          <p:cNvPr id="95234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&gt;&gt;&gt; reverse(</a:t>
            </a:r>
            <a:r>
              <a:rPr lang="en-US" altLang="en-US" sz="24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1, </a:t>
            </a:r>
            <a:r>
              <a:rPr lang="en-US" altLang="en-US" sz="240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2, </a:t>
            </a:r>
            <a:r>
              <a:rPr lang="en-US" altLang="en-US" sz="240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4, 5</a:t>
            </a:r>
            <a:r>
              <a:rPr lang="en-US" altLang="en-US" sz="240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, 6</a:t>
            </a:r>
            <a:r>
              <a:rPr lang="en-US" altLang="en-US" sz="240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, 7</a:t>
            </a:r>
            <a:r>
              <a:rPr lang="en-US" altLang="en-US" sz="24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FontTx/>
              <a:buNone/>
            </a:pPr>
            <a:r>
              <a:rPr lang="en-US" altLang="en-US" sz="24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7, </a:t>
            </a:r>
            <a:r>
              <a:rPr lang="en-US" altLang="en-US" sz="240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2, </a:t>
            </a:r>
            <a:r>
              <a:rPr lang="en-US" altLang="en-US" sz="240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4, 5</a:t>
            </a:r>
            <a:r>
              <a:rPr lang="en-US" altLang="en-US" sz="240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, 6</a:t>
            </a:r>
            <a:r>
              <a:rPr lang="en-US" altLang="en-US" sz="240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, 1</a:t>
            </a:r>
            <a:r>
              <a:rPr lang="en-US" altLang="en-US" sz="24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buFontTx/>
              <a:buNone/>
            </a:pPr>
            <a:endParaRPr lang="en-US" altLang="en-US" sz="240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&gt;&gt;&gt; deepReverse(</a:t>
            </a:r>
            <a:r>
              <a:rPr lang="en-US" altLang="en-US" sz="24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1, </a:t>
            </a:r>
            <a:r>
              <a:rPr lang="en-US" altLang="en-US" sz="240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2, </a:t>
            </a:r>
            <a:r>
              <a:rPr lang="en-US" altLang="en-US" sz="240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4, 5</a:t>
            </a:r>
            <a:r>
              <a:rPr lang="en-US" altLang="en-US" sz="240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, 6</a:t>
            </a:r>
            <a:r>
              <a:rPr lang="en-US" altLang="en-US" sz="240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, 7</a:t>
            </a:r>
            <a:r>
              <a:rPr lang="en-US" altLang="en-US" sz="24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FontTx/>
              <a:buNone/>
            </a:pPr>
            <a:r>
              <a:rPr lang="en-US" altLang="en-US" sz="24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7, </a:t>
            </a:r>
            <a:r>
              <a:rPr lang="en-US" altLang="en-US" sz="240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6, </a:t>
            </a:r>
            <a:r>
              <a:rPr lang="en-US" altLang="en-US" sz="240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5, 4</a:t>
            </a:r>
            <a:r>
              <a:rPr lang="en-US" altLang="en-US" sz="240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, 2</a:t>
            </a:r>
            <a:r>
              <a:rPr lang="en-US" altLang="en-US" sz="240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, 1</a:t>
            </a:r>
            <a:r>
              <a:rPr lang="en-US" altLang="en-US" sz="24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FontTx/>
              <a:buNone/>
            </a:pPr>
            <a:endParaRPr lang="en-US" altLang="en-US" sz="2400" smtClean="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endParaRPr lang="en-US" altLang="en-US" sz="2400" smtClean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35844" name="Group 3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295" y="1311"/>
            <a:chExt cx="5177" cy="114"/>
          </a:xfrm>
        </p:grpSpPr>
        <p:sp>
          <p:nvSpPr>
            <p:cNvPr id="35848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5849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95236" name="Picture 8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257800"/>
            <a:ext cx="836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AutoShape 9"/>
          <p:cNvSpPr>
            <a:spLocks noChangeArrowheads="1"/>
          </p:cNvSpPr>
          <p:nvPr/>
        </p:nvSpPr>
        <p:spPr bwMode="auto">
          <a:xfrm>
            <a:off x="6856413" y="3657600"/>
            <a:ext cx="1982787" cy="1828800"/>
          </a:xfrm>
          <a:prstGeom prst="wedgeRectCallout">
            <a:avLst>
              <a:gd name="adj1" fmla="val -46745"/>
              <a:gd name="adj2" fmla="val 7256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itchFamily="18" charset="0"/>
              </a:rPr>
              <a:t>This definitely requires recursion!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Times New Roman" pitchFamily="18" charset="0"/>
              </a:rPr>
              <a:t>Fun problem on </a:t>
            </a:r>
            <a:r>
              <a:rPr lang="en-US" altLang="en-US" sz="1400" dirty="0" smtClean="0">
                <a:latin typeface="Times New Roman" pitchFamily="18" charset="0"/>
              </a:rPr>
              <a:t>this week</a:t>
            </a:r>
            <a:r>
              <a:rPr lang="ja-JP" altLang="en-US" sz="1400" dirty="0">
                <a:latin typeface="Times New Roman" pitchFamily="18" charset="0"/>
              </a:rPr>
              <a:t>’</a:t>
            </a:r>
            <a:r>
              <a:rPr lang="en-US" altLang="ja-JP" sz="1400" dirty="0">
                <a:latin typeface="Times New Roman" pitchFamily="18" charset="0"/>
              </a:rPr>
              <a:t>s </a:t>
            </a:r>
            <a:r>
              <a:rPr lang="en-US" altLang="ja-JP" sz="1400" dirty="0" err="1">
                <a:latin typeface="Times New Roman" pitchFamily="18" charset="0"/>
              </a:rPr>
              <a:t>HW</a:t>
            </a:r>
            <a:r>
              <a:rPr lang="en-US" altLang="ja-JP" sz="1400" dirty="0">
                <a:latin typeface="Times New Roman" pitchFamily="18" charset="0"/>
              </a:rPr>
              <a:t>!</a:t>
            </a:r>
            <a:endParaRPr lang="en-US" altLang="en-US" sz="1400" dirty="0">
              <a:latin typeface="Times New Roman" pitchFamily="18" charset="0"/>
            </a:endParaRPr>
          </a:p>
        </p:txBody>
      </p:sp>
      <p:pic>
        <p:nvPicPr>
          <p:cNvPr id="35847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6200"/>
            <a:ext cx="16002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altLang="en-US" smtClean="0"/>
              <a:t>Recursion = :^)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smtClean="0">
              <a:latin typeface="Courier" pitchFamily="49" charset="0"/>
            </a:endParaRPr>
          </a:p>
          <a:p>
            <a:pPr>
              <a:buFontTx/>
              <a:buNone/>
            </a:pPr>
            <a:endParaRPr lang="en-US" altLang="en-US" sz="2400" smtClean="0">
              <a:latin typeface="Courier" pitchFamily="49" charset="0"/>
            </a:endParaRPr>
          </a:p>
        </p:txBody>
      </p:sp>
      <p:grpSp>
        <p:nvGrpSpPr>
          <p:cNvPr id="36868" name="Group 3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295" y="1311"/>
            <a:chExt cx="5177" cy="114"/>
          </a:xfrm>
        </p:grpSpPr>
        <p:sp>
          <p:nvSpPr>
            <p:cNvPr id="36875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6876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6869" name="TextBox 9"/>
          <p:cNvSpPr txBox="1">
            <a:spLocks noChangeArrowheads="1"/>
          </p:cNvSpPr>
          <p:nvPr/>
        </p:nvSpPr>
        <p:spPr bwMode="auto">
          <a:xfrm>
            <a:off x="609600" y="1676400"/>
            <a:ext cx="80660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Recursion, conditional statements, and lists suffice to give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us a Turing-complete programming language!</a:t>
            </a:r>
          </a:p>
        </p:txBody>
      </p:sp>
      <p:pic>
        <p:nvPicPr>
          <p:cNvPr id="3687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689350"/>
            <a:ext cx="22098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657600"/>
            <a:ext cx="16859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63" y="3657600"/>
            <a:ext cx="1697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22860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4" name="TextBox 12"/>
          <p:cNvSpPr txBox="1">
            <a:spLocks noChangeArrowheads="1"/>
          </p:cNvSpPr>
          <p:nvPr/>
        </p:nvSpPr>
        <p:spPr bwMode="auto">
          <a:xfrm>
            <a:off x="3048000" y="2590800"/>
            <a:ext cx="4202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Variables, assignment (=), if, while, etc.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are all unnecessary!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 rIns="132080"/>
          <a:lstStyle/>
          <a:p>
            <a:r>
              <a:rPr lang="en-US" altLang="en-US" sz="3600" smtClean="0"/>
              <a:t>The </a:t>
            </a:r>
            <a:r>
              <a:rPr lang="ja-JP" altLang="en-US" sz="3600" smtClean="0"/>
              <a:t>“</a:t>
            </a:r>
            <a:r>
              <a:rPr lang="en-US" altLang="ja-JP" sz="3600" smtClean="0"/>
              <a:t>Truth</a:t>
            </a:r>
            <a:r>
              <a:rPr lang="ja-JP" altLang="en-US" sz="3600" smtClean="0"/>
              <a:t>”</a:t>
            </a:r>
            <a:r>
              <a:rPr lang="en-US" altLang="ja-JP" sz="3600" smtClean="0"/>
              <a:t> about Python</a:t>
            </a:r>
            <a:r>
              <a:rPr lang="ja-JP" altLang="en-US" sz="3600" smtClean="0"/>
              <a:t>’</a:t>
            </a:r>
            <a:r>
              <a:rPr lang="en-US" altLang="ja-JP" sz="3600" smtClean="0"/>
              <a:t>s Booleans</a:t>
            </a:r>
            <a:endParaRPr lang="en-US" altLang="en-US" sz="3600" smtClean="0"/>
          </a:p>
        </p:txBody>
      </p:sp>
      <p:grpSp>
        <p:nvGrpSpPr>
          <p:cNvPr id="16387" name="Group 2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16392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393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6388" name="Rectangle 5"/>
          <p:cNvSpPr>
            <a:spLocks/>
          </p:cNvSpPr>
          <p:nvPr/>
        </p:nvSpPr>
        <p:spPr bwMode="auto">
          <a:xfrm>
            <a:off x="914400" y="1600200"/>
            <a:ext cx="41036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True + 41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42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2 ** False == True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True</a:t>
            </a:r>
          </a:p>
        </p:txBody>
      </p:sp>
      <p:pic>
        <p:nvPicPr>
          <p:cNvPr id="16389" name="Picture 28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438400"/>
            <a:ext cx="573088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ounded Rectangular Callout 13"/>
          <p:cNvSpPr>
            <a:spLocks noChangeArrowheads="1"/>
          </p:cNvSpPr>
          <p:nvPr/>
        </p:nvSpPr>
        <p:spPr bwMode="auto">
          <a:xfrm>
            <a:off x="6324600" y="2133600"/>
            <a:ext cx="2282825" cy="592138"/>
          </a:xfrm>
          <a:prstGeom prst="wedgeRoundRectCallout">
            <a:avLst>
              <a:gd name="adj1" fmla="val -51699"/>
              <a:gd name="adj2" fmla="val 6805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Demonstrating the True </a:t>
            </a:r>
            <a:r>
              <a:rPr lang="ja-JP" altLang="en-US" sz="1400"/>
              <a:t>“</a:t>
            </a:r>
            <a:r>
              <a:rPr lang="en-US" altLang="ja-JP" sz="1400"/>
              <a:t>power</a:t>
            </a:r>
            <a:r>
              <a:rPr lang="ja-JP" altLang="en-US" sz="1400"/>
              <a:t>”</a:t>
            </a:r>
            <a:r>
              <a:rPr lang="en-US" altLang="ja-JP" sz="1400"/>
              <a:t> of Falsity!</a:t>
            </a:r>
            <a:endParaRPr lang="en-US" altLang="en-US" sz="1400"/>
          </a:p>
        </p:txBody>
      </p:sp>
      <p:pic>
        <p:nvPicPr>
          <p:cNvPr id="16391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029200"/>
            <a:ext cx="215265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62000" y="4724400"/>
            <a:ext cx="8077200" cy="838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" name="Rectangle 13"/>
          <p:cNvSpPr>
            <a:spLocks/>
          </p:cNvSpPr>
          <p:nvPr/>
        </p:nvSpPr>
        <p:spPr bwMode="auto">
          <a:xfrm>
            <a:off x="762000" y="3608388"/>
            <a:ext cx="8077200" cy="11160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762000" y="2514600"/>
            <a:ext cx="8077200" cy="10937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17413" name="Group 3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17421" name="Rectangle 4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22" name="Rectangle 5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2529" name="Rectangle 1"/>
          <p:cNvSpPr>
            <a:spLocks/>
          </p:cNvSpPr>
          <p:nvPr/>
        </p:nvSpPr>
        <p:spPr bwMode="auto">
          <a:xfrm>
            <a:off x="762000" y="1676400"/>
            <a:ext cx="3505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5" name="Rectangle 2"/>
          <p:cNvSpPr>
            <a:spLocks noChangeArrowheads="1"/>
          </p:cNvSpPr>
          <p:nvPr>
            <p:ph type="title"/>
          </p:nvPr>
        </p:nvSpPr>
        <p:spPr>
          <a:xfrm>
            <a:off x="381000" y="76200"/>
            <a:ext cx="8229600" cy="838200"/>
          </a:xfrm>
        </p:spPr>
        <p:txBody>
          <a:bodyPr rIns="132080"/>
          <a:lstStyle/>
          <a:p>
            <a:r>
              <a:rPr lang="en-US" altLang="en-US" smtClean="0"/>
              <a:t>Lists!</a:t>
            </a:r>
          </a:p>
        </p:txBody>
      </p:sp>
      <p:sp>
        <p:nvSpPr>
          <p:cNvPr id="17416" name="Rectangle 6"/>
          <p:cNvSpPr>
            <a:spLocks/>
          </p:cNvSpPr>
          <p:nvPr/>
        </p:nvSpPr>
        <p:spPr bwMode="auto">
          <a:xfrm>
            <a:off x="838200" y="1668463"/>
            <a:ext cx="7797800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L = [1, 42, 3, 4]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[1, 42, 3, 4]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L + 10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Traceback (most recent call last):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  File "&lt;stdin&gt;", line 1, in 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TypeError: can only concatenate list (not "int") to list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L + [50]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[1, 42, 3, 4, 50]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[1, 42, 3, 4]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L*2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[1, 42, 3, 4, 1, 42, 3, 4]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M = [42, "hello", 3+2j, 3.141, [1, 2, 3, 4, 5, 6]]</a:t>
            </a:r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 rot="10800000">
            <a:off x="5410200" y="55626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Rectangle 11"/>
          <p:cNvSpPr>
            <a:spLocks/>
          </p:cNvSpPr>
          <p:nvPr/>
        </p:nvSpPr>
        <p:spPr bwMode="auto">
          <a:xfrm>
            <a:off x="4724400" y="6096000"/>
            <a:ext cx="27225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48E2E"/>
                </a:solidFill>
                <a:cs typeface="Arial" charset="0"/>
              </a:rPr>
              <a:t>Lists are </a:t>
            </a:r>
            <a:r>
              <a:rPr lang="ja-JP" altLang="en-US" sz="2000">
                <a:solidFill>
                  <a:srgbClr val="F48E2E"/>
                </a:solidFill>
                <a:cs typeface="Arial" charset="0"/>
              </a:rPr>
              <a:t>“</a:t>
            </a:r>
            <a:r>
              <a:rPr lang="en-US" altLang="ja-JP" sz="2000">
                <a:solidFill>
                  <a:srgbClr val="F48E2E"/>
                </a:solidFill>
                <a:cs typeface="Arial" charset="0"/>
              </a:rPr>
              <a:t>polymorphic</a:t>
            </a:r>
            <a:r>
              <a:rPr lang="ja-JP" altLang="en-US" sz="2000">
                <a:solidFill>
                  <a:srgbClr val="F48E2E"/>
                </a:solidFill>
                <a:cs typeface="Arial" charset="0"/>
              </a:rPr>
              <a:t>”</a:t>
            </a:r>
            <a:endParaRPr lang="en-US" altLang="en-US" sz="2000">
              <a:solidFill>
                <a:srgbClr val="F48E2E"/>
              </a:solidFill>
              <a:cs typeface="Arial" charset="0"/>
            </a:endParaRPr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H="1">
            <a:off x="2743200" y="4343400"/>
            <a:ext cx="1524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4" name="Rectangle 16"/>
          <p:cNvSpPr>
            <a:spLocks/>
          </p:cNvSpPr>
          <p:nvPr/>
        </p:nvSpPr>
        <p:spPr bwMode="auto">
          <a:xfrm>
            <a:off x="4327525" y="4133850"/>
            <a:ext cx="225266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L </a:t>
            </a:r>
            <a:r>
              <a:rPr lang="en-US" altLang="en-US" sz="2000">
                <a:solidFill>
                  <a:srgbClr val="F48E2E"/>
                </a:solidFill>
                <a:cs typeface="Arial" charset="0"/>
              </a:rPr>
              <a:t>doesn</a:t>
            </a:r>
            <a:r>
              <a:rPr lang="ja-JP" altLang="en-US" sz="2000">
                <a:solidFill>
                  <a:srgbClr val="F48E2E"/>
                </a:solidFill>
                <a:cs typeface="Arial" charset="0"/>
              </a:rPr>
              <a:t>’</a:t>
            </a:r>
            <a:r>
              <a:rPr lang="en-US" altLang="ja-JP" sz="2000">
                <a:solidFill>
                  <a:srgbClr val="F48E2E"/>
                </a:solidFill>
                <a:cs typeface="Arial" charset="0"/>
              </a:rPr>
              <a:t>t change!</a:t>
            </a:r>
            <a:endParaRPr lang="en-US" altLang="en-US" sz="2000">
              <a:solidFill>
                <a:srgbClr val="F48E2E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3" grpId="1" animBg="1"/>
      <p:bldP spid="12" grpId="0" animBg="1"/>
      <p:bldP spid="12" grpId="1" animBg="1"/>
      <p:bldP spid="22529" grpId="0" animBg="1"/>
      <p:bldP spid="22538" grpId="0" animBg="1"/>
      <p:bldP spid="22539" grpId="0"/>
      <p:bldP spid="22543" grpId="0" animBg="1"/>
      <p:bldP spid="225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>
            <p:ph type="title"/>
          </p:nvPr>
        </p:nvSpPr>
        <p:spPr>
          <a:xfrm>
            <a:off x="381000" y="152400"/>
            <a:ext cx="8229600" cy="685800"/>
          </a:xfrm>
        </p:spPr>
        <p:txBody>
          <a:bodyPr rIns="132080"/>
          <a:lstStyle/>
          <a:p>
            <a:r>
              <a:rPr lang="en-US" altLang="en-US" smtClean="0"/>
              <a:t>List Indexing and Slicing!</a:t>
            </a:r>
          </a:p>
        </p:txBody>
      </p:sp>
      <p:grpSp>
        <p:nvGrpSpPr>
          <p:cNvPr id="18435" name="Group 2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18446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8447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8436" name="Rectangle 9"/>
          <p:cNvSpPr>
            <a:spLocks/>
          </p:cNvSpPr>
          <p:nvPr/>
        </p:nvSpPr>
        <p:spPr bwMode="auto">
          <a:xfrm>
            <a:off x="285750" y="1524000"/>
            <a:ext cx="3621088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M = [42, 3, 98, 37]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M[0]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M[2]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M[0:2]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M[0:3:2]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M[1:]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M[:-1]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M[1:-2]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  </a:t>
            </a:r>
          </a:p>
        </p:txBody>
      </p:sp>
      <p:pic>
        <p:nvPicPr>
          <p:cNvPr id="18437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28800"/>
            <a:ext cx="12954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ounded Rectangular Callout 20"/>
          <p:cNvSpPr>
            <a:spLocks noChangeArrowheads="1"/>
          </p:cNvSpPr>
          <p:nvPr/>
        </p:nvSpPr>
        <p:spPr bwMode="auto">
          <a:xfrm>
            <a:off x="7010400" y="838200"/>
            <a:ext cx="1676400" cy="838200"/>
          </a:xfrm>
          <a:prstGeom prst="wedgeRoundRectCallout">
            <a:avLst>
              <a:gd name="adj1" fmla="val -44787"/>
              <a:gd name="adj2" fmla="val 7946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Python slices just like slapchop!  </a:t>
            </a:r>
          </a:p>
        </p:txBody>
      </p:sp>
      <p:sp>
        <p:nvSpPr>
          <p:cNvPr id="18439" name="TextBox 21"/>
          <p:cNvSpPr txBox="1">
            <a:spLocks noChangeArrowheads="1"/>
          </p:cNvSpPr>
          <p:nvPr/>
        </p:nvSpPr>
        <p:spPr bwMode="auto">
          <a:xfrm>
            <a:off x="1676400" y="1143000"/>
            <a:ext cx="298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440" name="TextBox 22"/>
          <p:cNvSpPr txBox="1">
            <a:spLocks noChangeArrowheads="1"/>
          </p:cNvSpPr>
          <p:nvPr/>
        </p:nvSpPr>
        <p:spPr bwMode="auto">
          <a:xfrm>
            <a:off x="2209800" y="1143000"/>
            <a:ext cx="298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441" name="TextBox 23"/>
          <p:cNvSpPr txBox="1">
            <a:spLocks noChangeArrowheads="1"/>
          </p:cNvSpPr>
          <p:nvPr/>
        </p:nvSpPr>
        <p:spPr bwMode="auto">
          <a:xfrm>
            <a:off x="2819400" y="1143000"/>
            <a:ext cx="298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442" name="TextBox 24"/>
          <p:cNvSpPr txBox="1">
            <a:spLocks noChangeArrowheads="1"/>
          </p:cNvSpPr>
          <p:nvPr/>
        </p:nvSpPr>
        <p:spPr bwMode="auto">
          <a:xfrm>
            <a:off x="3511550" y="1143000"/>
            <a:ext cx="298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443" name="Rounded Rectangular Callout 10"/>
          <p:cNvSpPr>
            <a:spLocks noChangeArrowheads="1"/>
          </p:cNvSpPr>
          <p:nvPr/>
        </p:nvSpPr>
        <p:spPr bwMode="auto">
          <a:xfrm>
            <a:off x="4648200" y="5257800"/>
            <a:ext cx="1752600" cy="609600"/>
          </a:xfrm>
          <a:prstGeom prst="wedgeRoundRectCallout">
            <a:avLst>
              <a:gd name="adj1" fmla="val -56903"/>
              <a:gd name="adj2" fmla="val 406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400"/>
              <a:t>“</a:t>
            </a:r>
            <a:r>
              <a:rPr lang="en-US" altLang="ja-JP" sz="1400"/>
              <a:t>What kind of thing does this return?</a:t>
            </a:r>
            <a:endParaRPr lang="en-US" altLang="en-US" sz="1400"/>
          </a:p>
        </p:txBody>
      </p:sp>
      <p:pic>
        <p:nvPicPr>
          <p:cNvPr id="18444" name="Picture 28" descr="ali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562600"/>
            <a:ext cx="5016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5" name="TextBox 14"/>
          <p:cNvSpPr txBox="1">
            <a:spLocks noChangeArrowheads="1"/>
          </p:cNvSpPr>
          <p:nvPr/>
        </p:nvSpPr>
        <p:spPr bwMode="auto">
          <a:xfrm>
            <a:off x="6324600" y="6400800"/>
            <a:ext cx="1658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FF"/>
                </a:solidFill>
              </a:rPr>
              <a:t>Try to reverse the list!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>
            <p:ph type="title"/>
          </p:nvPr>
        </p:nvSpPr>
        <p:spPr>
          <a:xfrm>
            <a:off x="381000" y="76200"/>
            <a:ext cx="8229600" cy="838200"/>
          </a:xfrm>
        </p:spPr>
        <p:txBody>
          <a:bodyPr rIns="132080"/>
          <a:lstStyle/>
          <a:p>
            <a:r>
              <a:rPr lang="en-US" altLang="en-US" smtClean="0"/>
              <a:t>Strings Revisited</a:t>
            </a:r>
          </a:p>
        </p:txBody>
      </p:sp>
      <p:grpSp>
        <p:nvGrpSpPr>
          <p:cNvPr id="19459" name="Group 2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19479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9480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9460" name="Rectangle 9"/>
          <p:cNvSpPr>
            <a:spLocks/>
          </p:cNvSpPr>
          <p:nvPr/>
        </p:nvSpPr>
        <p:spPr bwMode="auto">
          <a:xfrm>
            <a:off x="228600" y="1676400"/>
            <a:ext cx="6172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</a:t>
            </a:r>
            <a:r>
              <a:rPr lang="en-US" altLang="en-US" sz="2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S = </a:t>
            </a:r>
            <a:r>
              <a:rPr lang="ja-JP" altLang="en-US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"</a:t>
            </a:r>
            <a:r>
              <a:rPr lang="en-US" altLang="ja-JP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I love Spam!"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S[0]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S[13]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S[2:6]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S[12:6:-1]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S*2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</p:txBody>
      </p:sp>
      <p:sp>
        <p:nvSpPr>
          <p:cNvPr id="19461" name="TextBox 21"/>
          <p:cNvSpPr txBox="1">
            <a:spLocks noChangeArrowheads="1"/>
          </p:cNvSpPr>
          <p:nvPr/>
        </p:nvSpPr>
        <p:spPr bwMode="auto">
          <a:xfrm>
            <a:off x="1706563" y="1255713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19462" name="TextBox 22"/>
          <p:cNvSpPr txBox="1">
            <a:spLocks noChangeArrowheads="1"/>
          </p:cNvSpPr>
          <p:nvPr/>
        </p:nvSpPr>
        <p:spPr bwMode="auto">
          <a:xfrm>
            <a:off x="1947863" y="1255713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sp>
        <p:nvSpPr>
          <p:cNvPr id="19463" name="TextBox 23"/>
          <p:cNvSpPr txBox="1">
            <a:spLocks noChangeArrowheads="1"/>
          </p:cNvSpPr>
          <p:nvPr/>
        </p:nvSpPr>
        <p:spPr bwMode="auto">
          <a:xfrm>
            <a:off x="2190750" y="1255713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2</a:t>
            </a:r>
          </a:p>
        </p:txBody>
      </p:sp>
      <p:sp>
        <p:nvSpPr>
          <p:cNvPr id="19464" name="TextBox 12"/>
          <p:cNvSpPr txBox="1">
            <a:spLocks noChangeArrowheads="1"/>
          </p:cNvSpPr>
          <p:nvPr/>
        </p:nvSpPr>
        <p:spPr bwMode="auto">
          <a:xfrm>
            <a:off x="2433638" y="1255713"/>
            <a:ext cx="298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sp>
        <p:nvSpPr>
          <p:cNvPr id="19465" name="TextBox 13"/>
          <p:cNvSpPr txBox="1">
            <a:spLocks noChangeArrowheads="1"/>
          </p:cNvSpPr>
          <p:nvPr/>
        </p:nvSpPr>
        <p:spPr bwMode="auto">
          <a:xfrm>
            <a:off x="2674938" y="1255713"/>
            <a:ext cx="298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19466" name="TextBox 14"/>
          <p:cNvSpPr txBox="1">
            <a:spLocks noChangeArrowheads="1"/>
          </p:cNvSpPr>
          <p:nvPr/>
        </p:nvSpPr>
        <p:spPr bwMode="auto">
          <a:xfrm>
            <a:off x="2917825" y="1255713"/>
            <a:ext cx="298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5</a:t>
            </a:r>
          </a:p>
        </p:txBody>
      </p:sp>
      <p:sp>
        <p:nvSpPr>
          <p:cNvPr id="19467" name="TextBox 15"/>
          <p:cNvSpPr txBox="1">
            <a:spLocks noChangeArrowheads="1"/>
          </p:cNvSpPr>
          <p:nvPr/>
        </p:nvSpPr>
        <p:spPr bwMode="auto">
          <a:xfrm>
            <a:off x="3160713" y="1255713"/>
            <a:ext cx="298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6</a:t>
            </a:r>
          </a:p>
        </p:txBody>
      </p:sp>
      <p:sp>
        <p:nvSpPr>
          <p:cNvPr id="19468" name="TextBox 16"/>
          <p:cNvSpPr txBox="1">
            <a:spLocks noChangeArrowheads="1"/>
          </p:cNvSpPr>
          <p:nvPr/>
        </p:nvSpPr>
        <p:spPr bwMode="auto">
          <a:xfrm>
            <a:off x="3402013" y="1255713"/>
            <a:ext cx="298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7</a:t>
            </a:r>
          </a:p>
        </p:txBody>
      </p:sp>
      <p:sp>
        <p:nvSpPr>
          <p:cNvPr id="19469" name="TextBox 17"/>
          <p:cNvSpPr txBox="1">
            <a:spLocks noChangeArrowheads="1"/>
          </p:cNvSpPr>
          <p:nvPr/>
        </p:nvSpPr>
        <p:spPr bwMode="auto">
          <a:xfrm>
            <a:off x="3644900" y="1255713"/>
            <a:ext cx="298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8</a:t>
            </a:r>
          </a:p>
        </p:txBody>
      </p:sp>
      <p:sp>
        <p:nvSpPr>
          <p:cNvPr id="19470" name="TextBox 18"/>
          <p:cNvSpPr txBox="1">
            <a:spLocks noChangeArrowheads="1"/>
          </p:cNvSpPr>
          <p:nvPr/>
        </p:nvSpPr>
        <p:spPr bwMode="auto">
          <a:xfrm>
            <a:off x="3887788" y="1255713"/>
            <a:ext cx="3000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9</a:t>
            </a:r>
          </a:p>
        </p:txBody>
      </p:sp>
      <p:sp>
        <p:nvSpPr>
          <p:cNvPr id="19471" name="TextBox 25"/>
          <p:cNvSpPr txBox="1">
            <a:spLocks noChangeArrowheads="1"/>
          </p:cNvSpPr>
          <p:nvPr/>
        </p:nvSpPr>
        <p:spPr bwMode="auto">
          <a:xfrm>
            <a:off x="4130675" y="1255713"/>
            <a:ext cx="3000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10</a:t>
            </a:r>
          </a:p>
        </p:txBody>
      </p:sp>
      <p:sp>
        <p:nvSpPr>
          <p:cNvPr id="19472" name="TextBox 26"/>
          <p:cNvSpPr txBox="1">
            <a:spLocks noChangeArrowheads="1"/>
          </p:cNvSpPr>
          <p:nvPr/>
        </p:nvSpPr>
        <p:spPr bwMode="auto">
          <a:xfrm>
            <a:off x="4619625" y="1255713"/>
            <a:ext cx="3000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12</a:t>
            </a:r>
          </a:p>
        </p:txBody>
      </p:sp>
      <p:sp>
        <p:nvSpPr>
          <p:cNvPr id="19473" name="TextBox 27"/>
          <p:cNvSpPr txBox="1">
            <a:spLocks noChangeArrowheads="1"/>
          </p:cNvSpPr>
          <p:nvPr/>
        </p:nvSpPr>
        <p:spPr bwMode="auto">
          <a:xfrm>
            <a:off x="4862513" y="1255713"/>
            <a:ext cx="298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13</a:t>
            </a:r>
          </a:p>
        </p:txBody>
      </p:sp>
      <p:pic>
        <p:nvPicPr>
          <p:cNvPr id="19474" name="Picture 11" descr="penguin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867400"/>
            <a:ext cx="5365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Picture 11" descr="penguin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867400"/>
            <a:ext cx="5365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6" name="AutoShape 9"/>
          <p:cNvSpPr>
            <a:spLocks/>
          </p:cNvSpPr>
          <p:nvPr/>
        </p:nvSpPr>
        <p:spPr bwMode="auto">
          <a:xfrm>
            <a:off x="6629400" y="4800600"/>
            <a:ext cx="1447800" cy="838200"/>
          </a:xfrm>
          <a:prstGeom prst="wedgeRectCallout">
            <a:avLst>
              <a:gd name="adj1" fmla="val -64032"/>
              <a:gd name="adj2" fmla="val 5511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Hey penguins, get off my slides!</a:t>
            </a:r>
          </a:p>
        </p:txBody>
      </p:sp>
      <p:pic>
        <p:nvPicPr>
          <p:cNvPr id="19477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410200"/>
            <a:ext cx="649288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8" name="TextBox 25"/>
          <p:cNvSpPr txBox="1">
            <a:spLocks noChangeArrowheads="1"/>
          </p:cNvSpPr>
          <p:nvPr/>
        </p:nvSpPr>
        <p:spPr bwMode="auto">
          <a:xfrm>
            <a:off x="4375150" y="1255713"/>
            <a:ext cx="3000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9"/>
          <p:cNvSpPr>
            <a:spLocks/>
          </p:cNvSpPr>
          <p:nvPr/>
        </p:nvSpPr>
        <p:spPr bwMode="auto">
          <a:xfrm>
            <a:off x="1447800" y="5638800"/>
            <a:ext cx="2895600" cy="838200"/>
          </a:xfrm>
          <a:prstGeom prst="wedgeRectCallout">
            <a:avLst>
              <a:gd name="adj1" fmla="val -69296"/>
              <a:gd name="adj2" fmla="val 2784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Notice how lines with the same level of indentation are in the same code block! </a:t>
            </a:r>
          </a:p>
        </p:txBody>
      </p:sp>
      <p:sp>
        <p:nvSpPr>
          <p:cNvPr id="20483" name="Rectangle 1"/>
          <p:cNvSpPr>
            <a:spLocks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 rIns="132080"/>
          <a:lstStyle/>
          <a:p>
            <a:r>
              <a:rPr lang="en-US" altLang="en-US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if, elif, else…</a:t>
            </a:r>
            <a:endParaRPr lang="en-US" altLang="en-US" smtClean="0">
              <a:latin typeface="Courier New" pitchFamily="49" charset="0"/>
              <a:sym typeface="Courier New" pitchFamily="49" charset="0"/>
            </a:endParaRPr>
          </a:p>
        </p:txBody>
      </p:sp>
      <p:grpSp>
        <p:nvGrpSpPr>
          <p:cNvPr id="20484" name="Group 2"/>
          <p:cNvGrpSpPr>
            <a:grpSpLocks/>
          </p:cNvGrpSpPr>
          <p:nvPr/>
        </p:nvGrpSpPr>
        <p:grpSpPr bwMode="auto">
          <a:xfrm>
            <a:off x="381000" y="1066800"/>
            <a:ext cx="8218488" cy="180975"/>
            <a:chOff x="0" y="0"/>
            <a:chExt cx="5177" cy="114"/>
          </a:xfrm>
        </p:grpSpPr>
        <p:sp>
          <p:nvSpPr>
            <p:cNvPr id="20489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490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0485" name="Rectangle 5"/>
          <p:cNvSpPr>
            <a:spLocks/>
          </p:cNvSpPr>
          <p:nvPr/>
        </p:nvSpPr>
        <p:spPr bwMode="auto">
          <a:xfrm>
            <a:off x="1066800" y="1676400"/>
            <a:ext cx="6619875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def special(x):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	"""This function demonstrates the use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	   of if and else"""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	if x == 42: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		return </a:t>
            </a:r>
            <a:r>
              <a:rPr lang="ja-JP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"</a:t>
            </a:r>
            <a:r>
              <a:rPr lang="en-US" altLang="ja-JP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Very special number!"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	else: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		return </a:t>
            </a:r>
            <a:r>
              <a:rPr lang="en-US" altLang="ja-JP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"Stupid, boring number."</a:t>
            </a:r>
            <a:endParaRPr lang="en-US" altLang="en-US" sz="2000" b="1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</p:txBody>
      </p:sp>
      <p:pic>
        <p:nvPicPr>
          <p:cNvPr id="20486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5816600"/>
            <a:ext cx="64928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8"/>
          <p:cNvSpPr>
            <a:spLocks noChangeArrowheads="1"/>
          </p:cNvSpPr>
          <p:nvPr/>
        </p:nvSpPr>
        <p:spPr bwMode="auto">
          <a:xfrm>
            <a:off x="914400" y="4267200"/>
            <a:ext cx="5715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9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def special(x):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9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	if x == 42: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9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		return </a:t>
            </a:r>
            <a:r>
              <a:rPr lang="en-US" altLang="ja-JP" sz="1600" b="1">
                <a:solidFill>
                  <a:srgbClr val="00009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"Very special number!"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9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	return </a:t>
            </a:r>
            <a:r>
              <a:rPr lang="en-US" altLang="ja-JP" sz="1600" b="1">
                <a:solidFill>
                  <a:srgbClr val="00009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"Stupid, boring number."</a:t>
            </a:r>
            <a:endParaRPr lang="en-US" altLang="en-US" sz="1600" b="1">
              <a:solidFill>
                <a:srgbClr val="000090"/>
              </a:solidFill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</p:txBody>
      </p:sp>
      <p:sp>
        <p:nvSpPr>
          <p:cNvPr id="20488" name="TextBox 9"/>
          <p:cNvSpPr txBox="1">
            <a:spLocks noChangeArrowheads="1"/>
          </p:cNvSpPr>
          <p:nvPr/>
        </p:nvSpPr>
        <p:spPr bwMode="auto">
          <a:xfrm>
            <a:off x="6781800" y="4572000"/>
            <a:ext cx="2216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Alternatively??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9"/>
          <p:cNvSpPr>
            <a:spLocks/>
          </p:cNvSpPr>
          <p:nvPr/>
        </p:nvSpPr>
        <p:spPr bwMode="auto">
          <a:xfrm>
            <a:off x="1447800" y="5638800"/>
            <a:ext cx="2895600" cy="838200"/>
          </a:xfrm>
          <a:prstGeom prst="wedgeRectCallout">
            <a:avLst>
              <a:gd name="adj1" fmla="val -69296"/>
              <a:gd name="adj2" fmla="val 2784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Notice how lines with the same level of indentation are in the same code block! </a:t>
            </a:r>
          </a:p>
        </p:txBody>
      </p:sp>
      <p:sp>
        <p:nvSpPr>
          <p:cNvPr id="21507" name="Rectangle 1"/>
          <p:cNvSpPr>
            <a:spLocks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 rIns="132080"/>
          <a:lstStyle/>
          <a:p>
            <a:r>
              <a:rPr lang="en-US" altLang="en-US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if, elif, else…</a:t>
            </a:r>
            <a:endParaRPr lang="en-US" altLang="en-US" smtClean="0">
              <a:latin typeface="Courier New" pitchFamily="49" charset="0"/>
              <a:sym typeface="Courier New" pitchFamily="49" charset="0"/>
            </a:endParaRPr>
          </a:p>
        </p:txBody>
      </p:sp>
      <p:grpSp>
        <p:nvGrpSpPr>
          <p:cNvPr id="21508" name="Group 2"/>
          <p:cNvGrpSpPr>
            <a:grpSpLocks/>
          </p:cNvGrpSpPr>
          <p:nvPr/>
        </p:nvGrpSpPr>
        <p:grpSpPr bwMode="auto">
          <a:xfrm>
            <a:off x="381000" y="1066800"/>
            <a:ext cx="8218488" cy="180975"/>
            <a:chOff x="0" y="0"/>
            <a:chExt cx="5177" cy="114"/>
          </a:xfrm>
        </p:grpSpPr>
        <p:sp>
          <p:nvSpPr>
            <p:cNvPr id="21512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3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1509" name="Rectangle 5"/>
          <p:cNvSpPr>
            <a:spLocks/>
          </p:cNvSpPr>
          <p:nvPr/>
        </p:nvSpPr>
        <p:spPr bwMode="auto">
          <a:xfrm>
            <a:off x="1066800" y="1676400"/>
            <a:ext cx="6619875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def superSpecial(x):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	"""This function demonstrates the use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	   of if, elif, and else"""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	if x &lt; 41: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		return </a:t>
            </a:r>
            <a:r>
              <a:rPr lang="en-US" altLang="ja-JP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"Small number"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	elif x == 42 or x % 42 == 0: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		return </a:t>
            </a:r>
            <a:r>
              <a:rPr lang="en-US" altLang="ja-JP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"Nice!"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	elif 41 &lt;= x &lt;= 43: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		return </a:t>
            </a:r>
            <a:r>
              <a:rPr lang="en-US" altLang="ja-JP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"So close!"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	else: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		# We might do more stuff here…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		return </a:t>
            </a:r>
            <a:r>
              <a:rPr lang="ja-JP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“</a:t>
            </a:r>
            <a:r>
              <a:rPr lang="en-US" altLang="ja-JP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"Yuck!"</a:t>
            </a:r>
            <a:endParaRPr lang="en-US" altLang="en-US" sz="2000" b="1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</p:txBody>
      </p:sp>
      <p:pic>
        <p:nvPicPr>
          <p:cNvPr id="21510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5816600"/>
            <a:ext cx="64928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Box 8"/>
          <p:cNvSpPr txBox="1">
            <a:spLocks noChangeArrowheads="1"/>
          </p:cNvSpPr>
          <p:nvPr/>
        </p:nvSpPr>
        <p:spPr bwMode="auto">
          <a:xfrm>
            <a:off x="304800" y="3276600"/>
            <a:ext cx="13906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660066"/>
                </a:solidFill>
              </a:rPr>
              <a:t>Would swapping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660066"/>
                </a:solidFill>
              </a:rPr>
              <a:t>the order of these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660066"/>
                </a:solidFill>
              </a:rPr>
              <a:t>elif</a:t>
            </a:r>
            <a:r>
              <a:rPr lang="ja-JP" altLang="en-US" sz="1200">
                <a:solidFill>
                  <a:srgbClr val="660066"/>
                </a:solidFill>
              </a:rPr>
              <a:t>’</a:t>
            </a:r>
            <a:r>
              <a:rPr lang="en-US" altLang="ja-JP" sz="1200">
                <a:solidFill>
                  <a:srgbClr val="660066"/>
                </a:solidFill>
              </a:rPr>
              <a:t>s give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660066"/>
                </a:solidFill>
              </a:rPr>
              <a:t>same behavior?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5" name="Line 11"/>
          <p:cNvSpPr>
            <a:spLocks noChangeShapeType="1"/>
          </p:cNvSpPr>
          <p:nvPr/>
        </p:nvSpPr>
        <p:spPr bwMode="auto">
          <a:xfrm>
            <a:off x="6172200" y="1981200"/>
            <a:ext cx="1588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5" name="Rectangle 1"/>
          <p:cNvSpPr>
            <a:spLocks/>
          </p:cNvSpPr>
          <p:nvPr/>
        </p:nvSpPr>
        <p:spPr bwMode="auto">
          <a:xfrm>
            <a:off x="7162800" y="2667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1"/>
          </a:p>
        </p:txBody>
      </p:sp>
      <p:sp>
        <p:nvSpPr>
          <p:cNvPr id="47106" name="Rectangle 2"/>
          <p:cNvSpPr>
            <a:spLocks/>
          </p:cNvSpPr>
          <p:nvPr/>
        </p:nvSpPr>
        <p:spPr bwMode="auto">
          <a:xfrm>
            <a:off x="5819775" y="1647825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1"/>
          </a:p>
        </p:txBody>
      </p:sp>
      <p:sp>
        <p:nvSpPr>
          <p:cNvPr id="22533" name="Rectangle 3"/>
          <p:cNvSpPr>
            <a:spLocks noChangeArrowheads="1"/>
          </p:cNvSpPr>
          <p:nvPr>
            <p:ph type="title"/>
          </p:nvPr>
        </p:nvSpPr>
        <p:spPr>
          <a:xfrm>
            <a:off x="457200" y="0"/>
            <a:ext cx="8153400" cy="1143000"/>
          </a:xfrm>
        </p:spPr>
        <p:txBody>
          <a:bodyPr rIns="132080"/>
          <a:lstStyle/>
          <a:p>
            <a:r>
              <a:rPr lang="en-US" altLang="en-US" sz="4000" smtClean="0"/>
              <a:t>What Happens Inside a Function?</a:t>
            </a:r>
          </a:p>
        </p:txBody>
      </p:sp>
      <p:grpSp>
        <p:nvGrpSpPr>
          <p:cNvPr id="22534" name="Group 4"/>
          <p:cNvGrpSpPr>
            <a:grpSpLocks/>
          </p:cNvGrpSpPr>
          <p:nvPr/>
        </p:nvGrpSpPr>
        <p:grpSpPr bwMode="auto">
          <a:xfrm>
            <a:off x="379413" y="1066800"/>
            <a:ext cx="8218487" cy="180975"/>
            <a:chOff x="0" y="0"/>
            <a:chExt cx="5177" cy="114"/>
          </a:xfrm>
        </p:grpSpPr>
        <p:sp>
          <p:nvSpPr>
            <p:cNvPr id="22548" name="Rectangle 5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9" name="Rectangle 6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2535" name="Rectangle 7"/>
          <p:cNvSpPr>
            <a:spLocks/>
          </p:cNvSpPr>
          <p:nvPr/>
        </p:nvSpPr>
        <p:spPr bwMode="auto">
          <a:xfrm>
            <a:off x="457200" y="1447800"/>
            <a:ext cx="47244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def f(x):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 x = x-1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	return g(x)+1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def g(x):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	return x*2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def h(x):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	if x%2 == 1:      # x odd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		return f(x) + 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	else:             # x even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		return f(f(x))</a:t>
            </a:r>
          </a:p>
        </p:txBody>
      </p:sp>
      <p:sp>
        <p:nvSpPr>
          <p:cNvPr id="22536" name="Rectangle 9"/>
          <p:cNvSpPr>
            <a:spLocks/>
          </p:cNvSpPr>
          <p:nvPr/>
        </p:nvSpPr>
        <p:spPr bwMode="auto">
          <a:xfrm>
            <a:off x="4648200" y="1371600"/>
            <a:ext cx="17653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h(3):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b="1"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cs typeface="Arial" charset="0"/>
              </a:rPr>
              <a:t>	</a:t>
            </a:r>
          </a:p>
        </p:txBody>
      </p:sp>
      <p:sp>
        <p:nvSpPr>
          <p:cNvPr id="22537" name="Rectangle 10"/>
          <p:cNvSpPr>
            <a:spLocks/>
          </p:cNvSpPr>
          <p:nvPr/>
        </p:nvSpPr>
        <p:spPr bwMode="auto">
          <a:xfrm>
            <a:off x="4876800" y="1676400"/>
            <a:ext cx="2119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return f(3) + 3</a:t>
            </a:r>
          </a:p>
        </p:txBody>
      </p:sp>
      <p:sp>
        <p:nvSpPr>
          <p:cNvPr id="47116" name="Rectangle 12"/>
          <p:cNvSpPr>
            <a:spLocks/>
          </p:cNvSpPr>
          <p:nvPr/>
        </p:nvSpPr>
        <p:spPr bwMode="auto">
          <a:xfrm>
            <a:off x="5818188" y="2438400"/>
            <a:ext cx="2533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f(3):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return g(2) + 1</a:t>
            </a:r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>
            <a:off x="7543800" y="3048000"/>
            <a:ext cx="1588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8" name="Rectangle 14"/>
          <p:cNvSpPr>
            <a:spLocks/>
          </p:cNvSpPr>
          <p:nvPr/>
        </p:nvSpPr>
        <p:spPr bwMode="auto">
          <a:xfrm>
            <a:off x="7223125" y="3549650"/>
            <a:ext cx="14255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g(2):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  return 4</a:t>
            </a:r>
          </a:p>
        </p:txBody>
      </p:sp>
      <p:sp>
        <p:nvSpPr>
          <p:cNvPr id="47119" name="Line 15"/>
          <p:cNvSpPr>
            <a:spLocks noChangeShapeType="1"/>
          </p:cNvSpPr>
          <p:nvPr/>
        </p:nvSpPr>
        <p:spPr bwMode="auto">
          <a:xfrm rot="10800000" flipH="1">
            <a:off x="7751763" y="3048000"/>
            <a:ext cx="1587" cy="457200"/>
          </a:xfrm>
          <a:prstGeom prst="line">
            <a:avLst/>
          </a:prstGeom>
          <a:noFill/>
          <a:ln w="25400">
            <a:solidFill>
              <a:srgbClr val="F48E2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0" name="Rectangle 16"/>
          <p:cNvSpPr>
            <a:spLocks/>
          </p:cNvSpPr>
          <p:nvPr/>
        </p:nvSpPr>
        <p:spPr bwMode="auto">
          <a:xfrm>
            <a:off x="7772400" y="3124200"/>
            <a:ext cx="190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100"/>
              </a:spcBef>
              <a:buFontTx/>
              <a:buNone/>
            </a:pPr>
            <a:r>
              <a:rPr lang="en-US" altLang="en-US" sz="1800" b="1">
                <a:solidFill>
                  <a:srgbClr val="F48E2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4</a:t>
            </a:r>
          </a:p>
        </p:txBody>
      </p:sp>
      <p:sp>
        <p:nvSpPr>
          <p:cNvPr id="47123" name="Line 19"/>
          <p:cNvSpPr>
            <a:spLocks noChangeShapeType="1"/>
          </p:cNvSpPr>
          <p:nvPr/>
        </p:nvSpPr>
        <p:spPr bwMode="auto">
          <a:xfrm rot="10800000" flipH="1">
            <a:off x="5562600" y="1219200"/>
            <a:ext cx="1588" cy="381000"/>
          </a:xfrm>
          <a:prstGeom prst="line">
            <a:avLst/>
          </a:prstGeom>
          <a:noFill/>
          <a:ln w="25400">
            <a:solidFill>
              <a:srgbClr val="F48E2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4" name="Rectangle 20"/>
          <p:cNvSpPr>
            <a:spLocks/>
          </p:cNvSpPr>
          <p:nvPr/>
        </p:nvSpPr>
        <p:spPr bwMode="auto">
          <a:xfrm>
            <a:off x="5594350" y="1233488"/>
            <a:ext cx="800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100"/>
              </a:spcBef>
              <a:buFontTx/>
              <a:buNone/>
            </a:pPr>
            <a:r>
              <a:rPr lang="en-US" altLang="en-US" sz="1800" b="1">
                <a:solidFill>
                  <a:srgbClr val="F48E2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8</a:t>
            </a:r>
          </a:p>
        </p:txBody>
      </p:sp>
      <p:sp>
        <p:nvSpPr>
          <p:cNvPr id="47126" name="Line 22"/>
          <p:cNvSpPr>
            <a:spLocks noChangeShapeType="1"/>
          </p:cNvSpPr>
          <p:nvPr/>
        </p:nvSpPr>
        <p:spPr bwMode="auto">
          <a:xfrm rot="10800000" flipH="1">
            <a:off x="6369050" y="2005013"/>
            <a:ext cx="1588" cy="381000"/>
          </a:xfrm>
          <a:prstGeom prst="line">
            <a:avLst/>
          </a:prstGeom>
          <a:noFill/>
          <a:ln w="25400">
            <a:solidFill>
              <a:srgbClr val="F48E2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7" name="Rectangle 23"/>
          <p:cNvSpPr>
            <a:spLocks/>
          </p:cNvSpPr>
          <p:nvPr/>
        </p:nvSpPr>
        <p:spPr bwMode="auto">
          <a:xfrm>
            <a:off x="6400800" y="2057400"/>
            <a:ext cx="381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100"/>
              </a:spcBef>
              <a:buFontTx/>
              <a:buNone/>
            </a:pPr>
            <a:r>
              <a:rPr lang="en-US" altLang="en-US" sz="1800" b="1">
                <a:solidFill>
                  <a:srgbClr val="F48E2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5</a:t>
            </a:r>
          </a:p>
        </p:txBody>
      </p:sp>
      <p:sp>
        <p:nvSpPr>
          <p:cNvPr id="22547" name="TextBox 20"/>
          <p:cNvSpPr txBox="1">
            <a:spLocks noChangeArrowheads="1"/>
          </p:cNvSpPr>
          <p:nvPr/>
        </p:nvSpPr>
        <p:spPr bwMode="auto">
          <a:xfrm>
            <a:off x="457200" y="5334000"/>
            <a:ext cx="7673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Two key points…</a:t>
            </a: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en-US" altLang="en-US" sz="2400"/>
              <a:t> Functions return to where they were called from</a:t>
            </a: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en-US" altLang="en-US" sz="2400"/>
              <a:t> Each function keeps its own values of its variables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5" grpId="0" animBg="1"/>
      <p:bldP spid="47105" grpId="0" animBg="1"/>
      <p:bldP spid="47106" grpId="0" animBg="1"/>
      <p:bldP spid="47116" grpId="0"/>
      <p:bldP spid="47117" grpId="0" animBg="1"/>
      <p:bldP spid="47118" grpId="0"/>
      <p:bldP spid="47119" grpId="0" animBg="1"/>
      <p:bldP spid="47120" grpId="0"/>
      <p:bldP spid="47123" grpId="0" animBg="1"/>
      <p:bldP spid="47124" grpId="0"/>
      <p:bldP spid="47126" grpId="0" animBg="1"/>
      <p:bldP spid="47127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13228</TotalTime>
  <Words>1716</Words>
  <Application>Microsoft Office PowerPoint</Application>
  <PresentationFormat>On-screen Show (4:3)</PresentationFormat>
  <Paragraphs>397</Paragraphs>
  <Slides>24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  <vt:variant>
        <vt:lpstr>Custom Shows</vt:lpstr>
      </vt:variant>
      <vt:variant>
        <vt:i4>2</vt:i4>
      </vt:variant>
    </vt:vector>
  </HeadingPairs>
  <TitlesOfParts>
    <vt:vector size="34" baseType="lpstr">
      <vt:lpstr>Arial</vt:lpstr>
      <vt:lpstr>ＭＳ Ｐゴシック</vt:lpstr>
      <vt:lpstr>Times New Roman</vt:lpstr>
      <vt:lpstr>Courier New</vt:lpstr>
      <vt:lpstr>Courier</vt:lpstr>
      <vt:lpstr>Symbol</vt:lpstr>
      <vt:lpstr>Times</vt:lpstr>
      <vt:lpstr>Blank Presentation</vt:lpstr>
      <vt:lpstr>The CS 5 Black Post</vt:lpstr>
      <vt:lpstr>Booleans</vt:lpstr>
      <vt:lpstr>The “Truth” about Python’s Booleans</vt:lpstr>
      <vt:lpstr>Lists!</vt:lpstr>
      <vt:lpstr>List Indexing and Slicing!</vt:lpstr>
      <vt:lpstr>Strings Revisited</vt:lpstr>
      <vt:lpstr>if, elif, else…</vt:lpstr>
      <vt:lpstr>if, elif, else…</vt:lpstr>
      <vt:lpstr>What Happens Inside a Function?</vt:lpstr>
      <vt:lpstr>Recursion…</vt:lpstr>
      <vt:lpstr>Math Induction = CS Recursion</vt:lpstr>
      <vt:lpstr>Math Induction = CS Recursion</vt:lpstr>
      <vt:lpstr>Is Recursion Magic?</vt:lpstr>
      <vt:lpstr>Is Recursion Magic?</vt:lpstr>
      <vt:lpstr>PowerPoint Presentation</vt:lpstr>
      <vt:lpstr>A Tower of Fun!</vt:lpstr>
      <vt:lpstr>A Tower of Fun!</vt:lpstr>
      <vt:lpstr>A Tower of Fun!</vt:lpstr>
      <vt:lpstr>A Tower of Fun!</vt:lpstr>
      <vt:lpstr>Computing the Length of a List</vt:lpstr>
      <vt:lpstr>Reversing a List</vt:lpstr>
      <vt:lpstr>Reversing a List</vt:lpstr>
      <vt:lpstr>Deep Reversing a List</vt:lpstr>
      <vt:lpstr>Recursion = :^)</vt:lpstr>
      <vt:lpstr>For screen</vt:lpstr>
      <vt:lpstr>For printing</vt:lpstr>
    </vt:vector>
  </TitlesOfParts>
  <Company>Harvey Mudd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Geoff Kuenning</cp:lastModifiedBy>
  <cp:revision>169</cp:revision>
  <cp:lastPrinted>2015-09-03T06:12:33Z</cp:lastPrinted>
  <dcterms:created xsi:type="dcterms:W3CDTF">2011-09-01T03:25:55Z</dcterms:created>
  <dcterms:modified xsi:type="dcterms:W3CDTF">2015-09-07T20:54:03Z</dcterms:modified>
</cp:coreProperties>
</file>