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36" r:id="rId2"/>
    <p:sldId id="600" r:id="rId3"/>
    <p:sldId id="541" r:id="rId4"/>
    <p:sldId id="513" r:id="rId5"/>
    <p:sldId id="495" r:id="rId6"/>
    <p:sldId id="510" r:id="rId7"/>
    <p:sldId id="583" r:id="rId8"/>
    <p:sldId id="584" r:id="rId9"/>
    <p:sldId id="602" r:id="rId10"/>
    <p:sldId id="511" r:id="rId11"/>
    <p:sldId id="542" r:id="rId12"/>
    <p:sldId id="539" r:id="rId13"/>
    <p:sldId id="604" r:id="rId14"/>
    <p:sldId id="547" r:id="rId15"/>
    <p:sldId id="555" r:id="rId16"/>
    <p:sldId id="540" r:id="rId17"/>
    <p:sldId id="512" r:id="rId18"/>
    <p:sldId id="556" r:id="rId19"/>
    <p:sldId id="518" r:id="rId20"/>
    <p:sldId id="522" r:id="rId21"/>
    <p:sldId id="601" r:id="rId22"/>
    <p:sldId id="569" r:id="rId23"/>
    <p:sldId id="581" r:id="rId24"/>
    <p:sldId id="582" r:id="rId25"/>
    <p:sldId id="566" r:id="rId26"/>
    <p:sldId id="567" r:id="rId27"/>
    <p:sldId id="576" r:id="rId28"/>
    <p:sldId id="570" r:id="rId29"/>
    <p:sldId id="571" r:id="rId30"/>
    <p:sldId id="572" r:id="rId31"/>
    <p:sldId id="573" r:id="rId32"/>
    <p:sldId id="574" r:id="rId33"/>
    <p:sldId id="575" r:id="rId34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4"/>
        <p:sld r:id="rId25"/>
        <p:sld r:id="rId23"/>
        <p:sld r:id="rId27"/>
        <p:sld r:id="rId28"/>
        <p:sld r:id="rId29"/>
        <p:sld r:id="rId30"/>
        <p:sld r:id="rId31"/>
        <p:sld r:id="rId32"/>
        <p:sld r:id="rId33"/>
        <p:sld r:id="rId34"/>
      </p:sldLst>
    </p:custShow>
    <p:custShow name="For printing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7"/>
        <p:sld r:id="rId18"/>
        <p:sld r:id="rId23"/>
        <p:sld r:id="rId24"/>
        <p:sld r:id="rId25"/>
        <p:sld r:id="rId27"/>
        <p:sld r:id="rId28"/>
        <p:sld r:id="rId29"/>
        <p:sld r:id="rId30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  <a:srgbClr val="1C7210"/>
    <a:srgbClr val="CC0000"/>
    <a:srgbClr val="C1AF51"/>
    <a:srgbClr val="C1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7BC4B69C-E27F-406F-A29B-E415BEC8D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3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0" y="4404359"/>
            <a:ext cx="5121701" cy="41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F043BFEF-5A89-4B38-B8AA-DFD7D85A3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90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7BD3EE9-D633-422F-B015-C37F6B8BA23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95609D8-BE4B-470E-83D2-18120BA5045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D283EEC-6F8E-465A-A27F-5D208B284DF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3C18A4E-1788-48E3-AE74-22003B3AB4E1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This is bad style.  You can do it, but the next slide is better.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2E4E454-7C7F-4A4B-B493-714415B9AACD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This is bad style.  You can do it, but the next slide is better: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16E1CE2-8761-4446-9F9D-7DA9DC4C5751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09F922F-E2FF-4587-8B7B-95B6652ACC8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47CBBDC-58CA-4380-B7F0-2503630D640C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3B80F65-0273-41A1-BB08-58390CEE9FF6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C4254E0-42AA-4F0D-ABD1-58118DEED8F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E2E06DC-1C1C-4097-BD96-AF3D1BC19AF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ea typeface="ＭＳ Ｐゴシック" pitchFamily="-65" charset="-128"/>
              </a:rPr>
              <a:t>Note that this really isn’t the sieve;</a:t>
            </a:r>
            <a:r>
              <a:rPr lang="en-US" altLang="en-US" baseline="0" dirty="0" smtClean="0">
                <a:latin typeface="Arial" pitchFamily="34" charset="0"/>
                <a:ea typeface="ＭＳ Ｐゴシック" pitchFamily="-65" charset="-128"/>
              </a:rPr>
              <a:t> see Prof. O’Neill’s paper on the subject (using the Haskell language).  Google “O’Neill sieve” to find it.  Her approach is faster but also a few lines longer.</a:t>
            </a:r>
            <a:endParaRPr lang="en-US" altLang="en-US" dirty="0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61AB283-122D-45C1-AE1F-7968421621B0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98EFD04-C75B-41CF-889E-F5F895871C95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FF7BAB6-8A61-4FDD-9294-354AE06B0D06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650" y="4404359"/>
            <a:ext cx="5121701" cy="417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6863E8D-7526-4B63-BA88-0FA20AA9878C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1F871C1-4A5C-486E-8FB9-F8D38E201B6B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63F5447-AA38-4B93-AE56-746FA463DDB9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7D9877C-6BCD-4A33-AF32-C3E8E45AEF54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8F19F52-1BFC-41E4-9A61-EE7EAB00370C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1719411-2C7C-4D1E-B45F-73ED66DEB773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F0E0E35-C960-46B3-B0FA-4E89480FE8F0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5A6E993-E5F1-46CA-B362-09DEC315DA3E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4A9B05C-B83C-4A91-B3F9-B6C20E8AE993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17C151B-3200-4361-BC2D-E2F27289AB7D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55C1C1F-0F01-4D3A-A780-D509981270DF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6A47BF3-04BE-4977-862A-841D76D1AAE2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58F3C39-7EB2-4BC6-9EF5-86C5B71ADBF9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C4D9EF6-4C9A-494D-9D71-EE22436169D8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CAFE010-3FFB-46AC-9DAF-F9F1C89F6959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62B3A2F-642B-4931-B9CE-CFFF1969F6C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ABA23FE-7A4B-4458-AA09-61D7F350F4BA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37C3CB8-85CF-4CF5-BBE6-78D424A6A36A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Alonzo Church invented the lambda calculus, which inspired many features of modern functional languages (including, of course, the lambda itself.)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06BF4FE-F052-406A-9276-FBD27DC81342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ea typeface="ＭＳ Ｐゴシック" pitchFamily="-65" charset="-128"/>
              </a:rPr>
              <a:t>American</a:t>
            </a:r>
            <a:r>
              <a:rPr lang="en-US" altLang="en-US" baseline="0" dirty="0" smtClean="0">
                <a:latin typeface="Arial" pitchFamily="34" charset="0"/>
                <a:ea typeface="ＭＳ Ｐゴシック" pitchFamily="-65" charset="-128"/>
              </a:rPr>
              <a:t> mathematician, invented the lambda calculus and the Church-Turing thesis (basically, says that a human can calculate on pencil and paper if and only if a Turing machine can do it).</a:t>
            </a:r>
            <a:endParaRPr lang="en-US" altLang="en-US" dirty="0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9F72-30B7-43C9-ACFE-D5DB32A16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0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DC8F-B046-45A6-8C37-45C772ECF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5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4248-9C82-4A11-859C-B28DC8E74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8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6B5C-7FF6-43DD-820B-045B7513E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09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E1B03-C43F-4974-8F23-49BFA5C57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DC10-2369-453F-9E06-6F2AE6E65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4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25F-E42D-4E43-8AC6-E67C8A3D0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F70CE-5299-4426-9E1E-74627994D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5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5DEED-DF9C-4555-9C61-D346360A8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41A75-6C0C-4939-8F0B-9FA0F749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7C414-2479-466F-8DC0-413904B05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3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D0630-F6DE-4F7B-82F8-B40CED169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2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974FD-8875-4E55-AC30-33DA202A6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8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-65" charset="-128"/>
              </a:defRPr>
            </a:lvl1pPr>
          </a:lstStyle>
          <a:p>
            <a:pPr>
              <a:defRPr/>
            </a:pPr>
            <a:fld id="{A33A57D1-BF98-4D6E-81C1-03B719C57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en.wikipedia.org/wiki/File:Drevil_million_dollars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Baskerville SemiBold" pitchFamily="-65" charset="0"/>
              </a:rPr>
              <a:t>CS 5 Today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264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1800">
                <a:latin typeface="Times New Roman" pitchFamily="18" charset="0"/>
              </a:rPr>
              <a:t>“</a:t>
            </a:r>
            <a:r>
              <a:rPr lang="en-US" altLang="ja-JP" sz="1800">
                <a:latin typeface="Times New Roman" pitchFamily="18" charset="0"/>
              </a:rPr>
              <a:t>All the News that fits is printed</a:t>
            </a:r>
            <a:r>
              <a:rPr lang="ja-JP" altLang="en-US" sz="1800">
                <a:latin typeface="Times New Roman" pitchFamily="18" charset="0"/>
              </a:rPr>
              <a:t>”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927725" y="198438"/>
            <a:ext cx="3119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Sports:   HMC bowling team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in the gutter.  Team pins hopes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 on  CS 5 prof.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5943600" y="152400"/>
            <a:ext cx="3048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304800" y="228600"/>
            <a:ext cx="2514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3886200" y="1905000"/>
            <a:ext cx="48053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latin typeface="Times New Roman" pitchFamily="18" charset="0"/>
              </a:rPr>
              <a:t>“</a:t>
            </a:r>
            <a:r>
              <a:rPr lang="en-US" altLang="ja-JP" sz="2400">
                <a:latin typeface="Times New Roman" pitchFamily="18" charset="0"/>
              </a:rPr>
              <a:t>My CS 5 Lecture Notes Were Stolen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by 5-Eyed Aliens</a:t>
            </a:r>
            <a:r>
              <a:rPr lang="ja-JP" altLang="en-US" sz="2400">
                <a:latin typeface="Times New Roman" pitchFamily="18" charset="0"/>
              </a:rPr>
              <a:t>”</a:t>
            </a:r>
            <a:r>
              <a:rPr lang="en-US" altLang="ja-JP" sz="2400">
                <a:latin typeface="Times New Roman" pitchFamily="18" charset="0"/>
              </a:rPr>
              <a:t> claims distraught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CS 5 Professor. 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849313" y="1652588"/>
            <a:ext cx="189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News in Brief</a:t>
            </a: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457200" y="1600200"/>
            <a:ext cx="2819400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661988" y="2209800"/>
            <a:ext cx="26527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Penguins slated to teach CS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black go missing.  Police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commence search.  Page 42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“</a:t>
            </a:r>
            <a:r>
              <a:rPr lang="en-US" altLang="ja-JP" sz="1400">
                <a:latin typeface="Times New Roman" pitchFamily="18" charset="0"/>
              </a:rPr>
              <a:t>Hoch-Shanahan smoothies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may cause déjà vu,</a:t>
            </a:r>
            <a:r>
              <a:rPr lang="ja-JP" altLang="en-US" sz="1400">
                <a:latin typeface="Times New Roman" pitchFamily="18" charset="0"/>
              </a:rPr>
              <a:t>”</a:t>
            </a:r>
            <a:r>
              <a:rPr lang="en-US" altLang="ja-JP" sz="1400">
                <a:latin typeface="Times New Roman" pitchFamily="18" charset="0"/>
              </a:rPr>
              <a:t> new study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reports.  Page 42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“</a:t>
            </a:r>
            <a:r>
              <a:rPr lang="en-US" altLang="ja-JP" sz="1400">
                <a:latin typeface="Times New Roman" pitchFamily="18" charset="0"/>
              </a:rPr>
              <a:t>All HMC vacations to be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cancelled and classes to meet 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Saturdays and Sundays as well,</a:t>
            </a:r>
            <a:r>
              <a:rPr lang="ja-JP" altLang="en-US" sz="1400">
                <a:latin typeface="Times New Roman" pitchFamily="18" charset="0"/>
              </a:rPr>
              <a:t>”</a:t>
            </a:r>
            <a:r>
              <a:rPr lang="en-US" altLang="ja-JP" sz="1400"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administrators announce.  Page 42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059" name="Text Box 13"/>
          <p:cNvSpPr txBox="1">
            <a:spLocks noChangeArrowheads="1"/>
          </p:cNvSpPr>
          <p:nvPr/>
        </p:nvSpPr>
        <p:spPr bwMode="auto">
          <a:xfrm>
            <a:off x="685800" y="4876800"/>
            <a:ext cx="24082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“</a:t>
            </a:r>
            <a:r>
              <a:rPr lang="en-US" altLang="ja-JP" sz="1400">
                <a:latin typeface="Times New Roman" pitchFamily="18" charset="0"/>
              </a:rPr>
              <a:t>Hoch-Shanahan smoothies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may cause déjà vu,</a:t>
            </a:r>
            <a:r>
              <a:rPr lang="ja-JP" altLang="en-US" sz="1400">
                <a:latin typeface="Times New Roman" pitchFamily="18" charset="0"/>
              </a:rPr>
              <a:t>”</a:t>
            </a:r>
            <a:r>
              <a:rPr lang="en-US" altLang="ja-JP" sz="1400">
                <a:latin typeface="Times New Roman" pitchFamily="18" charset="0"/>
              </a:rPr>
              <a:t> new study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reports.  Page 42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“</a:t>
            </a:r>
            <a:r>
              <a:rPr lang="en-US" altLang="ja-JP" sz="1400">
                <a:latin typeface="Times New Roman" pitchFamily="18" charset="0"/>
              </a:rPr>
              <a:t>The secret ingredient in our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soft-serve ice cream is pureed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Spam!</a:t>
            </a:r>
            <a:r>
              <a:rPr lang="ja-JP" altLang="en-US" sz="1400">
                <a:latin typeface="Times New Roman" pitchFamily="18" charset="0"/>
              </a:rPr>
              <a:t>”</a:t>
            </a:r>
            <a:r>
              <a:rPr lang="en-US" altLang="ja-JP" sz="1400">
                <a:latin typeface="Times New Roman" pitchFamily="18" charset="0"/>
              </a:rPr>
              <a:t> announces cafeteria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supervisor.  Page 42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3870325" y="3217863"/>
            <a:ext cx="50609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Claremont, CA:  A Harvey Mudd CS Professor claims that his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lecture notes were stolen by 5-eyed smiling aliens early 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Monday morning.  </a:t>
            </a:r>
            <a:r>
              <a:rPr lang="ja-JP" altLang="en-US" sz="1400">
                <a:latin typeface="Times New Roman" pitchFamily="18" charset="0"/>
              </a:rPr>
              <a:t>“</a:t>
            </a:r>
            <a:r>
              <a:rPr lang="en-US" altLang="ja-JP" sz="1400">
                <a:latin typeface="Times New Roman" pitchFamily="18" charset="0"/>
              </a:rPr>
              <a:t>I wrote up some notes for my lecture and,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while I went out to get a cup of coffee before class, 5-eyed smiling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aliens snuck into my office and stole my notes to eat for breakfast,</a:t>
            </a:r>
            <a:r>
              <a:rPr lang="ja-JP" altLang="en-US" sz="1400">
                <a:latin typeface="Times New Roman" pitchFamily="18" charset="0"/>
              </a:rPr>
              <a:t>”</a:t>
            </a:r>
            <a:r>
              <a:rPr lang="en-US" altLang="ja-JP" sz="1400"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claimed the distraught professor.  </a:t>
            </a:r>
            <a:r>
              <a:rPr lang="ja-JP" altLang="en-US" sz="1400">
                <a:latin typeface="Times New Roman" pitchFamily="18" charset="0"/>
              </a:rPr>
              <a:t>“</a:t>
            </a:r>
            <a:r>
              <a:rPr lang="en-US" altLang="ja-JP" sz="1400">
                <a:latin typeface="Times New Roman" pitchFamily="18" charset="0"/>
              </a:rPr>
              <a:t>We</a:t>
            </a:r>
            <a:r>
              <a:rPr lang="ja-JP" altLang="en-US" sz="1400">
                <a:latin typeface="Times New Roman" pitchFamily="18" charset="0"/>
              </a:rPr>
              <a:t>’</a:t>
            </a:r>
            <a:r>
              <a:rPr lang="en-US" altLang="ja-JP" sz="1400">
                <a:latin typeface="Times New Roman" pitchFamily="18" charset="0"/>
              </a:rPr>
              <a:t>re obligated to investigate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every claim,</a:t>
            </a:r>
            <a:r>
              <a:rPr lang="ja-JP" altLang="en-US" sz="1400">
                <a:latin typeface="Times New Roman" pitchFamily="18" charset="0"/>
              </a:rPr>
              <a:t>”</a:t>
            </a:r>
            <a:r>
              <a:rPr lang="en-US" altLang="ja-JP" sz="1400">
                <a:latin typeface="Times New Roman" pitchFamily="18" charset="0"/>
              </a:rPr>
              <a:t> said a campus security officer, </a:t>
            </a:r>
            <a:r>
              <a:rPr lang="ja-JP" altLang="en-US" sz="1400">
                <a:latin typeface="Times New Roman" pitchFamily="18" charset="0"/>
              </a:rPr>
              <a:t>“</a:t>
            </a:r>
            <a:r>
              <a:rPr lang="en-US" altLang="ja-JP" sz="1400">
                <a:latin typeface="Times New Roman" pitchFamily="18" charset="0"/>
              </a:rPr>
              <a:t>but we</a:t>
            </a:r>
            <a:r>
              <a:rPr lang="ja-JP" altLang="en-US" sz="1400">
                <a:latin typeface="Times New Roman" pitchFamily="18" charset="0"/>
              </a:rPr>
              <a:t>’</a:t>
            </a:r>
            <a:r>
              <a:rPr lang="en-US" altLang="ja-JP" sz="1400">
                <a:latin typeface="Times New Roman" pitchFamily="18" charset="0"/>
              </a:rPr>
              <a:t>re skeptical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of this one.  Five-eyed smiling aliens are not known to eat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notes for breakfast.  They much prefer Spam-flavored Pop Tarts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and Jolt Cola.  We</a:t>
            </a:r>
            <a:r>
              <a:rPr lang="ja-JP" altLang="en-US" sz="1400">
                <a:latin typeface="Times New Roman" pitchFamily="18" charset="0"/>
              </a:rPr>
              <a:t>’</a:t>
            </a:r>
            <a:r>
              <a:rPr lang="en-US" altLang="ja-JP" sz="1400">
                <a:latin typeface="Times New Roman" pitchFamily="18" charset="0"/>
              </a:rPr>
              <a:t>re investigating, but we suspect that 3-eyed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aliens from CS 5 Gold were the actual perpetrators of this terrible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crime.</a:t>
            </a:r>
            <a:r>
              <a:rPr lang="ja-JP" altLang="en-US" sz="1400">
                <a:latin typeface="Times New Roman" pitchFamily="18" charset="0"/>
              </a:rPr>
              <a:t>”</a:t>
            </a:r>
            <a:r>
              <a:rPr lang="en-US" altLang="ja-JP" sz="1400">
                <a:latin typeface="Times New Roman" pitchFamily="18" charset="0"/>
              </a:rPr>
              <a:t>  Why are you reading this drivel?  Don</a:t>
            </a:r>
            <a:r>
              <a:rPr lang="ja-JP" altLang="en-US" sz="1400">
                <a:latin typeface="Times New Roman" pitchFamily="18" charset="0"/>
              </a:rPr>
              <a:t>’</a:t>
            </a:r>
            <a:r>
              <a:rPr lang="en-US" altLang="ja-JP" sz="1400">
                <a:latin typeface="Times New Roman" pitchFamily="18" charset="0"/>
              </a:rPr>
              <a:t>t you have anything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better to do?  </a:t>
            </a:r>
          </a:p>
        </p:txBody>
      </p:sp>
      <p:sp>
        <p:nvSpPr>
          <p:cNvPr id="2061" name="Rectangle 7"/>
          <p:cNvSpPr>
            <a:spLocks noChangeArrowheads="1"/>
          </p:cNvSpPr>
          <p:nvPr/>
        </p:nvSpPr>
        <p:spPr bwMode="auto">
          <a:xfrm>
            <a:off x="2971800" y="76200"/>
            <a:ext cx="2743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2895600" y="100013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Weather:  Water pellets falls from sky.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What is it?!  Mayor urges calm.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Lambda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2362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&gt;&gt;&gt; filter(</a:t>
            </a:r>
            <a:r>
              <a:rPr lang="en-US" altLang="en-US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lambda x: x%2 == 0</a:t>
            </a: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, range(100))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&gt;&gt;&gt; filter(</a:t>
            </a:r>
            <a:r>
              <a:rPr lang="en-US" altLang="en-US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lambda List: len(List) &lt;= 2</a:t>
            </a: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       [[</a:t>
            </a:r>
            <a:r>
              <a:rPr lang="ja-JP" altLang="en-US" sz="2400" b="1" smtClean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 smtClean="0"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 smtClean="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 smtClean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 smtClean="0">
                <a:latin typeface="Courier New" pitchFamily="49" charset="0"/>
                <a:cs typeface="Courier New" pitchFamily="49" charset="0"/>
              </a:rPr>
              <a:t>yum</a:t>
            </a:r>
            <a:r>
              <a:rPr lang="ja-JP" altLang="en-US" sz="2400" b="1" smtClean="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 smtClean="0">
                <a:latin typeface="Courier New" pitchFamily="49" charset="0"/>
                <a:cs typeface="Courier New" pitchFamily="49" charset="0"/>
              </a:rPr>
              <a:t>], [42], [1, 2, 3]])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2867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8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791200" y="304800"/>
            <a:ext cx="295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aka </a:t>
            </a:r>
            <a:r>
              <a:rPr lang="ja-JP" altLang="en-US" sz="1800">
                <a:solidFill>
                  <a:srgbClr val="0000FF"/>
                </a:solidFill>
              </a:rPr>
              <a:t>“</a:t>
            </a:r>
            <a:r>
              <a:rPr lang="en-US" altLang="ja-JP" sz="1800">
                <a:solidFill>
                  <a:srgbClr val="0000FF"/>
                </a:solidFill>
              </a:rPr>
              <a:t>anonymous functions</a:t>
            </a:r>
            <a:r>
              <a:rPr lang="ja-JP" altLang="en-US" sz="1800">
                <a:solidFill>
                  <a:srgbClr val="0000FF"/>
                </a:solidFill>
              </a:rPr>
              <a:t>”</a:t>
            </a:r>
            <a:endParaRPr lang="en-US" altLang="en-US" sz="1800">
              <a:solidFill>
                <a:srgbClr val="0000FF"/>
              </a:solidFill>
            </a:endParaRPr>
          </a:p>
        </p:txBody>
      </p:sp>
      <p:pic>
        <p:nvPicPr>
          <p:cNvPr id="2867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0"/>
            <a:ext cx="12954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Lambda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even = lambda x: x%2 == 0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def even(x):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ja-JP" altLang="en-US" sz="2400" b="1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altLang="ja-JP" sz="2400" b="1" smtClean="0">
                <a:latin typeface="Courier New" pitchFamily="49" charset="0"/>
                <a:cs typeface="Courier New" pitchFamily="49" charset="0"/>
              </a:rPr>
              <a:t>''returns True iff x is even'''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   return x % 2 == 0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short = lambda List: len(List) &lt;= 2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def short(List):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altLang="ja-JP" sz="2400" b="1" smtClean="0">
                <a:latin typeface="Courier New" pitchFamily="49" charset="0"/>
                <a:cs typeface="Courier New" pitchFamily="49" charset="0"/>
              </a:rPr>
              <a:t>'''returns True iff List has len &lt;= 2'''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   return len(List) &lt;= 2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cxnSp>
        <p:nvCxnSpPr>
          <p:cNvPr id="29701" name="Straight Connector 7"/>
          <p:cNvCxnSpPr>
            <a:cxnSpLocks noChangeShapeType="1"/>
          </p:cNvCxnSpPr>
          <p:nvPr/>
        </p:nvCxnSpPr>
        <p:spPr bwMode="auto">
          <a:xfrm>
            <a:off x="152400" y="4038600"/>
            <a:ext cx="8839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Lambda</a:t>
            </a:r>
            <a:r>
              <a:rPr lang="en-US" altLang="en-US" smtClean="0">
                <a:cs typeface="Courier New" pitchFamily="49" charset="0"/>
              </a:rPr>
              <a:t> Evil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2362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def ugly(item, L):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	newL = map(lambda x: x == item, L)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	return sum(newL) &gt; 0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3072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2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0725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836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9"/>
          <p:cNvSpPr>
            <a:spLocks noChangeArrowheads="1"/>
          </p:cNvSpPr>
          <p:nvPr/>
        </p:nvSpPr>
        <p:spPr bwMode="auto">
          <a:xfrm>
            <a:off x="6781800" y="4343400"/>
            <a:ext cx="2209800" cy="1066800"/>
          </a:xfrm>
          <a:prstGeom prst="wedgeRectCallout">
            <a:avLst>
              <a:gd name="adj1" fmla="val -46745"/>
              <a:gd name="adj2" fmla="val 72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This is exploiting the fact that </a:t>
            </a:r>
            <a:r>
              <a:rPr lang="en-US" altLang="en-US" sz="2000">
                <a:latin typeface="Courier New" pitchFamily="49" charset="0"/>
                <a:cs typeface="Courier New" pitchFamily="49" charset="0"/>
              </a:rPr>
              <a:t>True==1</a:t>
            </a:r>
            <a:r>
              <a:rPr lang="en-US" altLang="en-US" sz="2000">
                <a:latin typeface="Courier" pitchFamily="49" charset="0"/>
              </a:rPr>
              <a:t> </a:t>
            </a:r>
            <a:r>
              <a:rPr lang="en-US" altLang="en-US" sz="1400"/>
              <a:t>and</a:t>
            </a:r>
            <a:r>
              <a:rPr lang="en-US" altLang="en-US" sz="2000">
                <a:latin typeface="Courier" pitchFamily="49" charset="0"/>
              </a:rPr>
              <a:t> </a:t>
            </a:r>
            <a:r>
              <a:rPr lang="en-US" altLang="en-US" sz="2000">
                <a:latin typeface="Courier New" pitchFamily="49" charset="0"/>
                <a:cs typeface="Courier New" pitchFamily="49" charset="0"/>
              </a:rPr>
              <a:t>False==0</a:t>
            </a:r>
            <a:r>
              <a:rPr lang="en-US" altLang="en-US" sz="2000">
                <a:latin typeface="Courier" pitchFamily="49" charset="0"/>
              </a:rPr>
              <a:t>. </a:t>
            </a:r>
            <a:endParaRPr lang="en-US" altLang="en-US" sz="2000">
              <a:latin typeface="Times New Roman" pitchFamily="18" charset="0"/>
            </a:endParaRPr>
          </a:p>
        </p:txBody>
      </p:sp>
      <p:pic>
        <p:nvPicPr>
          <p:cNvPr id="30727" name="Picture 11" descr="Drevil million dollar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3619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Lambda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2362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def mystery(item, L):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	newL = map(lambda x: x == item, L)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" pitchFamily="49" charset="0"/>
                <a:cs typeface="Courier New" pitchFamily="49" charset="0"/>
              </a:rPr>
              <a:t>	return reduce(lambda x, y: x or y, newL)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31752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53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174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2701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836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AutoShape 9"/>
          <p:cNvSpPr>
            <a:spLocks noChangeArrowheads="1"/>
          </p:cNvSpPr>
          <p:nvPr/>
        </p:nvSpPr>
        <p:spPr bwMode="auto">
          <a:xfrm>
            <a:off x="6856413" y="4867275"/>
            <a:ext cx="1830387" cy="533400"/>
          </a:xfrm>
          <a:prstGeom prst="wedgeRectCallout">
            <a:avLst>
              <a:gd name="adj1" fmla="val -55435"/>
              <a:gd name="adj2" fmla="val 1042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MUCH better!</a:t>
            </a:r>
            <a:endParaRPr lang="en-US" alt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Courier" pitchFamily="-109" charset="0"/>
                <a:cs typeface="Courier" pitchFamily="-109" charset="0"/>
              </a:rPr>
              <a:t>A Prime Example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3277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7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381000" y="1600200"/>
            <a:ext cx="84963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defRPr/>
            </a:pPr>
            <a:r>
              <a:rPr lang="en-US" altLang="en-US" sz="2000" dirty="0" smtClean="0"/>
              <a:t>Write a function called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prime(n)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smtClean="0"/>
              <a:t>that returns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altLang="en-US" sz="2000" dirty="0" smtClean="0">
                <a:latin typeface="+mn-lt"/>
                <a:cs typeface="Courier New" pitchFamily="49" charset="0"/>
              </a:rPr>
              <a:t> </a:t>
            </a:r>
            <a:r>
              <a:rPr lang="en-US" altLang="en-US" sz="2000" dirty="0" smtClean="0">
                <a:latin typeface="+mn-lt"/>
              </a:rPr>
              <a:t>if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en-US" sz="2000" dirty="0" smtClean="0">
                <a:latin typeface="+mn-lt"/>
              </a:rPr>
              <a:t> i</a:t>
            </a:r>
            <a:r>
              <a:rPr lang="en-US" altLang="en-US" sz="2000" dirty="0" smtClean="0"/>
              <a:t>s</a:t>
            </a:r>
          </a:p>
          <a:p>
            <a:pPr>
              <a:defRPr/>
            </a:pPr>
            <a:r>
              <a:rPr lang="en-US" altLang="en-US" sz="2000" dirty="0" smtClean="0"/>
              <a:t>prime and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altLang="en-US" sz="2000" dirty="0" smtClean="0">
                <a:latin typeface="+mn-lt"/>
                <a:cs typeface="Courier New" pitchFamily="49" charset="0"/>
              </a:rPr>
              <a:t> </a:t>
            </a:r>
            <a:r>
              <a:rPr lang="en-US" altLang="en-US" sz="2000" dirty="0" smtClean="0"/>
              <a:t>otherwise by testing all possible divisors</a:t>
            </a:r>
          </a:p>
          <a:p>
            <a:pPr>
              <a:defRPr/>
            </a:pPr>
            <a:r>
              <a:rPr lang="en-US" altLang="en-US" sz="2000" dirty="0" smtClean="0"/>
              <a:t>from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sz="2000" dirty="0" smtClean="0"/>
              <a:t> to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smtClean="0"/>
              <a:t>(or </a:t>
            </a:r>
            <a:r>
              <a:rPr lang="en-US" altLang="en-US" sz="2000" dirty="0" err="1" smtClean="0"/>
              <a:t>sqrt</a:t>
            </a:r>
            <a:r>
              <a:rPr lang="en-US" altLang="en-US" sz="2000" dirty="0" smtClean="0"/>
              <a:t> of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en-US" sz="2000" dirty="0" smtClean="0"/>
              <a:t>)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1800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prime(n):</a:t>
            </a:r>
          </a:p>
          <a:p>
            <a:pPr>
              <a:defRPr/>
            </a:pP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1800" b="1" dirty="0" err="1" smtClean="0">
                <a:latin typeface="Courier New" pitchFamily="49" charset="0"/>
                <a:cs typeface="Courier New" pitchFamily="49" charset="0"/>
              </a:rPr>
              <a:t>possibleDivisors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= range(2, n)</a:t>
            </a:r>
          </a:p>
          <a:p>
            <a:pPr>
              <a:defRPr/>
            </a:pP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  divisors = filter(</a:t>
            </a:r>
            <a:r>
              <a:rPr lang="en-US" altLang="en-US" sz="18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lambda X: n % X == 0,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possibleDivisors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defRPr/>
            </a:pP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  return ???</a:t>
            </a:r>
          </a:p>
          <a:p>
            <a:pPr>
              <a:defRPr/>
            </a:pPr>
            <a:endParaRPr lang="en-US" altLang="en-US" sz="1800" b="1" dirty="0" smtClean="0">
              <a:latin typeface="Courier" pitchFamily="49" charset="0"/>
            </a:endParaRPr>
          </a:p>
          <a:p>
            <a:pPr>
              <a:defRPr/>
            </a:pPr>
            <a:endParaRPr lang="en-US" altLang="en-US" sz="1800" b="1" dirty="0" smtClean="0">
              <a:latin typeface="Courier" pitchFamily="49" charset="0"/>
            </a:endParaRPr>
          </a:p>
        </p:txBody>
      </p:sp>
      <p:pic>
        <p:nvPicPr>
          <p:cNvPr id="8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4657725"/>
            <a:ext cx="836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629150" y="3998912"/>
            <a:ext cx="1828800" cy="1563687"/>
          </a:xfrm>
          <a:prstGeom prst="wedgeRectCallout">
            <a:avLst>
              <a:gd name="adj1" fmla="val -116848"/>
              <a:gd name="adj2" fmla="val 1792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A version of this was an extra-credit problem in Homework 0!</a:t>
            </a:r>
            <a:endParaRPr lang="en-US" alt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Courier" pitchFamily="-109" charset="0"/>
                <a:cs typeface="Courier" pitchFamily="-109" charset="0"/>
              </a:rPr>
              <a:t>A Prime Example</a:t>
            </a:r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381000" y="1600200"/>
            <a:ext cx="84963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defRPr/>
            </a:pPr>
            <a:r>
              <a:rPr lang="en-US" altLang="en-US" sz="2000" dirty="0" smtClean="0"/>
              <a:t>Write a function called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prime(n)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smtClean="0"/>
              <a:t>that returns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altLang="en-US" sz="2000" dirty="0" smtClean="0">
                <a:latin typeface="+mn-lt"/>
                <a:cs typeface="Courier New" pitchFamily="49" charset="0"/>
              </a:rPr>
              <a:t> </a:t>
            </a:r>
            <a:r>
              <a:rPr lang="en-US" altLang="en-US" sz="2000" dirty="0" smtClean="0">
                <a:latin typeface="+mn-lt"/>
              </a:rPr>
              <a:t>if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smtClean="0"/>
              <a:t>is</a:t>
            </a:r>
          </a:p>
          <a:p>
            <a:pPr>
              <a:defRPr/>
            </a:pPr>
            <a:r>
              <a:rPr lang="en-US" altLang="en-US" sz="2000" dirty="0" smtClean="0"/>
              <a:t>prime and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altLang="en-US" sz="2000" dirty="0" smtClean="0">
                <a:latin typeface="+mn-lt"/>
                <a:cs typeface="Courier New" pitchFamily="49" charset="0"/>
              </a:rPr>
              <a:t> </a:t>
            </a:r>
            <a:r>
              <a:rPr lang="en-US" altLang="en-US" sz="2000" dirty="0" smtClean="0"/>
              <a:t>otherwise by testing all possible divisors</a:t>
            </a:r>
          </a:p>
          <a:p>
            <a:pPr>
              <a:defRPr/>
            </a:pPr>
            <a:r>
              <a:rPr lang="en-US" altLang="en-US" sz="2000" dirty="0" smtClean="0"/>
              <a:t>from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sz="2000" dirty="0" smtClean="0"/>
              <a:t> to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smtClean="0"/>
              <a:t>(or </a:t>
            </a:r>
            <a:r>
              <a:rPr lang="en-US" altLang="en-US" sz="2000" dirty="0" err="1" smtClean="0"/>
              <a:t>sqrt</a:t>
            </a:r>
            <a:r>
              <a:rPr lang="en-US" altLang="en-US" sz="2000" dirty="0" smtClean="0"/>
              <a:t> of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en-US" sz="2000" dirty="0" smtClean="0"/>
              <a:t>)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1800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prime(n):</a:t>
            </a:r>
          </a:p>
          <a:p>
            <a:pPr>
              <a:defRPr/>
            </a:pP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1800" b="1" dirty="0" err="1" smtClean="0">
                <a:latin typeface="Courier New" pitchFamily="49" charset="0"/>
                <a:cs typeface="Courier New" pitchFamily="49" charset="0"/>
              </a:rPr>
              <a:t>possibleDivisors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= range(2, n)</a:t>
            </a:r>
          </a:p>
          <a:p>
            <a:pPr>
              <a:defRPr/>
            </a:pP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  divisors = filter(lambda x: n % x == 0, </a:t>
            </a:r>
            <a:r>
              <a:rPr lang="en-US" altLang="en-US" sz="1800" b="1" dirty="0" err="1" smtClean="0">
                <a:latin typeface="Courier New" pitchFamily="49" charset="0"/>
                <a:cs typeface="Courier New" pitchFamily="49" charset="0"/>
              </a:rPr>
              <a:t>possibleDivisors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defRPr/>
            </a:pP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  return </a:t>
            </a:r>
            <a:r>
              <a:rPr lang="en-US" altLang="en-US" sz="1800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(divisors) == 0</a:t>
            </a:r>
          </a:p>
          <a:p>
            <a:pPr>
              <a:defRPr/>
            </a:pPr>
            <a:endParaRPr lang="en-US" altLang="en-US" sz="1800" b="1" dirty="0" smtClean="0">
              <a:latin typeface="Courier" pitchFamily="49" charset="0"/>
            </a:endParaRPr>
          </a:p>
          <a:p>
            <a:pPr>
              <a:defRPr/>
            </a:pPr>
            <a:endParaRPr lang="en-US" altLang="en-US" sz="1800" b="1" dirty="0" smtClean="0">
              <a:latin typeface="Courier" pitchFamily="49" charset="0"/>
            </a:endParaRPr>
          </a:p>
        </p:txBody>
      </p:sp>
      <p:cxnSp>
        <p:nvCxnSpPr>
          <p:cNvPr id="33797" name="Straight Connector 8"/>
          <p:cNvCxnSpPr>
            <a:cxnSpLocks noChangeShapeType="1"/>
          </p:cNvCxnSpPr>
          <p:nvPr/>
        </p:nvCxnSpPr>
        <p:spPr bwMode="auto">
          <a:xfrm>
            <a:off x="228600" y="4267200"/>
            <a:ext cx="8763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8" name="TextBox 9"/>
          <p:cNvSpPr txBox="1">
            <a:spLocks noChangeArrowheads="1"/>
          </p:cNvSpPr>
          <p:nvPr/>
        </p:nvSpPr>
        <p:spPr bwMode="auto">
          <a:xfrm>
            <a:off x="1905000" y="4267200"/>
            <a:ext cx="535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1C7210"/>
                </a:solidFill>
              </a:rPr>
              <a:t>Alternatively, which of these works?…</a:t>
            </a: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4876800" y="4686300"/>
            <a:ext cx="4159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def prime(n):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def divides(X):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 return n % X ==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possibleDivisors = range(2, 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divisors = filter(divides,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                possibleDivisors)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return len(divisors) == 0</a:t>
            </a: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0" y="4762500"/>
            <a:ext cx="4159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def divides(X):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 return n % X ==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def prime(n):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possibleDivisors = range(2, 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divisors = filter(divides,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                possibleDivisors)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return len(divisors) == 0</a:t>
            </a:r>
          </a:p>
        </p:txBody>
      </p:sp>
      <p:cxnSp>
        <p:nvCxnSpPr>
          <p:cNvPr id="33801" name="Straight Connector 11"/>
          <p:cNvCxnSpPr>
            <a:cxnSpLocks noChangeShapeType="1"/>
          </p:cNvCxnSpPr>
          <p:nvPr/>
        </p:nvCxnSpPr>
        <p:spPr bwMode="auto">
          <a:xfrm rot="5400000">
            <a:off x="3390901" y="5753100"/>
            <a:ext cx="1905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Listing Primes…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Objective:  Find all primes less than or equal to some given n.</a:t>
            </a:r>
          </a:p>
          <a:p>
            <a:pPr>
              <a:buFontTx/>
              <a:buNone/>
            </a:pPr>
            <a:r>
              <a:rPr lang="en-US" altLang="en-US" smtClean="0"/>
              <a:t>Approach 1:  Test 2, 3, …, n for primality</a:t>
            </a:r>
          </a:p>
          <a:p>
            <a:pPr>
              <a:buFontTx/>
              <a:buNone/>
            </a:pPr>
            <a:r>
              <a:rPr lang="en-US" altLang="en-US" smtClean="0"/>
              <a:t>Approach 2:  The Sieve of Eratosthenes…</a:t>
            </a:r>
          </a:p>
          <a:p>
            <a:pPr>
              <a:buFontTx/>
              <a:buNone/>
            </a:pPr>
            <a:r>
              <a:rPr lang="en-US" altLang="en-US" b="1" smtClean="0">
                <a:solidFill>
                  <a:srgbClr val="187D0C"/>
                </a:solidFill>
              </a:rPr>
              <a:t>2</a:t>
            </a:r>
            <a:r>
              <a:rPr lang="en-US" altLang="en-US" smtClean="0"/>
              <a:t>, 3, </a:t>
            </a:r>
            <a:r>
              <a:rPr lang="en-US" altLang="en-US" smtClean="0">
                <a:solidFill>
                  <a:schemeClr val="bg2"/>
                </a:solidFill>
              </a:rPr>
              <a:t>4</a:t>
            </a:r>
            <a:r>
              <a:rPr lang="en-US" altLang="en-US" smtClean="0"/>
              <a:t>, 5, </a:t>
            </a:r>
            <a:r>
              <a:rPr lang="en-US" altLang="en-US" smtClean="0">
                <a:solidFill>
                  <a:schemeClr val="bg2"/>
                </a:solidFill>
              </a:rPr>
              <a:t>6</a:t>
            </a:r>
            <a:r>
              <a:rPr lang="en-US" altLang="en-US" smtClean="0"/>
              <a:t>, 7, </a:t>
            </a:r>
            <a:r>
              <a:rPr lang="en-US" altLang="en-US" smtClean="0">
                <a:solidFill>
                  <a:schemeClr val="bg2"/>
                </a:solidFill>
              </a:rPr>
              <a:t>8</a:t>
            </a:r>
            <a:r>
              <a:rPr lang="en-US" altLang="en-US" smtClean="0"/>
              <a:t>, 9, </a:t>
            </a:r>
            <a:r>
              <a:rPr lang="en-US" altLang="en-US" smtClean="0">
                <a:solidFill>
                  <a:schemeClr val="bg2"/>
                </a:solidFill>
              </a:rPr>
              <a:t>10</a:t>
            </a:r>
            <a:r>
              <a:rPr lang="en-US" altLang="en-US" smtClean="0"/>
              <a:t>, 11, </a:t>
            </a:r>
            <a:r>
              <a:rPr lang="en-US" altLang="en-US" smtClean="0">
                <a:solidFill>
                  <a:schemeClr val="bg2"/>
                </a:solidFill>
              </a:rPr>
              <a:t>12</a:t>
            </a:r>
            <a:r>
              <a:rPr lang="en-US" altLang="en-US" smtClean="0"/>
              <a:t>, 13, </a:t>
            </a:r>
            <a:r>
              <a:rPr lang="en-US" altLang="en-US" smtClean="0">
                <a:solidFill>
                  <a:schemeClr val="bg2"/>
                </a:solidFill>
              </a:rPr>
              <a:t>14</a:t>
            </a:r>
            <a:r>
              <a:rPr lang="en-US" altLang="en-US" smtClean="0"/>
              <a:t>, 15,…</a:t>
            </a:r>
          </a:p>
          <a:p>
            <a:pPr>
              <a:buFontTx/>
              <a:buNone/>
            </a:pPr>
            <a:r>
              <a:rPr lang="en-US" altLang="en-US" b="1" smtClean="0">
                <a:solidFill>
                  <a:srgbClr val="187D0C"/>
                </a:solidFill>
              </a:rPr>
              <a:t>2</a:t>
            </a:r>
            <a:r>
              <a:rPr lang="en-US" altLang="en-US" smtClean="0"/>
              <a:t>, </a:t>
            </a:r>
            <a:r>
              <a:rPr lang="en-US" altLang="en-US" b="1" smtClean="0">
                <a:solidFill>
                  <a:srgbClr val="187D0C"/>
                </a:solidFill>
              </a:rPr>
              <a:t>3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bg2"/>
                </a:solidFill>
              </a:rPr>
              <a:t>4</a:t>
            </a:r>
            <a:r>
              <a:rPr lang="en-US" altLang="en-US" smtClean="0"/>
              <a:t>, 5, </a:t>
            </a:r>
            <a:r>
              <a:rPr lang="en-US" altLang="en-US" smtClean="0">
                <a:solidFill>
                  <a:schemeClr val="bg2"/>
                </a:solidFill>
              </a:rPr>
              <a:t>6</a:t>
            </a:r>
            <a:r>
              <a:rPr lang="en-US" altLang="en-US" smtClean="0"/>
              <a:t>, 7, </a:t>
            </a:r>
            <a:r>
              <a:rPr lang="en-US" altLang="en-US" smtClean="0">
                <a:solidFill>
                  <a:schemeClr val="bg2"/>
                </a:solidFill>
              </a:rPr>
              <a:t>8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bg2"/>
                </a:solidFill>
              </a:rPr>
              <a:t>9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bg2"/>
                </a:solidFill>
              </a:rPr>
              <a:t>10</a:t>
            </a:r>
            <a:r>
              <a:rPr lang="en-US" altLang="en-US" smtClean="0"/>
              <a:t>, 11, </a:t>
            </a:r>
            <a:r>
              <a:rPr lang="en-US" altLang="en-US" smtClean="0">
                <a:solidFill>
                  <a:schemeClr val="bg2"/>
                </a:solidFill>
              </a:rPr>
              <a:t>12</a:t>
            </a:r>
            <a:r>
              <a:rPr lang="en-US" altLang="en-US" smtClean="0"/>
              <a:t>, 13, </a:t>
            </a:r>
            <a:r>
              <a:rPr lang="en-US" altLang="en-US" smtClean="0">
                <a:solidFill>
                  <a:schemeClr val="bg2"/>
                </a:solidFill>
              </a:rPr>
              <a:t>14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bg2"/>
                </a:solidFill>
              </a:rPr>
              <a:t>15</a:t>
            </a:r>
            <a:r>
              <a:rPr lang="en-US" altLang="en-US" smtClean="0"/>
              <a:t>,…</a:t>
            </a:r>
          </a:p>
          <a:p>
            <a:pPr>
              <a:buFontTx/>
              <a:buNone/>
            </a:pPr>
            <a:r>
              <a:rPr lang="en-US" altLang="en-US" b="1" smtClean="0">
                <a:solidFill>
                  <a:srgbClr val="187D0C"/>
                </a:solidFill>
              </a:rPr>
              <a:t>2</a:t>
            </a:r>
            <a:r>
              <a:rPr lang="en-US" altLang="en-US" smtClean="0"/>
              <a:t>, </a:t>
            </a:r>
            <a:r>
              <a:rPr lang="en-US" altLang="en-US" b="1" smtClean="0">
                <a:solidFill>
                  <a:srgbClr val="187D0C"/>
                </a:solidFill>
              </a:rPr>
              <a:t>3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bg2"/>
                </a:solidFill>
              </a:rPr>
              <a:t>4</a:t>
            </a:r>
            <a:r>
              <a:rPr lang="en-US" altLang="en-US" smtClean="0"/>
              <a:t>, </a:t>
            </a:r>
            <a:r>
              <a:rPr lang="en-US" altLang="en-US" b="1" smtClean="0">
                <a:solidFill>
                  <a:srgbClr val="187D0C"/>
                </a:solidFill>
              </a:rPr>
              <a:t>5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bg2"/>
                </a:solidFill>
              </a:rPr>
              <a:t>6</a:t>
            </a:r>
            <a:r>
              <a:rPr lang="en-US" altLang="en-US" smtClean="0"/>
              <a:t>, 7, </a:t>
            </a:r>
            <a:r>
              <a:rPr lang="en-US" altLang="en-US" smtClean="0">
                <a:solidFill>
                  <a:schemeClr val="bg2"/>
                </a:solidFill>
              </a:rPr>
              <a:t>8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bg2"/>
                </a:solidFill>
              </a:rPr>
              <a:t>9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bg2"/>
                </a:solidFill>
              </a:rPr>
              <a:t>10</a:t>
            </a:r>
            <a:r>
              <a:rPr lang="en-US" altLang="en-US" smtClean="0"/>
              <a:t>, 11, </a:t>
            </a:r>
            <a:r>
              <a:rPr lang="en-US" altLang="en-US" smtClean="0">
                <a:solidFill>
                  <a:schemeClr val="bg2"/>
                </a:solidFill>
              </a:rPr>
              <a:t>12</a:t>
            </a:r>
            <a:r>
              <a:rPr lang="en-US" altLang="en-US" smtClean="0"/>
              <a:t>, 13, </a:t>
            </a:r>
            <a:r>
              <a:rPr lang="en-US" altLang="en-US" smtClean="0">
                <a:solidFill>
                  <a:schemeClr val="bg2"/>
                </a:solidFill>
              </a:rPr>
              <a:t>14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bg2"/>
                </a:solidFill>
              </a:rPr>
              <a:t>15</a:t>
            </a:r>
            <a:r>
              <a:rPr lang="en-US" altLang="en-US" smtClean="0"/>
              <a:t>,…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34823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24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482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228600"/>
            <a:ext cx="128746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7162800" y="1524000"/>
            <a:ext cx="124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Eratosthenes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200 BCE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Nifty Sifty…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&gt;&gt;&gt; sieve([2, 3, 4, 5, 6, 7, 8, 9])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[2, 3, 5, 7]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 Bold" pitchFamily="1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def primes(n):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   </a:t>
            </a:r>
            <a:r>
              <a:rPr lang="ja-JP" altLang="en-US" sz="2400" b="1" smtClean="0">
                <a:latin typeface="Courier New Bold" pitchFamily="1" charset="0"/>
              </a:rPr>
              <a:t>'</a:t>
            </a:r>
            <a:r>
              <a:rPr lang="en-US" altLang="ja-JP" sz="2400" b="1" smtClean="0">
                <a:latin typeface="Courier New Bold" pitchFamily="1" charset="0"/>
              </a:rPr>
              <a:t>''Returns the list of primes &lt;= n'''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   return sieve(range(2, n+1))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 Bold" pitchFamily="1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def sieve(L):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   if L == []: return []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   else: return ???</a:t>
            </a:r>
            <a:endParaRPr lang="en-US" altLang="en-US" sz="2400" b="1" smtClean="0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3584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84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58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38800"/>
            <a:ext cx="6064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ounded Rectangular Callout 7"/>
          <p:cNvSpPr>
            <a:spLocks noChangeArrowheads="1"/>
          </p:cNvSpPr>
          <p:nvPr/>
        </p:nvSpPr>
        <p:spPr bwMode="auto">
          <a:xfrm>
            <a:off x="6319838" y="4572000"/>
            <a:ext cx="2443162" cy="1074738"/>
          </a:xfrm>
          <a:prstGeom prst="wedgeRoundRectCallout">
            <a:avLst>
              <a:gd name="adj1" fmla="val -41278"/>
              <a:gd name="adj2" fmla="val 609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This is a fun challenge.  Try it in your notes!</a:t>
            </a:r>
          </a:p>
        </p:txBody>
      </p:sp>
      <p:pic>
        <p:nvPicPr>
          <p:cNvPr id="3584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67400"/>
            <a:ext cx="6064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Nifty Sifty…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&gt;&gt;&gt; sieve([2, 3, 4, 5, 6, 8, 9])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[2, 3, 5, 7]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 Bold" pitchFamily="1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def primes(n):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   </a:t>
            </a:r>
            <a:r>
              <a:rPr lang="ja-JP" altLang="en-US" sz="2400" b="1" smtClean="0">
                <a:latin typeface="Courier New Bold" pitchFamily="1" charset="0"/>
              </a:rPr>
              <a:t>'</a:t>
            </a:r>
            <a:r>
              <a:rPr lang="en-US" altLang="ja-JP" sz="2400" b="1" smtClean="0">
                <a:latin typeface="Courier New Bold" pitchFamily="1" charset="0"/>
              </a:rPr>
              <a:t>''Returns the list of primes &lt;= n</a:t>
            </a:r>
            <a:r>
              <a:rPr lang="ja-JP" altLang="en-US" sz="2400" b="1" smtClean="0">
                <a:latin typeface="Courier New Bold" pitchFamily="1" charset="0"/>
              </a:rPr>
              <a:t>'</a:t>
            </a:r>
            <a:r>
              <a:rPr lang="en-US" altLang="ja-JP" sz="2400" b="1" smtClean="0">
                <a:latin typeface="Courier New Bold" pitchFamily="1" charset="0"/>
              </a:rPr>
              <a:t>''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   return sieve(range(2, n+1))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 Bold" pitchFamily="1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def sieve(L):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   if L == []: return []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   else: return </a:t>
            </a:r>
            <a:r>
              <a:rPr lang="en-US" altLang="en-US" sz="2400" b="1" smtClean="0">
                <a:solidFill>
                  <a:srgbClr val="FF0000"/>
                </a:solidFill>
                <a:latin typeface="Courier New Bold" pitchFamily="1" charset="0"/>
              </a:rPr>
              <a:t>[</a:t>
            </a:r>
            <a:r>
              <a:rPr lang="en-US" altLang="en-US" sz="2400" b="1" smtClean="0">
                <a:latin typeface="Courier New Bold" pitchFamily="1" charset="0"/>
              </a:rPr>
              <a:t>L[0]</a:t>
            </a:r>
            <a:r>
              <a:rPr lang="en-US" altLang="en-US" sz="2400" b="1" smtClean="0">
                <a:solidFill>
                  <a:srgbClr val="FF0000"/>
                </a:solidFill>
                <a:latin typeface="Courier New Bold" pitchFamily="1" charset="0"/>
              </a:rPr>
              <a:t>]</a:t>
            </a:r>
            <a:r>
              <a:rPr lang="en-US" altLang="en-US" sz="2400" b="1" smtClean="0">
                <a:latin typeface="Courier New Bold" pitchFamily="1" charset="0"/>
              </a:rPr>
              <a:t> + ???</a:t>
            </a:r>
            <a:endParaRPr lang="en-US" altLang="en-US" sz="2400" b="1" smtClean="0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Filter it, Baby!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 smtClean="0">
                <a:latin typeface="Courier New Bold" pitchFamily="1" charset="0"/>
              </a:rPr>
              <a:t>&gt;&gt;&gt; sieve([2, 3, 4, 5, 6, 7, 8, 9])</a:t>
            </a:r>
          </a:p>
          <a:p>
            <a:pPr>
              <a:buFontTx/>
              <a:buNone/>
            </a:pPr>
            <a:r>
              <a:rPr lang="en-US" altLang="en-US" sz="2400" b="1" dirty="0" smtClean="0">
                <a:latin typeface="Courier New Bold" pitchFamily="1" charset="0"/>
              </a:rPr>
              <a:t>[2, 3, 5, 7]</a:t>
            </a:r>
          </a:p>
          <a:p>
            <a:pPr>
              <a:buFontTx/>
              <a:buNone/>
            </a:pPr>
            <a:endParaRPr lang="en-US" altLang="en-US" sz="2400" b="1" dirty="0" smtClean="0">
              <a:latin typeface="Courier New Bold" pitchFamily="1" charset="0"/>
            </a:endParaRPr>
          </a:p>
          <a:p>
            <a:pPr>
              <a:buFontTx/>
              <a:buNone/>
            </a:pPr>
            <a:r>
              <a:rPr lang="en-US" altLang="en-US" sz="2400" b="1" dirty="0" err="1" smtClean="0">
                <a:latin typeface="Courier New Bold" pitchFamily="1" charset="0"/>
              </a:rPr>
              <a:t>def</a:t>
            </a:r>
            <a:r>
              <a:rPr lang="en-US" altLang="en-US" sz="2400" b="1" dirty="0" smtClean="0">
                <a:latin typeface="Courier New Bold" pitchFamily="1" charset="0"/>
              </a:rPr>
              <a:t> sieve(L):</a:t>
            </a:r>
          </a:p>
          <a:p>
            <a:pPr>
              <a:buFontTx/>
              <a:buNone/>
            </a:pPr>
            <a:r>
              <a:rPr lang="en-US" altLang="en-US" sz="2400" b="1" dirty="0" smtClean="0">
                <a:latin typeface="Courier New Bold" pitchFamily="1" charset="0"/>
              </a:rPr>
              <a:t>   if L == []: return []</a:t>
            </a:r>
          </a:p>
          <a:p>
            <a:pPr>
              <a:buFontTx/>
              <a:buNone/>
            </a:pPr>
            <a:r>
              <a:rPr lang="en-US" altLang="en-US" sz="2400" b="1" dirty="0" smtClean="0">
                <a:latin typeface="Courier New Bold" pitchFamily="1" charset="0"/>
              </a:rPr>
              <a:t>   else: return [L[0]] + </a:t>
            </a:r>
            <a:r>
              <a:rPr lang="en-US" altLang="en-US" sz="2400" b="1" dirty="0" smtClean="0">
                <a:solidFill>
                  <a:schemeClr val="bg1"/>
                </a:solidFill>
                <a:latin typeface="Courier New Bold" pitchFamily="1" charset="0"/>
              </a:rPr>
              <a:t>primes</a:t>
            </a:r>
          </a:p>
          <a:p>
            <a:pPr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Courier New Bold" pitchFamily="1" charset="0"/>
              </a:rPr>
              <a:t>       </a:t>
            </a:r>
            <a:r>
              <a:rPr lang="en-US" altLang="en-US" sz="2400" b="1" dirty="0" smtClean="0">
                <a:solidFill>
                  <a:srgbClr val="FF0000"/>
                </a:solidFill>
                <a:latin typeface="Courier New Bold" pitchFamily="1" charset="0"/>
              </a:rPr>
              <a:t>filter(lambda x: x % L[0] != 0, L[1:])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3789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89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78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6064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ounded Rectangular Callout 7"/>
          <p:cNvSpPr>
            <a:spLocks noChangeArrowheads="1"/>
          </p:cNvSpPr>
          <p:nvPr/>
        </p:nvSpPr>
        <p:spPr bwMode="auto">
          <a:xfrm>
            <a:off x="6243638" y="2506663"/>
            <a:ext cx="2443162" cy="1074737"/>
          </a:xfrm>
          <a:prstGeom prst="wedgeRoundRectCallout">
            <a:avLst>
              <a:gd name="adj1" fmla="val -41278"/>
              <a:gd name="adj2" fmla="val 609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This is a good start, but we</a:t>
            </a:r>
            <a:r>
              <a:rPr lang="ja-JP" altLang="en-US" sz="1800"/>
              <a:t>’</a:t>
            </a:r>
            <a:r>
              <a:rPr lang="en-US" altLang="ja-JP" sz="1800"/>
              <a:t>re not quite done!</a:t>
            </a:r>
            <a:endParaRPr lang="en-US" altLang="en-US" sz="1800"/>
          </a:p>
        </p:txBody>
      </p:sp>
      <p:pic>
        <p:nvPicPr>
          <p:cNvPr id="3789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6064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 rIns="132080"/>
          <a:lstStyle/>
          <a:p>
            <a:r>
              <a:rPr lang="en-US" altLang="en-US" smtClean="0"/>
              <a:t>Getting Help and Office Hours</a:t>
            </a: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381000" y="1266825"/>
            <a:ext cx="8218488" cy="180975"/>
            <a:chOff x="0" y="0"/>
            <a:chExt cx="5177" cy="114"/>
          </a:xfrm>
        </p:grpSpPr>
        <p:sp>
          <p:nvSpPr>
            <p:cNvPr id="1536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5364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6"/>
          <p:cNvGrpSpPr>
            <a:grpSpLocks/>
          </p:cNvGrpSpPr>
          <p:nvPr/>
        </p:nvGrpSpPr>
        <p:grpSpPr bwMode="auto">
          <a:xfrm>
            <a:off x="2895600" y="1676400"/>
            <a:ext cx="3962400" cy="1722438"/>
            <a:chOff x="0" y="0"/>
            <a:chExt cx="2496" cy="1085"/>
          </a:xfrm>
        </p:grpSpPr>
        <p:sp>
          <p:nvSpPr>
            <p:cNvPr id="15367" name="AutoShape 7"/>
            <p:cNvSpPr>
              <a:spLocks/>
            </p:cNvSpPr>
            <p:nvPr/>
          </p:nvSpPr>
          <p:spPr bwMode="auto">
            <a:xfrm>
              <a:off x="0" y="0"/>
              <a:ext cx="2496" cy="10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1706"/>
                  </a:lnTo>
                  <a:lnTo>
                    <a:pt x="0" y="16723"/>
                  </a:lnTo>
                  <a:lnTo>
                    <a:pt x="0" y="20067"/>
                  </a:lnTo>
                  <a:lnTo>
                    <a:pt x="3600" y="20067"/>
                  </a:lnTo>
                  <a:lnTo>
                    <a:pt x="312" y="21600"/>
                  </a:lnTo>
                  <a:lnTo>
                    <a:pt x="9000" y="20067"/>
                  </a:lnTo>
                  <a:lnTo>
                    <a:pt x="21600" y="20067"/>
                  </a:lnTo>
                  <a:lnTo>
                    <a:pt x="21600" y="16723"/>
                  </a:lnTo>
                  <a:lnTo>
                    <a:pt x="21600" y="11706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Rectangle 8"/>
            <p:cNvSpPr>
              <a:spLocks/>
            </p:cNvSpPr>
            <p:nvPr/>
          </p:nvSpPr>
          <p:spPr bwMode="auto">
            <a:xfrm>
              <a:off x="0" y="0"/>
              <a:ext cx="2496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Come to office hours and/or set up times to come talk to Geoff and Zach!  Also, grutoring hours are great!</a:t>
              </a:r>
            </a:p>
          </p:txBody>
        </p:sp>
      </p:grpSp>
      <p:sp>
        <p:nvSpPr>
          <p:cNvPr id="15366" name="Rectangular Callout 1"/>
          <p:cNvSpPr>
            <a:spLocks noChangeArrowheads="1"/>
          </p:cNvSpPr>
          <p:nvPr/>
        </p:nvSpPr>
        <p:spPr bwMode="auto">
          <a:xfrm>
            <a:off x="3429000" y="5105400"/>
            <a:ext cx="3657600" cy="838200"/>
          </a:xfrm>
          <a:prstGeom prst="wedgeRectCallout">
            <a:avLst>
              <a:gd name="adj1" fmla="val -68787"/>
              <a:gd name="adj2" fmla="val -20488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Be sure to put "CS5" in your e-mail subject lines!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Is This Sweet or What!?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&gt;&gt;&gt; sieve([2, 3, 4, 5, 6])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[2, 3, 5]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 Bold" pitchFamily="1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def sieve(L):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   if L == []: return []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   else: return [L[0]] + </a:t>
            </a:r>
            <a:r>
              <a:rPr lang="en-US" altLang="en-US" sz="2400" b="1" smtClean="0">
                <a:solidFill>
                  <a:schemeClr val="bg1"/>
                </a:solidFill>
                <a:latin typeface="Courier New Bold" pitchFamily="1" charset="0"/>
              </a:rPr>
              <a:t>primes</a:t>
            </a: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Courier New Bold" pitchFamily="1" charset="0"/>
              </a:rPr>
              <a:t>     </a:t>
            </a:r>
            <a:r>
              <a:rPr lang="en-US" altLang="en-US" sz="2400" b="1" smtClean="0">
                <a:solidFill>
                  <a:srgbClr val="1C7210"/>
                </a:solidFill>
                <a:latin typeface="Courier New Bold" pitchFamily="1" charset="0"/>
              </a:rPr>
              <a:t>sieve</a:t>
            </a:r>
            <a:r>
              <a:rPr lang="en-US" altLang="en-US" sz="2000" b="1" smtClean="0">
                <a:latin typeface="Courier New Bold" pitchFamily="1" charset="0"/>
              </a:rPr>
              <a:t>(filter(lambda x: x % L[0] != 0, L[1:]))</a:t>
            </a:r>
            <a:endParaRPr lang="en-US" altLang="en-US" sz="2000" b="1" smtClean="0"/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3891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2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8917" name="AutoShape 7"/>
          <p:cNvSpPr>
            <a:spLocks noChangeArrowheads="1"/>
          </p:cNvSpPr>
          <p:nvPr/>
        </p:nvSpPr>
        <p:spPr bwMode="auto">
          <a:xfrm>
            <a:off x="6400800" y="5443538"/>
            <a:ext cx="1447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demo!</a:t>
            </a: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457200" y="5562600"/>
            <a:ext cx="571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primes(n):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 return sieve(range(2, n+1))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A43A666-0B2B-43A4-9A87-904045C953B3}" type="slidenum">
              <a:rPr lang="en-US" altLang="en-US" sz="1400" smtClean="0"/>
              <a:pPr algn="l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1639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33400" y="2000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Alien's Life Advice</a:t>
            </a:r>
            <a:endParaRPr lang="en-US" altLang="en-US" sz="4000"/>
          </a:p>
        </p:txBody>
      </p:sp>
      <p:pic>
        <p:nvPicPr>
          <p:cNvPr id="16389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5334000" y="1676400"/>
            <a:ext cx="1752600" cy="1295400"/>
          </a:xfrm>
          <a:prstGeom prst="wedgeRectCallout">
            <a:avLst>
              <a:gd name="adj1" fmla="val -79801"/>
              <a:gd name="adj2" fmla="val 705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Don't be Hermione Granger</a:t>
            </a:r>
          </a:p>
        </p:txBody>
      </p:sp>
      <p:sp>
        <p:nvSpPr>
          <p:cNvPr id="146440" name="AutoShape 8"/>
          <p:cNvSpPr>
            <a:spLocks/>
          </p:cNvSpPr>
          <p:nvPr/>
        </p:nvSpPr>
        <p:spPr bwMode="auto">
          <a:xfrm>
            <a:off x="5105400" y="4267200"/>
            <a:ext cx="1905000" cy="990600"/>
          </a:xfrm>
          <a:prstGeom prst="wedgeRectCallout">
            <a:avLst>
              <a:gd name="adj1" fmla="val -68417"/>
              <a:gd name="adj2" fmla="val -113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Let somebody else answer for a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Use-It-Or-Lose-It</a:t>
            </a:r>
            <a:br>
              <a:rPr lang="en-US" altLang="en-US" smtClean="0"/>
            </a:br>
            <a:endParaRPr lang="en-US" altLang="en-US" sz="2400" smtClean="0"/>
          </a:p>
        </p:txBody>
      </p:sp>
      <p:pic>
        <p:nvPicPr>
          <p:cNvPr id="43011" name="Content Placeholder 3" descr="UseItOrLoseI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02" r="-208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Power Set!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&gt;&gt;&gt; powerset([1, 2, 3])</a:t>
            </a:r>
          </a:p>
          <a:p>
            <a:pPr>
              <a:buFontTx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[[], [3], [2], [2, 3], [1], [1, 3], [1, 2], [1, 2, 3]]</a:t>
            </a:r>
          </a:p>
          <a:p>
            <a:pPr>
              <a:buFontTx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&gt;&gt;&gt; powerset([1])</a:t>
            </a:r>
          </a:p>
          <a:p>
            <a:pPr>
              <a:buFontTx/>
              <a:buNone/>
            </a:pPr>
            <a:endParaRPr lang="en-US" altLang="en-US" sz="28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&gt;&gt;&gt; powerset([])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3994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994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708025" y="1568450"/>
            <a:ext cx="8740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&gt;&gt;&gt; powerset([1, 2])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[[], [2], [1], [1, 2]]</a:t>
            </a:r>
          </a:p>
        </p:txBody>
      </p:sp>
      <p:pic>
        <p:nvPicPr>
          <p:cNvPr id="39942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9"/>
          <p:cNvSpPr>
            <a:spLocks noChangeArrowheads="1"/>
          </p:cNvSpPr>
          <p:nvPr/>
        </p:nvSpPr>
        <p:spPr bwMode="auto">
          <a:xfrm>
            <a:off x="7162800" y="1371600"/>
            <a:ext cx="1828800" cy="1524000"/>
          </a:xfrm>
          <a:prstGeom prst="wedgeRectCallout">
            <a:avLst>
              <a:gd name="adj1" fmla="val -64065"/>
              <a:gd name="adj2" fmla="val 3635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This really demonstrates the power of functional programming!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5410200" y="4343400"/>
            <a:ext cx="33416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C7210"/>
                </a:solidFill>
              </a:rPr>
              <a:t>The order in which the subsets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C7210"/>
                </a:solidFill>
              </a:rPr>
              <a:t>are presented is unimportant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C7210"/>
                </a:solidFill>
              </a:rPr>
              <a:t>but within each subset,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C7210"/>
                </a:solidFill>
              </a:rPr>
              <a:t>order should be consistent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C7210"/>
                </a:solidFill>
              </a:rPr>
              <a:t>with the input set.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Power Set!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096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708025" y="1568450"/>
            <a:ext cx="8740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def powerset(L):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965" name="TextBox 14"/>
          <p:cNvSpPr txBox="1">
            <a:spLocks noChangeArrowheads="1"/>
          </p:cNvSpPr>
          <p:nvPr/>
        </p:nvSpPr>
        <p:spPr bwMode="auto">
          <a:xfrm>
            <a:off x="6491288" y="6248400"/>
            <a:ext cx="2271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120DF3"/>
                </a:solidFill>
              </a:rPr>
              <a:t>In your notes…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 txBox="1">
            <a:spLocks/>
          </p:cNvSpPr>
          <p:nvPr/>
        </p:nvSpPr>
        <p:spPr bwMode="auto">
          <a:xfrm>
            <a:off x="685800" y="152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The Packing Problem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381000" y="809625"/>
            <a:ext cx="8218488" cy="180975"/>
            <a:chOff x="295" y="1311"/>
            <a:chExt cx="5177" cy="114"/>
          </a:xfrm>
        </p:grpSpPr>
        <p:sp>
          <p:nvSpPr>
            <p:cNvPr id="4199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199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685800" y="1143000"/>
            <a:ext cx="55721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&gt;&gt; subset(12, [2, 3, 4, 7, 10, 42])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&gt;&gt;&gt; subset(8, [2, 3, 4, 7, 10, 42])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def subset(target, L):</a:t>
            </a:r>
          </a:p>
        </p:txBody>
      </p:sp>
      <p:pic>
        <p:nvPicPr>
          <p:cNvPr id="41989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2362200"/>
            <a:ext cx="55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AutoShape 9"/>
          <p:cNvSpPr>
            <a:spLocks noChangeArrowheads="1"/>
          </p:cNvSpPr>
          <p:nvPr/>
        </p:nvSpPr>
        <p:spPr bwMode="auto">
          <a:xfrm>
            <a:off x="7391400" y="1828800"/>
            <a:ext cx="1373188" cy="685800"/>
          </a:xfrm>
          <a:prstGeom prst="wedgeRectCallout">
            <a:avLst>
              <a:gd name="adj1" fmla="val -52722"/>
              <a:gd name="adj2" fmla="val 596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Two inputs means two base cases!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en-US" smtClean="0"/>
              <a:t>The Knapsack Problem…</a:t>
            </a:r>
          </a:p>
        </p:txBody>
      </p:sp>
      <p:grpSp>
        <p:nvGrpSpPr>
          <p:cNvPr id="44035" name="Group 4"/>
          <p:cNvGrpSpPr>
            <a:grpSpLocks/>
          </p:cNvGrpSpPr>
          <p:nvPr/>
        </p:nvGrpSpPr>
        <p:grpSpPr bwMode="auto">
          <a:xfrm>
            <a:off x="381000" y="914400"/>
            <a:ext cx="8218488" cy="180975"/>
            <a:chOff x="295" y="1311"/>
            <a:chExt cx="5177" cy="114"/>
          </a:xfrm>
        </p:grpSpPr>
        <p:sp>
          <p:nvSpPr>
            <p:cNvPr id="4404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404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440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52876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4384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812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9" descr="AA02819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9213"/>
            <a:ext cx="914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0" descr="AA02819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5413"/>
            <a:ext cx="914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457200" y="3048000"/>
            <a:ext cx="266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Kingdom of Shmorbodia</a:t>
            </a:r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>
            <a:off x="3352800" y="1219200"/>
            <a:ext cx="3657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/>
              <a:t>Item		Weight	 Value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Spam		2	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Tofu		3	112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Chocolate	4	125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Knapsack Capacity:  5?  6?  7?  </a:t>
            </a:r>
          </a:p>
        </p:txBody>
      </p:sp>
      <p:sp>
        <p:nvSpPr>
          <p:cNvPr id="44043" name="TextBox 14"/>
          <p:cNvSpPr txBox="1">
            <a:spLocks noChangeArrowheads="1"/>
          </p:cNvSpPr>
          <p:nvPr/>
        </p:nvSpPr>
        <p:spPr bwMode="auto">
          <a:xfrm>
            <a:off x="533400" y="3581400"/>
            <a:ext cx="77263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&gt;&gt;&gt; knapsack(7, [ [2, 100], [3, 112], [4, 125] 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237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4044" name="Picture 8" descr="ali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60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AutoShape 9"/>
          <p:cNvSpPr>
            <a:spLocks noChangeArrowheads="1"/>
          </p:cNvSpPr>
          <p:nvPr/>
        </p:nvSpPr>
        <p:spPr bwMode="auto">
          <a:xfrm>
            <a:off x="1524000" y="4648200"/>
            <a:ext cx="1830388" cy="762000"/>
          </a:xfrm>
          <a:prstGeom prst="wedgeRectCallout">
            <a:avLst>
              <a:gd name="adj1" fmla="val -52722"/>
              <a:gd name="adj2" fmla="val 596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Prof. I. Lai thinks that a </a:t>
            </a:r>
            <a:r>
              <a:rPr lang="ja-JP" altLang="en-US" sz="1400">
                <a:latin typeface="Times New Roman" pitchFamily="18" charset="0"/>
              </a:rPr>
              <a:t>“</a:t>
            </a:r>
            <a:r>
              <a:rPr lang="en-US" altLang="ja-JP" sz="1400">
                <a:latin typeface="Times New Roman" pitchFamily="18" charset="0"/>
              </a:rPr>
              <a:t>greedy solution</a:t>
            </a:r>
            <a:r>
              <a:rPr lang="ja-JP" altLang="en-US" sz="1400">
                <a:latin typeface="Times New Roman" pitchFamily="18" charset="0"/>
              </a:rPr>
              <a:t>”</a:t>
            </a:r>
            <a:r>
              <a:rPr lang="en-US" altLang="ja-JP" sz="1400">
                <a:latin typeface="Times New Roman" pitchFamily="18" charset="0"/>
              </a:rPr>
              <a:t> is the way to go!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791200" y="6248400"/>
            <a:ext cx="315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120DF3"/>
                </a:solidFill>
              </a:rPr>
              <a:t>Worksheet and Demo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en-US" smtClean="0"/>
              <a:t>The Knapsack Revisited…</a:t>
            </a:r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381000" y="914400"/>
            <a:ext cx="8218488" cy="180975"/>
            <a:chOff x="295" y="1311"/>
            <a:chExt cx="5177" cy="114"/>
          </a:xfrm>
        </p:grpSpPr>
        <p:sp>
          <p:nvSpPr>
            <p:cNvPr id="4506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506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4506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52876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4384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812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9" descr="AA02819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9213"/>
            <a:ext cx="914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0" descr="AA02819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5413"/>
            <a:ext cx="914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TextBox 11"/>
          <p:cNvSpPr txBox="1">
            <a:spLocks noChangeArrowheads="1"/>
          </p:cNvSpPr>
          <p:nvPr/>
        </p:nvSpPr>
        <p:spPr bwMode="auto">
          <a:xfrm>
            <a:off x="457200" y="3048000"/>
            <a:ext cx="266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Kingdom of Shmorbodia</a:t>
            </a:r>
          </a:p>
        </p:txBody>
      </p:sp>
      <p:sp>
        <p:nvSpPr>
          <p:cNvPr id="45066" name="TextBox 13"/>
          <p:cNvSpPr txBox="1">
            <a:spLocks noChangeArrowheads="1"/>
          </p:cNvSpPr>
          <p:nvPr/>
        </p:nvSpPr>
        <p:spPr bwMode="auto">
          <a:xfrm>
            <a:off x="3352800" y="1219200"/>
            <a:ext cx="3657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/>
              <a:t>Item		Weight	 Value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Spam		2	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Tofu		3	112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Chocolate	4	125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Knapsack Capacity:  5?  6?  7?  </a:t>
            </a:r>
          </a:p>
        </p:txBody>
      </p:sp>
      <p:sp>
        <p:nvSpPr>
          <p:cNvPr id="45067" name="TextBox 14"/>
          <p:cNvSpPr txBox="1">
            <a:spLocks noChangeArrowheads="1"/>
          </p:cNvSpPr>
          <p:nvPr/>
        </p:nvSpPr>
        <p:spPr bwMode="auto">
          <a:xfrm>
            <a:off x="533400" y="3581400"/>
            <a:ext cx="77263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&gt;&gt;&gt; knapsack(7, [ [2, 100], [3, 112], [4, 125] 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[237, </a:t>
            </a:r>
            <a:r>
              <a:rPr lang="en-US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 </a:t>
            </a:r>
            <a:r>
              <a:rPr lang="en-US" altLang="en-US" sz="20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[3, 112]</a:t>
            </a:r>
            <a:r>
              <a:rPr lang="en-US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20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[4, 125]</a:t>
            </a:r>
            <a:r>
              <a:rPr lang="en-US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] </a:t>
            </a: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200025"/>
            <a:ext cx="7772400" cy="1143000"/>
          </a:xfrm>
        </p:spPr>
        <p:txBody>
          <a:bodyPr/>
          <a:lstStyle/>
          <a:p>
            <a:r>
              <a:rPr lang="en-US" altLang="en-US" smtClean="0"/>
              <a:t>Comparing DNA via Longest</a:t>
            </a:r>
            <a:br>
              <a:rPr lang="en-US" altLang="en-US" smtClean="0"/>
            </a:br>
            <a:r>
              <a:rPr lang="en-US" altLang="en-US" smtClean="0"/>
              <a:t>Common Subsequence (LCS)</a:t>
            </a:r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381000" y="1571625"/>
            <a:ext cx="8218488" cy="180975"/>
            <a:chOff x="295" y="1311"/>
            <a:chExt cx="5177" cy="114"/>
          </a:xfrm>
        </p:grpSpPr>
        <p:sp>
          <p:nvSpPr>
            <p:cNvPr id="4608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608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685800" y="1981200"/>
            <a:ext cx="71485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GG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TT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&gt;&gt;&gt; LCS(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AGGACAT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ATTACGAT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085" name="TextBox 23"/>
          <p:cNvSpPr txBox="1">
            <a:spLocks noChangeArrowheads="1"/>
          </p:cNvSpPr>
          <p:nvPr/>
        </p:nvSpPr>
        <p:spPr bwMode="auto">
          <a:xfrm>
            <a:off x="685800" y="4495800"/>
            <a:ext cx="54197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&gt;&gt;&gt; LCS(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&gt;&gt;&gt; LCS(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xsam</a:t>
            </a:r>
            <a:r>
              <a:rPr lang="ja-JP" altLang="en-US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46086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67400"/>
            <a:ext cx="457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AutoShape 9"/>
          <p:cNvSpPr>
            <a:spLocks noChangeArrowheads="1"/>
          </p:cNvSpPr>
          <p:nvPr/>
        </p:nvSpPr>
        <p:spPr bwMode="auto">
          <a:xfrm>
            <a:off x="7085013" y="4953000"/>
            <a:ext cx="1830387" cy="1066800"/>
          </a:xfrm>
          <a:prstGeom prst="wedgeRectCallout">
            <a:avLst>
              <a:gd name="adj1" fmla="val -52722"/>
              <a:gd name="adj2" fmla="val 596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" pitchFamily="49" charset="0"/>
              </a:rPr>
              <a:t>I prefer spam to an xsam!</a:t>
            </a:r>
            <a:endParaRPr lang="en-US" altLang="en-U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BASE CASE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</a:t>
            </a:r>
          </a:p>
        </p:txBody>
      </p:sp>
      <p:sp>
        <p:nvSpPr>
          <p:cNvPr id="47108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6019800" y="6165850"/>
            <a:ext cx="3114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Try this in your notes!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Solution follows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Member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&gt;&gt;&gt; member(42, [1, 3, 5, 42, 7])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&gt;&gt;&gt; member(42, [</a:t>
            </a:r>
            <a:r>
              <a:rPr lang="ja-JP" altLang="en-US" sz="2400" smtClean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smtClean="0"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smtClean="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smtClean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smtClean="0">
                <a:latin typeface="Courier New" pitchFamily="49" charset="0"/>
                <a:cs typeface="Courier New" pitchFamily="49" charset="0"/>
              </a:rPr>
              <a:t>is</a:t>
            </a:r>
            <a:r>
              <a:rPr lang="ja-JP" altLang="en-US" sz="2400" smtClean="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smtClean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smtClean="0">
                <a:latin typeface="Courier New" pitchFamily="49" charset="0"/>
                <a:cs typeface="Courier New" pitchFamily="49" charset="0"/>
              </a:rPr>
              <a:t>yummy</a:t>
            </a:r>
            <a:r>
              <a:rPr lang="ja-JP" altLang="en-US" sz="2400" smtClean="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smtClean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2048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48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609600" y="3581400"/>
            <a:ext cx="332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member(x, L):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6934200" y="6324600"/>
            <a:ext cx="2092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C7210"/>
                </a:solidFill>
              </a:rPr>
              <a:t>Worksheet please!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48132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49156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LCS(S1[1:], S2[1:])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50180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Recursive Approach…</a:t>
            </a: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LCS(S1[1:], S2[1:])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max(LCS(S1, S2[1:]), LCS(S1[1:], S2))</a:t>
            </a:r>
          </a:p>
        </p:txBody>
      </p:sp>
      <p:sp>
        <p:nvSpPr>
          <p:cNvPr id="51204" name="TextBox 23"/>
          <p:cNvSpPr txBox="1">
            <a:spLocks noChangeArrowheads="1"/>
          </p:cNvSpPr>
          <p:nvPr/>
        </p:nvSpPr>
        <p:spPr bwMode="auto">
          <a:xfrm>
            <a:off x="2630488" y="3810000"/>
            <a:ext cx="3360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1205" name="Straight Connector 5"/>
          <p:cNvCxnSpPr>
            <a:cxnSpLocks noChangeShapeType="1"/>
          </p:cNvCxnSpPr>
          <p:nvPr/>
        </p:nvCxnSpPr>
        <p:spPr bwMode="auto">
          <a:xfrm>
            <a:off x="304800" y="3733800"/>
            <a:ext cx="853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>Writing </a:t>
            </a:r>
            <a:r>
              <a:rPr lang="en-US" altLang="en-US" sz="3600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altLang="en-US" sz="3600" smtClean="0"/>
              <a:t> and </a:t>
            </a:r>
            <a:r>
              <a:rPr lang="en-US" altLang="en-US" sz="3600" smtClean="0">
                <a:latin typeface="Courier New" pitchFamily="49" charset="0"/>
                <a:cs typeface="Courier New" pitchFamily="49" charset="0"/>
              </a:rPr>
              <a:t>Reduce</a:t>
            </a: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2254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2" name="Content Placeholder 7"/>
          <p:cNvSpPr>
            <a:spLocks noGrp="1"/>
          </p:cNvSpPr>
          <p:nvPr>
            <p:ph idx="1"/>
          </p:nvPr>
        </p:nvSpPr>
        <p:spPr>
          <a:xfrm>
            <a:off x="381000" y="1828800"/>
            <a:ext cx="42672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Courier New" pitchFamily="49" charset="0"/>
              </a:rPr>
              <a:t>&gt;&gt;&gt; map(dbl, [0, 1, 2, 3])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Courier New" pitchFamily="49" charset="0"/>
              </a:rPr>
              <a:t>[0, 2, 4, 6]</a:t>
            </a:r>
          </a:p>
          <a:p>
            <a:pPr>
              <a:buFontTx/>
              <a:buNone/>
            </a:pPr>
            <a:endParaRPr lang="en-US" altLang="en-US" smtClean="0">
              <a:latin typeface="Courier" pitchFamily="49" charset="0"/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4724400" y="1828800"/>
            <a:ext cx="3768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</a:rPr>
              <a:t>&gt;&gt;&gt; reduce(add, [1, 2, 3])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</a:rPr>
              <a:t>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2534" name="Straight Connector 8"/>
          <p:cNvCxnSpPr>
            <a:cxnSpLocks noChangeShapeType="1"/>
          </p:cNvCxnSpPr>
          <p:nvPr/>
        </p:nvCxnSpPr>
        <p:spPr bwMode="auto">
          <a:xfrm rot="5400000">
            <a:off x="1943101" y="4152900"/>
            <a:ext cx="4953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457200" y="3048000"/>
            <a:ext cx="2770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def map(f, L):</a:t>
            </a:r>
          </a:p>
        </p:txBody>
      </p:sp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4876800" y="3581400"/>
            <a:ext cx="3324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def reduce(g, L):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4876800" y="3200400"/>
            <a:ext cx="3657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FF"/>
                </a:solidFill>
              </a:rPr>
              <a:t>The shortest possible list has length 1</a:t>
            </a: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6934200" y="6324600"/>
            <a:ext cx="2092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C7210"/>
                </a:solidFill>
              </a:rPr>
              <a:t>Worksheet please!</a:t>
            </a:r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457200" y="2819400"/>
            <a:ext cx="3657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FF"/>
                </a:solidFill>
              </a:rPr>
              <a:t>The shortest possible list has length 0</a:t>
            </a:r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152400" y="6305550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C7210"/>
                </a:solidFill>
              </a:rPr>
              <a:t>In your notes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Filter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def even(x):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   </a:t>
            </a:r>
            <a:r>
              <a:rPr lang="ja-JP" altLang="en-US" sz="2400" b="1" smtClean="0">
                <a:solidFill>
                  <a:srgbClr val="A6A6A6"/>
                </a:solidFill>
                <a:latin typeface="Courier New Bold" pitchFamily="1" charset="0"/>
              </a:rPr>
              <a:t>’’’</a:t>
            </a:r>
            <a:r>
              <a:rPr lang="en-US" altLang="ja-JP" sz="2400" b="1" smtClean="0">
                <a:solidFill>
                  <a:srgbClr val="A6A6A6"/>
                </a:solidFill>
                <a:latin typeface="Courier New Bold" pitchFamily="1" charset="0"/>
              </a:rPr>
              <a:t>returns True iff x is even</a:t>
            </a:r>
            <a:r>
              <a:rPr lang="ja-JP" altLang="en-US" sz="2400" b="1" smtClean="0">
                <a:solidFill>
                  <a:srgbClr val="A6A6A6"/>
                </a:solidFill>
                <a:latin typeface="Courier New Bold" pitchFamily="1" charset="0"/>
              </a:rPr>
              <a:t>’’’</a:t>
            </a:r>
            <a:endParaRPr lang="en-US" altLang="ja-JP" sz="2400" b="1" smtClean="0">
              <a:solidFill>
                <a:srgbClr val="A6A6A6"/>
              </a:solidFill>
              <a:latin typeface="Courier New Bold" pitchFamily="1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   return x % 2 == 0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 Bold" pitchFamily="1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&gt;&gt;&gt; filter(even, range(100))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[0, 2, 4, 6, …, 98]</a:t>
            </a:r>
          </a:p>
          <a:p>
            <a:pPr>
              <a:buFontTx/>
              <a:buNone/>
            </a:pPr>
            <a:endParaRPr lang="en-US" altLang="en-US" sz="2400" smtClean="0">
              <a:latin typeface="Courier New Bold" pitchFamily="1" charset="0"/>
            </a:endParaRPr>
          </a:p>
          <a:p>
            <a:pPr>
              <a:buFontTx/>
              <a:buNone/>
            </a:pPr>
            <a:endParaRPr lang="en-US" altLang="en-US" smtClean="0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2356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355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1371600"/>
            <a:ext cx="836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5257800" y="1066800"/>
            <a:ext cx="1677988" cy="762000"/>
          </a:xfrm>
          <a:prstGeom prst="wedgeRectCallout">
            <a:avLst>
              <a:gd name="adj1" fmla="val -52722"/>
              <a:gd name="adj2" fmla="val 596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Java doesn</a:t>
            </a:r>
            <a:r>
              <a:rPr lang="ja-JP" altLang="en-US" sz="2000">
                <a:latin typeface="Times New Roman" pitchFamily="18" charset="0"/>
              </a:rPr>
              <a:t>’</a:t>
            </a:r>
            <a:r>
              <a:rPr lang="en-US" altLang="ja-JP" sz="2000">
                <a:latin typeface="Times New Roman" pitchFamily="18" charset="0"/>
              </a:rPr>
              <a:t>t have a </a:t>
            </a:r>
            <a:r>
              <a:rPr lang="en-US" altLang="ja-JP" sz="1400">
                <a:latin typeface="Courier New" pitchFamily="49" charset="0"/>
                <a:cs typeface="Courier New" pitchFamily="49" charset="0"/>
              </a:rPr>
              <a:t>filter!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6324600" y="2971800"/>
            <a:ext cx="1931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A function that returns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either 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altLang="en-US" sz="1400">
                <a:solidFill>
                  <a:srgbClr val="0000FF"/>
                </a:solidFill>
              </a:rPr>
              <a:t> or </a:t>
            </a:r>
            <a:r>
              <a:rPr lang="en-US" altLang="en-US" sz="1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Is called a</a:t>
            </a:r>
            <a:r>
              <a:rPr lang="en-US" altLang="en-US" sz="1400" i="1">
                <a:solidFill>
                  <a:srgbClr val="0000FF"/>
                </a:solidFill>
              </a:rPr>
              <a:t> predicate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Filter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def short (List):</a:t>
            </a: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	</a:t>
            </a:r>
            <a:r>
              <a:rPr lang="en-US" altLang="en-US" sz="2400" b="1" smtClean="0">
                <a:solidFill>
                  <a:srgbClr val="A6A6A6"/>
                </a:solidFill>
                <a:latin typeface="Courier New Bold" pitchFamily="1" charset="0"/>
              </a:rPr>
              <a:t> </a:t>
            </a:r>
            <a:r>
              <a:rPr lang="ja-JP" altLang="en-US" sz="2400" b="1" smtClean="0">
                <a:solidFill>
                  <a:srgbClr val="A6A6A6"/>
                </a:solidFill>
                <a:latin typeface="Courier New Bold" pitchFamily="1" charset="0"/>
              </a:rPr>
              <a:t>’’’</a:t>
            </a:r>
            <a:r>
              <a:rPr lang="en-US" altLang="ja-JP" sz="2400" b="1" smtClean="0">
                <a:solidFill>
                  <a:srgbClr val="A6A6A6"/>
                </a:solidFill>
                <a:latin typeface="Courier New Bold" pitchFamily="1" charset="0"/>
              </a:rPr>
              <a:t>returns True iff List has len &lt;= 2</a:t>
            </a:r>
            <a:r>
              <a:rPr lang="ja-JP" altLang="en-US" sz="2400" b="1" smtClean="0">
                <a:solidFill>
                  <a:srgbClr val="A6A6A6"/>
                </a:solidFill>
                <a:latin typeface="Courier New Bold" pitchFamily="1" charset="0"/>
              </a:rPr>
              <a:t>’’’</a:t>
            </a:r>
            <a:endParaRPr lang="en-US" altLang="ja-JP" sz="2400" b="1" smtClean="0">
              <a:solidFill>
                <a:srgbClr val="A6A6A6"/>
              </a:solidFill>
              <a:latin typeface="Courier New Bold" pitchFamily="1" charset="0"/>
            </a:endParaRPr>
          </a:p>
          <a:p>
            <a:pPr>
              <a:buFontTx/>
              <a:buNone/>
            </a:pPr>
            <a:r>
              <a:rPr lang="en-US" altLang="en-US" sz="2400" b="1" smtClean="0">
                <a:latin typeface="Courier New Bold" pitchFamily="1" charset="0"/>
              </a:rPr>
              <a:t>   return len(List) &lt;= 2</a:t>
            </a:r>
          </a:p>
          <a:p>
            <a:pPr>
              <a:buFontTx/>
              <a:buNone/>
            </a:pPr>
            <a:endParaRPr lang="en-US" altLang="en-US" sz="2400" b="1" smtClean="0">
              <a:latin typeface="Courier New Bold" pitchFamily="1" charset="0"/>
            </a:endParaRPr>
          </a:p>
          <a:p>
            <a:pPr>
              <a:buFontTx/>
              <a:buNone/>
            </a:pPr>
            <a:r>
              <a:rPr lang="en-US" altLang="en-US" sz="2000" b="1" smtClean="0">
                <a:latin typeface="Courier New Bold" pitchFamily="1" charset="0"/>
              </a:rPr>
              <a:t>&gt;&gt;&gt; filter(short, [ [</a:t>
            </a:r>
            <a:r>
              <a:rPr lang="ja-JP" altLang="en-US" sz="2000" b="1" smtClean="0">
                <a:latin typeface="Courier New Bold" pitchFamily="1" charset="0"/>
              </a:rPr>
              <a:t>“</a:t>
            </a:r>
            <a:r>
              <a:rPr lang="en-US" altLang="ja-JP" sz="2000" b="1" smtClean="0">
                <a:latin typeface="Courier New Bold" pitchFamily="1" charset="0"/>
              </a:rPr>
              <a:t>spam</a:t>
            </a:r>
            <a:r>
              <a:rPr lang="ja-JP" altLang="en-US" sz="2000" b="1" smtClean="0">
                <a:latin typeface="Courier New Bold" pitchFamily="1" charset="0"/>
              </a:rPr>
              <a:t>”</a:t>
            </a:r>
            <a:r>
              <a:rPr lang="en-US" altLang="ja-JP" sz="2000" b="1" smtClean="0">
                <a:latin typeface="Courier New Bold" pitchFamily="1" charset="0"/>
              </a:rPr>
              <a:t>, </a:t>
            </a:r>
            <a:r>
              <a:rPr lang="ja-JP" altLang="en-US" sz="2000" b="1" smtClean="0">
                <a:latin typeface="Courier New Bold" pitchFamily="1" charset="0"/>
              </a:rPr>
              <a:t>“</a:t>
            </a:r>
            <a:r>
              <a:rPr lang="en-US" altLang="ja-JP" sz="2000" b="1" smtClean="0">
                <a:latin typeface="Courier New Bold" pitchFamily="1" charset="0"/>
              </a:rPr>
              <a:t>yum</a:t>
            </a:r>
            <a:r>
              <a:rPr lang="ja-JP" altLang="en-US" sz="2000" b="1" smtClean="0">
                <a:latin typeface="Courier New Bold" pitchFamily="1" charset="0"/>
              </a:rPr>
              <a:t>”</a:t>
            </a:r>
            <a:r>
              <a:rPr lang="en-US" altLang="ja-JP" sz="2000" b="1" smtClean="0">
                <a:latin typeface="Courier New Bold" pitchFamily="1" charset="0"/>
              </a:rPr>
              <a:t>], [42], [1, 2, 3]])</a:t>
            </a:r>
          </a:p>
          <a:p>
            <a:pPr>
              <a:buFontTx/>
              <a:buNone/>
            </a:pPr>
            <a:endParaRPr lang="en-US" altLang="en-US" sz="2400" smtClean="0">
              <a:latin typeface="Courier New Bold" pitchFamily="1" charset="0"/>
            </a:endParaRPr>
          </a:p>
          <a:p>
            <a:pPr>
              <a:buFontTx/>
              <a:buNone/>
            </a:pPr>
            <a:endParaRPr lang="en-US" altLang="en-US" smtClean="0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2458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458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2600"/>
            <a:ext cx="836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6856412" y="4419600"/>
            <a:ext cx="1982787" cy="1295400"/>
          </a:xfrm>
          <a:prstGeom prst="wedgeRectCallout">
            <a:avLst>
              <a:gd name="adj1" fmla="val -52722"/>
              <a:gd name="adj2" fmla="val 757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filter</a:t>
            </a:r>
            <a:r>
              <a:rPr lang="en-US" altLang="en-US" sz="2000" dirty="0">
                <a:latin typeface="Times New Roman" pitchFamily="18" charset="0"/>
              </a:rPr>
              <a:t> can be written from scratch using recursion</a:t>
            </a:r>
            <a:r>
              <a:rPr lang="en-US" altLang="en-US" sz="2000" dirty="0" smtClean="0">
                <a:latin typeface="Times New Roman" pitchFamily="18" charset="0"/>
              </a:rPr>
              <a:t>.</a:t>
            </a:r>
            <a:endParaRPr lang="en-US" alt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Courier" pitchFamily="-111" charset="0"/>
                <a:cs typeface="Courier"/>
              </a:rPr>
              <a:t>Functions are Data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def divides(n): </a:t>
            </a: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	def div(k): </a:t>
            </a: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		return n % k == 0 </a:t>
            </a: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	return div</a:t>
            </a:r>
          </a:p>
          <a:p>
            <a:pPr>
              <a:buFontTx/>
              <a:buNone/>
            </a:pPr>
            <a:endParaRPr lang="en-US" alt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&gt;&gt;&gt; f = divides(10)</a:t>
            </a: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&gt;&gt;&gt; f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&lt;function f at 0x661f0&gt;</a:t>
            </a: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&gt;&gt;&gt; f(2)</a:t>
            </a:r>
          </a:p>
          <a:p>
            <a:pPr>
              <a:buFontTx/>
              <a:buNone/>
            </a:pPr>
            <a:endParaRPr lang="en-US" alt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&gt;&gt;&gt; listOfFunctions = [divides(10), divides(20)]</a:t>
            </a: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&gt;&gt;&gt; listOfFunctions[0](2)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381000" y="1190625"/>
            <a:ext cx="8218488" cy="180975"/>
            <a:chOff x="295" y="1311"/>
            <a:chExt cx="5177" cy="114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/>
          <a:lstStyle/>
          <a:p>
            <a:r>
              <a:rPr lang="en-US" altLang="en-US" sz="3600" i="1" smtClean="0"/>
              <a:t>my</a:t>
            </a:r>
            <a:r>
              <a:rPr lang="en-US" altLang="en-US" sz="3600" smtClean="0"/>
              <a:t>thon (a “pure” functional language)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myNumber = 42</a:t>
            </a: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myFood = </a:t>
            </a:r>
            <a:r>
              <a:rPr lang="ja-JP" altLang="en-US" sz="2000" smtClean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000" smtClean="0"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000" smtClean="0">
                <a:latin typeface="Courier New" pitchFamily="49" charset="0"/>
                <a:cs typeface="Courier New" pitchFamily="49" charset="0"/>
              </a:rPr>
              <a:t>”</a:t>
            </a:r>
            <a:endParaRPr lang="en-US" altLang="ja-JP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def dbl(x):</a:t>
            </a: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  return 2 * x</a:t>
            </a:r>
          </a:p>
          <a:p>
            <a:pPr>
              <a:buFontTx/>
              <a:buNone/>
            </a:pPr>
            <a:endParaRPr lang="en-US" alt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dbl =  (x): </a:t>
            </a: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	return 2 * x</a:t>
            </a:r>
          </a:p>
          <a:p>
            <a:pPr>
              <a:buFontTx/>
              <a:buNone/>
            </a:pPr>
            <a:endParaRPr lang="en-US" alt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dbl = lambda(x): </a:t>
            </a: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	return 2 * x</a:t>
            </a:r>
          </a:p>
          <a:p>
            <a:pPr>
              <a:buFontTx/>
              <a:buNone/>
            </a:pPr>
            <a:endParaRPr lang="en-US" alt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&gt;&gt;&gt; dbl(21)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42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304800" y="1066800"/>
            <a:ext cx="8218488" cy="180975"/>
            <a:chOff x="295" y="1311"/>
            <a:chExt cx="5177" cy="114"/>
          </a:xfrm>
        </p:grpSpPr>
        <p:sp>
          <p:nvSpPr>
            <p:cNvPr id="2663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3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662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3335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7086600" y="3200400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Alonzo Church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1903-1955</a:t>
            </a:r>
            <a:endParaRPr lang="en-US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r>
              <a:rPr lang="en-US" altLang="en-US" sz="3600" smtClean="0"/>
              <a:t>Python (an “impure” functional language)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myNumber = 42</a:t>
            </a: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myFood = </a:t>
            </a:r>
            <a:r>
              <a:rPr lang="ja-JP" altLang="en-US" sz="2000" smtClean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000" smtClean="0"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000" smtClean="0">
                <a:latin typeface="Courier New" pitchFamily="49" charset="0"/>
                <a:cs typeface="Courier New" pitchFamily="49" charset="0"/>
              </a:rPr>
              <a:t>”</a:t>
            </a:r>
            <a:endParaRPr lang="en-US" altLang="ja-JP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def dbl(x):</a:t>
            </a: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  return 2 * x</a:t>
            </a:r>
          </a:p>
          <a:p>
            <a:pPr>
              <a:buFontTx/>
              <a:buNone/>
            </a:pPr>
            <a:endParaRPr lang="en-US" alt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dbl = lambda(x): </a:t>
            </a: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	return 2 * x</a:t>
            </a:r>
          </a:p>
          <a:p>
            <a:pPr>
              <a:buFontTx/>
              <a:buNone/>
            </a:pPr>
            <a:endParaRPr lang="en-US" alt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dbl = lambda x: 2 * x</a:t>
            </a:r>
          </a:p>
          <a:p>
            <a:pPr>
              <a:buFontTx/>
              <a:buNone/>
            </a:pPr>
            <a:endParaRPr lang="en-US" altLang="en-US" sz="20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000" smtClean="0">
                <a:latin typeface="Courier New" pitchFamily="49" charset="0"/>
                <a:cs typeface="Courier New" pitchFamily="49" charset="0"/>
              </a:rPr>
              <a:t>&gt;&gt;&gt; dbl(21)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42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304800" y="1066800"/>
            <a:ext cx="8218488" cy="180975"/>
            <a:chOff x="295" y="1311"/>
            <a:chExt cx="5177" cy="114"/>
          </a:xfrm>
        </p:grpSpPr>
        <p:sp>
          <p:nvSpPr>
            <p:cNvPr id="2765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5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765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3335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7086600" y="3200400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Alonzo Church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1903-1955</a:t>
            </a:r>
            <a:endParaRPr lang="en-US" altLang="en-US" sz="1600" dirty="0"/>
          </a:p>
        </p:txBody>
      </p:sp>
      <p:sp>
        <p:nvSpPr>
          <p:cNvPr id="9" name="&quot;No&quot; Symbol 8"/>
          <p:cNvSpPr/>
          <p:nvPr/>
        </p:nvSpPr>
        <p:spPr bwMode="auto">
          <a:xfrm>
            <a:off x="941388" y="3422650"/>
            <a:ext cx="1295400" cy="12319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5" charset="0"/>
              <a:ea typeface="ＭＳ Ｐゴシック" pitchFamily="-105" charset="-128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191000" y="4572000"/>
            <a:ext cx="3733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C7210"/>
                </a:solidFill>
              </a:rPr>
              <a:t>One line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C7210"/>
                </a:solidFill>
              </a:rPr>
              <a:t>no parentheses on the input variable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C7210"/>
                </a:solidFill>
                <a:latin typeface="Courier" pitchFamily="49" charset="0"/>
              </a:rPr>
              <a:t>return</a:t>
            </a:r>
            <a:r>
              <a:rPr lang="en-US" altLang="en-US" sz="1400">
                <a:solidFill>
                  <a:srgbClr val="1C7210"/>
                </a:solidFill>
              </a:rPr>
              <a:t> is implicit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9614</TotalTime>
  <Words>2119</Words>
  <Application>Microsoft Office PowerPoint</Application>
  <PresentationFormat>On-screen Show (4:3)</PresentationFormat>
  <Paragraphs>398</Paragraphs>
  <Slides>33</Slides>
  <Notes>33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2</vt:i4>
      </vt:variant>
    </vt:vector>
  </HeadingPairs>
  <TitlesOfParts>
    <vt:vector size="44" baseType="lpstr">
      <vt:lpstr>Arial</vt:lpstr>
      <vt:lpstr>ＭＳ Ｐゴシック</vt:lpstr>
      <vt:lpstr>Baskerville SemiBold</vt:lpstr>
      <vt:lpstr>Times New Roman</vt:lpstr>
      <vt:lpstr>Courier New</vt:lpstr>
      <vt:lpstr>Courier</vt:lpstr>
      <vt:lpstr>Symbol</vt:lpstr>
      <vt:lpstr>Courier New Bold</vt:lpstr>
      <vt:lpstr>Blank Presentation</vt:lpstr>
      <vt:lpstr>CS 5 Today</vt:lpstr>
      <vt:lpstr>Getting Help and Office Hours</vt:lpstr>
      <vt:lpstr>Member</vt:lpstr>
      <vt:lpstr>Writing Map and Reduce</vt:lpstr>
      <vt:lpstr>Filter</vt:lpstr>
      <vt:lpstr>Filter</vt:lpstr>
      <vt:lpstr>Functions are Data </vt:lpstr>
      <vt:lpstr>mython (a “pure” functional language)</vt:lpstr>
      <vt:lpstr>Python (an “impure” functional language)</vt:lpstr>
      <vt:lpstr>Lambda</vt:lpstr>
      <vt:lpstr>Lambda</vt:lpstr>
      <vt:lpstr>Lambda Evil</vt:lpstr>
      <vt:lpstr>Lambda</vt:lpstr>
      <vt:lpstr>A Prime Example</vt:lpstr>
      <vt:lpstr>A Prime Example</vt:lpstr>
      <vt:lpstr>Listing Primes…</vt:lpstr>
      <vt:lpstr>Nifty Sifty…</vt:lpstr>
      <vt:lpstr>Nifty Sifty…</vt:lpstr>
      <vt:lpstr>Filter it, Baby!</vt:lpstr>
      <vt:lpstr>Is This Sweet or What!?</vt:lpstr>
      <vt:lpstr>PowerPoint Presentation</vt:lpstr>
      <vt:lpstr>Use-It-Or-Lose-It </vt:lpstr>
      <vt:lpstr>Power Set!</vt:lpstr>
      <vt:lpstr>Power Set!</vt:lpstr>
      <vt:lpstr>PowerPoint Presentation</vt:lpstr>
      <vt:lpstr>The Knapsack Problem…</vt:lpstr>
      <vt:lpstr>The Knapsack Revisited…</vt:lpstr>
      <vt:lpstr>Comparing DNA via Longest Common Subsequence (LCS)</vt:lpstr>
      <vt:lpstr>Recursive Approach…</vt:lpstr>
      <vt:lpstr>Recursive Approach…</vt:lpstr>
      <vt:lpstr>Recursive Approach…</vt:lpstr>
      <vt:lpstr>Recursive Approach…</vt:lpstr>
      <vt:lpstr>Recursive Approach…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Geoff Kuenning</cp:lastModifiedBy>
  <cp:revision>221</cp:revision>
  <cp:lastPrinted>2015-09-10T00:12:50Z</cp:lastPrinted>
  <dcterms:created xsi:type="dcterms:W3CDTF">2011-09-07T21:46:43Z</dcterms:created>
  <dcterms:modified xsi:type="dcterms:W3CDTF">2015-09-10T00:12:53Z</dcterms:modified>
</cp:coreProperties>
</file>