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44"/>
  </p:notesMasterIdLst>
  <p:handoutMasterIdLst>
    <p:handoutMasterId r:id="rId45"/>
  </p:handoutMasterIdLst>
  <p:sldIdLst>
    <p:sldId id="796" r:id="rId3"/>
    <p:sldId id="772" r:id="rId4"/>
    <p:sldId id="773" r:id="rId5"/>
    <p:sldId id="798" r:id="rId6"/>
    <p:sldId id="792" r:id="rId7"/>
    <p:sldId id="577" r:id="rId8"/>
    <p:sldId id="578" r:id="rId9"/>
    <p:sldId id="585" r:id="rId10"/>
    <p:sldId id="587" r:id="rId11"/>
    <p:sldId id="588" r:id="rId12"/>
    <p:sldId id="608" r:id="rId13"/>
    <p:sldId id="609" r:id="rId14"/>
    <p:sldId id="695" r:id="rId15"/>
    <p:sldId id="616" r:id="rId16"/>
    <p:sldId id="624" r:id="rId17"/>
    <p:sldId id="625" r:id="rId18"/>
    <p:sldId id="627" r:id="rId19"/>
    <p:sldId id="628" r:id="rId20"/>
    <p:sldId id="629" r:id="rId21"/>
    <p:sldId id="630" r:id="rId22"/>
    <p:sldId id="779" r:id="rId23"/>
    <p:sldId id="704" r:id="rId24"/>
    <p:sldId id="740" r:id="rId25"/>
    <p:sldId id="741" r:id="rId26"/>
    <p:sldId id="743" r:id="rId27"/>
    <p:sldId id="785" r:id="rId28"/>
    <p:sldId id="780" r:id="rId29"/>
    <p:sldId id="742" r:id="rId30"/>
    <p:sldId id="797" r:id="rId31"/>
    <p:sldId id="750" r:id="rId32"/>
    <p:sldId id="799" r:id="rId33"/>
    <p:sldId id="801" r:id="rId34"/>
    <p:sldId id="776" r:id="rId35"/>
    <p:sldId id="783" r:id="rId36"/>
    <p:sldId id="784" r:id="rId37"/>
    <p:sldId id="791" r:id="rId38"/>
    <p:sldId id="787" r:id="rId39"/>
    <p:sldId id="788" r:id="rId40"/>
    <p:sldId id="789" r:id="rId41"/>
    <p:sldId id="790" r:id="rId42"/>
    <p:sldId id="781" r:id="rId43"/>
  </p:sldIdLst>
  <p:sldSz cx="9144000" cy="6858000" type="screen4x3"/>
  <p:notesSz cx="7010400" cy="9296400"/>
  <p:custShowLst>
    <p:custShow name="For screen"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Lst>
    </p:custShow>
    <p:custShow name="For printing" id="1">
      <p:sldLst>
        <p:sld r:id="rId3"/>
        <p:sld r:id="rId5"/>
        <p:sld r:id="rId6"/>
        <p:sld r:id="rId7"/>
        <p:sld r:id="rId8"/>
        <p:sld r:id="rId9"/>
        <p:sld r:id="rId10"/>
        <p:sld r:id="rId11"/>
        <p:sld r:id="rId12"/>
        <p:sld r:id="rId13"/>
        <p:sld r:id="rId15"/>
        <p:sld r:id="rId16"/>
        <p:sld r:id="rId17"/>
        <p:sld r:id="rId18"/>
        <p:sld r:id="rId19"/>
        <p:sld r:id="rId20"/>
        <p:sld r:id="rId21"/>
        <p:sld r:id="rId22"/>
        <p:sld r:id="rId23"/>
        <p:sld r:id="rId24"/>
        <p:sld r:id="rId31"/>
        <p:sld r:id="rId25"/>
        <p:sld r:id="rId26"/>
        <p:sld r:id="rId27"/>
        <p:sld r:id="rId28"/>
        <p:sld r:id="rId29"/>
        <p:sld r:id="rId30"/>
        <p:sld r:id="rId32"/>
        <p:sld r:id="rId33"/>
        <p:sld r:id="rId35"/>
        <p:sld r:id="rId36"/>
        <p:sld r:id="rId37"/>
        <p:sld r:id="rId43"/>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4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BA61FDA2-760A-46C5-A9F1-2405B6990CF0}" type="slidenum">
              <a:rPr lang="en-US"/>
              <a:pPr>
                <a:defRPr/>
              </a:pPr>
              <a:t>‹#›</a:t>
            </a:fld>
            <a:endParaRPr lang="en-US"/>
          </a:p>
        </p:txBody>
      </p:sp>
    </p:spTree>
    <p:extLst>
      <p:ext uri="{BB962C8B-B14F-4D97-AF65-F5344CB8AC3E}">
        <p14:creationId xmlns:p14="http://schemas.microsoft.com/office/powerpoint/2010/main" val="101937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9156"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98F87612-3739-4786-98DF-C7D10C14236A}" type="slidenum">
              <a:rPr lang="en-US"/>
              <a:pPr>
                <a:defRPr/>
              </a:pPr>
              <a:t>‹#›</a:t>
            </a:fld>
            <a:endParaRPr lang="en-US"/>
          </a:p>
        </p:txBody>
      </p:sp>
    </p:spTree>
    <p:extLst>
      <p:ext uri="{BB962C8B-B14F-4D97-AF65-F5344CB8AC3E}">
        <p14:creationId xmlns:p14="http://schemas.microsoft.com/office/powerpoint/2010/main" val="2608468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2730D3D-613D-4072-AE0E-5F9931189A85}"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143E94-D964-443F-A257-301CD5196510}" type="slidenum">
              <a:rPr lang="en-US" altLang="en-US" sz="1200" smtClean="0"/>
              <a:pPr/>
              <a:t>10</a:t>
            </a:fld>
            <a:endParaRPr lang="en-US" alt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A Hamiltonian path is a path that visits each vertex exactly once.</a:t>
            </a:r>
          </a:p>
          <a:p>
            <a:r>
              <a:rPr lang="en-US" altLang="en-US" dirty="0" smtClean="0">
                <a:latin typeface="Arial" pitchFamily="34" charset="0"/>
                <a:ea typeface="ＭＳ Ｐゴシック" pitchFamily="-65" charset="-128"/>
              </a:rPr>
              <a:t>Sir William Rowan Hamilton, 1805-1865:  Hamiltonian path problem</a:t>
            </a:r>
          </a:p>
          <a:p>
            <a:endParaRPr lang="en-US" altLang="en-US" dirty="0" smtClean="0">
              <a:latin typeface="Arial" pitchFamily="34" charset="0"/>
              <a:ea typeface="ＭＳ Ｐゴシック" pitchFamily="-65"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6816C99-B8CC-4C85-9D53-3512D167F78F}" type="slidenum">
              <a:rPr lang="en-US" altLang="en-US" sz="1200" smtClean="0"/>
              <a:pPr/>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97E6F27-D193-4102-BB05-AE051DE6BAB3}" type="slidenum">
              <a:rPr lang="en-US" altLang="en-US" sz="1200" smtClean="0"/>
              <a:pPr/>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10! = 3628800.  The other factorials are just silly.</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41FFCBC-2028-420C-87CA-2EB692B08FD1}" type="slidenum">
              <a:rPr lang="en-US" altLang="en-US" sz="1200" smtClean="0"/>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55F36D1-2290-403B-BB24-017487777160}" type="slidenum">
              <a:rPr lang="en-US" altLang="en-US" sz="1200" smtClean="0">
                <a:solidFill>
                  <a:srgbClr val="000000"/>
                </a:solidFill>
              </a:rPr>
              <a:pPr/>
              <a:t>14</a:t>
            </a:fld>
            <a:endParaRPr lang="en-US" altLang="en-US" sz="1200" smtClean="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D511293-D1F5-43D6-B25F-30BD09EF9DFB}" type="slidenum">
              <a:rPr lang="en-US" altLang="en-US" sz="1200" smtClean="0">
                <a:solidFill>
                  <a:srgbClr val="000000"/>
                </a:solidFill>
              </a:rPr>
              <a:pPr/>
              <a:t>15</a:t>
            </a:fld>
            <a:endParaRPr lang="en-US" altLang="en-US" sz="1200" smtClean="0">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latin typeface="Arial" pitchFamily="34" charset="0"/>
                <a:ea typeface="ＭＳ Ｐゴシック" pitchFamily="-65" charset="-128"/>
              </a:rPr>
              <a:t>The</a:t>
            </a:r>
            <a:r>
              <a:rPr lang="en-US" altLang="en-US" baseline="0" dirty="0" smtClean="0">
                <a:latin typeface="Arial" pitchFamily="34" charset="0"/>
                <a:ea typeface="ＭＳ Ｐゴシック" pitchFamily="-65" charset="-128"/>
              </a:rPr>
              <a:t> alien on this slide appears first; the animation shows the NP-complete problems.</a:t>
            </a:r>
            <a:endParaRPr lang="en-US" altLang="en-US" dirty="0" smtClean="0">
              <a:latin typeface="Arial" pitchFamily="34" charset="0"/>
              <a:ea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50EC080-F5E7-4B80-82C7-2977EB5FABFA}" type="slidenum">
              <a:rPr lang="en-US" altLang="en-US" sz="1200" smtClean="0">
                <a:solidFill>
                  <a:srgbClr val="000000"/>
                </a:solidFill>
              </a:rPr>
              <a:pPr/>
              <a:t>16</a:t>
            </a:fld>
            <a:endParaRPr lang="en-US" altLang="en-US" sz="1200" smtClean="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latin typeface="Arial" pitchFamily="34" charset="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8B9E3B7-BE18-4ED5-965C-0A59F5D73FE8}" type="slidenum">
              <a:rPr lang="en-US" altLang="en-US" sz="1200" smtClean="0">
                <a:solidFill>
                  <a:srgbClr val="000000"/>
                </a:solidFill>
              </a:rPr>
              <a:pPr/>
              <a:t>17</a:t>
            </a:fld>
            <a:endParaRPr lang="en-US" altLang="en-US" sz="1200" smtClean="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1188B58-DD72-4D93-BAC3-C3C288582027}" type="slidenum">
              <a:rPr lang="en-US" altLang="en-US" sz="1200" smtClean="0">
                <a:solidFill>
                  <a:srgbClr val="000000"/>
                </a:solidFill>
              </a:rPr>
              <a:pPr/>
              <a:t>18</a:t>
            </a:fld>
            <a:endParaRPr lang="en-US" altLang="en-US" sz="1200" smtClean="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58BCC1E-73F2-4FFB-BAC5-DE1D177F2C96}" type="slidenum">
              <a:rPr lang="en-US" altLang="en-US" sz="1200" smtClean="0">
                <a:solidFill>
                  <a:srgbClr val="000000"/>
                </a:solidFill>
              </a:rPr>
              <a:pPr/>
              <a:t>19</a:t>
            </a:fld>
            <a:endParaRPr lang="en-US" altLang="en-US" sz="1200" smtClean="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64B6539-BBBE-4AFB-8761-312997CE6880}"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2793E68-6C84-4592-929B-2754BDF459D6}" type="slidenum">
              <a:rPr lang="en-US" altLang="en-US" sz="1200" smtClean="0">
                <a:solidFill>
                  <a:srgbClr val="000000"/>
                </a:solidFill>
              </a:rPr>
              <a:pPr/>
              <a:t>20</a:t>
            </a:fld>
            <a:endParaRPr lang="en-US" altLang="en-US" sz="1200" smtClean="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latin typeface="Arial" pitchFamily="34" charset="0"/>
                <a:ea typeface="ＭＳ Ｐゴシック" pitchFamily="-65" charset="-128"/>
              </a:rPr>
              <a:t>Deolalikar published an alleged proof in 2010.  But it has flaws, and he has gone back to the drawing board.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This seen is from “Futurama”.</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C49FAA3-3561-42BD-8998-5E2333798115}" type="slidenum">
              <a:rPr lang="en-US" altLang="en-US" sz="1200" smtClean="0"/>
              <a:pPr/>
              <a:t>21</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0BEF23B-3841-487E-B3D4-E63CE6E2DDD0}" type="slidenum">
              <a:rPr lang="en-US" altLang="en-US" sz="1200" smtClean="0"/>
              <a:pPr/>
              <a:t>22</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Set</a:t>
            </a:r>
            <a:r>
              <a:rPr lang="en-US" altLang="en-US" baseline="0" dirty="0" smtClean="0">
                <a:latin typeface="Arial" pitchFamily="34" charset="0"/>
                <a:ea typeface="ＭＳ Ｐゴシック" pitchFamily="-65" charset="-128"/>
              </a:rPr>
              <a:t> abet= the alphabet, then abet2=abet[:14].  Have the students time LCS(abet2,abet2[::-1]).  Then increase abet2 to 15 and then 16, timing it each time.  On my laptop I got about 1:15 for 16.  Then run </a:t>
            </a:r>
            <a:r>
              <a:rPr lang="en-US" altLang="en-US" baseline="0" dirty="0" err="1" smtClean="0">
                <a:latin typeface="Arial" pitchFamily="34" charset="0"/>
                <a:ea typeface="ＭＳ Ｐゴシック" pitchFamily="-65" charset="-128"/>
              </a:rPr>
              <a:t>fastLCS</a:t>
            </a:r>
            <a:r>
              <a:rPr lang="en-US" altLang="en-US" baseline="0" dirty="0" smtClean="0">
                <a:latin typeface="Arial" pitchFamily="34" charset="0"/>
                <a:ea typeface="ＭＳ Ｐゴシック" pitchFamily="-65" charset="-128"/>
              </a:rPr>
              <a:t> first on abet2, then on abet.</a:t>
            </a:r>
            <a:endParaRPr lang="en-US" altLang="en-US" dirty="0" smtClean="0">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B5C4CD-B714-4034-B6BF-B335BE832493}" type="slidenum">
              <a:rPr lang="en-US" altLang="en-US" sz="1200" smtClean="0"/>
              <a:pPr/>
              <a:t>23</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Highlight that “am” and “</a:t>
            </a:r>
            <a:r>
              <a:rPr lang="en-US" altLang="en-US" dirty="0" err="1" smtClean="0">
                <a:latin typeface="Arial" pitchFamily="34" charset="0"/>
                <a:ea typeface="ＭＳ Ｐゴシック" pitchFamily="-65" charset="-128"/>
              </a:rPr>
              <a:t>ims</a:t>
            </a:r>
            <a:r>
              <a:rPr lang="en-US" altLang="en-US" dirty="0" smtClean="0">
                <a:latin typeface="Arial" pitchFamily="34" charset="0"/>
                <a:ea typeface="ＭＳ Ｐゴシック" pitchFamily="-65" charset="-128"/>
              </a:rPr>
              <a:t>” are used in the rightmost branch of the left subtree,</a:t>
            </a:r>
            <a:r>
              <a:rPr lang="en-US" altLang="en-US" baseline="0" dirty="0" smtClean="0">
                <a:latin typeface="Arial" pitchFamily="34" charset="0"/>
                <a:ea typeface="ＭＳ Ｐゴシック" pitchFamily="-65" charset="-128"/>
              </a:rPr>
              <a:t> and in the right subtree.</a:t>
            </a:r>
            <a:endParaRPr lang="en-US" altLang="en-US" dirty="0" smtClean="0">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9556770-AE5B-4543-931D-443A9A36F48A}" type="slidenum">
              <a:rPr lang="en-US" altLang="en-US" sz="1200" smtClean="0"/>
              <a:pPr/>
              <a:t>24</a:t>
            </a:fld>
            <a:endParaRPr lang="en-US" alt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B78D9FD-0382-4362-8449-7596C3D4CE2E}" type="slidenum">
              <a:rPr lang="en-US" altLang="en-US" sz="1200" smtClean="0"/>
              <a:pPr/>
              <a:t>25</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B3BE61D-E048-4C00-A76A-8589B7149C86}" type="slidenum">
              <a:rPr lang="en-US" altLang="en-US" sz="1200" smtClean="0"/>
              <a:pPr/>
              <a:t>26</a:t>
            </a:fld>
            <a:endParaRPr lang="en-US" alt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C98C01D-2E5E-489B-9049-BC49BA63BBDD}" type="slidenum">
              <a:rPr lang="en-US" altLang="en-US" sz="1200" smtClean="0"/>
              <a:pPr/>
              <a:t>27</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C19A5A3-4EF3-4EFE-8AC6-ABF5A5DCDB8B}" type="slidenum">
              <a:rPr lang="en-US" altLang="en-US" sz="1200" smtClean="0"/>
              <a:pPr/>
              <a:t>28</a:t>
            </a:fld>
            <a:endParaRPr lang="en-US" alt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E0AD365-6611-43CA-BFD0-36EDAAE6C77A}" type="slidenum">
              <a:rPr lang="en-US" altLang="en-US" sz="1200" smtClean="0"/>
              <a:pPr/>
              <a:t>29</a:t>
            </a:fld>
            <a:endParaRPr lang="en-US" altLang="en-US" sz="1200"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a:p>
            <a:endParaRPr lang="en-US" altLang="en-US" smtClean="0">
              <a:latin typeface="Arial"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90DF18F-1ECF-4CC3-ABED-5ECA659E9F41}" type="slidenum">
              <a:rPr lang="en-US" altLang="en-US" sz="1200" smtClean="0"/>
              <a:pPr/>
              <a:t>3</a:t>
            </a:fld>
            <a:endParaRPr lang="en-US"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smtClean="0"/>
              <a:pPr/>
              <a:t>30</a:t>
            </a:fld>
            <a:endParaRPr lang="en-US" alt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smtClean="0"/>
              <a:pPr/>
              <a:t>31</a:t>
            </a:fld>
            <a:endParaRPr lang="en-US" alt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smtClean="0"/>
              <a:pPr/>
              <a:t>32</a:t>
            </a:fld>
            <a:endParaRPr lang="en-US" alt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1DDD0DA-D248-4484-BEC3-9CB07C2A7421}" type="slidenum">
              <a:rPr lang="en-US" altLang="en-US" sz="1200" smtClean="0"/>
              <a:pPr/>
              <a:t>33</a:t>
            </a:fld>
            <a:endParaRPr lang="en-US" alt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The animation shows the answer (5)</a:t>
            </a:r>
            <a:r>
              <a:rPr lang="en-US" altLang="en-US" baseline="0" dirty="0" smtClean="0">
                <a:latin typeface="Arial" pitchFamily="34" charset="0"/>
                <a:ea typeface="ＭＳ Ｐゴシック" pitchFamily="-65" charset="-128"/>
              </a:rPr>
              <a:t> and how it is achieved.</a:t>
            </a:r>
            <a:endParaRPr lang="en-US" altLang="en-US" dirty="0" smtClean="0">
              <a:latin typeface="Arial" pitchFamily="34" charset="0"/>
              <a:ea typeface="ＭＳ Ｐゴシック" pitchFamily="-65"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9ACB64A-A572-491C-A0A9-82E8F3241315}" type="slidenum">
              <a:rPr lang="en-US" altLang="en-US" sz="1200" smtClean="0"/>
              <a:pPr/>
              <a:t>34</a:t>
            </a:fld>
            <a:endParaRPr lang="en-US" alt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EEA1E85-BF80-4FC7-A34C-7D4C06CDE935}" type="slidenum">
              <a:rPr lang="en-US" altLang="en-US" sz="1200" smtClean="0"/>
              <a:pPr/>
              <a:t>35</a:t>
            </a:fld>
            <a:endParaRPr lang="en-US" alt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6D2C403-6142-4167-82BA-B54C67F196F9}" type="slidenum">
              <a:rPr lang="en-US" altLang="en-US" sz="1200" smtClean="0"/>
              <a:pPr/>
              <a:t>36</a:t>
            </a:fld>
            <a:endParaRPr lang="en-US" alt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671346-BC84-4001-8049-D4E9C6A52CC9}" type="slidenum">
              <a:rPr lang="en-US" altLang="en-US" sz="1200" smtClean="0"/>
              <a:pPr/>
              <a:t>37</a:t>
            </a:fld>
            <a:endParaRPr lang="en-US" alt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DCD842A-491D-4CEC-B7D3-9343CF656528}" type="slidenum">
              <a:rPr lang="en-US" altLang="en-US" sz="1200" smtClean="0"/>
              <a:pPr/>
              <a:t>38</a:t>
            </a:fld>
            <a:endParaRPr lang="en-US" alt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6F5E499-E9B7-46B7-A52B-430E313FBC4C}" type="slidenum">
              <a:rPr lang="en-US" altLang="en-US" sz="1200" smtClean="0"/>
              <a:pPr/>
              <a:t>39</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These are called "list comprehensions</a:t>
            </a:r>
            <a:r>
              <a:rPr lang="en-US" altLang="en-US" dirty="0" smtClean="0">
                <a:latin typeface="Arial" pitchFamily="34" charset="0"/>
                <a:ea typeface="ＭＳ Ｐゴシック" pitchFamily="-65" charset="-128"/>
              </a:rPr>
              <a:t>".  There are two animations here, one to make</a:t>
            </a:r>
            <a:r>
              <a:rPr lang="en-US" altLang="en-US" baseline="0" dirty="0" smtClean="0">
                <a:latin typeface="Arial" pitchFamily="34" charset="0"/>
                <a:ea typeface="ＭＳ Ｐゴシック" pitchFamily="-65" charset="-128"/>
              </a:rPr>
              <a:t> each comprehension appear.</a:t>
            </a:r>
            <a:endParaRPr lang="en-US" altLang="en-US" dirty="0" smtClean="0">
              <a:latin typeface="Arial" pitchFamily="34" charset="0"/>
              <a:ea typeface="ＭＳ Ｐゴシック" pitchFamily="-65"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AA5BE6B-AFCC-42BE-8DD3-F9DBD1446076}" type="slidenum">
              <a:rPr lang="en-US" altLang="en-US" sz="1200" smtClean="0"/>
              <a:pPr/>
              <a:t>4</a:t>
            </a:fld>
            <a:endParaRPr lang="en-US" alt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39967A1-9351-4A86-B02F-FE653FBDE839}" type="slidenum">
              <a:rPr lang="en-US" altLang="en-US" sz="1200" smtClean="0"/>
              <a:pPr/>
              <a:t>40</a:t>
            </a:fld>
            <a:endParaRPr lang="en-US" alt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1AB5018-548D-4D15-9219-FD096EB4FE42}" type="slidenum">
              <a:rPr lang="en-US" altLang="en-US" sz="1200" smtClean="0"/>
              <a:pPr/>
              <a:t>41</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D67A630-BDDC-43E1-A144-380488122EA1}"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9C9AC9A-F8BC-4DD9-AA3D-4922EF69D91A}" type="slidenum">
              <a:rPr lang="en-US" altLang="en-US" sz="1200" smtClean="0"/>
              <a:pPr/>
              <a:t>6</a:t>
            </a:fld>
            <a:endParaRPr lang="en-US" alt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latin typeface="Arial" pitchFamily="34" charset="0"/>
                <a:ea typeface="ＭＳ Ｐゴシック" pitchFamily="-65" charset="-128"/>
              </a:rPr>
              <a:t>Naïve matrix multiplication is O(n**3), but best-known algorithm is n**2.373 (only works for square matrices).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10BC248-AD41-44D9-B770-218523E1AF0A}" type="slidenum">
              <a:rPr lang="en-US" altLang="en-US" sz="1200" smtClean="0"/>
              <a:pPr/>
              <a:t>7</a:t>
            </a:fld>
            <a:endParaRPr lang="en-US"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FE8EF15-640B-4A75-850E-BEBD84D1F94C}" type="slidenum">
              <a:rPr lang="en-US" altLang="en-US" sz="1200" smtClean="0"/>
              <a:pPr/>
              <a:t>8</a:t>
            </a:fld>
            <a:endParaRPr lang="en-US" alt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5650" indent="-290513">
              <a:defRPr sz="2400">
                <a:solidFill>
                  <a:schemeClr val="tx1"/>
                </a:solidFill>
                <a:latin typeface="Arial" pitchFamily="34" charset="0"/>
                <a:ea typeface="ＭＳ Ｐゴシック" pitchFamily="-65" charset="-128"/>
              </a:defRPr>
            </a:lvl2pPr>
            <a:lvl3pPr marL="1163638" indent="-231775">
              <a:defRPr sz="2400">
                <a:solidFill>
                  <a:schemeClr val="tx1"/>
                </a:solidFill>
                <a:latin typeface="Arial" pitchFamily="34" charset="0"/>
                <a:ea typeface="ＭＳ Ｐゴシック" pitchFamily="-65" charset="-128"/>
              </a:defRPr>
            </a:lvl3pPr>
            <a:lvl4pPr marL="1630363" indent="-231775">
              <a:defRPr sz="2400">
                <a:solidFill>
                  <a:schemeClr val="tx1"/>
                </a:solidFill>
                <a:latin typeface="Arial" pitchFamily="34" charset="0"/>
                <a:ea typeface="ＭＳ Ｐゴシック" pitchFamily="-65" charset="-128"/>
              </a:defRPr>
            </a:lvl4pPr>
            <a:lvl5pPr marL="2095500" indent="-231775">
              <a:defRPr sz="2400">
                <a:solidFill>
                  <a:schemeClr val="tx1"/>
                </a:solidFill>
                <a:latin typeface="Arial" pitchFamily="34" charset="0"/>
                <a:ea typeface="ＭＳ Ｐゴシック" pitchFamily="-65" charset="-128"/>
              </a:defRPr>
            </a:lvl5pPr>
            <a:lvl6pPr marL="25527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99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671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24300" indent="-231775"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545CC82-FAF5-4A45-96DD-4D75C790A9B9}" type="slidenum">
              <a:rPr lang="en-US" altLang="en-US" sz="1200" smtClean="0"/>
              <a:pPr/>
              <a:t>9</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latin typeface="Arial" pitchFamily="34" charset="0"/>
                <a:ea typeface="ＭＳ Ｐゴシック" pitchFamily="-65" charset="-128"/>
              </a:rPr>
              <a:t>This is an expression of the Vertex Cover problem: choose a set of vertices such that every edge has at least one endpoint in the vertex set.  In this case, the problem is to place the minimum number of snowplows such that any snowy road can be plowed without first crossing a clear road.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3F70E4-8652-4E39-9EAA-B4B674D839EB}" type="slidenum">
              <a:rPr lang="en-US"/>
              <a:pPr>
                <a:defRPr/>
              </a:pPr>
              <a:t>‹#›</a:t>
            </a:fld>
            <a:endParaRPr lang="en-US"/>
          </a:p>
        </p:txBody>
      </p:sp>
    </p:spTree>
    <p:extLst>
      <p:ext uri="{BB962C8B-B14F-4D97-AF65-F5344CB8AC3E}">
        <p14:creationId xmlns:p14="http://schemas.microsoft.com/office/powerpoint/2010/main" val="277581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DC54A2-CAFA-4688-86A4-919295ED86D1}" type="slidenum">
              <a:rPr lang="en-US"/>
              <a:pPr>
                <a:defRPr/>
              </a:pPr>
              <a:t>‹#›</a:t>
            </a:fld>
            <a:endParaRPr lang="en-US"/>
          </a:p>
        </p:txBody>
      </p:sp>
    </p:spTree>
    <p:extLst>
      <p:ext uri="{BB962C8B-B14F-4D97-AF65-F5344CB8AC3E}">
        <p14:creationId xmlns:p14="http://schemas.microsoft.com/office/powerpoint/2010/main" val="162577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FB38BB-4B66-4925-B12B-67FE5EAA9FE7}" type="slidenum">
              <a:rPr lang="en-US"/>
              <a:pPr>
                <a:defRPr/>
              </a:pPr>
              <a:t>‹#›</a:t>
            </a:fld>
            <a:endParaRPr lang="en-US"/>
          </a:p>
        </p:txBody>
      </p:sp>
    </p:spTree>
    <p:extLst>
      <p:ext uri="{BB962C8B-B14F-4D97-AF65-F5344CB8AC3E}">
        <p14:creationId xmlns:p14="http://schemas.microsoft.com/office/powerpoint/2010/main" val="274021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02551F9-B7DA-4014-A62D-60B9E641D773}" type="slidenum">
              <a:rPr lang="en-US"/>
              <a:pPr>
                <a:defRPr/>
              </a:pPr>
              <a:t>‹#›</a:t>
            </a:fld>
            <a:endParaRPr lang="en-US"/>
          </a:p>
        </p:txBody>
      </p:sp>
    </p:spTree>
    <p:extLst>
      <p:ext uri="{BB962C8B-B14F-4D97-AF65-F5344CB8AC3E}">
        <p14:creationId xmlns:p14="http://schemas.microsoft.com/office/powerpoint/2010/main" val="128589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9D670-7C8F-4A06-854E-AB4BA83B01E0}" type="slidenum">
              <a:rPr lang="en-US"/>
              <a:pPr>
                <a:defRPr/>
              </a:pPr>
              <a:t>‹#›</a:t>
            </a:fld>
            <a:endParaRPr lang="en-US"/>
          </a:p>
        </p:txBody>
      </p:sp>
    </p:spTree>
    <p:extLst>
      <p:ext uri="{BB962C8B-B14F-4D97-AF65-F5344CB8AC3E}">
        <p14:creationId xmlns:p14="http://schemas.microsoft.com/office/powerpoint/2010/main" val="2417032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72F4ECDE-9A8F-4138-9C8A-05DAE044FEE5}" type="datetime1">
              <a:rPr lang="en-US"/>
              <a:pPr>
                <a:defRPr/>
              </a:pPr>
              <a:t>9/20/2015</a:t>
            </a:fld>
            <a:endParaRPr lang="en-US"/>
          </a:p>
        </p:txBody>
      </p:sp>
      <p:sp>
        <p:nvSpPr>
          <p:cNvPr id="5"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3E1E92B-44A6-4717-B863-09849F3A7DD3}" type="slidenum">
              <a:rPr lang="en-US"/>
              <a:pPr>
                <a:defRPr/>
              </a:pPr>
              <a:t>‹#›</a:t>
            </a:fld>
            <a:endParaRPr lang="en-US"/>
          </a:p>
        </p:txBody>
      </p:sp>
    </p:spTree>
    <p:extLst>
      <p:ext uri="{BB962C8B-B14F-4D97-AF65-F5344CB8AC3E}">
        <p14:creationId xmlns:p14="http://schemas.microsoft.com/office/powerpoint/2010/main" val="942361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A93ABB8C-0305-4FD4-B719-CBBA3B24734C}" type="datetime1">
              <a:rPr lang="en-US"/>
              <a:pPr>
                <a:defRPr/>
              </a:pPr>
              <a:t>9/20/2015</a:t>
            </a:fld>
            <a:endParaRPr lang="en-US"/>
          </a:p>
        </p:txBody>
      </p:sp>
      <p:sp>
        <p:nvSpPr>
          <p:cNvPr id="4"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D2BFB622-D16B-42F5-97AF-1130FA4CAF51}" type="slidenum">
              <a:rPr lang="en-US"/>
              <a:pPr>
                <a:defRPr/>
              </a:pPr>
              <a:t>‹#›</a:t>
            </a:fld>
            <a:endParaRPr lang="en-US"/>
          </a:p>
        </p:txBody>
      </p:sp>
    </p:spTree>
    <p:extLst>
      <p:ext uri="{BB962C8B-B14F-4D97-AF65-F5344CB8AC3E}">
        <p14:creationId xmlns:p14="http://schemas.microsoft.com/office/powerpoint/2010/main" val="3514330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alibri" pitchFamily="-109" charset="0"/>
                <a:ea typeface="ＭＳ Ｐゴシック" pitchFamily="-109" charset="-128"/>
                <a:cs typeface="ＭＳ Ｐゴシック" pitchFamily="-109"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C0BEB37-4C86-4EFA-8214-942D53D75818}" type="slidenum">
              <a:rPr lang="en-US"/>
              <a:pPr>
                <a:defRPr/>
              </a:pPr>
              <a:t>‹#›</a:t>
            </a:fld>
            <a:endParaRPr lang="en-US"/>
          </a:p>
        </p:txBody>
      </p:sp>
    </p:spTree>
    <p:extLst>
      <p:ext uri="{BB962C8B-B14F-4D97-AF65-F5344CB8AC3E}">
        <p14:creationId xmlns:p14="http://schemas.microsoft.com/office/powerpoint/2010/main" val="246556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5E632-8FCE-41D9-BFAC-C13ECF3037A9}" type="slidenum">
              <a:rPr lang="en-US"/>
              <a:pPr>
                <a:defRPr/>
              </a:pPr>
              <a:t>‹#›</a:t>
            </a:fld>
            <a:endParaRPr lang="en-US"/>
          </a:p>
        </p:txBody>
      </p:sp>
    </p:spTree>
    <p:extLst>
      <p:ext uri="{BB962C8B-B14F-4D97-AF65-F5344CB8AC3E}">
        <p14:creationId xmlns:p14="http://schemas.microsoft.com/office/powerpoint/2010/main" val="34964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6DDD19-D3CF-4DDF-8ECB-E2EFA06EE81E}" type="slidenum">
              <a:rPr lang="en-US"/>
              <a:pPr>
                <a:defRPr/>
              </a:pPr>
              <a:t>‹#›</a:t>
            </a:fld>
            <a:endParaRPr lang="en-US"/>
          </a:p>
        </p:txBody>
      </p:sp>
    </p:spTree>
    <p:extLst>
      <p:ext uri="{BB962C8B-B14F-4D97-AF65-F5344CB8AC3E}">
        <p14:creationId xmlns:p14="http://schemas.microsoft.com/office/powerpoint/2010/main" val="89530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F93770-FCE3-46B8-A4DE-057DDA52FFEC}" type="slidenum">
              <a:rPr lang="en-US"/>
              <a:pPr>
                <a:defRPr/>
              </a:pPr>
              <a:t>‹#›</a:t>
            </a:fld>
            <a:endParaRPr lang="en-US"/>
          </a:p>
        </p:txBody>
      </p:sp>
    </p:spTree>
    <p:extLst>
      <p:ext uri="{BB962C8B-B14F-4D97-AF65-F5344CB8AC3E}">
        <p14:creationId xmlns:p14="http://schemas.microsoft.com/office/powerpoint/2010/main" val="260771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B2A9-30CA-4DC2-B4EB-8C66C220A98A}" type="slidenum">
              <a:rPr lang="en-US"/>
              <a:pPr>
                <a:defRPr/>
              </a:pPr>
              <a:t>‹#›</a:t>
            </a:fld>
            <a:endParaRPr lang="en-US"/>
          </a:p>
        </p:txBody>
      </p:sp>
    </p:spTree>
    <p:extLst>
      <p:ext uri="{BB962C8B-B14F-4D97-AF65-F5344CB8AC3E}">
        <p14:creationId xmlns:p14="http://schemas.microsoft.com/office/powerpoint/2010/main" val="334421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795C43-9204-48F4-904E-D809569083C6}" type="slidenum">
              <a:rPr lang="en-US"/>
              <a:pPr>
                <a:defRPr/>
              </a:pPr>
              <a:t>‹#›</a:t>
            </a:fld>
            <a:endParaRPr lang="en-US"/>
          </a:p>
        </p:txBody>
      </p:sp>
    </p:spTree>
    <p:extLst>
      <p:ext uri="{BB962C8B-B14F-4D97-AF65-F5344CB8AC3E}">
        <p14:creationId xmlns:p14="http://schemas.microsoft.com/office/powerpoint/2010/main" val="219217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55376D-D5D5-4171-99CB-11585506F721}" type="slidenum">
              <a:rPr lang="en-US"/>
              <a:pPr>
                <a:defRPr/>
              </a:pPr>
              <a:t>‹#›</a:t>
            </a:fld>
            <a:endParaRPr lang="en-US"/>
          </a:p>
        </p:txBody>
      </p:sp>
    </p:spTree>
    <p:extLst>
      <p:ext uri="{BB962C8B-B14F-4D97-AF65-F5344CB8AC3E}">
        <p14:creationId xmlns:p14="http://schemas.microsoft.com/office/powerpoint/2010/main" val="287059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DBDAB2-87DF-4D50-9EF0-586F4B53892F}" type="slidenum">
              <a:rPr lang="en-US"/>
              <a:pPr>
                <a:defRPr/>
              </a:pPr>
              <a:t>‹#›</a:t>
            </a:fld>
            <a:endParaRPr lang="en-US"/>
          </a:p>
        </p:txBody>
      </p:sp>
    </p:spTree>
    <p:extLst>
      <p:ext uri="{BB962C8B-B14F-4D97-AF65-F5344CB8AC3E}">
        <p14:creationId xmlns:p14="http://schemas.microsoft.com/office/powerpoint/2010/main" val="75988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1BBD2D-4DE6-48D5-847C-C3569DAC9DF8}" type="slidenum">
              <a:rPr lang="en-US"/>
              <a:pPr>
                <a:defRPr/>
              </a:pPr>
              <a:t>‹#›</a:t>
            </a:fld>
            <a:endParaRPr lang="en-US"/>
          </a:p>
        </p:txBody>
      </p:sp>
    </p:spTree>
    <p:extLst>
      <p:ext uri="{BB962C8B-B14F-4D97-AF65-F5344CB8AC3E}">
        <p14:creationId xmlns:p14="http://schemas.microsoft.com/office/powerpoint/2010/main" val="71324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06A63DBC-46C1-448C-9BC3-559753A03B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DACE4AB8-8E45-4E22-B3DA-380C30B8FBFB}" type="datetime1">
              <a:rPr lang="en-US"/>
              <a:pPr>
                <a:defRPr/>
              </a:pPr>
              <a:t>9/20/2015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31C18B14-0D55-4EF1-A67A-7B350B554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9.png"/><Relationship Id="rId2" Type="http://schemas.openxmlformats.org/officeDocument/2006/relationships/tags" Target="../tags/tag2.xml"/><Relationship Id="rId16" Type="http://schemas.openxmlformats.org/officeDocument/2006/relationships/notesSlide" Target="../notesSlides/notesSlide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ph type="title"/>
          </p:nvPr>
        </p:nvSpPr>
        <p:spPr/>
        <p:txBody>
          <a:bodyPr rIns="132080"/>
          <a:lstStyle/>
          <a:p>
            <a:r>
              <a:rPr lang="en-US" altLang="en-US" b="1" smtClean="0">
                <a:latin typeface="News Gothic MT"/>
                <a:sym typeface="News Gothic MT"/>
              </a:rPr>
              <a:t>The CS 5 Times</a:t>
            </a:r>
          </a:p>
        </p:txBody>
      </p:sp>
      <p:sp>
        <p:nvSpPr>
          <p:cNvPr id="6147" name="Rectangle 3"/>
          <p:cNvSpPr>
            <a:spLocks/>
          </p:cNvSpPr>
          <p:nvPr/>
        </p:nvSpPr>
        <p:spPr bwMode="auto">
          <a:xfrm>
            <a:off x="1547813" y="1676400"/>
            <a:ext cx="61055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a:latin typeface="News Gothic MT"/>
                <a:sym typeface="News Gothic MT"/>
              </a:rPr>
              <a:t>CS 5 and Physics</a:t>
            </a:r>
          </a:p>
          <a:p>
            <a:pPr>
              <a:spcBef>
                <a:spcPct val="0"/>
              </a:spcBef>
              <a:buFontTx/>
              <a:buNone/>
            </a:pPr>
            <a:r>
              <a:rPr lang="en-US" altLang="en-US">
                <a:latin typeface="News Gothic MT"/>
                <a:sym typeface="News Gothic MT"/>
              </a:rPr>
              <a:t>Penguins Stranded</a:t>
            </a:r>
          </a:p>
          <a:p>
            <a:pPr>
              <a:spcBef>
                <a:spcPct val="0"/>
              </a:spcBef>
              <a:buFontTx/>
              <a:buNone/>
            </a:pPr>
            <a:r>
              <a:rPr lang="en-US" altLang="en-US">
                <a:latin typeface="News Gothic MT"/>
                <a:sym typeface="News Gothic MT"/>
              </a:rPr>
              <a:t>in Spaceship Crash</a:t>
            </a:r>
          </a:p>
          <a:p>
            <a:pPr>
              <a:spcBef>
                <a:spcPct val="0"/>
              </a:spcBef>
              <a:buFontTx/>
              <a:buNone/>
            </a:pPr>
            <a:endParaRPr lang="en-US" altLang="en-US" sz="2000">
              <a:latin typeface="News Gothic MT"/>
              <a:sym typeface="News Gothic MT"/>
            </a:endParaRPr>
          </a:p>
          <a:p>
            <a:pPr>
              <a:spcBef>
                <a:spcPct val="0"/>
              </a:spcBef>
              <a:buFontTx/>
              <a:buNone/>
            </a:pPr>
            <a:r>
              <a:rPr lang="en-US" altLang="en-US" sz="1800">
                <a:latin typeface="News Gothic MT"/>
                <a:sym typeface="News Gothic MT"/>
              </a:rPr>
              <a:t>Wellington (AP):  Two HMC penguins</a:t>
            </a:r>
          </a:p>
          <a:p>
            <a:pPr>
              <a:spcBef>
                <a:spcPct val="0"/>
              </a:spcBef>
              <a:buFontTx/>
              <a:buNone/>
            </a:pPr>
            <a:r>
              <a:rPr lang="en-US" altLang="en-US" sz="1800">
                <a:latin typeface="News Gothic MT"/>
                <a:sym typeface="News Gothic MT"/>
              </a:rPr>
              <a:t>were missing after their spaceship lost</a:t>
            </a:r>
          </a:p>
          <a:p>
            <a:pPr>
              <a:spcBef>
                <a:spcPct val="0"/>
              </a:spcBef>
              <a:buFontTx/>
              <a:buNone/>
            </a:pPr>
            <a:r>
              <a:rPr lang="en-US" altLang="en-US" sz="1800">
                <a:latin typeface="News Gothic MT"/>
                <a:sym typeface="News Gothic MT"/>
              </a:rPr>
              <a:t>power and crashed into the southern ocean.  “The CS</a:t>
            </a:r>
          </a:p>
          <a:p>
            <a:pPr>
              <a:spcBef>
                <a:spcPct val="0"/>
              </a:spcBef>
              <a:buFontTx/>
              <a:buNone/>
            </a:pPr>
            <a:r>
              <a:rPr lang="en-US" altLang="en-US" sz="1800">
                <a:latin typeface="News Gothic MT"/>
                <a:sym typeface="News Gothic MT"/>
              </a:rPr>
              <a:t>penguin had kindly offered a ride to her friend,” blubbered a distraught professor, “and apparently he was fiddling with the flight computer just before takeoff.  I don’t know what I’ll do for classroom examples now.”</a:t>
            </a:r>
          </a:p>
          <a:p>
            <a:pPr>
              <a:spcBef>
                <a:spcPct val="0"/>
              </a:spcBef>
              <a:buFontTx/>
              <a:buNone/>
            </a:pPr>
            <a:r>
              <a:rPr lang="en-US" altLang="en-US" sz="1800">
                <a:latin typeface="News Gothic MT"/>
                <a:sym typeface="News Gothic MT"/>
              </a:rPr>
              <a:t>    With weather worsening, there is little hope for rescue.  A memorial service will be held Sunday in the Hoch-Shanahan freezer.</a:t>
            </a:r>
            <a:endParaRPr lang="en-US" altLang="en-US" sz="2000">
              <a:latin typeface="News Gothic MT"/>
              <a:sym typeface="News Gothic MT"/>
            </a:endParaRPr>
          </a:p>
        </p:txBody>
      </p:sp>
      <p:pic>
        <p:nvPicPr>
          <p:cNvPr id="6148" name="Picture 6" descr="penguineIceBG"/>
          <p:cNvPicPr>
            <a:picLocks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5715000" y="1676400"/>
            <a:ext cx="2667000" cy="2133600"/>
          </a:xfr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1143000"/>
          </a:xfrm>
        </p:spPr>
        <p:txBody>
          <a:bodyPr/>
          <a:lstStyle/>
          <a:p>
            <a:r>
              <a:rPr lang="ja-JP" altLang="en-US" smtClean="0"/>
              <a:t>“</a:t>
            </a:r>
            <a:r>
              <a:rPr lang="en-US" altLang="ja-JP" smtClean="0"/>
              <a:t>Hard</a:t>
            </a:r>
            <a:r>
              <a:rPr lang="ja-JP" altLang="en-US" smtClean="0"/>
              <a:t>”</a:t>
            </a:r>
            <a:r>
              <a:rPr lang="en-US" altLang="ja-JP" smtClean="0"/>
              <a:t> Problems</a:t>
            </a:r>
            <a:endParaRPr lang="en-US" altLang="en-US" smtClean="0"/>
          </a:p>
        </p:txBody>
      </p:sp>
      <p:grpSp>
        <p:nvGrpSpPr>
          <p:cNvPr id="14339" name="Group 3"/>
          <p:cNvGrpSpPr>
            <a:grpSpLocks/>
          </p:cNvGrpSpPr>
          <p:nvPr/>
        </p:nvGrpSpPr>
        <p:grpSpPr bwMode="auto">
          <a:xfrm>
            <a:off x="457200" y="1571625"/>
            <a:ext cx="8218488" cy="180975"/>
            <a:chOff x="295" y="1311"/>
            <a:chExt cx="5177" cy="114"/>
          </a:xfrm>
        </p:grpSpPr>
        <p:sp>
          <p:nvSpPr>
            <p:cNvPr id="143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pic>
        <p:nvPicPr>
          <p:cNvPr id="14340" name="Picture 28" descr="t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43000"/>
            <a:ext cx="1792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30"/>
          <p:cNvSpPr txBox="1">
            <a:spLocks noChangeArrowheads="1"/>
          </p:cNvSpPr>
          <p:nvPr/>
        </p:nvSpPr>
        <p:spPr bwMode="auto">
          <a:xfrm>
            <a:off x="479425" y="2057400"/>
            <a:ext cx="523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solidFill>
                  <a:srgbClr val="720816"/>
                </a:solidFill>
                <a:latin typeface="Calibri" pitchFamily="34" charset="0"/>
              </a:rPr>
              <a:t>The Travelling Salesperson Problem</a:t>
            </a:r>
            <a:endParaRPr lang="en-US" altLang="en-US" sz="2400">
              <a:latin typeface="Calibri" pitchFamily="34" charset="0"/>
            </a:endParaRPr>
          </a:p>
        </p:txBody>
      </p:sp>
      <p:sp>
        <p:nvSpPr>
          <p:cNvPr id="14342" name="Oval 31"/>
          <p:cNvSpPr>
            <a:spLocks noChangeArrowheads="1"/>
          </p:cNvSpPr>
          <p:nvPr/>
        </p:nvSpPr>
        <p:spPr bwMode="auto">
          <a:xfrm>
            <a:off x="4033838" y="32004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3" name="Oval 32"/>
          <p:cNvSpPr>
            <a:spLocks noChangeArrowheads="1"/>
          </p:cNvSpPr>
          <p:nvPr/>
        </p:nvSpPr>
        <p:spPr bwMode="auto">
          <a:xfrm>
            <a:off x="2281238" y="40386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4" name="Oval 33"/>
          <p:cNvSpPr>
            <a:spLocks noChangeArrowheads="1"/>
          </p:cNvSpPr>
          <p:nvPr/>
        </p:nvSpPr>
        <p:spPr bwMode="auto">
          <a:xfrm>
            <a:off x="2433638"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5" name="Oval 34"/>
          <p:cNvSpPr>
            <a:spLocks noChangeArrowheads="1"/>
          </p:cNvSpPr>
          <p:nvPr/>
        </p:nvSpPr>
        <p:spPr bwMode="auto">
          <a:xfrm>
            <a:off x="5862638" y="41148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6" name="Oval 35"/>
          <p:cNvSpPr>
            <a:spLocks noChangeArrowheads="1"/>
          </p:cNvSpPr>
          <p:nvPr/>
        </p:nvSpPr>
        <p:spPr bwMode="auto">
          <a:xfrm>
            <a:off x="5481638"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7" name="Text Box 36"/>
          <p:cNvSpPr txBox="1">
            <a:spLocks noChangeArrowheads="1"/>
          </p:cNvSpPr>
          <p:nvPr/>
        </p:nvSpPr>
        <p:spPr bwMode="auto">
          <a:xfrm>
            <a:off x="3636963" y="2714625"/>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New York</a:t>
            </a:r>
          </a:p>
        </p:txBody>
      </p:sp>
      <p:sp>
        <p:nvSpPr>
          <p:cNvPr id="14348" name="Text Box 37"/>
          <p:cNvSpPr txBox="1">
            <a:spLocks noChangeArrowheads="1"/>
          </p:cNvSpPr>
          <p:nvPr/>
        </p:nvSpPr>
        <p:spPr bwMode="auto">
          <a:xfrm>
            <a:off x="6037263" y="3733800"/>
            <a:ext cx="310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Moscow</a:t>
            </a:r>
          </a:p>
        </p:txBody>
      </p:sp>
      <p:sp>
        <p:nvSpPr>
          <p:cNvPr id="14349" name="Text Box 38"/>
          <p:cNvSpPr txBox="1">
            <a:spLocks noChangeArrowheads="1"/>
          </p:cNvSpPr>
          <p:nvPr/>
        </p:nvSpPr>
        <p:spPr bwMode="auto">
          <a:xfrm>
            <a:off x="5813425" y="57150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Paris</a:t>
            </a:r>
          </a:p>
        </p:txBody>
      </p:sp>
      <p:sp>
        <p:nvSpPr>
          <p:cNvPr id="14350" name="Text Box 39"/>
          <p:cNvSpPr txBox="1">
            <a:spLocks noChangeArrowheads="1"/>
          </p:cNvSpPr>
          <p:nvPr/>
        </p:nvSpPr>
        <p:spPr bwMode="auto">
          <a:xfrm>
            <a:off x="152400" y="3657600"/>
            <a:ext cx="213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San Francisco</a:t>
            </a:r>
          </a:p>
        </p:txBody>
      </p:sp>
      <p:sp>
        <p:nvSpPr>
          <p:cNvPr id="14351" name="Text Box 40"/>
          <p:cNvSpPr txBox="1">
            <a:spLocks noChangeArrowheads="1"/>
          </p:cNvSpPr>
          <p:nvPr/>
        </p:nvSpPr>
        <p:spPr bwMode="auto">
          <a:xfrm>
            <a:off x="452438" y="5943600"/>
            <a:ext cx="159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Claremont</a:t>
            </a:r>
          </a:p>
        </p:txBody>
      </p:sp>
      <p:sp>
        <p:nvSpPr>
          <p:cNvPr id="14352" name="Line 41"/>
          <p:cNvSpPr>
            <a:spLocks noChangeShapeType="1"/>
          </p:cNvSpPr>
          <p:nvPr/>
        </p:nvSpPr>
        <p:spPr bwMode="auto">
          <a:xfrm flipV="1">
            <a:off x="2433638" y="3352800"/>
            <a:ext cx="1600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Line 42"/>
          <p:cNvSpPr>
            <a:spLocks noChangeShapeType="1"/>
          </p:cNvSpPr>
          <p:nvPr/>
        </p:nvSpPr>
        <p:spPr bwMode="auto">
          <a:xfrm>
            <a:off x="4262438" y="3352800"/>
            <a:ext cx="160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43"/>
          <p:cNvSpPr>
            <a:spLocks noChangeShapeType="1"/>
          </p:cNvSpPr>
          <p:nvPr/>
        </p:nvSpPr>
        <p:spPr bwMode="auto">
          <a:xfrm>
            <a:off x="2509838" y="41910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44"/>
          <p:cNvSpPr>
            <a:spLocks noChangeShapeType="1"/>
          </p:cNvSpPr>
          <p:nvPr/>
        </p:nvSpPr>
        <p:spPr bwMode="auto">
          <a:xfrm>
            <a:off x="2357438" y="4267200"/>
            <a:ext cx="228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45"/>
          <p:cNvSpPr>
            <a:spLocks noChangeShapeType="1"/>
          </p:cNvSpPr>
          <p:nvPr/>
        </p:nvSpPr>
        <p:spPr bwMode="auto">
          <a:xfrm flipH="1">
            <a:off x="5557838" y="4343400"/>
            <a:ext cx="3810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46"/>
          <p:cNvSpPr>
            <a:spLocks noChangeShapeType="1"/>
          </p:cNvSpPr>
          <p:nvPr/>
        </p:nvSpPr>
        <p:spPr bwMode="auto">
          <a:xfrm>
            <a:off x="2662238" y="5867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47"/>
          <p:cNvSpPr>
            <a:spLocks noChangeShapeType="1"/>
          </p:cNvSpPr>
          <p:nvPr/>
        </p:nvSpPr>
        <p:spPr bwMode="auto">
          <a:xfrm>
            <a:off x="4110038" y="3429000"/>
            <a:ext cx="14478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48"/>
          <p:cNvSpPr>
            <a:spLocks noChangeShapeType="1"/>
          </p:cNvSpPr>
          <p:nvPr/>
        </p:nvSpPr>
        <p:spPr bwMode="auto">
          <a:xfrm>
            <a:off x="2433638" y="4267200"/>
            <a:ext cx="30480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49"/>
          <p:cNvSpPr>
            <a:spLocks noChangeShapeType="1"/>
          </p:cNvSpPr>
          <p:nvPr/>
        </p:nvSpPr>
        <p:spPr bwMode="auto">
          <a:xfrm flipV="1">
            <a:off x="2590800" y="4267200"/>
            <a:ext cx="3276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1" name="Line 50"/>
          <p:cNvSpPr>
            <a:spLocks noChangeShapeType="1"/>
          </p:cNvSpPr>
          <p:nvPr/>
        </p:nvSpPr>
        <p:spPr bwMode="auto">
          <a:xfrm flipH="1">
            <a:off x="2590800" y="3429000"/>
            <a:ext cx="15240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2" name="Text Box 51"/>
          <p:cNvSpPr txBox="1">
            <a:spLocks noChangeArrowheads="1"/>
          </p:cNvSpPr>
          <p:nvPr/>
        </p:nvSpPr>
        <p:spPr bwMode="auto">
          <a:xfrm>
            <a:off x="1828800" y="4800600"/>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366</a:t>
            </a:r>
            <a:endParaRPr lang="en-US" altLang="en-US" sz="2400" dirty="0">
              <a:latin typeface="Calibri" pitchFamily="34" charset="0"/>
            </a:endParaRPr>
          </a:p>
        </p:txBody>
      </p:sp>
      <p:sp>
        <p:nvSpPr>
          <p:cNvPr id="14363" name="Text Box 52"/>
          <p:cNvSpPr txBox="1">
            <a:spLocks noChangeArrowheads="1"/>
          </p:cNvSpPr>
          <p:nvPr/>
        </p:nvSpPr>
        <p:spPr bwMode="auto">
          <a:xfrm>
            <a:off x="3581400" y="58674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5625</a:t>
            </a:r>
            <a:endParaRPr lang="en-US" altLang="en-US" sz="2400" dirty="0">
              <a:latin typeface="Calibri" pitchFamily="34" charset="0"/>
            </a:endParaRPr>
          </a:p>
        </p:txBody>
      </p:sp>
      <p:sp>
        <p:nvSpPr>
          <p:cNvPr id="14364" name="Text Box 53"/>
          <p:cNvSpPr txBox="1">
            <a:spLocks noChangeArrowheads="1"/>
          </p:cNvSpPr>
          <p:nvPr/>
        </p:nvSpPr>
        <p:spPr bwMode="auto">
          <a:xfrm>
            <a:off x="5639547" y="51009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1545</a:t>
            </a:r>
            <a:endParaRPr lang="en-US" altLang="en-US" sz="2400" dirty="0">
              <a:latin typeface="Calibri" pitchFamily="34" charset="0"/>
            </a:endParaRPr>
          </a:p>
        </p:txBody>
      </p:sp>
      <p:sp>
        <p:nvSpPr>
          <p:cNvPr id="14365" name="Text Box 54"/>
          <p:cNvSpPr txBox="1">
            <a:spLocks noChangeArrowheads="1"/>
          </p:cNvSpPr>
          <p:nvPr/>
        </p:nvSpPr>
        <p:spPr bwMode="auto">
          <a:xfrm>
            <a:off x="4822825" y="3352800"/>
            <a:ext cx="142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dirty="0" smtClean="0">
                <a:latin typeface="Calibri" pitchFamily="34" charset="0"/>
              </a:rPr>
              <a:t>4664</a:t>
            </a:r>
            <a:endParaRPr lang="en-US" altLang="en-US" sz="2400" dirty="0">
              <a:latin typeface="Calibri" pitchFamily="34" charset="0"/>
            </a:endParaRPr>
          </a:p>
        </p:txBody>
      </p:sp>
      <p:sp>
        <p:nvSpPr>
          <p:cNvPr id="14366" name="Text Box 55"/>
          <p:cNvSpPr txBox="1">
            <a:spLocks noChangeArrowheads="1"/>
          </p:cNvSpPr>
          <p:nvPr/>
        </p:nvSpPr>
        <p:spPr bwMode="auto">
          <a:xfrm>
            <a:off x="3657600" y="4114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5868</a:t>
            </a:r>
            <a:endParaRPr lang="en-US" altLang="en-US" sz="2400" dirty="0">
              <a:latin typeface="Calibri" pitchFamily="34" charset="0"/>
            </a:endParaRPr>
          </a:p>
        </p:txBody>
      </p:sp>
      <p:sp>
        <p:nvSpPr>
          <p:cNvPr id="14367" name="Text Box 56"/>
          <p:cNvSpPr txBox="1">
            <a:spLocks noChangeArrowheads="1"/>
          </p:cNvSpPr>
          <p:nvPr/>
        </p:nvSpPr>
        <p:spPr bwMode="auto">
          <a:xfrm>
            <a:off x="2590800" y="6324600"/>
            <a:ext cx="313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Brute Force?  Greed?</a:t>
            </a:r>
            <a:endParaRPr lang="en-US" altLang="en-US" sz="2400">
              <a:latin typeface="Calibri" pitchFamily="34" charset="0"/>
            </a:endParaRPr>
          </a:p>
        </p:txBody>
      </p:sp>
      <p:sp>
        <p:nvSpPr>
          <p:cNvPr id="14368" name="Text Box 57"/>
          <p:cNvSpPr txBox="1">
            <a:spLocks noChangeArrowheads="1"/>
          </p:cNvSpPr>
          <p:nvPr/>
        </p:nvSpPr>
        <p:spPr bwMode="auto">
          <a:xfrm>
            <a:off x="2438400" y="46482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2417</a:t>
            </a:r>
            <a:endParaRPr lang="en-US" altLang="en-US" sz="2400" dirty="0">
              <a:latin typeface="Calibri" pitchFamily="34" charset="0"/>
            </a:endParaRPr>
          </a:p>
        </p:txBody>
      </p:sp>
      <p:sp>
        <p:nvSpPr>
          <p:cNvPr id="14369" name="Text Box 58"/>
          <p:cNvSpPr txBox="1">
            <a:spLocks noChangeArrowheads="1"/>
          </p:cNvSpPr>
          <p:nvPr/>
        </p:nvSpPr>
        <p:spPr bwMode="auto">
          <a:xfrm>
            <a:off x="3405187" y="5257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6060</a:t>
            </a:r>
            <a:endParaRPr lang="en-US" altLang="en-US" sz="2400" dirty="0">
              <a:latin typeface="Calibri" pitchFamily="34" charset="0"/>
            </a:endParaRPr>
          </a:p>
        </p:txBody>
      </p:sp>
      <p:sp>
        <p:nvSpPr>
          <p:cNvPr id="36" name="Text Box 55"/>
          <p:cNvSpPr txBox="1">
            <a:spLocks noChangeArrowheads="1"/>
          </p:cNvSpPr>
          <p:nvPr/>
        </p:nvSpPr>
        <p:spPr bwMode="auto">
          <a:xfrm>
            <a:off x="2542263" y="32721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2566</a:t>
            </a:r>
            <a:endParaRPr lang="en-US" altLang="en-US" sz="2400" dirty="0">
              <a:latin typeface="Calibri" pitchFamily="34" charset="0"/>
            </a:endParaRPr>
          </a:p>
        </p:txBody>
      </p:sp>
      <p:sp>
        <p:nvSpPr>
          <p:cNvPr id="37" name="Text Box 55"/>
          <p:cNvSpPr txBox="1">
            <a:spLocks noChangeArrowheads="1"/>
          </p:cNvSpPr>
          <p:nvPr/>
        </p:nvSpPr>
        <p:spPr bwMode="auto">
          <a:xfrm>
            <a:off x="5014446" y="47199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3627</a:t>
            </a:r>
            <a:endParaRPr lang="en-US" altLang="en-US" sz="2400" dirty="0">
              <a:latin typeface="Calibri" pitchFamily="34" charset="0"/>
            </a:endParaRPr>
          </a:p>
        </p:txBody>
      </p:sp>
      <p:sp>
        <p:nvSpPr>
          <p:cNvPr id="38" name="Text Box 55"/>
          <p:cNvSpPr txBox="1">
            <a:spLocks noChangeArrowheads="1"/>
          </p:cNvSpPr>
          <p:nvPr/>
        </p:nvSpPr>
        <p:spPr bwMode="auto">
          <a:xfrm>
            <a:off x="3464104" y="4495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smtClean="0">
                <a:latin typeface="Calibri" pitchFamily="34" charset="0"/>
              </a:rPr>
              <a:t>5563</a:t>
            </a:r>
            <a:endParaRPr lang="en-US" altLang="en-US" sz="24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ea typeface="ＭＳ Ｐゴシック" pitchFamily="-65" charset="-128"/>
              </a:rPr>
              <a:t>The Hamiltonian Path Problem</a:t>
            </a:r>
          </a:p>
        </p:txBody>
      </p:sp>
      <p:grpSp>
        <p:nvGrpSpPr>
          <p:cNvPr id="15363" name="Group 3"/>
          <p:cNvGrpSpPr>
            <a:grpSpLocks/>
          </p:cNvGrpSpPr>
          <p:nvPr/>
        </p:nvGrpSpPr>
        <p:grpSpPr bwMode="auto">
          <a:xfrm>
            <a:off x="457200" y="1236663"/>
            <a:ext cx="8218488" cy="180975"/>
            <a:chOff x="295" y="1311"/>
            <a:chExt cx="5177" cy="114"/>
          </a:xfrm>
        </p:grpSpPr>
        <p:sp>
          <p:nvSpPr>
            <p:cNvPr id="1538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8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5364"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388" y="846138"/>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Oval 15"/>
          <p:cNvSpPr>
            <a:spLocks noChangeArrowheads="1"/>
          </p:cNvSpPr>
          <p:nvPr/>
        </p:nvSpPr>
        <p:spPr bwMode="auto">
          <a:xfrm>
            <a:off x="2549525" y="3248025"/>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6" name="Oval 15"/>
          <p:cNvSpPr>
            <a:spLocks noChangeArrowheads="1"/>
          </p:cNvSpPr>
          <p:nvPr/>
        </p:nvSpPr>
        <p:spPr bwMode="auto">
          <a:xfrm>
            <a:off x="4510088" y="1874838"/>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7" name="Oval 15"/>
          <p:cNvSpPr>
            <a:spLocks noChangeArrowheads="1"/>
          </p:cNvSpPr>
          <p:nvPr/>
        </p:nvSpPr>
        <p:spPr bwMode="auto">
          <a:xfrm>
            <a:off x="6415088" y="2841625"/>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8" name="Oval 15"/>
          <p:cNvSpPr>
            <a:spLocks noChangeArrowheads="1"/>
          </p:cNvSpPr>
          <p:nvPr/>
        </p:nvSpPr>
        <p:spPr bwMode="auto">
          <a:xfrm>
            <a:off x="6067425" y="4794250"/>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9" name="Oval 15"/>
          <p:cNvSpPr>
            <a:spLocks noChangeArrowheads="1"/>
          </p:cNvSpPr>
          <p:nvPr/>
        </p:nvSpPr>
        <p:spPr bwMode="auto">
          <a:xfrm>
            <a:off x="3506788" y="5022850"/>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cxnSp>
        <p:nvCxnSpPr>
          <p:cNvPr id="13" name="Straight Arrow Connector 12"/>
          <p:cNvCxnSpPr>
            <a:cxnSpLocks noChangeShapeType="1"/>
            <a:stCxn id="15365" idx="7"/>
            <a:endCxn id="15366" idx="3"/>
          </p:cNvCxnSpPr>
          <p:nvPr/>
        </p:nvCxnSpPr>
        <p:spPr bwMode="auto">
          <a:xfrm rot="5400000" flipH="1" flipV="1">
            <a:off x="3038475" y="1776413"/>
            <a:ext cx="1211263" cy="17986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15366" idx="3"/>
            <a:endCxn id="15369" idx="0"/>
          </p:cNvCxnSpPr>
          <p:nvPr/>
        </p:nvCxnSpPr>
        <p:spPr bwMode="auto">
          <a:xfrm rot="5400000">
            <a:off x="2605882" y="3085306"/>
            <a:ext cx="2952750" cy="9223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a:stCxn id="15369" idx="5"/>
            <a:endCxn id="15368" idx="2"/>
          </p:cNvCxnSpPr>
          <p:nvPr/>
        </p:nvCxnSpPr>
        <p:spPr bwMode="auto">
          <a:xfrm rot="5400000" flipH="1" flipV="1">
            <a:off x="4729956" y="3880644"/>
            <a:ext cx="309563" cy="23653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a:stCxn id="15368" idx="7"/>
            <a:endCxn id="15367" idx="4"/>
          </p:cNvCxnSpPr>
          <p:nvPr/>
        </p:nvCxnSpPr>
        <p:spPr bwMode="auto">
          <a:xfrm rot="5400000" flipH="1" flipV="1">
            <a:off x="5516563" y="3816350"/>
            <a:ext cx="1758950" cy="2667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15368" idx="1"/>
            <a:endCxn id="15366" idx="5"/>
          </p:cNvCxnSpPr>
          <p:nvPr/>
        </p:nvCxnSpPr>
        <p:spPr bwMode="auto">
          <a:xfrm rot="16200000" flipV="1">
            <a:off x="4023519" y="2751931"/>
            <a:ext cx="2759075" cy="13954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a:stCxn id="15367" idx="3"/>
            <a:endCxn id="15369" idx="6"/>
          </p:cNvCxnSpPr>
          <p:nvPr/>
        </p:nvCxnSpPr>
        <p:spPr bwMode="auto">
          <a:xfrm rot="5400000">
            <a:off x="4042570" y="2729706"/>
            <a:ext cx="2100262" cy="27146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15369" idx="1"/>
            <a:endCxn id="15365" idx="5"/>
          </p:cNvCxnSpPr>
          <p:nvPr/>
        </p:nvCxnSpPr>
        <p:spPr bwMode="auto">
          <a:xfrm rot="16200000" flipV="1">
            <a:off x="2335213" y="3852863"/>
            <a:ext cx="1614487" cy="7953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7" name="TextBox 25"/>
          <p:cNvSpPr txBox="1">
            <a:spLocks noChangeArrowheads="1"/>
          </p:cNvSpPr>
          <p:nvPr/>
        </p:nvSpPr>
        <p:spPr bwMode="auto">
          <a:xfrm>
            <a:off x="1433513" y="3095625"/>
            <a:ext cx="1116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Rome, GA</a:t>
            </a:r>
          </a:p>
        </p:txBody>
      </p:sp>
      <p:sp>
        <p:nvSpPr>
          <p:cNvPr id="15378" name="TextBox 26"/>
          <p:cNvSpPr txBox="1">
            <a:spLocks noChangeArrowheads="1"/>
          </p:cNvSpPr>
          <p:nvPr/>
        </p:nvSpPr>
        <p:spPr bwMode="auto">
          <a:xfrm>
            <a:off x="3986213" y="15049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Athens, GA</a:t>
            </a:r>
          </a:p>
        </p:txBody>
      </p:sp>
      <p:sp>
        <p:nvSpPr>
          <p:cNvPr id="15379" name="TextBox 27"/>
          <p:cNvSpPr txBox="1">
            <a:spLocks noChangeArrowheads="1"/>
          </p:cNvSpPr>
          <p:nvPr/>
        </p:nvSpPr>
        <p:spPr bwMode="auto">
          <a:xfrm>
            <a:off x="6643688" y="2841625"/>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Homer, GA</a:t>
            </a:r>
          </a:p>
        </p:txBody>
      </p:sp>
      <p:sp>
        <p:nvSpPr>
          <p:cNvPr id="15380" name="TextBox 29"/>
          <p:cNvSpPr txBox="1">
            <a:spLocks noChangeArrowheads="1"/>
          </p:cNvSpPr>
          <p:nvPr/>
        </p:nvSpPr>
        <p:spPr bwMode="auto">
          <a:xfrm>
            <a:off x="6415088" y="4908550"/>
            <a:ext cx="1520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Damascus, GA</a:t>
            </a:r>
          </a:p>
        </p:txBody>
      </p:sp>
      <p:sp>
        <p:nvSpPr>
          <p:cNvPr id="15381" name="TextBox 30"/>
          <p:cNvSpPr txBox="1">
            <a:spLocks noChangeArrowheads="1"/>
          </p:cNvSpPr>
          <p:nvPr/>
        </p:nvSpPr>
        <p:spPr bwMode="auto">
          <a:xfrm>
            <a:off x="2214563" y="5416550"/>
            <a:ext cx="1598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Bethlehem, GA</a:t>
            </a:r>
          </a:p>
        </p:txBody>
      </p:sp>
      <p:sp>
        <p:nvSpPr>
          <p:cNvPr id="46" name="Rounded Rectangular Callout 45"/>
          <p:cNvSpPr>
            <a:spLocks noChangeArrowheads="1"/>
          </p:cNvSpPr>
          <p:nvPr/>
        </p:nvSpPr>
        <p:spPr bwMode="auto">
          <a:xfrm>
            <a:off x="5581650" y="5653088"/>
            <a:ext cx="2103438" cy="642937"/>
          </a:xfrm>
          <a:prstGeom prst="wedgeRoundRectCallout">
            <a:avLst>
              <a:gd name="adj1" fmla="val -44074"/>
              <a:gd name="adj2" fmla="val 77139"/>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pPr defTabSz="457200" eaLnBrk="1" fontAlgn="auto" hangingPunct="1">
              <a:spcBef>
                <a:spcPts val="0"/>
              </a:spcBef>
              <a:spcAft>
                <a:spcPts val="0"/>
              </a:spcAft>
              <a:defRPr/>
            </a:pPr>
            <a:r>
              <a:rPr lang="en-US" sz="1800" dirty="0">
                <a:solidFill>
                  <a:prstClr val="white"/>
                </a:solidFill>
                <a:latin typeface="+mn-lt"/>
                <a:ea typeface="+mn-ea"/>
              </a:rPr>
              <a:t>Those are some peachy names!</a:t>
            </a:r>
          </a:p>
        </p:txBody>
      </p:sp>
      <p:sp>
        <p:nvSpPr>
          <p:cNvPr id="15383" name="TextBox 46"/>
          <p:cNvSpPr txBox="1">
            <a:spLocks noChangeArrowheads="1"/>
          </p:cNvSpPr>
          <p:nvPr/>
        </p:nvSpPr>
        <p:spPr bwMode="auto">
          <a:xfrm>
            <a:off x="8026400" y="1989138"/>
            <a:ext cx="111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William Rowan</a:t>
            </a:r>
          </a:p>
          <a:p>
            <a:pPr eaLnBrk="1" hangingPunct="1">
              <a:spcBef>
                <a:spcPct val="0"/>
              </a:spcBef>
              <a:buFontTx/>
              <a:buNone/>
            </a:pPr>
            <a:r>
              <a:rPr lang="en-US" altLang="en-US" sz="1200">
                <a:solidFill>
                  <a:srgbClr val="000000"/>
                </a:solidFill>
              </a:rPr>
              <a:t>Hamilton</a:t>
            </a:r>
          </a:p>
        </p:txBody>
      </p:sp>
      <p:pic>
        <p:nvPicPr>
          <p:cNvPr id="15384"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948363"/>
            <a:ext cx="6096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ea typeface="ＭＳ Ｐゴシック" pitchFamily="-65" charset="-128"/>
              </a:rPr>
              <a:t>William Rowan Hamilton</a:t>
            </a:r>
          </a:p>
        </p:txBody>
      </p:sp>
      <p:grpSp>
        <p:nvGrpSpPr>
          <p:cNvPr id="16387" name="Group 3"/>
          <p:cNvGrpSpPr>
            <a:grpSpLocks/>
          </p:cNvGrpSpPr>
          <p:nvPr/>
        </p:nvGrpSpPr>
        <p:grpSpPr bwMode="auto">
          <a:xfrm>
            <a:off x="457200" y="1236663"/>
            <a:ext cx="8218488" cy="180975"/>
            <a:chOff x="295" y="1311"/>
            <a:chExt cx="5177" cy="114"/>
          </a:xfrm>
        </p:grpSpPr>
        <p:sp>
          <p:nvSpPr>
            <p:cNvPr id="1639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639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6388"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388" y="846138"/>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5100" y="4841875"/>
            <a:ext cx="19161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863" y="3983038"/>
            <a:ext cx="3348037"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8"/>
          <p:cNvSpPr txBox="1">
            <a:spLocks noChangeArrowheads="1"/>
          </p:cNvSpPr>
          <p:nvPr/>
        </p:nvSpPr>
        <p:spPr bwMode="auto">
          <a:xfrm>
            <a:off x="311150" y="6213475"/>
            <a:ext cx="289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Broom Bridge, Dublin Ireland</a:t>
            </a:r>
          </a:p>
        </p:txBody>
      </p:sp>
      <p:pic>
        <p:nvPicPr>
          <p:cNvPr id="1639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70388" y="1417638"/>
            <a:ext cx="3446462"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0"/>
          <p:cNvSpPr txBox="1">
            <a:spLocks noChangeArrowheads="1"/>
          </p:cNvSpPr>
          <p:nvPr/>
        </p:nvSpPr>
        <p:spPr bwMode="auto">
          <a:xfrm>
            <a:off x="5173663" y="3797300"/>
            <a:ext cx="214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Dunsink Observatory</a:t>
            </a:r>
          </a:p>
        </p:txBody>
      </p:sp>
      <p:sp>
        <p:nvSpPr>
          <p:cNvPr id="16394" name="TextBox 46"/>
          <p:cNvSpPr txBox="1">
            <a:spLocks noChangeArrowheads="1"/>
          </p:cNvSpPr>
          <p:nvPr/>
        </p:nvSpPr>
        <p:spPr bwMode="auto">
          <a:xfrm>
            <a:off x="8026400" y="1989138"/>
            <a:ext cx="1117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William Rowan</a:t>
            </a:r>
          </a:p>
          <a:p>
            <a:pPr eaLnBrk="1" hangingPunct="1">
              <a:spcBef>
                <a:spcPct val="0"/>
              </a:spcBef>
              <a:buFontTx/>
              <a:buNone/>
            </a:pPr>
            <a:r>
              <a:rPr lang="en-US" altLang="en-US" sz="1200">
                <a:solidFill>
                  <a:srgbClr val="000000"/>
                </a:solidFill>
              </a:rPr>
              <a:t>Hamilton</a:t>
            </a:r>
          </a:p>
          <a:p>
            <a:pPr eaLnBrk="1" hangingPunct="1">
              <a:spcBef>
                <a:spcPct val="0"/>
              </a:spcBef>
              <a:buFontTx/>
              <a:buNone/>
            </a:pPr>
            <a:r>
              <a:rPr lang="en-US" altLang="en-US" sz="1200">
                <a:solidFill>
                  <a:srgbClr val="000000"/>
                </a:solidFill>
              </a:rPr>
              <a:t>1806-1865</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5563"/>
            <a:ext cx="8229600" cy="1143000"/>
          </a:xfrm>
        </p:spPr>
        <p:txBody>
          <a:bodyPr/>
          <a:lstStyle/>
          <a:p>
            <a:pPr eaLnBrk="1" hangingPunct="1"/>
            <a:r>
              <a:rPr lang="en-US" altLang="en-US" smtClean="0">
                <a:ea typeface="ＭＳ Ｐゴシック" pitchFamily="-65" charset="-128"/>
              </a:rPr>
              <a:t>n</a:t>
            </a:r>
            <a:r>
              <a:rPr lang="en-US" altLang="en-US" baseline="30000" smtClean="0">
                <a:ea typeface="ＭＳ Ｐゴシック" pitchFamily="-65" charset="-128"/>
              </a:rPr>
              <a:t>2</a:t>
            </a:r>
            <a:r>
              <a:rPr lang="en-US" altLang="en-US" smtClean="0">
                <a:ea typeface="ＭＳ Ｐゴシック" pitchFamily="-65" charset="-128"/>
              </a:rPr>
              <a:t> Versus 2</a:t>
            </a:r>
            <a:r>
              <a:rPr lang="en-US" altLang="en-US" baseline="30000" smtClean="0">
                <a:ea typeface="ＭＳ Ｐゴシック" pitchFamily="-65" charset="-128"/>
              </a:rPr>
              <a:t>n</a:t>
            </a:r>
            <a:endParaRPr lang="en-US" altLang="en-US" smtClean="0">
              <a:ea typeface="ＭＳ Ｐゴシック" pitchFamily="-65" charset="-128"/>
            </a:endParaRPr>
          </a:p>
        </p:txBody>
      </p:sp>
      <p:sp>
        <p:nvSpPr>
          <p:cNvPr id="17411" name="Content Placeholder 2"/>
          <p:cNvSpPr>
            <a:spLocks noGrp="1"/>
          </p:cNvSpPr>
          <p:nvPr>
            <p:ph idx="1"/>
          </p:nvPr>
        </p:nvSpPr>
        <p:spPr/>
        <p:txBody>
          <a:bodyPr/>
          <a:lstStyle/>
          <a:p>
            <a:pPr eaLnBrk="1" hangingPunct="1">
              <a:buFont typeface="Arial" pitchFamily="34" charset="0"/>
              <a:buNone/>
            </a:pPr>
            <a:r>
              <a:rPr lang="en-US" altLang="en-US" smtClean="0">
                <a:ea typeface="ＭＳ Ｐゴシック" pitchFamily="-65" charset="-128"/>
              </a:rPr>
              <a:t>The Geoff-O-Matic performs 10</a:t>
            </a:r>
            <a:r>
              <a:rPr lang="en-US" altLang="en-US" baseline="30000" smtClean="0">
                <a:ea typeface="ＭＳ Ｐゴシック" pitchFamily="-65" charset="-128"/>
              </a:rPr>
              <a:t>9</a:t>
            </a:r>
            <a:r>
              <a:rPr lang="en-US" altLang="en-US" smtClean="0">
                <a:ea typeface="ＭＳ Ｐゴシック" pitchFamily="-65" charset="-128"/>
              </a:rPr>
              <a:t> operations/sec</a:t>
            </a:r>
          </a:p>
        </p:txBody>
      </p:sp>
      <p:grpSp>
        <p:nvGrpSpPr>
          <p:cNvPr id="17412" name="Group 3"/>
          <p:cNvGrpSpPr>
            <a:grpSpLocks/>
          </p:cNvGrpSpPr>
          <p:nvPr/>
        </p:nvGrpSpPr>
        <p:grpSpPr bwMode="auto">
          <a:xfrm>
            <a:off x="381000" y="1122363"/>
            <a:ext cx="8218488" cy="204787"/>
            <a:chOff x="295" y="1171"/>
            <a:chExt cx="5177" cy="129"/>
          </a:xfrm>
        </p:grpSpPr>
        <p:sp>
          <p:nvSpPr>
            <p:cNvPr id="17429" name="Rectangle 4"/>
            <p:cNvSpPr>
              <a:spLocks noChangeArrowheads="1"/>
            </p:cNvSpPr>
            <p:nvPr/>
          </p:nvSpPr>
          <p:spPr bwMode="auto">
            <a:xfrm>
              <a:off x="295" y="117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7430" name="Rectangle 5"/>
            <p:cNvSpPr>
              <a:spLocks noChangeArrowheads="1"/>
            </p:cNvSpPr>
            <p:nvPr/>
          </p:nvSpPr>
          <p:spPr bwMode="auto">
            <a:xfrm>
              <a:off x="295" y="1252"/>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74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6850" y="55563"/>
            <a:ext cx="23685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rot="20671861">
            <a:off x="6902450" y="342900"/>
            <a:ext cx="1582738" cy="395288"/>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lstStyle/>
          <a:p>
            <a:pPr algn="ctr" defTabSz="457200" eaLnBrk="1" hangingPunct="1">
              <a:defRPr/>
            </a:pPr>
            <a:r>
              <a:rPr lang="en-US" sz="1800" b="1" dirty="0">
                <a:solidFill>
                  <a:srgbClr val="0000FF"/>
                </a:solidFill>
                <a:latin typeface="+mn-lt"/>
                <a:ea typeface="ＭＳ Ｐゴシック" pitchFamily="-109" charset="-128"/>
                <a:cs typeface="ＭＳ Ｐゴシック" pitchFamily="-109" charset="-128"/>
              </a:rPr>
              <a:t>Geoff-O-</a:t>
            </a:r>
            <a:r>
              <a:rPr lang="en-US" sz="1800" b="1" dirty="0" err="1">
                <a:solidFill>
                  <a:srgbClr val="0000FF"/>
                </a:solidFill>
                <a:latin typeface="+mn-lt"/>
                <a:ea typeface="ＭＳ Ｐゴシック" pitchFamily="-109" charset="-128"/>
                <a:cs typeface="ＭＳ Ｐゴシック" pitchFamily="-109" charset="-128"/>
              </a:rPr>
              <a:t>Matic</a:t>
            </a:r>
            <a:endParaRPr lang="en-US" sz="1800" b="1" dirty="0">
              <a:solidFill>
                <a:srgbClr val="0000FF"/>
              </a:solidFill>
              <a:latin typeface="+mn-lt"/>
              <a:ea typeface="ＭＳ Ｐゴシック" pitchFamily="-109" charset="-128"/>
              <a:cs typeface="ＭＳ Ｐゴシック" pitchFamily="-109" charset="-128"/>
            </a:endParaRPr>
          </a:p>
        </p:txBody>
      </p:sp>
      <p:sp>
        <p:nvSpPr>
          <p:cNvPr id="17415" name="TextBox 8"/>
          <p:cNvSpPr txBox="1">
            <a:spLocks noChangeArrowheads="1"/>
          </p:cNvSpPr>
          <p:nvPr/>
        </p:nvSpPr>
        <p:spPr bwMode="auto">
          <a:xfrm>
            <a:off x="457200" y="3532188"/>
            <a:ext cx="9048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3600">
                <a:solidFill>
                  <a:srgbClr val="000000"/>
                </a:solidFill>
              </a:rPr>
              <a:t>n</a:t>
            </a:r>
            <a:r>
              <a:rPr lang="en-US" altLang="en-US" sz="3600" baseline="30000">
                <a:solidFill>
                  <a:srgbClr val="000000"/>
                </a:solidFill>
              </a:rPr>
              <a:t>2</a:t>
            </a: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r>
              <a:rPr lang="en-US" altLang="en-US" sz="3600">
                <a:solidFill>
                  <a:srgbClr val="000000"/>
                </a:solidFill>
              </a:rPr>
              <a:t>2</a:t>
            </a:r>
            <a:r>
              <a:rPr lang="en-US" altLang="en-US" sz="3600" baseline="30000">
                <a:solidFill>
                  <a:srgbClr val="000000"/>
                </a:solidFill>
              </a:rPr>
              <a:t>n</a:t>
            </a: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r>
              <a:rPr lang="en-US" altLang="en-US" sz="3600">
                <a:solidFill>
                  <a:srgbClr val="000000"/>
                </a:solidFill>
              </a:rPr>
              <a:t>n!	</a:t>
            </a:r>
          </a:p>
        </p:txBody>
      </p:sp>
      <p:sp>
        <p:nvSpPr>
          <p:cNvPr id="17416" name="TextBox 9"/>
          <p:cNvSpPr txBox="1">
            <a:spLocks noChangeArrowheads="1"/>
          </p:cNvSpPr>
          <p:nvPr/>
        </p:nvSpPr>
        <p:spPr bwMode="auto">
          <a:xfrm>
            <a:off x="1943100" y="2725738"/>
            <a:ext cx="6972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a:solidFill>
                  <a:srgbClr val="000000"/>
                </a:solidFill>
              </a:rPr>
              <a:t>n = 10			n = 30			n = 50			n = 70	</a:t>
            </a:r>
          </a:p>
        </p:txBody>
      </p:sp>
      <p:sp>
        <p:nvSpPr>
          <p:cNvPr id="17417" name="TextBox 10"/>
          <p:cNvSpPr txBox="1">
            <a:spLocks noChangeArrowheads="1"/>
          </p:cNvSpPr>
          <p:nvPr/>
        </p:nvSpPr>
        <p:spPr bwMode="auto">
          <a:xfrm>
            <a:off x="1943100" y="3532188"/>
            <a:ext cx="1319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18" name="TextBox 11"/>
          <p:cNvSpPr txBox="1">
            <a:spLocks noChangeArrowheads="1"/>
          </p:cNvSpPr>
          <p:nvPr/>
        </p:nvSpPr>
        <p:spPr bwMode="auto">
          <a:xfrm>
            <a:off x="3878263" y="35321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900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19" name="TextBox 12"/>
          <p:cNvSpPr txBox="1">
            <a:spLocks noChangeArrowheads="1"/>
          </p:cNvSpPr>
          <p:nvPr/>
        </p:nvSpPr>
        <p:spPr bwMode="auto">
          <a:xfrm>
            <a:off x="5551488" y="35321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2500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20" name="TextBox 13"/>
          <p:cNvSpPr txBox="1">
            <a:spLocks noChangeArrowheads="1"/>
          </p:cNvSpPr>
          <p:nvPr/>
        </p:nvSpPr>
        <p:spPr bwMode="auto">
          <a:xfrm>
            <a:off x="1943100" y="4826000"/>
            <a:ext cx="1319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1024</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35852" name="TextBox 14"/>
          <p:cNvSpPr txBox="1">
            <a:spLocks noChangeArrowheads="1"/>
          </p:cNvSpPr>
          <p:nvPr/>
        </p:nvSpPr>
        <p:spPr bwMode="auto">
          <a:xfrm>
            <a:off x="3878263" y="4826000"/>
            <a:ext cx="1319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a:t>
            </a:r>
            <a:r>
              <a:rPr lang="en-US" altLang="en-US" sz="1800" baseline="30000">
                <a:solidFill>
                  <a:srgbClr val="000000"/>
                </a:solidFill>
              </a:rPr>
              <a:t>9</a:t>
            </a:r>
            <a:endParaRPr lang="en-US" altLang="en-US" sz="1800">
              <a:solidFill>
                <a:srgbClr val="000000"/>
              </a:solidFill>
            </a:endParaRPr>
          </a:p>
          <a:p>
            <a:pPr eaLnBrk="1" hangingPunct="1">
              <a:spcBef>
                <a:spcPct val="0"/>
              </a:spcBef>
              <a:buFontTx/>
              <a:buNone/>
            </a:pPr>
            <a:r>
              <a:rPr lang="en-US" altLang="en-US" sz="1800">
                <a:solidFill>
                  <a:srgbClr val="0000FF"/>
                </a:solidFill>
              </a:rPr>
              <a:t>1 sec</a:t>
            </a:r>
            <a:r>
              <a:rPr lang="en-US" altLang="en-US" sz="1800">
                <a:solidFill>
                  <a:srgbClr val="000000"/>
                </a:solidFill>
              </a:rPr>
              <a:t>	 </a:t>
            </a:r>
          </a:p>
        </p:txBody>
      </p:sp>
      <p:sp>
        <p:nvSpPr>
          <p:cNvPr id="35853" name="TextBox 15"/>
          <p:cNvSpPr txBox="1">
            <a:spLocks noChangeArrowheads="1"/>
          </p:cNvSpPr>
          <p:nvPr/>
        </p:nvSpPr>
        <p:spPr bwMode="auto">
          <a:xfrm>
            <a:off x="5551488" y="4826000"/>
            <a:ext cx="1319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a:t>
            </a:r>
            <a:r>
              <a:rPr lang="en-US" altLang="en-US" sz="1800" baseline="30000">
                <a:solidFill>
                  <a:srgbClr val="000000"/>
                </a:solidFill>
              </a:rPr>
              <a:t>15</a:t>
            </a:r>
            <a:endParaRPr lang="en-US" altLang="en-US" sz="1800">
              <a:solidFill>
                <a:srgbClr val="000000"/>
              </a:solidFill>
            </a:endParaRPr>
          </a:p>
          <a:p>
            <a:pPr eaLnBrk="1" hangingPunct="1">
              <a:spcBef>
                <a:spcPct val="0"/>
              </a:spcBef>
              <a:buFontTx/>
              <a:buNone/>
            </a:pPr>
            <a:r>
              <a:rPr lang="en-US" altLang="en-US" sz="1800">
                <a:solidFill>
                  <a:srgbClr val="FF0000"/>
                </a:solidFill>
              </a:rPr>
              <a:t>11.6 days</a:t>
            </a:r>
            <a:r>
              <a:rPr lang="en-US" altLang="en-US" sz="1800">
                <a:solidFill>
                  <a:srgbClr val="000000"/>
                </a:solidFill>
              </a:rPr>
              <a:t>	 </a:t>
            </a:r>
          </a:p>
        </p:txBody>
      </p:sp>
      <p:sp>
        <p:nvSpPr>
          <p:cNvPr id="17423" name="TextBox 16"/>
          <p:cNvSpPr txBox="1">
            <a:spLocks noChangeArrowheads="1"/>
          </p:cNvSpPr>
          <p:nvPr/>
        </p:nvSpPr>
        <p:spPr bwMode="auto">
          <a:xfrm>
            <a:off x="7489825" y="3532188"/>
            <a:ext cx="132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4900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35855" name="TextBox 17"/>
          <p:cNvSpPr txBox="1">
            <a:spLocks noChangeArrowheads="1"/>
          </p:cNvSpPr>
          <p:nvPr/>
        </p:nvSpPr>
        <p:spPr bwMode="auto">
          <a:xfrm>
            <a:off x="7489825" y="4816475"/>
            <a:ext cx="1320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000" b="1">
                <a:solidFill>
                  <a:srgbClr val="000000"/>
                </a:solidFill>
              </a:rPr>
              <a:t>10</a:t>
            </a:r>
            <a:r>
              <a:rPr lang="en-US" altLang="en-US" sz="2000" b="1" baseline="30000">
                <a:solidFill>
                  <a:srgbClr val="000000"/>
                </a:solidFill>
              </a:rPr>
              <a:t>21</a:t>
            </a:r>
          </a:p>
          <a:p>
            <a:pPr eaLnBrk="1" hangingPunct="1">
              <a:spcBef>
                <a:spcPct val="0"/>
              </a:spcBef>
              <a:buFontTx/>
              <a:buNone/>
            </a:pPr>
            <a:r>
              <a:rPr lang="en-US" altLang="en-US" sz="2000" b="1">
                <a:solidFill>
                  <a:srgbClr val="660066"/>
                </a:solidFill>
              </a:rPr>
              <a:t>31,688 years</a:t>
            </a:r>
          </a:p>
          <a:p>
            <a:pPr eaLnBrk="1" hangingPunct="1">
              <a:spcBef>
                <a:spcPct val="0"/>
              </a:spcBef>
              <a:buFontTx/>
              <a:buNone/>
            </a:pPr>
            <a:r>
              <a:rPr lang="en-US" altLang="en-US" sz="1800">
                <a:solidFill>
                  <a:srgbClr val="000000"/>
                </a:solidFill>
              </a:rPr>
              <a:t>	 </a:t>
            </a:r>
          </a:p>
        </p:txBody>
      </p:sp>
      <p:sp>
        <p:nvSpPr>
          <p:cNvPr id="17425" name="TextBox 13"/>
          <p:cNvSpPr txBox="1">
            <a:spLocks noChangeArrowheads="1"/>
          </p:cNvSpPr>
          <p:nvPr/>
        </p:nvSpPr>
        <p:spPr bwMode="auto">
          <a:xfrm>
            <a:off x="1957388" y="56022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21" name="TextBox 13"/>
          <p:cNvSpPr txBox="1">
            <a:spLocks noChangeArrowheads="1"/>
          </p:cNvSpPr>
          <p:nvPr/>
        </p:nvSpPr>
        <p:spPr bwMode="auto">
          <a:xfrm>
            <a:off x="3733800" y="5602288"/>
            <a:ext cx="1319213"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16</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
        <p:nvSpPr>
          <p:cNvPr id="22" name="TextBox 13"/>
          <p:cNvSpPr txBox="1">
            <a:spLocks noChangeArrowheads="1"/>
          </p:cNvSpPr>
          <p:nvPr/>
        </p:nvSpPr>
        <p:spPr bwMode="auto">
          <a:xfrm>
            <a:off x="5510213" y="5599113"/>
            <a:ext cx="1319212"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57</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
        <p:nvSpPr>
          <p:cNvPr id="23" name="TextBox 13"/>
          <p:cNvSpPr txBox="1">
            <a:spLocks noChangeArrowheads="1"/>
          </p:cNvSpPr>
          <p:nvPr/>
        </p:nvSpPr>
        <p:spPr bwMode="auto">
          <a:xfrm>
            <a:off x="7467600" y="5599113"/>
            <a:ext cx="1319213"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93</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P spid="35853" grpId="0"/>
      <p:bldP spid="35855"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685800" y="0"/>
            <a:ext cx="7772400" cy="1143000"/>
          </a:xfrm>
        </p:spPr>
        <p:txBody>
          <a:bodyPr/>
          <a:lstStyle/>
          <a:p>
            <a:pPr eaLnBrk="1" hangingPunct="1"/>
            <a:r>
              <a:rPr lang="en-US" altLang="en-US" smtClean="0">
                <a:ea typeface="ＭＳ Ｐゴシック" pitchFamily="-65" charset="-128"/>
              </a:rPr>
              <a:t>Here</a:t>
            </a:r>
            <a:r>
              <a:rPr lang="ja-JP" altLang="en-US" smtClean="0">
                <a:ea typeface="ＭＳ Ｐゴシック" pitchFamily="-65" charset="-128"/>
              </a:rPr>
              <a:t>’</a:t>
            </a:r>
            <a:r>
              <a:rPr lang="en-US" altLang="ja-JP" smtClean="0">
                <a:ea typeface="ＭＳ Ｐゴシック" pitchFamily="-65" charset="-128"/>
              </a:rPr>
              <a:t>s an Idea!</a:t>
            </a:r>
            <a:endParaRPr lang="en-US" altLang="en-US" smtClean="0">
              <a:ea typeface="ＭＳ Ｐゴシック" pitchFamily="-65" charset="-128"/>
            </a:endParaRPr>
          </a:p>
        </p:txBody>
      </p:sp>
      <p:grpSp>
        <p:nvGrpSpPr>
          <p:cNvPr id="18435" name="Group 5"/>
          <p:cNvGrpSpPr>
            <a:grpSpLocks/>
          </p:cNvGrpSpPr>
          <p:nvPr/>
        </p:nvGrpSpPr>
        <p:grpSpPr bwMode="auto">
          <a:xfrm>
            <a:off x="457200" y="838200"/>
            <a:ext cx="8218488" cy="180975"/>
            <a:chOff x="295" y="1311"/>
            <a:chExt cx="5177" cy="114"/>
          </a:xfrm>
        </p:grpSpPr>
        <p:sp>
          <p:nvSpPr>
            <p:cNvPr id="18450"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8451"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18436" name="Text Box 8"/>
          <p:cNvSpPr txBox="1">
            <a:spLocks noChangeArrowheads="1"/>
          </p:cNvSpPr>
          <p:nvPr/>
        </p:nvSpPr>
        <p:spPr bwMode="auto">
          <a:xfrm>
            <a:off x="2819400" y="388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i="1">
                <a:solidFill>
                  <a:srgbClr val="000000"/>
                </a:solidFill>
              </a:rPr>
              <a:t>n		n</a:t>
            </a:r>
            <a:r>
              <a:rPr lang="en-US" altLang="en-US" sz="2400" i="1" baseline="30000">
                <a:solidFill>
                  <a:srgbClr val="000000"/>
                </a:solidFill>
              </a:rPr>
              <a:t>2		</a:t>
            </a:r>
            <a:r>
              <a:rPr lang="en-US" altLang="en-US" sz="2400" i="1">
                <a:solidFill>
                  <a:srgbClr val="000000"/>
                </a:solidFill>
              </a:rPr>
              <a:t>n</a:t>
            </a:r>
            <a:r>
              <a:rPr lang="en-US" altLang="en-US" sz="2400" i="1" baseline="30000">
                <a:solidFill>
                  <a:srgbClr val="000000"/>
                </a:solidFill>
              </a:rPr>
              <a:t>3	    	</a:t>
            </a:r>
            <a:r>
              <a:rPr lang="en-US" altLang="en-US" sz="2400" i="1">
                <a:solidFill>
                  <a:srgbClr val="000000"/>
                </a:solidFill>
              </a:rPr>
              <a:t>n</a:t>
            </a:r>
            <a:r>
              <a:rPr lang="en-US" altLang="en-US" sz="2400" i="1" baseline="30000">
                <a:solidFill>
                  <a:srgbClr val="000000"/>
                </a:solidFill>
              </a:rPr>
              <a:t>5	       		</a:t>
            </a:r>
            <a:r>
              <a:rPr lang="en-US" altLang="en-US" sz="2400" i="1">
                <a:solidFill>
                  <a:srgbClr val="000000"/>
                </a:solidFill>
              </a:rPr>
              <a:t>2</a:t>
            </a:r>
            <a:r>
              <a:rPr lang="en-US" altLang="en-US" sz="2400" i="1" baseline="30000">
                <a:solidFill>
                  <a:srgbClr val="000000"/>
                </a:solidFill>
              </a:rPr>
              <a:t>n	           </a:t>
            </a:r>
            <a:r>
              <a:rPr lang="en-US" altLang="en-US" sz="2400" i="1">
                <a:solidFill>
                  <a:srgbClr val="000000"/>
                </a:solidFill>
              </a:rPr>
              <a:t>n!	</a:t>
            </a:r>
          </a:p>
        </p:txBody>
      </p:sp>
      <p:sp>
        <p:nvSpPr>
          <p:cNvPr id="18437" name="Text Box 9"/>
          <p:cNvSpPr txBox="1">
            <a:spLocks noChangeArrowheads="1"/>
          </p:cNvSpPr>
          <p:nvPr/>
        </p:nvSpPr>
        <p:spPr bwMode="auto">
          <a:xfrm>
            <a:off x="4343400" y="2209800"/>
            <a:ext cx="41878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a:solidFill>
                  <a:srgbClr val="07621A"/>
                </a:solidFill>
              </a:rPr>
              <a:t>Size of largest problem</a:t>
            </a:r>
          </a:p>
          <a:p>
            <a:pPr eaLnBrk="1" hangingPunct="1">
              <a:spcBef>
                <a:spcPct val="0"/>
              </a:spcBef>
              <a:buFontTx/>
              <a:buNone/>
            </a:pPr>
            <a:r>
              <a:rPr lang="en-US" altLang="en-US" sz="2800">
                <a:solidFill>
                  <a:srgbClr val="07621A"/>
                </a:solidFill>
              </a:rPr>
              <a:t>solvable with </a:t>
            </a:r>
            <a:r>
              <a:rPr lang="ja-JP" altLang="en-US" sz="2800">
                <a:solidFill>
                  <a:srgbClr val="07621A"/>
                </a:solidFill>
              </a:rPr>
              <a:t>“</a:t>
            </a:r>
            <a:r>
              <a:rPr lang="en-US" altLang="ja-JP" sz="2800">
                <a:solidFill>
                  <a:srgbClr val="07621A"/>
                </a:solidFill>
              </a:rPr>
              <a:t>old</a:t>
            </a:r>
            <a:r>
              <a:rPr lang="ja-JP" altLang="en-US" sz="2800">
                <a:solidFill>
                  <a:srgbClr val="07621A"/>
                </a:solidFill>
              </a:rPr>
              <a:t>”</a:t>
            </a:r>
            <a:endParaRPr lang="en-US" altLang="ja-JP" sz="2800">
              <a:solidFill>
                <a:srgbClr val="07621A"/>
              </a:solidFill>
            </a:endParaRPr>
          </a:p>
          <a:p>
            <a:pPr eaLnBrk="1" hangingPunct="1">
              <a:spcBef>
                <a:spcPct val="0"/>
              </a:spcBef>
              <a:buFontTx/>
              <a:buNone/>
            </a:pPr>
            <a:r>
              <a:rPr lang="en-US" altLang="en-US" sz="2800">
                <a:solidFill>
                  <a:srgbClr val="07621A"/>
                </a:solidFill>
              </a:rPr>
              <a:t>computer in one hour</a:t>
            </a:r>
            <a:r>
              <a:rPr lang="en-US" altLang="en-US" sz="2800">
                <a:solidFill>
                  <a:srgbClr val="000000"/>
                </a:solidFill>
              </a:rPr>
              <a:t> = </a:t>
            </a:r>
            <a:r>
              <a:rPr lang="en-US" altLang="en-US" sz="2800" b="1" i="1">
                <a:solidFill>
                  <a:srgbClr val="000000"/>
                </a:solidFill>
              </a:rPr>
              <a:t>S</a:t>
            </a:r>
          </a:p>
        </p:txBody>
      </p:sp>
      <p:sp>
        <p:nvSpPr>
          <p:cNvPr id="18438" name="Rectangle 10"/>
          <p:cNvSpPr>
            <a:spLocks noChangeArrowheads="1"/>
          </p:cNvSpPr>
          <p:nvPr/>
        </p:nvSpPr>
        <p:spPr bwMode="auto">
          <a:xfrm>
            <a:off x="228600" y="4343400"/>
            <a:ext cx="2514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000">
                <a:solidFill>
                  <a:srgbClr val="07621A"/>
                </a:solidFill>
              </a:rPr>
              <a:t>Size of largest problem</a:t>
            </a:r>
          </a:p>
          <a:p>
            <a:pPr eaLnBrk="1" hangingPunct="1">
              <a:spcBef>
                <a:spcPct val="0"/>
              </a:spcBef>
              <a:buFontTx/>
              <a:buNone/>
            </a:pPr>
            <a:r>
              <a:rPr lang="en-US" altLang="en-US" sz="2000">
                <a:solidFill>
                  <a:srgbClr val="07621A"/>
                </a:solidFill>
              </a:rPr>
              <a:t>solvable with </a:t>
            </a:r>
            <a:r>
              <a:rPr lang="ja-JP" altLang="en-US" sz="2000">
                <a:solidFill>
                  <a:srgbClr val="07621A"/>
                </a:solidFill>
              </a:rPr>
              <a:t>“</a:t>
            </a:r>
            <a:r>
              <a:rPr lang="en-US" altLang="ja-JP" sz="2000">
                <a:solidFill>
                  <a:srgbClr val="07621A"/>
                </a:solidFill>
              </a:rPr>
              <a:t>new</a:t>
            </a:r>
            <a:r>
              <a:rPr lang="ja-JP" altLang="en-US" sz="2000">
                <a:solidFill>
                  <a:srgbClr val="07621A"/>
                </a:solidFill>
              </a:rPr>
              <a:t>”</a:t>
            </a:r>
            <a:endParaRPr lang="en-US" altLang="ja-JP" sz="2000">
              <a:solidFill>
                <a:srgbClr val="07621A"/>
              </a:solidFill>
            </a:endParaRPr>
          </a:p>
          <a:p>
            <a:pPr eaLnBrk="1" hangingPunct="1">
              <a:spcBef>
                <a:spcPct val="0"/>
              </a:spcBef>
              <a:buFontTx/>
              <a:buNone/>
            </a:pPr>
            <a:r>
              <a:rPr lang="en-US" altLang="en-US" sz="2000">
                <a:solidFill>
                  <a:srgbClr val="07621A"/>
                </a:solidFill>
              </a:rPr>
              <a:t>twice-as-fast computer in one hour</a:t>
            </a:r>
            <a:endParaRPr lang="en-US" altLang="en-US" sz="1800">
              <a:solidFill>
                <a:srgbClr val="07621A"/>
              </a:solidFill>
            </a:endParaRPr>
          </a:p>
        </p:txBody>
      </p:sp>
      <p:sp>
        <p:nvSpPr>
          <p:cNvPr id="18439" name="Line 11"/>
          <p:cNvSpPr>
            <a:spLocks noChangeShapeType="1"/>
          </p:cNvSpPr>
          <p:nvPr/>
        </p:nvSpPr>
        <p:spPr bwMode="auto">
          <a:xfrm>
            <a:off x="2667000" y="3810000"/>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 name="Line 12"/>
          <p:cNvSpPr>
            <a:spLocks noChangeShapeType="1"/>
          </p:cNvSpPr>
          <p:nvPr/>
        </p:nvSpPr>
        <p:spPr bwMode="auto">
          <a:xfrm>
            <a:off x="304800" y="43434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1" name="Text Box 13"/>
          <p:cNvSpPr txBox="1">
            <a:spLocks noChangeArrowheads="1"/>
          </p:cNvSpPr>
          <p:nvPr/>
        </p:nvSpPr>
        <p:spPr bwMode="auto">
          <a:xfrm>
            <a:off x="2727325" y="4799013"/>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2S</a:t>
            </a:r>
          </a:p>
        </p:txBody>
      </p:sp>
      <p:sp>
        <p:nvSpPr>
          <p:cNvPr id="18442" name="Text Box 14"/>
          <p:cNvSpPr txBox="1">
            <a:spLocks noChangeArrowheads="1"/>
          </p:cNvSpPr>
          <p:nvPr/>
        </p:nvSpPr>
        <p:spPr bwMode="auto">
          <a:xfrm>
            <a:off x="3352800" y="4800600"/>
            <a:ext cx="111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1.41S</a:t>
            </a:r>
          </a:p>
        </p:txBody>
      </p:sp>
      <p:sp>
        <p:nvSpPr>
          <p:cNvPr id="18443" name="Text Box 15"/>
          <p:cNvSpPr txBox="1">
            <a:spLocks noChangeArrowheads="1"/>
          </p:cNvSpPr>
          <p:nvPr/>
        </p:nvSpPr>
        <p:spPr bwMode="auto">
          <a:xfrm>
            <a:off x="4449763" y="4800600"/>
            <a:ext cx="1112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1.26S</a:t>
            </a:r>
          </a:p>
        </p:txBody>
      </p:sp>
      <p:sp>
        <p:nvSpPr>
          <p:cNvPr id="18444" name="Text Box 16"/>
          <p:cNvSpPr txBox="1">
            <a:spLocks noChangeArrowheads="1"/>
          </p:cNvSpPr>
          <p:nvPr/>
        </p:nvSpPr>
        <p:spPr bwMode="auto">
          <a:xfrm>
            <a:off x="5562600" y="4800600"/>
            <a:ext cx="111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1.15S</a:t>
            </a:r>
          </a:p>
        </p:txBody>
      </p:sp>
      <p:sp>
        <p:nvSpPr>
          <p:cNvPr id="18445" name="Text Box 17"/>
          <p:cNvSpPr txBox="1">
            <a:spLocks noChangeArrowheads="1"/>
          </p:cNvSpPr>
          <p:nvPr/>
        </p:nvSpPr>
        <p:spPr bwMode="auto">
          <a:xfrm>
            <a:off x="6705600" y="4800600"/>
            <a:ext cx="827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S+1</a:t>
            </a:r>
          </a:p>
        </p:txBody>
      </p:sp>
      <p:sp>
        <p:nvSpPr>
          <p:cNvPr id="18446" name="Text Box 18"/>
          <p:cNvSpPr txBox="1">
            <a:spLocks noChangeArrowheads="1"/>
          </p:cNvSpPr>
          <p:nvPr/>
        </p:nvSpPr>
        <p:spPr bwMode="auto">
          <a:xfrm>
            <a:off x="8001000" y="48006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800" b="1" i="1">
              <a:solidFill>
                <a:srgbClr val="000000"/>
              </a:solidFill>
            </a:endParaRPr>
          </a:p>
        </p:txBody>
      </p:sp>
      <p:sp>
        <p:nvSpPr>
          <p:cNvPr id="18447" name="Text Box 19"/>
          <p:cNvSpPr txBox="1">
            <a:spLocks noChangeArrowheads="1"/>
          </p:cNvSpPr>
          <p:nvPr/>
        </p:nvSpPr>
        <p:spPr bwMode="auto">
          <a:xfrm>
            <a:off x="8001000" y="4800600"/>
            <a:ext cx="420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S</a:t>
            </a:r>
          </a:p>
        </p:txBody>
      </p:sp>
      <p:sp>
        <p:nvSpPr>
          <p:cNvPr id="18448" name="AutoShape 4"/>
          <p:cNvSpPr>
            <a:spLocks noChangeArrowheads="1"/>
          </p:cNvSpPr>
          <p:nvPr/>
        </p:nvSpPr>
        <p:spPr bwMode="auto">
          <a:xfrm>
            <a:off x="1828800" y="1143000"/>
            <a:ext cx="4191000" cy="914400"/>
          </a:xfrm>
          <a:prstGeom prst="wedgeRectCallout">
            <a:avLst>
              <a:gd name="adj1" fmla="val -47157"/>
              <a:gd name="adj2" fmla="val 89236"/>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a:solidFill>
                  <a:srgbClr val="000000"/>
                </a:solidFill>
                <a:latin typeface="Times New Roman" pitchFamily="18" charset="0"/>
              </a:rPr>
              <a:t>Let</a:t>
            </a:r>
            <a:r>
              <a:rPr lang="ja-JP" altLang="en-US" sz="2800">
                <a:solidFill>
                  <a:srgbClr val="000000"/>
                </a:solidFill>
                <a:latin typeface="Times New Roman" pitchFamily="18" charset="0"/>
              </a:rPr>
              <a:t>’</a:t>
            </a:r>
            <a:r>
              <a:rPr lang="en-US" altLang="ja-JP" sz="2800">
                <a:solidFill>
                  <a:srgbClr val="000000"/>
                </a:solidFill>
                <a:latin typeface="Times New Roman" pitchFamily="18" charset="0"/>
              </a:rPr>
              <a:t>s just buy a computer that</a:t>
            </a:r>
            <a:r>
              <a:rPr lang="ja-JP" altLang="en-US" sz="2800">
                <a:solidFill>
                  <a:srgbClr val="000000"/>
                </a:solidFill>
                <a:latin typeface="Times New Roman" pitchFamily="18" charset="0"/>
              </a:rPr>
              <a:t>’</a:t>
            </a:r>
            <a:r>
              <a:rPr lang="en-US" altLang="ja-JP" sz="2800">
                <a:solidFill>
                  <a:srgbClr val="000000"/>
                </a:solidFill>
                <a:latin typeface="Times New Roman" pitchFamily="18" charset="0"/>
              </a:rPr>
              <a:t>s twice as fast!</a:t>
            </a:r>
            <a:endParaRPr lang="en-US" altLang="en-US" sz="2400">
              <a:solidFill>
                <a:srgbClr val="000000"/>
              </a:solidFill>
              <a:latin typeface="Times New Roman" pitchFamily="18" charset="0"/>
            </a:endParaRPr>
          </a:p>
        </p:txBody>
      </p:sp>
      <p:pic>
        <p:nvPicPr>
          <p:cNvPr id="18449"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685800" y="76200"/>
            <a:ext cx="7772400" cy="1143000"/>
          </a:xfrm>
        </p:spPr>
        <p:txBody>
          <a:bodyPr rtlCol="0">
            <a:normAutofit fontScale="90000"/>
          </a:bodyPr>
          <a:lstStyle/>
          <a:p>
            <a:pPr eaLnBrk="1" fontAlgn="auto" hangingPunct="1">
              <a:spcAft>
                <a:spcPts val="0"/>
              </a:spcAft>
              <a:defRPr/>
            </a:pPr>
            <a:r>
              <a:rPr lang="en-US" dirty="0">
                <a:ea typeface="+mj-ea"/>
                <a:cs typeface="+mj-cs"/>
              </a:rPr>
              <a:t>Snowplows and Travelling Salesperson Revisited!</a:t>
            </a:r>
          </a:p>
        </p:txBody>
      </p:sp>
      <p:grpSp>
        <p:nvGrpSpPr>
          <p:cNvPr id="19459" name="Group 3"/>
          <p:cNvGrpSpPr>
            <a:grpSpLocks/>
          </p:cNvGrpSpPr>
          <p:nvPr/>
        </p:nvGrpSpPr>
        <p:grpSpPr bwMode="auto">
          <a:xfrm>
            <a:off x="457200" y="1343025"/>
            <a:ext cx="8218488" cy="180975"/>
            <a:chOff x="295" y="1311"/>
            <a:chExt cx="5177" cy="114"/>
          </a:xfrm>
        </p:grpSpPr>
        <p:sp>
          <p:nvSpPr>
            <p:cNvPr id="1947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947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19460" name="AutoShape 7"/>
          <p:cNvSpPr>
            <a:spLocks noChangeArrowheads="1"/>
          </p:cNvSpPr>
          <p:nvPr/>
        </p:nvSpPr>
        <p:spPr bwMode="auto">
          <a:xfrm>
            <a:off x="1371600" y="1752600"/>
            <a:ext cx="4495800" cy="1524000"/>
          </a:xfrm>
          <a:prstGeom prst="wedgeRectCallout">
            <a:avLst>
              <a:gd name="adj1" fmla="val -54769"/>
              <a:gd name="adj2" fmla="val 28398"/>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latin typeface="Times New Roman" pitchFamily="18" charset="0"/>
              </a:rPr>
              <a:t>So </a:t>
            </a:r>
            <a:r>
              <a:rPr lang="en-US" altLang="en-US" sz="2400" b="1" i="1">
                <a:solidFill>
                  <a:srgbClr val="000000"/>
                </a:solidFill>
                <a:latin typeface="Times New Roman" pitchFamily="18" charset="0"/>
              </a:rPr>
              <a:t>are</a:t>
            </a:r>
            <a:r>
              <a:rPr lang="en-US" altLang="en-US" sz="2400">
                <a:solidFill>
                  <a:srgbClr val="000000"/>
                </a:solidFill>
                <a:latin typeface="Times New Roman" pitchFamily="18" charset="0"/>
              </a:rPr>
              <a:t> there polynomial time algorithms for the Snowplow and Travelling Salesperson, and Hamiltonian Path Problems?!</a:t>
            </a:r>
          </a:p>
        </p:txBody>
      </p:sp>
      <p:sp>
        <p:nvSpPr>
          <p:cNvPr id="40964" name="AutoShape 8"/>
          <p:cNvSpPr>
            <a:spLocks noChangeArrowheads="1"/>
          </p:cNvSpPr>
          <p:nvPr/>
        </p:nvSpPr>
        <p:spPr bwMode="auto">
          <a:xfrm>
            <a:off x="685800" y="2971800"/>
            <a:ext cx="7543800" cy="3886200"/>
          </a:xfrm>
          <a:prstGeom prst="cloudCallout">
            <a:avLst>
              <a:gd name="adj1" fmla="val -30051"/>
              <a:gd name="adj2" fmla="val 412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400">
              <a:solidFill>
                <a:srgbClr val="000000"/>
              </a:solidFill>
              <a:latin typeface="Times New Roman" pitchFamily="18" charset="0"/>
            </a:endParaRPr>
          </a:p>
        </p:txBody>
      </p:sp>
      <p:sp>
        <p:nvSpPr>
          <p:cNvPr id="40965" name="Text Box 10"/>
          <p:cNvSpPr txBox="1">
            <a:spLocks noChangeArrowheads="1"/>
          </p:cNvSpPr>
          <p:nvPr/>
        </p:nvSpPr>
        <p:spPr bwMode="auto">
          <a:xfrm>
            <a:off x="5638800" y="4222750"/>
            <a:ext cx="2743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720816"/>
                </a:solidFill>
              </a:rPr>
              <a:t>Travelling Salesperson Problem</a:t>
            </a:r>
            <a:endParaRPr lang="en-US" altLang="en-US" sz="2400">
              <a:solidFill>
                <a:srgbClr val="000000"/>
              </a:solidFill>
            </a:endParaRPr>
          </a:p>
        </p:txBody>
      </p:sp>
      <p:sp>
        <p:nvSpPr>
          <p:cNvPr id="40966" name="Text Box 11"/>
          <p:cNvSpPr txBox="1">
            <a:spLocks noChangeArrowheads="1"/>
          </p:cNvSpPr>
          <p:nvPr/>
        </p:nvSpPr>
        <p:spPr bwMode="auto">
          <a:xfrm>
            <a:off x="2286000" y="4191000"/>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7621A"/>
                </a:solidFill>
              </a:rPr>
              <a:t>Snowplow Problem</a:t>
            </a:r>
            <a:endParaRPr lang="en-US" altLang="en-US" sz="2400">
              <a:solidFill>
                <a:srgbClr val="000000"/>
              </a:solidFill>
            </a:endParaRPr>
          </a:p>
        </p:txBody>
      </p:sp>
      <p:sp>
        <p:nvSpPr>
          <p:cNvPr id="40967" name="Text Box 12"/>
          <p:cNvSpPr txBox="1">
            <a:spLocks noChangeArrowheads="1"/>
          </p:cNvSpPr>
          <p:nvPr/>
        </p:nvSpPr>
        <p:spPr bwMode="auto">
          <a:xfrm>
            <a:off x="2574925" y="58388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rPr>
              <a:t>…</a:t>
            </a:r>
          </a:p>
        </p:txBody>
      </p:sp>
      <p:sp>
        <p:nvSpPr>
          <p:cNvPr id="40968" name="Text Box 13"/>
          <p:cNvSpPr txBox="1">
            <a:spLocks noChangeArrowheads="1"/>
          </p:cNvSpPr>
          <p:nvPr/>
        </p:nvSpPr>
        <p:spPr bwMode="auto">
          <a:xfrm>
            <a:off x="1393825" y="5257800"/>
            <a:ext cx="3406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C0504D"/>
                </a:solidFill>
              </a:rPr>
              <a:t>Hamiltonian Path Problem</a:t>
            </a:r>
            <a:endParaRPr lang="en-US" altLang="en-US" sz="2400">
              <a:solidFill>
                <a:srgbClr val="000000"/>
              </a:solidFill>
            </a:endParaRPr>
          </a:p>
        </p:txBody>
      </p:sp>
      <p:sp>
        <p:nvSpPr>
          <p:cNvPr id="40969" name="Text Box 21"/>
          <p:cNvSpPr txBox="1">
            <a:spLocks noChangeArrowheads="1"/>
          </p:cNvSpPr>
          <p:nvPr/>
        </p:nvSpPr>
        <p:spPr bwMode="auto">
          <a:xfrm>
            <a:off x="7010400" y="5959475"/>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b="1">
                <a:solidFill>
                  <a:srgbClr val="000000"/>
                </a:solidFill>
              </a:rPr>
              <a:t>NP-complete</a:t>
            </a:r>
            <a:r>
              <a:rPr lang="en-US" altLang="en-US" sz="2400">
                <a:solidFill>
                  <a:srgbClr val="000000"/>
                </a:solidFill>
              </a:rPr>
              <a:t> problems</a:t>
            </a:r>
            <a:endParaRPr lang="en-US" altLang="en-US" sz="1800">
              <a:solidFill>
                <a:srgbClr val="000000"/>
              </a:solidFill>
            </a:endParaRPr>
          </a:p>
        </p:txBody>
      </p:sp>
      <p:sp>
        <p:nvSpPr>
          <p:cNvPr id="40970" name="Text Box 22"/>
          <p:cNvSpPr txBox="1">
            <a:spLocks noChangeArrowheads="1"/>
          </p:cNvSpPr>
          <p:nvPr/>
        </p:nvSpPr>
        <p:spPr bwMode="auto">
          <a:xfrm>
            <a:off x="2057400" y="3521075"/>
            <a:ext cx="541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b="1" i="1">
                <a:solidFill>
                  <a:srgbClr val="000000"/>
                </a:solidFill>
              </a:rPr>
              <a:t>Tens of thousands</a:t>
            </a:r>
            <a:r>
              <a:rPr lang="en-US" altLang="en-US" sz="1800">
                <a:solidFill>
                  <a:srgbClr val="000000"/>
                </a:solidFill>
              </a:rPr>
              <a:t> of other known problems go in this cloud!!</a:t>
            </a:r>
          </a:p>
        </p:txBody>
      </p:sp>
      <p:sp>
        <p:nvSpPr>
          <p:cNvPr id="40971" name="Line 24"/>
          <p:cNvSpPr>
            <a:spLocks noChangeShapeType="1"/>
          </p:cNvSpPr>
          <p:nvPr/>
        </p:nvSpPr>
        <p:spPr bwMode="auto">
          <a:xfrm flipV="1">
            <a:off x="2971800" y="46482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2" name="Line 25"/>
          <p:cNvSpPr>
            <a:spLocks noChangeShapeType="1"/>
          </p:cNvSpPr>
          <p:nvPr/>
        </p:nvSpPr>
        <p:spPr bwMode="auto">
          <a:xfrm flipH="1">
            <a:off x="5715000" y="5181600"/>
            <a:ext cx="5334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3" name="Line 26"/>
          <p:cNvSpPr>
            <a:spLocks noChangeShapeType="1"/>
          </p:cNvSpPr>
          <p:nvPr/>
        </p:nvSpPr>
        <p:spPr bwMode="auto">
          <a:xfrm>
            <a:off x="5105400" y="4419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4" name="Line 27"/>
          <p:cNvSpPr>
            <a:spLocks noChangeShapeType="1"/>
          </p:cNvSpPr>
          <p:nvPr/>
        </p:nvSpPr>
        <p:spPr bwMode="auto">
          <a:xfrm>
            <a:off x="3657600" y="5562600"/>
            <a:ext cx="3048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5" name="Line 28"/>
          <p:cNvSpPr>
            <a:spLocks noChangeShapeType="1"/>
          </p:cNvSpPr>
          <p:nvPr/>
        </p:nvSpPr>
        <p:spPr bwMode="auto">
          <a:xfrm>
            <a:off x="4419600" y="4648200"/>
            <a:ext cx="3048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6" name="Line 29"/>
          <p:cNvSpPr>
            <a:spLocks noChangeShapeType="1"/>
          </p:cNvSpPr>
          <p:nvPr/>
        </p:nvSpPr>
        <p:spPr bwMode="auto">
          <a:xfrm flipV="1">
            <a:off x="3429000" y="4876800"/>
            <a:ext cx="22098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4" name="Text Box 30"/>
          <p:cNvSpPr txBox="1">
            <a:spLocks noChangeArrowheads="1"/>
          </p:cNvSpPr>
          <p:nvPr/>
        </p:nvSpPr>
        <p:spPr bwMode="auto">
          <a:xfrm>
            <a:off x="593725" y="60340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pic>
        <p:nvPicPr>
          <p:cNvPr id="19475" name="Picture 3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5257800"/>
            <a:ext cx="950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Rectangle 16"/>
          <p:cNvSpPr>
            <a:spLocks noChangeArrowheads="1"/>
          </p:cNvSpPr>
          <p:nvPr/>
        </p:nvSpPr>
        <p:spPr bwMode="auto">
          <a:xfrm>
            <a:off x="2057400" y="3505200"/>
            <a:ext cx="5334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pic>
        <p:nvPicPr>
          <p:cNvPr id="19477"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9906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9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5" grpId="0"/>
      <p:bldP spid="40966" grpId="0"/>
      <p:bldP spid="40967" grpId="0"/>
      <p:bldP spid="40968" grpId="0"/>
      <p:bldP spid="40969" grpId="0"/>
      <p:bldP spid="40970" grpId="0"/>
      <p:bldP spid="40971" grpId="0" animBg="1"/>
      <p:bldP spid="40972" grpId="0" animBg="1"/>
      <p:bldP spid="40973" grpId="0" animBg="1"/>
      <p:bldP spid="40974" grpId="0" animBg="1"/>
      <p:bldP spid="40975" grpId="0" animBg="1"/>
      <p:bldP spid="40976" grpId="0" animBg="1"/>
      <p:bldP spid="409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685800" y="76200"/>
            <a:ext cx="7772400" cy="1143000"/>
          </a:xfrm>
        </p:spPr>
        <p:txBody>
          <a:bodyPr rtlCol="0">
            <a:normAutofit fontScale="90000"/>
          </a:bodyPr>
          <a:lstStyle/>
          <a:p>
            <a:pPr eaLnBrk="1" fontAlgn="auto" hangingPunct="1">
              <a:spcAft>
                <a:spcPts val="0"/>
              </a:spcAft>
              <a:defRPr/>
            </a:pPr>
            <a:r>
              <a:rPr lang="en-US" dirty="0">
                <a:ea typeface="+mj-ea"/>
                <a:cs typeface="+mj-cs"/>
              </a:rPr>
              <a:t>Snowplows and Travelling Salesperson Revisited!</a:t>
            </a:r>
          </a:p>
        </p:txBody>
      </p:sp>
      <p:grpSp>
        <p:nvGrpSpPr>
          <p:cNvPr id="20483" name="Group 3"/>
          <p:cNvGrpSpPr>
            <a:grpSpLocks/>
          </p:cNvGrpSpPr>
          <p:nvPr/>
        </p:nvGrpSpPr>
        <p:grpSpPr bwMode="auto">
          <a:xfrm>
            <a:off x="457200" y="1343025"/>
            <a:ext cx="8218488" cy="180975"/>
            <a:chOff x="295" y="1311"/>
            <a:chExt cx="5177" cy="114"/>
          </a:xfrm>
        </p:grpSpPr>
        <p:sp>
          <p:nvSpPr>
            <p:cNvPr id="2050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050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0484" name="AutoShape 8"/>
          <p:cNvSpPr>
            <a:spLocks noChangeArrowheads="1"/>
          </p:cNvSpPr>
          <p:nvPr/>
        </p:nvSpPr>
        <p:spPr bwMode="auto">
          <a:xfrm>
            <a:off x="685800" y="2971800"/>
            <a:ext cx="7543800" cy="3886200"/>
          </a:xfrm>
          <a:prstGeom prst="cloudCallout">
            <a:avLst>
              <a:gd name="adj1" fmla="val -30051"/>
              <a:gd name="adj2" fmla="val 4125"/>
            </a:avLst>
          </a:prstGeom>
          <a:solidFill>
            <a:srgbClr val="FFFFFF"/>
          </a:solidFill>
          <a:ln w="9525">
            <a:solidFill>
              <a:srgbClr val="000000"/>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400">
              <a:solidFill>
                <a:srgbClr val="000000"/>
              </a:solidFill>
              <a:latin typeface="Times New Roman" pitchFamily="18" charset="0"/>
            </a:endParaRPr>
          </a:p>
        </p:txBody>
      </p:sp>
      <p:sp>
        <p:nvSpPr>
          <p:cNvPr id="20485" name="Text Box 9"/>
          <p:cNvSpPr txBox="1">
            <a:spLocks noChangeArrowheads="1"/>
          </p:cNvSpPr>
          <p:nvPr/>
        </p:nvSpPr>
        <p:spPr bwMode="auto">
          <a:xfrm>
            <a:off x="5638800" y="3962400"/>
            <a:ext cx="2743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720816"/>
                </a:solidFill>
              </a:rPr>
              <a:t>Travelling Salesperson Problem</a:t>
            </a:r>
            <a:endParaRPr lang="en-US" altLang="en-US" sz="2400">
              <a:solidFill>
                <a:srgbClr val="000000"/>
              </a:solidFill>
            </a:endParaRPr>
          </a:p>
        </p:txBody>
      </p:sp>
      <p:sp>
        <p:nvSpPr>
          <p:cNvPr id="20486" name="Text Box 10"/>
          <p:cNvSpPr txBox="1">
            <a:spLocks noChangeArrowheads="1"/>
          </p:cNvSpPr>
          <p:nvPr/>
        </p:nvSpPr>
        <p:spPr bwMode="auto">
          <a:xfrm>
            <a:off x="2286000" y="4191000"/>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7621A"/>
                </a:solidFill>
              </a:rPr>
              <a:t>Snowplow Problem</a:t>
            </a:r>
            <a:endParaRPr lang="en-US" altLang="en-US" sz="2400">
              <a:solidFill>
                <a:srgbClr val="000000"/>
              </a:solidFill>
            </a:endParaRPr>
          </a:p>
        </p:txBody>
      </p:sp>
      <p:sp>
        <p:nvSpPr>
          <p:cNvPr id="20487" name="Text Box 11"/>
          <p:cNvSpPr txBox="1">
            <a:spLocks noChangeArrowheads="1"/>
          </p:cNvSpPr>
          <p:nvPr/>
        </p:nvSpPr>
        <p:spPr bwMode="auto">
          <a:xfrm>
            <a:off x="2574925" y="58388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rPr>
              <a:t>…</a:t>
            </a:r>
          </a:p>
        </p:txBody>
      </p:sp>
      <p:sp>
        <p:nvSpPr>
          <p:cNvPr id="20488" name="Text Box 12"/>
          <p:cNvSpPr txBox="1">
            <a:spLocks noChangeArrowheads="1"/>
          </p:cNvSpPr>
          <p:nvPr/>
        </p:nvSpPr>
        <p:spPr bwMode="auto">
          <a:xfrm>
            <a:off x="1393825" y="5257800"/>
            <a:ext cx="3330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C0504D"/>
                </a:solidFill>
              </a:rPr>
              <a:t>Hamiltonian Path Problem</a:t>
            </a:r>
            <a:endParaRPr lang="en-US" altLang="en-US" sz="2400">
              <a:solidFill>
                <a:srgbClr val="000000"/>
              </a:solidFill>
            </a:endParaRPr>
          </a:p>
        </p:txBody>
      </p:sp>
      <p:sp>
        <p:nvSpPr>
          <p:cNvPr id="20489" name="Text Box 14"/>
          <p:cNvSpPr txBox="1">
            <a:spLocks noChangeArrowheads="1"/>
          </p:cNvSpPr>
          <p:nvPr/>
        </p:nvSpPr>
        <p:spPr bwMode="auto">
          <a:xfrm>
            <a:off x="7010400" y="5959475"/>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b="1">
                <a:solidFill>
                  <a:srgbClr val="000000"/>
                </a:solidFill>
              </a:rPr>
              <a:t>NP-complete</a:t>
            </a:r>
            <a:r>
              <a:rPr lang="en-US" altLang="en-US" sz="2400">
                <a:solidFill>
                  <a:srgbClr val="000000"/>
                </a:solidFill>
              </a:rPr>
              <a:t> problems</a:t>
            </a:r>
            <a:endParaRPr lang="en-US" altLang="en-US" sz="1800">
              <a:solidFill>
                <a:srgbClr val="000000"/>
              </a:solidFill>
            </a:endParaRPr>
          </a:p>
        </p:txBody>
      </p:sp>
      <p:sp>
        <p:nvSpPr>
          <p:cNvPr id="20490" name="Text Box 15"/>
          <p:cNvSpPr txBox="1">
            <a:spLocks noChangeArrowheads="1"/>
          </p:cNvSpPr>
          <p:nvPr/>
        </p:nvSpPr>
        <p:spPr bwMode="auto">
          <a:xfrm>
            <a:off x="2057400" y="3521075"/>
            <a:ext cx="541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b="1" i="1">
                <a:solidFill>
                  <a:srgbClr val="000000"/>
                </a:solidFill>
              </a:rPr>
              <a:t>Tens of thousands</a:t>
            </a:r>
            <a:r>
              <a:rPr lang="en-US" altLang="en-US" sz="1800">
                <a:solidFill>
                  <a:srgbClr val="000000"/>
                </a:solidFill>
              </a:rPr>
              <a:t> of other known problems go in this cloud!!</a:t>
            </a:r>
          </a:p>
        </p:txBody>
      </p:sp>
      <p:sp>
        <p:nvSpPr>
          <p:cNvPr id="20491" name="Rectangle 16"/>
          <p:cNvSpPr>
            <a:spLocks noChangeArrowheads="1"/>
          </p:cNvSpPr>
          <p:nvPr/>
        </p:nvSpPr>
        <p:spPr bwMode="auto">
          <a:xfrm>
            <a:off x="2057400" y="3505200"/>
            <a:ext cx="5334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0492" name="Line 17"/>
          <p:cNvSpPr>
            <a:spLocks noChangeShapeType="1"/>
          </p:cNvSpPr>
          <p:nvPr/>
        </p:nvSpPr>
        <p:spPr bwMode="auto">
          <a:xfrm flipV="1">
            <a:off x="2971800" y="46482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8"/>
          <p:cNvSpPr>
            <a:spLocks noChangeShapeType="1"/>
          </p:cNvSpPr>
          <p:nvPr/>
        </p:nvSpPr>
        <p:spPr bwMode="auto">
          <a:xfrm flipH="1">
            <a:off x="5715000" y="5181600"/>
            <a:ext cx="5334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9"/>
          <p:cNvSpPr>
            <a:spLocks noChangeShapeType="1"/>
          </p:cNvSpPr>
          <p:nvPr/>
        </p:nvSpPr>
        <p:spPr bwMode="auto">
          <a:xfrm>
            <a:off x="5105400" y="4419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20"/>
          <p:cNvSpPr>
            <a:spLocks noChangeShapeType="1"/>
          </p:cNvSpPr>
          <p:nvPr/>
        </p:nvSpPr>
        <p:spPr bwMode="auto">
          <a:xfrm>
            <a:off x="3505200" y="5676900"/>
            <a:ext cx="3048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21"/>
          <p:cNvSpPr>
            <a:spLocks noChangeShapeType="1"/>
          </p:cNvSpPr>
          <p:nvPr/>
        </p:nvSpPr>
        <p:spPr bwMode="auto">
          <a:xfrm>
            <a:off x="4419600" y="4648200"/>
            <a:ext cx="3048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7" name="Line 22"/>
          <p:cNvSpPr>
            <a:spLocks noChangeShapeType="1"/>
          </p:cNvSpPr>
          <p:nvPr/>
        </p:nvSpPr>
        <p:spPr bwMode="auto">
          <a:xfrm flipV="1">
            <a:off x="3429000" y="4876800"/>
            <a:ext cx="22098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Text Box 23"/>
          <p:cNvSpPr txBox="1">
            <a:spLocks noChangeArrowheads="1"/>
          </p:cNvSpPr>
          <p:nvPr/>
        </p:nvSpPr>
        <p:spPr bwMode="auto">
          <a:xfrm>
            <a:off x="228600" y="1674813"/>
            <a:ext cx="868203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a:solidFill>
                  <a:srgbClr val="000000"/>
                </a:solidFill>
              </a:rPr>
              <a:t>If a problem is NP-complete, it doesn</a:t>
            </a:r>
            <a:r>
              <a:rPr lang="ja-JP" altLang="en-US" sz="2800" b="1">
                <a:solidFill>
                  <a:srgbClr val="000000"/>
                </a:solidFill>
              </a:rPr>
              <a:t>’</a:t>
            </a:r>
            <a:r>
              <a:rPr lang="en-US" altLang="ja-JP" sz="2800" b="1">
                <a:solidFill>
                  <a:srgbClr val="000000"/>
                </a:solidFill>
              </a:rPr>
              <a:t>t necessarily</a:t>
            </a:r>
          </a:p>
          <a:p>
            <a:pPr eaLnBrk="1" hangingPunct="1">
              <a:spcBef>
                <a:spcPct val="0"/>
              </a:spcBef>
              <a:buFontTx/>
              <a:buNone/>
            </a:pPr>
            <a:r>
              <a:rPr lang="en-US" altLang="en-US" sz="2800" b="1">
                <a:solidFill>
                  <a:srgbClr val="000000"/>
                </a:solidFill>
              </a:rPr>
              <a:t>mean that it </a:t>
            </a:r>
            <a:r>
              <a:rPr lang="en-US" altLang="en-US" sz="2800" b="1" i="1">
                <a:solidFill>
                  <a:srgbClr val="000000"/>
                </a:solidFill>
              </a:rPr>
              <a:t>can</a:t>
            </a:r>
            <a:r>
              <a:rPr lang="ja-JP" altLang="en-US" sz="2800" b="1" i="1">
                <a:solidFill>
                  <a:srgbClr val="000000"/>
                </a:solidFill>
              </a:rPr>
              <a:t>’</a:t>
            </a:r>
            <a:r>
              <a:rPr lang="en-US" altLang="ja-JP" sz="2800" b="1" i="1">
                <a:solidFill>
                  <a:srgbClr val="000000"/>
                </a:solidFill>
              </a:rPr>
              <a:t>t </a:t>
            </a:r>
            <a:r>
              <a:rPr lang="en-US" altLang="ja-JP" sz="2800" b="1">
                <a:solidFill>
                  <a:srgbClr val="000000"/>
                </a:solidFill>
              </a:rPr>
              <a:t>be solved in polynomial time.  It</a:t>
            </a:r>
          </a:p>
          <a:p>
            <a:pPr eaLnBrk="1" hangingPunct="1">
              <a:spcBef>
                <a:spcPct val="0"/>
              </a:spcBef>
              <a:buFontTx/>
              <a:buNone/>
            </a:pPr>
            <a:r>
              <a:rPr lang="en-US" altLang="en-US" sz="2800" b="1">
                <a:solidFill>
                  <a:srgbClr val="000000"/>
                </a:solidFill>
              </a:rPr>
              <a:t>does mean…</a:t>
            </a:r>
          </a:p>
        </p:txBody>
      </p:sp>
      <p:pic>
        <p:nvPicPr>
          <p:cNvPr id="20499"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5334000"/>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gareyjohns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84300"/>
            <a:ext cx="58674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1927225" y="4487863"/>
            <a:ext cx="5997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ja-JP" altLang="en-US" sz="2400">
                <a:solidFill>
                  <a:srgbClr val="000000"/>
                </a:solidFill>
              </a:rPr>
              <a:t>“</a:t>
            </a:r>
            <a:r>
              <a:rPr lang="en-US" altLang="ja-JP" sz="2400">
                <a:solidFill>
                  <a:srgbClr val="000000"/>
                </a:solidFill>
              </a:rPr>
              <a:t>I can</a:t>
            </a:r>
            <a:r>
              <a:rPr lang="ja-JP" altLang="en-US" sz="2400">
                <a:solidFill>
                  <a:srgbClr val="000000"/>
                </a:solidFill>
              </a:rPr>
              <a:t>’</a:t>
            </a:r>
            <a:r>
              <a:rPr lang="en-US" altLang="ja-JP" sz="2400">
                <a:solidFill>
                  <a:srgbClr val="000000"/>
                </a:solidFill>
              </a:rPr>
              <a:t>t find an efficient algorithm.  I guess I</a:t>
            </a:r>
            <a:r>
              <a:rPr lang="ja-JP" altLang="en-US" sz="2400">
                <a:solidFill>
                  <a:srgbClr val="000000"/>
                </a:solidFill>
              </a:rPr>
              <a:t>’</a:t>
            </a:r>
            <a:r>
              <a:rPr lang="en-US" altLang="ja-JP" sz="2400">
                <a:solidFill>
                  <a:srgbClr val="000000"/>
                </a:solidFill>
              </a:rPr>
              <a:t>m too dumb.</a:t>
            </a:r>
            <a:r>
              <a:rPr lang="ja-JP" altLang="en-US" sz="2400">
                <a:solidFill>
                  <a:srgbClr val="000000"/>
                </a:solidFill>
              </a:rPr>
              <a:t>”</a:t>
            </a:r>
            <a:endParaRPr lang="en-US" altLang="en-US" sz="2400">
              <a:solidFill>
                <a:srgbClr val="000000"/>
              </a:solidFill>
            </a:endParaRPr>
          </a:p>
        </p:txBody>
      </p:sp>
      <p:sp>
        <p:nvSpPr>
          <p:cNvPr id="21508" name="Text Box 5"/>
          <p:cNvSpPr txBox="1">
            <a:spLocks noChangeArrowheads="1"/>
          </p:cNvSpPr>
          <p:nvPr/>
        </p:nvSpPr>
        <p:spPr bwMode="auto">
          <a:xfrm>
            <a:off x="136525" y="64389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52400" y="64008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pic>
        <p:nvPicPr>
          <p:cNvPr id="22531" name="Picture 4" descr="gareyjohns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62100"/>
            <a:ext cx="4953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p:cNvSpPr txBox="1">
            <a:spLocks noChangeArrowheads="1"/>
          </p:cNvSpPr>
          <p:nvPr/>
        </p:nvSpPr>
        <p:spPr bwMode="auto">
          <a:xfrm>
            <a:off x="1736725" y="4391025"/>
            <a:ext cx="6508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ja-JP" altLang="en-US" sz="2400">
                <a:solidFill>
                  <a:srgbClr val="000000"/>
                </a:solidFill>
              </a:rPr>
              <a:t>“</a:t>
            </a:r>
            <a:r>
              <a:rPr lang="en-US" altLang="ja-JP" sz="2400">
                <a:solidFill>
                  <a:srgbClr val="000000"/>
                </a:solidFill>
              </a:rPr>
              <a:t>I can</a:t>
            </a:r>
            <a:r>
              <a:rPr lang="ja-JP" altLang="en-US" sz="2400">
                <a:solidFill>
                  <a:srgbClr val="000000"/>
                </a:solidFill>
              </a:rPr>
              <a:t>’</a:t>
            </a:r>
            <a:r>
              <a:rPr lang="en-US" altLang="ja-JP" sz="2400">
                <a:solidFill>
                  <a:srgbClr val="000000"/>
                </a:solidFill>
              </a:rPr>
              <a:t>t find an efficient algorithm because no such</a:t>
            </a:r>
          </a:p>
          <a:p>
            <a:pPr eaLnBrk="1" hangingPunct="1">
              <a:spcBef>
                <a:spcPct val="0"/>
              </a:spcBef>
              <a:buFontTx/>
              <a:buNone/>
            </a:pPr>
            <a:r>
              <a:rPr lang="en-US" altLang="en-US" sz="2400">
                <a:solidFill>
                  <a:srgbClr val="000000"/>
                </a:solidFill>
              </a:rPr>
              <a:t>algorithm is possible!</a:t>
            </a:r>
            <a:r>
              <a:rPr lang="ja-JP" altLang="en-US" sz="2400">
                <a:solidFill>
                  <a:srgbClr val="000000"/>
                </a:solidFill>
              </a:rPr>
              <a:t>”</a:t>
            </a:r>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52400" y="64008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pic>
        <p:nvPicPr>
          <p:cNvPr id="23555" name="Picture 4" descr="gareyjohns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1263"/>
            <a:ext cx="4953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p:cNvSpPr txBox="1">
            <a:spLocks noChangeArrowheads="1"/>
          </p:cNvSpPr>
          <p:nvPr/>
        </p:nvSpPr>
        <p:spPr bwMode="auto">
          <a:xfrm>
            <a:off x="1431925" y="4543425"/>
            <a:ext cx="6181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ja-JP" altLang="en-US" sz="2400">
                <a:solidFill>
                  <a:srgbClr val="000000"/>
                </a:solidFill>
              </a:rPr>
              <a:t>“</a:t>
            </a:r>
            <a:r>
              <a:rPr lang="en-US" altLang="ja-JP" sz="2400">
                <a:solidFill>
                  <a:srgbClr val="000000"/>
                </a:solidFill>
              </a:rPr>
              <a:t>I can</a:t>
            </a:r>
            <a:r>
              <a:rPr lang="ja-JP" altLang="en-US" sz="2400">
                <a:solidFill>
                  <a:srgbClr val="000000"/>
                </a:solidFill>
              </a:rPr>
              <a:t>’</a:t>
            </a:r>
            <a:r>
              <a:rPr lang="en-US" altLang="ja-JP" sz="2400">
                <a:solidFill>
                  <a:srgbClr val="000000"/>
                </a:solidFill>
              </a:rPr>
              <a:t>t find an efficient algorithm, but neither</a:t>
            </a:r>
          </a:p>
          <a:p>
            <a:pPr eaLnBrk="1" hangingPunct="1">
              <a:spcBef>
                <a:spcPct val="0"/>
              </a:spcBef>
              <a:buFontTx/>
              <a:buNone/>
            </a:pPr>
            <a:r>
              <a:rPr lang="en-US" altLang="en-US" sz="2400">
                <a:solidFill>
                  <a:srgbClr val="000000"/>
                </a:solidFill>
              </a:rPr>
              <a:t>can all these famous people.</a:t>
            </a:r>
            <a:r>
              <a:rPr lang="ja-JP" altLang="en-US" sz="2400">
                <a:solidFill>
                  <a:srgbClr val="000000"/>
                </a:solidFill>
              </a:rPr>
              <a:t>”</a:t>
            </a:r>
            <a:endParaRPr lang="en-US" altLang="en-US" sz="2400">
              <a:solidFill>
                <a:srgbClr val="000000"/>
              </a:solidFill>
            </a:endParaRPr>
          </a:p>
        </p:txBody>
      </p:sp>
      <p:pic>
        <p:nvPicPr>
          <p:cNvPr id="23557"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863" y="1171575"/>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76200"/>
            <a:ext cx="7772400" cy="685800"/>
          </a:xfrm>
        </p:spPr>
        <p:txBody>
          <a:bodyPr/>
          <a:lstStyle/>
          <a:p>
            <a:r>
              <a:rPr lang="en-US" altLang="en-US" smtClean="0"/>
              <a:t>True Story</a:t>
            </a:r>
          </a:p>
        </p:txBody>
      </p:sp>
      <p:pic>
        <p:nvPicPr>
          <p:cNvPr id="71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0"/>
            <a:ext cx="23622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p:cNvSpPr txBox="1">
            <a:spLocks noChangeArrowheads="1"/>
          </p:cNvSpPr>
          <p:nvPr/>
        </p:nvSpPr>
        <p:spPr bwMode="auto">
          <a:xfrm>
            <a:off x="6096000" y="4419600"/>
            <a:ext cx="2336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Joseph Weizenbaum</a:t>
            </a:r>
          </a:p>
          <a:p>
            <a:pPr>
              <a:spcBef>
                <a:spcPct val="0"/>
              </a:spcBef>
              <a:buFontTx/>
              <a:buNone/>
            </a:pPr>
            <a:r>
              <a:rPr lang="en-US" altLang="en-US" sz="1600"/>
              <a:t>         1923-2008</a:t>
            </a:r>
          </a:p>
        </p:txBody>
      </p:sp>
      <p:grpSp>
        <p:nvGrpSpPr>
          <p:cNvPr id="7173" name="Group 3"/>
          <p:cNvGrpSpPr>
            <a:grpSpLocks/>
          </p:cNvGrpSpPr>
          <p:nvPr/>
        </p:nvGrpSpPr>
        <p:grpSpPr bwMode="auto">
          <a:xfrm>
            <a:off x="381000" y="990600"/>
            <a:ext cx="8218488" cy="180975"/>
            <a:chOff x="295" y="1311"/>
            <a:chExt cx="5177" cy="114"/>
          </a:xfrm>
        </p:grpSpPr>
        <p:sp>
          <p:nvSpPr>
            <p:cNvPr id="717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717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717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86200"/>
            <a:ext cx="33020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8"/>
          <p:cNvSpPr txBox="1">
            <a:spLocks noChangeArrowheads="1"/>
          </p:cNvSpPr>
          <p:nvPr/>
        </p:nvSpPr>
        <p:spPr bwMode="auto">
          <a:xfrm>
            <a:off x="4572000" y="5334000"/>
            <a:ext cx="405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660066"/>
                </a:solidFill>
              </a:rPr>
              <a:t>Eliza, the Rogerian therapist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ea typeface="ＭＳ Ｐゴシック" pitchFamily="-65" charset="-128"/>
              </a:rPr>
              <a:t> </a:t>
            </a:r>
          </a:p>
        </p:txBody>
      </p:sp>
      <p:pic>
        <p:nvPicPr>
          <p:cNvPr id="25603" name="Picture 3" descr="claypr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5344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Oval 5"/>
          <p:cNvSpPr>
            <a:spLocks noChangeArrowheads="1"/>
          </p:cNvSpPr>
          <p:nvPr/>
        </p:nvSpPr>
        <p:spPr bwMode="auto">
          <a:xfrm>
            <a:off x="5638800" y="1981200"/>
            <a:ext cx="9906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5605" name="Oval 6"/>
          <p:cNvSpPr>
            <a:spLocks noChangeArrowheads="1"/>
          </p:cNvSpPr>
          <p:nvPr/>
        </p:nvSpPr>
        <p:spPr bwMode="auto">
          <a:xfrm>
            <a:off x="2667000" y="2514600"/>
            <a:ext cx="8382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5606" name="Line 7"/>
          <p:cNvSpPr>
            <a:spLocks noChangeShapeType="1"/>
          </p:cNvSpPr>
          <p:nvPr/>
        </p:nvSpPr>
        <p:spPr bwMode="auto">
          <a:xfrm flipV="1">
            <a:off x="2819400" y="2895600"/>
            <a:ext cx="1524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7" name="Text Box 8"/>
          <p:cNvSpPr txBox="1">
            <a:spLocks noChangeArrowheads="1"/>
          </p:cNvSpPr>
          <p:nvPr/>
        </p:nvSpPr>
        <p:spPr bwMode="auto">
          <a:xfrm>
            <a:off x="914400" y="3505200"/>
            <a:ext cx="1882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800">
                <a:solidFill>
                  <a:srgbClr val="C0504D"/>
                </a:solidFill>
              </a:rPr>
              <a:t>$1 million</a:t>
            </a:r>
            <a:endParaRPr lang="en-US" altLang="en-US" sz="2400">
              <a:solidFill>
                <a:srgbClr val="000000"/>
              </a:solidFill>
            </a:endParaRPr>
          </a:p>
        </p:txBody>
      </p:sp>
      <p:pic>
        <p:nvPicPr>
          <p:cNvPr id="2560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86200"/>
            <a:ext cx="114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886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9"/>
          <p:cNvSpPr txBox="1">
            <a:spLocks noChangeArrowheads="1"/>
          </p:cNvSpPr>
          <p:nvPr/>
        </p:nvSpPr>
        <p:spPr bwMode="auto">
          <a:xfrm>
            <a:off x="6032500" y="5638800"/>
            <a:ext cx="166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Arial" pitchFamily="34" charset="0"/>
              </a:rPr>
              <a:t>Vinay Deolalikar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itchFamily="-65" charset="-128"/>
              </a:rPr>
              <a:t>What Is This?!</a:t>
            </a:r>
          </a:p>
        </p:txBody>
      </p:sp>
      <p:pic>
        <p:nvPicPr>
          <p:cNvPr id="266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3"/>
          <p:cNvGrpSpPr>
            <a:grpSpLocks/>
          </p:cNvGrpSpPr>
          <p:nvPr/>
        </p:nvGrpSpPr>
        <p:grpSpPr bwMode="auto">
          <a:xfrm>
            <a:off x="457200" y="1371600"/>
            <a:ext cx="8218488" cy="180975"/>
            <a:chOff x="295" y="1311"/>
            <a:chExt cx="5177" cy="114"/>
          </a:xfrm>
        </p:grpSpPr>
        <p:sp>
          <p:nvSpPr>
            <p:cNvPr id="2662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663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143000"/>
          </a:xfrm>
        </p:spPr>
        <p:txBody>
          <a:bodyPr/>
          <a:lstStyle/>
          <a:p>
            <a:r>
              <a:rPr lang="en-US" altLang="en-US" smtClean="0">
                <a:ea typeface="ＭＳ Ｐゴシック" pitchFamily="-65" charset="-128"/>
              </a:rPr>
              <a:t>Are There Problems That Are Even Harder Than NP-Complete?</a:t>
            </a:r>
          </a:p>
        </p:txBody>
      </p:sp>
      <p:sp>
        <p:nvSpPr>
          <p:cNvPr id="27651" name="AutoShape 12"/>
          <p:cNvSpPr>
            <a:spLocks noChangeArrowheads="1"/>
          </p:cNvSpPr>
          <p:nvPr/>
        </p:nvSpPr>
        <p:spPr bwMode="auto">
          <a:xfrm>
            <a:off x="1371600" y="1752600"/>
            <a:ext cx="2971800" cy="685800"/>
          </a:xfrm>
          <a:prstGeom prst="wedgeRectCallout">
            <a:avLst>
              <a:gd name="adj1" fmla="val -55602"/>
              <a:gd name="adj2" fmla="val 40366"/>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latin typeface="Times New Roman" pitchFamily="18" charset="0"/>
              </a:rPr>
              <a:t>Kryptonite problems?</a:t>
            </a:r>
          </a:p>
        </p:txBody>
      </p:sp>
      <p:pic>
        <p:nvPicPr>
          <p:cNvPr id="27652"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743200"/>
            <a:ext cx="3810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4" name="Group 3"/>
          <p:cNvGrpSpPr>
            <a:grpSpLocks/>
          </p:cNvGrpSpPr>
          <p:nvPr/>
        </p:nvGrpSpPr>
        <p:grpSpPr bwMode="auto">
          <a:xfrm>
            <a:off x="457200" y="1343025"/>
            <a:ext cx="8218488" cy="180975"/>
            <a:chOff x="295" y="1311"/>
            <a:chExt cx="5177" cy="114"/>
          </a:xfrm>
        </p:grpSpPr>
        <p:sp>
          <p:nvSpPr>
            <p:cNvPr id="2765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765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1143000"/>
          </a:xfrm>
        </p:spPr>
        <p:txBody>
          <a:bodyPr/>
          <a:lstStyle/>
          <a:p>
            <a:r>
              <a:rPr lang="en-US" altLang="en-US" smtClean="0">
                <a:ea typeface="ＭＳ Ｐゴシック" pitchFamily="-65" charset="-128"/>
              </a:rPr>
              <a:t>Is LCS NP-Complete?</a:t>
            </a:r>
          </a:p>
        </p:txBody>
      </p:sp>
      <p:sp>
        <p:nvSpPr>
          <p:cNvPr id="28675" name="TextBox 23"/>
          <p:cNvSpPr txBox="1">
            <a:spLocks noChangeArrowheads="1"/>
          </p:cNvSpPr>
          <p:nvPr/>
        </p:nvSpPr>
        <p:spPr bwMode="auto">
          <a:xfrm>
            <a:off x="2630488" y="3810000"/>
            <a:ext cx="332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b="1">
                <a:solidFill>
                  <a:srgbClr val="0000FF"/>
                </a:solidFill>
                <a:latin typeface="Courier New" pitchFamily="49" charset="0"/>
                <a:cs typeface="Courier New" pitchFamily="49" charset="0"/>
              </a:rPr>
              <a:t>Demo LCS, fastLCS</a:t>
            </a:r>
          </a:p>
        </p:txBody>
      </p:sp>
      <p:cxnSp>
        <p:nvCxnSpPr>
          <p:cNvPr id="28676" name="Straight Connector 5"/>
          <p:cNvCxnSpPr>
            <a:cxnSpLocks noChangeShapeType="1"/>
          </p:cNvCxnSpPr>
          <p:nvPr/>
        </p:nvCxnSpPr>
        <p:spPr bwMode="auto">
          <a:xfrm>
            <a:off x="304800" y="3733800"/>
            <a:ext cx="8534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77" name="TextBox 6"/>
          <p:cNvSpPr txBox="1">
            <a:spLocks noChangeArrowheads="1"/>
          </p:cNvSpPr>
          <p:nvPr/>
        </p:nvSpPr>
        <p:spPr bwMode="auto">
          <a:xfrm>
            <a:off x="609600" y="4267200"/>
            <a:ext cx="625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Two strings of length 100 nucleotides each…</a:t>
            </a:r>
          </a:p>
        </p:txBody>
      </p:sp>
      <p:sp>
        <p:nvSpPr>
          <p:cNvPr id="28678" name="TextBox 7"/>
          <p:cNvSpPr txBox="1">
            <a:spLocks noChangeArrowheads="1"/>
          </p:cNvSpPr>
          <p:nvPr/>
        </p:nvSpPr>
        <p:spPr bwMode="auto">
          <a:xfrm>
            <a:off x="5334000" y="5341938"/>
            <a:ext cx="1784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dirty="0">
                <a:solidFill>
                  <a:srgbClr val="FF0000"/>
                </a:solidFill>
                <a:latin typeface="Arial" pitchFamily="34" charset="0"/>
              </a:rPr>
              <a:t>60 seconds per minute </a:t>
            </a:r>
          </a:p>
          <a:p>
            <a:pPr>
              <a:spcBef>
                <a:spcPct val="0"/>
              </a:spcBef>
              <a:buFontTx/>
              <a:buNone/>
            </a:pPr>
            <a:r>
              <a:rPr lang="en-US" altLang="en-US" sz="1200" dirty="0">
                <a:solidFill>
                  <a:srgbClr val="FF0000"/>
                </a:solidFill>
                <a:latin typeface="Arial" pitchFamily="34" charset="0"/>
              </a:rPr>
              <a:t>60 minutes per hour</a:t>
            </a:r>
          </a:p>
          <a:p>
            <a:pPr>
              <a:spcBef>
                <a:spcPct val="0"/>
              </a:spcBef>
              <a:buFontTx/>
              <a:buNone/>
            </a:pPr>
            <a:r>
              <a:rPr lang="en-US" altLang="en-US" sz="1200" dirty="0">
                <a:solidFill>
                  <a:srgbClr val="FF0000"/>
                </a:solidFill>
                <a:latin typeface="Arial" pitchFamily="34" charset="0"/>
              </a:rPr>
              <a:t>24 hours per day</a:t>
            </a:r>
          </a:p>
          <a:p>
            <a:pPr>
              <a:spcBef>
                <a:spcPct val="0"/>
              </a:spcBef>
              <a:buFontTx/>
              <a:buNone/>
            </a:pPr>
            <a:r>
              <a:rPr lang="en-US" altLang="en-US" sz="1200" dirty="0" smtClean="0">
                <a:solidFill>
                  <a:srgbClr val="FF0000"/>
                </a:solidFill>
                <a:latin typeface="Arial" pitchFamily="34" charset="0"/>
              </a:rPr>
              <a:t>365.25 </a:t>
            </a:r>
            <a:r>
              <a:rPr lang="en-US" altLang="en-US" sz="1200" dirty="0">
                <a:solidFill>
                  <a:srgbClr val="FF0000"/>
                </a:solidFill>
                <a:latin typeface="Arial" pitchFamily="34" charset="0"/>
              </a:rPr>
              <a:t>days per year</a:t>
            </a:r>
          </a:p>
        </p:txBody>
      </p:sp>
      <p:sp>
        <p:nvSpPr>
          <p:cNvPr id="28679" name="TextBox 8"/>
          <p:cNvSpPr txBox="1">
            <a:spLocks noChangeArrowheads="1"/>
          </p:cNvSpPr>
          <p:nvPr/>
        </p:nvSpPr>
        <p:spPr bwMode="auto">
          <a:xfrm>
            <a:off x="3076575" y="6096000"/>
            <a:ext cx="1266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100" b="1">
                <a:solidFill>
                  <a:srgbClr val="1C7210"/>
                </a:solidFill>
                <a:latin typeface="Arial" pitchFamily="34" charset="0"/>
              </a:rPr>
              <a:t>13 trillion years!</a:t>
            </a:r>
          </a:p>
        </p:txBody>
      </p:sp>
      <p:pic>
        <p:nvPicPr>
          <p:cNvPr id="2868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7122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1" name="Group 3"/>
          <p:cNvGrpSpPr>
            <a:grpSpLocks/>
          </p:cNvGrpSpPr>
          <p:nvPr/>
        </p:nvGrpSpPr>
        <p:grpSpPr bwMode="auto">
          <a:xfrm>
            <a:off x="457200" y="1038225"/>
            <a:ext cx="8218488" cy="180975"/>
            <a:chOff x="295" y="1311"/>
            <a:chExt cx="5177" cy="114"/>
          </a:xfrm>
        </p:grpSpPr>
        <p:sp>
          <p:nvSpPr>
            <p:cNvPr id="2868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868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8682" name="TextBox 1"/>
          <p:cNvSpPr txBox="1">
            <a:spLocks noChangeArrowheads="1"/>
          </p:cNvSpPr>
          <p:nvPr/>
        </p:nvSpPr>
        <p:spPr bwMode="auto">
          <a:xfrm>
            <a:off x="441325" y="4876800"/>
            <a:ext cx="52101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dirty="0">
                <a:latin typeface="Courier New" pitchFamily="49" charset="0"/>
                <a:cs typeface="Courier New" pitchFamily="49" charset="0"/>
              </a:rPr>
              <a:t>&gt;&gt;&gt; steps = 2**100</a:t>
            </a:r>
          </a:p>
          <a:p>
            <a:pPr>
              <a:spcBef>
                <a:spcPct val="0"/>
              </a:spcBef>
              <a:buFontTx/>
              <a:buNone/>
            </a:pPr>
            <a:r>
              <a:rPr lang="en-US" altLang="en-US" sz="1600" dirty="0">
                <a:latin typeface="Courier New" pitchFamily="49" charset="0"/>
                <a:cs typeface="Courier New" pitchFamily="49" charset="0"/>
              </a:rPr>
              <a:t>&gt;&gt;&gt; speed = 3 * 10**9</a:t>
            </a:r>
          </a:p>
          <a:p>
            <a:pPr>
              <a:spcBef>
                <a:spcPct val="0"/>
              </a:spcBef>
              <a:buFontTx/>
              <a:buNone/>
            </a:pPr>
            <a:r>
              <a:rPr lang="en-US" altLang="en-US" sz="1600" dirty="0">
                <a:latin typeface="Courier New" pitchFamily="49" charset="0"/>
                <a:cs typeface="Courier New" pitchFamily="49" charset="0"/>
              </a:rPr>
              <a:t>&gt;&gt;&gt; seconds = steps / speed</a:t>
            </a:r>
          </a:p>
          <a:p>
            <a:pPr>
              <a:spcBef>
                <a:spcPct val="0"/>
              </a:spcBef>
              <a:buFontTx/>
              <a:buNone/>
            </a:pPr>
            <a:r>
              <a:rPr lang="en-US" altLang="en-US" sz="1600" dirty="0">
                <a:latin typeface="Courier New" pitchFamily="49" charset="0"/>
                <a:cs typeface="Courier New" pitchFamily="49" charset="0"/>
              </a:rPr>
              <a:t>&gt;&gt;&gt; years = seconds / (</a:t>
            </a:r>
            <a:r>
              <a:rPr lang="en-US" altLang="en-US" sz="1600" dirty="0" smtClean="0">
                <a:latin typeface="Courier New" pitchFamily="49" charset="0"/>
                <a:cs typeface="Courier New" pitchFamily="49" charset="0"/>
              </a:rPr>
              <a:t>60*60*24*365.25)</a:t>
            </a:r>
            <a:endParaRPr lang="en-US" altLang="en-US" sz="1600" dirty="0">
              <a:latin typeface="Courier New" pitchFamily="49" charset="0"/>
              <a:cs typeface="Courier New" pitchFamily="49" charset="0"/>
            </a:endParaRPr>
          </a:p>
          <a:p>
            <a:pPr>
              <a:spcBef>
                <a:spcPct val="0"/>
              </a:spcBef>
              <a:buFontTx/>
              <a:buNone/>
            </a:pPr>
            <a:r>
              <a:rPr lang="en-US" altLang="en-US" sz="1600" dirty="0">
                <a:latin typeface="Courier New" pitchFamily="49" charset="0"/>
                <a:cs typeface="Courier New" pitchFamily="49" charset="0"/>
              </a:rPr>
              <a:t>&gt;&gt;&gt; years</a:t>
            </a:r>
          </a:p>
          <a:p>
            <a:pPr>
              <a:spcBef>
                <a:spcPct val="0"/>
              </a:spcBef>
              <a:buFontTx/>
              <a:buNone/>
            </a:pPr>
            <a:r>
              <a:rPr lang="en-US" altLang="en-US" sz="1600" dirty="0" smtClean="0">
                <a:latin typeface="Courier New" pitchFamily="49" charset="0"/>
                <a:cs typeface="Courier New" pitchFamily="49" charset="0"/>
              </a:rPr>
              <a:t>13389807845846.213</a:t>
            </a:r>
            <a:endParaRPr lang="en-US" altLang="en-US" sz="1600" dirty="0">
              <a:latin typeface="Courier New" pitchFamily="49" charset="0"/>
              <a:cs typeface="Courier New" pitchFamily="49" charset="0"/>
            </a:endParaRPr>
          </a:p>
          <a:p>
            <a:pPr>
              <a:spcBef>
                <a:spcPct val="0"/>
              </a:spcBef>
              <a:buFontTx/>
              <a:buNone/>
            </a:pPr>
            <a:r>
              <a:rPr lang="en-US" altLang="en-US" sz="1600" dirty="0">
                <a:latin typeface="Courier New" pitchFamily="49" charset="0"/>
                <a:cs typeface="Courier New" pitchFamily="49" charset="0"/>
              </a:rPr>
              <a:t>&gt;&gt;&gt;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3124200" y="457200"/>
            <a:ext cx="2524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pims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699" name="TextBox 3"/>
          <p:cNvSpPr txBox="1">
            <a:spLocks noChangeArrowheads="1"/>
          </p:cNvSpPr>
          <p:nvPr/>
        </p:nvSpPr>
        <p:spPr bwMode="auto">
          <a:xfrm>
            <a:off x="1371600" y="12954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0" name="TextBox 4"/>
          <p:cNvSpPr txBox="1">
            <a:spLocks noChangeArrowheads="1"/>
          </p:cNvSpPr>
          <p:nvPr/>
        </p:nvSpPr>
        <p:spPr bwMode="auto">
          <a:xfrm>
            <a:off x="5410200" y="12954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pims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7" name="Straight Arrow Connector 6"/>
          <p:cNvCxnSpPr>
            <a:cxnSpLocks noChangeShapeType="1"/>
            <a:stCxn id="29698" idx="2"/>
            <a:endCxn id="29699" idx="0"/>
          </p:cNvCxnSpPr>
          <p:nvPr/>
        </p:nvCxnSpPr>
        <p:spPr bwMode="auto">
          <a:xfrm rot="5400000">
            <a:off x="3228976" y="138112"/>
            <a:ext cx="500062" cy="18145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a:stCxn id="29698" idx="2"/>
            <a:endCxn id="29700" idx="0"/>
          </p:cNvCxnSpPr>
          <p:nvPr/>
        </p:nvCxnSpPr>
        <p:spPr bwMode="auto">
          <a:xfrm rot="16200000" flipH="1">
            <a:off x="5248276" y="-66675"/>
            <a:ext cx="500062" cy="22240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3" name="TextBox 10"/>
          <p:cNvSpPr txBox="1">
            <a:spLocks noChangeArrowheads="1"/>
          </p:cNvSpPr>
          <p:nvPr/>
        </p:nvSpPr>
        <p:spPr bwMode="auto">
          <a:xfrm>
            <a:off x="76200" y="2209800"/>
            <a:ext cx="227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4" name="TextBox 11"/>
          <p:cNvSpPr txBox="1">
            <a:spLocks noChangeArrowheads="1"/>
          </p:cNvSpPr>
          <p:nvPr/>
        </p:nvSpPr>
        <p:spPr bwMode="auto">
          <a:xfrm>
            <a:off x="2438400" y="2209800"/>
            <a:ext cx="227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14" name="Straight Arrow Connector 13"/>
          <p:cNvCxnSpPr>
            <a:cxnSpLocks noChangeShapeType="1"/>
            <a:stCxn id="29699" idx="2"/>
            <a:endCxn id="29703" idx="0"/>
          </p:cNvCxnSpPr>
          <p:nvPr/>
        </p:nvCxnSpPr>
        <p:spPr bwMode="auto">
          <a:xfrm rot="5400000">
            <a:off x="1604963" y="1243013"/>
            <a:ext cx="576262" cy="1357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stCxn id="29699" idx="2"/>
            <a:endCxn id="29704" idx="0"/>
          </p:cNvCxnSpPr>
          <p:nvPr/>
        </p:nvCxnSpPr>
        <p:spPr bwMode="auto">
          <a:xfrm rot="16200000" flipH="1">
            <a:off x="2786063" y="1419225"/>
            <a:ext cx="576262" cy="10048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29700" idx="2"/>
            <a:endCxn id="29708" idx="0"/>
          </p:cNvCxnSpPr>
          <p:nvPr/>
        </p:nvCxnSpPr>
        <p:spPr bwMode="auto">
          <a:xfrm rot="16200000" flipH="1">
            <a:off x="6324601" y="1919287"/>
            <a:ext cx="576262" cy="476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8" name="TextBox 26"/>
          <p:cNvSpPr txBox="1">
            <a:spLocks noChangeArrowheads="1"/>
          </p:cNvSpPr>
          <p:nvPr/>
        </p:nvSpPr>
        <p:spPr bwMode="auto">
          <a:xfrm>
            <a:off x="5537200" y="22098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9" name="TextBox 34"/>
          <p:cNvSpPr txBox="1">
            <a:spLocks noChangeArrowheads="1"/>
          </p:cNvSpPr>
          <p:nvPr/>
        </p:nvSpPr>
        <p:spPr bwMode="auto">
          <a:xfrm>
            <a:off x="6781800" y="1676400"/>
            <a:ext cx="534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latin typeface="Arial" pitchFamily="34" charset="0"/>
              </a:rPr>
              <a:t>1+</a:t>
            </a:r>
          </a:p>
        </p:txBody>
      </p:sp>
      <p:sp>
        <p:nvSpPr>
          <p:cNvPr id="29710" name="TextBox 35"/>
          <p:cNvSpPr txBox="1">
            <a:spLocks noChangeArrowheads="1"/>
          </p:cNvSpPr>
          <p:nvPr/>
        </p:nvSpPr>
        <p:spPr bwMode="auto">
          <a:xfrm>
            <a:off x="1600200" y="32004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11" name="TextBox 36"/>
          <p:cNvSpPr txBox="1">
            <a:spLocks noChangeArrowheads="1"/>
          </p:cNvSpPr>
          <p:nvPr/>
        </p:nvSpPr>
        <p:spPr bwMode="auto">
          <a:xfrm>
            <a:off x="3810000" y="32004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38" name="Straight Arrow Connector 37"/>
          <p:cNvCxnSpPr>
            <a:cxnSpLocks noChangeShapeType="1"/>
            <a:stCxn id="29704" idx="2"/>
            <a:endCxn id="29710" idx="0"/>
          </p:cNvCxnSpPr>
          <p:nvPr/>
        </p:nvCxnSpPr>
        <p:spPr bwMode="auto">
          <a:xfrm rot="5400000">
            <a:off x="2801145" y="2424906"/>
            <a:ext cx="652462" cy="8985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a:stCxn id="29704" idx="2"/>
            <a:endCxn id="29711" idx="0"/>
          </p:cNvCxnSpPr>
          <p:nvPr/>
        </p:nvCxnSpPr>
        <p:spPr bwMode="auto">
          <a:xfrm rot="16200000" flipH="1">
            <a:off x="3906045" y="2218531"/>
            <a:ext cx="652462" cy="13112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9703" idx="2"/>
          </p:cNvCxnSpPr>
          <p:nvPr/>
        </p:nvCxnSpPr>
        <p:spPr bwMode="auto">
          <a:xfrm rot="5400000">
            <a:off x="547688" y="2457450"/>
            <a:ext cx="576262" cy="7572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a:stCxn id="29703" idx="2"/>
          </p:cNvCxnSpPr>
          <p:nvPr/>
        </p:nvCxnSpPr>
        <p:spPr bwMode="auto">
          <a:xfrm rot="16200000" flipH="1">
            <a:off x="928688" y="2833688"/>
            <a:ext cx="576262" cy="47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9708" idx="2"/>
          </p:cNvCxnSpPr>
          <p:nvPr/>
        </p:nvCxnSpPr>
        <p:spPr bwMode="auto">
          <a:xfrm rot="5400000">
            <a:off x="6181726" y="2767012"/>
            <a:ext cx="652462" cy="2143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9708" idx="2"/>
          </p:cNvCxnSpPr>
          <p:nvPr/>
        </p:nvCxnSpPr>
        <p:spPr bwMode="auto">
          <a:xfrm rot="16200000" flipH="1">
            <a:off x="6448426" y="2714625"/>
            <a:ext cx="652462" cy="3190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rot="5400000">
            <a:off x="4443412" y="3724276"/>
            <a:ext cx="652463" cy="214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rot="16200000" flipH="1">
            <a:off x="4710112" y="3671888"/>
            <a:ext cx="652463" cy="3190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rot="5400000">
            <a:off x="2309812" y="3724276"/>
            <a:ext cx="652463" cy="214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p:cNvCxnSpPr>
          <p:nvPr/>
        </p:nvCxnSpPr>
        <p:spPr bwMode="auto">
          <a:xfrm rot="16200000" flipH="1">
            <a:off x="2576512" y="3671888"/>
            <a:ext cx="652463" cy="3190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9722"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724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ular Callout 26"/>
          <p:cNvSpPr>
            <a:spLocks noChangeArrowheads="1"/>
          </p:cNvSpPr>
          <p:nvPr/>
        </p:nvSpPr>
        <p:spPr bwMode="auto">
          <a:xfrm>
            <a:off x="6353175" y="4191000"/>
            <a:ext cx="2257425" cy="1066800"/>
          </a:xfrm>
          <a:prstGeom prst="wedgeRoundRectCallout">
            <a:avLst>
              <a:gd name="adj1" fmla="val -38088"/>
              <a:gd name="adj2" fmla="val 63296"/>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pPr>
              <a:defRPr/>
            </a:pPr>
            <a:r>
              <a:rPr lang="en-US">
                <a:solidFill>
                  <a:srgbClr val="FFFFFF"/>
                </a:solidFill>
                <a:latin typeface="Calibri" pitchFamily="34" charset="0"/>
              </a:rPr>
              <a:t>I love </a:t>
            </a:r>
            <a:r>
              <a:rPr lang="en-US" altLang="en-US">
                <a:solidFill>
                  <a:srgbClr val="FFFFFF"/>
                </a:solidFill>
                <a:latin typeface="Calibri" pitchFamily="34" charset="0"/>
              </a:rPr>
              <a:t>“</a:t>
            </a:r>
            <a:r>
              <a:rPr lang="en-US">
                <a:solidFill>
                  <a:srgbClr val="FFFFFF"/>
                </a:solidFill>
                <a:latin typeface="Calibri" pitchFamily="34" charset="0"/>
              </a:rPr>
              <a:t>am and ims</a:t>
            </a:r>
            <a:r>
              <a:rPr lang="en-US" altLang="en-US">
                <a:solidFill>
                  <a:srgbClr val="FFFFFF"/>
                </a:solidFill>
                <a:latin typeface="Calibri" pitchFamily="34" charset="0"/>
              </a:rPr>
              <a:t>”</a:t>
            </a:r>
            <a:r>
              <a:rPr lang="en-US">
                <a:solidFill>
                  <a:srgbClr val="FFFFFF"/>
                </a:solidFill>
                <a:latin typeface="Calibri" pitchFamily="34" charset="0"/>
              </a:rPr>
              <a:t>!</a:t>
            </a:r>
          </a:p>
        </p:txBody>
      </p:sp>
      <p:pic>
        <p:nvPicPr>
          <p:cNvPr id="29724"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648200"/>
            <a:ext cx="6699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ＭＳ Ｐゴシック" pitchFamily="-65" charset="-128"/>
              </a:rPr>
              <a:t>Dictionaries Revisited</a:t>
            </a:r>
          </a:p>
        </p:txBody>
      </p:sp>
      <p:sp>
        <p:nvSpPr>
          <p:cNvPr id="30723" name="Content Placeholder 2"/>
          <p:cNvSpPr>
            <a:spLocks noGrp="1"/>
          </p:cNvSpPr>
          <p:nvPr>
            <p:ph idx="1"/>
          </p:nvPr>
        </p:nvSpPr>
        <p:spPr>
          <a:xfrm>
            <a:off x="457200" y="1600200"/>
            <a:ext cx="8534400" cy="4525963"/>
          </a:xfrm>
        </p:spPr>
        <p:txBody>
          <a:bodyPr/>
          <a:lstStyle/>
          <a:p>
            <a:pPr>
              <a:buFont typeface="Arial" pitchFamily="34" charset="0"/>
              <a:buNone/>
            </a:pPr>
            <a:r>
              <a:rPr lang="en-US" altLang="en-US" sz="1800" smtClean="0">
                <a:latin typeface="Courier New" pitchFamily="49" charset="0"/>
                <a:ea typeface="ＭＳ Ｐゴシック" pitchFamily="-65" charset="-128"/>
                <a:cs typeface="Courier New" pitchFamily="49" charset="0"/>
              </a:rPr>
              <a:t>&gt;&gt;&gt; D = {</a:t>
            </a:r>
            <a:r>
              <a:rPr lang="ja-JP" altLang="en-US" sz="1800" smtClean="0">
                <a:solidFill>
                  <a:srgbClr val="FF0000"/>
                </a:solidFill>
                <a:latin typeface="Courier New" pitchFamily="49" charset="0"/>
                <a:ea typeface="ＭＳ Ｐゴシック" pitchFamily="-65" charset="-128"/>
                <a:cs typeface="Courier New" pitchFamily="49" charset="0"/>
              </a:rPr>
              <a:t>“</a:t>
            </a:r>
            <a:r>
              <a:rPr lang="en-US" altLang="ja-JP" sz="1800" smtClean="0">
                <a:solidFill>
                  <a:srgbClr val="FF0000"/>
                </a:solidFill>
                <a:latin typeface="Courier New" pitchFamily="49" charset="0"/>
                <a:ea typeface="ＭＳ Ｐゴシック" pitchFamily="-65" charset="-128"/>
                <a:cs typeface="Courier New" pitchFamily="49" charset="0"/>
              </a:rPr>
              <a:t>spam</a:t>
            </a:r>
            <a:r>
              <a:rPr lang="ja-JP" altLang="en-US" sz="1800" smtClean="0">
                <a:solidFill>
                  <a:srgbClr val="FF0000"/>
                </a:solidFill>
                <a:latin typeface="Courier New" pitchFamily="49" charset="0"/>
                <a:ea typeface="ＭＳ Ｐゴシック" pitchFamily="-65" charset="-128"/>
                <a:cs typeface="Courier New" pitchFamily="49" charset="0"/>
              </a:rPr>
              <a:t>”</a:t>
            </a:r>
            <a:r>
              <a:rPr lang="en-US" altLang="ja-JP" sz="1800" smtClean="0">
                <a:solidFill>
                  <a:srgbClr val="FF0000"/>
                </a:solidFill>
                <a:latin typeface="Courier New" pitchFamily="49" charset="0"/>
                <a:ea typeface="ＭＳ Ｐゴシック" pitchFamily="-65" charset="-128"/>
                <a:cs typeface="Courier New" pitchFamily="49" charset="0"/>
              </a:rPr>
              <a:t> : </a:t>
            </a:r>
            <a:r>
              <a:rPr lang="ja-JP" altLang="en-US" sz="1800" smtClean="0">
                <a:solidFill>
                  <a:srgbClr val="FF0000"/>
                </a:solidFill>
                <a:latin typeface="Courier New" pitchFamily="49" charset="0"/>
                <a:ea typeface="ＭＳ Ｐゴシック" pitchFamily="-65" charset="-128"/>
                <a:cs typeface="Courier New" pitchFamily="49" charset="0"/>
              </a:rPr>
              <a:t>“</a:t>
            </a:r>
            <a:r>
              <a:rPr lang="en-US" altLang="ja-JP" sz="1800" smtClean="0">
                <a:solidFill>
                  <a:srgbClr val="FF0000"/>
                </a:solidFill>
                <a:latin typeface="Courier New" pitchFamily="49" charset="0"/>
                <a:ea typeface="ＭＳ Ｐゴシック" pitchFamily="-65" charset="-128"/>
                <a:cs typeface="Courier New" pitchFamily="49" charset="0"/>
              </a:rPr>
              <a:t>yummy!</a:t>
            </a:r>
            <a:r>
              <a:rPr lang="ja-JP" altLang="en-US" sz="1800" smtClean="0">
                <a:solidFill>
                  <a:srgbClr val="FF0000"/>
                </a:solidFill>
                <a:latin typeface="Courier New" pitchFamily="49" charset="0"/>
                <a:ea typeface="ＭＳ Ｐゴシック" pitchFamily="-65" charset="-128"/>
                <a:cs typeface="Courier New" pitchFamily="49" charset="0"/>
              </a:rPr>
              <a:t>”</a:t>
            </a:r>
            <a:r>
              <a:rPr lang="en-US" altLang="ja-JP" sz="1800" smtClean="0">
                <a:latin typeface="Courier New" pitchFamily="49" charset="0"/>
                <a:ea typeface="ＭＳ Ｐゴシック" pitchFamily="-65" charset="-128"/>
                <a:cs typeface="Courier New" pitchFamily="49" charset="0"/>
              </a:rPr>
              <a:t>, </a:t>
            </a:r>
            <a:r>
              <a:rPr lang="en-US" altLang="ja-JP" sz="1800" smtClean="0">
                <a:solidFill>
                  <a:srgbClr val="0000FF"/>
                </a:solidFill>
                <a:latin typeface="Courier New" pitchFamily="49" charset="0"/>
                <a:ea typeface="ＭＳ Ｐゴシック" pitchFamily="-65" charset="-128"/>
                <a:cs typeface="Courier New" pitchFamily="49" charset="0"/>
              </a:rPr>
              <a:t>(42, 42): </a:t>
            </a:r>
            <a:r>
              <a:rPr lang="ja-JP" altLang="en-US" sz="1800" smtClean="0">
                <a:solidFill>
                  <a:srgbClr val="0000FF"/>
                </a:solidFill>
                <a:latin typeface="Courier New" pitchFamily="49" charset="0"/>
                <a:ea typeface="ＭＳ Ｐゴシック" pitchFamily="-65" charset="-128"/>
                <a:cs typeface="Courier New" pitchFamily="49" charset="0"/>
              </a:rPr>
              <a:t>“</a:t>
            </a:r>
            <a:r>
              <a:rPr lang="en-US" altLang="ja-JP" sz="1800" smtClean="0">
                <a:solidFill>
                  <a:srgbClr val="0000FF"/>
                </a:solidFill>
                <a:latin typeface="Courier New" pitchFamily="49" charset="0"/>
                <a:ea typeface="ＭＳ Ｐゴシック" pitchFamily="-65" charset="-128"/>
                <a:cs typeface="Courier New" pitchFamily="49" charset="0"/>
              </a:rPr>
              <a:t>an important point</a:t>
            </a:r>
            <a:r>
              <a:rPr lang="ja-JP" altLang="en-US" sz="1800" smtClean="0">
                <a:solidFill>
                  <a:srgbClr val="0000FF"/>
                </a:solidFill>
                <a:latin typeface="Courier New" pitchFamily="49" charset="0"/>
                <a:ea typeface="ＭＳ Ｐゴシック" pitchFamily="-65" charset="-128"/>
                <a:cs typeface="Courier New" pitchFamily="49" charset="0"/>
              </a:rPr>
              <a:t>”</a:t>
            </a:r>
            <a:r>
              <a:rPr lang="en-US" altLang="ja-JP" sz="1800" smtClean="0">
                <a:latin typeface="Courier New" pitchFamily="49" charset="0"/>
                <a:ea typeface="ＭＳ Ｐゴシック" pitchFamily="-65" charset="-128"/>
                <a:cs typeface="Courier New" pitchFamily="49" charset="0"/>
              </a:rPr>
              <a:t>}</a:t>
            </a: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spam</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latin typeface="Courier New" pitchFamily="49" charset="0"/>
                <a:ea typeface="ＭＳ Ｐゴシック" pitchFamily="-65" charset="-128"/>
                <a:cs typeface="Courier New" pitchFamily="49" charset="0"/>
              </a:rPr>
              <a:t>]</a:t>
            </a:r>
          </a:p>
          <a:p>
            <a:pPr>
              <a:buFont typeface="Arial" pitchFamily="34" charset="0"/>
              <a:buNone/>
            </a:pPr>
            <a:r>
              <a:rPr lang="ja-JP" altLang="en-US" sz="2000" smtClean="0">
                <a:solidFill>
                  <a:srgbClr val="1C7210"/>
                </a:solidFill>
                <a:latin typeface="Courier New" pitchFamily="49" charset="0"/>
                <a:ea typeface="ＭＳ Ｐゴシック" pitchFamily="-65" charset="-128"/>
                <a:cs typeface="Courier New" pitchFamily="49" charset="0"/>
              </a:rPr>
              <a:t>“</a:t>
            </a:r>
            <a:r>
              <a:rPr lang="en-US" altLang="ja-JP" sz="2000" smtClean="0">
                <a:solidFill>
                  <a:srgbClr val="1C7210"/>
                </a:solidFill>
                <a:latin typeface="Courier New" pitchFamily="49" charset="0"/>
                <a:ea typeface="ＭＳ Ｐゴシック" pitchFamily="-65" charset="-128"/>
                <a:cs typeface="Courier New" pitchFamily="49" charset="0"/>
              </a:rPr>
              <a:t>yummy!</a:t>
            </a:r>
            <a:r>
              <a:rPr lang="ja-JP" altLang="en-US" sz="2000" smtClean="0">
                <a:solidFill>
                  <a:srgbClr val="1C7210"/>
                </a:solidFill>
                <a:latin typeface="Courier New" pitchFamily="49" charset="0"/>
                <a:ea typeface="ＭＳ Ｐゴシック" pitchFamily="-65" charset="-128"/>
                <a:cs typeface="Courier New" pitchFamily="49" charset="0"/>
              </a:rPr>
              <a:t>”</a:t>
            </a:r>
            <a:endParaRPr lang="en-US" altLang="ja-JP" sz="2000" smtClean="0">
              <a:solidFill>
                <a:srgbClr val="1C7210"/>
              </a:solidFill>
              <a:latin typeface="Courier New" pitchFamily="49" charset="0"/>
              <a:ea typeface="ＭＳ Ｐゴシック" pitchFamily="-65" charset="-128"/>
              <a:cs typeface="Courier New" pitchFamily="49" charset="0"/>
            </a:endParaRP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a:t>
            </a:r>
            <a:r>
              <a:rPr lang="en-US" altLang="en-US" sz="2000" smtClean="0">
                <a:solidFill>
                  <a:srgbClr val="660066"/>
                </a:solidFill>
                <a:latin typeface="Courier New" pitchFamily="49" charset="0"/>
                <a:ea typeface="ＭＳ Ｐゴシック" pitchFamily="-65" charset="-128"/>
                <a:cs typeface="Courier New" pitchFamily="49" charset="0"/>
              </a:rPr>
              <a:t>(42, 42)</a:t>
            </a:r>
            <a:r>
              <a:rPr lang="en-US" altLang="en-US" sz="2000" smtClean="0">
                <a:latin typeface="Courier New" pitchFamily="49" charset="0"/>
                <a:ea typeface="ＭＳ Ｐゴシック" pitchFamily="-65" charset="-128"/>
                <a:cs typeface="Courier New" pitchFamily="49" charset="0"/>
              </a:rPr>
              <a:t>]</a:t>
            </a:r>
          </a:p>
          <a:p>
            <a:pPr>
              <a:buFont typeface="Arial" pitchFamily="34" charset="0"/>
              <a:buNone/>
            </a:pPr>
            <a:r>
              <a:rPr lang="ja-JP" altLang="en-US" sz="2000" smtClean="0">
                <a:solidFill>
                  <a:srgbClr val="1C7210"/>
                </a:solidFill>
                <a:latin typeface="Courier New" pitchFamily="49" charset="0"/>
                <a:ea typeface="ＭＳ Ｐゴシック" pitchFamily="-65" charset="-128"/>
                <a:cs typeface="Courier New" pitchFamily="49" charset="0"/>
              </a:rPr>
              <a:t>“</a:t>
            </a:r>
            <a:r>
              <a:rPr lang="en-US" altLang="ja-JP" sz="2000" smtClean="0">
                <a:solidFill>
                  <a:srgbClr val="1C7210"/>
                </a:solidFill>
                <a:latin typeface="Courier New" pitchFamily="49" charset="0"/>
                <a:ea typeface="ＭＳ Ｐゴシック" pitchFamily="-65" charset="-128"/>
                <a:cs typeface="Courier New" pitchFamily="49" charset="0"/>
              </a:rPr>
              <a:t>an important point</a:t>
            </a:r>
            <a:r>
              <a:rPr lang="ja-JP" altLang="en-US" sz="2000" smtClean="0">
                <a:solidFill>
                  <a:srgbClr val="1C7210"/>
                </a:solidFill>
                <a:latin typeface="Courier New" pitchFamily="49" charset="0"/>
                <a:ea typeface="ＭＳ Ｐゴシック" pitchFamily="-65" charset="-128"/>
                <a:cs typeface="Courier New" pitchFamily="49" charset="0"/>
              </a:rPr>
              <a:t>”</a:t>
            </a:r>
            <a:endParaRPr lang="en-US" altLang="ja-JP" sz="2000" smtClean="0">
              <a:solidFill>
                <a:srgbClr val="1C7210"/>
              </a:solidFill>
              <a:latin typeface="Courier New" pitchFamily="49" charset="0"/>
              <a:ea typeface="ＭＳ Ｐゴシック" pitchFamily="-65" charset="-128"/>
              <a:cs typeface="Courier New" pitchFamily="49" charset="0"/>
            </a:endParaRP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 </a:t>
            </a:r>
            <a:r>
              <a:rPr lang="en-US" altLang="en-US" sz="2000" smtClean="0">
                <a:solidFill>
                  <a:srgbClr val="660066"/>
                </a:solidFill>
                <a:latin typeface="Courier New" pitchFamily="49" charset="0"/>
                <a:ea typeface="ＭＳ Ｐゴシック" pitchFamily="-65" charset="-128"/>
                <a:cs typeface="Courier New" pitchFamily="49" charset="0"/>
              </a:rPr>
              <a:t>[</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zaster!</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 </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putrid</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 </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smoke!</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 </a:t>
            </a:r>
            <a:r>
              <a:rPr lang="en-US" altLang="ja-JP" sz="2000" smtClean="0">
                <a:latin typeface="Courier New" pitchFamily="49" charset="0"/>
                <a:ea typeface="ＭＳ Ｐゴシック" pitchFamily="-65" charset="-128"/>
                <a:cs typeface="Courier New" pitchFamily="49" charset="0"/>
              </a:rPr>
              <a:t>]</a:t>
            </a:r>
          </a:p>
          <a:p>
            <a:pPr>
              <a:buFont typeface="Arial" pitchFamily="34" charset="0"/>
              <a:buNone/>
            </a:pPr>
            <a:r>
              <a:rPr lang="en-US" altLang="en-US" sz="2000" smtClean="0">
                <a:solidFill>
                  <a:srgbClr val="1C7210"/>
                </a:solidFill>
                <a:latin typeface="Courier New" pitchFamily="49" charset="0"/>
                <a:ea typeface="ＭＳ Ｐゴシック" pitchFamily="-65" charset="-128"/>
                <a:cs typeface="Courier New" pitchFamily="49" charset="0"/>
              </a:rPr>
              <a:t>BARF!</a:t>
            </a:r>
          </a:p>
          <a:p>
            <a:pPr>
              <a:buFont typeface="Arial" pitchFamily="34" charset="0"/>
              <a:buNone/>
            </a:pPr>
            <a:endParaRPr lang="en-US" altLang="en-US" sz="2000" smtClean="0">
              <a:latin typeface="Courier New" pitchFamily="49" charset="0"/>
              <a:ea typeface="ＭＳ Ｐゴシック" pitchFamily="-65" charset="-128"/>
              <a:cs typeface="Courier New" pitchFamily="49" charset="0"/>
            </a:endParaRPr>
          </a:p>
        </p:txBody>
      </p:sp>
      <p:grpSp>
        <p:nvGrpSpPr>
          <p:cNvPr id="30724" name="Group 3"/>
          <p:cNvGrpSpPr>
            <a:grpSpLocks/>
          </p:cNvGrpSpPr>
          <p:nvPr/>
        </p:nvGrpSpPr>
        <p:grpSpPr bwMode="auto">
          <a:xfrm>
            <a:off x="457200" y="1343025"/>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itchFamily="-65" charset="-128"/>
              </a:rPr>
              <a:t>Dictionaries Revisited</a:t>
            </a:r>
          </a:p>
        </p:txBody>
      </p:sp>
      <p:sp>
        <p:nvSpPr>
          <p:cNvPr id="31747" name="Content Placeholder 2"/>
          <p:cNvSpPr>
            <a:spLocks noGrp="1"/>
          </p:cNvSpPr>
          <p:nvPr>
            <p:ph idx="1"/>
          </p:nvPr>
        </p:nvSpPr>
        <p:spPr>
          <a:xfrm>
            <a:off x="457200" y="1600200"/>
            <a:ext cx="8534400" cy="4525963"/>
          </a:xfrm>
        </p:spPr>
        <p:txBody>
          <a:bodyPr/>
          <a:lstStyle/>
          <a:p>
            <a:pPr>
              <a:buFont typeface="Arial" pitchFamily="34" charset="0"/>
              <a:buNone/>
            </a:pPr>
            <a:r>
              <a:rPr lang="en-US" altLang="en-US" sz="1800" smtClean="0">
                <a:solidFill>
                  <a:srgbClr val="7F7F7F"/>
                </a:solidFill>
                <a:latin typeface="Courier New" pitchFamily="49" charset="0"/>
                <a:ea typeface="ＭＳ Ｐゴシック" pitchFamily="-65" charset="-128"/>
                <a:cs typeface="Courier New" pitchFamily="49" charset="0"/>
              </a:rPr>
              <a:t>&gt;&gt;&gt; D = {</a:t>
            </a:r>
            <a:r>
              <a:rPr lang="ja-JP" altLang="en-US" sz="1800" smtClean="0">
                <a:solidFill>
                  <a:srgbClr val="7F7F7F"/>
                </a:solidFill>
                <a:latin typeface="Courier New" pitchFamily="49" charset="0"/>
                <a:ea typeface="ＭＳ Ｐゴシック" pitchFamily="-65" charset="-128"/>
                <a:cs typeface="Courier New" pitchFamily="49" charset="0"/>
              </a:rPr>
              <a:t>“</a:t>
            </a:r>
            <a:r>
              <a:rPr lang="en-US" altLang="ja-JP" sz="1800" smtClean="0">
                <a:solidFill>
                  <a:srgbClr val="7F7F7F"/>
                </a:solidFill>
                <a:latin typeface="Courier New" pitchFamily="49" charset="0"/>
                <a:ea typeface="ＭＳ Ｐゴシック" pitchFamily="-65" charset="-128"/>
                <a:cs typeface="Courier New" pitchFamily="49" charset="0"/>
              </a:rPr>
              <a:t>spam</a:t>
            </a:r>
            <a:r>
              <a:rPr lang="ja-JP" altLang="en-US" sz="1800" smtClean="0">
                <a:solidFill>
                  <a:srgbClr val="7F7F7F"/>
                </a:solidFill>
                <a:latin typeface="Courier New" pitchFamily="49" charset="0"/>
                <a:ea typeface="ＭＳ Ｐゴシック" pitchFamily="-65" charset="-128"/>
                <a:cs typeface="Courier New" pitchFamily="49" charset="0"/>
              </a:rPr>
              <a:t>”</a:t>
            </a:r>
            <a:r>
              <a:rPr lang="en-US" altLang="ja-JP" sz="1800" smtClean="0">
                <a:solidFill>
                  <a:srgbClr val="7F7F7F"/>
                </a:solidFill>
                <a:latin typeface="Courier New" pitchFamily="49" charset="0"/>
                <a:ea typeface="ＭＳ Ｐゴシック" pitchFamily="-65" charset="-128"/>
                <a:cs typeface="Courier New" pitchFamily="49" charset="0"/>
              </a:rPr>
              <a:t> : </a:t>
            </a:r>
            <a:r>
              <a:rPr lang="ja-JP" altLang="en-US" sz="1800" smtClean="0">
                <a:solidFill>
                  <a:srgbClr val="7F7F7F"/>
                </a:solidFill>
                <a:latin typeface="Courier New" pitchFamily="49" charset="0"/>
                <a:ea typeface="ＭＳ Ｐゴシック" pitchFamily="-65" charset="-128"/>
                <a:cs typeface="Courier New" pitchFamily="49" charset="0"/>
              </a:rPr>
              <a:t>“</a:t>
            </a:r>
            <a:r>
              <a:rPr lang="en-US" altLang="ja-JP" sz="1800" smtClean="0">
                <a:solidFill>
                  <a:srgbClr val="7F7F7F"/>
                </a:solidFill>
                <a:latin typeface="Courier New" pitchFamily="49" charset="0"/>
                <a:ea typeface="ＭＳ Ｐゴシック" pitchFamily="-65" charset="-128"/>
                <a:cs typeface="Courier New" pitchFamily="49" charset="0"/>
              </a:rPr>
              <a:t>yummy!</a:t>
            </a:r>
            <a:r>
              <a:rPr lang="ja-JP" altLang="en-US" sz="1800" smtClean="0">
                <a:solidFill>
                  <a:srgbClr val="7F7F7F"/>
                </a:solidFill>
                <a:latin typeface="Courier New" pitchFamily="49" charset="0"/>
                <a:ea typeface="ＭＳ Ｐゴシック" pitchFamily="-65" charset="-128"/>
                <a:cs typeface="Courier New" pitchFamily="49" charset="0"/>
              </a:rPr>
              <a:t>”</a:t>
            </a:r>
            <a:r>
              <a:rPr lang="en-US" altLang="ja-JP" sz="1800" smtClean="0">
                <a:solidFill>
                  <a:srgbClr val="7F7F7F"/>
                </a:solidFill>
                <a:latin typeface="Courier New" pitchFamily="49" charset="0"/>
                <a:ea typeface="ＭＳ Ｐゴシック" pitchFamily="-65" charset="-128"/>
                <a:cs typeface="Courier New" pitchFamily="49" charset="0"/>
              </a:rPr>
              <a:t>, (42, 42): </a:t>
            </a:r>
            <a:r>
              <a:rPr lang="ja-JP" altLang="en-US" sz="1800" smtClean="0">
                <a:solidFill>
                  <a:srgbClr val="7F7F7F"/>
                </a:solidFill>
                <a:latin typeface="Courier New" pitchFamily="49" charset="0"/>
                <a:ea typeface="ＭＳ Ｐゴシック" pitchFamily="-65" charset="-128"/>
                <a:cs typeface="Courier New" pitchFamily="49" charset="0"/>
              </a:rPr>
              <a:t>“</a:t>
            </a:r>
            <a:r>
              <a:rPr lang="en-US" altLang="ja-JP" sz="1800" smtClean="0">
                <a:solidFill>
                  <a:srgbClr val="7F7F7F"/>
                </a:solidFill>
                <a:latin typeface="Courier New" pitchFamily="49" charset="0"/>
                <a:ea typeface="ＭＳ Ｐゴシック" pitchFamily="-65" charset="-128"/>
                <a:cs typeface="Courier New" pitchFamily="49" charset="0"/>
              </a:rPr>
              <a:t>an important point</a:t>
            </a:r>
            <a:r>
              <a:rPr lang="ja-JP" altLang="en-US" sz="1800" smtClean="0">
                <a:solidFill>
                  <a:srgbClr val="7F7F7F"/>
                </a:solidFill>
                <a:latin typeface="Courier New" pitchFamily="49" charset="0"/>
                <a:ea typeface="ＭＳ Ｐゴシック" pitchFamily="-65" charset="-128"/>
                <a:cs typeface="Courier New" pitchFamily="49" charset="0"/>
              </a:rPr>
              <a:t>”</a:t>
            </a:r>
            <a:r>
              <a:rPr lang="en-US" altLang="ja-JP" sz="1800" smtClean="0">
                <a:solidFill>
                  <a:srgbClr val="7F7F7F"/>
                </a:solidFill>
                <a:latin typeface="Courier New" pitchFamily="49" charset="0"/>
                <a:ea typeface="ＭＳ Ｐゴシック" pitchFamily="-65" charset="-128"/>
                <a:cs typeface="Courier New" pitchFamily="49" charset="0"/>
              </a:rPr>
              <a:t>}</a:t>
            </a: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 = {}</a:t>
            </a: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 </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spam</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 </a:t>
            </a:r>
            <a:r>
              <a:rPr lang="en-US" altLang="ja-JP" sz="2000" smtClean="0">
                <a:latin typeface="Courier New" pitchFamily="49" charset="0"/>
                <a:ea typeface="ＭＳ Ｐゴシック" pitchFamily="-65" charset="-128"/>
                <a:cs typeface="Courier New" pitchFamily="49" charset="0"/>
              </a:rPr>
              <a:t>] = </a:t>
            </a:r>
            <a:r>
              <a:rPr lang="ja-JP" altLang="en-US" sz="2000" smtClean="0">
                <a:latin typeface="Courier New" pitchFamily="49" charset="0"/>
                <a:ea typeface="ＭＳ Ｐゴシック" pitchFamily="-65" charset="-128"/>
                <a:cs typeface="Courier New" pitchFamily="49" charset="0"/>
              </a:rPr>
              <a:t>“</a:t>
            </a:r>
            <a:r>
              <a:rPr lang="en-US" altLang="ja-JP" sz="2000" smtClean="0">
                <a:latin typeface="Courier New" pitchFamily="49" charset="0"/>
                <a:ea typeface="ＭＳ Ｐゴシック" pitchFamily="-65" charset="-128"/>
                <a:cs typeface="Courier New" pitchFamily="49" charset="0"/>
              </a:rPr>
              <a:t>yummy!</a:t>
            </a:r>
            <a:r>
              <a:rPr lang="ja-JP" altLang="en-US" sz="2000" smtClean="0">
                <a:latin typeface="Courier New" pitchFamily="49" charset="0"/>
                <a:ea typeface="ＭＳ Ｐゴシック" pitchFamily="-65" charset="-128"/>
                <a:cs typeface="Courier New" pitchFamily="49" charset="0"/>
              </a:rPr>
              <a:t>”</a:t>
            </a:r>
            <a:endParaRPr lang="en-US" altLang="ja-JP" sz="2000" smtClean="0">
              <a:latin typeface="Courier New" pitchFamily="49" charset="0"/>
              <a:ea typeface="ＭＳ Ｐゴシック" pitchFamily="-65" charset="-128"/>
              <a:cs typeface="Courier New" pitchFamily="49" charset="0"/>
            </a:endParaRP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 </a:t>
            </a:r>
            <a:r>
              <a:rPr lang="en-US" altLang="en-US" sz="2000" smtClean="0">
                <a:solidFill>
                  <a:srgbClr val="660066"/>
                </a:solidFill>
                <a:latin typeface="Courier New" pitchFamily="49" charset="0"/>
                <a:ea typeface="ＭＳ Ｐゴシック" pitchFamily="-65" charset="-128"/>
                <a:cs typeface="Courier New" pitchFamily="49" charset="0"/>
              </a:rPr>
              <a:t>(42, 42) </a:t>
            </a:r>
            <a:r>
              <a:rPr lang="en-US" altLang="en-US" sz="2000" smtClean="0">
                <a:latin typeface="Courier New" pitchFamily="49" charset="0"/>
                <a:ea typeface="ＭＳ Ｐゴシック" pitchFamily="-65" charset="-128"/>
                <a:cs typeface="Courier New" pitchFamily="49" charset="0"/>
              </a:rPr>
              <a:t>] = </a:t>
            </a:r>
            <a:r>
              <a:rPr lang="ja-JP" altLang="en-US" sz="2000" smtClean="0">
                <a:latin typeface="Courier New" pitchFamily="49" charset="0"/>
                <a:ea typeface="ＭＳ Ｐゴシック" pitchFamily="-65" charset="-128"/>
                <a:cs typeface="Courier New" pitchFamily="49" charset="0"/>
              </a:rPr>
              <a:t>“</a:t>
            </a:r>
            <a:r>
              <a:rPr lang="en-US" altLang="ja-JP" sz="2000" smtClean="0">
                <a:latin typeface="Courier New" pitchFamily="49" charset="0"/>
                <a:ea typeface="ＭＳ Ｐゴシック" pitchFamily="-65" charset="-128"/>
                <a:cs typeface="Courier New" pitchFamily="49" charset="0"/>
              </a:rPr>
              <a:t>an important point</a:t>
            </a:r>
            <a:r>
              <a:rPr lang="ja-JP" altLang="en-US" sz="2000" smtClean="0">
                <a:latin typeface="Courier New" pitchFamily="49" charset="0"/>
                <a:ea typeface="ＭＳ Ｐゴシック" pitchFamily="-65" charset="-128"/>
                <a:cs typeface="Courier New" pitchFamily="49" charset="0"/>
              </a:rPr>
              <a:t>”</a:t>
            </a:r>
            <a:endParaRPr lang="en-US" altLang="ja-JP" sz="2000" smtClean="0">
              <a:latin typeface="Courier New" pitchFamily="49" charset="0"/>
              <a:ea typeface="ＭＳ Ｐゴシック" pitchFamily="-65" charset="-128"/>
              <a:cs typeface="Courier New" pitchFamily="49" charset="0"/>
            </a:endParaRP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 </a:t>
            </a:r>
            <a:r>
              <a:rPr lang="en-US" altLang="en-US" sz="2000" smtClean="0">
                <a:solidFill>
                  <a:srgbClr val="660066"/>
                </a:solidFill>
                <a:latin typeface="Courier New" pitchFamily="49" charset="0"/>
                <a:ea typeface="ＭＳ Ｐゴシック" pitchFamily="-65" charset="-128"/>
                <a:cs typeface="Courier New" pitchFamily="49" charset="0"/>
              </a:rPr>
              <a:t>[1, 2] </a:t>
            </a:r>
            <a:r>
              <a:rPr lang="en-US" altLang="en-US" sz="2000" smtClean="0">
                <a:latin typeface="Courier New" pitchFamily="49" charset="0"/>
                <a:ea typeface="ＭＳ Ｐゴシック" pitchFamily="-65" charset="-128"/>
                <a:cs typeface="Courier New" pitchFamily="49" charset="0"/>
              </a:rPr>
              <a:t>] = </a:t>
            </a:r>
            <a:r>
              <a:rPr lang="ja-JP" altLang="en-US" sz="2000" smtClean="0">
                <a:latin typeface="Courier New" pitchFamily="49" charset="0"/>
                <a:ea typeface="ＭＳ Ｐゴシック" pitchFamily="-65" charset="-128"/>
                <a:cs typeface="Courier New" pitchFamily="49" charset="0"/>
              </a:rPr>
              <a:t>“</a:t>
            </a:r>
            <a:r>
              <a:rPr lang="en-US" altLang="ja-JP" sz="2000" smtClean="0">
                <a:latin typeface="Courier New" pitchFamily="49" charset="0"/>
                <a:ea typeface="ＭＳ Ｐゴシック" pitchFamily="-65" charset="-128"/>
                <a:cs typeface="Courier New" pitchFamily="49" charset="0"/>
              </a:rPr>
              <a:t>but this is bad</a:t>
            </a:r>
            <a:r>
              <a:rPr lang="ja-JP" altLang="en-US" sz="2000" smtClean="0">
                <a:latin typeface="Courier New" pitchFamily="49" charset="0"/>
                <a:ea typeface="ＭＳ Ｐゴシック" pitchFamily="-65" charset="-128"/>
                <a:cs typeface="Courier New" pitchFamily="49" charset="0"/>
              </a:rPr>
              <a:t>”</a:t>
            </a:r>
            <a:endParaRPr lang="en-US" altLang="ja-JP" sz="2000" smtClean="0">
              <a:latin typeface="Courier New" pitchFamily="49" charset="0"/>
              <a:ea typeface="ＭＳ Ｐゴシック" pitchFamily="-65" charset="-128"/>
              <a:cs typeface="Courier New" pitchFamily="49" charset="0"/>
            </a:endParaRPr>
          </a:p>
          <a:p>
            <a:pPr>
              <a:buFont typeface="Arial" pitchFamily="34" charset="0"/>
              <a:buNone/>
            </a:pPr>
            <a:r>
              <a:rPr lang="en-US" altLang="en-US" sz="2000" smtClean="0">
                <a:solidFill>
                  <a:srgbClr val="1C7210"/>
                </a:solidFill>
                <a:latin typeface="Courier New" pitchFamily="49" charset="0"/>
                <a:ea typeface="ＭＳ Ｐゴシック" pitchFamily="-65" charset="-128"/>
                <a:cs typeface="Courier New" pitchFamily="49" charset="0"/>
              </a:rPr>
              <a:t>BARF!</a:t>
            </a: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D.has_key(</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solidFill>
                  <a:srgbClr val="660066"/>
                </a:solidFill>
                <a:latin typeface="Courier New" pitchFamily="49" charset="0"/>
                <a:ea typeface="ＭＳ Ｐゴシック" pitchFamily="-65" charset="-128"/>
                <a:cs typeface="Courier New" pitchFamily="49" charset="0"/>
              </a:rPr>
              <a:t>spam</a:t>
            </a:r>
            <a:r>
              <a:rPr lang="ja-JP" altLang="en-US" sz="2000" smtClean="0">
                <a:solidFill>
                  <a:srgbClr val="660066"/>
                </a:solidFill>
                <a:latin typeface="Courier New" pitchFamily="49" charset="0"/>
                <a:ea typeface="ＭＳ Ｐゴシック" pitchFamily="-65" charset="-128"/>
                <a:cs typeface="Courier New" pitchFamily="49" charset="0"/>
              </a:rPr>
              <a:t>”</a:t>
            </a:r>
            <a:r>
              <a:rPr lang="en-US" altLang="ja-JP" sz="2000" smtClean="0">
                <a:latin typeface="Courier New" pitchFamily="49" charset="0"/>
                <a:ea typeface="ＭＳ Ｐゴシック" pitchFamily="-65" charset="-128"/>
                <a:cs typeface="Courier New" pitchFamily="49" charset="0"/>
              </a:rPr>
              <a:t>)</a:t>
            </a:r>
          </a:p>
          <a:p>
            <a:pPr>
              <a:buFont typeface="Arial" pitchFamily="34" charset="0"/>
              <a:buNone/>
            </a:pPr>
            <a:r>
              <a:rPr lang="en-US" altLang="en-US" sz="2000" smtClean="0">
                <a:solidFill>
                  <a:srgbClr val="008000"/>
                </a:solidFill>
                <a:latin typeface="Courier New" pitchFamily="49" charset="0"/>
                <a:ea typeface="ＭＳ Ｐゴシック" pitchFamily="-65" charset="-128"/>
                <a:cs typeface="Courier New" pitchFamily="49" charset="0"/>
              </a:rPr>
              <a:t>True</a:t>
            </a: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D.has_key(</a:t>
            </a:r>
            <a:r>
              <a:rPr lang="en-US" altLang="en-US" sz="2000" smtClean="0">
                <a:solidFill>
                  <a:srgbClr val="660066"/>
                </a:solidFill>
                <a:latin typeface="Courier New" pitchFamily="49" charset="0"/>
                <a:ea typeface="ＭＳ Ｐゴシック" pitchFamily="-65" charset="-128"/>
                <a:cs typeface="Courier New" pitchFamily="49" charset="0"/>
              </a:rPr>
              <a:t>42</a:t>
            </a:r>
            <a:r>
              <a:rPr lang="en-US" altLang="en-US" sz="2000" smtClean="0">
                <a:latin typeface="Courier New" pitchFamily="49" charset="0"/>
                <a:ea typeface="ＭＳ Ｐゴシック" pitchFamily="-65" charset="-128"/>
                <a:cs typeface="Courier New" pitchFamily="49" charset="0"/>
              </a:rPr>
              <a:t>)</a:t>
            </a:r>
          </a:p>
          <a:p>
            <a:pPr>
              <a:buFont typeface="Arial" pitchFamily="34" charset="0"/>
              <a:buNone/>
            </a:pPr>
            <a:r>
              <a:rPr lang="en-US" altLang="en-US" sz="2000" smtClean="0">
                <a:solidFill>
                  <a:srgbClr val="008000"/>
                </a:solidFill>
                <a:latin typeface="Courier New" pitchFamily="49" charset="0"/>
                <a:ea typeface="ＭＳ Ｐゴシック" pitchFamily="-65" charset="-128"/>
                <a:cs typeface="Courier New" pitchFamily="49" charset="0"/>
              </a:rPr>
              <a:t>False</a:t>
            </a: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(42, 42) in D</a:t>
            </a:r>
          </a:p>
          <a:p>
            <a:pPr>
              <a:buFont typeface="Arial" pitchFamily="34" charset="0"/>
              <a:buNone/>
            </a:pPr>
            <a:r>
              <a:rPr lang="en-US" altLang="en-US" sz="2000" smtClean="0">
                <a:solidFill>
                  <a:srgbClr val="008000"/>
                </a:solidFill>
                <a:latin typeface="Courier New" pitchFamily="49" charset="0"/>
                <a:ea typeface="ＭＳ Ｐゴシック" pitchFamily="-65" charset="-128"/>
                <a:cs typeface="Courier New" pitchFamily="49" charset="0"/>
              </a:rPr>
              <a:t>True</a:t>
            </a:r>
          </a:p>
          <a:p>
            <a:pPr>
              <a:buFont typeface="Arial" pitchFamily="34" charset="0"/>
              <a:buNone/>
            </a:pPr>
            <a:r>
              <a:rPr lang="en-US" altLang="en-US" sz="2000" smtClean="0">
                <a:latin typeface="Courier New" pitchFamily="49" charset="0"/>
                <a:ea typeface="ＭＳ Ｐゴシック" pitchFamily="-65" charset="-128"/>
                <a:cs typeface="Courier New" pitchFamily="49" charset="0"/>
              </a:rPr>
              <a:t>&gt;&gt;&gt; D[</a:t>
            </a:r>
            <a:r>
              <a:rPr lang="en-US" altLang="en-US" sz="2000" smtClean="0">
                <a:solidFill>
                  <a:srgbClr val="660066"/>
                </a:solidFill>
                <a:latin typeface="Courier New" pitchFamily="49" charset="0"/>
                <a:ea typeface="ＭＳ Ｐゴシック" pitchFamily="-65" charset="-128"/>
                <a:cs typeface="Courier New" pitchFamily="49" charset="0"/>
              </a:rPr>
              <a:t>(42, 42)</a:t>
            </a:r>
            <a:r>
              <a:rPr lang="en-US" altLang="en-US" sz="2000" smtClean="0">
                <a:latin typeface="Courier New" pitchFamily="49" charset="0"/>
                <a:ea typeface="ＭＳ Ｐゴシック" pitchFamily="-65" charset="-128"/>
                <a:cs typeface="Courier New" pitchFamily="49" charset="0"/>
              </a:rPr>
              <a:t>]</a:t>
            </a:r>
          </a:p>
          <a:p>
            <a:pPr>
              <a:buFont typeface="Arial" pitchFamily="34" charset="0"/>
              <a:buNone/>
            </a:pPr>
            <a:r>
              <a:rPr lang="ja-JP" altLang="en-US" sz="2000" smtClean="0">
                <a:solidFill>
                  <a:srgbClr val="008000"/>
                </a:solidFill>
                <a:latin typeface="Courier New" pitchFamily="49" charset="0"/>
                <a:ea typeface="ＭＳ Ｐゴシック" pitchFamily="-65" charset="-128"/>
                <a:cs typeface="Courier New" pitchFamily="49" charset="0"/>
              </a:rPr>
              <a:t>“</a:t>
            </a:r>
            <a:r>
              <a:rPr lang="en-US" altLang="ja-JP" sz="2000" smtClean="0">
                <a:solidFill>
                  <a:srgbClr val="008000"/>
                </a:solidFill>
                <a:latin typeface="Courier New" pitchFamily="49" charset="0"/>
                <a:ea typeface="ＭＳ Ｐゴシック" pitchFamily="-65" charset="-128"/>
                <a:cs typeface="Courier New" pitchFamily="49" charset="0"/>
              </a:rPr>
              <a:t>an important point</a:t>
            </a:r>
            <a:r>
              <a:rPr lang="ja-JP" altLang="en-US" sz="2000" smtClean="0">
                <a:solidFill>
                  <a:srgbClr val="008000"/>
                </a:solidFill>
                <a:latin typeface="Courier New" pitchFamily="49" charset="0"/>
                <a:ea typeface="ＭＳ Ｐゴシック" pitchFamily="-65" charset="-128"/>
                <a:cs typeface="Courier New" pitchFamily="49" charset="0"/>
              </a:rPr>
              <a:t>”</a:t>
            </a:r>
            <a:endParaRPr lang="en-US" altLang="ja-JP" sz="2000" smtClean="0">
              <a:solidFill>
                <a:srgbClr val="008000"/>
              </a:solidFill>
              <a:latin typeface="Courier New" pitchFamily="49" charset="0"/>
              <a:ea typeface="ＭＳ Ｐゴシック" pitchFamily="-65" charset="-128"/>
              <a:cs typeface="Courier New" pitchFamily="49" charset="0"/>
            </a:endParaRPr>
          </a:p>
          <a:p>
            <a:pPr>
              <a:buFont typeface="Arial" pitchFamily="34" charset="0"/>
              <a:buNone/>
            </a:pPr>
            <a:endParaRPr lang="en-US" altLang="en-US" smtClean="0">
              <a:latin typeface="Courier New" pitchFamily="49" charset="0"/>
              <a:ea typeface="ＭＳ Ｐゴシック" pitchFamily="-65" charset="-128"/>
              <a:cs typeface="Courier New" pitchFamily="49" charset="0"/>
            </a:endParaRPr>
          </a:p>
        </p:txBody>
      </p:sp>
      <p:grpSp>
        <p:nvGrpSpPr>
          <p:cNvPr id="31748" name="Group 3"/>
          <p:cNvGrpSpPr>
            <a:grpSpLocks/>
          </p:cNvGrpSpPr>
          <p:nvPr/>
        </p:nvGrpSpPr>
        <p:grpSpPr bwMode="auto">
          <a:xfrm>
            <a:off x="457200" y="1343025"/>
            <a:ext cx="8218488" cy="180975"/>
            <a:chOff x="295" y="1311"/>
            <a:chExt cx="5177" cy="114"/>
          </a:xfrm>
        </p:grpSpPr>
        <p:sp>
          <p:nvSpPr>
            <p:cNvPr id="3174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175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
            <a:ext cx="7772400" cy="838200"/>
          </a:xfrm>
        </p:spPr>
        <p:txBody>
          <a:bodyPr/>
          <a:lstStyle/>
          <a:p>
            <a:r>
              <a:rPr lang="en-US" altLang="en-US" smtClean="0">
                <a:ea typeface="ＭＳ Ｐゴシック" pitchFamily="-65" charset="-128"/>
              </a:rPr>
              <a:t>How Dictionaries Work:  Hashing</a:t>
            </a:r>
          </a:p>
        </p:txBody>
      </p:sp>
      <p:sp>
        <p:nvSpPr>
          <p:cNvPr id="32771" name="Rectangle 3"/>
          <p:cNvSpPr>
            <a:spLocks noGrp="1" noChangeArrowheads="1"/>
          </p:cNvSpPr>
          <p:nvPr>
            <p:ph type="body" idx="1"/>
          </p:nvPr>
        </p:nvSpPr>
        <p:spPr>
          <a:xfrm>
            <a:off x="381000" y="1219200"/>
            <a:ext cx="8001000" cy="2133600"/>
          </a:xfrm>
        </p:spPr>
        <p:txBody>
          <a:bodyPr/>
          <a:lstStyle/>
          <a:p>
            <a:pPr>
              <a:lnSpc>
                <a:spcPct val="90000"/>
              </a:lnSpc>
              <a:buFontTx/>
              <a:buNone/>
            </a:pPr>
            <a:r>
              <a:rPr lang="en-US" altLang="en-US" sz="2000" b="1" smtClean="0">
                <a:latin typeface="Courier New Bold" pitchFamily="1" charset="0"/>
                <a:ea typeface="ＭＳ Ｐゴシック" pitchFamily="-65" charset="-128"/>
              </a:rPr>
              <a:t>&gt;&gt;&gt; D</a:t>
            </a:r>
          </a:p>
          <a:p>
            <a:pPr>
              <a:lnSpc>
                <a:spcPct val="90000"/>
              </a:lnSpc>
              <a:buFontTx/>
              <a:buNone/>
            </a:pPr>
            <a:r>
              <a:rPr lang="en-US" altLang="en-US" sz="2000" b="1" smtClean="0">
                <a:latin typeface="Courier New Bold" pitchFamily="1" charset="0"/>
                <a:ea typeface="ＭＳ Ｐゴシック" pitchFamily="-65" charset="-128"/>
              </a:rPr>
              <a:t>{</a:t>
            </a:r>
            <a:r>
              <a:rPr lang="ja-JP" altLang="en-US" sz="2000" b="1" smtClean="0">
                <a:latin typeface="Courier New Bold" pitchFamily="1" charset="0"/>
                <a:ea typeface="ＭＳ Ｐゴシック" pitchFamily="-65" charset="-128"/>
              </a:rPr>
              <a:t>“</a:t>
            </a:r>
            <a:r>
              <a:rPr lang="en-US" altLang="ja-JP" sz="2000" b="1" smtClean="0">
                <a:latin typeface="Courier New Bold" pitchFamily="1" charset="0"/>
                <a:ea typeface="ＭＳ Ｐゴシック" pitchFamily="-65" charset="-128"/>
              </a:rPr>
              <a:t>Ran</a:t>
            </a:r>
            <a:r>
              <a:rPr lang="ja-JP" altLang="en-US" sz="2000" b="1" smtClean="0">
                <a:latin typeface="Courier New Bold" pitchFamily="1" charset="0"/>
                <a:ea typeface="ＭＳ Ｐゴシック" pitchFamily="-65" charset="-128"/>
              </a:rPr>
              <a:t>”</a:t>
            </a:r>
            <a:r>
              <a:rPr lang="en-US" altLang="ja-JP" sz="2000" b="1" smtClean="0">
                <a:latin typeface="Courier New Bold" pitchFamily="1" charset="0"/>
                <a:ea typeface="ＭＳ Ｐゴシック" pitchFamily="-65" charset="-128"/>
              </a:rPr>
              <a:t>: </a:t>
            </a:r>
            <a:r>
              <a:rPr lang="ja-JP" altLang="en-US" sz="2000" b="1" smtClean="0">
                <a:latin typeface="Courier New Bold" pitchFamily="1" charset="0"/>
                <a:ea typeface="ＭＳ Ｐゴシック" pitchFamily="-65" charset="-128"/>
              </a:rPr>
              <a:t>“</a:t>
            </a:r>
            <a:r>
              <a:rPr lang="en-US" altLang="ja-JP" sz="2000" b="1" smtClean="0">
                <a:latin typeface="Courier New Bold" pitchFamily="1" charset="0"/>
                <a:ea typeface="ＭＳ Ｐゴシック" pitchFamily="-65" charset="-128"/>
              </a:rPr>
              <a:t>spam</a:t>
            </a:r>
            <a:r>
              <a:rPr lang="ja-JP" altLang="en-US" sz="2000" b="1" smtClean="0">
                <a:latin typeface="Courier New Bold" pitchFamily="1" charset="0"/>
                <a:ea typeface="ＭＳ Ｐゴシック" pitchFamily="-65" charset="-128"/>
              </a:rPr>
              <a:t>”</a:t>
            </a:r>
            <a:r>
              <a:rPr lang="en-US" altLang="ja-JP" sz="2000" b="1" smtClean="0">
                <a:latin typeface="Courier New Bold" pitchFamily="1" charset="0"/>
                <a:ea typeface="ＭＳ Ｐゴシック" pitchFamily="-65" charset="-128"/>
              </a:rPr>
              <a:t>, … }</a:t>
            </a:r>
          </a:p>
          <a:p>
            <a:pPr>
              <a:lnSpc>
                <a:spcPct val="90000"/>
              </a:lnSpc>
              <a:buFontTx/>
              <a:buNone/>
            </a:pPr>
            <a:r>
              <a:rPr lang="en-US" altLang="en-US" sz="2000" b="1" smtClean="0">
                <a:latin typeface="Courier New Bold" pitchFamily="1" charset="0"/>
                <a:ea typeface="ＭＳ Ｐゴシック" pitchFamily="-65" charset="-128"/>
              </a:rPr>
              <a:t>&gt;&gt;&gt; x = (1, 2)</a:t>
            </a:r>
          </a:p>
          <a:p>
            <a:pPr>
              <a:lnSpc>
                <a:spcPct val="90000"/>
              </a:lnSpc>
              <a:buFontTx/>
              <a:buNone/>
            </a:pPr>
            <a:r>
              <a:rPr lang="en-US" altLang="en-US" sz="2000" b="1" smtClean="0">
                <a:latin typeface="Courier New Bold" pitchFamily="1" charset="0"/>
                <a:ea typeface="ＭＳ Ｐゴシック" pitchFamily="-65" charset="-128"/>
              </a:rPr>
              <a:t>&gt;&gt;&gt; D[x] = </a:t>
            </a:r>
            <a:r>
              <a:rPr lang="ja-JP" altLang="en-US" sz="2000" b="1" smtClean="0">
                <a:latin typeface="Courier New Bold" pitchFamily="1" charset="0"/>
                <a:ea typeface="ＭＳ Ｐゴシック" pitchFamily="-65" charset="-128"/>
              </a:rPr>
              <a:t>“</a:t>
            </a:r>
            <a:r>
              <a:rPr lang="en-US" altLang="ja-JP" sz="2000" b="1" smtClean="0">
                <a:latin typeface="Courier New Bold" pitchFamily="1" charset="0"/>
                <a:ea typeface="ＭＳ Ｐゴシック" pitchFamily="-65" charset="-128"/>
              </a:rPr>
              <a:t>my tuple</a:t>
            </a:r>
            <a:r>
              <a:rPr lang="ja-JP" altLang="en-US" sz="2000" b="1" smtClean="0">
                <a:latin typeface="Courier New Bold" pitchFamily="1" charset="0"/>
                <a:ea typeface="ＭＳ Ｐゴシック" pitchFamily="-65" charset="-128"/>
              </a:rPr>
              <a:t>”</a:t>
            </a:r>
            <a:endParaRPr lang="en-US" altLang="ja-JP" sz="2000" b="1" smtClean="0">
              <a:latin typeface="Courier New Bold" pitchFamily="1" charset="0"/>
              <a:ea typeface="ＭＳ Ｐゴシック" pitchFamily="-65" charset="-128"/>
            </a:endParaRPr>
          </a:p>
          <a:p>
            <a:pPr>
              <a:lnSpc>
                <a:spcPct val="90000"/>
              </a:lnSpc>
              <a:buFontTx/>
              <a:buNone/>
            </a:pPr>
            <a:r>
              <a:rPr lang="en-US" altLang="en-US" sz="2000" b="1" smtClean="0">
                <a:latin typeface="Courier New Bold" pitchFamily="1" charset="0"/>
                <a:ea typeface="ＭＳ Ｐゴシック" pitchFamily="-65" charset="-128"/>
              </a:rPr>
              <a:t>&gt;&gt;&gt; D</a:t>
            </a:r>
          </a:p>
          <a:p>
            <a:pPr>
              <a:lnSpc>
                <a:spcPct val="90000"/>
              </a:lnSpc>
              <a:buFontTx/>
              <a:buNone/>
            </a:pPr>
            <a:r>
              <a:rPr lang="en-US" altLang="en-US" sz="2000" b="1" smtClean="0">
                <a:solidFill>
                  <a:srgbClr val="1C7210"/>
                </a:solidFill>
                <a:latin typeface="Courier New Bold" pitchFamily="1" charset="0"/>
                <a:ea typeface="ＭＳ Ｐゴシック" pitchFamily="-65" charset="-128"/>
              </a:rPr>
              <a:t>{</a:t>
            </a:r>
            <a:r>
              <a:rPr lang="ja-JP" altLang="en-US" sz="2000" b="1" smtClean="0">
                <a:solidFill>
                  <a:srgbClr val="1C7210"/>
                </a:solidFill>
                <a:latin typeface="Courier New Bold" pitchFamily="1" charset="0"/>
                <a:ea typeface="ＭＳ Ｐゴシック" pitchFamily="-65" charset="-128"/>
              </a:rPr>
              <a:t>“</a:t>
            </a:r>
            <a:r>
              <a:rPr lang="en-US" altLang="ja-JP" sz="2000" b="1" smtClean="0">
                <a:solidFill>
                  <a:srgbClr val="1C7210"/>
                </a:solidFill>
                <a:latin typeface="Courier New Bold" pitchFamily="1" charset="0"/>
                <a:ea typeface="ＭＳ Ｐゴシック" pitchFamily="-65" charset="-128"/>
              </a:rPr>
              <a:t>Ran: </a:t>
            </a:r>
            <a:r>
              <a:rPr lang="ja-JP" altLang="en-US" sz="2000" b="1" smtClean="0">
                <a:solidFill>
                  <a:srgbClr val="1C7210"/>
                </a:solidFill>
                <a:latin typeface="Courier New Bold" pitchFamily="1" charset="0"/>
                <a:ea typeface="ＭＳ Ｐゴシック" pitchFamily="-65" charset="-128"/>
              </a:rPr>
              <a:t>“</a:t>
            </a:r>
            <a:r>
              <a:rPr lang="en-US" altLang="ja-JP" sz="2000" b="1" smtClean="0">
                <a:solidFill>
                  <a:srgbClr val="1C7210"/>
                </a:solidFill>
                <a:latin typeface="Courier New Bold" pitchFamily="1" charset="0"/>
                <a:ea typeface="ＭＳ Ｐゴシック" pitchFamily="-65" charset="-128"/>
              </a:rPr>
              <a:t>spam</a:t>
            </a:r>
            <a:r>
              <a:rPr lang="ja-JP" altLang="en-US" sz="2000" b="1" smtClean="0">
                <a:solidFill>
                  <a:srgbClr val="1C7210"/>
                </a:solidFill>
                <a:latin typeface="Courier New Bold" pitchFamily="1" charset="0"/>
                <a:ea typeface="ＭＳ Ｐゴシック" pitchFamily="-65" charset="-128"/>
              </a:rPr>
              <a:t>”</a:t>
            </a:r>
            <a:r>
              <a:rPr lang="en-US" altLang="ja-JP" sz="2000" b="1" smtClean="0">
                <a:solidFill>
                  <a:srgbClr val="1C7210"/>
                </a:solidFill>
                <a:latin typeface="Courier New Bold" pitchFamily="1" charset="0"/>
                <a:ea typeface="ＭＳ Ｐゴシック" pitchFamily="-65" charset="-128"/>
              </a:rPr>
              <a:t>,  (1, 2): </a:t>
            </a:r>
            <a:r>
              <a:rPr lang="ja-JP" altLang="en-US" sz="2000" b="1" smtClean="0">
                <a:solidFill>
                  <a:srgbClr val="1C7210"/>
                </a:solidFill>
                <a:latin typeface="Courier New Bold" pitchFamily="1" charset="0"/>
                <a:ea typeface="ＭＳ Ｐゴシック" pitchFamily="-65" charset="-128"/>
              </a:rPr>
              <a:t>“</a:t>
            </a:r>
            <a:r>
              <a:rPr lang="en-US" altLang="ja-JP" sz="2000" b="1" smtClean="0">
                <a:solidFill>
                  <a:srgbClr val="1C7210"/>
                </a:solidFill>
                <a:latin typeface="Courier New Bold" pitchFamily="1" charset="0"/>
                <a:ea typeface="ＭＳ Ｐゴシック" pitchFamily="-65" charset="-128"/>
              </a:rPr>
              <a:t>my tuple</a:t>
            </a:r>
            <a:r>
              <a:rPr lang="ja-JP" altLang="en-US" sz="2000" b="1" smtClean="0">
                <a:solidFill>
                  <a:srgbClr val="1C7210"/>
                </a:solidFill>
                <a:latin typeface="Courier New Bold" pitchFamily="1" charset="0"/>
                <a:ea typeface="ＭＳ Ｐゴシック" pitchFamily="-65" charset="-128"/>
              </a:rPr>
              <a:t>”</a:t>
            </a:r>
            <a:r>
              <a:rPr lang="en-US" altLang="ja-JP" sz="2000" b="1" smtClean="0">
                <a:solidFill>
                  <a:srgbClr val="1C7210"/>
                </a:solidFill>
                <a:latin typeface="Courier New Bold" pitchFamily="1" charset="0"/>
                <a:ea typeface="ＭＳ Ｐゴシック" pitchFamily="-65" charset="-128"/>
              </a:rPr>
              <a:t>}</a:t>
            </a:r>
          </a:p>
          <a:p>
            <a:pPr>
              <a:lnSpc>
                <a:spcPct val="90000"/>
              </a:lnSpc>
              <a:buFontTx/>
              <a:buNone/>
            </a:pPr>
            <a:endParaRPr lang="en-US" altLang="en-US" sz="2400" b="1" smtClean="0">
              <a:ea typeface="ＭＳ Ｐゴシック" pitchFamily="-65" charset="-128"/>
            </a:endParaRPr>
          </a:p>
          <a:p>
            <a:pPr>
              <a:lnSpc>
                <a:spcPct val="90000"/>
              </a:lnSpc>
              <a:buFontTx/>
              <a:buNone/>
            </a:pPr>
            <a:endParaRPr lang="en-US" altLang="en-US" sz="1400" b="1" smtClean="0">
              <a:latin typeface="Courier New Bold" pitchFamily="1" charset="0"/>
              <a:ea typeface="ＭＳ Ｐゴシック" pitchFamily="-65" charset="-128"/>
            </a:endParaRPr>
          </a:p>
          <a:p>
            <a:pPr>
              <a:lnSpc>
                <a:spcPct val="90000"/>
              </a:lnSpc>
              <a:buFontTx/>
              <a:buNone/>
            </a:pPr>
            <a:endParaRPr lang="en-US" altLang="en-US" sz="1400" b="1" smtClean="0">
              <a:latin typeface="Courier New Bold" pitchFamily="1" charset="0"/>
              <a:ea typeface="ＭＳ Ｐゴシック" pitchFamily="-65" charset="-128"/>
            </a:endParaRPr>
          </a:p>
        </p:txBody>
      </p:sp>
      <p:grpSp>
        <p:nvGrpSpPr>
          <p:cNvPr id="32772" name="Group 4"/>
          <p:cNvGrpSpPr>
            <a:grpSpLocks/>
          </p:cNvGrpSpPr>
          <p:nvPr/>
        </p:nvGrpSpPr>
        <p:grpSpPr bwMode="auto">
          <a:xfrm>
            <a:off x="381000" y="962025"/>
            <a:ext cx="8218488" cy="180975"/>
            <a:chOff x="295" y="1311"/>
            <a:chExt cx="5177" cy="114"/>
          </a:xfrm>
        </p:grpSpPr>
        <p:sp>
          <p:nvSpPr>
            <p:cNvPr id="3279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9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2773" name="Rectangle 7"/>
          <p:cNvSpPr>
            <a:spLocks noChangeArrowheads="1"/>
          </p:cNvSpPr>
          <p:nvPr/>
        </p:nvSpPr>
        <p:spPr bwMode="auto">
          <a:xfrm>
            <a:off x="5715000" y="40386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4" name="Rectangle 8"/>
          <p:cNvSpPr>
            <a:spLocks noChangeArrowheads="1"/>
          </p:cNvSpPr>
          <p:nvPr/>
        </p:nvSpPr>
        <p:spPr bwMode="auto">
          <a:xfrm>
            <a:off x="5715000" y="44958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5" name="Rectangle 9"/>
          <p:cNvSpPr>
            <a:spLocks noChangeArrowheads="1"/>
          </p:cNvSpPr>
          <p:nvPr/>
        </p:nvSpPr>
        <p:spPr bwMode="auto">
          <a:xfrm>
            <a:off x="5715000" y="49530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ja-JP" altLang="en-US" sz="2400" b="1">
                <a:latin typeface="Courier New Bold" pitchFamily="1" charset="0"/>
              </a:rPr>
              <a:t>“</a:t>
            </a:r>
            <a:r>
              <a:rPr lang="en-US" altLang="ja-JP" sz="2400" b="1">
                <a:latin typeface="Courier New Bold" pitchFamily="1" charset="0"/>
              </a:rPr>
              <a:t>my tuple</a:t>
            </a:r>
            <a:r>
              <a:rPr lang="ja-JP" altLang="en-US" sz="2400" b="1">
                <a:latin typeface="Courier New Bold" pitchFamily="1" charset="0"/>
              </a:rPr>
              <a:t>”</a:t>
            </a:r>
            <a:endParaRPr lang="en-US" altLang="en-US" sz="2400" b="1">
              <a:latin typeface="Arial" pitchFamily="34" charset="0"/>
            </a:endParaRPr>
          </a:p>
        </p:txBody>
      </p:sp>
      <p:sp>
        <p:nvSpPr>
          <p:cNvPr id="32776" name="Rectangle 11"/>
          <p:cNvSpPr>
            <a:spLocks noChangeArrowheads="1"/>
          </p:cNvSpPr>
          <p:nvPr/>
        </p:nvSpPr>
        <p:spPr bwMode="auto">
          <a:xfrm>
            <a:off x="5715000" y="60960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7" name="Text Box 14"/>
          <p:cNvSpPr txBox="1">
            <a:spLocks noChangeArrowheads="1"/>
          </p:cNvSpPr>
          <p:nvPr/>
        </p:nvSpPr>
        <p:spPr bwMode="auto">
          <a:xfrm>
            <a:off x="5334000" y="4038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1</a:t>
            </a:r>
          </a:p>
        </p:txBody>
      </p:sp>
      <p:sp>
        <p:nvSpPr>
          <p:cNvPr id="32778" name="Text Box 15"/>
          <p:cNvSpPr txBox="1">
            <a:spLocks noChangeArrowheads="1"/>
          </p:cNvSpPr>
          <p:nvPr/>
        </p:nvSpPr>
        <p:spPr bwMode="auto">
          <a:xfrm>
            <a:off x="5334000" y="4495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2</a:t>
            </a:r>
          </a:p>
        </p:txBody>
      </p:sp>
      <p:sp>
        <p:nvSpPr>
          <p:cNvPr id="32779" name="Text Box 16"/>
          <p:cNvSpPr txBox="1">
            <a:spLocks noChangeArrowheads="1"/>
          </p:cNvSpPr>
          <p:nvPr/>
        </p:nvSpPr>
        <p:spPr bwMode="auto">
          <a:xfrm>
            <a:off x="5334000" y="4953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3</a:t>
            </a:r>
          </a:p>
        </p:txBody>
      </p:sp>
      <p:sp>
        <p:nvSpPr>
          <p:cNvPr id="32780" name="Text Box 17"/>
          <p:cNvSpPr txBox="1">
            <a:spLocks noChangeArrowheads="1"/>
          </p:cNvSpPr>
          <p:nvPr/>
        </p:nvSpPr>
        <p:spPr bwMode="auto">
          <a:xfrm>
            <a:off x="4876800" y="61722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6000</a:t>
            </a:r>
          </a:p>
        </p:txBody>
      </p:sp>
      <p:sp>
        <p:nvSpPr>
          <p:cNvPr id="32781" name="Text Box 18"/>
          <p:cNvSpPr txBox="1">
            <a:spLocks noChangeArrowheads="1"/>
          </p:cNvSpPr>
          <p:nvPr/>
        </p:nvSpPr>
        <p:spPr bwMode="auto">
          <a:xfrm>
            <a:off x="4981575" y="3352800"/>
            <a:ext cx="885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a:latin typeface="Arial" pitchFamily="34" charset="0"/>
              </a:rPr>
              <a:t>Memory</a:t>
            </a:r>
          </a:p>
          <a:p>
            <a:pPr>
              <a:spcBef>
                <a:spcPct val="0"/>
              </a:spcBef>
              <a:buFontTx/>
              <a:buNone/>
            </a:pPr>
            <a:r>
              <a:rPr lang="en-US" altLang="en-US" sz="1400">
                <a:latin typeface="Arial" pitchFamily="34" charset="0"/>
              </a:rPr>
              <a:t>locations</a:t>
            </a:r>
          </a:p>
        </p:txBody>
      </p:sp>
      <p:sp>
        <p:nvSpPr>
          <p:cNvPr id="32782" name="Line 21"/>
          <p:cNvSpPr>
            <a:spLocks noChangeShapeType="1"/>
          </p:cNvSpPr>
          <p:nvPr/>
        </p:nvSpPr>
        <p:spPr bwMode="auto">
          <a:xfrm>
            <a:off x="0" y="3352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3" name="Text Box 23"/>
          <p:cNvSpPr txBox="1">
            <a:spLocks noChangeArrowheads="1"/>
          </p:cNvSpPr>
          <p:nvPr/>
        </p:nvSpPr>
        <p:spPr bwMode="auto">
          <a:xfrm>
            <a:off x="441325" y="3876675"/>
            <a:ext cx="1570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b="1">
                <a:latin typeface="Courier New Bold" pitchFamily="1" charset="0"/>
              </a:rPr>
              <a:t>D[</a:t>
            </a:r>
            <a:r>
              <a:rPr lang="ja-JP" altLang="en-US" sz="2000" b="1">
                <a:latin typeface="Courier New Bold" pitchFamily="1" charset="0"/>
              </a:rPr>
              <a:t>“</a:t>
            </a:r>
            <a:r>
              <a:rPr lang="en-US" altLang="ja-JP" sz="2000" b="1">
                <a:latin typeface="Courier New Bold" pitchFamily="1" charset="0"/>
              </a:rPr>
              <a:t>Ran</a:t>
            </a:r>
            <a:r>
              <a:rPr lang="ja-JP" altLang="en-US" sz="2000" b="1">
                <a:latin typeface="Courier New Bold" pitchFamily="1" charset="0"/>
              </a:rPr>
              <a:t>”</a:t>
            </a:r>
            <a:r>
              <a:rPr lang="en-US" altLang="ja-JP" sz="2000" b="1">
                <a:latin typeface="Courier New Bold" pitchFamily="1" charset="0"/>
              </a:rPr>
              <a:t>]</a:t>
            </a:r>
          </a:p>
          <a:p>
            <a:pPr>
              <a:spcBef>
                <a:spcPct val="0"/>
              </a:spcBef>
              <a:buFontTx/>
              <a:buNone/>
            </a:pPr>
            <a:endParaRPr lang="en-US" altLang="en-US" sz="2000" b="1">
              <a:latin typeface="Courier New Bold" pitchFamily="1" charset="0"/>
            </a:endParaRPr>
          </a:p>
          <a:p>
            <a:pPr>
              <a:spcBef>
                <a:spcPct val="0"/>
              </a:spcBef>
              <a:buFontTx/>
              <a:buNone/>
            </a:pPr>
            <a:r>
              <a:rPr lang="en-US" altLang="en-US" sz="2000" b="1">
                <a:latin typeface="Courier New Bold" pitchFamily="1" charset="0"/>
              </a:rPr>
              <a:t>D[x] =</a:t>
            </a:r>
          </a:p>
          <a:p>
            <a:pPr>
              <a:spcBef>
                <a:spcPct val="0"/>
              </a:spcBef>
              <a:buFontTx/>
              <a:buNone/>
            </a:pPr>
            <a:r>
              <a:rPr lang="en-US" altLang="en-US" sz="2000" b="1">
                <a:latin typeface="Courier New Bold" pitchFamily="1" charset="0"/>
              </a:rPr>
              <a:t>D[(1, 2)]</a:t>
            </a:r>
          </a:p>
          <a:p>
            <a:pPr>
              <a:spcBef>
                <a:spcPct val="0"/>
              </a:spcBef>
              <a:buFontTx/>
              <a:buNone/>
            </a:pPr>
            <a:r>
              <a:rPr lang="en-US" altLang="en-US" sz="2000" b="1">
                <a:latin typeface="Courier New Bold" pitchFamily="1" charset="0"/>
              </a:rPr>
              <a:t> </a:t>
            </a:r>
          </a:p>
          <a:p>
            <a:pPr>
              <a:spcBef>
                <a:spcPct val="0"/>
              </a:spcBef>
              <a:buFontTx/>
              <a:buNone/>
            </a:pPr>
            <a:r>
              <a:rPr lang="en-US" altLang="en-US" sz="2000" b="1">
                <a:latin typeface="Courier New Bold" pitchFamily="1" charset="0"/>
              </a:rPr>
              <a:t> </a:t>
            </a:r>
          </a:p>
        </p:txBody>
      </p:sp>
      <p:sp>
        <p:nvSpPr>
          <p:cNvPr id="32784" name="Line 24"/>
          <p:cNvSpPr>
            <a:spLocks noChangeShapeType="1"/>
          </p:cNvSpPr>
          <p:nvPr/>
        </p:nvSpPr>
        <p:spPr bwMode="auto">
          <a:xfrm flipV="1">
            <a:off x="1828800" y="4114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5" name="Rectangle 25"/>
          <p:cNvSpPr>
            <a:spLocks noChangeArrowheads="1"/>
          </p:cNvSpPr>
          <p:nvPr/>
        </p:nvSpPr>
        <p:spPr bwMode="auto">
          <a:xfrm>
            <a:off x="5715000" y="56388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ja-JP" altLang="en-US" sz="2400" b="1">
                <a:latin typeface="Courier" pitchFamily="49" charset="0"/>
              </a:rPr>
              <a:t>“</a:t>
            </a:r>
            <a:r>
              <a:rPr lang="en-US" altLang="ja-JP" sz="2400" b="1">
                <a:latin typeface="Courier New" pitchFamily="49" charset="0"/>
                <a:cs typeface="Courier New" pitchFamily="49" charset="0"/>
              </a:rPr>
              <a:t>spam</a:t>
            </a:r>
            <a:r>
              <a:rPr lang="ja-JP" altLang="en-US" sz="2400" b="1">
                <a:latin typeface="Courier" pitchFamily="49" charset="0"/>
              </a:rPr>
              <a:t>”</a:t>
            </a:r>
            <a:endParaRPr lang="en-US" altLang="en-US" sz="2400" b="1">
              <a:latin typeface="Courier" pitchFamily="49" charset="0"/>
            </a:endParaRPr>
          </a:p>
        </p:txBody>
      </p:sp>
      <p:sp>
        <p:nvSpPr>
          <p:cNvPr id="32786" name="Text Box 26"/>
          <p:cNvSpPr txBox="1">
            <a:spLocks noChangeArrowheads="1"/>
          </p:cNvSpPr>
          <p:nvPr/>
        </p:nvSpPr>
        <p:spPr bwMode="auto">
          <a:xfrm>
            <a:off x="4876800" y="57150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5999</a:t>
            </a:r>
          </a:p>
        </p:txBody>
      </p:sp>
      <p:sp>
        <p:nvSpPr>
          <p:cNvPr id="32787" name="Text Box 27"/>
          <p:cNvSpPr txBox="1">
            <a:spLocks noChangeArrowheads="1"/>
          </p:cNvSpPr>
          <p:nvPr/>
        </p:nvSpPr>
        <p:spPr bwMode="auto">
          <a:xfrm>
            <a:off x="2895600" y="38862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50000"/>
              </a:spcBef>
              <a:buFontTx/>
              <a:buNone/>
            </a:pPr>
            <a:r>
              <a:rPr lang="en-US" altLang="en-US" sz="2400">
                <a:latin typeface="Arial" pitchFamily="34" charset="0"/>
              </a:rPr>
              <a:t>5999</a:t>
            </a:r>
          </a:p>
        </p:txBody>
      </p:sp>
      <p:sp>
        <p:nvSpPr>
          <p:cNvPr id="32788" name="Line 28"/>
          <p:cNvSpPr>
            <a:spLocks noChangeShapeType="1"/>
          </p:cNvSpPr>
          <p:nvPr/>
        </p:nvSpPr>
        <p:spPr bwMode="auto">
          <a:xfrm>
            <a:off x="3733800" y="4267200"/>
            <a:ext cx="12192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9" name="Line 35"/>
          <p:cNvSpPr>
            <a:spLocks noChangeShapeType="1"/>
          </p:cNvSpPr>
          <p:nvPr/>
        </p:nvSpPr>
        <p:spPr bwMode="auto">
          <a:xfrm>
            <a:off x="1371600" y="5257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0" name="Text Box 36"/>
          <p:cNvSpPr txBox="1">
            <a:spLocks noChangeArrowheads="1"/>
          </p:cNvSpPr>
          <p:nvPr/>
        </p:nvSpPr>
        <p:spPr bwMode="auto">
          <a:xfrm>
            <a:off x="1143000" y="5715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3</a:t>
            </a:r>
          </a:p>
        </p:txBody>
      </p:sp>
      <p:sp>
        <p:nvSpPr>
          <p:cNvPr id="32791" name="Line 37"/>
          <p:cNvSpPr>
            <a:spLocks noChangeShapeType="1"/>
          </p:cNvSpPr>
          <p:nvPr/>
        </p:nvSpPr>
        <p:spPr bwMode="auto">
          <a:xfrm flipV="1">
            <a:off x="1600200" y="5181600"/>
            <a:ext cx="3810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2" name="Line 38"/>
          <p:cNvSpPr>
            <a:spLocks noChangeShapeType="1"/>
          </p:cNvSpPr>
          <p:nvPr/>
        </p:nvSpPr>
        <p:spPr bwMode="auto">
          <a:xfrm>
            <a:off x="990600" y="5257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3" name="TextBox 26"/>
          <p:cNvSpPr txBox="1">
            <a:spLocks noChangeArrowheads="1"/>
          </p:cNvSpPr>
          <p:nvPr/>
        </p:nvSpPr>
        <p:spPr bwMode="auto">
          <a:xfrm>
            <a:off x="228600" y="6248400"/>
            <a:ext cx="428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800000"/>
                </a:solidFill>
                <a:latin typeface="Arial" pitchFamily="34" charset="0"/>
              </a:rPr>
              <a:t>Imagine that we now changed </a:t>
            </a:r>
            <a:r>
              <a:rPr lang="en-US" altLang="en-US" sz="1800">
                <a:solidFill>
                  <a:srgbClr val="800000"/>
                </a:solidFill>
                <a:latin typeface="Courier New" pitchFamily="49" charset="0"/>
                <a:cs typeface="Courier New" pitchFamily="49" charset="0"/>
              </a:rPr>
              <a:t>x[0]=42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71104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a:cxnSpLocks noChangeShapeType="1"/>
          </p:cNvCxnSpPr>
          <p:nvPr/>
        </p:nvCxnSpPr>
        <p:spPr bwMode="auto">
          <a:xfrm>
            <a:off x="207963" y="2362200"/>
            <a:ext cx="8496300" cy="158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796" name="TextBox 8"/>
          <p:cNvSpPr txBox="1">
            <a:spLocks noChangeArrowheads="1"/>
          </p:cNvSpPr>
          <p:nvPr/>
        </p:nvSpPr>
        <p:spPr bwMode="auto">
          <a:xfrm>
            <a:off x="6985000" y="1455738"/>
            <a:ext cx="172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rPr>
              <a:t>Old slow version</a:t>
            </a:r>
          </a:p>
        </p:txBody>
      </p:sp>
      <p:sp>
        <p:nvSpPr>
          <p:cNvPr id="33797" name="TextBox 9"/>
          <p:cNvSpPr txBox="1">
            <a:spLocks noChangeArrowheads="1"/>
          </p:cNvSpPr>
          <p:nvPr/>
        </p:nvSpPr>
        <p:spPr bwMode="auto">
          <a:xfrm>
            <a:off x="7239000" y="4038600"/>
            <a:ext cx="1357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008000"/>
                </a:solidFill>
              </a:rPr>
              <a:t>New fast </a:t>
            </a:r>
          </a:p>
          <a:p>
            <a:pPr>
              <a:spcBef>
                <a:spcPct val="0"/>
              </a:spcBef>
              <a:buFontTx/>
              <a:buNone/>
            </a:pPr>
            <a:r>
              <a:rPr lang="ja-JP" altLang="en-US" sz="2400">
                <a:solidFill>
                  <a:srgbClr val="008000"/>
                </a:solidFill>
              </a:rPr>
              <a:t>“</a:t>
            </a:r>
            <a:r>
              <a:rPr lang="en-US" altLang="ja-JP" sz="2400">
                <a:solidFill>
                  <a:srgbClr val="008000"/>
                </a:solidFill>
              </a:rPr>
              <a:t>memoized</a:t>
            </a:r>
            <a:r>
              <a:rPr lang="ja-JP" altLang="en-US" sz="2400">
                <a:solidFill>
                  <a:srgbClr val="008000"/>
                </a:solidFill>
              </a:rPr>
              <a:t>”</a:t>
            </a:r>
            <a:endParaRPr lang="en-US" altLang="ja-JP" sz="2400">
              <a:solidFill>
                <a:srgbClr val="008000"/>
              </a:solidFill>
            </a:endParaRPr>
          </a:p>
          <a:p>
            <a:pPr>
              <a:spcBef>
                <a:spcPct val="0"/>
              </a:spcBef>
              <a:buFontTx/>
              <a:buNone/>
            </a:pPr>
            <a:r>
              <a:rPr lang="en-US" altLang="en-US" sz="2400">
                <a:solidFill>
                  <a:srgbClr val="008000"/>
                </a:solidFill>
              </a:rPr>
              <a:t>version</a:t>
            </a:r>
          </a:p>
        </p:txBody>
      </p:sp>
      <p:pic>
        <p:nvPicPr>
          <p:cNvPr id="3379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4400" y="327025"/>
            <a:ext cx="108426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124200"/>
            <a:ext cx="13541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667000"/>
            <a:ext cx="638175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ph type="title"/>
          </p:nvPr>
        </p:nvSpPr>
        <p:spPr/>
        <p:txBody>
          <a:bodyPr/>
          <a:lstStyle/>
          <a:p>
            <a:r>
              <a:rPr lang="en-US" altLang="en-US" smtClean="0">
                <a:ea typeface="ＭＳ Ｐゴシック" pitchFamily="-65" charset="-128"/>
              </a:rPr>
              <a:t>The Aliens’ Life Advice</a:t>
            </a:r>
          </a:p>
        </p:txBody>
      </p:sp>
      <p:pic>
        <p:nvPicPr>
          <p:cNvPr id="34819" name="Picture 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200" y="30480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AutoShape 4"/>
          <p:cNvSpPr>
            <a:spLocks/>
          </p:cNvSpPr>
          <p:nvPr/>
        </p:nvSpPr>
        <p:spPr bwMode="auto">
          <a:xfrm>
            <a:off x="2209800" y="2057400"/>
            <a:ext cx="3159125" cy="835025"/>
          </a:xfrm>
          <a:prstGeom prst="wedgeRectCallout">
            <a:avLst>
              <a:gd name="adj1" fmla="val -56532"/>
              <a:gd name="adj2" fmla="val 111407"/>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Don’t always win, even if you can.</a:t>
            </a:r>
          </a:p>
        </p:txBody>
      </p:sp>
      <p:grpSp>
        <p:nvGrpSpPr>
          <p:cNvPr id="138245" name="Group 5"/>
          <p:cNvGrpSpPr>
            <a:grpSpLocks/>
          </p:cNvGrpSpPr>
          <p:nvPr>
            <p:custDataLst>
              <p:tags r:id="rId1"/>
            </p:custDataLst>
          </p:nvPr>
        </p:nvGrpSpPr>
        <p:grpSpPr bwMode="auto">
          <a:xfrm>
            <a:off x="6477000" y="5029200"/>
            <a:ext cx="838200" cy="762000"/>
            <a:chOff x="2928" y="1051"/>
            <a:chExt cx="840" cy="957"/>
          </a:xfrm>
        </p:grpSpPr>
        <p:sp>
          <p:nvSpPr>
            <p:cNvPr id="34823" name="Freeform 6"/>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Oval 7"/>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5" name="Oval 8"/>
            <p:cNvSpPr>
              <a:spLocks noChangeArrowheads="1"/>
            </p:cNvSpPr>
            <p:nvPr>
              <p:custDataLst>
                <p:tags r:id="rId4"/>
              </p:custDataLst>
            </p:nvPr>
          </p:nvSpPr>
          <p:spPr bwMode="auto">
            <a:xfrm rot="-1967255">
              <a:off x="3039" y="1383"/>
              <a:ext cx="186" cy="1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6" name="Oval 9"/>
            <p:cNvSpPr>
              <a:spLocks noChangeArrowheads="1"/>
            </p:cNvSpPr>
            <p:nvPr>
              <p:custDataLst>
                <p:tags r:id="rId5"/>
              </p:custDataLst>
            </p:nvPr>
          </p:nvSpPr>
          <p:spPr bwMode="auto">
            <a:xfrm>
              <a:off x="3262" y="1383"/>
              <a:ext cx="222"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7" name="Oval 10"/>
            <p:cNvSpPr>
              <a:spLocks noChangeArrowheads="1"/>
            </p:cNvSpPr>
            <p:nvPr>
              <p:custDataLst>
                <p:tags r:id="rId6"/>
              </p:custDataLst>
            </p:nvPr>
          </p:nvSpPr>
          <p:spPr bwMode="auto">
            <a:xfrm rot="-2071034">
              <a:off x="3521" y="1431"/>
              <a:ext cx="149"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8" name="Oval 11"/>
            <p:cNvSpPr>
              <a:spLocks noChangeArrowheads="1"/>
            </p:cNvSpPr>
            <p:nvPr>
              <p:custDataLst>
                <p:tags r:id="rId7"/>
              </p:custDataLst>
            </p:nvPr>
          </p:nvSpPr>
          <p:spPr bwMode="auto">
            <a:xfrm>
              <a:off x="3118" y="1479"/>
              <a:ext cx="56" cy="67"/>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9" name="Oval 12"/>
            <p:cNvSpPr>
              <a:spLocks noChangeArrowheads="1"/>
            </p:cNvSpPr>
            <p:nvPr>
              <p:custDataLst>
                <p:tags r:id="rId8"/>
              </p:custDataLst>
            </p:nvPr>
          </p:nvSpPr>
          <p:spPr bwMode="auto">
            <a:xfrm>
              <a:off x="3341" y="1495"/>
              <a:ext cx="55"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0" name="Oval 13"/>
            <p:cNvSpPr>
              <a:spLocks noChangeArrowheads="1"/>
            </p:cNvSpPr>
            <p:nvPr>
              <p:custDataLst>
                <p:tags r:id="rId9"/>
              </p:custDataLst>
            </p:nvPr>
          </p:nvSpPr>
          <p:spPr bwMode="auto">
            <a:xfrm>
              <a:off x="3543" y="1549"/>
              <a:ext cx="54"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1" name="AutoShape 14"/>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2" name="Freeform 15"/>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Freeform 16"/>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Freeform 17"/>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Freeform 18"/>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8259" name="AutoShape 19"/>
          <p:cNvSpPr>
            <a:spLocks/>
          </p:cNvSpPr>
          <p:nvPr/>
        </p:nvSpPr>
        <p:spPr bwMode="auto">
          <a:xfrm>
            <a:off x="3810000" y="3962400"/>
            <a:ext cx="2743200" cy="762000"/>
          </a:xfrm>
          <a:prstGeom prst="wedgeRectCallout">
            <a:avLst>
              <a:gd name="adj1" fmla="val 47454"/>
              <a:gd name="adj2" fmla="val 9729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Nobody likes losing </a:t>
            </a:r>
            <a:r>
              <a:rPr lang="en-US" altLang="en-US" sz="2400" i="1">
                <a:latin typeface="Arial" pitchFamily="34" charset="0"/>
              </a:rPr>
              <a:t>all</a:t>
            </a:r>
            <a:r>
              <a:rPr lang="en-US" altLang="en-US" sz="2400">
                <a:latin typeface="Arial" pitchFamily="34" charset="0"/>
              </a:rPr>
              <a:t> the time.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38259"/>
                                        </p:tgtEl>
                                        <p:attrNameLst>
                                          <p:attrName>style.visibility</p:attrName>
                                        </p:attrNameLst>
                                      </p:cBhvr>
                                      <p:to>
                                        <p:strVal val="visible"/>
                                      </p:to>
                                    </p:set>
                                  </p:childTnLst>
                                </p:cTn>
                              </p:par>
                              <p:par>
                                <p:cTn id="7" presetID="1" presetClass="entr" presetSubtype="0" fill="hold" nodeType="withEffect">
                                  <p:stCondLst>
                                    <p:cond delay="3000"/>
                                  </p:stCondLst>
                                  <p:childTnLst>
                                    <p:set>
                                      <p:cBhvr>
                                        <p:cTn id="8" dur="1" fill="hold">
                                          <p:stCondLst>
                                            <p:cond delay="0"/>
                                          </p:stCondLst>
                                        </p:cTn>
                                        <p:tgtEl>
                                          <p:spTgt spid="138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381000" y="990600"/>
            <a:ext cx="8218488" cy="180975"/>
            <a:chOff x="295" y="1311"/>
            <a:chExt cx="5177" cy="114"/>
          </a:xfrm>
        </p:grpSpPr>
        <p:sp>
          <p:nvSpPr>
            <p:cNvPr id="820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820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8195" name="Title 8"/>
          <p:cNvSpPr>
            <a:spLocks noGrp="1"/>
          </p:cNvSpPr>
          <p:nvPr>
            <p:ph type="title"/>
          </p:nvPr>
        </p:nvSpPr>
        <p:spPr>
          <a:xfrm>
            <a:off x="685800" y="76200"/>
            <a:ext cx="7772400" cy="838200"/>
          </a:xfrm>
        </p:spPr>
        <p:txBody>
          <a:bodyPr/>
          <a:lstStyle/>
          <a:p>
            <a:r>
              <a:rPr lang="en-US" altLang="en-US" smtClean="0"/>
              <a:t>This Week</a:t>
            </a:r>
          </a:p>
        </p:txBody>
      </p:sp>
      <p:sp>
        <p:nvSpPr>
          <p:cNvPr id="8196" name="TextBox 9"/>
          <p:cNvSpPr txBox="1">
            <a:spLocks noChangeArrowheads="1"/>
          </p:cNvSpPr>
          <p:nvPr/>
        </p:nvSpPr>
        <p:spPr bwMode="auto">
          <a:xfrm>
            <a:off x="533400" y="1905000"/>
            <a:ext cx="838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Homework 3:</a:t>
            </a:r>
          </a:p>
          <a:p>
            <a:pPr lvl="1">
              <a:spcBef>
                <a:spcPct val="0"/>
              </a:spcBef>
              <a:buFont typeface="Arial" pitchFamily="34" charset="0"/>
              <a:buChar char="•"/>
            </a:pPr>
            <a:r>
              <a:rPr lang="en-US" altLang="en-US" sz="2400"/>
              <a:t> Reading</a:t>
            </a:r>
          </a:p>
          <a:p>
            <a:pPr>
              <a:spcBef>
                <a:spcPct val="0"/>
              </a:spcBef>
              <a:buFontTx/>
              <a:buNone/>
            </a:pPr>
            <a:endParaRPr lang="en-US" altLang="en-US" sz="2400"/>
          </a:p>
          <a:p>
            <a:pPr lvl="1">
              <a:spcBef>
                <a:spcPct val="0"/>
              </a:spcBef>
              <a:buFont typeface="Arial" pitchFamily="34" charset="0"/>
              <a:buChar char="•"/>
            </a:pPr>
            <a:r>
              <a:rPr lang="en-US" altLang="en-US" sz="2400"/>
              <a:t> Black lab (Problem 1) is </a:t>
            </a:r>
            <a:r>
              <a:rPr lang="en-US" altLang="en-US" sz="2400" b="1"/>
              <a:t>same</a:t>
            </a:r>
            <a:r>
              <a:rPr lang="en-US" altLang="en-US" sz="2400"/>
              <a:t> as </a:t>
            </a:r>
            <a:r>
              <a:rPr lang="en-US" altLang="en-US" sz="2400">
                <a:solidFill>
                  <a:srgbClr val="C1AF13"/>
                </a:solidFill>
              </a:rPr>
              <a:t>Gold</a:t>
            </a:r>
            <a:r>
              <a:rPr lang="en-US" altLang="en-US" sz="2400"/>
              <a:t> this week </a:t>
            </a:r>
          </a:p>
          <a:p>
            <a:pPr lvl="1">
              <a:spcBef>
                <a:spcPct val="0"/>
              </a:spcBef>
              <a:buFont typeface="Arial" pitchFamily="34" charset="0"/>
              <a:buChar char="•"/>
            </a:pPr>
            <a:endParaRPr lang="en-US" altLang="en-US" sz="2400"/>
          </a:p>
          <a:p>
            <a:pPr lvl="1">
              <a:spcBef>
                <a:spcPct val="0"/>
              </a:spcBef>
              <a:buFont typeface="Arial" pitchFamily="34" charset="0"/>
              <a:buChar char="•"/>
            </a:pPr>
            <a:endParaRPr lang="en-US" altLang="en-US" sz="2400"/>
          </a:p>
          <a:p>
            <a:pPr lvl="1">
              <a:spcBef>
                <a:spcPct val="0"/>
              </a:spcBef>
              <a:buFont typeface="Arial" pitchFamily="34" charset="0"/>
              <a:buChar char="•"/>
            </a:pPr>
            <a:endParaRPr lang="en-US" altLang="en-US" sz="2400"/>
          </a:p>
          <a:p>
            <a:pPr lvl="1">
              <a:spcBef>
                <a:spcPct val="0"/>
              </a:spcBef>
              <a:buFont typeface="Arial" pitchFamily="34" charset="0"/>
              <a:buChar char="•"/>
            </a:pPr>
            <a:endParaRPr lang="en-US" altLang="en-US" sz="2400"/>
          </a:p>
          <a:p>
            <a:pPr lvl="1">
              <a:spcBef>
                <a:spcPct val="0"/>
              </a:spcBef>
              <a:buFont typeface="Arial" pitchFamily="34" charset="0"/>
              <a:buChar char="•"/>
            </a:pPr>
            <a:r>
              <a:rPr lang="en-US" altLang="en-US" sz="2400"/>
              <a:t> Problem 2:  Spel Chekking</a:t>
            </a:r>
          </a:p>
          <a:p>
            <a:pPr lvl="1">
              <a:spcBef>
                <a:spcPct val="0"/>
              </a:spcBef>
              <a:buFont typeface="Arial" pitchFamily="34" charset="0"/>
              <a:buChar char="•"/>
            </a:pPr>
            <a:r>
              <a:rPr lang="en-US" altLang="en-US" sz="2400"/>
              <a:t> Problem 3:  RNA folding</a:t>
            </a:r>
          </a:p>
        </p:txBody>
      </p:sp>
      <p:pic>
        <p:nvPicPr>
          <p:cNvPr id="819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3640138"/>
            <a:ext cx="9906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12"/>
          <p:cNvSpPr txBox="1">
            <a:spLocks noChangeArrowheads="1"/>
          </p:cNvSpPr>
          <p:nvPr/>
        </p:nvSpPr>
        <p:spPr bwMode="auto">
          <a:xfrm>
            <a:off x="6705600" y="3429000"/>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1C7210"/>
                </a:solidFill>
              </a:rPr>
              <a:t>You</a:t>
            </a:r>
            <a:r>
              <a:rPr lang="ja-JP" altLang="en-US" sz="1400" b="1">
                <a:solidFill>
                  <a:srgbClr val="1C7210"/>
                </a:solidFill>
              </a:rPr>
              <a:t>’</a:t>
            </a:r>
            <a:r>
              <a:rPr lang="en-US" altLang="ja-JP" sz="1400" b="1">
                <a:solidFill>
                  <a:srgbClr val="1C7210"/>
                </a:solidFill>
              </a:rPr>
              <a:t>re ready</a:t>
            </a:r>
          </a:p>
          <a:p>
            <a:pPr>
              <a:spcBef>
                <a:spcPct val="0"/>
              </a:spcBef>
              <a:buFontTx/>
              <a:buNone/>
            </a:pPr>
            <a:r>
              <a:rPr lang="en-US" altLang="en-US" sz="1400" b="1">
                <a:solidFill>
                  <a:srgbClr val="1C7210"/>
                </a:solidFill>
              </a:rPr>
              <a:t>for this today!</a:t>
            </a:r>
          </a:p>
        </p:txBody>
      </p:sp>
      <p:sp>
        <p:nvSpPr>
          <p:cNvPr id="8200" name="TextBox 14"/>
          <p:cNvSpPr txBox="1">
            <a:spLocks noChangeArrowheads="1"/>
          </p:cNvSpPr>
          <p:nvPr/>
        </p:nvSpPr>
        <p:spPr bwMode="auto">
          <a:xfrm>
            <a:off x="5095875" y="4733925"/>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1C7210"/>
                </a:solidFill>
              </a:rPr>
              <a:t>You</a:t>
            </a:r>
            <a:r>
              <a:rPr lang="ja-JP" altLang="en-US" sz="1400" b="1">
                <a:solidFill>
                  <a:srgbClr val="1C7210"/>
                </a:solidFill>
              </a:rPr>
              <a:t>’</a:t>
            </a:r>
            <a:r>
              <a:rPr lang="en-US" altLang="ja-JP" sz="1400" b="1">
                <a:solidFill>
                  <a:srgbClr val="1C7210"/>
                </a:solidFill>
              </a:rPr>
              <a:t>re ready</a:t>
            </a:r>
          </a:p>
          <a:p>
            <a:pPr>
              <a:spcBef>
                <a:spcPct val="0"/>
              </a:spcBef>
              <a:buFontTx/>
              <a:buNone/>
            </a:pPr>
            <a:r>
              <a:rPr lang="en-US" altLang="en-US" sz="1400" b="1">
                <a:solidFill>
                  <a:srgbClr val="1C7210"/>
                </a:solidFill>
              </a:rPr>
              <a:t>for this today!</a:t>
            </a:r>
          </a:p>
        </p:txBody>
      </p:sp>
      <p:sp>
        <p:nvSpPr>
          <p:cNvPr id="8201" name="TextBox 15"/>
          <p:cNvSpPr txBox="1">
            <a:spLocks noChangeArrowheads="1"/>
          </p:cNvSpPr>
          <p:nvPr/>
        </p:nvSpPr>
        <p:spPr bwMode="auto">
          <a:xfrm>
            <a:off x="5105400" y="5330825"/>
            <a:ext cx="1052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FF0000"/>
                </a:solidFill>
              </a:rPr>
              <a:t>Thursday!</a:t>
            </a:r>
          </a:p>
        </p:txBody>
      </p:sp>
      <p:pic>
        <p:nvPicPr>
          <p:cNvPr id="820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24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smtClean="0">
                <a:latin typeface="+mn-lt"/>
                <a:ea typeface="Courier" pitchFamily="-107" charset="0"/>
                <a:cs typeface="Courier" pitchFamily="-107" charset="0"/>
              </a:rPr>
              <a:t>Changing </a:t>
            </a:r>
            <a:r>
              <a:rPr lang="en-US" dirty="0" smtClean="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3046988"/>
          </a:xfrm>
          <a:prstGeom prst="rect">
            <a:avLst/>
          </a:prstGeom>
          <a:noFill/>
        </p:spPr>
        <p:txBody>
          <a:bodyPr wrap="square" rtlCol="0">
            <a:spAutoFit/>
          </a:bodyPr>
          <a:lstStyle/>
          <a:p>
            <a:r>
              <a:rPr lang="en-US" sz="1600" dirty="0" err="1" smtClean="0">
                <a:latin typeface="Courier New" panose="02070309020205020404" pitchFamily="49" charset="0"/>
                <a:cs typeface="Courier New" panose="02070309020205020404" pitchFamily="49" charset="0"/>
              </a:rPr>
              <a:t>def</a:t>
            </a:r>
            <a:r>
              <a:rPr lang="en-US" sz="1600" dirty="0" smtClean="0">
                <a:latin typeface="Courier New" panose="02070309020205020404" pitchFamily="49" charset="0"/>
                <a:cs typeface="Courier New" panose="02070309020205020404" pitchFamily="49" charset="0"/>
              </a:rPr>
              <a:t> change(value, coins):</a:t>
            </a:r>
          </a:p>
          <a:p>
            <a:r>
              <a:rPr lang="en-US" sz="1600" dirty="0" smtClean="0">
                <a:latin typeface="Courier New" panose="02070309020205020404" pitchFamily="49" charset="0"/>
                <a:cs typeface="Courier New" panose="02070309020205020404" pitchFamily="49" charset="0"/>
              </a:rPr>
              <a:t>    if value &lt;= 0:</a:t>
            </a:r>
          </a:p>
          <a:p>
            <a:r>
              <a:rPr lang="en-US" sz="1600" dirty="0" smtClean="0">
                <a:latin typeface="Courier New" panose="02070309020205020404" pitchFamily="49" charset="0"/>
                <a:cs typeface="Courier New" panose="02070309020205020404" pitchFamily="49" charset="0"/>
              </a:rPr>
              <a:t>        return 0</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elif</a:t>
            </a:r>
            <a:r>
              <a:rPr lang="en-US" sz="1600" dirty="0" smtClean="0">
                <a:latin typeface="Courier New" panose="02070309020205020404" pitchFamily="49" charset="0"/>
                <a:cs typeface="Courier New" panose="02070309020205020404" pitchFamily="49" charset="0"/>
              </a:rPr>
              <a:t> coins == []:</a:t>
            </a:r>
          </a:p>
          <a:p>
            <a:r>
              <a:rPr lang="en-US" sz="1600" dirty="0" smtClean="0">
                <a:latin typeface="Courier New" panose="02070309020205020404" pitchFamily="49" charset="0"/>
                <a:cs typeface="Courier New" panose="02070309020205020404" pitchFamily="49" charset="0"/>
              </a:rPr>
              <a:t>        return float("</a:t>
            </a:r>
            <a:r>
              <a:rPr lang="en-US" sz="1600" dirty="0" err="1" smtClean="0">
                <a:latin typeface="Courier New" panose="02070309020205020404" pitchFamily="49" charset="0"/>
                <a:cs typeface="Courier New" panose="02070309020205020404" pitchFamily="49" charset="0"/>
              </a:rPr>
              <a:t>inf</a:t>
            </a:r>
            <a:r>
              <a:rPr lang="en-US" sz="1600" dirty="0" smtClean="0">
                <a:latin typeface="Courier New" panose="02070309020205020404" pitchFamily="49" charset="0"/>
                <a:cs typeface="Courier New" panose="02070309020205020404" pitchFamily="49" charset="0"/>
              </a:rPr>
              <a:t>")</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loseIt</a:t>
            </a:r>
            <a:r>
              <a:rPr lang="en-US" sz="1600" dirty="0" smtClean="0">
                <a:latin typeface="Courier New" panose="02070309020205020404" pitchFamily="49" charset="0"/>
                <a:cs typeface="Courier New" panose="02070309020205020404" pitchFamily="49" charset="0"/>
              </a:rPr>
              <a:t> = change(value, coins[1:])</a:t>
            </a:r>
          </a:p>
          <a:p>
            <a:r>
              <a:rPr lang="en-US" sz="1600" dirty="0" smtClean="0">
                <a:latin typeface="Courier New" panose="02070309020205020404" pitchFamily="49" charset="0"/>
                <a:cs typeface="Courier New" panose="02070309020205020404" pitchFamily="49" charset="0"/>
              </a:rPr>
              <a:t>    if value &lt; coins[0]:</a:t>
            </a:r>
          </a:p>
          <a:p>
            <a:r>
              <a:rPr lang="en-US" sz="1600" dirty="0" smtClean="0">
                <a:latin typeface="Courier New" panose="02070309020205020404" pitchFamily="49" charset="0"/>
                <a:cs typeface="Courier New" panose="02070309020205020404" pitchFamily="49" charset="0"/>
              </a:rPr>
              <a:t>        return </a:t>
            </a:r>
            <a:r>
              <a:rPr lang="en-US" sz="1600" dirty="0" err="1" smtClean="0">
                <a:latin typeface="Courier New" panose="02070309020205020404" pitchFamily="49" charset="0"/>
                <a:cs typeface="Courier New" panose="02070309020205020404" pitchFamily="49" charset="0"/>
              </a:rPr>
              <a:t>loseIt</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else:</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useIt</a:t>
            </a:r>
            <a:r>
              <a:rPr lang="en-US" sz="1600" dirty="0" smtClean="0">
                <a:latin typeface="Courier New" panose="02070309020205020404" pitchFamily="49" charset="0"/>
                <a:cs typeface="Courier New" panose="02070309020205020404" pitchFamily="49" charset="0"/>
              </a:rPr>
              <a:t> = 1 + change(value - coins[0], coins)</a:t>
            </a:r>
          </a:p>
          <a:p>
            <a:r>
              <a:rPr lang="en-US" sz="1600" dirty="0" smtClean="0">
                <a:latin typeface="Courier New" panose="02070309020205020404" pitchFamily="49" charset="0"/>
                <a:cs typeface="Courier New" panose="02070309020205020404" pitchFamily="49" charset="0"/>
              </a:rPr>
              <a:t>        return min(</a:t>
            </a:r>
            <a:r>
              <a:rPr lang="en-US" sz="1600" dirty="0" err="1" smtClean="0">
                <a:latin typeface="Courier New" panose="02070309020205020404" pitchFamily="49" charset="0"/>
                <a:cs typeface="Courier New" panose="02070309020205020404" pitchFamily="49" charset="0"/>
              </a:rPr>
              <a:t>useIt</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loseIt</a:t>
            </a:r>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smtClean="0">
                <a:latin typeface="+mn-lt"/>
                <a:ea typeface="Courier" pitchFamily="-107" charset="0"/>
                <a:cs typeface="Courier" pitchFamily="-107" charset="0"/>
              </a:rPr>
              <a:t>Changing </a:t>
            </a:r>
            <a:r>
              <a:rPr lang="en-US" dirty="0" smtClean="0">
                <a:latin typeface="Courier New" pitchFamily="49" charset="0"/>
                <a:ea typeface="Courier" pitchFamily="-107" charset="0"/>
                <a:cs typeface="Courier New" pitchFamily="49" charset="0"/>
              </a:rPr>
              <a:t>change</a:t>
            </a:r>
            <a:endParaRPr lang="en-US" dirty="0" smtClean="0">
              <a:latin typeface="Courier New" pitchFamily="49" charset="0"/>
              <a:ea typeface="Courier" pitchFamily="-107" charset="0"/>
              <a:cs typeface="Courier New" pitchFamily="49" charset="0"/>
            </a:endParaRP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2800767"/>
          </a:xfrm>
          <a:prstGeom prst="rect">
            <a:avLst/>
          </a:prstGeom>
          <a:noFill/>
        </p:spPr>
        <p:txBody>
          <a:bodyPr wrap="square" rtlCol="0">
            <a:spAutoFit/>
          </a:bodyPr>
          <a:lstStyle/>
          <a:p>
            <a:r>
              <a:rPr lang="en-US" sz="1600" dirty="0" smtClean="0">
                <a:latin typeface="Courier New" panose="02070309020205020404" pitchFamily="49" charset="0"/>
                <a:cs typeface="Courier New" panose="02070309020205020404" pitchFamily="49" charset="0"/>
              </a:rPr>
              <a:t>memo = {}       # Empty dictionary</a:t>
            </a:r>
          </a:p>
          <a:p>
            <a:endParaRPr lang="en-US" sz="1600" dirty="0">
              <a:latin typeface="Courier New" panose="02070309020205020404" pitchFamily="49" charset="0"/>
              <a:cs typeface="Courier New" panose="02070309020205020404" pitchFamily="49" charset="0"/>
            </a:endParaRPr>
          </a:p>
          <a:p>
            <a:r>
              <a:rPr lang="en-US" sz="1600" dirty="0" err="1" smtClean="0">
                <a:latin typeface="Courier New" panose="02070309020205020404" pitchFamily="49" charset="0"/>
                <a:cs typeface="Courier New" panose="02070309020205020404" pitchFamily="49" charset="0"/>
              </a:rPr>
              <a:t>def</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fastChange</a:t>
            </a:r>
            <a:r>
              <a:rPr lang="en-US" sz="1600" dirty="0" smtClean="0">
                <a:latin typeface="Courier New" panose="02070309020205020404" pitchFamily="49" charset="0"/>
                <a:cs typeface="Courier New" panose="02070309020205020404" pitchFamily="49" charset="0"/>
              </a:rPr>
              <a:t>(value, coins):</a:t>
            </a:r>
          </a:p>
          <a:p>
            <a:r>
              <a:rPr lang="en-US" sz="1600" dirty="0" smtClean="0">
                <a:latin typeface="Courier New" panose="02070309020205020404" pitchFamily="49" charset="0"/>
                <a:cs typeface="Courier New" panose="02070309020205020404" pitchFamily="49" charset="0"/>
              </a:rPr>
              <a:t>    if (value, coins) in memo:</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return memo[(value, coins)]</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elif</a:t>
            </a:r>
            <a:r>
              <a:rPr lang="en-US" sz="1600" dirty="0" smtClean="0">
                <a:latin typeface="Courier New" panose="02070309020205020404" pitchFamily="49" charset="0"/>
                <a:cs typeface="Courier New" panose="02070309020205020404" pitchFamily="49" charset="0"/>
              </a:rPr>
              <a:t> value &lt;= 0:</a:t>
            </a:r>
          </a:p>
          <a:p>
            <a:r>
              <a:rPr lang="en-US" sz="1600" dirty="0" smtClean="0">
                <a:latin typeface="Courier New" panose="02070309020205020404" pitchFamily="49" charset="0"/>
                <a:cs typeface="Courier New" panose="02070309020205020404" pitchFamily="49" charset="0"/>
              </a:rPr>
              <a:t>        return 0</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elif</a:t>
            </a:r>
            <a:r>
              <a:rPr lang="en-US" sz="1600" dirty="0" smtClean="0">
                <a:latin typeface="Courier New" panose="02070309020205020404" pitchFamily="49" charset="0"/>
                <a:cs typeface="Courier New" panose="02070309020205020404" pitchFamily="49" charset="0"/>
              </a:rPr>
              <a:t> coins == []:</a:t>
            </a:r>
          </a:p>
          <a:p>
            <a:r>
              <a:rPr lang="en-US" sz="1600" dirty="0" smtClean="0">
                <a:latin typeface="Courier New" panose="02070309020205020404" pitchFamily="49" charset="0"/>
                <a:cs typeface="Courier New" panose="02070309020205020404" pitchFamily="49" charset="0"/>
              </a:rPr>
              <a:t>        return float("</a:t>
            </a:r>
            <a:r>
              <a:rPr lang="en-US" sz="1600" dirty="0" err="1" smtClean="0">
                <a:latin typeface="Courier New" panose="02070309020205020404" pitchFamily="49" charset="0"/>
                <a:cs typeface="Courier New" panose="02070309020205020404" pitchFamily="49" charset="0"/>
              </a:rPr>
              <a:t>inf</a:t>
            </a:r>
            <a:r>
              <a:rPr lang="en-US" sz="1600" dirty="0" smtClean="0">
                <a:latin typeface="Courier New" panose="02070309020205020404" pitchFamily="49" charset="0"/>
                <a:cs typeface="Courier New" panose="02070309020205020404" pitchFamily="49" charset="0"/>
              </a:rPr>
              <a:t>")</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Finish writing this!</a:t>
            </a:r>
            <a:endParaRPr lang="en-US" sz="1600" dirty="0">
              <a:latin typeface="Courier New" panose="02070309020205020404" pitchFamily="49" charset="0"/>
              <a:cs typeface="Courier New" panose="02070309020205020404" pitchFamily="49" charset="0"/>
            </a:endParaRPr>
          </a:p>
        </p:txBody>
      </p:sp>
      <p:sp>
        <p:nvSpPr>
          <p:cNvPr id="7" name="TextBox 5"/>
          <p:cNvSpPr txBox="1">
            <a:spLocks noChangeArrowheads="1"/>
          </p:cNvSpPr>
          <p:nvPr/>
        </p:nvSpPr>
        <p:spPr bwMode="auto">
          <a:xfrm>
            <a:off x="304800" y="6248400"/>
            <a:ext cx="411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smtClean="0">
                <a:latin typeface="Arial" pitchFamily="34" charset="0"/>
              </a:rPr>
              <a:t>Geoff’s solution coming up…</a:t>
            </a:r>
            <a:endParaRPr lang="en-US" altLang="en-US" sz="2400" dirty="0">
              <a:latin typeface="Arial" pitchFamily="34" charset="0"/>
            </a:endParaRPr>
          </a:p>
        </p:txBody>
      </p:sp>
      <p:sp>
        <p:nvSpPr>
          <p:cNvPr id="8" name="TextBox 6"/>
          <p:cNvSpPr txBox="1">
            <a:spLocks noChangeArrowheads="1"/>
          </p:cNvSpPr>
          <p:nvPr/>
        </p:nvSpPr>
        <p:spPr bwMode="auto">
          <a:xfrm>
            <a:off x="5336809" y="1752600"/>
            <a:ext cx="251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dirty="0">
                <a:solidFill>
                  <a:srgbClr val="660066"/>
                </a:solidFill>
                <a:latin typeface="Courier New" pitchFamily="49" charset="0"/>
                <a:cs typeface="Courier New" pitchFamily="49" charset="0"/>
              </a:rPr>
              <a:t>coins</a:t>
            </a:r>
            <a:r>
              <a:rPr lang="en-US" altLang="en-US" sz="1400" dirty="0">
                <a:solidFill>
                  <a:srgbClr val="660066"/>
                </a:solidFill>
                <a:latin typeface="Arial" pitchFamily="34" charset="0"/>
              </a:rPr>
              <a:t> must be a tuple rather</a:t>
            </a:r>
          </a:p>
          <a:p>
            <a:pPr>
              <a:spcBef>
                <a:spcPct val="0"/>
              </a:spcBef>
              <a:buFontTx/>
              <a:buNone/>
            </a:pPr>
            <a:r>
              <a:rPr lang="en-US" altLang="en-US" sz="1400" dirty="0">
                <a:solidFill>
                  <a:srgbClr val="660066"/>
                </a:solidFill>
                <a:latin typeface="Arial" pitchFamily="34" charset="0"/>
              </a:rPr>
              <a:t>than a list!</a:t>
            </a:r>
          </a:p>
        </p:txBody>
      </p:sp>
      <p:cxnSp>
        <p:nvCxnSpPr>
          <p:cNvPr id="9" name="Straight Arrow Connector 8"/>
          <p:cNvCxnSpPr>
            <a:cxnSpLocks noChangeShapeType="1"/>
          </p:cNvCxnSpPr>
          <p:nvPr/>
        </p:nvCxnSpPr>
        <p:spPr bwMode="auto">
          <a:xfrm flipH="1">
            <a:off x="3880644" y="1905000"/>
            <a:ext cx="1456165"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3129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smtClean="0">
                <a:latin typeface="+mn-lt"/>
                <a:ea typeface="Courier" pitchFamily="-107" charset="0"/>
                <a:cs typeface="Courier" pitchFamily="-107" charset="0"/>
              </a:rPr>
              <a:t>Changing </a:t>
            </a:r>
            <a:r>
              <a:rPr lang="en-US" dirty="0" smtClean="0">
                <a:latin typeface="Courier New" pitchFamily="49" charset="0"/>
                <a:ea typeface="Courier" pitchFamily="-107" charset="0"/>
                <a:cs typeface="Courier New" pitchFamily="49" charset="0"/>
              </a:rPr>
              <a:t>change</a:t>
            </a:r>
            <a:endParaRPr lang="en-US" dirty="0" smtClean="0">
              <a:latin typeface="Courier New" pitchFamily="49" charset="0"/>
              <a:ea typeface="Courier" pitchFamily="-107" charset="0"/>
              <a:cs typeface="Courier New" pitchFamily="49" charset="0"/>
            </a:endParaRP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4770537"/>
          </a:xfrm>
          <a:prstGeom prst="rect">
            <a:avLst/>
          </a:prstGeom>
          <a:noFill/>
        </p:spPr>
        <p:txBody>
          <a:bodyPr wrap="square" rtlCol="0">
            <a:spAutoFit/>
          </a:bodyPr>
          <a:lstStyle/>
          <a:p>
            <a:r>
              <a:rPr lang="en-US" sz="1600" dirty="0" smtClean="0">
                <a:latin typeface="Courier New" panose="02070309020205020404" pitchFamily="49" charset="0"/>
                <a:cs typeface="Courier New" panose="02070309020205020404" pitchFamily="49" charset="0"/>
              </a:rPr>
              <a:t>memo = {}       # Empty dictionary</a:t>
            </a:r>
          </a:p>
          <a:p>
            <a:endParaRPr lang="en-US" sz="1600" dirty="0">
              <a:latin typeface="Courier New" panose="02070309020205020404" pitchFamily="49" charset="0"/>
              <a:cs typeface="Courier New" panose="02070309020205020404" pitchFamily="49" charset="0"/>
            </a:endParaRPr>
          </a:p>
          <a:p>
            <a:r>
              <a:rPr lang="en-US" sz="1600" dirty="0" err="1" smtClean="0">
                <a:latin typeface="Courier New" panose="02070309020205020404" pitchFamily="49" charset="0"/>
                <a:cs typeface="Courier New" panose="02070309020205020404" pitchFamily="49" charset="0"/>
              </a:rPr>
              <a:t>def</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fastChange</a:t>
            </a:r>
            <a:r>
              <a:rPr lang="en-US" sz="1600" dirty="0" smtClean="0">
                <a:latin typeface="Courier New" panose="02070309020205020404" pitchFamily="49" charset="0"/>
                <a:cs typeface="Courier New" panose="02070309020205020404" pitchFamily="49" charset="0"/>
              </a:rPr>
              <a:t>(value, coins):</a:t>
            </a:r>
          </a:p>
          <a:p>
            <a:r>
              <a:rPr lang="en-US" sz="1600" dirty="0" smtClean="0">
                <a:latin typeface="Courier New" panose="02070309020205020404" pitchFamily="49" charset="0"/>
                <a:cs typeface="Courier New" panose="02070309020205020404" pitchFamily="49" charset="0"/>
              </a:rPr>
              <a:t>    if (value, coins) in memo:</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return memo[(value, coins)]</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elif</a:t>
            </a:r>
            <a:r>
              <a:rPr lang="en-US" sz="1600" dirty="0" smtClean="0">
                <a:latin typeface="Courier New" panose="02070309020205020404" pitchFamily="49" charset="0"/>
                <a:cs typeface="Courier New" panose="02070309020205020404" pitchFamily="49" charset="0"/>
              </a:rPr>
              <a:t> value &lt;= 0:</a:t>
            </a:r>
          </a:p>
          <a:p>
            <a:r>
              <a:rPr lang="en-US" sz="1600" dirty="0" smtClean="0">
                <a:latin typeface="Courier New" panose="02070309020205020404" pitchFamily="49" charset="0"/>
                <a:cs typeface="Courier New" panose="02070309020205020404" pitchFamily="49" charset="0"/>
              </a:rPr>
              <a:t>        return 0</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elif</a:t>
            </a:r>
            <a:r>
              <a:rPr lang="en-US" sz="1600" dirty="0" smtClean="0">
                <a:latin typeface="Courier New" panose="02070309020205020404" pitchFamily="49" charset="0"/>
                <a:cs typeface="Courier New" panose="02070309020205020404" pitchFamily="49" charset="0"/>
              </a:rPr>
              <a:t> coins == []:</a:t>
            </a:r>
          </a:p>
          <a:p>
            <a:r>
              <a:rPr lang="en-US" sz="1600" dirty="0" smtClean="0">
                <a:latin typeface="Courier New" panose="02070309020205020404" pitchFamily="49" charset="0"/>
                <a:cs typeface="Courier New" panose="02070309020205020404" pitchFamily="49" charset="0"/>
              </a:rPr>
              <a:t>        return float("</a:t>
            </a:r>
            <a:r>
              <a:rPr lang="en-US" sz="1600" dirty="0" err="1" smtClean="0">
                <a:latin typeface="Courier New" panose="02070309020205020404" pitchFamily="49" charset="0"/>
                <a:cs typeface="Courier New" panose="02070309020205020404" pitchFamily="49" charset="0"/>
              </a:rPr>
              <a:t>inf</a:t>
            </a:r>
            <a:r>
              <a:rPr lang="en-US" sz="1600" dirty="0" smtClean="0">
                <a:latin typeface="Courier New" panose="02070309020205020404" pitchFamily="49" charset="0"/>
                <a:cs typeface="Courier New" panose="02070309020205020404" pitchFamily="49" charset="0"/>
              </a:rPr>
              <a:t>")</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loseIt</a:t>
            </a:r>
            <a:r>
              <a:rPr lang="en-US" sz="1600" dirty="0" smtClean="0">
                <a:latin typeface="Courier New" panose="02070309020205020404" pitchFamily="49" charset="0"/>
                <a:cs typeface="Courier New" panose="02070309020205020404" pitchFamily="49" charset="0"/>
              </a:rPr>
              <a:t> = change(value, coins[1:])</a:t>
            </a:r>
          </a:p>
          <a:p>
            <a:r>
              <a:rPr lang="en-US" sz="1600" dirty="0" smtClean="0">
                <a:latin typeface="Courier New" panose="02070309020205020404" pitchFamily="49" charset="0"/>
                <a:cs typeface="Courier New" panose="02070309020205020404" pitchFamily="49" charset="0"/>
              </a:rPr>
              <a:t>    if value &lt; coins[0]:</a:t>
            </a:r>
          </a:p>
          <a:p>
            <a:r>
              <a:rPr lang="en-US" sz="1600" dirty="0" smtClean="0">
                <a:latin typeface="Courier New" panose="02070309020205020404" pitchFamily="49" charset="0"/>
                <a:cs typeface="Courier New" panose="02070309020205020404" pitchFamily="49" charset="0"/>
              </a:rPr>
              <a:t>        memo[(value, coins)] = </a:t>
            </a:r>
            <a:r>
              <a:rPr lang="en-US" sz="1600" dirty="0" err="1" smtClean="0">
                <a:latin typeface="Courier New" panose="02070309020205020404" pitchFamily="49" charset="0"/>
                <a:cs typeface="Courier New" panose="02070309020205020404" pitchFamily="49" charset="0"/>
              </a:rPr>
              <a:t>loseIt</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return </a:t>
            </a:r>
            <a:r>
              <a:rPr lang="en-US" sz="1600" dirty="0" err="1" smtClean="0">
                <a:latin typeface="Courier New" panose="02070309020205020404" pitchFamily="49" charset="0"/>
                <a:cs typeface="Courier New" panose="02070309020205020404" pitchFamily="49" charset="0"/>
              </a:rPr>
              <a:t>loseIt</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else:</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useIt</a:t>
            </a:r>
            <a:r>
              <a:rPr lang="en-US" sz="1600" dirty="0" smtClean="0">
                <a:latin typeface="Courier New" panose="02070309020205020404" pitchFamily="49" charset="0"/>
                <a:cs typeface="Courier New" panose="02070309020205020404" pitchFamily="49" charset="0"/>
              </a:rPr>
              <a:t> = 1 + change(value - coins[0], coins)</a:t>
            </a:r>
          </a:p>
          <a:p>
            <a:r>
              <a:rPr lang="en-US" sz="1600" dirty="0" smtClean="0">
                <a:latin typeface="Courier New" panose="02070309020205020404" pitchFamily="49" charset="0"/>
                <a:cs typeface="Courier New" panose="02070309020205020404" pitchFamily="49" charset="0"/>
              </a:rPr>
              <a:t>        best = min(</a:t>
            </a:r>
            <a:r>
              <a:rPr lang="en-US" sz="1600" dirty="0" err="1" smtClean="0">
                <a:latin typeface="Courier New" panose="02070309020205020404" pitchFamily="49" charset="0"/>
                <a:cs typeface="Courier New" panose="02070309020205020404" pitchFamily="49" charset="0"/>
              </a:rPr>
              <a:t>useIt</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loseIt</a:t>
            </a:r>
            <a:r>
              <a:rPr lang="en-US" sz="1600" dirty="0" smtClean="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memo[(value, coins)] = best</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return best</a:t>
            </a:r>
            <a:endParaRPr lang="en-US" sz="1600" dirty="0">
              <a:latin typeface="Courier New" panose="02070309020205020404" pitchFamily="49" charset="0"/>
              <a:cs typeface="Courier New" panose="02070309020205020404" pitchFamily="49" charset="0"/>
            </a:endParaRPr>
          </a:p>
        </p:txBody>
      </p:sp>
      <p:sp>
        <p:nvSpPr>
          <p:cNvPr id="7" name="TextBox 6"/>
          <p:cNvSpPr txBox="1">
            <a:spLocks noChangeArrowheads="1"/>
          </p:cNvSpPr>
          <p:nvPr/>
        </p:nvSpPr>
        <p:spPr bwMode="auto">
          <a:xfrm>
            <a:off x="5336809" y="1752600"/>
            <a:ext cx="251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dirty="0">
                <a:solidFill>
                  <a:srgbClr val="660066"/>
                </a:solidFill>
                <a:latin typeface="Courier New" pitchFamily="49" charset="0"/>
                <a:cs typeface="Courier New" pitchFamily="49" charset="0"/>
              </a:rPr>
              <a:t>coins</a:t>
            </a:r>
            <a:r>
              <a:rPr lang="en-US" altLang="en-US" sz="1400" dirty="0">
                <a:solidFill>
                  <a:srgbClr val="660066"/>
                </a:solidFill>
                <a:latin typeface="Arial" pitchFamily="34" charset="0"/>
              </a:rPr>
              <a:t> must be a tuple rather</a:t>
            </a:r>
          </a:p>
          <a:p>
            <a:pPr>
              <a:spcBef>
                <a:spcPct val="0"/>
              </a:spcBef>
              <a:buFontTx/>
              <a:buNone/>
            </a:pPr>
            <a:r>
              <a:rPr lang="en-US" altLang="en-US" sz="1400" dirty="0">
                <a:solidFill>
                  <a:srgbClr val="660066"/>
                </a:solidFill>
                <a:latin typeface="Arial" pitchFamily="34" charset="0"/>
              </a:rPr>
              <a:t>than a list!</a:t>
            </a:r>
          </a:p>
        </p:txBody>
      </p:sp>
      <p:cxnSp>
        <p:nvCxnSpPr>
          <p:cNvPr id="8" name="Straight Arrow Connector 7"/>
          <p:cNvCxnSpPr>
            <a:cxnSpLocks noChangeShapeType="1"/>
          </p:cNvCxnSpPr>
          <p:nvPr/>
        </p:nvCxnSpPr>
        <p:spPr bwMode="auto">
          <a:xfrm flipH="1">
            <a:off x="3880644" y="1905000"/>
            <a:ext cx="1456165"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3420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17488" y="76200"/>
            <a:ext cx="8226425" cy="838200"/>
          </a:xfrm>
        </p:spPr>
        <p:txBody>
          <a:bodyPr/>
          <a:lstStyle/>
          <a:p>
            <a:pPr eaLnBrk="1"/>
            <a:r>
              <a:rPr lang="en-US" altLang="en-US" sz="3600" smtClean="0">
                <a:ea typeface="ＭＳ Ｐゴシック" pitchFamily="-65" charset="-128"/>
              </a:rPr>
              <a:t>Beyond LCS:  Edit Distance</a:t>
            </a:r>
          </a:p>
        </p:txBody>
      </p:sp>
      <p:sp>
        <p:nvSpPr>
          <p:cNvPr id="38915" name="Rectangle 4"/>
          <p:cNvSpPr>
            <a:spLocks noChangeArrowheads="1"/>
          </p:cNvSpPr>
          <p:nvPr/>
        </p:nvSpPr>
        <p:spPr bwMode="auto">
          <a:xfrm>
            <a:off x="762000" y="1066800"/>
            <a:ext cx="5486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ATTATCG", "ACATTC")</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4</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TT</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G</a:t>
            </a: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-C</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a:t>
            </a:r>
          </a:p>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38916" name="Group 3"/>
          <p:cNvGrpSpPr>
            <a:grpSpLocks/>
          </p:cNvGrpSpPr>
          <p:nvPr/>
        </p:nvGrpSpPr>
        <p:grpSpPr bwMode="auto">
          <a:xfrm>
            <a:off x="457200" y="1017588"/>
            <a:ext cx="8218488" cy="180975"/>
            <a:chOff x="295" y="1311"/>
            <a:chExt cx="5177" cy="114"/>
          </a:xfrm>
        </p:grpSpPr>
        <p:sp>
          <p:nvSpPr>
            <p:cNvPr id="3891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892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38917" name="AutoShape 18"/>
          <p:cNvSpPr>
            <a:spLocks noChangeArrowheads="1"/>
          </p:cNvSpPr>
          <p:nvPr/>
        </p:nvSpPr>
        <p:spPr bwMode="auto">
          <a:xfrm>
            <a:off x="4495800" y="2438400"/>
            <a:ext cx="3429000" cy="838200"/>
          </a:xfrm>
          <a:prstGeom prst="wedgeRectCallout">
            <a:avLst>
              <a:gd name="adj1" fmla="val -48333"/>
              <a:gd name="adj2" fmla="val 64583"/>
            </a:avLst>
          </a:prstGeom>
          <a:solidFill>
            <a:srgbClr val="FFFFFF"/>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Times New Roman" pitchFamily="18" charset="0"/>
              </a:rPr>
              <a:t>The lower the edit distance the better!</a:t>
            </a:r>
          </a:p>
        </p:txBody>
      </p:sp>
      <p:pic>
        <p:nvPicPr>
          <p:cNvPr id="38918"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971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17488" y="152400"/>
            <a:ext cx="8226425" cy="685800"/>
          </a:xfrm>
        </p:spPr>
        <p:txBody>
          <a:bodyPr/>
          <a:lstStyle/>
          <a:p>
            <a:pPr eaLnBrk="1"/>
            <a:r>
              <a:rPr lang="en-US" altLang="en-US" sz="3600" smtClean="0">
                <a:ea typeface="ＭＳ Ｐゴシック" pitchFamily="-65" charset="-128"/>
              </a:rPr>
              <a:t>Beyond LCS:  Edit Distance</a:t>
            </a:r>
          </a:p>
        </p:txBody>
      </p:sp>
      <p:sp>
        <p:nvSpPr>
          <p:cNvPr id="67586" name="Rectangle 4"/>
          <p:cNvSpPr>
            <a:spLocks noChangeArrowheads="1"/>
          </p:cNvSpPr>
          <p:nvPr/>
        </p:nvSpPr>
        <p:spPr bwMode="auto">
          <a:xfrm>
            <a:off x="762000" y="1066800"/>
            <a:ext cx="54864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ATTATCG", "ACATTC")</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4</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TT</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G</a:t>
            </a: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-C</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a:t>
            </a:r>
          </a:p>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39940" name="Group 3"/>
          <p:cNvGrpSpPr>
            <a:grpSpLocks/>
          </p:cNvGrpSpPr>
          <p:nvPr/>
        </p:nvGrpSpPr>
        <p:grpSpPr bwMode="auto">
          <a:xfrm>
            <a:off x="457200" y="1017588"/>
            <a:ext cx="8218488" cy="180975"/>
            <a:chOff x="295" y="1311"/>
            <a:chExt cx="5177" cy="114"/>
          </a:xfrm>
        </p:grpSpPr>
        <p:sp>
          <p:nvSpPr>
            <p:cNvPr id="3994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994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67588" name="TextBox 7"/>
          <p:cNvSpPr txBox="1">
            <a:spLocks noChangeArrowheads="1"/>
          </p:cNvSpPr>
          <p:nvPr/>
        </p:nvSpPr>
        <p:spPr bwMode="auto">
          <a:xfrm>
            <a:off x="762000" y="4343400"/>
            <a:ext cx="4648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err="1">
                <a:latin typeface="Courier New" pitchFamily="49" charset="0"/>
                <a:cs typeface="Courier New" pitchFamily="49" charset="0"/>
              </a:rPr>
              <a:t>s</a:t>
            </a:r>
            <a:r>
              <a:rPr lang="en-US" altLang="en-US" sz="2400" dirty="0" err="1">
                <a:solidFill>
                  <a:srgbClr val="FF0000"/>
                </a:solidFill>
                <a:latin typeface="Courier New" pitchFamily="49" charset="0"/>
                <a:cs typeface="Courier New" pitchFamily="49" charset="0"/>
              </a:rPr>
              <a:t>p_</a:t>
            </a:r>
            <a:r>
              <a:rPr lang="en-US" altLang="en-US" sz="2400" dirty="0" err="1">
                <a:latin typeface="Courier New" pitchFamily="49" charset="0"/>
                <a:cs typeface="Courier New" pitchFamily="49" charset="0"/>
              </a:rPr>
              <a:t>am</a:t>
            </a:r>
            <a:r>
              <a:rPr lang="en-US" altLang="en-US" sz="2400" dirty="0">
                <a:solidFill>
                  <a:srgbClr val="FF0000"/>
                </a:solidFill>
                <a:latin typeface="Courier New" pitchFamily="49" charset="0"/>
                <a:cs typeface="Courier New" pitchFamily="49" charset="0"/>
              </a:rPr>
              <a:t>___</a:t>
            </a:r>
          </a:p>
          <a:p>
            <a:pPr>
              <a:spcBef>
                <a:spcPct val="0"/>
              </a:spcBef>
              <a:buFontTx/>
              <a:buNone/>
            </a:pPr>
            <a:r>
              <a:rPr lang="en-US" altLang="en-US" sz="2400" dirty="0">
                <a:latin typeface="Courier New" pitchFamily="49" charset="0"/>
                <a:cs typeface="Courier New" pitchFamily="49" charset="0"/>
              </a:rPr>
              <a:t>s</a:t>
            </a:r>
            <a:r>
              <a:rPr lang="en-US" altLang="en-US" sz="2400" dirty="0">
                <a:solidFill>
                  <a:srgbClr val="FF0000"/>
                </a:solidFill>
                <a:latin typeface="Courier New" pitchFamily="49" charset="0"/>
                <a:cs typeface="Courier New" pitchFamily="49" charset="0"/>
              </a:rPr>
              <a:t>cr</a:t>
            </a:r>
            <a:r>
              <a:rPr lang="en-US" altLang="en-US" sz="2400" dirty="0">
                <a:latin typeface="Courier New" pitchFamily="49" charset="0"/>
                <a:cs typeface="Courier New" pitchFamily="49" charset="0"/>
              </a:rPr>
              <a:t>am</a:t>
            </a:r>
            <a:r>
              <a:rPr lang="en-US" altLang="en-US" sz="2400" dirty="0">
                <a:solidFill>
                  <a:srgbClr val="FF0000"/>
                </a:solidFill>
                <a:latin typeface="Courier New" pitchFamily="49" charset="0"/>
                <a:cs typeface="Courier New" pitchFamily="49" charset="0"/>
              </a:rPr>
              <a:t>ble</a:t>
            </a:r>
          </a:p>
          <a:p>
            <a:pPr>
              <a:spcBef>
                <a:spcPct val="0"/>
              </a:spcBef>
              <a:buFontTx/>
              <a:buNone/>
            </a:pPr>
            <a:endParaRPr lang="en-US" altLang="en-US" sz="2400" dirty="0">
              <a:solidFill>
                <a:srgbClr val="FF0000"/>
              </a:solidFill>
              <a:latin typeface="Courier New" pitchFamily="49" charset="0"/>
              <a:cs typeface="Courier New" pitchFamily="49" charset="0"/>
            </a:endParaRPr>
          </a:p>
          <a:p>
            <a:pPr>
              <a:spcBef>
                <a:spcPct val="0"/>
              </a:spcBef>
              <a:buFontTx/>
              <a:buNone/>
            </a:pPr>
            <a:r>
              <a:rPr lang="en-US" altLang="en-US" sz="2000" dirty="0">
                <a:latin typeface="Courier New" pitchFamily="49" charset="0"/>
                <a:cs typeface="Courier New" pitchFamily="49" charset="0"/>
              </a:rPr>
              <a:t>s</a:t>
            </a:r>
            <a:r>
              <a:rPr lang="en-US" altLang="en-US" sz="2000" dirty="0">
                <a:solidFill>
                  <a:srgbClr val="FF0000"/>
                </a:solidFill>
                <a:latin typeface="Courier New" pitchFamily="49" charset="0"/>
                <a:cs typeface="Courier New" pitchFamily="49" charset="0"/>
              </a:rPr>
              <a:t>p</a:t>
            </a:r>
            <a:r>
              <a:rPr lang="en-US" altLang="en-US" sz="2000" dirty="0">
                <a:latin typeface="Courier New" pitchFamily="49" charset="0"/>
                <a:cs typeface="Courier New" pitchFamily="49" charset="0"/>
              </a:rPr>
              <a:t>am -&gt;</a:t>
            </a:r>
          </a:p>
          <a:p>
            <a:pPr>
              <a:spcBef>
                <a:spcPct val="0"/>
              </a:spcBef>
              <a:buFontTx/>
              <a:buNone/>
            </a:pPr>
            <a:r>
              <a:rPr lang="en-US" altLang="en-US" sz="2000" dirty="0">
                <a:latin typeface="Courier New" pitchFamily="49" charset="0"/>
                <a:cs typeface="Courier New" pitchFamily="49" charset="0"/>
              </a:rPr>
              <a:t>s</a:t>
            </a:r>
            <a:r>
              <a:rPr lang="en-US" altLang="en-US" sz="2000" dirty="0">
                <a:solidFill>
                  <a:srgbClr val="FF0000"/>
                </a:solidFill>
                <a:latin typeface="Courier New" pitchFamily="49" charset="0"/>
                <a:cs typeface="Courier New" pitchFamily="49" charset="0"/>
              </a:rPr>
              <a:t>c</a:t>
            </a:r>
            <a:r>
              <a:rPr lang="en-US" altLang="en-US" sz="2000" dirty="0">
                <a:latin typeface="Courier New" pitchFamily="49" charset="0"/>
                <a:cs typeface="Courier New" pitchFamily="49" charset="0"/>
              </a:rPr>
              <a:t>am -&gt;</a:t>
            </a:r>
          </a:p>
          <a:p>
            <a:pPr>
              <a:spcBef>
                <a:spcPct val="0"/>
              </a:spcBef>
              <a:buFontTx/>
              <a:buNone/>
            </a:pPr>
            <a:r>
              <a:rPr lang="en-US" altLang="en-US" sz="2000" dirty="0">
                <a:latin typeface="Courier New" pitchFamily="49" charset="0"/>
                <a:cs typeface="Courier New" pitchFamily="49" charset="0"/>
              </a:rPr>
              <a:t>sc</a:t>
            </a:r>
            <a:r>
              <a:rPr lang="en-US" altLang="en-US" sz="2000" dirty="0">
                <a:solidFill>
                  <a:srgbClr val="FF0000"/>
                </a:solidFill>
                <a:latin typeface="Courier New" pitchFamily="49" charset="0"/>
                <a:cs typeface="Courier New" pitchFamily="49" charset="0"/>
              </a:rPr>
              <a:t>r</a:t>
            </a:r>
            <a:r>
              <a:rPr lang="en-US" altLang="en-US" sz="2000" dirty="0">
                <a:latin typeface="Courier New" pitchFamily="49" charset="0"/>
                <a:cs typeface="Courier New" pitchFamily="49" charset="0"/>
              </a:rPr>
              <a:t>am -&gt;</a:t>
            </a:r>
          </a:p>
          <a:p>
            <a:pPr>
              <a:spcBef>
                <a:spcPct val="0"/>
              </a:spcBef>
              <a:buFontTx/>
              <a:buNone/>
            </a:pPr>
            <a:r>
              <a:rPr lang="en-US" altLang="en-US" sz="2000" dirty="0" err="1">
                <a:latin typeface="Courier New" pitchFamily="49" charset="0"/>
                <a:cs typeface="Courier New" pitchFamily="49" charset="0"/>
              </a:rPr>
              <a:t>scram</a:t>
            </a:r>
            <a:r>
              <a:rPr lang="en-US" altLang="en-US" sz="2000" dirty="0" err="1">
                <a:solidFill>
                  <a:srgbClr val="FF0000"/>
                </a:solidFill>
                <a:latin typeface="Courier New" pitchFamily="49" charset="0"/>
                <a:cs typeface="Courier New" pitchFamily="49" charset="0"/>
              </a:rPr>
              <a:t>b</a:t>
            </a:r>
            <a:r>
              <a:rPr lang="en-US" altLang="en-US" sz="2000" dirty="0">
                <a:solidFill>
                  <a:srgbClr val="FF0000"/>
                </a:solidFill>
                <a:latin typeface="Courier New" pitchFamily="49" charset="0"/>
                <a:cs typeface="Courier New" pitchFamily="49" charset="0"/>
              </a:rPr>
              <a:t> </a:t>
            </a:r>
            <a:r>
              <a:rPr lang="en-US" altLang="en-US" sz="2000" dirty="0">
                <a:latin typeface="Courier New" pitchFamily="49" charset="0"/>
                <a:cs typeface="Courier New" pitchFamily="49" charset="0"/>
              </a:rPr>
              <a:t>-&gt; </a:t>
            </a:r>
            <a:r>
              <a:rPr lang="en-US" altLang="en-US" sz="2000" dirty="0" err="1">
                <a:latin typeface="Courier New" pitchFamily="49" charset="0"/>
                <a:cs typeface="Courier New" pitchFamily="49" charset="0"/>
              </a:rPr>
              <a:t>scramb</a:t>
            </a:r>
            <a:r>
              <a:rPr lang="en-US" altLang="en-US" sz="2000" dirty="0" err="1">
                <a:solidFill>
                  <a:srgbClr val="FF0000"/>
                </a:solidFill>
                <a:latin typeface="Courier New" pitchFamily="49" charset="0"/>
                <a:cs typeface="Courier New" pitchFamily="49" charset="0"/>
              </a:rPr>
              <a:t>l</a:t>
            </a:r>
            <a:r>
              <a:rPr lang="en-US" altLang="en-US" sz="2000" dirty="0">
                <a:latin typeface="Courier New" pitchFamily="49" charset="0"/>
                <a:cs typeface="Courier New" pitchFamily="49" charset="0"/>
              </a:rPr>
              <a:t> -&gt; scrambl</a:t>
            </a:r>
            <a:r>
              <a:rPr lang="en-US" altLang="en-US" sz="2000" dirty="0">
                <a:solidFill>
                  <a:srgbClr val="FF0000"/>
                </a:solidFill>
                <a:latin typeface="Courier New" pitchFamily="49" charset="0"/>
                <a:cs typeface="Courier New" pitchFamily="49" charset="0"/>
              </a:rPr>
              <a:t>e</a:t>
            </a:r>
          </a:p>
        </p:txBody>
      </p:sp>
      <p:pic>
        <p:nvPicPr>
          <p:cNvPr id="3994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1295400"/>
            <a:ext cx="2973387"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7488" y="152400"/>
            <a:ext cx="8226425" cy="685800"/>
          </a:xfrm>
        </p:spPr>
        <p:txBody>
          <a:bodyPr/>
          <a:lstStyle/>
          <a:p>
            <a:pPr eaLnBrk="1"/>
            <a:r>
              <a:rPr lang="en-US" altLang="en-US" sz="3600" smtClean="0">
                <a:ea typeface="ＭＳ Ｐゴシック" pitchFamily="-65" charset="-128"/>
              </a:rPr>
              <a:t>Beyond LCS:  Edit Distance</a:t>
            </a:r>
          </a:p>
        </p:txBody>
      </p:sp>
      <p:sp>
        <p:nvSpPr>
          <p:cNvPr id="40963"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0964" name="Group 3"/>
          <p:cNvGrpSpPr>
            <a:grpSpLocks/>
          </p:cNvGrpSpPr>
          <p:nvPr/>
        </p:nvGrpSpPr>
        <p:grpSpPr bwMode="auto">
          <a:xfrm>
            <a:off x="457200" y="1017588"/>
            <a:ext cx="8218488" cy="180975"/>
            <a:chOff x="295" y="1311"/>
            <a:chExt cx="5177" cy="114"/>
          </a:xfrm>
        </p:grpSpPr>
        <p:sp>
          <p:nvSpPr>
            <p:cNvPr id="4096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096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0965"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0966" name="TextBox 8"/>
          <p:cNvSpPr txBox="1">
            <a:spLocks noChangeArrowheads="1"/>
          </p:cNvSpPr>
          <p:nvPr/>
        </p:nvSpPr>
        <p:spPr bwMode="auto">
          <a:xfrm>
            <a:off x="914400" y="3200400"/>
            <a:ext cx="60023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a:t>
            </a:r>
          </a:p>
          <a:p>
            <a:pPr>
              <a:spcBef>
                <a:spcPct val="0"/>
              </a:spcBef>
              <a:buFontTx/>
              <a:buNone/>
            </a:pPr>
            <a:r>
              <a:rPr lang="en-US" altLang="en-US" sz="1800">
                <a:latin typeface="Courier New" pitchFamily="49" charset="0"/>
                <a:cs typeface="Courier New" pitchFamily="49" charset="0"/>
              </a:rPr>
              <a:t>   elif S2 == ''</a:t>
            </a:r>
            <a:r>
              <a:rPr lang="en-US" altLang="ja-JP" sz="1800">
                <a:latin typeface="Courier New" pitchFamily="49" charset="0"/>
                <a:cs typeface="Courier New" pitchFamily="49" charset="0"/>
              </a:rPr>
              <a:t>: return ???</a:t>
            </a:r>
          </a:p>
          <a:p>
            <a:pPr>
              <a:spcBef>
                <a:spcPct val="0"/>
              </a:spcBef>
              <a:buFontTx/>
              <a:buNone/>
            </a:pPr>
            <a:r>
              <a:rPr lang="en-US" altLang="en-US" sz="1800">
                <a:latin typeface="Courier New" pitchFamily="49" charset="0"/>
                <a:cs typeface="Courier New" pitchFamily="49" charset="0"/>
              </a:rPr>
              <a:t>   elif S1[0] == S2[0]: return ???</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a:t>
            </a:r>
          </a:p>
          <a:p>
            <a:pPr>
              <a:spcBef>
                <a:spcPct val="0"/>
              </a:spcBef>
              <a:buFontTx/>
              <a:buNone/>
            </a:pPr>
            <a:endParaRPr lang="en-US" altLang="en-US" sz="18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17488" y="152400"/>
            <a:ext cx="8226425" cy="685800"/>
          </a:xfrm>
        </p:spPr>
        <p:txBody>
          <a:bodyPr/>
          <a:lstStyle/>
          <a:p>
            <a:pPr eaLnBrk="1"/>
            <a:r>
              <a:rPr lang="en-US" altLang="en-US" sz="3600" smtClean="0">
                <a:ea typeface="ＭＳ Ｐゴシック" pitchFamily="-65" charset="-128"/>
              </a:rPr>
              <a:t>Beyond LCS:  Edit Distance</a:t>
            </a:r>
          </a:p>
        </p:txBody>
      </p:sp>
      <p:sp>
        <p:nvSpPr>
          <p:cNvPr id="41987"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1988" name="Group 3"/>
          <p:cNvGrpSpPr>
            <a:grpSpLocks/>
          </p:cNvGrpSpPr>
          <p:nvPr/>
        </p:nvGrpSpPr>
        <p:grpSpPr bwMode="auto">
          <a:xfrm>
            <a:off x="457200" y="1017588"/>
            <a:ext cx="8218488" cy="180975"/>
            <a:chOff x="295" y="1311"/>
            <a:chExt cx="5177" cy="114"/>
          </a:xfrm>
        </p:grpSpPr>
        <p:sp>
          <p:nvSpPr>
            <p:cNvPr id="4199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199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1989"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1990" name="TextBox 8"/>
          <p:cNvSpPr txBox="1">
            <a:spLocks noChangeArrowheads="1"/>
          </p:cNvSpPr>
          <p:nvPr/>
        </p:nvSpPr>
        <p:spPr bwMode="auto">
          <a:xfrm>
            <a:off x="914400" y="3200400"/>
            <a:ext cx="60023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len(S2)</a:t>
            </a:r>
          </a:p>
          <a:p>
            <a:pPr>
              <a:spcBef>
                <a:spcPct val="0"/>
              </a:spcBef>
              <a:buFontTx/>
              <a:buNone/>
            </a:pPr>
            <a:r>
              <a:rPr lang="en-US" altLang="en-US" sz="1800">
                <a:latin typeface="Courier New" pitchFamily="49" charset="0"/>
                <a:cs typeface="Courier New" pitchFamily="49" charset="0"/>
              </a:rPr>
              <a:t>   elif S2 == ''</a:t>
            </a:r>
            <a:r>
              <a:rPr lang="en-US" altLang="ja-JP" sz="1800">
                <a:latin typeface="Courier New" pitchFamily="49" charset="0"/>
                <a:cs typeface="Courier New" pitchFamily="49" charset="0"/>
              </a:rPr>
              <a:t>: return len(S1)</a:t>
            </a:r>
          </a:p>
          <a:p>
            <a:pPr>
              <a:spcBef>
                <a:spcPct val="0"/>
              </a:spcBef>
              <a:buFontTx/>
              <a:buNone/>
            </a:pPr>
            <a:r>
              <a:rPr lang="en-US" altLang="en-US" sz="1800">
                <a:latin typeface="Courier New" pitchFamily="49" charset="0"/>
                <a:cs typeface="Courier New" pitchFamily="49" charset="0"/>
              </a:rPr>
              <a:t>   elif S1[0] == S2[0]: return ???</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a:t>
            </a:r>
          </a:p>
          <a:p>
            <a:pPr>
              <a:spcBef>
                <a:spcPct val="0"/>
              </a:spcBef>
              <a:buFontTx/>
              <a:buNone/>
            </a:pPr>
            <a:endParaRPr lang="en-US" altLang="en-US" sz="18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7488" y="152400"/>
            <a:ext cx="8226425" cy="685800"/>
          </a:xfrm>
        </p:spPr>
        <p:txBody>
          <a:bodyPr/>
          <a:lstStyle/>
          <a:p>
            <a:pPr eaLnBrk="1"/>
            <a:r>
              <a:rPr lang="en-US" altLang="en-US" sz="3600" smtClean="0">
                <a:ea typeface="ＭＳ Ｐゴシック" pitchFamily="-65" charset="-128"/>
              </a:rPr>
              <a:t>Beyond LCS:  Edit Distance</a:t>
            </a:r>
          </a:p>
        </p:txBody>
      </p:sp>
      <p:sp>
        <p:nvSpPr>
          <p:cNvPr id="43011"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3012" name="Group 3"/>
          <p:cNvGrpSpPr>
            <a:grpSpLocks/>
          </p:cNvGrpSpPr>
          <p:nvPr/>
        </p:nvGrpSpPr>
        <p:grpSpPr bwMode="auto">
          <a:xfrm>
            <a:off x="457200" y="1017588"/>
            <a:ext cx="8218488" cy="180975"/>
            <a:chOff x="295" y="1311"/>
            <a:chExt cx="5177" cy="114"/>
          </a:xfrm>
        </p:grpSpPr>
        <p:sp>
          <p:nvSpPr>
            <p:cNvPr id="4301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301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3013"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3014" name="TextBox 8"/>
          <p:cNvSpPr txBox="1">
            <a:spLocks noChangeArrowheads="1"/>
          </p:cNvSpPr>
          <p:nvPr/>
        </p:nvSpPr>
        <p:spPr bwMode="auto">
          <a:xfrm>
            <a:off x="914400" y="3200400"/>
            <a:ext cx="69723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len(S2)</a:t>
            </a:r>
          </a:p>
          <a:p>
            <a:pPr>
              <a:spcBef>
                <a:spcPct val="0"/>
              </a:spcBef>
              <a:buFontTx/>
              <a:buNone/>
            </a:pPr>
            <a:r>
              <a:rPr lang="en-US" altLang="en-US" sz="1800">
                <a:latin typeface="Courier New" pitchFamily="49" charset="0"/>
                <a:cs typeface="Courier New" pitchFamily="49" charset="0"/>
              </a:rPr>
              <a:t>   elif S2 == ''</a:t>
            </a:r>
            <a:r>
              <a:rPr lang="en-US" altLang="ja-JP" sz="1800">
                <a:latin typeface="Courier New" pitchFamily="49" charset="0"/>
                <a:cs typeface="Courier New" pitchFamily="49" charset="0"/>
              </a:rPr>
              <a:t>: return len(S1)</a:t>
            </a:r>
          </a:p>
          <a:p>
            <a:pPr>
              <a:spcBef>
                <a:spcPct val="0"/>
              </a:spcBef>
              <a:buFontTx/>
              <a:buNone/>
            </a:pPr>
            <a:r>
              <a:rPr lang="en-US" altLang="en-US" sz="1800">
                <a:latin typeface="Courier New" pitchFamily="49" charset="0"/>
                <a:cs typeface="Courier New" pitchFamily="49" charset="0"/>
              </a:rPr>
              <a:t>   elif S1[0] == S2[0]: return ED(S1[1:], S2[1:])</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substitute = </a:t>
            </a:r>
          </a:p>
          <a:p>
            <a:pPr>
              <a:spcBef>
                <a:spcPct val="0"/>
              </a:spcBef>
              <a:buFontTx/>
              <a:buNone/>
            </a:pPr>
            <a:r>
              <a:rPr lang="en-US" altLang="en-US" sz="1800">
                <a:latin typeface="Courier New" pitchFamily="49" charset="0"/>
                <a:cs typeface="Courier New" pitchFamily="49" charset="0"/>
              </a:rPr>
              <a:t>      insert = </a:t>
            </a:r>
          </a:p>
          <a:p>
            <a:pPr>
              <a:spcBef>
                <a:spcPct val="0"/>
              </a:spcBef>
              <a:buFontTx/>
              <a:buNone/>
            </a:pPr>
            <a:r>
              <a:rPr lang="en-US" altLang="en-US" sz="1800">
                <a:latin typeface="Courier New" pitchFamily="49" charset="0"/>
                <a:cs typeface="Courier New" pitchFamily="49" charset="0"/>
              </a:rPr>
              <a:t>      delete = </a:t>
            </a:r>
          </a:p>
          <a:p>
            <a:pPr>
              <a:spcBef>
                <a:spcPct val="0"/>
              </a:spcBef>
              <a:buFontTx/>
              <a:buNone/>
            </a:pPr>
            <a:r>
              <a:rPr lang="en-US" altLang="en-US" sz="1800">
                <a:latin typeface="Courier New" pitchFamily="49" charset="0"/>
                <a:cs typeface="Courier New" pitchFamily="49" charset="0"/>
              </a:rPr>
              <a:t>      return min(substitute, insert, delete)</a:t>
            </a:r>
          </a:p>
          <a:p>
            <a:pPr>
              <a:spcBef>
                <a:spcPct val="0"/>
              </a:spcBef>
              <a:buFontTx/>
              <a:buNone/>
            </a:pPr>
            <a:r>
              <a:rPr lang="en-US" altLang="en-US" sz="1800">
                <a:latin typeface="Courier New" pitchFamily="49" charset="0"/>
                <a:cs typeface="Courier New" pitchFamily="49" charset="0"/>
              </a:rPr>
              <a:t>   </a:t>
            </a:r>
          </a:p>
          <a:p>
            <a:pPr>
              <a:spcBef>
                <a:spcPct val="0"/>
              </a:spcBef>
              <a:buFontTx/>
              <a:buNone/>
            </a:pPr>
            <a:endParaRPr lang="en-US" altLang="en-US" sz="18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17488" y="152400"/>
            <a:ext cx="8226425" cy="685800"/>
          </a:xfrm>
        </p:spPr>
        <p:txBody>
          <a:bodyPr/>
          <a:lstStyle/>
          <a:p>
            <a:pPr eaLnBrk="1"/>
            <a:r>
              <a:rPr lang="en-US" altLang="en-US" sz="3600" smtClean="0">
                <a:ea typeface="ＭＳ Ｐゴシック" pitchFamily="-65" charset="-128"/>
              </a:rPr>
              <a:t>Beyond LCS:  Edit Distance</a:t>
            </a:r>
          </a:p>
        </p:txBody>
      </p:sp>
      <p:sp>
        <p:nvSpPr>
          <p:cNvPr id="44035"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4036" name="Group 3"/>
          <p:cNvGrpSpPr>
            <a:grpSpLocks/>
          </p:cNvGrpSpPr>
          <p:nvPr/>
        </p:nvGrpSpPr>
        <p:grpSpPr bwMode="auto">
          <a:xfrm>
            <a:off x="457200" y="1017588"/>
            <a:ext cx="8218488" cy="180975"/>
            <a:chOff x="295" y="1311"/>
            <a:chExt cx="5177" cy="114"/>
          </a:xfrm>
        </p:grpSpPr>
        <p:sp>
          <p:nvSpPr>
            <p:cNvPr id="4403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404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4037"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4038" name="TextBox 8"/>
          <p:cNvSpPr txBox="1">
            <a:spLocks noChangeArrowheads="1"/>
          </p:cNvSpPr>
          <p:nvPr/>
        </p:nvSpPr>
        <p:spPr bwMode="auto">
          <a:xfrm>
            <a:off x="914400" y="3200400"/>
            <a:ext cx="69723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len(S2)</a:t>
            </a:r>
          </a:p>
          <a:p>
            <a:pPr>
              <a:spcBef>
                <a:spcPct val="0"/>
              </a:spcBef>
              <a:buFontTx/>
              <a:buNone/>
            </a:pPr>
            <a:r>
              <a:rPr lang="en-US" altLang="en-US" sz="1800">
                <a:latin typeface="Courier New" pitchFamily="49" charset="0"/>
                <a:cs typeface="Courier New" pitchFamily="49" charset="0"/>
              </a:rPr>
              <a:t>   elif S2 == </a:t>
            </a:r>
            <a:r>
              <a:rPr lang="en-US" altLang="ja-JP" sz="1800">
                <a:latin typeface="Courier New" pitchFamily="49" charset="0"/>
                <a:cs typeface="Courier New" pitchFamily="49" charset="0"/>
              </a:rPr>
              <a:t>'': return len(S1)</a:t>
            </a:r>
          </a:p>
          <a:p>
            <a:pPr>
              <a:spcBef>
                <a:spcPct val="0"/>
              </a:spcBef>
              <a:buFontTx/>
              <a:buNone/>
            </a:pPr>
            <a:r>
              <a:rPr lang="en-US" altLang="en-US" sz="1800">
                <a:latin typeface="Courier New" pitchFamily="49" charset="0"/>
                <a:cs typeface="Courier New" pitchFamily="49" charset="0"/>
              </a:rPr>
              <a:t>   elif S1[0] == S2[0]: return ED(S1[1:], S2[1:])</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substitute = 1 + ED(S1[1:], S2[1:])</a:t>
            </a:r>
          </a:p>
          <a:p>
            <a:pPr>
              <a:spcBef>
                <a:spcPct val="0"/>
              </a:spcBef>
              <a:buFontTx/>
              <a:buNone/>
            </a:pPr>
            <a:r>
              <a:rPr lang="en-US" altLang="en-US" sz="1800">
                <a:latin typeface="Courier New" pitchFamily="49" charset="0"/>
                <a:cs typeface="Courier New" pitchFamily="49" charset="0"/>
              </a:rPr>
              <a:t>      insert = </a:t>
            </a:r>
          </a:p>
          <a:p>
            <a:pPr>
              <a:spcBef>
                <a:spcPct val="0"/>
              </a:spcBef>
              <a:buFontTx/>
              <a:buNone/>
            </a:pPr>
            <a:r>
              <a:rPr lang="en-US" altLang="en-US" sz="1800">
                <a:latin typeface="Courier New" pitchFamily="49" charset="0"/>
                <a:cs typeface="Courier New" pitchFamily="49" charset="0"/>
              </a:rPr>
              <a:t>      delete = </a:t>
            </a:r>
          </a:p>
          <a:p>
            <a:pPr>
              <a:spcBef>
                <a:spcPct val="0"/>
              </a:spcBef>
              <a:buFontTx/>
              <a:buNone/>
            </a:pPr>
            <a:r>
              <a:rPr lang="en-US" altLang="en-US" sz="1800">
                <a:latin typeface="Courier New" pitchFamily="49" charset="0"/>
                <a:cs typeface="Courier New" pitchFamily="49" charset="0"/>
              </a:rPr>
              <a:t>      return min(substitute, insert, delete)</a:t>
            </a:r>
          </a:p>
          <a:p>
            <a:pPr>
              <a:spcBef>
                <a:spcPct val="0"/>
              </a:spcBef>
              <a:buFontTx/>
              <a:buNone/>
            </a:pPr>
            <a:r>
              <a:rPr lang="en-US" altLang="en-US" sz="1800">
                <a:latin typeface="Courier New" pitchFamily="49" charset="0"/>
                <a:cs typeface="Courier New" pitchFamily="49" charset="0"/>
              </a:rPr>
              <a:t>   </a:t>
            </a:r>
          </a:p>
          <a:p>
            <a:pPr>
              <a:spcBef>
                <a:spcPct val="0"/>
              </a:spcBef>
              <a:buFontTx/>
              <a:buNone/>
            </a:pPr>
            <a:endParaRPr lang="en-US" altLang="en-US" sz="18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17488" y="76200"/>
            <a:ext cx="8226425" cy="838200"/>
          </a:xfrm>
        </p:spPr>
        <p:txBody>
          <a:bodyPr/>
          <a:lstStyle/>
          <a:p>
            <a:pPr eaLnBrk="1"/>
            <a:r>
              <a:rPr lang="en-US" altLang="en-US" sz="3600" smtClean="0">
                <a:ea typeface="ＭＳ Ｐゴシック" pitchFamily="-65" charset="-128"/>
              </a:rPr>
              <a:t>Beyond LCS:  Edit Distance</a:t>
            </a:r>
          </a:p>
        </p:txBody>
      </p:sp>
      <p:sp>
        <p:nvSpPr>
          <p:cNvPr id="45059"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5060" name="Group 3"/>
          <p:cNvGrpSpPr>
            <a:grpSpLocks/>
          </p:cNvGrpSpPr>
          <p:nvPr/>
        </p:nvGrpSpPr>
        <p:grpSpPr bwMode="auto">
          <a:xfrm>
            <a:off x="457200" y="990600"/>
            <a:ext cx="8218488" cy="180975"/>
            <a:chOff x="295" y="1311"/>
            <a:chExt cx="5177" cy="114"/>
          </a:xfrm>
        </p:grpSpPr>
        <p:sp>
          <p:nvSpPr>
            <p:cNvPr id="4506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506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5061"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5062" name="TextBox 8"/>
          <p:cNvSpPr txBox="1">
            <a:spLocks noChangeArrowheads="1"/>
          </p:cNvSpPr>
          <p:nvPr/>
        </p:nvSpPr>
        <p:spPr bwMode="auto">
          <a:xfrm>
            <a:off x="914400" y="3200400"/>
            <a:ext cx="69723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len(S2)</a:t>
            </a:r>
          </a:p>
          <a:p>
            <a:pPr>
              <a:spcBef>
                <a:spcPct val="0"/>
              </a:spcBef>
              <a:buFontTx/>
              <a:buNone/>
            </a:pPr>
            <a:r>
              <a:rPr lang="en-US" altLang="en-US" sz="1800">
                <a:latin typeface="Courier New" pitchFamily="49" charset="0"/>
                <a:cs typeface="Courier New" pitchFamily="49" charset="0"/>
              </a:rPr>
              <a:t>   elif S2 == ''</a:t>
            </a:r>
            <a:r>
              <a:rPr lang="en-US" altLang="ja-JP" sz="1800">
                <a:latin typeface="Courier New" pitchFamily="49" charset="0"/>
                <a:cs typeface="Courier New" pitchFamily="49" charset="0"/>
              </a:rPr>
              <a:t>: return len(S1)</a:t>
            </a:r>
          </a:p>
          <a:p>
            <a:pPr>
              <a:spcBef>
                <a:spcPct val="0"/>
              </a:spcBef>
              <a:buFontTx/>
              <a:buNone/>
            </a:pPr>
            <a:r>
              <a:rPr lang="en-US" altLang="en-US" sz="1800">
                <a:latin typeface="Courier New" pitchFamily="49" charset="0"/>
                <a:cs typeface="Courier New" pitchFamily="49" charset="0"/>
              </a:rPr>
              <a:t>   elif S1[0] == S2[0]: return ED(S1[1:], S2[1:])</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substitute = 1 + ED(S1[1:], S2[1:])</a:t>
            </a:r>
          </a:p>
          <a:p>
            <a:pPr>
              <a:spcBef>
                <a:spcPct val="0"/>
              </a:spcBef>
              <a:buFontTx/>
              <a:buNone/>
            </a:pPr>
            <a:r>
              <a:rPr lang="en-US" altLang="en-US" sz="1800">
                <a:latin typeface="Courier New" pitchFamily="49" charset="0"/>
                <a:cs typeface="Courier New" pitchFamily="49" charset="0"/>
              </a:rPr>
              <a:t>      insert = 1 + ED(S1, S2[1:])</a:t>
            </a:r>
          </a:p>
          <a:p>
            <a:pPr>
              <a:spcBef>
                <a:spcPct val="0"/>
              </a:spcBef>
              <a:buFontTx/>
              <a:buNone/>
            </a:pPr>
            <a:r>
              <a:rPr lang="en-US" altLang="en-US" sz="1800">
                <a:latin typeface="Courier New" pitchFamily="49" charset="0"/>
                <a:cs typeface="Courier New" pitchFamily="49" charset="0"/>
              </a:rPr>
              <a:t>      delete = </a:t>
            </a:r>
          </a:p>
          <a:p>
            <a:pPr>
              <a:spcBef>
                <a:spcPct val="0"/>
              </a:spcBef>
              <a:buFontTx/>
              <a:buNone/>
            </a:pPr>
            <a:r>
              <a:rPr lang="en-US" altLang="en-US" sz="1800">
                <a:latin typeface="Courier New" pitchFamily="49" charset="0"/>
                <a:cs typeface="Courier New" pitchFamily="49" charset="0"/>
              </a:rPr>
              <a:t>      return min(substitute, insert, delete)</a:t>
            </a:r>
          </a:p>
          <a:p>
            <a:pPr>
              <a:spcBef>
                <a:spcPct val="0"/>
              </a:spcBef>
              <a:buFontTx/>
              <a:buNone/>
            </a:pPr>
            <a:r>
              <a:rPr lang="en-US" altLang="en-US" sz="1800">
                <a:latin typeface="Courier New" pitchFamily="49" charset="0"/>
                <a:cs typeface="Courier New" pitchFamily="49" charset="0"/>
              </a:rPr>
              <a:t>   </a:t>
            </a:r>
          </a:p>
          <a:p>
            <a:pPr>
              <a:spcBef>
                <a:spcPct val="0"/>
              </a:spcBef>
              <a:buFontTx/>
              <a:buNone/>
            </a:pPr>
            <a:endParaRPr lang="en-US" altLang="en-US" sz="18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381000" y="990600"/>
            <a:ext cx="8218488" cy="180975"/>
            <a:chOff x="295" y="1311"/>
            <a:chExt cx="5177" cy="114"/>
          </a:xfrm>
        </p:grpSpPr>
        <p:sp>
          <p:nvSpPr>
            <p:cNvPr id="922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922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9219" name="Title 8"/>
          <p:cNvSpPr>
            <a:spLocks noGrp="1"/>
          </p:cNvSpPr>
          <p:nvPr>
            <p:ph type="title"/>
          </p:nvPr>
        </p:nvSpPr>
        <p:spPr>
          <a:xfrm>
            <a:off x="685800" y="76200"/>
            <a:ext cx="7772400" cy="838200"/>
          </a:xfrm>
        </p:spPr>
        <p:txBody>
          <a:bodyPr/>
          <a:lstStyle/>
          <a:p>
            <a:r>
              <a:rPr lang="en-US" altLang="en-US" smtClean="0"/>
              <a:t>Aside: Another Way to </a:t>
            </a:r>
            <a:r>
              <a:rPr lang="en-US" altLang="en-US" smtClean="0">
                <a:latin typeface="Courier New" pitchFamily="49" charset="0"/>
                <a:cs typeface="Courier New" pitchFamily="49" charset="0"/>
              </a:rPr>
              <a:t>map</a:t>
            </a:r>
          </a:p>
        </p:txBody>
      </p:sp>
      <p:sp>
        <p:nvSpPr>
          <p:cNvPr id="8196" name="TextBox 9"/>
          <p:cNvSpPr txBox="1">
            <a:spLocks noChangeArrowheads="1"/>
          </p:cNvSpPr>
          <p:nvPr/>
        </p:nvSpPr>
        <p:spPr bwMode="auto">
          <a:xfrm>
            <a:off x="533400" y="1905000"/>
            <a:ext cx="838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err="1"/>
              <a:t>def</a:t>
            </a:r>
            <a:r>
              <a:rPr lang="en-US" altLang="en-US" sz="2400" dirty="0"/>
              <a:t> doubleList1(L):</a:t>
            </a:r>
          </a:p>
          <a:p>
            <a:pPr>
              <a:spcBef>
                <a:spcPct val="0"/>
              </a:spcBef>
              <a:buFontTx/>
              <a:buNone/>
            </a:pPr>
            <a:r>
              <a:rPr lang="en-US" altLang="en-US" sz="2400" dirty="0"/>
              <a:t>	return map(lambda x: 2*x, L)</a:t>
            </a:r>
          </a:p>
          <a:p>
            <a:pPr>
              <a:spcBef>
                <a:spcPct val="0"/>
              </a:spcBef>
              <a:buFontTx/>
              <a:buNone/>
            </a:pPr>
            <a:endParaRPr lang="en-US" altLang="en-US" sz="2400" dirty="0"/>
          </a:p>
          <a:p>
            <a:pPr>
              <a:spcBef>
                <a:spcPct val="0"/>
              </a:spcBef>
              <a:buFontTx/>
              <a:buNone/>
            </a:pPr>
            <a:r>
              <a:rPr lang="en-US" altLang="en-US" sz="2400" dirty="0" err="1"/>
              <a:t>def</a:t>
            </a:r>
            <a:r>
              <a:rPr lang="en-US" altLang="en-US" sz="2400" dirty="0"/>
              <a:t> doubleList2(L):</a:t>
            </a:r>
          </a:p>
          <a:p>
            <a:pPr>
              <a:spcBef>
                <a:spcPct val="0"/>
              </a:spcBef>
              <a:buFontTx/>
              <a:buNone/>
            </a:pPr>
            <a:r>
              <a:rPr lang="en-US" altLang="en-US" sz="2400" dirty="0"/>
              <a:t>	return [2*x for x in L]</a:t>
            </a:r>
          </a:p>
          <a:p>
            <a:pPr>
              <a:spcBef>
                <a:spcPct val="0"/>
              </a:spcBef>
              <a:buFontTx/>
              <a:buNone/>
            </a:pPr>
            <a:endParaRPr lang="en-US" altLang="en-US" sz="2400" dirty="0"/>
          </a:p>
          <a:p>
            <a:pPr>
              <a:spcBef>
                <a:spcPct val="0"/>
              </a:spcBef>
              <a:buFontTx/>
              <a:buNone/>
            </a:pPr>
            <a:r>
              <a:rPr lang="en-US" altLang="en-US" sz="2400" dirty="0" err="1"/>
              <a:t>def</a:t>
            </a:r>
            <a:r>
              <a:rPr lang="en-US" altLang="en-US" sz="2400" dirty="0"/>
              <a:t> doubleListFiltered1(L):</a:t>
            </a:r>
          </a:p>
          <a:p>
            <a:pPr>
              <a:spcBef>
                <a:spcPct val="0"/>
              </a:spcBef>
              <a:buFontTx/>
              <a:buNone/>
            </a:pPr>
            <a:r>
              <a:rPr lang="en-US" altLang="en-US" sz="2400" dirty="0"/>
              <a:t>	return map(lambda x: 2*x, filter(lambda x: x != 42, L))</a:t>
            </a:r>
          </a:p>
          <a:p>
            <a:pPr>
              <a:spcBef>
                <a:spcPct val="0"/>
              </a:spcBef>
              <a:buFontTx/>
              <a:buNone/>
            </a:pPr>
            <a:endParaRPr lang="en-US" altLang="en-US" sz="2400" dirty="0"/>
          </a:p>
          <a:p>
            <a:pPr>
              <a:spcBef>
                <a:spcPct val="0"/>
              </a:spcBef>
              <a:buFontTx/>
              <a:buNone/>
            </a:pPr>
            <a:r>
              <a:rPr lang="en-US" altLang="en-US" sz="2400" dirty="0" err="1"/>
              <a:t>def</a:t>
            </a:r>
            <a:r>
              <a:rPr lang="en-US" altLang="en-US" sz="2400" dirty="0"/>
              <a:t> doubleListFiltered2(L):</a:t>
            </a:r>
          </a:p>
          <a:p>
            <a:pPr>
              <a:spcBef>
                <a:spcPct val="0"/>
              </a:spcBef>
              <a:buFontTx/>
              <a:buNone/>
            </a:pPr>
            <a:r>
              <a:rPr lang="en-US" altLang="en-US" sz="2400" dirty="0"/>
              <a:t>	return [2*x for x in L if x != 42]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7488" y="76200"/>
            <a:ext cx="8226425" cy="838200"/>
          </a:xfrm>
        </p:spPr>
        <p:txBody>
          <a:bodyPr/>
          <a:lstStyle/>
          <a:p>
            <a:pPr eaLnBrk="1"/>
            <a:r>
              <a:rPr lang="en-US" altLang="en-US" sz="3600" smtClean="0">
                <a:ea typeface="ＭＳ Ｐゴシック" pitchFamily="-65" charset="-128"/>
              </a:rPr>
              <a:t>Beyond LCS:  Edit Distance</a:t>
            </a:r>
          </a:p>
        </p:txBody>
      </p:sp>
      <p:sp>
        <p:nvSpPr>
          <p:cNvPr id="46083" name="Rectangle 4"/>
          <p:cNvSpPr>
            <a:spLocks noChangeArrowheads="1"/>
          </p:cNvSpPr>
          <p:nvPr/>
        </p:nvSpPr>
        <p:spPr bwMode="auto">
          <a:xfrm>
            <a:off x="914400" y="9779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pitchFamily="49" charset="0"/>
            </a:endParaRPr>
          </a:p>
          <a:p>
            <a:pPr eaLnBrk="1">
              <a:lnSpc>
                <a:spcPct val="93000"/>
              </a:lnSpc>
              <a:spcBef>
                <a:spcPct val="0"/>
              </a:spcBef>
              <a:buClr>
                <a:srgbClr val="000000"/>
              </a:buClr>
              <a:buFontTx/>
              <a:buNone/>
            </a:pPr>
            <a:r>
              <a:rPr lang="en-US" altLang="en-US" sz="1800">
                <a:latin typeface="Courier" pitchFamily="49" charset="0"/>
              </a:rPr>
              <a:t>&gt;&gt;&gt; ED("</a:t>
            </a:r>
            <a:r>
              <a:rPr lang="en-US" altLang="ja-JP" sz="1800">
                <a:latin typeface="Courier"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pitchFamily="49" charset="0"/>
              </a:rPr>
              <a:t>5</a:t>
            </a:r>
          </a:p>
          <a:p>
            <a:pPr eaLnBrk="1">
              <a:lnSpc>
                <a:spcPct val="93000"/>
              </a:lnSpc>
              <a:spcBef>
                <a:spcPct val="0"/>
              </a:spcBef>
              <a:buClr>
                <a:srgbClr val="000000"/>
              </a:buClr>
              <a:buFontTx/>
              <a:buNone/>
            </a:pPr>
            <a:endParaRPr lang="en-US" altLang="en-US" sz="2400">
              <a:solidFill>
                <a:srgbClr val="1C7210"/>
              </a:solidFill>
              <a:latin typeface="Courier" pitchFamily="49" charset="0"/>
            </a:endParaRPr>
          </a:p>
        </p:txBody>
      </p:sp>
      <p:grpSp>
        <p:nvGrpSpPr>
          <p:cNvPr id="46084" name="Group 3"/>
          <p:cNvGrpSpPr>
            <a:grpSpLocks/>
          </p:cNvGrpSpPr>
          <p:nvPr/>
        </p:nvGrpSpPr>
        <p:grpSpPr bwMode="auto">
          <a:xfrm>
            <a:off x="457200" y="1017588"/>
            <a:ext cx="8218488" cy="180975"/>
            <a:chOff x="295" y="1311"/>
            <a:chExt cx="5177" cy="114"/>
          </a:xfrm>
        </p:grpSpPr>
        <p:sp>
          <p:nvSpPr>
            <p:cNvPr id="4608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608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6085" name="TextBox 7"/>
          <p:cNvSpPr txBox="1">
            <a:spLocks noChangeArrowheads="1"/>
          </p:cNvSpPr>
          <p:nvPr/>
        </p:nvSpPr>
        <p:spPr bwMode="auto">
          <a:xfrm>
            <a:off x="903288" y="18923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pitchFamily="49" charset="0"/>
              </a:rPr>
              <a:t>s</a:t>
            </a:r>
            <a:r>
              <a:rPr lang="en-US" altLang="en-US" sz="1800">
                <a:solidFill>
                  <a:srgbClr val="FF0000"/>
                </a:solidFill>
                <a:latin typeface="Courier" pitchFamily="49" charset="0"/>
              </a:rPr>
              <a:t>p</a:t>
            </a:r>
            <a:r>
              <a:rPr lang="en-US" altLang="en-US" sz="1800">
                <a:latin typeface="Courier" pitchFamily="49" charset="0"/>
              </a:rPr>
              <a:t>am -&gt;</a:t>
            </a:r>
          </a:p>
          <a:p>
            <a:pPr>
              <a:spcBef>
                <a:spcPct val="0"/>
              </a:spcBef>
              <a:buFontTx/>
              <a:buNone/>
            </a:pPr>
            <a:r>
              <a:rPr lang="en-US" altLang="en-US" sz="1800">
                <a:latin typeface="Courier" pitchFamily="49" charset="0"/>
              </a:rPr>
              <a:t>s</a:t>
            </a:r>
            <a:r>
              <a:rPr lang="en-US" altLang="en-US" sz="1800">
                <a:solidFill>
                  <a:srgbClr val="FF0000"/>
                </a:solidFill>
                <a:latin typeface="Courier" pitchFamily="49" charset="0"/>
              </a:rPr>
              <a:t>c</a:t>
            </a:r>
            <a:r>
              <a:rPr lang="en-US" altLang="en-US" sz="1800">
                <a:latin typeface="Courier" pitchFamily="49" charset="0"/>
              </a:rPr>
              <a:t>am -&gt;</a:t>
            </a:r>
          </a:p>
          <a:p>
            <a:pPr>
              <a:spcBef>
                <a:spcPct val="0"/>
              </a:spcBef>
              <a:buFontTx/>
              <a:buNone/>
            </a:pPr>
            <a:r>
              <a:rPr lang="en-US" altLang="en-US" sz="1800">
                <a:latin typeface="Courier" pitchFamily="49" charset="0"/>
              </a:rPr>
              <a:t>sc</a:t>
            </a:r>
            <a:r>
              <a:rPr lang="en-US" altLang="en-US" sz="1800">
                <a:solidFill>
                  <a:srgbClr val="FF0000"/>
                </a:solidFill>
                <a:latin typeface="Courier" pitchFamily="49" charset="0"/>
              </a:rPr>
              <a:t>r</a:t>
            </a:r>
            <a:r>
              <a:rPr lang="en-US" altLang="en-US" sz="1800">
                <a:latin typeface="Courier" pitchFamily="49" charset="0"/>
              </a:rPr>
              <a:t>am -&gt;</a:t>
            </a:r>
          </a:p>
          <a:p>
            <a:pPr>
              <a:spcBef>
                <a:spcPct val="0"/>
              </a:spcBef>
              <a:buFontTx/>
              <a:buNone/>
            </a:pPr>
            <a:r>
              <a:rPr lang="en-US" altLang="en-US" sz="1800">
                <a:latin typeface="Courier" pitchFamily="49" charset="0"/>
              </a:rPr>
              <a:t>scram</a:t>
            </a:r>
            <a:r>
              <a:rPr lang="en-US" altLang="en-US" sz="1800">
                <a:solidFill>
                  <a:srgbClr val="FF0000"/>
                </a:solidFill>
                <a:latin typeface="Courier" pitchFamily="49" charset="0"/>
              </a:rPr>
              <a:t>b </a:t>
            </a:r>
            <a:r>
              <a:rPr lang="en-US" altLang="en-US" sz="1800">
                <a:latin typeface="Courier" pitchFamily="49" charset="0"/>
              </a:rPr>
              <a:t>-&gt; scramb</a:t>
            </a:r>
            <a:r>
              <a:rPr lang="en-US" altLang="en-US" sz="1800">
                <a:solidFill>
                  <a:srgbClr val="FF0000"/>
                </a:solidFill>
                <a:latin typeface="Courier" pitchFamily="49" charset="0"/>
              </a:rPr>
              <a:t>l</a:t>
            </a:r>
            <a:r>
              <a:rPr lang="en-US" altLang="en-US" sz="1800">
                <a:latin typeface="Courier" pitchFamily="49" charset="0"/>
              </a:rPr>
              <a:t> -&gt; scrambl</a:t>
            </a:r>
            <a:r>
              <a:rPr lang="en-US" altLang="en-US" sz="1800">
                <a:solidFill>
                  <a:srgbClr val="FF0000"/>
                </a:solidFill>
                <a:latin typeface="Courier" pitchFamily="49" charset="0"/>
              </a:rPr>
              <a:t>e</a:t>
            </a:r>
          </a:p>
          <a:p>
            <a:pPr>
              <a:spcBef>
                <a:spcPct val="0"/>
              </a:spcBef>
              <a:buFontTx/>
              <a:buNone/>
            </a:pPr>
            <a:endParaRPr lang="en-US" altLang="en-US" sz="2400">
              <a:latin typeface="Courier" pitchFamily="49" charset="0"/>
            </a:endParaRPr>
          </a:p>
        </p:txBody>
      </p:sp>
      <p:sp>
        <p:nvSpPr>
          <p:cNvPr id="46086" name="TextBox 8"/>
          <p:cNvSpPr txBox="1">
            <a:spLocks noChangeArrowheads="1"/>
          </p:cNvSpPr>
          <p:nvPr/>
        </p:nvSpPr>
        <p:spPr bwMode="auto">
          <a:xfrm>
            <a:off x="914400" y="3200400"/>
            <a:ext cx="69389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def ED(S1, S2):</a:t>
            </a:r>
          </a:p>
          <a:p>
            <a:pPr>
              <a:spcBef>
                <a:spcPct val="0"/>
              </a:spcBef>
              <a:buFontTx/>
              <a:buNone/>
            </a:pPr>
            <a:r>
              <a:rPr lang="en-US" altLang="en-US" sz="1800">
                <a:latin typeface="Courier New" pitchFamily="49" charset="0"/>
                <a:cs typeface="Courier New" pitchFamily="49" charset="0"/>
              </a:rPr>
              <a:t>   if S1 == ''</a:t>
            </a:r>
            <a:r>
              <a:rPr lang="en-US" altLang="ja-JP" sz="1800">
                <a:latin typeface="Courier New" pitchFamily="49" charset="0"/>
                <a:cs typeface="Courier New" pitchFamily="49" charset="0"/>
              </a:rPr>
              <a:t>: return len(S2)</a:t>
            </a:r>
          </a:p>
          <a:p>
            <a:pPr>
              <a:spcBef>
                <a:spcPct val="0"/>
              </a:spcBef>
              <a:buFontTx/>
              <a:buNone/>
            </a:pPr>
            <a:r>
              <a:rPr lang="en-US" altLang="en-US" sz="1800">
                <a:latin typeface="Courier New" pitchFamily="49" charset="0"/>
                <a:cs typeface="Courier New" pitchFamily="49" charset="0"/>
              </a:rPr>
              <a:t>   elif S2 == </a:t>
            </a:r>
            <a:r>
              <a:rPr lang="ja-JP" altLang="en-US" sz="1800">
                <a:latin typeface="Courier New" pitchFamily="49" charset="0"/>
                <a:cs typeface="Courier New" pitchFamily="49" charset="0"/>
              </a:rPr>
              <a:t>‘</a:t>
            </a:r>
            <a:r>
              <a:rPr lang="en-US" altLang="ja-JP" sz="1800">
                <a:latin typeface="Courier New" pitchFamily="49" charset="0"/>
                <a:cs typeface="Courier New" pitchFamily="49" charset="0"/>
              </a:rPr>
              <a:t>'': return len(S1)</a:t>
            </a:r>
          </a:p>
          <a:p>
            <a:pPr>
              <a:spcBef>
                <a:spcPct val="0"/>
              </a:spcBef>
              <a:buFontTx/>
              <a:buNone/>
            </a:pPr>
            <a:r>
              <a:rPr lang="en-US" altLang="en-US" sz="1800">
                <a:latin typeface="Courier New" pitchFamily="49" charset="0"/>
                <a:cs typeface="Courier New" pitchFamily="49" charset="0"/>
              </a:rPr>
              <a:t>   elif S1[0] == S2[0]: return ED(S1[1:], S2[1:])</a:t>
            </a:r>
          </a:p>
          <a:p>
            <a:pPr>
              <a:spcBef>
                <a:spcPct val="0"/>
              </a:spcBef>
              <a:buFontTx/>
              <a:buNone/>
            </a:pPr>
            <a:r>
              <a:rPr lang="en-US" altLang="en-US" sz="1800">
                <a:latin typeface="Courier New" pitchFamily="49" charset="0"/>
                <a:cs typeface="Courier New" pitchFamily="49" charset="0"/>
              </a:rPr>
              <a:t>   else:  # substitute, insert, or delete!</a:t>
            </a:r>
          </a:p>
          <a:p>
            <a:pPr>
              <a:spcBef>
                <a:spcPct val="0"/>
              </a:spcBef>
              <a:buFontTx/>
              <a:buNone/>
            </a:pPr>
            <a:r>
              <a:rPr lang="en-US" altLang="en-US" sz="1800">
                <a:latin typeface="Courier New" pitchFamily="49" charset="0"/>
                <a:cs typeface="Courier New" pitchFamily="49" charset="0"/>
              </a:rPr>
              <a:t>      substitute = 1 + ED(S1[1:], S2[1:])</a:t>
            </a:r>
          </a:p>
          <a:p>
            <a:pPr>
              <a:spcBef>
                <a:spcPct val="0"/>
              </a:spcBef>
              <a:buFontTx/>
              <a:buNone/>
            </a:pPr>
            <a:r>
              <a:rPr lang="en-US" altLang="en-US" sz="1800">
                <a:latin typeface="Courier New" pitchFamily="49" charset="0"/>
                <a:cs typeface="Courier New" pitchFamily="49" charset="0"/>
              </a:rPr>
              <a:t>      insert = 1 + ED(S1, S2[1:])</a:t>
            </a:r>
          </a:p>
          <a:p>
            <a:pPr>
              <a:spcBef>
                <a:spcPct val="0"/>
              </a:spcBef>
              <a:buFontTx/>
              <a:buNone/>
            </a:pPr>
            <a:r>
              <a:rPr lang="en-US" altLang="en-US" sz="1800">
                <a:latin typeface="Courier New" pitchFamily="49" charset="0"/>
                <a:cs typeface="Courier New" pitchFamily="49" charset="0"/>
              </a:rPr>
              <a:t>      delete = 1 + ED(S1[1:], S2)</a:t>
            </a:r>
          </a:p>
          <a:p>
            <a:pPr>
              <a:spcBef>
                <a:spcPct val="0"/>
              </a:spcBef>
              <a:buFontTx/>
              <a:buNone/>
            </a:pPr>
            <a:r>
              <a:rPr lang="en-US" altLang="en-US" sz="1800">
                <a:latin typeface="Courier New" pitchFamily="49" charset="0"/>
                <a:cs typeface="Courier New" pitchFamily="49" charset="0"/>
              </a:rPr>
              <a:t>      return min(substitute, insert, delete)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ea typeface="ＭＳ Ｐゴシック" pitchFamily="-65" charset="-128"/>
              </a:rPr>
              <a:t>Problem 2 This Week…</a:t>
            </a:r>
          </a:p>
        </p:txBody>
      </p:sp>
      <p:sp>
        <p:nvSpPr>
          <p:cNvPr id="47107" name="TextBox 2"/>
          <p:cNvSpPr txBox="1">
            <a:spLocks noChangeArrowheads="1"/>
          </p:cNvSpPr>
          <p:nvPr/>
        </p:nvSpPr>
        <p:spPr bwMode="auto">
          <a:xfrm>
            <a:off x="685800" y="4038600"/>
            <a:ext cx="640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latin typeface="Arial" pitchFamily="34" charset="0"/>
              </a:rPr>
              <a:t>Sp</a:t>
            </a:r>
            <a:r>
              <a:rPr lang="en-US" altLang="en-US" sz="2400">
                <a:latin typeface="Arial" pitchFamily="34" charset="0"/>
              </a:rPr>
              <a:t>elling </a:t>
            </a:r>
            <a:r>
              <a:rPr lang="en-US" altLang="en-US" sz="2400">
                <a:solidFill>
                  <a:srgbClr val="FF0000"/>
                </a:solidFill>
                <a:latin typeface="Arial" pitchFamily="34" charset="0"/>
              </a:rPr>
              <a:t>A</a:t>
            </a:r>
            <a:r>
              <a:rPr lang="en-US" altLang="en-US" sz="2400">
                <a:latin typeface="Arial" pitchFamily="34" charset="0"/>
              </a:rPr>
              <a:t> La </a:t>
            </a:r>
            <a:r>
              <a:rPr lang="en-US" altLang="en-US" sz="2400">
                <a:solidFill>
                  <a:srgbClr val="FF0000"/>
                </a:solidFill>
                <a:latin typeface="Arial" pitchFamily="34" charset="0"/>
              </a:rPr>
              <a:t>M</a:t>
            </a:r>
            <a:r>
              <a:rPr lang="en-US" altLang="en-US" sz="2400">
                <a:latin typeface="Arial" pitchFamily="34" charset="0"/>
              </a:rPr>
              <a:t>illisoft </a:t>
            </a:r>
            <a:r>
              <a:rPr lang="en-US" altLang="en-US" sz="2400">
                <a:solidFill>
                  <a:srgbClr val="FF0000"/>
                </a:solidFill>
                <a:latin typeface="Arial" pitchFamily="34" charset="0"/>
              </a:rPr>
              <a:t>(SPAM)</a:t>
            </a:r>
          </a:p>
          <a:p>
            <a:pPr>
              <a:spcBef>
                <a:spcPct val="0"/>
              </a:spcBef>
              <a:buFontTx/>
              <a:buNone/>
            </a:pPr>
            <a:endParaRPr lang="en-US" altLang="en-US" sz="2400">
              <a:solidFill>
                <a:srgbClr val="FF0000"/>
              </a:solidFill>
              <a:latin typeface="Arial" pitchFamily="34" charset="0"/>
            </a:endParaRPr>
          </a:p>
        </p:txBody>
      </p:sp>
      <p:pic>
        <p:nvPicPr>
          <p:cNvPr id="471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71600"/>
            <a:ext cx="16081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4"/>
          <p:cNvSpPr txBox="1">
            <a:spLocks noChangeArrowheads="1"/>
          </p:cNvSpPr>
          <p:nvPr/>
        </p:nvSpPr>
        <p:spPr bwMode="auto">
          <a:xfrm>
            <a:off x="7162800" y="26670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Gill Bates</a:t>
            </a:r>
          </a:p>
        </p:txBody>
      </p:sp>
      <p:sp>
        <p:nvSpPr>
          <p:cNvPr id="47110" name="TextBox 6"/>
          <p:cNvSpPr txBox="1">
            <a:spLocks noChangeArrowheads="1"/>
          </p:cNvSpPr>
          <p:nvPr/>
        </p:nvSpPr>
        <p:spPr bwMode="auto">
          <a:xfrm>
            <a:off x="609600" y="1676400"/>
            <a:ext cx="59150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New!  Millisoft Office, featuring</a:t>
            </a:r>
          </a:p>
          <a:p>
            <a:pPr>
              <a:spcBef>
                <a:spcPct val="0"/>
              </a:spcBef>
              <a:buFontTx/>
              <a:buNone/>
            </a:pPr>
            <a:endParaRPr lang="en-US" altLang="en-US" sz="2400">
              <a:latin typeface="Arial" pitchFamily="34" charset="0"/>
            </a:endParaRPr>
          </a:p>
          <a:p>
            <a:pPr>
              <a:spcBef>
                <a:spcPct val="0"/>
              </a:spcBef>
              <a:buFontTx/>
              <a:buNone/>
            </a:pPr>
            <a:r>
              <a:rPr lang="en-US" altLang="en-US" sz="2400">
                <a:latin typeface="Arial" pitchFamily="34" charset="0"/>
              </a:rPr>
              <a:t>	Millisoft Sentence (word processor)</a:t>
            </a:r>
          </a:p>
          <a:p>
            <a:pPr>
              <a:spcBef>
                <a:spcPct val="0"/>
              </a:spcBef>
              <a:buFontTx/>
              <a:buNone/>
            </a:pPr>
            <a:r>
              <a:rPr lang="en-US" altLang="en-US" sz="2400">
                <a:latin typeface="Arial" pitchFamily="34" charset="0"/>
              </a:rPr>
              <a:t>	Energy Dot (presentation software)</a:t>
            </a:r>
          </a:p>
          <a:p>
            <a:pPr>
              <a:spcBef>
                <a:spcPct val="0"/>
              </a:spcBef>
              <a:buFontTx/>
              <a:buNone/>
            </a:pPr>
            <a:r>
              <a:rPr lang="en-US" altLang="en-US" sz="2400">
                <a:latin typeface="Arial" pitchFamily="34" charset="0"/>
              </a:rPr>
              <a:t>	Succeed (spreadsheet software)</a:t>
            </a:r>
          </a:p>
        </p:txBody>
      </p:sp>
      <p:sp>
        <p:nvSpPr>
          <p:cNvPr id="47111" name="TextBox 7"/>
          <p:cNvSpPr txBox="1">
            <a:spLocks noChangeArrowheads="1"/>
          </p:cNvSpPr>
          <p:nvPr/>
        </p:nvSpPr>
        <p:spPr bwMode="auto">
          <a:xfrm>
            <a:off x="7315200" y="6096000"/>
            <a:ext cx="119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DEMO!</a:t>
            </a:r>
          </a:p>
        </p:txBody>
      </p:sp>
      <p:pic>
        <p:nvPicPr>
          <p:cNvPr id="4711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352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3" name="Group 3"/>
          <p:cNvGrpSpPr>
            <a:grpSpLocks/>
          </p:cNvGrpSpPr>
          <p:nvPr/>
        </p:nvGrpSpPr>
        <p:grpSpPr bwMode="auto">
          <a:xfrm>
            <a:off x="457200" y="1219200"/>
            <a:ext cx="8218488" cy="180975"/>
            <a:chOff x="295" y="1311"/>
            <a:chExt cx="5177" cy="114"/>
          </a:xfrm>
        </p:grpSpPr>
        <p:sp>
          <p:nvSpPr>
            <p:cNvPr id="4711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711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152400"/>
            <a:ext cx="7772400" cy="860425"/>
          </a:xfrm>
        </p:spPr>
        <p:txBody>
          <a:bodyPr/>
          <a:lstStyle/>
          <a:p>
            <a:r>
              <a:rPr lang="en-US" altLang="en-US" smtClean="0">
                <a:ea typeface="ＭＳ Ｐゴシック" pitchFamily="-65" charset="-128"/>
              </a:rPr>
              <a:t>Conditionalizing </a:t>
            </a:r>
            <a:r>
              <a:rPr lang="en-US" altLang="en-US" smtClean="0">
                <a:latin typeface="Courier New" pitchFamily="49" charset="0"/>
                <a:ea typeface="ＭＳ Ｐゴシック" pitchFamily="-65" charset="-128"/>
                <a:cs typeface="Courier New" pitchFamily="49" charset="0"/>
              </a:rPr>
              <a:t>lambda</a:t>
            </a:r>
            <a:endParaRPr lang="en-US" altLang="en-US" smtClean="0">
              <a:ea typeface="ＭＳ Ｐゴシック" pitchFamily="-65" charset="-128"/>
            </a:endParaRPr>
          </a:p>
        </p:txBody>
      </p:sp>
      <p:sp>
        <p:nvSpPr>
          <p:cNvPr id="48131" name="TextBox 3"/>
          <p:cNvSpPr txBox="1">
            <a:spLocks noChangeArrowheads="1"/>
          </p:cNvSpPr>
          <p:nvPr/>
        </p:nvSpPr>
        <p:spPr bwMode="auto">
          <a:xfrm>
            <a:off x="533400" y="2362200"/>
            <a:ext cx="77406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a:p>
            <a:pPr>
              <a:spcBef>
                <a:spcPct val="0"/>
              </a:spcBef>
              <a:buFontTx/>
              <a:buNone/>
            </a:pPr>
            <a:r>
              <a:rPr lang="en-US" altLang="en-US" sz="2000">
                <a:latin typeface="Courier" pitchFamily="49" charset="0"/>
              </a:rPr>
              <a:t>&gt;</a:t>
            </a:r>
            <a:r>
              <a:rPr lang="en-US" altLang="en-US" sz="2000">
                <a:latin typeface="Courier New" pitchFamily="49" charset="0"/>
                <a:cs typeface="Courier New" pitchFamily="49" charset="0"/>
              </a:rPr>
              <a:t>&gt;&gt; map(</a:t>
            </a:r>
            <a:r>
              <a:rPr lang="en-US" altLang="en-US" sz="2000">
                <a:solidFill>
                  <a:srgbClr val="660066"/>
                </a:solidFill>
                <a:latin typeface="Courier New" pitchFamily="49" charset="0"/>
                <a:cs typeface="Courier New" pitchFamily="49" charset="0"/>
              </a:rPr>
              <a:t>lambda x: "nice" if x == 42 else </a:t>
            </a:r>
            <a:r>
              <a:rPr lang="ja-JP" altLang="en-US" sz="2000">
                <a:solidFill>
                  <a:srgbClr val="660066"/>
                </a:solidFill>
                <a:latin typeface="Courier New" pitchFamily="49" charset="0"/>
                <a:cs typeface="Courier New" pitchFamily="49" charset="0"/>
              </a:rPr>
              <a:t>“</a:t>
            </a:r>
            <a:r>
              <a:rPr lang="en-US" altLang="ja-JP" sz="2000">
                <a:solidFill>
                  <a:srgbClr val="660066"/>
                </a:solidFill>
                <a:latin typeface="Courier New" pitchFamily="49" charset="0"/>
                <a:cs typeface="Courier New" pitchFamily="49" charset="0"/>
              </a:rPr>
              <a:t>blech!</a:t>
            </a:r>
            <a:r>
              <a:rPr lang="ja-JP" altLang="en-US" sz="2000">
                <a:solidFill>
                  <a:srgbClr val="660066"/>
                </a:solidFill>
                <a:latin typeface="Courier New" pitchFamily="49" charset="0"/>
                <a:cs typeface="Courier New" pitchFamily="49" charset="0"/>
              </a:rPr>
              <a:t>”</a:t>
            </a:r>
            <a:r>
              <a:rPr lang="en-US" altLang="ja-JP" sz="2000">
                <a:latin typeface="Courier New" pitchFamily="49" charset="0"/>
                <a:cs typeface="Courier New" pitchFamily="49" charset="0"/>
              </a:rPr>
              <a:t>,</a:t>
            </a:r>
          </a:p>
          <a:p>
            <a:pPr>
              <a:spcBef>
                <a:spcPct val="0"/>
              </a:spcBef>
              <a:buFontTx/>
              <a:buNone/>
            </a:pPr>
            <a:r>
              <a:rPr lang="en-US" altLang="en-US" sz="2000">
                <a:latin typeface="Courier New" pitchFamily="49" charset="0"/>
                <a:cs typeface="Courier New" pitchFamily="49" charset="0"/>
              </a:rPr>
              <a:t>        </a:t>
            </a:r>
            <a:r>
              <a:rPr lang="en-US" altLang="en-US" sz="2000">
                <a:solidFill>
                  <a:srgbClr val="0000FF"/>
                </a:solidFill>
                <a:latin typeface="Courier New" pitchFamily="49" charset="0"/>
                <a:cs typeface="Courier New" pitchFamily="49" charset="0"/>
              </a:rPr>
              <a:t>[42, 7, 6, 42, 3]</a:t>
            </a:r>
            <a:r>
              <a:rPr lang="en-US" altLang="en-US" sz="2000">
                <a:latin typeface="Courier New" pitchFamily="49" charset="0"/>
                <a:cs typeface="Courier New" pitchFamily="49" charset="0"/>
              </a:rPr>
              <a:t>)</a:t>
            </a:r>
          </a:p>
          <a:p>
            <a:pPr>
              <a:spcBef>
                <a:spcPct val="0"/>
              </a:spcBef>
              <a:buFontTx/>
              <a:buNone/>
            </a:pPr>
            <a:endParaRPr lang="en-US" altLang="en-US" sz="2000">
              <a:latin typeface="Courier New" pitchFamily="49" charset="0"/>
              <a:cs typeface="Courier New" pitchFamily="49" charset="0"/>
            </a:endParaRPr>
          </a:p>
          <a:p>
            <a:pPr>
              <a:spcBef>
                <a:spcPct val="0"/>
              </a:spcBef>
              <a:buFontTx/>
              <a:buNone/>
            </a:pPr>
            <a:r>
              <a:rPr lang="en-US" altLang="en-US" sz="2000">
                <a:solidFill>
                  <a:srgbClr val="008000"/>
                </a:solidFill>
                <a:latin typeface="Courier New" pitchFamily="49" charset="0"/>
                <a:cs typeface="Courier New" pitchFamily="49" charset="0"/>
              </a:rPr>
              <a:t>[</a:t>
            </a:r>
            <a:r>
              <a:rPr lang="ja-JP" altLang="en-US" sz="2000">
                <a:solidFill>
                  <a:srgbClr val="008000"/>
                </a:solidFill>
                <a:latin typeface="Courier New" pitchFamily="49" charset="0"/>
                <a:cs typeface="Courier New" pitchFamily="49" charset="0"/>
              </a:rPr>
              <a:t>“</a:t>
            </a:r>
            <a:r>
              <a:rPr lang="en-US" altLang="ja-JP" sz="2000">
                <a:solidFill>
                  <a:srgbClr val="008000"/>
                </a:solidFill>
                <a:latin typeface="Courier New" pitchFamily="49" charset="0"/>
                <a:cs typeface="Courier New" pitchFamily="49" charset="0"/>
              </a:rPr>
              <a:t>nice</a:t>
            </a:r>
            <a:r>
              <a:rPr lang="ja-JP" altLang="en-US" sz="2000">
                <a:solidFill>
                  <a:srgbClr val="008000"/>
                </a:solidFill>
                <a:latin typeface="Courier New" pitchFamily="49" charset="0"/>
                <a:cs typeface="Courier New" pitchFamily="49" charset="0"/>
              </a:rPr>
              <a:t>”</a:t>
            </a:r>
            <a:r>
              <a:rPr lang="en-US" altLang="ja-JP" sz="2000">
                <a:solidFill>
                  <a:srgbClr val="008000"/>
                </a:solidFill>
                <a:latin typeface="Courier New" pitchFamily="49" charset="0"/>
                <a:cs typeface="Courier New" pitchFamily="49" charset="0"/>
              </a:rPr>
              <a:t>, </a:t>
            </a:r>
            <a:r>
              <a:rPr lang="ja-JP" altLang="en-US" sz="2000">
                <a:solidFill>
                  <a:srgbClr val="008000"/>
                </a:solidFill>
                <a:latin typeface="Courier New" pitchFamily="49" charset="0"/>
                <a:cs typeface="Courier New" pitchFamily="49" charset="0"/>
              </a:rPr>
              <a:t>“</a:t>
            </a:r>
            <a:r>
              <a:rPr lang="en-US" altLang="ja-JP" sz="2000">
                <a:solidFill>
                  <a:srgbClr val="008000"/>
                </a:solidFill>
                <a:latin typeface="Courier New" pitchFamily="49" charset="0"/>
                <a:cs typeface="Courier New" pitchFamily="49" charset="0"/>
              </a:rPr>
              <a:t>blech</a:t>
            </a:r>
            <a:r>
              <a:rPr lang="ja-JP" altLang="en-US" sz="2000">
                <a:solidFill>
                  <a:srgbClr val="008000"/>
                </a:solidFill>
                <a:latin typeface="Courier New" pitchFamily="49" charset="0"/>
                <a:cs typeface="Courier New" pitchFamily="49" charset="0"/>
              </a:rPr>
              <a:t>”</a:t>
            </a:r>
            <a:r>
              <a:rPr lang="en-US" altLang="ja-JP" sz="2000">
                <a:solidFill>
                  <a:srgbClr val="008000"/>
                </a:solidFill>
                <a:latin typeface="Courier New" pitchFamily="49" charset="0"/>
                <a:cs typeface="Courier New" pitchFamily="49" charset="0"/>
              </a:rPr>
              <a:t>, </a:t>
            </a:r>
            <a:r>
              <a:rPr lang="ja-JP" altLang="en-US" sz="2000">
                <a:solidFill>
                  <a:srgbClr val="008000"/>
                </a:solidFill>
                <a:latin typeface="Courier New" pitchFamily="49" charset="0"/>
                <a:cs typeface="Courier New" pitchFamily="49" charset="0"/>
              </a:rPr>
              <a:t>“</a:t>
            </a:r>
            <a:r>
              <a:rPr lang="en-US" altLang="ja-JP" sz="2000">
                <a:solidFill>
                  <a:srgbClr val="008000"/>
                </a:solidFill>
                <a:latin typeface="Courier New" pitchFamily="49" charset="0"/>
                <a:cs typeface="Courier New" pitchFamily="49" charset="0"/>
              </a:rPr>
              <a:t>blech</a:t>
            </a:r>
            <a:r>
              <a:rPr lang="ja-JP" altLang="en-US" sz="2000">
                <a:solidFill>
                  <a:srgbClr val="008000"/>
                </a:solidFill>
                <a:latin typeface="Courier New" pitchFamily="49" charset="0"/>
                <a:cs typeface="Courier New" pitchFamily="49" charset="0"/>
              </a:rPr>
              <a:t>”</a:t>
            </a:r>
            <a:r>
              <a:rPr lang="en-US" altLang="ja-JP" sz="2000">
                <a:solidFill>
                  <a:srgbClr val="008000"/>
                </a:solidFill>
                <a:latin typeface="Courier New" pitchFamily="49" charset="0"/>
                <a:cs typeface="Courier New" pitchFamily="49" charset="0"/>
              </a:rPr>
              <a:t>, </a:t>
            </a:r>
            <a:r>
              <a:rPr lang="ja-JP" altLang="en-US" sz="2000">
                <a:solidFill>
                  <a:srgbClr val="008000"/>
                </a:solidFill>
                <a:latin typeface="Courier New" pitchFamily="49" charset="0"/>
                <a:cs typeface="Courier New" pitchFamily="49" charset="0"/>
              </a:rPr>
              <a:t>“</a:t>
            </a:r>
            <a:r>
              <a:rPr lang="en-US" altLang="ja-JP" sz="2000">
                <a:solidFill>
                  <a:srgbClr val="008000"/>
                </a:solidFill>
                <a:latin typeface="Courier New" pitchFamily="49" charset="0"/>
                <a:cs typeface="Courier New" pitchFamily="49" charset="0"/>
              </a:rPr>
              <a:t>nice</a:t>
            </a:r>
            <a:r>
              <a:rPr lang="ja-JP" altLang="en-US" sz="2000">
                <a:solidFill>
                  <a:srgbClr val="008000"/>
                </a:solidFill>
                <a:latin typeface="Courier New" pitchFamily="49" charset="0"/>
                <a:cs typeface="Courier New" pitchFamily="49" charset="0"/>
              </a:rPr>
              <a:t>”</a:t>
            </a:r>
            <a:r>
              <a:rPr lang="en-US" altLang="ja-JP" sz="2000">
                <a:solidFill>
                  <a:srgbClr val="008000"/>
                </a:solidFill>
                <a:latin typeface="Courier New" pitchFamily="49" charset="0"/>
                <a:cs typeface="Courier New" pitchFamily="49" charset="0"/>
              </a:rPr>
              <a:t>, </a:t>
            </a:r>
            <a:r>
              <a:rPr lang="ja-JP" altLang="en-US" sz="2000">
                <a:solidFill>
                  <a:srgbClr val="008000"/>
                </a:solidFill>
                <a:latin typeface="Courier New" pitchFamily="49" charset="0"/>
                <a:cs typeface="Courier New" pitchFamily="49" charset="0"/>
              </a:rPr>
              <a:t>“</a:t>
            </a:r>
            <a:r>
              <a:rPr lang="en-US" altLang="ja-JP" sz="2000">
                <a:solidFill>
                  <a:srgbClr val="008000"/>
                </a:solidFill>
                <a:latin typeface="Courier New" pitchFamily="49" charset="0"/>
                <a:cs typeface="Courier New" pitchFamily="49" charset="0"/>
              </a:rPr>
              <a:t>blech</a:t>
            </a:r>
            <a:r>
              <a:rPr lang="ja-JP" altLang="en-US" sz="2000">
                <a:solidFill>
                  <a:srgbClr val="008000"/>
                </a:solidFill>
                <a:latin typeface="Courier New" pitchFamily="49" charset="0"/>
                <a:cs typeface="Courier New" pitchFamily="49" charset="0"/>
              </a:rPr>
              <a:t>”</a:t>
            </a:r>
            <a:r>
              <a:rPr lang="en-US" altLang="ja-JP" sz="2000">
                <a:solidFill>
                  <a:srgbClr val="008000"/>
                </a:solidFill>
                <a:latin typeface="Courier New" pitchFamily="49" charset="0"/>
                <a:cs typeface="Courier New" pitchFamily="49" charset="0"/>
              </a:rPr>
              <a:t>]</a:t>
            </a:r>
          </a:p>
        </p:txBody>
      </p:sp>
      <p:grpSp>
        <p:nvGrpSpPr>
          <p:cNvPr id="48132" name="Group 3"/>
          <p:cNvGrpSpPr>
            <a:grpSpLocks/>
          </p:cNvGrpSpPr>
          <p:nvPr/>
        </p:nvGrpSpPr>
        <p:grpSpPr bwMode="auto">
          <a:xfrm>
            <a:off x="457200" y="1017588"/>
            <a:ext cx="8218488" cy="180975"/>
            <a:chOff x="295" y="1311"/>
            <a:chExt cx="5177" cy="114"/>
          </a:xfrm>
        </p:grpSpPr>
        <p:sp>
          <p:nvSpPr>
            <p:cNvPr id="4813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813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81000"/>
            <a:ext cx="7772400" cy="1143000"/>
          </a:xfrm>
        </p:spPr>
        <p:txBody>
          <a:bodyPr/>
          <a:lstStyle/>
          <a:p>
            <a:r>
              <a:rPr lang="ja-JP" altLang="en-US" smtClean="0"/>
              <a:t>“</a:t>
            </a:r>
            <a:r>
              <a:rPr lang="en-US" altLang="ja-JP" smtClean="0"/>
              <a:t>Easy</a:t>
            </a:r>
            <a:r>
              <a:rPr lang="ja-JP" altLang="en-US" smtClean="0"/>
              <a:t>”</a:t>
            </a:r>
            <a:r>
              <a:rPr lang="en-US" altLang="ja-JP" smtClean="0"/>
              <a:t> Problems</a:t>
            </a:r>
            <a:endParaRPr lang="en-US" altLang="en-US" smtClean="0"/>
          </a:p>
        </p:txBody>
      </p:sp>
      <p:grpSp>
        <p:nvGrpSpPr>
          <p:cNvPr id="10243" name="Group 4"/>
          <p:cNvGrpSpPr>
            <a:grpSpLocks/>
          </p:cNvGrpSpPr>
          <p:nvPr/>
        </p:nvGrpSpPr>
        <p:grpSpPr bwMode="auto">
          <a:xfrm>
            <a:off x="457200" y="1571625"/>
            <a:ext cx="8218488" cy="180975"/>
            <a:chOff x="295" y="1311"/>
            <a:chExt cx="5177" cy="114"/>
          </a:xfrm>
        </p:grpSpPr>
        <p:sp>
          <p:nvSpPr>
            <p:cNvPr id="102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02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0244" name="Text Box 7"/>
          <p:cNvSpPr txBox="1">
            <a:spLocks noChangeArrowheads="1"/>
          </p:cNvSpPr>
          <p:nvPr/>
        </p:nvSpPr>
        <p:spPr bwMode="auto">
          <a:xfrm>
            <a:off x="669925" y="2181225"/>
            <a:ext cx="708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Sorting a list of n numbers:</a:t>
            </a:r>
            <a:r>
              <a:rPr lang="en-US" altLang="en-US" sz="2400">
                <a:latin typeface="Calibri" pitchFamily="34" charset="0"/>
              </a:rPr>
              <a:t>  [42, 3, 17, 26, … , 100]</a:t>
            </a:r>
          </a:p>
        </p:txBody>
      </p:sp>
      <p:sp>
        <p:nvSpPr>
          <p:cNvPr id="10245" name="Text Box 8"/>
          <p:cNvSpPr txBox="1">
            <a:spLocks noChangeArrowheads="1"/>
          </p:cNvSpPr>
          <p:nvPr/>
        </p:nvSpPr>
        <p:spPr bwMode="auto">
          <a:xfrm>
            <a:off x="644525" y="3629025"/>
            <a:ext cx="407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Multiplying two n x n matrices:</a:t>
            </a:r>
            <a:endParaRPr lang="en-US" altLang="en-US" sz="2400">
              <a:latin typeface="Calibri" pitchFamily="34" charset="0"/>
            </a:endParaRPr>
          </a:p>
        </p:txBody>
      </p:sp>
      <p:sp>
        <p:nvSpPr>
          <p:cNvPr id="10246" name="Text Box 9"/>
          <p:cNvSpPr txBox="1">
            <a:spLocks noChangeArrowheads="1"/>
          </p:cNvSpPr>
          <p:nvPr/>
        </p:nvSpPr>
        <p:spPr bwMode="auto">
          <a:xfrm>
            <a:off x="1584325" y="4438650"/>
            <a:ext cx="1243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alibri" pitchFamily="34" charset="0"/>
              </a:rPr>
              <a:t>3  5  2  7</a:t>
            </a:r>
          </a:p>
          <a:p>
            <a:pPr>
              <a:spcBef>
                <a:spcPct val="0"/>
              </a:spcBef>
              <a:buFontTx/>
              <a:buNone/>
            </a:pPr>
            <a:r>
              <a:rPr lang="en-US" altLang="en-US" sz="2000">
                <a:latin typeface="Calibri" pitchFamily="34" charset="0"/>
              </a:rPr>
              <a:t>1  6  8  9</a:t>
            </a:r>
          </a:p>
          <a:p>
            <a:pPr>
              <a:spcBef>
                <a:spcPct val="0"/>
              </a:spcBef>
              <a:buFontTx/>
              <a:buNone/>
            </a:pPr>
            <a:r>
              <a:rPr lang="en-US" altLang="en-US" sz="2000">
                <a:latin typeface="Calibri" pitchFamily="34" charset="0"/>
              </a:rPr>
              <a:t>2  4  6 10</a:t>
            </a:r>
          </a:p>
          <a:p>
            <a:pPr>
              <a:spcBef>
                <a:spcPct val="0"/>
              </a:spcBef>
              <a:buFontTx/>
              <a:buNone/>
            </a:pPr>
            <a:r>
              <a:rPr lang="en-US" altLang="en-US" sz="2000">
                <a:latin typeface="Calibri" pitchFamily="34" charset="0"/>
              </a:rPr>
              <a:t>9  3  2 12</a:t>
            </a:r>
            <a:endParaRPr lang="en-US" altLang="en-US" sz="2400">
              <a:latin typeface="Calibri" pitchFamily="34" charset="0"/>
            </a:endParaRPr>
          </a:p>
        </p:txBody>
      </p:sp>
      <p:sp>
        <p:nvSpPr>
          <p:cNvPr id="10247" name="Text Box 10"/>
          <p:cNvSpPr txBox="1">
            <a:spLocks noChangeArrowheads="1"/>
          </p:cNvSpPr>
          <p:nvPr/>
        </p:nvSpPr>
        <p:spPr bwMode="auto">
          <a:xfrm>
            <a:off x="10668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48" name="Text Box 11"/>
          <p:cNvSpPr txBox="1">
            <a:spLocks noChangeArrowheads="1"/>
          </p:cNvSpPr>
          <p:nvPr/>
        </p:nvSpPr>
        <p:spPr bwMode="auto">
          <a:xfrm>
            <a:off x="26670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49" name="Text Box 12"/>
          <p:cNvSpPr txBox="1">
            <a:spLocks noChangeArrowheads="1"/>
          </p:cNvSpPr>
          <p:nvPr/>
        </p:nvSpPr>
        <p:spPr bwMode="auto">
          <a:xfrm>
            <a:off x="3686175" y="4438650"/>
            <a:ext cx="1173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alibri" pitchFamily="34" charset="0"/>
              </a:rPr>
              <a:t>1  5  5  4</a:t>
            </a:r>
          </a:p>
          <a:p>
            <a:pPr>
              <a:spcBef>
                <a:spcPct val="0"/>
              </a:spcBef>
              <a:buFontTx/>
              <a:buNone/>
            </a:pPr>
            <a:r>
              <a:rPr lang="en-US" altLang="en-US" sz="2000">
                <a:latin typeface="Calibri" pitchFamily="34" charset="0"/>
              </a:rPr>
              <a:t>5 12 8  6</a:t>
            </a:r>
          </a:p>
          <a:p>
            <a:pPr>
              <a:spcBef>
                <a:spcPct val="0"/>
              </a:spcBef>
              <a:buFontTx/>
              <a:buNone/>
            </a:pPr>
            <a:r>
              <a:rPr lang="en-US" altLang="en-US" sz="2000">
                <a:latin typeface="Calibri" pitchFamily="34" charset="0"/>
              </a:rPr>
              <a:t>7  6  1  5</a:t>
            </a:r>
          </a:p>
          <a:p>
            <a:pPr>
              <a:spcBef>
                <a:spcPct val="0"/>
              </a:spcBef>
              <a:buFontTx/>
              <a:buNone/>
            </a:pPr>
            <a:r>
              <a:rPr lang="en-US" altLang="en-US" sz="2000">
                <a:latin typeface="Calibri" pitchFamily="34" charset="0"/>
              </a:rPr>
              <a:t>9 23 5  8</a:t>
            </a:r>
            <a:endParaRPr lang="en-US" altLang="en-US" sz="2400">
              <a:latin typeface="Calibri" pitchFamily="34" charset="0"/>
            </a:endParaRPr>
          </a:p>
        </p:txBody>
      </p:sp>
      <p:sp>
        <p:nvSpPr>
          <p:cNvPr id="10250" name="Text Box 13"/>
          <p:cNvSpPr txBox="1">
            <a:spLocks noChangeArrowheads="1"/>
          </p:cNvSpPr>
          <p:nvPr/>
        </p:nvSpPr>
        <p:spPr bwMode="auto">
          <a:xfrm>
            <a:off x="31242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1" name="Text Box 14"/>
          <p:cNvSpPr txBox="1">
            <a:spLocks noChangeArrowheads="1"/>
          </p:cNvSpPr>
          <p:nvPr/>
        </p:nvSpPr>
        <p:spPr bwMode="auto">
          <a:xfrm>
            <a:off x="47244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2" name="Text Box 15"/>
          <p:cNvSpPr txBox="1">
            <a:spLocks noChangeArrowheads="1"/>
          </p:cNvSpPr>
          <p:nvPr/>
        </p:nvSpPr>
        <p:spPr bwMode="auto">
          <a:xfrm>
            <a:off x="5334000" y="4876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a:t>
            </a:r>
          </a:p>
        </p:txBody>
      </p:sp>
      <p:sp>
        <p:nvSpPr>
          <p:cNvPr id="10253" name="Text Box 16"/>
          <p:cNvSpPr txBox="1">
            <a:spLocks noChangeArrowheads="1"/>
          </p:cNvSpPr>
          <p:nvPr/>
        </p:nvSpPr>
        <p:spPr bwMode="auto">
          <a:xfrm>
            <a:off x="56388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4" name="Text Box 17"/>
          <p:cNvSpPr txBox="1">
            <a:spLocks noChangeArrowheads="1"/>
          </p:cNvSpPr>
          <p:nvPr/>
        </p:nvSpPr>
        <p:spPr bwMode="auto">
          <a:xfrm>
            <a:off x="72390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5" name="Text Box 21"/>
          <p:cNvSpPr txBox="1">
            <a:spLocks noChangeArrowheads="1"/>
          </p:cNvSpPr>
          <p:nvPr/>
        </p:nvSpPr>
        <p:spPr bwMode="auto">
          <a:xfrm>
            <a:off x="20081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6" name="Text Box 22"/>
          <p:cNvSpPr txBox="1">
            <a:spLocks noChangeArrowheads="1"/>
          </p:cNvSpPr>
          <p:nvPr/>
        </p:nvSpPr>
        <p:spPr bwMode="auto">
          <a:xfrm>
            <a:off x="636588" y="48768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7" name="Text Box 23"/>
          <p:cNvSpPr txBox="1">
            <a:spLocks noChangeArrowheads="1"/>
          </p:cNvSpPr>
          <p:nvPr/>
        </p:nvSpPr>
        <p:spPr bwMode="auto">
          <a:xfrm>
            <a:off x="40655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8" name="Text Box 27"/>
          <p:cNvSpPr txBox="1">
            <a:spLocks noChangeArrowheads="1"/>
          </p:cNvSpPr>
          <p:nvPr/>
        </p:nvSpPr>
        <p:spPr bwMode="auto">
          <a:xfrm>
            <a:off x="66563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9" name="Text Box 28"/>
          <p:cNvSpPr txBox="1">
            <a:spLocks noChangeArrowheads="1"/>
          </p:cNvSpPr>
          <p:nvPr/>
        </p:nvSpPr>
        <p:spPr bwMode="auto">
          <a:xfrm>
            <a:off x="7848600" y="4953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60" name="Text Box 29"/>
          <p:cNvSpPr txBox="1">
            <a:spLocks noChangeArrowheads="1"/>
          </p:cNvSpPr>
          <p:nvPr/>
        </p:nvSpPr>
        <p:spPr bwMode="auto">
          <a:xfrm>
            <a:off x="3429000" y="2743200"/>
            <a:ext cx="1354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i="1">
                <a:latin typeface="Calibri" pitchFamily="34" charset="0"/>
              </a:rPr>
              <a:t>n log</a:t>
            </a:r>
            <a:r>
              <a:rPr lang="en-US" altLang="en-US" sz="2800" i="1" baseline="-25000">
                <a:latin typeface="Calibri" pitchFamily="34" charset="0"/>
              </a:rPr>
              <a:t>2 </a:t>
            </a:r>
            <a:r>
              <a:rPr lang="en-US" altLang="en-US" sz="2800" i="1">
                <a:latin typeface="Calibri" pitchFamily="34" charset="0"/>
              </a:rPr>
              <a:t>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
            <a:ext cx="7772400" cy="1143000"/>
          </a:xfrm>
        </p:spPr>
        <p:txBody>
          <a:bodyPr/>
          <a:lstStyle/>
          <a:p>
            <a:r>
              <a:rPr lang="ja-JP" altLang="en-US" smtClean="0"/>
              <a:t>“</a:t>
            </a:r>
            <a:r>
              <a:rPr lang="en-US" altLang="ja-JP" smtClean="0"/>
              <a:t>Easy</a:t>
            </a:r>
            <a:r>
              <a:rPr lang="ja-JP" altLang="en-US" smtClean="0"/>
              <a:t>”</a:t>
            </a:r>
            <a:r>
              <a:rPr lang="en-US" altLang="ja-JP" smtClean="0"/>
              <a:t> Problems</a:t>
            </a:r>
            <a:endParaRPr lang="en-US" altLang="en-US" smtClean="0"/>
          </a:p>
        </p:txBody>
      </p:sp>
      <p:grpSp>
        <p:nvGrpSpPr>
          <p:cNvPr id="11267" name="Group 3"/>
          <p:cNvGrpSpPr>
            <a:grpSpLocks/>
          </p:cNvGrpSpPr>
          <p:nvPr/>
        </p:nvGrpSpPr>
        <p:grpSpPr bwMode="auto">
          <a:xfrm>
            <a:off x="457200" y="1571625"/>
            <a:ext cx="8218488" cy="180975"/>
            <a:chOff x="295" y="1311"/>
            <a:chExt cx="5177" cy="114"/>
          </a:xfrm>
        </p:grpSpPr>
        <p:sp>
          <p:nvSpPr>
            <p:cNvPr id="1127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127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pic>
        <p:nvPicPr>
          <p:cNvPr id="11268" name="Picture 6" descr="shortest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19400"/>
            <a:ext cx="3811588"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7"/>
          <p:cNvSpPr txBox="1">
            <a:spLocks noChangeArrowheads="1"/>
          </p:cNvSpPr>
          <p:nvPr/>
        </p:nvSpPr>
        <p:spPr bwMode="auto">
          <a:xfrm>
            <a:off x="822325" y="2028825"/>
            <a:ext cx="6265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The Shortest Path Problem (i.e. </a:t>
            </a:r>
            <a:r>
              <a:rPr lang="ja-JP" altLang="en-US" sz="2400">
                <a:solidFill>
                  <a:srgbClr val="07621A"/>
                </a:solidFill>
                <a:latin typeface="Calibri" pitchFamily="34" charset="0"/>
              </a:rPr>
              <a:t>“</a:t>
            </a:r>
            <a:r>
              <a:rPr lang="en-US" altLang="ja-JP" sz="2400">
                <a:solidFill>
                  <a:srgbClr val="07621A"/>
                </a:solidFill>
                <a:latin typeface="Calibri" pitchFamily="34" charset="0"/>
              </a:rPr>
              <a:t>Mapquest</a:t>
            </a:r>
            <a:r>
              <a:rPr lang="ja-JP" altLang="en-US" sz="2400">
                <a:solidFill>
                  <a:srgbClr val="07621A"/>
                </a:solidFill>
                <a:latin typeface="Calibri" pitchFamily="34" charset="0"/>
              </a:rPr>
              <a:t>”</a:t>
            </a:r>
            <a:r>
              <a:rPr lang="en-US" altLang="ja-JP" sz="2400">
                <a:solidFill>
                  <a:srgbClr val="07621A"/>
                </a:solidFill>
                <a:latin typeface="Calibri" pitchFamily="34" charset="0"/>
              </a:rPr>
              <a:t>) </a:t>
            </a:r>
            <a:endParaRPr lang="en-US" altLang="en-US" sz="2400">
              <a:solidFill>
                <a:srgbClr val="07621A"/>
              </a:solidFill>
              <a:latin typeface="Calibri" pitchFamily="34" charset="0"/>
            </a:endParaRPr>
          </a:p>
        </p:txBody>
      </p:sp>
      <p:pic>
        <p:nvPicPr>
          <p:cNvPr id="11270" name="Picture 13" descr="dijkst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429000"/>
            <a:ext cx="17922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4"/>
          <p:cNvSpPr txBox="1">
            <a:spLocks noChangeArrowheads="1"/>
          </p:cNvSpPr>
          <p:nvPr/>
        </p:nvSpPr>
        <p:spPr bwMode="auto">
          <a:xfrm>
            <a:off x="6629400" y="5791200"/>
            <a:ext cx="264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Edsgar Dijkstra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81000"/>
            <a:ext cx="7772400" cy="1143000"/>
          </a:xfrm>
        </p:spPr>
        <p:txBody>
          <a:bodyPr/>
          <a:lstStyle/>
          <a:p>
            <a:r>
              <a:rPr lang="ja-JP" altLang="en-US" smtClean="0"/>
              <a:t>“</a:t>
            </a:r>
            <a:r>
              <a:rPr lang="en-US" altLang="ja-JP" smtClean="0"/>
              <a:t>Easy</a:t>
            </a:r>
            <a:r>
              <a:rPr lang="ja-JP" altLang="en-US" smtClean="0"/>
              <a:t>”</a:t>
            </a:r>
            <a:r>
              <a:rPr lang="en-US" altLang="ja-JP" smtClean="0"/>
              <a:t> Problems</a:t>
            </a:r>
            <a:endParaRPr lang="en-US" altLang="en-US" smtClean="0"/>
          </a:p>
        </p:txBody>
      </p:sp>
      <p:grpSp>
        <p:nvGrpSpPr>
          <p:cNvPr id="12291" name="Group 3"/>
          <p:cNvGrpSpPr>
            <a:grpSpLocks/>
          </p:cNvGrpSpPr>
          <p:nvPr/>
        </p:nvGrpSpPr>
        <p:grpSpPr bwMode="auto">
          <a:xfrm>
            <a:off x="457200" y="1571625"/>
            <a:ext cx="8218488" cy="180975"/>
            <a:chOff x="295" y="1311"/>
            <a:chExt cx="5177" cy="114"/>
          </a:xfrm>
        </p:grpSpPr>
        <p:sp>
          <p:nvSpPr>
            <p:cNvPr id="1230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230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2292" name="Text Box 15"/>
          <p:cNvSpPr txBox="1">
            <a:spLocks noChangeArrowheads="1"/>
          </p:cNvSpPr>
          <p:nvPr/>
        </p:nvSpPr>
        <p:spPr bwMode="auto">
          <a:xfrm>
            <a:off x="1828800" y="19050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ja-JP" altLang="en-US">
                <a:latin typeface="Calibri" pitchFamily="34" charset="0"/>
              </a:rPr>
              <a:t>“</a:t>
            </a:r>
            <a:r>
              <a:rPr lang="en-US" altLang="ja-JP">
                <a:latin typeface="Calibri" pitchFamily="34" charset="0"/>
              </a:rPr>
              <a:t>Polynomial Time</a:t>
            </a:r>
            <a:r>
              <a:rPr lang="ja-JP" altLang="en-US">
                <a:latin typeface="Calibri" pitchFamily="34" charset="0"/>
              </a:rPr>
              <a:t>”</a:t>
            </a:r>
            <a:r>
              <a:rPr lang="en-US" altLang="ja-JP">
                <a:latin typeface="Calibri" pitchFamily="34" charset="0"/>
              </a:rPr>
              <a:t> = </a:t>
            </a:r>
            <a:r>
              <a:rPr lang="ja-JP" altLang="en-US">
                <a:latin typeface="Calibri" pitchFamily="34" charset="0"/>
              </a:rPr>
              <a:t>“</a:t>
            </a:r>
            <a:r>
              <a:rPr lang="en-US" altLang="ja-JP">
                <a:latin typeface="Calibri" pitchFamily="34" charset="0"/>
              </a:rPr>
              <a:t>Efficient</a:t>
            </a:r>
            <a:r>
              <a:rPr lang="ja-JP" altLang="en-US">
                <a:latin typeface="Calibri" pitchFamily="34" charset="0"/>
              </a:rPr>
              <a:t>”</a:t>
            </a:r>
            <a:endParaRPr lang="en-US" altLang="en-US">
              <a:latin typeface="Calibri" pitchFamily="34" charset="0"/>
            </a:endParaRPr>
          </a:p>
        </p:txBody>
      </p:sp>
      <p:sp>
        <p:nvSpPr>
          <p:cNvPr id="12293" name="Text Box 16"/>
          <p:cNvSpPr txBox="1">
            <a:spLocks noChangeArrowheads="1"/>
          </p:cNvSpPr>
          <p:nvPr/>
        </p:nvSpPr>
        <p:spPr bwMode="auto">
          <a:xfrm>
            <a:off x="2117725" y="2847975"/>
            <a:ext cx="3330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i="1">
                <a:latin typeface="Calibri" pitchFamily="34" charset="0"/>
              </a:rPr>
              <a:t>n, n</a:t>
            </a:r>
            <a:r>
              <a:rPr lang="en-US" altLang="en-US" i="1" baseline="30000">
                <a:latin typeface="Calibri" pitchFamily="34" charset="0"/>
              </a:rPr>
              <a:t>2</a:t>
            </a:r>
            <a:r>
              <a:rPr lang="en-US" altLang="en-US" i="1">
                <a:latin typeface="Calibri" pitchFamily="34" charset="0"/>
              </a:rPr>
              <a:t>, n</a:t>
            </a:r>
            <a:r>
              <a:rPr lang="en-US" altLang="en-US" i="1" baseline="30000">
                <a:latin typeface="Calibri" pitchFamily="34" charset="0"/>
              </a:rPr>
              <a:t>3</a:t>
            </a:r>
            <a:r>
              <a:rPr lang="en-US" altLang="en-US" i="1">
                <a:latin typeface="Calibri" pitchFamily="34" charset="0"/>
              </a:rPr>
              <a:t>, n</a:t>
            </a:r>
            <a:r>
              <a:rPr lang="en-US" altLang="en-US" i="1" baseline="30000">
                <a:latin typeface="Calibri" pitchFamily="34" charset="0"/>
              </a:rPr>
              <a:t>4</a:t>
            </a:r>
            <a:r>
              <a:rPr lang="en-US" altLang="en-US" i="1">
                <a:latin typeface="Calibri" pitchFamily="34" charset="0"/>
              </a:rPr>
              <a:t>, n</a:t>
            </a:r>
            <a:r>
              <a:rPr lang="en-US" altLang="en-US" i="1" baseline="30000">
                <a:latin typeface="Calibri" pitchFamily="34" charset="0"/>
              </a:rPr>
              <a:t>5</a:t>
            </a:r>
            <a:r>
              <a:rPr lang="en-US" altLang="en-US" i="1">
                <a:latin typeface="Calibri" pitchFamily="34" charset="0"/>
              </a:rPr>
              <a:t>,…</a:t>
            </a:r>
          </a:p>
        </p:txBody>
      </p:sp>
      <p:sp>
        <p:nvSpPr>
          <p:cNvPr id="12294" name="AutoShape 18"/>
          <p:cNvSpPr>
            <a:spLocks noChangeArrowheads="1"/>
          </p:cNvSpPr>
          <p:nvPr/>
        </p:nvSpPr>
        <p:spPr bwMode="auto">
          <a:xfrm>
            <a:off x="1524000" y="3581400"/>
            <a:ext cx="3429000" cy="838200"/>
          </a:xfrm>
          <a:prstGeom prst="wedgeRectCallout">
            <a:avLst>
              <a:gd name="adj1" fmla="val -48333"/>
              <a:gd name="adj2" fmla="val 6458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rPr>
              <a:t>How about something like </a:t>
            </a:r>
            <a:r>
              <a:rPr lang="en-US" altLang="en-US" sz="2400" i="1">
                <a:latin typeface="Times New Roman" pitchFamily="18" charset="0"/>
              </a:rPr>
              <a:t>n log</a:t>
            </a:r>
            <a:r>
              <a:rPr lang="en-US" altLang="en-US" sz="2400" i="1" baseline="-25000">
                <a:latin typeface="Times New Roman" pitchFamily="18" charset="0"/>
              </a:rPr>
              <a:t>2 </a:t>
            </a:r>
            <a:r>
              <a:rPr lang="en-US" altLang="en-US" sz="2400" i="1">
                <a:latin typeface="Times New Roman" pitchFamily="18" charset="0"/>
              </a:rPr>
              <a:t>n </a:t>
            </a:r>
            <a:r>
              <a:rPr lang="en-US" altLang="en-US" sz="2400">
                <a:latin typeface="Times New Roman" pitchFamily="18" charset="0"/>
              </a:rPr>
              <a:t>?</a:t>
            </a:r>
          </a:p>
        </p:txBody>
      </p:sp>
      <p:sp>
        <p:nvSpPr>
          <p:cNvPr id="12295" name="Oval 20"/>
          <p:cNvSpPr>
            <a:spLocks noChangeArrowheads="1"/>
          </p:cNvSpPr>
          <p:nvPr/>
        </p:nvSpPr>
        <p:spPr bwMode="auto">
          <a:xfrm>
            <a:off x="6019800" y="3124200"/>
            <a:ext cx="2860675" cy="2971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endParaRPr lang="en-US" altLang="en-US" sz="2400">
              <a:latin typeface="Calibri" pitchFamily="34" charset="0"/>
            </a:endParaRPr>
          </a:p>
        </p:txBody>
      </p:sp>
      <p:sp>
        <p:nvSpPr>
          <p:cNvPr id="12296" name="Text Box 22"/>
          <p:cNvSpPr txBox="1">
            <a:spLocks noChangeArrowheads="1"/>
          </p:cNvSpPr>
          <p:nvPr/>
        </p:nvSpPr>
        <p:spPr bwMode="auto">
          <a:xfrm>
            <a:off x="6249988" y="6143625"/>
            <a:ext cx="197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The </a:t>
            </a:r>
            <a:r>
              <a:rPr lang="ja-JP" altLang="en-US" sz="2400">
                <a:latin typeface="Calibri" pitchFamily="34" charset="0"/>
              </a:rPr>
              <a:t>“</a:t>
            </a:r>
            <a:r>
              <a:rPr lang="en-US" altLang="ja-JP" sz="2400">
                <a:latin typeface="Calibri" pitchFamily="34" charset="0"/>
              </a:rPr>
              <a:t>class</a:t>
            </a:r>
            <a:r>
              <a:rPr lang="ja-JP" altLang="en-US" sz="2400">
                <a:latin typeface="Calibri" pitchFamily="34" charset="0"/>
              </a:rPr>
              <a:t>”</a:t>
            </a:r>
            <a:r>
              <a:rPr lang="en-US" altLang="ja-JP" sz="2400">
                <a:latin typeface="Calibri" pitchFamily="34" charset="0"/>
              </a:rPr>
              <a:t> </a:t>
            </a:r>
            <a:r>
              <a:rPr lang="en-US" altLang="ja-JP" sz="2400" b="1">
                <a:latin typeface="Calibri" pitchFamily="34" charset="0"/>
              </a:rPr>
              <a:t>P</a:t>
            </a:r>
            <a:endParaRPr lang="en-US" altLang="en-US" sz="2400">
              <a:latin typeface="Calibri" pitchFamily="34" charset="0"/>
            </a:endParaRPr>
          </a:p>
        </p:txBody>
      </p:sp>
      <p:sp>
        <p:nvSpPr>
          <p:cNvPr id="12297" name="Text Box 23"/>
          <p:cNvSpPr txBox="1">
            <a:spLocks noChangeArrowheads="1"/>
          </p:cNvSpPr>
          <p:nvPr/>
        </p:nvSpPr>
        <p:spPr bwMode="auto">
          <a:xfrm>
            <a:off x="6575425" y="33528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sorting</a:t>
            </a:r>
          </a:p>
        </p:txBody>
      </p:sp>
      <p:sp>
        <p:nvSpPr>
          <p:cNvPr id="12298" name="Text Box 24"/>
          <p:cNvSpPr txBox="1">
            <a:spLocks noChangeArrowheads="1"/>
          </p:cNvSpPr>
          <p:nvPr/>
        </p:nvSpPr>
        <p:spPr bwMode="auto">
          <a:xfrm>
            <a:off x="6096000" y="3821113"/>
            <a:ext cx="2133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matrix multiplication</a:t>
            </a:r>
          </a:p>
          <a:p>
            <a:pPr>
              <a:spcBef>
                <a:spcPct val="50000"/>
              </a:spcBef>
              <a:buFontTx/>
              <a:buNone/>
            </a:pPr>
            <a:r>
              <a:rPr lang="en-US" altLang="en-US" sz="2400">
                <a:latin typeface="Calibri" pitchFamily="34" charset="0"/>
              </a:rPr>
              <a:t>shortest paths</a:t>
            </a:r>
          </a:p>
        </p:txBody>
      </p:sp>
      <p:pic>
        <p:nvPicPr>
          <p:cNvPr id="12299"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14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143000"/>
          </a:xfrm>
        </p:spPr>
        <p:txBody>
          <a:bodyPr/>
          <a:lstStyle/>
          <a:p>
            <a:r>
              <a:rPr lang="ja-JP" altLang="en-US" smtClean="0"/>
              <a:t>“</a:t>
            </a:r>
            <a:r>
              <a:rPr lang="en-US" altLang="ja-JP" smtClean="0"/>
              <a:t>Hard</a:t>
            </a:r>
            <a:r>
              <a:rPr lang="ja-JP" altLang="en-US" smtClean="0"/>
              <a:t>”</a:t>
            </a:r>
            <a:r>
              <a:rPr lang="en-US" altLang="ja-JP" smtClean="0"/>
              <a:t> Problems</a:t>
            </a:r>
            <a:endParaRPr lang="en-US" altLang="en-US" smtClean="0"/>
          </a:p>
        </p:txBody>
      </p:sp>
      <p:grpSp>
        <p:nvGrpSpPr>
          <p:cNvPr id="13315" name="Group 3"/>
          <p:cNvGrpSpPr>
            <a:grpSpLocks/>
          </p:cNvGrpSpPr>
          <p:nvPr/>
        </p:nvGrpSpPr>
        <p:grpSpPr bwMode="auto">
          <a:xfrm>
            <a:off x="457200" y="1571625"/>
            <a:ext cx="8218488" cy="180975"/>
            <a:chOff x="295" y="1311"/>
            <a:chExt cx="5177" cy="114"/>
          </a:xfrm>
        </p:grpSpPr>
        <p:sp>
          <p:nvSpPr>
            <p:cNvPr id="1334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4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3316" name="Text Box 6"/>
          <p:cNvSpPr txBox="1">
            <a:spLocks noChangeArrowheads="1"/>
          </p:cNvSpPr>
          <p:nvPr/>
        </p:nvSpPr>
        <p:spPr bwMode="auto">
          <a:xfrm>
            <a:off x="381000" y="19050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solidFill>
                  <a:srgbClr val="720816"/>
                </a:solidFill>
                <a:latin typeface="Calibri" pitchFamily="34" charset="0"/>
              </a:rPr>
              <a:t>Snowplows of Northern Minnesota</a:t>
            </a:r>
            <a:endParaRPr lang="en-US" altLang="en-US" sz="2400">
              <a:latin typeface="Calibri" pitchFamily="34" charset="0"/>
            </a:endParaRPr>
          </a:p>
        </p:txBody>
      </p:sp>
      <p:sp>
        <p:nvSpPr>
          <p:cNvPr id="13317" name="Oval 7"/>
          <p:cNvSpPr>
            <a:spLocks noChangeArrowheads="1"/>
          </p:cNvSpPr>
          <p:nvPr/>
        </p:nvSpPr>
        <p:spPr bwMode="auto">
          <a:xfrm>
            <a:off x="4038600" y="32004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18" name="Oval 8"/>
          <p:cNvSpPr>
            <a:spLocks noChangeArrowheads="1"/>
          </p:cNvSpPr>
          <p:nvPr/>
        </p:nvSpPr>
        <p:spPr bwMode="auto">
          <a:xfrm>
            <a:off x="2286000" y="40386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19" name="Oval 9"/>
          <p:cNvSpPr>
            <a:spLocks noChangeArrowheads="1"/>
          </p:cNvSpPr>
          <p:nvPr/>
        </p:nvSpPr>
        <p:spPr bwMode="auto">
          <a:xfrm>
            <a:off x="2438400"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0" name="Oval 10"/>
          <p:cNvSpPr>
            <a:spLocks noChangeArrowheads="1"/>
          </p:cNvSpPr>
          <p:nvPr/>
        </p:nvSpPr>
        <p:spPr bwMode="auto">
          <a:xfrm>
            <a:off x="5867400" y="41148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1" name="Oval 11"/>
          <p:cNvSpPr>
            <a:spLocks noChangeArrowheads="1"/>
          </p:cNvSpPr>
          <p:nvPr/>
        </p:nvSpPr>
        <p:spPr bwMode="auto">
          <a:xfrm>
            <a:off x="5486400"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2" name="Text Box 12"/>
          <p:cNvSpPr txBox="1">
            <a:spLocks noChangeArrowheads="1"/>
          </p:cNvSpPr>
          <p:nvPr/>
        </p:nvSpPr>
        <p:spPr bwMode="auto">
          <a:xfrm>
            <a:off x="3641725" y="2714625"/>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Burrsburg</a:t>
            </a:r>
          </a:p>
        </p:txBody>
      </p:sp>
      <p:sp>
        <p:nvSpPr>
          <p:cNvPr id="13323" name="Text Box 13"/>
          <p:cNvSpPr txBox="1">
            <a:spLocks noChangeArrowheads="1"/>
          </p:cNvSpPr>
          <p:nvPr/>
        </p:nvSpPr>
        <p:spPr bwMode="auto">
          <a:xfrm>
            <a:off x="6042025" y="3733800"/>
            <a:ext cx="310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Frostbite City</a:t>
            </a:r>
          </a:p>
        </p:txBody>
      </p:sp>
      <p:sp>
        <p:nvSpPr>
          <p:cNvPr id="13324" name="Text Box 14"/>
          <p:cNvSpPr txBox="1">
            <a:spLocks noChangeArrowheads="1"/>
          </p:cNvSpPr>
          <p:nvPr/>
        </p:nvSpPr>
        <p:spPr bwMode="auto">
          <a:xfrm>
            <a:off x="5818188" y="5715000"/>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Shiversville</a:t>
            </a:r>
          </a:p>
        </p:txBody>
      </p:sp>
      <p:sp>
        <p:nvSpPr>
          <p:cNvPr id="13325" name="Text Box 15"/>
          <p:cNvSpPr txBox="1">
            <a:spLocks noChangeArrowheads="1"/>
          </p:cNvSpPr>
          <p:nvPr/>
        </p:nvSpPr>
        <p:spPr bwMode="auto">
          <a:xfrm>
            <a:off x="339725" y="3781425"/>
            <a:ext cx="179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Tundratown</a:t>
            </a:r>
          </a:p>
        </p:txBody>
      </p:sp>
      <p:sp>
        <p:nvSpPr>
          <p:cNvPr id="13326" name="Text Box 16"/>
          <p:cNvSpPr txBox="1">
            <a:spLocks noChangeArrowheads="1"/>
          </p:cNvSpPr>
          <p:nvPr/>
        </p:nvSpPr>
        <p:spPr bwMode="auto">
          <a:xfrm>
            <a:off x="457200" y="5943600"/>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Freezeapolis</a:t>
            </a:r>
          </a:p>
        </p:txBody>
      </p:sp>
      <p:sp>
        <p:nvSpPr>
          <p:cNvPr id="13327" name="Line 17"/>
          <p:cNvSpPr>
            <a:spLocks noChangeShapeType="1"/>
          </p:cNvSpPr>
          <p:nvPr/>
        </p:nvSpPr>
        <p:spPr bwMode="auto">
          <a:xfrm flipV="1">
            <a:off x="2438400" y="3352800"/>
            <a:ext cx="1600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8"/>
          <p:cNvSpPr>
            <a:spLocks noChangeShapeType="1"/>
          </p:cNvSpPr>
          <p:nvPr/>
        </p:nvSpPr>
        <p:spPr bwMode="auto">
          <a:xfrm>
            <a:off x="4267200" y="3352800"/>
            <a:ext cx="160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19"/>
          <p:cNvSpPr>
            <a:spLocks noChangeShapeType="1"/>
          </p:cNvSpPr>
          <p:nvPr/>
        </p:nvSpPr>
        <p:spPr bwMode="auto">
          <a:xfrm>
            <a:off x="2514600" y="41910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0"/>
          <p:cNvSpPr>
            <a:spLocks noChangeShapeType="1"/>
          </p:cNvSpPr>
          <p:nvPr/>
        </p:nvSpPr>
        <p:spPr bwMode="auto">
          <a:xfrm>
            <a:off x="2362200" y="4267200"/>
            <a:ext cx="228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1"/>
          <p:cNvSpPr>
            <a:spLocks noChangeShapeType="1"/>
          </p:cNvSpPr>
          <p:nvPr/>
        </p:nvSpPr>
        <p:spPr bwMode="auto">
          <a:xfrm flipH="1">
            <a:off x="5562600" y="4343400"/>
            <a:ext cx="3810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2"/>
          <p:cNvSpPr>
            <a:spLocks noChangeShapeType="1"/>
          </p:cNvSpPr>
          <p:nvPr/>
        </p:nvSpPr>
        <p:spPr bwMode="auto">
          <a:xfrm>
            <a:off x="2667000" y="5867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3"/>
          <p:cNvSpPr>
            <a:spLocks noChangeShapeType="1"/>
          </p:cNvSpPr>
          <p:nvPr/>
        </p:nvSpPr>
        <p:spPr bwMode="auto">
          <a:xfrm>
            <a:off x="4114800" y="3429000"/>
            <a:ext cx="14478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4"/>
          <p:cNvSpPr>
            <a:spLocks noChangeShapeType="1"/>
          </p:cNvSpPr>
          <p:nvPr/>
        </p:nvSpPr>
        <p:spPr bwMode="auto">
          <a:xfrm>
            <a:off x="2438400" y="4267200"/>
            <a:ext cx="30480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335" name="Picture 25"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9200"/>
            <a:ext cx="22240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Text Box 26"/>
          <p:cNvSpPr txBox="1">
            <a:spLocks noChangeArrowheads="1"/>
          </p:cNvSpPr>
          <p:nvPr/>
        </p:nvSpPr>
        <p:spPr bwMode="auto">
          <a:xfrm>
            <a:off x="2667000" y="6248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Brute-force?  Greed?</a:t>
            </a:r>
            <a:endParaRPr lang="en-US" altLang="en-US" sz="2400" b="1">
              <a:latin typeface="Calibri" pitchFamily="34" charset="0"/>
            </a:endParaRPr>
          </a:p>
        </p:txBody>
      </p:sp>
      <p:pic>
        <p:nvPicPr>
          <p:cNvPr id="13337" name="Picture 27"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8"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14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9"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257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15519</TotalTime>
  <Words>2441</Words>
  <Application>Microsoft Office PowerPoint</Application>
  <PresentationFormat>On-screen Show (4:3)</PresentationFormat>
  <Paragraphs>523</Paragraphs>
  <Slides>41</Slides>
  <Notes>41</Notes>
  <HiddenSlides>1</HiddenSlides>
  <MMClips>0</MMClips>
  <ScaleCrop>false</ScaleCrop>
  <HeadingPairs>
    <vt:vector size="8" baseType="variant">
      <vt:variant>
        <vt:lpstr>Fonts Used</vt:lpstr>
      </vt:variant>
      <vt:variant>
        <vt:i4>8</vt:i4>
      </vt:variant>
      <vt:variant>
        <vt:lpstr>Theme</vt:lpstr>
      </vt:variant>
      <vt:variant>
        <vt:i4>2</vt:i4>
      </vt:variant>
      <vt:variant>
        <vt:lpstr>Slide Titles</vt:lpstr>
      </vt:variant>
      <vt:variant>
        <vt:i4>41</vt:i4>
      </vt:variant>
      <vt:variant>
        <vt:lpstr>Custom Shows</vt:lpstr>
      </vt:variant>
      <vt:variant>
        <vt:i4>2</vt:i4>
      </vt:variant>
    </vt:vector>
  </HeadingPairs>
  <TitlesOfParts>
    <vt:vector size="53" baseType="lpstr">
      <vt:lpstr>Arial</vt:lpstr>
      <vt:lpstr>ＭＳ Ｐゴシック</vt:lpstr>
      <vt:lpstr>Calibri</vt:lpstr>
      <vt:lpstr>News Gothic MT</vt:lpstr>
      <vt:lpstr>Courier New</vt:lpstr>
      <vt:lpstr>Times New Roman</vt:lpstr>
      <vt:lpstr>Courier</vt:lpstr>
      <vt:lpstr>Courier New Bold</vt:lpstr>
      <vt:lpstr>Blank Presentation</vt:lpstr>
      <vt:lpstr>Office Theme</vt:lpstr>
      <vt:lpstr>The CS 5 Times</vt:lpstr>
      <vt:lpstr>True Story</vt:lpstr>
      <vt:lpstr>This Week</vt:lpstr>
      <vt:lpstr>Aside: Another Way to map</vt:lpstr>
      <vt:lpstr>Conditionalizing lambda</vt:lpstr>
      <vt:lpstr>“Easy” Problems</vt:lpstr>
      <vt:lpstr>“Easy” Problems</vt:lpstr>
      <vt:lpstr>“Easy” Problems</vt:lpstr>
      <vt:lpstr>“Hard” Problems</vt:lpstr>
      <vt:lpstr>“Hard” Problems</vt:lpstr>
      <vt:lpstr>The Hamiltonian Path Problem</vt:lpstr>
      <vt:lpstr>William Rowan Hamilton</vt:lpstr>
      <vt:lpstr>n2 Versus 2n</vt:lpstr>
      <vt:lpstr>Here’s an Idea!</vt:lpstr>
      <vt:lpstr>Snowplows and Travelling Salesperson Revisited!</vt:lpstr>
      <vt:lpstr>Snowplows and Travelling Salesperson Revisited!</vt:lpstr>
      <vt:lpstr>PowerPoint Presentation</vt:lpstr>
      <vt:lpstr>PowerPoint Presentation</vt:lpstr>
      <vt:lpstr>PowerPoint Presentation</vt:lpstr>
      <vt:lpstr> </vt:lpstr>
      <vt:lpstr>What Is This?!</vt:lpstr>
      <vt:lpstr>Are There Problems That Are Even Harder Than NP-Complete?</vt:lpstr>
      <vt:lpstr>Is LCS NP-Complete?</vt:lpstr>
      <vt:lpstr>PowerPoint Presentation</vt:lpstr>
      <vt:lpstr>Dictionaries Revisited</vt:lpstr>
      <vt:lpstr>Dictionaries Revisited</vt:lpstr>
      <vt:lpstr>How Dictionaries Work:  Hashing</vt:lpstr>
      <vt:lpstr>PowerPoint Presentation</vt:lpstr>
      <vt:lpstr>The Aliens’ Life Advice</vt:lpstr>
      <vt:lpstr>Changing change</vt:lpstr>
      <vt:lpstr>Changing change</vt:lpstr>
      <vt:lpstr>Changing change</vt:lpstr>
      <vt:lpstr>Beyond LCS:  Edit Distance</vt:lpstr>
      <vt:lpstr>Beyond LCS:  Edit Distance</vt:lpstr>
      <vt:lpstr>Beyond LCS:  Edit Distance</vt:lpstr>
      <vt:lpstr>Beyond LCS:  Edit Distance</vt:lpstr>
      <vt:lpstr>Beyond LCS:  Edit Distance</vt:lpstr>
      <vt:lpstr>Beyond LCS:  Edit Distance</vt:lpstr>
      <vt:lpstr>Beyond LCS:  Edit Distance</vt:lpstr>
      <vt:lpstr>Beyond LCS:  Edit Distance</vt:lpstr>
      <vt:lpstr>Problem 2 This Week…</vt:lpstr>
      <vt:lpstr>For screen</vt:lpstr>
      <vt:lpstr>For printing</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Geoff Kuenning</cp:lastModifiedBy>
  <cp:revision>282</cp:revision>
  <cp:lastPrinted>2014-09-21T06:00:58Z</cp:lastPrinted>
  <dcterms:created xsi:type="dcterms:W3CDTF">2011-09-20T03:32:45Z</dcterms:created>
  <dcterms:modified xsi:type="dcterms:W3CDTF">2015-09-21T05:01:55Z</dcterms:modified>
</cp:coreProperties>
</file>