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975" r:id="rId2"/>
    <p:sldMasterId id="2147484069" r:id="rId3"/>
  </p:sldMasterIdLst>
  <p:notesMasterIdLst>
    <p:notesMasterId r:id="rId36"/>
  </p:notesMasterIdLst>
  <p:handoutMasterIdLst>
    <p:handoutMasterId r:id="rId37"/>
  </p:handoutMasterIdLst>
  <p:sldIdLst>
    <p:sldId id="884" r:id="rId4"/>
    <p:sldId id="880" r:id="rId5"/>
    <p:sldId id="881" r:id="rId6"/>
    <p:sldId id="882" r:id="rId7"/>
    <p:sldId id="883" r:id="rId8"/>
    <p:sldId id="868" r:id="rId9"/>
    <p:sldId id="901" r:id="rId10"/>
    <p:sldId id="757" r:id="rId11"/>
    <p:sldId id="758" r:id="rId12"/>
    <p:sldId id="759" r:id="rId13"/>
    <p:sldId id="761" r:id="rId14"/>
    <p:sldId id="899" r:id="rId15"/>
    <p:sldId id="902" r:id="rId16"/>
    <p:sldId id="796" r:id="rId17"/>
    <p:sldId id="797" r:id="rId18"/>
    <p:sldId id="801" r:id="rId19"/>
    <p:sldId id="886" r:id="rId20"/>
    <p:sldId id="870" r:id="rId21"/>
    <p:sldId id="875" r:id="rId22"/>
    <p:sldId id="871" r:id="rId23"/>
    <p:sldId id="873" r:id="rId24"/>
    <p:sldId id="876" r:id="rId25"/>
    <p:sldId id="878" r:id="rId26"/>
    <p:sldId id="885" r:id="rId27"/>
    <p:sldId id="887" r:id="rId28"/>
    <p:sldId id="888" r:id="rId29"/>
    <p:sldId id="893" r:id="rId30"/>
    <p:sldId id="894" r:id="rId31"/>
    <p:sldId id="895" r:id="rId32"/>
    <p:sldId id="896" r:id="rId33"/>
    <p:sldId id="897" r:id="rId34"/>
    <p:sldId id="898" r:id="rId35"/>
  </p:sldIdLst>
  <p:sldSz cx="9144000" cy="6858000" type="screen4x3"/>
  <p:notesSz cx="7010400" cy="9296400"/>
  <p:custShowLst>
    <p:custShow name="For screen" id="0">
      <p:sldLst>
        <p:sld r:id="rId4"/>
        <p:sld r:id="rId5"/>
        <p:sld r:id="rId6"/>
        <p:sld r:id="rId7"/>
        <p:sld r:id="rId8"/>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Lst>
    </p:custShow>
    <p:custShow name="For printing" id="1">
      <p:sldLst>
        <p:sld r:id="rId4"/>
        <p:sld r:id="rId5"/>
        <p:sld r:id="rId6"/>
        <p:sld r:id="rId7"/>
        <p:sld r:id="rId8"/>
        <p:sld r:id="rId9"/>
        <p:sld r:id="rId11"/>
        <p:sld r:id="rId12"/>
        <p:sld r:id="rId13"/>
        <p:sld r:id="rId14"/>
        <p:sld r:id="rId15"/>
        <p:sld r:id="rId16"/>
        <p:sld r:id="rId17"/>
        <p:sld r:id="rId18"/>
        <p:sld r:id="rId19"/>
        <p:sld r:id="rId21"/>
        <p:sld r:id="rId23"/>
        <p:sld r:id="rId25"/>
        <p:sld r:id="rId26"/>
        <p:sld r:id="rId27"/>
        <p:sld r:id="rId28"/>
        <p:sld r:id="rId29"/>
        <p:sld r:id="rId30"/>
        <p:sld r:id="rId31"/>
        <p:sld r:id="rId32"/>
        <p:sld r:id="rId33"/>
        <p:sld r:id="rId34"/>
        <p:sld r:id="rId35"/>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4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algn="r">
              <a:defRPr sz="1200"/>
            </a:lvl1pPr>
          </a:lstStyle>
          <a:p>
            <a:pPr>
              <a:defRPr/>
            </a:pPr>
            <a:fld id="{38FAD983-3D7E-4C69-B958-386209EA6521}" type="slidenum">
              <a:rPr lang="en-US"/>
              <a:pPr>
                <a:defRPr/>
              </a:pPr>
              <a:t>‹#›</a:t>
            </a:fld>
            <a:endParaRPr lang="en-US"/>
          </a:p>
        </p:txBody>
      </p:sp>
    </p:spTree>
    <p:extLst>
      <p:ext uri="{BB962C8B-B14F-4D97-AF65-F5344CB8AC3E}">
        <p14:creationId xmlns:p14="http://schemas.microsoft.com/office/powerpoint/2010/main" val="217850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3" tIns="46586" rIns="93173" bIns="46586"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3" tIns="46586" rIns="93173" bIns="46586"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3" tIns="46586" rIns="93173"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3" tIns="46586" rIns="93173" bIns="46586"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3" tIns="46586" rIns="93173" bIns="46586" numCol="1" anchor="b" anchorCtr="0" compatLnSpc="1">
            <a:prstTxWarp prst="textNoShape">
              <a:avLst/>
            </a:prstTxWarp>
          </a:bodyPr>
          <a:lstStyle>
            <a:lvl1pPr algn="r">
              <a:defRPr sz="1200"/>
            </a:lvl1pPr>
          </a:lstStyle>
          <a:p>
            <a:pPr>
              <a:defRPr/>
            </a:pPr>
            <a:fld id="{1934AF92-EE62-4F8B-BE95-2309CEE86846}" type="slidenum">
              <a:rPr lang="en-US"/>
              <a:pPr>
                <a:defRPr/>
              </a:pPr>
              <a:t>‹#›</a:t>
            </a:fld>
            <a:endParaRPr lang="en-US"/>
          </a:p>
        </p:txBody>
      </p:sp>
    </p:spTree>
    <p:extLst>
      <p:ext uri="{BB962C8B-B14F-4D97-AF65-F5344CB8AC3E}">
        <p14:creationId xmlns:p14="http://schemas.microsoft.com/office/powerpoint/2010/main" val="2431503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9E8B9B4-E6FB-415E-8525-83E69E3933F7}"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Give them time to  copy this down!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CF5A809-BB11-4CB3-9B2A-5A001B7A46ED}"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This is tricky and a hard  problem.  The basic idea is that  use-it is “S[0] can fold with something in S[1:], but which one?”  Here, we need to return to the mystery function from before: map and if/else can find the matches and try recursive folding on the substrings from 1 to X-1 and X+1 to end, and filter can then get rid of the losers.  Lose-it is easier: S[0] folds with nothing, so you just fold the rest of the chain.  But lose-it will only happen with very short strings, right?</a:t>
            </a:r>
          </a:p>
          <a:p>
            <a:endParaRPr lang="en-US" altLang="en-US" smtClean="0">
              <a:latin typeface="Arial" pitchFamily="34" charset="0"/>
              <a:ea typeface="ＭＳ Ｐゴシック" pitchFamily="-65"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A250B1D-1F77-457C-A02B-63A3279A53C3}"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520FC11-B3EF-473F-A350-4206885ACC58}"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38C5F5F-6FED-4EE4-8DFC-3B012C64534E}"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Bonus 1 is to  give the indices of the matches.  Bonus 2 is to draw the matches.  It helps to know that turtle.write can write a text string (see help), and (how convenient!) turtle.write doesn’t necessarily move the turtle.  It may help to use a fixed-width font such as Courier.</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F0A01D6-E27A-4E9D-AB67-04616BE07B5B}"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Proteins fold like RNA, but the chemistry is way more complicated.</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AF925F-8C4A-42EF-A50C-AAC8B0676E5D}" type="slidenum">
              <a:rPr lang="en-US" altLang="en-US" sz="1200" smtClean="0"/>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Well…this paper says NP-hard.  That means that we know how to convert it into the Traveling Salesman Problem, but we don’t know how to convert Traveling Salesman into it.  So if we solve TSP we’ve solved folding (and thousands of others), but if we solve folding we don’t have a solution for TSP.</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4A8E32D-6637-46CC-AD6B-A988B103B1D8}" type="slidenum">
              <a:rPr lang="en-US" altLang="en-US" sz="1200" smtClean="0"/>
              <a:pPr/>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3734D6-175F-4BEB-839A-5D26AB5C3D22}" type="slidenum">
              <a:rPr lang="en-US" altLang="en-US" sz="1200" smtClean="0"/>
              <a:pPr/>
              <a:t>17</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3450" y="4416425"/>
            <a:ext cx="51435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a:p>
            <a:endParaRPr lang="en-US" altLang="en-US" smtClean="0">
              <a:latin typeface="Arial" pitchFamily="34"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Upper creates a new function that, for any x, returns max(f1(x), f2(x)).  How can we define it?</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Remember that we did something similar a couple of weeks ago when we wrote divides(n), which returns a </a:t>
            </a:r>
            <a:r>
              <a:rPr lang="en-US" altLang="en-US" i="1" smtClean="0">
                <a:latin typeface="Arial" pitchFamily="34" charset="0"/>
                <a:ea typeface="ＭＳ Ｐゴシック" pitchFamily="-65" charset="-128"/>
              </a:rPr>
              <a:t>function </a:t>
            </a:r>
            <a:r>
              <a:rPr lang="en-US" altLang="en-US" smtClean="0">
                <a:latin typeface="Arial" pitchFamily="34" charset="0"/>
                <a:ea typeface="ＭＳ Ｐゴシック" pitchFamily="-65" charset="-128"/>
              </a:rPr>
              <a:t>that returns T/F depending on whether its argument divides n.</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4E32057-FB42-4318-9ED8-6C3062CFDC3E}" type="slidenum">
              <a:rPr lang="en-US" altLang="en-US" sz="1200" smtClean="0"/>
              <a:pPr/>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This is called a “higher-order” function.  We’ve seen higher-order</a:t>
            </a:r>
            <a:r>
              <a:rPr lang="en-US" altLang="en-US" baseline="0" dirty="0" smtClean="0">
                <a:latin typeface="Arial" pitchFamily="34" charset="0"/>
                <a:ea typeface="ＭＳ Ｐゴシック" pitchFamily="-65" charset="-128"/>
              </a:rPr>
              <a:t> functions briefly before (creating the div function when finding primes) but now we’re going to create much slicker ones.  Note that we use a lambda here.  We could also have defined a function inside the function, but this way is simpler.</a:t>
            </a:r>
            <a:endParaRPr lang="en-US" altLang="en-US" dirty="0" smtClean="0">
              <a:latin typeface="Arial" pitchFamily="34" charset="0"/>
              <a:ea typeface="ＭＳ Ｐゴシック" pitchFamily="-6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8E61ED7-331D-4B62-B894-2C2CC67D4DCA}"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C920BFF-1F44-4591-9657-7CEB93D2FE69}"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7C60719-3F90-4B7C-A199-A9927E17828F}" type="slidenum">
              <a:rPr lang="en-US" altLang="en-US" sz="1200" smtClean="0"/>
              <a:pPr/>
              <a:t>20</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Why do we care?  And why the funky version?  Because this same idea can be used to calculate derivatives…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72513D4-C9FE-4832-BE85-A47E2D8C02DC}" type="slidenum">
              <a:rPr lang="en-US" altLang="en-US" sz="1200" smtClean="0"/>
              <a:pPr/>
              <a:t>21</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return lambda x: (f(x+h)-f(x))/h</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3FCEB15-55C7-4D76-A7B3-D9D4CD42605D}" type="slidenum">
              <a:rPr lang="en-US" altLang="en-US" sz="1200" smtClean="0"/>
              <a:pPr/>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Hint: f’’(x) = f’(x).  So if  you can create a function that does  f’(x) and then get its derivative, you’re nearly done…</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What’s the base case?</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Recursive case: return nthDeriv(deriv(f, h), n – 1, h)</a:t>
            </a:r>
          </a:p>
          <a:p>
            <a:endParaRPr lang="en-US" altLang="en-US" smtClean="0">
              <a:latin typeface="Arial" pitchFamily="34" charset="0"/>
              <a:ea typeface="ＭＳ Ｐゴシック" pitchFamily="-65"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F584AEF-4F11-4961-99D9-914C047E0439}" type="slidenum">
              <a:rPr lang="en-US" altLang="en-US" sz="1200" smtClean="0"/>
              <a:pPr/>
              <a:t>23</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Everything from here on out is just for fun, if we have time.</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Use gimp on xandie-1bit_merged.xcf</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37BCA3C-78F7-46DE-A062-B4541E6387D7}" type="slidenum">
              <a:rPr lang="en-US" altLang="en-US" sz="1200" smtClean="0"/>
              <a:pPr/>
              <a:t>24</a:t>
            </a:fld>
            <a:endParaRPr lang="en-US"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4B39B05-6C58-4F5B-9986-F96EC423B1AF}" type="slidenum">
              <a:rPr lang="en-US" altLang="en-US" sz="1200" smtClean="0"/>
              <a:pPr/>
              <a:t>25</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33854B9-75B8-4E5C-9011-8A29B935E66F}" type="slidenum">
              <a:rPr lang="en-US" altLang="en-US" sz="1200" smtClean="0"/>
              <a:pPr/>
              <a:t>26</a:t>
            </a:fld>
            <a:endParaRPr lang="en-US" alt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8B199B-25A0-4349-BC31-2344CC535930}" type="slidenum">
              <a:rPr lang="en-US" altLang="en-US" sz="1200" smtClean="0"/>
              <a:pPr/>
              <a:t>27</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C9F4329-C971-4570-B8E5-D5FDB6FF3C56}" type="slidenum">
              <a:rPr lang="en-US" altLang="en-US" sz="1200" smtClean="0"/>
              <a:pPr/>
              <a:t>28</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XOR forms an Abelian group, something studied in abstract algebra</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But for cryptography, here’s the important point: 1 XOR 1 = 0, so by associativity and commutativity, ANY even number of ones gives a zero; likewise, any group of zeros gives a zero.  And zero XOR x gives x.</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7A13448-93C1-4033-8E77-14385B78008B}" type="slidenum">
              <a:rPr lang="en-US" altLang="en-US" sz="1200" smtClean="0"/>
              <a:pPr/>
              <a:t>29</a:t>
            </a:fld>
            <a:endParaRPr lang="en-US" altLang="en-US" sz="1200" smtClean="0"/>
          </a:p>
        </p:txBody>
      </p:sp>
      <p:sp>
        <p:nvSpPr>
          <p:cNvPr id="76803" name="Rectangle 1"/>
          <p:cNvSpPr>
            <a:spLocks noGrp="1" noRot="1" noChangeAspect="1" noChangeArrowheads="1" noTextEdit="1"/>
          </p:cNvSpPr>
          <p:nvPr>
            <p:ph type="sldImg"/>
          </p:nvPr>
        </p:nvSpPr>
        <p:spPr>
          <a:solidFill>
            <a:srgbClr val="FFFFFF"/>
          </a:solidFill>
          <a:ln/>
        </p:spPr>
      </p:sp>
      <p:sp>
        <p:nvSpPr>
          <p:cNvPr id="76804"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3165" tIns="46582" rIns="93165" bIns="46582"/>
          <a:lstStyle/>
          <a:p>
            <a:pPr marL="39688">
              <a:spcBef>
                <a:spcPts val="413"/>
              </a:spcBef>
            </a:pPr>
            <a:r>
              <a:rPr lang="en-US" altLang="en-US" smtClean="0">
                <a:solidFill>
                  <a:srgbClr val="000000"/>
                </a:solidFill>
                <a:latin typeface="Arial" pitchFamily="34" charset="0"/>
                <a:ea typeface="ＭＳ Ｐゴシック" pitchFamily="-65" charset="-128"/>
                <a:cs typeface="Arial" pitchFamily="34" charset="0"/>
                <a:sym typeface="Arial" pitchFamily="34" charset="0"/>
              </a:rPr>
              <a:t>KGB one-time pads:  One-time pad book and one-time pad hidden in a walnut shell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D21213-94B7-4472-8229-5A1AB30EF271}" type="slidenum">
              <a:rPr lang="en-US" altLang="en-US" sz="1200" smtClean="0"/>
              <a:pPr/>
              <a:t>3</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A10B818-676D-4CAB-A07F-57B4822EB30C}" type="slidenum">
              <a:rPr lang="en-US" altLang="en-US" sz="1200" smtClean="0"/>
              <a:pPr/>
              <a:t>30</a:t>
            </a:fld>
            <a:endParaRPr lang="en-US" alt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Since the one-time pad appears twice, we can commute and associate to put it next to itself.  Then it XORs to zero, so it has no effect on the original message!</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0AD283D-5B01-4CB4-873A-432411E497D8}" type="slidenum">
              <a:rPr lang="en-US" altLang="en-US" sz="1200" smtClean="0"/>
              <a:pPr/>
              <a:t>31</a:t>
            </a:fld>
            <a:endParaRPr lang="en-US" alt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0C86006-A26C-4A73-B84F-73E62F604DC7}" type="slidenum">
              <a:rPr lang="en-US" altLang="en-US" sz="1200" smtClean="0"/>
              <a:pPr/>
              <a:t>32</a:t>
            </a:fld>
            <a:endParaRPr lang="en-US" altLang="en-US" sz="1200" smtClean="0"/>
          </a:p>
        </p:txBody>
      </p:sp>
      <p:sp>
        <p:nvSpPr>
          <p:cNvPr id="79875" name="Rectangle 1"/>
          <p:cNvSpPr>
            <a:spLocks noGrp="1" noRot="1" noChangeAspect="1" noChangeArrowheads="1" noTextEdit="1"/>
          </p:cNvSpPr>
          <p:nvPr>
            <p:ph type="sldImg"/>
          </p:nvPr>
        </p:nvSpPr>
        <p:spPr>
          <a:solidFill>
            <a:srgbClr val="FFFFFF"/>
          </a:solidFill>
          <a:ln/>
        </p:spPr>
      </p:sp>
      <p:sp>
        <p:nvSpPr>
          <p:cNvPr id="79876"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3165" tIns="46582" rIns="93165" bIns="46582"/>
          <a:lstStyle/>
          <a:p>
            <a:pPr marL="39688">
              <a:spcBef>
                <a:spcPts val="413"/>
              </a:spcBef>
            </a:pPr>
            <a:r>
              <a:rPr lang="en-US" altLang="en-US" smtClean="0">
                <a:solidFill>
                  <a:srgbClr val="000000"/>
                </a:solidFill>
                <a:latin typeface="Arial" pitchFamily="34" charset="0"/>
                <a:ea typeface="ＭＳ Ｐゴシック" pitchFamily="-65" charset="-128"/>
                <a:cs typeface="Arial" pitchFamily="34" charset="0"/>
                <a:sym typeface="Arial" pitchFamily="34" charset="0"/>
              </a:rPr>
              <a:t>Now we have ATTACK AT DAWN XOR RETREAT AT TEN.  Where the letters match up, we ALWAYS get zero.  The most common letters (in order) are ETAOINS.  So when we get a zero, it’s likely to be one of those letters, not X or J or Z (there’s a reason those letters score high in Scrabble).  That gives us a hint, and we can leverage that hint to decipher the message.  In  fact, this is easy for computers to do.  (See this week’s Gold HW if you’re curious.)</a:t>
            </a:r>
          </a:p>
          <a:p>
            <a:pPr marL="39688">
              <a:spcBef>
                <a:spcPts val="413"/>
              </a:spcBef>
            </a:pPr>
            <a:endParaRPr lang="en-US" altLang="en-US" smtClean="0">
              <a:solidFill>
                <a:srgbClr val="000000"/>
              </a:solidFill>
              <a:latin typeface="Arial" pitchFamily="34" charset="0"/>
              <a:ea typeface="ＭＳ Ｐゴシック" pitchFamily="-65" charset="-128"/>
              <a:cs typeface="Arial" pitchFamily="34" charset="0"/>
              <a:sym typeface="Arial" pitchFamily="34" charset="0"/>
            </a:endParaRPr>
          </a:p>
          <a:p>
            <a:pPr marL="39688">
              <a:spcBef>
                <a:spcPts val="413"/>
              </a:spcBef>
            </a:pPr>
            <a:r>
              <a:rPr lang="en-US" altLang="en-US" smtClean="0">
                <a:solidFill>
                  <a:srgbClr val="000000"/>
                </a:solidFill>
                <a:latin typeface="Arial" pitchFamily="34" charset="0"/>
                <a:ea typeface="ＭＳ Ｐゴシック" pitchFamily="-65" charset="-128"/>
                <a:cs typeface="Arial" pitchFamily="34" charset="0"/>
                <a:sym typeface="Arial" pitchFamily="34" charset="0"/>
              </a:rPr>
              <a:t>True story: if x and y are the same, x XOR y = 0.  If they are close, their XOR has relatively few “1” bits.  If they’re very different,  the XOR has a lot.  So a count of the “1” bits is a measure of their difference.  Many computers, especially powerful supercomputers, have special “count the number of 1’s” instructions that aren’t useful in “normal” programs.  They exist because the NSA has a lot of money to pay manufacturers to build computers with those instructions!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213292-9FB7-4C6B-A5CF-2956BF03450F}"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CF36EA0-230F-406A-AF81-F6826CA728A1}"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62BAD5-C19B-43E1-8D13-29FBE1B75BCB}"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Why isn't it palindromic?  Because mystery("area") will return 2…</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29B3EF0-730F-4464-9320-ECD8E141B504}"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4712161-C4A2-4F7F-9E2C-380EA1F7D317}" type="slidenum">
              <a:rPr lang="en-US" altLang="en-US" sz="1200" smtClean="0"/>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4538" indent="-285750">
              <a:defRPr sz="2400">
                <a:solidFill>
                  <a:schemeClr val="tx1"/>
                </a:solidFill>
                <a:latin typeface="Arial" pitchFamily="34" charset="0"/>
                <a:ea typeface="ＭＳ Ｐゴシック" pitchFamily="-65" charset="-128"/>
              </a:defRPr>
            </a:lvl2pPr>
            <a:lvl3pPr marL="1146175" indent="-228600">
              <a:defRPr sz="2400">
                <a:solidFill>
                  <a:schemeClr val="tx1"/>
                </a:solidFill>
                <a:latin typeface="Arial" pitchFamily="34" charset="0"/>
                <a:ea typeface="ＭＳ Ｐゴシック" pitchFamily="-65" charset="-128"/>
              </a:defRPr>
            </a:lvl3pPr>
            <a:lvl4pPr marL="1604963" indent="-228600">
              <a:defRPr sz="2400">
                <a:solidFill>
                  <a:schemeClr val="tx1"/>
                </a:solidFill>
                <a:latin typeface="Arial" pitchFamily="34" charset="0"/>
                <a:ea typeface="ＭＳ Ｐゴシック" pitchFamily="-65" charset="-128"/>
              </a:defRPr>
            </a:lvl4pPr>
            <a:lvl5pPr marL="2063750" indent="-228600">
              <a:defRPr sz="2400">
                <a:solidFill>
                  <a:schemeClr val="tx1"/>
                </a:solidFill>
                <a:latin typeface="Arial" pitchFamily="34" charset="0"/>
                <a:ea typeface="ＭＳ Ｐゴシック" pitchFamily="-65" charset="-128"/>
              </a:defRPr>
            </a:lvl5pPr>
            <a:lvl6pPr marL="25209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81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353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9255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BAC6BF0-F97C-4602-A70B-75E315B69A34}" type="slidenum">
              <a:rPr lang="en-US" altLang="en-US" sz="1200" smtClean="0"/>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alibri" pitchFamily="-109" charset="0"/>
                <a:ea typeface="ＭＳ Ｐゴシック" pitchFamily="-109" charset="-128"/>
                <a:cs typeface="ＭＳ Ｐゴシック" pitchFamily="-109"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E20F369-3D9B-44B1-8E8D-24032E411660}" type="slidenum">
              <a:rPr lang="en-US"/>
              <a:pPr>
                <a:defRPr/>
              </a:pPr>
              <a:t>‹#›</a:t>
            </a:fld>
            <a:endParaRPr lang="en-US"/>
          </a:p>
        </p:txBody>
      </p:sp>
    </p:spTree>
    <p:extLst>
      <p:ext uri="{BB962C8B-B14F-4D97-AF65-F5344CB8AC3E}">
        <p14:creationId xmlns:p14="http://schemas.microsoft.com/office/powerpoint/2010/main" val="53455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70AE6A-5E0E-47C7-8098-A0F120747E5A}" type="slidenum">
              <a:rPr lang="en-US"/>
              <a:pPr>
                <a:defRPr/>
              </a:pPr>
              <a:t>‹#›</a:t>
            </a:fld>
            <a:endParaRPr lang="en-US"/>
          </a:p>
        </p:txBody>
      </p:sp>
    </p:spTree>
    <p:extLst>
      <p:ext uri="{BB962C8B-B14F-4D97-AF65-F5344CB8AC3E}">
        <p14:creationId xmlns:p14="http://schemas.microsoft.com/office/powerpoint/2010/main" val="145498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6E59F045-776E-40C7-9A92-A8FC665396F9}" type="datetime1">
              <a:rPr lang="en-US"/>
              <a:pPr>
                <a:defRPr/>
              </a:pPr>
              <a:t>9/23/2015</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B716232-B7BE-4BA2-A484-7ACC7359713D}" type="slidenum">
              <a:rPr lang="en-US"/>
              <a:pPr>
                <a:defRPr/>
              </a:pPr>
              <a:t>‹#›</a:t>
            </a:fld>
            <a:endParaRPr lang="en-US"/>
          </a:p>
        </p:txBody>
      </p:sp>
    </p:spTree>
    <p:extLst>
      <p:ext uri="{BB962C8B-B14F-4D97-AF65-F5344CB8AC3E}">
        <p14:creationId xmlns:p14="http://schemas.microsoft.com/office/powerpoint/2010/main" val="283316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Arial" pitchFamily="34" charset="0"/>
              </a:defRPr>
            </a:lvl1pPr>
          </a:lstStyle>
          <a:p>
            <a:pPr>
              <a:defRPr/>
            </a:pPr>
            <a:fld id="{624BE1A9-305D-4E20-8A1B-1523773F297B}" type="datetime1">
              <a:rPr lang="en-US"/>
              <a:pPr>
                <a:defRPr/>
              </a:pPr>
              <a:t>9/23/2015</a:t>
            </a:fld>
            <a:endParaRPr lang="en-US"/>
          </a:p>
        </p:txBody>
      </p:sp>
      <p:sp>
        <p:nvSpPr>
          <p:cNvPr id="4" name="Footer Placeholder 3"/>
          <p:cNvSpPr>
            <a:spLocks noGrp="1"/>
          </p:cNvSpPr>
          <p:nvPr>
            <p:ph type="ftr" sz="quarter" idx="11"/>
          </p:nvPr>
        </p:nvSpPr>
        <p:spPr/>
        <p:txBody>
          <a:bodyPr rtlCol="0"/>
          <a:lstStyle>
            <a:lvl1pPr eaLnBrk="0" hangingPunct="0">
              <a:defRPr>
                <a:solidFill>
                  <a:prstClr val="black">
                    <a:tint val="75000"/>
                  </a:prstClr>
                </a:solidFill>
                <a:latin typeface="Arial" pitchFamily="-107"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1E3AFFF8-7D8F-427E-84D6-14EFABBD1248}" type="slidenum">
              <a:rPr lang="en-US"/>
              <a:pPr>
                <a:defRPr/>
              </a:pPr>
              <a:t>‹#›</a:t>
            </a:fld>
            <a:endParaRPr lang="en-US"/>
          </a:p>
        </p:txBody>
      </p:sp>
    </p:spTree>
    <p:extLst>
      <p:ext uri="{BB962C8B-B14F-4D97-AF65-F5344CB8AC3E}">
        <p14:creationId xmlns:p14="http://schemas.microsoft.com/office/powerpoint/2010/main" val="365908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rtlCol="0"/>
          <a:lstStyle>
            <a:lvl1pPr eaLnBrk="0" hangingPunct="0">
              <a:defRPr>
                <a:solidFill>
                  <a:schemeClr val="tx1">
                    <a:tint val="75000"/>
                  </a:schemeClr>
                </a:solidFill>
                <a:latin typeface="Arial" pitchFamily="-107" charset="0"/>
                <a:ea typeface="ＭＳ Ｐゴシック" pitchFamily="-107" charset="-128"/>
                <a:cs typeface="ＭＳ Ｐゴシック" pitchFamily="-107" charset="-128"/>
              </a:defRPr>
            </a:lvl1pPr>
          </a:lstStyle>
          <a:p>
            <a:pPr>
              <a:defRPr/>
            </a:pPr>
            <a:endParaRPr lang="en-US"/>
          </a:p>
        </p:txBody>
      </p:sp>
      <p:sp>
        <p:nvSpPr>
          <p:cNvPr id="5" name="Rectangle 5"/>
          <p:cNvSpPr>
            <a:spLocks noGrp="1" noChangeArrowheads="1"/>
          </p:cNvSpPr>
          <p:nvPr>
            <p:ph type="ftr" sz="quarter" idx="11"/>
          </p:nvPr>
        </p:nvSpPr>
        <p:spPr/>
        <p:txBody>
          <a:bodyPr rtlCol="0"/>
          <a:lstStyle>
            <a:lvl1pPr eaLnBrk="0" hangingPunct="0">
              <a:defRPr>
                <a:solidFill>
                  <a:schemeClr val="tx1">
                    <a:tint val="75000"/>
                  </a:schemeClr>
                </a:solidFill>
                <a:latin typeface="Arial" pitchFamily="-107"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59766C67-96B8-4151-B6BF-EC032BF55063}" type="slidenum">
              <a:rPr lang="en-US"/>
              <a:pPr>
                <a:defRPr/>
              </a:pPr>
              <a:t>‹#›</a:t>
            </a:fld>
            <a:endParaRPr lang="en-US"/>
          </a:p>
        </p:txBody>
      </p:sp>
    </p:spTree>
    <p:extLst>
      <p:ext uri="{BB962C8B-B14F-4D97-AF65-F5344CB8AC3E}">
        <p14:creationId xmlns:p14="http://schemas.microsoft.com/office/powerpoint/2010/main" val="342966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D1A9DA8-2D95-4BFD-8C80-01640C80768D}" type="slidenum">
              <a:rPr lang="en-US"/>
              <a:pPr>
                <a:defRPr/>
              </a:pPr>
              <a:t>‹#›</a:t>
            </a:fld>
            <a:endParaRPr lang="en-US"/>
          </a:p>
        </p:txBody>
      </p:sp>
    </p:spTree>
    <p:extLst>
      <p:ext uri="{BB962C8B-B14F-4D97-AF65-F5344CB8AC3E}">
        <p14:creationId xmlns:p14="http://schemas.microsoft.com/office/powerpoint/2010/main" val="279098945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6F02C99E-6E32-4549-B447-6DCE1AB0DEAC}" type="datetime1">
              <a:rPr lang="en-US"/>
              <a:pPr>
                <a:defRPr/>
              </a:pPr>
              <a:t>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8AF19C4C-6FEB-4C31-A1D1-EF2B4C2369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8" r:id="rId1"/>
    <p:sldLayoutId id="2147484229"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8E5C17A7-00C4-4BB2-BDE0-7EC8CAB32D70}" type="datetime1">
              <a:rPr lang="en-US"/>
              <a:pPr>
                <a:defRPr/>
              </a:pPr>
              <a:t>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AFF7D5B0-E14F-4F54-ACA7-37DE3747BB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8BB1E704-B5BA-4379-8B68-B19F0FAD0C1E}" type="datetime1">
              <a:rPr lang="en-US"/>
              <a:pPr>
                <a:defRPr/>
              </a:pPr>
              <a:t>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B01F274-CDD4-4483-B8F5-CD130AB876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p:txBody>
          <a:bodyPr rIns="132080"/>
          <a:lstStyle/>
          <a:p>
            <a:r>
              <a:rPr lang="en-US" altLang="en-US" b="1" smtClean="0">
                <a:latin typeface="News Gothic MT"/>
                <a:ea typeface="ＭＳ Ｐゴシック" pitchFamily="-65" charset="-128"/>
                <a:sym typeface="News Gothic MT"/>
              </a:rPr>
              <a:t>The CS 5 Times</a:t>
            </a:r>
          </a:p>
        </p:txBody>
      </p:sp>
      <p:sp>
        <p:nvSpPr>
          <p:cNvPr id="10243" name="Rectangle 3"/>
          <p:cNvSpPr>
            <a:spLocks/>
          </p:cNvSpPr>
          <p:nvPr/>
        </p:nvSpPr>
        <p:spPr bwMode="auto">
          <a:xfrm>
            <a:off x="1547813" y="1524000"/>
            <a:ext cx="65293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News Gothic MT"/>
                <a:sym typeface="News Gothic MT"/>
              </a:rPr>
              <a:t>Penguin Rescue!</a:t>
            </a:r>
          </a:p>
          <a:p>
            <a:pPr>
              <a:spcBef>
                <a:spcPct val="0"/>
              </a:spcBef>
              <a:buFontTx/>
              <a:buNone/>
            </a:pPr>
            <a:endParaRPr lang="en-US" altLang="en-US" sz="2000">
              <a:latin typeface="News Gothic MT"/>
              <a:sym typeface="News Gothic MT"/>
            </a:endParaRPr>
          </a:p>
          <a:p>
            <a:pPr>
              <a:spcBef>
                <a:spcPct val="0"/>
              </a:spcBef>
              <a:buFontTx/>
              <a:buNone/>
            </a:pPr>
            <a:r>
              <a:rPr lang="en-US" altLang="en-US" sz="1800">
                <a:latin typeface="News Gothic MT"/>
                <a:sym typeface="News Gothic MT"/>
              </a:rPr>
              <a:t>Dunedin, New Zealand (Penguin Press): </a:t>
            </a:r>
          </a:p>
          <a:p>
            <a:pPr>
              <a:spcBef>
                <a:spcPct val="0"/>
              </a:spcBef>
              <a:buFontTx/>
              <a:buNone/>
            </a:pPr>
            <a:r>
              <a:rPr lang="en-US" altLang="en-US" sz="1800">
                <a:latin typeface="News Gothic MT"/>
                <a:sym typeface="News Gothic MT"/>
              </a:rPr>
              <a:t>	A daring mission has been</a:t>
            </a:r>
          </a:p>
          <a:p>
            <a:pPr>
              <a:spcBef>
                <a:spcPct val="0"/>
              </a:spcBef>
              <a:buFontTx/>
              <a:buNone/>
            </a:pPr>
            <a:r>
              <a:rPr lang="en-US" altLang="en-US" sz="1800">
                <a:latin typeface="News Gothic MT"/>
                <a:sym typeface="News Gothic MT"/>
              </a:rPr>
              <a:t>mounted to rescue two adorable penguins</a:t>
            </a:r>
          </a:p>
          <a:p>
            <a:pPr>
              <a:spcBef>
                <a:spcPct val="0"/>
              </a:spcBef>
              <a:buFontTx/>
              <a:buNone/>
            </a:pPr>
            <a:r>
              <a:rPr lang="en-US" altLang="en-US" sz="1800">
                <a:latin typeface="News Gothic MT"/>
                <a:sym typeface="News Gothic MT"/>
              </a:rPr>
              <a:t>who had been given up as lost after a</a:t>
            </a:r>
          </a:p>
          <a:p>
            <a:pPr>
              <a:spcBef>
                <a:spcPct val="0"/>
              </a:spcBef>
              <a:buFontTx/>
              <a:buNone/>
            </a:pPr>
            <a:r>
              <a:rPr lang="en-US" altLang="en-US" sz="1800">
                <a:latin typeface="News Gothic MT"/>
                <a:sym typeface="News Gothic MT"/>
              </a:rPr>
              <a:t>spaceship crash.  Risking her life with an</a:t>
            </a:r>
          </a:p>
          <a:p>
            <a:pPr>
              <a:spcBef>
                <a:spcPct val="0"/>
              </a:spcBef>
              <a:buFontTx/>
              <a:buNone/>
            </a:pPr>
            <a:r>
              <a:rPr lang="en-US" altLang="en-US" sz="1800">
                <a:latin typeface="News Gothic MT"/>
                <a:sym typeface="News Gothic MT"/>
              </a:rPr>
              <a:t>untested experimental jet pack, a brave Chemistry penguin mixed a witches’ brew of propellant, fueled the pack, and set off across the sky in search of her missing colleagues, who were running out of fish when last heard from.</a:t>
            </a:r>
          </a:p>
          <a:p>
            <a:pPr>
              <a:spcBef>
                <a:spcPct val="0"/>
              </a:spcBef>
              <a:buFontTx/>
              <a:buNone/>
            </a:pPr>
            <a:r>
              <a:rPr lang="en-US" altLang="en-US" sz="1800">
                <a:latin typeface="News Gothic MT"/>
                <a:sym typeface="News Gothic MT"/>
              </a:rPr>
              <a:t>	“We are, like, so grateful for this, like, attempt, and, like, we, like, hope for her, like, success,” stated a jittery CS 5 student.  “We like, love our penguins and are, like, so helpless with our, like, homework assignments without, like, their, like, help.”</a:t>
            </a:r>
          </a:p>
          <a:p>
            <a:pPr>
              <a:spcBef>
                <a:spcPct val="0"/>
              </a:spcBef>
              <a:buFontTx/>
              <a:buNone/>
            </a:pPr>
            <a:r>
              <a:rPr lang="en-US" altLang="en-US" sz="1800">
                <a:latin typeface="News Gothic MT"/>
                <a:sym typeface="News Gothic MT"/>
              </a:rPr>
              <a:t>	Further quotes were unavailable due to an unexpected attack from a WRIT 1 instructor.</a:t>
            </a:r>
          </a:p>
        </p:txBody>
      </p:sp>
      <p:pic>
        <p:nvPicPr>
          <p:cNvPr id="1024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943600" y="1219200"/>
            <a:ext cx="2549525" cy="2362200"/>
          </a:xfr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RNA Folding!</a:t>
            </a:r>
          </a:p>
        </p:txBody>
      </p:sp>
      <p:grpSp>
        <p:nvGrpSpPr>
          <p:cNvPr id="20483" name="Group 4"/>
          <p:cNvGrpSpPr>
            <a:grpSpLocks/>
          </p:cNvGrpSpPr>
          <p:nvPr/>
        </p:nvGrpSpPr>
        <p:grpSpPr bwMode="auto">
          <a:xfrm>
            <a:off x="381000" y="957263"/>
            <a:ext cx="8218488" cy="180975"/>
            <a:chOff x="295" y="1311"/>
            <a:chExt cx="5177" cy="114"/>
          </a:xfrm>
        </p:grpSpPr>
        <p:sp>
          <p:nvSpPr>
            <p:cNvPr id="2051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051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0484" name="TextBox 19"/>
          <p:cNvSpPr txBox="1">
            <a:spLocks noChangeArrowheads="1"/>
          </p:cNvSpPr>
          <p:nvPr/>
        </p:nvSpPr>
        <p:spPr bwMode="auto">
          <a:xfrm>
            <a:off x="457200" y="1582738"/>
            <a:ext cx="6340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Courier New" pitchFamily="49" charset="0"/>
                <a:cs typeface="Courier New" pitchFamily="49" charset="0"/>
              </a:rPr>
              <a:t>C A G G C C U G U U A A C</a:t>
            </a:r>
          </a:p>
        </p:txBody>
      </p:sp>
      <p:grpSp>
        <p:nvGrpSpPr>
          <p:cNvPr id="20485" name="Group 8"/>
          <p:cNvGrpSpPr>
            <a:grpSpLocks/>
          </p:cNvGrpSpPr>
          <p:nvPr/>
        </p:nvGrpSpPr>
        <p:grpSpPr bwMode="auto">
          <a:xfrm>
            <a:off x="1135063" y="2168525"/>
            <a:ext cx="2471737" cy="1608138"/>
            <a:chOff x="735806" y="4780515"/>
            <a:chExt cx="3626115" cy="564334"/>
          </a:xfrm>
        </p:grpSpPr>
        <p:cxnSp>
          <p:nvCxnSpPr>
            <p:cNvPr id="10" name="Straight Connector 9"/>
            <p:cNvCxnSpPr>
              <a:cxnSpLocks noChangeShapeType="1"/>
            </p:cNvCxnSpPr>
            <p:nvPr/>
          </p:nvCxnSpPr>
          <p:spPr bwMode="auto">
            <a:xfrm rot="5400000">
              <a:off x="455639"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a:off x="4079426"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735806" y="5343178"/>
              <a:ext cx="3623787" cy="167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6" name="Group 12"/>
          <p:cNvGrpSpPr>
            <a:grpSpLocks/>
          </p:cNvGrpSpPr>
          <p:nvPr/>
        </p:nvGrpSpPr>
        <p:grpSpPr bwMode="auto">
          <a:xfrm>
            <a:off x="1673225" y="2168525"/>
            <a:ext cx="1425575" cy="1344613"/>
            <a:chOff x="735806" y="4780515"/>
            <a:chExt cx="3626115" cy="564334"/>
          </a:xfrm>
        </p:grpSpPr>
        <p:cxnSp>
          <p:nvCxnSpPr>
            <p:cNvPr id="14" name="Straight Connector 13"/>
            <p:cNvCxnSpPr>
              <a:cxnSpLocks noChangeShapeType="1"/>
            </p:cNvCxnSpPr>
            <p:nvPr/>
          </p:nvCxnSpPr>
          <p:spPr bwMode="auto">
            <a:xfrm rot="5400000">
              <a:off x="454305"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rot="5400000">
              <a:off x="4080420"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735806" y="5343516"/>
              <a:ext cx="3626115" cy="1333"/>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7" name="Group 16"/>
          <p:cNvGrpSpPr>
            <a:grpSpLocks/>
          </p:cNvGrpSpPr>
          <p:nvPr/>
        </p:nvGrpSpPr>
        <p:grpSpPr bwMode="auto">
          <a:xfrm>
            <a:off x="2108200" y="2168525"/>
            <a:ext cx="541338" cy="947738"/>
            <a:chOff x="735806" y="4780515"/>
            <a:chExt cx="3626115" cy="564334"/>
          </a:xfrm>
        </p:grpSpPr>
        <p:cxnSp>
          <p:nvCxnSpPr>
            <p:cNvPr id="18" name="Straight Connector 17"/>
            <p:cNvCxnSpPr>
              <a:cxnSpLocks noChangeShapeType="1"/>
            </p:cNvCxnSpPr>
            <p:nvPr/>
          </p:nvCxnSpPr>
          <p:spPr bwMode="auto">
            <a:xfrm rot="5400000">
              <a:off x="454581"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rot="5400000">
              <a:off x="4080696"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735806" y="5342958"/>
              <a:ext cx="3626115" cy="189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8" name="Group 46"/>
          <p:cNvGrpSpPr>
            <a:grpSpLocks/>
          </p:cNvGrpSpPr>
          <p:nvPr/>
        </p:nvGrpSpPr>
        <p:grpSpPr bwMode="auto">
          <a:xfrm>
            <a:off x="4059238" y="2189163"/>
            <a:ext cx="2471737" cy="1608137"/>
            <a:chOff x="735806" y="4780515"/>
            <a:chExt cx="3626115" cy="564334"/>
          </a:xfrm>
        </p:grpSpPr>
        <p:cxnSp>
          <p:nvCxnSpPr>
            <p:cNvPr id="48" name="Straight Connector 47"/>
            <p:cNvCxnSpPr>
              <a:cxnSpLocks noChangeShapeType="1"/>
            </p:cNvCxnSpPr>
            <p:nvPr/>
          </p:nvCxnSpPr>
          <p:spPr bwMode="auto">
            <a:xfrm rot="5400000">
              <a:off x="455639"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rot="5400000">
              <a:off x="4079425"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a:off x="735806" y="5343178"/>
              <a:ext cx="3623787" cy="167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9" name="Group 51"/>
          <p:cNvGrpSpPr>
            <a:grpSpLocks/>
          </p:cNvGrpSpPr>
          <p:nvPr/>
        </p:nvGrpSpPr>
        <p:grpSpPr bwMode="auto">
          <a:xfrm>
            <a:off x="4597400" y="2189163"/>
            <a:ext cx="1425575" cy="1344612"/>
            <a:chOff x="735806" y="4780515"/>
            <a:chExt cx="3626115" cy="564334"/>
          </a:xfrm>
        </p:grpSpPr>
        <p:cxnSp>
          <p:nvCxnSpPr>
            <p:cNvPr id="53" name="Straight Connector 52"/>
            <p:cNvCxnSpPr>
              <a:cxnSpLocks noChangeShapeType="1"/>
            </p:cNvCxnSpPr>
            <p:nvPr/>
          </p:nvCxnSpPr>
          <p:spPr bwMode="auto">
            <a:xfrm rot="5400000">
              <a:off x="454304"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rot="5400000">
              <a:off x="4080419"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735806" y="5343516"/>
              <a:ext cx="3626115" cy="1333"/>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90" name="Group 55"/>
          <p:cNvGrpSpPr>
            <a:grpSpLocks/>
          </p:cNvGrpSpPr>
          <p:nvPr/>
        </p:nvGrpSpPr>
        <p:grpSpPr bwMode="auto">
          <a:xfrm>
            <a:off x="5032375" y="2189163"/>
            <a:ext cx="542925" cy="947737"/>
            <a:chOff x="735806" y="4780515"/>
            <a:chExt cx="3626115" cy="564334"/>
          </a:xfrm>
        </p:grpSpPr>
        <p:cxnSp>
          <p:nvCxnSpPr>
            <p:cNvPr id="57" name="Straight Connector 56"/>
            <p:cNvCxnSpPr>
              <a:cxnSpLocks noChangeShapeType="1"/>
            </p:cNvCxnSpPr>
            <p:nvPr/>
          </p:nvCxnSpPr>
          <p:spPr bwMode="auto">
            <a:xfrm rot="5400000">
              <a:off x="454584"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rot="5400000">
              <a:off x="4080699"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735806" y="5342958"/>
              <a:ext cx="3626115" cy="189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0491" name="TextBox 15"/>
          <p:cNvSpPr txBox="1">
            <a:spLocks noChangeArrowheads="1"/>
          </p:cNvSpPr>
          <p:nvPr/>
        </p:nvSpPr>
        <p:spPr bwMode="auto">
          <a:xfrm>
            <a:off x="457200" y="762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RNA Use-It-Or-Lose-It</a:t>
            </a:r>
          </a:p>
        </p:txBody>
      </p:sp>
      <p:grpSp>
        <p:nvGrpSpPr>
          <p:cNvPr id="21507" name="Group 4"/>
          <p:cNvGrpSpPr>
            <a:grpSpLocks/>
          </p:cNvGrpSpPr>
          <p:nvPr/>
        </p:nvGrpSpPr>
        <p:grpSpPr bwMode="auto">
          <a:xfrm>
            <a:off x="381000" y="957263"/>
            <a:ext cx="8218488" cy="180975"/>
            <a:chOff x="295" y="1311"/>
            <a:chExt cx="5177" cy="114"/>
          </a:xfrm>
        </p:grpSpPr>
        <p:sp>
          <p:nvSpPr>
            <p:cNvPr id="2151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151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1508" name="TextBox 19"/>
          <p:cNvSpPr txBox="1">
            <a:spLocks noChangeArrowheads="1"/>
          </p:cNvSpPr>
          <p:nvPr/>
        </p:nvSpPr>
        <p:spPr bwMode="auto">
          <a:xfrm>
            <a:off x="1312863" y="1582738"/>
            <a:ext cx="6340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Courier New" pitchFamily="49" charset="0"/>
                <a:cs typeface="Courier New" pitchFamily="49" charset="0"/>
              </a:rPr>
              <a:t>C A G G C C U G U U A A C</a:t>
            </a:r>
          </a:p>
        </p:txBody>
      </p:sp>
      <p:sp>
        <p:nvSpPr>
          <p:cNvPr id="21509" name="TextBox 15"/>
          <p:cNvSpPr txBox="1">
            <a:spLocks noChangeArrowheads="1"/>
          </p:cNvSpPr>
          <p:nvPr/>
        </p:nvSpPr>
        <p:spPr bwMode="auto">
          <a:xfrm>
            <a:off x="381000" y="2286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A Sneaky Trick</a:t>
            </a:r>
          </a:p>
        </p:txBody>
      </p:sp>
      <p:grpSp>
        <p:nvGrpSpPr>
          <p:cNvPr id="22531" name="Group 4"/>
          <p:cNvGrpSpPr>
            <a:grpSpLocks/>
          </p:cNvGrpSpPr>
          <p:nvPr/>
        </p:nvGrpSpPr>
        <p:grpSpPr bwMode="auto">
          <a:xfrm>
            <a:off x="381000" y="957263"/>
            <a:ext cx="8218488" cy="180975"/>
            <a:chOff x="295" y="1311"/>
            <a:chExt cx="5177" cy="114"/>
          </a:xfrm>
        </p:grpSpPr>
        <p:sp>
          <p:nvSpPr>
            <p:cNvPr id="2253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253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1507" name="TextBox 19"/>
          <p:cNvSpPr txBox="1">
            <a:spLocks noChangeArrowheads="1"/>
          </p:cNvSpPr>
          <p:nvPr/>
        </p:nvSpPr>
        <p:spPr bwMode="auto">
          <a:xfrm>
            <a:off x="457200" y="1582738"/>
            <a:ext cx="81422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65" charset="-128"/>
              </a:defRPr>
            </a:lvl1pPr>
            <a:lvl2pPr marL="742950" indent="-285750" defTabSz="457200">
              <a:defRPr sz="2400">
                <a:solidFill>
                  <a:schemeClr val="tx1"/>
                </a:solidFill>
                <a:latin typeface="Arial" pitchFamily="34" charset="0"/>
                <a:ea typeface="ＭＳ Ｐゴシック" pitchFamily="-65" charset="-128"/>
              </a:defRPr>
            </a:lvl2pPr>
            <a:lvl3pPr marL="1143000" indent="-228600" defTabSz="457200">
              <a:defRPr sz="2400">
                <a:solidFill>
                  <a:schemeClr val="tx1"/>
                </a:solidFill>
                <a:latin typeface="Arial" pitchFamily="34" charset="0"/>
                <a:ea typeface="ＭＳ Ｐゴシック" pitchFamily="-65" charset="-128"/>
              </a:defRPr>
            </a:lvl3pPr>
            <a:lvl4pPr marL="1600200" indent="-228600" defTabSz="457200">
              <a:defRPr sz="2400">
                <a:solidFill>
                  <a:schemeClr val="tx1"/>
                </a:solidFill>
                <a:latin typeface="Arial" pitchFamily="34" charset="0"/>
                <a:ea typeface="ＭＳ Ｐゴシック" pitchFamily="-65" charset="-128"/>
              </a:defRPr>
            </a:lvl4pPr>
            <a:lvl5pPr marL="2057400" indent="-228600" defTabSz="457200">
              <a:defRPr sz="2400">
                <a:solidFill>
                  <a:schemeClr val="tx1"/>
                </a:solidFill>
                <a:latin typeface="Arial" pitchFamily="34" charset="0"/>
                <a:ea typeface="ＭＳ Ｐゴシック" pitchFamily="-65"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defRPr/>
            </a:pPr>
            <a:r>
              <a:rPr lang="en-US" sz="3200" dirty="0" smtClean="0">
                <a:solidFill>
                  <a:srgbClr val="000000"/>
                </a:solidFill>
                <a:latin typeface="+mn-lt"/>
                <a:cs typeface="Courier New" pitchFamily="49" charset="0"/>
              </a:rPr>
              <a:t>How do you figure out what matches what?</a:t>
            </a:r>
          </a:p>
          <a:p>
            <a:pPr eaLnBrk="1" hangingPunct="1">
              <a:defRPr/>
            </a:pPr>
            <a:endParaRPr lang="en-US" sz="3200" dirty="0" smtClean="0">
              <a:solidFill>
                <a:srgbClr val="000000"/>
              </a:solidFill>
              <a:latin typeface="+mn-lt"/>
              <a:cs typeface="Courier New" pitchFamily="49" charset="0"/>
            </a:endParaRPr>
          </a:p>
          <a:p>
            <a:pPr eaLnBrk="1" hangingPunct="1">
              <a:defRPr/>
            </a:pPr>
            <a:r>
              <a:rPr lang="en-US" sz="3200" dirty="0" smtClean="0">
                <a:solidFill>
                  <a:srgbClr val="000000"/>
                </a:solidFill>
                <a:latin typeface="+mn-lt"/>
                <a:cs typeface="Courier New" pitchFamily="49" charset="0"/>
              </a:rPr>
              <a:t>Ugly:</a:t>
            </a:r>
          </a:p>
          <a:p>
            <a:pPr eaLnBrk="1" hangingPunct="1">
              <a:defRPr/>
            </a:pPr>
            <a:r>
              <a:rPr lang="en-US" sz="3200" dirty="0" smtClean="0">
                <a:solidFill>
                  <a:srgbClr val="000000"/>
                </a:solidFill>
                <a:latin typeface="Courier New" pitchFamily="49" charset="0"/>
                <a:cs typeface="Courier New" pitchFamily="49" charset="0"/>
              </a:rPr>
              <a:t>	if S[0] == ‘A’:</a:t>
            </a:r>
          </a:p>
          <a:p>
            <a:pPr eaLnBrk="1" hangingPunct="1">
              <a:defRPr/>
            </a:pPr>
            <a:r>
              <a:rPr lang="en-US" sz="3200" dirty="0" smtClean="0">
                <a:solidFill>
                  <a:srgbClr val="000000"/>
                </a:solidFill>
                <a:latin typeface="Courier New" pitchFamily="49" charset="0"/>
                <a:cs typeface="Courier New" pitchFamily="49" charset="0"/>
              </a:rPr>
              <a:t>		if S[x] == ‘U’:</a:t>
            </a:r>
          </a:p>
          <a:p>
            <a:pPr eaLnBrk="1" hangingPunct="1">
              <a:defRPr/>
            </a:pPr>
            <a:r>
              <a:rPr lang="en-US" sz="3200" dirty="0" smtClean="0">
                <a:solidFill>
                  <a:srgbClr val="000000"/>
                </a:solidFill>
                <a:latin typeface="Courier New" pitchFamily="49" charset="0"/>
                <a:cs typeface="Courier New" pitchFamily="49" charset="0"/>
              </a:rPr>
              <a:t>			...</a:t>
            </a:r>
          </a:p>
          <a:p>
            <a:pPr eaLnBrk="1" hangingPunct="1">
              <a:defRPr/>
            </a:pPr>
            <a:r>
              <a:rPr lang="en-US" sz="3200" dirty="0" smtClean="0">
                <a:solidFill>
                  <a:srgbClr val="000000"/>
                </a:solidFill>
                <a:latin typeface="Courier New" pitchFamily="49" charset="0"/>
                <a:cs typeface="Courier New" pitchFamily="49" charset="0"/>
              </a:rPr>
              <a:t>		</a:t>
            </a:r>
            <a:r>
              <a:rPr lang="en-US" sz="3200" dirty="0" err="1" smtClean="0">
                <a:solidFill>
                  <a:srgbClr val="000000"/>
                </a:solidFill>
                <a:latin typeface="Courier New" pitchFamily="49" charset="0"/>
                <a:cs typeface="Courier New" pitchFamily="49" charset="0"/>
              </a:rPr>
              <a:t>elif</a:t>
            </a:r>
            <a:r>
              <a:rPr lang="en-US" sz="3200" dirty="0" smtClean="0">
                <a:solidFill>
                  <a:srgbClr val="000000"/>
                </a:solidFill>
                <a:latin typeface="Courier New" pitchFamily="49" charset="0"/>
                <a:cs typeface="Courier New" pitchFamily="49" charset="0"/>
              </a:rPr>
              <a:t> ...</a:t>
            </a:r>
          </a:p>
          <a:p>
            <a:pPr eaLnBrk="1" hangingPunct="1">
              <a:defRPr/>
            </a:pPr>
            <a:r>
              <a:rPr lang="en-US" sz="3200" dirty="0" smtClean="0">
                <a:solidFill>
                  <a:srgbClr val="000000"/>
                </a:solidFill>
                <a:latin typeface="Courier New" pitchFamily="49" charset="0"/>
                <a:cs typeface="Courier New" pitchFamily="49" charset="0"/>
              </a:rPr>
              <a:t>		...</a:t>
            </a:r>
          </a:p>
          <a:p>
            <a:pPr eaLnBrk="1" hangingPunct="1">
              <a:defRPr/>
            </a:pPr>
            <a:r>
              <a:rPr lang="en-US" sz="3200" dirty="0" smtClean="0">
                <a:solidFill>
                  <a:srgbClr val="000000"/>
                </a:solidFill>
                <a:latin typeface="Courier New" pitchFamily="49" charset="0"/>
                <a:cs typeface="Courier New" pitchFamily="49" charset="0"/>
              </a:rPr>
              <a:t>	</a:t>
            </a:r>
            <a:r>
              <a:rPr lang="en-US" sz="3200" dirty="0" err="1" smtClean="0">
                <a:solidFill>
                  <a:srgbClr val="000000"/>
                </a:solidFill>
                <a:latin typeface="Courier New" pitchFamily="49" charset="0"/>
                <a:cs typeface="Courier New" pitchFamily="49" charset="0"/>
              </a:rPr>
              <a:t>elif</a:t>
            </a:r>
            <a:r>
              <a:rPr lang="en-US" sz="3200" dirty="0" smtClean="0">
                <a:solidFill>
                  <a:srgbClr val="000000"/>
                </a:solidFill>
                <a:latin typeface="Courier New" pitchFamily="49" charset="0"/>
                <a:cs typeface="Courier New" pitchFamily="49" charset="0"/>
              </a:rPr>
              <a:t> ...</a:t>
            </a:r>
          </a:p>
          <a:p>
            <a:pPr eaLnBrk="1" hangingPunct="1">
              <a:defRPr/>
            </a:pPr>
            <a:r>
              <a:rPr lang="en-US" sz="3200" dirty="0" smtClean="0">
                <a:solidFill>
                  <a:srgbClr val="000000"/>
                </a:solidFill>
                <a:latin typeface="Courier New" pitchFamily="49" charset="0"/>
                <a:cs typeface="Courier New" pitchFamily="49" charset="0"/>
              </a:rPr>
              <a:t>	...</a:t>
            </a:r>
          </a:p>
        </p:txBody>
      </p:sp>
      <p:sp>
        <p:nvSpPr>
          <p:cNvPr id="22533" name="TextBox 15"/>
          <p:cNvSpPr txBox="1">
            <a:spLocks noChangeArrowheads="1"/>
          </p:cNvSpPr>
          <p:nvPr/>
        </p:nvSpPr>
        <p:spPr bwMode="auto">
          <a:xfrm>
            <a:off x="457200" y="762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A Nicer Approach</a:t>
            </a:r>
          </a:p>
        </p:txBody>
      </p:sp>
      <p:grpSp>
        <p:nvGrpSpPr>
          <p:cNvPr id="24579" name="Group 4"/>
          <p:cNvGrpSpPr>
            <a:grpSpLocks/>
          </p:cNvGrpSpPr>
          <p:nvPr/>
        </p:nvGrpSpPr>
        <p:grpSpPr bwMode="auto">
          <a:xfrm>
            <a:off x="381000" y="957263"/>
            <a:ext cx="8218488" cy="180975"/>
            <a:chOff x="295" y="1311"/>
            <a:chExt cx="5177" cy="114"/>
          </a:xfrm>
        </p:grpSpPr>
        <p:sp>
          <p:nvSpPr>
            <p:cNvPr id="2458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458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1507" name="TextBox 19"/>
          <p:cNvSpPr txBox="1">
            <a:spLocks noChangeArrowheads="1"/>
          </p:cNvSpPr>
          <p:nvPr/>
        </p:nvSpPr>
        <p:spPr bwMode="auto">
          <a:xfrm>
            <a:off x="457200" y="1582738"/>
            <a:ext cx="8142288"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65" charset="-128"/>
              </a:defRPr>
            </a:lvl1pPr>
            <a:lvl2pPr marL="742950" indent="-285750" defTabSz="457200">
              <a:defRPr sz="2400">
                <a:solidFill>
                  <a:schemeClr val="tx1"/>
                </a:solidFill>
                <a:latin typeface="Arial" pitchFamily="34" charset="0"/>
                <a:ea typeface="ＭＳ Ｐゴシック" pitchFamily="-65" charset="-128"/>
              </a:defRPr>
            </a:lvl2pPr>
            <a:lvl3pPr marL="1143000" indent="-228600" defTabSz="457200">
              <a:defRPr sz="2400">
                <a:solidFill>
                  <a:schemeClr val="tx1"/>
                </a:solidFill>
                <a:latin typeface="Arial" pitchFamily="34" charset="0"/>
                <a:ea typeface="ＭＳ Ｐゴシック" pitchFamily="-65" charset="-128"/>
              </a:defRPr>
            </a:lvl3pPr>
            <a:lvl4pPr marL="1600200" indent="-228600" defTabSz="457200">
              <a:defRPr sz="2400">
                <a:solidFill>
                  <a:schemeClr val="tx1"/>
                </a:solidFill>
                <a:latin typeface="Arial" pitchFamily="34" charset="0"/>
                <a:ea typeface="ＭＳ Ｐゴシック" pitchFamily="-65" charset="-128"/>
              </a:defRPr>
            </a:lvl4pPr>
            <a:lvl5pPr marL="2057400" indent="-228600" defTabSz="457200">
              <a:defRPr sz="2400">
                <a:solidFill>
                  <a:schemeClr val="tx1"/>
                </a:solidFill>
                <a:latin typeface="Arial" pitchFamily="34" charset="0"/>
                <a:ea typeface="ＭＳ Ｐゴシック" pitchFamily="-65"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defRPr/>
            </a:pPr>
            <a:r>
              <a:rPr lang="en-US" sz="3200" dirty="0" smtClean="0">
                <a:solidFill>
                  <a:srgbClr val="000000"/>
                </a:solidFill>
                <a:latin typeface="+mn-lt"/>
                <a:cs typeface="Courier New" pitchFamily="49" charset="0"/>
              </a:rPr>
              <a:t>How do you figure out what matches what?</a:t>
            </a:r>
          </a:p>
          <a:p>
            <a:pPr eaLnBrk="1" hangingPunct="1">
              <a:defRPr/>
            </a:pPr>
            <a:endParaRPr lang="en-US" sz="3200" dirty="0" smtClean="0">
              <a:solidFill>
                <a:srgbClr val="000000"/>
              </a:solidFill>
              <a:latin typeface="+mn-lt"/>
              <a:cs typeface="Courier New" pitchFamily="49" charset="0"/>
            </a:endParaRPr>
          </a:p>
          <a:p>
            <a:pPr eaLnBrk="1" hangingPunct="1">
              <a:defRPr/>
            </a:pPr>
            <a:r>
              <a:rPr lang="en-US" sz="2800" dirty="0" err="1" smtClean="0">
                <a:solidFill>
                  <a:srgbClr val="000000"/>
                </a:solidFill>
                <a:latin typeface="Courier New" panose="02070309020205020404" pitchFamily="49" charset="0"/>
                <a:cs typeface="Courier New" panose="02070309020205020404" pitchFamily="49" charset="0"/>
              </a:rPr>
              <a:t>matchingGenes</a:t>
            </a:r>
            <a:r>
              <a:rPr lang="en-US" sz="2800" dirty="0" smtClean="0">
                <a:solidFill>
                  <a:srgbClr val="000000"/>
                </a:solidFill>
                <a:latin typeface="Courier New" panose="02070309020205020404" pitchFamily="49" charset="0"/>
                <a:cs typeface="Courier New" panose="02070309020205020404" pitchFamily="49" charset="0"/>
              </a:rPr>
              <a:t> = {'U': 'A', 'A': 'U',</a:t>
            </a:r>
          </a:p>
          <a:p>
            <a:pPr eaLnBrk="1" hangingPunct="1">
              <a:defRPr/>
            </a:pPr>
            <a:r>
              <a:rPr lang="en-US" sz="2800" dirty="0">
                <a:solidFill>
                  <a:srgbClr val="000000"/>
                </a:solidFill>
                <a:latin typeface="Courier New" panose="02070309020205020404" pitchFamily="49" charset="0"/>
                <a:cs typeface="Courier New" panose="02070309020205020404" pitchFamily="49" charset="0"/>
              </a:rPr>
              <a:t> </a:t>
            </a:r>
            <a:r>
              <a:rPr lang="en-US" sz="2800" dirty="0" smtClean="0">
                <a:solidFill>
                  <a:srgbClr val="000000"/>
                </a:solidFill>
                <a:latin typeface="Courier New" panose="02070309020205020404" pitchFamily="49" charset="0"/>
                <a:cs typeface="Courier New" panose="02070309020205020404" pitchFamily="49" charset="0"/>
              </a:rPr>
              <a:t>   'C': 'G', 'G': 'C'}</a:t>
            </a:r>
          </a:p>
          <a:p>
            <a:pPr eaLnBrk="1" hangingPunct="1">
              <a:defRPr/>
            </a:pPr>
            <a:endParaRPr lang="en-US" sz="3200" dirty="0" smtClean="0">
              <a:solidFill>
                <a:srgbClr val="000000"/>
              </a:solidFill>
              <a:latin typeface="+mn-lt"/>
              <a:cs typeface="Courier New" pitchFamily="49" charset="0"/>
            </a:endParaRPr>
          </a:p>
          <a:p>
            <a:pPr eaLnBrk="1" hangingPunct="1">
              <a:defRPr/>
            </a:pPr>
            <a:r>
              <a:rPr lang="en-US" sz="2800" dirty="0" smtClean="0">
                <a:solidFill>
                  <a:srgbClr val="000000"/>
                </a:solidFill>
                <a:latin typeface="Courier New" pitchFamily="49" charset="0"/>
                <a:cs typeface="Courier New" pitchFamily="49" charset="0"/>
              </a:rPr>
              <a:t>...</a:t>
            </a:r>
          </a:p>
          <a:p>
            <a:pPr eaLnBrk="1" hangingPunct="1">
              <a:defRPr/>
            </a:pPr>
            <a:endParaRPr lang="en-US" sz="2800" dirty="0" smtClean="0">
              <a:solidFill>
                <a:srgbClr val="000000"/>
              </a:solidFill>
              <a:latin typeface="Courier New" pitchFamily="49" charset="0"/>
              <a:cs typeface="Courier New" pitchFamily="49" charset="0"/>
            </a:endParaRPr>
          </a:p>
          <a:p>
            <a:pPr eaLnBrk="1" hangingPunct="1">
              <a:defRPr/>
            </a:pPr>
            <a:r>
              <a:rPr lang="en-US" sz="2800" dirty="0" smtClean="0">
                <a:solidFill>
                  <a:srgbClr val="000000"/>
                </a:solidFill>
                <a:latin typeface="Courier New" pitchFamily="49" charset="0"/>
                <a:cs typeface="Courier New" pitchFamily="49" charset="0"/>
              </a:rPr>
              <a:t>	if S[0] == </a:t>
            </a:r>
            <a:r>
              <a:rPr lang="en-US" sz="2800" dirty="0" err="1" smtClean="0">
                <a:solidFill>
                  <a:srgbClr val="000000"/>
                </a:solidFill>
                <a:latin typeface="Courier New" pitchFamily="49" charset="0"/>
                <a:cs typeface="Courier New" pitchFamily="49" charset="0"/>
              </a:rPr>
              <a:t>matchingGenes</a:t>
            </a:r>
            <a:r>
              <a:rPr lang="en-US" sz="2800" dirty="0" smtClean="0">
                <a:solidFill>
                  <a:srgbClr val="000000"/>
                </a:solidFill>
                <a:latin typeface="Courier New" pitchFamily="49" charset="0"/>
                <a:cs typeface="Courier New" pitchFamily="49" charset="0"/>
              </a:rPr>
              <a:t>[S[x]]:</a:t>
            </a:r>
          </a:p>
          <a:p>
            <a:pPr eaLnBrk="1" hangingPunct="1">
              <a:defRPr/>
            </a:pPr>
            <a:r>
              <a:rPr lang="en-US" sz="2800" dirty="0" smtClean="0">
                <a:solidFill>
                  <a:srgbClr val="000000"/>
                </a:solidFill>
                <a:latin typeface="Courier New" pitchFamily="49" charset="0"/>
                <a:cs typeface="Courier New" pitchFamily="49" charset="0"/>
              </a:rPr>
              <a:t>		...</a:t>
            </a:r>
          </a:p>
        </p:txBody>
      </p:sp>
      <p:sp>
        <p:nvSpPr>
          <p:cNvPr id="24581" name="TextBox 15"/>
          <p:cNvSpPr txBox="1">
            <a:spLocks noChangeArrowheads="1"/>
          </p:cNvSpPr>
          <p:nvPr/>
        </p:nvSpPr>
        <p:spPr bwMode="auto">
          <a:xfrm>
            <a:off x="457200" y="762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ea typeface="ＭＳ Ｐゴシック" pitchFamily="-65" charset="-128"/>
              </a:rPr>
              <a:t>Bonus!</a:t>
            </a:r>
          </a:p>
        </p:txBody>
      </p:sp>
      <p:sp>
        <p:nvSpPr>
          <p:cNvPr id="25603" name="Content Placeholder 2"/>
          <p:cNvSpPr>
            <a:spLocks noGrp="1"/>
          </p:cNvSpPr>
          <p:nvPr>
            <p:ph idx="1"/>
          </p:nvPr>
        </p:nvSpPr>
        <p:spPr/>
        <p:txBody>
          <a:bodyPr/>
          <a:lstStyle/>
          <a:p>
            <a:endParaRPr lang="en-US" altLang="en-US" smtClean="0">
              <a:ea typeface="ＭＳ Ｐゴシック" pitchFamily="-65" charset="-128"/>
            </a:endParaRPr>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23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itchFamily="-65" charset="-128"/>
              </a:rPr>
              <a:t>Protein Folding</a:t>
            </a:r>
          </a:p>
        </p:txBody>
      </p:sp>
      <p:pic>
        <p:nvPicPr>
          <p:cNvPr id="266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1797050"/>
            <a:ext cx="57785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5"/>
          <p:cNvSpPr txBox="1">
            <a:spLocks noChangeArrowheads="1"/>
          </p:cNvSpPr>
          <p:nvPr/>
        </p:nvSpPr>
        <p:spPr bwMode="auto">
          <a:xfrm>
            <a:off x="381000" y="6248400"/>
            <a:ext cx="828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latin typeface="Arial" pitchFamily="34" charset="0"/>
              </a:rPr>
              <a:t>From </a:t>
            </a:r>
            <a:r>
              <a:rPr lang="ja-JP" altLang="en-US" sz="1200">
                <a:latin typeface="Arial" pitchFamily="34" charset="0"/>
              </a:rPr>
              <a:t>“</a:t>
            </a:r>
            <a:r>
              <a:rPr lang="en-US" altLang="ja-JP" sz="1200">
                <a:latin typeface="Arial" pitchFamily="34" charset="0"/>
              </a:rPr>
              <a:t>Crystal structure of monomeric retroviral protease solved by protein folding game players</a:t>
            </a:r>
            <a:r>
              <a:rPr lang="ja-JP" altLang="en-US" sz="1200">
                <a:latin typeface="Arial" pitchFamily="34" charset="0"/>
              </a:rPr>
              <a:t>”</a:t>
            </a:r>
            <a:r>
              <a:rPr lang="en-US" altLang="ja-JP" sz="1200">
                <a:latin typeface="Arial" pitchFamily="34" charset="0"/>
              </a:rPr>
              <a:t>, Nature Structural and</a:t>
            </a:r>
          </a:p>
          <a:p>
            <a:pPr>
              <a:spcBef>
                <a:spcPct val="0"/>
              </a:spcBef>
              <a:buFontTx/>
              <a:buNone/>
            </a:pPr>
            <a:r>
              <a:rPr lang="en-US" altLang="en-US" sz="1200">
                <a:latin typeface="Arial" pitchFamily="34" charset="0"/>
              </a:rPr>
              <a:t>Molecular Biology, September 18, 2011</a:t>
            </a:r>
          </a:p>
        </p:txBody>
      </p:sp>
      <p:sp>
        <p:nvSpPr>
          <p:cNvPr id="2" name="Rectangle 1"/>
          <p:cNvSpPr/>
          <p:nvPr/>
        </p:nvSpPr>
        <p:spPr>
          <a:xfrm>
            <a:off x="1447800" y="1676400"/>
            <a:ext cx="609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ea typeface="ＭＳ Ｐゴシック" pitchFamily="-65" charset="-128"/>
              </a:rPr>
              <a:t>Protein folding is NP-complete!</a:t>
            </a:r>
          </a:p>
        </p:txBody>
      </p:sp>
      <p:sp>
        <p:nvSpPr>
          <p:cNvPr id="27651" name="Content Placeholder 2"/>
          <p:cNvSpPr>
            <a:spLocks noGrp="1"/>
          </p:cNvSpPr>
          <p:nvPr>
            <p:ph idx="1"/>
          </p:nvPr>
        </p:nvSpPr>
        <p:spPr/>
        <p:txBody>
          <a:bodyPr/>
          <a:lstStyle/>
          <a:p>
            <a:endParaRPr lang="en-US" altLang="en-US" smtClean="0">
              <a:ea typeface="ＭＳ Ｐゴシック" pitchFamily="-65" charset="-128"/>
            </a:endParaRPr>
          </a:p>
        </p:txBody>
      </p:sp>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84300"/>
            <a:ext cx="57023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fld id="{4719CA3B-0200-4A7B-B63D-0CA59DE30043}" type="slidenum">
              <a:rPr lang="en-US" altLang="en-US" sz="1200" smtClean="0">
                <a:solidFill>
                  <a:srgbClr val="898989"/>
                </a:solidFill>
              </a:rPr>
              <a:pPr>
                <a:spcBef>
                  <a:spcPct val="0"/>
                </a:spcBef>
                <a:buFontTx/>
                <a:buNone/>
              </a:pPr>
              <a:t>17</a:t>
            </a:fld>
            <a:endParaRPr lang="en-US" altLang="en-US" sz="1200" smtClean="0">
              <a:solidFill>
                <a:srgbClr val="898989"/>
              </a:solidFill>
            </a:endParaRPr>
          </a:p>
        </p:txBody>
      </p:sp>
      <p:grpSp>
        <p:nvGrpSpPr>
          <p:cNvPr id="28675" name="Group 2"/>
          <p:cNvGrpSpPr>
            <a:grpSpLocks/>
          </p:cNvGrpSpPr>
          <p:nvPr/>
        </p:nvGrpSpPr>
        <p:grpSpPr bwMode="auto">
          <a:xfrm>
            <a:off x="457200" y="914400"/>
            <a:ext cx="8218488" cy="180975"/>
            <a:chOff x="295" y="1311"/>
            <a:chExt cx="5177" cy="114"/>
          </a:xfrm>
        </p:grpSpPr>
        <p:sp>
          <p:nvSpPr>
            <p:cNvPr id="286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286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28676"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3600">
                <a:latin typeface="Arial" pitchFamily="34" charset="0"/>
              </a:rPr>
              <a:t>The Alien's Life Advice</a:t>
            </a:r>
            <a:endParaRPr lang="en-US" altLang="en-US" sz="4000">
              <a:latin typeface="Arial" pitchFamily="34" charset="0"/>
            </a:endParaRPr>
          </a:p>
        </p:txBody>
      </p:sp>
      <p:pic>
        <p:nvPicPr>
          <p:cNvPr id="28677"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8" name="AutoShape 7"/>
          <p:cNvSpPr>
            <a:spLocks noChangeArrowheads="1"/>
          </p:cNvSpPr>
          <p:nvPr/>
        </p:nvSpPr>
        <p:spPr bwMode="auto">
          <a:xfrm>
            <a:off x="838200" y="1476375"/>
            <a:ext cx="2667000" cy="1200150"/>
          </a:xfrm>
          <a:prstGeom prst="wedgeRectCallout">
            <a:avLst>
              <a:gd name="adj1" fmla="val 85324"/>
              <a:gd name="adj2" fmla="val 70630"/>
            </a:avLst>
          </a:prstGeom>
          <a:solidFill>
            <a:srgbClr val="FFFFFF"/>
          </a:solidFill>
          <a:ln w="9525">
            <a:solidFill>
              <a:srgbClr val="000000"/>
            </a:solidFill>
            <a:miter lim="800000"/>
            <a:headEnd/>
            <a:tailEnd/>
          </a:ln>
        </p:spPr>
        <p:txBody>
          <a:bodyPr anchor="ctr" anchorCtr="1">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You don’t need to BE humble, just act that way!</a:t>
            </a:r>
          </a:p>
        </p:txBody>
      </p:sp>
      <p:sp>
        <p:nvSpPr>
          <p:cNvPr id="113672" name="AutoShape 8"/>
          <p:cNvSpPr>
            <a:spLocks/>
          </p:cNvSpPr>
          <p:nvPr/>
        </p:nvSpPr>
        <p:spPr bwMode="auto">
          <a:xfrm>
            <a:off x="5105400" y="4267200"/>
            <a:ext cx="2362200" cy="1016000"/>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000">
                <a:latin typeface="Arial" pitchFamily="34" charset="0"/>
              </a:rPr>
              <a:t>No worries, people will still figure out how great you 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838200"/>
          </a:xfrm>
        </p:spPr>
        <p:txBody>
          <a:bodyPr/>
          <a:lstStyle/>
          <a:p>
            <a:pPr eaLnBrk="1" hangingPunct="1"/>
            <a:r>
              <a:rPr lang="en-US" altLang="en-US" smtClean="0">
                <a:ea typeface="ＭＳ Ｐゴシック" pitchFamily="-65" charset="-128"/>
              </a:rPr>
              <a:t>Upper Envelope</a:t>
            </a:r>
          </a:p>
        </p:txBody>
      </p:sp>
      <p:pic>
        <p:nvPicPr>
          <p:cNvPr id="296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1447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304800" y="990600"/>
            <a:ext cx="35099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Courier New" pitchFamily="49" charset="0"/>
                <a:cs typeface="Courier New" pitchFamily="49" charset="0"/>
              </a:rPr>
              <a:t>def f1(x):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5x + 1</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def f2(x):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x ** 2</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 = upper(f1, f2)</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newf(1)</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newf(2)</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newf(10)</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p:txBody>
      </p:sp>
      <p:sp>
        <p:nvSpPr>
          <p:cNvPr id="29701" name="TextBox 6"/>
          <p:cNvSpPr txBox="1">
            <a:spLocks noChangeArrowheads="1"/>
          </p:cNvSpPr>
          <p:nvPr/>
        </p:nvSpPr>
        <p:spPr bwMode="auto">
          <a:xfrm>
            <a:off x="6934200" y="31242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max(x,y) is built in!</a:t>
            </a:r>
          </a:p>
        </p:txBody>
      </p:sp>
      <p:sp>
        <p:nvSpPr>
          <p:cNvPr id="29702" name="TextBox 7"/>
          <p:cNvSpPr txBox="1">
            <a:spLocks noChangeArrowheads="1"/>
          </p:cNvSpPr>
          <p:nvPr/>
        </p:nvSpPr>
        <p:spPr bwMode="auto">
          <a:xfrm>
            <a:off x="914400" y="4648200"/>
            <a:ext cx="3509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upper(f1, f2):</a:t>
            </a:r>
          </a:p>
          <a:p>
            <a:pPr>
              <a:spcBef>
                <a:spcPct val="0"/>
              </a:spcBef>
              <a:buFontTx/>
              <a:buNone/>
            </a:pPr>
            <a:r>
              <a:rPr lang="en-US" altLang="en-US" sz="2400">
                <a:latin typeface="Courier New" pitchFamily="49" charset="0"/>
                <a:cs typeface="Courier New" pitchFamily="49" charset="0"/>
              </a:rPr>
              <a:t>   return ???</a:t>
            </a:r>
          </a:p>
        </p:txBody>
      </p:sp>
      <p:sp>
        <p:nvSpPr>
          <p:cNvPr id="29703" name="TextBox 8"/>
          <p:cNvSpPr txBox="1">
            <a:spLocks noChangeArrowheads="1"/>
          </p:cNvSpPr>
          <p:nvPr/>
        </p:nvSpPr>
        <p:spPr bwMode="auto">
          <a:xfrm flipH="1">
            <a:off x="5943600" y="3733800"/>
            <a:ext cx="307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Try this in your notes…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685800"/>
          </a:xfrm>
        </p:spPr>
        <p:txBody>
          <a:bodyPr/>
          <a:lstStyle/>
          <a:p>
            <a:pPr eaLnBrk="1" hangingPunct="1"/>
            <a:r>
              <a:rPr lang="en-US" altLang="en-US" smtClean="0">
                <a:ea typeface="ＭＳ Ｐゴシック" pitchFamily="-65" charset="-128"/>
              </a:rPr>
              <a:t>Upper Envelope</a:t>
            </a:r>
          </a:p>
        </p:txBody>
      </p:sp>
      <p:pic>
        <p:nvPicPr>
          <p:cNvPr id="307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1447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304800" y="990600"/>
            <a:ext cx="35099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Courier New" pitchFamily="49" charset="0"/>
                <a:cs typeface="Courier New" pitchFamily="49" charset="0"/>
              </a:rPr>
              <a:t>def f1(x):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5x + 1</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def f2(x):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x ** 2</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 = upper(f1, f2)</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newf(1)</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newf(2)</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newf(10)</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p:txBody>
      </p:sp>
      <p:sp>
        <p:nvSpPr>
          <p:cNvPr id="30725" name="TextBox 6"/>
          <p:cNvSpPr txBox="1">
            <a:spLocks noChangeArrowheads="1"/>
          </p:cNvSpPr>
          <p:nvPr/>
        </p:nvSpPr>
        <p:spPr bwMode="auto">
          <a:xfrm>
            <a:off x="6934200" y="31242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max(x,y) is built in!</a:t>
            </a:r>
          </a:p>
        </p:txBody>
      </p:sp>
      <p:sp>
        <p:nvSpPr>
          <p:cNvPr id="30726" name="TextBox 7"/>
          <p:cNvSpPr txBox="1">
            <a:spLocks noChangeArrowheads="1"/>
          </p:cNvSpPr>
          <p:nvPr/>
        </p:nvSpPr>
        <p:spPr bwMode="auto">
          <a:xfrm>
            <a:off x="914400" y="4648200"/>
            <a:ext cx="7018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upper(f1, f2):</a:t>
            </a:r>
          </a:p>
          <a:p>
            <a:pPr>
              <a:spcBef>
                <a:spcPct val="0"/>
              </a:spcBef>
              <a:buFontTx/>
              <a:buNone/>
            </a:pPr>
            <a:r>
              <a:rPr lang="en-US" altLang="en-US" sz="2400">
                <a:latin typeface="Courier New" pitchFamily="49" charset="0"/>
                <a:cs typeface="Courier New" pitchFamily="49" charset="0"/>
              </a:rPr>
              <a:t>   return lambda x: max(f1(x), f2(x))</a:t>
            </a:r>
          </a:p>
        </p:txBody>
      </p:sp>
      <p:sp>
        <p:nvSpPr>
          <p:cNvPr id="30727" name="TextBox 8"/>
          <p:cNvSpPr txBox="1">
            <a:spLocks noChangeArrowheads="1"/>
          </p:cNvSpPr>
          <p:nvPr/>
        </p:nvSpPr>
        <p:spPr bwMode="auto">
          <a:xfrm flipH="1">
            <a:off x="5943600" y="3733800"/>
            <a:ext cx="307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Try this in your notes…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5"/>
          <p:cNvSpPr txBox="1">
            <a:spLocks noChangeArrowheads="1"/>
          </p:cNvSpPr>
          <p:nvPr/>
        </p:nvSpPr>
        <p:spPr bwMode="auto">
          <a:xfrm>
            <a:off x="220663" y="3810000"/>
            <a:ext cx="79898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&gt;&gt;&gt; shortestPath (FiveCities, FiveDists)</a:t>
            </a:r>
          </a:p>
          <a:p>
            <a:pPr>
              <a:spcBef>
                <a:spcPct val="0"/>
              </a:spcBef>
              <a:buFontTx/>
              <a:buNone/>
            </a:pPr>
            <a:r>
              <a:rPr lang="en-US" altLang="en-US" sz="2400">
                <a:solidFill>
                  <a:srgbClr val="008000"/>
                </a:solidFill>
                <a:latin typeface="Courier New" pitchFamily="49" charset="0"/>
                <a:cs typeface="Courier New" pitchFamily="49" charset="0"/>
              </a:rPr>
              <a:t>10</a:t>
            </a:r>
          </a:p>
          <a:p>
            <a:pPr>
              <a:spcBef>
                <a:spcPct val="0"/>
              </a:spcBef>
              <a:buFontTx/>
              <a:buNone/>
            </a:pPr>
            <a:endParaRPr lang="en-US" altLang="en-US" sz="2400">
              <a:solidFill>
                <a:srgbClr val="008000"/>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&gt;&gt;&gt; shortestPath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C</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D</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E</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FiveDists)</a:t>
            </a:r>
          </a:p>
          <a:p>
            <a:pPr>
              <a:spcBef>
                <a:spcPct val="0"/>
              </a:spcBef>
              <a:buFontTx/>
              <a:buNone/>
            </a:pPr>
            <a:r>
              <a:rPr lang="en-US" altLang="en-US" sz="2400">
                <a:solidFill>
                  <a:srgbClr val="1C7210"/>
                </a:solidFill>
                <a:latin typeface="Courier New" pitchFamily="49" charset="0"/>
                <a:cs typeface="Courier New" pitchFamily="49" charset="0"/>
              </a:rPr>
              <a:t>7</a:t>
            </a:r>
          </a:p>
          <a:p>
            <a:pPr>
              <a:spcBef>
                <a:spcPct val="0"/>
              </a:spcBef>
              <a:buFontTx/>
              <a:buNone/>
            </a:pPr>
            <a:endParaRPr lang="en-US" altLang="en-US" sz="2400">
              <a:solidFill>
                <a:srgbClr val="1C7210"/>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&gt;&gt;&gt; shortestPath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E</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FiveDists)</a:t>
            </a:r>
          </a:p>
          <a:p>
            <a:pPr>
              <a:spcBef>
                <a:spcPct val="0"/>
              </a:spcBef>
              <a:buFontTx/>
              <a:buNone/>
            </a:pPr>
            <a:r>
              <a:rPr lang="en-US" altLang="en-US" sz="2400">
                <a:solidFill>
                  <a:srgbClr val="1C7210"/>
                </a:solidFill>
                <a:latin typeface="Courier New" pitchFamily="49" charset="0"/>
                <a:cs typeface="Courier New" pitchFamily="49" charset="0"/>
              </a:rPr>
              <a:t>0</a:t>
            </a:r>
            <a:endParaRPr lang="en-US" altLang="en-US" sz="2400">
              <a:latin typeface="Courier New" pitchFamily="49" charset="0"/>
              <a:cs typeface="Courier New" pitchFamily="49" charset="0"/>
            </a:endParaRPr>
          </a:p>
        </p:txBody>
      </p:sp>
      <p:pic>
        <p:nvPicPr>
          <p:cNvPr id="1126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43113"/>
            <a:ext cx="86868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a:spLocks noChangeArrowheads="1"/>
          </p:cNvSpPr>
          <p:nvPr/>
        </p:nvSpPr>
        <p:spPr bwMode="auto">
          <a:xfrm>
            <a:off x="5867400" y="685800"/>
            <a:ext cx="2895600" cy="609600"/>
          </a:xfrm>
          <a:prstGeom prst="wedgeRoundRectCallout">
            <a:avLst>
              <a:gd name="adj1" fmla="val -48505"/>
              <a:gd name="adj2" fmla="val 66019"/>
              <a:gd name="adj3" fmla="val 16667"/>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a:lstStyle/>
          <a:p>
            <a:pPr defTabSz="457200" eaLnBrk="1" hangingPunct="1">
              <a:defRPr/>
            </a:pPr>
            <a:r>
              <a:rPr lang="en-US" sz="1800" dirty="0" err="1">
                <a:solidFill>
                  <a:srgbClr val="FFFFFF"/>
                </a:solidFill>
                <a:latin typeface="Calibri" charset="0"/>
                <a:ea typeface="ＭＳ Ｐゴシック" charset="0"/>
                <a:cs typeface="ＭＳ Ｐゴシック" charset="0"/>
              </a:rPr>
              <a:t>Giigle</a:t>
            </a:r>
            <a:r>
              <a:rPr lang="en-US" sz="1800" dirty="0">
                <a:solidFill>
                  <a:srgbClr val="FFFFFF"/>
                </a:solidFill>
                <a:latin typeface="Calibri" charset="0"/>
                <a:ea typeface="ＭＳ Ｐゴシック" charset="0"/>
                <a:cs typeface="ＭＳ Ｐゴシック" charset="0"/>
              </a:rPr>
              <a:t> maps in four lines of code!</a:t>
            </a:r>
          </a:p>
          <a:p>
            <a:pPr defTabSz="457200" eaLnBrk="1" hangingPunct="1">
              <a:defRPr/>
            </a:pPr>
            <a:endParaRPr lang="en-US" sz="1800" dirty="0">
              <a:solidFill>
                <a:srgbClr val="FFFFFF"/>
              </a:solidFill>
              <a:latin typeface="Calibri" charset="0"/>
              <a:ea typeface="ＭＳ Ｐゴシック" charset="0"/>
              <a:cs typeface="ＭＳ Ｐゴシック" charset="0"/>
            </a:endParaRPr>
          </a:p>
        </p:txBody>
      </p:sp>
      <p:pic>
        <p:nvPicPr>
          <p:cNvPr id="11270" name="Picture 10"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762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03200"/>
            <a:ext cx="8229600" cy="863600"/>
          </a:xfrm>
        </p:spPr>
        <p:txBody>
          <a:bodyPr/>
          <a:lstStyle/>
          <a:p>
            <a:pPr eaLnBrk="1" hangingPunct="1"/>
            <a:r>
              <a:rPr lang="en-US" altLang="en-US" smtClean="0">
                <a:ea typeface="ＭＳ Ｐゴシック" pitchFamily="-65" charset="-128"/>
              </a:rPr>
              <a:t>Super Envelope!</a:t>
            </a:r>
          </a:p>
        </p:txBody>
      </p:sp>
      <p:sp>
        <p:nvSpPr>
          <p:cNvPr id="31747" name="TextBox 3"/>
          <p:cNvSpPr txBox="1">
            <a:spLocks noChangeArrowheads="1"/>
          </p:cNvSpPr>
          <p:nvPr/>
        </p:nvSpPr>
        <p:spPr bwMode="auto">
          <a:xfrm>
            <a:off x="304800" y="1314450"/>
            <a:ext cx="42021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Courier New" pitchFamily="49" charset="0"/>
                <a:cs typeface="Courier New" pitchFamily="49" charset="0"/>
              </a:rPr>
              <a:t>def times10(x):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10 * x</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def add42(x):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x + 42</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def ttt(x):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2 ** x</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flist = [times10, add42, ttt]</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f = se(flist)</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f(1)</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f(2)</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f(5)</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f(10)</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p:txBody>
      </p:sp>
      <p:sp>
        <p:nvSpPr>
          <p:cNvPr id="31748" name="TextBox 4"/>
          <p:cNvSpPr txBox="1">
            <a:spLocks noChangeArrowheads="1"/>
          </p:cNvSpPr>
          <p:nvPr/>
        </p:nvSpPr>
        <p:spPr bwMode="auto">
          <a:xfrm>
            <a:off x="7162800" y="6096000"/>
            <a:ext cx="185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1C7210"/>
                </a:solidFill>
              </a:rPr>
              <a:t>Worksheet!</a:t>
            </a:r>
          </a:p>
          <a:p>
            <a:pPr eaLnBrk="1" hangingPunct="1">
              <a:spcBef>
                <a:spcPct val="0"/>
              </a:spcBef>
              <a:buFontTx/>
              <a:buNone/>
            </a:pPr>
            <a:r>
              <a:rPr lang="en-US" altLang="en-US" sz="1800">
                <a:solidFill>
                  <a:srgbClr val="1C7210"/>
                </a:solidFill>
              </a:rPr>
              <a:t>(One line of code)</a:t>
            </a:r>
          </a:p>
        </p:txBody>
      </p:sp>
      <p:sp>
        <p:nvSpPr>
          <p:cNvPr id="31749" name="TextBox 4"/>
          <p:cNvSpPr txBox="1">
            <a:spLocks noChangeArrowheads="1"/>
          </p:cNvSpPr>
          <p:nvPr/>
        </p:nvSpPr>
        <p:spPr bwMode="auto">
          <a:xfrm>
            <a:off x="6678613" y="5054600"/>
            <a:ext cx="2008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max(List) is built 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304800" y="363538"/>
            <a:ext cx="330835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400">
                <a:solidFill>
                  <a:srgbClr val="000000"/>
                </a:solidFill>
                <a:latin typeface="Courier New" pitchFamily="49" charset="0"/>
                <a:cs typeface="Courier New" pitchFamily="49" charset="0"/>
              </a:rPr>
              <a:t>def times10(x):</a:t>
            </a:r>
          </a:p>
          <a:p>
            <a:pPr eaLnBrk="1" hangingPunct="1">
              <a:spcBef>
                <a:spcPct val="0"/>
              </a:spcBef>
              <a:buFontTx/>
              <a:buNone/>
            </a:pPr>
            <a:r>
              <a:rPr lang="en-US" altLang="en-US" sz="1400">
                <a:solidFill>
                  <a:srgbClr val="000000"/>
                </a:solidFill>
                <a:latin typeface="Courier New" pitchFamily="49" charset="0"/>
                <a:cs typeface="Courier New" pitchFamily="49" charset="0"/>
              </a:rPr>
              <a:t>  return 10 * x</a:t>
            </a:r>
          </a:p>
          <a:p>
            <a:pPr eaLnBrk="1" hangingPunct="1">
              <a:spcBef>
                <a:spcPct val="0"/>
              </a:spcBef>
              <a:buFontTx/>
              <a:buNone/>
            </a:pPr>
            <a:endParaRPr lang="en-US" altLang="en-US" sz="1400">
              <a:solidFill>
                <a:srgbClr val="000000"/>
              </a:solidFill>
              <a:latin typeface="Courier New" pitchFamily="49" charset="0"/>
              <a:cs typeface="Courier New" pitchFamily="49" charset="0"/>
            </a:endParaRPr>
          </a:p>
          <a:p>
            <a:pPr eaLnBrk="1" hangingPunct="1">
              <a:spcBef>
                <a:spcPct val="0"/>
              </a:spcBef>
              <a:buFontTx/>
              <a:buNone/>
            </a:pPr>
            <a:r>
              <a:rPr lang="en-US" altLang="en-US" sz="1400">
                <a:solidFill>
                  <a:srgbClr val="000000"/>
                </a:solidFill>
                <a:latin typeface="Courier New" pitchFamily="49" charset="0"/>
                <a:cs typeface="Courier New" pitchFamily="49" charset="0"/>
              </a:rPr>
              <a:t>def add42(x):</a:t>
            </a:r>
          </a:p>
          <a:p>
            <a:pPr eaLnBrk="1" hangingPunct="1">
              <a:spcBef>
                <a:spcPct val="0"/>
              </a:spcBef>
              <a:buFontTx/>
              <a:buNone/>
            </a:pPr>
            <a:r>
              <a:rPr lang="en-US" altLang="en-US" sz="1400">
                <a:solidFill>
                  <a:srgbClr val="000000"/>
                </a:solidFill>
                <a:latin typeface="Courier New" pitchFamily="49" charset="0"/>
                <a:cs typeface="Courier New" pitchFamily="49" charset="0"/>
              </a:rPr>
              <a:t>  return x + 42</a:t>
            </a:r>
          </a:p>
          <a:p>
            <a:pPr eaLnBrk="1" hangingPunct="1">
              <a:spcBef>
                <a:spcPct val="0"/>
              </a:spcBef>
              <a:buFontTx/>
              <a:buNone/>
            </a:pPr>
            <a:endParaRPr lang="en-US" altLang="en-US" sz="1400">
              <a:solidFill>
                <a:srgbClr val="000000"/>
              </a:solidFill>
              <a:latin typeface="Courier New" pitchFamily="49" charset="0"/>
              <a:cs typeface="Courier New" pitchFamily="49" charset="0"/>
            </a:endParaRPr>
          </a:p>
          <a:p>
            <a:pPr eaLnBrk="1" hangingPunct="1">
              <a:spcBef>
                <a:spcPct val="0"/>
              </a:spcBef>
              <a:buFontTx/>
              <a:buNone/>
            </a:pPr>
            <a:r>
              <a:rPr lang="en-US" altLang="en-US" sz="1400">
                <a:solidFill>
                  <a:srgbClr val="000000"/>
                </a:solidFill>
                <a:latin typeface="Courier New" pitchFamily="49" charset="0"/>
                <a:cs typeface="Courier New" pitchFamily="49" charset="0"/>
              </a:rPr>
              <a:t>def ttt(x):</a:t>
            </a:r>
          </a:p>
          <a:p>
            <a:pPr eaLnBrk="1" hangingPunct="1">
              <a:spcBef>
                <a:spcPct val="0"/>
              </a:spcBef>
              <a:buFontTx/>
              <a:buNone/>
            </a:pPr>
            <a:r>
              <a:rPr lang="en-US" altLang="en-US" sz="1400">
                <a:solidFill>
                  <a:srgbClr val="000000"/>
                </a:solidFill>
                <a:latin typeface="Courier New" pitchFamily="49" charset="0"/>
                <a:cs typeface="Courier New" pitchFamily="49" charset="0"/>
              </a:rPr>
              <a:t>  return 2 ** x</a:t>
            </a:r>
          </a:p>
          <a:p>
            <a:pPr eaLnBrk="1" hangingPunct="1">
              <a:spcBef>
                <a:spcPct val="0"/>
              </a:spcBef>
              <a:buFontTx/>
              <a:buNone/>
            </a:pPr>
            <a:endParaRPr lang="en-US" altLang="en-US" sz="1400">
              <a:solidFill>
                <a:srgbClr val="000000"/>
              </a:solidFill>
              <a:latin typeface="Courier New" pitchFamily="49" charset="0"/>
              <a:cs typeface="Courier New" pitchFamily="49" charset="0"/>
            </a:endParaRPr>
          </a:p>
          <a:p>
            <a:pPr eaLnBrk="1" hangingPunct="1">
              <a:spcBef>
                <a:spcPct val="0"/>
              </a:spcBef>
              <a:buFontTx/>
              <a:buNone/>
            </a:pPr>
            <a:r>
              <a:rPr lang="en-US" altLang="en-US" sz="1400">
                <a:solidFill>
                  <a:srgbClr val="000000"/>
                </a:solidFill>
                <a:latin typeface="Courier New" pitchFamily="49" charset="0"/>
                <a:cs typeface="Courier New" pitchFamily="49" charset="0"/>
              </a:rPr>
              <a:t>flist = [times10, add42, ttt]</a:t>
            </a:r>
          </a:p>
          <a:p>
            <a:pPr eaLnBrk="1" hangingPunct="1">
              <a:spcBef>
                <a:spcPct val="0"/>
              </a:spcBef>
              <a:buFontTx/>
              <a:buNone/>
            </a:pPr>
            <a:endParaRPr lang="en-US" altLang="en-US" sz="1400">
              <a:solidFill>
                <a:srgbClr val="000000"/>
              </a:solidFill>
              <a:latin typeface="Courier New" pitchFamily="49" charset="0"/>
              <a:cs typeface="Courier New" pitchFamily="49" charset="0"/>
            </a:endParaRPr>
          </a:p>
          <a:p>
            <a:pPr eaLnBrk="1" hangingPunct="1">
              <a:spcBef>
                <a:spcPct val="0"/>
              </a:spcBef>
              <a:buFontTx/>
              <a:buNone/>
            </a:pPr>
            <a:r>
              <a:rPr lang="en-US" altLang="en-US" sz="1400">
                <a:solidFill>
                  <a:srgbClr val="000000"/>
                </a:solidFill>
                <a:latin typeface="Courier New" pitchFamily="49" charset="0"/>
                <a:cs typeface="Courier New" pitchFamily="49" charset="0"/>
              </a:rPr>
              <a:t>&gt;&gt;&gt; f = se(flist)</a:t>
            </a:r>
          </a:p>
          <a:p>
            <a:pPr eaLnBrk="1" hangingPunct="1">
              <a:spcBef>
                <a:spcPct val="0"/>
              </a:spcBef>
              <a:buFontTx/>
              <a:buNone/>
            </a:pPr>
            <a:r>
              <a:rPr lang="en-US" altLang="en-US" sz="1400">
                <a:solidFill>
                  <a:srgbClr val="000000"/>
                </a:solidFill>
                <a:latin typeface="Courier New" pitchFamily="49" charset="0"/>
                <a:cs typeface="Courier New" pitchFamily="49" charset="0"/>
              </a:rPr>
              <a:t>&gt;&gt;&gt; f(1)</a:t>
            </a:r>
          </a:p>
          <a:p>
            <a:pPr eaLnBrk="1" hangingPunct="1">
              <a:spcBef>
                <a:spcPct val="0"/>
              </a:spcBef>
              <a:buFontTx/>
              <a:buNone/>
            </a:pPr>
            <a:r>
              <a:rPr lang="en-US" altLang="en-US" sz="1400">
                <a:solidFill>
                  <a:srgbClr val="000000"/>
                </a:solidFill>
                <a:latin typeface="Courier New" pitchFamily="49" charset="0"/>
                <a:cs typeface="Courier New" pitchFamily="49" charset="0"/>
              </a:rPr>
              <a:t>&gt;&gt;&gt; f(2)</a:t>
            </a:r>
          </a:p>
          <a:p>
            <a:pPr eaLnBrk="1" hangingPunct="1">
              <a:spcBef>
                <a:spcPct val="0"/>
              </a:spcBef>
              <a:buFontTx/>
              <a:buNone/>
            </a:pPr>
            <a:r>
              <a:rPr lang="en-US" altLang="en-US" sz="1400">
                <a:solidFill>
                  <a:srgbClr val="000000"/>
                </a:solidFill>
                <a:latin typeface="Courier New" pitchFamily="49" charset="0"/>
                <a:cs typeface="Courier New" pitchFamily="49" charset="0"/>
              </a:rPr>
              <a:t>&gt;&gt;&gt; f(5)</a:t>
            </a:r>
          </a:p>
          <a:p>
            <a:pPr eaLnBrk="1" hangingPunct="1">
              <a:spcBef>
                <a:spcPct val="0"/>
              </a:spcBef>
              <a:buFontTx/>
              <a:buNone/>
            </a:pPr>
            <a:r>
              <a:rPr lang="en-US" altLang="en-US" sz="1400">
                <a:solidFill>
                  <a:srgbClr val="000000"/>
                </a:solidFill>
                <a:latin typeface="Courier New" pitchFamily="49" charset="0"/>
                <a:cs typeface="Courier New" pitchFamily="49" charset="0"/>
              </a:rPr>
              <a:t>&gt;&gt;&gt; f(10)</a:t>
            </a:r>
          </a:p>
          <a:p>
            <a:pPr eaLnBrk="1" hangingPunct="1">
              <a:spcBef>
                <a:spcPct val="0"/>
              </a:spcBef>
              <a:buFontTx/>
              <a:buNone/>
            </a:pPr>
            <a:endParaRPr lang="en-US" altLang="en-US" sz="1400">
              <a:solidFill>
                <a:srgbClr val="000000"/>
              </a:solidFill>
              <a:latin typeface="Courier New" pitchFamily="49" charset="0"/>
              <a:cs typeface="Courier New" pitchFamily="49" charset="0"/>
            </a:endParaRPr>
          </a:p>
        </p:txBody>
      </p:sp>
      <p:pic>
        <p:nvPicPr>
          <p:cNvPr id="3277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4276725"/>
            <a:ext cx="8432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
            <a:ext cx="8229600" cy="533400"/>
          </a:xfrm>
        </p:spPr>
        <p:txBody>
          <a:bodyPr/>
          <a:lstStyle/>
          <a:p>
            <a:pPr eaLnBrk="1" hangingPunct="1"/>
            <a:r>
              <a:rPr lang="en-US" altLang="en-US" smtClean="0">
                <a:ea typeface="ＭＳ Ｐゴシック" pitchFamily="-65" charset="-128"/>
              </a:rPr>
              <a:t>Derivatives</a:t>
            </a:r>
          </a:p>
        </p:txBody>
      </p:sp>
      <p:pic>
        <p:nvPicPr>
          <p:cNvPr id="33795" name="Content Placeholder 4" descr="latex-image-1.pdf"/>
          <p:cNvPicPr>
            <a:picLocks noGrp="1" noChangeAspect="1"/>
          </p:cNvPicPr>
          <p:nvPr>
            <p:ph idx="1"/>
          </p:nvPr>
        </p:nvPicPr>
        <p:blipFill>
          <a:blip r:embed="rId3">
            <a:extLst>
              <a:ext uri="{28A0092B-C50C-407E-A947-70E740481C1C}">
                <a14:useLocalDpi xmlns:a14="http://schemas.microsoft.com/office/drawing/2010/main" val="0"/>
              </a:ext>
            </a:extLst>
          </a:blip>
          <a:srcRect t="-82269" b="-82269"/>
          <a:stretch>
            <a:fillRect/>
          </a:stretch>
        </p:blipFill>
        <p:spPr>
          <a:xfrm>
            <a:off x="609600" y="381000"/>
            <a:ext cx="3048000" cy="1676400"/>
          </a:xfrm>
        </p:spPr>
      </p:pic>
      <p:sp>
        <p:nvSpPr>
          <p:cNvPr id="33796" name="TextBox 5"/>
          <p:cNvSpPr txBox="1">
            <a:spLocks noChangeArrowheads="1"/>
          </p:cNvSpPr>
          <p:nvPr/>
        </p:nvSpPr>
        <p:spPr bwMode="auto">
          <a:xfrm>
            <a:off x="533400" y="1905000"/>
            <a:ext cx="480218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a:latin typeface="Courier New" pitchFamily="49" charset="0"/>
                <a:cs typeface="Courier New" pitchFamily="49" charset="0"/>
              </a:rPr>
              <a:t>&gt;&gt;&gt; def f(x):</a:t>
            </a:r>
          </a:p>
          <a:p>
            <a:pPr>
              <a:spcBef>
                <a:spcPct val="0"/>
              </a:spcBef>
              <a:buFontTx/>
              <a:buNone/>
            </a:pPr>
            <a:r>
              <a:rPr lang="en-US" altLang="en-US" sz="2000">
                <a:latin typeface="Courier New" pitchFamily="49" charset="0"/>
                <a:cs typeface="Courier New" pitchFamily="49" charset="0"/>
              </a:rPr>
              <a:t>            return x ** 2</a:t>
            </a:r>
          </a:p>
          <a:p>
            <a:pPr>
              <a:spcBef>
                <a:spcPct val="0"/>
              </a:spcBef>
              <a:buFontTx/>
              <a:buNone/>
            </a:pPr>
            <a:r>
              <a:rPr lang="en-US" altLang="en-US" sz="2000">
                <a:latin typeface="Courier New" pitchFamily="49" charset="0"/>
                <a:cs typeface="Courier New" pitchFamily="49" charset="0"/>
              </a:rPr>
              <a:t>&gt;&gt;&gt; f = lambda x: x ** 2</a:t>
            </a:r>
          </a:p>
          <a:p>
            <a:pPr>
              <a:spcBef>
                <a:spcPct val="0"/>
              </a:spcBef>
              <a:buFontTx/>
              <a:buNone/>
            </a:pPr>
            <a:r>
              <a:rPr lang="en-US" altLang="en-US" sz="2000">
                <a:latin typeface="Courier New" pitchFamily="49" charset="0"/>
                <a:cs typeface="Courier New" pitchFamily="49" charset="0"/>
              </a:rPr>
              <a:t>&gt;&gt;&gt; fprime = </a:t>
            </a:r>
            <a:r>
              <a:rPr lang="en-US" altLang="en-US" sz="2000">
                <a:solidFill>
                  <a:srgbClr val="0000FF"/>
                </a:solidFill>
                <a:latin typeface="Courier New" pitchFamily="49" charset="0"/>
                <a:cs typeface="Courier New" pitchFamily="49" charset="0"/>
              </a:rPr>
              <a:t>deriv(f, 0.001)</a:t>
            </a:r>
          </a:p>
          <a:p>
            <a:pPr>
              <a:spcBef>
                <a:spcPct val="0"/>
              </a:spcBef>
              <a:buFontTx/>
              <a:buNone/>
            </a:pPr>
            <a:r>
              <a:rPr lang="en-US" altLang="en-US" sz="2000">
                <a:latin typeface="Courier New" pitchFamily="49" charset="0"/>
                <a:cs typeface="Courier New" pitchFamily="49" charset="0"/>
              </a:rPr>
              <a:t>&gt;&gt;&gt; fprime(10)</a:t>
            </a:r>
          </a:p>
          <a:p>
            <a:pPr>
              <a:spcBef>
                <a:spcPct val="0"/>
              </a:spcBef>
              <a:buFontTx/>
              <a:buNone/>
            </a:pPr>
            <a:r>
              <a:rPr lang="en-US" altLang="en-US" sz="2000">
                <a:solidFill>
                  <a:srgbClr val="1C7210"/>
                </a:solidFill>
                <a:latin typeface="Courier New" pitchFamily="49" charset="0"/>
                <a:cs typeface="Courier New" pitchFamily="49" charset="0"/>
              </a:rPr>
              <a:t>20.0001</a:t>
            </a:r>
          </a:p>
          <a:p>
            <a:pPr>
              <a:spcBef>
                <a:spcPct val="0"/>
              </a:spcBef>
              <a:buFontTx/>
              <a:buNone/>
            </a:pPr>
            <a:r>
              <a:rPr lang="en-US" altLang="en-US" sz="2000">
                <a:latin typeface="Courier New" pitchFamily="49" charset="0"/>
                <a:cs typeface="Courier New" pitchFamily="49" charset="0"/>
              </a:rPr>
              <a:t>&gt;&gt;&gt; import math</a:t>
            </a:r>
          </a:p>
          <a:p>
            <a:pPr>
              <a:spcBef>
                <a:spcPct val="0"/>
              </a:spcBef>
              <a:buFontTx/>
              <a:buNone/>
            </a:pPr>
            <a:r>
              <a:rPr lang="en-US" altLang="en-US" sz="2000">
                <a:latin typeface="Courier New" pitchFamily="49" charset="0"/>
                <a:cs typeface="Courier New" pitchFamily="49" charset="0"/>
              </a:rPr>
              <a:t>&gt;&gt;&gt; h = deriv(math.cos, 0.001)</a:t>
            </a:r>
          </a:p>
          <a:p>
            <a:pPr>
              <a:spcBef>
                <a:spcPct val="0"/>
              </a:spcBef>
              <a:buFontTx/>
              <a:buNone/>
            </a:pPr>
            <a:r>
              <a:rPr lang="en-US" altLang="en-US" sz="2000">
                <a:latin typeface="Courier New" pitchFamily="49" charset="0"/>
                <a:cs typeface="Courier New" pitchFamily="49" charset="0"/>
              </a:rPr>
              <a:t>&gt;&gt;&gt; h(math.pi)</a:t>
            </a:r>
          </a:p>
          <a:p>
            <a:pPr>
              <a:spcBef>
                <a:spcPct val="0"/>
              </a:spcBef>
              <a:buFontTx/>
              <a:buNone/>
            </a:pPr>
            <a:r>
              <a:rPr lang="en-US" altLang="en-US" sz="2000">
                <a:solidFill>
                  <a:srgbClr val="1C7210"/>
                </a:solidFill>
                <a:latin typeface="Courier New" pitchFamily="49" charset="0"/>
                <a:cs typeface="Courier New" pitchFamily="49" charset="0"/>
              </a:rPr>
              <a:t>0.0000…</a:t>
            </a:r>
          </a:p>
          <a:p>
            <a:pPr>
              <a:spcBef>
                <a:spcPct val="0"/>
              </a:spcBef>
              <a:buFontTx/>
              <a:buNone/>
            </a:pPr>
            <a:endParaRPr lang="en-US" altLang="en-US" sz="2000">
              <a:latin typeface="Courier New" pitchFamily="49" charset="0"/>
              <a:cs typeface="Courier New" pitchFamily="49" charset="0"/>
            </a:endParaRPr>
          </a:p>
        </p:txBody>
      </p:sp>
      <p:pic>
        <p:nvPicPr>
          <p:cNvPr id="3379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
            <a:ext cx="238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7"/>
          <p:cNvSpPr txBox="1">
            <a:spLocks noChangeArrowheads="1"/>
          </p:cNvSpPr>
          <p:nvPr/>
        </p:nvSpPr>
        <p:spPr bwMode="auto">
          <a:xfrm>
            <a:off x="533400" y="5334000"/>
            <a:ext cx="3140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deriv(f, h):</a:t>
            </a:r>
          </a:p>
          <a:p>
            <a:pPr>
              <a:spcBef>
                <a:spcPct val="0"/>
              </a:spcBef>
              <a:buFontTx/>
              <a:buNone/>
            </a:pPr>
            <a:r>
              <a:rPr lang="en-US" altLang="en-US" sz="2400">
                <a:latin typeface="Courier New" pitchFamily="49" charset="0"/>
                <a:cs typeface="Courier New" pitchFamily="49" charset="0"/>
              </a:rPr>
              <a:t>   return ???</a:t>
            </a:r>
          </a:p>
        </p:txBody>
      </p:sp>
      <p:sp>
        <p:nvSpPr>
          <p:cNvPr id="33799" name="TextBox 8"/>
          <p:cNvSpPr txBox="1">
            <a:spLocks noChangeArrowheads="1"/>
          </p:cNvSpPr>
          <p:nvPr/>
        </p:nvSpPr>
        <p:spPr bwMode="auto">
          <a:xfrm flipH="1">
            <a:off x="6065838" y="6248400"/>
            <a:ext cx="292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Worksheet…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4" descr="latex-image-1.pdf"/>
          <p:cNvPicPr>
            <a:picLocks noGrp="1" noChangeAspect="1"/>
          </p:cNvPicPr>
          <p:nvPr>
            <p:ph idx="1"/>
          </p:nvPr>
        </p:nvPicPr>
        <p:blipFill>
          <a:blip r:embed="rId3">
            <a:extLst>
              <a:ext uri="{28A0092B-C50C-407E-A947-70E740481C1C}">
                <a14:useLocalDpi xmlns:a14="http://schemas.microsoft.com/office/drawing/2010/main" val="0"/>
              </a:ext>
            </a:extLst>
          </a:blip>
          <a:srcRect t="-82269" b="-82269"/>
          <a:stretch>
            <a:fillRect/>
          </a:stretch>
        </p:blipFill>
        <p:spPr>
          <a:xfrm>
            <a:off x="609600" y="381000"/>
            <a:ext cx="3048000" cy="1676400"/>
          </a:xfrm>
        </p:spPr>
      </p:pic>
      <p:sp>
        <p:nvSpPr>
          <p:cNvPr id="34819" name="TextBox 5"/>
          <p:cNvSpPr txBox="1">
            <a:spLocks noChangeArrowheads="1"/>
          </p:cNvSpPr>
          <p:nvPr/>
        </p:nvSpPr>
        <p:spPr bwMode="auto">
          <a:xfrm>
            <a:off x="533400" y="1905000"/>
            <a:ext cx="464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a:latin typeface="Courier New" pitchFamily="49" charset="0"/>
                <a:cs typeface="Courier New" pitchFamily="49" charset="0"/>
              </a:rPr>
              <a:t>&gt;&gt;&gt; def f(X):</a:t>
            </a:r>
          </a:p>
          <a:p>
            <a:pPr>
              <a:spcBef>
                <a:spcPct val="0"/>
              </a:spcBef>
              <a:buFontTx/>
              <a:buNone/>
            </a:pPr>
            <a:r>
              <a:rPr lang="en-US" altLang="en-US" sz="2000">
                <a:latin typeface="Courier New" pitchFamily="49" charset="0"/>
                <a:cs typeface="Courier New" pitchFamily="49" charset="0"/>
              </a:rPr>
              <a:t>            return X ** 4</a:t>
            </a:r>
          </a:p>
          <a:p>
            <a:pPr>
              <a:spcBef>
                <a:spcPct val="0"/>
              </a:spcBef>
              <a:buFontTx/>
              <a:buNone/>
            </a:pPr>
            <a:r>
              <a:rPr lang="en-US" altLang="en-US" sz="2000">
                <a:latin typeface="Courier New" pitchFamily="49" charset="0"/>
                <a:cs typeface="Courier New" pitchFamily="49" charset="0"/>
              </a:rPr>
              <a:t>&gt;&gt;&gt; g = nthDeriv(f, 2, 0.001)</a:t>
            </a:r>
          </a:p>
          <a:p>
            <a:pPr>
              <a:spcBef>
                <a:spcPct val="0"/>
              </a:spcBef>
              <a:buFontTx/>
              <a:buNone/>
            </a:pPr>
            <a:r>
              <a:rPr lang="en-US" altLang="en-US" sz="2000">
                <a:latin typeface="Courier New" pitchFamily="49" charset="0"/>
                <a:cs typeface="Courier New" pitchFamily="49" charset="0"/>
              </a:rPr>
              <a:t>&gt;&gt;&gt; g(10)</a:t>
            </a:r>
          </a:p>
          <a:p>
            <a:pPr>
              <a:spcBef>
                <a:spcPct val="0"/>
              </a:spcBef>
              <a:buFontTx/>
              <a:buNone/>
            </a:pPr>
            <a:endParaRPr lang="en-US" altLang="en-US" sz="2000">
              <a:latin typeface="Courier New" pitchFamily="49" charset="0"/>
              <a:cs typeface="Courier New" pitchFamily="49" charset="0"/>
            </a:endParaRPr>
          </a:p>
          <a:p>
            <a:pPr>
              <a:spcBef>
                <a:spcPct val="0"/>
              </a:spcBef>
              <a:buFontTx/>
              <a:buNone/>
            </a:pPr>
            <a:endParaRPr lang="en-US" altLang="en-US" sz="2000">
              <a:latin typeface="Courier New" pitchFamily="49" charset="0"/>
              <a:cs typeface="Courier New" pitchFamily="49" charset="0"/>
            </a:endParaRPr>
          </a:p>
        </p:txBody>
      </p:sp>
      <p:pic>
        <p:nvPicPr>
          <p:cNvPr id="3482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
            <a:ext cx="238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7"/>
          <p:cNvSpPr txBox="1">
            <a:spLocks noChangeArrowheads="1"/>
          </p:cNvSpPr>
          <p:nvPr/>
        </p:nvSpPr>
        <p:spPr bwMode="auto">
          <a:xfrm>
            <a:off x="609600" y="4038600"/>
            <a:ext cx="4248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nthDeriv(f, n, h):</a:t>
            </a:r>
          </a:p>
          <a:p>
            <a:pPr>
              <a:spcBef>
                <a:spcPct val="0"/>
              </a:spcBef>
              <a:buFontTx/>
              <a:buNone/>
            </a:pPr>
            <a:r>
              <a:rPr lang="en-US" altLang="en-US" sz="2400">
                <a:latin typeface="Courier New" pitchFamily="49" charset="0"/>
                <a:cs typeface="Courier New" pitchFamily="49" charset="0"/>
              </a:rPr>
              <a:t>   </a:t>
            </a:r>
          </a:p>
        </p:txBody>
      </p:sp>
      <p:sp>
        <p:nvSpPr>
          <p:cNvPr id="34822" name="Title 6"/>
          <p:cNvSpPr>
            <a:spLocks noGrp="1"/>
          </p:cNvSpPr>
          <p:nvPr>
            <p:ph type="title"/>
          </p:nvPr>
        </p:nvSpPr>
        <p:spPr>
          <a:xfrm>
            <a:off x="457200" y="152400"/>
            <a:ext cx="8229600" cy="685800"/>
          </a:xfrm>
        </p:spPr>
        <p:txBody>
          <a:bodyPr/>
          <a:lstStyle/>
          <a:p>
            <a:r>
              <a:rPr lang="en-US" altLang="en-US" smtClean="0">
                <a:ea typeface="ＭＳ Ｐゴシック" pitchFamily="-65" charset="-128"/>
              </a:rPr>
              <a:t>n</a:t>
            </a:r>
            <a:r>
              <a:rPr lang="en-US" altLang="en-US" baseline="30000" smtClean="0">
                <a:ea typeface="ＭＳ Ｐゴシック" pitchFamily="-65" charset="-128"/>
              </a:rPr>
              <a:t>th</a:t>
            </a:r>
            <a:r>
              <a:rPr lang="en-US" altLang="en-US" smtClean="0">
                <a:ea typeface="ＭＳ Ｐゴシック" pitchFamily="-65" charset="-128"/>
              </a:rPr>
              <a:t> Derivative</a:t>
            </a:r>
          </a:p>
        </p:txBody>
      </p:sp>
      <p:sp>
        <p:nvSpPr>
          <p:cNvPr id="34823" name="TextBox 8"/>
          <p:cNvSpPr txBox="1">
            <a:spLocks noChangeArrowheads="1"/>
          </p:cNvSpPr>
          <p:nvPr/>
        </p:nvSpPr>
        <p:spPr bwMode="auto">
          <a:xfrm flipH="1">
            <a:off x="6065838" y="6248400"/>
            <a:ext cx="3078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Worksheet…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990600"/>
          </a:xfrm>
        </p:spPr>
        <p:txBody>
          <a:bodyPr rIns="132080"/>
          <a:lstStyle/>
          <a:p>
            <a:r>
              <a:rPr lang="en-US" altLang="en-US" smtClean="0">
                <a:ea typeface="ＭＳ Ｐゴシック" pitchFamily="-65" charset="-128"/>
              </a:rPr>
              <a:t>Secret Sharing…</a:t>
            </a:r>
          </a:p>
        </p:txBody>
      </p:sp>
      <p:grpSp>
        <p:nvGrpSpPr>
          <p:cNvPr id="35843" name="Group 3"/>
          <p:cNvGrpSpPr>
            <a:grpSpLocks/>
          </p:cNvGrpSpPr>
          <p:nvPr/>
        </p:nvGrpSpPr>
        <p:grpSpPr bwMode="auto">
          <a:xfrm>
            <a:off x="304800" y="1371600"/>
            <a:ext cx="8218488" cy="180975"/>
            <a:chOff x="0" y="0"/>
            <a:chExt cx="5177" cy="114"/>
          </a:xfrm>
        </p:grpSpPr>
        <p:sp>
          <p:nvSpPr>
            <p:cNvPr id="3592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3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35844" name="Group 91"/>
          <p:cNvGrpSpPr>
            <a:grpSpLocks/>
          </p:cNvGrpSpPr>
          <p:nvPr/>
        </p:nvGrpSpPr>
        <p:grpSpPr bwMode="auto">
          <a:xfrm>
            <a:off x="685800" y="1905000"/>
            <a:ext cx="1524000" cy="1524000"/>
            <a:chOff x="432" y="1200"/>
            <a:chExt cx="960" cy="960"/>
          </a:xfrm>
        </p:grpSpPr>
        <p:sp>
          <p:nvSpPr>
            <p:cNvPr id="35913" name="Rectangle 6"/>
            <p:cNvSpPr>
              <a:spLocks/>
            </p:cNvSpPr>
            <p:nvPr/>
          </p:nvSpPr>
          <p:spPr bwMode="auto">
            <a:xfrm>
              <a:off x="432"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4" name="Rectangle 7"/>
            <p:cNvSpPr>
              <a:spLocks/>
            </p:cNvSpPr>
            <p:nvPr/>
          </p:nvSpPr>
          <p:spPr bwMode="auto">
            <a:xfrm>
              <a:off x="672"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5" name="Rectangle 8"/>
            <p:cNvSpPr>
              <a:spLocks/>
            </p:cNvSpPr>
            <p:nvPr/>
          </p:nvSpPr>
          <p:spPr bwMode="auto">
            <a:xfrm>
              <a:off x="912"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6" name="Rectangle 9"/>
            <p:cNvSpPr>
              <a:spLocks/>
            </p:cNvSpPr>
            <p:nvPr/>
          </p:nvSpPr>
          <p:spPr bwMode="auto">
            <a:xfrm>
              <a:off x="1152" y="144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7" name="Rectangle 10"/>
            <p:cNvSpPr>
              <a:spLocks/>
            </p:cNvSpPr>
            <p:nvPr/>
          </p:nvSpPr>
          <p:spPr bwMode="auto">
            <a:xfrm>
              <a:off x="1152"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8" name="Rectangle 11"/>
            <p:cNvSpPr>
              <a:spLocks/>
            </p:cNvSpPr>
            <p:nvPr/>
          </p:nvSpPr>
          <p:spPr bwMode="auto">
            <a:xfrm>
              <a:off x="91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9" name="Rectangle 12"/>
            <p:cNvSpPr>
              <a:spLocks/>
            </p:cNvSpPr>
            <p:nvPr/>
          </p:nvSpPr>
          <p:spPr bwMode="auto">
            <a:xfrm>
              <a:off x="67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0" name="Rectangle 13"/>
            <p:cNvSpPr>
              <a:spLocks/>
            </p:cNvSpPr>
            <p:nvPr/>
          </p:nvSpPr>
          <p:spPr bwMode="auto">
            <a:xfrm>
              <a:off x="43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1" name="Rectangle 14"/>
            <p:cNvSpPr>
              <a:spLocks/>
            </p:cNvSpPr>
            <p:nvPr/>
          </p:nvSpPr>
          <p:spPr bwMode="auto">
            <a:xfrm>
              <a:off x="43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2" name="Rectangle 15"/>
            <p:cNvSpPr>
              <a:spLocks/>
            </p:cNvSpPr>
            <p:nvPr/>
          </p:nvSpPr>
          <p:spPr bwMode="auto">
            <a:xfrm>
              <a:off x="67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3" name="Rectangle 16"/>
            <p:cNvSpPr>
              <a:spLocks/>
            </p:cNvSpPr>
            <p:nvPr/>
          </p:nvSpPr>
          <p:spPr bwMode="auto">
            <a:xfrm>
              <a:off x="91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4" name="Rectangle 17"/>
            <p:cNvSpPr>
              <a:spLocks/>
            </p:cNvSpPr>
            <p:nvPr/>
          </p:nvSpPr>
          <p:spPr bwMode="auto">
            <a:xfrm>
              <a:off x="1152" y="192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5" name="Rectangle 18"/>
            <p:cNvSpPr>
              <a:spLocks/>
            </p:cNvSpPr>
            <p:nvPr/>
          </p:nvSpPr>
          <p:spPr bwMode="auto">
            <a:xfrm>
              <a:off x="115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6" name="Rectangle 19"/>
            <p:cNvSpPr>
              <a:spLocks/>
            </p:cNvSpPr>
            <p:nvPr/>
          </p:nvSpPr>
          <p:spPr bwMode="auto">
            <a:xfrm>
              <a:off x="912" y="192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7" name="Rectangle 20"/>
            <p:cNvSpPr>
              <a:spLocks/>
            </p:cNvSpPr>
            <p:nvPr/>
          </p:nvSpPr>
          <p:spPr bwMode="auto">
            <a:xfrm>
              <a:off x="432" y="192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8" name="Rectangle 21"/>
            <p:cNvSpPr>
              <a:spLocks/>
            </p:cNvSpPr>
            <p:nvPr/>
          </p:nvSpPr>
          <p:spPr bwMode="auto">
            <a:xfrm>
              <a:off x="672" y="192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5845" name="Rectangle 22"/>
          <p:cNvSpPr>
            <a:spLocks/>
          </p:cNvSpPr>
          <p:nvPr/>
        </p:nvSpPr>
        <p:spPr bwMode="auto">
          <a:xfrm>
            <a:off x="812800" y="3549650"/>
            <a:ext cx="1270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ts val="1050"/>
              </a:spcBef>
              <a:buFontTx/>
              <a:buNone/>
            </a:pPr>
            <a:r>
              <a:rPr lang="en-US" altLang="en-US" sz="1800">
                <a:latin typeface="Arial" pitchFamily="34" charset="0"/>
                <a:cs typeface="Arial" pitchFamily="34" charset="0"/>
              </a:rPr>
              <a:t>Original Image</a:t>
            </a:r>
          </a:p>
        </p:txBody>
      </p:sp>
      <p:grpSp>
        <p:nvGrpSpPr>
          <p:cNvPr id="108636" name="Group 92"/>
          <p:cNvGrpSpPr>
            <a:grpSpLocks/>
          </p:cNvGrpSpPr>
          <p:nvPr/>
        </p:nvGrpSpPr>
        <p:grpSpPr bwMode="auto">
          <a:xfrm>
            <a:off x="3041650" y="1905000"/>
            <a:ext cx="1758950" cy="838200"/>
            <a:chOff x="1916" y="1200"/>
            <a:chExt cx="1108" cy="528"/>
          </a:xfrm>
        </p:grpSpPr>
        <p:grpSp>
          <p:nvGrpSpPr>
            <p:cNvPr id="35903" name="Group 89"/>
            <p:cNvGrpSpPr>
              <a:grpSpLocks/>
            </p:cNvGrpSpPr>
            <p:nvPr/>
          </p:nvGrpSpPr>
          <p:grpSpPr bwMode="auto">
            <a:xfrm>
              <a:off x="1916" y="1200"/>
              <a:ext cx="529" cy="528"/>
              <a:chOff x="1916" y="1200"/>
              <a:chExt cx="529" cy="528"/>
            </a:xfrm>
          </p:grpSpPr>
          <p:sp>
            <p:nvSpPr>
              <p:cNvPr id="35909" name="Rectangle 23"/>
              <p:cNvSpPr>
                <a:spLocks/>
              </p:cNvSpPr>
              <p:nvPr/>
            </p:nvSpPr>
            <p:spPr bwMode="auto">
              <a:xfrm>
                <a:off x="1916"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0" name="Rectangle 24"/>
              <p:cNvSpPr>
                <a:spLocks/>
              </p:cNvSpPr>
              <p:nvPr/>
            </p:nvSpPr>
            <p:spPr bwMode="auto">
              <a:xfrm>
                <a:off x="2204"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1" name="Rectangle 25"/>
              <p:cNvSpPr>
                <a:spLocks/>
              </p:cNvSpPr>
              <p:nvPr/>
            </p:nvSpPr>
            <p:spPr bwMode="auto">
              <a:xfrm>
                <a:off x="1917" y="14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2" name="Rectangle 26"/>
              <p:cNvSpPr>
                <a:spLocks/>
              </p:cNvSpPr>
              <p:nvPr/>
            </p:nvSpPr>
            <p:spPr bwMode="auto">
              <a:xfrm>
                <a:off x="2205" y="14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35904" name="Group 90"/>
            <p:cNvGrpSpPr>
              <a:grpSpLocks/>
            </p:cNvGrpSpPr>
            <p:nvPr/>
          </p:nvGrpSpPr>
          <p:grpSpPr bwMode="auto">
            <a:xfrm>
              <a:off x="2496" y="1200"/>
              <a:ext cx="528" cy="528"/>
              <a:chOff x="2496" y="1200"/>
              <a:chExt cx="528" cy="528"/>
            </a:xfrm>
          </p:grpSpPr>
          <p:sp>
            <p:nvSpPr>
              <p:cNvPr id="35905" name="Rectangle 27"/>
              <p:cNvSpPr>
                <a:spLocks/>
              </p:cNvSpPr>
              <p:nvPr/>
            </p:nvSpPr>
            <p:spPr bwMode="auto">
              <a:xfrm>
                <a:off x="2496"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6" name="Rectangle 28"/>
              <p:cNvSpPr>
                <a:spLocks/>
              </p:cNvSpPr>
              <p:nvPr/>
            </p:nvSpPr>
            <p:spPr bwMode="auto">
              <a:xfrm>
                <a:off x="2784"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7" name="Rectangle 29"/>
              <p:cNvSpPr>
                <a:spLocks/>
              </p:cNvSpPr>
              <p:nvPr/>
            </p:nvSpPr>
            <p:spPr bwMode="auto">
              <a:xfrm>
                <a:off x="2496" y="14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8" name="Rectangle 30"/>
              <p:cNvSpPr>
                <a:spLocks/>
              </p:cNvSpPr>
              <p:nvPr/>
            </p:nvSpPr>
            <p:spPr bwMode="auto">
              <a:xfrm>
                <a:off x="2784" y="14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sp>
        <p:nvSpPr>
          <p:cNvPr id="108575" name="Oval 31"/>
          <p:cNvSpPr>
            <a:spLocks/>
          </p:cNvSpPr>
          <p:nvPr/>
        </p:nvSpPr>
        <p:spPr bwMode="auto">
          <a:xfrm>
            <a:off x="533400" y="1752600"/>
            <a:ext cx="685800" cy="685800"/>
          </a:xfrm>
          <a:prstGeom prst="ellipse">
            <a:avLst/>
          </a:prstGeom>
          <a:noFill/>
          <a:ln w="38100">
            <a:solidFill>
              <a:srgbClr val="1B7E0B"/>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576" name="Oval 32"/>
          <p:cNvSpPr>
            <a:spLocks/>
          </p:cNvSpPr>
          <p:nvPr/>
        </p:nvSpPr>
        <p:spPr bwMode="auto">
          <a:xfrm>
            <a:off x="2895600" y="1752600"/>
            <a:ext cx="1219200" cy="1219200"/>
          </a:xfrm>
          <a:prstGeom prst="ellipse">
            <a:avLst/>
          </a:prstGeom>
          <a:noFill/>
          <a:ln w="38100">
            <a:solidFill>
              <a:srgbClr val="1B7E0B"/>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577" name="Rectangle 33"/>
          <p:cNvSpPr>
            <a:spLocks/>
          </p:cNvSpPr>
          <p:nvPr/>
        </p:nvSpPr>
        <p:spPr bwMode="auto">
          <a:xfrm>
            <a:off x="3235325" y="3549650"/>
            <a:ext cx="1371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ts val="1050"/>
              </a:spcBef>
              <a:buFontTx/>
              <a:buNone/>
            </a:pPr>
            <a:r>
              <a:rPr lang="en-US" altLang="en-US" sz="1800">
                <a:latin typeface="Arial" pitchFamily="34" charset="0"/>
                <a:cs typeface="Arial" pitchFamily="34" charset="0"/>
              </a:rPr>
              <a:t>“Magnified” Image</a:t>
            </a:r>
          </a:p>
        </p:txBody>
      </p:sp>
      <p:sp>
        <p:nvSpPr>
          <p:cNvPr id="108578" name="Rectangle 34"/>
          <p:cNvSpPr>
            <a:spLocks/>
          </p:cNvSpPr>
          <p:nvPr/>
        </p:nvSpPr>
        <p:spPr bwMode="auto">
          <a:xfrm>
            <a:off x="1447800" y="4584700"/>
            <a:ext cx="99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050"/>
              </a:spcBef>
              <a:buFontTx/>
              <a:buNone/>
            </a:pPr>
            <a:r>
              <a:rPr lang="en-US" altLang="en-US" sz="1800">
                <a:latin typeface="Arial" pitchFamily="34" charset="0"/>
                <a:cs typeface="Arial" pitchFamily="34" charset="0"/>
              </a:rPr>
              <a:t>Heads?</a:t>
            </a:r>
          </a:p>
        </p:txBody>
      </p:sp>
      <p:sp>
        <p:nvSpPr>
          <p:cNvPr id="108579" name="Line 35"/>
          <p:cNvSpPr>
            <a:spLocks noChangeShapeType="1"/>
          </p:cNvSpPr>
          <p:nvPr/>
        </p:nvSpPr>
        <p:spPr bwMode="auto">
          <a:xfrm>
            <a:off x="152400" y="4191000"/>
            <a:ext cx="8610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8580" name="Picture 3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81756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81" name="Line 37"/>
          <p:cNvSpPr>
            <a:spLocks noChangeShapeType="1"/>
          </p:cNvSpPr>
          <p:nvPr/>
        </p:nvSpPr>
        <p:spPr bwMode="auto">
          <a:xfrm flipH="1">
            <a:off x="990600" y="2971800"/>
            <a:ext cx="2438400" cy="1676400"/>
          </a:xfrm>
          <a:prstGeom prst="line">
            <a:avLst/>
          </a:prstGeom>
          <a:noFill/>
          <a:ln w="38100">
            <a:solidFill>
              <a:srgbClr val="1B7E0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8625" name="Group 81"/>
          <p:cNvGrpSpPr>
            <a:grpSpLocks/>
          </p:cNvGrpSpPr>
          <p:nvPr/>
        </p:nvGrpSpPr>
        <p:grpSpPr bwMode="auto">
          <a:xfrm>
            <a:off x="3054350" y="4343400"/>
            <a:ext cx="827088" cy="838200"/>
            <a:chOff x="1927" y="2736"/>
            <a:chExt cx="521" cy="528"/>
          </a:xfrm>
        </p:grpSpPr>
        <p:sp>
          <p:nvSpPr>
            <p:cNvPr id="35899" name="Rectangle 38"/>
            <p:cNvSpPr>
              <a:spLocks/>
            </p:cNvSpPr>
            <p:nvPr/>
          </p:nvSpPr>
          <p:spPr bwMode="auto">
            <a:xfrm>
              <a:off x="1927"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0" name="Rectangle 39"/>
            <p:cNvSpPr>
              <a:spLocks/>
            </p:cNvSpPr>
            <p:nvPr/>
          </p:nvSpPr>
          <p:spPr bwMode="auto">
            <a:xfrm>
              <a:off x="2208"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1" name="Rectangle 40"/>
            <p:cNvSpPr>
              <a:spLocks/>
            </p:cNvSpPr>
            <p:nvPr/>
          </p:nvSpPr>
          <p:spPr bwMode="auto">
            <a:xfrm>
              <a:off x="1927"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2" name="Rectangle 41"/>
            <p:cNvSpPr>
              <a:spLocks/>
            </p:cNvSpPr>
            <p:nvPr/>
          </p:nvSpPr>
          <p:spPr bwMode="auto">
            <a:xfrm>
              <a:off x="2208"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27" name="Group 83"/>
          <p:cNvGrpSpPr>
            <a:grpSpLocks/>
          </p:cNvGrpSpPr>
          <p:nvPr/>
        </p:nvGrpSpPr>
        <p:grpSpPr bwMode="auto">
          <a:xfrm>
            <a:off x="4125913" y="4343400"/>
            <a:ext cx="833437" cy="838200"/>
            <a:chOff x="2599" y="2736"/>
            <a:chExt cx="525" cy="528"/>
          </a:xfrm>
        </p:grpSpPr>
        <p:sp>
          <p:nvSpPr>
            <p:cNvPr id="35895" name="Rectangle 42"/>
            <p:cNvSpPr>
              <a:spLocks/>
            </p:cNvSpPr>
            <p:nvPr/>
          </p:nvSpPr>
          <p:spPr bwMode="auto">
            <a:xfrm>
              <a:off x="2599"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6" name="Rectangle 43"/>
            <p:cNvSpPr>
              <a:spLocks/>
            </p:cNvSpPr>
            <p:nvPr/>
          </p:nvSpPr>
          <p:spPr bwMode="auto">
            <a:xfrm>
              <a:off x="2883"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7" name="Rectangle 44"/>
            <p:cNvSpPr>
              <a:spLocks/>
            </p:cNvSpPr>
            <p:nvPr/>
          </p:nvSpPr>
          <p:spPr bwMode="auto">
            <a:xfrm>
              <a:off x="2599"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8" name="Rectangle 45"/>
            <p:cNvSpPr>
              <a:spLocks/>
            </p:cNvSpPr>
            <p:nvPr/>
          </p:nvSpPr>
          <p:spPr bwMode="auto">
            <a:xfrm>
              <a:off x="2884"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590" name="Rectangle 46"/>
          <p:cNvSpPr>
            <a:spLocks/>
          </p:cNvSpPr>
          <p:nvPr/>
        </p:nvSpPr>
        <p:spPr bwMode="auto">
          <a:xfrm>
            <a:off x="3117850" y="518160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1</a:t>
            </a:r>
          </a:p>
        </p:txBody>
      </p:sp>
      <p:sp>
        <p:nvSpPr>
          <p:cNvPr id="108591" name="Rectangle 47"/>
          <p:cNvSpPr>
            <a:spLocks/>
          </p:cNvSpPr>
          <p:nvPr/>
        </p:nvSpPr>
        <p:spPr bwMode="auto">
          <a:xfrm>
            <a:off x="4192588"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2</a:t>
            </a:r>
          </a:p>
        </p:txBody>
      </p:sp>
      <p:sp>
        <p:nvSpPr>
          <p:cNvPr id="108592" name="Rectangle 48"/>
          <p:cNvSpPr>
            <a:spLocks/>
          </p:cNvSpPr>
          <p:nvPr/>
        </p:nvSpPr>
        <p:spPr bwMode="auto">
          <a:xfrm>
            <a:off x="1447800" y="5956300"/>
            <a:ext cx="99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050"/>
              </a:spcBef>
              <a:buFontTx/>
              <a:buNone/>
            </a:pPr>
            <a:r>
              <a:rPr lang="en-US" altLang="en-US" sz="1800">
                <a:latin typeface="Arial" pitchFamily="34" charset="0"/>
                <a:cs typeface="Arial" pitchFamily="34" charset="0"/>
              </a:rPr>
              <a:t>Tails?</a:t>
            </a:r>
          </a:p>
        </p:txBody>
      </p:sp>
      <p:grpSp>
        <p:nvGrpSpPr>
          <p:cNvPr id="108626" name="Group 82"/>
          <p:cNvGrpSpPr>
            <a:grpSpLocks/>
          </p:cNvGrpSpPr>
          <p:nvPr/>
        </p:nvGrpSpPr>
        <p:grpSpPr bwMode="auto">
          <a:xfrm>
            <a:off x="3054350" y="5715000"/>
            <a:ext cx="827088" cy="838200"/>
            <a:chOff x="1927" y="3600"/>
            <a:chExt cx="521" cy="528"/>
          </a:xfrm>
        </p:grpSpPr>
        <p:sp>
          <p:nvSpPr>
            <p:cNvPr id="35891" name="Rectangle 49"/>
            <p:cNvSpPr>
              <a:spLocks/>
            </p:cNvSpPr>
            <p:nvPr/>
          </p:nvSpPr>
          <p:spPr bwMode="auto">
            <a:xfrm>
              <a:off x="1927"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2" name="Rectangle 50"/>
            <p:cNvSpPr>
              <a:spLocks/>
            </p:cNvSpPr>
            <p:nvPr/>
          </p:nvSpPr>
          <p:spPr bwMode="auto">
            <a:xfrm>
              <a:off x="2208"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3" name="Rectangle 51"/>
            <p:cNvSpPr>
              <a:spLocks/>
            </p:cNvSpPr>
            <p:nvPr/>
          </p:nvSpPr>
          <p:spPr bwMode="auto">
            <a:xfrm>
              <a:off x="1927"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4" name="Rectangle 52"/>
            <p:cNvSpPr>
              <a:spLocks/>
            </p:cNvSpPr>
            <p:nvPr/>
          </p:nvSpPr>
          <p:spPr bwMode="auto">
            <a:xfrm>
              <a:off x="2208"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28" name="Group 84"/>
          <p:cNvGrpSpPr>
            <a:grpSpLocks/>
          </p:cNvGrpSpPr>
          <p:nvPr/>
        </p:nvGrpSpPr>
        <p:grpSpPr bwMode="auto">
          <a:xfrm>
            <a:off x="4125913" y="5715000"/>
            <a:ext cx="833437" cy="838200"/>
            <a:chOff x="2599" y="3600"/>
            <a:chExt cx="525" cy="528"/>
          </a:xfrm>
        </p:grpSpPr>
        <p:sp>
          <p:nvSpPr>
            <p:cNvPr id="35887" name="Rectangle 53"/>
            <p:cNvSpPr>
              <a:spLocks/>
            </p:cNvSpPr>
            <p:nvPr/>
          </p:nvSpPr>
          <p:spPr bwMode="auto">
            <a:xfrm>
              <a:off x="2599"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8" name="Rectangle 54"/>
            <p:cNvSpPr>
              <a:spLocks/>
            </p:cNvSpPr>
            <p:nvPr/>
          </p:nvSpPr>
          <p:spPr bwMode="auto">
            <a:xfrm>
              <a:off x="2883"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9" name="Rectangle 55"/>
            <p:cNvSpPr>
              <a:spLocks/>
            </p:cNvSpPr>
            <p:nvPr/>
          </p:nvSpPr>
          <p:spPr bwMode="auto">
            <a:xfrm>
              <a:off x="2599"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0" name="Rectangle 56"/>
            <p:cNvSpPr>
              <a:spLocks/>
            </p:cNvSpPr>
            <p:nvPr/>
          </p:nvSpPr>
          <p:spPr bwMode="auto">
            <a:xfrm>
              <a:off x="2884"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01" name="Oval 57"/>
          <p:cNvSpPr>
            <a:spLocks/>
          </p:cNvSpPr>
          <p:nvPr/>
        </p:nvSpPr>
        <p:spPr bwMode="auto">
          <a:xfrm>
            <a:off x="3810000" y="1752600"/>
            <a:ext cx="1219200" cy="1219200"/>
          </a:xfrm>
          <a:prstGeom prst="ellipse">
            <a:avLst/>
          </a:prstGeom>
          <a:noFill/>
          <a:ln w="38100">
            <a:solidFill>
              <a:srgbClr val="7B071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602" name="Line 58"/>
          <p:cNvSpPr>
            <a:spLocks noChangeShapeType="1"/>
          </p:cNvSpPr>
          <p:nvPr/>
        </p:nvSpPr>
        <p:spPr bwMode="auto">
          <a:xfrm>
            <a:off x="5105400" y="4191000"/>
            <a:ext cx="1588"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8629" name="Group 85"/>
          <p:cNvGrpSpPr>
            <a:grpSpLocks/>
          </p:cNvGrpSpPr>
          <p:nvPr/>
        </p:nvGrpSpPr>
        <p:grpSpPr bwMode="auto">
          <a:xfrm>
            <a:off x="5643563" y="4343400"/>
            <a:ext cx="833437" cy="838200"/>
            <a:chOff x="3555" y="2736"/>
            <a:chExt cx="525" cy="528"/>
          </a:xfrm>
        </p:grpSpPr>
        <p:sp>
          <p:nvSpPr>
            <p:cNvPr id="35883" name="Rectangle 59"/>
            <p:cNvSpPr>
              <a:spLocks/>
            </p:cNvSpPr>
            <p:nvPr/>
          </p:nvSpPr>
          <p:spPr bwMode="auto">
            <a:xfrm>
              <a:off x="3555"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4" name="Rectangle 60"/>
            <p:cNvSpPr>
              <a:spLocks/>
            </p:cNvSpPr>
            <p:nvPr/>
          </p:nvSpPr>
          <p:spPr bwMode="auto">
            <a:xfrm>
              <a:off x="3840"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5" name="Rectangle 61"/>
            <p:cNvSpPr>
              <a:spLocks/>
            </p:cNvSpPr>
            <p:nvPr/>
          </p:nvSpPr>
          <p:spPr bwMode="auto">
            <a:xfrm>
              <a:off x="3556"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6" name="Rectangle 62"/>
            <p:cNvSpPr>
              <a:spLocks/>
            </p:cNvSpPr>
            <p:nvPr/>
          </p:nvSpPr>
          <p:spPr bwMode="auto">
            <a:xfrm>
              <a:off x="3840"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07" name="Rectangle 63"/>
          <p:cNvSpPr>
            <a:spLocks/>
          </p:cNvSpPr>
          <p:nvPr/>
        </p:nvSpPr>
        <p:spPr bwMode="auto">
          <a:xfrm>
            <a:off x="5710238"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1</a:t>
            </a:r>
          </a:p>
        </p:txBody>
      </p:sp>
      <p:sp>
        <p:nvSpPr>
          <p:cNvPr id="108608" name="Rectangle 64"/>
          <p:cNvSpPr>
            <a:spLocks/>
          </p:cNvSpPr>
          <p:nvPr/>
        </p:nvSpPr>
        <p:spPr bwMode="auto">
          <a:xfrm>
            <a:off x="7015163"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2</a:t>
            </a:r>
          </a:p>
        </p:txBody>
      </p:sp>
      <p:grpSp>
        <p:nvGrpSpPr>
          <p:cNvPr id="108631" name="Group 87"/>
          <p:cNvGrpSpPr>
            <a:grpSpLocks/>
          </p:cNvGrpSpPr>
          <p:nvPr/>
        </p:nvGrpSpPr>
        <p:grpSpPr bwMode="auto">
          <a:xfrm>
            <a:off x="6948488" y="4343400"/>
            <a:ext cx="833437" cy="838200"/>
            <a:chOff x="4375" y="2736"/>
            <a:chExt cx="525" cy="528"/>
          </a:xfrm>
        </p:grpSpPr>
        <p:sp>
          <p:nvSpPr>
            <p:cNvPr id="35879" name="Rectangle 65"/>
            <p:cNvSpPr>
              <a:spLocks/>
            </p:cNvSpPr>
            <p:nvPr/>
          </p:nvSpPr>
          <p:spPr bwMode="auto">
            <a:xfrm>
              <a:off x="4375"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0" name="Rectangle 66"/>
            <p:cNvSpPr>
              <a:spLocks/>
            </p:cNvSpPr>
            <p:nvPr/>
          </p:nvSpPr>
          <p:spPr bwMode="auto">
            <a:xfrm>
              <a:off x="4659"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1" name="Rectangle 67"/>
            <p:cNvSpPr>
              <a:spLocks/>
            </p:cNvSpPr>
            <p:nvPr/>
          </p:nvSpPr>
          <p:spPr bwMode="auto">
            <a:xfrm>
              <a:off x="4375"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2" name="Rectangle 68"/>
            <p:cNvSpPr>
              <a:spLocks/>
            </p:cNvSpPr>
            <p:nvPr/>
          </p:nvSpPr>
          <p:spPr bwMode="auto">
            <a:xfrm>
              <a:off x="4660"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13" name="Line 69"/>
          <p:cNvSpPr>
            <a:spLocks noChangeShapeType="1"/>
          </p:cNvSpPr>
          <p:nvPr/>
        </p:nvSpPr>
        <p:spPr bwMode="auto">
          <a:xfrm>
            <a:off x="4876800" y="2743200"/>
            <a:ext cx="1143000" cy="1295400"/>
          </a:xfrm>
          <a:prstGeom prst="line">
            <a:avLst/>
          </a:prstGeom>
          <a:noFill/>
          <a:ln w="38100">
            <a:solidFill>
              <a:srgbClr val="7B071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8630" name="Group 86"/>
          <p:cNvGrpSpPr>
            <a:grpSpLocks/>
          </p:cNvGrpSpPr>
          <p:nvPr/>
        </p:nvGrpSpPr>
        <p:grpSpPr bwMode="auto">
          <a:xfrm>
            <a:off x="5643563" y="5715000"/>
            <a:ext cx="833437" cy="838200"/>
            <a:chOff x="3555" y="3600"/>
            <a:chExt cx="525" cy="528"/>
          </a:xfrm>
        </p:grpSpPr>
        <p:sp>
          <p:nvSpPr>
            <p:cNvPr id="35875" name="Rectangle 70"/>
            <p:cNvSpPr>
              <a:spLocks/>
            </p:cNvSpPr>
            <p:nvPr/>
          </p:nvSpPr>
          <p:spPr bwMode="auto">
            <a:xfrm>
              <a:off x="3555"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6" name="Rectangle 71"/>
            <p:cNvSpPr>
              <a:spLocks/>
            </p:cNvSpPr>
            <p:nvPr/>
          </p:nvSpPr>
          <p:spPr bwMode="auto">
            <a:xfrm>
              <a:off x="3840"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7" name="Rectangle 72"/>
            <p:cNvSpPr>
              <a:spLocks/>
            </p:cNvSpPr>
            <p:nvPr/>
          </p:nvSpPr>
          <p:spPr bwMode="auto">
            <a:xfrm>
              <a:off x="3556"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8" name="Rectangle 73"/>
            <p:cNvSpPr>
              <a:spLocks/>
            </p:cNvSpPr>
            <p:nvPr/>
          </p:nvSpPr>
          <p:spPr bwMode="auto">
            <a:xfrm>
              <a:off x="3840"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32" name="Group 88"/>
          <p:cNvGrpSpPr>
            <a:grpSpLocks/>
          </p:cNvGrpSpPr>
          <p:nvPr/>
        </p:nvGrpSpPr>
        <p:grpSpPr bwMode="auto">
          <a:xfrm>
            <a:off x="6948488" y="5715000"/>
            <a:ext cx="833437" cy="838200"/>
            <a:chOff x="4375" y="3600"/>
            <a:chExt cx="525" cy="528"/>
          </a:xfrm>
        </p:grpSpPr>
        <p:sp>
          <p:nvSpPr>
            <p:cNvPr id="35871" name="Rectangle 74"/>
            <p:cNvSpPr>
              <a:spLocks/>
            </p:cNvSpPr>
            <p:nvPr/>
          </p:nvSpPr>
          <p:spPr bwMode="auto">
            <a:xfrm>
              <a:off x="4375"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2" name="Rectangle 75"/>
            <p:cNvSpPr>
              <a:spLocks/>
            </p:cNvSpPr>
            <p:nvPr/>
          </p:nvSpPr>
          <p:spPr bwMode="auto">
            <a:xfrm>
              <a:off x="4659"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3" name="Rectangle 76"/>
            <p:cNvSpPr>
              <a:spLocks/>
            </p:cNvSpPr>
            <p:nvPr/>
          </p:nvSpPr>
          <p:spPr bwMode="auto">
            <a:xfrm>
              <a:off x="4375"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4" name="Rectangle 77"/>
            <p:cNvSpPr>
              <a:spLocks/>
            </p:cNvSpPr>
            <p:nvPr/>
          </p:nvSpPr>
          <p:spPr bwMode="auto">
            <a:xfrm>
              <a:off x="4660"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22" name="Oval 78"/>
          <p:cNvSpPr>
            <a:spLocks/>
          </p:cNvSpPr>
          <p:nvPr/>
        </p:nvSpPr>
        <p:spPr bwMode="auto">
          <a:xfrm>
            <a:off x="990600" y="1752600"/>
            <a:ext cx="685800" cy="685800"/>
          </a:xfrm>
          <a:prstGeom prst="ellipse">
            <a:avLst/>
          </a:prstGeom>
          <a:noFill/>
          <a:ln w="38100">
            <a:solidFill>
              <a:srgbClr val="7B071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86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6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5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5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5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5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5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86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86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9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86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6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6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6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6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6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6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6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86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8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5" grpId="0" animBg="1"/>
      <p:bldP spid="108576" grpId="0" animBg="1"/>
      <p:bldP spid="108577" grpId="0"/>
      <p:bldP spid="108578" grpId="0"/>
      <p:bldP spid="108579" grpId="0" animBg="1"/>
      <p:bldP spid="108581" grpId="0" animBg="1"/>
      <p:bldP spid="108590" grpId="0"/>
      <p:bldP spid="108591" grpId="0"/>
      <p:bldP spid="108592" grpId="0"/>
      <p:bldP spid="108601" grpId="0" animBg="1"/>
      <p:bldP spid="108602" grpId="0" animBg="1"/>
      <p:bldP spid="108607" grpId="0"/>
      <p:bldP spid="108608" grpId="0"/>
      <p:bldP spid="108613" grpId="0" animBg="1"/>
      <p:bldP spid="1086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0"/>
            <a:ext cx="7772400" cy="1143000"/>
          </a:xfrm>
        </p:spPr>
        <p:txBody>
          <a:bodyPr rIns="132080"/>
          <a:lstStyle/>
          <a:p>
            <a:r>
              <a:rPr lang="en-US" altLang="en-US" smtClean="0">
                <a:ea typeface="ＭＳ Ｐゴシック" pitchFamily="-65" charset="-128"/>
              </a:rPr>
              <a:t>Cryptography!</a:t>
            </a:r>
          </a:p>
        </p:txBody>
      </p:sp>
      <p:grpSp>
        <p:nvGrpSpPr>
          <p:cNvPr id="36867" name="Group 2"/>
          <p:cNvGrpSpPr>
            <a:grpSpLocks/>
          </p:cNvGrpSpPr>
          <p:nvPr/>
        </p:nvGrpSpPr>
        <p:grpSpPr bwMode="auto">
          <a:xfrm>
            <a:off x="239713" y="1038225"/>
            <a:ext cx="8218487" cy="180975"/>
            <a:chOff x="0" y="0"/>
            <a:chExt cx="5177" cy="114"/>
          </a:xfrm>
        </p:grpSpPr>
        <p:sp>
          <p:nvSpPr>
            <p:cNvPr id="3687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687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pic>
        <p:nvPicPr>
          <p:cNvPr id="3686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14859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25273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70" name="Rectangle 7"/>
          <p:cNvSpPr>
            <a:spLocks/>
          </p:cNvSpPr>
          <p:nvPr/>
        </p:nvSpPr>
        <p:spPr bwMode="auto">
          <a:xfrm>
            <a:off x="3276600" y="1981200"/>
            <a:ext cx="4965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Arial" pitchFamily="34" charset="0"/>
                <a:cs typeface="Arial" pitchFamily="34" charset="0"/>
              </a:rPr>
              <a:t>Spartan scytale (500 BCE)</a:t>
            </a:r>
          </a:p>
        </p:txBody>
      </p:sp>
      <p:sp>
        <p:nvSpPr>
          <p:cNvPr id="36871" name="Rectangle 8"/>
          <p:cNvSpPr>
            <a:spLocks/>
          </p:cNvSpPr>
          <p:nvPr/>
        </p:nvSpPr>
        <p:spPr bwMode="auto">
          <a:xfrm>
            <a:off x="3276600" y="3457575"/>
            <a:ext cx="47847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Arial" pitchFamily="34" charset="0"/>
                <a:cs typeface="Arial" pitchFamily="34" charset="0"/>
              </a:rPr>
              <a:t>Caesar Cipher (100 BCE)</a:t>
            </a:r>
          </a:p>
        </p:txBody>
      </p:sp>
      <p:sp>
        <p:nvSpPr>
          <p:cNvPr id="36872" name="Rectangle 9"/>
          <p:cNvSpPr>
            <a:spLocks/>
          </p:cNvSpPr>
          <p:nvPr/>
        </p:nvSpPr>
        <p:spPr bwMode="auto">
          <a:xfrm>
            <a:off x="3581400" y="4191000"/>
            <a:ext cx="30437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smtClean="0">
                <a:latin typeface="Courier New" pitchFamily="49" charset="0"/>
                <a:cs typeface="Courier New" pitchFamily="49" charset="0"/>
                <a:sym typeface="Courier New" pitchFamily="49" charset="0"/>
              </a:rPr>
              <a:t>"</a:t>
            </a:r>
            <a:r>
              <a:rPr lang="en-US" altLang="en-US" dirty="0" err="1" smtClean="0">
                <a:latin typeface="Courier New" pitchFamily="49" charset="0"/>
                <a:cs typeface="Courier New" pitchFamily="49" charset="0"/>
                <a:sym typeface="Courier New" pitchFamily="49" charset="0"/>
              </a:rPr>
              <a:t>senddonuts</a:t>
            </a:r>
            <a:r>
              <a:rPr lang="en-US" altLang="en-US" dirty="0" smtClean="0">
                <a:latin typeface="Courier New" pitchFamily="49" charset="0"/>
                <a:cs typeface="Courier New" pitchFamily="49" charset="0"/>
                <a:sym typeface="Courier New" pitchFamily="49" charset="0"/>
              </a:rPr>
              <a:t>"</a:t>
            </a:r>
            <a:endParaRPr lang="en-US" altLang="en-US" dirty="0">
              <a:latin typeface="Courier New" pitchFamily="49" charset="0"/>
              <a:cs typeface="Courier New" pitchFamily="49" charset="0"/>
              <a:sym typeface="Courier New" pitchFamily="49" charset="0"/>
            </a:endParaRPr>
          </a:p>
        </p:txBody>
      </p:sp>
      <p:sp>
        <p:nvSpPr>
          <p:cNvPr id="36873" name="Rectangle 10"/>
          <p:cNvSpPr>
            <a:spLocks/>
          </p:cNvSpPr>
          <p:nvPr/>
        </p:nvSpPr>
        <p:spPr bwMode="auto">
          <a:xfrm>
            <a:off x="3579813" y="5257800"/>
            <a:ext cx="30437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smtClean="0">
                <a:latin typeface="Courier New" pitchFamily="49" charset="0"/>
                <a:cs typeface="Courier New" pitchFamily="49" charset="0"/>
                <a:sym typeface="Courier New" pitchFamily="49" charset="0"/>
              </a:rPr>
              <a:t>"</a:t>
            </a:r>
            <a:r>
              <a:rPr lang="en-US" altLang="en-US" dirty="0" err="1" smtClean="0">
                <a:latin typeface="Courier New" pitchFamily="49" charset="0"/>
                <a:cs typeface="Courier New" pitchFamily="49" charset="0"/>
                <a:sym typeface="Courier New" pitchFamily="49" charset="0"/>
              </a:rPr>
              <a:t>vhqggrqtwv</a:t>
            </a:r>
            <a:r>
              <a:rPr lang="en-US" altLang="en-US" dirty="0" smtClean="0">
                <a:latin typeface="Courier New" pitchFamily="49" charset="0"/>
                <a:cs typeface="Courier New" pitchFamily="49" charset="0"/>
                <a:sym typeface="Courier New" pitchFamily="49" charset="0"/>
              </a:rPr>
              <a:t>"</a:t>
            </a:r>
            <a:endParaRPr lang="en-US" altLang="en-US" dirty="0">
              <a:latin typeface="Courier New" pitchFamily="49" charset="0"/>
              <a:cs typeface="Courier New" pitchFamily="49" charset="0"/>
              <a:sym typeface="Courier New" pitchFamily="49" charset="0"/>
            </a:endParaRPr>
          </a:p>
        </p:txBody>
      </p:sp>
      <p:sp>
        <p:nvSpPr>
          <p:cNvPr id="36874" name="Line 11"/>
          <p:cNvSpPr>
            <a:spLocks noChangeShapeType="1"/>
          </p:cNvSpPr>
          <p:nvPr/>
        </p:nvSpPr>
        <p:spPr bwMode="auto">
          <a:xfrm>
            <a:off x="5257800" y="4724400"/>
            <a:ext cx="1588"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85800" y="0"/>
            <a:ext cx="7772400" cy="1143000"/>
          </a:xfrm>
        </p:spPr>
        <p:txBody>
          <a:bodyPr rIns="132080"/>
          <a:lstStyle/>
          <a:p>
            <a:r>
              <a:rPr lang="en-US" altLang="en-US" smtClean="0">
                <a:ea typeface="ＭＳ Ｐゴシック" pitchFamily="-65" charset="-128"/>
              </a:rPr>
              <a:t>Symbols </a:t>
            </a:r>
            <a:r>
              <a:rPr lang="en-US" altLang="en-US" smtClean="0">
                <a:latin typeface="Wingdings" pitchFamily="2" charset="2"/>
                <a:ea typeface="ＭＳ Ｐゴシック" pitchFamily="-65" charset="-128"/>
                <a:sym typeface="Wingdings" pitchFamily="2" charset="2"/>
              </a:rPr>
              <a:t></a:t>
            </a:r>
            <a:r>
              <a:rPr lang="en-US" altLang="en-US" smtClean="0">
                <a:ea typeface="ＭＳ Ｐゴシック" pitchFamily="-65" charset="-128"/>
              </a:rPr>
              <a:t>Numbers</a:t>
            </a:r>
          </a:p>
        </p:txBody>
      </p:sp>
      <p:grpSp>
        <p:nvGrpSpPr>
          <p:cNvPr id="37891" name="Group 2"/>
          <p:cNvGrpSpPr>
            <a:grpSpLocks/>
          </p:cNvGrpSpPr>
          <p:nvPr/>
        </p:nvGrpSpPr>
        <p:grpSpPr bwMode="auto">
          <a:xfrm>
            <a:off x="239713" y="1038225"/>
            <a:ext cx="8218487" cy="180975"/>
            <a:chOff x="0" y="0"/>
            <a:chExt cx="5177" cy="114"/>
          </a:xfrm>
        </p:grpSpPr>
        <p:sp>
          <p:nvSpPr>
            <p:cNvPr id="3789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789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7892" name="Rectangle 5"/>
          <p:cNvSpPr>
            <a:spLocks/>
          </p:cNvSpPr>
          <p:nvPr/>
        </p:nvSpPr>
        <p:spPr bwMode="auto">
          <a:xfrm>
            <a:off x="1165225" y="1447800"/>
            <a:ext cx="294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150"/>
              </a:spcBef>
              <a:buFontTx/>
              <a:buNone/>
            </a:pPr>
            <a:r>
              <a:rPr lang="en-US" altLang="en-US" sz="2000" u="sng">
                <a:latin typeface="Arial" pitchFamily="34" charset="0"/>
                <a:cs typeface="Arial" pitchFamily="34" charset="0"/>
              </a:rPr>
              <a:t>Symbol		Number</a:t>
            </a:r>
          </a:p>
        </p:txBody>
      </p:sp>
      <p:sp>
        <p:nvSpPr>
          <p:cNvPr id="37893" name="Rectangle 6"/>
          <p:cNvSpPr>
            <a:spLocks/>
          </p:cNvSpPr>
          <p:nvPr/>
        </p:nvSpPr>
        <p:spPr bwMode="auto">
          <a:xfrm>
            <a:off x="1295400" y="1828800"/>
            <a:ext cx="294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sym typeface="Courier New" pitchFamily="49" charset="0"/>
              </a:rPr>
              <a:t>' '		32</a:t>
            </a:r>
          </a:p>
          <a:p>
            <a:pPr>
              <a:spcBef>
                <a:spcPct val="0"/>
              </a:spcBef>
              <a:buFontTx/>
              <a:buNone/>
            </a:pPr>
            <a:r>
              <a:rPr lang="en-US" altLang="en-US" sz="2400">
                <a:latin typeface="Courier New" pitchFamily="49" charset="0"/>
                <a:sym typeface="Courier New" pitchFamily="49" charset="0"/>
              </a:rPr>
              <a:t>!		33</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sym typeface="Courier New" pitchFamily="49" charset="0"/>
              </a:rPr>
              <a:t>.		46</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cs typeface="Courier New" pitchFamily="49" charset="0"/>
                <a:sym typeface="Courier New" pitchFamily="49" charset="0"/>
              </a:rPr>
              <a:t>A		65</a:t>
            </a:r>
          </a:p>
          <a:p>
            <a:pPr>
              <a:spcBef>
                <a:spcPct val="0"/>
              </a:spcBef>
              <a:buFontTx/>
              <a:buNone/>
            </a:pPr>
            <a:r>
              <a:rPr lang="en-US" altLang="en-US" sz="2400">
                <a:latin typeface="Courier New" pitchFamily="49" charset="0"/>
                <a:cs typeface="Courier New" pitchFamily="49" charset="0"/>
                <a:sym typeface="Courier New" pitchFamily="49" charset="0"/>
              </a:rPr>
              <a:t>B		66	…</a:t>
            </a:r>
          </a:p>
          <a:p>
            <a:pPr>
              <a:spcBef>
                <a:spcPct val="0"/>
              </a:spcBef>
              <a:buFontTx/>
              <a:buNone/>
            </a:pPr>
            <a:r>
              <a:rPr lang="en-US" altLang="en-US" sz="2400">
                <a:latin typeface="Courier New" pitchFamily="49" charset="0"/>
                <a:cs typeface="Courier New" pitchFamily="49" charset="0"/>
                <a:sym typeface="Courier New" pitchFamily="49" charset="0"/>
              </a:rPr>
              <a:t>Z		90</a:t>
            </a:r>
          </a:p>
          <a:p>
            <a:pPr>
              <a:spcBef>
                <a:spcPct val="0"/>
              </a:spcBef>
              <a:buFontTx/>
              <a:buNone/>
            </a:pPr>
            <a:r>
              <a:rPr lang="en-US" altLang="en-US" sz="2400">
                <a:latin typeface="Courier New" pitchFamily="49" charset="0"/>
                <a:cs typeface="Courier New" pitchFamily="49" charset="0"/>
                <a:sym typeface="Courier New" pitchFamily="49" charset="0"/>
              </a:rPr>
              <a:t>a		97</a:t>
            </a:r>
          </a:p>
          <a:p>
            <a:pPr>
              <a:spcBef>
                <a:spcPct val="0"/>
              </a:spcBef>
              <a:buFontTx/>
              <a:buNone/>
            </a:pPr>
            <a:r>
              <a:rPr lang="en-US" altLang="en-US" sz="2400">
                <a:latin typeface="Courier New" pitchFamily="49" charset="0"/>
                <a:cs typeface="Courier New" pitchFamily="49" charset="0"/>
                <a:sym typeface="Courier New" pitchFamily="49" charset="0"/>
              </a:rPr>
              <a:t>b		98	…	</a:t>
            </a:r>
          </a:p>
          <a:p>
            <a:pPr>
              <a:spcBef>
                <a:spcPct val="0"/>
              </a:spcBef>
              <a:buFontTx/>
              <a:buNone/>
            </a:pPr>
            <a:r>
              <a:rPr lang="en-US" altLang="en-US" sz="2400">
                <a:latin typeface="Courier New" pitchFamily="49" charset="0"/>
                <a:cs typeface="Courier New" pitchFamily="49" charset="0"/>
                <a:sym typeface="Courier New" pitchFamily="49" charset="0"/>
              </a:rPr>
              <a:t>z		122</a:t>
            </a:r>
          </a:p>
        </p:txBody>
      </p:sp>
      <p:sp>
        <p:nvSpPr>
          <p:cNvPr id="37894" name="Rectangle 7"/>
          <p:cNvSpPr>
            <a:spLocks/>
          </p:cNvSpPr>
          <p:nvPr/>
        </p:nvSpPr>
        <p:spPr bwMode="auto">
          <a:xfrm>
            <a:off x="5408613" y="1600200"/>
            <a:ext cx="26336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&gt;&gt;&gt; ord('A')</a:t>
            </a:r>
          </a:p>
          <a:p>
            <a:pPr>
              <a:spcBef>
                <a:spcPct val="0"/>
              </a:spcBef>
              <a:buFontTx/>
              <a:buNone/>
            </a:pPr>
            <a:r>
              <a:rPr lang="en-US" altLang="en-US" sz="2800">
                <a:latin typeface="Courier New" pitchFamily="49" charset="0"/>
                <a:cs typeface="Courier New" pitchFamily="49" charset="0"/>
                <a:sym typeface="Courier New" pitchFamily="49" charset="0"/>
              </a:rPr>
              <a:t>65</a:t>
            </a:r>
          </a:p>
          <a:p>
            <a:pPr>
              <a:spcBef>
                <a:spcPct val="0"/>
              </a:spcBef>
              <a:buFontTx/>
              <a:buNone/>
            </a:pPr>
            <a:r>
              <a:rPr lang="en-US" altLang="en-US" sz="2800">
                <a:latin typeface="Courier New" pitchFamily="49" charset="0"/>
                <a:cs typeface="Courier New" pitchFamily="49" charset="0"/>
                <a:sym typeface="Courier New" pitchFamily="49" charset="0"/>
              </a:rPr>
              <a:t>&gt;&gt;&gt; ord('!')</a:t>
            </a:r>
          </a:p>
          <a:p>
            <a:pPr>
              <a:spcBef>
                <a:spcPct val="0"/>
              </a:spcBef>
              <a:buFontTx/>
              <a:buNone/>
            </a:pPr>
            <a:r>
              <a:rPr lang="en-US" altLang="en-US" sz="2800">
                <a:latin typeface="Courier New" pitchFamily="49" charset="0"/>
                <a:cs typeface="Courier New" pitchFamily="49" charset="0"/>
                <a:sym typeface="Courier New" pitchFamily="49" charset="0"/>
              </a:rPr>
              <a:t>33</a:t>
            </a:r>
          </a:p>
          <a:p>
            <a:pPr>
              <a:spcBef>
                <a:spcPct val="0"/>
              </a:spcBef>
              <a:buFontTx/>
              <a:buNone/>
            </a:pPr>
            <a:r>
              <a:rPr lang="en-US" altLang="en-US" sz="2800">
                <a:latin typeface="Courier New" pitchFamily="49" charset="0"/>
                <a:cs typeface="Courier New" pitchFamily="49" charset="0"/>
                <a:sym typeface="Courier New" pitchFamily="49" charset="0"/>
              </a:rPr>
              <a:t>&gt;&gt;&gt; chr(65)</a:t>
            </a:r>
          </a:p>
          <a:p>
            <a:pPr>
              <a:spcBef>
                <a:spcPct val="0"/>
              </a:spcBef>
              <a:buFontTx/>
              <a:buNone/>
            </a:pPr>
            <a:r>
              <a:rPr lang="en-US" altLang="en-US" sz="2800">
                <a:latin typeface="Courier New" pitchFamily="49" charset="0"/>
                <a:cs typeface="Courier New" pitchFamily="49" charset="0"/>
                <a:sym typeface="Courier New" pitchFamily="49" charset="0"/>
              </a:rPr>
              <a:t>'A'</a:t>
            </a:r>
          </a:p>
          <a:p>
            <a:pPr>
              <a:spcBef>
                <a:spcPct val="0"/>
              </a:spcBef>
              <a:buFontTx/>
              <a:buNone/>
            </a:pPr>
            <a:r>
              <a:rPr lang="en-US" altLang="en-US" sz="2800">
                <a:latin typeface="Courier New" pitchFamily="49" charset="0"/>
                <a:cs typeface="Courier New" pitchFamily="49" charset="0"/>
                <a:sym typeface="Courier New" pitchFamily="49" charset="0"/>
              </a:rPr>
              <a:t>&gt;&gt;&gt; chr(33)</a:t>
            </a:r>
          </a:p>
          <a:p>
            <a:pPr>
              <a:spcBef>
                <a:spcPct val="0"/>
              </a:spcBef>
              <a:buFontTx/>
              <a:buNone/>
            </a:pPr>
            <a:r>
              <a:rPr lang="en-US" altLang="en-US" sz="2800">
                <a:latin typeface="Courier New" pitchFamily="49" charset="0"/>
                <a:cs typeface="Courier New" pitchFamily="49" charset="0"/>
                <a:sym typeface="Courier New" pitchFamily="49" charset="0"/>
              </a:rPr>
              <a:t>'!'</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0"/>
            <a:ext cx="8763000" cy="1143000"/>
          </a:xfrm>
        </p:spPr>
        <p:txBody>
          <a:bodyPr rIns="132080"/>
          <a:lstStyle/>
          <a:p>
            <a:r>
              <a:rPr lang="en-US" altLang="en-US" sz="3600" smtClean="0">
                <a:ea typeface="ＭＳ Ｐゴシック" pitchFamily="-65" charset="-128"/>
              </a:rPr>
              <a:t>Symbols </a:t>
            </a:r>
            <a:r>
              <a:rPr lang="en-US" altLang="en-US" sz="3600" smtClean="0">
                <a:latin typeface="Wingdings" pitchFamily="2" charset="2"/>
                <a:ea typeface="ＭＳ Ｐゴシック" pitchFamily="-65" charset="-128"/>
                <a:sym typeface="Wingdings" pitchFamily="2" charset="2"/>
              </a:rPr>
              <a:t></a:t>
            </a:r>
            <a:r>
              <a:rPr lang="en-US" altLang="en-US" sz="3600" smtClean="0">
                <a:ea typeface="ＭＳ Ｐゴシック" pitchFamily="-65" charset="-128"/>
              </a:rPr>
              <a:t>Numbers</a:t>
            </a:r>
            <a:r>
              <a:rPr lang="en-US" altLang="en-US" sz="3600" smtClean="0">
                <a:latin typeface="Wingdings" pitchFamily="2" charset="2"/>
                <a:ea typeface="ＭＳ Ｐゴシック" pitchFamily="-65" charset="-128"/>
                <a:sym typeface="Wingdings" pitchFamily="2" charset="2"/>
              </a:rPr>
              <a:t></a:t>
            </a:r>
            <a:r>
              <a:rPr lang="en-US" altLang="en-US" sz="3600" smtClean="0">
                <a:ea typeface="ＭＳ Ｐゴシック" pitchFamily="-65" charset="-128"/>
              </a:rPr>
              <a:t>Binary Strings</a:t>
            </a:r>
          </a:p>
        </p:txBody>
      </p:sp>
      <p:grpSp>
        <p:nvGrpSpPr>
          <p:cNvPr id="38915" name="Group 3"/>
          <p:cNvGrpSpPr>
            <a:grpSpLocks/>
          </p:cNvGrpSpPr>
          <p:nvPr/>
        </p:nvGrpSpPr>
        <p:grpSpPr bwMode="auto">
          <a:xfrm>
            <a:off x="239713" y="1038225"/>
            <a:ext cx="8218487" cy="180975"/>
            <a:chOff x="0" y="0"/>
            <a:chExt cx="5177" cy="114"/>
          </a:xfrm>
        </p:grpSpPr>
        <p:sp>
          <p:nvSpPr>
            <p:cNvPr id="3891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892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8916" name="Rectangle 6"/>
          <p:cNvSpPr>
            <a:spLocks/>
          </p:cNvSpPr>
          <p:nvPr/>
        </p:nvSpPr>
        <p:spPr bwMode="auto">
          <a:xfrm>
            <a:off x="1066800" y="1371600"/>
            <a:ext cx="5842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150"/>
              </a:spcBef>
              <a:buFontTx/>
              <a:buNone/>
            </a:pPr>
            <a:r>
              <a:rPr lang="en-US" altLang="en-US" sz="2000" u="sng">
                <a:latin typeface="Arial" pitchFamily="34" charset="0"/>
                <a:cs typeface="Arial" pitchFamily="34" charset="0"/>
              </a:rPr>
              <a:t>Symbol		Number		Binary String	</a:t>
            </a:r>
          </a:p>
        </p:txBody>
      </p:sp>
      <p:sp>
        <p:nvSpPr>
          <p:cNvPr id="38917" name="Rectangle 8"/>
          <p:cNvSpPr>
            <a:spLocks/>
          </p:cNvSpPr>
          <p:nvPr/>
        </p:nvSpPr>
        <p:spPr bwMode="auto">
          <a:xfrm>
            <a:off x="4114800" y="1828800"/>
            <a:ext cx="3517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4968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'00100000'</a:t>
            </a:r>
          </a:p>
          <a:p>
            <a:pPr>
              <a:spcBef>
                <a:spcPct val="0"/>
              </a:spcBef>
              <a:buFontTx/>
              <a:buNone/>
            </a:pPr>
            <a:r>
              <a:rPr lang="en-US" altLang="en-US" sz="2400">
                <a:latin typeface="Courier New" pitchFamily="49" charset="0"/>
                <a:cs typeface="Courier New" pitchFamily="49" charset="0"/>
                <a:sym typeface="Courier New" pitchFamily="49" charset="0"/>
              </a:rPr>
              <a:t>'00100001'</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'00101110'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'01000001'</a:t>
            </a:r>
          </a:p>
          <a:p>
            <a:pPr>
              <a:spcBef>
                <a:spcPct val="0"/>
              </a:spcBef>
              <a:buFontTx/>
              <a:buNone/>
            </a:pPr>
            <a:r>
              <a:rPr lang="en-US" altLang="en-US" sz="2400">
                <a:latin typeface="Courier New" pitchFamily="49" charset="0"/>
                <a:cs typeface="Courier New" pitchFamily="49" charset="0"/>
                <a:sym typeface="Courier New" pitchFamily="49" charset="0"/>
              </a:rPr>
              <a:t>'01000010'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'01011010'</a:t>
            </a:r>
          </a:p>
          <a:p>
            <a:pPr>
              <a:spcBef>
                <a:spcPct val="0"/>
              </a:spcBef>
              <a:buFontTx/>
              <a:buNone/>
            </a:pPr>
            <a:r>
              <a:rPr lang="en-US" altLang="en-US" sz="2400">
                <a:latin typeface="Courier New" pitchFamily="49" charset="0"/>
                <a:cs typeface="Courier New" pitchFamily="49" charset="0"/>
                <a:sym typeface="Courier New" pitchFamily="49" charset="0"/>
              </a:rPr>
              <a:t>'01100001'</a:t>
            </a:r>
          </a:p>
          <a:p>
            <a:pPr>
              <a:spcBef>
                <a:spcPct val="0"/>
              </a:spcBef>
              <a:buFontTx/>
              <a:buNone/>
            </a:pPr>
            <a:r>
              <a:rPr lang="en-US" altLang="en-US" sz="2400">
                <a:latin typeface="Courier New" pitchFamily="49" charset="0"/>
                <a:cs typeface="Courier New" pitchFamily="49" charset="0"/>
                <a:sym typeface="Courier New" pitchFamily="49" charset="0"/>
              </a:rPr>
              <a:t>'01100010'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'01111010'</a:t>
            </a:r>
          </a:p>
        </p:txBody>
      </p:sp>
      <p:sp>
        <p:nvSpPr>
          <p:cNvPr id="38918" name="Rectangle 11"/>
          <p:cNvSpPr>
            <a:spLocks/>
          </p:cNvSpPr>
          <p:nvPr/>
        </p:nvSpPr>
        <p:spPr bwMode="auto">
          <a:xfrm>
            <a:off x="1295400" y="1828800"/>
            <a:ext cx="294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sym typeface="Courier New" pitchFamily="49" charset="0"/>
              </a:rPr>
              <a:t>' '		32</a:t>
            </a:r>
          </a:p>
          <a:p>
            <a:pPr>
              <a:spcBef>
                <a:spcPct val="0"/>
              </a:spcBef>
              <a:buFontTx/>
              <a:buNone/>
            </a:pPr>
            <a:r>
              <a:rPr lang="en-US" altLang="en-US" sz="2400">
                <a:latin typeface="Courier New" pitchFamily="49" charset="0"/>
                <a:sym typeface="Courier New" pitchFamily="49" charset="0"/>
              </a:rPr>
              <a:t>!		33</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sym typeface="Courier New" pitchFamily="49" charset="0"/>
              </a:rPr>
              <a:t>.		46</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cs typeface="Courier New" pitchFamily="49" charset="0"/>
                <a:sym typeface="Courier New" pitchFamily="49" charset="0"/>
              </a:rPr>
              <a:t>A		65</a:t>
            </a:r>
          </a:p>
          <a:p>
            <a:pPr>
              <a:spcBef>
                <a:spcPct val="0"/>
              </a:spcBef>
              <a:buFontTx/>
              <a:buNone/>
            </a:pPr>
            <a:r>
              <a:rPr lang="en-US" altLang="en-US" sz="2400">
                <a:latin typeface="Courier New" pitchFamily="49" charset="0"/>
                <a:cs typeface="Courier New" pitchFamily="49" charset="0"/>
                <a:sym typeface="Courier New" pitchFamily="49" charset="0"/>
              </a:rPr>
              <a:t>B		66	…</a:t>
            </a:r>
          </a:p>
          <a:p>
            <a:pPr>
              <a:spcBef>
                <a:spcPct val="0"/>
              </a:spcBef>
              <a:buFontTx/>
              <a:buNone/>
            </a:pPr>
            <a:r>
              <a:rPr lang="en-US" altLang="en-US" sz="2400">
                <a:latin typeface="Courier New" pitchFamily="49" charset="0"/>
                <a:cs typeface="Courier New" pitchFamily="49" charset="0"/>
                <a:sym typeface="Courier New" pitchFamily="49" charset="0"/>
              </a:rPr>
              <a:t>Z		90</a:t>
            </a:r>
          </a:p>
          <a:p>
            <a:pPr>
              <a:spcBef>
                <a:spcPct val="0"/>
              </a:spcBef>
              <a:buFontTx/>
              <a:buNone/>
            </a:pPr>
            <a:r>
              <a:rPr lang="en-US" altLang="en-US" sz="2400">
                <a:latin typeface="Courier New" pitchFamily="49" charset="0"/>
                <a:cs typeface="Courier New" pitchFamily="49" charset="0"/>
                <a:sym typeface="Courier New" pitchFamily="49" charset="0"/>
              </a:rPr>
              <a:t>a		97</a:t>
            </a:r>
          </a:p>
          <a:p>
            <a:pPr>
              <a:spcBef>
                <a:spcPct val="0"/>
              </a:spcBef>
              <a:buFontTx/>
              <a:buNone/>
            </a:pPr>
            <a:r>
              <a:rPr lang="en-US" altLang="en-US" sz="2400">
                <a:latin typeface="Courier New" pitchFamily="49" charset="0"/>
                <a:cs typeface="Courier New" pitchFamily="49" charset="0"/>
                <a:sym typeface="Courier New" pitchFamily="49" charset="0"/>
              </a:rPr>
              <a:t>b		98	…	</a:t>
            </a:r>
          </a:p>
          <a:p>
            <a:pPr>
              <a:spcBef>
                <a:spcPct val="0"/>
              </a:spcBef>
              <a:buFontTx/>
              <a:buNone/>
            </a:pPr>
            <a:r>
              <a:rPr lang="en-US" altLang="en-US" sz="2400">
                <a:latin typeface="Courier New" pitchFamily="49" charset="0"/>
                <a:cs typeface="Courier New" pitchFamily="49" charset="0"/>
                <a:sym typeface="Courier New" pitchFamily="49" charset="0"/>
              </a:rPr>
              <a:t>z		122</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0"/>
            <a:ext cx="7772400" cy="1295400"/>
          </a:xfrm>
        </p:spPr>
        <p:txBody>
          <a:bodyPr rIns="132080"/>
          <a:lstStyle/>
          <a:p>
            <a:r>
              <a:rPr lang="en-US" altLang="en-US" sz="4000" smtClean="0">
                <a:ea typeface="ＭＳ Ｐゴシック" pitchFamily="-65" charset="-128"/>
              </a:rPr>
              <a:t>XOR</a:t>
            </a:r>
          </a:p>
        </p:txBody>
      </p:sp>
      <p:grpSp>
        <p:nvGrpSpPr>
          <p:cNvPr id="39939" name="Group 3"/>
          <p:cNvGrpSpPr>
            <a:grpSpLocks/>
          </p:cNvGrpSpPr>
          <p:nvPr/>
        </p:nvGrpSpPr>
        <p:grpSpPr bwMode="auto">
          <a:xfrm>
            <a:off x="533400" y="990600"/>
            <a:ext cx="8218488" cy="180975"/>
            <a:chOff x="0" y="0"/>
            <a:chExt cx="5177" cy="114"/>
          </a:xfrm>
        </p:grpSpPr>
        <p:sp>
          <p:nvSpPr>
            <p:cNvPr id="39946"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9947"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9940" name="Rectangle 6"/>
          <p:cNvSpPr>
            <a:spLocks/>
          </p:cNvSpPr>
          <p:nvPr/>
        </p:nvSpPr>
        <p:spPr bwMode="auto">
          <a:xfrm>
            <a:off x="822325" y="1800225"/>
            <a:ext cx="225583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 XOR 0 = 0</a:t>
            </a:r>
          </a:p>
          <a:p>
            <a:pPr>
              <a:spcBef>
                <a:spcPct val="0"/>
              </a:spcBef>
              <a:buFontTx/>
              <a:buNone/>
            </a:pPr>
            <a:r>
              <a:rPr lang="en-US" altLang="en-US" sz="2400">
                <a:latin typeface="Courier New" pitchFamily="49" charset="0"/>
                <a:cs typeface="Courier New" pitchFamily="49" charset="0"/>
                <a:sym typeface="Courier New" pitchFamily="49" charset="0"/>
              </a:rPr>
              <a:t>0 XOR 1 = 1</a:t>
            </a:r>
          </a:p>
          <a:p>
            <a:pPr>
              <a:spcBef>
                <a:spcPct val="0"/>
              </a:spcBef>
              <a:buFontTx/>
              <a:buNone/>
            </a:pPr>
            <a:r>
              <a:rPr lang="en-US" altLang="en-US" sz="2400">
                <a:latin typeface="Courier New" pitchFamily="49" charset="0"/>
                <a:cs typeface="Courier New" pitchFamily="49" charset="0"/>
                <a:sym typeface="Courier New" pitchFamily="49" charset="0"/>
              </a:rPr>
              <a:t>1 XOR 0 = 1</a:t>
            </a:r>
          </a:p>
          <a:p>
            <a:pPr>
              <a:spcBef>
                <a:spcPct val="0"/>
              </a:spcBef>
              <a:buFontTx/>
              <a:buNone/>
            </a:pPr>
            <a:r>
              <a:rPr lang="en-US" altLang="en-US" sz="2400">
                <a:latin typeface="Courier New" pitchFamily="49" charset="0"/>
                <a:cs typeface="Courier New" pitchFamily="49" charset="0"/>
                <a:sym typeface="Courier New" pitchFamily="49" charset="0"/>
              </a:rPr>
              <a:t>1 XOR 1 = 0</a:t>
            </a:r>
          </a:p>
        </p:txBody>
      </p:sp>
      <p:grpSp>
        <p:nvGrpSpPr>
          <p:cNvPr id="115719" name="Group 7"/>
          <p:cNvGrpSpPr>
            <a:grpSpLocks/>
          </p:cNvGrpSpPr>
          <p:nvPr/>
        </p:nvGrpSpPr>
        <p:grpSpPr bwMode="auto">
          <a:xfrm>
            <a:off x="4800600" y="1436688"/>
            <a:ext cx="3581400" cy="1981200"/>
            <a:chOff x="0" y="0"/>
            <a:chExt cx="2256" cy="1248"/>
          </a:xfrm>
        </p:grpSpPr>
        <p:sp>
          <p:nvSpPr>
            <p:cNvPr id="39943" name="Rectangle 8"/>
            <p:cNvSpPr>
              <a:spLocks/>
            </p:cNvSpPr>
            <p:nvPr/>
          </p:nvSpPr>
          <p:spPr bwMode="auto">
            <a:xfrm>
              <a:off x="134" y="0"/>
              <a:ext cx="21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496888" indent="-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A    B    A XOR B</a:t>
              </a:r>
            </a:p>
            <a:p>
              <a:pPr>
                <a:spcBef>
                  <a:spcPct val="0"/>
                </a:spcBef>
                <a:buFontTx/>
                <a:buNone/>
              </a:pPr>
              <a:r>
                <a:rPr lang="en-US" altLang="en-US" sz="2400">
                  <a:latin typeface="Courier New" pitchFamily="49" charset="0"/>
                  <a:cs typeface="Courier New" pitchFamily="49" charset="0"/>
                  <a:sym typeface="Courier New" pitchFamily="49" charset="0"/>
                </a:rPr>
                <a:t>0    0       0</a:t>
              </a:r>
            </a:p>
            <a:p>
              <a:pPr>
                <a:spcBef>
                  <a:spcPct val="0"/>
                </a:spcBef>
                <a:buFontTx/>
                <a:buNone/>
              </a:pPr>
              <a:r>
                <a:rPr lang="en-US" altLang="en-US" sz="2400">
                  <a:latin typeface="Courier New" pitchFamily="49" charset="0"/>
                  <a:cs typeface="Courier New" pitchFamily="49" charset="0"/>
                  <a:sym typeface="Courier New" pitchFamily="49" charset="0"/>
                </a:rPr>
                <a:t>0    1       1</a:t>
              </a:r>
            </a:p>
            <a:p>
              <a:pPr>
                <a:spcBef>
                  <a:spcPct val="0"/>
                </a:spcBef>
                <a:buFontTx/>
                <a:buNone/>
              </a:pPr>
              <a:r>
                <a:rPr lang="en-US" altLang="en-US" sz="2400">
                  <a:latin typeface="Courier New" pitchFamily="49" charset="0"/>
                  <a:cs typeface="Courier New" pitchFamily="49" charset="0"/>
                  <a:sym typeface="Courier New" pitchFamily="49" charset="0"/>
                </a:rPr>
                <a:t>1    0       1</a:t>
              </a:r>
            </a:p>
            <a:p>
              <a:pPr>
                <a:spcBef>
                  <a:spcPct val="0"/>
                </a:spcBef>
                <a:buFontTx/>
                <a:buNone/>
              </a:pPr>
              <a:r>
                <a:rPr lang="en-US" altLang="en-US" sz="2400">
                  <a:latin typeface="Courier New" pitchFamily="49" charset="0"/>
                  <a:cs typeface="Courier New" pitchFamily="49" charset="0"/>
                  <a:sym typeface="Courier New" pitchFamily="49" charset="0"/>
                </a:rPr>
                <a:t>1    1       0</a:t>
              </a:r>
            </a:p>
          </p:txBody>
        </p:sp>
        <p:sp>
          <p:nvSpPr>
            <p:cNvPr id="39944" name="Line 9"/>
            <p:cNvSpPr>
              <a:spLocks noChangeShapeType="1"/>
            </p:cNvSpPr>
            <p:nvPr/>
          </p:nvSpPr>
          <p:spPr bwMode="auto">
            <a:xfrm>
              <a:off x="0" y="251"/>
              <a:ext cx="225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10"/>
            <p:cNvSpPr>
              <a:spLocks noChangeShapeType="1"/>
            </p:cNvSpPr>
            <p:nvPr/>
          </p:nvSpPr>
          <p:spPr bwMode="auto">
            <a:xfrm>
              <a:off x="1152" y="0"/>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5723" name="Rectangle 11"/>
          <p:cNvSpPr>
            <a:spLocks/>
          </p:cNvSpPr>
          <p:nvPr/>
        </p:nvSpPr>
        <p:spPr bwMode="auto">
          <a:xfrm>
            <a:off x="822325" y="3857625"/>
            <a:ext cx="79009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Associative:  </a:t>
            </a:r>
            <a:r>
              <a:rPr lang="en-US" altLang="en-US" sz="2400">
                <a:latin typeface="Courier New" pitchFamily="49" charset="0"/>
                <a:cs typeface="Courier New" pitchFamily="49" charset="0"/>
                <a:sym typeface="Courier New" pitchFamily="49" charset="0"/>
              </a:rPr>
              <a:t>(0 XOR 1) XOR 0 = 0 XOR (1 XOR 0)</a:t>
            </a:r>
          </a:p>
          <a:p>
            <a:pPr>
              <a:spcBef>
                <a:spcPct val="0"/>
              </a:spcBef>
              <a:buFontTx/>
              <a:buNone/>
            </a:pPr>
            <a:r>
              <a:rPr lang="en-US" altLang="en-US" sz="2400">
                <a:latin typeface="Arial" pitchFamily="34" charset="0"/>
                <a:cs typeface="Arial" pitchFamily="34" charset="0"/>
              </a:rPr>
              <a:t>Commutative:  </a:t>
            </a:r>
            <a:r>
              <a:rPr lang="en-US" altLang="en-US" sz="2400">
                <a:latin typeface="Courier New" pitchFamily="49" charset="0"/>
                <a:cs typeface="Courier New" pitchFamily="49" charset="0"/>
                <a:sym typeface="Courier New" pitchFamily="49" charset="0"/>
              </a:rPr>
              <a:t>0 XOR 1 = 1 XOR 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Arial" pitchFamily="34" charset="0"/>
                <a:cs typeface="Arial" pitchFamily="34" charset="0"/>
              </a:rPr>
              <a:t>What is </a:t>
            </a:r>
            <a:r>
              <a:rPr lang="en-US" altLang="en-US" sz="2400">
                <a:latin typeface="Courier New" pitchFamily="49" charset="0"/>
                <a:cs typeface="Courier New" pitchFamily="49" charset="0"/>
                <a:sym typeface="Courier New" pitchFamily="49" charset="0"/>
              </a:rPr>
              <a:t>0 XOR 1 XOR 1 XOR 0 XOR 1</a:t>
            </a:r>
            <a:r>
              <a:rPr lang="en-US" altLang="en-US" sz="2400">
                <a:latin typeface="Arial" pitchFamily="34" charset="0"/>
                <a:cs typeface="Arial"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609600" y="0"/>
            <a:ext cx="7772400" cy="1295400"/>
          </a:xfrm>
        </p:spPr>
        <p:txBody>
          <a:bodyPr rIns="132080"/>
          <a:lstStyle/>
          <a:p>
            <a:r>
              <a:rPr lang="en-US" altLang="en-US" sz="4000" smtClean="0">
                <a:ea typeface="ＭＳ Ｐゴシック" pitchFamily="-65" charset="-128"/>
              </a:rPr>
              <a:t>XOR</a:t>
            </a:r>
          </a:p>
        </p:txBody>
      </p:sp>
      <p:grpSp>
        <p:nvGrpSpPr>
          <p:cNvPr id="40963" name="Group 2"/>
          <p:cNvGrpSpPr>
            <a:grpSpLocks/>
          </p:cNvGrpSpPr>
          <p:nvPr/>
        </p:nvGrpSpPr>
        <p:grpSpPr bwMode="auto">
          <a:xfrm>
            <a:off x="533400" y="990600"/>
            <a:ext cx="8218488" cy="180975"/>
            <a:chOff x="0" y="0"/>
            <a:chExt cx="5177" cy="114"/>
          </a:xfrm>
        </p:grpSpPr>
        <p:sp>
          <p:nvSpPr>
            <p:cNvPr id="4097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097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0964" name="Rectangle 5"/>
          <p:cNvSpPr>
            <a:spLocks/>
          </p:cNvSpPr>
          <p:nvPr/>
        </p:nvSpPr>
        <p:spPr bwMode="auto">
          <a:xfrm>
            <a:off x="822325" y="1800225"/>
            <a:ext cx="225583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 XOR 0 = 0</a:t>
            </a:r>
          </a:p>
          <a:p>
            <a:pPr>
              <a:spcBef>
                <a:spcPct val="0"/>
              </a:spcBef>
              <a:buFontTx/>
              <a:buNone/>
            </a:pPr>
            <a:r>
              <a:rPr lang="en-US" altLang="en-US" sz="2400">
                <a:latin typeface="Courier New" pitchFamily="49" charset="0"/>
                <a:cs typeface="Courier New" pitchFamily="49" charset="0"/>
                <a:sym typeface="Courier New" pitchFamily="49" charset="0"/>
              </a:rPr>
              <a:t>0 XOR 1 = 1</a:t>
            </a:r>
          </a:p>
          <a:p>
            <a:pPr>
              <a:spcBef>
                <a:spcPct val="0"/>
              </a:spcBef>
              <a:buFontTx/>
              <a:buNone/>
            </a:pPr>
            <a:r>
              <a:rPr lang="en-US" altLang="en-US" sz="2400">
                <a:latin typeface="Courier New" pitchFamily="49" charset="0"/>
                <a:cs typeface="Courier New" pitchFamily="49" charset="0"/>
                <a:sym typeface="Courier New" pitchFamily="49" charset="0"/>
              </a:rPr>
              <a:t>1 XOR 0 = 1</a:t>
            </a:r>
          </a:p>
          <a:p>
            <a:pPr>
              <a:spcBef>
                <a:spcPct val="0"/>
              </a:spcBef>
              <a:buFontTx/>
              <a:buNone/>
            </a:pPr>
            <a:r>
              <a:rPr lang="en-US" altLang="en-US" sz="2400">
                <a:latin typeface="Courier New" pitchFamily="49" charset="0"/>
                <a:cs typeface="Courier New" pitchFamily="49" charset="0"/>
                <a:sym typeface="Courier New" pitchFamily="49" charset="0"/>
              </a:rPr>
              <a:t>1 XOR 1 = 0</a:t>
            </a:r>
          </a:p>
        </p:txBody>
      </p:sp>
      <p:grpSp>
        <p:nvGrpSpPr>
          <p:cNvPr id="40965" name="Group 6"/>
          <p:cNvGrpSpPr>
            <a:grpSpLocks/>
          </p:cNvGrpSpPr>
          <p:nvPr/>
        </p:nvGrpSpPr>
        <p:grpSpPr bwMode="auto">
          <a:xfrm>
            <a:off x="4800600" y="1436688"/>
            <a:ext cx="3581400" cy="1981200"/>
            <a:chOff x="0" y="0"/>
            <a:chExt cx="2256" cy="1248"/>
          </a:xfrm>
        </p:grpSpPr>
        <p:sp>
          <p:nvSpPr>
            <p:cNvPr id="40972" name="Rectangle 7"/>
            <p:cNvSpPr>
              <a:spLocks/>
            </p:cNvSpPr>
            <p:nvPr/>
          </p:nvSpPr>
          <p:spPr bwMode="auto">
            <a:xfrm>
              <a:off x="134" y="0"/>
              <a:ext cx="21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496888" indent="-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A    B    A XOR B</a:t>
              </a:r>
            </a:p>
            <a:p>
              <a:pPr>
                <a:spcBef>
                  <a:spcPct val="0"/>
                </a:spcBef>
                <a:buFontTx/>
                <a:buNone/>
              </a:pPr>
              <a:r>
                <a:rPr lang="en-US" altLang="en-US" sz="2400">
                  <a:latin typeface="Courier New" pitchFamily="49" charset="0"/>
                  <a:cs typeface="Courier New" pitchFamily="49" charset="0"/>
                  <a:sym typeface="Courier New" pitchFamily="49" charset="0"/>
                </a:rPr>
                <a:t>0    0       0</a:t>
              </a:r>
            </a:p>
            <a:p>
              <a:pPr>
                <a:spcBef>
                  <a:spcPct val="0"/>
                </a:spcBef>
                <a:buFontTx/>
                <a:buNone/>
              </a:pPr>
              <a:r>
                <a:rPr lang="en-US" altLang="en-US" sz="2400">
                  <a:latin typeface="Courier New" pitchFamily="49" charset="0"/>
                  <a:cs typeface="Courier New" pitchFamily="49" charset="0"/>
                  <a:sym typeface="Courier New" pitchFamily="49" charset="0"/>
                </a:rPr>
                <a:t>0    1       1</a:t>
              </a:r>
            </a:p>
            <a:p>
              <a:pPr>
                <a:spcBef>
                  <a:spcPct val="0"/>
                </a:spcBef>
                <a:buFontTx/>
                <a:buNone/>
              </a:pPr>
              <a:r>
                <a:rPr lang="en-US" altLang="en-US" sz="2400">
                  <a:latin typeface="Courier New" pitchFamily="49" charset="0"/>
                  <a:cs typeface="Courier New" pitchFamily="49" charset="0"/>
                  <a:sym typeface="Courier New" pitchFamily="49" charset="0"/>
                </a:rPr>
                <a:t>1    0       1</a:t>
              </a:r>
            </a:p>
            <a:p>
              <a:pPr>
                <a:spcBef>
                  <a:spcPct val="0"/>
                </a:spcBef>
                <a:buFontTx/>
                <a:buNone/>
              </a:pPr>
              <a:r>
                <a:rPr lang="en-US" altLang="en-US" sz="2400">
                  <a:latin typeface="Courier New" pitchFamily="49" charset="0"/>
                  <a:cs typeface="Courier New" pitchFamily="49" charset="0"/>
                  <a:sym typeface="Courier New" pitchFamily="49" charset="0"/>
                </a:rPr>
                <a:t>1    1       0</a:t>
              </a:r>
            </a:p>
          </p:txBody>
        </p:sp>
        <p:sp>
          <p:nvSpPr>
            <p:cNvPr id="40973" name="Line 8"/>
            <p:cNvSpPr>
              <a:spLocks noChangeShapeType="1"/>
            </p:cNvSpPr>
            <p:nvPr/>
          </p:nvSpPr>
          <p:spPr bwMode="auto">
            <a:xfrm>
              <a:off x="0" y="251"/>
              <a:ext cx="225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9"/>
            <p:cNvSpPr>
              <a:spLocks noChangeShapeType="1"/>
            </p:cNvSpPr>
            <p:nvPr/>
          </p:nvSpPr>
          <p:spPr bwMode="auto">
            <a:xfrm>
              <a:off x="1152" y="0"/>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0966"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927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7"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800"/>
            <a:ext cx="19050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8" name="Rectangle 12"/>
          <p:cNvSpPr>
            <a:spLocks/>
          </p:cNvSpPr>
          <p:nvPr/>
        </p:nvSpPr>
        <p:spPr bwMode="auto">
          <a:xfrm>
            <a:off x="3276600" y="4038600"/>
            <a:ext cx="546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latin typeface="Arial" pitchFamily="34" charset="0"/>
                <a:cs typeface="Arial" pitchFamily="34" charset="0"/>
              </a:rPr>
              <a:t>One-time pad</a:t>
            </a:r>
          </a:p>
          <a:p>
            <a:pPr>
              <a:spcBef>
                <a:spcPts val="1450"/>
              </a:spcBef>
              <a:buFontTx/>
              <a:buNone/>
            </a:pPr>
            <a:r>
              <a:rPr lang="en-US" altLang="en-US" sz="2400">
                <a:latin typeface="Courier New" pitchFamily="49" charset="0"/>
                <a:cs typeface="Courier New" pitchFamily="49" charset="0"/>
                <a:sym typeface="Courier New" pitchFamily="49" charset="0"/>
              </a:rPr>
              <a:t>00111101 01111010 00010011 …</a:t>
            </a:r>
          </a:p>
        </p:txBody>
      </p:sp>
      <p:pic>
        <p:nvPicPr>
          <p:cNvPr id="40969"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953000"/>
            <a:ext cx="903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70" name="Rectangle 14"/>
          <p:cNvSpPr>
            <a:spLocks/>
          </p:cNvSpPr>
          <p:nvPr/>
        </p:nvSpPr>
        <p:spPr bwMode="auto">
          <a:xfrm>
            <a:off x="60325" y="6507163"/>
            <a:ext cx="4889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latin typeface="Arial" pitchFamily="34" charset="0"/>
                <a:cs typeface="Arial" pitchFamily="34" charset="0"/>
              </a:rPr>
              <a:t>One-time pad images from www.ranum.com and www.home.egge.net </a:t>
            </a:r>
          </a:p>
        </p:txBody>
      </p:sp>
      <p:pic>
        <p:nvPicPr>
          <p:cNvPr id="40971"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029200"/>
            <a:ext cx="1447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5"/>
          <p:cNvSpPr txBox="1">
            <a:spLocks noChangeArrowheads="1"/>
          </p:cNvSpPr>
          <p:nvPr/>
        </p:nvSpPr>
        <p:spPr bwMode="auto">
          <a:xfrm>
            <a:off x="220663" y="3706813"/>
            <a:ext cx="652621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shortestPath (cities, dists):</a:t>
            </a:r>
          </a:p>
          <a:p>
            <a:pPr>
              <a:spcBef>
                <a:spcPct val="0"/>
              </a:spcBef>
              <a:buFontTx/>
              <a:buNone/>
            </a:pPr>
            <a:r>
              <a:rPr lang="en-US" altLang="en-US" sz="1800">
                <a:solidFill>
                  <a:srgbClr val="A6A6A6"/>
                </a:solidFill>
                <a:latin typeface="Courier New" pitchFamily="49" charset="0"/>
                <a:cs typeface="Courier New" pitchFamily="49" charset="0"/>
              </a:rPr>
              <a:t>   </a:t>
            </a:r>
            <a:r>
              <a:rPr lang="ja-JP" altLang="en-US" sz="1800">
                <a:solidFill>
                  <a:srgbClr val="A6A6A6"/>
                </a:solidFill>
                <a:latin typeface="Courier New" pitchFamily="49" charset="0"/>
                <a:cs typeface="Courier New" pitchFamily="49" charset="0"/>
              </a:rPr>
              <a:t>‘’’</a:t>
            </a:r>
            <a:r>
              <a:rPr lang="en-US" altLang="ja-JP" sz="1800">
                <a:solidFill>
                  <a:srgbClr val="A6A6A6"/>
                </a:solidFill>
                <a:latin typeface="Courier New" pitchFamily="49" charset="0"/>
                <a:cs typeface="Courier New" pitchFamily="49" charset="0"/>
              </a:rPr>
              <a:t> returns the length of the shortest path</a:t>
            </a:r>
          </a:p>
          <a:p>
            <a:pPr>
              <a:spcBef>
                <a:spcPct val="0"/>
              </a:spcBef>
              <a:buFontTx/>
              <a:buNone/>
            </a:pPr>
            <a:r>
              <a:rPr lang="en-US" altLang="en-US" sz="1800">
                <a:solidFill>
                  <a:srgbClr val="A6A6A6"/>
                </a:solidFill>
                <a:latin typeface="Courier New" pitchFamily="49" charset="0"/>
                <a:cs typeface="Courier New" pitchFamily="49" charset="0"/>
              </a:rPr>
              <a:t>   from the leftmost to the rightmost city in </a:t>
            </a:r>
          </a:p>
          <a:p>
            <a:pPr>
              <a:spcBef>
                <a:spcPct val="0"/>
              </a:spcBef>
              <a:buFontTx/>
              <a:buNone/>
            </a:pPr>
            <a:r>
              <a:rPr lang="en-US" altLang="en-US" sz="1800">
                <a:solidFill>
                  <a:srgbClr val="A6A6A6"/>
                </a:solidFill>
                <a:latin typeface="Courier New" pitchFamily="49" charset="0"/>
                <a:cs typeface="Courier New" pitchFamily="49" charset="0"/>
              </a:rPr>
              <a:t>   in the cities list.</a:t>
            </a:r>
            <a:r>
              <a:rPr lang="ja-JP" altLang="en-US" sz="1800">
                <a:solidFill>
                  <a:srgbClr val="A6A6A6"/>
                </a:solidFill>
                <a:latin typeface="Courier New" pitchFamily="49" charset="0"/>
                <a:cs typeface="Courier New" pitchFamily="49" charset="0"/>
              </a:rPr>
              <a:t>’’’</a:t>
            </a:r>
            <a:endParaRPr lang="en-US" altLang="ja-JP" sz="1800">
              <a:solidFill>
                <a:srgbClr val="A6A6A6"/>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  if BLAH:</a:t>
            </a:r>
          </a:p>
          <a:p>
            <a:pPr>
              <a:spcBef>
                <a:spcPct val="0"/>
              </a:spcBef>
              <a:buFontTx/>
              <a:buNone/>
            </a:pPr>
            <a:r>
              <a:rPr lang="en-US" altLang="en-US" sz="2400">
                <a:latin typeface="Courier New" pitchFamily="49" charset="0"/>
                <a:cs typeface="Courier New" pitchFamily="49" charset="0"/>
              </a:rPr>
              <a:t>    return BLAH BLAH</a:t>
            </a:r>
          </a:p>
          <a:p>
            <a:pPr>
              <a:spcBef>
                <a:spcPct val="0"/>
              </a:spcBef>
              <a:buFontTx/>
              <a:buNone/>
            </a:pPr>
            <a:r>
              <a:rPr lang="en-US" altLang="en-US" sz="2400">
                <a:latin typeface="Courier New" pitchFamily="49" charset="0"/>
                <a:cs typeface="Courier New" pitchFamily="49" charset="0"/>
              </a:rPr>
              <a:t>  else:</a:t>
            </a:r>
          </a:p>
          <a:p>
            <a:pPr>
              <a:spcBef>
                <a:spcPct val="0"/>
              </a:spcBef>
              <a:buFontTx/>
              <a:buNone/>
            </a:pPr>
            <a:r>
              <a:rPr lang="en-US" altLang="en-US" sz="2400">
                <a:latin typeface="Courier New" pitchFamily="49" charset="0"/>
                <a:cs typeface="Courier New" pitchFamily="49" charset="0"/>
              </a:rPr>
              <a:t>    return BLAH BLAH BLAH</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7150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8"/>
          <p:cNvSpPr txBox="1">
            <a:spLocks noChangeArrowheads="1"/>
          </p:cNvSpPr>
          <p:nvPr/>
        </p:nvSpPr>
        <p:spPr bwMode="auto">
          <a:xfrm>
            <a:off x="5791200" y="762000"/>
            <a:ext cx="4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660066"/>
                </a:solidFill>
                <a:latin typeface="Arial" pitchFamily="34" charset="0"/>
              </a:rPr>
              <a:t>Bonus problem!</a:t>
            </a:r>
          </a:p>
        </p:txBody>
      </p:sp>
      <p:sp>
        <p:nvSpPr>
          <p:cNvPr id="12295" name="TextBox 7"/>
          <p:cNvSpPr txBox="1">
            <a:spLocks noChangeArrowheads="1"/>
          </p:cNvSpPr>
          <p:nvPr/>
        </p:nvSpPr>
        <p:spPr bwMode="auto">
          <a:xfrm>
            <a:off x="7620000" y="5943600"/>
            <a:ext cx="1336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a:latin typeface="Arial" pitchFamily="34" charset="0"/>
              </a:rPr>
              <a:t>It</a:t>
            </a:r>
            <a:r>
              <a:rPr lang="ja-JP" altLang="en-US" sz="1400">
                <a:latin typeface="Arial" pitchFamily="34" charset="0"/>
              </a:rPr>
              <a:t>’</a:t>
            </a:r>
            <a:r>
              <a:rPr lang="en-US" altLang="ja-JP" sz="1400">
                <a:latin typeface="Arial" pitchFamily="34" charset="0"/>
              </a:rPr>
              <a:t>s fitting that</a:t>
            </a:r>
          </a:p>
          <a:p>
            <a:pPr>
              <a:spcBef>
                <a:spcPct val="0"/>
              </a:spcBef>
              <a:buFontTx/>
              <a:buNone/>
            </a:pPr>
            <a:r>
              <a:rPr lang="en-US" altLang="en-US" sz="1400">
                <a:latin typeface="Courier" pitchFamily="49" charset="0"/>
              </a:rPr>
              <a:t>map</a:t>
            </a:r>
            <a:r>
              <a:rPr lang="en-US" altLang="en-US" sz="1400">
                <a:latin typeface="Arial" pitchFamily="34" charset="0"/>
              </a:rPr>
              <a:t> gets used </a:t>
            </a:r>
          </a:p>
          <a:p>
            <a:pPr>
              <a:spcBef>
                <a:spcPct val="0"/>
              </a:spcBef>
              <a:buFontTx/>
              <a:buNone/>
            </a:pPr>
            <a:r>
              <a:rPr lang="en-US" altLang="en-US" sz="1400">
                <a:latin typeface="Arial" pitchFamily="34" charset="0"/>
              </a:rPr>
              <a:t>here!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85800" y="0"/>
            <a:ext cx="7772400" cy="1600200"/>
          </a:xfrm>
        </p:spPr>
        <p:txBody>
          <a:bodyPr rIns="132080"/>
          <a:lstStyle/>
          <a:p>
            <a:r>
              <a:rPr lang="en-US" altLang="en-US" sz="4000" smtClean="0">
                <a:ea typeface="ＭＳ Ｐゴシック" pitchFamily="-65" charset="-128"/>
              </a:rPr>
              <a:t>Encoding and Decoding</a:t>
            </a:r>
          </a:p>
        </p:txBody>
      </p:sp>
      <p:grpSp>
        <p:nvGrpSpPr>
          <p:cNvPr id="41987" name="Group 2"/>
          <p:cNvGrpSpPr>
            <a:grpSpLocks/>
          </p:cNvGrpSpPr>
          <p:nvPr/>
        </p:nvGrpSpPr>
        <p:grpSpPr bwMode="auto">
          <a:xfrm>
            <a:off x="533400" y="1190625"/>
            <a:ext cx="8218488" cy="180975"/>
            <a:chOff x="0" y="0"/>
            <a:chExt cx="5177" cy="114"/>
          </a:xfrm>
        </p:grpSpPr>
        <p:sp>
          <p:nvSpPr>
            <p:cNvPr id="4199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200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1988" name="Rectangle 5"/>
          <p:cNvSpPr>
            <a:spLocks/>
          </p:cNvSpPr>
          <p:nvPr/>
        </p:nvSpPr>
        <p:spPr bwMode="auto">
          <a:xfrm>
            <a:off x="3832225" y="19050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1989" name="Rectangle 6"/>
          <p:cNvSpPr>
            <a:spLocks/>
          </p:cNvSpPr>
          <p:nvPr/>
        </p:nvSpPr>
        <p:spPr bwMode="auto">
          <a:xfrm>
            <a:off x="3200400" y="26670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1990" name="Rectangle 7"/>
          <p:cNvSpPr>
            <a:spLocks/>
          </p:cNvSpPr>
          <p:nvPr/>
        </p:nvSpPr>
        <p:spPr bwMode="auto">
          <a:xfrm>
            <a:off x="304800" y="1692275"/>
            <a:ext cx="210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Original Message:</a:t>
            </a:r>
          </a:p>
        </p:txBody>
      </p:sp>
      <p:sp>
        <p:nvSpPr>
          <p:cNvPr id="41991" name="Rectangle 8"/>
          <p:cNvSpPr>
            <a:spLocks/>
          </p:cNvSpPr>
          <p:nvPr/>
        </p:nvSpPr>
        <p:spPr bwMode="auto">
          <a:xfrm>
            <a:off x="327025" y="2667000"/>
            <a:ext cx="264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Binary Version:</a:t>
            </a:r>
          </a:p>
        </p:txBody>
      </p:sp>
      <p:sp>
        <p:nvSpPr>
          <p:cNvPr id="63497" name="Rectangle 9"/>
          <p:cNvSpPr>
            <a:spLocks/>
          </p:cNvSpPr>
          <p:nvPr/>
        </p:nvSpPr>
        <p:spPr bwMode="auto">
          <a:xfrm>
            <a:off x="3200400" y="3429000"/>
            <a:ext cx="49101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63498" name="Rectangle 10"/>
          <p:cNvSpPr>
            <a:spLocks/>
          </p:cNvSpPr>
          <p:nvPr/>
        </p:nvSpPr>
        <p:spPr bwMode="auto">
          <a:xfrm>
            <a:off x="304800" y="3429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63499" name="Line 11"/>
          <p:cNvSpPr>
            <a:spLocks noChangeShapeType="1"/>
          </p:cNvSpPr>
          <p:nvPr/>
        </p:nvSpPr>
        <p:spPr bwMode="auto">
          <a:xfrm>
            <a:off x="2209800" y="4191000"/>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0" name="Rectangle 12"/>
          <p:cNvSpPr>
            <a:spLocks/>
          </p:cNvSpPr>
          <p:nvPr/>
        </p:nvSpPr>
        <p:spPr bwMode="auto">
          <a:xfrm>
            <a:off x="2438400" y="37163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63501" name="Rectangle 13"/>
          <p:cNvSpPr>
            <a:spLocks/>
          </p:cNvSpPr>
          <p:nvPr/>
        </p:nvSpPr>
        <p:spPr bwMode="auto">
          <a:xfrm>
            <a:off x="3211513" y="42672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01110100 01011010 01111011</a:t>
            </a:r>
          </a:p>
        </p:txBody>
      </p:sp>
      <p:sp>
        <p:nvSpPr>
          <p:cNvPr id="63502" name="Rectangle 14"/>
          <p:cNvSpPr>
            <a:spLocks/>
          </p:cNvSpPr>
          <p:nvPr/>
        </p:nvSpPr>
        <p:spPr bwMode="auto">
          <a:xfrm>
            <a:off x="296863" y="4267200"/>
            <a:ext cx="1611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Encrypted:</a:t>
            </a:r>
          </a:p>
        </p:txBody>
      </p:sp>
      <p:sp>
        <p:nvSpPr>
          <p:cNvPr id="63503" name="Rectangle 15"/>
          <p:cNvSpPr>
            <a:spLocks/>
          </p:cNvSpPr>
          <p:nvPr/>
        </p:nvSpPr>
        <p:spPr bwMode="auto">
          <a:xfrm>
            <a:off x="317500" y="4800600"/>
            <a:ext cx="7835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latin typeface="Arial" pitchFamily="34" charset="0"/>
                <a:cs typeface="Arial" pitchFamily="34" charset="0"/>
              </a:rPr>
              <a:t>In text form:                       t                   Z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5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498" grpId="0"/>
      <p:bldP spid="63499" grpId="0" animBg="1"/>
      <p:bldP spid="63500" grpId="0"/>
      <p:bldP spid="63501" grpId="0"/>
      <p:bldP spid="63502" grpId="0"/>
      <p:bldP spid="635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685800" y="0"/>
            <a:ext cx="7772400" cy="1600200"/>
          </a:xfrm>
        </p:spPr>
        <p:txBody>
          <a:bodyPr rIns="132080"/>
          <a:lstStyle/>
          <a:p>
            <a:r>
              <a:rPr lang="en-US" altLang="en-US" sz="4000" smtClean="0">
                <a:ea typeface="ＭＳ Ｐゴシック" pitchFamily="-65" charset="-128"/>
              </a:rPr>
              <a:t>Encoding and Decoding</a:t>
            </a:r>
          </a:p>
        </p:txBody>
      </p:sp>
      <p:grpSp>
        <p:nvGrpSpPr>
          <p:cNvPr id="43011" name="Group 2"/>
          <p:cNvGrpSpPr>
            <a:grpSpLocks/>
          </p:cNvGrpSpPr>
          <p:nvPr/>
        </p:nvGrpSpPr>
        <p:grpSpPr bwMode="auto">
          <a:xfrm>
            <a:off x="533400" y="1219200"/>
            <a:ext cx="8218488" cy="180975"/>
            <a:chOff x="0" y="0"/>
            <a:chExt cx="5177" cy="114"/>
          </a:xfrm>
        </p:grpSpPr>
        <p:sp>
          <p:nvSpPr>
            <p:cNvPr id="4302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303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3012" name="Rectangle 5"/>
          <p:cNvSpPr>
            <a:spLocks/>
          </p:cNvSpPr>
          <p:nvPr/>
        </p:nvSpPr>
        <p:spPr bwMode="auto">
          <a:xfrm>
            <a:off x="3832225" y="19050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3013" name="Rectangle 6"/>
          <p:cNvSpPr>
            <a:spLocks/>
          </p:cNvSpPr>
          <p:nvPr/>
        </p:nvSpPr>
        <p:spPr bwMode="auto">
          <a:xfrm>
            <a:off x="3200400" y="26670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3014" name="Rectangle 7"/>
          <p:cNvSpPr>
            <a:spLocks/>
          </p:cNvSpPr>
          <p:nvPr/>
        </p:nvSpPr>
        <p:spPr bwMode="auto">
          <a:xfrm>
            <a:off x="304800" y="1692275"/>
            <a:ext cx="210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Original Message:</a:t>
            </a:r>
          </a:p>
        </p:txBody>
      </p:sp>
      <p:sp>
        <p:nvSpPr>
          <p:cNvPr id="43015" name="Rectangle 8"/>
          <p:cNvSpPr>
            <a:spLocks/>
          </p:cNvSpPr>
          <p:nvPr/>
        </p:nvSpPr>
        <p:spPr bwMode="auto">
          <a:xfrm>
            <a:off x="327025" y="2667000"/>
            <a:ext cx="264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Binary Version:</a:t>
            </a:r>
          </a:p>
        </p:txBody>
      </p:sp>
      <p:sp>
        <p:nvSpPr>
          <p:cNvPr id="43016" name="Rectangle 9"/>
          <p:cNvSpPr>
            <a:spLocks/>
          </p:cNvSpPr>
          <p:nvPr/>
        </p:nvSpPr>
        <p:spPr bwMode="auto">
          <a:xfrm>
            <a:off x="3201988" y="34290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43017" name="Rectangle 10"/>
          <p:cNvSpPr>
            <a:spLocks/>
          </p:cNvSpPr>
          <p:nvPr/>
        </p:nvSpPr>
        <p:spPr bwMode="auto">
          <a:xfrm>
            <a:off x="304800" y="3429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43018" name="Line 11"/>
          <p:cNvSpPr>
            <a:spLocks noChangeShapeType="1"/>
          </p:cNvSpPr>
          <p:nvPr/>
        </p:nvSpPr>
        <p:spPr bwMode="auto">
          <a:xfrm>
            <a:off x="2209800" y="4191000"/>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Rectangle 12"/>
          <p:cNvSpPr>
            <a:spLocks/>
          </p:cNvSpPr>
          <p:nvPr/>
        </p:nvSpPr>
        <p:spPr bwMode="auto">
          <a:xfrm>
            <a:off x="2438400" y="37163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43020" name="Rectangle 13"/>
          <p:cNvSpPr>
            <a:spLocks/>
          </p:cNvSpPr>
          <p:nvPr/>
        </p:nvSpPr>
        <p:spPr bwMode="auto">
          <a:xfrm>
            <a:off x="3211513" y="42672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01110100 01011010 01111011</a:t>
            </a:r>
          </a:p>
        </p:txBody>
      </p:sp>
      <p:sp>
        <p:nvSpPr>
          <p:cNvPr id="43021" name="Rectangle 14"/>
          <p:cNvSpPr>
            <a:spLocks/>
          </p:cNvSpPr>
          <p:nvPr/>
        </p:nvSpPr>
        <p:spPr bwMode="auto">
          <a:xfrm>
            <a:off x="296863" y="4267200"/>
            <a:ext cx="1611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Encrypted:</a:t>
            </a:r>
          </a:p>
        </p:txBody>
      </p:sp>
      <p:sp>
        <p:nvSpPr>
          <p:cNvPr id="43022" name="Rectangle 15"/>
          <p:cNvSpPr>
            <a:spLocks/>
          </p:cNvSpPr>
          <p:nvPr/>
        </p:nvSpPr>
        <p:spPr bwMode="auto">
          <a:xfrm>
            <a:off x="3201988" y="49530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43023" name="Rectangle 16"/>
          <p:cNvSpPr>
            <a:spLocks/>
          </p:cNvSpPr>
          <p:nvPr/>
        </p:nvSpPr>
        <p:spPr bwMode="auto">
          <a:xfrm>
            <a:off x="304800" y="4953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43024" name="Line 17"/>
          <p:cNvSpPr>
            <a:spLocks noChangeShapeType="1"/>
          </p:cNvSpPr>
          <p:nvPr/>
        </p:nvSpPr>
        <p:spPr bwMode="auto">
          <a:xfrm>
            <a:off x="2209800" y="5464175"/>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Rectangle 18"/>
          <p:cNvSpPr>
            <a:spLocks/>
          </p:cNvSpPr>
          <p:nvPr/>
        </p:nvSpPr>
        <p:spPr bwMode="auto">
          <a:xfrm>
            <a:off x="2438400" y="50879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43026" name="Rectangle 19"/>
          <p:cNvSpPr>
            <a:spLocks/>
          </p:cNvSpPr>
          <p:nvPr/>
        </p:nvSpPr>
        <p:spPr bwMode="auto">
          <a:xfrm>
            <a:off x="3200400" y="54864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3027" name="Rectangle 20"/>
          <p:cNvSpPr>
            <a:spLocks/>
          </p:cNvSpPr>
          <p:nvPr/>
        </p:nvSpPr>
        <p:spPr bwMode="auto">
          <a:xfrm>
            <a:off x="3832225" y="59436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3028" name="Rectangle 21"/>
          <p:cNvSpPr>
            <a:spLocks/>
          </p:cNvSpPr>
          <p:nvPr/>
        </p:nvSpPr>
        <p:spPr bwMode="auto">
          <a:xfrm>
            <a:off x="304800" y="5534025"/>
            <a:ext cx="14763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Original </a:t>
            </a:r>
          </a:p>
          <a:p>
            <a:pPr>
              <a:spcBef>
                <a:spcPct val="0"/>
              </a:spcBef>
              <a:buFontTx/>
              <a:buNone/>
            </a:pPr>
            <a:r>
              <a:rPr lang="en-US" altLang="en-US" sz="2400">
                <a:solidFill>
                  <a:srgbClr val="2E7E1C"/>
                </a:solidFill>
                <a:latin typeface="Arial" pitchFamily="34" charset="0"/>
                <a:cs typeface="Arial" pitchFamily="34" charset="0"/>
              </a:rPr>
              <a:t>Message!</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685800" y="0"/>
            <a:ext cx="7772400" cy="1600200"/>
          </a:xfrm>
        </p:spPr>
        <p:txBody>
          <a:bodyPr rIns="132080"/>
          <a:lstStyle/>
          <a:p>
            <a:r>
              <a:rPr lang="en-US" altLang="en-US" sz="4000" smtClean="0">
                <a:ea typeface="ＭＳ Ｐゴシック" pitchFamily="-65" charset="-128"/>
              </a:rPr>
              <a:t>What's the “One Time” Part?</a:t>
            </a:r>
          </a:p>
        </p:txBody>
      </p:sp>
      <p:grpSp>
        <p:nvGrpSpPr>
          <p:cNvPr id="44035" name="Group 2"/>
          <p:cNvGrpSpPr>
            <a:grpSpLocks/>
          </p:cNvGrpSpPr>
          <p:nvPr/>
        </p:nvGrpSpPr>
        <p:grpSpPr bwMode="auto">
          <a:xfrm>
            <a:off x="533400" y="1190625"/>
            <a:ext cx="8218488" cy="180975"/>
            <a:chOff x="0" y="0"/>
            <a:chExt cx="5177" cy="114"/>
          </a:xfrm>
        </p:grpSpPr>
        <p:sp>
          <p:nvSpPr>
            <p:cNvPr id="4404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404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4036" name="Text Box 13"/>
          <p:cNvSpPr txBox="1">
            <a:spLocks/>
          </p:cNvSpPr>
          <p:nvPr/>
        </p:nvSpPr>
        <p:spPr bwMode="auto">
          <a:xfrm>
            <a:off x="457200" y="1524000"/>
            <a:ext cx="2981325"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Tuesday’s message:</a:t>
            </a:r>
          </a:p>
        </p:txBody>
      </p:sp>
      <p:sp>
        <p:nvSpPr>
          <p:cNvPr id="44037" name="Text Box 14"/>
          <p:cNvSpPr txBox="1">
            <a:spLocks/>
          </p:cNvSpPr>
          <p:nvPr/>
        </p:nvSpPr>
        <p:spPr bwMode="auto">
          <a:xfrm>
            <a:off x="2270125" y="2124075"/>
            <a:ext cx="60261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rPr>
              <a:t>ATTACK AT DAWN =&gt; HBWAKYBYAVLMQ4</a:t>
            </a:r>
          </a:p>
        </p:txBody>
      </p:sp>
      <p:sp>
        <p:nvSpPr>
          <p:cNvPr id="65551" name="Text Box 15"/>
          <p:cNvSpPr txBox="1">
            <a:spLocks/>
          </p:cNvSpPr>
          <p:nvPr/>
        </p:nvSpPr>
        <p:spPr bwMode="auto">
          <a:xfrm>
            <a:off x="457200" y="2828925"/>
            <a:ext cx="34226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Wednesday’s message:</a:t>
            </a:r>
          </a:p>
        </p:txBody>
      </p:sp>
      <p:sp>
        <p:nvSpPr>
          <p:cNvPr id="65552" name="Text Box 16"/>
          <p:cNvSpPr txBox="1">
            <a:spLocks/>
          </p:cNvSpPr>
          <p:nvPr/>
        </p:nvSpPr>
        <p:spPr bwMode="auto">
          <a:xfrm>
            <a:off x="2270125" y="3429000"/>
            <a:ext cx="60261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rPr>
              <a:t>RETREAT AT TEN =&gt; [SWRMS68T"(XC4</a:t>
            </a:r>
          </a:p>
        </p:txBody>
      </p:sp>
      <p:sp>
        <p:nvSpPr>
          <p:cNvPr id="65553" name="Text Box 17"/>
          <p:cNvSpPr txBox="1">
            <a:spLocks/>
          </p:cNvSpPr>
          <p:nvPr/>
        </p:nvSpPr>
        <p:spPr bwMode="auto">
          <a:xfrm>
            <a:off x="457200" y="4200525"/>
            <a:ext cx="3878263"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Tuesday XOR Wednesday:</a:t>
            </a:r>
          </a:p>
        </p:txBody>
      </p:sp>
      <p:sp>
        <p:nvSpPr>
          <p:cNvPr id="65554" name="Text Box 18"/>
          <p:cNvSpPr txBox="1">
            <a:spLocks/>
          </p:cNvSpPr>
          <p:nvPr/>
        </p:nvSpPr>
        <p:spPr bwMode="auto">
          <a:xfrm>
            <a:off x="2270125" y="4773613"/>
            <a:ext cx="6319838"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Not printable, but the one-time pad drops out!</a:t>
            </a:r>
          </a:p>
        </p:txBody>
      </p:sp>
      <p:sp>
        <p:nvSpPr>
          <p:cNvPr id="65557" name="Line 21"/>
          <p:cNvSpPr>
            <a:spLocks noChangeShapeType="1"/>
          </p:cNvSpPr>
          <p:nvPr/>
        </p:nvSpPr>
        <p:spPr bwMode="auto">
          <a:xfrm>
            <a:off x="6096000" y="2514600"/>
            <a:ext cx="0" cy="9906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8" name="Line 22"/>
          <p:cNvSpPr>
            <a:spLocks noChangeShapeType="1"/>
          </p:cNvSpPr>
          <p:nvPr/>
        </p:nvSpPr>
        <p:spPr bwMode="auto">
          <a:xfrm>
            <a:off x="8108950" y="2514600"/>
            <a:ext cx="0" cy="9906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5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P spid="65552" grpId="0"/>
      <p:bldP spid="65553" grpId="0"/>
      <p:bldP spid="65554" grpId="0"/>
      <p:bldP spid="65557" grpId="0" animBg="1"/>
      <p:bldP spid="655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5"/>
          <p:cNvSpPr txBox="1">
            <a:spLocks noChangeArrowheads="1"/>
          </p:cNvSpPr>
          <p:nvPr/>
        </p:nvSpPr>
        <p:spPr bwMode="auto">
          <a:xfrm>
            <a:off x="220663" y="3706813"/>
            <a:ext cx="652621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shortestPath (cities, dists):</a:t>
            </a:r>
          </a:p>
          <a:p>
            <a:pPr>
              <a:spcBef>
                <a:spcPct val="0"/>
              </a:spcBef>
              <a:buFontTx/>
              <a:buNone/>
            </a:pPr>
            <a:r>
              <a:rPr lang="en-US" altLang="en-US" sz="1800">
                <a:solidFill>
                  <a:srgbClr val="A6A6A6"/>
                </a:solidFill>
                <a:latin typeface="Courier New" pitchFamily="49" charset="0"/>
                <a:cs typeface="Courier New" pitchFamily="49" charset="0"/>
              </a:rPr>
              <a:t>   </a:t>
            </a:r>
            <a:r>
              <a:rPr lang="ja-JP" altLang="en-US" sz="1800">
                <a:solidFill>
                  <a:srgbClr val="A6A6A6"/>
                </a:solidFill>
                <a:latin typeface="Courier New" pitchFamily="49" charset="0"/>
                <a:cs typeface="Courier New" pitchFamily="49" charset="0"/>
              </a:rPr>
              <a:t>‘’’</a:t>
            </a:r>
            <a:r>
              <a:rPr lang="en-US" altLang="ja-JP" sz="1800">
                <a:solidFill>
                  <a:srgbClr val="A6A6A6"/>
                </a:solidFill>
                <a:latin typeface="Courier New" pitchFamily="49" charset="0"/>
                <a:cs typeface="Courier New" pitchFamily="49" charset="0"/>
              </a:rPr>
              <a:t> returns the length of the shortest path</a:t>
            </a:r>
          </a:p>
          <a:p>
            <a:pPr>
              <a:spcBef>
                <a:spcPct val="0"/>
              </a:spcBef>
              <a:buFontTx/>
              <a:buNone/>
            </a:pPr>
            <a:r>
              <a:rPr lang="en-US" altLang="en-US" sz="1800">
                <a:solidFill>
                  <a:srgbClr val="A6A6A6"/>
                </a:solidFill>
                <a:latin typeface="Courier New" pitchFamily="49" charset="0"/>
                <a:cs typeface="Courier New" pitchFamily="49" charset="0"/>
              </a:rPr>
              <a:t>   from the leftmost to the rightmost city in </a:t>
            </a:r>
          </a:p>
          <a:p>
            <a:pPr>
              <a:spcBef>
                <a:spcPct val="0"/>
              </a:spcBef>
              <a:buFontTx/>
              <a:buNone/>
            </a:pPr>
            <a:r>
              <a:rPr lang="en-US" altLang="en-US" sz="1800">
                <a:solidFill>
                  <a:srgbClr val="A6A6A6"/>
                </a:solidFill>
                <a:latin typeface="Courier New" pitchFamily="49" charset="0"/>
                <a:cs typeface="Courier New" pitchFamily="49" charset="0"/>
              </a:rPr>
              <a:t>   in the cities list.</a:t>
            </a:r>
            <a:r>
              <a:rPr lang="ja-JP" altLang="en-US" sz="1800">
                <a:solidFill>
                  <a:srgbClr val="A6A6A6"/>
                </a:solidFill>
                <a:latin typeface="Courier New" pitchFamily="49" charset="0"/>
                <a:cs typeface="Courier New" pitchFamily="49" charset="0"/>
              </a:rPr>
              <a:t>’’’</a:t>
            </a:r>
            <a:endParaRPr lang="en-US" altLang="ja-JP" sz="1800">
              <a:solidFill>
                <a:srgbClr val="A6A6A6"/>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  if len(cities) == 1:</a:t>
            </a:r>
          </a:p>
          <a:p>
            <a:pPr>
              <a:spcBef>
                <a:spcPct val="0"/>
              </a:spcBef>
              <a:buFontTx/>
              <a:buNone/>
            </a:pPr>
            <a:r>
              <a:rPr lang="en-US" altLang="en-US" sz="2400">
                <a:latin typeface="Courier New" pitchFamily="49" charset="0"/>
                <a:cs typeface="Courier New" pitchFamily="49" charset="0"/>
              </a:rPr>
              <a:t>    return 0</a:t>
            </a:r>
          </a:p>
          <a:p>
            <a:pPr>
              <a:spcBef>
                <a:spcPct val="0"/>
              </a:spcBef>
              <a:buFontTx/>
              <a:buNone/>
            </a:pPr>
            <a:r>
              <a:rPr lang="en-US" altLang="en-US" sz="2400">
                <a:latin typeface="Courier New" pitchFamily="49" charset="0"/>
                <a:cs typeface="Courier New" pitchFamily="49" charset="0"/>
              </a:rPr>
              <a:t>  else:</a:t>
            </a:r>
          </a:p>
          <a:p>
            <a:pPr>
              <a:spcBef>
                <a:spcPct val="0"/>
              </a:spcBef>
              <a:buFontTx/>
              <a:buNone/>
            </a:pPr>
            <a:r>
              <a:rPr lang="en-US" altLang="en-US" sz="2400">
                <a:latin typeface="Courier New" pitchFamily="49" charset="0"/>
                <a:cs typeface="Courier New" pitchFamily="49" charset="0"/>
              </a:rPr>
              <a:t>    return BLAH BLAH BLAH</a:t>
            </a:r>
          </a:p>
        </p:txBody>
      </p:sp>
      <p:pic>
        <p:nvPicPr>
          <p:cNvPr id="1331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8"/>
          <p:cNvSpPr txBox="1">
            <a:spLocks noChangeArrowheads="1"/>
          </p:cNvSpPr>
          <p:nvPr/>
        </p:nvSpPr>
        <p:spPr bwMode="auto">
          <a:xfrm>
            <a:off x="5791200" y="762000"/>
            <a:ext cx="4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660066"/>
                </a:solidFill>
                <a:latin typeface="Arial" pitchFamily="34" charset="0"/>
              </a:rPr>
              <a:t>Bonus problem!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5"/>
          <p:cNvSpPr txBox="1">
            <a:spLocks noChangeArrowheads="1"/>
          </p:cNvSpPr>
          <p:nvPr/>
        </p:nvSpPr>
        <p:spPr bwMode="auto">
          <a:xfrm>
            <a:off x="215900" y="3713163"/>
            <a:ext cx="859313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shortestPath (cities, dists):</a:t>
            </a:r>
          </a:p>
          <a:p>
            <a:pPr>
              <a:spcBef>
                <a:spcPct val="0"/>
              </a:spcBef>
              <a:buFontTx/>
              <a:buNone/>
            </a:pPr>
            <a:r>
              <a:rPr lang="en-US" altLang="en-US" sz="1800">
                <a:solidFill>
                  <a:srgbClr val="A6A6A6"/>
                </a:solidFill>
                <a:latin typeface="Courier New" pitchFamily="49" charset="0"/>
                <a:cs typeface="Courier New" pitchFamily="49" charset="0"/>
              </a:rPr>
              <a:t>   </a:t>
            </a:r>
            <a:r>
              <a:rPr lang="ja-JP" altLang="en-US" sz="1800">
                <a:solidFill>
                  <a:srgbClr val="A6A6A6"/>
                </a:solidFill>
                <a:latin typeface="Courier New" pitchFamily="49" charset="0"/>
                <a:cs typeface="Courier New" pitchFamily="49" charset="0"/>
              </a:rPr>
              <a:t>‘’’</a:t>
            </a:r>
            <a:r>
              <a:rPr lang="en-US" altLang="ja-JP" sz="1800">
                <a:solidFill>
                  <a:srgbClr val="A6A6A6"/>
                </a:solidFill>
                <a:latin typeface="Courier New" pitchFamily="49" charset="0"/>
                <a:cs typeface="Courier New" pitchFamily="49" charset="0"/>
              </a:rPr>
              <a:t> returns the length of the shortest path</a:t>
            </a:r>
          </a:p>
          <a:p>
            <a:pPr>
              <a:spcBef>
                <a:spcPct val="0"/>
              </a:spcBef>
              <a:buFontTx/>
              <a:buNone/>
            </a:pPr>
            <a:r>
              <a:rPr lang="en-US" altLang="en-US" sz="1800">
                <a:solidFill>
                  <a:srgbClr val="A6A6A6"/>
                </a:solidFill>
                <a:latin typeface="Courier New" pitchFamily="49" charset="0"/>
                <a:cs typeface="Courier New" pitchFamily="49" charset="0"/>
              </a:rPr>
              <a:t>   from the leftmost to the rightmost city in </a:t>
            </a:r>
          </a:p>
          <a:p>
            <a:pPr>
              <a:spcBef>
                <a:spcPct val="0"/>
              </a:spcBef>
              <a:buFontTx/>
              <a:buNone/>
            </a:pPr>
            <a:r>
              <a:rPr lang="en-US" altLang="en-US" sz="1800">
                <a:solidFill>
                  <a:srgbClr val="A6A6A6"/>
                </a:solidFill>
                <a:latin typeface="Courier New" pitchFamily="49" charset="0"/>
                <a:cs typeface="Courier New" pitchFamily="49" charset="0"/>
              </a:rPr>
              <a:t>   in the Cities list.</a:t>
            </a:r>
            <a:r>
              <a:rPr lang="ja-JP" altLang="en-US" sz="1800">
                <a:solidFill>
                  <a:srgbClr val="A6A6A6"/>
                </a:solidFill>
                <a:latin typeface="Courier New" pitchFamily="49" charset="0"/>
                <a:cs typeface="Courier New" pitchFamily="49" charset="0"/>
              </a:rPr>
              <a:t>’’’</a:t>
            </a:r>
            <a:endParaRPr lang="en-US" altLang="ja-JP" sz="1800">
              <a:solidFill>
                <a:srgbClr val="A6A6A6"/>
              </a:solidFill>
              <a:latin typeface="Courier New" pitchFamily="49" charset="0"/>
              <a:cs typeface="Courier New" pitchFamily="49" charset="0"/>
            </a:endParaRPr>
          </a:p>
          <a:p>
            <a:pPr>
              <a:spcBef>
                <a:spcPct val="0"/>
              </a:spcBef>
              <a:buFontTx/>
              <a:buNone/>
            </a:pPr>
            <a:r>
              <a:rPr lang="en-US" altLang="en-US" sz="1800">
                <a:latin typeface="Courier New" pitchFamily="49" charset="0"/>
                <a:cs typeface="Courier New" pitchFamily="49" charset="0"/>
              </a:rPr>
              <a:t>  if len(Cities) == 1:</a:t>
            </a:r>
          </a:p>
          <a:p>
            <a:pPr>
              <a:spcBef>
                <a:spcPct val="0"/>
              </a:spcBef>
              <a:buFontTx/>
              <a:buNone/>
            </a:pPr>
            <a:r>
              <a:rPr lang="en-US" altLang="en-US" sz="1800">
                <a:latin typeface="Courier New" pitchFamily="49" charset="0"/>
                <a:cs typeface="Courier New" pitchFamily="49" charset="0"/>
              </a:rPr>
              <a:t>    return 0</a:t>
            </a:r>
          </a:p>
          <a:p>
            <a:pPr>
              <a:spcBef>
                <a:spcPct val="0"/>
              </a:spcBef>
              <a:buFontTx/>
              <a:buNone/>
            </a:pPr>
            <a:r>
              <a:rPr lang="en-US" altLang="en-US" sz="1800">
                <a:latin typeface="Courier New" pitchFamily="49" charset="0"/>
                <a:cs typeface="Courier New" pitchFamily="49" charset="0"/>
              </a:rPr>
              <a:t>  else:</a:t>
            </a:r>
          </a:p>
          <a:p>
            <a:pPr>
              <a:spcBef>
                <a:spcPct val="0"/>
              </a:spcBef>
              <a:buFontTx/>
              <a:buNone/>
            </a:pPr>
            <a:r>
              <a:rPr lang="en-US" altLang="en-US" sz="1800">
                <a:latin typeface="Courier New" pitchFamily="49" charset="0"/>
                <a:cs typeface="Courier New" pitchFamily="49" charset="0"/>
              </a:rPr>
              <a:t>    return min</a:t>
            </a:r>
            <a:r>
              <a:rPr lang="en-US" altLang="en-US" sz="1800">
                <a:solidFill>
                  <a:srgbClr val="FF0000"/>
                </a:solidFill>
                <a:latin typeface="Courier New" pitchFamily="49" charset="0"/>
                <a:cs typeface="Courier New" pitchFamily="49" charset="0"/>
              </a:rPr>
              <a:t>(</a:t>
            </a:r>
            <a:r>
              <a:rPr lang="en-US" altLang="en-US" sz="1800">
                <a:latin typeface="Courier New" pitchFamily="49" charset="0"/>
                <a:cs typeface="Courier New" pitchFamily="49" charset="0"/>
              </a:rPr>
              <a:t>map</a:t>
            </a:r>
            <a:r>
              <a:rPr lang="en-US" altLang="en-US" sz="1800">
                <a:solidFill>
                  <a:srgbClr val="660066"/>
                </a:solidFill>
                <a:latin typeface="Courier New" pitchFamily="49" charset="0"/>
                <a:cs typeface="Courier New" pitchFamily="49" charset="0"/>
              </a:rPr>
              <a:t>(</a:t>
            </a:r>
            <a:r>
              <a:rPr lang="en-US" altLang="en-US" sz="1800">
                <a:solidFill>
                  <a:srgbClr val="0000FF"/>
                </a:solidFill>
                <a:latin typeface="Courier New" pitchFamily="49" charset="0"/>
                <a:cs typeface="Courier New" pitchFamily="49" charset="0"/>
              </a:rPr>
              <a:t>lambda x: dists[(cities[0], cities[x])] + </a:t>
            </a:r>
          </a:p>
          <a:p>
            <a:pPr>
              <a:spcBef>
                <a:spcPct val="0"/>
              </a:spcBef>
              <a:buFontTx/>
              <a:buNone/>
            </a:pPr>
            <a:r>
              <a:rPr lang="en-US" altLang="en-US" sz="1800">
                <a:solidFill>
                  <a:srgbClr val="0000FF"/>
                </a:solidFill>
                <a:latin typeface="Courier New" pitchFamily="49" charset="0"/>
                <a:cs typeface="Courier New" pitchFamily="49" charset="0"/>
              </a:rPr>
              <a:t>                       shortestPath(cities[x:], dists)</a:t>
            </a:r>
            <a:r>
              <a:rPr lang="en-US" altLang="en-US" sz="1800">
                <a:latin typeface="Courier New" pitchFamily="49" charset="0"/>
                <a:cs typeface="Courier New" pitchFamily="49" charset="0"/>
              </a:rPr>
              <a:t>, </a:t>
            </a:r>
          </a:p>
          <a:p>
            <a:pPr>
              <a:spcBef>
                <a:spcPct val="0"/>
              </a:spcBef>
              <a:buFontTx/>
              <a:buNone/>
            </a:pPr>
            <a:r>
              <a:rPr lang="en-US" altLang="en-US" sz="1800">
                <a:latin typeface="Courier New" pitchFamily="49" charset="0"/>
                <a:cs typeface="Courier New" pitchFamily="49" charset="0"/>
              </a:rPr>
              <a:t>                       </a:t>
            </a:r>
            <a:r>
              <a:rPr lang="en-US" altLang="en-US" sz="1800">
                <a:solidFill>
                  <a:srgbClr val="1C7210"/>
                </a:solidFill>
                <a:latin typeface="Courier New" pitchFamily="49" charset="0"/>
                <a:cs typeface="Courier New" pitchFamily="49" charset="0"/>
              </a:rPr>
              <a:t>range(1, len(cities))</a:t>
            </a:r>
            <a:r>
              <a:rPr lang="en-US" altLang="en-US" sz="1800">
                <a:solidFill>
                  <a:srgbClr val="660066"/>
                </a:solidFill>
                <a:latin typeface="Courier New" pitchFamily="49" charset="0"/>
                <a:cs typeface="Courier New" pitchFamily="49" charset="0"/>
              </a:rPr>
              <a:t>)</a:t>
            </a:r>
            <a:r>
              <a:rPr lang="en-US" altLang="en-US" sz="1800">
                <a:solidFill>
                  <a:srgbClr val="FF0000"/>
                </a:solidFill>
                <a:latin typeface="Courier New" pitchFamily="49" charset="0"/>
                <a:cs typeface="Courier New" pitchFamily="49" charset="0"/>
              </a:rPr>
              <a:t>)</a:t>
            </a:r>
          </a:p>
        </p:txBody>
      </p:sp>
      <p:pic>
        <p:nvPicPr>
          <p:cNvPr id="1434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8"/>
          <p:cNvSpPr txBox="1">
            <a:spLocks noChangeArrowheads="1"/>
          </p:cNvSpPr>
          <p:nvPr/>
        </p:nvSpPr>
        <p:spPr bwMode="auto">
          <a:xfrm>
            <a:off x="5791200" y="762000"/>
            <a:ext cx="4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660066"/>
                </a:solidFill>
                <a:latin typeface="Arial" pitchFamily="34" charset="0"/>
              </a:rPr>
              <a:t>Bonus problem!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304800" y="4343400"/>
            <a:ext cx="8077200" cy="1752600"/>
          </a:xfrm>
        </p:spPr>
        <p:txBody>
          <a:bodyPr/>
          <a:lstStyle/>
          <a:p>
            <a:pPr algn="l"/>
            <a:r>
              <a:rPr lang="en-US" altLang="en-US" sz="2400" dirty="0" smtClean="0">
                <a:latin typeface="Courier New" pitchFamily="49" charset="0"/>
                <a:ea typeface="ＭＳ Ｐゴシック" pitchFamily="-65" charset="-128"/>
                <a:cs typeface="Courier New" pitchFamily="49" charset="0"/>
              </a:rPr>
              <a:t>&gt;&gt;&gt; </a:t>
            </a:r>
            <a:r>
              <a:rPr lang="en-US" altLang="en-US" sz="2400" dirty="0" smtClean="0">
                <a:latin typeface="Courier New" pitchFamily="49" charset="0"/>
                <a:ea typeface="ＭＳ Ｐゴシック" pitchFamily="-65" charset="-128"/>
                <a:cs typeface="Courier New" pitchFamily="49" charset="0"/>
              </a:rPr>
              <a:t>mystery(</a:t>
            </a:r>
            <a:r>
              <a:rPr lang="en-US" altLang="en-US" sz="2400" dirty="0">
                <a:latin typeface="Courier New" pitchFamily="49" charset="0"/>
                <a:ea typeface="ＭＳ Ｐゴシック" pitchFamily="-65" charset="-128"/>
                <a:cs typeface="Courier New" pitchFamily="49" charset="0"/>
              </a:rPr>
              <a:t>"</a:t>
            </a:r>
            <a:r>
              <a:rPr lang="en-US" altLang="ja-JP" sz="2400" dirty="0" smtClean="0">
                <a:latin typeface="Courier New" pitchFamily="49" charset="0"/>
                <a:ea typeface="ＭＳ Ｐゴシック" pitchFamily="-65" charset="-128"/>
                <a:cs typeface="Courier New" pitchFamily="49" charset="0"/>
              </a:rPr>
              <a:t>radar</a:t>
            </a:r>
            <a:r>
              <a:rPr lang="en-US" altLang="ja-JP" sz="2400" dirty="0">
                <a:latin typeface="Courier New" pitchFamily="49" charset="0"/>
                <a:ea typeface="ＭＳ Ｐゴシック" pitchFamily="-65" charset="-128"/>
                <a:cs typeface="Courier New" pitchFamily="49" charset="0"/>
              </a:rPr>
              <a:t>"</a:t>
            </a:r>
            <a:r>
              <a:rPr lang="en-US" altLang="ja-JP" sz="2400" dirty="0" smtClean="0">
                <a:latin typeface="Courier New" pitchFamily="49" charset="0"/>
                <a:ea typeface="ＭＳ Ｐゴシック" pitchFamily="-65" charset="-128"/>
                <a:cs typeface="Courier New" pitchFamily="49" charset="0"/>
              </a:rPr>
              <a:t>)</a:t>
            </a:r>
            <a:endParaRPr lang="en-US" altLang="ja-JP" sz="2400" dirty="0" smtClean="0">
              <a:latin typeface="Courier New" pitchFamily="49" charset="0"/>
              <a:ea typeface="ＭＳ Ｐゴシック" pitchFamily="-65" charset="-128"/>
              <a:cs typeface="Courier New" pitchFamily="49" charset="0"/>
            </a:endParaRPr>
          </a:p>
          <a:p>
            <a:pPr algn="l"/>
            <a:r>
              <a:rPr lang="en-US" altLang="en-US" sz="2400" dirty="0" smtClean="0">
                <a:latin typeface="Courier New" pitchFamily="49" charset="0"/>
                <a:ea typeface="ＭＳ Ｐゴシック" pitchFamily="-65" charset="-128"/>
                <a:cs typeface="Courier New" pitchFamily="49" charset="0"/>
              </a:rPr>
              <a:t>5</a:t>
            </a:r>
          </a:p>
          <a:p>
            <a:pPr algn="l"/>
            <a:r>
              <a:rPr lang="en-US" altLang="en-US" sz="2400" dirty="0" smtClean="0">
                <a:latin typeface="Courier New" pitchFamily="49" charset="0"/>
                <a:ea typeface="ＭＳ Ｐゴシック" pitchFamily="-65" charset="-128"/>
                <a:cs typeface="Courier New" pitchFamily="49" charset="0"/>
              </a:rPr>
              <a:t>					      </a:t>
            </a:r>
          </a:p>
          <a:p>
            <a:pPr algn="l"/>
            <a:r>
              <a:rPr lang="en-US" altLang="en-US" sz="2400" dirty="0" smtClean="0">
                <a:latin typeface="Courier New" pitchFamily="49" charset="0"/>
                <a:ea typeface="ＭＳ Ｐゴシック" pitchFamily="-65" charset="-128"/>
                <a:cs typeface="Courier New" pitchFamily="49" charset="0"/>
              </a:rPr>
              <a:t>&gt;&gt;&gt; </a:t>
            </a:r>
            <a:r>
              <a:rPr lang="en-US" altLang="en-US" sz="2400" dirty="0" smtClean="0">
                <a:latin typeface="Courier New" pitchFamily="49" charset="0"/>
                <a:ea typeface="ＭＳ Ｐゴシック" pitchFamily="-65" charset="-128"/>
                <a:cs typeface="Courier New" pitchFamily="49" charset="0"/>
              </a:rPr>
              <a:t>mystery(</a:t>
            </a:r>
            <a:r>
              <a:rPr lang="en-US" altLang="en-US" sz="2400" dirty="0">
                <a:latin typeface="Courier New" pitchFamily="49" charset="0"/>
                <a:ea typeface="ＭＳ Ｐゴシック" pitchFamily="-65" charset="-128"/>
                <a:cs typeface="Courier New" pitchFamily="49" charset="0"/>
              </a:rPr>
              <a:t>"</a:t>
            </a:r>
            <a:r>
              <a:rPr lang="en-US" altLang="ja-JP" sz="2400" dirty="0" err="1" smtClean="0">
                <a:latin typeface="Courier New" pitchFamily="49" charset="0"/>
                <a:ea typeface="ＭＳ Ｐゴシック" pitchFamily="-65" charset="-128"/>
                <a:cs typeface="Courier New" pitchFamily="49" charset="0"/>
              </a:rPr>
              <a:t>ahha</a:t>
            </a:r>
            <a:r>
              <a:rPr lang="en-US" altLang="ja-JP" sz="2400" dirty="0" smtClean="0">
                <a:latin typeface="Courier New" pitchFamily="49" charset="0"/>
                <a:ea typeface="ＭＳ Ｐゴシック" pitchFamily="-65" charset="-128"/>
                <a:cs typeface="Courier New" pitchFamily="49" charset="0"/>
              </a:rPr>
              <a:t>! I like it</a:t>
            </a:r>
            <a:r>
              <a:rPr lang="en-US" altLang="ja-JP" sz="2400" dirty="0" smtClean="0">
                <a:latin typeface="Courier New" pitchFamily="49" charset="0"/>
                <a:ea typeface="ＭＳ Ｐゴシック" pitchFamily="-65" charset="-128"/>
                <a:cs typeface="Courier New" pitchFamily="49" charset="0"/>
              </a:rPr>
              <a:t>!</a:t>
            </a:r>
            <a:r>
              <a:rPr lang="en-US" altLang="ja-JP" sz="2400" dirty="0">
                <a:latin typeface="Courier New" pitchFamily="49" charset="0"/>
                <a:ea typeface="ＭＳ Ｐゴシック" pitchFamily="-65" charset="-128"/>
                <a:cs typeface="Courier New" pitchFamily="49" charset="0"/>
              </a:rPr>
              <a:t>"</a:t>
            </a:r>
            <a:r>
              <a:rPr lang="en-US" altLang="ja-JP" sz="2400" dirty="0" smtClean="0">
                <a:latin typeface="Courier New" pitchFamily="49" charset="0"/>
                <a:ea typeface="ＭＳ Ｐゴシック" pitchFamily="-65" charset="-128"/>
                <a:cs typeface="Courier New" pitchFamily="49" charset="0"/>
              </a:rPr>
              <a:t>)</a:t>
            </a:r>
            <a:endParaRPr lang="en-US" altLang="ja-JP" sz="2400" dirty="0" smtClean="0">
              <a:latin typeface="Courier New" pitchFamily="49" charset="0"/>
              <a:ea typeface="ＭＳ Ｐゴシック" pitchFamily="-65" charset="-128"/>
              <a:cs typeface="Courier New" pitchFamily="49" charset="0"/>
            </a:endParaRPr>
          </a:p>
          <a:p>
            <a:pPr algn="l"/>
            <a:r>
              <a:rPr lang="en-US" altLang="en-US" sz="2400" dirty="0" smtClean="0">
                <a:latin typeface="Courier New" pitchFamily="49" charset="0"/>
                <a:ea typeface="ＭＳ Ｐゴシック" pitchFamily="-65" charset="-128"/>
                <a:cs typeface="Courier New" pitchFamily="49" charset="0"/>
              </a:rPr>
              <a:t>4</a:t>
            </a:r>
          </a:p>
        </p:txBody>
      </p:sp>
      <p:sp>
        <p:nvSpPr>
          <p:cNvPr id="16387" name="TextBox 5"/>
          <p:cNvSpPr txBox="1">
            <a:spLocks noChangeArrowheads="1"/>
          </p:cNvSpPr>
          <p:nvPr/>
        </p:nvSpPr>
        <p:spPr bwMode="auto">
          <a:xfrm>
            <a:off x="1371600" y="0"/>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A Mystery, Shrouded in an Enigma, and Veiled</a:t>
            </a:r>
          </a:p>
          <a:p>
            <a:pPr>
              <a:spcBef>
                <a:spcPct val="0"/>
              </a:spcBef>
              <a:buFontTx/>
              <a:buNone/>
            </a:pPr>
            <a:r>
              <a:rPr lang="en-US" altLang="en-US" sz="2400">
                <a:latin typeface="Arial" pitchFamily="34" charset="0"/>
              </a:rPr>
              <a:t>in Obscurity!</a:t>
            </a:r>
          </a:p>
          <a:p>
            <a:pPr>
              <a:spcBef>
                <a:spcPct val="0"/>
              </a:spcBef>
              <a:buFontTx/>
              <a:buNone/>
            </a:pPr>
            <a:endParaRPr lang="en-US" altLang="en-US" sz="2400">
              <a:latin typeface="Arial" pitchFamily="34" charset="0"/>
            </a:endParaRPr>
          </a:p>
        </p:txBody>
      </p:sp>
      <p:grpSp>
        <p:nvGrpSpPr>
          <p:cNvPr id="16388" name="Group 4"/>
          <p:cNvGrpSpPr>
            <a:grpSpLocks/>
          </p:cNvGrpSpPr>
          <p:nvPr/>
        </p:nvGrpSpPr>
        <p:grpSpPr bwMode="auto">
          <a:xfrm>
            <a:off x="381000" y="885825"/>
            <a:ext cx="8218488" cy="180975"/>
            <a:chOff x="295" y="1311"/>
            <a:chExt cx="5177" cy="114"/>
          </a:xfrm>
        </p:grpSpPr>
        <p:sp>
          <p:nvSpPr>
            <p:cNvPr id="1639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639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6389" name="TextBox 9"/>
          <p:cNvSpPr txBox="1">
            <a:spLocks noChangeArrowheads="1"/>
          </p:cNvSpPr>
          <p:nvPr/>
        </p:nvSpPr>
        <p:spPr bwMode="auto">
          <a:xfrm>
            <a:off x="2601913" y="3962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1C7210"/>
                </a:solidFill>
                <a:latin typeface="Courier New" pitchFamily="49" charset="0"/>
                <a:cs typeface="Courier New" pitchFamily="49" charset="0"/>
              </a:rPr>
              <a:t>01234</a:t>
            </a:r>
          </a:p>
        </p:txBody>
      </p:sp>
      <p:sp>
        <p:nvSpPr>
          <p:cNvPr id="16390" name="TextBox 10"/>
          <p:cNvSpPr txBox="1">
            <a:spLocks noChangeArrowheads="1"/>
          </p:cNvSpPr>
          <p:nvPr/>
        </p:nvSpPr>
        <p:spPr bwMode="auto">
          <a:xfrm>
            <a:off x="2587625" y="4972050"/>
            <a:ext cx="33185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0123468911111111</a:t>
            </a:r>
          </a:p>
          <a:p>
            <a:pPr>
              <a:spcBef>
                <a:spcPct val="0"/>
              </a:spcBef>
              <a:buFontTx/>
              <a:buNone/>
            </a:pPr>
            <a:r>
              <a:rPr lang="en-US" altLang="en-US" sz="2400" dirty="0">
                <a:solidFill>
                  <a:srgbClr val="1C7210"/>
                </a:solidFill>
                <a:latin typeface="Courier New" pitchFamily="49" charset="0"/>
                <a:cs typeface="Courier New" pitchFamily="49" charset="0"/>
              </a:rPr>
              <a:t>        </a:t>
            </a:r>
            <a:r>
              <a:rPr lang="en-US" altLang="en-US" sz="2400" dirty="0" smtClean="0">
                <a:solidFill>
                  <a:srgbClr val="1C7210"/>
                </a:solidFill>
                <a:latin typeface="Courier New" pitchFamily="49" charset="0"/>
                <a:cs typeface="Courier New" pitchFamily="49" charset="0"/>
              </a:rPr>
              <a:t>01234567</a:t>
            </a:r>
            <a:r>
              <a:rPr lang="en-US" altLang="en-US" sz="2400" dirty="0">
                <a:solidFill>
                  <a:srgbClr val="1C7210"/>
                </a:solidFill>
                <a:latin typeface="Courier New" pitchFamily="49" charset="0"/>
                <a:cs typeface="Courier New" pitchFamily="49" charset="0"/>
              </a:rPr>
              <a:t>"</a:t>
            </a:r>
            <a:endParaRPr lang="en-US" altLang="en-US" sz="2400" dirty="0">
              <a:solidFill>
                <a:srgbClr val="1C7210"/>
              </a:solidFill>
              <a:latin typeface="Courier New" pitchFamily="49" charset="0"/>
              <a:cs typeface="Courier New" pitchFamily="49" charset="0"/>
            </a:endParaRPr>
          </a:p>
        </p:txBody>
      </p:sp>
      <p:sp>
        <p:nvSpPr>
          <p:cNvPr id="16391" name="TextBox 11"/>
          <p:cNvSpPr txBox="1">
            <a:spLocks noChangeArrowheads="1"/>
          </p:cNvSpPr>
          <p:nvPr/>
        </p:nvSpPr>
        <p:spPr bwMode="auto">
          <a:xfrm>
            <a:off x="381000" y="1143000"/>
            <a:ext cx="82184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mystery(word):</a:t>
            </a:r>
          </a:p>
          <a:p>
            <a:pPr>
              <a:spcBef>
                <a:spcPct val="0"/>
              </a:spcBef>
              <a:buFontTx/>
              <a:buNone/>
            </a:pPr>
            <a:r>
              <a:rPr lang="en-US" altLang="en-US" sz="1800">
                <a:latin typeface="Courier New" pitchFamily="49" charset="0"/>
                <a:cs typeface="Courier New" pitchFamily="49" charset="0"/>
              </a:rPr>
              <a:t>    if len(word) &lt;= 1:</a:t>
            </a:r>
          </a:p>
          <a:p>
            <a:pPr>
              <a:spcBef>
                <a:spcPct val="0"/>
              </a:spcBef>
              <a:buFontTx/>
              <a:buNone/>
            </a:pPr>
            <a:r>
              <a:rPr lang="en-US" altLang="en-US" sz="1800">
                <a:latin typeface="Courier New" pitchFamily="49" charset="0"/>
                <a:cs typeface="Courier New" pitchFamily="49" charset="0"/>
              </a:rPr>
              <a:t>        return len(word)</a:t>
            </a:r>
          </a:p>
          <a:p>
            <a:pPr>
              <a:spcBef>
                <a:spcPct val="0"/>
              </a:spcBef>
              <a:buFontTx/>
              <a:buNone/>
            </a:pPr>
            <a:r>
              <a:rPr lang="en-US" altLang="en-US" sz="1800">
                <a:latin typeface="Courier New" pitchFamily="49" charset="0"/>
                <a:cs typeface="Courier New" pitchFamily="49" charset="0"/>
              </a:rPr>
              <a:t>    else:</a:t>
            </a:r>
          </a:p>
          <a:p>
            <a:pPr>
              <a:spcBef>
                <a:spcPct val="0"/>
              </a:spcBef>
              <a:buFontTx/>
              <a:buNone/>
            </a:pPr>
            <a:r>
              <a:rPr lang="en-US" altLang="en-US" sz="1800">
                <a:latin typeface="Courier New" pitchFamily="49" charset="0"/>
                <a:cs typeface="Courier New" pitchFamily="49" charset="0"/>
              </a:rPr>
              <a:t>        myList = map(lambda x:</a:t>
            </a:r>
          </a:p>
          <a:p>
            <a:pPr>
              <a:spcBef>
                <a:spcPct val="0"/>
              </a:spcBef>
              <a:buFontTx/>
              <a:buNone/>
            </a:pPr>
            <a:r>
              <a:rPr lang="en-US" altLang="en-US" sz="1800">
                <a:latin typeface="Courier New" pitchFamily="49" charset="0"/>
                <a:cs typeface="Courier New" pitchFamily="49" charset="0"/>
              </a:rPr>
              <a:t>            2 + mystery(word[1:x]) if word[0] == word[x]</a:t>
            </a:r>
          </a:p>
          <a:p>
            <a:pPr>
              <a:spcBef>
                <a:spcPct val="0"/>
              </a:spcBef>
              <a:buFontTx/>
              <a:buNone/>
            </a:pPr>
            <a:r>
              <a:rPr lang="en-US" altLang="en-US" sz="1800">
                <a:latin typeface="Courier New" pitchFamily="49" charset="0"/>
                <a:cs typeface="Courier New" pitchFamily="49" charset="0"/>
              </a:rPr>
              <a:t>            else 0,</a:t>
            </a:r>
          </a:p>
          <a:p>
            <a:pPr>
              <a:spcBef>
                <a:spcPct val="0"/>
              </a:spcBef>
              <a:buFontTx/>
              <a:buNone/>
            </a:pPr>
            <a:r>
              <a:rPr lang="en-US" altLang="en-US" sz="1800">
                <a:latin typeface="Courier New" pitchFamily="49" charset="0"/>
                <a:cs typeface="Courier New" pitchFamily="49" charset="0"/>
              </a:rPr>
              <a:t>          range(1, len(word)))</a:t>
            </a:r>
          </a:p>
          <a:p>
            <a:pPr>
              <a:spcBef>
                <a:spcPct val="0"/>
              </a:spcBef>
              <a:buFontTx/>
              <a:buNone/>
            </a:pPr>
            <a:r>
              <a:rPr lang="en-US" altLang="en-US" sz="1800">
                <a:latin typeface="Courier New" pitchFamily="49" charset="0"/>
                <a:cs typeface="Courier New" pitchFamily="49" charset="0"/>
              </a:rPr>
              <a:t>        return max(myList)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2"/>
          <p:cNvSpPr>
            <a:spLocks noGrp="1"/>
          </p:cNvSpPr>
          <p:nvPr>
            <p:ph type="subTitle" idx="1"/>
          </p:nvPr>
        </p:nvSpPr>
        <p:spPr>
          <a:xfrm>
            <a:off x="304800" y="4343400"/>
            <a:ext cx="8077200" cy="1752600"/>
          </a:xfrm>
        </p:spPr>
        <p:txBody>
          <a:bodyPr/>
          <a:lstStyle/>
          <a:p>
            <a:pPr algn="l"/>
            <a:r>
              <a:rPr lang="en-US" altLang="en-US" sz="2400" dirty="0" smtClean="0">
                <a:latin typeface="Courier New" pitchFamily="49" charset="0"/>
                <a:ea typeface="ＭＳ Ｐゴシック" pitchFamily="-65" charset="-128"/>
                <a:cs typeface="Courier New" pitchFamily="49" charset="0"/>
              </a:rPr>
              <a:t>&gt;&gt;&gt; mystery</a:t>
            </a:r>
            <a:r>
              <a:rPr lang="en-US" altLang="en-US" sz="2400" dirty="0" smtClean="0">
                <a:latin typeface="Courier New" pitchFamily="49" charset="0"/>
                <a:ea typeface="ＭＳ Ｐゴシック" pitchFamily="-65" charset="-128"/>
                <a:cs typeface="Courier New" pitchFamily="49" charset="0"/>
              </a:rPr>
              <a:t>(</a:t>
            </a:r>
            <a:r>
              <a:rPr lang="en-US" altLang="ja-JP" sz="2400" dirty="0" smtClean="0">
                <a:latin typeface="Courier New" pitchFamily="49" charset="0"/>
                <a:ea typeface="ＭＳ Ｐゴシック" pitchFamily="-65" charset="-128"/>
                <a:cs typeface="Courier New" pitchFamily="49" charset="0"/>
              </a:rPr>
              <a:t>"radar")</a:t>
            </a:r>
            <a:endParaRPr lang="en-US" altLang="ja-JP" sz="2400" dirty="0" smtClean="0">
              <a:latin typeface="Courier New" pitchFamily="49" charset="0"/>
              <a:ea typeface="ＭＳ Ｐゴシック" pitchFamily="-65" charset="-128"/>
              <a:cs typeface="Courier New" pitchFamily="49" charset="0"/>
            </a:endParaRPr>
          </a:p>
          <a:p>
            <a:pPr algn="l"/>
            <a:r>
              <a:rPr lang="en-US" altLang="en-US" sz="2400" dirty="0" smtClean="0">
                <a:latin typeface="Courier New" pitchFamily="49" charset="0"/>
                <a:ea typeface="ＭＳ Ｐゴシック" pitchFamily="-65" charset="-128"/>
                <a:cs typeface="Courier New" pitchFamily="49" charset="0"/>
              </a:rPr>
              <a:t>5</a:t>
            </a:r>
          </a:p>
          <a:p>
            <a:pPr algn="l"/>
            <a:r>
              <a:rPr lang="en-US" altLang="en-US" sz="2400" dirty="0" smtClean="0">
                <a:latin typeface="Courier New" pitchFamily="49" charset="0"/>
                <a:ea typeface="ＭＳ Ｐゴシック" pitchFamily="-65" charset="-128"/>
                <a:cs typeface="Courier New" pitchFamily="49" charset="0"/>
              </a:rPr>
              <a:t>					      </a:t>
            </a:r>
          </a:p>
          <a:p>
            <a:pPr algn="l"/>
            <a:r>
              <a:rPr lang="en-US" altLang="en-US" sz="2400" dirty="0" smtClean="0">
                <a:latin typeface="Courier New" pitchFamily="49" charset="0"/>
                <a:ea typeface="ＭＳ Ｐゴシック" pitchFamily="-65" charset="-128"/>
                <a:cs typeface="Courier New" pitchFamily="49" charset="0"/>
              </a:rPr>
              <a:t>&gt;&gt;&gt; </a:t>
            </a:r>
            <a:r>
              <a:rPr lang="en-US" altLang="en-US" sz="2400" dirty="0" smtClean="0">
                <a:latin typeface="Courier New" pitchFamily="49" charset="0"/>
                <a:ea typeface="ＭＳ Ｐゴシック" pitchFamily="-65" charset="-128"/>
                <a:cs typeface="Courier New" pitchFamily="49" charset="0"/>
              </a:rPr>
              <a:t>mystery(</a:t>
            </a:r>
            <a:r>
              <a:rPr lang="en-US" altLang="en-US" sz="2400" dirty="0">
                <a:latin typeface="Courier New" pitchFamily="49" charset="0"/>
                <a:ea typeface="ＭＳ Ｐゴシック" pitchFamily="-65" charset="-128"/>
                <a:cs typeface="Courier New" pitchFamily="49" charset="0"/>
              </a:rPr>
              <a:t>"</a:t>
            </a:r>
            <a:r>
              <a:rPr lang="en-US" altLang="ja-JP" sz="2400" dirty="0" err="1" smtClean="0">
                <a:latin typeface="Courier New" pitchFamily="49" charset="0"/>
                <a:ea typeface="ＭＳ Ｐゴシック" pitchFamily="-65" charset="-128"/>
                <a:cs typeface="Courier New" pitchFamily="49" charset="0"/>
              </a:rPr>
              <a:t>ahha</a:t>
            </a:r>
            <a:r>
              <a:rPr lang="en-US" altLang="ja-JP" sz="2400" dirty="0" smtClean="0">
                <a:latin typeface="Courier New" pitchFamily="49" charset="0"/>
                <a:ea typeface="ＭＳ Ｐゴシック" pitchFamily="-65" charset="-128"/>
                <a:cs typeface="Courier New" pitchFamily="49" charset="0"/>
              </a:rPr>
              <a:t>! I like it</a:t>
            </a:r>
            <a:r>
              <a:rPr lang="en-US" altLang="ja-JP" sz="2400" dirty="0" smtClean="0">
                <a:latin typeface="Courier New" pitchFamily="49" charset="0"/>
                <a:ea typeface="ＭＳ Ｐゴシック" pitchFamily="-65" charset="-128"/>
                <a:cs typeface="Courier New" pitchFamily="49" charset="0"/>
              </a:rPr>
              <a:t>!</a:t>
            </a:r>
            <a:r>
              <a:rPr lang="en-US" altLang="ja-JP" sz="2400" dirty="0">
                <a:latin typeface="Courier New" pitchFamily="49" charset="0"/>
                <a:ea typeface="ＭＳ Ｐゴシック" pitchFamily="-65" charset="-128"/>
                <a:cs typeface="Courier New" pitchFamily="49" charset="0"/>
              </a:rPr>
              <a:t>"</a:t>
            </a:r>
            <a:r>
              <a:rPr lang="en-US" altLang="ja-JP" sz="2400" dirty="0" smtClean="0">
                <a:latin typeface="Courier New" pitchFamily="49" charset="0"/>
                <a:ea typeface="ＭＳ Ｐゴシック" pitchFamily="-65" charset="-128"/>
                <a:cs typeface="Courier New" pitchFamily="49" charset="0"/>
              </a:rPr>
              <a:t>)</a:t>
            </a:r>
            <a:endParaRPr lang="en-US" altLang="ja-JP" sz="2400" dirty="0" smtClean="0">
              <a:latin typeface="Courier New" pitchFamily="49" charset="0"/>
              <a:ea typeface="ＭＳ Ｐゴシック" pitchFamily="-65" charset="-128"/>
              <a:cs typeface="Courier New" pitchFamily="49" charset="0"/>
            </a:endParaRPr>
          </a:p>
          <a:p>
            <a:pPr algn="l"/>
            <a:r>
              <a:rPr lang="en-US" altLang="en-US" sz="2400" dirty="0" smtClean="0">
                <a:latin typeface="Courier New" pitchFamily="49" charset="0"/>
                <a:ea typeface="ＭＳ Ｐゴシック" pitchFamily="-65" charset="-128"/>
                <a:cs typeface="Courier New" pitchFamily="49" charset="0"/>
              </a:rPr>
              <a:t>4</a:t>
            </a:r>
          </a:p>
        </p:txBody>
      </p:sp>
      <p:sp>
        <p:nvSpPr>
          <p:cNvPr id="17411" name="TextBox 5"/>
          <p:cNvSpPr txBox="1">
            <a:spLocks noChangeArrowheads="1"/>
          </p:cNvSpPr>
          <p:nvPr/>
        </p:nvSpPr>
        <p:spPr bwMode="auto">
          <a:xfrm>
            <a:off x="1371600" y="0"/>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A Mystery, Shrouded in an Enigma, and Veiled</a:t>
            </a:r>
          </a:p>
          <a:p>
            <a:pPr>
              <a:spcBef>
                <a:spcPct val="0"/>
              </a:spcBef>
              <a:buFontTx/>
              <a:buNone/>
            </a:pPr>
            <a:r>
              <a:rPr lang="en-US" altLang="en-US" sz="2400">
                <a:latin typeface="Arial" pitchFamily="34" charset="0"/>
              </a:rPr>
              <a:t>in Obscurity!</a:t>
            </a:r>
          </a:p>
          <a:p>
            <a:pPr>
              <a:spcBef>
                <a:spcPct val="0"/>
              </a:spcBef>
              <a:buFontTx/>
              <a:buNone/>
            </a:pPr>
            <a:endParaRPr lang="en-US" altLang="en-US" sz="2400">
              <a:latin typeface="Arial" pitchFamily="34" charset="0"/>
            </a:endParaRPr>
          </a:p>
        </p:txBody>
      </p:sp>
      <p:grpSp>
        <p:nvGrpSpPr>
          <p:cNvPr id="17412" name="Group 4"/>
          <p:cNvGrpSpPr>
            <a:grpSpLocks/>
          </p:cNvGrpSpPr>
          <p:nvPr/>
        </p:nvGrpSpPr>
        <p:grpSpPr bwMode="auto">
          <a:xfrm>
            <a:off x="381000" y="885825"/>
            <a:ext cx="8218488" cy="180975"/>
            <a:chOff x="295" y="1311"/>
            <a:chExt cx="5177" cy="114"/>
          </a:xfrm>
        </p:grpSpPr>
        <p:sp>
          <p:nvSpPr>
            <p:cNvPr id="1741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741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7413" name="TextBox 9"/>
          <p:cNvSpPr txBox="1">
            <a:spLocks noChangeArrowheads="1"/>
          </p:cNvSpPr>
          <p:nvPr/>
        </p:nvSpPr>
        <p:spPr bwMode="auto">
          <a:xfrm>
            <a:off x="2601913" y="3962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1C7210"/>
                </a:solidFill>
                <a:latin typeface="Courier New" pitchFamily="49" charset="0"/>
                <a:cs typeface="Courier New" pitchFamily="49" charset="0"/>
              </a:rPr>
              <a:t>01234</a:t>
            </a:r>
          </a:p>
        </p:txBody>
      </p:sp>
      <p:sp>
        <p:nvSpPr>
          <p:cNvPr id="17414" name="TextBox 10"/>
          <p:cNvSpPr txBox="1">
            <a:spLocks noChangeArrowheads="1"/>
          </p:cNvSpPr>
          <p:nvPr/>
        </p:nvSpPr>
        <p:spPr bwMode="auto">
          <a:xfrm>
            <a:off x="2587625" y="4972050"/>
            <a:ext cx="3140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0123468911111111</a:t>
            </a:r>
          </a:p>
          <a:p>
            <a:pPr>
              <a:spcBef>
                <a:spcPct val="0"/>
              </a:spcBef>
              <a:buFontTx/>
              <a:buNone/>
            </a:pPr>
            <a:r>
              <a:rPr lang="en-US" altLang="en-US" sz="2400" dirty="0">
                <a:solidFill>
                  <a:srgbClr val="1C7210"/>
                </a:solidFill>
                <a:latin typeface="Courier New" pitchFamily="49" charset="0"/>
                <a:cs typeface="Courier New" pitchFamily="49" charset="0"/>
              </a:rPr>
              <a:t>        01234567</a:t>
            </a:r>
          </a:p>
          <a:p>
            <a:pPr>
              <a:spcBef>
                <a:spcPct val="0"/>
              </a:spcBef>
              <a:buFontTx/>
              <a:buNone/>
            </a:pPr>
            <a:endParaRPr lang="en-US" altLang="en-US" sz="2400" dirty="0">
              <a:solidFill>
                <a:srgbClr val="1C7210"/>
              </a:solidFill>
              <a:latin typeface="Courier New" pitchFamily="49" charset="0"/>
              <a:cs typeface="Courier New" pitchFamily="49" charset="0"/>
            </a:endParaRPr>
          </a:p>
        </p:txBody>
      </p:sp>
      <p:sp>
        <p:nvSpPr>
          <p:cNvPr id="2" name="Rounded Rectangular Callout 8"/>
          <p:cNvSpPr>
            <a:spLocks noChangeArrowheads="1"/>
          </p:cNvSpPr>
          <p:nvPr/>
        </p:nvSpPr>
        <p:spPr bwMode="auto">
          <a:xfrm>
            <a:off x="6973888" y="4038600"/>
            <a:ext cx="1941512" cy="890588"/>
          </a:xfrm>
          <a:prstGeom prst="wedgeRoundRectCallout">
            <a:avLst>
              <a:gd name="adj1" fmla="val -43139"/>
              <a:gd name="adj2" fmla="val 70843"/>
              <a:gd name="adj3"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solidFill>
                  <a:srgbClr val="FF0000"/>
                </a:solidFill>
                <a:latin typeface="Arial" pitchFamily="34" charset="0"/>
              </a:rPr>
              <a:t>It</a:t>
            </a:r>
            <a:r>
              <a:rPr lang="ja-JP" altLang="en-US" sz="1200">
                <a:solidFill>
                  <a:srgbClr val="FF0000"/>
                </a:solidFill>
                <a:latin typeface="Arial" pitchFamily="34" charset="0"/>
              </a:rPr>
              <a:t>’</a:t>
            </a:r>
            <a:r>
              <a:rPr lang="en-US" altLang="ja-JP" sz="1200">
                <a:solidFill>
                  <a:srgbClr val="FF0000"/>
                </a:solidFill>
                <a:latin typeface="Arial" pitchFamily="34" charset="0"/>
              </a:rPr>
              <a:t>s not quite as palindromic as these examples suggest!</a:t>
            </a:r>
            <a:endParaRPr lang="en-US" altLang="en-US" sz="1200">
              <a:solidFill>
                <a:srgbClr val="FF0000"/>
              </a:solidFill>
              <a:latin typeface="Arial" pitchFamily="34" charset="0"/>
            </a:endParaRPr>
          </a:p>
        </p:txBody>
      </p:sp>
      <p:pic>
        <p:nvPicPr>
          <p:cNvPr id="18441"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482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2"/>
          <p:cNvSpPr txBox="1">
            <a:spLocks noChangeArrowheads="1"/>
          </p:cNvSpPr>
          <p:nvPr/>
        </p:nvSpPr>
        <p:spPr bwMode="auto">
          <a:xfrm>
            <a:off x="381000" y="1143000"/>
            <a:ext cx="82184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mystery(word):</a:t>
            </a:r>
          </a:p>
          <a:p>
            <a:pPr>
              <a:spcBef>
                <a:spcPct val="0"/>
              </a:spcBef>
              <a:buFontTx/>
              <a:buNone/>
            </a:pPr>
            <a:r>
              <a:rPr lang="en-US" altLang="en-US" sz="1800">
                <a:latin typeface="Courier New" pitchFamily="49" charset="0"/>
                <a:cs typeface="Courier New" pitchFamily="49" charset="0"/>
              </a:rPr>
              <a:t>    if len(word) &lt;= 1:</a:t>
            </a:r>
          </a:p>
          <a:p>
            <a:pPr>
              <a:spcBef>
                <a:spcPct val="0"/>
              </a:spcBef>
              <a:buFontTx/>
              <a:buNone/>
            </a:pPr>
            <a:r>
              <a:rPr lang="en-US" altLang="en-US" sz="1800">
                <a:latin typeface="Courier New" pitchFamily="49" charset="0"/>
                <a:cs typeface="Courier New" pitchFamily="49" charset="0"/>
              </a:rPr>
              <a:t>        return len(word)</a:t>
            </a:r>
          </a:p>
          <a:p>
            <a:pPr>
              <a:spcBef>
                <a:spcPct val="0"/>
              </a:spcBef>
              <a:buFontTx/>
              <a:buNone/>
            </a:pPr>
            <a:r>
              <a:rPr lang="en-US" altLang="en-US" sz="1800">
                <a:latin typeface="Courier New" pitchFamily="49" charset="0"/>
                <a:cs typeface="Courier New" pitchFamily="49" charset="0"/>
              </a:rPr>
              <a:t>    else:</a:t>
            </a:r>
          </a:p>
          <a:p>
            <a:pPr>
              <a:spcBef>
                <a:spcPct val="0"/>
              </a:spcBef>
              <a:buFontTx/>
              <a:buNone/>
            </a:pPr>
            <a:r>
              <a:rPr lang="en-US" altLang="en-US" sz="1800">
                <a:latin typeface="Courier New" pitchFamily="49" charset="0"/>
                <a:cs typeface="Courier New" pitchFamily="49" charset="0"/>
              </a:rPr>
              <a:t>        myList = map(lambda x:</a:t>
            </a:r>
          </a:p>
          <a:p>
            <a:pPr>
              <a:spcBef>
                <a:spcPct val="0"/>
              </a:spcBef>
              <a:buFontTx/>
              <a:buNone/>
            </a:pPr>
            <a:r>
              <a:rPr lang="en-US" altLang="en-US" sz="1800">
                <a:latin typeface="Courier New" pitchFamily="49" charset="0"/>
                <a:cs typeface="Courier New" pitchFamily="49" charset="0"/>
              </a:rPr>
              <a:t>            2 + mystery(word[1:x]) if word[0] == word[x]</a:t>
            </a:r>
          </a:p>
          <a:p>
            <a:pPr>
              <a:spcBef>
                <a:spcPct val="0"/>
              </a:spcBef>
              <a:buFontTx/>
              <a:buNone/>
            </a:pPr>
            <a:r>
              <a:rPr lang="en-US" altLang="en-US" sz="1800">
                <a:latin typeface="Courier New" pitchFamily="49" charset="0"/>
                <a:cs typeface="Courier New" pitchFamily="49" charset="0"/>
              </a:rPr>
              <a:t>            else 0,</a:t>
            </a:r>
          </a:p>
          <a:p>
            <a:pPr>
              <a:spcBef>
                <a:spcPct val="0"/>
              </a:spcBef>
              <a:buFontTx/>
              <a:buNone/>
            </a:pPr>
            <a:r>
              <a:rPr lang="en-US" altLang="en-US" sz="1800">
                <a:latin typeface="Courier New" pitchFamily="49" charset="0"/>
                <a:cs typeface="Courier New" pitchFamily="49" charset="0"/>
              </a:rPr>
              <a:t>          range(1, len(word)))</a:t>
            </a:r>
          </a:p>
          <a:p>
            <a:pPr>
              <a:spcBef>
                <a:spcPct val="0"/>
              </a:spcBef>
              <a:buFontTx/>
              <a:buNone/>
            </a:pPr>
            <a:r>
              <a:rPr lang="en-US" altLang="en-US" sz="1800">
                <a:latin typeface="Courier New" pitchFamily="49" charset="0"/>
                <a:cs typeface="Courier New" pitchFamily="49" charset="0"/>
              </a:rPr>
              <a:t>        return max(myList)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RNA Folding!</a:t>
            </a:r>
          </a:p>
        </p:txBody>
      </p:sp>
      <p:grpSp>
        <p:nvGrpSpPr>
          <p:cNvPr id="18435" name="Group 4"/>
          <p:cNvGrpSpPr>
            <a:grpSpLocks/>
          </p:cNvGrpSpPr>
          <p:nvPr/>
        </p:nvGrpSpPr>
        <p:grpSpPr bwMode="auto">
          <a:xfrm>
            <a:off x="381000" y="957263"/>
            <a:ext cx="8218488" cy="180975"/>
            <a:chOff x="295" y="1311"/>
            <a:chExt cx="5177" cy="114"/>
          </a:xfrm>
        </p:grpSpPr>
        <p:sp>
          <p:nvSpPr>
            <p:cNvPr id="1847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848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8436" name="TextBox 15"/>
          <p:cNvSpPr txBox="1">
            <a:spLocks noChangeArrowheads="1"/>
          </p:cNvSpPr>
          <p:nvPr/>
        </p:nvSpPr>
        <p:spPr bwMode="auto">
          <a:xfrm>
            <a:off x="457200" y="13716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
        <p:nvSpPr>
          <p:cNvPr id="18437" name="TextBox 19"/>
          <p:cNvSpPr txBox="1">
            <a:spLocks noChangeArrowheads="1"/>
          </p:cNvSpPr>
          <p:nvPr/>
        </p:nvSpPr>
        <p:spPr bwMode="auto">
          <a:xfrm>
            <a:off x="82550" y="3784600"/>
            <a:ext cx="4106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Arial" pitchFamily="34" charset="0"/>
              </a:rPr>
              <a:t>A C U G A G C C C U </a:t>
            </a:r>
          </a:p>
        </p:txBody>
      </p:sp>
      <p:grpSp>
        <p:nvGrpSpPr>
          <p:cNvPr id="18438" name="Group 44"/>
          <p:cNvGrpSpPr>
            <a:grpSpLocks/>
          </p:cNvGrpSpPr>
          <p:nvPr/>
        </p:nvGrpSpPr>
        <p:grpSpPr bwMode="auto">
          <a:xfrm>
            <a:off x="4013200" y="6064250"/>
            <a:ext cx="2032000" cy="565150"/>
            <a:chOff x="735806" y="4780515"/>
            <a:chExt cx="3626115" cy="564334"/>
          </a:xfrm>
        </p:grpSpPr>
        <p:cxnSp>
          <p:nvCxnSpPr>
            <p:cNvPr id="41" name="Straight Connector 40"/>
            <p:cNvCxnSpPr>
              <a:cxnSpLocks noChangeShapeType="1"/>
            </p:cNvCxnSpPr>
            <p:nvPr/>
          </p:nvCxnSpPr>
          <p:spPr bwMode="auto">
            <a:xfrm rot="5400000">
              <a:off x="455847" y="5060473"/>
              <a:ext cx="562749" cy="283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rot="5400000">
              <a:off x="4079130" y="5060474"/>
              <a:ext cx="562749" cy="283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735806" y="5343264"/>
              <a:ext cx="3623283" cy="1585"/>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39" name="Group 45"/>
          <p:cNvGrpSpPr>
            <a:grpSpLocks/>
          </p:cNvGrpSpPr>
          <p:nvPr/>
        </p:nvGrpSpPr>
        <p:grpSpPr bwMode="auto">
          <a:xfrm>
            <a:off x="1514475" y="4360863"/>
            <a:ext cx="2006600" cy="303212"/>
            <a:chOff x="735806" y="4780515"/>
            <a:chExt cx="3626115" cy="564334"/>
          </a:xfrm>
        </p:grpSpPr>
        <p:cxnSp>
          <p:nvCxnSpPr>
            <p:cNvPr id="47" name="Straight Connector 46"/>
            <p:cNvCxnSpPr>
              <a:cxnSpLocks noChangeShapeType="1"/>
            </p:cNvCxnSpPr>
            <p:nvPr/>
          </p:nvCxnSpPr>
          <p:spPr bwMode="auto">
            <a:xfrm rot="5400000">
              <a:off x="456550" y="5059771"/>
              <a:ext cx="561380" cy="287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rot="5400000">
              <a:off x="4079797" y="5059771"/>
              <a:ext cx="561380" cy="286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735806" y="5341895"/>
              <a:ext cx="3623247" cy="295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0" name="Group 49"/>
          <p:cNvGrpSpPr>
            <a:grpSpLocks/>
          </p:cNvGrpSpPr>
          <p:nvPr/>
        </p:nvGrpSpPr>
        <p:grpSpPr bwMode="auto">
          <a:xfrm>
            <a:off x="2251075" y="4360863"/>
            <a:ext cx="423863" cy="149225"/>
            <a:chOff x="735806" y="4780515"/>
            <a:chExt cx="3626115" cy="564334"/>
          </a:xfrm>
        </p:grpSpPr>
        <p:cxnSp>
          <p:nvCxnSpPr>
            <p:cNvPr id="51" name="Straight Connector 50"/>
            <p:cNvCxnSpPr>
              <a:cxnSpLocks noChangeShapeType="1"/>
            </p:cNvCxnSpPr>
            <p:nvPr/>
          </p:nvCxnSpPr>
          <p:spPr bwMode="auto">
            <a:xfrm rot="5400000">
              <a:off x="453635"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rot="5400000">
              <a:off x="4079750"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735806" y="5344849"/>
              <a:ext cx="362611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41" name="TextBox 53"/>
          <p:cNvSpPr txBox="1">
            <a:spLocks noChangeArrowheads="1"/>
          </p:cNvSpPr>
          <p:nvPr/>
        </p:nvSpPr>
        <p:spPr bwMode="auto">
          <a:xfrm>
            <a:off x="5037138" y="3778250"/>
            <a:ext cx="4106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Arial" pitchFamily="34" charset="0"/>
              </a:rPr>
              <a:t>A C U G A G C C C U </a:t>
            </a:r>
          </a:p>
        </p:txBody>
      </p:sp>
      <p:grpSp>
        <p:nvGrpSpPr>
          <p:cNvPr id="18442" name="Group 54"/>
          <p:cNvGrpSpPr>
            <a:grpSpLocks/>
          </p:cNvGrpSpPr>
          <p:nvPr/>
        </p:nvGrpSpPr>
        <p:grpSpPr bwMode="auto">
          <a:xfrm>
            <a:off x="5207000" y="4510088"/>
            <a:ext cx="838200" cy="417512"/>
            <a:chOff x="735806" y="4780515"/>
            <a:chExt cx="3626115" cy="564334"/>
          </a:xfrm>
        </p:grpSpPr>
        <p:cxnSp>
          <p:nvCxnSpPr>
            <p:cNvPr id="56" name="Straight Connector 55"/>
            <p:cNvCxnSpPr>
              <a:cxnSpLocks noChangeShapeType="1"/>
            </p:cNvCxnSpPr>
            <p:nvPr/>
          </p:nvCxnSpPr>
          <p:spPr bwMode="auto">
            <a:xfrm rot="5400000">
              <a:off x="454709" y="5061610"/>
              <a:ext cx="562189"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rot="5400000">
              <a:off x="4080824" y="5061610"/>
              <a:ext cx="562189"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735806" y="5342704"/>
              <a:ext cx="3626115" cy="2145"/>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3" name="Group 58"/>
          <p:cNvGrpSpPr>
            <a:grpSpLocks/>
          </p:cNvGrpSpPr>
          <p:nvPr/>
        </p:nvGrpSpPr>
        <p:grpSpPr bwMode="auto">
          <a:xfrm>
            <a:off x="6824663" y="4360863"/>
            <a:ext cx="2039937" cy="566737"/>
            <a:chOff x="735806" y="4780515"/>
            <a:chExt cx="3626115" cy="564334"/>
          </a:xfrm>
        </p:grpSpPr>
        <p:cxnSp>
          <p:nvCxnSpPr>
            <p:cNvPr id="60" name="Straight Connector 59"/>
            <p:cNvCxnSpPr>
              <a:cxnSpLocks noChangeShapeType="1"/>
            </p:cNvCxnSpPr>
            <p:nvPr/>
          </p:nvCxnSpPr>
          <p:spPr bwMode="auto">
            <a:xfrm rot="5400000">
              <a:off x="455841" y="5060481"/>
              <a:ext cx="562754" cy="282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rot="5400000">
              <a:off x="4079135" y="5060481"/>
              <a:ext cx="562754" cy="282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735806" y="5343269"/>
              <a:ext cx="3623294" cy="158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4" name="Group 62"/>
          <p:cNvGrpSpPr>
            <a:grpSpLocks/>
          </p:cNvGrpSpPr>
          <p:nvPr/>
        </p:nvGrpSpPr>
        <p:grpSpPr bwMode="auto">
          <a:xfrm>
            <a:off x="7205663" y="4362450"/>
            <a:ext cx="423862" cy="150813"/>
            <a:chOff x="735806" y="4780515"/>
            <a:chExt cx="3626115" cy="564334"/>
          </a:xfrm>
        </p:grpSpPr>
        <p:cxnSp>
          <p:nvCxnSpPr>
            <p:cNvPr id="64" name="Straight Connector 63"/>
            <p:cNvCxnSpPr>
              <a:cxnSpLocks noChangeShapeType="1"/>
            </p:cNvCxnSpPr>
            <p:nvPr/>
          </p:nvCxnSpPr>
          <p:spPr bwMode="auto">
            <a:xfrm rot="5400000">
              <a:off x="453635"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rot="5400000">
              <a:off x="4079750"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735806" y="5344849"/>
              <a:ext cx="362611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45" name="TextBox 91"/>
          <p:cNvSpPr txBox="1">
            <a:spLocks noChangeArrowheads="1"/>
          </p:cNvSpPr>
          <p:nvPr/>
        </p:nvSpPr>
        <p:spPr bwMode="auto">
          <a:xfrm>
            <a:off x="2251075" y="5480050"/>
            <a:ext cx="4106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Arial" pitchFamily="34" charset="0"/>
              </a:rPr>
              <a:t>A C U G A G C C C U </a:t>
            </a:r>
          </a:p>
        </p:txBody>
      </p:sp>
      <p:grpSp>
        <p:nvGrpSpPr>
          <p:cNvPr id="18446" name="Group 2"/>
          <p:cNvGrpSpPr>
            <a:grpSpLocks/>
          </p:cNvGrpSpPr>
          <p:nvPr/>
        </p:nvGrpSpPr>
        <p:grpSpPr bwMode="auto">
          <a:xfrm>
            <a:off x="2846388" y="6064250"/>
            <a:ext cx="1595437" cy="227013"/>
            <a:chOff x="2846388" y="6064250"/>
            <a:chExt cx="1594679" cy="227014"/>
          </a:xfrm>
        </p:grpSpPr>
        <p:cxnSp>
          <p:nvCxnSpPr>
            <p:cNvPr id="98" name="Straight Connector 97"/>
            <p:cNvCxnSpPr>
              <a:cxnSpLocks noChangeShapeType="1"/>
            </p:cNvCxnSpPr>
            <p:nvPr/>
          </p:nvCxnSpPr>
          <p:spPr bwMode="auto">
            <a:xfrm rot="5400000">
              <a:off x="2733674" y="6176964"/>
              <a:ext cx="227014" cy="1586"/>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9" name="Straight Connector 98"/>
            <p:cNvCxnSpPr>
              <a:cxnSpLocks noChangeShapeType="1"/>
            </p:cNvCxnSpPr>
            <p:nvPr/>
          </p:nvCxnSpPr>
          <p:spPr bwMode="auto">
            <a:xfrm rot="5400000">
              <a:off x="4326767" y="6176964"/>
              <a:ext cx="227014" cy="1586"/>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0" name="Straight Connector 99"/>
            <p:cNvCxnSpPr>
              <a:cxnSpLocks noChangeShapeType="1"/>
            </p:cNvCxnSpPr>
            <p:nvPr/>
          </p:nvCxnSpPr>
          <p:spPr bwMode="auto">
            <a:xfrm>
              <a:off x="2846388" y="6291264"/>
              <a:ext cx="1594679"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7" name="Group 100"/>
          <p:cNvGrpSpPr>
            <a:grpSpLocks/>
          </p:cNvGrpSpPr>
          <p:nvPr/>
        </p:nvGrpSpPr>
        <p:grpSpPr bwMode="auto">
          <a:xfrm>
            <a:off x="3656013" y="6103938"/>
            <a:ext cx="2032000" cy="644525"/>
            <a:chOff x="735806" y="4780515"/>
            <a:chExt cx="3626115" cy="564334"/>
          </a:xfrm>
        </p:grpSpPr>
        <p:cxnSp>
          <p:nvCxnSpPr>
            <p:cNvPr id="102" name="Straight Connector 101"/>
            <p:cNvCxnSpPr>
              <a:cxnSpLocks noChangeShapeType="1"/>
            </p:cNvCxnSpPr>
            <p:nvPr/>
          </p:nvCxnSpPr>
          <p:spPr bwMode="auto">
            <a:xfrm rot="5400000">
              <a:off x="455750" y="5060571"/>
              <a:ext cx="562944" cy="283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3" name="Straight Connector 102"/>
            <p:cNvCxnSpPr>
              <a:cxnSpLocks noChangeShapeType="1"/>
            </p:cNvCxnSpPr>
            <p:nvPr/>
          </p:nvCxnSpPr>
          <p:spPr bwMode="auto">
            <a:xfrm rot="5400000">
              <a:off x="4079031" y="5060570"/>
              <a:ext cx="562944" cy="283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4" name="Straight Connector 103"/>
            <p:cNvCxnSpPr>
              <a:cxnSpLocks noChangeShapeType="1"/>
            </p:cNvCxnSpPr>
            <p:nvPr/>
          </p:nvCxnSpPr>
          <p:spPr bwMode="auto">
            <a:xfrm>
              <a:off x="735806" y="5343459"/>
              <a:ext cx="3623281" cy="139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48" name="TextBox 104"/>
          <p:cNvSpPr txBox="1">
            <a:spLocks noChangeArrowheads="1"/>
          </p:cNvSpPr>
          <p:nvPr/>
        </p:nvSpPr>
        <p:spPr bwMode="auto">
          <a:xfrm>
            <a:off x="6942138" y="5641975"/>
            <a:ext cx="1878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Crossings</a:t>
            </a:r>
          </a:p>
          <a:p>
            <a:pPr eaLnBrk="1" hangingPunct="1">
              <a:spcBef>
                <a:spcPct val="0"/>
              </a:spcBef>
              <a:buFontTx/>
              <a:buNone/>
            </a:pPr>
            <a:r>
              <a:rPr lang="en-US" altLang="en-US" sz="1800">
                <a:solidFill>
                  <a:srgbClr val="000000"/>
                </a:solidFill>
                <a:latin typeface="Arial" pitchFamily="34" charset="0"/>
              </a:rPr>
              <a:t>(</a:t>
            </a:r>
            <a:r>
              <a:rPr lang="ja-JP" altLang="en-US" sz="1800">
                <a:solidFill>
                  <a:srgbClr val="000000"/>
                </a:solidFill>
                <a:latin typeface="Arial" pitchFamily="34" charset="0"/>
              </a:rPr>
              <a:t>“</a:t>
            </a:r>
            <a:r>
              <a:rPr lang="en-US" altLang="ja-JP" sz="1800">
                <a:solidFill>
                  <a:srgbClr val="000000"/>
                </a:solidFill>
                <a:latin typeface="Arial" pitchFamily="34" charset="0"/>
              </a:rPr>
              <a:t>pseudo-knots</a:t>
            </a:r>
            <a:r>
              <a:rPr lang="ja-JP" altLang="en-US" sz="1800">
                <a:solidFill>
                  <a:srgbClr val="000000"/>
                </a:solidFill>
                <a:latin typeface="Arial" pitchFamily="34" charset="0"/>
              </a:rPr>
              <a:t>”</a:t>
            </a:r>
            <a:r>
              <a:rPr lang="en-US" altLang="ja-JP" sz="1800">
                <a:solidFill>
                  <a:srgbClr val="000000"/>
                </a:solidFill>
                <a:latin typeface="Arial" pitchFamily="34" charset="0"/>
              </a:rPr>
              <a:t>)</a:t>
            </a:r>
          </a:p>
          <a:p>
            <a:pPr eaLnBrk="1" hangingPunct="1">
              <a:spcBef>
                <a:spcPct val="0"/>
              </a:spcBef>
              <a:buFontTx/>
              <a:buNone/>
            </a:pPr>
            <a:r>
              <a:rPr lang="en-US" altLang="en-US" sz="1800">
                <a:solidFill>
                  <a:srgbClr val="000000"/>
                </a:solidFill>
                <a:latin typeface="Arial" pitchFamily="34" charset="0"/>
              </a:rPr>
              <a:t>not permitted!</a:t>
            </a:r>
          </a:p>
        </p:txBody>
      </p:sp>
      <p:grpSp>
        <p:nvGrpSpPr>
          <p:cNvPr id="18449" name="Group 105"/>
          <p:cNvGrpSpPr>
            <a:grpSpLocks/>
          </p:cNvGrpSpPr>
          <p:nvPr/>
        </p:nvGrpSpPr>
        <p:grpSpPr bwMode="auto">
          <a:xfrm>
            <a:off x="254000" y="4357688"/>
            <a:ext cx="3649663" cy="612775"/>
            <a:chOff x="735806" y="4780515"/>
            <a:chExt cx="3626115" cy="564334"/>
          </a:xfrm>
        </p:grpSpPr>
        <p:cxnSp>
          <p:nvCxnSpPr>
            <p:cNvPr id="107" name="Straight Connector 106"/>
            <p:cNvCxnSpPr>
              <a:cxnSpLocks noChangeShapeType="1"/>
            </p:cNvCxnSpPr>
            <p:nvPr/>
          </p:nvCxnSpPr>
          <p:spPr bwMode="auto">
            <a:xfrm rot="5400000">
              <a:off x="455159" y="5061162"/>
              <a:ext cx="562872" cy="157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8" name="Straight Connector 107"/>
            <p:cNvCxnSpPr>
              <a:cxnSpLocks noChangeShapeType="1"/>
            </p:cNvCxnSpPr>
            <p:nvPr/>
          </p:nvCxnSpPr>
          <p:spPr bwMode="auto">
            <a:xfrm rot="5400000">
              <a:off x="4079696" y="5061162"/>
              <a:ext cx="562872" cy="157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9" name="Straight Connector 108"/>
            <p:cNvCxnSpPr>
              <a:cxnSpLocks noChangeShapeType="1"/>
            </p:cNvCxnSpPr>
            <p:nvPr/>
          </p:nvCxnSpPr>
          <p:spPr bwMode="auto">
            <a:xfrm>
              <a:off x="737384" y="5343387"/>
              <a:ext cx="3622959" cy="146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1845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371600"/>
            <a:ext cx="2211388"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52600"/>
            <a:ext cx="1857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RNA Folding!</a:t>
            </a:r>
          </a:p>
        </p:txBody>
      </p:sp>
      <p:grpSp>
        <p:nvGrpSpPr>
          <p:cNvPr id="19459" name="Group 4"/>
          <p:cNvGrpSpPr>
            <a:grpSpLocks/>
          </p:cNvGrpSpPr>
          <p:nvPr/>
        </p:nvGrpSpPr>
        <p:grpSpPr bwMode="auto">
          <a:xfrm>
            <a:off x="381000" y="957263"/>
            <a:ext cx="8218488" cy="180975"/>
            <a:chOff x="295" y="1311"/>
            <a:chExt cx="5177" cy="114"/>
          </a:xfrm>
        </p:grpSpPr>
        <p:sp>
          <p:nvSpPr>
            <p:cNvPr id="1946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946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9460" name="Rounded Rectangular Callout 8"/>
          <p:cNvSpPr>
            <a:spLocks noChangeArrowheads="1"/>
          </p:cNvSpPr>
          <p:nvPr/>
        </p:nvSpPr>
        <p:spPr bwMode="auto">
          <a:xfrm>
            <a:off x="6777038" y="1287463"/>
            <a:ext cx="1909762" cy="812800"/>
          </a:xfrm>
          <a:prstGeom prst="wedgeRoundRectCallout">
            <a:avLst>
              <a:gd name="adj1" fmla="val -43139"/>
              <a:gd name="adj2" fmla="val 70843"/>
              <a:gd name="adj3" fmla="val 16667"/>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600">
                <a:solidFill>
                  <a:srgbClr val="FFFFFF"/>
                </a:solidFill>
                <a:latin typeface="Arial" pitchFamily="34" charset="0"/>
              </a:rPr>
              <a:t>What</a:t>
            </a:r>
            <a:r>
              <a:rPr lang="ja-JP" altLang="en-US" sz="1600">
                <a:solidFill>
                  <a:srgbClr val="FFFFFF"/>
                </a:solidFill>
                <a:latin typeface="Arial" pitchFamily="34" charset="0"/>
              </a:rPr>
              <a:t>’</a:t>
            </a:r>
            <a:r>
              <a:rPr lang="en-US" altLang="ja-JP" sz="1600">
                <a:solidFill>
                  <a:srgbClr val="FFFFFF"/>
                </a:solidFill>
                <a:latin typeface="Arial" pitchFamily="34" charset="0"/>
              </a:rPr>
              <a:t>s the best score for this one?</a:t>
            </a:r>
            <a:endParaRPr lang="en-US" altLang="en-US" sz="1600">
              <a:solidFill>
                <a:srgbClr val="FFFFFF"/>
              </a:solidFill>
              <a:latin typeface="Arial" pitchFamily="34" charset="0"/>
            </a:endParaRPr>
          </a:p>
        </p:txBody>
      </p:sp>
      <p:sp>
        <p:nvSpPr>
          <p:cNvPr id="19461" name="TextBox 54"/>
          <p:cNvSpPr txBox="1">
            <a:spLocks noChangeArrowheads="1"/>
          </p:cNvSpPr>
          <p:nvPr/>
        </p:nvSpPr>
        <p:spPr bwMode="auto">
          <a:xfrm>
            <a:off x="457200" y="1582738"/>
            <a:ext cx="6340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Courier New" pitchFamily="49" charset="0"/>
                <a:cs typeface="Courier New" pitchFamily="49" charset="0"/>
              </a:rPr>
              <a:t>C A G G C C U G U U A A C</a:t>
            </a:r>
          </a:p>
        </p:txBody>
      </p:sp>
      <p:sp>
        <p:nvSpPr>
          <p:cNvPr id="19462" name="TextBox 15"/>
          <p:cNvSpPr txBox="1">
            <a:spLocks noChangeArrowheads="1"/>
          </p:cNvSpPr>
          <p:nvPr/>
        </p:nvSpPr>
        <p:spPr bwMode="auto">
          <a:xfrm>
            <a:off x="381000" y="1524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pic>
        <p:nvPicPr>
          <p:cNvPr id="19463"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22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15510</TotalTime>
  <Words>2127</Words>
  <Application>Microsoft Office PowerPoint</Application>
  <PresentationFormat>On-screen Show (4:3)</PresentationFormat>
  <Paragraphs>422</Paragraphs>
  <Slides>32</Slides>
  <Notes>32</Notes>
  <HiddenSlides>0</HiddenSlides>
  <MMClips>0</MMClips>
  <ScaleCrop>false</ScaleCrop>
  <HeadingPairs>
    <vt:vector size="6" baseType="variant">
      <vt:variant>
        <vt:lpstr>Theme</vt:lpstr>
      </vt:variant>
      <vt:variant>
        <vt:i4>3</vt:i4>
      </vt:variant>
      <vt:variant>
        <vt:lpstr>Slide Titles</vt:lpstr>
      </vt:variant>
      <vt:variant>
        <vt:i4>32</vt:i4>
      </vt:variant>
      <vt:variant>
        <vt:lpstr>Custom Shows</vt:lpstr>
      </vt:variant>
      <vt:variant>
        <vt:i4>2</vt:i4>
      </vt:variant>
    </vt:vector>
  </HeadingPairs>
  <TitlesOfParts>
    <vt:vector size="37" baseType="lpstr">
      <vt:lpstr>Office Theme</vt:lpstr>
      <vt:lpstr>1_Office Theme</vt:lpstr>
      <vt:lpstr>3_Office Theme</vt:lpstr>
      <vt:lpstr>The CS 5 Times</vt:lpstr>
      <vt:lpstr>PowerPoint Presentation</vt:lpstr>
      <vt:lpstr>PowerPoint Presentation</vt:lpstr>
      <vt:lpstr>PowerPoint Presentation</vt:lpstr>
      <vt:lpstr>PowerPoint Presentation</vt:lpstr>
      <vt:lpstr>PowerPoint Presentation</vt:lpstr>
      <vt:lpstr>PowerPoint Presentation</vt:lpstr>
      <vt:lpstr>RNA Folding!</vt:lpstr>
      <vt:lpstr>RNA Folding!</vt:lpstr>
      <vt:lpstr>RNA Folding!</vt:lpstr>
      <vt:lpstr>RNA Use-It-Or-Lose-It</vt:lpstr>
      <vt:lpstr>A Sneaky Trick</vt:lpstr>
      <vt:lpstr>A Nicer Approach</vt:lpstr>
      <vt:lpstr>Bonus!</vt:lpstr>
      <vt:lpstr>Protein Folding</vt:lpstr>
      <vt:lpstr>Protein folding is NP-complete!</vt:lpstr>
      <vt:lpstr>PowerPoint Presentation</vt:lpstr>
      <vt:lpstr>Upper Envelope</vt:lpstr>
      <vt:lpstr>Upper Envelope</vt:lpstr>
      <vt:lpstr>Super Envelope!</vt:lpstr>
      <vt:lpstr>PowerPoint Presentation</vt:lpstr>
      <vt:lpstr>Derivatives</vt:lpstr>
      <vt:lpstr>nth Derivative</vt:lpstr>
      <vt:lpstr>Secret Sharing…</vt:lpstr>
      <vt:lpstr>Cryptography!</vt:lpstr>
      <vt:lpstr>Symbols Numbers</vt:lpstr>
      <vt:lpstr>Symbols NumbersBinary Strings</vt:lpstr>
      <vt:lpstr>XOR</vt:lpstr>
      <vt:lpstr>XOR</vt:lpstr>
      <vt:lpstr>Encoding and Decoding</vt:lpstr>
      <vt:lpstr>Encoding and Decoding</vt:lpstr>
      <vt:lpstr>What's the “One Time” Part?</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304</cp:revision>
  <cp:lastPrinted>2014-09-24T20:20:05Z</cp:lastPrinted>
  <dcterms:created xsi:type="dcterms:W3CDTF">2011-09-21T18:14:23Z</dcterms:created>
  <dcterms:modified xsi:type="dcterms:W3CDTF">2015-09-23T21:26:22Z</dcterms:modified>
</cp:coreProperties>
</file>